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59" r:id="rId3"/>
    <p:sldId id="560" r:id="rId4"/>
    <p:sldId id="525" r:id="rId5"/>
    <p:sldId id="561" r:id="rId6"/>
    <p:sldId id="562" r:id="rId7"/>
    <p:sldId id="563" r:id="rId8"/>
    <p:sldId id="564" r:id="rId9"/>
    <p:sldId id="565" r:id="rId10"/>
    <p:sldId id="566" r:id="rId11"/>
    <p:sldId id="567" r:id="rId12"/>
    <p:sldId id="568" r:id="rId13"/>
    <p:sldId id="569" r:id="rId14"/>
    <p:sldId id="570" r:id="rId15"/>
    <p:sldId id="571" r:id="rId16"/>
    <p:sldId id="572" r:id="rId17"/>
    <p:sldId id="573" r:id="rId18"/>
    <p:sldId id="574" r:id="rId19"/>
    <p:sldId id="575" r:id="rId20"/>
    <p:sldId id="576" r:id="rId21"/>
    <p:sldId id="577" r:id="rId22"/>
    <p:sldId id="578" r:id="rId23"/>
    <p:sldId id="579" r:id="rId24"/>
    <p:sldId id="580" r:id="rId25"/>
    <p:sldId id="581" r:id="rId26"/>
    <p:sldId id="582" r:id="rId27"/>
    <p:sldId id="583" r:id="rId28"/>
    <p:sldId id="584" r:id="rId29"/>
    <p:sldId id="585" r:id="rId30"/>
    <p:sldId id="586" r:id="rId31"/>
    <p:sldId id="587" r:id="rId32"/>
    <p:sldId id="588" r:id="rId33"/>
    <p:sldId id="589" r:id="rId34"/>
    <p:sldId id="590" r:id="rId35"/>
    <p:sldId id="591" r:id="rId36"/>
    <p:sldId id="592" r:id="rId37"/>
    <p:sldId id="593" r:id="rId38"/>
    <p:sldId id="594" r:id="rId39"/>
    <p:sldId id="595" r:id="rId40"/>
    <p:sldId id="599" r:id="rId41"/>
    <p:sldId id="600" r:id="rId42"/>
    <p:sldId id="601" r:id="rId43"/>
    <p:sldId id="602" r:id="rId44"/>
    <p:sldId id="603" r:id="rId45"/>
    <p:sldId id="288" r:id="rId46"/>
  </p:sldIdLst>
  <p:sldSz cx="13004800" cy="9753600"/>
  <p:notesSz cx="6858000" cy="9144000"/>
  <p:defaultTextStyle>
    <a:lvl1pPr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1pPr>
    <a:lvl2pPr indent="3429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2pPr>
    <a:lvl3pPr indent="6858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3pPr>
    <a:lvl4pPr indent="10287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4pPr>
    <a:lvl5pPr indent="13716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5pPr>
    <a:lvl6pPr indent="17145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6pPr>
    <a:lvl7pPr indent="20574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7pPr>
    <a:lvl8pPr indent="24003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8pPr>
    <a:lvl9pPr indent="27432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24"/>
    <a:srgbClr val="FFBD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rgbClr val="679AEA">
                  <a:alpha val="25000"/>
                </a:srgbClr>
              </a:gs>
              <a:gs pos="100000">
                <a:srgbClr val="2E73D3">
                  <a:alpha val="25000"/>
                </a:srgbClr>
              </a:gs>
            </a:gsLst>
            <a:lin ang="5400000"/>
          </a:gra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rgbClr val="679AEA">
                  <a:alpha val="25000"/>
                </a:srgbClr>
              </a:gs>
              <a:gs pos="100000">
                <a:srgbClr val="2E73D3">
                  <a:alpha val="25000"/>
                </a:srgbClr>
              </a:gs>
            </a:gsLst>
            <a:lin ang="5400000"/>
          </a:gra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rgbClr val="679AEA">
                  <a:alpha val="25000"/>
                </a:srgbClr>
              </a:gs>
              <a:gs pos="100000">
                <a:srgbClr val="2E73D3">
                  <a:alpha val="25000"/>
                </a:srgbClr>
              </a:gs>
            </a:gsLst>
            <a:lin ang="5400000"/>
          </a:gra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96"/>
    <p:restoredTop sz="93209" autoAdjust="0"/>
  </p:normalViewPr>
  <p:slideViewPr>
    <p:cSldViewPr snapToGrid="0">
      <p:cViewPr varScale="1">
        <p:scale>
          <a:sx n="85" d="100"/>
          <a:sy n="85" d="100"/>
        </p:scale>
        <p:origin x="2232" y="20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0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63636410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96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358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319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265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04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13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808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261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666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582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6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843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1963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9657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3713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647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6265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203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cases can be at many different levels, from high–level corporate goals down to descriptions of small program modules.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687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82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937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481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431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63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849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080" y="1317203"/>
            <a:ext cx="11216640" cy="4057226"/>
          </a:xfrm>
        </p:spPr>
        <p:txBody>
          <a:bodyPr anchor="b"/>
          <a:lstStyle>
            <a:lvl1pPr algn="ctr">
              <a:lnSpc>
                <a:spcPct val="100000"/>
              </a:lnSpc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5741424"/>
            <a:ext cx="11216640" cy="2133599"/>
          </a:xfrm>
        </p:spPr>
        <p:txBody>
          <a:bodyPr/>
          <a:lstStyle>
            <a:lvl1pPr marL="0" indent="0" algn="ctr">
              <a:buNone/>
              <a:defRPr sz="2900">
                <a:solidFill>
                  <a:schemeClr val="bg1"/>
                </a:solidFill>
              </a:defRPr>
            </a:lvl1pPr>
            <a:lvl2pPr marL="54617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234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385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8468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308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7702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2319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693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fld id="{670FF0DC-4CC6-E74B-ADE9-A3A724E54A70}" type="datetime1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115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9" y="798473"/>
            <a:ext cx="11704322" cy="119210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39" y="2255518"/>
            <a:ext cx="11704322" cy="7044268"/>
          </a:xfrm>
        </p:spPr>
        <p:txBody>
          <a:bodyPr/>
          <a:lstStyle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fld id="{F1FDBABF-E9B9-0B48-88BB-0E26979FE3C3}" type="datetime1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707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9" y="798473"/>
            <a:ext cx="11704322" cy="119210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fld id="{F1FDBABF-E9B9-0B48-88BB-0E26979FE3C3}" type="datetime1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Master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xfrm>
            <a:off x="6311900" y="9080500"/>
            <a:ext cx="384506" cy="368300"/>
          </a:xfrm>
          <a:prstGeom prst="rect">
            <a:avLst/>
          </a:prstGeom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5" name="그림 24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191" y="3068604"/>
            <a:ext cx="12787811" cy="6493079"/>
          </a:xfrm>
          <a:prstGeom prst="rect">
            <a:avLst/>
          </a:prstGeom>
          <a:effectLst>
            <a:outerShdw blurRad="254000" dist="254000" dir="5400000" rotWithShape="0">
              <a:srgbClr val="000000">
                <a:alpha val="75000"/>
              </a:srgbClr>
            </a:outerShdw>
          </a:effectLst>
        </p:spPr>
      </p:pic>
      <p:sp>
        <p:nvSpPr>
          <p:cNvPr id="4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700605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xfrm>
            <a:off x="6311900" y="9080500"/>
            <a:ext cx="384506" cy="368300"/>
          </a:xfrm>
          <a:prstGeom prst="rect">
            <a:avLst/>
          </a:prstGeom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5" name="그림 24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191" y="3068604"/>
            <a:ext cx="12787811" cy="6493079"/>
          </a:xfrm>
          <a:prstGeom prst="rect">
            <a:avLst/>
          </a:prstGeom>
          <a:effectLst>
            <a:outerShdw blurRad="254000" dist="254000" dir="5400000" rotWithShape="0">
              <a:srgbClr val="000000">
                <a:alpha val="75000"/>
              </a:srgbClr>
            </a:outerShdw>
          </a:effectLst>
        </p:spPr>
      </p:pic>
      <p:sp>
        <p:nvSpPr>
          <p:cNvPr id="4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/>
          <a:lstStyle/>
          <a:p>
            <a:fld id="{1F61FEA7-45D8-2D44-B4D3-34CB831CBB98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50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7" y="931438"/>
            <a:ext cx="11704322" cy="11921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fld id="{096CA4E7-51A4-4043-B144-32E78EB53B2F}" type="datetime1">
              <a:rPr lang="en-US" smtClean="0"/>
              <a:t>3/22/19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532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7" y="618325"/>
            <a:ext cx="11704322" cy="1192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 dirty="0">
                <a:solidFill>
                  <a:srgbClr val="FA761C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7" y="2255518"/>
            <a:ext cx="11704322" cy="7044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262626"/>
                </a:solidFill>
              </a:rPr>
              <a:t>Body Level One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262626"/>
                </a:solidFill>
              </a:rPr>
              <a:t>Body Level Two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262626"/>
                </a:solidFill>
              </a:rPr>
              <a:t>Body Level Three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262626"/>
                </a:solidFill>
              </a:rPr>
              <a:t>Body Level Four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698559" y="9107762"/>
            <a:ext cx="656000" cy="384049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 anchor="ctr">
            <a:spAutoFit/>
          </a:bodyPr>
          <a:lstStyle>
            <a:lvl1pPr algn="r" defTabSz="914400">
              <a:defRPr sz="1600">
                <a:solidFill>
                  <a:srgbClr val="72BA3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5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9" r:id="rId3"/>
    <p:sldLayoutId id="2147483678" r:id="rId4"/>
    <p:sldLayoutId id="2147483653" r:id="rId5"/>
    <p:sldLayoutId id="2147483680" r:id="rId6"/>
    <p:sldLayoutId id="2147483681" r:id="rId7"/>
  </p:sldLayoutIdLst>
  <p:transition spd="med"/>
  <p:txStyles>
    <p:titleStyle>
      <a:lvl1pPr algn="l"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1pPr>
      <a:lvl2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2pPr>
      <a:lvl3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3pPr>
      <a:lvl4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4pPr>
      <a:lvl5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5pPr>
      <a:lvl6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6pPr>
      <a:lvl7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7pPr>
      <a:lvl8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8pPr>
      <a:lvl9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9pPr>
    </p:titleStyle>
    <p:bodyStyle>
      <a:lvl1pPr>
        <a:spcBef>
          <a:spcPts val="600"/>
        </a:spcBef>
        <a:defRPr sz="3800">
          <a:solidFill>
            <a:srgbClr val="262626"/>
          </a:solidFill>
          <a:latin typeface="나눔고딕"/>
          <a:ea typeface="나눔고딕"/>
          <a:cs typeface="나눔고딕"/>
          <a:sym typeface="Century Gothic"/>
        </a:defRPr>
      </a:lvl1pPr>
      <a:lvl2pPr marL="542925" indent="-542925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2pPr>
      <a:lvl3pPr marL="946785" indent="-651510">
        <a:spcBef>
          <a:spcPts val="600"/>
        </a:spcBef>
        <a:buSzPct val="100000"/>
        <a:buChar char="•"/>
        <a:defRPr sz="3200">
          <a:solidFill>
            <a:srgbClr val="262626"/>
          </a:solidFill>
          <a:latin typeface="나눔고딕"/>
          <a:ea typeface="나눔고딕"/>
          <a:cs typeface="나눔고딕"/>
          <a:sym typeface="Century Gothic"/>
        </a:defRPr>
      </a:lvl3pPr>
      <a:lvl4pPr marL="1122362" indent="-542925">
        <a:spcBef>
          <a:spcPts val="600"/>
        </a:spcBef>
        <a:buSzPct val="100000"/>
        <a:buChar char="•"/>
        <a:defRPr sz="2800">
          <a:solidFill>
            <a:srgbClr val="262626"/>
          </a:solidFill>
          <a:latin typeface="나눔고딕"/>
          <a:ea typeface="나눔고딕"/>
          <a:cs typeface="나눔고딕"/>
          <a:sym typeface="Century Gothic"/>
        </a:defRPr>
      </a:lvl4pPr>
      <a:lvl5pPr marL="1389062" indent="-542925">
        <a:spcBef>
          <a:spcPts val="600"/>
        </a:spcBef>
        <a:buSzPct val="100000"/>
        <a:buChar char="•"/>
        <a:defRPr sz="2400">
          <a:solidFill>
            <a:srgbClr val="262626"/>
          </a:solidFill>
          <a:latin typeface="나눔고딕"/>
          <a:ea typeface="나눔고딕"/>
          <a:cs typeface="나눔고딕"/>
          <a:sym typeface="Century Gothic"/>
        </a:defRPr>
      </a:lvl5pPr>
      <a:lvl6pPr marL="2720339" indent="-434339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6pPr>
      <a:lvl7pPr marL="3177539" indent="-434339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7pPr>
      <a:lvl8pPr marL="3634740" indent="-434340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8pPr>
      <a:lvl9pPr marL="4091940" indent="-434340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1pPr>
      <a:lvl2pPr indent="4572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2pPr>
      <a:lvl3pPr indent="9144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3pPr>
      <a:lvl4pPr indent="13716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4pPr>
      <a:lvl5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5pPr>
      <a:lvl6pPr indent="22860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6pPr>
      <a:lvl7pPr indent="27432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7pPr>
      <a:lvl8pPr indent="32004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8pPr>
      <a:lvl9pPr indent="36576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9464543" y="9144705"/>
            <a:ext cx="3276601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424242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424242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dirty="0">
                <a:solidFill>
                  <a:srgbClr val="0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Spring</a:t>
            </a:r>
            <a:r>
              <a:rPr dirty="0">
                <a:solidFill>
                  <a:srgbClr val="424242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201</a:t>
            </a:r>
            <a:r>
              <a:rPr lang="en-US" altLang="ko-KR" dirty="0">
                <a:solidFill>
                  <a:srgbClr val="0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9</a:t>
            </a:r>
            <a:endParaRPr lang="en-US" dirty="0">
              <a:solidFill>
                <a:srgbClr val="00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defRPr sz="1800"/>
            </a:pPr>
            <a:r>
              <a:rPr lang="en-US" altLang="ko-KR" sz="6600" dirty="0"/>
              <a:t>6</a:t>
            </a:r>
            <a:r>
              <a:rPr lang="en-US" sz="6600" dirty="0"/>
              <a:t>. Developing</a:t>
            </a:r>
            <a:br>
              <a:rPr lang="en-US" sz="6600" dirty="0"/>
            </a:br>
            <a:r>
              <a:rPr lang="en-US" sz="6600" dirty="0"/>
              <a:t>a</a:t>
            </a:r>
            <a:br>
              <a:rPr lang="en-US" sz="6600" dirty="0"/>
            </a:br>
            <a:r>
              <a:rPr lang="en-US" sz="6600" dirty="0"/>
              <a:t>Data Model</a:t>
            </a:r>
            <a:endParaRPr sz="6600" dirty="0"/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4200" dirty="0">
              <a:solidFill>
                <a:srgbClr val="424242"/>
              </a:solidFill>
              <a:latin typeface="나눔고딕"/>
              <a:ea typeface="나눔고딕"/>
              <a:cs typeface="나눔고딕"/>
              <a:sym typeface="나눔고딕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>
                <a:latin typeface="Century Gothic" charset="0"/>
                <a:ea typeface="Century Gothic" charset="0"/>
                <a:cs typeface="Century Gothic" charset="0"/>
              </a:rPr>
              <a:t>Two or More Relationships Between Classes</a:t>
            </a:r>
            <a:endParaRPr lang="ko-KR" altLang="en-US"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027" y="2329543"/>
            <a:ext cx="11379200" cy="4288250"/>
          </a:xfrm>
        </p:spPr>
        <p:txBody>
          <a:bodyPr>
            <a:noAutofit/>
          </a:bodyPr>
          <a:lstStyle/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팀원으로 뛰는 사람들에 대한 정보를 유지하기를 원한다면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그들의 이름과 전화 번호가 필요할 수도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애트리뷰트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player_Name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player_Phone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필요합니다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이미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Member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클래스에 플레이어에 대해 필요한 정보를 가지고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따라서 특정 팀에서 플레이하는 멤버를 클래스간의 관계로 표현할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Member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클래스와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Team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클래스간에는 두 관계가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하나는 팀원이 어떤 팀에서 뛰는 지에 관한 것입니다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많은 팀이 될 수 있음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하나는 팀의 주장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 하나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관한 것입니다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327" y="6856060"/>
            <a:ext cx="4927020" cy="19458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Two or More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  <p:pic>
        <p:nvPicPr>
          <p:cNvPr id="7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800" y="6956755"/>
            <a:ext cx="4351933" cy="16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3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186" y="1497224"/>
            <a:ext cx="11379200" cy="7476031"/>
          </a:xfrm>
        </p:spPr>
        <p:txBody>
          <a:bodyPr anchor="ctr">
            <a:norm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어느 팀 주장이 항상 그 팀의 선수여야 하는지 궁금해 할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모델은 그런 제약을 나타낼 수  없습니다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이같은 제약을 표현할 수 있는 여러 방법이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 case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제약 조건을 만들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팀에 대한 정보를 입력하는 것을 설명하는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 case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경우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주장은 소속 팀 선수여야 한다고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UML (Unified Modeling Language)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보완하기 위해 객체 관리 그룹에서 개발한 </a:t>
            </a:r>
            <a:r>
              <a:rPr lang="en-US" altLang="ko-KR" sz="28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OCL (Object Constraint Language)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이용하여 제약 조건에 대한 공식 사양을 정의합니다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buFont typeface="Arial" charset="0"/>
              <a:buChar char="•"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Two or More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92522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064" y="2137936"/>
            <a:ext cx="11704322" cy="1192108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Century Gothic" charset="0"/>
                <a:ea typeface="Century Gothic" charset="0"/>
                <a:cs typeface="Century Gothic" charset="0"/>
              </a:rPr>
              <a:t>Example 6-2: Small Hostel</a:t>
            </a:r>
            <a:endParaRPr lang="en-US" sz="4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39" y="4029439"/>
            <a:ext cx="11704322" cy="1666823"/>
          </a:xfrm>
        </p:spPr>
        <p:txBody>
          <a:bodyPr anchor="ctr">
            <a:noAutofit/>
          </a:bodyPr>
          <a:lstStyle/>
          <a:p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1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인 실만 있는 호스텔이 있습니다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. 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일반적으로 그룹의 사람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예 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: 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학교 수업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들은 호스텔에 머물러 있습니다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. 5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장 예제를 확장하여  이전 </a:t>
            </a:r>
            <a:r>
              <a:rPr lang="ko-KR" altLang="en-US" sz="2400" dirty="0" err="1">
                <a:latin typeface="Nanum Gothic" charset="-127"/>
                <a:ea typeface="Nanum Gothic" charset="-127"/>
                <a:cs typeface="Nanum Gothic" charset="-127"/>
              </a:rPr>
              <a:t>손님뿐만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 아니라 현재 손님에 대한 정보를 유지할 수 있습니다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. 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시간이 지남에 따라 방에는 많은 손님이 묵었을 것입니다 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단순화하기 위하여 손님은 한 방에 한사람만 묵는다고 가정합니다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).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972186" y="575522"/>
            <a:ext cx="11379200" cy="8630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ko-KR" altLang="en-US" sz="256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이력 데이터를 저장하는 경우 클래스 간의 두 관계를 고려할 수 있습니다</a:t>
            </a:r>
            <a:r>
              <a:rPr lang="en-US" altLang="ko-KR" sz="256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Two or More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  <p:pic>
        <p:nvPicPr>
          <p:cNvPr id="9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126" y="6568012"/>
            <a:ext cx="7167730" cy="237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1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186" y="1409075"/>
            <a:ext cx="11379200" cy="6940446"/>
          </a:xfrm>
        </p:spPr>
        <p:txBody>
          <a:bodyPr anchor="ctr">
            <a:normAutofit/>
          </a:bodyPr>
          <a:lstStyle/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호스텔은 주로 단체가 대상으로 체크 인 및 체크 아웃 날짜는 각 개별 게스트가 아닌 단체에 속합니다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손님에 대해 몇 가지 질의를 한다면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쉽게 손님의 방 번호를 찾을 수 있으며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같이 투숙한 단체를 확인하여 체류 기간을 알아낼 수도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시간이 지남에 따라 각 방과 관련된 손님이 늘어나고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따라서 현재 방에 투숙한 손님을 찾는 방법은 무엇입니까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가지 방법은 객실에 연결된 모든 손님을 검색하고 관련 단체 정보를 확인하여 </a:t>
            </a:r>
            <a:r>
              <a:rPr lang="en-US" altLang="ko-KR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date_out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값이 미래인 손님들을 검색하는 것입니다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 다른 가능한 방법은 빈 방의 목록을 검색하는 것입니다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이렇게 하려면 향후 </a:t>
            </a:r>
            <a:r>
              <a:rPr lang="en-US" altLang="ko-KR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date_out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갖는 단체에 속한 손님이 없는 방을 찾아야합니다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이러한 솔루션은 매우 유용하지만 정기적으로 요구 될 수 있는 작업의 경우 복잡하고 느릴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 다른 옵션은 현재 객실과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손님간에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두 관계가 있다고 생각하는 것입니다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Two or More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3563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186" y="3135808"/>
            <a:ext cx="11379200" cy="6263374"/>
          </a:xfrm>
        </p:spPr>
        <p:txBody>
          <a:bodyPr anchor="ctr">
            <a:noAutofit/>
          </a:bodyPr>
          <a:lstStyle/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 개의 클래스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(Room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Guest)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객체를 참조하여 현재의 손님을 찾을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모델을 사용하면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Group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객체의 날짜 속성 값도 검사해야 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빈 객실을 찾으려면 현재 손님이 없는 모든 객실을 간단하게 찾을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일관성을 유지하기 위해 추가 업데이트가 필요하기 때문에 이러한 방식으로 데이터를 모델링할 때 몇 가지 문제가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그룹이 체크 아웃하면 그룹의 </a:t>
            </a:r>
            <a:r>
              <a:rPr lang="en-US" altLang="ko-KR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date_out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업데이트해야 하며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방이 비어있는 것을 반영하기 위해 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is currently in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관계 인스턴스를 삭제해야 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추가 유지 관리는 동일한 정보를 한 가지 이상의 방법으로 저장하기 때문에 발생합니다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빈 방과 현재 손님에 대한 정보를 검색하는 것이 더 간단하지만 데이터 업데이트는 더 복잡합니다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357" y="780345"/>
            <a:ext cx="7048444" cy="2150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Two or More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03644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027" y="5491268"/>
            <a:ext cx="11379200" cy="2457873"/>
          </a:xfrm>
        </p:spPr>
        <p:txBody>
          <a:bodyPr anchor="ctr">
            <a:norm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유지 보수가 더 어려워 지므로 신뢰성이 떨어질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객실 점유에 대한 이력 데이터를 유지하려는 경우 모델 중 어느 것도 호스텔 문제에 최적이지 않습니다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420" y="1497225"/>
            <a:ext cx="10548372" cy="34262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Two or More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29982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551" b="1" dirty="0">
                <a:latin typeface="Century Gothic" charset="0"/>
                <a:ea typeface="Century Gothic" charset="0"/>
                <a:cs typeface="Century Gothic" charset="0"/>
              </a:rPr>
              <a:t>Different Routes Between Classes</a:t>
            </a:r>
            <a:endParaRPr lang="ko-KR" altLang="en-US" sz="4551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2800" y="3372787"/>
            <a:ext cx="11379200" cy="4056366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어느 방에 투숙한 손님들을 </a:t>
            </a:r>
            <a:r>
              <a:rPr lang="en-US" altLang="ko-KR" sz="28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currently in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관계를 통하거나 방에 투숙한 각 손님의 </a:t>
            </a:r>
            <a:r>
              <a:rPr lang="en-US" altLang="ko-KR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date_out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확인하는 두 경로로 찾을 수 있습니다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여기서 문제는 데이터를 정확하게 관리하지 않으면 다른 두 대답을 생성할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회피해야 하는 것은 복잡성없이 정보에 대한 대체 경로를 갖는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Different Routes 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92340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>
                <a:latin typeface="Century Gothic" charset="0"/>
                <a:ea typeface="Century Gothic" charset="0"/>
                <a:cs typeface="Century Gothic" charset="0"/>
              </a:rPr>
              <a:t>Redundant Information</a:t>
            </a:r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39" y="3642610"/>
            <a:ext cx="11704322" cy="3387777"/>
          </a:xfrm>
        </p:spPr>
        <p:txBody>
          <a:bodyPr anchor="ctr">
            <a:no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서로 다른 두 경로로 동일한 정보를 접근할 수 있는 것을 중복 정보라 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Different Routes 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03830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latin typeface="Century Gothic" charset="0"/>
                <a:ea typeface="Century Gothic" charset="0"/>
                <a:cs typeface="Century Gothic" charset="0"/>
              </a:rPr>
              <a:t>Example 6-3: Startup Incubator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39" y="2409462"/>
            <a:ext cx="11704322" cy="3225793"/>
          </a:xfrm>
        </p:spPr>
        <p:txBody>
          <a:bodyPr>
            <a:noAutofit/>
          </a:bodyPr>
          <a:lstStyle/>
          <a:p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창업 보육 센터에 지원은 여러 소규모 프로젝트 그룹 중 하나에서 일합니다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. 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한 그룹의 모든 직원들이 한 방을 사용할 수 있으며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,  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여러 그룹이 큰 방을 사용할 수 있습니다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. 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직원의 위치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전화 번호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그룹이 있는 위치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그룹에 속한 직원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방에 있는 사람 등의 정보를 요구할 수 있습니다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. 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가능한 데이터 모델을 그림으로 보입니다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. 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모델에 중복 정보가 있습니다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. 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어떤 것인가요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743" y="5216577"/>
            <a:ext cx="9666435" cy="28873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Different Routes 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546746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186" y="780345"/>
            <a:ext cx="11379200" cy="8192910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정기적으로 직원의 전화 번호를 찾는다면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Employee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간의 직접 연결된 관계가 유용한 직접 경로라고 생각할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그러나 이 같은 정보는 그룹을 통한 대체 경로를 통해 매우 쉽게 얻을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직원이 속한 그룹을 찾아 해당 그룹의 방을 찾을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이것은 매우 간단한 검색입니다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여분 관계는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불필요할뿐만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아니라 위험합니다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동일한 정보에 대한 두 경로를 사용하면 데이터를 매우 주의 깊게 관리하지 않는다면 두 가지 다른 답변을 얻을 위험이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직원이 속한 그룹이 변경되거나 그룹이 방을 바꿀 때마다 업데이트할 두 관계 인스턴스가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중복 정보는 불일치가 발생하기 쉬우므로 없어야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모델에 닫힌 경로가 있을 때마다 중복 관계가 없는지 확인하는 것이 중요합니다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Different Routes 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8052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6000" dirty="0"/>
              <a:t>Schedule*</a:t>
            </a:r>
            <a:endParaRPr lang="ko-KR" altLang="en-US" sz="6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sz="half" idx="1"/>
          </p:nvPr>
        </p:nvSpPr>
        <p:spPr>
          <a:xfrm>
            <a:off x="894079" y="2596444"/>
            <a:ext cx="9898839" cy="6188570"/>
          </a:xfrm>
        </p:spPr>
        <p:txBody>
          <a:bodyPr anchor="t">
            <a:normAutofit/>
          </a:bodyPr>
          <a:lstStyle/>
          <a:p>
            <a:pPr marL="342900"/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0. Seminar Overview 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Overview of the Relational Data Model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Why DB Design?</a:t>
            </a:r>
            <a:endParaRPr lang="en-US" altLang="ko-KR" sz="2800" dirty="0">
              <a:solidFill>
                <a:schemeClr val="tx2">
                  <a:lumMod val="7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Nanum Gothic" charset="-127"/>
            </a:endParaRP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Development Process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Requirements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Conceptual Data Model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Developing a Data Model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Generalization &amp; Specialization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Relational Database Design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Normalization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Keys and Constraints</a:t>
            </a:r>
            <a:endParaRPr lang="en-US" altLang="ko-KR" sz="2800" dirty="0">
              <a:solidFill>
                <a:schemeClr val="tx2">
                  <a:lumMod val="7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Nanum Gothic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7027576" y="2402240"/>
            <a:ext cx="5289929" cy="6981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904390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1pPr>
            <a:lvl2pPr marL="1429323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2pPr>
            <a:lvl3pPr marL="1937323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3pPr>
            <a:lvl4pPr marL="2462257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4pPr>
            <a:lvl5pPr marL="2987190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5pPr>
            <a:lvl6pPr marL="2720339" indent="-434339">
              <a:spcBef>
                <a:spcPts val="600"/>
              </a:spcBef>
              <a:buSzPct val="100000"/>
              <a:buChar char="•"/>
              <a:defRPr sz="3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177539" indent="-434339">
              <a:spcBef>
                <a:spcPts val="600"/>
              </a:spcBef>
              <a:buSzPct val="100000"/>
              <a:buChar char="•"/>
              <a:defRPr sz="3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34740" indent="-434340">
              <a:spcBef>
                <a:spcPts val="600"/>
              </a:spcBef>
              <a:buSzPct val="100000"/>
              <a:buChar char="•"/>
              <a:defRPr sz="3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091940" indent="-434340">
              <a:spcBef>
                <a:spcPts val="600"/>
              </a:spcBef>
              <a:buSzPct val="100000"/>
              <a:buChar char="•"/>
              <a:defRPr sz="3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342900" indent="0" algn="l">
              <a:buNone/>
            </a:pPr>
            <a:endParaRPr lang="ko-KR" altLang="en-US" sz="1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33884" y="9083505"/>
            <a:ext cx="502067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*subject</a:t>
            </a:r>
            <a:r>
              <a:rPr lang="ko-KR" altLang="en-US" sz="1600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to change without notification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나눔명조" panose="02020603020101020101" pitchFamily="18" charset="-127"/>
              <a:ea typeface="나눔명조" panose="02020603020101020101" pitchFamily="18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0522466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5400">
                <a:latin typeface="Century Gothic" charset="0"/>
                <a:ea typeface="Century Gothic" charset="0"/>
                <a:cs typeface="Century Gothic" charset="0"/>
              </a:rPr>
              <a:t>Routes Providing Different Information</a:t>
            </a:r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39" y="2914733"/>
            <a:ext cx="11704322" cy="2109225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닫힌 경로가 반드시 중복 데이터를 의미하는 것은 아닙니다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 중 하나에 다른 정보가 포함되어 있을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직원이 작은 프로젝트 그룹 중 둘 이상에서 일할 수 있도록 문제를 약간 변경합니다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63" y="5575457"/>
            <a:ext cx="10211300" cy="16797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Different Routes 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06902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186" y="677934"/>
            <a:ext cx="11379200" cy="3584398"/>
          </a:xfrm>
        </p:spPr>
        <p:txBody>
          <a:bodyPr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직원과 방 사이에는 명확한 경로가 없습니다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12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16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있을 수 있으며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Jim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두 그룹 모두에서 일할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따라서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Jim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12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16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있을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직원들이 주로 근무하는 방이 있고 그 정보를 기록하려면 직원과 방 사이에 추가 관계가 필요합니다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356" y="4467154"/>
            <a:ext cx="7680853" cy="22942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Different Routes 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25765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186" y="677934"/>
            <a:ext cx="11379200" cy="3072341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실제 문제에 있어서 이같은 꼭 필요할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그룹의 방 크기와 직원 수는 항상 일치하지 않을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중요한 것은 두 경로에 동일한 정보를 포함하지 않아 피할 수 없는 불일치가 발생하지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않도록하는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Different Routes 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89892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5400" dirty="0"/>
              <a:t>False Information from a Route (Fan Trap)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39" y="2999798"/>
            <a:ext cx="11704322" cy="1189431"/>
          </a:xfrm>
        </p:spPr>
        <p:txBody>
          <a:bodyPr anchor="ctr">
            <a:no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일반적인 문제는 직원의 방을 추론할 수 없다는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946" y="5109023"/>
            <a:ext cx="8093194" cy="13313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Different Routes 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504938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>
                <a:latin typeface="Century Gothic" charset="0"/>
                <a:ea typeface="Century Gothic" charset="0"/>
                <a:cs typeface="Century Gothic" charset="0"/>
              </a:rPr>
              <a:t>Example 6-4: larger </a:t>
            </a:r>
            <a:r>
              <a:rPr lang="en-US" altLang="ko-KR" sz="5400" dirty="0" err="1">
                <a:latin typeface="Century Gothic" charset="0"/>
                <a:ea typeface="Century Gothic" charset="0"/>
                <a:cs typeface="Century Gothic" charset="0"/>
              </a:rPr>
              <a:t>organIzatIon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39" y="3212449"/>
            <a:ext cx="11704322" cy="2550398"/>
          </a:xfrm>
        </p:spPr>
        <p:txBody>
          <a:bodyPr anchor="ctr">
            <a:noAutofit/>
          </a:bodyPr>
          <a:lstStyle/>
          <a:p>
            <a:r>
              <a:rPr lang="ko-KR" altLang="en-US" sz="2800" dirty="0">
                <a:latin typeface="Nanum Gothic" charset="-127"/>
                <a:ea typeface="Nanum Gothic" charset="-127"/>
                <a:cs typeface="Nanum Gothic" charset="-127"/>
              </a:rPr>
              <a:t>조직에는 여러 부서가 있습니다</a:t>
            </a:r>
            <a:r>
              <a:rPr lang="en-US" altLang="ko-KR" sz="2800" dirty="0">
                <a:latin typeface="Nanum Gothic" charset="-127"/>
                <a:ea typeface="Nanum Gothic" charset="-127"/>
                <a:cs typeface="Nanum Gothic" charset="-127"/>
              </a:rPr>
              <a:t>. </a:t>
            </a:r>
            <a:r>
              <a:rPr lang="ko-KR" altLang="en-US" sz="2800" dirty="0">
                <a:latin typeface="Nanum Gothic" charset="-127"/>
                <a:ea typeface="Nanum Gothic" charset="-127"/>
                <a:cs typeface="Nanum Gothic" charset="-127"/>
              </a:rPr>
              <a:t>각 부서에는 직원들이 있으며 부서에는 다시 여러 그룹이 있습니다</a:t>
            </a:r>
            <a:r>
              <a:rPr lang="en-US" altLang="ko-KR" sz="2800" dirty="0">
                <a:latin typeface="Nanum Gothic" charset="-127"/>
                <a:ea typeface="Nanum Gothic" charset="-127"/>
                <a:cs typeface="Nanum Gothic" charset="-127"/>
              </a:rPr>
              <a:t>. </a:t>
            </a:r>
            <a:r>
              <a:rPr lang="ko-KR" altLang="en-US" sz="2800" dirty="0">
                <a:latin typeface="Nanum Gothic" charset="-127"/>
                <a:ea typeface="Nanum Gothic" charset="-127"/>
                <a:cs typeface="Nanum Gothic" charset="-127"/>
              </a:rPr>
              <a:t>이것을 그림과 같이 모델링할 수 있습니다</a:t>
            </a:r>
            <a:r>
              <a:rPr lang="en-US" altLang="ko-KR" sz="2800" dirty="0">
                <a:latin typeface="Nanum Gothic" charset="-127"/>
                <a:ea typeface="Nanum Gothic" charset="-127"/>
                <a:cs typeface="Nanum Gothic" charset="-127"/>
              </a:rPr>
              <a:t>. </a:t>
            </a:r>
            <a:r>
              <a:rPr lang="ko-KR" altLang="en-US" sz="2800" dirty="0">
                <a:latin typeface="Nanum Gothic" charset="-127"/>
                <a:ea typeface="Nanum Gothic" charset="-127"/>
                <a:cs typeface="Nanum Gothic" charset="-127"/>
              </a:rPr>
              <a:t>모델을 보고 직원이 어떤 그룹 또는 그룹과 연관되어 있는지 추론 할 수 있습니까</a:t>
            </a:r>
            <a:r>
              <a:rPr lang="en-US" altLang="ko-KR" sz="2800" dirty="0">
                <a:latin typeface="Nanum Gothic" charset="-127"/>
                <a:ea typeface="Nanum Gothic" charset="-127"/>
                <a:cs typeface="Nanum Gothic" charset="-127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721" y="6212588"/>
            <a:ext cx="10153357" cy="10576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Different Routes 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39882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186" y="762993"/>
            <a:ext cx="11379200" cy="2150639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그림은 흔히 팬 트랩이라고하는 매우 일반적인 문제를 나타냅니다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여기에서의 위험은 직원과 그룹 간의 경로를 취하여 의도하지 않은 것을 추론하는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470" y="3100441"/>
            <a:ext cx="5904816" cy="56679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Different Routes 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47002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186" y="677932"/>
            <a:ext cx="11379200" cy="8040765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직원을 살펴봅니다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Jim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이나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Sue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일하는 그룹을 알 수 없습니다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Division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같은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Group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Employee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객체의 조합만을 얻을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필요로하는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정보인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Jane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속한 그룹을 이러한 조합으로 오해해서는 안됩니다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팬 트랩에서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일대다 관계를 갖고 그 관계의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다른쪽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클래스와 다인 관계인 클래스의 경우 주의하여야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어캐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하여야 하나요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시스템에서 직원이 근무하는 그룹을 찾는 것이 중요하다면 그룹과 직원간에 또 다른 관계가 필요하거나 문제를 완전히 다르게 모델링 해야 할 수도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Different Routes 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10216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5400" dirty="0"/>
              <a:t>Gaps in a Route Between Classes (Chasm Trap)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39" y="3233711"/>
            <a:ext cx="11704322" cy="2401542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부서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 및 직원 간의 관계를 계층적으로 모델링할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직원과 그룹 관계의 한쪽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끝에있는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선택성은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명시하지 않았습니다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711" y="5915085"/>
            <a:ext cx="8850061" cy="7991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Different Routes 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706060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186" y="677934"/>
            <a:ext cx="11379200" cy="2560284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직원과 그룹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(Jim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그룹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근무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그룹과 부서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부문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속함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사이에 직접적인 관계 유지합니다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따라서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Jim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Division 1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사이에 확실하고 고유한 연결을 만들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058" y="3285955"/>
            <a:ext cx="5837449" cy="60510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Different Routes 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910497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186" y="677933"/>
            <a:ext cx="11379200" cy="6759151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관계가 항상 존재하는지 확인할 필요가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Ann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특정 그룹에 연결되어 있지 않은 경우 어떻게 해야 합니까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그녀는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Division 1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일반 관리자이며 모든 그룹에 서비스할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직원이 특정 그룹에 속하지 않는 경우 모델은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Ann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해당 부서 간의 연결을 제공하지 않습니다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적절한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Division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객체를 찾으려면 그룹을 알아야하고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Ann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연결할 수 있는 관련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Group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객체가 없습니다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정보를 알아야 할 경우 문제가 생깁니다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이런 경우를 </a:t>
            </a:r>
            <a:r>
              <a:rPr lang="en-US" altLang="ko-KR" sz="28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chasm trap</a:t>
            </a:r>
            <a:r>
              <a:rPr lang="ko-KR" altLang="en-US" sz="28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이라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이것은 데이터 모델에 대한 흥미로운 연구 주제입니다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어떤 그룹에도 속하지 않을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수있는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직원의 예외적 인 경우를 항상 확인해야합니다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Different Routes 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5532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4080" y="932766"/>
            <a:ext cx="11379200" cy="1331348"/>
          </a:xfrm>
        </p:spPr>
        <p:txBody>
          <a:bodyPr anchor="ctr">
            <a:normAutofit/>
          </a:bodyPr>
          <a:lstStyle/>
          <a:p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까다로운 상황을 해결하기 위해 자주 발생하는 몇 가지 사례를 소개합니다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Preliminary</a:t>
            </a:r>
            <a:r>
              <a:rPr lang="en-US" sz="1800" b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750909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186" y="677934"/>
            <a:ext cx="11379200" cy="7680853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chasm trap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문제를 해결 방법은 모델링하는 상황에 달려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가지 방법은 부서와 직원간에 다른 관계를 추가하여 항상 그 관계가 존재할 수 있도록 하는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그러나 추가된  관계는 중복된 정보를 유발할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해결 방법은 새로운 그룹 객체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 또는 보조 직원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정의하는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Ann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이 그룹에 속할 수 있다면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직원은 그룹에 속해야 한다고 주장 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그러나 완전히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리모델링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해야 할 수도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 case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돌아가서 어떤 정보가 문제에서 가장 중요한 가를 다시 생각해 보는 것이 좋습니다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정해진 자원으로 프로젝트의 모든 세부 사항을 고려할 수 없기 때문에 실용주의적 관점이 매우 중요합니다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Different Routes 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50176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551" b="1" dirty="0">
                <a:latin typeface="Century Gothic" charset="0"/>
                <a:ea typeface="Century Gothic" charset="0"/>
                <a:cs typeface="Century Gothic" charset="0"/>
              </a:rPr>
              <a:t>Relationships Between Objects of the Same Class</a:t>
            </a:r>
            <a:endParaRPr lang="ko-KR" altLang="en-US" sz="4551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027" y="2881149"/>
            <a:ext cx="11379200" cy="2765107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스포츠 클럽을 다시 살펴봅니다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많은 클럽에서는 기존 회원이 신입 회원을 소개하거나 후원하도록 요청합니다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스폰서십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정보를 저장해야 하는 경우 데이터 모델에서 첫 번째 시도는 그림과 같을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083" y="6319085"/>
            <a:ext cx="6517087" cy="10241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Relationships  Between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78474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027" y="780345"/>
            <a:ext cx="11379200" cy="4301278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모델의 문제점은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정의상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스폰서가 회원이라는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모델은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Jim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새로운 클럽 회원을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스폰서할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경우 멤버 클래스와 스폰서 클래스각각에 객체가 저장된다는 것을 의미합니다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 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필연적으로 일관성이 없어질 때까지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 객체 모두 동일한 정보를 갖을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여기서의 실제 상황은 회원들이 서로 후원한다는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self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관계로 표시할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585" y="5593679"/>
            <a:ext cx="2784462" cy="26003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Relationships  Between </a:t>
            </a:r>
            <a:r>
              <a:rPr lang="mr-IN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53958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027" y="780344"/>
            <a:ext cx="11379200" cy="6042273"/>
          </a:xfrm>
        </p:spPr>
        <p:txBody>
          <a:bodyPr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Self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관계는 서로 다른 두 클래스 간의 관계와 동일하게 여깁니다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시계 방향으로 해석하면 </a:t>
            </a:r>
            <a:r>
              <a:rPr lang="ko-KR" altLang="en-US" sz="28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회원은 여러 회원을 후원할 수 있으며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반 시계 방향으로는 </a:t>
            </a:r>
            <a:r>
              <a:rPr lang="ko-KR" altLang="en-US" sz="28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회원은 정확히 한 명의 회원으로부터 후원을 받습니다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데이터 모델에 따르면 회원들은 자신을 후원할 수도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이러한 사항은 적절한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 case(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멤버 추가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언급하여 주의하여야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Self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관계는 많이 나타납니다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특히 족보 또는 동물 육종에 관한 데이터에 서 쉽게 예를 찾을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Relationships  Between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94105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551" b="1" dirty="0">
                <a:latin typeface="Century Gothic" charset="0"/>
                <a:ea typeface="Century Gothic" charset="0"/>
                <a:cs typeface="Century Gothic" charset="0"/>
              </a:rPr>
              <a:t>Relationships Involving More Than Two Classes</a:t>
            </a:r>
            <a:endParaRPr lang="ko-KR" altLang="en-US" sz="4551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027" y="2009282"/>
            <a:ext cx="11379200" cy="2560284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때때로 우리는 두 개 이상 클래스의 객체에 의존하는 데이터를 가지고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스포츠 클럽을 다시 생각해 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 및 현재 팀에 대한 데이터를 유지하는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것외에도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팀간 경기 또는 경기에 대한 정보를 유지하고자 할 수도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824" y="4857757"/>
            <a:ext cx="6753525" cy="1740993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806027" y="7189733"/>
            <a:ext cx="11379200" cy="127971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모델을 사용하여 플레이어의 현재 또는 주요 팀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팀의 현재 구성원 및 팀이 참여하는 시합을 기록 할 수 있습니다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Relationships  Involving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5567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027" y="1349115"/>
            <a:ext cx="11379200" cy="4413732"/>
          </a:xfrm>
        </p:spPr>
        <p:txBody>
          <a:bodyPr anchor="ctr">
            <a:no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선수가 뛰었던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그가 아프거나 부상 당했을 수도 있음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경기를 추론 할 수 없습니다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이것은 앞에서 설명한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fan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함정의 예입니다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팀은 여러 플레이어를 보유하고 있으며 여러 경기에 관여하지만 특정 경기에 참여한 플레이어에 대해서는 더 이상 검색할 수 없습니다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회원과 경기 간의 관계를 추가하여 이를 해결할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데이터가 일치하지 않을 가능성이 있습니까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923" y="6310559"/>
            <a:ext cx="6491409" cy="26626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Relationships  Involving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435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027" y="780344"/>
            <a:ext cx="11379200" cy="7598112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 관계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인스탄스를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가질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2">
              <a:spcAft>
                <a:spcPts val="600"/>
              </a:spcAft>
              <a:buFont typeface="Arial" charset="0"/>
              <a:buChar char="•"/>
            </a:pP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John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Team A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경기를 합니다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pPr lvl="2">
              <a:spcAft>
                <a:spcPts val="600"/>
              </a:spcAft>
              <a:buFont typeface="Arial" charset="0"/>
              <a:buChar char="•"/>
            </a:pP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John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화요일에 경기가 있습니다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화요일에 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 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경기가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John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오직 한 팀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모델이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나타내는대로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에서만 경기를 한다면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이상한 일이 일어나고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우리가 어떤 경기에서 누가 플레이하는지 추적하고 싶다면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문제는 모델이 적절하게 표현하지 못하고 있다는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멤버가 부상을 입거나 참여하지 못하는 경우 다른 팀의 누군가가 대신해야 할 상황을 고려해야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문제는 모델이 그가 어떤 팀을 위해 경기를 하고 있는 정보가 없습니다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Relationships  Involving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8324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027" y="1124262"/>
            <a:ext cx="11379200" cy="4367006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 case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재검토하고 정확히 무엇을 알고 싶은지 파악해야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경기에서 각 팀에서 어떤 선수가 경기 했는지 정확히 알고 싶다면 그 관계를 조합하면 아무 것도 알 수 없습니다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경기를 치르는 팀을 위해 경기하는 팀원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팀과 경기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클래스로 구성된 객체에 대한 정보가 필요합니다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이를 때로는 삼중 관계라고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825" y="5696091"/>
            <a:ext cx="6143248" cy="3379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Relationships  Involving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59551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027" y="780344"/>
            <a:ext cx="11379200" cy="8259799"/>
          </a:xfrm>
        </p:spPr>
        <p:txBody>
          <a:bodyPr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클래스의 적절한 이름을 생각할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경우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Appearance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사용할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세 클래스 이름을 연결하여 사용할 수도 있습니다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TeamMemberMatch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클래스에는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애트리뷰트가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있거나 없을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Member, Team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Match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객체의 유효한 조합을 유지하는 장소일 뿐입니다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클래스에 대한 속성이 있는 경우 세 클래스 모두에 연관되는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애트리뷰트이어야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 경기에서 특정 팀에서 뛰고 있는 특정 선수에 대해 무엇을 알아야 합니까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아마 위치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모델은 이전에 얻을 수 없는 추가 정보를 분명히 가지고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저장하고자 하는 각 클래스 쌍에 대한 다른 정보가 있을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Jim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플레이한 모든 팀을 알고는 있지만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그가 정기적으로 훈련하는 팀을 알지 못합니다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클래스와의 관계 외에도 세 클래스 각 쌍 사이의 일부 이진 관계가 필요할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Relationships  Involving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43121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027" y="780344"/>
            <a:ext cx="11379200" cy="1843406"/>
          </a:xfrm>
        </p:spPr>
        <p:txBody>
          <a:bodyPr>
            <a:no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A, B, C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다른 클래스와 연결된 경우 각 클래스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쌍마다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"C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독립적인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관계에 대해 알아야 할 것이 있습니까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질문이 필요합니다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182" y="2772605"/>
            <a:ext cx="7204890" cy="3854616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806027" y="6925028"/>
            <a:ext cx="11379200" cy="211511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다른 조합에 대해서도 다음과 같은 비슷한 질문이 필요합니다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"</a:t>
            </a: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팀에 대해 알아야 할 사항과 회원과 독립적으로 특정 경기에 대해 알아야 할 사항은 무엇입니까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?"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Relationships  Involving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07128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Attribute, Class, or Relationship?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Two or More Relationships Between Classes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Different Routes Between Classes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Relationships Between Objects of the Same Class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Relationships Involving More Than Two Classes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altLang="ko-KR" sz="36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Exercises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Summary</a:t>
            </a:r>
            <a:endParaRPr lang="en-US" altLang="ko-KR" sz="3413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1783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entury Gothic" charset="0"/>
                <a:ea typeface="Century Gothic" charset="0"/>
                <a:cs typeface="Century Gothic" charset="0"/>
              </a:rPr>
              <a:t>Exercise 6-1</a:t>
            </a:r>
            <a:endParaRPr lang="ko-KR" alt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4596" y="2020474"/>
            <a:ext cx="11121919" cy="2958738"/>
          </a:xfrm>
        </p:spPr>
        <p:txBody>
          <a:bodyPr anchor="ctr">
            <a:noAutofit/>
          </a:bodyPr>
          <a:lstStyle/>
          <a:p>
            <a:pPr algn="just"/>
            <a:r>
              <a:rPr lang="ko-KR" altLang="en-US" sz="3200" i="1" dirty="0"/>
              <a:t>오케스트라는 음악가</a:t>
            </a:r>
            <a:r>
              <a:rPr lang="en-US" altLang="ko-KR" sz="3200" i="1" dirty="0"/>
              <a:t>, </a:t>
            </a:r>
            <a:r>
              <a:rPr lang="ko-KR" altLang="en-US" sz="3200" i="1" dirty="0"/>
              <a:t>레퍼토리 및 콘서트에 대한 정보를 보관합니다</a:t>
            </a:r>
            <a:r>
              <a:rPr lang="en-US" altLang="ko-KR" sz="3200" i="1" dirty="0"/>
              <a:t>. </a:t>
            </a:r>
            <a:r>
              <a:rPr lang="ko-KR" altLang="en-US" sz="3200" i="1" dirty="0"/>
              <a:t>그림은 데이터 모델의 일부분을 표시합니다</a:t>
            </a:r>
            <a:r>
              <a:rPr lang="en-US" altLang="ko-KR" sz="3200" i="1" dirty="0"/>
              <a:t>. </a:t>
            </a:r>
            <a:r>
              <a:rPr lang="ko-KR" altLang="en-US" sz="3200" i="1" dirty="0"/>
              <a:t>토요일 콘서트에 조 스미스 </a:t>
            </a:r>
            <a:r>
              <a:rPr lang="en-US" altLang="ko-KR" sz="3200" i="1" dirty="0"/>
              <a:t>(Joe Smith)</a:t>
            </a:r>
            <a:r>
              <a:rPr lang="ko-KR" altLang="en-US" sz="3200" i="1" dirty="0"/>
              <a:t>가 필요하고 토요일 콘서트에서 베토벤의 바이올린 소나타를 연주한다는 정보를 관계자는 저장합니다</a:t>
            </a:r>
            <a:r>
              <a:rPr lang="en-US" altLang="ko-KR" sz="3200" i="1" dirty="0"/>
              <a:t>.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855" y="5184034"/>
            <a:ext cx="6344987" cy="3379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 err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Exercis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10299" y="9029476"/>
            <a:ext cx="10265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515872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7008" y="1087578"/>
            <a:ext cx="10855606" cy="6121295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</a:pPr>
            <a:r>
              <a:rPr lang="ko-KR" altLang="en-US" sz="3200" i="1" dirty="0"/>
              <a:t>이 초기 모델에서 틀린 정보를 유추 할 수 있습니까</a:t>
            </a:r>
            <a:r>
              <a:rPr lang="en-US" altLang="ko-KR" sz="3200" i="1" dirty="0"/>
              <a:t>?</a:t>
            </a:r>
          </a:p>
          <a:p>
            <a:pPr algn="just">
              <a:spcAft>
                <a:spcPts val="600"/>
              </a:spcAft>
            </a:pPr>
            <a:r>
              <a:rPr lang="ko-KR" altLang="en-US" sz="3200" i="1" dirty="0"/>
              <a:t>다음 정보를 올바르게 유지할 수 있도록 모델을 수정하십시오</a:t>
            </a:r>
            <a:r>
              <a:rPr lang="en-US" altLang="ko-KR" sz="3200" i="1" dirty="0"/>
              <a:t>.</a:t>
            </a:r>
          </a:p>
          <a:p>
            <a:pPr marL="457200" indent="-4572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3200" i="1" dirty="0"/>
              <a:t>콘서트에서 특정 작품에 참여한 연주자</a:t>
            </a:r>
          </a:p>
          <a:p>
            <a:pPr marL="457200" indent="-4572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3200" i="1" dirty="0"/>
              <a:t>콘서트에서 진행되는 작품들</a:t>
            </a:r>
          </a:p>
          <a:p>
            <a:pPr marL="457200" indent="-4572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3200" i="1" dirty="0"/>
              <a:t>연주자가 특정 콘서트에서 지급하는 출연료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Exercise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6705863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entury Gothic" charset="0"/>
                <a:ea typeface="Century Gothic" charset="0"/>
                <a:cs typeface="Century Gothic" charset="0"/>
              </a:rPr>
              <a:t>Summary</a:t>
            </a:r>
            <a:endParaRPr lang="ko-KR" altLang="en-US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767363" y="2009282"/>
            <a:ext cx="11379200" cy="737361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ko-KR" altLang="en-US" sz="2800" dirty="0" err="1">
                <a:solidFill>
                  <a:schemeClr val="bg1"/>
                </a:solidFill>
              </a:rPr>
              <a:t>애트리뷰트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클래스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또는 관계</a:t>
            </a:r>
            <a:endParaRPr lang="en-US" altLang="ko-KR" sz="28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결정을 내리는 데 </a:t>
            </a:r>
            <a:r>
              <a:rPr lang="ko-KR" altLang="en-US" sz="2400" b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도움이되는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질문의 예가 있습니다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속성의 값에 따라 객체를 선택하고 싶습니까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등급에 따라 팀을 선택하고 싶습니까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대답이 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경우 해당 정보에 대한 클래스를 정의하는 것을 고려하십시오 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등급 클래스를 정의합니다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또는 미래에 이 정보에 관한 다른 데이터를 저장할 가능성이 있습니까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주장에 대한 추가 정보 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전화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주소 등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400" b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유지하고 싶습니까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그렇다면 </a:t>
            </a:r>
            <a:r>
              <a:rPr lang="ko-KR" altLang="en-US" sz="2400" b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클래스을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정의하십시오</a:t>
            </a:r>
            <a:endParaRPr lang="en-US" altLang="ko-KR" sz="24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 그러한 정보를 저장하고 있습니까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 주장에 대한 정보는 회원 정보와 동일하거나 유사합니다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 클래스간의 관계를 고려하십시오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991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2800" dirty="0">
                <a:solidFill>
                  <a:schemeClr val="bg1"/>
                </a:solidFill>
              </a:rPr>
              <a:t>두 클래스간의 하나이상의 관계</a:t>
            </a:r>
            <a:endParaRPr lang="en-US" altLang="ko-KR" sz="28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 클래스를 포함하는 서로 다른 정보가 있는 경우 두 클래스 사이에 둘 이상의 관계를 고려하십시오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팀원은 팀에서 플레이할 수 있으며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주장은 팀을 관리하며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 입니다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Summary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66732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767363" y="780345"/>
            <a:ext cx="11379200" cy="86025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800" dirty="0">
                <a:solidFill>
                  <a:schemeClr val="bg1"/>
                </a:solidFill>
              </a:rPr>
              <a:t>self </a:t>
            </a:r>
            <a:r>
              <a:rPr lang="ko-KR" altLang="en-US" sz="2800" dirty="0">
                <a:solidFill>
                  <a:schemeClr val="bg1"/>
                </a:solidFill>
              </a:rPr>
              <a:t>관계에 대한 고려</a:t>
            </a:r>
            <a:endParaRPr lang="en-US" altLang="ko-KR" sz="28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 객체는 서로 관련이 있습니다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회원은 다른 회원을 후원하고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사람들은 다른 사람들의 부모입니다</a:t>
            </a:r>
            <a:r>
              <a:rPr lang="en-US" altLang="ko-KR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sz="2276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2800" dirty="0">
                <a:solidFill>
                  <a:schemeClr val="bg1"/>
                </a:solidFill>
              </a:rPr>
              <a:t>클래스간의 다른 경로</a:t>
            </a:r>
            <a:endParaRPr lang="en-US" altLang="ko-KR" sz="28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동일한 정보를 두 번 이상 저장하는지 여부를 확인하려면 닫힌 루프가 있는 곳을 확인합니다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경로에서 해야 할 것보다 더 많은 것이 </a:t>
            </a:r>
            <a:r>
              <a:rPr lang="ko-KR" altLang="en-US" sz="2400" b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추론되지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않도록 확인합니다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클래스가 다른 두 클래스와 관련되어 있고 외부 끝에 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Many </a:t>
            </a:r>
            <a:r>
              <a:rPr lang="ko-KR" altLang="en-US" sz="2400" b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카디널리티가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있는 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fan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트랩을 찾습니다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객체에 대하여 경로를 사용할 수 있는지 확인하십시오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틈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chasm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트랩을 찾습니다 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경로에 따라 선택적 관계가 있습니까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Summary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10346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767363" y="780345"/>
            <a:ext cx="11379200" cy="86025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ko-KR" altLang="en-US" sz="2560" dirty="0">
                <a:solidFill>
                  <a:schemeClr val="bg1"/>
                </a:solidFill>
              </a:rPr>
              <a:t>셋 이상 객체에 연결된 정보</a:t>
            </a:r>
            <a:endParaRPr lang="en-US" altLang="ko-KR" sz="199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셋</a:t>
            </a:r>
            <a:r>
              <a:rPr lang="en-US" altLang="ko-KR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 그 이상 클래스의 객체 조합으로 관계를 구성한다면 새로운 클래스를 도입하십시오</a:t>
            </a:r>
            <a:r>
              <a:rPr lang="en-US" altLang="ko-KR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 팀들간의 경기입니다</a:t>
            </a:r>
            <a:r>
              <a:rPr lang="en-US" altLang="ko-KR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새로운 클래스의 모든 속성은 참여하는 각 클래스의 특정 객체 조합에 의존해야 합니다</a:t>
            </a:r>
            <a:r>
              <a:rPr lang="en-US" altLang="ko-KR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경기에서 특정 팀을 담당하는 특정 회원에 대해 어떤 정보를 저장합니까</a:t>
            </a:r>
            <a:r>
              <a:rPr lang="en-US" altLang="ko-KR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참여하는 클래스 쌍에서 클래스 쌍의 객체에 관련된 정보가 무엇인지 생각해 봅니다</a:t>
            </a:r>
            <a:r>
              <a:rPr lang="en-US" altLang="ko-KR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 특정 회원과 경기와 관계없는 특정 팀에 대해 어떤 정보를 알아야합니까</a:t>
            </a:r>
            <a:r>
              <a:rPr lang="en-US" altLang="ko-KR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Summary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7496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/>
        </p:nvSpPr>
        <p:spPr>
          <a:xfrm>
            <a:off x="4864100" y="7493000"/>
            <a:ext cx="2876689" cy="815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 defTabSz="914400">
              <a:buClr>
                <a:srgbClr val="000000"/>
              </a:buClr>
              <a:defRPr sz="4800">
                <a:solidFill>
                  <a:srgbClr val="424242"/>
                </a:solidFill>
                <a:uFill>
                  <a:solidFill>
                    <a:srgbClr val="FFF76B"/>
                  </a:solidFill>
                </a:u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4800" dirty="0">
                <a:solidFill>
                  <a:srgbClr val="424242"/>
                </a:solidFill>
                <a:uFill>
                  <a:solidFill>
                    <a:srgbClr val="FFF76B"/>
                  </a:solidFill>
                </a:uFill>
              </a:rPr>
              <a:t>Thank you!</a:t>
            </a:r>
            <a:endParaRPr sz="4800" dirty="0">
              <a:solidFill>
                <a:srgbClr val="424242"/>
              </a:solidFill>
              <a:uFill>
                <a:solidFill>
                  <a:srgbClr val="FFF76B"/>
                </a:solidFill>
              </a:uFill>
            </a:endParaRPr>
          </a:p>
        </p:txBody>
      </p:sp>
      <p:grpSp>
        <p:nvGrpSpPr>
          <p:cNvPr id="400" name="Group 400"/>
          <p:cNvGrpSpPr/>
          <p:nvPr/>
        </p:nvGrpSpPr>
        <p:grpSpPr>
          <a:xfrm>
            <a:off x="685800" y="533400"/>
            <a:ext cx="11700999" cy="7112003"/>
            <a:chOff x="0" y="0"/>
            <a:chExt cx="11700998" cy="7112002"/>
          </a:xfrm>
        </p:grpSpPr>
        <p:pic>
          <p:nvPicPr>
            <p:cNvPr id="398" name="k-f12464de9ebaf946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1700999" cy="65818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9" name="Shape 399"/>
            <p:cNvSpPr/>
            <p:nvPr/>
          </p:nvSpPr>
          <p:spPr>
            <a:xfrm>
              <a:off x="9141390" y="6709781"/>
              <a:ext cx="2530060" cy="402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>
              <a:lvl1pPr algn="l" defTabSz="317500">
                <a:lnSpc>
                  <a:spcPts val="2900"/>
                </a:lnSpc>
                <a:def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200"/>
                <a:t>출처: metachannels.com</a:t>
              </a:r>
            </a:p>
          </p:txBody>
        </p:sp>
      </p:grpSp>
      <p:sp>
        <p:nvSpPr>
          <p:cNvPr id="401" name="Shape 401"/>
          <p:cNvSpPr>
            <a:spLocks noGrp="1"/>
          </p:cNvSpPr>
          <p:nvPr>
            <p:ph type="sldNum" sz="quarter" idx="2"/>
          </p:nvPr>
        </p:nvSpPr>
        <p:spPr>
          <a:xfrm>
            <a:off x="6301382" y="9080500"/>
            <a:ext cx="405538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45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551" b="1" dirty="0">
                <a:latin typeface="Century Gothic" charset="0"/>
                <a:ea typeface="Century Gothic" charset="0"/>
                <a:cs typeface="Century Gothic" charset="0"/>
              </a:rPr>
              <a:t>Attribute, Class, or Relationship?</a:t>
            </a:r>
            <a:endParaRPr lang="ko-KR" altLang="en-US" sz="4551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2800" y="2409463"/>
            <a:ext cx="11379200" cy="3847232"/>
          </a:xfrm>
        </p:spPr>
        <p:txBody>
          <a:bodyPr anchor="ctr">
            <a:no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주어진 데이터 모델이 정확한 것이라 할 수는 없습니다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주어진 범위 내에서 특정 조건에 대하여 문제의 요구 사항을 충족한다고 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buFont typeface="Arial" charset="0"/>
              <a:buChar char="•"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문제의 전반적인 요구 사항에 따라 다양한 데이터를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애트리뷰트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 또는 관계로 표현할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Attributes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97508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latin typeface="Century Gothic" charset="0"/>
                <a:ea typeface="Century Gothic" charset="0"/>
                <a:cs typeface="Century Gothic" charset="0"/>
              </a:rPr>
              <a:t>Example 6-1: Sports Club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39" y="2255518"/>
            <a:ext cx="11704322" cy="3252653"/>
          </a:xfrm>
        </p:spPr>
        <p:txBody>
          <a:bodyPr anchor="ctr">
            <a:noAutofit/>
          </a:bodyPr>
          <a:lstStyle/>
          <a:p>
            <a:r>
              <a:rPr lang="ko-KR" altLang="en-US" sz="3200" dirty="0">
                <a:latin typeface="Nanum Gothic" charset="-127"/>
                <a:ea typeface="Nanum Gothic" charset="-127"/>
                <a:cs typeface="Nanum Gothic" charset="-127"/>
              </a:rPr>
              <a:t>스포츠 클럽을 위하여 소속 팀에 대한 정보를 유지한다고 가정해 봅시다</a:t>
            </a:r>
            <a:r>
              <a:rPr lang="en-US" altLang="ko-KR" sz="3200" dirty="0">
                <a:latin typeface="Nanum Gothic" charset="-127"/>
                <a:ea typeface="Nanum Gothic" charset="-127"/>
                <a:cs typeface="Nanum Gothic" charset="-127"/>
              </a:rPr>
              <a:t>. </a:t>
            </a:r>
            <a:r>
              <a:rPr lang="ko-KR" altLang="en-US" sz="3200" dirty="0">
                <a:latin typeface="Nanum Gothic" charset="-127"/>
                <a:ea typeface="Nanum Gothic" charset="-127"/>
                <a:cs typeface="Nanum Gothic" charset="-127"/>
              </a:rPr>
              <a:t>클럽은 팀 이름</a:t>
            </a:r>
            <a:r>
              <a:rPr lang="en-US" altLang="ko-KR" sz="3200" dirty="0">
                <a:latin typeface="Nanum Gothic" charset="-127"/>
                <a:ea typeface="Nanum Gothic" charset="-127"/>
                <a:cs typeface="Nanum Gothic" charset="-127"/>
              </a:rPr>
              <a:t> (name), </a:t>
            </a:r>
            <a:r>
              <a:rPr lang="ko-KR" altLang="en-US" sz="3200" dirty="0">
                <a:latin typeface="Nanum Gothic" charset="-127"/>
                <a:ea typeface="Nanum Gothic" charset="-127"/>
                <a:cs typeface="Nanum Gothic" charset="-127"/>
              </a:rPr>
              <a:t>등급</a:t>
            </a:r>
            <a:r>
              <a:rPr lang="en-US" altLang="ko-KR" sz="3200" dirty="0">
                <a:latin typeface="Nanum Gothic" charset="-127"/>
                <a:ea typeface="Nanum Gothic" charset="-127"/>
                <a:cs typeface="Nanum Gothic" charset="-127"/>
              </a:rPr>
              <a:t>(grade)</a:t>
            </a:r>
            <a:r>
              <a:rPr lang="ko-KR" altLang="en-US" sz="3200" dirty="0">
                <a:latin typeface="Nanum Gothic" charset="-127"/>
                <a:ea typeface="Nanum Gothic" charset="-127"/>
                <a:cs typeface="Nanum Gothic" charset="-127"/>
              </a:rPr>
              <a:t> 및 주장</a:t>
            </a:r>
            <a:r>
              <a:rPr lang="en-US" altLang="ko-KR" sz="3200" dirty="0">
                <a:latin typeface="Nanum Gothic" charset="-127"/>
                <a:ea typeface="Nanum Gothic" charset="-127"/>
                <a:cs typeface="Nanum Gothic" charset="-127"/>
              </a:rPr>
              <a:t>(captain)</a:t>
            </a:r>
            <a:r>
              <a:rPr lang="ko-KR" altLang="en-US" sz="3200" dirty="0">
                <a:latin typeface="Nanum Gothic" charset="-127"/>
                <a:ea typeface="Nanum Gothic" charset="-127"/>
                <a:cs typeface="Nanum Gothic" charset="-127"/>
              </a:rPr>
              <a:t>에 대한 간단한 기록을 유지하고자 합니다</a:t>
            </a:r>
            <a:r>
              <a:rPr lang="en-US" altLang="ko-KR" sz="3200" dirty="0">
                <a:latin typeface="Nanum Gothic" charset="-127"/>
                <a:ea typeface="Nanum Gothic" charset="-127"/>
                <a:cs typeface="Nanum Gothic" charset="-127"/>
              </a:rPr>
              <a:t>. </a:t>
            </a:r>
            <a:r>
              <a:rPr lang="ko-KR" altLang="en-US" sz="3200" dirty="0">
                <a:latin typeface="Nanum Gothic" charset="-127"/>
                <a:ea typeface="Nanum Gothic" charset="-127"/>
                <a:cs typeface="Nanum Gothic" charset="-127"/>
              </a:rPr>
              <a:t>처음으로 그림과 같이 이 정보를 포함하는 클래스를 정의할 수 있습니다</a:t>
            </a:r>
            <a:r>
              <a:rPr lang="en-US" altLang="ko-KR" sz="3200" dirty="0"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lang="en-US" altLang="ko-KR" sz="3200" b="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052" y="6112287"/>
            <a:ext cx="1827533" cy="24821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Attributes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1575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9774" y="677935"/>
            <a:ext cx="11379200" cy="5737856"/>
          </a:xfrm>
        </p:spPr>
        <p:txBody>
          <a:bodyPr anchor="ctr">
            <a:noAutofit/>
          </a:bodyPr>
          <a:lstStyle/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팀에 대해 수집하는 각 정보 즉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captain, grade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애트리뷰트로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선언합니다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모델을 사용하여 주어진 팀의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애트리뷰트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값을 찾을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저장할 데이터가 앞으로 어떻게 사용될 것인지 고려하는 것이 중요합니다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우리는 주어진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grade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모든 팀을 찾고 싶어합니다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단순한 데이터 모델이 이를 허용합니까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grade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대해 주어진 값을 갖는 모든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Team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객체를 찾을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그러나 신뢰할 수 있는 데이터를 얻으려면 데이터 입력이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정확하여야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프로젝트의 요구 사항에 따라 팀의 속성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철자의 일관성이 중요하지 않은 경우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 자체 클래스로 등급을 표시하도록 선택할 수 있습니다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같은 등급에 속하는 모든 팀을 찾을 수 있어야 한다면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799" y="7163294"/>
            <a:ext cx="6042180" cy="17409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Attributes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  <p:pic>
        <p:nvPicPr>
          <p:cNvPr id="6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744" y="7047732"/>
            <a:ext cx="1402751" cy="190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3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9774" y="677933"/>
            <a:ext cx="11379200" cy="6376010"/>
          </a:xfrm>
        </p:spPr>
        <p:txBody>
          <a:bodyPr anchor="ctr">
            <a:noAutofit/>
          </a:bodyPr>
          <a:lstStyle/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captain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애트리뷰트를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살펴봅니다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번에 한 사람이 동시에 여러 팀의 주장을 할 가능성은 낮기 때문에 이전과  유사한 쿼리의 가능성은 매우 낮습니다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그러나 주장에 대하여 저장하고 싶은 몇 가지 추가 데이터가 있을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아마도 주장의 전화 번호와 주소일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정보는 이미 일부 회원 목록에 존재할 가능성이 큽니다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스포츠 클럽의 모든 회원에 대한 연락처 정보를 유지하는 클래스인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Member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정의할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Team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 객체의 주장은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Member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클래스의 객체입니다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문제에 따라 팀의 주장을 표현하는 여러 방법이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주장을 팀의 속성으로 또는 회원과 팀간의 관계로 표현할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390" y="7227752"/>
            <a:ext cx="4351933" cy="16385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Attributes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  <p:pic>
        <p:nvPicPr>
          <p:cNvPr id="7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825" y="7094428"/>
            <a:ext cx="1402751" cy="190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0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186" y="1497224"/>
            <a:ext cx="11379200" cy="6471119"/>
          </a:xfrm>
        </p:spPr>
        <p:txBody>
          <a:bodyPr anchor="ctr">
            <a:noAutofit/>
          </a:bodyPr>
          <a:lstStyle/>
          <a:p>
            <a:pPr>
              <a:spcAft>
                <a:spcPts val="600"/>
              </a:spcAft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정보를 속성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 또는 관계로 표현할 것 인가를 결정하는 데 유용한 질문은 다음과 같습니다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값를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사용하여 요약하거나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그룹화하여 찾아야 합니까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grade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따라 팀을 선택하고 싶습니까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그렇다면 정보를 클래스로 정의하는 것을 고려하여야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또는 미래에 어떤 정보와 함께 다른 데이터를 저장할 가능성이 있습니까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주장에 대한 전화 및 주소와 같은 정보를 저장하고 싶습니까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정보가 이미 다른 클래스에 존재합니까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그렇다면 정보를 클래스간의 관계로 나타내는 것을 고려하여야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Attributes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71054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merican Typewriter"/>
        <a:ea typeface="American Typewriter"/>
        <a:cs typeface="American Typewriter"/>
      </a:majorFont>
      <a:minorFont>
        <a:latin typeface="American Typewriter"/>
        <a:ea typeface="American Typewriter"/>
        <a:cs typeface="American Typewrite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77800" dist="406400" dir="5400000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177800" dist="406400" dir="5400000" rotWithShape="0">
            <a:srgbClr val="000000">
              <a:alpha val="68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merican Typewriter"/>
        <a:ea typeface="American Typewriter"/>
        <a:cs typeface="American Typewriter"/>
      </a:majorFont>
      <a:minorFont>
        <a:latin typeface="American Typewriter"/>
        <a:ea typeface="American Typewriter"/>
        <a:cs typeface="American Typewrite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77800" dist="406400" dir="5400000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177800" dist="406400" dir="5400000" rotWithShape="0">
            <a:srgbClr val="000000">
              <a:alpha val="68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3150</TotalTime>
  <Words>3088</Words>
  <Application>Microsoft Macintosh PowerPoint</Application>
  <PresentationFormat>Custom</PresentationFormat>
  <Paragraphs>297</Paragraphs>
  <Slides>45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9" baseType="lpstr">
      <vt:lpstr>맑은 고딕</vt:lpstr>
      <vt:lpstr>Nanum Gothic</vt:lpstr>
      <vt:lpstr>나눔고딕</vt:lpstr>
      <vt:lpstr>나눔고딕 ExtraBold</vt:lpstr>
      <vt:lpstr>나눔고딕OTF</vt:lpstr>
      <vt:lpstr>나눔명조</vt:lpstr>
      <vt:lpstr>나눔손글씨 펜</vt:lpstr>
      <vt:lpstr>American Typewriter</vt:lpstr>
      <vt:lpstr>Arial</vt:lpstr>
      <vt:lpstr>Century Gothic</vt:lpstr>
      <vt:lpstr>Gill Sans MT</vt:lpstr>
      <vt:lpstr>Lucida Grande</vt:lpstr>
      <vt:lpstr>Wingdings</vt:lpstr>
      <vt:lpstr>White</vt:lpstr>
      <vt:lpstr>6. Developing a Data Model</vt:lpstr>
      <vt:lpstr>Schedule*</vt:lpstr>
      <vt:lpstr>PowerPoint Presentation</vt:lpstr>
      <vt:lpstr>Today’s Lecture</vt:lpstr>
      <vt:lpstr>Attribute, Class, or Relationship?</vt:lpstr>
      <vt:lpstr>Example 6-1: Sports Club</vt:lpstr>
      <vt:lpstr>PowerPoint Presentation</vt:lpstr>
      <vt:lpstr>PowerPoint Presentation</vt:lpstr>
      <vt:lpstr>PowerPoint Presentation</vt:lpstr>
      <vt:lpstr>Two or More Relationships Between Classes</vt:lpstr>
      <vt:lpstr>PowerPoint Presentation</vt:lpstr>
      <vt:lpstr>Example 6-2: Small Hostel</vt:lpstr>
      <vt:lpstr>PowerPoint Presentation</vt:lpstr>
      <vt:lpstr>PowerPoint Presentation</vt:lpstr>
      <vt:lpstr>PowerPoint Presentation</vt:lpstr>
      <vt:lpstr>Different Routes Between Classes</vt:lpstr>
      <vt:lpstr>Redundant Information</vt:lpstr>
      <vt:lpstr>Example 6-3: Startup Incubator</vt:lpstr>
      <vt:lpstr>PowerPoint Presentation</vt:lpstr>
      <vt:lpstr>Routes Providing Different Information</vt:lpstr>
      <vt:lpstr>PowerPoint Presentation</vt:lpstr>
      <vt:lpstr>PowerPoint Presentation</vt:lpstr>
      <vt:lpstr>False Information from a Route (Fan Trap)</vt:lpstr>
      <vt:lpstr>Example 6-4: larger organIzatIon</vt:lpstr>
      <vt:lpstr>PowerPoint Presentation</vt:lpstr>
      <vt:lpstr>PowerPoint Presentation</vt:lpstr>
      <vt:lpstr>Gaps in a Route Between Classes (Chasm Trap)</vt:lpstr>
      <vt:lpstr>PowerPoint Presentation</vt:lpstr>
      <vt:lpstr>PowerPoint Presentation</vt:lpstr>
      <vt:lpstr>PowerPoint Presentation</vt:lpstr>
      <vt:lpstr>Relationships Between Objects of the Same Class</vt:lpstr>
      <vt:lpstr>PowerPoint Presentation</vt:lpstr>
      <vt:lpstr>PowerPoint Presentation</vt:lpstr>
      <vt:lpstr>Relationships Involving More Than Two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6-1</vt:lpstr>
      <vt:lpstr>PowerPoint Presentation</vt:lpstr>
      <vt:lpstr>Summary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CS489: Computer Ethics &amp; Social Issues</dc:title>
  <dc:creator>Yoon Joon Lee</dc:creator>
  <cp:lastModifiedBy>Lee Yoon Joon</cp:lastModifiedBy>
  <cp:revision>364</cp:revision>
  <cp:lastPrinted>2017-02-26T07:06:36Z</cp:lastPrinted>
  <dcterms:modified xsi:type="dcterms:W3CDTF">2019-03-22T08:45:52Z</dcterms:modified>
</cp:coreProperties>
</file>