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9" r:id="rId3"/>
    <p:sldId id="604" r:id="rId4"/>
    <p:sldId id="525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05" r:id="rId39"/>
    <p:sldId id="606" r:id="rId40"/>
    <p:sldId id="607" r:id="rId41"/>
    <p:sldId id="608" r:id="rId42"/>
    <p:sldId id="609" r:id="rId43"/>
    <p:sldId id="288" r:id="rId44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3209" autoAdjust="0"/>
  </p:normalViewPr>
  <p:slideViewPr>
    <p:cSldViewPr snapToGrid="0">
      <p:cViewPr varScale="1">
        <p:scale>
          <a:sx n="85" d="100"/>
          <a:sy n="85" d="100"/>
        </p:scale>
        <p:origin x="872" y="1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1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3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3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0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69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we set up a database based on this model, we will probably have some objects of type Book (with a value</a:t>
            </a:r>
            <a:r>
              <a:rPr lang="en-US" altLang="ko-KR" baseline="0" dirty="0"/>
              <a:t> </a:t>
            </a:r>
            <a:r>
              <a:rPr lang="en-US" altLang="ko-KR" dirty="0"/>
              <a:t>for number, title, and author) and some objects of type </a:t>
            </a:r>
            <a:r>
              <a:rPr lang="en-US" altLang="ko-KR" dirty="0" err="1"/>
              <a:t>AudioBook</a:t>
            </a:r>
            <a:r>
              <a:rPr lang="en-US" altLang="ko-KR" dirty="0"/>
              <a:t> (with a value for number, title, author, and</a:t>
            </a:r>
            <a:r>
              <a:rPr lang="en-US" altLang="ko-KR" baseline="0" dirty="0"/>
              <a:t> </a:t>
            </a:r>
            <a:r>
              <a:rPr lang="en-US" altLang="ko-KR" dirty="0"/>
              <a:t>playing time).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3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does not matter that Book might have no additional attributes originally. The class is there, ready for</a:t>
            </a:r>
            <a:r>
              <a:rPr lang="en-US" altLang="ko-KR" baseline="0" dirty="0"/>
              <a:t> </a:t>
            </a:r>
            <a:r>
              <a:rPr lang="en-US" altLang="ko-KR" dirty="0"/>
              <a:t>when we want to make a change. We can now add the number of pages to the Book class without it affecting the</a:t>
            </a:r>
            <a:r>
              <a:rPr lang="en-US" altLang="ko-KR" baseline="0" dirty="0"/>
              <a:t> </a:t>
            </a:r>
            <a:r>
              <a:rPr lang="en-US" altLang="ko-KR" dirty="0" err="1"/>
              <a:t>AudioBook</a:t>
            </a:r>
            <a:r>
              <a:rPr lang="en-US" altLang="ko-KR" dirty="0"/>
              <a:t>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2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6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example, administrators who do</a:t>
            </a:r>
            <a:r>
              <a:rPr lang="en-US" altLang="ko-KR" baseline="0" dirty="0"/>
              <a:t> </a:t>
            </a:r>
            <a:r>
              <a:rPr lang="en-US" altLang="ko-KR" dirty="0"/>
              <a:t>some lecturing, cleaners who do some study, poor students who do a whole raft of extra jobs to fund</a:t>
            </a:r>
            <a:r>
              <a:rPr lang="en-US" altLang="ko-KR" baseline="0" dirty="0"/>
              <a:t> </a:t>
            </a:r>
            <a:r>
              <a:rPr lang="en-US" altLang="ko-KR" dirty="0"/>
              <a:t>their studies,</a:t>
            </a:r>
            <a:r>
              <a:rPr lang="en-US" altLang="ko-KR" baseline="0" dirty="0"/>
              <a:t> </a:t>
            </a:r>
            <a:r>
              <a:rPr lang="en-US" altLang="ko-KR" dirty="0"/>
              <a:t>and so 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9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8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The model does not prevent Linda being</a:t>
            </a:r>
            <a:r>
              <a:rPr lang="en-US" altLang="ko-KR" baseline="0" dirty="0"/>
              <a:t> </a:t>
            </a:r>
            <a:r>
              <a:rPr lang="en-US" altLang="ko-KR" dirty="0"/>
              <a:t>associated with several Lecturer contracts and/or several Student contracts.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In reality, this may be what the</a:t>
            </a:r>
            <a:r>
              <a:rPr lang="en-US" altLang="ko-KR" baseline="0" dirty="0"/>
              <a:t> </a:t>
            </a:r>
            <a:r>
              <a:rPr lang="en-US" altLang="ko-KR" dirty="0"/>
              <a:t>problem actually requires. Linda may follow her arts degree with a science degree. John may be promoted</a:t>
            </a:r>
            <a:r>
              <a:rPr lang="en-US" altLang="ko-KR" baseline="0" dirty="0"/>
              <a:t> </a:t>
            </a:r>
            <a:r>
              <a:rPr lang="en-US" altLang="ko-KR" dirty="0"/>
              <a:t>and take out a new contract for $120,000. We can add some date</a:t>
            </a:r>
            <a:r>
              <a:rPr lang="en-US" altLang="ko-KR" baseline="0" dirty="0"/>
              <a:t> </a:t>
            </a:r>
            <a:r>
              <a:rPr lang="en-US" altLang="ko-KR" dirty="0"/>
              <a:t>attributes to the parent Contract class so the</a:t>
            </a:r>
            <a:r>
              <a:rPr lang="en-US" altLang="ko-KR" baseline="0" dirty="0"/>
              <a:t> </a:t>
            </a:r>
            <a:r>
              <a:rPr lang="en-US" altLang="ko-KR" dirty="0"/>
              <a:t>contracts can be recognized as being in succession or overlapping. Overall, the model in Figure 6-17 is very</a:t>
            </a:r>
            <a:r>
              <a:rPr lang="en-US" altLang="ko-KR" baseline="0" dirty="0"/>
              <a:t> </a:t>
            </a:r>
            <a:r>
              <a:rPr lang="en-US" altLang="ko-KR" dirty="0"/>
              <a:t>flexible and allows us to address many complications in a transparent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5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Some people use a special notation for this type of relationship, but I’ve never found it particularly helpful</a:t>
            </a:r>
            <a:r>
              <a:rPr lang="en-US" altLang="ko-KR" baseline="0" dirty="0"/>
              <a:t> </a:t>
            </a:r>
            <a:r>
              <a:rPr lang="en-US" altLang="ko-KR" dirty="0"/>
              <a:t>to do so.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9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49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5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For instance,</a:t>
            </a:r>
            <a:r>
              <a:rPr lang="en-US" altLang="ko-KR" baseline="0" dirty="0"/>
              <a:t> </a:t>
            </a:r>
            <a:r>
              <a:rPr lang="en-US" altLang="ko-KR" dirty="0"/>
              <a:t>we can have a Composite object, which is a building that is made up of 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For example:</a:t>
            </a:r>
            <a:r>
              <a:rPr lang="en-US" altLang="ko-KR" baseline="0" dirty="0"/>
              <a:t> </a:t>
            </a:r>
            <a:r>
              <a:rPr lang="en-US" altLang="ko-KR" dirty="0"/>
              <a:t>an industrial estate may be made up of buildings, each being made up of floors, which each contain rooms.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34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Adding behavior, however, is outside the</a:t>
            </a:r>
            <a:r>
              <a:rPr lang="en-US" altLang="ko-KR" baseline="0" dirty="0"/>
              <a:t> </a:t>
            </a:r>
            <a:r>
              <a:rPr lang="en-US" altLang="ko-KR" dirty="0"/>
              <a:t>scope of the data-based problems we are considering in this book.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29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32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we supposed to make of Ann? She is recorded as a technician, but instead of an expiry date, she has a grade. There is a bit of confusion here now. Is she both a technician and an administrator? If she is a technician, why doesn’t she have an expiry date? Or (as is most likely) has there been some sort of data entry mess–up?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31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situation in the previous section is an example of specialization.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7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March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7</a:t>
            </a:r>
            <a:r>
              <a:rPr lang="en-US" sz="6600" dirty="0"/>
              <a:t>. Generalization</a:t>
            </a:r>
            <a:br>
              <a:rPr lang="en-US" sz="6600" dirty="0"/>
            </a:br>
            <a:r>
              <a:rPr lang="en-US" sz="6600" dirty="0"/>
              <a:t>and</a:t>
            </a:r>
            <a:br>
              <a:rPr lang="en-US" sz="6600" dirty="0"/>
            </a:br>
            <a:r>
              <a:rPr lang="en-US" sz="6600" dirty="0"/>
              <a:t>Specialization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1189990"/>
            <a:ext cx="11379200" cy="2048228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대학에 주차 문제가 있으며 각 사람에게는 지정된 주차 공간 하나만 허용됩니다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 이 정보를 포함할 수 있도록 구성하여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24" y="3750275"/>
            <a:ext cx="6666536" cy="389163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69774" y="8256375"/>
            <a:ext cx="11379200" cy="716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곧 문제가 있음을 알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829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473111"/>
            <a:ext cx="11379200" cy="5031577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하단에서 상단으로 살펴보면 학생과 강사가 각각 최대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주차 공간을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상단에서 하단으로 살펴보면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학생에게 주차 공간을 할당할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공간을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강사에게도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보여주지 못하는 것은 하나의 주차 공간 하나를 학생과 강사에게 동시에 할당할 수 없다는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 및 학생 객체는 동일한 행위를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주차 공간이 할당됩니다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공통된 속성을 이름과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갖습니다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02" y="5900914"/>
            <a:ext cx="7066385" cy="3051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249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이름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기타 공통 속성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가진 사람이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사람에게 주차 공간을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학생들은 전공이 있으며 과목을 수강하며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강사는 과목을 가르치며 급료를 받는 사람입니다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공간을 강사와 학생 모두에게 할당 할 수 없기 때문에 이제 까다로운 제약 조건에 대한 문제가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 주차 공간 하나는 한 사람에게만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17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Inheritance in Summary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009281"/>
            <a:ext cx="11379200" cy="1228937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Specialization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generalization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동전의 양면입니다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함께 데이터 모델링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16" y="3443041"/>
            <a:ext cx="5020336" cy="245787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58237" y="6364224"/>
            <a:ext cx="11379200" cy="22494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SubClassB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모두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특수 유형입니다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그들은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모든 속성을 가지며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자신만의 속성 또는 다른 클래스와 관계를 가질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공간은 강사 또는 학생과 관련될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914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t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객체는 어떤 속성에 대한 값을 갖지만 다른 객체들은 값이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클래스의 일부 객체만 다른 클래스의 객체와 관계가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경우가 발생하면 서브클래스를 만드는 것을 고려해야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주어진 문제에 적용 가능한 가를 확인하기 위하여 다음과 같은 질문을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객체는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일부만 또는 절대 아님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객체는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일부만 또는 절대 아님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endParaRPr lang="en-US" altLang="ko-KR" sz="24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질문에 대한 대답이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두 번째 질문에 대한 대답이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 문제는 상속 모델에 적합합니다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근로자입니까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근로자는 관리자입니까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868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t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또는 절대 아님으로 나누면 복잡한 문제를 이해하는 데 도움이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 등으로 구성된 복잡한 직원 계층 구조가 있다고 가정 해보십시오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두 질문을 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또는 절대 아님으로 정리할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에이전트는 항상 판매원이며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판매원은 항상 에이전트입니다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이 상황에 대해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영업 사원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동일한 것을 일컫는 두 단어라는 것을 알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영업 사원 또는 에이전트라는 하나의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클래스만을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판매원은 항상 에이전트이며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에이전트의 일부는 판매원일 수 있습니다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42049" lvl="1" indent="-571500">
              <a:buFont typeface="Arial" charset="0"/>
              <a:buChar char="•"/>
            </a:pPr>
            <a:endParaRPr lang="en-US" altLang="ko-KR" sz="28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 클래스는 에이전트의 서브클래스로 생각합니다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4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When Inheritance Is Not a Good Idea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009281"/>
            <a:ext cx="11379200" cy="3174753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인간은 사물을 계층 구조로 분류하는 데 아주 능숙합니다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일단 사람들이 데이터 모델링에서 상속이라는 아이디어를 얻으면 모든 곳에 적용하려는 유혹을 불러 일으킬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타입입니까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질문에 대한 긍정적인 대답으로 상속을 사용하여 문제를 이해하는 가능한 방법임을 꼭 의미하지 않는 점에 유의하여야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977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727120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품종을 저장하는 데이터베이스를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품종은 계층 구조를 가질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가능성이라고 처음에는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문장을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개입니다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개입니다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문장은 유사하지만 서브클래스에 모두 해당되는 것은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클래스가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그들은 개  클래스의 객체입니다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수퍼클래스의 하위 클래스 일 수도 있고 그렇지 않을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객체인지 또는 클래스인지를 구별할 수 있는지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아마도 객체이고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아마도 클래스입니까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365" y="575523"/>
            <a:ext cx="756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Confusing Objects with Subclasses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328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3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6600691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것이 클래스인지 객체인지를 구별하는 데 도움을 줄 수 있는 빠른 방법은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무엇이든 소유할 수 있거나 그룹으로 관심을 둘 것입니까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질문을 던지는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endParaRPr lang="en-US" altLang="ko-KR" sz="24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여러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가지고 있고 그룹으로서 그들에게 관심이 있습니까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잠재적으로 클래스입니다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있을 수 있으며 그룹으로 그들에게 관심이 있습니까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Rover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불리는 개가 여러 마리 있을 수도 있지만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 때문에 그룹으로 관심을 가져야 하는 이유로 생각하기는 어렵습니다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잠재 클래스이지만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중 하나의 객체가 될 가능성이 큽니다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595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93" y="1702047"/>
            <a:ext cx="5103501" cy="35843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31" y="5900914"/>
            <a:ext cx="9476992" cy="153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640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Developing a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421831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727120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처음에는 괜찮아 보일지 모르지만 실제로 다른 개 품종에 대한 간단한 정보를 유지하기 위해 상속이 필요하지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Corgis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다른 품종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다른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정보를 유지하지 않고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중 일부는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이며 나머지의 일부는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Breed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다른 클래스의 객체 사이의 단순한 연관성을 통해 수행할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순종이라고 가정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마지막 모델보다 문제를 표현할 수 있는 훨씬 간단한 방법입니다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그결과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데이터베이스는 유지 보수가 훨씬 쉬울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576" y="5755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Confusing an Association with a Subclass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34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5388857"/>
            <a:ext cx="11379200" cy="399404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변경되어 품종에 따라 다른 요금을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켄넬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클럽에 비용을 지불하여야 하면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래브라도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코기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테리어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품종에 대한 정보를 가져야 하며 세분화된 클래스를 생각해야 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아닙니다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여기에서는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 어떤 다른 값 즉 수수료는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Breed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 따라 결정되는 값일 뿐 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속성에 대한 다른 값이 있는 것은 아니고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있는 경우 세분화한 클래스를 고려합니다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2245699"/>
            <a:ext cx="4396952" cy="13313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677933"/>
            <a:ext cx="4198866" cy="4466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882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When Is Inheritance Worth Considering?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41988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상속과 같이 보이는 것이 단순한 관계로 보다 간단하게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효과적으로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경우 상속을 고려하여야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모델에 대한 다른 시나리오를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구청에서 개 등록을 유지한다고 가정합니다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중 일부는 일반 애완 동물이며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개들은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kennel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클럽과 제휴하여 전시용 개일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구청이 이같은 정보 유지를 원한다면 다른 모델을 고려할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3" y="6336164"/>
            <a:ext cx="7024385" cy="296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22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7"/>
            <a:ext cx="11379200" cy="41988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전시용 개에는 추가 속성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족보의 기록을 가리키는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뿐만 아니라 다른 연관성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전시용은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kennel club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등록되지만 일반 애완 동물은 등록되지 않음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이것을 어떻게 모델링할 수 있을까요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개에게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애완 동물에게는 지정되지 않은 채로 남겨 둘 수 있음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부여하고 모든 개가 클럽과 선택적 관계를 맺도록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모델의 단점을 찾을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23" y="5857028"/>
            <a:ext cx="8811880" cy="1843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990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8157387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모델에서 요구되는 모든 정보를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데이터를 정확하게 유지하는 것이 쉽지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없이 개는 클럽과 관련이 있거나 그 반대의 경우는 어떤가요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이경우 관상용 개인지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아니면 데이터 입력에서 착오가 있었는지 알 수 있을까요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 적용 여부에 대한 결정은 데이터의 완전성과 정확성이 프로젝트에서 얼마나 중요한지에 달려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목표는 무엇이며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범위는 어떠하며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데이터의 정확성은 얼마나 중요합니까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시작할 때에는 가능한 간단한 솔루션을 택하는 것이 좋습니다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세분화와 일반화와 관련된 많은 문제에 대한 깔끔한 솔루션을 제공하지만 필요할 때만 사용해야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261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Should the Superclass Have Objects?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1638582"/>
          </a:xfrm>
        </p:spPr>
        <p:txBody>
          <a:bodyPr anchor="ctr"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관상용 개를 개 클래스의 서브클래스로 가졌습니다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의미하는 바는 평범한 일반 애완견은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객체가 될 것이고 관상용 개는 관상용 개 서브클래스의 객체가 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3" y="3647864"/>
            <a:ext cx="6349505" cy="268458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58237" y="6637091"/>
            <a:ext cx="11379200" cy="26626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프로젝트가 진행함에 따라 몇 가지 문제를 야기할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정확하게 유지해야 하는 특수 데이터가 있는 객체가 있을 때만 상속을 고려해야합니다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개발한 모델이 향후 범위의 변경이나 추가에 대처할 수 있어야 하기 때문입니다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982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3789221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번호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유지하기 위해 라이브러리를 위한 작은 데이터베이스를 고려해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언젠가 오디오 책을 포함하여야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북은 일반 도서와 동일한 속성에 더하여 재생 시간이라는 속성도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세부화된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서브클래스를 설정하기 위한 합리적인 후보자처럼 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63" y="4774388"/>
            <a:ext cx="1843405" cy="3686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14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85216"/>
            <a:ext cx="11379200" cy="388193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문제가 변경되어 일반 책에 대한 몇 가지 추가 정보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유지하고자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해결할까요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문제는 데이터 모델의 부모 클래스에 객체가 있을 때 발생할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서브클래스가 갖는 클래스는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추상클래스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(abstract class)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여야합니다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가질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04" y="4774389"/>
            <a:ext cx="4608512" cy="3932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78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Objects That Belong to More Than One Subclass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170219"/>
            <a:ext cx="11379200" cy="1843404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Lecturer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서브클래스는 객체를 가지고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객체는 강사이거나 학생입니다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58237" y="6720205"/>
            <a:ext cx="11379200" cy="2662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둘 사이에는 중복 가능성이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강사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예술 학위를 위해 파트 타임으로 공부하고 있고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Linda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등록금을 충당하기 위해 파트 타임으로 가르치고 있다면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 's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전공과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Linda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급여는 </a:t>
            </a:r>
            <a:r>
              <a:rPr lang="ko-KR" altLang="en-US" sz="28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어떻게할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있을까요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36" y="4185359"/>
            <a:ext cx="8216727" cy="2355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631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75522"/>
            <a:ext cx="11379200" cy="850014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접근법에 어려움이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실용적인 디자인 관점에서 볼 때 중간 수준에 더 많은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추가하면 분명히 문제가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Person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서브클래스로 새 클래스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및 클리너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추가하는 경우 모든 가능한 조합에 대처하기 위해 최하위 수준에 모든 서브클래스를 추가해야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학생들과 강사를 사실상 다른 일을 하는 사람을 다른 타입의 사람으로 생각하고 있는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이같은 시나리오를 생각하는 좋은 방법은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타입은 같지만 다른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수행하는 사람이 있는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작업이나 역할 등 다양한 정보를 저장해야 하는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작업에 대해 여러  서브클래스들을 하나의 클래스로 모델링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People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서브클래스인 대신 기술해야 할 다양한 역할을 가지는 서브클래스들인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계약이라는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클래스를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37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471092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원했던 것처럼 가능한 객체를 깔끔하게 묘사하지 않을 수도 있음을 발견했습니다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실제로 적용할 수 없는 객체를 발견할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클래스의 공통 특성을 어떻게 정의할 수 있는지 다시 생각합니다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클래스의 객체 중 일부는 다른 객체와 충분히 달라 이들을 어떻게 정의하여야 하는지 다시 고려해야합니다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011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8" y="575522"/>
            <a:ext cx="6961506" cy="3174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994" y="2588226"/>
            <a:ext cx="6451917" cy="6451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35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75522"/>
            <a:ext cx="11379200" cy="850014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가지 역할을 수행하는 네 사람이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계약과 관련된 정보를 관리자에게 포함하려면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Administrator_Contract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서브클래스를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Contract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추가하기만 하면 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약간의 문제가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한 사람이 많은 계약과 관련 될 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있지만계약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타입에 관하여 제약이 없음을 알고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문제에서 사람들과 그들이 수행하는 역할에 대해 이러한 종류의 정확성을 요구하는 목적을 확인해야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직원의 종류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임금 및 자격에 대한 신뢰할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통계를 유지하려는 목표가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어떤 일이 진행되고 있는지 이해하는 데 도움이 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정보가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차적으로 중요하다면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우리의 주 목적은 학생 수강과 그 결과를 유지하는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다른 작은 역할에 대한 세분화된 데이터를 유지하기 위해 서브클래스를 도입할 필요는 없을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96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Composites and Aggregates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522298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객체들로 다른 객체를 구성할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숲은 나무들로 이루어져 있고 건물은 방들로 이루어져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aggregation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상황을 처리할 때 상속이 유용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방이 여럿 있는 건물을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매년 건물은 안전 점검을 받아야 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경우에 따라 방마다 개별적으로 점검해야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날짜를 기록하는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선언할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Building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어느 것과 연관시켜야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59" y="7565100"/>
            <a:ext cx="4837231" cy="1331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906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163858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방과 건물에는 공통점이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 모두 안전 점검과 관련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이것이 상속 솔루션의 후보가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5" y="2726161"/>
            <a:ext cx="5843594" cy="276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099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378922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건물을 통합하는 단일 점검에 대한 데이터를 저장할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방이 포함 되었는지도 알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필요할 경우 점검이 어떤 한 방에 연결될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솔루션은 좋지만 소프트웨어 패턴을 사용하면 훨씬 일반적으로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초점은 데이터에 대한 것이지만 패턴은 주로 행동을 다루고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솔루션은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패턴을 기반으로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3" y="5184034"/>
            <a:ext cx="6551845" cy="296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618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4199120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 점검이 가능한 무엇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(component)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구성 요소는 개별 구성 요소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경우에는 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이거나 다른 구성 요소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(component)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모음일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다른 합성물을 구성할 수 있기 때문에 보다 일반적입니다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패턴을 사용하여 다른 여러 수준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건물 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어느 곳에서나 안전 점검을 기록할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테이블은 정보를 기록하는 방법을 보여 줍니다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80517" y="5388857"/>
            <a:ext cx="3970960" cy="4244993"/>
            <a:chOff x="759738" y="3789040"/>
            <a:chExt cx="2792081" cy="29847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3789040"/>
              <a:ext cx="1569750" cy="2240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9738" y="6093296"/>
              <a:ext cx="2792081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Composite</a:t>
              </a:r>
              <a:endParaRPr lang="ko-KR" altLang="en-US" sz="5689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468765" y="5388857"/>
            <a:ext cx="4317207" cy="4244993"/>
            <a:chOff x="3142100" y="3789040"/>
            <a:chExt cx="3035536" cy="29847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2683" y="3789040"/>
              <a:ext cx="2332200" cy="2251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42100" y="6093296"/>
              <a:ext cx="3035536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Component</a:t>
              </a:r>
              <a:endParaRPr lang="ko-KR" altLang="en-US" sz="5689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755449" y="5388857"/>
            <a:ext cx="3189333" cy="2299177"/>
            <a:chOff x="6156176" y="3789040"/>
            <a:chExt cx="2242500" cy="16166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176" y="3789040"/>
              <a:ext cx="2242500" cy="929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48695" y="4725144"/>
              <a:ext cx="1688638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Check</a:t>
              </a:r>
              <a:endParaRPr lang="ko-KR" altLang="en-US" sz="5689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20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It Isn’t Easy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4813335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매우 복잡한 문제를 멋지고 우아한 모델링하는 방법을 제공합니다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모든 데이터에 최종적으로 대처할 클래스와 서브클래스의 계층 구조를 구성하는 것은 매우 어렵습니다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상속의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측면만을 다루었습니다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동작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메서드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추가해야 할 경우 상속된 클래스에서 이를 다루는 것은 상당히 어렵습니다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정적 데이터 일지라도 상속 계층 구조를 설계할 때 문제가 발생할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46" y="7232262"/>
            <a:ext cx="7550144" cy="133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It isn’t Easy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8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2540" y="575522"/>
            <a:ext cx="11379200" cy="47759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참새에 관한 데이터를 입력할 때 어류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포유류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조류 등으로 동물을 나눌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고래를 어떻게 할까요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고래는 모델에 맞지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고래는 포유류 동물이지만 물고기와 마찬가지로 바다에서 사는 것으로 표시되어야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데이터베이스를 구축하고 많은 데이터가 입력되면 레이어를 삽입하거나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레이어간에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서브클래스를 이동하는 것이 매우 어려울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구축시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정확하게 이해하는 것이 매우 중요합니다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 생각한 상속은 해결할 수 있는 것보다 더 많은 문제를 야기할 수 있으므로 매우 주의 깊게 사용하여야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43" y="5856463"/>
            <a:ext cx="1740993" cy="34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Exercise 7-1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7" y="2409462"/>
            <a:ext cx="11121919" cy="2787961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2400" i="1" dirty="0"/>
              <a:t>장난감을 판매하는 작은 우편 주문 회사의 고객이 제품을 구매하는 것을 설명하는 그림의 모델을 생각해 봅시다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단순하게 하기 위해 구매는 하나 이상의 장난감에 대한 것입니다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각 거래에는 고객이 있어야 하고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인보이스를 발행할 수 있고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제품을 인도합니다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이 데이터는 판매한 여러 제품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구매 가치와 고객의 소비 습관에 대한 통계를 작성하는 데 사용됩니다</a:t>
            </a:r>
            <a:r>
              <a:rPr lang="en-US" altLang="ko-KR" sz="2400" i="1" dirty="0"/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22" y="6105737"/>
            <a:ext cx="8494754" cy="16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58432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08" y="1087579"/>
            <a:ext cx="10855606" cy="696397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2560" i="1" dirty="0"/>
              <a:t>회사는 고객이 직접 구매하고 현금을 낼 수 있도록 비즈니스 방식을 변경합니다</a:t>
            </a:r>
            <a:r>
              <a:rPr lang="en-US" altLang="ko-KR" sz="2560" i="1" dirty="0"/>
              <a:t>. </a:t>
            </a:r>
            <a:r>
              <a:rPr lang="ko-KR" altLang="en-US" sz="2560" i="1" dirty="0"/>
              <a:t>어떤 고객도 현금 구매와 연관될 필요는 꼭 없습니다</a:t>
            </a:r>
            <a:r>
              <a:rPr lang="en-US" altLang="ko-KR" sz="2560" i="1" dirty="0"/>
              <a:t>. </a:t>
            </a:r>
            <a:r>
              <a:rPr lang="ko-KR" altLang="en-US" sz="2560" i="1" dirty="0"/>
              <a:t>다음과 같은 데이터 변경이 얼마나 효과적인지 토론합니다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ko-KR" altLang="en-US" sz="2560" i="1" dirty="0"/>
              <a:t>관계의 고객 측 </a:t>
            </a:r>
            <a:r>
              <a:rPr lang="en-US" altLang="ko-KR" sz="2560" i="1" dirty="0"/>
              <a:t>optionality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</a:t>
            </a:r>
            <a:r>
              <a:rPr lang="en-US" altLang="ko-KR" sz="2560" i="1" dirty="0"/>
              <a:t>0</a:t>
            </a:r>
            <a:r>
              <a:rPr lang="ko-KR" altLang="en-US" sz="2560" i="1" dirty="0" err="1"/>
              <a:t>으로</a:t>
            </a:r>
            <a:r>
              <a:rPr lang="ko-KR" altLang="en-US" sz="2560" i="1" dirty="0"/>
              <a:t> 변경한다면 모든 구매에 고객이 꼭 있지 않아도 될 것입니다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optionality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</a:t>
            </a:r>
            <a:r>
              <a:rPr lang="en-US" altLang="ko-KR" sz="2560" i="1" dirty="0"/>
              <a:t>1</a:t>
            </a:r>
            <a:r>
              <a:rPr lang="ko-KR" altLang="en-US" sz="2560" i="1" dirty="0"/>
              <a:t>로 유지하고</a:t>
            </a:r>
            <a:r>
              <a:rPr lang="en-US" altLang="ko-KR" sz="2560" i="1" dirty="0"/>
              <a:t>, </a:t>
            </a:r>
            <a:r>
              <a:rPr lang="ko-KR" altLang="en-US" sz="2560" i="1" dirty="0"/>
              <a:t>더미 고객 이름을 현금 고객으로 입력합니다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Customer</a:t>
            </a:r>
            <a:r>
              <a:rPr lang="ko-KR" altLang="en-US" sz="2560" i="1" dirty="0"/>
              <a:t>클래스의 </a:t>
            </a:r>
            <a:r>
              <a:rPr lang="ko-KR" altLang="en-US" sz="2560" i="1" dirty="0" err="1"/>
              <a:t>서브클래스</a:t>
            </a:r>
            <a:r>
              <a:rPr lang="en-US" altLang="ko-KR" sz="2560" i="1" dirty="0"/>
              <a:t>(</a:t>
            </a:r>
            <a:r>
              <a:rPr lang="en-US" altLang="ko-KR" sz="2560" i="1" dirty="0" err="1"/>
              <a:t>Cash_Customer</a:t>
            </a:r>
            <a:r>
              <a:rPr lang="en-US" altLang="ko-KR" sz="2560" i="1" dirty="0"/>
              <a:t> </a:t>
            </a:r>
            <a:r>
              <a:rPr lang="ko-KR" altLang="en-US" sz="2560" i="1" dirty="0"/>
              <a:t>및 </a:t>
            </a:r>
            <a:r>
              <a:rPr lang="en-US" altLang="ko-KR" sz="2560" i="1" dirty="0" err="1"/>
              <a:t>Account_Customer</a:t>
            </a:r>
            <a:r>
              <a:rPr lang="en-US" altLang="ko-KR" sz="2560" i="1" dirty="0"/>
              <a:t>)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구성합니다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Purchase</a:t>
            </a:r>
            <a:r>
              <a:rPr lang="ko-KR" altLang="en-US" sz="2560" i="1" dirty="0"/>
              <a:t>의 </a:t>
            </a:r>
            <a:r>
              <a:rPr lang="ko-KR" altLang="en-US" sz="2560" i="1" dirty="0" err="1"/>
              <a:t>서브클래스</a:t>
            </a:r>
            <a:r>
              <a:rPr lang="ko-KR" altLang="en-US" sz="2560" i="1" dirty="0"/>
              <a:t> </a:t>
            </a:r>
            <a:r>
              <a:rPr lang="en-US" altLang="ko-KR" sz="2560" i="1" dirty="0" err="1"/>
              <a:t>Cash_Purchase</a:t>
            </a:r>
            <a:r>
              <a:rPr lang="en-US" altLang="ko-KR" sz="2560" i="1" dirty="0"/>
              <a:t> </a:t>
            </a:r>
            <a:r>
              <a:rPr lang="ko-KR" altLang="en-US" sz="2560" i="1" dirty="0"/>
              <a:t>및 </a:t>
            </a:r>
            <a:r>
              <a:rPr lang="en-US" altLang="ko-KR" sz="2560" i="1" dirty="0" err="1"/>
              <a:t>Account_Purchase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구성합니다</a:t>
            </a:r>
            <a:r>
              <a:rPr lang="en-US" altLang="ko-KR" sz="2560" i="1" dirty="0"/>
              <a:t>.</a:t>
            </a:r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851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Classes or Objects with Much in Common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Specialization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Inheritance in Summary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When Inheritance Is Not a Good Idea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When Is Inheritance Worth Considering?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Should the Superclass Have Objects?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Objects That Belong to More Than One Subclass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Composites and Aggregates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Isn’t Easy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Exercise 9-2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7" y="2409463"/>
            <a:ext cx="11121919" cy="2787960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2400" i="1" dirty="0"/>
              <a:t>자원 봉사 도서관에는 직원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회원 및 도서가 있습니다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어떤 책이 누구에게 대출되어 있는지</a:t>
            </a:r>
            <a:r>
              <a:rPr lang="en-US" altLang="ko-KR" sz="2400" i="1" dirty="0"/>
              <a:t>, </a:t>
            </a:r>
            <a:r>
              <a:rPr lang="ko-KR" altLang="en-US" sz="2400" i="1" dirty="0" err="1"/>
              <a:t>대추자에게</a:t>
            </a:r>
            <a:r>
              <a:rPr lang="ko-KR" altLang="en-US" sz="2400" i="1" dirty="0"/>
              <a:t> 연락하는 방법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연체된 책에 대한 연체료를 청구하려고 합니다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참고 도서는 빌릴 수 없습니다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회원에게는 연체된 도서에 대해 일 </a:t>
            </a:r>
            <a:r>
              <a:rPr lang="en-US" altLang="ko-KR" sz="2400" i="1" dirty="0"/>
              <a:t>$ 5</a:t>
            </a:r>
            <a:r>
              <a:rPr lang="ko-KR" altLang="en-US" sz="2400" i="1" dirty="0"/>
              <a:t>의 벌금이 부과되지만 직원에게는 벌금이 부과되지 않습니다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이 상황을 어떻게 모델링 할 수 있습니까</a:t>
            </a:r>
            <a:r>
              <a:rPr lang="en-US" altLang="ko-KR" sz="2400" i="1" dirty="0"/>
              <a:t>? </a:t>
            </a:r>
            <a:r>
              <a:rPr lang="ko-KR" altLang="en-US" sz="2400" i="1" dirty="0"/>
              <a:t>초기 클래스의 일부를 아래 그림에 표시하였습니다</a:t>
            </a:r>
            <a:r>
              <a:rPr lang="en-US" altLang="ko-KR" sz="2400" i="1" dirty="0"/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4" y="5491269"/>
            <a:ext cx="8314358" cy="1767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2064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상속을 적용할 수 있는 상황은 다음과 같습니다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199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개체가 일부 </a:t>
            </a:r>
            <a:r>
              <a:rPr lang="ko-KR" altLang="en-US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대해 상호 배타적인 값을 갖는 경우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등급이 있지만 기술자에게는 날짜가 있음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specialized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서브클래스를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이것을 제외하고는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개념이 나타나면 서브 클래스를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클래스가 다른 클래스와 유사한 관계를 가질 때 일반화된 새로운 수퍼클래스를 고려하십시오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 직원 모두 주차 공간이 할당된 경우 일반 클래스를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상속을 적용하기 전에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서브클래스와 혼동하지 않습니다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Rover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객체일 가능성이 높고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Dog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클래스입니다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클래스와의 연관성이 충분한 지 여부를 고려합니다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Labrador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Breed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객체들 일 수 있으며 각 개는 품종과 연관 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값이 다릅니다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Labrador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Collie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수수료가 다르기 때문에 상속을 고려하지 </a:t>
            </a:r>
            <a:r>
              <a:rPr lang="ko-KR" altLang="en-US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않아야합니다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885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79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346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46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3686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기타 고려 사항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서브클래스는 추상클래스이어야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가질 수 없습니다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문제를 보다 쉽게 확장 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객체가 둘 이상의 클래스에 속하는 딜레마가 있다면 역할과의 연관성을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서브클래스의 세분화된 데이터가 프로젝트의 주 목적 관점에서 중요하지 않으면 상속의 복잡성을 도입하지 않습니다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76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2088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400" b="1" dirty="0">
                <a:latin typeface="Century Gothic" charset="0"/>
                <a:ea typeface="Century Gothic" charset="0"/>
                <a:cs typeface="Century Gothic" charset="0"/>
              </a:rPr>
              <a:t>Classes or Objects with Much in Common</a:t>
            </a:r>
            <a:endParaRPr lang="ko-KR" altLang="en-US" sz="4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3584398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직원에 대한 정보를 저장하고자 하는 회사를 생각해 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직원의 경우 직원 번호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주소 및 직무 유형을 유지해야 하지만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직무 유형에 따라 나머지 정보는 다를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등급이 있으며 기술자는 자격을 갱신해야 하는 날짜가 있을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근로자는 연간 급여를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근로자는 시간당 급여를 받을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31" y="6105737"/>
            <a:ext cx="1740993" cy="2521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471" y="6598370"/>
            <a:ext cx="8997571" cy="1536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Classes or Objects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930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명백히 불일치하거나 불완전한 데이터를 입력 할 수 있는 데이터베이스는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정확하거나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신뢰할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제공하지 않습니다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유지 관리하는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설명에 몇 가지 제약 사항을 추가 할 수 있습니다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Tech,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등급이 비어 있어야하며 날짜 값을 가져야하는 경우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이것은 복잡하며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직무 유형이 추가되면서 더 복잡해질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만료 날짜 또는 등급의 유무에 따라 직무 유형을 추론 할 수 있다는 이유로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모두 제거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값이 없더라도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Jane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관리자임을 추측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무엇을 추론 할 수 있습니까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불일치하거나 불완전한 데이터를 입력할 수 있는지 여부가 정말로 중요합니까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목적 중 하나가 직원의 직무 및 능력 유형에 대한 신뢰할 수 있는 통계를 산출하려면 분명히 단순한 등급은 실용적이지 않습니다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Classes or Objects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736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Specialization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337957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특성을 공유하는 직원이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개인의 직업 유형에 따라 다른  데이터를 유지하고자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모델링은 상속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inheritance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개념인 서브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이 아이디어를 위한 메커니즘을 제공합니다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클래스로부터  상속받는  두 하위 클래스를 각각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Technician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합니다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38" y="6105736"/>
            <a:ext cx="4514102" cy="3174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Specialization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06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객체는 직원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또는 기술자의 세 가지 클래스 중 하나에 속합니다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 등급이 있는 기술자는 없습니다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팻은 등급이 알려지지 않은 관리자일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관리자도 아니고 기술자도 아닌 직원이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유형의 직원에 대한 정보를 필요한 경우 하위 클래스를 추가하면 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상황이 변화함에 따라 진화 할 수 있는 소프트웨어를 생성하려면 기존 클래스에 대해 유지되는 데이터의 변경없이 새 클래스를 추가하는 기능이 매우 중요합니다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공학에서는 이를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Closed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Principle: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객체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확장을 위해 열려 있어야 하며 수정을 위해 닫혀 있어야합니다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저장하기 시작하면 최상위 클래스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변경하지 말아야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클래스에 대한 변경은 기존의 모든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기술자와 관리자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에게 영향을 주며 이를 사용하는 모든 응용 프로그램에 영향을 미칠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최상위 또는 상위 클래스는 시작 시 매우 주의 깊게 설계해야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가능한 한 일반적이어야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Specialization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36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Generalization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225305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클래스와 서브클래스를 사용하는 모델은 두 개의 다른 클래스에서 시작하여 공통적인 속성을 발견하였을 때 적용할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학생과 그들이 가르치거나 수강하는 과목에 관한 정보를 저장하는 데이터베이스가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24" y="5012655"/>
            <a:ext cx="7017405" cy="1638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91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3613</Words>
  <Application>Microsoft Macintosh PowerPoint</Application>
  <PresentationFormat>Custom</PresentationFormat>
  <Paragraphs>323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맑은 고딕</vt:lpstr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Courier New</vt:lpstr>
      <vt:lpstr>Gill Sans MT</vt:lpstr>
      <vt:lpstr>Lucida Grande</vt:lpstr>
      <vt:lpstr>Wingdings</vt:lpstr>
      <vt:lpstr>White</vt:lpstr>
      <vt:lpstr>7. Generalization and Specialization</vt:lpstr>
      <vt:lpstr>Schedule*</vt:lpstr>
      <vt:lpstr>PowerPoint Presentation</vt:lpstr>
      <vt:lpstr>Today’s Lecture</vt:lpstr>
      <vt:lpstr>Classes or Objects with Much in Common</vt:lpstr>
      <vt:lpstr>PowerPoint Presentation</vt:lpstr>
      <vt:lpstr>Specialization</vt:lpstr>
      <vt:lpstr>PowerPoint Presentation</vt:lpstr>
      <vt:lpstr>Generalization</vt:lpstr>
      <vt:lpstr>PowerPoint Presentation</vt:lpstr>
      <vt:lpstr>PowerPoint Presentation</vt:lpstr>
      <vt:lpstr>PowerPoint Presentation</vt:lpstr>
      <vt:lpstr>Inheritance in Summary</vt:lpstr>
      <vt:lpstr>PowerPoint Presentation</vt:lpstr>
      <vt:lpstr>PowerPoint Presentation</vt:lpstr>
      <vt:lpstr>When Inheritance Is Not a Good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Is Inheritance Worth Considering?</vt:lpstr>
      <vt:lpstr>PowerPoint Presentation</vt:lpstr>
      <vt:lpstr>PowerPoint Presentation</vt:lpstr>
      <vt:lpstr>Should the Superclass Have Objects?</vt:lpstr>
      <vt:lpstr>PowerPoint Presentation</vt:lpstr>
      <vt:lpstr>PowerPoint Presentation</vt:lpstr>
      <vt:lpstr>Objects That Belong to More Than One Subclass</vt:lpstr>
      <vt:lpstr>PowerPoint Presentation</vt:lpstr>
      <vt:lpstr>PowerPoint Presentation</vt:lpstr>
      <vt:lpstr>PowerPoint Presentation</vt:lpstr>
      <vt:lpstr>Composites and Aggregates</vt:lpstr>
      <vt:lpstr>PowerPoint Presentation</vt:lpstr>
      <vt:lpstr>PowerPoint Presentation</vt:lpstr>
      <vt:lpstr>PowerPoint Presentation</vt:lpstr>
      <vt:lpstr>It Isn’t Easy</vt:lpstr>
      <vt:lpstr>PowerPoint Presentation</vt:lpstr>
      <vt:lpstr>Exercise 7-1</vt:lpstr>
      <vt:lpstr>PowerPoint Presentation</vt:lpstr>
      <vt:lpstr>Exercise 9-2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371</cp:revision>
  <cp:lastPrinted>2018-10-30T09:56:04Z</cp:lastPrinted>
  <dcterms:modified xsi:type="dcterms:W3CDTF">2019-03-22T08:41:25Z</dcterms:modified>
</cp:coreProperties>
</file>