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359" r:id="rId3"/>
    <p:sldId id="412" r:id="rId4"/>
    <p:sldId id="483" r:id="rId5"/>
    <p:sldId id="484" r:id="rId6"/>
    <p:sldId id="498" r:id="rId7"/>
    <p:sldId id="485" r:id="rId8"/>
    <p:sldId id="486" r:id="rId9"/>
    <p:sldId id="487" r:id="rId10"/>
    <p:sldId id="488" r:id="rId11"/>
    <p:sldId id="489" r:id="rId12"/>
    <p:sldId id="490" r:id="rId13"/>
    <p:sldId id="491" r:id="rId14"/>
    <p:sldId id="492" r:id="rId15"/>
    <p:sldId id="493" r:id="rId16"/>
    <p:sldId id="495" r:id="rId17"/>
    <p:sldId id="496" r:id="rId18"/>
    <p:sldId id="497" r:id="rId19"/>
    <p:sldId id="288" r:id="rId20"/>
  </p:sldIdLst>
  <p:sldSz cx="13004800" cy="9753600"/>
  <p:notesSz cx="6858000" cy="9144000"/>
  <p:defaultTextStyle>
    <a:lvl1pPr algn="ctr" defTabSz="584200">
      <a:defRPr sz="4000">
        <a:solidFill>
          <a:srgbClr val="FFFFFF"/>
        </a:solidFill>
        <a:latin typeface="+mn-lt"/>
        <a:ea typeface="+mn-ea"/>
        <a:cs typeface="+mn-cs"/>
        <a:sym typeface="American Typewriter"/>
      </a:defRPr>
    </a:lvl1pPr>
    <a:lvl2pPr indent="342900" algn="ctr" defTabSz="584200">
      <a:defRPr sz="4000">
        <a:solidFill>
          <a:srgbClr val="FFFFFF"/>
        </a:solidFill>
        <a:latin typeface="+mn-lt"/>
        <a:ea typeface="+mn-ea"/>
        <a:cs typeface="+mn-cs"/>
        <a:sym typeface="American Typewriter"/>
      </a:defRPr>
    </a:lvl2pPr>
    <a:lvl3pPr indent="685800" algn="ctr" defTabSz="584200">
      <a:defRPr sz="4000">
        <a:solidFill>
          <a:srgbClr val="FFFFFF"/>
        </a:solidFill>
        <a:latin typeface="+mn-lt"/>
        <a:ea typeface="+mn-ea"/>
        <a:cs typeface="+mn-cs"/>
        <a:sym typeface="American Typewriter"/>
      </a:defRPr>
    </a:lvl3pPr>
    <a:lvl4pPr indent="1028700" algn="ctr" defTabSz="584200">
      <a:defRPr sz="4000">
        <a:solidFill>
          <a:srgbClr val="FFFFFF"/>
        </a:solidFill>
        <a:latin typeface="+mn-lt"/>
        <a:ea typeface="+mn-ea"/>
        <a:cs typeface="+mn-cs"/>
        <a:sym typeface="American Typewriter"/>
      </a:defRPr>
    </a:lvl4pPr>
    <a:lvl5pPr indent="1371600" algn="ctr" defTabSz="584200">
      <a:defRPr sz="4000">
        <a:solidFill>
          <a:srgbClr val="FFFFFF"/>
        </a:solidFill>
        <a:latin typeface="+mn-lt"/>
        <a:ea typeface="+mn-ea"/>
        <a:cs typeface="+mn-cs"/>
        <a:sym typeface="American Typewriter"/>
      </a:defRPr>
    </a:lvl5pPr>
    <a:lvl6pPr indent="1714500" algn="ctr" defTabSz="584200">
      <a:defRPr sz="4000">
        <a:solidFill>
          <a:srgbClr val="FFFFFF"/>
        </a:solidFill>
        <a:latin typeface="+mn-lt"/>
        <a:ea typeface="+mn-ea"/>
        <a:cs typeface="+mn-cs"/>
        <a:sym typeface="American Typewriter"/>
      </a:defRPr>
    </a:lvl6pPr>
    <a:lvl7pPr indent="2057400" algn="ctr" defTabSz="584200">
      <a:defRPr sz="4000">
        <a:solidFill>
          <a:srgbClr val="FFFFFF"/>
        </a:solidFill>
        <a:latin typeface="+mn-lt"/>
        <a:ea typeface="+mn-ea"/>
        <a:cs typeface="+mn-cs"/>
        <a:sym typeface="American Typewriter"/>
      </a:defRPr>
    </a:lvl7pPr>
    <a:lvl8pPr indent="2400300" algn="ctr" defTabSz="584200">
      <a:defRPr sz="4000">
        <a:solidFill>
          <a:srgbClr val="FFFFFF"/>
        </a:solidFill>
        <a:latin typeface="+mn-lt"/>
        <a:ea typeface="+mn-ea"/>
        <a:cs typeface="+mn-cs"/>
        <a:sym typeface="American Typewriter"/>
      </a:defRPr>
    </a:lvl8pPr>
    <a:lvl9pPr indent="2743200" algn="ctr" defTabSz="584200">
      <a:defRPr sz="4000">
        <a:solidFill>
          <a:srgbClr val="FFFFFF"/>
        </a:solidFill>
        <a:latin typeface="+mn-lt"/>
        <a:ea typeface="+mn-ea"/>
        <a:cs typeface="+mn-cs"/>
        <a:sym typeface="American Typewriter"/>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F24"/>
    <a:srgbClr val="FFBD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FFFFFF"/>
        </a:fontRef>
        <a:srgbClr val="FFFFFF"/>
      </a:tcTxStyle>
      <a:tcStyle>
        <a:tcBdr>
          <a:left>
            <a:ln w="25400" cap="flat">
              <a:solidFill>
                <a:srgbClr val="A9A9A9"/>
              </a:solidFill>
              <a:prstDash val="solid"/>
              <a:miter lim="400000"/>
            </a:ln>
          </a:left>
          <a:right>
            <a:ln w="25400" cap="flat">
              <a:solidFill>
                <a:srgbClr val="A9A9A9"/>
              </a:solidFill>
              <a:prstDash val="solid"/>
              <a:miter lim="400000"/>
            </a:ln>
          </a:right>
          <a:top>
            <a:ln w="25400" cap="flat">
              <a:solidFill>
                <a:srgbClr val="A9A9A9"/>
              </a:solidFill>
              <a:prstDash val="solid"/>
              <a:miter lim="400000"/>
            </a:ln>
          </a:top>
          <a:bottom>
            <a:ln w="25400" cap="flat">
              <a:solidFill>
                <a:srgbClr val="A9A9A9"/>
              </a:solidFill>
              <a:prstDash val="solid"/>
              <a:miter lim="400000"/>
            </a:ln>
          </a:bottom>
          <a:insideH>
            <a:ln w="25400" cap="flat">
              <a:solidFill>
                <a:srgbClr val="A9A9A9"/>
              </a:solidFill>
              <a:prstDash val="solid"/>
              <a:miter lim="400000"/>
            </a:ln>
          </a:insideH>
          <a:insideV>
            <a:ln w="25400" cap="flat">
              <a:solidFill>
                <a:srgbClr val="A9A9A9"/>
              </a:solidFill>
              <a:prstDash val="solid"/>
              <a:miter lim="400000"/>
            </a:ln>
          </a:insideV>
        </a:tcBdr>
        <a:fill>
          <a:noFill/>
        </a:fill>
      </a:tcStyle>
    </a:wholeTbl>
    <a:band2H>
      <a:tcTxStyle/>
      <a:tcStyle>
        <a:tcBdr/>
        <a:fill>
          <a:solidFill>
            <a:srgbClr val="000000">
              <a:alpha val="20000"/>
            </a:srgbClr>
          </a:solidFill>
        </a:fill>
      </a:tcStyle>
    </a:band2H>
    <a:firstCol>
      <a:tcTxStyle b="off" i="off">
        <a:fontRef idx="minor">
          <a:srgbClr val="FFFFFF"/>
        </a:fontRef>
        <a:srgbClr val="FFFFFF"/>
      </a:tcTxStyle>
      <a:tcStyle>
        <a:tcBdr>
          <a:left>
            <a:ln w="25400" cap="flat">
              <a:solidFill>
                <a:srgbClr val="A9A9A9"/>
              </a:solidFill>
              <a:prstDash val="solid"/>
              <a:miter lim="400000"/>
            </a:ln>
          </a:left>
          <a:right>
            <a:ln w="25400" cap="flat">
              <a:solidFill>
                <a:srgbClr val="A9A9A9"/>
              </a:solidFill>
              <a:prstDash val="solid"/>
              <a:miter lim="400000"/>
            </a:ln>
          </a:right>
          <a:top>
            <a:ln w="25400" cap="flat">
              <a:solidFill>
                <a:srgbClr val="A9A9A9"/>
              </a:solidFill>
              <a:prstDash val="solid"/>
              <a:miter lim="400000"/>
            </a:ln>
          </a:top>
          <a:bottom>
            <a:ln w="25400" cap="flat">
              <a:solidFill>
                <a:srgbClr val="A9A9A9"/>
              </a:solidFill>
              <a:prstDash val="solid"/>
              <a:miter lim="400000"/>
            </a:ln>
          </a:bottom>
          <a:insideH>
            <a:ln w="25400" cap="flat">
              <a:solidFill>
                <a:srgbClr val="A9A9A9"/>
              </a:solidFill>
              <a:prstDash val="solid"/>
              <a:miter lim="400000"/>
            </a:ln>
          </a:insideH>
          <a:insideV>
            <a:ln w="25400" cap="flat">
              <a:solidFill>
                <a:srgbClr val="A9A9A9"/>
              </a:solidFill>
              <a:prstDash val="solid"/>
              <a:miter lim="400000"/>
            </a:ln>
          </a:insideV>
        </a:tcBdr>
        <a:fill>
          <a:gradFill>
            <a:gsLst>
              <a:gs pos="0">
                <a:srgbClr val="679AEA">
                  <a:alpha val="25000"/>
                </a:srgbClr>
              </a:gs>
              <a:gs pos="100000">
                <a:srgbClr val="2E73D3">
                  <a:alpha val="25000"/>
                </a:srgbClr>
              </a:gs>
            </a:gsLst>
            <a:lin ang="5400000"/>
          </a:gradFill>
        </a:fill>
      </a:tcStyle>
    </a:firstCol>
    <a:lastRow>
      <a:tcTxStyle b="off" i="off">
        <a:fontRef idx="minor">
          <a:srgbClr val="FFFFFF"/>
        </a:fontRef>
        <a:srgbClr val="FFFFFF"/>
      </a:tcTxStyle>
      <a:tcStyle>
        <a:tcBdr>
          <a:left>
            <a:ln w="25400" cap="flat">
              <a:solidFill>
                <a:srgbClr val="A9A9A9"/>
              </a:solidFill>
              <a:prstDash val="solid"/>
              <a:miter lim="400000"/>
            </a:ln>
          </a:left>
          <a:right>
            <a:ln w="25400" cap="flat">
              <a:solidFill>
                <a:srgbClr val="A9A9A9"/>
              </a:solidFill>
              <a:prstDash val="solid"/>
              <a:miter lim="400000"/>
            </a:ln>
          </a:right>
          <a:top>
            <a:ln w="25400" cap="flat">
              <a:solidFill>
                <a:srgbClr val="A9A9A9"/>
              </a:solidFill>
              <a:prstDash val="solid"/>
              <a:miter lim="400000"/>
            </a:ln>
          </a:top>
          <a:bottom>
            <a:ln w="25400" cap="flat">
              <a:solidFill>
                <a:srgbClr val="A9A9A9"/>
              </a:solidFill>
              <a:prstDash val="solid"/>
              <a:miter lim="400000"/>
            </a:ln>
          </a:bottom>
          <a:insideH>
            <a:ln w="25400" cap="flat">
              <a:solidFill>
                <a:srgbClr val="A9A9A9"/>
              </a:solidFill>
              <a:prstDash val="solid"/>
              <a:miter lim="400000"/>
            </a:ln>
          </a:insideH>
          <a:insideV>
            <a:ln w="25400" cap="flat">
              <a:solidFill>
                <a:srgbClr val="A9A9A9"/>
              </a:solidFill>
              <a:prstDash val="solid"/>
              <a:miter lim="400000"/>
            </a:ln>
          </a:insideV>
        </a:tcBdr>
        <a:fill>
          <a:gradFill>
            <a:gsLst>
              <a:gs pos="0">
                <a:srgbClr val="679AEA">
                  <a:alpha val="25000"/>
                </a:srgbClr>
              </a:gs>
              <a:gs pos="100000">
                <a:srgbClr val="2E73D3">
                  <a:alpha val="25000"/>
                </a:srgbClr>
              </a:gs>
            </a:gsLst>
            <a:lin ang="5400000"/>
          </a:gradFill>
        </a:fill>
      </a:tcStyle>
    </a:lastRow>
    <a:firstRow>
      <a:tcTxStyle b="off" i="off">
        <a:fontRef idx="minor">
          <a:srgbClr val="FFFFFF"/>
        </a:fontRef>
        <a:srgbClr val="FFFFFF"/>
      </a:tcTxStyle>
      <a:tcStyle>
        <a:tcBdr>
          <a:left>
            <a:ln w="25400" cap="flat">
              <a:solidFill>
                <a:srgbClr val="A9A9A9"/>
              </a:solidFill>
              <a:prstDash val="solid"/>
              <a:miter lim="400000"/>
            </a:ln>
          </a:left>
          <a:right>
            <a:ln w="25400" cap="flat">
              <a:solidFill>
                <a:srgbClr val="A9A9A9"/>
              </a:solidFill>
              <a:prstDash val="solid"/>
              <a:miter lim="400000"/>
            </a:ln>
          </a:right>
          <a:top>
            <a:ln w="25400" cap="flat">
              <a:solidFill>
                <a:srgbClr val="A9A9A9"/>
              </a:solidFill>
              <a:prstDash val="solid"/>
              <a:miter lim="400000"/>
            </a:ln>
          </a:top>
          <a:bottom>
            <a:ln w="25400" cap="flat">
              <a:solidFill>
                <a:srgbClr val="A9A9A9"/>
              </a:solidFill>
              <a:prstDash val="solid"/>
              <a:miter lim="400000"/>
            </a:ln>
          </a:bottom>
          <a:insideH>
            <a:ln w="25400" cap="flat">
              <a:solidFill>
                <a:srgbClr val="A9A9A9"/>
              </a:solidFill>
              <a:prstDash val="solid"/>
              <a:miter lim="400000"/>
            </a:ln>
          </a:insideH>
          <a:insideV>
            <a:ln w="25400" cap="flat">
              <a:solidFill>
                <a:srgbClr val="A9A9A9"/>
              </a:solidFill>
              <a:prstDash val="solid"/>
              <a:miter lim="400000"/>
            </a:ln>
          </a:insideV>
        </a:tcBdr>
        <a:fill>
          <a:gradFill>
            <a:gsLst>
              <a:gs pos="0">
                <a:srgbClr val="679AEA">
                  <a:alpha val="25000"/>
                </a:srgbClr>
              </a:gs>
              <a:gs pos="100000">
                <a:srgbClr val="2E73D3">
                  <a:alpha val="25000"/>
                </a:srgbClr>
              </a:gs>
            </a:gsLst>
            <a:lin ang="5400000"/>
          </a:gra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43"/>
    <p:restoredTop sz="93209" autoAdjust="0"/>
  </p:normalViewPr>
  <p:slideViewPr>
    <p:cSldViewPr snapToGrid="0">
      <p:cViewPr varScale="1">
        <p:scale>
          <a:sx n="85" d="100"/>
          <a:sy n="85" d="100"/>
        </p:scale>
        <p:origin x="1496" y="120"/>
      </p:cViewPr>
      <p:guideLst>
        <p:guide orient="horz" pos="3072"/>
        <p:guide pos="4096"/>
      </p:guideLst>
    </p:cSldViewPr>
  </p:slideViewPr>
  <p:notesTextViewPr>
    <p:cViewPr>
      <p:scale>
        <a:sx n="1" d="1"/>
        <a:sy n="1" d="1"/>
      </p:scale>
      <p:origin x="0" y="0"/>
    </p:cViewPr>
  </p:notesTextViewPr>
  <p:notesViewPr>
    <p:cSldViewPr snapToGrid="0">
      <p:cViewPr varScale="1">
        <p:scale>
          <a:sx n="48" d="100"/>
          <a:sy n="48" d="100"/>
        </p:scale>
        <p:origin x="2048"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7" name="Shape 67"/>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68" name="Shape 68"/>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636364103"/>
      </p:ext>
    </p:extLst>
  </p:cSld>
  <p:clrMap bg1="lt1" tx1="dk1" bg2="lt2" tx2="dk2" accent1="accent1" accent2="accent2" accent3="accent3" accent4="accent4" accent5="accent5" accent6="accent6" hlink="hlink" folHlink="folHlink"/>
  <p:notesStyle>
    <a:lvl1pPr defTabSz="584200">
      <a:defRPr sz="2200">
        <a:latin typeface="Lucida Grande"/>
        <a:ea typeface="Lucida Grande"/>
        <a:cs typeface="Lucida Grande"/>
        <a:sym typeface="Lucida Grande"/>
      </a:defRPr>
    </a:lvl1pPr>
    <a:lvl2pPr indent="228600" defTabSz="584200">
      <a:defRPr sz="2200">
        <a:latin typeface="Lucida Grande"/>
        <a:ea typeface="Lucida Grande"/>
        <a:cs typeface="Lucida Grande"/>
        <a:sym typeface="Lucida Grande"/>
      </a:defRPr>
    </a:lvl2pPr>
    <a:lvl3pPr indent="457200" defTabSz="584200">
      <a:defRPr sz="2200">
        <a:latin typeface="Lucida Grande"/>
        <a:ea typeface="Lucida Grande"/>
        <a:cs typeface="Lucida Grande"/>
        <a:sym typeface="Lucida Grande"/>
      </a:defRPr>
    </a:lvl3pPr>
    <a:lvl4pPr indent="685800" defTabSz="584200">
      <a:defRPr sz="2200">
        <a:latin typeface="Lucida Grande"/>
        <a:ea typeface="Lucida Grande"/>
        <a:cs typeface="Lucida Grande"/>
        <a:sym typeface="Lucida Grande"/>
      </a:defRPr>
    </a:lvl4pPr>
    <a:lvl5pPr indent="914400" defTabSz="584200">
      <a:defRPr sz="2200">
        <a:latin typeface="Lucida Grande"/>
        <a:ea typeface="Lucida Grande"/>
        <a:cs typeface="Lucida Grande"/>
        <a:sym typeface="Lucida Grande"/>
      </a:defRPr>
    </a:lvl5pPr>
    <a:lvl6pPr indent="1143000" defTabSz="584200">
      <a:defRPr sz="2200">
        <a:latin typeface="Lucida Grande"/>
        <a:ea typeface="Lucida Grande"/>
        <a:cs typeface="Lucida Grande"/>
        <a:sym typeface="Lucida Grande"/>
      </a:defRPr>
    </a:lvl6pPr>
    <a:lvl7pPr indent="1371600" defTabSz="584200">
      <a:defRPr sz="2200">
        <a:latin typeface="Lucida Grande"/>
        <a:ea typeface="Lucida Grande"/>
        <a:cs typeface="Lucida Grande"/>
        <a:sym typeface="Lucida Grande"/>
      </a:defRPr>
    </a:lvl7pPr>
    <a:lvl8pPr indent="1600200" defTabSz="584200">
      <a:defRPr sz="2200">
        <a:latin typeface="Lucida Grande"/>
        <a:ea typeface="Lucida Grande"/>
        <a:cs typeface="Lucida Grande"/>
        <a:sym typeface="Lucida Grande"/>
      </a:defRPr>
    </a:lvl8pPr>
    <a:lvl9pPr indent="1828800" defTabSz="58420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8807C9EC-6344-46D0-ADA9-294A7D3D533F}" type="slidenum">
              <a:rPr lang="en-US" smtClean="0"/>
              <a:pPr/>
              <a:t>3</a:t>
            </a:fld>
            <a:endParaRPr lang="en-US"/>
          </a:p>
        </p:txBody>
      </p:sp>
    </p:spTree>
    <p:extLst>
      <p:ext uri="{BB962C8B-B14F-4D97-AF65-F5344CB8AC3E}">
        <p14:creationId xmlns:p14="http://schemas.microsoft.com/office/powerpoint/2010/main" val="1094413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 typeface="Arial" panose="020B0604020202020204" pitchFamily="34" charset="0"/>
              <a:buChar char="•"/>
            </a:pPr>
            <a:r>
              <a:rPr lang="en-US" altLang="ko-KR" sz="1200" b="0" i="0" u="none" strike="noStrike" kern="1200" baseline="0" dirty="0">
                <a:solidFill>
                  <a:schemeClr val="tx1"/>
                </a:solidFill>
                <a:latin typeface="+mn-lt"/>
                <a:ea typeface="+mn-ea"/>
                <a:cs typeface="+mn-cs"/>
              </a:rPr>
              <a:t>The Figure shows a small portion of a database table recording information about plants. Along with the botanical and common names of each plant, the developer decides it would be convenient to keep information on the uses for each plant. This is to help prospective buyers decide whether a plant is appropriate for their requirements.</a:t>
            </a:r>
          </a:p>
          <a:p>
            <a:pPr marL="171450" indent="-171450">
              <a:buFont typeface="Arial" panose="020B0604020202020204" pitchFamily="34" charset="0"/>
              <a:buChar char="•"/>
            </a:pPr>
            <a:r>
              <a:rPr lang="en-US" altLang="ko-KR" sz="1200" b="0" i="0" u="none" strike="noStrike" kern="1200" baseline="0" dirty="0">
                <a:solidFill>
                  <a:schemeClr val="tx1"/>
                </a:solidFill>
                <a:latin typeface="+mn-lt"/>
                <a:ea typeface="+mn-ea"/>
                <a:cs typeface="+mn-cs"/>
              </a:rPr>
              <a:t>If we look up a plant, we can immediately see what its uses are. However, if we want to find all the plants suitable for hedging, for example, we have a problem. We need to search through each of the use columns individually. Producing a report of all hedging plants would require some logic along the lines of: “IF use1 = ‘hedging’ OR use2 = ‘hedging’ OR use3=‘hedging’.” Also, the database table as it stands restricts a plant to having three uses. That may be adequate for now, but if that three–use limit changes, the table would have to be redesigned to include a new column(s). Any logic will need to be altered to include “OR use4=‘hedging’,” and at the back of our minds we just know that whatever number of uses we choose, eventually we will come across a plant that needs one more. The carefully collected data has unfortunately been saved in a manner that is difficult to use and maintain.</a:t>
            </a:r>
          </a:p>
          <a:p>
            <a:pPr marL="171450" indent="-171450">
              <a:buFont typeface="Arial" panose="020B0604020202020204" pitchFamily="34" charset="0"/>
              <a:buChar char="•"/>
            </a:pPr>
            <a:r>
              <a:rPr lang="en-US" altLang="ko-KR" sz="1200" b="0" i="0" u="none" strike="noStrike" kern="1200" baseline="0" dirty="0">
                <a:solidFill>
                  <a:schemeClr val="tx1"/>
                </a:solidFill>
                <a:latin typeface="+mn-lt"/>
                <a:ea typeface="+mn-ea"/>
                <a:cs typeface="+mn-cs"/>
              </a:rPr>
              <a:t>The data modeling techniques are a practical way of clarifying exactly what it is you expect from your data and helping you decide on the best database design to support that.</a:t>
            </a:r>
            <a:endParaRPr lang="ko-KR" altLang="en-US" dirty="0"/>
          </a:p>
        </p:txBody>
      </p:sp>
      <p:sp>
        <p:nvSpPr>
          <p:cNvPr id="4" name="슬라이드 번호 개체 틀 3"/>
          <p:cNvSpPr>
            <a:spLocks noGrp="1"/>
          </p:cNvSpPr>
          <p:nvPr>
            <p:ph type="sldNum" sz="quarter" idx="10"/>
          </p:nvPr>
        </p:nvSpPr>
        <p:spPr>
          <a:xfrm>
            <a:off x="5623698" y="6456612"/>
            <a:ext cx="4302230" cy="339884"/>
          </a:xfrm>
          <a:prstGeom prst="rect">
            <a:avLst/>
          </a:prstGeom>
        </p:spPr>
        <p:txBody>
          <a:bodyPr/>
          <a:lstStyle/>
          <a:p>
            <a:fld id="{5C2100BA-4D27-422E-9590-AF372E97C94B}" type="slidenum">
              <a:rPr lang="ko-KR" altLang="en-US" smtClean="0"/>
              <a:t>6</a:t>
            </a:fld>
            <a:endParaRPr lang="ko-KR" altLang="en-US"/>
          </a:p>
        </p:txBody>
      </p:sp>
    </p:spTree>
    <p:extLst>
      <p:ext uri="{BB962C8B-B14F-4D97-AF65-F5344CB8AC3E}">
        <p14:creationId xmlns:p14="http://schemas.microsoft.com/office/powerpoint/2010/main" val="410243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 typeface="Arial" panose="020B0604020202020204" pitchFamily="34" charset="0"/>
              <a:buChar char="•"/>
            </a:pPr>
            <a:r>
              <a:rPr lang="en-US" altLang="ko-KR" sz="1200" b="0" i="0" u="none" strike="noStrike" kern="1200" baseline="0" dirty="0">
                <a:solidFill>
                  <a:schemeClr val="tx1"/>
                </a:solidFill>
                <a:latin typeface="+mn-lt"/>
                <a:ea typeface="+mn-ea"/>
                <a:cs typeface="+mn-cs"/>
              </a:rPr>
              <a:t>The Figure shows a small portion of a database table recording information about plants. Along with the botanical and common names of each plant, the developer decides it would be convenient to keep information on the uses for each plant. This is to help prospective buyers decide whether a plant is appropriate for their requirements.</a:t>
            </a:r>
          </a:p>
          <a:p>
            <a:pPr marL="171450" indent="-171450">
              <a:buFont typeface="Arial" panose="020B0604020202020204" pitchFamily="34" charset="0"/>
              <a:buChar char="•"/>
            </a:pPr>
            <a:r>
              <a:rPr lang="en-US" altLang="ko-KR" sz="1200" b="0" i="0" u="none" strike="noStrike" kern="1200" baseline="0" dirty="0">
                <a:solidFill>
                  <a:schemeClr val="tx1"/>
                </a:solidFill>
                <a:latin typeface="+mn-lt"/>
                <a:ea typeface="+mn-ea"/>
                <a:cs typeface="+mn-cs"/>
              </a:rPr>
              <a:t>If we look up a plant, we can immediately see what its uses are. However, if we want to find all the plants suitable for hedging, for example, we have a problem. We need to search through each of the use columns individually. Producing a report of all hedging plants would require some logic along the lines of: “IF use1 = ‘hedging’ OR use2 = ‘hedging’ OR use3=‘hedging’.” Also, the database table as it stands restricts a plant to having three uses. That may be adequate for now, but if that three–use limit changes, the table would have to be redesigned to include a new column(s). Any logic will need to be altered to include “OR use4=‘hedging’,” and at the back of our minds we just know that whatever number of uses we choose, eventually we will come across a plant that needs one more. The carefully collected data has unfortunately been saved in a manner that is difficult to use and maintain.</a:t>
            </a:r>
          </a:p>
          <a:p>
            <a:pPr marL="171450" indent="-171450">
              <a:buFont typeface="Arial" panose="020B0604020202020204" pitchFamily="34" charset="0"/>
              <a:buChar char="•"/>
            </a:pPr>
            <a:r>
              <a:rPr lang="en-US" altLang="ko-KR" sz="1200" b="0" i="0" u="none" strike="noStrike" kern="1200" baseline="0" dirty="0">
                <a:solidFill>
                  <a:schemeClr val="tx1"/>
                </a:solidFill>
                <a:latin typeface="+mn-lt"/>
                <a:ea typeface="+mn-ea"/>
                <a:cs typeface="+mn-cs"/>
              </a:rPr>
              <a:t>The data modeling techniques are a practical way of clarifying exactly what it is you expect from your data and helping you decide on the best database design to support that.</a:t>
            </a:r>
            <a:endParaRPr lang="ko-KR" altLang="en-US" dirty="0"/>
          </a:p>
        </p:txBody>
      </p:sp>
      <p:sp>
        <p:nvSpPr>
          <p:cNvPr id="4" name="슬라이드 번호 개체 틀 3"/>
          <p:cNvSpPr>
            <a:spLocks noGrp="1"/>
          </p:cNvSpPr>
          <p:nvPr>
            <p:ph type="sldNum" sz="quarter" idx="10"/>
          </p:nvPr>
        </p:nvSpPr>
        <p:spPr>
          <a:xfrm>
            <a:off x="5623698" y="6456612"/>
            <a:ext cx="4302230" cy="339884"/>
          </a:xfrm>
          <a:prstGeom prst="rect">
            <a:avLst/>
          </a:prstGeom>
        </p:spPr>
        <p:txBody>
          <a:bodyPr/>
          <a:lstStyle/>
          <a:p>
            <a:fld id="{5C2100BA-4D27-422E-9590-AF372E97C94B}" type="slidenum">
              <a:rPr lang="ko-KR" altLang="en-US" smtClean="0"/>
              <a:t>7</a:t>
            </a:fld>
            <a:endParaRPr lang="ko-KR" altLang="en-US"/>
          </a:p>
        </p:txBody>
      </p:sp>
    </p:spTree>
    <p:extLst>
      <p:ext uri="{BB962C8B-B14F-4D97-AF65-F5344CB8AC3E}">
        <p14:creationId xmlns:p14="http://schemas.microsoft.com/office/powerpoint/2010/main" val="1376140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5623698" y="6456612"/>
            <a:ext cx="4302230" cy="339884"/>
          </a:xfrm>
          <a:prstGeom prst="rect">
            <a:avLst/>
          </a:prstGeom>
        </p:spPr>
        <p:txBody>
          <a:bodyPr/>
          <a:lstStyle/>
          <a:p>
            <a:fld id="{5C2100BA-4D27-422E-9590-AF372E97C94B}" type="slidenum">
              <a:rPr lang="ko-KR" altLang="en-US" smtClean="0"/>
              <a:t>8</a:t>
            </a:fld>
            <a:endParaRPr lang="ko-KR" altLang="en-US"/>
          </a:p>
        </p:txBody>
      </p:sp>
    </p:spTree>
    <p:extLst>
      <p:ext uri="{BB962C8B-B14F-4D97-AF65-F5344CB8AC3E}">
        <p14:creationId xmlns:p14="http://schemas.microsoft.com/office/powerpoint/2010/main" val="528404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 typeface="Arial" panose="020B0604020202020204" pitchFamily="34" charset="0"/>
              <a:buChar char="•"/>
            </a:pPr>
            <a:r>
              <a:rPr lang="en-US" altLang="ko-KR" sz="1200" b="0" i="0" u="none" strike="noStrike" kern="1200" baseline="0" dirty="0">
                <a:solidFill>
                  <a:schemeClr val="tx1"/>
                </a:solidFill>
                <a:latin typeface="+mn-lt"/>
                <a:ea typeface="+mn-ea"/>
                <a:cs typeface="+mn-cs"/>
              </a:rPr>
              <a:t>What are the different possible research interests in Example 1-2?</a:t>
            </a:r>
          </a:p>
          <a:p>
            <a:pPr marL="171450" indent="-171450">
              <a:buFont typeface="Arial" panose="020B0604020202020204" pitchFamily="34" charset="0"/>
              <a:buChar char="•"/>
            </a:pPr>
            <a:r>
              <a:rPr lang="en-US" altLang="ko-KR" sz="1200" b="0" i="0" u="none" strike="noStrike" kern="1200" baseline="0" dirty="0">
                <a:solidFill>
                  <a:schemeClr val="tx1"/>
                </a:solidFill>
                <a:latin typeface="+mn-lt"/>
                <a:ea typeface="+mn-ea"/>
                <a:cs typeface="+mn-cs"/>
              </a:rPr>
              <a:t>It is reasonable to assume that “</a:t>
            </a:r>
            <a:r>
              <a:rPr lang="en-US" altLang="ko-KR" sz="1200" b="0" i="0" u="none" strike="noStrike" kern="1200" baseline="0" dirty="0" err="1">
                <a:solidFill>
                  <a:schemeClr val="tx1"/>
                </a:solidFill>
                <a:latin typeface="+mn-lt"/>
                <a:ea typeface="+mn-ea"/>
                <a:cs typeface="+mn-cs"/>
              </a:rPr>
              <a:t>visualisation</a:t>
            </a:r>
            <a:r>
              <a:rPr lang="en-US" altLang="ko-KR" sz="1200" b="0" i="0" u="none" strike="noStrike" kern="1200" baseline="0" dirty="0">
                <a:solidFill>
                  <a:schemeClr val="tx1"/>
                </a:solidFill>
                <a:latin typeface="+mn-lt"/>
                <a:ea typeface="+mn-ea"/>
                <a:cs typeface="+mn-cs"/>
              </a:rPr>
              <a:t>” and “visualization” are merely different spellings of the same topic. What about “scientific </a:t>
            </a:r>
            <a:r>
              <a:rPr lang="en-US" altLang="ko-KR" sz="1200" b="0" i="0" u="none" strike="noStrike" kern="1200" baseline="0" dirty="0" err="1">
                <a:solidFill>
                  <a:schemeClr val="tx1"/>
                </a:solidFill>
                <a:latin typeface="+mn-lt"/>
                <a:ea typeface="+mn-ea"/>
                <a:cs typeface="+mn-cs"/>
              </a:rPr>
              <a:t>visualisation</a:t>
            </a:r>
            <a:r>
              <a:rPr lang="en-US" altLang="ko-KR" sz="1200" b="0" i="0" u="none" strike="noStrike" kern="1200" baseline="0" dirty="0">
                <a:solidFill>
                  <a:schemeClr val="tx1"/>
                </a:solidFill>
                <a:latin typeface="+mn-lt"/>
                <a:ea typeface="+mn-ea"/>
                <a:cs typeface="+mn-cs"/>
              </a:rPr>
              <a:t>” and “</a:t>
            </a:r>
            <a:r>
              <a:rPr lang="en-US" altLang="ko-KR" sz="1200" b="0" i="0" u="none" strike="noStrike" kern="1200" baseline="0" dirty="0" err="1">
                <a:solidFill>
                  <a:schemeClr val="tx1"/>
                </a:solidFill>
                <a:latin typeface="+mn-lt"/>
                <a:ea typeface="+mn-ea"/>
                <a:cs typeface="+mn-cs"/>
              </a:rPr>
              <a:t>visualisation</a:t>
            </a:r>
            <a:r>
              <a:rPr lang="en-US" altLang="ko-KR" sz="1200" b="0" i="0" u="none" strike="noStrike" kern="1200" baseline="0" dirty="0">
                <a:solidFill>
                  <a:schemeClr val="tx1"/>
                </a:solidFill>
                <a:latin typeface="+mn-lt"/>
                <a:ea typeface="+mn-ea"/>
                <a:cs typeface="+mn-cs"/>
              </a:rPr>
              <a:t> of data”.</a:t>
            </a:r>
          </a:p>
          <a:p>
            <a:pPr marL="171450" indent="-171450">
              <a:buFont typeface="Arial" panose="020B0604020202020204" pitchFamily="34" charset="0"/>
              <a:buChar char="•"/>
            </a:pPr>
            <a:r>
              <a:rPr lang="en-US" altLang="ko-KR" sz="1200" b="0" i="0" u="none" strike="noStrike" kern="1200" baseline="0" dirty="0">
                <a:solidFill>
                  <a:schemeClr val="tx1"/>
                </a:solidFill>
                <a:latin typeface="+mn-lt"/>
                <a:ea typeface="+mn-ea"/>
                <a:cs typeface="+mn-cs"/>
              </a:rPr>
              <a:t>Such a fuzzy definition is going to cause us a number of problems.</a:t>
            </a:r>
          </a:p>
          <a:p>
            <a:pPr marL="171450" indent="-171450">
              <a:buFont typeface="Arial" panose="020B0604020202020204" pitchFamily="34" charset="0"/>
              <a:buChar char="•"/>
            </a:pPr>
            <a:r>
              <a:rPr lang="en-US" altLang="ko-KR" sz="1200" b="0" i="0" u="none" strike="noStrike" kern="1200" baseline="0" dirty="0">
                <a:solidFill>
                  <a:schemeClr val="tx1"/>
                </a:solidFill>
                <a:latin typeface="+mn-lt"/>
                <a:ea typeface="+mn-ea"/>
                <a:cs typeface="+mn-cs"/>
              </a:rPr>
              <a:t>One solution is to predetermine a set of broad topics and ask people to nominate those applicable to them. But that task is far from simple.</a:t>
            </a:r>
          </a:p>
          <a:p>
            <a:pPr marL="0" indent="0">
              <a:buFont typeface="Arial" panose="020B0604020202020204" pitchFamily="34" charset="0"/>
              <a:buNone/>
            </a:pPr>
            <a:endParaRPr lang="ko-KR" altLang="en-US" dirty="0"/>
          </a:p>
        </p:txBody>
      </p:sp>
      <p:sp>
        <p:nvSpPr>
          <p:cNvPr id="4" name="슬라이드 번호 개체 틀 3"/>
          <p:cNvSpPr>
            <a:spLocks noGrp="1"/>
          </p:cNvSpPr>
          <p:nvPr>
            <p:ph type="sldNum" sz="quarter" idx="10"/>
          </p:nvPr>
        </p:nvSpPr>
        <p:spPr>
          <a:xfrm>
            <a:off x="5623698" y="6456612"/>
            <a:ext cx="4302230" cy="339884"/>
          </a:xfrm>
          <a:prstGeom prst="rect">
            <a:avLst/>
          </a:prstGeom>
        </p:spPr>
        <p:txBody>
          <a:bodyPr/>
          <a:lstStyle/>
          <a:p>
            <a:fld id="{5C2100BA-4D27-422E-9590-AF372E97C94B}" type="slidenum">
              <a:rPr lang="ko-KR" altLang="en-US" smtClean="0"/>
              <a:t>9</a:t>
            </a:fld>
            <a:endParaRPr lang="ko-KR" altLang="en-US"/>
          </a:p>
        </p:txBody>
      </p:sp>
    </p:spTree>
    <p:extLst>
      <p:ext uri="{BB962C8B-B14F-4D97-AF65-F5344CB8AC3E}">
        <p14:creationId xmlns:p14="http://schemas.microsoft.com/office/powerpoint/2010/main" val="1219652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a:xfrm>
            <a:off x="5623698" y="6456612"/>
            <a:ext cx="4302230" cy="339884"/>
          </a:xfrm>
          <a:prstGeom prst="rect">
            <a:avLst/>
          </a:prstGeom>
        </p:spPr>
        <p:txBody>
          <a:bodyPr/>
          <a:lstStyle/>
          <a:p>
            <a:fld id="{5C2100BA-4D27-422E-9590-AF372E97C94B}" type="slidenum">
              <a:rPr lang="ko-KR" altLang="en-US" smtClean="0"/>
              <a:t>11</a:t>
            </a:fld>
            <a:endParaRPr lang="ko-KR" altLang="en-US"/>
          </a:p>
        </p:txBody>
      </p:sp>
    </p:spTree>
    <p:extLst>
      <p:ext uri="{BB962C8B-B14F-4D97-AF65-F5344CB8AC3E}">
        <p14:creationId xmlns:p14="http://schemas.microsoft.com/office/powerpoint/2010/main" val="1169552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 typeface="Arial" panose="020B0604020202020204" pitchFamily="34" charset="0"/>
              <a:buChar char="•"/>
            </a:pPr>
            <a:r>
              <a:rPr lang="en-US" altLang="ko-KR" sz="1200" b="0" i="0" u="none" strike="noStrike" kern="1200" baseline="0" dirty="0">
                <a:solidFill>
                  <a:schemeClr val="tx1"/>
                </a:solidFill>
                <a:latin typeface="+mn-lt"/>
                <a:ea typeface="+mn-ea"/>
                <a:cs typeface="+mn-cs"/>
              </a:rPr>
              <a:t>The information about each farm was recorded (quite correctly) elsewhere, thus avoiding that data being repeated. However, there are still problems. The fact that field </a:t>
            </a:r>
            <a:r>
              <a:rPr lang="en-US" altLang="ko-KR" sz="1200" b="0" i="0" u="none" strike="noStrike" kern="1200" baseline="0" dirty="0" err="1">
                <a:solidFill>
                  <a:schemeClr val="tx1"/>
                </a:solidFill>
                <a:latin typeface="+mn-lt"/>
                <a:ea typeface="+mn-ea"/>
                <a:cs typeface="+mn-cs"/>
              </a:rPr>
              <a:t>ADhc</a:t>
            </a:r>
            <a:r>
              <a:rPr lang="en-US" altLang="ko-KR" sz="1200" b="0" i="0" u="none" strike="noStrike" kern="1200" baseline="0" dirty="0">
                <a:solidFill>
                  <a:schemeClr val="tx1"/>
                </a:solidFill>
                <a:latin typeface="+mn-lt"/>
                <a:ea typeface="+mn-ea"/>
                <a:cs typeface="+mn-cs"/>
              </a:rPr>
              <a:t> is on farm 1 is recorded every visit, and it does not take long to find the first data entry error in row 269.</a:t>
            </a:r>
          </a:p>
          <a:p>
            <a:pPr marL="171450" indent="-171450">
              <a:buFont typeface="Arial" panose="020B0604020202020204" pitchFamily="34" charset="0"/>
              <a:buChar char="•"/>
            </a:pPr>
            <a:r>
              <a:rPr lang="en-US" altLang="ko-KR" sz="1200" b="0" i="0" u="none" strike="noStrike" kern="1200" baseline="0" dirty="0">
                <a:solidFill>
                  <a:schemeClr val="tx1"/>
                </a:solidFill>
                <a:latin typeface="+mn-lt"/>
                <a:ea typeface="+mn-ea"/>
                <a:cs typeface="+mn-cs"/>
              </a:rPr>
              <a:t>It is important to distinguish the difference between data input errors and design errors. </a:t>
            </a:r>
          </a:p>
          <a:p>
            <a:pPr marL="171450" indent="-171450">
              <a:buFont typeface="Arial" panose="020B0604020202020204" pitchFamily="34" charset="0"/>
              <a:buChar char="•"/>
            </a:pPr>
            <a:r>
              <a:rPr lang="en-US" altLang="ko-KR" sz="1200" b="0" i="0" u="none" strike="noStrike" kern="1200" baseline="0" dirty="0">
                <a:solidFill>
                  <a:schemeClr val="tx1"/>
                </a:solidFill>
                <a:latin typeface="+mn-lt"/>
                <a:ea typeface="+mn-ea"/>
                <a:cs typeface="+mn-cs"/>
              </a:rPr>
              <a:t>Another piece of information is also repeated in the spreadsheet: the date of a visit.</a:t>
            </a:r>
          </a:p>
          <a:p>
            <a:pPr marL="171450" indent="-171450">
              <a:buFont typeface="Arial" panose="020B0604020202020204" pitchFamily="34" charset="0"/>
              <a:buChar char="•"/>
            </a:pPr>
            <a:r>
              <a:rPr lang="en-US" altLang="ko-KR" sz="1200" b="0" i="0" u="none" strike="noStrike" kern="1200" baseline="0" dirty="0">
                <a:solidFill>
                  <a:schemeClr val="tx1"/>
                </a:solidFill>
                <a:latin typeface="+mn-lt"/>
                <a:ea typeface="+mn-ea"/>
                <a:cs typeface="+mn-cs"/>
              </a:rPr>
              <a:t>creating another source of avoidable errors</a:t>
            </a:r>
          </a:p>
          <a:p>
            <a:pPr marL="171450" indent="-171450">
              <a:buFont typeface="Arial" panose="020B0604020202020204" pitchFamily="34" charset="0"/>
              <a:buChar char="•"/>
            </a:pPr>
            <a:r>
              <a:rPr lang="en-US" altLang="ko-KR" sz="1200" b="0" i="0" u="none" strike="noStrike" kern="1200" baseline="0" dirty="0">
                <a:solidFill>
                  <a:schemeClr val="tx1"/>
                </a:solidFill>
                <a:latin typeface="+mn-lt"/>
                <a:ea typeface="+mn-ea"/>
                <a:cs typeface="+mn-cs"/>
              </a:rPr>
              <a:t>what do you do with miscellaneous information about a particular visit (e.g., it was raining at the time—quite important if you are counting insects)?</a:t>
            </a:r>
          </a:p>
          <a:p>
            <a:pPr marL="171450" indent="-171450">
              <a:buFont typeface="Arial" panose="020B0604020202020204" pitchFamily="34" charset="0"/>
              <a:buChar char="•"/>
            </a:pPr>
            <a:r>
              <a:rPr lang="en-US" altLang="ko-KR" sz="1200" b="0" i="0" u="none" strike="noStrike" kern="1200" baseline="0" dirty="0">
                <a:solidFill>
                  <a:schemeClr val="tx1"/>
                </a:solidFill>
                <a:latin typeface="+mn-lt"/>
                <a:ea typeface="+mn-ea"/>
                <a:cs typeface="+mn-cs"/>
              </a:rPr>
              <a:t>Rather than thinking of the data in terms of </a:t>
            </a:r>
            <a:r>
              <a:rPr lang="en-US" altLang="ko-KR" sz="1200" b="0" i="1" u="none" strike="noStrike" kern="1200" baseline="0" dirty="0">
                <a:solidFill>
                  <a:schemeClr val="tx1"/>
                </a:solidFill>
                <a:latin typeface="+mn-lt"/>
                <a:ea typeface="+mn-ea"/>
                <a:cs typeface="+mn-cs"/>
              </a:rPr>
              <a:t>the counts in each sample</a:t>
            </a:r>
            <a:r>
              <a:rPr lang="en-US" altLang="ko-KR" sz="1200" b="0" i="0" u="none" strike="noStrike" kern="1200" baseline="0" dirty="0">
                <a:solidFill>
                  <a:schemeClr val="tx1"/>
                </a:solidFill>
                <a:latin typeface="+mn-lt"/>
                <a:ea typeface="+mn-ea"/>
                <a:cs typeface="+mn-cs"/>
              </a:rPr>
              <a:t>, the designer would have thought about Farms, Fields, Visits, and Insects as separate classes of data in which researchers are interested both individually and together.</a:t>
            </a:r>
          </a:p>
          <a:p>
            <a:pPr marL="171450" indent="-171450">
              <a:buFont typeface="Arial" panose="020B0604020202020204" pitchFamily="34" charset="0"/>
              <a:buChar char="•"/>
            </a:pPr>
            <a:endParaRPr lang="ko-KR" altLang="en-US" dirty="0"/>
          </a:p>
        </p:txBody>
      </p:sp>
      <p:sp>
        <p:nvSpPr>
          <p:cNvPr id="4" name="슬라이드 번호 개체 틀 3"/>
          <p:cNvSpPr>
            <a:spLocks noGrp="1"/>
          </p:cNvSpPr>
          <p:nvPr>
            <p:ph type="sldNum" sz="quarter" idx="10"/>
          </p:nvPr>
        </p:nvSpPr>
        <p:spPr>
          <a:xfrm>
            <a:off x="5623698" y="6456612"/>
            <a:ext cx="4302230" cy="339884"/>
          </a:xfrm>
          <a:prstGeom prst="rect">
            <a:avLst/>
          </a:prstGeom>
        </p:spPr>
        <p:txBody>
          <a:bodyPr/>
          <a:lstStyle/>
          <a:p>
            <a:fld id="{5C2100BA-4D27-422E-9590-AF372E97C94B}" type="slidenum">
              <a:rPr lang="ko-KR" altLang="en-US" smtClean="0"/>
              <a:t>12</a:t>
            </a:fld>
            <a:endParaRPr lang="ko-KR" altLang="en-US"/>
          </a:p>
        </p:txBody>
      </p:sp>
    </p:spTree>
    <p:extLst>
      <p:ext uri="{BB962C8B-B14F-4D97-AF65-F5344CB8AC3E}">
        <p14:creationId xmlns:p14="http://schemas.microsoft.com/office/powerpoint/2010/main" val="1798166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 typeface="Arial" panose="020B0604020202020204" pitchFamily="34" charset="0"/>
              <a:buChar char="•"/>
            </a:pPr>
            <a:r>
              <a:rPr lang="en-US" altLang="ko-KR" sz="1200" b="0" i="0" u="none" strike="noStrike" kern="1200" baseline="0" dirty="0">
                <a:solidFill>
                  <a:schemeClr val="tx1"/>
                </a:solidFill>
                <a:latin typeface="+mn-lt"/>
                <a:ea typeface="+mn-ea"/>
                <a:cs typeface="+mn-cs"/>
              </a:rPr>
              <a:t>Good for showing how much trouble you can get into with a poor design</a:t>
            </a:r>
          </a:p>
          <a:p>
            <a:pPr marL="171450" indent="-171450">
              <a:buFont typeface="Arial" panose="020B0604020202020204" pitchFamily="34" charset="0"/>
              <a:buChar char="•"/>
            </a:pPr>
            <a:r>
              <a:rPr lang="en-US" altLang="ko-KR" sz="1200" b="0" i="0" u="none" strike="noStrike" kern="1200" baseline="0" dirty="0">
                <a:solidFill>
                  <a:schemeClr val="tx1"/>
                </a:solidFill>
                <a:latin typeface="+mn-lt"/>
                <a:ea typeface="+mn-ea"/>
                <a:cs typeface="+mn-cs"/>
              </a:rPr>
              <a:t>A database table was designed to exactly match the report in the Figure, with a field for each column. The first year the database worked a treat. The next year the problems started. Can you anticipate them?</a:t>
            </a:r>
          </a:p>
          <a:p>
            <a:pPr marL="171450" indent="-171450">
              <a:buFont typeface="Arial" panose="020B0604020202020204" pitchFamily="34" charset="0"/>
              <a:buChar char="•"/>
            </a:pPr>
            <a:r>
              <a:rPr lang="en-US" altLang="ko-KR" sz="1200" b="0" i="0" u="none" strike="noStrike" kern="1200" baseline="0" dirty="0">
                <a:solidFill>
                  <a:schemeClr val="tx1"/>
                </a:solidFill>
                <a:latin typeface="+mn-lt"/>
                <a:ea typeface="+mn-ea"/>
                <a:cs typeface="+mn-cs"/>
              </a:rPr>
              <a:t>Some students were permitted to replace one of the papers with one of their own choosing.</a:t>
            </a:r>
          </a:p>
          <a:p>
            <a:pPr marL="171450" indent="-171450">
              <a:buFont typeface="Arial" panose="020B0604020202020204" pitchFamily="34" charset="0"/>
              <a:buChar char="•"/>
            </a:pPr>
            <a:r>
              <a:rPr lang="en-US" altLang="ko-KR" sz="1200" b="0" i="0" u="none" strike="noStrike" kern="1200" baseline="0" dirty="0">
                <a:solidFill>
                  <a:schemeClr val="tx1"/>
                </a:solidFill>
                <a:latin typeface="+mn-lt"/>
                <a:ea typeface="+mn-ea"/>
                <a:cs typeface="+mn-cs"/>
              </a:rPr>
              <a:t>Some subjects were replaced.</a:t>
            </a:r>
          </a:p>
          <a:p>
            <a:pPr marL="171450" indent="-171450">
              <a:buFont typeface="Arial" panose="020B0604020202020204" pitchFamily="34" charset="0"/>
              <a:buChar char="•"/>
            </a:pPr>
            <a:r>
              <a:rPr lang="en-US" altLang="ko-KR" sz="1200" b="0" i="0" u="none" strike="noStrike" kern="1200" baseline="0" dirty="0">
                <a:solidFill>
                  <a:schemeClr val="tx1"/>
                </a:solidFill>
                <a:latin typeface="+mn-lt"/>
                <a:ea typeface="+mn-ea"/>
                <a:cs typeface="+mn-cs"/>
              </a:rPr>
              <a:t>What the design couldn’t handle was students who failed and then reenrolled in a subject.</a:t>
            </a:r>
          </a:p>
          <a:p>
            <a:pPr marL="171450" indent="-171450">
              <a:buFont typeface="Arial" panose="020B0604020202020204" pitchFamily="34" charset="0"/>
              <a:buChar char="•"/>
            </a:pPr>
            <a:endParaRPr lang="ko-KR" altLang="en-US" dirty="0"/>
          </a:p>
        </p:txBody>
      </p:sp>
      <p:sp>
        <p:nvSpPr>
          <p:cNvPr id="4" name="슬라이드 번호 개체 틀 3"/>
          <p:cNvSpPr>
            <a:spLocks noGrp="1"/>
          </p:cNvSpPr>
          <p:nvPr>
            <p:ph type="sldNum" sz="quarter" idx="10"/>
          </p:nvPr>
        </p:nvSpPr>
        <p:spPr>
          <a:xfrm>
            <a:off x="5623698" y="6456612"/>
            <a:ext cx="4302230" cy="339884"/>
          </a:xfrm>
          <a:prstGeom prst="rect">
            <a:avLst/>
          </a:prstGeom>
        </p:spPr>
        <p:txBody>
          <a:bodyPr/>
          <a:lstStyle/>
          <a:p>
            <a:fld id="{5C2100BA-4D27-422E-9590-AF372E97C94B}" type="slidenum">
              <a:rPr lang="ko-KR" altLang="en-US" smtClean="0"/>
              <a:t>15</a:t>
            </a:fld>
            <a:endParaRPr lang="ko-KR" altLang="en-US"/>
          </a:p>
        </p:txBody>
      </p:sp>
    </p:spTree>
    <p:extLst>
      <p:ext uri="{BB962C8B-B14F-4D97-AF65-F5344CB8AC3E}">
        <p14:creationId xmlns:p14="http://schemas.microsoft.com/office/powerpoint/2010/main" val="490862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42782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94080" y="1317203"/>
            <a:ext cx="11216640" cy="4057226"/>
          </a:xfrm>
        </p:spPr>
        <p:txBody>
          <a:bodyPr anchor="b"/>
          <a:lstStyle>
            <a:lvl1pPr algn="ctr">
              <a:lnSpc>
                <a:spcPct val="100000"/>
              </a:lnSpc>
              <a:defRPr sz="7200"/>
            </a:lvl1pPr>
          </a:lstStyle>
          <a:p>
            <a:r>
              <a:rPr lang="en-US" dirty="0"/>
              <a:t>Click to edit Master title style</a:t>
            </a:r>
          </a:p>
        </p:txBody>
      </p:sp>
      <p:sp>
        <p:nvSpPr>
          <p:cNvPr id="3" name="Text Placeholder 2"/>
          <p:cNvSpPr>
            <a:spLocks noGrp="1"/>
          </p:cNvSpPr>
          <p:nvPr>
            <p:ph type="body" idx="1"/>
          </p:nvPr>
        </p:nvSpPr>
        <p:spPr>
          <a:xfrm>
            <a:off x="894080" y="5741424"/>
            <a:ext cx="11216640" cy="2133599"/>
          </a:xfrm>
        </p:spPr>
        <p:txBody>
          <a:bodyPr/>
          <a:lstStyle>
            <a:lvl1pPr marL="0" indent="0" algn="ctr">
              <a:buNone/>
              <a:defRPr sz="2900">
                <a:solidFill>
                  <a:schemeClr val="bg1"/>
                </a:solidFill>
              </a:defRPr>
            </a:lvl1pPr>
            <a:lvl2pPr marL="546171" indent="0">
              <a:buNone/>
              <a:defRPr sz="2400">
                <a:solidFill>
                  <a:schemeClr val="tx1">
                    <a:tint val="75000"/>
                  </a:schemeClr>
                </a:solidFill>
              </a:defRPr>
            </a:lvl2pPr>
            <a:lvl3pPr marL="1092342" indent="0">
              <a:buNone/>
              <a:defRPr sz="2200">
                <a:solidFill>
                  <a:schemeClr val="tx1">
                    <a:tint val="75000"/>
                  </a:schemeClr>
                </a:solidFill>
              </a:defRPr>
            </a:lvl3pPr>
            <a:lvl4pPr marL="1638513" indent="0">
              <a:buNone/>
              <a:defRPr sz="1900">
                <a:solidFill>
                  <a:schemeClr val="tx1">
                    <a:tint val="75000"/>
                  </a:schemeClr>
                </a:solidFill>
              </a:defRPr>
            </a:lvl4pPr>
            <a:lvl5pPr marL="2184684" indent="0">
              <a:buNone/>
              <a:defRPr sz="1900">
                <a:solidFill>
                  <a:schemeClr val="tx1">
                    <a:tint val="75000"/>
                  </a:schemeClr>
                </a:solidFill>
              </a:defRPr>
            </a:lvl5pPr>
            <a:lvl6pPr marL="2730856" indent="0">
              <a:buNone/>
              <a:defRPr sz="1900">
                <a:solidFill>
                  <a:schemeClr val="tx1">
                    <a:tint val="75000"/>
                  </a:schemeClr>
                </a:solidFill>
              </a:defRPr>
            </a:lvl6pPr>
            <a:lvl7pPr marL="3277027" indent="0">
              <a:buNone/>
              <a:defRPr sz="1900">
                <a:solidFill>
                  <a:schemeClr val="tx1">
                    <a:tint val="75000"/>
                  </a:schemeClr>
                </a:solidFill>
              </a:defRPr>
            </a:lvl7pPr>
            <a:lvl8pPr marL="3823198" indent="0">
              <a:buNone/>
              <a:defRPr sz="1900">
                <a:solidFill>
                  <a:schemeClr val="tx1">
                    <a:tint val="75000"/>
                  </a:schemeClr>
                </a:solidFill>
              </a:defRPr>
            </a:lvl8pPr>
            <a:lvl9pPr marL="4369369" indent="0">
              <a:buNone/>
              <a:defRPr sz="19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894080" y="9040143"/>
            <a:ext cx="2926080" cy="519289"/>
          </a:xfrm>
          <a:prstGeom prst="rect">
            <a:avLst/>
          </a:prstGeom>
        </p:spPr>
        <p:txBody>
          <a:bodyPr lIns="109234" tIns="54617" rIns="109234" bIns="54617"/>
          <a:lstStyle/>
          <a:p>
            <a:fld id="{670FF0DC-4CC6-E74B-ADE9-A3A724E54A70}" type="datetime1">
              <a:rPr lang="en-US" smtClean="0"/>
              <a:t>2/12/19</a:t>
            </a:fld>
            <a:endParaRPr lang="en-US"/>
          </a:p>
        </p:txBody>
      </p:sp>
      <p:sp>
        <p:nvSpPr>
          <p:cNvPr id="5" name="Footer Placeholder 4"/>
          <p:cNvSpPr>
            <a:spLocks noGrp="1"/>
          </p:cNvSpPr>
          <p:nvPr>
            <p:ph type="ftr" sz="quarter" idx="11"/>
          </p:nvPr>
        </p:nvSpPr>
        <p:spPr>
          <a:xfrm>
            <a:off x="4307840" y="9040143"/>
            <a:ext cx="4389120" cy="519289"/>
          </a:xfrm>
          <a:prstGeom prst="rect">
            <a:avLst/>
          </a:prstGeom>
        </p:spPr>
        <p:txBody>
          <a:bodyPr lIns="109234" tIns="54617" rIns="109234" bIns="54617"/>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
        <p:nvSpPr>
          <p:cNvPr id="7" name="Rectangle 8"/>
          <p:cNvSpPr/>
          <p:nvPr userDrawn="1"/>
        </p:nvSpPr>
        <p:spPr>
          <a:xfrm>
            <a:off x="0" y="1"/>
            <a:ext cx="13004800" cy="373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700" b="1" i="1" dirty="0">
              <a:solidFill>
                <a:schemeClr val="tx1">
                  <a:lumMod val="65000"/>
                  <a:lumOff val="35000"/>
                </a:schemeClr>
              </a:solidFill>
              <a:latin typeface="+mj-lt"/>
            </a:endParaRPr>
          </a:p>
        </p:txBody>
      </p:sp>
    </p:spTree>
    <p:extLst>
      <p:ext uri="{BB962C8B-B14F-4D97-AF65-F5344CB8AC3E}">
        <p14:creationId xmlns:p14="http://schemas.microsoft.com/office/powerpoint/2010/main" val="1941158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239" y="798473"/>
            <a:ext cx="11704322" cy="1192108"/>
          </a:xfrm>
        </p:spPr>
        <p:txBody>
          <a:bodyPr/>
          <a:lstStyle>
            <a:lvl1pPr>
              <a:lnSpc>
                <a:spcPct val="100000"/>
              </a:lnSpc>
              <a:defRPr/>
            </a:lvl1pPr>
          </a:lstStyle>
          <a:p>
            <a:r>
              <a:rPr lang="en-US" dirty="0"/>
              <a:t>Click to edit Master title style</a:t>
            </a:r>
          </a:p>
        </p:txBody>
      </p:sp>
      <p:sp>
        <p:nvSpPr>
          <p:cNvPr id="3" name="Content Placeholder 2"/>
          <p:cNvSpPr>
            <a:spLocks noGrp="1"/>
          </p:cNvSpPr>
          <p:nvPr>
            <p:ph idx="1"/>
          </p:nvPr>
        </p:nvSpPr>
        <p:spPr>
          <a:xfrm>
            <a:off x="650239" y="2255518"/>
            <a:ext cx="11704322" cy="7044268"/>
          </a:xfrm>
        </p:spPr>
        <p:txBody>
          <a:bodyPr/>
          <a:lstStyle>
            <a:lvl3pPr>
              <a:defRPr sz="3200"/>
            </a:lvl3pPr>
            <a:lvl4pPr>
              <a:defRPr sz="2800"/>
            </a:lvl4pPr>
            <a:lvl5pPr>
              <a:defRPr sz="2400"/>
            </a:lvl5pPr>
          </a:lstStyle>
          <a:p>
            <a:pPr lvl="0"/>
            <a:r>
              <a:rPr lang="en-US" dirty="0"/>
              <a:t>Click to edit Master text styles</a:t>
            </a:r>
          </a:p>
          <a:p>
            <a:pPr lvl="2"/>
            <a:r>
              <a:rPr lang="en-US" dirty="0"/>
              <a:t>Second level</a:t>
            </a:r>
          </a:p>
          <a:p>
            <a:pPr lvl="3"/>
            <a:r>
              <a:rPr lang="en-US" dirty="0"/>
              <a:t>Third level</a:t>
            </a:r>
          </a:p>
          <a:p>
            <a:pPr lvl="4"/>
            <a:r>
              <a:rPr lang="en-US" dirty="0"/>
              <a:t>Fourth level</a:t>
            </a:r>
          </a:p>
        </p:txBody>
      </p:sp>
      <p:sp>
        <p:nvSpPr>
          <p:cNvPr id="4" name="Date Placeholder 3"/>
          <p:cNvSpPr>
            <a:spLocks noGrp="1"/>
          </p:cNvSpPr>
          <p:nvPr>
            <p:ph type="dt" sz="half" idx="10"/>
          </p:nvPr>
        </p:nvSpPr>
        <p:spPr>
          <a:xfrm>
            <a:off x="894080" y="9040143"/>
            <a:ext cx="2926080" cy="519289"/>
          </a:xfrm>
          <a:prstGeom prst="rect">
            <a:avLst/>
          </a:prstGeom>
        </p:spPr>
        <p:txBody>
          <a:bodyPr lIns="109234" tIns="54617" rIns="109234" bIns="54617"/>
          <a:lstStyle/>
          <a:p>
            <a:fld id="{F1FDBABF-E9B9-0B48-88BB-0E26979FE3C3}" type="datetime1">
              <a:rPr lang="en-US" smtClean="0"/>
              <a:t>2/12/19</a:t>
            </a:fld>
            <a:endParaRPr lang="en-US"/>
          </a:p>
        </p:txBody>
      </p:sp>
      <p:sp>
        <p:nvSpPr>
          <p:cNvPr id="5" name="Footer Placeholder 4"/>
          <p:cNvSpPr>
            <a:spLocks noGrp="1"/>
          </p:cNvSpPr>
          <p:nvPr>
            <p:ph type="ftr" sz="quarter" idx="11"/>
          </p:nvPr>
        </p:nvSpPr>
        <p:spPr>
          <a:xfrm>
            <a:off x="4307840" y="9040143"/>
            <a:ext cx="4389120" cy="519289"/>
          </a:xfrm>
          <a:prstGeom prst="rect">
            <a:avLst/>
          </a:prstGeom>
        </p:spPr>
        <p:txBody>
          <a:bodyPr lIns="109234" tIns="54617" rIns="109234" bIns="54617"/>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
        <p:nvSpPr>
          <p:cNvPr id="7" name="Rectangle 8"/>
          <p:cNvSpPr/>
          <p:nvPr userDrawn="1"/>
        </p:nvSpPr>
        <p:spPr>
          <a:xfrm>
            <a:off x="0" y="1"/>
            <a:ext cx="13004800" cy="373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700" b="1" i="1" dirty="0">
              <a:solidFill>
                <a:schemeClr val="tx1">
                  <a:lumMod val="65000"/>
                  <a:lumOff val="35000"/>
                </a:schemeClr>
              </a:solidFill>
              <a:latin typeface="+mj-lt"/>
            </a:endParaRPr>
          </a:p>
        </p:txBody>
      </p:sp>
    </p:spTree>
    <p:extLst>
      <p:ext uri="{BB962C8B-B14F-4D97-AF65-F5344CB8AC3E}">
        <p14:creationId xmlns:p14="http://schemas.microsoft.com/office/powerpoint/2010/main" val="1137078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239" y="798473"/>
            <a:ext cx="11704322" cy="1192108"/>
          </a:xfrm>
        </p:spPr>
        <p:txBody>
          <a:bodyPr/>
          <a:lstStyle>
            <a:lvl1pPr>
              <a:lnSpc>
                <a:spcPct val="100000"/>
              </a:lnSpc>
              <a:defRPr/>
            </a:lvl1pPr>
          </a:lstStyle>
          <a:p>
            <a:r>
              <a:rPr lang="en-US" dirty="0"/>
              <a:t>Click to edit Master title style</a:t>
            </a:r>
          </a:p>
        </p:txBody>
      </p:sp>
      <p:sp>
        <p:nvSpPr>
          <p:cNvPr id="4" name="Date Placeholder 3"/>
          <p:cNvSpPr>
            <a:spLocks noGrp="1"/>
          </p:cNvSpPr>
          <p:nvPr>
            <p:ph type="dt" sz="half" idx="10"/>
          </p:nvPr>
        </p:nvSpPr>
        <p:spPr>
          <a:xfrm>
            <a:off x="894080" y="9040143"/>
            <a:ext cx="2926080" cy="519289"/>
          </a:xfrm>
          <a:prstGeom prst="rect">
            <a:avLst/>
          </a:prstGeom>
        </p:spPr>
        <p:txBody>
          <a:bodyPr lIns="109234" tIns="54617" rIns="109234" bIns="54617"/>
          <a:lstStyle/>
          <a:p>
            <a:fld id="{F1FDBABF-E9B9-0B48-88BB-0E26979FE3C3}" type="datetime1">
              <a:rPr lang="en-US" smtClean="0"/>
              <a:t>2/12/19</a:t>
            </a:fld>
            <a:endParaRPr lang="en-US"/>
          </a:p>
        </p:txBody>
      </p:sp>
      <p:sp>
        <p:nvSpPr>
          <p:cNvPr id="5" name="Footer Placeholder 4"/>
          <p:cNvSpPr>
            <a:spLocks noGrp="1"/>
          </p:cNvSpPr>
          <p:nvPr>
            <p:ph type="ftr" sz="quarter" idx="11"/>
          </p:nvPr>
        </p:nvSpPr>
        <p:spPr>
          <a:xfrm>
            <a:off x="4307840" y="9040143"/>
            <a:ext cx="4389120" cy="519289"/>
          </a:xfrm>
          <a:prstGeom prst="rect">
            <a:avLst/>
          </a:prstGeom>
        </p:spPr>
        <p:txBody>
          <a:bodyPr lIns="109234" tIns="54617" rIns="109234" bIns="54617"/>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
        <p:nvSpPr>
          <p:cNvPr id="7" name="Rectangle 8"/>
          <p:cNvSpPr/>
          <p:nvPr userDrawn="1"/>
        </p:nvSpPr>
        <p:spPr>
          <a:xfrm>
            <a:off x="0" y="1"/>
            <a:ext cx="13004800" cy="373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700" b="1" i="1" dirty="0">
              <a:solidFill>
                <a:schemeClr val="tx1">
                  <a:lumMod val="65000"/>
                  <a:lumOff val="35000"/>
                </a:schemeClr>
              </a:solidFill>
              <a:latin typeface="+mj-lt"/>
            </a:endParaRP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1_Master #14">
    <p:spTree>
      <p:nvGrpSpPr>
        <p:cNvPr id="1" name=""/>
        <p:cNvGrpSpPr/>
        <p:nvPr/>
      </p:nvGrpSpPr>
      <p:grpSpPr>
        <a:xfrm>
          <a:off x="0" y="0"/>
          <a:ext cx="0" cy="0"/>
          <a:chOff x="0" y="0"/>
          <a:chExt cx="0" cy="0"/>
        </a:xfrm>
      </p:grpSpPr>
      <p:sp>
        <p:nvSpPr>
          <p:cNvPr id="24" name="Shape 24"/>
          <p:cNvSpPr>
            <a:spLocks noGrp="1"/>
          </p:cNvSpPr>
          <p:nvPr>
            <p:ph type="sldNum" sz="quarter" idx="2"/>
          </p:nvPr>
        </p:nvSpPr>
        <p:spPr>
          <a:xfrm>
            <a:off x="6311900" y="9080500"/>
            <a:ext cx="384506" cy="368300"/>
          </a:xfrm>
          <a:prstGeom prst="rect">
            <a:avLst/>
          </a:prstGeom>
        </p:spPr>
        <p:txBody>
          <a:bodyPr wrap="none" lIns="0" tIns="0" rIns="0" bIns="0" anchor="t"/>
          <a:lstStyle>
            <a:lvl1pPr algn="ctr" defTabSz="584200">
              <a:defRPr sz="1800">
                <a:solidFill>
                  <a:srgbClr val="FFFFFF"/>
                </a:solidFill>
                <a:latin typeface="+mn-lt"/>
                <a:ea typeface="+mn-ea"/>
                <a:cs typeface="+mn-cs"/>
                <a:sym typeface="American Typewriter"/>
              </a:defRPr>
            </a:lvl1pPr>
          </a:lstStyle>
          <a:p>
            <a:pPr lvl="0"/>
            <a:fld id="{86CB4B4D-7CA3-9044-876B-883B54F8677D}" type="slidenum">
              <a:t>‹#›</a:t>
            </a:fld>
            <a:endParaRPr/>
          </a:p>
        </p:txBody>
      </p:sp>
      <p:pic>
        <p:nvPicPr>
          <p:cNvPr id="25" name="그림 24"/>
          <p:cNvPicPr/>
          <p:nvPr/>
        </p:nvPicPr>
        <p:blipFill>
          <a:blip r:embed="rId2">
            <a:extLst/>
          </a:blip>
          <a:stretch>
            <a:fillRect/>
          </a:stretch>
        </p:blipFill>
        <p:spPr>
          <a:xfrm>
            <a:off x="170191" y="3068604"/>
            <a:ext cx="12787811" cy="6493079"/>
          </a:xfrm>
          <a:prstGeom prst="rect">
            <a:avLst/>
          </a:prstGeom>
          <a:effectLst>
            <a:outerShdw blurRad="254000" dist="254000" dir="5400000" rotWithShape="0">
              <a:srgbClr val="000000">
                <a:alpha val="75000"/>
              </a:srgbClr>
            </a:outerShdw>
          </a:effectLst>
        </p:spPr>
      </p:pic>
      <p:sp>
        <p:nvSpPr>
          <p:cNvPr id="4" name="Rectangle 8"/>
          <p:cNvSpPr/>
          <p:nvPr userDrawn="1"/>
        </p:nvSpPr>
        <p:spPr>
          <a:xfrm>
            <a:off x="0" y="1"/>
            <a:ext cx="13004800" cy="373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700" b="1" i="1" dirty="0">
              <a:solidFill>
                <a:schemeClr val="tx1">
                  <a:lumMod val="65000"/>
                  <a:lumOff val="35000"/>
                </a:schemeClr>
              </a:solidFill>
              <a:latin typeface="+mj-lt"/>
            </a:endParaRPr>
          </a:p>
        </p:txBody>
      </p:sp>
    </p:spTree>
    <p:extLst>
      <p:ext uri="{BB962C8B-B14F-4D97-AF65-F5344CB8AC3E}">
        <p14:creationId xmlns:p14="http://schemas.microsoft.com/office/powerpoint/2010/main" val="158700605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Master #14">
    <p:spTree>
      <p:nvGrpSpPr>
        <p:cNvPr id="1" name=""/>
        <p:cNvGrpSpPr/>
        <p:nvPr/>
      </p:nvGrpSpPr>
      <p:grpSpPr>
        <a:xfrm>
          <a:off x="0" y="0"/>
          <a:ext cx="0" cy="0"/>
          <a:chOff x="0" y="0"/>
          <a:chExt cx="0" cy="0"/>
        </a:xfrm>
      </p:grpSpPr>
      <p:sp>
        <p:nvSpPr>
          <p:cNvPr id="24" name="Shape 24"/>
          <p:cNvSpPr>
            <a:spLocks noGrp="1"/>
          </p:cNvSpPr>
          <p:nvPr>
            <p:ph type="sldNum" sz="quarter" idx="2"/>
          </p:nvPr>
        </p:nvSpPr>
        <p:spPr>
          <a:xfrm>
            <a:off x="6311900" y="9080500"/>
            <a:ext cx="384506" cy="368300"/>
          </a:xfrm>
          <a:prstGeom prst="rect">
            <a:avLst/>
          </a:prstGeom>
        </p:spPr>
        <p:txBody>
          <a:bodyPr wrap="none" lIns="0" tIns="0" rIns="0" bIns="0" anchor="t"/>
          <a:lstStyle>
            <a:lvl1pPr algn="ctr" defTabSz="584200">
              <a:defRPr sz="1800">
                <a:solidFill>
                  <a:srgbClr val="FFFFFF"/>
                </a:solidFill>
                <a:latin typeface="+mn-lt"/>
                <a:ea typeface="+mn-ea"/>
                <a:cs typeface="+mn-cs"/>
                <a:sym typeface="American Typewriter"/>
              </a:defRPr>
            </a:lvl1pPr>
          </a:lstStyle>
          <a:p>
            <a:pPr lvl="0"/>
            <a:fld id="{86CB4B4D-7CA3-9044-876B-883B54F8677D}" type="slidenum">
              <a:t>‹#›</a:t>
            </a:fld>
            <a:endParaRPr/>
          </a:p>
        </p:txBody>
      </p:sp>
      <p:pic>
        <p:nvPicPr>
          <p:cNvPr id="25" name="그림 24"/>
          <p:cNvPicPr/>
          <p:nvPr/>
        </p:nvPicPr>
        <p:blipFill>
          <a:blip r:embed="rId2">
            <a:extLst/>
          </a:blip>
          <a:stretch>
            <a:fillRect/>
          </a:stretch>
        </p:blipFill>
        <p:spPr>
          <a:xfrm>
            <a:off x="170191" y="3068604"/>
            <a:ext cx="12787811" cy="6493079"/>
          </a:xfrm>
          <a:prstGeom prst="rect">
            <a:avLst/>
          </a:prstGeom>
          <a:effectLst>
            <a:outerShdw blurRad="254000" dist="254000" dir="5400000" rotWithShape="0">
              <a:srgbClr val="000000">
                <a:alpha val="75000"/>
              </a:srgbClr>
            </a:outerShdw>
          </a:effectLst>
        </p:spPr>
      </p:pic>
      <p:sp>
        <p:nvSpPr>
          <p:cNvPr id="4" name="Rectangle 8"/>
          <p:cNvSpPr/>
          <p:nvPr userDrawn="1"/>
        </p:nvSpPr>
        <p:spPr>
          <a:xfrm>
            <a:off x="0" y="1"/>
            <a:ext cx="13004800" cy="373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700" b="1" i="1" dirty="0">
              <a:solidFill>
                <a:schemeClr val="tx1">
                  <a:lumMod val="65000"/>
                  <a:lumOff val="35000"/>
                </a:schemeClr>
              </a:solidFill>
              <a:latin typeface="+mj-lt"/>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1596249"/>
            <a:ext cx="9753600" cy="3395698"/>
          </a:xfrm>
        </p:spPr>
        <p:txBody>
          <a:bodyPr anchor="b"/>
          <a:lstStyle>
            <a:lvl1pPr algn="ctr">
              <a:defRPr sz="6400"/>
            </a:lvl1pPr>
          </a:lstStyle>
          <a:p>
            <a:r>
              <a:rPr lang="en-US"/>
              <a:t>Click to edit Master title style</a:t>
            </a:r>
          </a:p>
        </p:txBody>
      </p:sp>
      <p:sp>
        <p:nvSpPr>
          <p:cNvPr id="3" name="Subtitle 2"/>
          <p:cNvSpPr>
            <a:spLocks noGrp="1"/>
          </p:cNvSpPr>
          <p:nvPr>
            <p:ph type="subTitle" idx="1"/>
          </p:nvPr>
        </p:nvSpPr>
        <p:spPr>
          <a:xfrm>
            <a:off x="1625600" y="5122898"/>
            <a:ext cx="9753600" cy="2354862"/>
          </a:xfrm>
        </p:spPr>
        <p:txBody>
          <a:bodyPr/>
          <a:lstStyle>
            <a:lvl1pPr marL="0" indent="0" algn="ctr">
              <a:buNone/>
              <a:defRPr sz="2560"/>
            </a:lvl1pPr>
            <a:lvl2pPr marL="487695" indent="0" algn="ctr">
              <a:buNone/>
              <a:defRPr sz="2133"/>
            </a:lvl2pPr>
            <a:lvl3pPr marL="975390" indent="0" algn="ctr">
              <a:buNone/>
              <a:defRPr sz="1920"/>
            </a:lvl3pPr>
            <a:lvl4pPr marL="1463086" indent="0" algn="ctr">
              <a:buNone/>
              <a:defRPr sz="1707"/>
            </a:lvl4pPr>
            <a:lvl5pPr marL="1950781" indent="0" algn="ctr">
              <a:buNone/>
              <a:defRPr sz="1707"/>
            </a:lvl5pPr>
            <a:lvl6pPr marL="2438476" indent="0" algn="ctr">
              <a:buNone/>
              <a:defRPr sz="1707"/>
            </a:lvl6pPr>
            <a:lvl7pPr marL="2926171" indent="0" algn="ctr">
              <a:buNone/>
              <a:defRPr sz="1707"/>
            </a:lvl7pPr>
            <a:lvl8pPr marL="3413867" indent="0" algn="ctr">
              <a:buNone/>
              <a:defRPr sz="1707"/>
            </a:lvl8pPr>
            <a:lvl9pPr marL="3901562" indent="0" algn="ctr">
              <a:buNone/>
              <a:defRPr sz="1707"/>
            </a:lvl9pPr>
          </a:lstStyle>
          <a:p>
            <a:r>
              <a:rPr lang="en-US"/>
              <a:t>Click to edit Master subtitle style</a:t>
            </a:r>
          </a:p>
        </p:txBody>
      </p:sp>
      <p:sp>
        <p:nvSpPr>
          <p:cNvPr id="4" name="Date Placeholder 3"/>
          <p:cNvSpPr>
            <a:spLocks noGrp="1"/>
          </p:cNvSpPr>
          <p:nvPr>
            <p:ph type="dt" sz="half" idx="10"/>
          </p:nvPr>
        </p:nvSpPr>
        <p:spPr>
          <a:xfrm>
            <a:off x="894080" y="9040143"/>
            <a:ext cx="2926080" cy="519289"/>
          </a:xfrm>
          <a:prstGeom prst="rect">
            <a:avLst/>
          </a:prstGeom>
        </p:spPr>
        <p:txBody>
          <a:bodyPr/>
          <a:lstStyle/>
          <a:p>
            <a:fld id="{1F61FEA7-45D8-2D44-B4D3-34CB831CBB98}" type="datetimeFigureOut">
              <a:rPr lang="en-US" smtClean="0"/>
              <a:t>2/12/19</a:t>
            </a:fld>
            <a:endParaRPr lang="en-US"/>
          </a:p>
        </p:txBody>
      </p:sp>
      <p:sp>
        <p:nvSpPr>
          <p:cNvPr id="5" name="Footer Placeholder 4"/>
          <p:cNvSpPr>
            <a:spLocks noGrp="1"/>
          </p:cNvSpPr>
          <p:nvPr>
            <p:ph type="ftr" sz="quarter" idx="11"/>
          </p:nvPr>
        </p:nvSpPr>
        <p:spPr>
          <a:xfrm>
            <a:off x="4307840" y="9040143"/>
            <a:ext cx="4389120" cy="519289"/>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333F012-ACAC-A44E-A9B3-4984D8786B24}" type="slidenum">
              <a:rPr lang="en-US" smtClean="0"/>
              <a:t>‹#›</a:t>
            </a:fld>
            <a:endParaRPr lang="en-US"/>
          </a:p>
        </p:txBody>
      </p:sp>
      <p:sp>
        <p:nvSpPr>
          <p:cNvPr id="7" name="Rectangle 8"/>
          <p:cNvSpPr/>
          <p:nvPr userDrawn="1"/>
        </p:nvSpPr>
        <p:spPr>
          <a:xfrm>
            <a:off x="0" y="1"/>
            <a:ext cx="13004800" cy="373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700" b="1" i="1" dirty="0">
              <a:solidFill>
                <a:schemeClr val="tx1">
                  <a:lumMod val="65000"/>
                  <a:lumOff val="35000"/>
                </a:schemeClr>
              </a:solidFill>
              <a:latin typeface="+mj-lt"/>
            </a:endParaRPr>
          </a:p>
        </p:txBody>
      </p:sp>
    </p:spTree>
    <p:extLst>
      <p:ext uri="{BB962C8B-B14F-4D97-AF65-F5344CB8AC3E}">
        <p14:creationId xmlns:p14="http://schemas.microsoft.com/office/powerpoint/2010/main" val="342504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237" y="931438"/>
            <a:ext cx="11704322" cy="1192108"/>
          </a:xfrm>
        </p:spPr>
        <p:txBody>
          <a:bodyPr/>
          <a:lstStyle/>
          <a:p>
            <a:r>
              <a:rPr lang="en-US"/>
              <a:t>Click to edit Master title style</a:t>
            </a:r>
          </a:p>
        </p:txBody>
      </p:sp>
      <p:sp>
        <p:nvSpPr>
          <p:cNvPr id="3" name="Content Placeholder 2"/>
          <p:cNvSpPr>
            <a:spLocks noGrp="1"/>
          </p:cNvSpPr>
          <p:nvPr>
            <p:ph sz="half" idx="1"/>
          </p:nvPr>
        </p:nvSpPr>
        <p:spPr>
          <a:xfrm>
            <a:off x="894080" y="2596444"/>
            <a:ext cx="5527040" cy="6188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83680" y="2596444"/>
            <a:ext cx="5527040" cy="6188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94080" y="9040143"/>
            <a:ext cx="2926080" cy="519289"/>
          </a:xfrm>
          <a:prstGeom prst="rect">
            <a:avLst/>
          </a:prstGeom>
        </p:spPr>
        <p:txBody>
          <a:bodyPr lIns="109234" tIns="54617" rIns="109234" bIns="54617"/>
          <a:lstStyle/>
          <a:p>
            <a:fld id="{096CA4E7-51A4-4043-B144-32E78EB53B2F}" type="datetime1">
              <a:rPr lang="en-US" smtClean="0"/>
              <a:t>2/12/19</a:t>
            </a:fld>
            <a:endParaRPr lang="en-US"/>
          </a:p>
        </p:txBody>
      </p:sp>
      <p:sp>
        <p:nvSpPr>
          <p:cNvPr id="6" name="Footer Placeholder 5"/>
          <p:cNvSpPr>
            <a:spLocks noGrp="1"/>
          </p:cNvSpPr>
          <p:nvPr>
            <p:ph type="ftr" sz="quarter" idx="11"/>
          </p:nvPr>
        </p:nvSpPr>
        <p:spPr>
          <a:xfrm>
            <a:off x="4307840" y="9040143"/>
            <a:ext cx="4389120" cy="519289"/>
          </a:xfrm>
          <a:prstGeom prst="rect">
            <a:avLst/>
          </a:prstGeom>
        </p:spPr>
        <p:txBody>
          <a:bodyPr lIns="109234" tIns="54617" rIns="109234" bIns="54617"/>
          <a:lstStyle/>
          <a:p>
            <a:endParaRPr lang="en-US"/>
          </a:p>
        </p:txBody>
      </p:sp>
      <p:sp>
        <p:nvSpPr>
          <p:cNvPr id="7" name="Slide Number Placeholder 6"/>
          <p:cNvSpPr>
            <a:spLocks noGrp="1"/>
          </p:cNvSpPr>
          <p:nvPr>
            <p:ph type="sldNum" sz="quarter" idx="12"/>
          </p:nvPr>
        </p:nvSpPr>
        <p:spPr/>
        <p:txBody>
          <a:bodyPr/>
          <a:lstStyle/>
          <a:p>
            <a:fld id="{40A01959-B587-3B45-A9B3-C17F42F09305}" type="slidenum">
              <a:rPr lang="en-US" smtClean="0"/>
              <a:t>‹#›</a:t>
            </a:fld>
            <a:endParaRPr lang="en-US"/>
          </a:p>
        </p:txBody>
      </p:sp>
      <p:sp>
        <p:nvSpPr>
          <p:cNvPr id="8" name="Rectangle 8"/>
          <p:cNvSpPr/>
          <p:nvPr userDrawn="1"/>
        </p:nvSpPr>
        <p:spPr>
          <a:xfrm>
            <a:off x="0" y="1"/>
            <a:ext cx="13004800" cy="373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700" b="1" i="1" dirty="0">
              <a:solidFill>
                <a:schemeClr val="tx1">
                  <a:lumMod val="65000"/>
                  <a:lumOff val="35000"/>
                </a:schemeClr>
              </a:solidFill>
              <a:latin typeface="+mj-lt"/>
            </a:endParaRPr>
          </a:p>
        </p:txBody>
      </p:sp>
    </p:spTree>
    <p:extLst>
      <p:ext uri="{BB962C8B-B14F-4D97-AF65-F5344CB8AC3E}">
        <p14:creationId xmlns:p14="http://schemas.microsoft.com/office/powerpoint/2010/main" val="2196993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50237" y="618325"/>
            <a:ext cx="11704322" cy="1192108"/>
          </a:xfrm>
          <a:prstGeom prst="rect">
            <a:avLst/>
          </a:prstGeom>
          <a:ln w="12700">
            <a:miter lim="400000"/>
          </a:ln>
          <a:extLst>
            <a:ext uri="{C572A759-6A51-4108-AA02-DFA0A04FC94B}">
              <ma14:wrappingTextBoxFlag xmlns:ma14="http://schemas.microsoft.com/office/mac/drawingml/2011/main" xmlns="" val="1"/>
            </a:ext>
          </a:extLst>
        </p:spPr>
        <p:txBody>
          <a:bodyPr lIns="65023" tIns="65023" rIns="65023" bIns="65023" anchor="ctr">
            <a:normAutofit/>
          </a:bodyPr>
          <a:lstStyle/>
          <a:p>
            <a:pPr lvl="0">
              <a:defRPr sz="1800">
                <a:solidFill>
                  <a:srgbClr val="000000"/>
                </a:solidFill>
              </a:defRPr>
            </a:pPr>
            <a:r>
              <a:rPr sz="5000" dirty="0">
                <a:solidFill>
                  <a:srgbClr val="FA761C"/>
                </a:solidFill>
              </a:rPr>
              <a:t>Title Text</a:t>
            </a:r>
          </a:p>
        </p:txBody>
      </p:sp>
      <p:sp>
        <p:nvSpPr>
          <p:cNvPr id="3" name="Shape 3"/>
          <p:cNvSpPr>
            <a:spLocks noGrp="1"/>
          </p:cNvSpPr>
          <p:nvPr>
            <p:ph type="body" idx="1"/>
          </p:nvPr>
        </p:nvSpPr>
        <p:spPr>
          <a:xfrm>
            <a:off x="650237" y="2255518"/>
            <a:ext cx="11704322" cy="7044268"/>
          </a:xfrm>
          <a:prstGeom prst="rect">
            <a:avLst/>
          </a:prstGeom>
          <a:ln w="12700">
            <a:miter lim="400000"/>
          </a:ln>
          <a:extLst>
            <a:ext uri="{C572A759-6A51-4108-AA02-DFA0A04FC94B}">
              <ma14:wrappingTextBoxFlag xmlns:ma14="http://schemas.microsoft.com/office/mac/drawingml/2011/main" xmlns="" val="1"/>
            </a:ext>
          </a:extLst>
        </p:spPr>
        <p:txBody>
          <a:bodyPr lIns="65023" tIns="65023" rIns="65023" bIns="65023">
            <a:normAutofit/>
          </a:bodyPr>
          <a:lstStyle/>
          <a:p>
            <a:pPr lvl="0">
              <a:defRPr sz="1800">
                <a:solidFill>
                  <a:srgbClr val="000000"/>
                </a:solidFill>
              </a:defRPr>
            </a:pPr>
            <a:r>
              <a:rPr sz="3800" dirty="0">
                <a:solidFill>
                  <a:srgbClr val="262626"/>
                </a:solidFill>
              </a:rPr>
              <a:t>Body Level One</a:t>
            </a:r>
          </a:p>
          <a:p>
            <a:pPr lvl="2">
              <a:defRPr sz="1800">
                <a:solidFill>
                  <a:srgbClr val="000000"/>
                </a:solidFill>
              </a:defRPr>
            </a:pPr>
            <a:r>
              <a:rPr sz="3800" dirty="0">
                <a:solidFill>
                  <a:srgbClr val="262626"/>
                </a:solidFill>
              </a:rPr>
              <a:t>Body Level Two</a:t>
            </a:r>
          </a:p>
          <a:p>
            <a:pPr lvl="3">
              <a:defRPr sz="1800">
                <a:solidFill>
                  <a:srgbClr val="000000"/>
                </a:solidFill>
              </a:defRPr>
            </a:pPr>
            <a:r>
              <a:rPr sz="3800" dirty="0">
                <a:solidFill>
                  <a:srgbClr val="262626"/>
                </a:solidFill>
              </a:rPr>
              <a:t>Body Level Three</a:t>
            </a:r>
          </a:p>
          <a:p>
            <a:pPr lvl="4">
              <a:defRPr sz="1800">
                <a:solidFill>
                  <a:srgbClr val="000000"/>
                </a:solidFill>
              </a:defRPr>
            </a:pPr>
            <a:r>
              <a:rPr sz="3800" dirty="0">
                <a:solidFill>
                  <a:srgbClr val="262626"/>
                </a:solidFill>
              </a:rPr>
              <a:t>Body Level Four</a:t>
            </a:r>
          </a:p>
        </p:txBody>
      </p:sp>
      <p:sp>
        <p:nvSpPr>
          <p:cNvPr id="4" name="Shape 4"/>
          <p:cNvSpPr>
            <a:spLocks noGrp="1"/>
          </p:cNvSpPr>
          <p:nvPr>
            <p:ph type="sldNum" sz="quarter" idx="2"/>
          </p:nvPr>
        </p:nvSpPr>
        <p:spPr>
          <a:xfrm>
            <a:off x="11698559" y="9107762"/>
            <a:ext cx="656000" cy="384049"/>
          </a:xfrm>
          <a:prstGeom prst="rect">
            <a:avLst/>
          </a:prstGeom>
          <a:ln w="12700">
            <a:miter lim="400000"/>
          </a:ln>
        </p:spPr>
        <p:txBody>
          <a:bodyPr lIns="65023" tIns="65023" rIns="65023" bIns="65023" anchor="ctr">
            <a:spAutoFit/>
          </a:bodyPr>
          <a:lstStyle>
            <a:lvl1pPr algn="r" defTabSz="914400">
              <a:defRPr sz="1600">
                <a:solidFill>
                  <a:srgbClr val="72BA30"/>
                </a:solidFill>
                <a:latin typeface="Century Gothic"/>
                <a:ea typeface="Century Gothic"/>
                <a:cs typeface="Century Gothic"/>
                <a:sym typeface="Century Gothic"/>
              </a:defRPr>
            </a:lvl1pPr>
          </a:lstStyle>
          <a:p>
            <a:pPr lvl="0"/>
            <a:fld id="{86CB4B4D-7CA3-9044-876B-883B54F8677D}" type="slidenum">
              <a:t>‹#›</a:t>
            </a:fld>
            <a:endParaRPr/>
          </a:p>
        </p:txBody>
      </p:sp>
      <p:sp>
        <p:nvSpPr>
          <p:cNvPr id="5" name="Rectangle 8"/>
          <p:cNvSpPr/>
          <p:nvPr userDrawn="1"/>
        </p:nvSpPr>
        <p:spPr>
          <a:xfrm>
            <a:off x="0" y="1"/>
            <a:ext cx="13004800" cy="373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700" b="1" i="1" dirty="0">
              <a:solidFill>
                <a:schemeClr val="tx1">
                  <a:lumMod val="65000"/>
                  <a:lumOff val="35000"/>
                </a:schemeClr>
              </a:solidFill>
              <a:latin typeface="+mj-lt"/>
            </a:endParaRPr>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79" r:id="rId3"/>
    <p:sldLayoutId id="2147483678" r:id="rId4"/>
    <p:sldLayoutId id="2147483653" r:id="rId5"/>
    <p:sldLayoutId id="2147483680" r:id="rId6"/>
    <p:sldLayoutId id="2147483681" r:id="rId7"/>
  </p:sldLayoutIdLst>
  <p:transition spd="med"/>
  <p:txStyles>
    <p:titleStyle>
      <a:lvl1pPr algn="l" defTabSz="457200">
        <a:lnSpc>
          <a:spcPts val="3500"/>
        </a:lnSpc>
        <a:defRPr sz="5000">
          <a:solidFill>
            <a:srgbClr val="FA761C"/>
          </a:solidFill>
          <a:latin typeface="Century Gothic"/>
          <a:ea typeface="Century Gothic"/>
          <a:cs typeface="Century Gothic"/>
          <a:sym typeface="Century Gothic"/>
        </a:defRPr>
      </a:lvl1pPr>
      <a:lvl2pPr defTabSz="457200">
        <a:lnSpc>
          <a:spcPts val="3500"/>
        </a:lnSpc>
        <a:defRPr sz="5000">
          <a:solidFill>
            <a:srgbClr val="FA761C"/>
          </a:solidFill>
          <a:latin typeface="Century Gothic"/>
          <a:ea typeface="Century Gothic"/>
          <a:cs typeface="Century Gothic"/>
          <a:sym typeface="Century Gothic"/>
        </a:defRPr>
      </a:lvl2pPr>
      <a:lvl3pPr defTabSz="457200">
        <a:lnSpc>
          <a:spcPts val="3500"/>
        </a:lnSpc>
        <a:defRPr sz="5000">
          <a:solidFill>
            <a:srgbClr val="FA761C"/>
          </a:solidFill>
          <a:latin typeface="Century Gothic"/>
          <a:ea typeface="Century Gothic"/>
          <a:cs typeface="Century Gothic"/>
          <a:sym typeface="Century Gothic"/>
        </a:defRPr>
      </a:lvl3pPr>
      <a:lvl4pPr defTabSz="457200">
        <a:lnSpc>
          <a:spcPts val="3500"/>
        </a:lnSpc>
        <a:defRPr sz="5000">
          <a:solidFill>
            <a:srgbClr val="FA761C"/>
          </a:solidFill>
          <a:latin typeface="Century Gothic"/>
          <a:ea typeface="Century Gothic"/>
          <a:cs typeface="Century Gothic"/>
          <a:sym typeface="Century Gothic"/>
        </a:defRPr>
      </a:lvl4pPr>
      <a:lvl5pPr defTabSz="457200">
        <a:lnSpc>
          <a:spcPts val="3500"/>
        </a:lnSpc>
        <a:defRPr sz="5000">
          <a:solidFill>
            <a:srgbClr val="FA761C"/>
          </a:solidFill>
          <a:latin typeface="Century Gothic"/>
          <a:ea typeface="Century Gothic"/>
          <a:cs typeface="Century Gothic"/>
          <a:sym typeface="Century Gothic"/>
        </a:defRPr>
      </a:lvl5pPr>
      <a:lvl6pPr defTabSz="457200">
        <a:lnSpc>
          <a:spcPts val="3500"/>
        </a:lnSpc>
        <a:defRPr sz="5000">
          <a:solidFill>
            <a:srgbClr val="FA761C"/>
          </a:solidFill>
          <a:latin typeface="Century Gothic"/>
          <a:ea typeface="Century Gothic"/>
          <a:cs typeface="Century Gothic"/>
          <a:sym typeface="Century Gothic"/>
        </a:defRPr>
      </a:lvl6pPr>
      <a:lvl7pPr defTabSz="457200">
        <a:lnSpc>
          <a:spcPts val="3500"/>
        </a:lnSpc>
        <a:defRPr sz="5000">
          <a:solidFill>
            <a:srgbClr val="FA761C"/>
          </a:solidFill>
          <a:latin typeface="Century Gothic"/>
          <a:ea typeface="Century Gothic"/>
          <a:cs typeface="Century Gothic"/>
          <a:sym typeface="Century Gothic"/>
        </a:defRPr>
      </a:lvl7pPr>
      <a:lvl8pPr defTabSz="457200">
        <a:lnSpc>
          <a:spcPts val="3500"/>
        </a:lnSpc>
        <a:defRPr sz="5000">
          <a:solidFill>
            <a:srgbClr val="FA761C"/>
          </a:solidFill>
          <a:latin typeface="Century Gothic"/>
          <a:ea typeface="Century Gothic"/>
          <a:cs typeface="Century Gothic"/>
          <a:sym typeface="Century Gothic"/>
        </a:defRPr>
      </a:lvl8pPr>
      <a:lvl9pPr defTabSz="457200">
        <a:lnSpc>
          <a:spcPts val="3500"/>
        </a:lnSpc>
        <a:defRPr sz="5000">
          <a:solidFill>
            <a:srgbClr val="FA761C"/>
          </a:solidFill>
          <a:latin typeface="Century Gothic"/>
          <a:ea typeface="Century Gothic"/>
          <a:cs typeface="Century Gothic"/>
          <a:sym typeface="Century Gothic"/>
        </a:defRPr>
      </a:lvl9pPr>
    </p:titleStyle>
    <p:bodyStyle>
      <a:lvl1pPr>
        <a:spcBef>
          <a:spcPts val="600"/>
        </a:spcBef>
        <a:defRPr sz="3800">
          <a:solidFill>
            <a:srgbClr val="262626"/>
          </a:solidFill>
          <a:latin typeface="나눔고딕"/>
          <a:ea typeface="나눔고딕"/>
          <a:cs typeface="나눔고딕"/>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나눔고딕"/>
          <a:ea typeface="나눔고딕"/>
          <a:cs typeface="나눔고딕"/>
          <a:sym typeface="Century Gothic"/>
        </a:defRPr>
      </a:lvl3pPr>
      <a:lvl4pPr marL="1122362" indent="-542925">
        <a:spcBef>
          <a:spcPts val="600"/>
        </a:spcBef>
        <a:buSzPct val="100000"/>
        <a:buChar char="•"/>
        <a:defRPr sz="2800">
          <a:solidFill>
            <a:srgbClr val="262626"/>
          </a:solidFill>
          <a:latin typeface="나눔고딕"/>
          <a:ea typeface="나눔고딕"/>
          <a:cs typeface="나눔고딕"/>
          <a:sym typeface="Century Gothic"/>
        </a:defRPr>
      </a:lvl4pPr>
      <a:lvl5pPr marL="1389062" indent="-542925">
        <a:spcBef>
          <a:spcPts val="600"/>
        </a:spcBef>
        <a:buSzPct val="100000"/>
        <a:buChar char="•"/>
        <a:defRPr sz="2400">
          <a:solidFill>
            <a:srgbClr val="262626"/>
          </a:solidFill>
          <a:latin typeface="나눔고딕"/>
          <a:ea typeface="나눔고딕"/>
          <a:cs typeface="나눔고딕"/>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p:bodyStyle>
    <p:otherStyle>
      <a:lvl1pPr algn="r">
        <a:defRPr sz="1600">
          <a:solidFill>
            <a:schemeClr val="tx1"/>
          </a:solidFill>
          <a:latin typeface="+mn-lt"/>
          <a:ea typeface="+mn-ea"/>
          <a:cs typeface="+mn-cs"/>
          <a:sym typeface="Century Gothic"/>
        </a:defRPr>
      </a:lvl1pPr>
      <a:lvl2pPr indent="457200" algn="r">
        <a:defRPr sz="1600">
          <a:solidFill>
            <a:schemeClr val="tx1"/>
          </a:solidFill>
          <a:latin typeface="+mn-lt"/>
          <a:ea typeface="+mn-ea"/>
          <a:cs typeface="+mn-cs"/>
          <a:sym typeface="Century Gothic"/>
        </a:defRPr>
      </a:lvl2pPr>
      <a:lvl3pPr indent="914400" algn="r">
        <a:defRPr sz="1600">
          <a:solidFill>
            <a:schemeClr val="tx1"/>
          </a:solidFill>
          <a:latin typeface="+mn-lt"/>
          <a:ea typeface="+mn-ea"/>
          <a:cs typeface="+mn-cs"/>
          <a:sym typeface="Century Gothic"/>
        </a:defRPr>
      </a:lvl3pPr>
      <a:lvl4pPr indent="1371600" algn="r">
        <a:defRPr sz="1600">
          <a:solidFill>
            <a:schemeClr val="tx1"/>
          </a:solidFill>
          <a:latin typeface="+mn-lt"/>
          <a:ea typeface="+mn-ea"/>
          <a:cs typeface="+mn-cs"/>
          <a:sym typeface="Century Gothic"/>
        </a:defRPr>
      </a:lvl4pPr>
      <a:lvl5pPr indent="1828800" algn="r">
        <a:defRPr sz="1600">
          <a:solidFill>
            <a:schemeClr val="tx1"/>
          </a:solidFill>
          <a:latin typeface="+mn-lt"/>
          <a:ea typeface="+mn-ea"/>
          <a:cs typeface="+mn-cs"/>
          <a:sym typeface="Century Gothic"/>
        </a:defRPr>
      </a:lvl5pPr>
      <a:lvl6pPr indent="2286000" algn="r">
        <a:defRPr sz="1600">
          <a:solidFill>
            <a:schemeClr val="tx1"/>
          </a:solidFill>
          <a:latin typeface="+mn-lt"/>
          <a:ea typeface="+mn-ea"/>
          <a:cs typeface="+mn-cs"/>
          <a:sym typeface="Century Gothic"/>
        </a:defRPr>
      </a:lvl6pPr>
      <a:lvl7pPr indent="2743200" algn="r">
        <a:defRPr sz="1600">
          <a:solidFill>
            <a:schemeClr val="tx1"/>
          </a:solidFill>
          <a:latin typeface="+mn-lt"/>
          <a:ea typeface="+mn-ea"/>
          <a:cs typeface="+mn-cs"/>
          <a:sym typeface="Century Gothic"/>
        </a:defRPr>
      </a:lvl7pPr>
      <a:lvl8pPr indent="3200400" algn="r">
        <a:defRPr sz="1600">
          <a:solidFill>
            <a:schemeClr val="tx1"/>
          </a:solidFill>
          <a:latin typeface="+mn-lt"/>
          <a:ea typeface="+mn-ea"/>
          <a:cs typeface="+mn-cs"/>
          <a:sym typeface="Century Gothic"/>
        </a:defRPr>
      </a:lvl8pPr>
      <a:lvl9pPr indent="3657600" algn="r">
        <a:defRPr sz="1600">
          <a:solidFill>
            <a:schemeClr val="tx1"/>
          </a:solidFill>
          <a:latin typeface="+mn-lt"/>
          <a:ea typeface="+mn-ea"/>
          <a:cs typeface="+mn-cs"/>
          <a:sym typeface="Century Gothic"/>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p:nvPr/>
        </p:nvSpPr>
        <p:spPr>
          <a:xfrm>
            <a:off x="9464543" y="9144705"/>
            <a:ext cx="3276601" cy="37959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1200">
                <a:solidFill>
                  <a:srgbClr val="424242"/>
                </a:solidFill>
              </a:defRPr>
            </a:lvl1pPr>
          </a:lstStyle>
          <a:p>
            <a:pPr lvl="0">
              <a:defRPr sz="1800">
                <a:solidFill>
                  <a:srgbClr val="000000"/>
                </a:solidFill>
              </a:defRPr>
            </a:pPr>
            <a:r>
              <a:rPr>
                <a:solidFill>
                  <a:srgbClr val="424242"/>
                </a:solidFill>
                <a:latin typeface="나눔손글씨 펜" panose="03040600000000000000" pitchFamily="66" charset="-127"/>
                <a:ea typeface="나눔손글씨 펜" panose="03040600000000000000" pitchFamily="66" charset="-127"/>
              </a:rPr>
              <a:t> </a:t>
            </a:r>
            <a:r>
              <a:rPr lang="en-US">
                <a:solidFill>
                  <a:srgbClr val="000000"/>
                </a:solidFill>
                <a:latin typeface="나눔손글씨 펜" panose="03040600000000000000" pitchFamily="66" charset="-127"/>
                <a:ea typeface="나눔손글씨 펜" panose="03040600000000000000" pitchFamily="66" charset="-127"/>
              </a:rPr>
              <a:t>Fall</a:t>
            </a:r>
            <a:r>
              <a:rPr>
                <a:solidFill>
                  <a:srgbClr val="424242"/>
                </a:solidFill>
                <a:latin typeface="나눔손글씨 펜" panose="03040600000000000000" pitchFamily="66" charset="-127"/>
                <a:ea typeface="나눔손글씨 펜" panose="03040600000000000000" pitchFamily="66" charset="-127"/>
              </a:rPr>
              <a:t> 201</a:t>
            </a:r>
            <a:r>
              <a:rPr lang="en-US" dirty="0">
                <a:solidFill>
                  <a:srgbClr val="000000"/>
                </a:solidFill>
                <a:latin typeface="나눔손글씨 펜" panose="03040600000000000000" pitchFamily="66" charset="-127"/>
                <a:ea typeface="나눔손글씨 펜" panose="03040600000000000000" pitchFamily="66" charset="-127"/>
              </a:rPr>
              <a:t>8</a:t>
            </a:r>
            <a:endParaRPr dirty="0">
              <a:solidFill>
                <a:srgbClr val="424242"/>
              </a:solidFill>
              <a:latin typeface="나눔손글씨 펜" panose="03040600000000000000" pitchFamily="66" charset="-127"/>
              <a:ea typeface="나눔손글씨 펜" panose="03040600000000000000" pitchFamily="66" charset="-127"/>
            </a:endParaRPr>
          </a:p>
        </p:txBody>
      </p:sp>
      <p:sp>
        <p:nvSpPr>
          <p:cNvPr id="72" name="Shape 72"/>
          <p:cNvSpPr>
            <a:spLocks noGrp="1"/>
          </p:cNvSpPr>
          <p:nvPr>
            <p:ph type="title"/>
          </p:nvPr>
        </p:nvSpPr>
        <p:spPr>
          <a:prstGeom prst="rect">
            <a:avLst/>
          </a:prstGeom>
        </p:spPr>
        <p:txBody>
          <a:bodyPr anchor="ctr">
            <a:normAutofit/>
          </a:bodyPr>
          <a:lstStyle/>
          <a:p>
            <a:pPr>
              <a:defRPr sz="1800"/>
            </a:pPr>
            <a:r>
              <a:rPr lang="en-US" sz="6600" dirty="0"/>
              <a:t>2. Why DB Design?</a:t>
            </a:r>
            <a:endParaRPr sz="6600" dirty="0"/>
          </a:p>
        </p:txBody>
      </p:sp>
      <p:sp>
        <p:nvSpPr>
          <p:cNvPr id="73" name="Shape 73"/>
          <p:cNvSpPr>
            <a:spLocks noGrp="1"/>
          </p:cNvSpPr>
          <p:nvPr>
            <p:ph type="body" idx="1"/>
          </p:nvPr>
        </p:nvSpPr>
        <p:spPr>
          <a:prstGeom prst="rect">
            <a:avLst/>
          </a:prstGeom>
        </p:spPr>
        <p:txBody>
          <a:bodyPr/>
          <a:lstStyle/>
          <a:p>
            <a:pPr lvl="0">
              <a:defRPr sz="1800">
                <a:solidFill>
                  <a:srgbClr val="000000"/>
                </a:solidFill>
              </a:defRPr>
            </a:pPr>
            <a:endParaRPr sz="4200" dirty="0">
              <a:solidFill>
                <a:srgbClr val="424242"/>
              </a:solidFill>
              <a:latin typeface="나눔고딕"/>
              <a:ea typeface="나눔고딕"/>
              <a:cs typeface="나눔고딕"/>
              <a:sym typeface="나눔고딕"/>
            </a:endParaRPr>
          </a:p>
        </p:txBody>
      </p:sp>
      <p:sp>
        <p:nvSpPr>
          <p:cNvPr id="5" name="TextBox 4">
            <a:extLst>
              <a:ext uri="{FF2B5EF4-FFF2-40B4-BE49-F238E27FC236}">
                <a16:creationId xmlns:a16="http://schemas.microsoft.com/office/drawing/2014/main" id="{A9746869-E3E4-5B46-979B-16E8A4F04A4D}"/>
              </a:ext>
            </a:extLst>
          </p:cNvPr>
          <p:cNvSpPr txBox="1"/>
          <p:nvPr/>
        </p:nvSpPr>
        <p:spPr>
          <a:xfrm>
            <a:off x="-1" y="-10996"/>
            <a:ext cx="2905433"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altLang="ko-KR" sz="1800" i="1" dirty="0">
                <a:latin typeface="나눔고딕OTF"/>
              </a:rPr>
              <a:t>Why DB Design &gt; </a:t>
            </a:r>
            <a:endParaRPr kumimoji="0" lang="ko-KR" altLang="en-US" sz="1800" b="0" i="1" u="none" strike="noStrike" cap="none" spc="0" normalizeH="0" baseline="0" dirty="0">
              <a:ln>
                <a:noFill/>
              </a:ln>
              <a:solidFill>
                <a:srgbClr val="FFFFFF"/>
              </a:solidFill>
              <a:effectLst/>
              <a:uFillTx/>
              <a:latin typeface="나눔고딕OTF"/>
              <a:sym typeface="American Typewriter"/>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b="0" dirty="0">
                <a:latin typeface="Century Gothic" charset="0"/>
                <a:ea typeface="Century Gothic" charset="0"/>
                <a:cs typeface="Century Gothic" charset="0"/>
              </a:rPr>
              <a:t>Repeated Information</a:t>
            </a:r>
            <a:endParaRPr lang="ko-KR" altLang="en-US" dirty="0">
              <a:latin typeface="Century Gothic" charset="0"/>
              <a:ea typeface="Century Gothic" charset="0"/>
              <a:cs typeface="Century Gothic" charset="0"/>
            </a:endParaRPr>
          </a:p>
        </p:txBody>
      </p:sp>
      <p:sp>
        <p:nvSpPr>
          <p:cNvPr id="3" name="내용 개체 틀 2"/>
          <p:cNvSpPr>
            <a:spLocks noGrp="1"/>
          </p:cNvSpPr>
          <p:nvPr>
            <p:ph idx="1"/>
          </p:nvPr>
        </p:nvSpPr>
        <p:spPr>
          <a:xfrm>
            <a:off x="650239" y="3897443"/>
            <a:ext cx="11704322" cy="3013024"/>
          </a:xfrm>
        </p:spPr>
        <p:txBody>
          <a:bodyPr anchor="ctr">
            <a:normAutofit/>
          </a:bodyPr>
          <a:lstStyle/>
          <a:p>
            <a:pPr marL="457200" indent="-457200">
              <a:buFont typeface="Arial" charset="0"/>
              <a:buChar char="•"/>
            </a:pPr>
            <a:r>
              <a:rPr lang="ko-KR" altLang="en-US" sz="3413" dirty="0"/>
              <a:t>동일한 데이터를 여러 번 반복 저장</a:t>
            </a:r>
            <a:r>
              <a:rPr lang="en-US" altLang="ko-KR" sz="3413" dirty="0"/>
              <a:t>.</a:t>
            </a:r>
          </a:p>
        </p:txBody>
      </p:sp>
      <p:sp>
        <p:nvSpPr>
          <p:cNvPr id="4" name="슬라이드 번호 개체 틀 3"/>
          <p:cNvSpPr>
            <a:spLocks noGrp="1"/>
          </p:cNvSpPr>
          <p:nvPr>
            <p:ph type="sldNum" sz="quarter" idx="10"/>
          </p:nvPr>
        </p:nvSpPr>
        <p:spPr/>
        <p:txBody>
          <a:bodyPr/>
          <a:lstStyle/>
          <a:p>
            <a:fld id="{87E0FCFB-B33F-4CD9-B1B3-4FED43C6D8C2}" type="slidenum">
              <a:rPr lang="ko-KR" altLang="en-US" smtClean="0"/>
              <a:pPr/>
              <a:t>10</a:t>
            </a:fld>
            <a:endParaRPr lang="ko-KR" altLang="en-US" dirty="0"/>
          </a:p>
        </p:txBody>
      </p:sp>
      <p:sp>
        <p:nvSpPr>
          <p:cNvPr id="6" name="TextBox 5">
            <a:extLst>
              <a:ext uri="{FF2B5EF4-FFF2-40B4-BE49-F238E27FC236}">
                <a16:creationId xmlns:a16="http://schemas.microsoft.com/office/drawing/2014/main" id="{863EDC3D-377A-3D4C-9CD6-91486428B754}"/>
              </a:ext>
            </a:extLst>
          </p:cNvPr>
          <p:cNvSpPr txBox="1"/>
          <p:nvPr/>
        </p:nvSpPr>
        <p:spPr>
          <a:xfrm>
            <a:off x="-1" y="0"/>
            <a:ext cx="3942413"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altLang="ko-KR" sz="1800" i="1" dirty="0">
                <a:latin typeface="나눔고딕OTF"/>
              </a:rPr>
              <a:t>Why DB Design &gt; </a:t>
            </a:r>
            <a:r>
              <a:rPr lang="en-US" altLang="ko-KR" sz="1800" i="1" dirty="0">
                <a:solidFill>
                  <a:schemeClr val="tx1"/>
                </a:solidFill>
                <a:latin typeface="Nanum Gothic" charset="-127"/>
                <a:ea typeface="Nanum Gothic" charset="-127"/>
              </a:rPr>
              <a:t>Repeated</a:t>
            </a:r>
            <a:r>
              <a:rPr lang="en-US" sz="1800" i="1" dirty="0">
                <a:solidFill>
                  <a:schemeClr val="tx1"/>
                </a:solidFill>
                <a:latin typeface="Nanum Gothic" charset="-127"/>
                <a:ea typeface="Nanum Gothic" charset="-127"/>
                <a:cs typeface="Nanum Gothic" charset="-127"/>
              </a:rPr>
              <a:t> </a:t>
            </a:r>
            <a:r>
              <a:rPr lang="mr-IN" sz="1800" i="1" dirty="0">
                <a:solidFill>
                  <a:schemeClr val="tx1"/>
                </a:solidFill>
                <a:latin typeface="Nanum Gothic" charset="-127"/>
                <a:ea typeface="Nanum Gothic" charset="-127"/>
                <a:cs typeface="Nanum Gothic" charset="-127"/>
              </a:rPr>
              <a:t>…</a:t>
            </a:r>
            <a:r>
              <a:rPr lang="en-US" sz="1800" dirty="0">
                <a:solidFill>
                  <a:schemeClr val="tx1"/>
                </a:solidFill>
                <a:latin typeface="Nanum Gothic" charset="-127"/>
                <a:ea typeface="Nanum Gothic" charset="-127"/>
                <a:cs typeface="Nanum Gothic" charset="-127"/>
              </a:rPr>
              <a:t> &gt;</a:t>
            </a:r>
            <a:endParaRPr kumimoji="0" lang="en-US" sz="1800" i="1" u="none" strike="noStrike" cap="none" spc="0" normalizeH="0" baseline="0" dirty="0">
              <a:ln>
                <a:noFill/>
              </a:ln>
              <a:solidFill>
                <a:schemeClr val="tx1"/>
              </a:solidFill>
              <a:effectLst/>
              <a:uFillTx/>
              <a:latin typeface="Nanum Gothic" charset="-127"/>
              <a:ea typeface="Nanum Gothic" charset="-127"/>
              <a:cs typeface="Nanum Gothic" charset="-127"/>
              <a:sym typeface="American Typewriter"/>
            </a:endParaRPr>
          </a:p>
        </p:txBody>
      </p:sp>
    </p:spTree>
    <p:extLst>
      <p:ext uri="{BB962C8B-B14F-4D97-AF65-F5344CB8AC3E}">
        <p14:creationId xmlns:p14="http://schemas.microsoft.com/office/powerpoint/2010/main" val="969854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0" i="1" dirty="0"/>
              <a:t>Example: Insect Data</a:t>
            </a:r>
            <a:endParaRPr lang="ko-KR" altLang="en-US" b="0" i="1" dirty="0"/>
          </a:p>
        </p:txBody>
      </p:sp>
      <p:sp>
        <p:nvSpPr>
          <p:cNvPr id="3" name="내용 개체 틀 2"/>
          <p:cNvSpPr>
            <a:spLocks noGrp="1"/>
          </p:cNvSpPr>
          <p:nvPr>
            <p:ph idx="1"/>
          </p:nvPr>
        </p:nvSpPr>
        <p:spPr>
          <a:xfrm>
            <a:off x="806027" y="2409463"/>
            <a:ext cx="11379200" cy="3081805"/>
          </a:xfrm>
        </p:spPr>
        <p:txBody>
          <a:bodyPr>
            <a:normAutofit/>
          </a:bodyPr>
          <a:lstStyle/>
          <a:p>
            <a:r>
              <a:rPr lang="ko-KR" altLang="en-US" sz="3600" dirty="0"/>
              <a:t>장기 환경 프로젝트에서 정기적으로 농장을 방문하고 샘플을 채집하여 특정 곤충 종의 수를 측정한다</a:t>
            </a:r>
            <a:r>
              <a:rPr lang="en-US" altLang="ko-KR" sz="3600" dirty="0"/>
              <a:t>.</a:t>
            </a:r>
          </a:p>
          <a:p>
            <a:pPr marL="571500" indent="-571500">
              <a:buFont typeface="Arial" panose="020B0604020202020204" pitchFamily="34" charset="0"/>
              <a:buChar char="•"/>
            </a:pPr>
            <a:r>
              <a:rPr lang="ko-KR" altLang="en-US" sz="3200" dirty="0"/>
              <a:t>농장의 각 필드에는 고유 </a:t>
            </a:r>
            <a:r>
              <a:rPr lang="en-US" altLang="ko-KR" sz="3200" dirty="0"/>
              <a:t>id</a:t>
            </a:r>
            <a:r>
              <a:rPr lang="ko-KR" altLang="en-US" sz="3200" dirty="0" err="1"/>
              <a:t>를</a:t>
            </a:r>
            <a:r>
              <a:rPr lang="ko-KR" altLang="en-US" sz="3200" dirty="0"/>
              <a:t> 부여</a:t>
            </a:r>
            <a:r>
              <a:rPr lang="en-US" altLang="ko-KR" sz="3200" dirty="0"/>
              <a:t>.</a:t>
            </a:r>
          </a:p>
          <a:p>
            <a:pPr marL="571500" indent="-571500">
              <a:buFont typeface="Arial" panose="020B0604020202020204" pitchFamily="34" charset="0"/>
              <a:buChar char="•"/>
            </a:pPr>
            <a:r>
              <a:rPr lang="ko-KR" altLang="en-US" sz="3200" dirty="0"/>
              <a:t>필드를 방문 할 때마다 여러 샘플을 채집</a:t>
            </a:r>
            <a:r>
              <a:rPr lang="en-US" altLang="ko-KR" sz="3200" dirty="0"/>
              <a:t>.</a:t>
            </a:r>
          </a:p>
          <a:p>
            <a:pPr marL="571500" indent="-571500">
              <a:buFont typeface="Arial" panose="020B0604020202020204" pitchFamily="34" charset="0"/>
              <a:buChar char="•"/>
            </a:pPr>
            <a:r>
              <a:rPr lang="ko-KR" altLang="en-US" sz="3200" dirty="0"/>
              <a:t>각 샘플에 있는 각 종의 수를 기록</a:t>
            </a:r>
            <a:r>
              <a:rPr lang="en-US" altLang="ko-KR" sz="3200" dirty="0"/>
              <a:t>.</a:t>
            </a:r>
          </a:p>
        </p:txBody>
      </p:sp>
      <p:sp>
        <p:nvSpPr>
          <p:cNvPr id="5" name="TextBox 4"/>
          <p:cNvSpPr txBox="1"/>
          <p:nvPr/>
        </p:nvSpPr>
        <p:spPr>
          <a:xfrm>
            <a:off x="806027" y="6036554"/>
            <a:ext cx="10548372" cy="954107"/>
          </a:xfrm>
          <a:prstGeom prst="rect">
            <a:avLst/>
          </a:prstGeom>
          <a:noFill/>
        </p:spPr>
        <p:txBody>
          <a:bodyPr wrap="square" rtlCol="0">
            <a:spAutoFit/>
          </a:bodyPr>
          <a:lstStyle/>
          <a:p>
            <a:pPr algn="l"/>
            <a:r>
              <a:rPr lang="ko-KR" altLang="en-US" sz="2800" b="1" dirty="0">
                <a:solidFill>
                  <a:schemeClr val="bg1"/>
                </a:solidFill>
                <a:latin typeface="나눔고딕" panose="020D0604000000000000" pitchFamily="50" charset="-127"/>
                <a:ea typeface="나눔고딕" panose="020D0604000000000000" pitchFamily="50" charset="-127"/>
              </a:rPr>
              <a:t>특정 토양 유형이나 좋은 기상 조건하에 방문한 필드에 대한 데이터를 검색</a:t>
            </a:r>
          </a:p>
        </p:txBody>
      </p:sp>
      <p:sp>
        <p:nvSpPr>
          <p:cNvPr id="7" name="TextBox 6">
            <a:extLst>
              <a:ext uri="{FF2B5EF4-FFF2-40B4-BE49-F238E27FC236}">
                <a16:creationId xmlns:a16="http://schemas.microsoft.com/office/drawing/2014/main" id="{23D1330F-DB4A-EC4A-9907-DB6FDA9669A9}"/>
              </a:ext>
            </a:extLst>
          </p:cNvPr>
          <p:cNvSpPr txBox="1"/>
          <p:nvPr/>
        </p:nvSpPr>
        <p:spPr>
          <a:xfrm>
            <a:off x="-1" y="0"/>
            <a:ext cx="3942413"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altLang="ko-KR" sz="1800" i="1" dirty="0">
                <a:latin typeface="나눔고딕OTF"/>
              </a:rPr>
              <a:t>Why DB Design &gt; </a:t>
            </a:r>
            <a:r>
              <a:rPr lang="en-US" sz="1800" i="1" dirty="0">
                <a:solidFill>
                  <a:schemeClr val="tx1"/>
                </a:solidFill>
                <a:latin typeface="Nanum Gothic" charset="-127"/>
                <a:ea typeface="Nanum Gothic" charset="-127"/>
                <a:cs typeface="Nanum Gothic" charset="-127"/>
              </a:rPr>
              <a:t>Mishandling </a:t>
            </a:r>
            <a:r>
              <a:rPr lang="mr-IN" sz="1800" i="1" dirty="0">
                <a:solidFill>
                  <a:schemeClr val="tx1"/>
                </a:solidFill>
                <a:latin typeface="Nanum Gothic" charset="-127"/>
                <a:ea typeface="Nanum Gothic" charset="-127"/>
                <a:cs typeface="Nanum Gothic" charset="-127"/>
              </a:rPr>
              <a:t>…</a:t>
            </a:r>
            <a:r>
              <a:rPr lang="en-US" sz="1800" dirty="0">
                <a:solidFill>
                  <a:schemeClr val="tx1"/>
                </a:solidFill>
                <a:latin typeface="Nanum Gothic" charset="-127"/>
                <a:ea typeface="Nanum Gothic" charset="-127"/>
                <a:cs typeface="Nanum Gothic" charset="-127"/>
              </a:rPr>
              <a:t> &gt;</a:t>
            </a:r>
            <a:endParaRPr kumimoji="0" lang="en-US" sz="1800" i="1" u="none" strike="noStrike" cap="none" spc="0" normalizeH="0" baseline="0" dirty="0">
              <a:ln>
                <a:noFill/>
              </a:ln>
              <a:solidFill>
                <a:schemeClr val="tx1"/>
              </a:solidFill>
              <a:effectLst/>
              <a:uFillTx/>
              <a:latin typeface="Nanum Gothic" charset="-127"/>
              <a:ea typeface="Nanum Gothic" charset="-127"/>
              <a:cs typeface="Nanum Gothic" charset="-127"/>
              <a:sym typeface="American Typewriter"/>
            </a:endParaRPr>
          </a:p>
        </p:txBody>
      </p:sp>
    </p:spTree>
    <p:extLst>
      <p:ext uri="{BB962C8B-B14F-4D97-AF65-F5344CB8AC3E}">
        <p14:creationId xmlns:p14="http://schemas.microsoft.com/office/powerpoint/2010/main" val="94188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fld id="{87E0FCFB-B33F-4CD9-B1B3-4FED43C6D8C2}" type="slidenum">
              <a:rPr lang="ko-KR" altLang="en-US" smtClean="0"/>
              <a:pPr/>
              <a:t>12</a:t>
            </a:fld>
            <a:endParaRPr lang="ko-KR" altLang="en-US" dirty="0"/>
          </a:p>
        </p:txBody>
      </p:sp>
      <p:pic>
        <p:nvPicPr>
          <p:cNvPr id="5" name="그림 4"/>
          <p:cNvPicPr>
            <a:picLocks noChangeAspect="1"/>
          </p:cNvPicPr>
          <p:nvPr/>
        </p:nvPicPr>
        <p:blipFill>
          <a:blip r:embed="rId3"/>
          <a:stretch>
            <a:fillRect/>
          </a:stretch>
        </p:blipFill>
        <p:spPr>
          <a:xfrm>
            <a:off x="1689065" y="2214104"/>
            <a:ext cx="8928913" cy="6353772"/>
          </a:xfrm>
          <a:prstGeom prst="rect">
            <a:avLst/>
          </a:prstGeom>
        </p:spPr>
      </p:pic>
      <p:sp>
        <p:nvSpPr>
          <p:cNvPr id="6" name="직사각형 5"/>
          <p:cNvSpPr/>
          <p:nvPr/>
        </p:nvSpPr>
        <p:spPr bwMode="auto">
          <a:xfrm>
            <a:off x="2405945" y="3443040"/>
            <a:ext cx="921702" cy="409646"/>
          </a:xfrm>
          <a:prstGeom prst="rect">
            <a:avLst/>
          </a:prstGeom>
          <a:noFill/>
          <a:ln w="28575" cap="flat" cmpd="sng" algn="ctr">
            <a:solidFill>
              <a:srgbClr val="FF0000"/>
            </a:solidFill>
            <a:prstDash val="solid"/>
            <a:round/>
            <a:headEnd type="none" w="med" len="med"/>
            <a:tailEnd type="none" w="med" len="med"/>
          </a:ln>
          <a:effectLst/>
        </p:spPr>
        <p:txBody>
          <a:bodyPr vert="horz" wrap="none" lIns="130048" tIns="65024" rIns="130048" bIns="65024" numCol="1" rtlCol="0" anchor="t" anchorCtr="0" compatLnSpc="1">
            <a:prstTxWarp prst="textNoShape">
              <a:avLst/>
            </a:prstTxWarp>
          </a:bodyPr>
          <a:lstStyle/>
          <a:p>
            <a:pPr algn="l" defTabSz="1300460" rtl="0" fontAlgn="base" latinLnBrk="1">
              <a:spcBef>
                <a:spcPct val="0"/>
              </a:spcBef>
              <a:spcAft>
                <a:spcPct val="0"/>
              </a:spcAft>
            </a:pPr>
            <a:endParaRPr lang="ko-KR" altLang="en-US" sz="5689" dirty="0">
              <a:latin typeface="굴림" charset="-127"/>
              <a:ea typeface="굴림" charset="-127"/>
            </a:endParaRPr>
          </a:p>
        </p:txBody>
      </p:sp>
      <p:sp>
        <p:nvSpPr>
          <p:cNvPr id="3" name="직사각형 2"/>
          <p:cNvSpPr/>
          <p:nvPr/>
        </p:nvSpPr>
        <p:spPr bwMode="auto">
          <a:xfrm>
            <a:off x="5785520" y="7437085"/>
            <a:ext cx="1126525" cy="1126525"/>
          </a:xfrm>
          <a:prstGeom prst="rect">
            <a:avLst/>
          </a:prstGeom>
          <a:noFill/>
          <a:ln w="28575" cap="flat" cmpd="sng" algn="ctr">
            <a:solidFill>
              <a:srgbClr val="FF0000"/>
            </a:solidFill>
            <a:prstDash val="solid"/>
            <a:round/>
            <a:headEnd type="none" w="med" len="med"/>
            <a:tailEnd type="none" w="med" len="med"/>
          </a:ln>
          <a:effectLst/>
        </p:spPr>
        <p:txBody>
          <a:bodyPr vert="horz" wrap="none" lIns="130048" tIns="65024" rIns="130048" bIns="65024" numCol="1" rtlCol="0" anchor="t" anchorCtr="0" compatLnSpc="1">
            <a:prstTxWarp prst="textNoShape">
              <a:avLst/>
            </a:prstTxWarp>
          </a:bodyPr>
          <a:lstStyle/>
          <a:p>
            <a:pPr algn="l" defTabSz="1300460" rtl="0" fontAlgn="base" latinLnBrk="1">
              <a:spcBef>
                <a:spcPct val="0"/>
              </a:spcBef>
              <a:spcAft>
                <a:spcPct val="0"/>
              </a:spcAft>
            </a:pPr>
            <a:endParaRPr lang="ko-KR" altLang="en-US" sz="5689" dirty="0">
              <a:latin typeface="굴림" charset="-127"/>
              <a:ea typeface="굴림" charset="-127"/>
            </a:endParaRPr>
          </a:p>
        </p:txBody>
      </p:sp>
      <p:sp>
        <p:nvSpPr>
          <p:cNvPr id="7" name="TextBox 6"/>
          <p:cNvSpPr txBox="1"/>
          <p:nvPr/>
        </p:nvSpPr>
        <p:spPr>
          <a:xfrm>
            <a:off x="0" y="0"/>
            <a:ext cx="195713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sz="1800" b="1" i="1" dirty="0">
                <a:solidFill>
                  <a:schemeClr val="tx1"/>
                </a:solidFill>
                <a:latin typeface="Nanum Gothic" charset="-127"/>
                <a:ea typeface="Nanum Gothic" charset="-127"/>
                <a:cs typeface="Nanum Gothic" charset="-127"/>
              </a:rPr>
              <a:t>Repeated </a:t>
            </a:r>
            <a:r>
              <a:rPr lang="mr-IN" sz="1800" b="1" i="1" dirty="0">
                <a:solidFill>
                  <a:schemeClr val="tx1"/>
                </a:solidFill>
                <a:latin typeface="Nanum Gothic" charset="-127"/>
                <a:ea typeface="Nanum Gothic" charset="-127"/>
                <a:cs typeface="Nanum Gothic" charset="-127"/>
              </a:rPr>
              <a:t>…</a:t>
            </a:r>
            <a:r>
              <a:rPr lang="en-US" sz="1800" b="1" dirty="0">
                <a:solidFill>
                  <a:schemeClr val="tx1"/>
                </a:solidFill>
                <a:latin typeface="Nanum Gothic" charset="-127"/>
                <a:ea typeface="Nanum Gothic" charset="-127"/>
                <a:cs typeface="Nanum Gothic" charset="-127"/>
              </a:rPr>
              <a:t> &gt;</a:t>
            </a:r>
            <a:endParaRPr kumimoji="0" lang="en-US" sz="1800" b="1" i="1" u="none" strike="noStrike" cap="none" spc="0" normalizeH="0" baseline="0" dirty="0">
              <a:ln>
                <a:noFill/>
              </a:ln>
              <a:solidFill>
                <a:schemeClr val="tx1"/>
              </a:solidFill>
              <a:effectLst/>
              <a:uFillTx/>
              <a:latin typeface="Nanum Gothic" charset="-127"/>
              <a:ea typeface="Nanum Gothic" charset="-127"/>
              <a:cs typeface="Nanum Gothic" charset="-127"/>
              <a:sym typeface="American Typewriter"/>
            </a:endParaRPr>
          </a:p>
        </p:txBody>
      </p:sp>
    </p:spTree>
    <p:extLst>
      <p:ext uri="{BB962C8B-B14F-4D97-AF65-F5344CB8AC3E}">
        <p14:creationId xmlns:p14="http://schemas.microsoft.com/office/powerpoint/2010/main" val="75039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fld id="{87E0FCFB-B33F-4CD9-B1B3-4FED43C6D8C2}" type="slidenum">
              <a:rPr lang="ko-KR" altLang="en-US" smtClean="0"/>
              <a:pPr/>
              <a:t>13</a:t>
            </a:fld>
            <a:endParaRPr lang="ko-KR" altLang="en-US" dirty="0"/>
          </a:p>
        </p:txBody>
      </p:sp>
      <p:pic>
        <p:nvPicPr>
          <p:cNvPr id="5" name="그림 4"/>
          <p:cNvPicPr>
            <a:picLocks noChangeAspect="1"/>
          </p:cNvPicPr>
          <p:nvPr/>
        </p:nvPicPr>
        <p:blipFill>
          <a:blip r:embed="rId2"/>
          <a:stretch>
            <a:fillRect/>
          </a:stretch>
        </p:blipFill>
        <p:spPr>
          <a:xfrm>
            <a:off x="1791476" y="1599636"/>
            <a:ext cx="3072343" cy="1819940"/>
          </a:xfrm>
          <a:prstGeom prst="rect">
            <a:avLst/>
          </a:prstGeom>
        </p:spPr>
      </p:pic>
      <p:pic>
        <p:nvPicPr>
          <p:cNvPr id="6" name="그림 5"/>
          <p:cNvPicPr>
            <a:picLocks noChangeAspect="1"/>
          </p:cNvPicPr>
          <p:nvPr/>
        </p:nvPicPr>
        <p:blipFill>
          <a:blip r:embed="rId3"/>
          <a:stretch>
            <a:fillRect/>
          </a:stretch>
        </p:blipFill>
        <p:spPr>
          <a:xfrm>
            <a:off x="7116868" y="1599636"/>
            <a:ext cx="5128681" cy="1843405"/>
          </a:xfrm>
          <a:prstGeom prst="rect">
            <a:avLst/>
          </a:prstGeom>
        </p:spPr>
      </p:pic>
      <p:pic>
        <p:nvPicPr>
          <p:cNvPr id="7" name="그림 6"/>
          <p:cNvPicPr>
            <a:picLocks noChangeAspect="1"/>
          </p:cNvPicPr>
          <p:nvPr/>
        </p:nvPicPr>
        <p:blipFill>
          <a:blip r:embed="rId4"/>
          <a:stretch>
            <a:fillRect/>
          </a:stretch>
        </p:blipFill>
        <p:spPr>
          <a:xfrm>
            <a:off x="3020414" y="5081623"/>
            <a:ext cx="6679417" cy="2355462"/>
          </a:xfrm>
          <a:prstGeom prst="rect">
            <a:avLst/>
          </a:prstGeom>
        </p:spPr>
      </p:pic>
      <p:sp>
        <p:nvSpPr>
          <p:cNvPr id="8" name="TextBox 7"/>
          <p:cNvSpPr txBox="1"/>
          <p:nvPr/>
        </p:nvSpPr>
        <p:spPr>
          <a:xfrm>
            <a:off x="2924420" y="3443042"/>
            <a:ext cx="841897" cy="400110"/>
          </a:xfrm>
          <a:prstGeom prst="rect">
            <a:avLst/>
          </a:prstGeom>
          <a:noFill/>
        </p:spPr>
        <p:txBody>
          <a:bodyPr wrap="none" rtlCol="0">
            <a:spAutoFit/>
          </a:bodyPr>
          <a:lstStyle/>
          <a:p>
            <a:r>
              <a:rPr lang="en-US" altLang="ko-KR" sz="2000" b="1" dirty="0">
                <a:solidFill>
                  <a:schemeClr val="bg1"/>
                </a:solidFill>
                <a:latin typeface="Nanum Gothic" charset="-127"/>
                <a:ea typeface="Nanum Gothic" charset="-127"/>
                <a:cs typeface="Nanum Gothic" charset="-127"/>
              </a:rPr>
              <a:t>Fields</a:t>
            </a:r>
            <a:endParaRPr lang="ko-KR" altLang="en-US" sz="2000" b="1" dirty="0">
              <a:solidFill>
                <a:schemeClr val="bg1"/>
              </a:solidFill>
              <a:latin typeface="Nanum Gothic" charset="-127"/>
              <a:ea typeface="Nanum Gothic" charset="-127"/>
              <a:cs typeface="Nanum Gothic" charset="-127"/>
            </a:endParaRPr>
          </a:p>
        </p:txBody>
      </p:sp>
      <p:sp>
        <p:nvSpPr>
          <p:cNvPr id="9" name="TextBox 8"/>
          <p:cNvSpPr txBox="1"/>
          <p:nvPr/>
        </p:nvSpPr>
        <p:spPr>
          <a:xfrm>
            <a:off x="9477378" y="3443042"/>
            <a:ext cx="792205" cy="400110"/>
          </a:xfrm>
          <a:prstGeom prst="rect">
            <a:avLst/>
          </a:prstGeom>
          <a:noFill/>
        </p:spPr>
        <p:txBody>
          <a:bodyPr wrap="none" rtlCol="0">
            <a:spAutoFit/>
          </a:bodyPr>
          <a:lstStyle/>
          <a:p>
            <a:r>
              <a:rPr lang="en-US" altLang="ko-KR" sz="2000" b="1" dirty="0">
                <a:solidFill>
                  <a:schemeClr val="bg1"/>
                </a:solidFill>
                <a:latin typeface="Nanum Gothic" charset="-127"/>
                <a:ea typeface="Nanum Gothic" charset="-127"/>
                <a:cs typeface="Nanum Gothic" charset="-127"/>
              </a:rPr>
              <a:t>Visits</a:t>
            </a:r>
            <a:endParaRPr lang="ko-KR" altLang="en-US" sz="2000" b="1" dirty="0">
              <a:solidFill>
                <a:schemeClr val="bg1"/>
              </a:solidFill>
              <a:latin typeface="Nanum Gothic" charset="-127"/>
              <a:ea typeface="Nanum Gothic" charset="-127"/>
              <a:cs typeface="Nanum Gothic" charset="-127"/>
            </a:endParaRPr>
          </a:p>
        </p:txBody>
      </p:sp>
      <p:sp>
        <p:nvSpPr>
          <p:cNvPr id="10" name="TextBox 9"/>
          <p:cNvSpPr txBox="1"/>
          <p:nvPr/>
        </p:nvSpPr>
        <p:spPr>
          <a:xfrm>
            <a:off x="6097054" y="7437085"/>
            <a:ext cx="1026242" cy="400110"/>
          </a:xfrm>
          <a:prstGeom prst="rect">
            <a:avLst/>
          </a:prstGeom>
          <a:noFill/>
        </p:spPr>
        <p:txBody>
          <a:bodyPr wrap="none" rtlCol="0">
            <a:spAutoFit/>
          </a:bodyPr>
          <a:lstStyle/>
          <a:p>
            <a:r>
              <a:rPr lang="en-US" altLang="ko-KR" sz="2000" b="1" dirty="0">
                <a:solidFill>
                  <a:schemeClr val="bg1"/>
                </a:solidFill>
                <a:latin typeface="Nanum Gothic" charset="-127"/>
                <a:ea typeface="Nanum Gothic" charset="-127"/>
                <a:cs typeface="Nanum Gothic" charset="-127"/>
              </a:rPr>
              <a:t>Counts</a:t>
            </a:r>
            <a:endParaRPr lang="ko-KR" altLang="en-US" sz="2000" b="1" dirty="0">
              <a:solidFill>
                <a:schemeClr val="bg1"/>
              </a:solidFill>
              <a:latin typeface="Nanum Gothic" charset="-127"/>
              <a:ea typeface="Nanum Gothic" charset="-127"/>
              <a:cs typeface="Nanum Gothic" charset="-127"/>
            </a:endParaRPr>
          </a:p>
        </p:txBody>
      </p:sp>
      <p:sp>
        <p:nvSpPr>
          <p:cNvPr id="12" name="TextBox 11">
            <a:extLst>
              <a:ext uri="{FF2B5EF4-FFF2-40B4-BE49-F238E27FC236}">
                <a16:creationId xmlns:a16="http://schemas.microsoft.com/office/drawing/2014/main" id="{FFD16509-4554-AB49-B4E8-E6CBD05403BC}"/>
              </a:ext>
            </a:extLst>
          </p:cNvPr>
          <p:cNvSpPr txBox="1"/>
          <p:nvPr/>
        </p:nvSpPr>
        <p:spPr>
          <a:xfrm>
            <a:off x="-1" y="0"/>
            <a:ext cx="3942413"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altLang="ko-KR" sz="1800" i="1" dirty="0">
                <a:latin typeface="나눔고딕OTF"/>
              </a:rPr>
              <a:t>Why DB Design &gt; </a:t>
            </a:r>
            <a:r>
              <a:rPr lang="en-US" sz="1800" i="1" dirty="0">
                <a:solidFill>
                  <a:schemeClr val="tx1"/>
                </a:solidFill>
                <a:latin typeface="Nanum Gothic" charset="-127"/>
                <a:ea typeface="Nanum Gothic" charset="-127"/>
                <a:cs typeface="Nanum Gothic" charset="-127"/>
              </a:rPr>
              <a:t>Mishandling </a:t>
            </a:r>
            <a:r>
              <a:rPr lang="mr-IN" sz="1800" i="1" dirty="0">
                <a:solidFill>
                  <a:schemeClr val="tx1"/>
                </a:solidFill>
                <a:latin typeface="Nanum Gothic" charset="-127"/>
                <a:ea typeface="Nanum Gothic" charset="-127"/>
                <a:cs typeface="Nanum Gothic" charset="-127"/>
              </a:rPr>
              <a:t>…</a:t>
            </a:r>
            <a:r>
              <a:rPr lang="en-US" sz="1800" dirty="0">
                <a:solidFill>
                  <a:schemeClr val="tx1"/>
                </a:solidFill>
                <a:latin typeface="Nanum Gothic" charset="-127"/>
                <a:ea typeface="Nanum Gothic" charset="-127"/>
                <a:cs typeface="Nanum Gothic" charset="-127"/>
              </a:rPr>
              <a:t> &gt;</a:t>
            </a:r>
            <a:endParaRPr kumimoji="0" lang="en-US" sz="1800" i="1" u="none" strike="noStrike" cap="none" spc="0" normalizeH="0" baseline="0" dirty="0">
              <a:ln>
                <a:noFill/>
              </a:ln>
              <a:solidFill>
                <a:schemeClr val="tx1"/>
              </a:solidFill>
              <a:effectLst/>
              <a:uFillTx/>
              <a:latin typeface="Nanum Gothic" charset="-127"/>
              <a:ea typeface="Nanum Gothic" charset="-127"/>
              <a:cs typeface="Nanum Gothic" charset="-127"/>
              <a:sym typeface="American Typewriter"/>
            </a:endParaRPr>
          </a:p>
        </p:txBody>
      </p:sp>
    </p:spTree>
    <p:extLst>
      <p:ext uri="{BB962C8B-B14F-4D97-AF65-F5344CB8AC3E}">
        <p14:creationId xmlns:p14="http://schemas.microsoft.com/office/powerpoint/2010/main" val="253186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b="0" dirty="0">
                <a:latin typeface="Century Gothic" charset="0"/>
                <a:ea typeface="Century Gothic" charset="0"/>
                <a:cs typeface="Century Gothic" charset="0"/>
              </a:rPr>
              <a:t>Designing for a Single Report</a:t>
            </a:r>
            <a:endParaRPr lang="ko-KR" altLang="en-US" dirty="0">
              <a:latin typeface="Century Gothic" charset="0"/>
              <a:ea typeface="Century Gothic" charset="0"/>
              <a:cs typeface="Century Gothic" charset="0"/>
            </a:endParaRPr>
          </a:p>
        </p:txBody>
      </p:sp>
      <p:sp>
        <p:nvSpPr>
          <p:cNvPr id="3" name="내용 개체 틀 2"/>
          <p:cNvSpPr>
            <a:spLocks noGrp="1"/>
          </p:cNvSpPr>
          <p:nvPr>
            <p:ph idx="1"/>
          </p:nvPr>
        </p:nvSpPr>
        <p:spPr>
          <a:xfrm>
            <a:off x="650239" y="3387776"/>
            <a:ext cx="11704322" cy="3297837"/>
          </a:xfrm>
        </p:spPr>
        <p:txBody>
          <a:bodyPr anchor="ctr">
            <a:normAutofit/>
          </a:bodyPr>
          <a:lstStyle/>
          <a:p>
            <a:pPr algn="l"/>
            <a:r>
              <a:rPr lang="ko-KR" altLang="en-US" sz="3413" dirty="0"/>
              <a:t>특정 보고서의 요구 사항을 충족하는 테이블을 디자인</a:t>
            </a:r>
            <a:r>
              <a:rPr lang="en-US" altLang="ko-KR" sz="3413" dirty="0"/>
              <a:t>.</a:t>
            </a:r>
          </a:p>
        </p:txBody>
      </p:sp>
      <p:sp>
        <p:nvSpPr>
          <p:cNvPr id="4" name="슬라이드 번호 개체 틀 3"/>
          <p:cNvSpPr>
            <a:spLocks noGrp="1"/>
          </p:cNvSpPr>
          <p:nvPr>
            <p:ph type="sldNum" sz="quarter" idx="10"/>
          </p:nvPr>
        </p:nvSpPr>
        <p:spPr/>
        <p:txBody>
          <a:bodyPr/>
          <a:lstStyle/>
          <a:p>
            <a:fld id="{87E0FCFB-B33F-4CD9-B1B3-4FED43C6D8C2}" type="slidenum">
              <a:rPr lang="ko-KR" altLang="en-US" smtClean="0"/>
              <a:pPr/>
              <a:t>14</a:t>
            </a:fld>
            <a:endParaRPr lang="ko-KR" altLang="en-US" dirty="0"/>
          </a:p>
        </p:txBody>
      </p:sp>
      <p:sp>
        <p:nvSpPr>
          <p:cNvPr id="6" name="TextBox 5">
            <a:extLst>
              <a:ext uri="{FF2B5EF4-FFF2-40B4-BE49-F238E27FC236}">
                <a16:creationId xmlns:a16="http://schemas.microsoft.com/office/drawing/2014/main" id="{873D3C4B-31D5-9048-8F58-DC75E63FA4AD}"/>
              </a:ext>
            </a:extLst>
          </p:cNvPr>
          <p:cNvSpPr txBox="1"/>
          <p:nvPr/>
        </p:nvSpPr>
        <p:spPr>
          <a:xfrm>
            <a:off x="-1" y="0"/>
            <a:ext cx="3942413"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altLang="ko-KR" sz="1800" i="1" dirty="0">
                <a:latin typeface="나눔고딕OTF"/>
              </a:rPr>
              <a:t>Why DB Design &gt; </a:t>
            </a:r>
            <a:r>
              <a:rPr lang="en-US" altLang="ko-KR" sz="1800" i="1" dirty="0">
                <a:solidFill>
                  <a:schemeClr val="tx1"/>
                </a:solidFill>
                <a:latin typeface="Nanum Gothic" charset="-127"/>
                <a:ea typeface="Nanum Gothic" charset="-127"/>
              </a:rPr>
              <a:t>Design</a:t>
            </a:r>
            <a:r>
              <a:rPr lang="en-US" sz="1800" i="1" dirty="0">
                <a:solidFill>
                  <a:schemeClr val="tx1"/>
                </a:solidFill>
                <a:latin typeface="Nanum Gothic" charset="-127"/>
                <a:ea typeface="Nanum Gothic" charset="-127"/>
                <a:cs typeface="Nanum Gothic" charset="-127"/>
              </a:rPr>
              <a:t>ing </a:t>
            </a:r>
            <a:r>
              <a:rPr lang="mr-IN" sz="1800" i="1" dirty="0">
                <a:solidFill>
                  <a:schemeClr val="tx1"/>
                </a:solidFill>
                <a:latin typeface="Nanum Gothic" charset="-127"/>
                <a:ea typeface="Nanum Gothic" charset="-127"/>
                <a:cs typeface="Nanum Gothic" charset="-127"/>
              </a:rPr>
              <a:t>…</a:t>
            </a:r>
            <a:r>
              <a:rPr lang="en-US" sz="1800" dirty="0">
                <a:solidFill>
                  <a:schemeClr val="tx1"/>
                </a:solidFill>
                <a:latin typeface="Nanum Gothic" charset="-127"/>
                <a:ea typeface="Nanum Gothic" charset="-127"/>
                <a:cs typeface="Nanum Gothic" charset="-127"/>
              </a:rPr>
              <a:t> &gt;</a:t>
            </a:r>
            <a:endParaRPr kumimoji="0" lang="en-US" sz="1800" i="1" u="none" strike="noStrike" cap="none" spc="0" normalizeH="0" baseline="0" dirty="0">
              <a:ln>
                <a:noFill/>
              </a:ln>
              <a:solidFill>
                <a:schemeClr val="tx1"/>
              </a:solidFill>
              <a:effectLst/>
              <a:uFillTx/>
              <a:latin typeface="Nanum Gothic" charset="-127"/>
              <a:ea typeface="Nanum Gothic" charset="-127"/>
              <a:cs typeface="Nanum Gothic" charset="-127"/>
              <a:sym typeface="American Typewriter"/>
            </a:endParaRPr>
          </a:p>
        </p:txBody>
      </p:sp>
    </p:spTree>
    <p:extLst>
      <p:ext uri="{BB962C8B-B14F-4D97-AF65-F5344CB8AC3E}">
        <p14:creationId xmlns:p14="http://schemas.microsoft.com/office/powerpoint/2010/main" val="1136115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0" i="1" dirty="0"/>
              <a:t>Example: Academic Results</a:t>
            </a:r>
            <a:endParaRPr lang="ko-KR" altLang="en-US" b="0" i="1" dirty="0"/>
          </a:p>
        </p:txBody>
      </p:sp>
      <p:sp>
        <p:nvSpPr>
          <p:cNvPr id="3" name="내용 개체 틀 2"/>
          <p:cNvSpPr>
            <a:spLocks noGrp="1"/>
          </p:cNvSpPr>
          <p:nvPr>
            <p:ph idx="1"/>
          </p:nvPr>
        </p:nvSpPr>
        <p:spPr>
          <a:xfrm>
            <a:off x="806027" y="2517674"/>
            <a:ext cx="11379200" cy="3642494"/>
          </a:xfrm>
        </p:spPr>
        <p:txBody>
          <a:bodyPr>
            <a:noAutofit/>
          </a:bodyPr>
          <a:lstStyle/>
          <a:p>
            <a:r>
              <a:rPr lang="ko-KR" altLang="en-US" sz="3200" dirty="0">
                <a:latin typeface="나눔고딕" panose="020D0604000000000000" pitchFamily="50" charset="-127"/>
                <a:ea typeface="나눔고딕" panose="020D0604000000000000" pitchFamily="50" charset="-127"/>
              </a:rPr>
              <a:t>대학에서 학기말 학생들의 최종 성적을 적합한 형식으로 작성합니다</a:t>
            </a:r>
            <a:r>
              <a:rPr lang="en-US" altLang="ko-KR" sz="3200" dirty="0">
                <a:latin typeface="나눔고딕" panose="020D0604000000000000" pitchFamily="50" charset="-127"/>
                <a:ea typeface="나눔고딕" panose="020D0604000000000000" pitchFamily="50" charset="-127"/>
              </a:rPr>
              <a:t>. </a:t>
            </a:r>
            <a:r>
              <a:rPr lang="ko-KR" altLang="en-US" sz="3200" dirty="0">
                <a:latin typeface="나눔고딕" panose="020D0604000000000000" pitchFamily="50" charset="-127"/>
                <a:ea typeface="나눔고딕" panose="020D0604000000000000" pitchFamily="50" charset="-127"/>
              </a:rPr>
              <a:t>이 형식을 통해 각 학생의 성과를 여러 과목에서 쉽게 비교할 수 있었고</a:t>
            </a:r>
            <a:r>
              <a:rPr lang="en-US" altLang="ko-KR" sz="3200" dirty="0">
                <a:latin typeface="나눔고딕" panose="020D0604000000000000" pitchFamily="50" charset="-127"/>
                <a:ea typeface="나눔고딕" panose="020D0604000000000000" pitchFamily="50" charset="-127"/>
              </a:rPr>
              <a:t>,</a:t>
            </a:r>
            <a:r>
              <a:rPr lang="ko-KR" altLang="en-US" sz="3200" dirty="0">
                <a:latin typeface="나눔고딕" panose="020D0604000000000000" pitchFamily="50" charset="-127"/>
                <a:ea typeface="나눔고딕" panose="020D0604000000000000" pitchFamily="50" charset="-127"/>
              </a:rPr>
              <a:t> 장학금 등의 지급하는 데 도움을 줌</a:t>
            </a:r>
            <a:r>
              <a:rPr lang="en-US" altLang="ko-KR" sz="3200" dirty="0">
                <a:latin typeface="나눔고딕" panose="020D0604000000000000" pitchFamily="50" charset="-127"/>
                <a:ea typeface="나눔고딕" panose="020D0604000000000000" pitchFamily="50" charset="-127"/>
              </a:rPr>
              <a:t>.</a:t>
            </a:r>
          </a:p>
        </p:txBody>
      </p:sp>
      <p:sp>
        <p:nvSpPr>
          <p:cNvPr id="4" name="슬라이드 번호 개체 틀 3"/>
          <p:cNvSpPr>
            <a:spLocks noGrp="1"/>
          </p:cNvSpPr>
          <p:nvPr>
            <p:ph type="sldNum" sz="quarter" idx="10"/>
          </p:nvPr>
        </p:nvSpPr>
        <p:spPr/>
        <p:txBody>
          <a:bodyPr/>
          <a:lstStyle/>
          <a:p>
            <a:fld id="{87E0FCFB-B33F-4CD9-B1B3-4FED43C6D8C2}" type="slidenum">
              <a:rPr lang="ko-KR" altLang="en-US" smtClean="0"/>
              <a:pPr/>
              <a:t>15</a:t>
            </a:fld>
            <a:endParaRPr lang="ko-KR" altLang="en-US" dirty="0"/>
          </a:p>
        </p:txBody>
      </p:sp>
      <p:pic>
        <p:nvPicPr>
          <p:cNvPr id="6" name="그림 5"/>
          <p:cNvPicPr>
            <a:picLocks noChangeAspect="1"/>
          </p:cNvPicPr>
          <p:nvPr/>
        </p:nvPicPr>
        <p:blipFill>
          <a:blip r:embed="rId3"/>
          <a:stretch>
            <a:fillRect/>
          </a:stretch>
        </p:blipFill>
        <p:spPr>
          <a:xfrm>
            <a:off x="1468200" y="6737738"/>
            <a:ext cx="9492838" cy="1775312"/>
          </a:xfrm>
          <a:prstGeom prst="rect">
            <a:avLst/>
          </a:prstGeom>
        </p:spPr>
      </p:pic>
      <p:sp>
        <p:nvSpPr>
          <p:cNvPr id="8" name="TextBox 7">
            <a:extLst>
              <a:ext uri="{FF2B5EF4-FFF2-40B4-BE49-F238E27FC236}">
                <a16:creationId xmlns:a16="http://schemas.microsoft.com/office/drawing/2014/main" id="{563439F7-1C4D-EE4B-82E1-4D50C9F159AD}"/>
              </a:ext>
            </a:extLst>
          </p:cNvPr>
          <p:cNvSpPr txBox="1"/>
          <p:nvPr/>
        </p:nvSpPr>
        <p:spPr>
          <a:xfrm>
            <a:off x="-1" y="0"/>
            <a:ext cx="3942413"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altLang="ko-KR" sz="1800" i="1" dirty="0">
                <a:latin typeface="나눔고딕OTF"/>
              </a:rPr>
              <a:t>Why DB Design &gt; </a:t>
            </a:r>
            <a:r>
              <a:rPr lang="en-US" altLang="ko-KR" sz="1800" i="1" dirty="0">
                <a:solidFill>
                  <a:schemeClr val="tx1"/>
                </a:solidFill>
                <a:latin typeface="Nanum Gothic" charset="-127"/>
                <a:ea typeface="Nanum Gothic" charset="-127"/>
              </a:rPr>
              <a:t>Design</a:t>
            </a:r>
            <a:r>
              <a:rPr lang="en-US" sz="1800" i="1" dirty="0">
                <a:solidFill>
                  <a:schemeClr val="tx1"/>
                </a:solidFill>
                <a:latin typeface="Nanum Gothic" charset="-127"/>
                <a:ea typeface="Nanum Gothic" charset="-127"/>
                <a:cs typeface="Nanum Gothic" charset="-127"/>
              </a:rPr>
              <a:t>ing </a:t>
            </a:r>
            <a:r>
              <a:rPr lang="mr-IN" sz="1800" i="1" dirty="0">
                <a:solidFill>
                  <a:schemeClr val="tx1"/>
                </a:solidFill>
                <a:latin typeface="Nanum Gothic" charset="-127"/>
                <a:ea typeface="Nanum Gothic" charset="-127"/>
                <a:cs typeface="Nanum Gothic" charset="-127"/>
              </a:rPr>
              <a:t>…</a:t>
            </a:r>
            <a:r>
              <a:rPr lang="en-US" sz="1800" dirty="0">
                <a:solidFill>
                  <a:schemeClr val="tx1"/>
                </a:solidFill>
                <a:latin typeface="Nanum Gothic" charset="-127"/>
                <a:ea typeface="Nanum Gothic" charset="-127"/>
                <a:cs typeface="Nanum Gothic" charset="-127"/>
              </a:rPr>
              <a:t> &gt;</a:t>
            </a:r>
            <a:endParaRPr kumimoji="0" lang="en-US" sz="1800" i="1" u="none" strike="noStrike" cap="none" spc="0" normalizeH="0" baseline="0" dirty="0">
              <a:ln>
                <a:noFill/>
              </a:ln>
              <a:solidFill>
                <a:schemeClr val="tx1"/>
              </a:solidFill>
              <a:effectLst/>
              <a:uFillTx/>
              <a:latin typeface="Nanum Gothic" charset="-127"/>
              <a:ea typeface="Nanum Gothic" charset="-127"/>
              <a:cs typeface="Nanum Gothic" charset="-127"/>
              <a:sym typeface="American Typewriter"/>
            </a:endParaRPr>
          </a:p>
        </p:txBody>
      </p:sp>
    </p:spTree>
    <p:extLst>
      <p:ext uri="{BB962C8B-B14F-4D97-AF65-F5344CB8AC3E}">
        <p14:creationId xmlns:p14="http://schemas.microsoft.com/office/powerpoint/2010/main" val="1407833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latin typeface="나눔고딕" panose="020D0604000000000000" pitchFamily="50" charset="-127"/>
                <a:ea typeface="나눔고딕" panose="020D0604000000000000" pitchFamily="50" charset="-127"/>
              </a:rPr>
              <a:t>Exercise 2-1</a:t>
            </a:r>
            <a:endParaRPr lang="ko-KR" altLang="en-US" dirty="0">
              <a:latin typeface="나눔고딕" panose="020D0604000000000000" pitchFamily="50" charset="-127"/>
              <a:ea typeface="나눔고딕" panose="020D0604000000000000" pitchFamily="50" charset="-127"/>
            </a:endParaRPr>
          </a:p>
        </p:txBody>
      </p:sp>
      <p:sp>
        <p:nvSpPr>
          <p:cNvPr id="3" name="내용 개체 틀 2"/>
          <p:cNvSpPr>
            <a:spLocks noGrp="1"/>
          </p:cNvSpPr>
          <p:nvPr>
            <p:ph idx="1"/>
          </p:nvPr>
        </p:nvSpPr>
        <p:spPr>
          <a:xfrm>
            <a:off x="806027" y="2009281"/>
            <a:ext cx="11379200" cy="1843405"/>
          </a:xfrm>
        </p:spPr>
        <p:txBody>
          <a:bodyPr>
            <a:normAutofit fontScale="77500" lnSpcReduction="20000"/>
          </a:bodyPr>
          <a:lstStyle/>
          <a:p>
            <a:r>
              <a:rPr lang="ko-KR" altLang="en-US" dirty="0">
                <a:latin typeface="나눔고딕" panose="020D0604000000000000" pitchFamily="50" charset="-127"/>
                <a:ea typeface="나눔고딕" panose="020D0604000000000000" pitchFamily="50" charset="-127"/>
              </a:rPr>
              <a:t>학교에서 학생들의 야외 활동 수업을 계획하고 있습니다</a:t>
            </a:r>
            <a:r>
              <a:rPr lang="en-US" altLang="ko-KR" dirty="0">
                <a:latin typeface="나눔고딕" panose="020D0604000000000000" pitchFamily="50" charset="-127"/>
                <a:ea typeface="나눔고딕" panose="020D0604000000000000" pitchFamily="50" charset="-127"/>
              </a:rPr>
              <a:t>. </a:t>
            </a:r>
            <a:r>
              <a:rPr lang="ko-KR" altLang="en-US" dirty="0">
                <a:latin typeface="나눔고딕" panose="020D0604000000000000" pitchFamily="50" charset="-127"/>
                <a:ea typeface="나눔고딕" panose="020D0604000000000000" pitchFamily="50" charset="-127"/>
              </a:rPr>
              <a:t>교직원은 부모들의 자원봉사에 대한 데이터베이스를 만들고 싶어합니다</a:t>
            </a:r>
            <a:r>
              <a:rPr lang="en-US" altLang="ko-KR" dirty="0">
                <a:latin typeface="나눔고딕" panose="020D0604000000000000" pitchFamily="50" charset="-127"/>
                <a:ea typeface="나눔고딕" panose="020D0604000000000000" pitchFamily="50" charset="-127"/>
              </a:rPr>
              <a:t>. </a:t>
            </a:r>
          </a:p>
          <a:p>
            <a:endParaRPr lang="en-US" altLang="ko-KR" dirty="0">
              <a:latin typeface="나눔고딕" panose="020D0604000000000000" pitchFamily="50" charset="-127"/>
              <a:ea typeface="나눔고딕" panose="020D0604000000000000" pitchFamily="50" charset="-127"/>
            </a:endParaRPr>
          </a:p>
          <a:p>
            <a:r>
              <a:rPr lang="ko-KR" altLang="en-US" dirty="0">
                <a:latin typeface="나눔고딕" panose="020D0604000000000000" pitchFamily="50" charset="-127"/>
                <a:ea typeface="나눔고딕" panose="020D0604000000000000" pitchFamily="50" charset="-127"/>
              </a:rPr>
              <a:t>이 데이터를 저장할 데이터베이스 테이블을 만들어 주세요</a:t>
            </a:r>
            <a:r>
              <a:rPr lang="en-US" altLang="ko-KR" dirty="0">
                <a:latin typeface="나눔고딕" panose="020D0604000000000000" pitchFamily="50" charset="-127"/>
                <a:ea typeface="나눔고딕" panose="020D0604000000000000" pitchFamily="50" charset="-127"/>
              </a:rPr>
              <a:t>.</a:t>
            </a:r>
          </a:p>
        </p:txBody>
      </p:sp>
      <p:sp>
        <p:nvSpPr>
          <p:cNvPr id="4" name="슬라이드 번호 개체 틀 3"/>
          <p:cNvSpPr>
            <a:spLocks noGrp="1"/>
          </p:cNvSpPr>
          <p:nvPr>
            <p:ph type="sldNum" sz="quarter" idx="10"/>
          </p:nvPr>
        </p:nvSpPr>
        <p:spPr/>
        <p:txBody>
          <a:bodyPr/>
          <a:lstStyle/>
          <a:p>
            <a:fld id="{87E0FCFB-B33F-4CD9-B1B3-4FED43C6D8C2}" type="slidenum">
              <a:rPr lang="ko-KR" altLang="en-US" smtClean="0"/>
              <a:pPr/>
              <a:t>16</a:t>
            </a:fld>
            <a:endParaRPr lang="ko-KR" altLang="en-US" dirty="0"/>
          </a:p>
        </p:txBody>
      </p:sp>
      <p:pic>
        <p:nvPicPr>
          <p:cNvPr id="5" name="그림 4"/>
          <p:cNvPicPr>
            <a:picLocks noChangeAspect="1"/>
          </p:cNvPicPr>
          <p:nvPr/>
        </p:nvPicPr>
        <p:blipFill>
          <a:blip r:embed="rId2"/>
          <a:stretch>
            <a:fillRect/>
          </a:stretch>
        </p:blipFill>
        <p:spPr>
          <a:xfrm>
            <a:off x="1074597" y="4364743"/>
            <a:ext cx="10987423" cy="2150639"/>
          </a:xfrm>
          <a:prstGeom prst="rect">
            <a:avLst/>
          </a:prstGeom>
        </p:spPr>
      </p:pic>
      <p:sp>
        <p:nvSpPr>
          <p:cNvPr id="6" name="내용 개체 틀 2"/>
          <p:cNvSpPr txBox="1">
            <a:spLocks/>
          </p:cNvSpPr>
          <p:nvPr/>
        </p:nvSpPr>
        <p:spPr>
          <a:xfrm>
            <a:off x="767363" y="6822616"/>
            <a:ext cx="11379200" cy="1945816"/>
          </a:xfrm>
          <a:prstGeom prst="rect">
            <a:avLst/>
          </a:prstGeom>
        </p:spPr>
        <p:txBody>
          <a:bodyPr>
            <a:normAutofit fontScale="92500"/>
          </a:bodyPr>
          <a:lstStyle>
            <a:lvl1pPr marL="342900" indent="-342900" algn="l" rtl="0" eaLnBrk="1" fontAlgn="base" latinLnBrk="1" hangingPunct="1">
              <a:lnSpc>
                <a:spcPct val="120000"/>
              </a:lnSpc>
              <a:spcBef>
                <a:spcPct val="20000"/>
              </a:spcBef>
              <a:spcAft>
                <a:spcPct val="0"/>
              </a:spcAft>
              <a:buClr>
                <a:srgbClr val="002060"/>
              </a:buClr>
              <a:buSzPct val="75000"/>
              <a:buFont typeface="Wingdings" panose="05000000000000000000" pitchFamily="2" charset="2"/>
              <a:buChar char="u"/>
              <a:defRPr kumimoji="1" lang="ko-KR" altLang="en-US" sz="2000" b="1" kern="1200" dirty="0" smtClean="0">
                <a:solidFill>
                  <a:schemeClr val="tx1"/>
                </a:solidFill>
                <a:latin typeface="맑은 고딕" pitchFamily="50" charset="-127"/>
                <a:ea typeface="맑은 고딕" pitchFamily="50" charset="-127"/>
                <a:cs typeface="+mn-cs"/>
              </a:defRPr>
            </a:lvl1pPr>
            <a:lvl2pPr marL="908050" indent="-436563" algn="l" rtl="0" eaLnBrk="1" fontAlgn="base" latinLnBrk="1" hangingPunct="1">
              <a:lnSpc>
                <a:spcPct val="120000"/>
              </a:lnSpc>
              <a:spcBef>
                <a:spcPct val="20000"/>
              </a:spcBef>
              <a:spcAft>
                <a:spcPct val="0"/>
              </a:spcAft>
              <a:buClr>
                <a:srgbClr val="1D314E"/>
              </a:buClr>
              <a:buSzPct val="100000"/>
              <a:buFont typeface="굴림" pitchFamily="50" charset="-127"/>
              <a:buChar char="–"/>
              <a:defRPr kumimoji="1" lang="ko-KR" altLang="en-US" sz="1600" kern="1200" dirty="0" smtClean="0">
                <a:solidFill>
                  <a:schemeClr val="tx1"/>
                </a:solidFill>
                <a:latin typeface="맑은 고딕" pitchFamily="50" charset="-127"/>
                <a:ea typeface="맑은 고딕" pitchFamily="50" charset="-127"/>
                <a:cs typeface="+mn-cs"/>
              </a:defRPr>
            </a:lvl2pPr>
            <a:lvl3pPr marL="1304925" indent="-395288" algn="l" rtl="0" eaLnBrk="1" fontAlgn="base" latinLnBrk="1" hangingPunct="1">
              <a:lnSpc>
                <a:spcPct val="120000"/>
              </a:lnSpc>
              <a:spcBef>
                <a:spcPct val="20000"/>
              </a:spcBef>
              <a:spcAft>
                <a:spcPct val="0"/>
              </a:spcAft>
              <a:buClr>
                <a:srgbClr val="1D314E"/>
              </a:buClr>
              <a:buSzPct val="100000"/>
              <a:buFont typeface="굴림" pitchFamily="50" charset="-127"/>
              <a:buChar char="»"/>
              <a:defRPr kumimoji="1" lang="ko-KR" altLang="en-US" sz="1400" kern="1200" dirty="0" smtClean="0">
                <a:solidFill>
                  <a:schemeClr val="tx1"/>
                </a:solidFill>
                <a:latin typeface="맑은 고딕" pitchFamily="50" charset="-127"/>
                <a:ea typeface="맑은 고딕" pitchFamily="50" charset="-127"/>
                <a:cs typeface="+mn-cs"/>
              </a:defRPr>
            </a:lvl3pPr>
            <a:lvl4pPr marL="1693863" indent="-387350" algn="l" rtl="0" eaLnBrk="1" fontAlgn="base" latinLnBrk="1" hangingPunct="1">
              <a:lnSpc>
                <a:spcPct val="120000"/>
              </a:lnSpc>
              <a:spcBef>
                <a:spcPct val="20000"/>
              </a:spcBef>
              <a:spcAft>
                <a:spcPct val="0"/>
              </a:spcAft>
              <a:buClr>
                <a:srgbClr val="1D314E"/>
              </a:buClr>
              <a:buSzPct val="75000"/>
              <a:buFont typeface="Wingdings" pitchFamily="2" charset="2"/>
              <a:buChar char="l"/>
              <a:defRPr kumimoji="1" lang="ko-KR" altLang="en-US" sz="1200" kern="1200" dirty="0" smtClean="0">
                <a:solidFill>
                  <a:schemeClr val="tx1"/>
                </a:solidFill>
                <a:latin typeface="맑은 고딕" pitchFamily="50" charset="-127"/>
                <a:ea typeface="맑은 고딕" pitchFamily="50" charset="-127"/>
                <a:cs typeface="+mn-cs"/>
              </a:defRPr>
            </a:lvl4pPr>
            <a:lvl5pPr marL="2093913" indent="-398463" algn="l" rtl="0" eaLnBrk="1" fontAlgn="base" latinLnBrk="1" hangingPunct="1">
              <a:lnSpc>
                <a:spcPct val="120000"/>
              </a:lnSpc>
              <a:spcBef>
                <a:spcPct val="20000"/>
              </a:spcBef>
              <a:spcAft>
                <a:spcPct val="0"/>
              </a:spcAft>
              <a:buClr>
                <a:srgbClr val="1D314E"/>
              </a:buClr>
              <a:buSzPct val="100000"/>
              <a:buFont typeface="굴림" pitchFamily="50" charset="-127"/>
              <a:buChar char="–"/>
              <a:defRPr kumimoji="1" lang="ko-KR" altLang="en-US" sz="1100" dirty="0">
                <a:solidFill>
                  <a:schemeClr val="tx1"/>
                </a:solidFill>
                <a:latin typeface="+mn-ea"/>
                <a:ea typeface="+mn-ea"/>
                <a:cs typeface="Arial" pitchFamily="34" charset="0"/>
              </a:defRPr>
            </a:lvl5pPr>
            <a:lvl6pPr marL="2551113" indent="-398463" algn="l" rtl="0" eaLnBrk="1" fontAlgn="base" latinLnBrk="1" hangingPunct="1">
              <a:lnSpc>
                <a:spcPct val="115000"/>
              </a:lnSpc>
              <a:spcBef>
                <a:spcPct val="20000"/>
              </a:spcBef>
              <a:spcAft>
                <a:spcPct val="20000"/>
              </a:spcAft>
              <a:buClr>
                <a:srgbClr val="0070C0"/>
              </a:buClr>
              <a:buSzPct val="100000"/>
              <a:buFont typeface="Wingdings" pitchFamily="2" charset="2"/>
              <a:buChar char="§"/>
              <a:defRPr kumimoji="1" sz="1400">
                <a:solidFill>
                  <a:schemeClr val="tx1"/>
                </a:solidFill>
                <a:latin typeface="Arial" pitchFamily="34" charset="0"/>
                <a:ea typeface="굴림" pitchFamily="50" charset="-127"/>
                <a:cs typeface="Arial" pitchFamily="34" charset="0"/>
              </a:defRPr>
            </a:lvl6pPr>
            <a:lvl7pPr marL="3008313" indent="-398463" algn="l" rtl="0" eaLnBrk="1" fontAlgn="base" latinLnBrk="1" hangingPunct="1">
              <a:lnSpc>
                <a:spcPct val="115000"/>
              </a:lnSpc>
              <a:spcBef>
                <a:spcPct val="20000"/>
              </a:spcBef>
              <a:spcAft>
                <a:spcPct val="20000"/>
              </a:spcAft>
              <a:buClr>
                <a:schemeClr val="accent2"/>
              </a:buClr>
              <a:buFont typeface="Wingdings" pitchFamily="2" charset="2"/>
              <a:buChar char="§"/>
              <a:defRPr kumimoji="1" sz="1200">
                <a:solidFill>
                  <a:schemeClr val="tx1"/>
                </a:solidFill>
                <a:latin typeface="+mn-lt"/>
                <a:ea typeface="+mn-ea"/>
              </a:defRPr>
            </a:lvl7pPr>
            <a:lvl8pPr marL="3465513" indent="-398463" algn="l" rtl="0" eaLnBrk="1" fontAlgn="base" latinLnBrk="1" hangingPunct="1">
              <a:lnSpc>
                <a:spcPct val="115000"/>
              </a:lnSpc>
              <a:spcBef>
                <a:spcPct val="20000"/>
              </a:spcBef>
              <a:spcAft>
                <a:spcPct val="20000"/>
              </a:spcAft>
              <a:buClr>
                <a:schemeClr val="accent2"/>
              </a:buClr>
              <a:buFont typeface="Wingdings" pitchFamily="2" charset="2"/>
              <a:buChar char="§"/>
              <a:defRPr kumimoji="1" sz="1200">
                <a:solidFill>
                  <a:schemeClr val="tx1"/>
                </a:solidFill>
                <a:latin typeface="+mn-lt"/>
                <a:ea typeface="+mn-ea"/>
              </a:defRPr>
            </a:lvl8pPr>
            <a:lvl9pPr marL="3922713" indent="-398463" algn="l" rtl="0" eaLnBrk="1" fontAlgn="base" latinLnBrk="1" hangingPunct="1">
              <a:lnSpc>
                <a:spcPct val="115000"/>
              </a:lnSpc>
              <a:spcBef>
                <a:spcPct val="20000"/>
              </a:spcBef>
              <a:spcAft>
                <a:spcPct val="20000"/>
              </a:spcAft>
              <a:buClr>
                <a:schemeClr val="accent2"/>
              </a:buClr>
              <a:buFont typeface="Wingdings" pitchFamily="2" charset="2"/>
              <a:buChar char="§"/>
              <a:defRPr kumimoji="1" sz="1200">
                <a:solidFill>
                  <a:schemeClr val="tx1"/>
                </a:solidFill>
                <a:latin typeface="+mn-lt"/>
                <a:ea typeface="+mn-ea"/>
              </a:defRPr>
            </a:lvl9pPr>
          </a:lstStyle>
          <a:p>
            <a:pPr>
              <a:buFont typeface="Arial" panose="020B0604020202020204" pitchFamily="34" charset="0"/>
              <a:buChar char="•"/>
            </a:pPr>
            <a:r>
              <a:rPr lang="ko-KR" altLang="en-US" sz="2844" b="0" dirty="0">
                <a:solidFill>
                  <a:schemeClr val="bg1"/>
                </a:solidFill>
                <a:latin typeface="나눔고딕" panose="020D0604000000000000" pitchFamily="50" charset="-127"/>
                <a:ea typeface="나눔고딕" panose="020D0604000000000000" pitchFamily="50" charset="-127"/>
              </a:rPr>
              <a:t>이 데이터를 잘 활용하면 어떤 이점이 있으며 무엇을 예견할 수 있을까요</a:t>
            </a:r>
            <a:r>
              <a:rPr lang="en-US" altLang="ko-KR" sz="2844" b="0" dirty="0">
                <a:solidFill>
                  <a:schemeClr val="bg1"/>
                </a:solidFill>
                <a:latin typeface="나눔고딕" panose="020D0604000000000000" pitchFamily="50" charset="-127"/>
                <a:ea typeface="나눔고딕" panose="020D0604000000000000" pitchFamily="50" charset="-127"/>
              </a:rPr>
              <a:t>?</a:t>
            </a:r>
          </a:p>
          <a:p>
            <a:pPr>
              <a:buFont typeface="Arial" panose="020B0604020202020204" pitchFamily="34" charset="0"/>
              <a:buChar char="•"/>
            </a:pPr>
            <a:r>
              <a:rPr lang="ko-KR" altLang="en-US" sz="2844" b="0" dirty="0">
                <a:solidFill>
                  <a:schemeClr val="bg1"/>
                </a:solidFill>
                <a:latin typeface="나눔고딕" panose="020D0604000000000000" pitchFamily="50" charset="-127"/>
                <a:ea typeface="나눔고딕" panose="020D0604000000000000" pitchFamily="50" charset="-127"/>
              </a:rPr>
              <a:t>이 데이터를 위와 같이 관리하면 어떤 문제점이 있으며</a:t>
            </a:r>
            <a:r>
              <a:rPr lang="en-US" altLang="ko-KR" sz="2844" b="0" dirty="0">
                <a:solidFill>
                  <a:schemeClr val="bg1"/>
                </a:solidFill>
                <a:latin typeface="나눔고딕" panose="020D0604000000000000" pitchFamily="50" charset="-127"/>
                <a:ea typeface="나눔고딕" panose="020D0604000000000000" pitchFamily="50" charset="-127"/>
              </a:rPr>
              <a:t>,</a:t>
            </a:r>
            <a:r>
              <a:rPr lang="ko-KR" altLang="en-US" sz="2844" b="0" dirty="0">
                <a:solidFill>
                  <a:schemeClr val="bg1"/>
                </a:solidFill>
                <a:latin typeface="나눔고딕" panose="020D0604000000000000" pitchFamily="50" charset="-127"/>
                <a:ea typeface="나눔고딕" panose="020D0604000000000000" pitchFamily="50" charset="-127"/>
              </a:rPr>
              <a:t> 바람직하게 관리할 수 있는 방법을 제안하십시오</a:t>
            </a:r>
            <a:r>
              <a:rPr lang="en-US" altLang="ko-KR" sz="2844" b="0" dirty="0">
                <a:solidFill>
                  <a:schemeClr val="bg1"/>
                </a:solidFill>
                <a:latin typeface="나눔고딕" panose="020D0604000000000000" pitchFamily="50" charset="-127"/>
                <a:ea typeface="나눔고딕" panose="020D0604000000000000" pitchFamily="50" charset="-127"/>
              </a:rPr>
              <a:t>.</a:t>
            </a:r>
          </a:p>
        </p:txBody>
      </p:sp>
      <p:sp>
        <p:nvSpPr>
          <p:cNvPr id="8" name="TextBox 7">
            <a:extLst>
              <a:ext uri="{FF2B5EF4-FFF2-40B4-BE49-F238E27FC236}">
                <a16:creationId xmlns:a16="http://schemas.microsoft.com/office/drawing/2014/main" id="{6388FADE-F985-0348-8F61-D573D287BD93}"/>
              </a:ext>
            </a:extLst>
          </p:cNvPr>
          <p:cNvSpPr txBox="1"/>
          <p:nvPr/>
        </p:nvSpPr>
        <p:spPr>
          <a:xfrm>
            <a:off x="-1" y="0"/>
            <a:ext cx="3942413"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altLang="ko-KR" sz="1800" i="1" dirty="0">
                <a:latin typeface="나눔고딕OTF"/>
              </a:rPr>
              <a:t>Why DB Design &gt; </a:t>
            </a:r>
            <a:r>
              <a:rPr lang="en-US" altLang="ko-KR" sz="1800" i="1" dirty="0">
                <a:solidFill>
                  <a:schemeClr val="tx1"/>
                </a:solidFill>
                <a:latin typeface="Nanum Gothic" charset="-127"/>
                <a:ea typeface="Nanum Gothic" charset="-127"/>
              </a:rPr>
              <a:t>Exercises</a:t>
            </a:r>
            <a:r>
              <a:rPr lang="en-US" sz="1800" dirty="0">
                <a:solidFill>
                  <a:schemeClr val="tx1"/>
                </a:solidFill>
                <a:latin typeface="Nanum Gothic" charset="-127"/>
                <a:ea typeface="Nanum Gothic" charset="-127"/>
                <a:cs typeface="Nanum Gothic" charset="-127"/>
              </a:rPr>
              <a:t> &gt;</a:t>
            </a:r>
            <a:endParaRPr kumimoji="0" lang="en-US" sz="1800" i="1" u="none" strike="noStrike" cap="none" spc="0" normalizeH="0" baseline="0" dirty="0">
              <a:ln>
                <a:noFill/>
              </a:ln>
              <a:solidFill>
                <a:schemeClr val="tx1"/>
              </a:solidFill>
              <a:effectLst/>
              <a:uFillTx/>
              <a:latin typeface="Nanum Gothic" charset="-127"/>
              <a:ea typeface="Nanum Gothic" charset="-127"/>
              <a:cs typeface="Nanum Gothic" charset="-127"/>
              <a:sym typeface="American Typewriter"/>
            </a:endParaRPr>
          </a:p>
        </p:txBody>
      </p:sp>
    </p:spTree>
    <p:extLst>
      <p:ext uri="{BB962C8B-B14F-4D97-AF65-F5344CB8AC3E}">
        <p14:creationId xmlns:p14="http://schemas.microsoft.com/office/powerpoint/2010/main" val="642979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latin typeface="나눔고딕" panose="020D0604000000000000" pitchFamily="50" charset="-127"/>
                <a:ea typeface="나눔고딕" panose="020D0604000000000000" pitchFamily="50" charset="-127"/>
              </a:rPr>
              <a:t>Exercise 2-2</a:t>
            </a:r>
            <a:endParaRPr lang="ko-KR" altLang="en-US" dirty="0">
              <a:latin typeface="나눔고딕" panose="020D0604000000000000" pitchFamily="50" charset="-127"/>
              <a:ea typeface="나눔고딕" panose="020D0604000000000000" pitchFamily="50" charset="-127"/>
            </a:endParaRPr>
          </a:p>
        </p:txBody>
      </p:sp>
      <p:sp>
        <p:nvSpPr>
          <p:cNvPr id="3" name="내용 개체 틀 2"/>
          <p:cNvSpPr>
            <a:spLocks noGrp="1"/>
          </p:cNvSpPr>
          <p:nvPr>
            <p:ph idx="1"/>
          </p:nvPr>
        </p:nvSpPr>
        <p:spPr>
          <a:xfrm>
            <a:off x="1074597" y="2316516"/>
            <a:ext cx="11379200" cy="1331348"/>
          </a:xfrm>
        </p:spPr>
        <p:txBody>
          <a:bodyPr>
            <a:normAutofit/>
          </a:bodyPr>
          <a:lstStyle/>
          <a:p>
            <a:r>
              <a:rPr lang="ko-KR" altLang="en-US" sz="3200" dirty="0">
                <a:latin typeface="나눔고딕" panose="020D0604000000000000" pitchFamily="50" charset="-127"/>
                <a:ea typeface="나눔고딕" panose="020D0604000000000000" pitchFamily="50" charset="-127"/>
              </a:rPr>
              <a:t>동네 작은 도서관에서 아래와 같은 테이블에 자료를 저장하여 근무하는 자원 봉사자들을 관리합니다</a:t>
            </a:r>
            <a:r>
              <a:rPr lang="en-US" altLang="ko-KR" sz="3200" dirty="0">
                <a:latin typeface="나눔고딕" panose="020D0604000000000000" pitchFamily="50" charset="-127"/>
                <a:ea typeface="나눔고딕" panose="020D0604000000000000" pitchFamily="50" charset="-127"/>
              </a:rPr>
              <a:t>.</a:t>
            </a:r>
            <a:r>
              <a:rPr lang="ko-KR" altLang="en-US" sz="3200" dirty="0">
                <a:latin typeface="나눔고딕" panose="020D0604000000000000" pitchFamily="50" charset="-127"/>
                <a:ea typeface="나눔고딕" panose="020D0604000000000000" pitchFamily="50" charset="-127"/>
              </a:rPr>
              <a:t> </a:t>
            </a:r>
            <a:endParaRPr lang="en-US" altLang="ko-KR" sz="3200" b="0" dirty="0">
              <a:latin typeface="나눔고딕" panose="020D0604000000000000" pitchFamily="50" charset="-127"/>
              <a:ea typeface="나눔고딕" panose="020D0604000000000000" pitchFamily="50" charset="-127"/>
            </a:endParaRPr>
          </a:p>
        </p:txBody>
      </p:sp>
      <p:sp>
        <p:nvSpPr>
          <p:cNvPr id="4" name="슬라이드 번호 개체 틀 3"/>
          <p:cNvSpPr>
            <a:spLocks noGrp="1"/>
          </p:cNvSpPr>
          <p:nvPr>
            <p:ph type="sldNum" sz="quarter" idx="10"/>
          </p:nvPr>
        </p:nvSpPr>
        <p:spPr/>
        <p:txBody>
          <a:bodyPr/>
          <a:lstStyle/>
          <a:p>
            <a:fld id="{87E0FCFB-B33F-4CD9-B1B3-4FED43C6D8C2}" type="slidenum">
              <a:rPr lang="ko-KR" altLang="en-US" smtClean="0"/>
              <a:pPr/>
              <a:t>17</a:t>
            </a:fld>
            <a:endParaRPr lang="ko-KR" altLang="en-US" dirty="0"/>
          </a:p>
        </p:txBody>
      </p:sp>
      <p:sp>
        <p:nvSpPr>
          <p:cNvPr id="6" name="내용 개체 틀 2"/>
          <p:cNvSpPr txBox="1">
            <a:spLocks/>
          </p:cNvSpPr>
          <p:nvPr/>
        </p:nvSpPr>
        <p:spPr>
          <a:xfrm>
            <a:off x="767363" y="6822616"/>
            <a:ext cx="11379200" cy="1945816"/>
          </a:xfrm>
          <a:prstGeom prst="rect">
            <a:avLst/>
          </a:prstGeom>
        </p:spPr>
        <p:txBody>
          <a:bodyPr>
            <a:normAutofit fontScale="92500"/>
          </a:bodyPr>
          <a:lstStyle>
            <a:lvl1pPr marL="342900" indent="-342900" algn="l" rtl="0" eaLnBrk="1" fontAlgn="base" latinLnBrk="1" hangingPunct="1">
              <a:lnSpc>
                <a:spcPct val="120000"/>
              </a:lnSpc>
              <a:spcBef>
                <a:spcPct val="20000"/>
              </a:spcBef>
              <a:spcAft>
                <a:spcPct val="0"/>
              </a:spcAft>
              <a:buClr>
                <a:srgbClr val="002060"/>
              </a:buClr>
              <a:buSzPct val="75000"/>
              <a:buFont typeface="Wingdings" panose="05000000000000000000" pitchFamily="2" charset="2"/>
              <a:buChar char="u"/>
              <a:defRPr kumimoji="1" lang="ko-KR" altLang="en-US" sz="2000" b="1" kern="1200" dirty="0" smtClean="0">
                <a:solidFill>
                  <a:schemeClr val="tx1"/>
                </a:solidFill>
                <a:latin typeface="맑은 고딕" pitchFamily="50" charset="-127"/>
                <a:ea typeface="맑은 고딕" pitchFamily="50" charset="-127"/>
                <a:cs typeface="+mn-cs"/>
              </a:defRPr>
            </a:lvl1pPr>
            <a:lvl2pPr marL="908050" indent="-436563" algn="l" rtl="0" eaLnBrk="1" fontAlgn="base" latinLnBrk="1" hangingPunct="1">
              <a:lnSpc>
                <a:spcPct val="120000"/>
              </a:lnSpc>
              <a:spcBef>
                <a:spcPct val="20000"/>
              </a:spcBef>
              <a:spcAft>
                <a:spcPct val="0"/>
              </a:spcAft>
              <a:buClr>
                <a:srgbClr val="1D314E"/>
              </a:buClr>
              <a:buSzPct val="100000"/>
              <a:buFont typeface="굴림" pitchFamily="50" charset="-127"/>
              <a:buChar char="–"/>
              <a:defRPr kumimoji="1" lang="ko-KR" altLang="en-US" sz="1600" kern="1200" dirty="0" smtClean="0">
                <a:solidFill>
                  <a:schemeClr val="tx1"/>
                </a:solidFill>
                <a:latin typeface="맑은 고딕" pitchFamily="50" charset="-127"/>
                <a:ea typeface="맑은 고딕" pitchFamily="50" charset="-127"/>
                <a:cs typeface="+mn-cs"/>
              </a:defRPr>
            </a:lvl2pPr>
            <a:lvl3pPr marL="1304925" indent="-395288" algn="l" rtl="0" eaLnBrk="1" fontAlgn="base" latinLnBrk="1" hangingPunct="1">
              <a:lnSpc>
                <a:spcPct val="120000"/>
              </a:lnSpc>
              <a:spcBef>
                <a:spcPct val="20000"/>
              </a:spcBef>
              <a:spcAft>
                <a:spcPct val="0"/>
              </a:spcAft>
              <a:buClr>
                <a:srgbClr val="1D314E"/>
              </a:buClr>
              <a:buSzPct val="100000"/>
              <a:buFont typeface="굴림" pitchFamily="50" charset="-127"/>
              <a:buChar char="»"/>
              <a:defRPr kumimoji="1" lang="ko-KR" altLang="en-US" sz="1400" kern="1200" dirty="0" smtClean="0">
                <a:solidFill>
                  <a:schemeClr val="tx1"/>
                </a:solidFill>
                <a:latin typeface="맑은 고딕" pitchFamily="50" charset="-127"/>
                <a:ea typeface="맑은 고딕" pitchFamily="50" charset="-127"/>
                <a:cs typeface="+mn-cs"/>
              </a:defRPr>
            </a:lvl3pPr>
            <a:lvl4pPr marL="1693863" indent="-387350" algn="l" rtl="0" eaLnBrk="1" fontAlgn="base" latinLnBrk="1" hangingPunct="1">
              <a:lnSpc>
                <a:spcPct val="120000"/>
              </a:lnSpc>
              <a:spcBef>
                <a:spcPct val="20000"/>
              </a:spcBef>
              <a:spcAft>
                <a:spcPct val="0"/>
              </a:spcAft>
              <a:buClr>
                <a:srgbClr val="1D314E"/>
              </a:buClr>
              <a:buSzPct val="75000"/>
              <a:buFont typeface="Wingdings" pitchFamily="2" charset="2"/>
              <a:buChar char="l"/>
              <a:defRPr kumimoji="1" lang="ko-KR" altLang="en-US" sz="1200" kern="1200" dirty="0" smtClean="0">
                <a:solidFill>
                  <a:schemeClr val="tx1"/>
                </a:solidFill>
                <a:latin typeface="맑은 고딕" pitchFamily="50" charset="-127"/>
                <a:ea typeface="맑은 고딕" pitchFamily="50" charset="-127"/>
                <a:cs typeface="+mn-cs"/>
              </a:defRPr>
            </a:lvl4pPr>
            <a:lvl5pPr marL="2093913" indent="-398463" algn="l" rtl="0" eaLnBrk="1" fontAlgn="base" latinLnBrk="1" hangingPunct="1">
              <a:lnSpc>
                <a:spcPct val="120000"/>
              </a:lnSpc>
              <a:spcBef>
                <a:spcPct val="20000"/>
              </a:spcBef>
              <a:spcAft>
                <a:spcPct val="0"/>
              </a:spcAft>
              <a:buClr>
                <a:srgbClr val="1D314E"/>
              </a:buClr>
              <a:buSzPct val="100000"/>
              <a:buFont typeface="굴림" pitchFamily="50" charset="-127"/>
              <a:buChar char="–"/>
              <a:defRPr kumimoji="1" lang="ko-KR" altLang="en-US" sz="1100" dirty="0">
                <a:solidFill>
                  <a:schemeClr val="tx1"/>
                </a:solidFill>
                <a:latin typeface="+mn-ea"/>
                <a:ea typeface="+mn-ea"/>
                <a:cs typeface="Arial" pitchFamily="34" charset="0"/>
              </a:defRPr>
            </a:lvl5pPr>
            <a:lvl6pPr marL="2551113" indent="-398463" algn="l" rtl="0" eaLnBrk="1" fontAlgn="base" latinLnBrk="1" hangingPunct="1">
              <a:lnSpc>
                <a:spcPct val="115000"/>
              </a:lnSpc>
              <a:spcBef>
                <a:spcPct val="20000"/>
              </a:spcBef>
              <a:spcAft>
                <a:spcPct val="20000"/>
              </a:spcAft>
              <a:buClr>
                <a:srgbClr val="0070C0"/>
              </a:buClr>
              <a:buSzPct val="100000"/>
              <a:buFont typeface="Wingdings" pitchFamily="2" charset="2"/>
              <a:buChar char="§"/>
              <a:defRPr kumimoji="1" sz="1400">
                <a:solidFill>
                  <a:schemeClr val="tx1"/>
                </a:solidFill>
                <a:latin typeface="Arial" pitchFamily="34" charset="0"/>
                <a:ea typeface="굴림" pitchFamily="50" charset="-127"/>
                <a:cs typeface="Arial" pitchFamily="34" charset="0"/>
              </a:defRPr>
            </a:lvl6pPr>
            <a:lvl7pPr marL="3008313" indent="-398463" algn="l" rtl="0" eaLnBrk="1" fontAlgn="base" latinLnBrk="1" hangingPunct="1">
              <a:lnSpc>
                <a:spcPct val="115000"/>
              </a:lnSpc>
              <a:spcBef>
                <a:spcPct val="20000"/>
              </a:spcBef>
              <a:spcAft>
                <a:spcPct val="20000"/>
              </a:spcAft>
              <a:buClr>
                <a:schemeClr val="accent2"/>
              </a:buClr>
              <a:buFont typeface="Wingdings" pitchFamily="2" charset="2"/>
              <a:buChar char="§"/>
              <a:defRPr kumimoji="1" sz="1200">
                <a:solidFill>
                  <a:schemeClr val="tx1"/>
                </a:solidFill>
                <a:latin typeface="+mn-lt"/>
                <a:ea typeface="+mn-ea"/>
              </a:defRPr>
            </a:lvl7pPr>
            <a:lvl8pPr marL="3465513" indent="-398463" algn="l" rtl="0" eaLnBrk="1" fontAlgn="base" latinLnBrk="1" hangingPunct="1">
              <a:lnSpc>
                <a:spcPct val="115000"/>
              </a:lnSpc>
              <a:spcBef>
                <a:spcPct val="20000"/>
              </a:spcBef>
              <a:spcAft>
                <a:spcPct val="20000"/>
              </a:spcAft>
              <a:buClr>
                <a:schemeClr val="accent2"/>
              </a:buClr>
              <a:buFont typeface="Wingdings" pitchFamily="2" charset="2"/>
              <a:buChar char="§"/>
              <a:defRPr kumimoji="1" sz="1200">
                <a:solidFill>
                  <a:schemeClr val="tx1"/>
                </a:solidFill>
                <a:latin typeface="+mn-lt"/>
                <a:ea typeface="+mn-ea"/>
              </a:defRPr>
            </a:lvl8pPr>
            <a:lvl9pPr marL="3922713" indent="-398463" algn="l" rtl="0" eaLnBrk="1" fontAlgn="base" latinLnBrk="1" hangingPunct="1">
              <a:lnSpc>
                <a:spcPct val="115000"/>
              </a:lnSpc>
              <a:spcBef>
                <a:spcPct val="20000"/>
              </a:spcBef>
              <a:spcAft>
                <a:spcPct val="20000"/>
              </a:spcAft>
              <a:buClr>
                <a:schemeClr val="accent2"/>
              </a:buClr>
              <a:buFont typeface="Wingdings" pitchFamily="2" charset="2"/>
              <a:buChar char="§"/>
              <a:defRPr kumimoji="1" sz="1200">
                <a:solidFill>
                  <a:schemeClr val="tx1"/>
                </a:solidFill>
                <a:latin typeface="+mn-lt"/>
                <a:ea typeface="+mn-ea"/>
              </a:defRPr>
            </a:lvl9pPr>
          </a:lstStyle>
          <a:p>
            <a:pPr>
              <a:buFont typeface="Arial" panose="020B0604020202020204" pitchFamily="34" charset="0"/>
              <a:buChar char="•"/>
            </a:pPr>
            <a:r>
              <a:rPr lang="ko-KR" altLang="en-US" sz="2844" b="0" dirty="0">
                <a:solidFill>
                  <a:schemeClr val="bg1"/>
                </a:solidFill>
                <a:latin typeface="나눔고딕" panose="020D0604000000000000" pitchFamily="50" charset="-127"/>
                <a:ea typeface="나눔고딕" panose="020D0604000000000000" pitchFamily="50" charset="-127"/>
              </a:rPr>
              <a:t>이 데이터를 잘 활용하면 어떤 이점이 있으며 무엇을 예견할 수 있을까요</a:t>
            </a:r>
            <a:r>
              <a:rPr lang="en-US" altLang="ko-KR" sz="2844" b="0" dirty="0">
                <a:solidFill>
                  <a:schemeClr val="bg1"/>
                </a:solidFill>
                <a:latin typeface="나눔고딕" panose="020D0604000000000000" pitchFamily="50" charset="-127"/>
                <a:ea typeface="나눔고딕" panose="020D0604000000000000" pitchFamily="50" charset="-127"/>
              </a:rPr>
              <a:t>?</a:t>
            </a:r>
          </a:p>
          <a:p>
            <a:pPr>
              <a:buFont typeface="Arial" panose="020B0604020202020204" pitchFamily="34" charset="0"/>
              <a:buChar char="•"/>
            </a:pPr>
            <a:r>
              <a:rPr lang="ko-KR" altLang="en-US" sz="2844" b="0" dirty="0">
                <a:solidFill>
                  <a:schemeClr val="bg1"/>
                </a:solidFill>
                <a:latin typeface="나눔고딕" panose="020D0604000000000000" pitchFamily="50" charset="-127"/>
                <a:ea typeface="나눔고딕" panose="020D0604000000000000" pitchFamily="50" charset="-127"/>
              </a:rPr>
              <a:t>이 데이터를 위와 같이 관리하면 어떤 문제점이 있으며</a:t>
            </a:r>
            <a:r>
              <a:rPr lang="en-US" altLang="ko-KR" sz="2844" b="0" dirty="0">
                <a:solidFill>
                  <a:schemeClr val="bg1"/>
                </a:solidFill>
                <a:latin typeface="나눔고딕" panose="020D0604000000000000" pitchFamily="50" charset="-127"/>
                <a:ea typeface="나눔고딕" panose="020D0604000000000000" pitchFamily="50" charset="-127"/>
              </a:rPr>
              <a:t>,</a:t>
            </a:r>
            <a:r>
              <a:rPr lang="ko-KR" altLang="en-US" sz="2844" b="0" dirty="0">
                <a:solidFill>
                  <a:schemeClr val="bg1"/>
                </a:solidFill>
                <a:latin typeface="나눔고딕" panose="020D0604000000000000" pitchFamily="50" charset="-127"/>
                <a:ea typeface="나눔고딕" panose="020D0604000000000000" pitchFamily="50" charset="-127"/>
              </a:rPr>
              <a:t> 바람직하게 관리할 수 있는 방법을 제안하십시오</a:t>
            </a:r>
            <a:r>
              <a:rPr lang="en-US" altLang="ko-KR" sz="2844" b="0" dirty="0">
                <a:solidFill>
                  <a:schemeClr val="bg1"/>
                </a:solidFill>
                <a:latin typeface="나눔고딕" panose="020D0604000000000000" pitchFamily="50" charset="-127"/>
                <a:ea typeface="나눔고딕" panose="020D0604000000000000" pitchFamily="50" charset="-127"/>
              </a:rPr>
              <a:t>.</a:t>
            </a:r>
          </a:p>
        </p:txBody>
      </p:sp>
      <p:pic>
        <p:nvPicPr>
          <p:cNvPr id="7" name="그림 6"/>
          <p:cNvPicPr>
            <a:picLocks noChangeAspect="1"/>
          </p:cNvPicPr>
          <p:nvPr/>
        </p:nvPicPr>
        <p:blipFill>
          <a:blip r:embed="rId2"/>
          <a:stretch>
            <a:fillRect/>
          </a:stretch>
        </p:blipFill>
        <p:spPr>
          <a:xfrm>
            <a:off x="2098711" y="4364744"/>
            <a:ext cx="8185634" cy="1777577"/>
          </a:xfrm>
          <a:prstGeom prst="rect">
            <a:avLst/>
          </a:prstGeom>
        </p:spPr>
      </p:pic>
      <p:sp>
        <p:nvSpPr>
          <p:cNvPr id="9" name="TextBox 8">
            <a:extLst>
              <a:ext uri="{FF2B5EF4-FFF2-40B4-BE49-F238E27FC236}">
                <a16:creationId xmlns:a16="http://schemas.microsoft.com/office/drawing/2014/main" id="{7E7D91EC-05CF-564E-945E-9E746245477F}"/>
              </a:ext>
            </a:extLst>
          </p:cNvPr>
          <p:cNvSpPr txBox="1"/>
          <p:nvPr/>
        </p:nvSpPr>
        <p:spPr>
          <a:xfrm>
            <a:off x="-1" y="0"/>
            <a:ext cx="3942413"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altLang="ko-KR" sz="1800" i="1" dirty="0">
                <a:latin typeface="나눔고딕OTF"/>
              </a:rPr>
              <a:t>Why DB Design &gt; </a:t>
            </a:r>
            <a:r>
              <a:rPr lang="en-US" altLang="ko-KR" sz="1800" i="1" dirty="0">
                <a:solidFill>
                  <a:schemeClr val="tx1"/>
                </a:solidFill>
                <a:latin typeface="Nanum Gothic" charset="-127"/>
                <a:ea typeface="Nanum Gothic" charset="-127"/>
              </a:rPr>
              <a:t>Exercises</a:t>
            </a:r>
            <a:r>
              <a:rPr lang="en-US" sz="1800" dirty="0">
                <a:solidFill>
                  <a:schemeClr val="tx1"/>
                </a:solidFill>
                <a:latin typeface="Nanum Gothic" charset="-127"/>
                <a:ea typeface="Nanum Gothic" charset="-127"/>
                <a:cs typeface="Nanum Gothic" charset="-127"/>
              </a:rPr>
              <a:t> &gt;</a:t>
            </a:r>
            <a:endParaRPr kumimoji="0" lang="en-US" sz="1800" i="1" u="none" strike="noStrike" cap="none" spc="0" normalizeH="0" baseline="0" dirty="0">
              <a:ln>
                <a:noFill/>
              </a:ln>
              <a:solidFill>
                <a:schemeClr val="tx1"/>
              </a:solidFill>
              <a:effectLst/>
              <a:uFillTx/>
              <a:latin typeface="Nanum Gothic" charset="-127"/>
              <a:ea typeface="Nanum Gothic" charset="-127"/>
              <a:cs typeface="Nanum Gothic" charset="-127"/>
              <a:sym typeface="American Typewriter"/>
            </a:endParaRPr>
          </a:p>
        </p:txBody>
      </p:sp>
    </p:spTree>
    <p:extLst>
      <p:ext uri="{BB962C8B-B14F-4D97-AF65-F5344CB8AC3E}">
        <p14:creationId xmlns:p14="http://schemas.microsoft.com/office/powerpoint/2010/main" val="418038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latin typeface="나눔고딕" panose="020D0604000000000000" pitchFamily="50" charset="-127"/>
                <a:ea typeface="나눔고딕" panose="020D0604000000000000" pitchFamily="50" charset="-127"/>
              </a:rPr>
              <a:t>Summary</a:t>
            </a:r>
            <a:endParaRPr lang="ko-KR" altLang="en-US" dirty="0">
              <a:latin typeface="나눔고딕" panose="020D0604000000000000" pitchFamily="50" charset="-127"/>
              <a:ea typeface="나눔고딕" panose="020D0604000000000000" pitchFamily="50" charset="-127"/>
            </a:endParaRPr>
          </a:p>
        </p:txBody>
      </p:sp>
      <p:sp>
        <p:nvSpPr>
          <p:cNvPr id="3" name="내용 개체 틀 2"/>
          <p:cNvSpPr>
            <a:spLocks noGrp="1"/>
          </p:cNvSpPr>
          <p:nvPr>
            <p:ph idx="1"/>
          </p:nvPr>
        </p:nvSpPr>
        <p:spPr>
          <a:xfrm>
            <a:off x="806027" y="2009281"/>
            <a:ext cx="11379200" cy="6621371"/>
          </a:xfrm>
        </p:spPr>
        <p:txBody>
          <a:bodyPr anchor="ctr">
            <a:normAutofit/>
          </a:bodyPr>
          <a:lstStyle/>
          <a:p>
            <a:pPr marL="571500" indent="-571500">
              <a:spcAft>
                <a:spcPts val="600"/>
              </a:spcAft>
              <a:buFont typeface="Arial" charset="0"/>
              <a:buChar char="•"/>
            </a:pPr>
            <a:r>
              <a:rPr lang="ko-KR" altLang="en-US" dirty="0">
                <a:latin typeface="나눔고딕" panose="020D0604000000000000" pitchFamily="50" charset="-127"/>
                <a:ea typeface="나눔고딕" panose="020D0604000000000000" pitchFamily="50" charset="-127"/>
              </a:rPr>
              <a:t>데이터베이스 설계는 특정 보고서 또는 특정 입력 방법의 영향을 받을 수 있다</a:t>
            </a:r>
            <a:r>
              <a:rPr lang="en-US" altLang="ko-KR" dirty="0">
                <a:latin typeface="나눔고딕" panose="020D0604000000000000" pitchFamily="50" charset="-127"/>
                <a:ea typeface="나눔고딕" panose="020D0604000000000000" pitchFamily="50" charset="-127"/>
              </a:rPr>
              <a:t>.</a:t>
            </a:r>
          </a:p>
          <a:p>
            <a:pPr marL="571500" indent="-571500">
              <a:spcAft>
                <a:spcPts val="600"/>
              </a:spcAft>
              <a:buFont typeface="Arial" charset="0"/>
              <a:buChar char="•"/>
            </a:pPr>
            <a:r>
              <a:rPr lang="ko-KR" altLang="en-US" dirty="0"/>
              <a:t>데이터베이스 또는 </a:t>
            </a:r>
            <a:r>
              <a:rPr lang="ko-KR" altLang="en-US" dirty="0" err="1"/>
              <a:t>스프레드쉬트의</a:t>
            </a:r>
            <a:r>
              <a:rPr lang="ko-KR" altLang="en-US" dirty="0"/>
              <a:t> 단순한 생성은 검색하려는 정보에 대한 단순한 변경조차에서도 어려움이 있을 수 있다</a:t>
            </a:r>
            <a:r>
              <a:rPr lang="en-US" altLang="ko-KR" dirty="0"/>
              <a:t>.</a:t>
            </a:r>
          </a:p>
          <a:p>
            <a:pPr marL="571500" indent="-571500">
              <a:spcAft>
                <a:spcPts val="600"/>
              </a:spcAft>
              <a:buFont typeface="Arial" charset="0"/>
              <a:buChar char="•"/>
            </a:pPr>
            <a:r>
              <a:rPr lang="ko-KR" altLang="en-US" dirty="0"/>
              <a:t>기본 데이터에 대해 신중히 생각하고 닥친 문제를 해결하기 위하여 데이터를 저장하는 것보다  데이터의 특성을 반영할 수 있도록 데이터베이스를 설계하는 것이 중요하다</a:t>
            </a:r>
            <a:r>
              <a:rPr lang="en-US" altLang="ko-KR" dirty="0"/>
              <a:t>.</a:t>
            </a:r>
          </a:p>
        </p:txBody>
      </p:sp>
      <p:sp>
        <p:nvSpPr>
          <p:cNvPr id="4" name="슬라이드 번호 개체 틀 3"/>
          <p:cNvSpPr>
            <a:spLocks noGrp="1"/>
          </p:cNvSpPr>
          <p:nvPr>
            <p:ph type="sldNum" sz="quarter" idx="10"/>
          </p:nvPr>
        </p:nvSpPr>
        <p:spPr/>
        <p:txBody>
          <a:bodyPr/>
          <a:lstStyle/>
          <a:p>
            <a:fld id="{87E0FCFB-B33F-4CD9-B1B3-4FED43C6D8C2}" type="slidenum">
              <a:rPr lang="ko-KR" altLang="en-US" smtClean="0"/>
              <a:pPr/>
              <a:t>18</a:t>
            </a:fld>
            <a:endParaRPr lang="ko-KR" altLang="en-US" dirty="0"/>
          </a:p>
        </p:txBody>
      </p:sp>
      <p:sp>
        <p:nvSpPr>
          <p:cNvPr id="6" name="TextBox 5">
            <a:extLst>
              <a:ext uri="{FF2B5EF4-FFF2-40B4-BE49-F238E27FC236}">
                <a16:creationId xmlns:a16="http://schemas.microsoft.com/office/drawing/2014/main" id="{D7C85395-597C-2C47-8002-113CA14A9CCD}"/>
              </a:ext>
            </a:extLst>
          </p:cNvPr>
          <p:cNvSpPr txBox="1"/>
          <p:nvPr/>
        </p:nvSpPr>
        <p:spPr>
          <a:xfrm>
            <a:off x="-1" y="0"/>
            <a:ext cx="3942413"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altLang="ko-KR" sz="1800" i="1" dirty="0">
                <a:latin typeface="나눔고딕OTF"/>
              </a:rPr>
              <a:t>Why DB Design &gt; </a:t>
            </a:r>
            <a:r>
              <a:rPr lang="en-US" altLang="ko-KR" sz="1800" i="1" dirty="0">
                <a:solidFill>
                  <a:schemeClr val="tx1"/>
                </a:solidFill>
                <a:latin typeface="Nanum Gothic" charset="-127"/>
                <a:ea typeface="Nanum Gothic" charset="-127"/>
              </a:rPr>
              <a:t>Summary</a:t>
            </a:r>
            <a:r>
              <a:rPr lang="en-US" sz="1800" dirty="0">
                <a:solidFill>
                  <a:schemeClr val="tx1"/>
                </a:solidFill>
                <a:latin typeface="Nanum Gothic" charset="-127"/>
                <a:ea typeface="Nanum Gothic" charset="-127"/>
                <a:cs typeface="Nanum Gothic" charset="-127"/>
              </a:rPr>
              <a:t> &gt;</a:t>
            </a:r>
            <a:endParaRPr kumimoji="0" lang="en-US" sz="1800" i="1" u="none" strike="noStrike" cap="none" spc="0" normalizeH="0" baseline="0" dirty="0">
              <a:ln>
                <a:noFill/>
              </a:ln>
              <a:solidFill>
                <a:schemeClr val="tx1"/>
              </a:solidFill>
              <a:effectLst/>
              <a:uFillTx/>
              <a:latin typeface="Nanum Gothic" charset="-127"/>
              <a:ea typeface="Nanum Gothic" charset="-127"/>
              <a:cs typeface="Nanum Gothic" charset="-127"/>
              <a:sym typeface="American Typewriter"/>
            </a:endParaRPr>
          </a:p>
        </p:txBody>
      </p:sp>
    </p:spTree>
    <p:extLst>
      <p:ext uri="{BB962C8B-B14F-4D97-AF65-F5344CB8AC3E}">
        <p14:creationId xmlns:p14="http://schemas.microsoft.com/office/powerpoint/2010/main" val="156081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Shape 397"/>
          <p:cNvSpPr/>
          <p:nvPr/>
        </p:nvSpPr>
        <p:spPr>
          <a:xfrm>
            <a:off x="4864100" y="7493000"/>
            <a:ext cx="2876689" cy="815608"/>
          </a:xfrm>
          <a:prstGeom prst="rect">
            <a:avLst/>
          </a:prstGeom>
          <a:ln w="12700">
            <a:miter lim="400000"/>
          </a:ln>
          <a:extLst>
            <a:ext uri="{C572A759-6A51-4108-AA02-DFA0A04FC94B}">
              <ma14:wrappingTextBoxFlag xmlns:ma14="http://schemas.microsoft.com/office/mac/drawingml/2011/main" xmlns="" val="1"/>
            </a:ext>
          </a:extLst>
        </p:spPr>
        <p:txBody>
          <a:bodyPr wrap="none" lIns="38100" tIns="38100" rIns="38100" bIns="38100">
            <a:spAutoFit/>
          </a:bodyPr>
          <a:lstStyle>
            <a:lvl1pPr algn="l" defTabSz="914400">
              <a:buClr>
                <a:srgbClr val="000000"/>
              </a:buClr>
              <a:defRPr sz="4800">
                <a:solidFill>
                  <a:srgbClr val="424242"/>
                </a:solidFill>
                <a:uFill>
                  <a:solidFill>
                    <a:srgbClr val="FFF76B"/>
                  </a:solidFill>
                </a:uFill>
                <a:latin typeface="Gill Sans MT"/>
                <a:ea typeface="Gill Sans MT"/>
                <a:cs typeface="Gill Sans MT"/>
                <a:sym typeface="Gill Sans MT"/>
              </a:defRPr>
            </a:lvl1pPr>
          </a:lstStyle>
          <a:p>
            <a:pPr lvl="0">
              <a:defRPr sz="1800">
                <a:solidFill>
                  <a:srgbClr val="000000"/>
                </a:solidFill>
                <a:uFillTx/>
              </a:defRPr>
            </a:pPr>
            <a:r>
              <a:rPr lang="en-US" sz="4800" dirty="0">
                <a:solidFill>
                  <a:srgbClr val="424242"/>
                </a:solidFill>
                <a:uFill>
                  <a:solidFill>
                    <a:srgbClr val="FFF76B"/>
                  </a:solidFill>
                </a:uFill>
              </a:rPr>
              <a:t>Thank you!</a:t>
            </a:r>
            <a:endParaRPr sz="4800" dirty="0">
              <a:solidFill>
                <a:srgbClr val="424242"/>
              </a:solidFill>
              <a:uFill>
                <a:solidFill>
                  <a:srgbClr val="FFF76B"/>
                </a:solidFill>
              </a:uFill>
            </a:endParaRPr>
          </a:p>
        </p:txBody>
      </p:sp>
      <p:grpSp>
        <p:nvGrpSpPr>
          <p:cNvPr id="400" name="Group 400"/>
          <p:cNvGrpSpPr/>
          <p:nvPr/>
        </p:nvGrpSpPr>
        <p:grpSpPr>
          <a:xfrm>
            <a:off x="685800" y="533400"/>
            <a:ext cx="11700999" cy="7112003"/>
            <a:chOff x="0" y="0"/>
            <a:chExt cx="11700998" cy="7112002"/>
          </a:xfrm>
        </p:grpSpPr>
        <p:pic>
          <p:nvPicPr>
            <p:cNvPr id="398" name="k-f12464de9ebaf946.png"/>
            <p:cNvPicPr/>
            <p:nvPr/>
          </p:nvPicPr>
          <p:blipFill>
            <a:blip r:embed="rId2">
              <a:extLst/>
            </a:blip>
            <a:stretch>
              <a:fillRect/>
            </a:stretch>
          </p:blipFill>
          <p:spPr>
            <a:xfrm>
              <a:off x="0" y="0"/>
              <a:ext cx="11700999" cy="6581811"/>
            </a:xfrm>
            <a:prstGeom prst="rect">
              <a:avLst/>
            </a:prstGeom>
            <a:ln w="12700" cap="flat">
              <a:noFill/>
              <a:miter lim="400000"/>
            </a:ln>
            <a:effectLst/>
          </p:spPr>
        </p:pic>
        <p:sp>
          <p:nvSpPr>
            <p:cNvPr id="399" name="Shape 399"/>
            <p:cNvSpPr/>
            <p:nvPr/>
          </p:nvSpPr>
          <p:spPr>
            <a:xfrm>
              <a:off x="9141390" y="6709781"/>
              <a:ext cx="2530060" cy="40222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38100" tIns="38100" rIns="38100" bIns="38100" numCol="1" anchor="t">
              <a:noAutofit/>
            </a:bodyPr>
            <a:lstStyle>
              <a:lvl1pPr algn="l" defTabSz="317500">
                <a:lnSpc>
                  <a:spcPts val="2900"/>
                </a:lnSpc>
                <a:defRPr sz="1200">
                  <a:solidFill>
                    <a:srgbClr val="000000"/>
                  </a:solidFill>
                  <a:latin typeface="Arial"/>
                  <a:ea typeface="Arial"/>
                  <a:cs typeface="Arial"/>
                  <a:sym typeface="Arial"/>
                </a:defRPr>
              </a:lvl1pPr>
            </a:lstStyle>
            <a:p>
              <a:pPr lvl="0">
                <a:defRPr sz="1800"/>
              </a:pPr>
              <a:r>
                <a:rPr sz="1200"/>
                <a:t>출처: metachannels.com</a:t>
              </a:r>
            </a:p>
          </p:txBody>
        </p:sp>
      </p:grpSp>
      <p:sp>
        <p:nvSpPr>
          <p:cNvPr id="401" name="Shape 401"/>
          <p:cNvSpPr>
            <a:spLocks noGrp="1"/>
          </p:cNvSpPr>
          <p:nvPr>
            <p:ph type="sldNum" sz="quarter" idx="2"/>
          </p:nvPr>
        </p:nvSpPr>
        <p:spPr>
          <a:xfrm>
            <a:off x="6301382" y="9080500"/>
            <a:ext cx="405538" cy="368300"/>
          </a:xfrm>
          <a:prstGeom prst="rect">
            <a:avLst/>
          </a:prstGeom>
          <a:extLst>
            <a:ext uri="{C572A759-6A51-4108-AA02-DFA0A04FC94B}">
              <ma14:wrappingTextBoxFlag xmlns:ma14="http://schemas.microsoft.com/office/mac/drawingml/2011/main" xmlns="" val="1"/>
            </a:ext>
          </a:extLst>
        </p:spPr>
        <p:txBody>
          <a:bodyPr/>
          <a:lstStyle/>
          <a:p>
            <a:pPr lvl="0">
              <a:defRPr>
                <a:solidFill>
                  <a:srgbClr val="000000"/>
                </a:solidFill>
              </a:defRPr>
            </a:pPr>
            <a:fld id="{86CB4B4D-7CA3-9044-876B-883B54F8677D}" type="slidenum">
              <a:rPr>
                <a:solidFill>
                  <a:srgbClr val="FFFFFF"/>
                </a:solidFill>
              </a:rPr>
              <a:t>19</a:t>
            </a:fld>
            <a:endParaRPr>
              <a:solidFill>
                <a:srgbClr val="FFFFFF"/>
              </a:solidFill>
            </a:endParaRPr>
          </a:p>
        </p:txBody>
      </p:sp>
    </p:spTree>
  </p:cSld>
  <p:clrMapOvr>
    <a:masterClrMapping/>
  </p:clrMapOvr>
  <p:transition spd="slow">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chor="ctr"/>
          <a:lstStyle/>
          <a:p>
            <a:r>
              <a:rPr lang="en-US" sz="6000" dirty="0"/>
              <a:t>Schedule*</a:t>
            </a:r>
            <a:endParaRPr lang="ko-KR" altLang="en-US" sz="6000" dirty="0">
              <a:latin typeface="나눔고딕 ExtraBold" panose="020D0904000000000000" pitchFamily="50" charset="-127"/>
              <a:ea typeface="나눔고딕 ExtraBold" panose="020D0904000000000000" pitchFamily="50" charset="-127"/>
            </a:endParaRPr>
          </a:p>
        </p:txBody>
      </p:sp>
      <p:sp>
        <p:nvSpPr>
          <p:cNvPr id="5" name="텍스트 개체 틀 4"/>
          <p:cNvSpPr>
            <a:spLocks noGrp="1"/>
          </p:cNvSpPr>
          <p:nvPr>
            <p:ph sz="half" idx="1"/>
          </p:nvPr>
        </p:nvSpPr>
        <p:spPr>
          <a:xfrm>
            <a:off x="894079" y="2596444"/>
            <a:ext cx="9898839" cy="6188570"/>
          </a:xfrm>
        </p:spPr>
        <p:txBody>
          <a:bodyPr anchor="t">
            <a:normAutofit/>
          </a:bodyPr>
          <a:lstStyle/>
          <a:p>
            <a:pPr marL="342900"/>
            <a:r>
              <a:rPr lang="en-US" sz="2800" dirty="0">
                <a:solidFill>
                  <a:schemeClr val="tx2">
                    <a:lumMod val="75000"/>
                  </a:schemeClr>
                </a:solidFill>
                <a:latin typeface="Nanum Gothic" panose="020D0604000000000000" pitchFamily="34" charset="-127"/>
                <a:ea typeface="Nanum Gothic" panose="020D0604000000000000" pitchFamily="34" charset="-127"/>
                <a:cs typeface="Nanum Gothic" charset="-127"/>
              </a:rPr>
              <a:t>0. Seminar Overview </a:t>
            </a:r>
          </a:p>
          <a:p>
            <a:pPr marL="800100" indent="-457200">
              <a:buAutoNum type="arabicPeriod"/>
            </a:pPr>
            <a:r>
              <a:rPr lang="en-US" sz="2800" dirty="0">
                <a:solidFill>
                  <a:schemeClr val="tx2">
                    <a:lumMod val="75000"/>
                  </a:schemeClr>
                </a:solidFill>
                <a:latin typeface="Nanum Gothic" panose="020D0604000000000000" pitchFamily="34" charset="-127"/>
                <a:ea typeface="Nanum Gothic" panose="020D0604000000000000" pitchFamily="34" charset="-127"/>
                <a:cs typeface="Nanum Gothic" charset="-127"/>
              </a:rPr>
              <a:t>Overview of the Relational Data Model</a:t>
            </a:r>
          </a:p>
          <a:p>
            <a:pPr marL="800100" indent="-457200">
              <a:buAutoNum type="arabicPeriod"/>
            </a:pPr>
            <a:r>
              <a:rPr lang="en-US" sz="2800" dirty="0">
                <a:solidFill>
                  <a:schemeClr val="bg1"/>
                </a:solidFill>
                <a:latin typeface="Nanum Gothic" panose="020D0604000000000000" pitchFamily="34" charset="-127"/>
                <a:ea typeface="Nanum Gothic" panose="020D0604000000000000" pitchFamily="34" charset="-127"/>
                <a:cs typeface="Nanum Gothic" charset="-127"/>
              </a:rPr>
              <a:t>Why DB Design?</a:t>
            </a:r>
            <a:endParaRPr lang="en-US" altLang="ko-KR" sz="2800" dirty="0">
              <a:solidFill>
                <a:schemeClr val="bg1"/>
              </a:solidFill>
              <a:latin typeface="Nanum Gothic" panose="020D0604000000000000" pitchFamily="34" charset="-127"/>
              <a:ea typeface="Nanum Gothic" panose="020D0604000000000000" pitchFamily="34" charset="-127"/>
              <a:cs typeface="Nanum Gothic" charset="-127"/>
            </a:endParaRPr>
          </a:p>
          <a:p>
            <a:pPr marL="800100" indent="-457200">
              <a:buAutoNum type="arabicPeriod"/>
            </a:pPr>
            <a:r>
              <a:rPr lang="en-US" sz="2800" dirty="0">
                <a:solidFill>
                  <a:schemeClr val="tx2">
                    <a:lumMod val="75000"/>
                  </a:schemeClr>
                </a:solidFill>
                <a:latin typeface="Nanum Gothic" panose="020D0604000000000000" pitchFamily="34" charset="-127"/>
                <a:ea typeface="Nanum Gothic" panose="020D0604000000000000" pitchFamily="34" charset="-127"/>
                <a:cs typeface="Nanum Gothic" charset="-127"/>
              </a:rPr>
              <a:t>Development Process</a:t>
            </a:r>
          </a:p>
          <a:p>
            <a:pPr marL="800100" indent="-457200">
              <a:buAutoNum type="arabicPeriod"/>
            </a:pPr>
            <a:r>
              <a:rPr lang="en-US" sz="2800" dirty="0">
                <a:solidFill>
                  <a:schemeClr val="tx2">
                    <a:lumMod val="75000"/>
                  </a:schemeClr>
                </a:solidFill>
                <a:latin typeface="Nanum Gothic" panose="020D0604000000000000" pitchFamily="34" charset="-127"/>
                <a:ea typeface="Nanum Gothic" panose="020D0604000000000000" pitchFamily="34" charset="-127"/>
                <a:cs typeface="Nanum Gothic" charset="-127"/>
              </a:rPr>
              <a:t>Requirements</a:t>
            </a:r>
          </a:p>
          <a:p>
            <a:pPr marL="800100" indent="-457200">
              <a:buAutoNum type="arabicPeriod"/>
            </a:pPr>
            <a:r>
              <a:rPr lang="en-US" sz="2800" dirty="0">
                <a:solidFill>
                  <a:schemeClr val="tx2">
                    <a:lumMod val="75000"/>
                  </a:schemeClr>
                </a:solidFill>
                <a:latin typeface="Nanum Gothic" panose="020D0604000000000000" pitchFamily="34" charset="-127"/>
                <a:ea typeface="Nanum Gothic" panose="020D0604000000000000" pitchFamily="34" charset="-127"/>
                <a:cs typeface="Nanum Gothic" charset="-127"/>
              </a:rPr>
              <a:t>Conceptual Data Model</a:t>
            </a:r>
          </a:p>
          <a:p>
            <a:pPr marL="800100" indent="-457200">
              <a:buAutoNum type="arabicPeriod"/>
            </a:pPr>
            <a:r>
              <a:rPr lang="en-US" sz="2800" dirty="0">
                <a:solidFill>
                  <a:schemeClr val="tx2">
                    <a:lumMod val="75000"/>
                  </a:schemeClr>
                </a:solidFill>
                <a:latin typeface="Nanum Gothic" panose="020D0604000000000000" pitchFamily="34" charset="-127"/>
                <a:ea typeface="Nanum Gothic" panose="020D0604000000000000" pitchFamily="34" charset="-127"/>
                <a:cs typeface="Nanum Gothic" charset="-127"/>
              </a:rPr>
              <a:t>Generalization &amp; Specialization</a:t>
            </a:r>
          </a:p>
          <a:p>
            <a:pPr marL="800100" indent="-457200">
              <a:buAutoNum type="arabicPeriod"/>
            </a:pPr>
            <a:r>
              <a:rPr lang="en-US" sz="2800" dirty="0">
                <a:solidFill>
                  <a:schemeClr val="tx2">
                    <a:lumMod val="75000"/>
                  </a:schemeClr>
                </a:solidFill>
                <a:latin typeface="Nanum Gothic" panose="020D0604000000000000" pitchFamily="34" charset="-127"/>
                <a:ea typeface="Nanum Gothic" panose="020D0604000000000000" pitchFamily="34" charset="-127"/>
              </a:rPr>
              <a:t>Relational Database Design</a:t>
            </a:r>
          </a:p>
          <a:p>
            <a:pPr marL="800100" indent="-457200">
              <a:buAutoNum type="arabicPeriod"/>
            </a:pPr>
            <a:r>
              <a:rPr lang="en-US" sz="2800" dirty="0">
                <a:solidFill>
                  <a:schemeClr val="tx2">
                    <a:lumMod val="75000"/>
                  </a:schemeClr>
                </a:solidFill>
                <a:latin typeface="Nanum Gothic" panose="020D0604000000000000" pitchFamily="34" charset="-127"/>
                <a:ea typeface="Nanum Gothic" panose="020D0604000000000000" pitchFamily="34" charset="-127"/>
              </a:rPr>
              <a:t>Normalization</a:t>
            </a:r>
          </a:p>
          <a:p>
            <a:pPr marL="800100" indent="-457200">
              <a:buAutoNum type="arabicPeriod"/>
            </a:pPr>
            <a:r>
              <a:rPr lang="en-US" sz="2800" dirty="0">
                <a:solidFill>
                  <a:schemeClr val="tx2">
                    <a:lumMod val="75000"/>
                  </a:schemeClr>
                </a:solidFill>
                <a:latin typeface="Nanum Gothic" panose="020D0604000000000000" pitchFamily="34" charset="-127"/>
                <a:ea typeface="Nanum Gothic" panose="020D0604000000000000" pitchFamily="34" charset="-127"/>
              </a:rPr>
              <a:t>Keys and Constraints</a:t>
            </a:r>
            <a:endParaRPr lang="en-US" altLang="ko-KR" sz="2800" dirty="0">
              <a:solidFill>
                <a:schemeClr val="tx2">
                  <a:lumMod val="75000"/>
                </a:schemeClr>
              </a:solidFill>
              <a:latin typeface="Nanum Gothic" panose="020D0604000000000000" pitchFamily="34" charset="-127"/>
              <a:ea typeface="Nanum Gothic" panose="020D0604000000000000" pitchFamily="34" charset="-127"/>
              <a:cs typeface="Nanum Gothic" charset="-127"/>
            </a:endParaRPr>
          </a:p>
        </p:txBody>
      </p:sp>
      <p:sp>
        <p:nvSpPr>
          <p:cNvPr id="7" name="텍스트 개체 틀 4"/>
          <p:cNvSpPr txBox="1">
            <a:spLocks/>
          </p:cNvSpPr>
          <p:nvPr/>
        </p:nvSpPr>
        <p:spPr>
          <a:xfrm>
            <a:off x="7027576" y="2402240"/>
            <a:ext cx="5289929" cy="69813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noAutofit/>
          </a:bodyPr>
          <a:lstStyle>
            <a:lvl1pPr marL="904390" indent="-561490" defTabSz="584200">
              <a:spcBef>
                <a:spcPts val="3200"/>
              </a:spcBef>
              <a:buSzPct val="120000"/>
              <a:buChar char="•"/>
              <a:defRPr sz="4200">
                <a:solidFill>
                  <a:srgbClr val="424242"/>
                </a:solidFill>
                <a:latin typeface="나눔고딕OTF"/>
                <a:ea typeface="나눔고딕OTF"/>
                <a:cs typeface="나눔고딕OTF"/>
                <a:sym typeface="나눔고딕OTF"/>
              </a:defRPr>
            </a:lvl1pPr>
            <a:lvl2pPr marL="1429323" indent="-561490" defTabSz="584200">
              <a:spcBef>
                <a:spcPts val="3200"/>
              </a:spcBef>
              <a:buSzPct val="120000"/>
              <a:buChar char="•"/>
              <a:defRPr sz="4200">
                <a:solidFill>
                  <a:srgbClr val="424242"/>
                </a:solidFill>
                <a:latin typeface="나눔고딕OTF"/>
                <a:ea typeface="나눔고딕OTF"/>
                <a:cs typeface="나눔고딕OTF"/>
                <a:sym typeface="나눔고딕OTF"/>
              </a:defRPr>
            </a:lvl2pPr>
            <a:lvl3pPr marL="1937323" indent="-561490" defTabSz="584200">
              <a:spcBef>
                <a:spcPts val="3200"/>
              </a:spcBef>
              <a:buSzPct val="120000"/>
              <a:buChar char="•"/>
              <a:defRPr sz="4200">
                <a:solidFill>
                  <a:srgbClr val="424242"/>
                </a:solidFill>
                <a:latin typeface="나눔고딕OTF"/>
                <a:ea typeface="나눔고딕OTF"/>
                <a:cs typeface="나눔고딕OTF"/>
                <a:sym typeface="나눔고딕OTF"/>
              </a:defRPr>
            </a:lvl3pPr>
            <a:lvl4pPr marL="2462257" indent="-561490" defTabSz="584200">
              <a:spcBef>
                <a:spcPts val="3200"/>
              </a:spcBef>
              <a:buSzPct val="120000"/>
              <a:buChar char="•"/>
              <a:defRPr sz="4200">
                <a:solidFill>
                  <a:srgbClr val="424242"/>
                </a:solidFill>
                <a:latin typeface="나눔고딕OTF"/>
                <a:ea typeface="나눔고딕OTF"/>
                <a:cs typeface="나눔고딕OTF"/>
                <a:sym typeface="나눔고딕OTF"/>
              </a:defRPr>
            </a:lvl4pPr>
            <a:lvl5pPr marL="2987190" indent="-561490" defTabSz="584200">
              <a:spcBef>
                <a:spcPts val="3200"/>
              </a:spcBef>
              <a:buSzPct val="120000"/>
              <a:buChar char="•"/>
              <a:defRPr sz="4200">
                <a:solidFill>
                  <a:srgbClr val="424242"/>
                </a:solidFill>
                <a:latin typeface="나눔고딕OTF"/>
                <a:ea typeface="나눔고딕OTF"/>
                <a:cs typeface="나눔고딕OTF"/>
                <a:sym typeface="나눔고딕OTF"/>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a:lstStyle>
          <a:p>
            <a:pPr marL="342900" indent="0" algn="l">
              <a:buNone/>
            </a:pPr>
            <a:endParaRPr lang="ko-KR" altLang="en-US" sz="1800" b="1" dirty="0"/>
          </a:p>
        </p:txBody>
      </p:sp>
      <p:sp>
        <p:nvSpPr>
          <p:cNvPr id="10" name="TextBox 9"/>
          <p:cNvSpPr txBox="1"/>
          <p:nvPr/>
        </p:nvSpPr>
        <p:spPr>
          <a:xfrm>
            <a:off x="7333884" y="9083505"/>
            <a:ext cx="5020675" cy="3488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lang="en-US" altLang="ko-KR" sz="1600" dirty="0">
                <a:solidFill>
                  <a:srgbClr val="FF0000"/>
                </a:solidFill>
                <a:latin typeface="나눔명조" panose="02020603020101020101" pitchFamily="18" charset="-127"/>
                <a:ea typeface="나눔명조" panose="02020603020101020101" pitchFamily="18" charset="-127"/>
              </a:rPr>
              <a:t>*subject</a:t>
            </a:r>
            <a:r>
              <a:rPr lang="ko-KR" altLang="en-US" sz="1600" dirty="0">
                <a:solidFill>
                  <a:srgbClr val="FF0000"/>
                </a:solidFill>
                <a:latin typeface="나눔명조" panose="02020603020101020101" pitchFamily="18" charset="-127"/>
                <a:ea typeface="나눔명조" panose="02020603020101020101" pitchFamily="18" charset="-127"/>
              </a:rPr>
              <a:t> </a:t>
            </a:r>
            <a:r>
              <a:rPr lang="en-US" altLang="ko-KR" sz="1600" dirty="0">
                <a:solidFill>
                  <a:srgbClr val="FF0000"/>
                </a:solidFill>
                <a:latin typeface="나눔명조" panose="02020603020101020101" pitchFamily="18" charset="-127"/>
                <a:ea typeface="나눔명조" panose="02020603020101020101" pitchFamily="18" charset="-127"/>
              </a:rPr>
              <a:t>to change without notification</a:t>
            </a:r>
            <a:endParaRPr kumimoji="0" lang="ko-KR" altLang="en-US" sz="1600" b="0" i="0" u="none" strike="noStrike" cap="none" spc="0" normalizeH="0" baseline="0" dirty="0">
              <a:ln>
                <a:noFill/>
              </a:ln>
              <a:solidFill>
                <a:srgbClr val="FF0000"/>
              </a:solidFill>
              <a:effectLst/>
              <a:uFillTx/>
              <a:latin typeface="나눔명조" panose="02020603020101020101" pitchFamily="18" charset="-127"/>
              <a:ea typeface="나눔명조" panose="02020603020101020101" pitchFamily="18" charset="-127"/>
              <a:sym typeface="American Typewriter"/>
            </a:endParaRPr>
          </a:p>
        </p:txBody>
      </p:sp>
      <p:sp>
        <p:nvSpPr>
          <p:cNvPr id="8" name="TextBox 7">
            <a:extLst>
              <a:ext uri="{FF2B5EF4-FFF2-40B4-BE49-F238E27FC236}">
                <a16:creationId xmlns:a16="http://schemas.microsoft.com/office/drawing/2014/main" id="{F8AED2A9-B9AA-864B-AB80-B515FC2520E3}"/>
              </a:ext>
            </a:extLst>
          </p:cNvPr>
          <p:cNvSpPr txBox="1"/>
          <p:nvPr/>
        </p:nvSpPr>
        <p:spPr>
          <a:xfrm>
            <a:off x="-1" y="-10996"/>
            <a:ext cx="2905433"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altLang="ko-KR" sz="1800" i="1" dirty="0">
                <a:latin typeface="나눔고딕OTF"/>
              </a:rPr>
              <a:t>Why DB Design &gt; </a:t>
            </a:r>
            <a:endParaRPr kumimoji="0" lang="ko-KR" altLang="en-US" sz="1800" b="0" i="1" u="none" strike="noStrike" cap="none" spc="0" normalizeH="0" baseline="0" dirty="0">
              <a:ln>
                <a:noFill/>
              </a:ln>
              <a:solidFill>
                <a:srgbClr val="FFFFFF"/>
              </a:solidFill>
              <a:effectLst/>
              <a:uFillTx/>
              <a:latin typeface="나눔고딕OTF"/>
              <a:sym typeface="American Typewriter"/>
            </a:endParaRPr>
          </a:p>
        </p:txBody>
      </p:sp>
    </p:spTree>
    <p:extLst>
      <p:ext uri="{BB962C8B-B14F-4D97-AF65-F5344CB8AC3E}">
        <p14:creationId xmlns:p14="http://schemas.microsoft.com/office/powerpoint/2010/main" val="67487058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entury Gothic" panose="020B0502020202020204" pitchFamily="34" charset="0"/>
                <a:ea typeface="Nanum Gothic" panose="020D0604000000000000" pitchFamily="34" charset="-127"/>
              </a:rPr>
              <a:t>What </a:t>
            </a:r>
            <a:r>
              <a:rPr lang="en-US" dirty="0">
                <a:latin typeface="Century Gothic" panose="020B0502020202020204" pitchFamily="34" charset="0"/>
                <a:ea typeface="Nanum Gothic" panose="020D0604000000000000" pitchFamily="34" charset="-127"/>
                <a:cs typeface="나눔고딕OTF"/>
              </a:rPr>
              <a:t>will be dealt</a:t>
            </a:r>
            <a:endParaRPr lang="en-US" dirty="0"/>
          </a:p>
        </p:txBody>
      </p:sp>
      <p:sp>
        <p:nvSpPr>
          <p:cNvPr id="3" name="Content Placeholder 2"/>
          <p:cNvSpPr>
            <a:spLocks noGrp="1"/>
          </p:cNvSpPr>
          <p:nvPr>
            <p:ph idx="1"/>
          </p:nvPr>
        </p:nvSpPr>
        <p:spPr/>
        <p:txBody>
          <a:bodyPr>
            <a:normAutofit/>
          </a:bodyPr>
          <a:lstStyle/>
          <a:p>
            <a:pPr marL="548657" indent="-548657">
              <a:buFont typeface="+mj-lt"/>
              <a:buAutoNum type="arabicPeriod"/>
            </a:pPr>
            <a:endParaRPr lang="en-US" dirty="0">
              <a:latin typeface="Nanum Gothic" charset="-127"/>
              <a:ea typeface="Nanum Gothic" charset="-127"/>
              <a:cs typeface="Nanum Gothic" charset="-127"/>
            </a:endParaRPr>
          </a:p>
          <a:p>
            <a:pPr marL="742950" indent="-742950">
              <a:lnSpc>
                <a:spcPct val="150000"/>
              </a:lnSpc>
              <a:buFont typeface="+mj-lt"/>
              <a:buAutoNum type="arabicPeriod"/>
            </a:pPr>
            <a:r>
              <a:rPr lang="en-US" altLang="ko-KR" sz="4000" dirty="0">
                <a:latin typeface="Nanum Gothic" charset="-127"/>
                <a:ea typeface="Nanum Gothic" charset="-127"/>
                <a:cs typeface="Nanum Gothic" charset="-127"/>
              </a:rPr>
              <a:t>Mishandling Keywords and Categories</a:t>
            </a:r>
          </a:p>
          <a:p>
            <a:pPr marL="742950" indent="-742950">
              <a:lnSpc>
                <a:spcPct val="150000"/>
              </a:lnSpc>
              <a:buFont typeface="+mj-lt"/>
              <a:buAutoNum type="arabicPeriod"/>
            </a:pPr>
            <a:r>
              <a:rPr lang="en-US" altLang="ko-KR" sz="4000" dirty="0">
                <a:latin typeface="Nanum Gothic" charset="-127"/>
                <a:ea typeface="Nanum Gothic" charset="-127"/>
                <a:cs typeface="Nanum Gothic" charset="-127"/>
              </a:rPr>
              <a:t>Repeated Information</a:t>
            </a:r>
          </a:p>
          <a:p>
            <a:pPr marL="742950" indent="-742950">
              <a:lnSpc>
                <a:spcPct val="150000"/>
              </a:lnSpc>
              <a:buFont typeface="+mj-lt"/>
              <a:buAutoNum type="arabicPeriod"/>
            </a:pPr>
            <a:r>
              <a:rPr lang="en-US" altLang="ko-KR" sz="4000" dirty="0">
                <a:latin typeface="Nanum Gothic" charset="-127"/>
                <a:ea typeface="Nanum Gothic" charset="-127"/>
                <a:cs typeface="Nanum Gothic" charset="-127"/>
              </a:rPr>
              <a:t>Designing for a Single Report</a:t>
            </a:r>
          </a:p>
          <a:p>
            <a:pPr marL="742950" indent="-742950">
              <a:lnSpc>
                <a:spcPct val="150000"/>
              </a:lnSpc>
              <a:buFont typeface="+mj-lt"/>
              <a:buAutoNum type="arabicPeriod"/>
            </a:pPr>
            <a:r>
              <a:rPr lang="en-US" altLang="ko-KR" sz="4000" dirty="0" err="1">
                <a:solidFill>
                  <a:srgbClr val="0070C0"/>
                </a:solidFill>
                <a:latin typeface="Nanum Gothic" charset="-127"/>
                <a:ea typeface="Nanum Gothic" charset="-127"/>
                <a:cs typeface="Nanum Gothic" charset="-127"/>
              </a:rPr>
              <a:t>Excercises</a:t>
            </a:r>
            <a:endParaRPr lang="en-US" altLang="ko-KR" sz="4000" dirty="0">
              <a:solidFill>
                <a:srgbClr val="0070C0"/>
              </a:solidFill>
              <a:latin typeface="Nanum Gothic" charset="-127"/>
              <a:ea typeface="Nanum Gothic" charset="-127"/>
              <a:cs typeface="Nanum Gothic" charset="-127"/>
            </a:endParaRPr>
          </a:p>
          <a:p>
            <a:pPr marL="742950" indent="-742950">
              <a:lnSpc>
                <a:spcPct val="150000"/>
              </a:lnSpc>
              <a:buFont typeface="+mj-lt"/>
              <a:buAutoNum type="arabicPeriod"/>
            </a:pPr>
            <a:r>
              <a:rPr lang="en-US" altLang="ko-KR" sz="3600" dirty="0">
                <a:latin typeface="Nanum Gothic" charset="-127"/>
                <a:ea typeface="Nanum Gothic" charset="-127"/>
                <a:cs typeface="Nanum Gothic" charset="-127"/>
              </a:rPr>
              <a:t>Summary</a:t>
            </a:r>
            <a:endParaRPr lang="en-US" dirty="0">
              <a:solidFill>
                <a:srgbClr val="0070C0"/>
              </a:solidFill>
              <a:latin typeface="Nanum Gothic" charset="-127"/>
              <a:ea typeface="Nanum Gothic" charset="-127"/>
              <a:cs typeface="Nanum Gothic" charset="-127"/>
            </a:endParaRPr>
          </a:p>
          <a:p>
            <a:pPr marL="487695" lvl="1" indent="0">
              <a:buNone/>
            </a:pPr>
            <a:endParaRPr lang="en-US" dirty="0">
              <a:latin typeface="Nanum Gothic" charset="-127"/>
              <a:ea typeface="Nanum Gothic" charset="-127"/>
              <a:cs typeface="Nanum Gothic" charset="-127"/>
            </a:endParaRPr>
          </a:p>
        </p:txBody>
      </p:sp>
      <p:sp>
        <p:nvSpPr>
          <p:cNvPr id="4" name="Slide Number Placeholder 3"/>
          <p:cNvSpPr>
            <a:spLocks noGrp="1"/>
          </p:cNvSpPr>
          <p:nvPr>
            <p:ph type="sldNum" sz="quarter" idx="12"/>
          </p:nvPr>
        </p:nvSpPr>
        <p:spPr/>
        <p:txBody>
          <a:bodyPr/>
          <a:lstStyle/>
          <a:p>
            <a:fld id="{DF92A6B5-0D7C-48A8-B49A-953CF10F77E3}" type="slidenum">
              <a:rPr lang="en-US" smtClean="0"/>
              <a:pPr/>
              <a:t>3</a:t>
            </a:fld>
            <a:endParaRPr lang="en-US"/>
          </a:p>
        </p:txBody>
      </p:sp>
      <p:sp>
        <p:nvSpPr>
          <p:cNvPr id="5" name="TextBox 4">
            <a:extLst>
              <a:ext uri="{FF2B5EF4-FFF2-40B4-BE49-F238E27FC236}">
                <a16:creationId xmlns:a16="http://schemas.microsoft.com/office/drawing/2014/main" id="{38527762-2899-9245-A343-80734BED9D2B}"/>
              </a:ext>
            </a:extLst>
          </p:cNvPr>
          <p:cNvSpPr txBox="1"/>
          <p:nvPr/>
        </p:nvSpPr>
        <p:spPr>
          <a:xfrm>
            <a:off x="-1" y="-10996"/>
            <a:ext cx="2905433"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altLang="ko-KR" sz="1800" i="1" dirty="0">
                <a:latin typeface="나눔고딕OTF"/>
              </a:rPr>
              <a:t>Why DB Design &gt; </a:t>
            </a:r>
            <a:endParaRPr kumimoji="0" lang="ko-KR" altLang="en-US" sz="1800" b="0" i="1" u="none" strike="noStrike" cap="none" spc="0" normalizeH="0" baseline="0" dirty="0">
              <a:ln>
                <a:noFill/>
              </a:ln>
              <a:solidFill>
                <a:srgbClr val="FFFFFF"/>
              </a:solidFill>
              <a:effectLst/>
              <a:uFillTx/>
              <a:latin typeface="나눔고딕OTF"/>
              <a:sym typeface="American Typewriter"/>
            </a:endParaRPr>
          </a:p>
        </p:txBody>
      </p:sp>
    </p:spTree>
    <p:extLst>
      <p:ext uri="{BB962C8B-B14F-4D97-AF65-F5344CB8AC3E}">
        <p14:creationId xmlns:p14="http://schemas.microsoft.com/office/powerpoint/2010/main" val="1130218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b="0" dirty="0">
                <a:latin typeface="Century Gothic" charset="0"/>
                <a:ea typeface="Century Gothic" charset="0"/>
                <a:cs typeface="Century Gothic" charset="0"/>
              </a:rPr>
              <a:t>Mishandling Keywords and Categories</a:t>
            </a:r>
            <a:endParaRPr lang="ko-KR" altLang="en-US" dirty="0">
              <a:latin typeface="Century Gothic" charset="0"/>
              <a:ea typeface="Century Gothic" charset="0"/>
              <a:cs typeface="Century Gothic" charset="0"/>
            </a:endParaRPr>
          </a:p>
        </p:txBody>
      </p:sp>
      <p:sp>
        <p:nvSpPr>
          <p:cNvPr id="3" name="내용 개체 틀 2"/>
          <p:cNvSpPr>
            <a:spLocks noGrp="1"/>
          </p:cNvSpPr>
          <p:nvPr>
            <p:ph idx="1"/>
          </p:nvPr>
        </p:nvSpPr>
        <p:spPr>
          <a:xfrm>
            <a:off x="650239" y="3357797"/>
            <a:ext cx="11704322" cy="2263514"/>
          </a:xfrm>
        </p:spPr>
        <p:txBody>
          <a:bodyPr anchor="ctr">
            <a:normAutofit/>
          </a:bodyPr>
          <a:lstStyle/>
          <a:p>
            <a:pPr marL="457200" indent="-457200">
              <a:buFont typeface="Arial" charset="0"/>
              <a:buChar char="•"/>
            </a:pPr>
            <a:r>
              <a:rPr lang="ko-KR" altLang="en-US" sz="3413" dirty="0"/>
              <a:t>키워드와 카테고리를 정확히 다룰 수 있어야 함</a:t>
            </a:r>
            <a:r>
              <a:rPr lang="en-US" altLang="ko-KR" sz="3413" dirty="0"/>
              <a:t>.</a:t>
            </a:r>
          </a:p>
        </p:txBody>
      </p:sp>
      <p:sp>
        <p:nvSpPr>
          <p:cNvPr id="4" name="슬라이드 번호 개체 틀 3"/>
          <p:cNvSpPr>
            <a:spLocks noGrp="1"/>
          </p:cNvSpPr>
          <p:nvPr>
            <p:ph type="sldNum" sz="quarter" idx="10"/>
          </p:nvPr>
        </p:nvSpPr>
        <p:spPr/>
        <p:txBody>
          <a:bodyPr/>
          <a:lstStyle/>
          <a:p>
            <a:fld id="{87E0FCFB-B33F-4CD9-B1B3-4FED43C6D8C2}" type="slidenum">
              <a:rPr lang="ko-KR" altLang="en-US" smtClean="0"/>
              <a:pPr/>
              <a:t>4</a:t>
            </a:fld>
            <a:endParaRPr lang="ko-KR" altLang="en-US" dirty="0"/>
          </a:p>
        </p:txBody>
      </p:sp>
      <p:sp>
        <p:nvSpPr>
          <p:cNvPr id="6" name="TextBox 5"/>
          <p:cNvSpPr txBox="1"/>
          <p:nvPr/>
        </p:nvSpPr>
        <p:spPr>
          <a:xfrm>
            <a:off x="-1" y="0"/>
            <a:ext cx="3942413"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altLang="ko-KR" sz="1800" i="1" dirty="0">
                <a:latin typeface="나눔고딕OTF"/>
              </a:rPr>
              <a:t>Why DB Design &gt; </a:t>
            </a:r>
            <a:r>
              <a:rPr lang="en-US" sz="1800" i="1" dirty="0">
                <a:solidFill>
                  <a:schemeClr val="tx1"/>
                </a:solidFill>
                <a:latin typeface="Nanum Gothic" charset="-127"/>
                <a:ea typeface="Nanum Gothic" charset="-127"/>
                <a:cs typeface="Nanum Gothic" charset="-127"/>
              </a:rPr>
              <a:t>Mishandling </a:t>
            </a:r>
            <a:r>
              <a:rPr lang="mr-IN" sz="1800" i="1" dirty="0">
                <a:solidFill>
                  <a:schemeClr val="tx1"/>
                </a:solidFill>
                <a:latin typeface="Nanum Gothic" charset="-127"/>
                <a:ea typeface="Nanum Gothic" charset="-127"/>
                <a:cs typeface="Nanum Gothic" charset="-127"/>
              </a:rPr>
              <a:t>…</a:t>
            </a:r>
            <a:r>
              <a:rPr lang="en-US" sz="1800" dirty="0">
                <a:solidFill>
                  <a:schemeClr val="tx1"/>
                </a:solidFill>
                <a:latin typeface="Nanum Gothic" charset="-127"/>
                <a:ea typeface="Nanum Gothic" charset="-127"/>
                <a:cs typeface="Nanum Gothic" charset="-127"/>
              </a:rPr>
              <a:t> &gt;</a:t>
            </a:r>
            <a:endParaRPr kumimoji="0" lang="en-US" sz="1800" i="1" u="none" strike="noStrike" cap="none" spc="0" normalizeH="0" baseline="0" dirty="0">
              <a:ln>
                <a:noFill/>
              </a:ln>
              <a:solidFill>
                <a:schemeClr val="tx1"/>
              </a:solidFill>
              <a:effectLst/>
              <a:uFillTx/>
              <a:latin typeface="Nanum Gothic" charset="-127"/>
              <a:ea typeface="Nanum Gothic" charset="-127"/>
              <a:cs typeface="Nanum Gothic" charset="-127"/>
              <a:sym typeface="American Typewriter"/>
            </a:endParaRPr>
          </a:p>
        </p:txBody>
      </p:sp>
    </p:spTree>
    <p:extLst>
      <p:ext uri="{BB962C8B-B14F-4D97-AF65-F5344CB8AC3E}">
        <p14:creationId xmlns:p14="http://schemas.microsoft.com/office/powerpoint/2010/main" val="1701766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0" i="1" dirty="0">
                <a:latin typeface="나눔고딕" panose="020D0604000000000000" pitchFamily="50" charset="-127"/>
                <a:ea typeface="나눔고딕" panose="020D0604000000000000" pitchFamily="50" charset="-127"/>
              </a:rPr>
              <a:t>Example: The Plant DB</a:t>
            </a:r>
            <a:endParaRPr lang="ko-KR" altLang="en-US" b="0" i="1" dirty="0"/>
          </a:p>
        </p:txBody>
      </p:sp>
      <p:sp>
        <p:nvSpPr>
          <p:cNvPr id="3" name="내용 개체 틀 2"/>
          <p:cNvSpPr>
            <a:spLocks noGrp="1"/>
          </p:cNvSpPr>
          <p:nvPr>
            <p:ph idx="1"/>
          </p:nvPr>
        </p:nvSpPr>
        <p:spPr>
          <a:xfrm>
            <a:off x="806027" y="2009282"/>
            <a:ext cx="11379200" cy="3072341"/>
          </a:xfrm>
        </p:spPr>
        <p:txBody>
          <a:bodyPr>
            <a:normAutofit/>
          </a:bodyPr>
          <a:lstStyle/>
          <a:p>
            <a:pPr marL="571500" indent="-571500">
              <a:buFont typeface="Arial" panose="020B0604020202020204" pitchFamily="34" charset="0"/>
              <a:buChar char="•"/>
            </a:pPr>
            <a:r>
              <a:rPr lang="ko-KR" altLang="en-US" sz="3200" dirty="0"/>
              <a:t>나무에 관한 정보를 기록한 데이터베이스 테이블</a:t>
            </a:r>
            <a:r>
              <a:rPr lang="en-US" altLang="ko-KR" sz="3200" dirty="0"/>
              <a:t>. </a:t>
            </a:r>
          </a:p>
          <a:p>
            <a:pPr marL="571500" indent="-571500">
              <a:buFont typeface="Arial" panose="020B0604020202020204" pitchFamily="34" charset="0"/>
              <a:buChar char="•"/>
            </a:pPr>
            <a:r>
              <a:rPr lang="ko-KR" altLang="en-US" sz="3200" dirty="0"/>
              <a:t>테이블에 식물학 및 일반 나무 이름과 함께 용도에 대한 정보를 유지하고자 함</a:t>
            </a:r>
            <a:r>
              <a:rPr lang="en-US" altLang="ko-KR" sz="3200" dirty="0"/>
              <a:t>.</a:t>
            </a:r>
          </a:p>
          <a:p>
            <a:pPr marL="571500" indent="-571500">
              <a:buFont typeface="Arial" panose="020B0604020202020204" pitchFamily="34" charset="0"/>
              <a:buChar char="•"/>
            </a:pPr>
            <a:r>
              <a:rPr lang="ko-KR" altLang="en-US" sz="3200" dirty="0"/>
              <a:t>이는 나무가 구매자의 요구 사항에 적합한 가를 알 수 있도록 하기 위함</a:t>
            </a:r>
            <a:r>
              <a:rPr lang="en-US" altLang="ko-KR" sz="3200" dirty="0"/>
              <a:t>.</a:t>
            </a:r>
          </a:p>
          <a:p>
            <a:endParaRPr lang="en-US" altLang="ko-KR" dirty="0"/>
          </a:p>
        </p:txBody>
      </p:sp>
      <p:sp>
        <p:nvSpPr>
          <p:cNvPr id="4" name="슬라이드 번호 개체 틀 3"/>
          <p:cNvSpPr>
            <a:spLocks noGrp="1"/>
          </p:cNvSpPr>
          <p:nvPr>
            <p:ph type="sldNum" sz="quarter" idx="10"/>
          </p:nvPr>
        </p:nvSpPr>
        <p:spPr/>
        <p:txBody>
          <a:bodyPr/>
          <a:lstStyle/>
          <a:p>
            <a:fld id="{87E0FCFB-B33F-4CD9-B1B3-4FED43C6D8C2}" type="slidenum">
              <a:rPr lang="ko-KR" altLang="en-US" smtClean="0"/>
              <a:pPr/>
              <a:t>5</a:t>
            </a:fld>
            <a:endParaRPr lang="ko-KR" altLang="en-US" dirty="0"/>
          </a:p>
        </p:txBody>
      </p:sp>
      <p:sp>
        <p:nvSpPr>
          <p:cNvPr id="5" name="TextBox 4"/>
          <p:cNvSpPr txBox="1"/>
          <p:nvPr/>
        </p:nvSpPr>
        <p:spPr>
          <a:xfrm>
            <a:off x="2354268" y="5491269"/>
            <a:ext cx="6021200" cy="523220"/>
          </a:xfrm>
          <a:prstGeom prst="rect">
            <a:avLst/>
          </a:prstGeom>
          <a:noFill/>
        </p:spPr>
        <p:txBody>
          <a:bodyPr wrap="none" rtlCol="0">
            <a:spAutoFit/>
          </a:bodyPr>
          <a:lstStyle/>
          <a:p>
            <a:r>
              <a:rPr lang="en-US" altLang="ko-KR" sz="2800" b="1" dirty="0">
                <a:solidFill>
                  <a:schemeClr val="bg1"/>
                </a:solidFill>
                <a:latin typeface="Nanum Gothic" charset="-127"/>
                <a:ea typeface="Nanum Gothic" charset="-127"/>
                <a:cs typeface="Nanum Gothic" charset="-127"/>
              </a:rPr>
              <a:t>“</a:t>
            </a:r>
            <a:r>
              <a:rPr lang="ko-KR" altLang="en-US" sz="2800" b="1" dirty="0">
                <a:solidFill>
                  <a:schemeClr val="bg1"/>
                </a:solidFill>
                <a:latin typeface="Nanum Gothic" charset="-127"/>
                <a:ea typeface="Nanum Gothic" charset="-127"/>
                <a:cs typeface="Nanum Gothic" charset="-127"/>
              </a:rPr>
              <a:t>나무에 관한 모든 정보를 저장합니다</a:t>
            </a:r>
            <a:r>
              <a:rPr lang="en-US" altLang="ko-KR" sz="2800" b="1" dirty="0">
                <a:solidFill>
                  <a:schemeClr val="bg1"/>
                </a:solidFill>
                <a:latin typeface="Nanum Gothic" charset="-127"/>
                <a:ea typeface="Nanum Gothic" charset="-127"/>
                <a:cs typeface="Nanum Gothic" charset="-127"/>
              </a:rPr>
              <a:t>.”</a:t>
            </a:r>
            <a:endParaRPr lang="ko-KR" altLang="en-US" sz="2800" b="1" dirty="0">
              <a:solidFill>
                <a:schemeClr val="bg1"/>
              </a:solidFill>
              <a:latin typeface="Nanum Gothic" charset="-127"/>
              <a:ea typeface="Nanum Gothic" charset="-127"/>
              <a:cs typeface="Nanum Gothic" charset="-127"/>
            </a:endParaRPr>
          </a:p>
        </p:txBody>
      </p:sp>
      <p:sp>
        <p:nvSpPr>
          <p:cNvPr id="6" name="TextBox 5"/>
          <p:cNvSpPr txBox="1"/>
          <p:nvPr/>
        </p:nvSpPr>
        <p:spPr>
          <a:xfrm>
            <a:off x="2354268" y="6162525"/>
            <a:ext cx="3199915" cy="523220"/>
          </a:xfrm>
          <a:prstGeom prst="rect">
            <a:avLst/>
          </a:prstGeom>
          <a:noFill/>
        </p:spPr>
        <p:txBody>
          <a:bodyPr wrap="none" rtlCol="0">
            <a:spAutoFit/>
          </a:bodyPr>
          <a:lstStyle/>
          <a:p>
            <a:r>
              <a:rPr lang="en-US" altLang="ko-KR" sz="2800" b="1" dirty="0">
                <a:solidFill>
                  <a:schemeClr val="bg1"/>
                </a:solidFill>
                <a:latin typeface="Nanum Gothic" charset="-127"/>
                <a:ea typeface="Nanum Gothic" charset="-127"/>
                <a:cs typeface="Nanum Gothic" charset="-127"/>
              </a:rPr>
              <a:t>“</a:t>
            </a:r>
            <a:r>
              <a:rPr lang="ko-KR" altLang="en-US" sz="2800" b="1" dirty="0">
                <a:solidFill>
                  <a:schemeClr val="bg1"/>
                </a:solidFill>
                <a:latin typeface="Nanum Gothic" charset="-127"/>
                <a:ea typeface="Nanum Gothic" charset="-127"/>
                <a:cs typeface="Nanum Gothic" charset="-127"/>
              </a:rPr>
              <a:t>이 나무의 용도는</a:t>
            </a:r>
            <a:r>
              <a:rPr lang="en-US" altLang="ko-KR" sz="2800" b="1" dirty="0">
                <a:solidFill>
                  <a:schemeClr val="bg1"/>
                </a:solidFill>
                <a:latin typeface="Nanum Gothic" charset="-127"/>
                <a:ea typeface="Nanum Gothic" charset="-127"/>
                <a:cs typeface="Nanum Gothic" charset="-127"/>
              </a:rPr>
              <a:t>?”</a:t>
            </a:r>
            <a:endParaRPr lang="ko-KR" altLang="en-US" sz="2800" b="1" dirty="0">
              <a:solidFill>
                <a:schemeClr val="bg1"/>
              </a:solidFill>
              <a:latin typeface="Nanum Gothic" charset="-127"/>
              <a:ea typeface="Nanum Gothic" charset="-127"/>
              <a:cs typeface="Nanum Gothic" charset="-127"/>
            </a:endParaRPr>
          </a:p>
        </p:txBody>
      </p:sp>
      <p:sp>
        <p:nvSpPr>
          <p:cNvPr id="8" name="TextBox 7">
            <a:extLst>
              <a:ext uri="{FF2B5EF4-FFF2-40B4-BE49-F238E27FC236}">
                <a16:creationId xmlns:a16="http://schemas.microsoft.com/office/drawing/2014/main" id="{C1DD09F4-22D5-DD47-85A3-2718C64E822A}"/>
              </a:ext>
            </a:extLst>
          </p:cNvPr>
          <p:cNvSpPr txBox="1"/>
          <p:nvPr/>
        </p:nvSpPr>
        <p:spPr>
          <a:xfrm>
            <a:off x="-1" y="0"/>
            <a:ext cx="3942413"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altLang="ko-KR" sz="1800" i="1" dirty="0">
                <a:latin typeface="나눔고딕OTF"/>
              </a:rPr>
              <a:t>Why DB Design &gt; </a:t>
            </a:r>
            <a:r>
              <a:rPr lang="en-US" sz="1800" i="1" dirty="0">
                <a:solidFill>
                  <a:schemeClr val="tx1"/>
                </a:solidFill>
                <a:latin typeface="Nanum Gothic" charset="-127"/>
                <a:ea typeface="Nanum Gothic" charset="-127"/>
                <a:cs typeface="Nanum Gothic" charset="-127"/>
              </a:rPr>
              <a:t>Mishandling </a:t>
            </a:r>
            <a:r>
              <a:rPr lang="mr-IN" sz="1800" i="1" dirty="0">
                <a:solidFill>
                  <a:schemeClr val="tx1"/>
                </a:solidFill>
                <a:latin typeface="Nanum Gothic" charset="-127"/>
                <a:ea typeface="Nanum Gothic" charset="-127"/>
                <a:cs typeface="Nanum Gothic" charset="-127"/>
              </a:rPr>
              <a:t>…</a:t>
            </a:r>
            <a:r>
              <a:rPr lang="en-US" sz="1800" dirty="0">
                <a:solidFill>
                  <a:schemeClr val="tx1"/>
                </a:solidFill>
                <a:latin typeface="Nanum Gothic" charset="-127"/>
                <a:ea typeface="Nanum Gothic" charset="-127"/>
                <a:cs typeface="Nanum Gothic" charset="-127"/>
              </a:rPr>
              <a:t> &gt;</a:t>
            </a:r>
            <a:endParaRPr kumimoji="0" lang="en-US" sz="1800" i="1" u="none" strike="noStrike" cap="none" spc="0" normalizeH="0" baseline="0" dirty="0">
              <a:ln>
                <a:noFill/>
              </a:ln>
              <a:solidFill>
                <a:schemeClr val="tx1"/>
              </a:solidFill>
              <a:effectLst/>
              <a:uFillTx/>
              <a:latin typeface="Nanum Gothic" charset="-127"/>
              <a:ea typeface="Nanum Gothic" charset="-127"/>
              <a:cs typeface="Nanum Gothic" charset="-127"/>
              <a:sym typeface="American Typewriter"/>
            </a:endParaRPr>
          </a:p>
        </p:txBody>
      </p:sp>
    </p:spTree>
    <p:extLst>
      <p:ext uri="{BB962C8B-B14F-4D97-AF65-F5344CB8AC3E}">
        <p14:creationId xmlns:p14="http://schemas.microsoft.com/office/powerpoint/2010/main" val="1408674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fld id="{87E0FCFB-B33F-4CD9-B1B3-4FED43C6D8C2}" type="slidenum">
              <a:rPr lang="ko-KR" altLang="en-US" smtClean="0"/>
              <a:pPr/>
              <a:t>6</a:t>
            </a:fld>
            <a:endParaRPr lang="ko-KR" altLang="en-US" dirty="0"/>
          </a:p>
        </p:txBody>
      </p:sp>
      <p:pic>
        <p:nvPicPr>
          <p:cNvPr id="5" name="그림 4"/>
          <p:cNvPicPr>
            <a:picLocks noChangeAspect="1"/>
          </p:cNvPicPr>
          <p:nvPr/>
        </p:nvPicPr>
        <p:blipFill>
          <a:blip r:embed="rId3"/>
          <a:stretch>
            <a:fillRect/>
          </a:stretch>
        </p:blipFill>
        <p:spPr>
          <a:xfrm>
            <a:off x="1074597" y="3443041"/>
            <a:ext cx="10866551" cy="2560284"/>
          </a:xfrm>
          <a:prstGeom prst="rect">
            <a:avLst/>
          </a:prstGeom>
        </p:spPr>
      </p:pic>
      <p:sp>
        <p:nvSpPr>
          <p:cNvPr id="14" name="TextBox 13">
            <a:extLst>
              <a:ext uri="{FF2B5EF4-FFF2-40B4-BE49-F238E27FC236}">
                <a16:creationId xmlns:a16="http://schemas.microsoft.com/office/drawing/2014/main" id="{E5063027-1C67-7D40-AE1C-B37C5ECEEF75}"/>
              </a:ext>
            </a:extLst>
          </p:cNvPr>
          <p:cNvSpPr txBox="1"/>
          <p:nvPr/>
        </p:nvSpPr>
        <p:spPr>
          <a:xfrm>
            <a:off x="5412862" y="6155771"/>
            <a:ext cx="2190023" cy="584775"/>
          </a:xfrm>
          <a:prstGeom prst="rect">
            <a:avLst/>
          </a:prstGeom>
          <a:noFill/>
        </p:spPr>
        <p:txBody>
          <a:bodyPr wrap="none" rtlCol="0">
            <a:spAutoFit/>
          </a:bodyPr>
          <a:lstStyle/>
          <a:p>
            <a:r>
              <a:rPr lang="en-US" altLang="ko-KR" sz="3200" b="1" dirty="0" err="1">
                <a:solidFill>
                  <a:schemeClr val="bg1"/>
                </a:solidFill>
                <a:latin typeface="Nanum Gothic" charset="-127"/>
                <a:ea typeface="Nanum Gothic" charset="-127"/>
                <a:cs typeface="Nanum Gothic" charset="-127"/>
              </a:rPr>
              <a:t>PlantsUses</a:t>
            </a:r>
            <a:endParaRPr lang="ko-KR" altLang="en-US" sz="3200" b="1" dirty="0">
              <a:solidFill>
                <a:schemeClr val="bg1"/>
              </a:solidFill>
              <a:latin typeface="Nanum Gothic" charset="-127"/>
              <a:ea typeface="Nanum Gothic" charset="-127"/>
              <a:cs typeface="Nanum Gothic" charset="-127"/>
            </a:endParaRPr>
          </a:p>
        </p:txBody>
      </p:sp>
      <p:sp>
        <p:nvSpPr>
          <p:cNvPr id="6" name="TextBox 5">
            <a:extLst>
              <a:ext uri="{FF2B5EF4-FFF2-40B4-BE49-F238E27FC236}">
                <a16:creationId xmlns:a16="http://schemas.microsoft.com/office/drawing/2014/main" id="{AA9C42D6-D794-7846-8978-21AD90BD9E77}"/>
              </a:ext>
            </a:extLst>
          </p:cNvPr>
          <p:cNvSpPr txBox="1"/>
          <p:nvPr/>
        </p:nvSpPr>
        <p:spPr>
          <a:xfrm>
            <a:off x="-1" y="0"/>
            <a:ext cx="3942413"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altLang="ko-KR" sz="1800" i="1" dirty="0">
                <a:latin typeface="나눔고딕OTF"/>
              </a:rPr>
              <a:t>Why DB Design &gt; </a:t>
            </a:r>
            <a:r>
              <a:rPr lang="en-US" sz="1800" i="1" dirty="0">
                <a:solidFill>
                  <a:schemeClr val="tx1"/>
                </a:solidFill>
                <a:latin typeface="Nanum Gothic" charset="-127"/>
                <a:ea typeface="Nanum Gothic" charset="-127"/>
                <a:cs typeface="Nanum Gothic" charset="-127"/>
              </a:rPr>
              <a:t>Mishandling </a:t>
            </a:r>
            <a:r>
              <a:rPr lang="mr-IN" sz="1800" i="1" dirty="0">
                <a:solidFill>
                  <a:schemeClr val="tx1"/>
                </a:solidFill>
                <a:latin typeface="Nanum Gothic" charset="-127"/>
                <a:ea typeface="Nanum Gothic" charset="-127"/>
                <a:cs typeface="Nanum Gothic" charset="-127"/>
              </a:rPr>
              <a:t>…</a:t>
            </a:r>
            <a:r>
              <a:rPr lang="en-US" sz="1800" dirty="0">
                <a:solidFill>
                  <a:schemeClr val="tx1"/>
                </a:solidFill>
                <a:latin typeface="Nanum Gothic" charset="-127"/>
                <a:ea typeface="Nanum Gothic" charset="-127"/>
                <a:cs typeface="Nanum Gothic" charset="-127"/>
              </a:rPr>
              <a:t> &gt;</a:t>
            </a:r>
            <a:endParaRPr kumimoji="0" lang="en-US" sz="1800" i="1" u="none" strike="noStrike" cap="none" spc="0" normalizeH="0" baseline="0" dirty="0">
              <a:ln>
                <a:noFill/>
              </a:ln>
              <a:solidFill>
                <a:schemeClr val="tx1"/>
              </a:solidFill>
              <a:effectLst/>
              <a:uFillTx/>
              <a:latin typeface="Nanum Gothic" charset="-127"/>
              <a:ea typeface="Nanum Gothic" charset="-127"/>
              <a:cs typeface="Nanum Gothic" charset="-127"/>
              <a:sym typeface="American Typewriter"/>
            </a:endParaRPr>
          </a:p>
        </p:txBody>
      </p:sp>
    </p:spTree>
    <p:extLst>
      <p:ext uri="{BB962C8B-B14F-4D97-AF65-F5344CB8AC3E}">
        <p14:creationId xmlns:p14="http://schemas.microsoft.com/office/powerpoint/2010/main" val="3452970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그림 8"/>
          <p:cNvPicPr>
            <a:picLocks noChangeAspect="1"/>
          </p:cNvPicPr>
          <p:nvPr/>
        </p:nvPicPr>
        <p:blipFill>
          <a:blip r:embed="rId3"/>
          <a:stretch>
            <a:fillRect/>
          </a:stretch>
        </p:blipFill>
        <p:spPr>
          <a:xfrm>
            <a:off x="894080" y="1167397"/>
            <a:ext cx="7476030" cy="2705135"/>
          </a:xfrm>
          <a:prstGeom prst="rect">
            <a:avLst/>
          </a:prstGeom>
        </p:spPr>
      </p:pic>
      <p:sp>
        <p:nvSpPr>
          <p:cNvPr id="11" name="TextBox 10"/>
          <p:cNvSpPr txBox="1"/>
          <p:nvPr/>
        </p:nvSpPr>
        <p:spPr>
          <a:xfrm>
            <a:off x="5427434" y="3886243"/>
            <a:ext cx="1317990" cy="584775"/>
          </a:xfrm>
          <a:prstGeom prst="rect">
            <a:avLst/>
          </a:prstGeom>
          <a:noFill/>
        </p:spPr>
        <p:txBody>
          <a:bodyPr wrap="none" rtlCol="0">
            <a:spAutoFit/>
          </a:bodyPr>
          <a:lstStyle/>
          <a:p>
            <a:r>
              <a:rPr lang="en-US" altLang="ko-KR" sz="3200" b="1" dirty="0">
                <a:solidFill>
                  <a:schemeClr val="bg1"/>
                </a:solidFill>
                <a:latin typeface="Nanum Gothic" charset="-127"/>
                <a:ea typeface="Nanum Gothic" charset="-127"/>
                <a:cs typeface="Nanum Gothic" charset="-127"/>
              </a:rPr>
              <a:t>Plants</a:t>
            </a:r>
            <a:endParaRPr lang="ko-KR" altLang="en-US" sz="3200" b="1" dirty="0">
              <a:solidFill>
                <a:schemeClr val="bg1"/>
              </a:solidFill>
              <a:latin typeface="Nanum Gothic" charset="-127"/>
              <a:ea typeface="Nanum Gothic" charset="-127"/>
              <a:cs typeface="Nanum Gothic" charset="-127"/>
            </a:endParaRPr>
          </a:p>
        </p:txBody>
      </p:sp>
      <p:sp>
        <p:nvSpPr>
          <p:cNvPr id="12" name="TextBox 11"/>
          <p:cNvSpPr txBox="1"/>
          <p:nvPr/>
        </p:nvSpPr>
        <p:spPr>
          <a:xfrm>
            <a:off x="5558079" y="8381491"/>
            <a:ext cx="1056700" cy="584775"/>
          </a:xfrm>
          <a:prstGeom prst="rect">
            <a:avLst/>
          </a:prstGeom>
          <a:noFill/>
        </p:spPr>
        <p:txBody>
          <a:bodyPr wrap="none" rtlCol="0">
            <a:spAutoFit/>
          </a:bodyPr>
          <a:lstStyle/>
          <a:p>
            <a:r>
              <a:rPr lang="en-US" altLang="ko-KR" sz="3200" b="1" dirty="0">
                <a:solidFill>
                  <a:schemeClr val="bg1"/>
                </a:solidFill>
                <a:latin typeface="Nanum Gothic" charset="-127"/>
                <a:ea typeface="Nanum Gothic" charset="-127"/>
                <a:cs typeface="Nanum Gothic" charset="-127"/>
              </a:rPr>
              <a:t>Uses</a:t>
            </a:r>
            <a:endParaRPr lang="ko-KR" altLang="en-US" sz="3200" b="1" dirty="0">
              <a:solidFill>
                <a:schemeClr val="bg1"/>
              </a:solidFill>
              <a:latin typeface="Nanum Gothic" charset="-127"/>
              <a:ea typeface="Nanum Gothic" charset="-127"/>
              <a:cs typeface="Nanum Gothic" charset="-127"/>
            </a:endParaRPr>
          </a:p>
        </p:txBody>
      </p:sp>
      <p:sp>
        <p:nvSpPr>
          <p:cNvPr id="14" name="TextBox 13">
            <a:extLst>
              <a:ext uri="{FF2B5EF4-FFF2-40B4-BE49-F238E27FC236}">
                <a16:creationId xmlns:a16="http://schemas.microsoft.com/office/drawing/2014/main" id="{D1E9786A-2485-804D-B37C-F16CB3B605B0}"/>
              </a:ext>
            </a:extLst>
          </p:cNvPr>
          <p:cNvSpPr txBox="1"/>
          <p:nvPr/>
        </p:nvSpPr>
        <p:spPr>
          <a:xfrm>
            <a:off x="-1" y="0"/>
            <a:ext cx="3942413"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altLang="ko-KR" sz="1800" i="1" dirty="0">
                <a:latin typeface="나눔고딕OTF"/>
              </a:rPr>
              <a:t>Why DB Design &gt; </a:t>
            </a:r>
            <a:r>
              <a:rPr lang="en-US" sz="1800" i="1" dirty="0">
                <a:solidFill>
                  <a:schemeClr val="tx1"/>
                </a:solidFill>
                <a:latin typeface="Nanum Gothic" charset="-127"/>
                <a:ea typeface="Nanum Gothic" charset="-127"/>
                <a:cs typeface="Nanum Gothic" charset="-127"/>
              </a:rPr>
              <a:t>Mishandling </a:t>
            </a:r>
            <a:r>
              <a:rPr lang="mr-IN" sz="1800" i="1" dirty="0">
                <a:solidFill>
                  <a:schemeClr val="tx1"/>
                </a:solidFill>
                <a:latin typeface="Nanum Gothic" charset="-127"/>
                <a:ea typeface="Nanum Gothic" charset="-127"/>
                <a:cs typeface="Nanum Gothic" charset="-127"/>
              </a:rPr>
              <a:t>…</a:t>
            </a:r>
            <a:r>
              <a:rPr lang="en-US" sz="1800" dirty="0">
                <a:solidFill>
                  <a:schemeClr val="tx1"/>
                </a:solidFill>
                <a:latin typeface="Nanum Gothic" charset="-127"/>
                <a:ea typeface="Nanum Gothic" charset="-127"/>
                <a:cs typeface="Nanum Gothic" charset="-127"/>
              </a:rPr>
              <a:t> &gt;</a:t>
            </a:r>
            <a:endParaRPr kumimoji="0" lang="en-US" sz="1800" i="1" u="none" strike="noStrike" cap="none" spc="0" normalizeH="0" baseline="0" dirty="0">
              <a:ln>
                <a:noFill/>
              </a:ln>
              <a:solidFill>
                <a:schemeClr val="tx1"/>
              </a:solidFill>
              <a:effectLst/>
              <a:uFillTx/>
              <a:latin typeface="Nanum Gothic" charset="-127"/>
              <a:ea typeface="Nanum Gothic" charset="-127"/>
              <a:cs typeface="Nanum Gothic" charset="-127"/>
              <a:sym typeface="American Typewriter"/>
            </a:endParaRPr>
          </a:p>
        </p:txBody>
      </p:sp>
      <p:graphicFrame>
        <p:nvGraphicFramePr>
          <p:cNvPr id="3" name="Table 2">
            <a:extLst>
              <a:ext uri="{FF2B5EF4-FFF2-40B4-BE49-F238E27FC236}">
                <a16:creationId xmlns:a16="http://schemas.microsoft.com/office/drawing/2014/main" id="{12DDD614-4857-4042-A4F7-F679269DCA67}"/>
              </a:ext>
            </a:extLst>
          </p:cNvPr>
          <p:cNvGraphicFramePr>
            <a:graphicFrameLocks noGrp="1"/>
          </p:cNvGraphicFramePr>
          <p:nvPr>
            <p:extLst>
              <p:ext uri="{D42A27DB-BD31-4B8C-83A1-F6EECF244321}">
                <p14:modId xmlns:p14="http://schemas.microsoft.com/office/powerpoint/2010/main" val="164372352"/>
              </p:ext>
            </p:extLst>
          </p:nvPr>
        </p:nvGraphicFramePr>
        <p:xfrm>
          <a:off x="8370110" y="1167397"/>
          <a:ext cx="2944179" cy="2705136"/>
        </p:xfrm>
        <a:graphic>
          <a:graphicData uri="http://schemas.openxmlformats.org/drawingml/2006/table">
            <a:tbl>
              <a:tblPr firstRow="1" bandRow="1">
                <a:tableStyleId>{CF821DB8-F4EB-4A41-A1BA-3FCAFE7338EE}</a:tableStyleId>
              </a:tblPr>
              <a:tblGrid>
                <a:gridCol w="981393">
                  <a:extLst>
                    <a:ext uri="{9D8B030D-6E8A-4147-A177-3AD203B41FA5}">
                      <a16:colId xmlns:a16="http://schemas.microsoft.com/office/drawing/2014/main" val="3355551963"/>
                    </a:ext>
                  </a:extLst>
                </a:gridCol>
                <a:gridCol w="981393">
                  <a:extLst>
                    <a:ext uri="{9D8B030D-6E8A-4147-A177-3AD203B41FA5}">
                      <a16:colId xmlns:a16="http://schemas.microsoft.com/office/drawing/2014/main" val="3946135800"/>
                    </a:ext>
                  </a:extLst>
                </a:gridCol>
                <a:gridCol w="981393">
                  <a:extLst>
                    <a:ext uri="{9D8B030D-6E8A-4147-A177-3AD203B41FA5}">
                      <a16:colId xmlns:a16="http://schemas.microsoft.com/office/drawing/2014/main" val="595633296"/>
                    </a:ext>
                  </a:extLst>
                </a:gridCol>
              </a:tblGrid>
              <a:tr h="386448">
                <a:tc>
                  <a:txBody>
                    <a:bodyPr/>
                    <a:lstStyle/>
                    <a:p>
                      <a:pPr algn="ctr"/>
                      <a:r>
                        <a:rPr lang="en-US" dirty="0"/>
                        <a:t>use1</a:t>
                      </a:r>
                    </a:p>
                  </a:txBody>
                  <a:tcPr/>
                </a:tc>
                <a:tc>
                  <a:txBody>
                    <a:bodyPr/>
                    <a:lstStyle/>
                    <a:p>
                      <a:pPr algn="ctr"/>
                      <a:r>
                        <a:rPr lang="en-US" dirty="0"/>
                        <a:t>use2</a:t>
                      </a:r>
                    </a:p>
                  </a:txBody>
                  <a:tcPr/>
                </a:tc>
                <a:tc>
                  <a:txBody>
                    <a:bodyPr/>
                    <a:lstStyle/>
                    <a:p>
                      <a:pPr algn="ctr"/>
                      <a:r>
                        <a:rPr lang="en-US" dirty="0"/>
                        <a:t>use3</a:t>
                      </a:r>
                    </a:p>
                  </a:txBody>
                  <a:tcPr/>
                </a:tc>
                <a:extLst>
                  <a:ext uri="{0D108BD9-81ED-4DB2-BD59-A6C34878D82A}">
                    <a16:rowId xmlns:a16="http://schemas.microsoft.com/office/drawing/2014/main" val="4291492194"/>
                  </a:ext>
                </a:extLst>
              </a:tr>
              <a:tr h="386448">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extLst>
                  <a:ext uri="{0D108BD9-81ED-4DB2-BD59-A6C34878D82A}">
                    <a16:rowId xmlns:a16="http://schemas.microsoft.com/office/drawing/2014/main" val="3561752597"/>
                  </a:ext>
                </a:extLst>
              </a:tr>
              <a:tr h="386448">
                <a:tc>
                  <a:txBody>
                    <a:bodyPr/>
                    <a:lstStyle/>
                    <a:p>
                      <a:pPr algn="ctr"/>
                      <a:r>
                        <a:rPr lang="en-US" dirty="0"/>
                        <a:t>1</a:t>
                      </a:r>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1838099423"/>
                  </a:ext>
                </a:extLst>
              </a:tr>
              <a:tr h="386448">
                <a:tc>
                  <a:txBody>
                    <a:bodyPr/>
                    <a:lstStyle/>
                    <a:p>
                      <a:pPr algn="ctr"/>
                      <a:r>
                        <a:rPr lang="en-US" dirty="0"/>
                        <a:t>3</a:t>
                      </a:r>
                    </a:p>
                  </a:txBody>
                  <a:tcPr/>
                </a:tc>
                <a:tc>
                  <a:txBody>
                    <a:bodyPr/>
                    <a:lstStyle/>
                    <a:p>
                      <a:pPr algn="ctr"/>
                      <a:r>
                        <a:rPr lang="en-US" dirty="0"/>
                        <a:t>4</a:t>
                      </a:r>
                    </a:p>
                  </a:txBody>
                  <a:tcPr/>
                </a:tc>
                <a:tc>
                  <a:txBody>
                    <a:bodyPr/>
                    <a:lstStyle/>
                    <a:p>
                      <a:pPr algn="ctr"/>
                      <a:r>
                        <a:rPr lang="en-US" dirty="0"/>
                        <a:t>1</a:t>
                      </a:r>
                    </a:p>
                  </a:txBody>
                  <a:tcPr/>
                </a:tc>
                <a:extLst>
                  <a:ext uri="{0D108BD9-81ED-4DB2-BD59-A6C34878D82A}">
                    <a16:rowId xmlns:a16="http://schemas.microsoft.com/office/drawing/2014/main" val="1026041151"/>
                  </a:ext>
                </a:extLst>
              </a:tr>
              <a:tr h="386448">
                <a:tc>
                  <a:txBody>
                    <a:bodyPr/>
                    <a:lstStyle/>
                    <a:p>
                      <a:pPr algn="ctr"/>
                      <a:r>
                        <a:rPr lang="en-US" dirty="0"/>
                        <a:t>1</a:t>
                      </a:r>
                    </a:p>
                  </a:txBody>
                  <a:tcPr/>
                </a:tc>
                <a:tc>
                  <a:txBody>
                    <a:bodyPr/>
                    <a:lstStyle/>
                    <a:p>
                      <a:pPr algn="ctr"/>
                      <a:r>
                        <a:rPr lang="en-US" dirty="0"/>
                        <a:t>5</a:t>
                      </a:r>
                    </a:p>
                  </a:txBody>
                  <a:tcPr/>
                </a:tc>
                <a:tc>
                  <a:txBody>
                    <a:bodyPr/>
                    <a:lstStyle/>
                    <a:p>
                      <a:pPr algn="ctr"/>
                      <a:r>
                        <a:rPr lang="en-US" dirty="0"/>
                        <a:t>6</a:t>
                      </a:r>
                    </a:p>
                  </a:txBody>
                  <a:tcPr/>
                </a:tc>
                <a:extLst>
                  <a:ext uri="{0D108BD9-81ED-4DB2-BD59-A6C34878D82A}">
                    <a16:rowId xmlns:a16="http://schemas.microsoft.com/office/drawing/2014/main" val="1330837981"/>
                  </a:ext>
                </a:extLst>
              </a:tr>
              <a:tr h="386448">
                <a:tc>
                  <a:txBody>
                    <a:bodyPr/>
                    <a:lstStyle/>
                    <a:p>
                      <a:pPr algn="ctr"/>
                      <a:r>
                        <a:rPr lang="en-US" dirty="0"/>
                        <a:t>7</a:t>
                      </a:r>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4228678345"/>
                  </a:ext>
                </a:extLst>
              </a:tr>
              <a:tr h="386448">
                <a:tc>
                  <a:txBody>
                    <a:bodyPr/>
                    <a:lstStyle/>
                    <a:p>
                      <a:pPr algn="ctr"/>
                      <a:r>
                        <a:rPr lang="en-US" dirty="0"/>
                        <a:t>4</a:t>
                      </a:r>
                    </a:p>
                  </a:txBody>
                  <a:tcPr/>
                </a:tc>
                <a:tc>
                  <a:txBody>
                    <a:bodyPr/>
                    <a:lstStyle/>
                    <a:p>
                      <a:pPr algn="ctr"/>
                      <a:r>
                        <a:rPr lang="en-US" dirty="0"/>
                        <a:t>1</a:t>
                      </a:r>
                    </a:p>
                  </a:txBody>
                  <a:tcPr/>
                </a:tc>
                <a:tc>
                  <a:txBody>
                    <a:bodyPr/>
                    <a:lstStyle/>
                    <a:p>
                      <a:pPr algn="ctr"/>
                      <a:r>
                        <a:rPr lang="en-US" dirty="0"/>
                        <a:t>3</a:t>
                      </a:r>
                    </a:p>
                  </a:txBody>
                  <a:tcPr/>
                </a:tc>
                <a:extLst>
                  <a:ext uri="{0D108BD9-81ED-4DB2-BD59-A6C34878D82A}">
                    <a16:rowId xmlns:a16="http://schemas.microsoft.com/office/drawing/2014/main" val="546528766"/>
                  </a:ext>
                </a:extLst>
              </a:tr>
            </a:tbl>
          </a:graphicData>
        </a:graphic>
      </p:graphicFrame>
      <p:graphicFrame>
        <p:nvGraphicFramePr>
          <p:cNvPr id="6" name="Table 5">
            <a:extLst>
              <a:ext uri="{FF2B5EF4-FFF2-40B4-BE49-F238E27FC236}">
                <a16:creationId xmlns:a16="http://schemas.microsoft.com/office/drawing/2014/main" id="{DA76B2B8-C1F8-A845-93C6-4B0A379EAEEE}"/>
              </a:ext>
            </a:extLst>
          </p:cNvPr>
          <p:cNvGraphicFramePr>
            <a:graphicFrameLocks noGrp="1"/>
          </p:cNvGraphicFramePr>
          <p:nvPr>
            <p:extLst>
              <p:ext uri="{D42A27DB-BD31-4B8C-83A1-F6EECF244321}">
                <p14:modId xmlns:p14="http://schemas.microsoft.com/office/powerpoint/2010/main" val="3548815384"/>
              </p:ext>
            </p:extLst>
          </p:nvPr>
        </p:nvGraphicFramePr>
        <p:xfrm>
          <a:off x="4003219" y="5320229"/>
          <a:ext cx="4166420" cy="2966720"/>
        </p:xfrm>
        <a:graphic>
          <a:graphicData uri="http://schemas.openxmlformats.org/drawingml/2006/table">
            <a:tbl>
              <a:tblPr firstRow="1" bandRow="1">
                <a:tableStyleId>{CF821DB8-F4EB-4A41-A1BA-3FCAFE7338EE}</a:tableStyleId>
              </a:tblPr>
              <a:tblGrid>
                <a:gridCol w="2083210">
                  <a:extLst>
                    <a:ext uri="{9D8B030D-6E8A-4147-A177-3AD203B41FA5}">
                      <a16:colId xmlns:a16="http://schemas.microsoft.com/office/drawing/2014/main" val="4275664594"/>
                    </a:ext>
                  </a:extLst>
                </a:gridCol>
                <a:gridCol w="2083210">
                  <a:extLst>
                    <a:ext uri="{9D8B030D-6E8A-4147-A177-3AD203B41FA5}">
                      <a16:colId xmlns:a16="http://schemas.microsoft.com/office/drawing/2014/main" val="2046979249"/>
                    </a:ext>
                  </a:extLst>
                </a:gridCol>
              </a:tblGrid>
              <a:tr h="370840">
                <a:tc>
                  <a:txBody>
                    <a:bodyPr/>
                    <a:lstStyle/>
                    <a:p>
                      <a:pPr algn="ctr"/>
                      <a:r>
                        <a:rPr lang="en-US" dirty="0" err="1"/>
                        <a:t>Use_Id</a:t>
                      </a:r>
                      <a:endParaRPr lang="en-US" dirty="0"/>
                    </a:p>
                  </a:txBody>
                  <a:tcPr/>
                </a:tc>
                <a:tc>
                  <a:txBody>
                    <a:bodyPr/>
                    <a:lstStyle/>
                    <a:p>
                      <a:pPr algn="ctr"/>
                      <a:r>
                        <a:rPr lang="en-US" dirty="0" err="1"/>
                        <a:t>Use_Description</a:t>
                      </a:r>
                      <a:endParaRPr lang="en-US" dirty="0"/>
                    </a:p>
                  </a:txBody>
                  <a:tcPr/>
                </a:tc>
                <a:extLst>
                  <a:ext uri="{0D108BD9-81ED-4DB2-BD59-A6C34878D82A}">
                    <a16:rowId xmlns:a16="http://schemas.microsoft.com/office/drawing/2014/main" val="3909219155"/>
                  </a:ext>
                </a:extLst>
              </a:tr>
              <a:tr h="370840">
                <a:tc>
                  <a:txBody>
                    <a:bodyPr/>
                    <a:lstStyle/>
                    <a:p>
                      <a:pPr algn="ctr"/>
                      <a:r>
                        <a:rPr lang="en-US" dirty="0"/>
                        <a:t>1</a:t>
                      </a:r>
                    </a:p>
                  </a:txBody>
                  <a:tcPr/>
                </a:tc>
                <a:tc>
                  <a:txBody>
                    <a:bodyPr/>
                    <a:lstStyle/>
                    <a:p>
                      <a:pPr algn="ctr"/>
                      <a:r>
                        <a:rPr lang="en-US" dirty="0"/>
                        <a:t>shelter</a:t>
                      </a:r>
                    </a:p>
                  </a:txBody>
                  <a:tcPr/>
                </a:tc>
                <a:extLst>
                  <a:ext uri="{0D108BD9-81ED-4DB2-BD59-A6C34878D82A}">
                    <a16:rowId xmlns:a16="http://schemas.microsoft.com/office/drawing/2014/main" val="3173048132"/>
                  </a:ext>
                </a:extLst>
              </a:tr>
              <a:tr h="370840">
                <a:tc>
                  <a:txBody>
                    <a:bodyPr/>
                    <a:lstStyle/>
                    <a:p>
                      <a:pPr algn="ctr"/>
                      <a:r>
                        <a:rPr lang="en-US" dirty="0"/>
                        <a:t>2</a:t>
                      </a:r>
                    </a:p>
                  </a:txBody>
                  <a:tcPr/>
                </a:tc>
                <a:tc>
                  <a:txBody>
                    <a:bodyPr/>
                    <a:lstStyle/>
                    <a:p>
                      <a:pPr algn="ctr"/>
                      <a:r>
                        <a:rPr lang="en-US" dirty="0"/>
                        <a:t>hedging</a:t>
                      </a:r>
                    </a:p>
                  </a:txBody>
                  <a:tcPr/>
                </a:tc>
                <a:extLst>
                  <a:ext uri="{0D108BD9-81ED-4DB2-BD59-A6C34878D82A}">
                    <a16:rowId xmlns:a16="http://schemas.microsoft.com/office/drawing/2014/main" val="3343756690"/>
                  </a:ext>
                </a:extLst>
              </a:tr>
              <a:tr h="370840">
                <a:tc>
                  <a:txBody>
                    <a:bodyPr/>
                    <a:lstStyle/>
                    <a:p>
                      <a:pPr algn="ctr"/>
                      <a:r>
                        <a:rPr lang="en-US" dirty="0"/>
                        <a:t>3</a:t>
                      </a:r>
                    </a:p>
                  </a:txBody>
                  <a:tcPr/>
                </a:tc>
                <a:tc>
                  <a:txBody>
                    <a:bodyPr/>
                    <a:lstStyle/>
                    <a:p>
                      <a:pPr algn="ctr"/>
                      <a:r>
                        <a:rPr lang="en-US" dirty="0"/>
                        <a:t>soil stability</a:t>
                      </a:r>
                    </a:p>
                  </a:txBody>
                  <a:tcPr/>
                </a:tc>
                <a:extLst>
                  <a:ext uri="{0D108BD9-81ED-4DB2-BD59-A6C34878D82A}">
                    <a16:rowId xmlns:a16="http://schemas.microsoft.com/office/drawing/2014/main" val="144628157"/>
                  </a:ext>
                </a:extLst>
              </a:tr>
              <a:tr h="370840">
                <a:tc>
                  <a:txBody>
                    <a:bodyPr/>
                    <a:lstStyle/>
                    <a:p>
                      <a:pPr algn="ctr"/>
                      <a:r>
                        <a:rPr lang="en-US" dirty="0"/>
                        <a:t>4</a:t>
                      </a:r>
                    </a:p>
                  </a:txBody>
                  <a:tcPr/>
                </a:tc>
                <a:tc>
                  <a:txBody>
                    <a:bodyPr/>
                    <a:lstStyle/>
                    <a:p>
                      <a:pPr algn="ctr"/>
                      <a:r>
                        <a:rPr lang="en-US" dirty="0"/>
                        <a:t>firewood</a:t>
                      </a:r>
                    </a:p>
                  </a:txBody>
                  <a:tcPr/>
                </a:tc>
                <a:extLst>
                  <a:ext uri="{0D108BD9-81ED-4DB2-BD59-A6C34878D82A}">
                    <a16:rowId xmlns:a16="http://schemas.microsoft.com/office/drawing/2014/main" val="2970507518"/>
                  </a:ext>
                </a:extLst>
              </a:tr>
              <a:tr h="370840">
                <a:tc>
                  <a:txBody>
                    <a:bodyPr/>
                    <a:lstStyle/>
                    <a:p>
                      <a:pPr algn="ctr"/>
                      <a:r>
                        <a:rPr lang="en-US" dirty="0"/>
                        <a:t>5</a:t>
                      </a:r>
                    </a:p>
                  </a:txBody>
                  <a:tcPr/>
                </a:tc>
                <a:tc>
                  <a:txBody>
                    <a:bodyPr/>
                    <a:lstStyle/>
                    <a:p>
                      <a:pPr algn="ctr"/>
                      <a:r>
                        <a:rPr lang="en-US" dirty="0"/>
                        <a:t>coppicing</a:t>
                      </a:r>
                    </a:p>
                  </a:txBody>
                  <a:tcPr/>
                </a:tc>
                <a:extLst>
                  <a:ext uri="{0D108BD9-81ED-4DB2-BD59-A6C34878D82A}">
                    <a16:rowId xmlns:a16="http://schemas.microsoft.com/office/drawing/2014/main" val="4252768121"/>
                  </a:ext>
                </a:extLst>
              </a:tr>
              <a:tr h="370840">
                <a:tc>
                  <a:txBody>
                    <a:bodyPr/>
                    <a:lstStyle/>
                    <a:p>
                      <a:pPr algn="ctr"/>
                      <a:r>
                        <a:rPr lang="en-US" dirty="0"/>
                        <a:t>6</a:t>
                      </a:r>
                    </a:p>
                  </a:txBody>
                  <a:tcPr/>
                </a:tc>
                <a:tc>
                  <a:txBody>
                    <a:bodyPr/>
                    <a:lstStyle/>
                    <a:p>
                      <a:pPr algn="ctr"/>
                      <a:r>
                        <a:rPr lang="en-US" dirty="0"/>
                        <a:t>bird food</a:t>
                      </a:r>
                    </a:p>
                  </a:txBody>
                  <a:tcPr/>
                </a:tc>
                <a:extLst>
                  <a:ext uri="{0D108BD9-81ED-4DB2-BD59-A6C34878D82A}">
                    <a16:rowId xmlns:a16="http://schemas.microsoft.com/office/drawing/2014/main" val="1838632641"/>
                  </a:ext>
                </a:extLst>
              </a:tr>
              <a:tr h="370840">
                <a:tc>
                  <a:txBody>
                    <a:bodyPr/>
                    <a:lstStyle/>
                    <a:p>
                      <a:pPr algn="ctr"/>
                      <a:r>
                        <a:rPr lang="en-US" dirty="0"/>
                        <a:t>7</a:t>
                      </a:r>
                    </a:p>
                  </a:txBody>
                  <a:tcPr/>
                </a:tc>
                <a:tc>
                  <a:txBody>
                    <a:bodyPr/>
                    <a:lstStyle/>
                    <a:p>
                      <a:pPr algn="ctr"/>
                      <a:r>
                        <a:rPr lang="en-US" dirty="0"/>
                        <a:t>timber</a:t>
                      </a:r>
                    </a:p>
                  </a:txBody>
                  <a:tcPr/>
                </a:tc>
                <a:extLst>
                  <a:ext uri="{0D108BD9-81ED-4DB2-BD59-A6C34878D82A}">
                    <a16:rowId xmlns:a16="http://schemas.microsoft.com/office/drawing/2014/main" val="2796890496"/>
                  </a:ext>
                </a:extLst>
              </a:tr>
            </a:tbl>
          </a:graphicData>
        </a:graphic>
      </p:graphicFrame>
    </p:spTree>
    <p:extLst>
      <p:ext uri="{BB962C8B-B14F-4D97-AF65-F5344CB8AC3E}">
        <p14:creationId xmlns:p14="http://schemas.microsoft.com/office/powerpoint/2010/main" val="1727319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0" i="1" dirty="0"/>
              <a:t>Example: Research Interests</a:t>
            </a:r>
            <a:endParaRPr lang="ko-KR" altLang="en-US" b="0" i="1" dirty="0"/>
          </a:p>
        </p:txBody>
      </p:sp>
      <p:sp>
        <p:nvSpPr>
          <p:cNvPr id="3" name="내용 개체 틀 2"/>
          <p:cNvSpPr>
            <a:spLocks noGrp="1"/>
          </p:cNvSpPr>
          <p:nvPr>
            <p:ph idx="1"/>
          </p:nvPr>
        </p:nvSpPr>
        <p:spPr>
          <a:xfrm>
            <a:off x="806027" y="2409463"/>
            <a:ext cx="11379200" cy="3721514"/>
          </a:xfrm>
        </p:spPr>
        <p:txBody>
          <a:bodyPr>
            <a:normAutofit/>
          </a:bodyPr>
          <a:lstStyle/>
          <a:p>
            <a:pPr marL="571500" indent="-571500">
              <a:buFont typeface="Arial" panose="020B0604020202020204" pitchFamily="34" charset="0"/>
              <a:buChar char="•"/>
            </a:pPr>
            <a:r>
              <a:rPr lang="ko-KR" altLang="en-US" sz="3200" dirty="0">
                <a:latin typeface="나눔고딕" panose="020D0604000000000000" pitchFamily="50" charset="-127"/>
                <a:ea typeface="나눔고딕" panose="020D0604000000000000" pitchFamily="50" charset="-127"/>
              </a:rPr>
              <a:t>대학에서 특정 분야의 전문가를 </a:t>
            </a:r>
            <a:r>
              <a:rPr lang="ko-KR" altLang="en-US" sz="3200" dirty="0" err="1">
                <a:latin typeface="나눔고딕" panose="020D0604000000000000" pitchFamily="50" charset="-127"/>
                <a:ea typeface="나눔고딕" panose="020D0604000000000000" pitchFamily="50" charset="-127"/>
              </a:rPr>
              <a:t>대외협력팀</a:t>
            </a:r>
            <a:r>
              <a:rPr lang="ko-KR" altLang="en-US" sz="3200" dirty="0">
                <a:latin typeface="나눔고딕" panose="020D0604000000000000" pitchFamily="50" charset="-127"/>
                <a:ea typeface="나눔고딕" panose="020D0604000000000000" pitchFamily="50" charset="-127"/>
              </a:rPr>
              <a:t> 직원에게 요청</a:t>
            </a:r>
            <a:r>
              <a:rPr lang="en-US" altLang="ko-KR" sz="3200" dirty="0">
                <a:latin typeface="나눔고딕" panose="020D0604000000000000" pitchFamily="50" charset="-127"/>
                <a:ea typeface="나눔고딕" panose="020D0604000000000000" pitchFamily="50" charset="-127"/>
              </a:rPr>
              <a:t>. </a:t>
            </a:r>
          </a:p>
          <a:p>
            <a:pPr marL="571500" indent="-571500">
              <a:buFont typeface="Arial" panose="020B0604020202020204" pitchFamily="34" charset="0"/>
              <a:buChar char="•"/>
            </a:pPr>
            <a:r>
              <a:rPr lang="ko-KR" altLang="en-US" sz="3200" dirty="0">
                <a:latin typeface="나눔고딕" panose="020D0604000000000000" pitchFamily="50" charset="-127"/>
                <a:ea typeface="나눔고딕" panose="020D0604000000000000" pitchFamily="50" charset="-127"/>
              </a:rPr>
              <a:t>해당 직원은 교수들의 주요 연구 관심사에 대한 데이터를 유지하기 원함</a:t>
            </a:r>
            <a:r>
              <a:rPr lang="en-US" altLang="ko-KR" sz="3200" dirty="0">
                <a:latin typeface="나눔고딕" panose="020D0604000000000000" pitchFamily="50" charset="-127"/>
                <a:ea typeface="나눔고딕" panose="020D0604000000000000" pitchFamily="50" charset="-127"/>
              </a:rPr>
              <a:t>.</a:t>
            </a:r>
          </a:p>
          <a:p>
            <a:pPr marL="571500" indent="-571500">
              <a:buFont typeface="Arial" panose="020B0604020202020204" pitchFamily="34" charset="0"/>
              <a:buChar char="•"/>
            </a:pPr>
            <a:r>
              <a:rPr lang="ko-KR" altLang="en-US" sz="3200" dirty="0">
                <a:latin typeface="나눔고딕" panose="020D0604000000000000" pitchFamily="50" charset="-127"/>
                <a:ea typeface="나눔고딕" panose="020D0604000000000000" pitchFamily="50" charset="-127"/>
              </a:rPr>
              <a:t>단 하나의 관심 영역을 기록하려 하나</a:t>
            </a:r>
            <a:r>
              <a:rPr lang="en-US" altLang="ko-KR" sz="3200" dirty="0">
                <a:latin typeface="나눔고딕" panose="020D0604000000000000" pitchFamily="50" charset="-127"/>
                <a:ea typeface="나눔고딕" panose="020D0604000000000000" pitchFamily="50" charset="-127"/>
              </a:rPr>
              <a:t>, </a:t>
            </a:r>
            <a:r>
              <a:rPr lang="ko-KR" altLang="en-US" sz="3200" dirty="0">
                <a:latin typeface="나눔고딕" panose="020D0604000000000000" pitchFamily="50" charset="-127"/>
                <a:ea typeface="나눔고딕" panose="020D0604000000000000" pitchFamily="50" charset="-127"/>
              </a:rPr>
              <a:t>그것이 무엇인지에 따라 제약이 따를 수 있음</a:t>
            </a:r>
            <a:r>
              <a:rPr lang="en-US" altLang="ko-KR" sz="3200" dirty="0">
                <a:latin typeface="나눔고딕" panose="020D0604000000000000" pitchFamily="50" charset="-127"/>
                <a:ea typeface="나눔고딕" panose="020D0604000000000000" pitchFamily="50" charset="-127"/>
              </a:rPr>
              <a:t>.</a:t>
            </a:r>
            <a:r>
              <a:rPr lang="ko-KR" altLang="en-US" sz="3200" dirty="0">
                <a:latin typeface="나눔고딕" panose="020D0604000000000000" pitchFamily="50" charset="-127"/>
                <a:ea typeface="나눔고딕" panose="020D0604000000000000" pitchFamily="50" charset="-127"/>
              </a:rPr>
              <a:t> </a:t>
            </a:r>
            <a:endParaRPr lang="en-US" altLang="ko-KR" sz="3200" dirty="0">
              <a:latin typeface="나눔고딕" panose="020D0604000000000000" pitchFamily="50" charset="-127"/>
              <a:ea typeface="나눔고딕" panose="020D0604000000000000" pitchFamily="50" charset="-127"/>
            </a:endParaRPr>
          </a:p>
          <a:p>
            <a:pPr marL="571500" indent="-571500">
              <a:buFont typeface="Arial" panose="020B0604020202020204" pitchFamily="34" charset="0"/>
              <a:buChar char="•"/>
            </a:pPr>
            <a:r>
              <a:rPr lang="ko-KR" altLang="en-US" sz="3200" dirty="0">
                <a:latin typeface="나눔고딕" panose="020D0604000000000000" pitchFamily="50" charset="-127"/>
                <a:ea typeface="나눔고딕" panose="020D0604000000000000" pitchFamily="50" charset="-127"/>
              </a:rPr>
              <a:t>애매한 관심사 문제를 수용하기 위하여 몇 개의 추가 열을 추가</a:t>
            </a:r>
            <a:r>
              <a:rPr lang="en-US" altLang="ko-KR" sz="3200" dirty="0">
                <a:latin typeface="나눔고딕" panose="020D0604000000000000" pitchFamily="50" charset="-127"/>
                <a:ea typeface="나눔고딕" panose="020D0604000000000000" pitchFamily="50" charset="-127"/>
              </a:rPr>
              <a:t>.</a:t>
            </a:r>
          </a:p>
        </p:txBody>
      </p:sp>
      <p:sp>
        <p:nvSpPr>
          <p:cNvPr id="4" name="슬라이드 번호 개체 틀 3"/>
          <p:cNvSpPr>
            <a:spLocks noGrp="1"/>
          </p:cNvSpPr>
          <p:nvPr>
            <p:ph type="sldNum" sz="quarter" idx="10"/>
          </p:nvPr>
        </p:nvSpPr>
        <p:spPr/>
        <p:txBody>
          <a:bodyPr/>
          <a:lstStyle/>
          <a:p>
            <a:fld id="{87E0FCFB-B33F-4CD9-B1B3-4FED43C6D8C2}" type="slidenum">
              <a:rPr lang="ko-KR" altLang="en-US" smtClean="0"/>
              <a:pPr/>
              <a:t>8</a:t>
            </a:fld>
            <a:endParaRPr lang="ko-KR" altLang="en-US" dirty="0"/>
          </a:p>
        </p:txBody>
      </p:sp>
      <p:sp>
        <p:nvSpPr>
          <p:cNvPr id="5" name="TextBox 4"/>
          <p:cNvSpPr txBox="1"/>
          <p:nvPr/>
        </p:nvSpPr>
        <p:spPr>
          <a:xfrm>
            <a:off x="2348002" y="7228321"/>
            <a:ext cx="4842993" cy="523220"/>
          </a:xfrm>
          <a:prstGeom prst="rect">
            <a:avLst/>
          </a:prstGeom>
          <a:noFill/>
        </p:spPr>
        <p:txBody>
          <a:bodyPr wrap="none" rtlCol="0">
            <a:spAutoFit/>
          </a:bodyPr>
          <a:lstStyle/>
          <a:p>
            <a:r>
              <a:rPr lang="ko-KR" altLang="en-US" sz="2800" b="1" dirty="0">
                <a:solidFill>
                  <a:schemeClr val="bg1"/>
                </a:solidFill>
                <a:latin typeface="나눔고딕" panose="020D0604000000000000" pitchFamily="50" charset="-127"/>
                <a:ea typeface="나눔고딕" panose="020D0604000000000000" pitchFamily="50" charset="-127"/>
              </a:rPr>
              <a:t>특정 주제에 관심이 있는 교수</a:t>
            </a:r>
            <a:r>
              <a:rPr lang="en-US" altLang="ko-KR" sz="2800" b="1" dirty="0">
                <a:solidFill>
                  <a:schemeClr val="bg1"/>
                </a:solidFill>
                <a:latin typeface="나눔고딕" panose="020D0604000000000000" pitchFamily="50" charset="-127"/>
                <a:ea typeface="나눔고딕" panose="020D0604000000000000" pitchFamily="50" charset="-127"/>
              </a:rPr>
              <a:t>?</a:t>
            </a:r>
            <a:endParaRPr lang="ko-KR" altLang="en-US" sz="2800" b="1" dirty="0">
              <a:solidFill>
                <a:schemeClr val="bg1"/>
              </a:solidFill>
              <a:latin typeface="나눔고딕" panose="020D0604000000000000" pitchFamily="50" charset="-127"/>
              <a:ea typeface="나눔고딕" panose="020D0604000000000000" pitchFamily="50" charset="-127"/>
            </a:endParaRPr>
          </a:p>
        </p:txBody>
      </p:sp>
      <p:sp>
        <p:nvSpPr>
          <p:cNvPr id="6" name="TextBox 5"/>
          <p:cNvSpPr txBox="1"/>
          <p:nvPr/>
        </p:nvSpPr>
        <p:spPr>
          <a:xfrm>
            <a:off x="2348002" y="8003427"/>
            <a:ext cx="5407249" cy="523220"/>
          </a:xfrm>
          <a:prstGeom prst="rect">
            <a:avLst/>
          </a:prstGeom>
          <a:noFill/>
        </p:spPr>
        <p:txBody>
          <a:bodyPr wrap="none" rtlCol="0">
            <a:spAutoFit/>
          </a:bodyPr>
          <a:lstStyle/>
          <a:p>
            <a:r>
              <a:rPr lang="en-US" altLang="ko-KR" sz="2800" b="1" dirty="0">
                <a:solidFill>
                  <a:schemeClr val="bg1"/>
                </a:solidFill>
                <a:latin typeface="나눔고딕" panose="020D0604000000000000" pitchFamily="50" charset="-127"/>
                <a:ea typeface="나눔고딕" panose="020D0604000000000000" pitchFamily="50" charset="-127"/>
              </a:rPr>
              <a:t>“visualize data”</a:t>
            </a:r>
            <a:r>
              <a:rPr lang="ko-KR" altLang="en-US" sz="2800" b="1" dirty="0" err="1">
                <a:solidFill>
                  <a:schemeClr val="bg1"/>
                </a:solidFill>
                <a:latin typeface="나눔고딕" panose="020D0604000000000000" pitchFamily="50" charset="-127"/>
                <a:ea typeface="나눔고딕" panose="020D0604000000000000" pitchFamily="50" charset="-127"/>
              </a:rPr>
              <a:t>를</a:t>
            </a:r>
            <a:r>
              <a:rPr lang="ko-KR" altLang="en-US" sz="2800" b="1" dirty="0">
                <a:solidFill>
                  <a:schemeClr val="bg1"/>
                </a:solidFill>
                <a:latin typeface="나눔고딕" panose="020D0604000000000000" pitchFamily="50" charset="-127"/>
                <a:ea typeface="나눔고딕" panose="020D0604000000000000" pitchFamily="50" charset="-127"/>
              </a:rPr>
              <a:t> 연구하는 교수</a:t>
            </a:r>
            <a:r>
              <a:rPr lang="en-US" altLang="ko-KR" sz="2800" b="1" dirty="0">
                <a:solidFill>
                  <a:schemeClr val="bg1"/>
                </a:solidFill>
                <a:latin typeface="나눔고딕" panose="020D0604000000000000" pitchFamily="50" charset="-127"/>
                <a:ea typeface="나눔고딕" panose="020D0604000000000000" pitchFamily="50" charset="-127"/>
              </a:rPr>
              <a:t>?</a:t>
            </a:r>
            <a:endParaRPr lang="ko-KR" altLang="en-US" sz="2800" b="1" dirty="0">
              <a:solidFill>
                <a:schemeClr val="bg1"/>
              </a:solidFill>
              <a:latin typeface="나눔고딕" panose="020D0604000000000000" pitchFamily="50" charset="-127"/>
              <a:ea typeface="나눔고딕" panose="020D0604000000000000" pitchFamily="50" charset="-127"/>
            </a:endParaRPr>
          </a:p>
        </p:txBody>
      </p:sp>
      <p:sp>
        <p:nvSpPr>
          <p:cNvPr id="8" name="TextBox 7">
            <a:extLst>
              <a:ext uri="{FF2B5EF4-FFF2-40B4-BE49-F238E27FC236}">
                <a16:creationId xmlns:a16="http://schemas.microsoft.com/office/drawing/2014/main" id="{D81AB296-FE73-BF46-B4F0-2225F699AB3A}"/>
              </a:ext>
            </a:extLst>
          </p:cNvPr>
          <p:cNvSpPr txBox="1"/>
          <p:nvPr/>
        </p:nvSpPr>
        <p:spPr>
          <a:xfrm>
            <a:off x="-1" y="0"/>
            <a:ext cx="3942413"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altLang="ko-KR" sz="1800" i="1" dirty="0">
                <a:latin typeface="나눔고딕OTF"/>
              </a:rPr>
              <a:t>Why DB Design &gt; </a:t>
            </a:r>
            <a:r>
              <a:rPr lang="en-US" sz="1800" i="1" dirty="0">
                <a:solidFill>
                  <a:schemeClr val="tx1"/>
                </a:solidFill>
                <a:latin typeface="Nanum Gothic" charset="-127"/>
                <a:ea typeface="Nanum Gothic" charset="-127"/>
                <a:cs typeface="Nanum Gothic" charset="-127"/>
              </a:rPr>
              <a:t>Mishandling </a:t>
            </a:r>
            <a:r>
              <a:rPr lang="mr-IN" sz="1800" i="1" dirty="0">
                <a:solidFill>
                  <a:schemeClr val="tx1"/>
                </a:solidFill>
                <a:latin typeface="Nanum Gothic" charset="-127"/>
                <a:ea typeface="Nanum Gothic" charset="-127"/>
                <a:cs typeface="Nanum Gothic" charset="-127"/>
              </a:rPr>
              <a:t>…</a:t>
            </a:r>
            <a:r>
              <a:rPr lang="en-US" sz="1800" dirty="0">
                <a:solidFill>
                  <a:schemeClr val="tx1"/>
                </a:solidFill>
                <a:latin typeface="Nanum Gothic" charset="-127"/>
                <a:ea typeface="Nanum Gothic" charset="-127"/>
                <a:cs typeface="Nanum Gothic" charset="-127"/>
              </a:rPr>
              <a:t> &gt;</a:t>
            </a:r>
            <a:endParaRPr kumimoji="0" lang="en-US" sz="1800" i="1" u="none" strike="noStrike" cap="none" spc="0" normalizeH="0" baseline="0" dirty="0">
              <a:ln>
                <a:noFill/>
              </a:ln>
              <a:solidFill>
                <a:schemeClr val="tx1"/>
              </a:solidFill>
              <a:effectLst/>
              <a:uFillTx/>
              <a:latin typeface="Nanum Gothic" charset="-127"/>
              <a:ea typeface="Nanum Gothic" charset="-127"/>
              <a:cs typeface="Nanum Gothic" charset="-127"/>
              <a:sym typeface="American Typewriter"/>
            </a:endParaRPr>
          </a:p>
        </p:txBody>
      </p:sp>
    </p:spTree>
    <p:extLst>
      <p:ext uri="{BB962C8B-B14F-4D97-AF65-F5344CB8AC3E}">
        <p14:creationId xmlns:p14="http://schemas.microsoft.com/office/powerpoint/2010/main" val="38731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0"/>
          </p:nvPr>
        </p:nvSpPr>
        <p:spPr/>
        <p:txBody>
          <a:bodyPr/>
          <a:lstStyle/>
          <a:p>
            <a:fld id="{87E0FCFB-B33F-4CD9-B1B3-4FED43C6D8C2}" type="slidenum">
              <a:rPr lang="ko-KR" altLang="en-US" smtClean="0"/>
              <a:pPr/>
              <a:t>9</a:t>
            </a:fld>
            <a:endParaRPr lang="ko-KR" altLang="en-US" dirty="0"/>
          </a:p>
        </p:txBody>
      </p:sp>
      <p:pic>
        <p:nvPicPr>
          <p:cNvPr id="5" name="그림 4"/>
          <p:cNvPicPr>
            <a:picLocks noChangeAspect="1"/>
          </p:cNvPicPr>
          <p:nvPr/>
        </p:nvPicPr>
        <p:blipFill>
          <a:blip r:embed="rId3"/>
          <a:stretch>
            <a:fillRect/>
          </a:stretch>
        </p:blipFill>
        <p:spPr>
          <a:xfrm>
            <a:off x="835526" y="3262312"/>
            <a:ext cx="11333747" cy="2253050"/>
          </a:xfrm>
          <a:prstGeom prst="rect">
            <a:avLst/>
          </a:prstGeom>
        </p:spPr>
      </p:pic>
      <p:sp>
        <p:nvSpPr>
          <p:cNvPr id="8" name="TextBox 7">
            <a:extLst>
              <a:ext uri="{FF2B5EF4-FFF2-40B4-BE49-F238E27FC236}">
                <a16:creationId xmlns:a16="http://schemas.microsoft.com/office/drawing/2014/main" id="{2F9B0CC8-40B6-3D4C-BE77-608439261F17}"/>
              </a:ext>
            </a:extLst>
          </p:cNvPr>
          <p:cNvSpPr txBox="1"/>
          <p:nvPr/>
        </p:nvSpPr>
        <p:spPr>
          <a:xfrm>
            <a:off x="-1" y="0"/>
            <a:ext cx="3942413"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rtl="0" latinLnBrk="1" hangingPunct="0"/>
            <a:r>
              <a:rPr lang="en-US" altLang="ko-KR" sz="1800" i="1" dirty="0">
                <a:latin typeface="나눔고딕OTF"/>
              </a:rPr>
              <a:t>Why DB Design &gt; </a:t>
            </a:r>
            <a:r>
              <a:rPr lang="en-US" sz="1800" i="1" dirty="0">
                <a:solidFill>
                  <a:schemeClr val="tx1"/>
                </a:solidFill>
                <a:latin typeface="Nanum Gothic" charset="-127"/>
                <a:ea typeface="Nanum Gothic" charset="-127"/>
                <a:cs typeface="Nanum Gothic" charset="-127"/>
              </a:rPr>
              <a:t>Mishandling </a:t>
            </a:r>
            <a:r>
              <a:rPr lang="mr-IN" sz="1800" i="1" dirty="0">
                <a:solidFill>
                  <a:schemeClr val="tx1"/>
                </a:solidFill>
                <a:latin typeface="Nanum Gothic" charset="-127"/>
                <a:ea typeface="Nanum Gothic" charset="-127"/>
                <a:cs typeface="Nanum Gothic" charset="-127"/>
              </a:rPr>
              <a:t>…</a:t>
            </a:r>
            <a:r>
              <a:rPr lang="en-US" sz="1800" dirty="0">
                <a:solidFill>
                  <a:schemeClr val="tx1"/>
                </a:solidFill>
                <a:latin typeface="Nanum Gothic" charset="-127"/>
                <a:ea typeface="Nanum Gothic" charset="-127"/>
                <a:cs typeface="Nanum Gothic" charset="-127"/>
              </a:rPr>
              <a:t> &gt;</a:t>
            </a:r>
            <a:endParaRPr kumimoji="0" lang="en-US" sz="1800" i="1" u="none" strike="noStrike" cap="none" spc="0" normalizeH="0" baseline="0" dirty="0">
              <a:ln>
                <a:noFill/>
              </a:ln>
              <a:solidFill>
                <a:schemeClr val="tx1"/>
              </a:solidFill>
              <a:effectLst/>
              <a:uFillTx/>
              <a:latin typeface="Nanum Gothic" charset="-127"/>
              <a:ea typeface="Nanum Gothic" charset="-127"/>
              <a:cs typeface="Nanum Gothic" charset="-127"/>
              <a:sym typeface="American Typewriter"/>
            </a:endParaRPr>
          </a:p>
        </p:txBody>
      </p:sp>
    </p:spTree>
    <p:extLst>
      <p:ext uri="{BB962C8B-B14F-4D97-AF65-F5344CB8AC3E}">
        <p14:creationId xmlns:p14="http://schemas.microsoft.com/office/powerpoint/2010/main" val="10502402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merican Typewriter"/>
        <a:ea typeface="American Typewriter"/>
        <a:cs typeface="American Typewriter"/>
      </a:majorFont>
      <a:minorFont>
        <a:latin typeface="American Typewriter"/>
        <a:ea typeface="American Typewriter"/>
        <a:cs typeface="American Typewrite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77800" dist="406400" dir="5400000" rotWithShape="0">
              <a:srgbClr val="000000">
                <a:alpha val="68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177800" dist="406400" dir="5400000" rotWithShape="0">
            <a:srgbClr val="000000">
              <a:alpha val="68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American Typewrit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uFillTx/>
            <a:latin typeface="+mn-lt"/>
            <a:ea typeface="+mn-ea"/>
            <a:cs typeface="+mn-cs"/>
            <a:sym typeface="American Typewrit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merican Typewriter"/>
        <a:ea typeface="American Typewriter"/>
        <a:cs typeface="American Typewriter"/>
      </a:majorFont>
      <a:minorFont>
        <a:latin typeface="American Typewriter"/>
        <a:ea typeface="American Typewriter"/>
        <a:cs typeface="American Typewrite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77800" dist="406400" dir="5400000" rotWithShape="0">
              <a:srgbClr val="000000">
                <a:alpha val="68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177800" dist="406400" dir="5400000" rotWithShape="0">
            <a:srgbClr val="000000">
              <a:alpha val="68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American Typewrit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uFillTx/>
            <a:latin typeface="+mn-lt"/>
            <a:ea typeface="+mn-ea"/>
            <a:cs typeface="+mn-cs"/>
            <a:sym typeface="American Typewrit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2351</TotalTime>
  <Words>1556</Words>
  <Application>Microsoft Macintosh PowerPoint</Application>
  <PresentationFormat>Custom</PresentationFormat>
  <Paragraphs>165</Paragraphs>
  <Slides>19</Slides>
  <Notes>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vt:i4>
      </vt:variant>
    </vt:vector>
  </HeadingPairs>
  <TitlesOfParts>
    <vt:vector size="32" baseType="lpstr">
      <vt:lpstr>굴림</vt:lpstr>
      <vt:lpstr>Nanum Gothic</vt:lpstr>
      <vt:lpstr>나눔고딕</vt:lpstr>
      <vt:lpstr>나눔고딕 ExtraBold</vt:lpstr>
      <vt:lpstr>나눔고딕OTF</vt:lpstr>
      <vt:lpstr>나눔명조</vt:lpstr>
      <vt:lpstr>나눔손글씨 펜</vt:lpstr>
      <vt:lpstr>American Typewriter</vt:lpstr>
      <vt:lpstr>Arial</vt:lpstr>
      <vt:lpstr>Century Gothic</vt:lpstr>
      <vt:lpstr>Gill Sans MT</vt:lpstr>
      <vt:lpstr>Lucida Grande</vt:lpstr>
      <vt:lpstr>White</vt:lpstr>
      <vt:lpstr>2. Why DB Design?</vt:lpstr>
      <vt:lpstr>Schedule*</vt:lpstr>
      <vt:lpstr>What will be dealt</vt:lpstr>
      <vt:lpstr>Mishandling Keywords and Categories</vt:lpstr>
      <vt:lpstr>Example: The Plant DB</vt:lpstr>
      <vt:lpstr>PowerPoint Presentation</vt:lpstr>
      <vt:lpstr>PowerPoint Presentation</vt:lpstr>
      <vt:lpstr>Example: Research Interests</vt:lpstr>
      <vt:lpstr>PowerPoint Presentation</vt:lpstr>
      <vt:lpstr>Repeated Information</vt:lpstr>
      <vt:lpstr>Example: Insect Data</vt:lpstr>
      <vt:lpstr>PowerPoint Presentation</vt:lpstr>
      <vt:lpstr>PowerPoint Presentation</vt:lpstr>
      <vt:lpstr>Designing for a Single Report</vt:lpstr>
      <vt:lpstr>Example: Academic Results</vt:lpstr>
      <vt:lpstr>Exercise 2-1</vt:lpstr>
      <vt:lpstr>Exercise 2-2</vt:lpstr>
      <vt:lpstr>Summary</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CS489: Computer Ethics &amp; Social Issues</dc:title>
  <dc:creator>Yoon Joon Lee</dc:creator>
  <cp:lastModifiedBy>Lee Yoon Joon</cp:lastModifiedBy>
  <cp:revision>263</cp:revision>
  <cp:lastPrinted>2017-02-26T07:06:36Z</cp:lastPrinted>
  <dcterms:modified xsi:type="dcterms:W3CDTF">2019-02-12T00:29:48Z</dcterms:modified>
</cp:coreProperties>
</file>