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42"/>
    <p:restoredTop sz="94694"/>
  </p:normalViewPr>
  <p:slideViewPr>
    <p:cSldViewPr snapToGrid="0" snapToObjects="1">
      <p:cViewPr varScale="1">
        <p:scale>
          <a:sx n="161" d="100"/>
          <a:sy n="161" d="100"/>
        </p:scale>
        <p:origin x="4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c6e2b6b2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c6e2b6b2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e2b6b2a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e2b6b2a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6e2b6b2a5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c6e2b6b2a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c6e2b6b2a5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c6e2b6b2a5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c6e2b6b2a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c6e2b6b2a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c6e2b6b2a5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c6e2b6b2a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e2b6b2a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e2b6b2a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c6e2b6b2a5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c6e2b6b2a5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ca3b2cdb7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ca3b2cdb7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a7acc7d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a7acc7d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e2b6b2a5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e2b6b2a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e2b6b2a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6e2b6b2a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6e2b6b2a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6e2b6b2a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e2b6b2a5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6e2b6b2a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e2b6b2a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6e2b6b2a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e2b6b2a5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e2b6b2a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8b26616a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8b26616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e2b6b2a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e2b6b2a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subTitle" idx="1"/>
          </p:nvPr>
        </p:nvSpPr>
        <p:spPr>
          <a:xfrm>
            <a:off x="311760" y="1152360"/>
            <a:ext cx="3999600" cy="3416100"/>
          </a:xfrm>
          <a:prstGeom prst="rect">
            <a:avLst/>
          </a:prstGeom>
          <a:noFill/>
          <a:ln>
            <a:noFill/>
          </a:ln>
        </p:spPr>
        <p:txBody>
          <a:bodyPr spcFirstLastPara="1" wrap="square" lIns="0" tIns="0" rIns="0" bIns="0" anchor="ctr" anchorCtr="0">
            <a:normAutofit/>
          </a:bodyPr>
          <a:lstStyle>
            <a:lvl1pPr lvl="0" algn="l" rtl="0">
              <a:lnSpc>
                <a:spcPct val="90000"/>
              </a:lnSpc>
              <a:spcBef>
                <a:spcPts val="1000"/>
              </a:spcBef>
              <a:spcAft>
                <a:spcPts val="0"/>
              </a:spcAft>
              <a:buClr>
                <a:schemeClr val="dk1"/>
              </a:buClr>
              <a:buSzPts val="1800"/>
              <a:buChar char="●"/>
              <a:defRPr/>
            </a:lvl1pPr>
            <a:lvl2pPr lvl="1" algn="l" rtl="0">
              <a:lnSpc>
                <a:spcPct val="90000"/>
              </a:lnSpc>
              <a:spcBef>
                <a:spcPts val="1200"/>
              </a:spcBef>
              <a:spcAft>
                <a:spcPts val="0"/>
              </a:spcAft>
              <a:buClr>
                <a:schemeClr val="dk1"/>
              </a:buClr>
              <a:buSzPts val="1800"/>
              <a:buChar char="○"/>
              <a:defRPr/>
            </a:lvl2pPr>
            <a:lvl3pPr lvl="2" algn="l" rtl="0">
              <a:lnSpc>
                <a:spcPct val="90000"/>
              </a:lnSpc>
              <a:spcBef>
                <a:spcPts val="1200"/>
              </a:spcBef>
              <a:spcAft>
                <a:spcPts val="0"/>
              </a:spcAft>
              <a:buClr>
                <a:schemeClr val="dk1"/>
              </a:buClr>
              <a:buSzPts val="1800"/>
              <a:buChar char="■"/>
              <a:defRPr/>
            </a:lvl3pPr>
            <a:lvl4pPr lvl="3" algn="l" rtl="0">
              <a:lnSpc>
                <a:spcPct val="90000"/>
              </a:lnSpc>
              <a:spcBef>
                <a:spcPts val="1200"/>
              </a:spcBef>
              <a:spcAft>
                <a:spcPts val="0"/>
              </a:spcAft>
              <a:buClr>
                <a:schemeClr val="dk1"/>
              </a:buClr>
              <a:buSzPts val="1800"/>
              <a:buChar char="●"/>
              <a:defRPr/>
            </a:lvl4pPr>
            <a:lvl5pPr lvl="4" algn="l" rtl="0">
              <a:lnSpc>
                <a:spcPct val="90000"/>
              </a:lnSpc>
              <a:spcBef>
                <a:spcPts val="1200"/>
              </a:spcBef>
              <a:spcAft>
                <a:spcPts val="0"/>
              </a:spcAft>
              <a:buClr>
                <a:schemeClr val="dk1"/>
              </a:buClr>
              <a:buSzPts val="1800"/>
              <a:buChar char="○"/>
              <a:defRPr/>
            </a:lvl5pPr>
            <a:lvl6pPr lvl="5" algn="l" rtl="0">
              <a:lnSpc>
                <a:spcPct val="90000"/>
              </a:lnSpc>
              <a:spcBef>
                <a:spcPts val="1200"/>
              </a:spcBef>
              <a:spcAft>
                <a:spcPts val="0"/>
              </a:spcAft>
              <a:buClr>
                <a:schemeClr val="dk1"/>
              </a:buClr>
              <a:buSzPts val="1800"/>
              <a:buChar char="■"/>
              <a:defRPr/>
            </a:lvl6pPr>
            <a:lvl7pPr lvl="6" algn="l" rtl="0">
              <a:lnSpc>
                <a:spcPct val="90000"/>
              </a:lnSpc>
              <a:spcBef>
                <a:spcPts val="1200"/>
              </a:spcBef>
              <a:spcAft>
                <a:spcPts val="0"/>
              </a:spcAft>
              <a:buClr>
                <a:schemeClr val="dk1"/>
              </a:buClr>
              <a:buSzPts val="1800"/>
              <a:buChar char="●"/>
              <a:defRPr/>
            </a:lvl7pPr>
            <a:lvl8pPr lvl="7" algn="l" rtl="0">
              <a:lnSpc>
                <a:spcPct val="90000"/>
              </a:lnSpc>
              <a:spcBef>
                <a:spcPts val="1200"/>
              </a:spcBef>
              <a:spcAft>
                <a:spcPts val="0"/>
              </a:spcAft>
              <a:buClr>
                <a:schemeClr val="dk1"/>
              </a:buClr>
              <a:buSzPts val="1800"/>
              <a:buChar char="○"/>
              <a:defRPr/>
            </a:lvl8pPr>
            <a:lvl9pPr lvl="8"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311760" y="444960"/>
            <a:ext cx="8520000" cy="5724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4"/>
          <p:cNvSpPr txBox="1">
            <a:spLocks noGrp="1"/>
          </p:cNvSpPr>
          <p:nvPr>
            <p:ph type="body" idx="1"/>
          </p:nvPr>
        </p:nvSpPr>
        <p:spPr>
          <a:xfrm>
            <a:off x="311760" y="1152360"/>
            <a:ext cx="1951500" cy="34161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6" name="Google Shape;56;p14"/>
          <p:cNvSpPr txBox="1">
            <a:spLocks noGrp="1"/>
          </p:cNvSpPr>
          <p:nvPr>
            <p:ph type="body" idx="2"/>
          </p:nvPr>
        </p:nvSpPr>
        <p:spPr>
          <a:xfrm>
            <a:off x="2361240" y="1152360"/>
            <a:ext cx="1951500" cy="34161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t>CS 6476 Project 4</a:t>
            </a:r>
            <a:endParaRPr/>
          </a:p>
        </p:txBody>
      </p:sp>
      <p:sp>
        <p:nvSpPr>
          <p:cNvPr id="62" name="Google Shape;62;p15"/>
          <p:cNvSpPr txBox="1">
            <a:spLocks noGrp="1"/>
          </p:cNvSpPr>
          <p:nvPr>
            <p:ph type="subTitle" idx="1"/>
          </p:nvPr>
        </p:nvSpPr>
        <p:spPr>
          <a:xfrm>
            <a:off x="311700" y="2834125"/>
            <a:ext cx="8520600" cy="15522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US" dirty="0"/>
              <a:t>Haoran Wang</a:t>
            </a:r>
            <a:endParaRPr dirty="0"/>
          </a:p>
          <a:p>
            <a:pPr marL="0" lvl="0" indent="0" algn="ctr" rtl="0">
              <a:spcBef>
                <a:spcPts val="0"/>
              </a:spcBef>
              <a:spcAft>
                <a:spcPts val="0"/>
              </a:spcAft>
              <a:buNone/>
            </a:pPr>
            <a:r>
              <a:rPr lang="en-US" dirty="0" err="1"/>
              <a:t>Haoran.wang@gatech.edu</a:t>
            </a:r>
            <a:endParaRPr dirty="0"/>
          </a:p>
          <a:p>
            <a:pPr marL="0" lvl="0" indent="0" algn="ctr" rtl="0">
              <a:spcBef>
                <a:spcPts val="0"/>
              </a:spcBef>
              <a:spcAft>
                <a:spcPts val="0"/>
              </a:spcAft>
              <a:buNone/>
            </a:pPr>
            <a:r>
              <a:rPr lang="en-US" dirty="0"/>
              <a:t>hwang827</a:t>
            </a:r>
            <a:endParaRPr dirty="0"/>
          </a:p>
          <a:p>
            <a:pPr marL="0" lvl="0" indent="0" algn="ctr" rtl="0">
              <a:spcBef>
                <a:spcPts val="0"/>
              </a:spcBef>
              <a:spcAft>
                <a:spcPts val="0"/>
              </a:spcAft>
              <a:buNone/>
            </a:pPr>
            <a:r>
              <a:rPr lang="en-US" dirty="0"/>
              <a:t>903543952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24" name="Google Shape;124;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en-US" sz="1100" dirty="0"/>
              <a:t>[What regions of the image does smoothing seem to perform better on? Why do you think so?] </a:t>
            </a:r>
          </a:p>
          <a:p>
            <a:pPr marL="0" indent="0">
              <a:spcAft>
                <a:spcPts val="1200"/>
              </a:spcAft>
              <a:buNone/>
            </a:pPr>
            <a:r>
              <a:rPr lang="en-US" sz="1100" dirty="0"/>
              <a:t>Smoothing performs best on background/uniform areas, disparity values that are already similar to each other, so smoothing doesn’t have to make any drastic changes. Pixels near each other are supposed to have similar disparity values, so the technique makes sense in these regions. Smoothing can also help in areas of occlusion, where SAD may not be able to find any suitable match. Smoothing will curb the problems by pushing the disparity of a pixel to be similar to that of its neighbors. This is because the cost volume is the error profile of the horizontal patches and the energy function is penalizing disparity based on the error profile or the surrounded area within the default max disparity value, it will penalize more if the disparities of the neighbors are large. </a:t>
            </a:r>
            <a:endParaRPr sz="1100" dirty="0"/>
          </a:p>
        </p:txBody>
      </p:sp>
      <p:sp>
        <p:nvSpPr>
          <p:cNvPr id="125" name="Google Shape;125;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US" dirty="0"/>
              <a:t>[What regions of the image does smoothing seem to perform worse on? Why do you think so?]</a:t>
            </a:r>
          </a:p>
          <a:p>
            <a:pPr marL="0" lvl="0" indent="0" algn="l" rtl="0">
              <a:spcBef>
                <a:spcPts val="0"/>
              </a:spcBef>
              <a:spcAft>
                <a:spcPts val="0"/>
              </a:spcAft>
              <a:buNone/>
            </a:pPr>
            <a:endParaRPr lang="en-US" dirty="0"/>
          </a:p>
          <a:p>
            <a:pPr marL="0" lvl="0" indent="0">
              <a:buNone/>
            </a:pPr>
            <a:r>
              <a:rPr lang="en-US" dirty="0"/>
              <a:t>Smoothing performs poorly in areas of fine detail, with narrow objects. It also performs poorly in areas with many edges and depth discontinuities. This is because SGM is penalizing based on the error profile of the neighbor pixels within the default max disparity value, if the region is larger than the max disparity value, SGM will penalize less, since it thinks there is not much difference between pixels. </a:t>
            </a: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31" name="Google Shape;131;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[Describe how semi-global matching works.]</a:t>
            </a:r>
          </a:p>
          <a:p>
            <a:pPr marL="0" lvl="0" indent="0">
              <a:spcAft>
                <a:spcPts val="1200"/>
              </a:spcAft>
              <a:buNone/>
            </a:pPr>
            <a:r>
              <a:rPr lang="en-US" dirty="0"/>
              <a:t>SGM works by penalizing jumps in disparity between adjacent pixels by adding a penalty term on top of the matching cost term. It calculates the pixel-wise dissimilarity cost at pixel with disparity and the regularization cost between the pixel and all pairs of its neighboring pixels to perform the penalizing. </a:t>
            </a:r>
            <a:endParaRPr dirty="0"/>
          </a:p>
        </p:txBody>
      </p:sp>
      <p:sp>
        <p:nvSpPr>
          <p:cNvPr id="132" name="Google Shape;132;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[Would smoothing still work for images with both horizontal and vertical shifts?]</a:t>
            </a:r>
          </a:p>
          <a:p>
            <a:pPr marL="0" lvl="0" indent="0" algn="l" rtl="0">
              <a:spcBef>
                <a:spcPts val="0"/>
              </a:spcBef>
              <a:spcAft>
                <a:spcPts val="1200"/>
              </a:spcAft>
              <a:buNone/>
            </a:pPr>
            <a:r>
              <a:rPr lang="en-US" dirty="0"/>
              <a:t>It won’t, at least it will have bad performance on images with both horizontal and vertical shifts.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38" name="Google Shape;138;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[Copy-paste your MCNET architecture as printed out in part2_disparity.ipynb]</a:t>
            </a:r>
            <a:endParaRPr/>
          </a:p>
        </p:txBody>
      </p:sp>
      <p:sp>
        <p:nvSpPr>
          <p:cNvPr id="139" name="Google Shape;139;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[What does the </a:t>
            </a:r>
            <a:r>
              <a:rPr lang="en-US" dirty="0" err="1"/>
              <a:t>ReLU</a:t>
            </a:r>
            <a:r>
              <a:rPr lang="en-US" dirty="0"/>
              <a:t> activation function do? Why do we use it?]</a:t>
            </a:r>
          </a:p>
          <a:p>
            <a:pPr marL="0" lvl="0" indent="0">
              <a:spcAft>
                <a:spcPts val="1200"/>
              </a:spcAft>
              <a:buNone/>
            </a:pPr>
            <a:r>
              <a:rPr lang="en-US" dirty="0" err="1"/>
              <a:t>ReLUs</a:t>
            </a:r>
            <a:r>
              <a:rPr lang="en-US" dirty="0"/>
              <a:t> output the input directly if it is positive, otherwise, it will output zero, since negative number doesn’t have meaning in our case. Therefore, </a:t>
            </a:r>
            <a:r>
              <a:rPr lang="en-US" dirty="0" err="1"/>
              <a:t>ReLU</a:t>
            </a:r>
            <a:r>
              <a:rPr lang="en-US" dirty="0"/>
              <a:t> improve neural networks by speeding up training. The gradient computation is very simple (either 0 or 1 depending on the sign of 𝑥 x ). Also, the computational step of a </a:t>
            </a:r>
            <a:r>
              <a:rPr lang="en-US" dirty="0" err="1"/>
              <a:t>ReLU</a:t>
            </a:r>
            <a:r>
              <a:rPr lang="en-US" dirty="0"/>
              <a:t> is easy: any negative elements are set to 0.0 -- no exponentials, no multiplication or division operations.</a:t>
            </a:r>
            <a:endParaRPr dirty="0"/>
          </a:p>
        </p:txBody>
      </p:sp>
      <p:pic>
        <p:nvPicPr>
          <p:cNvPr id="3" name="Picture 2" descr="Text, letter&#10;&#10;Description automatically generated">
            <a:extLst>
              <a:ext uri="{FF2B5EF4-FFF2-40B4-BE49-F238E27FC236}">
                <a16:creationId xmlns:a16="http://schemas.microsoft.com/office/drawing/2014/main" id="{AF2F9599-301A-BF43-993D-308831A1DF31}"/>
              </a:ext>
            </a:extLst>
          </p:cNvPr>
          <p:cNvPicPr>
            <a:picLocks noChangeAspect="1"/>
          </p:cNvPicPr>
          <p:nvPr/>
        </p:nvPicPr>
        <p:blipFill>
          <a:blip r:embed="rId3"/>
          <a:stretch>
            <a:fillRect/>
          </a:stretch>
        </p:blipFill>
        <p:spPr>
          <a:xfrm>
            <a:off x="311700" y="1837765"/>
            <a:ext cx="4324180" cy="2502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45" name="Google Shape;145;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a patch with window size 41 from image A + positive patch from image B + negative patch from image B]</a:t>
            </a:r>
            <a:endParaRPr/>
          </a:p>
        </p:txBody>
      </p:sp>
      <p:sp>
        <p:nvSpPr>
          <p:cNvPr id="146" name="Google Shape;146;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[Given a true disparity map for each stereo pair, how do we extract positive and negative patches for training?]</a:t>
            </a:r>
          </a:p>
          <a:p>
            <a:pPr marL="0" indent="0">
              <a:spcAft>
                <a:spcPts val="1200"/>
              </a:spcAft>
              <a:buNone/>
            </a:pPr>
            <a:r>
              <a:rPr lang="en-US" dirty="0"/>
              <a:t>At each image position where the true disparity is known we extract one negative and one positive training example. This ensures that the data set contains an equal number of positive and negative examples. A positive example is a pair of patches, one from the left and one from the right image, whose center pixels are the images of the same 3D point, while a negative example is a pair of patches where this is not the case. </a:t>
            </a:r>
          </a:p>
          <a:p>
            <a:pPr marL="0" lvl="0" indent="0" algn="l" rtl="0">
              <a:spcBef>
                <a:spcPts val="0"/>
              </a:spcBef>
              <a:spcAft>
                <a:spcPts val="1200"/>
              </a:spcAft>
              <a:buNone/>
            </a:pPr>
            <a:endParaRPr dirty="0"/>
          </a:p>
        </p:txBody>
      </p:sp>
      <p:pic>
        <p:nvPicPr>
          <p:cNvPr id="3" name="Picture 2" descr="Chart&#10;&#10;Description automatically generated">
            <a:extLst>
              <a:ext uri="{FF2B5EF4-FFF2-40B4-BE49-F238E27FC236}">
                <a16:creationId xmlns:a16="http://schemas.microsoft.com/office/drawing/2014/main" id="{EF519676-BC75-A642-B702-653419525BCF}"/>
              </a:ext>
            </a:extLst>
          </p:cNvPr>
          <p:cNvPicPr>
            <a:picLocks noChangeAspect="1"/>
          </p:cNvPicPr>
          <p:nvPr/>
        </p:nvPicPr>
        <p:blipFill>
          <a:blip r:embed="rId3"/>
          <a:stretch>
            <a:fillRect/>
          </a:stretch>
        </p:blipFill>
        <p:spPr>
          <a:xfrm>
            <a:off x="224117" y="2069490"/>
            <a:ext cx="4249271" cy="15805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52" name="Google Shape;152;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[Train MCNET to achieve the best stereo evaluation. Insert a plot of the train and validation losses of your best network.]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3" name="Google Shape;153;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a plot of the train and validation accuracies of your best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59" name="Google Shape;159;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Clr>
                <a:schemeClr val="dk1"/>
              </a:buClr>
              <a:buSzPts val="1100"/>
              <a:buFont typeface="Arial"/>
              <a:buNone/>
            </a:pPr>
            <a:r>
              <a:rPr lang="en-US" dirty="0"/>
              <a:t>[How does using a large learning rate value (e.g., 1) vs. a small value (e.g., 1e-5) affect training? Why?]</a:t>
            </a:r>
          </a:p>
          <a:p>
            <a:pPr marL="0" lvl="0" indent="0">
              <a:spcAft>
                <a:spcPts val="1200"/>
              </a:spcAft>
              <a:buClr>
                <a:schemeClr val="dk1"/>
              </a:buClr>
              <a:buSzPts val="1100"/>
              <a:buNone/>
            </a:pPr>
            <a:r>
              <a:rPr lang="en-US" dirty="0"/>
              <a:t>A learning rate that is too large, for example 1, can cause the model to converge too quickly to a suboptimal solution, whereas a learning rate that is too small, for example 1e-5, can cause the process to get stuck. The learning rate controls how quickly the model is adapted to the problem. Smaller learning rates require more training epochs given the smaller changes made to the weights each update, whereas larger learning rates result in rapid changes and require fewer training epochs.</a:t>
            </a:r>
            <a:endParaRPr dirty="0"/>
          </a:p>
        </p:txBody>
      </p:sp>
      <p:sp>
        <p:nvSpPr>
          <p:cNvPr id="160" name="Google Shape;160;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[What is the effect of varying the window size on performance? Do you think there is an optimal window size for all images? Why or why not?]</a:t>
            </a:r>
          </a:p>
          <a:p>
            <a:pPr marL="0" indent="0">
              <a:spcAft>
                <a:spcPts val="1200"/>
              </a:spcAft>
              <a:buNone/>
            </a:pPr>
            <a:r>
              <a:rPr lang="en-US" dirty="0"/>
              <a:t>The error due to perspective distortion becomes larger and the match accuracy decreases as the size of the window grows. Since pixels in the two correlation windows are increasingly misaligned, even when their center pixels are perfectly aligned. However, smaller size of the window could cause more matching errors as well, each of which potentially can have very large spike error as an outlier. There is not an optimal window size for all images. Since each images are taken from different angles with different perspective, angle, lightning and so forth. But we can tune for the best window size for each pair. </a:t>
            </a: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66" name="Google Shape;166;p3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[insert plot of matching cost comparison with SSD, SAD, and MC-CNN]</a:t>
            </a:r>
            <a:endParaRPr/>
          </a:p>
        </p:txBody>
      </p:sp>
      <p:sp>
        <p:nvSpPr>
          <p:cNvPr id="167" name="Google Shape;167;p3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[Is MC-CNN or SAD/SSD better?]</a:t>
            </a:r>
          </a:p>
          <a:p>
            <a:pPr marL="0" lvl="0" indent="0" algn="l" rtl="0">
              <a:spcBef>
                <a:spcPts val="0"/>
              </a:spcBef>
              <a:spcAft>
                <a:spcPts val="1200"/>
              </a:spcAft>
              <a:buNone/>
            </a:pPr>
            <a:r>
              <a:rPr lang="en-US" dirty="0"/>
              <a:t>MC-CNN </a:t>
            </a:r>
            <a:r>
              <a:rPr lang="en-US"/>
              <a:t>is better.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2: Learning-based stereo matching</a:t>
            </a:r>
            <a:endParaRPr/>
          </a:p>
          <a:p>
            <a:pPr marL="0" lvl="0" indent="0" algn="l" rtl="0">
              <a:spcBef>
                <a:spcPts val="0"/>
              </a:spcBef>
              <a:spcAft>
                <a:spcPts val="0"/>
              </a:spcAft>
              <a:buNone/>
            </a:pPr>
            <a:endParaRPr/>
          </a:p>
        </p:txBody>
      </p:sp>
      <p:sp>
        <p:nvSpPr>
          <p:cNvPr id="173" name="Google Shape;173;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ts val="1100"/>
              <a:buFont typeface="Arial"/>
              <a:buNone/>
            </a:pPr>
            <a:r>
              <a:rPr lang="en-US" dirty="0"/>
              <a:t>[What techniques are discussed in the MC-CNN paper to augment the size of the training set?]</a:t>
            </a:r>
            <a:endParaRPr dirty="0"/>
          </a:p>
          <a:p>
            <a:pPr marL="0" indent="0">
              <a:buClr>
                <a:schemeClr val="dk1"/>
              </a:buClr>
              <a:buSzPts val="1100"/>
              <a:buNone/>
            </a:pPr>
            <a:r>
              <a:rPr lang="en-US" dirty="0"/>
              <a:t>They randomly rotate, scale and shear the training patches; they also change their brightness and contrast. </a:t>
            </a:r>
          </a:p>
          <a:p>
            <a:pPr marL="0" indent="0">
              <a:buClr>
                <a:schemeClr val="dk1"/>
              </a:buClr>
              <a:buSzPts val="1100"/>
              <a:buNone/>
            </a:pPr>
            <a:r>
              <a:rPr lang="en-US" dirty="0"/>
              <a:t>The steps are: </a:t>
            </a:r>
          </a:p>
          <a:p>
            <a:r>
              <a:rPr lang="en-US" dirty="0"/>
              <a:t>Rotate the left patch by rotate degrees and the right patch by rotate + rotate diff degrees. </a:t>
            </a:r>
          </a:p>
          <a:p>
            <a:r>
              <a:rPr lang="en-US" dirty="0"/>
              <a:t>Scale the left patch by scale and the right patch by scale · scale diff. </a:t>
            </a:r>
          </a:p>
          <a:p>
            <a:r>
              <a:rPr lang="en-US" dirty="0"/>
              <a:t>Scale the left patch in the horizontal direction by horizontal scale and the right patch </a:t>
            </a:r>
          </a:p>
          <a:p>
            <a:r>
              <a:rPr lang="en-US" dirty="0"/>
              <a:t>by horizontal scale · horizontal scale diff. </a:t>
            </a:r>
          </a:p>
          <a:p>
            <a:r>
              <a:rPr lang="en-US" dirty="0"/>
              <a:t>Shear the left patch in the horizontal direction by horizontal shear and the right patch </a:t>
            </a:r>
          </a:p>
          <a:p>
            <a:r>
              <a:rPr lang="en-US" dirty="0"/>
              <a:t>by horizontal shear + horizontal shear diff. </a:t>
            </a:r>
          </a:p>
          <a:p>
            <a:r>
              <a:rPr lang="en-US" dirty="0"/>
              <a:t>Translate the right patch in the vertical direction by vertical disparity.</a:t>
            </a:r>
          </a:p>
          <a:p>
            <a:r>
              <a:rPr lang="en-US" dirty="0"/>
              <a:t>Adjust the brightness and contrast by setting the left and right image patches to: </a:t>
            </a:r>
          </a:p>
          <a:p>
            <a:pPr marL="609600" lvl="1" indent="0">
              <a:buNone/>
            </a:pPr>
            <a:r>
              <a:rPr lang="en-US" dirty="0"/>
              <a:t>PL ← PL · contrast + brightness and</a:t>
            </a:r>
            <a:br>
              <a:rPr lang="en-US" dirty="0"/>
            </a:br>
            <a:r>
              <a:rPr lang="en-US" dirty="0"/>
              <a:t>PR ← PR · (contrast · contrast diff) + (brightness + brightness diff), </a:t>
            </a:r>
          </a:p>
          <a:p>
            <a:pPr marL="596900" lvl="1" indent="0">
              <a:buNone/>
            </a:pPr>
            <a:r>
              <a:rPr lang="en-US" dirty="0"/>
              <a:t>with addition and multiplication carried out element-wise where appropriate. </a:t>
            </a:r>
          </a:p>
          <a:p>
            <a:pPr marL="0" indent="0">
              <a:buClr>
                <a:schemeClr val="dk1"/>
              </a:buClr>
              <a:buSzPts val="1100"/>
              <a:buNone/>
            </a:pPr>
            <a:endParaRPr dirty="0"/>
          </a:p>
          <a:p>
            <a:pPr marL="0" lvl="0" indent="0" algn="l" rtl="0">
              <a:spcBef>
                <a:spcPts val="1200"/>
              </a:spcBef>
              <a:spcAft>
                <a:spcPts val="1200"/>
              </a:spcAft>
              <a:buNone/>
            </a:pPr>
            <a:endParaRPr dirty="0"/>
          </a:p>
        </p:txBody>
      </p:sp>
      <p:sp>
        <p:nvSpPr>
          <p:cNvPr id="174" name="Google Shape;174;p3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sz="1100" dirty="0"/>
              <a:t>[insert visualization of the bicycle disparity map using 11x11 blocks with SAD]</a:t>
            </a:r>
            <a:endParaRPr sz="11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Clr>
                <a:schemeClr val="dk1"/>
              </a:buClr>
              <a:buSzPts val="1100"/>
              <a:buFont typeface="Arial"/>
              <a:buNone/>
            </a:pPr>
            <a:endParaRPr sz="1100" dirty="0"/>
          </a:p>
          <a:p>
            <a:pPr marL="0" lvl="0" indent="0" algn="l" rtl="0">
              <a:spcBef>
                <a:spcPts val="0"/>
              </a:spcBef>
              <a:spcAft>
                <a:spcPts val="0"/>
              </a:spcAft>
              <a:buClr>
                <a:schemeClr val="dk1"/>
              </a:buClr>
              <a:buSzPts val="1100"/>
              <a:buFont typeface="Arial"/>
              <a:buNone/>
            </a:pPr>
            <a:r>
              <a:rPr lang="en-US" sz="1100" dirty="0"/>
              <a:t>[insert visualization of the bicycle disparity map using 11x11 blocks with MC-CNN]</a:t>
            </a:r>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endParaRPr lang="en-US" sz="1100" dirty="0"/>
          </a:p>
          <a:p>
            <a:pPr marL="0" lvl="0" indent="0" algn="l" rtl="0">
              <a:spcBef>
                <a:spcPts val="0"/>
              </a:spcBef>
              <a:spcAft>
                <a:spcPts val="0"/>
              </a:spcAft>
              <a:buClr>
                <a:schemeClr val="dk1"/>
              </a:buClr>
              <a:buSzPts val="1100"/>
              <a:buFont typeface="Arial"/>
              <a:buNone/>
            </a:pPr>
            <a:endParaRPr sz="1100" dirty="0"/>
          </a:p>
        </p:txBody>
      </p:sp>
      <p:pic>
        <p:nvPicPr>
          <p:cNvPr id="3" name="Picture 2" descr="A picture containing application&#10;&#10;Description automatically generated">
            <a:extLst>
              <a:ext uri="{FF2B5EF4-FFF2-40B4-BE49-F238E27FC236}">
                <a16:creationId xmlns:a16="http://schemas.microsoft.com/office/drawing/2014/main" id="{50072069-A3CE-B041-8E96-8AB9802C43B2}"/>
              </a:ext>
            </a:extLst>
          </p:cNvPr>
          <p:cNvPicPr>
            <a:picLocks noChangeAspect="1"/>
          </p:cNvPicPr>
          <p:nvPr/>
        </p:nvPicPr>
        <p:blipFill>
          <a:blip r:embed="rId3"/>
          <a:stretch>
            <a:fillRect/>
          </a:stretch>
        </p:blipFill>
        <p:spPr>
          <a:xfrm>
            <a:off x="6183033" y="1473901"/>
            <a:ext cx="1696944" cy="15330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2: Learning-based stereo matching</a:t>
            </a:r>
            <a:endParaRPr/>
          </a:p>
        </p:txBody>
      </p:sp>
      <p:sp>
        <p:nvSpPr>
          <p:cNvPr id="180" name="Google Shape;180;p3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a:t>[insert visualization of the bicycle disparity map using 11x11 blocks with MC-CNN+SGM]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1200"/>
              </a:spcAft>
              <a:buNone/>
            </a:pPr>
            <a:endParaRPr/>
          </a:p>
        </p:txBody>
      </p:sp>
      <p:sp>
        <p:nvSpPr>
          <p:cNvPr id="181" name="Google Shape;181;p3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[insert visualization of the bicycle disparity map using 11x11 blocks with SAD+SGM]</a:t>
            </a:r>
            <a:endParaRPr/>
          </a:p>
        </p:txBody>
      </p:sp>
      <p:pic>
        <p:nvPicPr>
          <p:cNvPr id="5" name="Picture 4" descr="Chart&#10;&#10;Description automatically generated">
            <a:extLst>
              <a:ext uri="{FF2B5EF4-FFF2-40B4-BE49-F238E27FC236}">
                <a16:creationId xmlns:a16="http://schemas.microsoft.com/office/drawing/2014/main" id="{115C0DC0-8262-1941-8166-D38C82EC8B19}"/>
              </a:ext>
            </a:extLst>
          </p:cNvPr>
          <p:cNvPicPr>
            <a:picLocks noChangeAspect="1"/>
          </p:cNvPicPr>
          <p:nvPr/>
        </p:nvPicPr>
        <p:blipFill>
          <a:blip r:embed="rId3"/>
          <a:stretch>
            <a:fillRect/>
          </a:stretch>
        </p:blipFill>
        <p:spPr>
          <a:xfrm>
            <a:off x="311699" y="1753159"/>
            <a:ext cx="3999899" cy="26291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68" name="Google Shape;68;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3x3 blocks with SAD]</a:t>
            </a:r>
            <a:endParaRPr/>
          </a:p>
        </p:txBody>
      </p:sp>
      <p:sp>
        <p:nvSpPr>
          <p:cNvPr id="69" name="Google Shape;69;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3x3 blocks with SSD]</a:t>
            </a:r>
            <a:endParaRPr/>
          </a:p>
        </p:txBody>
      </p:sp>
      <p:pic>
        <p:nvPicPr>
          <p:cNvPr id="3" name="Picture 2" descr="Graphical user interface, application&#10;&#10;Description automatically generated">
            <a:extLst>
              <a:ext uri="{FF2B5EF4-FFF2-40B4-BE49-F238E27FC236}">
                <a16:creationId xmlns:a16="http://schemas.microsoft.com/office/drawing/2014/main" id="{72C92A17-1261-9142-AED8-D598D64AD3E8}"/>
              </a:ext>
            </a:extLst>
          </p:cNvPr>
          <p:cNvPicPr>
            <a:picLocks noChangeAspect="1"/>
          </p:cNvPicPr>
          <p:nvPr/>
        </p:nvPicPr>
        <p:blipFill>
          <a:blip r:embed="rId3"/>
          <a:stretch>
            <a:fillRect/>
          </a:stretch>
        </p:blipFill>
        <p:spPr>
          <a:xfrm>
            <a:off x="1041620" y="1979167"/>
            <a:ext cx="6774511" cy="28498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75" name="Google Shape;75;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13x13 blocks with SAD]</a:t>
            </a:r>
            <a:endParaRPr/>
          </a:p>
        </p:txBody>
      </p:sp>
      <p:sp>
        <p:nvSpPr>
          <p:cNvPr id="76" name="Google Shape;76;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random dot stereogram disparity map using 13x13 blocks with SSD]</a:t>
            </a:r>
            <a:endParaRPr/>
          </a:p>
        </p:txBody>
      </p:sp>
      <p:pic>
        <p:nvPicPr>
          <p:cNvPr id="3" name="Picture 2" descr="Chart&#10;&#10;Description automatically generated">
            <a:extLst>
              <a:ext uri="{FF2B5EF4-FFF2-40B4-BE49-F238E27FC236}">
                <a16:creationId xmlns:a16="http://schemas.microsoft.com/office/drawing/2014/main" id="{E84C9E48-8E7E-6946-B0E2-7293C5F7925F}"/>
              </a:ext>
            </a:extLst>
          </p:cNvPr>
          <p:cNvPicPr>
            <a:picLocks noChangeAspect="1"/>
          </p:cNvPicPr>
          <p:nvPr/>
        </p:nvPicPr>
        <p:blipFill>
          <a:blip r:embed="rId3"/>
          <a:stretch>
            <a:fillRect/>
          </a:stretch>
        </p:blipFill>
        <p:spPr>
          <a:xfrm>
            <a:off x="763325" y="1779973"/>
            <a:ext cx="7617350" cy="32135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1: Simple stereo by matching patches</a:t>
            </a:r>
            <a:endParaRPr/>
          </a:p>
        </p:txBody>
      </p:sp>
      <p:sp>
        <p:nvSpPr>
          <p:cNvPr id="82" name="Google Shape;82;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[What is the effect of increasing the block size for computing the disparity maps?]</a:t>
            </a:r>
          </a:p>
          <a:p>
            <a:pPr marL="0" lvl="0" indent="0" algn="l" rtl="0">
              <a:spcBef>
                <a:spcPts val="0"/>
              </a:spcBef>
              <a:spcAft>
                <a:spcPts val="1200"/>
              </a:spcAft>
              <a:buNone/>
            </a:pPr>
            <a:r>
              <a:rPr lang="en-US" dirty="0"/>
              <a:t>Increasing the block size decreases the granularity of calculation, the disparity of neighbor pixels will be close, and there are less sudden change of disparity in the disparity maps, which makes the disparity maps more smooth. </a:t>
            </a:r>
            <a:endParaRPr dirty="0"/>
          </a:p>
        </p:txBody>
      </p:sp>
      <p:sp>
        <p:nvSpPr>
          <p:cNvPr id="83" name="Google Shape;83;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[For the disparity maps, why are the results poor on the left edge but not other edges?]</a:t>
            </a:r>
          </a:p>
          <a:p>
            <a:pPr marL="0" lvl="0" indent="0">
              <a:spcAft>
                <a:spcPts val="1200"/>
              </a:spcAft>
              <a:buNone/>
            </a:pPr>
            <a:r>
              <a:rPr lang="en-US" dirty="0"/>
              <a:t>Because on the left side, it’s possible that the objects are visible to the left camera but out of view of the right camera, or too distant to be valid.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89" name="Google Shape;89;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[What kind of regions will produce convex error profiles?] </a:t>
            </a:r>
          </a:p>
          <a:p>
            <a:pPr marL="0" lvl="0" indent="0" algn="l" rtl="0">
              <a:spcBef>
                <a:spcPts val="0"/>
              </a:spcBef>
              <a:spcAft>
                <a:spcPts val="1200"/>
              </a:spcAft>
              <a:buNone/>
            </a:pPr>
            <a:r>
              <a:rPr lang="en-US" dirty="0"/>
              <a:t>Regions that are not very uniform, for example with sharp color changes. </a:t>
            </a:r>
            <a:endParaRPr dirty="0"/>
          </a:p>
        </p:txBody>
      </p:sp>
      <p:sp>
        <p:nvSpPr>
          <p:cNvPr id="90" name="Google Shape;90;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[What kind of regions will produce non-convex error profiles?]</a:t>
            </a:r>
          </a:p>
          <a:p>
            <a:pPr marL="0" indent="0">
              <a:spcAft>
                <a:spcPts val="1200"/>
              </a:spcAft>
              <a:buNone/>
            </a:pPr>
            <a:r>
              <a:rPr lang="en-US" dirty="0"/>
              <a:t>Regions that are quite uniform, for example with only shade change of colors.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96" name="Google Shape;96;p20"/>
          <p:cNvSpPr txBox="1">
            <a:spLocks noGrp="1"/>
          </p:cNvSpPr>
          <p:nvPr>
            <p:ph type="body" idx="1"/>
          </p:nvPr>
        </p:nvSpPr>
        <p:spPr>
          <a:xfrm>
            <a:off x="311700" y="1152474"/>
            <a:ext cx="3999900" cy="38727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00" dirty="0"/>
              <a:t>[insert visualization of set 1 (Adirondack) disparity map using 5x5 blocks with SAD]</a:t>
            </a:r>
            <a:endParaRPr sz="1100" dirty="0"/>
          </a:p>
          <a:p>
            <a:pPr marL="0" lvl="0" indent="0" algn="l" rtl="0">
              <a:spcBef>
                <a:spcPts val="1200"/>
              </a:spcBef>
              <a:spcAft>
                <a:spcPts val="0"/>
              </a:spcAft>
              <a:buNone/>
            </a:pPr>
            <a:endParaRPr sz="1100" dirty="0"/>
          </a:p>
          <a:p>
            <a:pPr marL="0" lvl="0" indent="0" algn="l" rtl="0">
              <a:spcBef>
                <a:spcPts val="1200"/>
              </a:spcBef>
              <a:spcAft>
                <a:spcPts val="0"/>
              </a:spcAft>
              <a:buNone/>
            </a:pPr>
            <a:endParaRPr sz="1100" dirty="0"/>
          </a:p>
          <a:p>
            <a:pPr marL="0" lvl="0" indent="0" algn="l" rtl="0">
              <a:spcBef>
                <a:spcPts val="1200"/>
              </a:spcBef>
              <a:spcAft>
                <a:spcPts val="0"/>
              </a:spcAft>
              <a:buNone/>
            </a:pPr>
            <a:endParaRPr lang="en-US" sz="1100" dirty="0"/>
          </a:p>
          <a:p>
            <a:pPr marL="0" lvl="0" indent="0" algn="l" rtl="0">
              <a:spcBef>
                <a:spcPts val="1200"/>
              </a:spcBef>
              <a:spcAft>
                <a:spcPts val="0"/>
              </a:spcAft>
              <a:buNone/>
            </a:pPr>
            <a:endParaRPr sz="1100" dirty="0"/>
          </a:p>
          <a:p>
            <a:pPr marL="0" lvl="0" indent="0" algn="l" rtl="0">
              <a:spcBef>
                <a:spcPts val="1200"/>
              </a:spcBef>
              <a:spcAft>
                <a:spcPts val="1200"/>
              </a:spcAft>
              <a:buClr>
                <a:schemeClr val="dk1"/>
              </a:buClr>
              <a:buSzPts val="1100"/>
              <a:buFont typeface="Arial"/>
              <a:buNone/>
            </a:pPr>
            <a:r>
              <a:rPr lang="en-US" sz="1100" dirty="0"/>
              <a:t>[insert visualization of set 1 (Adirondack) disparity map using 13x13 blocks with SAD]</a:t>
            </a:r>
          </a:p>
          <a:p>
            <a:pPr marL="0" lvl="0" indent="0" algn="l" rtl="0">
              <a:spcBef>
                <a:spcPts val="1200"/>
              </a:spcBef>
              <a:spcAft>
                <a:spcPts val="1200"/>
              </a:spcAft>
              <a:buClr>
                <a:schemeClr val="dk1"/>
              </a:buClr>
              <a:buSzPts val="1100"/>
              <a:buFont typeface="Arial"/>
              <a:buNone/>
            </a:pPr>
            <a:endParaRPr lang="en-US" dirty="0"/>
          </a:p>
          <a:p>
            <a:pPr marL="0" lvl="0" indent="0" algn="l" rtl="0">
              <a:spcBef>
                <a:spcPts val="1200"/>
              </a:spcBef>
              <a:spcAft>
                <a:spcPts val="1200"/>
              </a:spcAft>
              <a:buClr>
                <a:schemeClr val="dk1"/>
              </a:buClr>
              <a:buSzPts val="1100"/>
              <a:buFont typeface="Arial"/>
              <a:buNone/>
            </a:pPr>
            <a:endParaRPr dirty="0"/>
          </a:p>
        </p:txBody>
      </p:sp>
      <p:sp>
        <p:nvSpPr>
          <p:cNvPr id="97" name="Google Shape;97;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00" dirty="0"/>
              <a:t>[insert visualization of set 1 (Adirondack) disparity map using 5x5 blocks with SSD]</a:t>
            </a:r>
            <a:endParaRPr sz="1100" dirty="0"/>
          </a:p>
          <a:p>
            <a:pPr marL="0" lvl="0" indent="0" algn="l" rtl="0">
              <a:spcBef>
                <a:spcPts val="1200"/>
              </a:spcBef>
              <a:spcAft>
                <a:spcPts val="0"/>
              </a:spcAft>
              <a:buNone/>
            </a:pPr>
            <a:endParaRPr lang="en-US" sz="1100" dirty="0"/>
          </a:p>
          <a:p>
            <a:pPr marL="0" lvl="0" indent="0" algn="l" rtl="0">
              <a:spcBef>
                <a:spcPts val="1200"/>
              </a:spcBef>
              <a:spcAft>
                <a:spcPts val="0"/>
              </a:spcAft>
              <a:buNone/>
            </a:pPr>
            <a:endParaRPr lang="en-US" sz="1100" dirty="0"/>
          </a:p>
          <a:p>
            <a:pPr marL="0" lvl="0" indent="0" algn="l" rtl="0">
              <a:spcBef>
                <a:spcPts val="1200"/>
              </a:spcBef>
              <a:spcAft>
                <a:spcPts val="0"/>
              </a:spcAft>
              <a:buNone/>
            </a:pPr>
            <a:endParaRPr sz="1100" dirty="0"/>
          </a:p>
          <a:p>
            <a:pPr marL="0" lvl="0" indent="0" algn="l" rtl="0">
              <a:spcBef>
                <a:spcPts val="1200"/>
              </a:spcBef>
              <a:spcAft>
                <a:spcPts val="0"/>
              </a:spcAft>
              <a:buNone/>
            </a:pPr>
            <a:endParaRPr sz="1100" dirty="0"/>
          </a:p>
          <a:p>
            <a:pPr marL="0" lvl="0" indent="0" algn="l" rtl="0">
              <a:spcBef>
                <a:spcPts val="1200"/>
              </a:spcBef>
              <a:spcAft>
                <a:spcPts val="1200"/>
              </a:spcAft>
              <a:buClr>
                <a:schemeClr val="dk1"/>
              </a:buClr>
              <a:buSzPts val="1100"/>
              <a:buFont typeface="Arial"/>
              <a:buNone/>
            </a:pPr>
            <a:r>
              <a:rPr lang="en-US" sz="1100" dirty="0"/>
              <a:t>[insert visualization of set 1 (Adirondack) disparity map using 13x13 blocks with SSD]</a:t>
            </a:r>
          </a:p>
          <a:p>
            <a:pPr marL="0" lvl="0" indent="0" algn="l" rtl="0">
              <a:spcBef>
                <a:spcPts val="1200"/>
              </a:spcBef>
              <a:spcAft>
                <a:spcPts val="1200"/>
              </a:spcAft>
              <a:buClr>
                <a:schemeClr val="dk1"/>
              </a:buClr>
              <a:buSzPts val="1100"/>
              <a:buFont typeface="Arial"/>
              <a:buNone/>
            </a:pPr>
            <a:endParaRPr lang="en-US" dirty="0"/>
          </a:p>
          <a:p>
            <a:pPr marL="0" lvl="0" indent="0" algn="l" rtl="0">
              <a:spcBef>
                <a:spcPts val="1200"/>
              </a:spcBef>
              <a:spcAft>
                <a:spcPts val="1200"/>
              </a:spcAft>
              <a:buClr>
                <a:schemeClr val="dk1"/>
              </a:buClr>
              <a:buSzPts val="1100"/>
              <a:buFont typeface="Arial"/>
              <a:buNone/>
            </a:pPr>
            <a:endParaRPr dirty="0"/>
          </a:p>
        </p:txBody>
      </p:sp>
      <p:pic>
        <p:nvPicPr>
          <p:cNvPr id="3" name="Picture 2" descr="Graphical user interface, application&#10;&#10;Description automatically generated">
            <a:extLst>
              <a:ext uri="{FF2B5EF4-FFF2-40B4-BE49-F238E27FC236}">
                <a16:creationId xmlns:a16="http://schemas.microsoft.com/office/drawing/2014/main" id="{2D42592E-6A02-A84D-9E82-275A5E6C4CC9}"/>
              </a:ext>
            </a:extLst>
          </p:cNvPr>
          <p:cNvPicPr>
            <a:picLocks noChangeAspect="1"/>
          </p:cNvPicPr>
          <p:nvPr/>
        </p:nvPicPr>
        <p:blipFill>
          <a:blip r:embed="rId3"/>
          <a:stretch>
            <a:fillRect/>
          </a:stretch>
        </p:blipFill>
        <p:spPr>
          <a:xfrm>
            <a:off x="1963974" y="1407041"/>
            <a:ext cx="1892409" cy="1771937"/>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9D55EFBE-5ED9-D745-8095-FD85C63FB5FD}"/>
              </a:ext>
            </a:extLst>
          </p:cNvPr>
          <p:cNvPicPr>
            <a:picLocks noChangeAspect="1"/>
          </p:cNvPicPr>
          <p:nvPr/>
        </p:nvPicPr>
        <p:blipFill>
          <a:blip r:embed="rId4"/>
          <a:stretch>
            <a:fillRect/>
          </a:stretch>
        </p:blipFill>
        <p:spPr>
          <a:xfrm>
            <a:off x="6463413" y="1410133"/>
            <a:ext cx="1957017" cy="1751015"/>
          </a:xfrm>
          <a:prstGeom prst="rect">
            <a:avLst/>
          </a:prstGeom>
        </p:spPr>
      </p:pic>
      <p:pic>
        <p:nvPicPr>
          <p:cNvPr id="7" name="Picture 6" descr="Graphical user interface&#10;&#10;Description automatically generated with low confidence">
            <a:extLst>
              <a:ext uri="{FF2B5EF4-FFF2-40B4-BE49-F238E27FC236}">
                <a16:creationId xmlns:a16="http://schemas.microsoft.com/office/drawing/2014/main" id="{DD206EAC-784C-254E-AA5B-22979B16D37B}"/>
              </a:ext>
            </a:extLst>
          </p:cNvPr>
          <p:cNvPicPr>
            <a:picLocks noChangeAspect="1"/>
          </p:cNvPicPr>
          <p:nvPr/>
        </p:nvPicPr>
        <p:blipFill>
          <a:blip r:embed="rId5"/>
          <a:stretch>
            <a:fillRect/>
          </a:stretch>
        </p:blipFill>
        <p:spPr>
          <a:xfrm>
            <a:off x="1892511" y="3325053"/>
            <a:ext cx="1963872" cy="182587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586A9172-FF85-1743-94A3-8F4ACC5AB35D}"/>
              </a:ext>
            </a:extLst>
          </p:cNvPr>
          <p:cNvPicPr>
            <a:picLocks noChangeAspect="1"/>
          </p:cNvPicPr>
          <p:nvPr/>
        </p:nvPicPr>
        <p:blipFill>
          <a:blip r:embed="rId6"/>
          <a:stretch>
            <a:fillRect/>
          </a:stretch>
        </p:blipFill>
        <p:spPr>
          <a:xfrm>
            <a:off x="6463413" y="3317631"/>
            <a:ext cx="1957017" cy="18077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 </a:t>
            </a:r>
            <a:endParaRPr/>
          </a:p>
        </p:txBody>
      </p:sp>
      <p:sp>
        <p:nvSpPr>
          <p:cNvPr id="103" name="Google Shape;103;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100" dirty="0"/>
              <a:t>[insert visualization of set 2 (bicycle) disparity map using 11x11 blocks with SAD]</a:t>
            </a:r>
            <a:endParaRPr sz="1100" dirty="0"/>
          </a:p>
          <a:p>
            <a:pPr marL="0" lvl="0" indent="0" algn="l" rtl="0">
              <a:spcBef>
                <a:spcPts val="1200"/>
              </a:spcBef>
              <a:spcAft>
                <a:spcPts val="0"/>
              </a:spcAft>
              <a:buNone/>
            </a:pPr>
            <a:endParaRPr lang="en-US" sz="1100" dirty="0"/>
          </a:p>
          <a:p>
            <a:pPr marL="0" lvl="0" indent="0" algn="l" rtl="0">
              <a:spcBef>
                <a:spcPts val="1200"/>
              </a:spcBef>
              <a:spcAft>
                <a:spcPts val="0"/>
              </a:spcAft>
              <a:buNone/>
            </a:pPr>
            <a:endParaRPr sz="1100" dirty="0"/>
          </a:p>
          <a:p>
            <a:pPr marL="0" lvl="0" indent="0" algn="l" rtl="0">
              <a:spcBef>
                <a:spcPts val="1200"/>
              </a:spcBef>
              <a:spcAft>
                <a:spcPts val="0"/>
              </a:spcAft>
              <a:buNone/>
            </a:pPr>
            <a:endParaRPr sz="1100" dirty="0"/>
          </a:p>
          <a:p>
            <a:pPr marL="0" lvl="0" indent="0" algn="l" rtl="0">
              <a:spcBef>
                <a:spcPts val="1200"/>
              </a:spcBef>
              <a:spcAft>
                <a:spcPts val="0"/>
              </a:spcAft>
              <a:buNone/>
            </a:pPr>
            <a:endParaRPr sz="1100" dirty="0"/>
          </a:p>
          <a:p>
            <a:pPr marL="0" lvl="0" indent="0" algn="l" rtl="0">
              <a:spcBef>
                <a:spcPts val="1200"/>
              </a:spcBef>
              <a:spcAft>
                <a:spcPts val="1200"/>
              </a:spcAft>
              <a:buClr>
                <a:schemeClr val="dk1"/>
              </a:buClr>
              <a:buSzPts val="1100"/>
              <a:buFont typeface="Arial"/>
              <a:buNone/>
            </a:pPr>
            <a:r>
              <a:rPr lang="en-US" sz="1100" dirty="0"/>
              <a:t>[insert visualization of set 2 (bicycle) disparity map using 11x11 blocks with SSD]</a:t>
            </a:r>
          </a:p>
          <a:p>
            <a:pPr marL="0" lvl="0" indent="0" algn="l" rtl="0">
              <a:spcBef>
                <a:spcPts val="1200"/>
              </a:spcBef>
              <a:spcAft>
                <a:spcPts val="1200"/>
              </a:spcAft>
              <a:buClr>
                <a:schemeClr val="dk1"/>
              </a:buClr>
              <a:buSzPts val="1100"/>
              <a:buFont typeface="Arial"/>
              <a:buNone/>
            </a:pPr>
            <a:endParaRPr lang="en-US" sz="1100" dirty="0"/>
          </a:p>
          <a:p>
            <a:pPr marL="0" lvl="0" indent="0" algn="l" rtl="0">
              <a:spcBef>
                <a:spcPts val="1200"/>
              </a:spcBef>
              <a:spcAft>
                <a:spcPts val="1200"/>
              </a:spcAft>
              <a:buClr>
                <a:schemeClr val="dk1"/>
              </a:buClr>
              <a:buSzPts val="1100"/>
              <a:buFont typeface="Arial"/>
              <a:buNone/>
            </a:pPr>
            <a:endParaRPr lang="en-US" sz="1100" dirty="0"/>
          </a:p>
          <a:p>
            <a:pPr marL="0" lvl="0" indent="0" algn="l" rtl="0">
              <a:spcBef>
                <a:spcPts val="1200"/>
              </a:spcBef>
              <a:spcAft>
                <a:spcPts val="1200"/>
              </a:spcAft>
              <a:buClr>
                <a:schemeClr val="dk1"/>
              </a:buClr>
              <a:buSzPts val="1100"/>
              <a:buFont typeface="Arial"/>
              <a:buNone/>
            </a:pPr>
            <a:endParaRPr lang="en-US" dirty="0"/>
          </a:p>
        </p:txBody>
      </p:sp>
      <p:sp>
        <p:nvSpPr>
          <p:cNvPr id="104" name="Google Shape;104;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US" sz="1100" dirty="0"/>
              <a:t>[insert visualization of set 5 (flowers) disparity map using 9x9 blocks with SAD]</a:t>
            </a:r>
            <a:endParaRPr sz="1100" dirty="0"/>
          </a:p>
          <a:p>
            <a:pPr marL="0" lvl="0" indent="0" algn="l" rtl="0">
              <a:spcBef>
                <a:spcPts val="1200"/>
              </a:spcBef>
              <a:spcAft>
                <a:spcPts val="0"/>
              </a:spcAft>
              <a:buClr>
                <a:schemeClr val="dk1"/>
              </a:buClr>
              <a:buSzPts val="1100"/>
              <a:buFont typeface="Arial"/>
              <a:buNone/>
            </a:pPr>
            <a:endParaRPr sz="1100" dirty="0"/>
          </a:p>
          <a:p>
            <a:pPr marL="0" lvl="0" indent="0" algn="l" rtl="0">
              <a:spcBef>
                <a:spcPts val="1200"/>
              </a:spcBef>
              <a:spcAft>
                <a:spcPts val="0"/>
              </a:spcAft>
              <a:buClr>
                <a:schemeClr val="dk1"/>
              </a:buClr>
              <a:buSzPts val="1100"/>
              <a:buFont typeface="Arial"/>
              <a:buNone/>
            </a:pPr>
            <a:endParaRPr sz="1100" dirty="0"/>
          </a:p>
          <a:p>
            <a:pPr marL="0" lvl="0" indent="0" algn="l" rtl="0">
              <a:spcBef>
                <a:spcPts val="1200"/>
              </a:spcBef>
              <a:spcAft>
                <a:spcPts val="0"/>
              </a:spcAft>
              <a:buClr>
                <a:schemeClr val="dk1"/>
              </a:buClr>
              <a:buSzPts val="1100"/>
              <a:buFont typeface="Arial"/>
              <a:buNone/>
            </a:pPr>
            <a:endParaRPr lang="en-US" sz="1100" dirty="0"/>
          </a:p>
          <a:p>
            <a:pPr marL="0" lvl="0" indent="0" algn="l" rtl="0">
              <a:spcBef>
                <a:spcPts val="1200"/>
              </a:spcBef>
              <a:spcAft>
                <a:spcPts val="0"/>
              </a:spcAft>
              <a:buClr>
                <a:schemeClr val="dk1"/>
              </a:buClr>
              <a:buSzPts val="1100"/>
              <a:buFont typeface="Arial"/>
              <a:buNone/>
            </a:pPr>
            <a:endParaRPr lang="en-US" sz="1100" dirty="0"/>
          </a:p>
          <a:p>
            <a:pPr marL="0" lvl="0" indent="0" algn="l" rtl="0">
              <a:spcBef>
                <a:spcPts val="1200"/>
              </a:spcBef>
              <a:spcAft>
                <a:spcPts val="1200"/>
              </a:spcAft>
              <a:buNone/>
            </a:pPr>
            <a:r>
              <a:rPr lang="en-US" sz="1100" dirty="0"/>
              <a:t>[insert visualization of set 5 (flowers) disparity map using 9x9 blocks with SSD]</a:t>
            </a:r>
          </a:p>
          <a:p>
            <a:pPr marL="0" lvl="0" indent="0" algn="l" rtl="0">
              <a:spcBef>
                <a:spcPts val="1200"/>
              </a:spcBef>
              <a:spcAft>
                <a:spcPts val="1200"/>
              </a:spcAft>
              <a:buNone/>
            </a:pPr>
            <a:endParaRPr lang="en-US" sz="1100" dirty="0"/>
          </a:p>
          <a:p>
            <a:pPr marL="0" lvl="0" indent="0" algn="l" rtl="0">
              <a:spcBef>
                <a:spcPts val="1200"/>
              </a:spcBef>
              <a:spcAft>
                <a:spcPts val="1200"/>
              </a:spcAft>
              <a:buNone/>
            </a:pPr>
            <a:endParaRPr dirty="0"/>
          </a:p>
        </p:txBody>
      </p:sp>
      <p:pic>
        <p:nvPicPr>
          <p:cNvPr id="3" name="Picture 2" descr="Graphical user interface, application&#10;&#10;Description automatically generated">
            <a:extLst>
              <a:ext uri="{FF2B5EF4-FFF2-40B4-BE49-F238E27FC236}">
                <a16:creationId xmlns:a16="http://schemas.microsoft.com/office/drawing/2014/main" id="{AAAECA6E-656E-1547-9A9F-AC5AEF9217BF}"/>
              </a:ext>
            </a:extLst>
          </p:cNvPr>
          <p:cNvPicPr>
            <a:picLocks noChangeAspect="1"/>
          </p:cNvPicPr>
          <p:nvPr/>
        </p:nvPicPr>
        <p:blipFill>
          <a:blip r:embed="rId3"/>
          <a:stretch>
            <a:fillRect/>
          </a:stretch>
        </p:blipFill>
        <p:spPr>
          <a:xfrm>
            <a:off x="1924215" y="1392322"/>
            <a:ext cx="2019632" cy="1815520"/>
          </a:xfrm>
          <a:prstGeom prst="rect">
            <a:avLst/>
          </a:prstGeom>
        </p:spPr>
      </p:pic>
      <p:pic>
        <p:nvPicPr>
          <p:cNvPr id="5" name="Picture 4" descr="Graphical user interface, application&#10;&#10;Description automatically generated with medium confidence">
            <a:extLst>
              <a:ext uri="{FF2B5EF4-FFF2-40B4-BE49-F238E27FC236}">
                <a16:creationId xmlns:a16="http://schemas.microsoft.com/office/drawing/2014/main" id="{33DFD03A-5D2D-E045-948E-1F462B55F82E}"/>
              </a:ext>
            </a:extLst>
          </p:cNvPr>
          <p:cNvPicPr>
            <a:picLocks noChangeAspect="1"/>
          </p:cNvPicPr>
          <p:nvPr/>
        </p:nvPicPr>
        <p:blipFill>
          <a:blip r:embed="rId4"/>
          <a:stretch>
            <a:fillRect/>
          </a:stretch>
        </p:blipFill>
        <p:spPr>
          <a:xfrm>
            <a:off x="1933161" y="3345585"/>
            <a:ext cx="2010686" cy="1797915"/>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6426218F-DE95-7C41-BE70-51C430D12D6C}"/>
              </a:ext>
            </a:extLst>
          </p:cNvPr>
          <p:cNvPicPr>
            <a:picLocks noChangeAspect="1"/>
          </p:cNvPicPr>
          <p:nvPr/>
        </p:nvPicPr>
        <p:blipFill>
          <a:blip r:embed="rId5"/>
          <a:stretch>
            <a:fillRect/>
          </a:stretch>
        </p:blipFill>
        <p:spPr>
          <a:xfrm>
            <a:off x="6223134" y="1392322"/>
            <a:ext cx="1993301" cy="1815520"/>
          </a:xfrm>
          <a:prstGeom prst="rect">
            <a:avLst/>
          </a:prstGeom>
        </p:spPr>
      </p:pic>
      <p:pic>
        <p:nvPicPr>
          <p:cNvPr id="9" name="Picture 8" descr="Graphical user interface, application&#10;&#10;Description automatically generated">
            <a:extLst>
              <a:ext uri="{FF2B5EF4-FFF2-40B4-BE49-F238E27FC236}">
                <a16:creationId xmlns:a16="http://schemas.microsoft.com/office/drawing/2014/main" id="{38E5D8DC-1D9A-384D-81C9-49C3A7D3C770}"/>
              </a:ext>
            </a:extLst>
          </p:cNvPr>
          <p:cNvPicPr>
            <a:picLocks noChangeAspect="1"/>
          </p:cNvPicPr>
          <p:nvPr/>
        </p:nvPicPr>
        <p:blipFill>
          <a:blip r:embed="rId6"/>
          <a:stretch>
            <a:fillRect/>
          </a:stretch>
        </p:blipFill>
        <p:spPr>
          <a:xfrm>
            <a:off x="6286753" y="3345585"/>
            <a:ext cx="1929682" cy="17675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US"/>
              <a:t>Part 1: Simple stereo by matching patches</a:t>
            </a:r>
            <a:endParaRPr/>
          </a:p>
          <a:p>
            <a:pPr marL="0" lvl="0" indent="0" algn="l" rtl="0">
              <a:spcBef>
                <a:spcPts val="0"/>
              </a:spcBef>
              <a:spcAft>
                <a:spcPts val="0"/>
              </a:spcAft>
              <a:buNone/>
            </a:pPr>
            <a:endParaRPr/>
          </a:p>
        </p:txBody>
      </p:sp>
      <p:sp>
        <p:nvSpPr>
          <p:cNvPr id="110" name="Google Shape;110;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[Explain your implementation of </a:t>
            </a:r>
            <a:r>
              <a:rPr lang="en-US" dirty="0" err="1"/>
              <a:t>calculate_disparity_map</a:t>
            </a:r>
            <a:r>
              <a:rPr lang="en-US" dirty="0"/>
              <a:t> (don’t just paste code).]</a:t>
            </a:r>
          </a:p>
          <a:p>
            <a:pPr marL="0" lvl="0" indent="0" algn="l" rtl="0">
              <a:spcBef>
                <a:spcPts val="0"/>
              </a:spcBef>
              <a:spcAft>
                <a:spcPts val="1200"/>
              </a:spcAft>
              <a:buNone/>
            </a:pPr>
            <a:r>
              <a:rPr lang="en-US" dirty="0"/>
              <a:t>I loop through patch by patch. For each patch, I get the corresponding patch disparity value in the right graph with smallest similarity error by search through each small patches within the max horizontal distance, calculating the similarity between the small patch from the left graph with them and keeping track of the offset with the smallest similarity.</a:t>
            </a:r>
            <a:endParaRPr dirty="0"/>
          </a:p>
        </p:txBody>
      </p:sp>
      <p:sp>
        <p:nvSpPr>
          <p:cNvPr id="111" name="Google Shape;111;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[What are some qualitative ways that the results look poor when compared to the ground truth?]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the disparity window is too small or too large, the results will look poor. </a:t>
            </a:r>
          </a:p>
          <a:p>
            <a:pPr marL="0" lvl="0" indent="0" algn="l" rtl="0">
              <a:spcBef>
                <a:spcPts val="0"/>
              </a:spcBef>
              <a:spcAft>
                <a:spcPts val="0"/>
              </a:spcAft>
              <a:buNone/>
            </a:pPr>
            <a:endParaRPr dirty="0"/>
          </a:p>
          <a:p>
            <a:pPr marL="0" lvl="0" indent="0" algn="l" rtl="0">
              <a:spcBef>
                <a:spcPts val="1200"/>
              </a:spcBef>
              <a:spcAft>
                <a:spcPts val="1200"/>
              </a:spcAft>
              <a:buNone/>
            </a:pPr>
            <a:r>
              <a:rPr lang="en-US" dirty="0"/>
              <a:t>[Why are we not able to get better results with this method? Where does it fail?]</a:t>
            </a:r>
          </a:p>
          <a:p>
            <a:pPr marL="0" indent="0">
              <a:spcBef>
                <a:spcPts val="1200"/>
              </a:spcBef>
              <a:spcAft>
                <a:spcPts val="1200"/>
              </a:spcAft>
              <a:buNone/>
            </a:pPr>
            <a:r>
              <a:rPr lang="en-US" dirty="0"/>
              <a:t>Too small a window might not be able to distinguish unique features of an image, but too large a window would mean many patches would likely have many more things in common, leading to less helpful matches.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Part 1: Simple stereo by matching patches</a:t>
            </a:r>
            <a:endParaRPr/>
          </a:p>
        </p:txBody>
      </p:sp>
      <p:sp>
        <p:nvSpPr>
          <p:cNvPr id="117" name="Google Shape;117;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900" dirty="0"/>
              <a:t>[insert visualization of set 1 (Adirondack) disparity map using 9x9 blocks with SAD (without smoothing)]</a:t>
            </a:r>
            <a:endParaRPr sz="900" dirty="0"/>
          </a:p>
          <a:p>
            <a:pPr marL="0" lvl="0" indent="0" algn="l" rtl="0">
              <a:spcBef>
                <a:spcPts val="1200"/>
              </a:spcBef>
              <a:spcAft>
                <a:spcPts val="0"/>
              </a:spcAft>
              <a:buNone/>
            </a:pPr>
            <a:endParaRPr lang="en-US" sz="900" dirty="0"/>
          </a:p>
          <a:p>
            <a:pPr marL="0" lvl="0" indent="0" algn="l" rtl="0">
              <a:spcBef>
                <a:spcPts val="1200"/>
              </a:spcBef>
              <a:spcAft>
                <a:spcPts val="0"/>
              </a:spcAft>
              <a:buNone/>
            </a:pPr>
            <a:endParaRPr lang="en-US" sz="900" dirty="0"/>
          </a:p>
          <a:p>
            <a:pPr marL="0" lvl="0" indent="0" algn="l" rtl="0">
              <a:spcBef>
                <a:spcPts val="1200"/>
              </a:spcBef>
              <a:spcAft>
                <a:spcPts val="0"/>
              </a:spcAft>
              <a:buNone/>
            </a:pPr>
            <a:endParaRPr lang="en-US" sz="900" dirty="0"/>
          </a:p>
          <a:p>
            <a:pPr marL="0" lvl="0" indent="0" algn="l" rtl="0">
              <a:spcBef>
                <a:spcPts val="1200"/>
              </a:spcBef>
              <a:spcAft>
                <a:spcPts val="0"/>
              </a:spcAft>
              <a:buNone/>
            </a:pPr>
            <a:endParaRPr lang="en-US" sz="900" dirty="0"/>
          </a:p>
          <a:p>
            <a:pPr marL="0" lvl="0" indent="0" algn="l" rtl="0">
              <a:spcBef>
                <a:spcPts val="1200"/>
              </a:spcBef>
              <a:spcAft>
                <a:spcPts val="0"/>
              </a:spcAft>
              <a:buNone/>
            </a:pPr>
            <a:endParaRPr sz="900" dirty="0"/>
          </a:p>
          <a:p>
            <a:pPr marL="0" lvl="0" indent="0" algn="l" rtl="0">
              <a:spcBef>
                <a:spcPts val="1200"/>
              </a:spcBef>
              <a:spcAft>
                <a:spcPts val="0"/>
              </a:spcAft>
              <a:buNone/>
            </a:pPr>
            <a:r>
              <a:rPr lang="en-US" sz="900" dirty="0"/>
              <a:t>[insert visualization of set 1 (Adirondack) disparity map using 9x9 blocks with SSD (without smoothing)]</a:t>
            </a:r>
            <a:endParaRPr sz="900" dirty="0"/>
          </a:p>
          <a:p>
            <a:pPr marL="0" lvl="0" indent="0" algn="l" rtl="0">
              <a:spcBef>
                <a:spcPts val="1200"/>
              </a:spcBef>
              <a:spcAft>
                <a:spcPts val="1200"/>
              </a:spcAft>
              <a:buNone/>
            </a:pPr>
            <a:endParaRPr lang="en-US" sz="900" dirty="0"/>
          </a:p>
          <a:p>
            <a:pPr marL="0" lvl="0" indent="0" algn="l" rtl="0">
              <a:spcBef>
                <a:spcPts val="1200"/>
              </a:spcBef>
              <a:spcAft>
                <a:spcPts val="1200"/>
              </a:spcAft>
              <a:buNone/>
            </a:pPr>
            <a:endParaRPr dirty="0"/>
          </a:p>
        </p:txBody>
      </p:sp>
      <p:sp>
        <p:nvSpPr>
          <p:cNvPr id="118" name="Google Shape;118;p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a:t>[insert visualization of set 1 (Adirondack) disparity map using 9x9 blocks with SAD after smoothing]</a:t>
            </a:r>
            <a:endParaRPr/>
          </a:p>
        </p:txBody>
      </p:sp>
      <p:pic>
        <p:nvPicPr>
          <p:cNvPr id="3" name="Picture 2" descr="Chart, surface chart&#10;&#10;Description automatically generated">
            <a:extLst>
              <a:ext uri="{FF2B5EF4-FFF2-40B4-BE49-F238E27FC236}">
                <a16:creationId xmlns:a16="http://schemas.microsoft.com/office/drawing/2014/main" id="{E64A98AD-833C-534D-81C1-0476832BC326}"/>
              </a:ext>
            </a:extLst>
          </p:cNvPr>
          <p:cNvPicPr>
            <a:picLocks noChangeAspect="1"/>
          </p:cNvPicPr>
          <p:nvPr/>
        </p:nvPicPr>
        <p:blipFill>
          <a:blip r:embed="rId3"/>
          <a:stretch>
            <a:fillRect/>
          </a:stretch>
        </p:blipFill>
        <p:spPr>
          <a:xfrm>
            <a:off x="4948378" y="2127903"/>
            <a:ext cx="3883921" cy="2570572"/>
          </a:xfrm>
          <a:prstGeom prst="rect">
            <a:avLst/>
          </a:prstGeom>
        </p:spPr>
      </p:pic>
      <p:pic>
        <p:nvPicPr>
          <p:cNvPr id="5" name="Picture 4" descr="Graphical user interface, application&#10;&#10;Description automatically generated with medium confidence">
            <a:extLst>
              <a:ext uri="{FF2B5EF4-FFF2-40B4-BE49-F238E27FC236}">
                <a16:creationId xmlns:a16="http://schemas.microsoft.com/office/drawing/2014/main" id="{E90592C9-F27A-7549-958B-EBB38A16D11F}"/>
              </a:ext>
            </a:extLst>
          </p:cNvPr>
          <p:cNvPicPr>
            <a:picLocks noChangeAspect="1"/>
          </p:cNvPicPr>
          <p:nvPr/>
        </p:nvPicPr>
        <p:blipFill>
          <a:blip r:embed="rId4"/>
          <a:stretch>
            <a:fillRect/>
          </a:stretch>
        </p:blipFill>
        <p:spPr>
          <a:xfrm>
            <a:off x="2311650" y="1369544"/>
            <a:ext cx="1994464" cy="1821502"/>
          </a:xfrm>
          <a:prstGeom prst="rect">
            <a:avLst/>
          </a:prstGeom>
        </p:spPr>
      </p:pic>
      <p:pic>
        <p:nvPicPr>
          <p:cNvPr id="7" name="Picture 6" descr="A picture containing application&#10;&#10;Description automatically generated">
            <a:extLst>
              <a:ext uri="{FF2B5EF4-FFF2-40B4-BE49-F238E27FC236}">
                <a16:creationId xmlns:a16="http://schemas.microsoft.com/office/drawing/2014/main" id="{173F03D9-A688-5E4C-B8C7-22DC91E5284E}"/>
              </a:ext>
            </a:extLst>
          </p:cNvPr>
          <p:cNvPicPr>
            <a:picLocks noChangeAspect="1"/>
          </p:cNvPicPr>
          <p:nvPr/>
        </p:nvPicPr>
        <p:blipFill>
          <a:blip r:embed="rId5"/>
          <a:stretch>
            <a:fillRect/>
          </a:stretch>
        </p:blipFill>
        <p:spPr>
          <a:xfrm>
            <a:off x="2311651" y="3408115"/>
            <a:ext cx="1994464" cy="182243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1900</Words>
  <Application>Microsoft Macintosh PowerPoint</Application>
  <PresentationFormat>On-screen Show (16:9)</PresentationFormat>
  <Paragraphs>134</Paragraphs>
  <Slides>18</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CS 6476 Project 4</vt:lpstr>
      <vt:lpstr>Part 1: Simple stereo by matching patches </vt:lpstr>
      <vt:lpstr>Part 1: Simple stereo by matching patches </vt:lpstr>
      <vt:lpstr>Part 1: Simple stereo by matching patches</vt:lpstr>
      <vt:lpstr>Part 1: Simple stereo by matching patches</vt:lpstr>
      <vt:lpstr>Part 1: Simple stereo by matching patches </vt:lpstr>
      <vt:lpstr>Part 1: Simple stereo by matching patches </vt:lpstr>
      <vt:lpstr>Part 1: Simple stereo by matching patches </vt:lpstr>
      <vt:lpstr>Part 1: Simple stereo by matching patches</vt:lpstr>
      <vt:lpstr>Part 1: Simple stereo by matching patches</vt:lpstr>
      <vt:lpstr>Part 1: Simple stereo by matching patches</vt:lpstr>
      <vt:lpstr>Part 2: Learning-based stereo matching</vt:lpstr>
      <vt:lpstr>Part 2: Learning-based stereo matching</vt:lpstr>
      <vt:lpstr>Part 2: Learning-based stereo matching</vt:lpstr>
      <vt:lpstr>Part 2: Learning-based stereo matching</vt:lpstr>
      <vt:lpstr>Part 2: Learning-based stereo matching</vt:lpstr>
      <vt:lpstr>Part 2: Learning-based stereo matching </vt:lpstr>
      <vt:lpstr>Part 2: Learning-based stereo matching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cp:lastModifiedBy>Wang, Haoran</cp:lastModifiedBy>
  <cp:revision>18</cp:revision>
  <dcterms:modified xsi:type="dcterms:W3CDTF">2021-04-06T00:58:07Z</dcterms:modified>
</cp:coreProperties>
</file>