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65"/>
    <p:restoredTop sz="94692"/>
  </p:normalViewPr>
  <p:slideViewPr>
    <p:cSldViewPr snapToGrid="0">
      <p:cViewPr varScale="1">
        <p:scale>
          <a:sx n="120" d="100"/>
          <a:sy n="120" d="100"/>
        </p:scale>
        <p:origin x="192" y="7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accd9c623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baccd9c623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accd9c62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accd9c62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accd9c62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accd9c62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accd9c62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accd9c62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accd9c62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accd9c62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accd9c623_2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baccd9c623_2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accd9c6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accd9c6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accd9c62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accd9c62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accd9c62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baccd9c62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accd9c623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baccd9c623_2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accd9c62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accd9c62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accd9c62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accd9c62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accd9c62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accd9c62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accd9c62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accd9c62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1" name="Google Shape;61;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6" name="Google Shape;6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2304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CS 6476 Project 2</a:t>
            </a:r>
            <a:endParaRPr/>
          </a:p>
        </p:txBody>
      </p:sp>
      <p:sp>
        <p:nvSpPr>
          <p:cNvPr id="100" name="Google Shape;100;p25"/>
          <p:cNvSpPr txBox="1">
            <a:spLocks noGrp="1"/>
          </p:cNvSpPr>
          <p:nvPr>
            <p:ph type="subTitle" idx="1"/>
          </p:nvPr>
        </p:nvSpPr>
        <p:spPr>
          <a:xfrm>
            <a:off x="311700" y="2320025"/>
            <a:ext cx="8520600" cy="179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Haoran Wang</a:t>
            </a:r>
            <a:endParaRPr dirty="0"/>
          </a:p>
          <a:p>
            <a:pPr marL="0" lvl="0" indent="0" algn="ctr" rtl="0">
              <a:lnSpc>
                <a:spcPct val="100000"/>
              </a:lnSpc>
              <a:spcBef>
                <a:spcPts val="0"/>
              </a:spcBef>
              <a:spcAft>
                <a:spcPts val="0"/>
              </a:spcAft>
              <a:buSzPts val="2800"/>
              <a:buNone/>
            </a:pPr>
            <a:r>
              <a:rPr lang="en-US" dirty="0"/>
              <a:t>H</a:t>
            </a:r>
            <a:r>
              <a:rPr lang="en" dirty="0" err="1"/>
              <a:t>aoran.wang@gatech.edu</a:t>
            </a:r>
            <a:endParaRPr dirty="0"/>
          </a:p>
          <a:p>
            <a:pPr marL="0" lvl="0" indent="0" algn="ctr" rtl="0">
              <a:lnSpc>
                <a:spcPct val="100000"/>
              </a:lnSpc>
              <a:spcBef>
                <a:spcPts val="0"/>
              </a:spcBef>
              <a:spcAft>
                <a:spcPts val="0"/>
              </a:spcAft>
              <a:buSzPts val="2800"/>
              <a:buNone/>
            </a:pPr>
            <a:r>
              <a:rPr lang="en-US" dirty="0"/>
              <a:t>H</a:t>
            </a:r>
            <a:r>
              <a:rPr lang="en" dirty="0"/>
              <a:t>wang827</a:t>
            </a:r>
            <a:endParaRPr dirty="0"/>
          </a:p>
          <a:p>
            <a:pPr marL="0" lvl="0" indent="0" algn="ctr" rtl="0">
              <a:lnSpc>
                <a:spcPct val="100000"/>
              </a:lnSpc>
              <a:spcBef>
                <a:spcPts val="0"/>
              </a:spcBef>
              <a:spcAft>
                <a:spcPts val="0"/>
              </a:spcAft>
              <a:buSzPts val="2800"/>
              <a:buNone/>
            </a:pPr>
            <a:r>
              <a:rPr lang="en" dirty="0"/>
              <a:t>903543952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Feature matching</a:t>
            </a:r>
            <a:endParaRPr/>
          </a:p>
        </p:txBody>
      </p:sp>
      <p:sp>
        <p:nvSpPr>
          <p:cNvPr id="160" name="Google Shape;160;p3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[insert visualization of matches for Gaudi image pair from proj2.ipynb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buClr>
                <a:schemeClr val="dk1"/>
              </a:buClr>
              <a:buSzPts val="1100"/>
              <a:buNone/>
            </a:pPr>
            <a:r>
              <a:rPr lang="en" dirty="0"/>
              <a:t># matches: [</a:t>
            </a:r>
            <a:r>
              <a:rPr lang="en-US" dirty="0"/>
              <a:t>5/100</a:t>
            </a:r>
            <a:r>
              <a:rPr lang="en" dirty="0"/>
              <a:t>]</a:t>
            </a:r>
            <a:endParaRPr dirty="0"/>
          </a:p>
          <a:p>
            <a:pPr marL="0" lvl="0" indent="0">
              <a:buClr>
                <a:schemeClr val="dk1"/>
              </a:buClr>
              <a:buSzPts val="1100"/>
              <a:buNone/>
            </a:pPr>
            <a:r>
              <a:rPr lang="en" dirty="0"/>
              <a:t>Accuracy: [</a:t>
            </a:r>
            <a:r>
              <a:rPr lang="en-US" dirty="0"/>
              <a:t>0.000000</a:t>
            </a:r>
            <a:r>
              <a:rPr lang="en" dirty="0"/>
              <a:t>]</a:t>
            </a:r>
            <a:endParaRPr dirty="0"/>
          </a:p>
          <a:p>
            <a:pPr marL="0" lvl="0" indent="0" algn="l" rtl="0">
              <a:spcBef>
                <a:spcPts val="0"/>
              </a:spcBef>
              <a:spcAft>
                <a:spcPts val="0"/>
              </a:spcAft>
              <a:buNone/>
            </a:pPr>
            <a:endParaRPr dirty="0"/>
          </a:p>
        </p:txBody>
      </p:sp>
      <p:sp>
        <p:nvSpPr>
          <p:cNvPr id="161" name="Google Shape;161;p3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[Describe your implementation of feature matching here]</a:t>
            </a:r>
          </a:p>
          <a:p>
            <a:pPr marL="0" lvl="0" indent="0">
              <a:buNone/>
            </a:pPr>
            <a:r>
              <a:rPr lang="en" dirty="0"/>
              <a:t>To implement feature matching, I used Euclidean distance to compute the pairwise distances between the two sets of features, then the </a:t>
            </a:r>
            <a:r>
              <a:rPr lang="en-US" dirty="0"/>
              <a:t>Nearest-neighbor distance ratio test is performed, by first calculating the ratio of the top two nearest neighbors for each points in feature 1 and then compare it to a threshold (0.8, according to the paper), if the ratio is lower than the threshold, I deem the nearest neighbor point in feature 2 a match for the point in feature 1. </a:t>
            </a:r>
            <a:endParaRPr lang="en" dirty="0"/>
          </a:p>
        </p:txBody>
      </p:sp>
      <p:pic>
        <p:nvPicPr>
          <p:cNvPr id="5" name="Picture 4" descr="A picture containing diagram&#10;&#10;Description automatically generated">
            <a:extLst>
              <a:ext uri="{FF2B5EF4-FFF2-40B4-BE49-F238E27FC236}">
                <a16:creationId xmlns:a16="http://schemas.microsoft.com/office/drawing/2014/main" id="{9373EF4B-00DD-4A4E-BD61-3FE637B7D52B}"/>
              </a:ext>
            </a:extLst>
          </p:cNvPr>
          <p:cNvPicPr>
            <a:picLocks noChangeAspect="1"/>
          </p:cNvPicPr>
          <p:nvPr/>
        </p:nvPicPr>
        <p:blipFill>
          <a:blip r:embed="rId3"/>
          <a:stretch>
            <a:fillRect/>
          </a:stretch>
        </p:blipFill>
        <p:spPr>
          <a:xfrm>
            <a:off x="0" y="1843291"/>
            <a:ext cx="4832400" cy="21477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4: SIFT feature descriptor</a:t>
            </a:r>
            <a:endParaRPr/>
          </a:p>
        </p:txBody>
      </p:sp>
      <p:sp>
        <p:nvSpPr>
          <p:cNvPr id="167" name="Google Shape;167;p3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visualization of SIFT feature descriptor from proj2.ipynb here]</a:t>
            </a:r>
            <a:endParaRPr/>
          </a:p>
        </p:txBody>
      </p:sp>
      <p:sp>
        <p:nvSpPr>
          <p:cNvPr id="168" name="Google Shape;168;p3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[insert visualization of matches (with green/red lines for correct/incorrect correspondences) for Notre Dame image pair from proj2.ipynb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buClr>
                <a:schemeClr val="dk1"/>
              </a:buClr>
              <a:buSzPts val="1100"/>
              <a:buNone/>
            </a:pPr>
            <a:r>
              <a:rPr lang="en" dirty="0"/>
              <a:t># matches (out of 100): [</a:t>
            </a:r>
            <a:r>
              <a:rPr lang="en-US" dirty="0"/>
              <a:t>210/100</a:t>
            </a:r>
            <a:r>
              <a:rPr lang="en" dirty="0"/>
              <a:t>]</a:t>
            </a:r>
            <a:endParaRPr dirty="0"/>
          </a:p>
          <a:p>
            <a:pPr marL="0" lvl="0" indent="0">
              <a:buClr>
                <a:schemeClr val="dk1"/>
              </a:buClr>
              <a:buSzPts val="1100"/>
              <a:buNone/>
            </a:pPr>
            <a:r>
              <a:rPr lang="en" dirty="0"/>
              <a:t>Accuracy: [</a:t>
            </a:r>
            <a:r>
              <a:rPr lang="en-US" dirty="0"/>
              <a:t>0.923810</a:t>
            </a:r>
            <a:r>
              <a:rPr lang="en" dirty="0"/>
              <a:t>]</a:t>
            </a:r>
            <a:endParaRPr dirty="0"/>
          </a:p>
          <a:p>
            <a:pPr marL="0" lvl="0" indent="0" algn="l" rtl="0">
              <a:spcBef>
                <a:spcPts val="0"/>
              </a:spcBef>
              <a:spcAft>
                <a:spcPts val="0"/>
              </a:spcAft>
              <a:buNone/>
            </a:pPr>
            <a:endParaRPr dirty="0"/>
          </a:p>
        </p:txBody>
      </p:sp>
      <p:pic>
        <p:nvPicPr>
          <p:cNvPr id="3" name="Picture 2" descr="Chart&#10;&#10;Description automatically generated">
            <a:extLst>
              <a:ext uri="{FF2B5EF4-FFF2-40B4-BE49-F238E27FC236}">
                <a16:creationId xmlns:a16="http://schemas.microsoft.com/office/drawing/2014/main" id="{6EEAE1AB-E95A-E64F-B0E1-FD87496AAD6F}"/>
              </a:ext>
            </a:extLst>
          </p:cNvPr>
          <p:cNvPicPr>
            <a:picLocks noChangeAspect="1"/>
          </p:cNvPicPr>
          <p:nvPr/>
        </p:nvPicPr>
        <p:blipFill>
          <a:blip r:embed="rId3"/>
          <a:stretch>
            <a:fillRect/>
          </a:stretch>
        </p:blipFill>
        <p:spPr>
          <a:xfrm>
            <a:off x="536730" y="1737264"/>
            <a:ext cx="2690180" cy="3121075"/>
          </a:xfrm>
          <a:prstGeom prst="rect">
            <a:avLst/>
          </a:prstGeom>
        </p:spPr>
      </p:pic>
      <p:pic>
        <p:nvPicPr>
          <p:cNvPr id="5" name="Picture 4" descr="A picture containing graphical user interface&#10;&#10;Description automatically generated">
            <a:extLst>
              <a:ext uri="{FF2B5EF4-FFF2-40B4-BE49-F238E27FC236}">
                <a16:creationId xmlns:a16="http://schemas.microsoft.com/office/drawing/2014/main" id="{71FDECBF-F21E-064A-8B8E-8B67C07BCFEE}"/>
              </a:ext>
            </a:extLst>
          </p:cNvPr>
          <p:cNvPicPr>
            <a:picLocks noChangeAspect="1"/>
          </p:cNvPicPr>
          <p:nvPr/>
        </p:nvPicPr>
        <p:blipFill>
          <a:blip r:embed="rId4"/>
          <a:stretch>
            <a:fillRect/>
          </a:stretch>
        </p:blipFill>
        <p:spPr>
          <a:xfrm>
            <a:off x="5034418" y="1966928"/>
            <a:ext cx="2993163" cy="20240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4: SIFT feature descriptor</a:t>
            </a:r>
            <a:endParaRPr/>
          </a:p>
        </p:txBody>
      </p:sp>
      <p:sp>
        <p:nvSpPr>
          <p:cNvPr id="174" name="Google Shape;174;p3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[insert visualization of matches for Mt. Rushmore image pair from proj2.ipynb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buClr>
                <a:schemeClr val="dk1"/>
              </a:buClr>
              <a:buSzPts val="1100"/>
              <a:buNone/>
            </a:pPr>
            <a:r>
              <a:rPr lang="en" dirty="0"/>
              <a:t># matches: [</a:t>
            </a:r>
            <a:r>
              <a:rPr lang="en-US" dirty="0"/>
              <a:t>197/100</a:t>
            </a:r>
            <a:r>
              <a:rPr lang="en" dirty="0"/>
              <a:t>]</a:t>
            </a:r>
            <a:endParaRPr dirty="0"/>
          </a:p>
          <a:p>
            <a:pPr marL="0" lvl="0" indent="0">
              <a:buClr>
                <a:schemeClr val="dk1"/>
              </a:buClr>
              <a:buSzPts val="1100"/>
              <a:buNone/>
            </a:pPr>
            <a:r>
              <a:rPr lang="en" dirty="0"/>
              <a:t>Accuracy: [</a:t>
            </a:r>
            <a:r>
              <a:rPr lang="en-US" dirty="0"/>
              <a:t>0.928934</a:t>
            </a:r>
            <a:r>
              <a:rPr lang="en" dirty="0"/>
              <a:t>]</a:t>
            </a:r>
            <a:endParaRPr dirty="0"/>
          </a:p>
          <a:p>
            <a:pPr marL="0" lvl="0" indent="0" algn="l" rtl="0">
              <a:spcBef>
                <a:spcPts val="0"/>
              </a:spcBef>
              <a:spcAft>
                <a:spcPts val="0"/>
              </a:spcAft>
              <a:buNone/>
            </a:pPr>
            <a:endParaRPr dirty="0"/>
          </a:p>
        </p:txBody>
      </p:sp>
      <p:sp>
        <p:nvSpPr>
          <p:cNvPr id="175" name="Google Shape;175;p3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[insert visualization of matches for Gaudi image pair from proj2.ipynb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buClr>
                <a:schemeClr val="dk1"/>
              </a:buClr>
              <a:buSzPts val="1100"/>
              <a:buNone/>
            </a:pPr>
            <a:r>
              <a:rPr lang="en" dirty="0"/>
              <a:t># matches: [</a:t>
            </a:r>
            <a:r>
              <a:rPr lang="en-US" dirty="0"/>
              <a:t>5/100</a:t>
            </a:r>
            <a:r>
              <a:rPr lang="en" dirty="0"/>
              <a:t>]</a:t>
            </a:r>
            <a:endParaRPr dirty="0"/>
          </a:p>
          <a:p>
            <a:pPr marL="0" lvl="0" indent="0">
              <a:buClr>
                <a:schemeClr val="dk1"/>
              </a:buClr>
              <a:buSzPts val="1100"/>
              <a:buNone/>
            </a:pPr>
            <a:r>
              <a:rPr lang="en" dirty="0"/>
              <a:t>Accuracy: [</a:t>
            </a:r>
            <a:r>
              <a:rPr lang="en-US" dirty="0"/>
              <a:t>0.000000</a:t>
            </a:r>
            <a:r>
              <a:rPr lang="en" dirty="0"/>
              <a:t>]</a:t>
            </a:r>
            <a:endParaRPr dirty="0"/>
          </a:p>
          <a:p>
            <a:pPr marL="0" lvl="0" indent="0" algn="l" rtl="0">
              <a:spcBef>
                <a:spcPts val="0"/>
              </a:spcBef>
              <a:spcAft>
                <a:spcPts val="0"/>
              </a:spcAft>
              <a:buNone/>
            </a:pPr>
            <a:endParaRPr dirty="0"/>
          </a:p>
        </p:txBody>
      </p:sp>
      <p:pic>
        <p:nvPicPr>
          <p:cNvPr id="3" name="Picture 2" descr="A screenshot of a computer&#10;&#10;Description automatically generated with medium confidence">
            <a:extLst>
              <a:ext uri="{FF2B5EF4-FFF2-40B4-BE49-F238E27FC236}">
                <a16:creationId xmlns:a16="http://schemas.microsoft.com/office/drawing/2014/main" id="{4197AB15-2A73-9341-9C4E-78F89182AEE9}"/>
              </a:ext>
            </a:extLst>
          </p:cNvPr>
          <p:cNvPicPr>
            <a:picLocks noChangeAspect="1"/>
          </p:cNvPicPr>
          <p:nvPr/>
        </p:nvPicPr>
        <p:blipFill>
          <a:blip r:embed="rId3"/>
          <a:stretch>
            <a:fillRect/>
          </a:stretch>
        </p:blipFill>
        <p:spPr>
          <a:xfrm>
            <a:off x="0" y="2030819"/>
            <a:ext cx="4462207" cy="1866014"/>
          </a:xfrm>
          <a:prstGeom prst="rect">
            <a:avLst/>
          </a:prstGeom>
        </p:spPr>
      </p:pic>
      <p:pic>
        <p:nvPicPr>
          <p:cNvPr id="5" name="Picture 4" descr="A picture containing diagram&#10;&#10;Description automatically generated">
            <a:extLst>
              <a:ext uri="{FF2B5EF4-FFF2-40B4-BE49-F238E27FC236}">
                <a16:creationId xmlns:a16="http://schemas.microsoft.com/office/drawing/2014/main" id="{7B7C7AA7-E48D-8A4E-AB0E-813718AB3E80}"/>
              </a:ext>
            </a:extLst>
          </p:cNvPr>
          <p:cNvPicPr>
            <a:picLocks noChangeAspect="1"/>
          </p:cNvPicPr>
          <p:nvPr/>
        </p:nvPicPr>
        <p:blipFill>
          <a:blip r:embed="rId4"/>
          <a:stretch>
            <a:fillRect/>
          </a:stretch>
        </p:blipFill>
        <p:spPr>
          <a:xfrm>
            <a:off x="4572000" y="1936625"/>
            <a:ext cx="4191958" cy="19602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4: SIFT feature descriptor</a:t>
            </a:r>
            <a:endParaRPr/>
          </a:p>
        </p:txBody>
      </p:sp>
      <p:sp>
        <p:nvSpPr>
          <p:cNvPr id="181" name="Google Shape;181;p3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[Describe your implementation of SIFT feature descriptors here]</a:t>
            </a:r>
          </a:p>
          <a:p>
            <a:pPr marL="0" lvl="0" indent="0" algn="l" rtl="0">
              <a:spcBef>
                <a:spcPts val="0"/>
              </a:spcBef>
              <a:spcAft>
                <a:spcPts val="0"/>
              </a:spcAft>
              <a:buNone/>
            </a:pPr>
            <a:r>
              <a:rPr lang="en" dirty="0"/>
              <a:t>To implement SIFT feature descriptors, I first compute t</a:t>
            </a:r>
            <a:r>
              <a:rPr lang="en-US" dirty="0"/>
              <a:t>he</a:t>
            </a:r>
            <a:r>
              <a:rPr lang="en" dirty="0"/>
              <a:t> gradient of the image. T</a:t>
            </a:r>
            <a:r>
              <a:rPr lang="en-US" dirty="0"/>
              <a:t>h</a:t>
            </a:r>
            <a:r>
              <a:rPr lang="en" dirty="0" err="1"/>
              <a:t>en</a:t>
            </a:r>
            <a:r>
              <a:rPr lang="en" dirty="0"/>
              <a:t>, I compute the magnitude and orientation of the gradients at each pixel. Then, for each interest points, I compute SIFT feature vector. To do this, I used a 16x16 window centered at the interest point to compute a 128x1 vector of gradient histogram by dividing the window to 16 4x4 grids and each compute a vector of local distribution of gradients in 8 directions. I normalize the 128x1 vector and take the square root. Th</a:t>
            </a:r>
            <a:r>
              <a:rPr lang="en-US" dirty="0"/>
              <a:t>is</a:t>
            </a:r>
            <a:r>
              <a:rPr lang="en" dirty="0"/>
              <a:t> forms my SIFT feature descriptor. </a:t>
            </a:r>
            <a:endParaRPr dirty="0"/>
          </a:p>
        </p:txBody>
      </p:sp>
      <p:sp>
        <p:nvSpPr>
          <p:cNvPr id="182" name="Google Shape;182;p3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are SIFT features better descriptors than the normalized patches?]</a:t>
            </a:r>
          </a:p>
          <a:p>
            <a:pPr marL="0" indent="0">
              <a:buNone/>
            </a:pPr>
            <a:r>
              <a:rPr lang="en" dirty="0"/>
              <a:t>SIFT stands for </a:t>
            </a:r>
            <a:r>
              <a:rPr lang="en-US" dirty="0"/>
              <a:t>Scale invariant feature transform. According to Lowe, the author of SIFT, it transforms an image into a large collection of local feature vectors, each of which is invariant to image translation, scaling, and rotation, and partially invariant to illumination changes and affine or 3D projection.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Conclusion</a:t>
            </a:r>
            <a:endParaRPr/>
          </a:p>
        </p:txBody>
      </p:sp>
      <p:sp>
        <p:nvSpPr>
          <p:cNvPr id="188" name="Google Shape;188;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[Why aren't our version of SIFT features rotation- or scale-invariant? What would you have to do to make them so?]</a:t>
            </a:r>
          </a:p>
          <a:p>
            <a:pPr marL="0" indent="0">
              <a:spcAft>
                <a:spcPts val="1600"/>
              </a:spcAft>
              <a:buNone/>
            </a:pPr>
            <a:r>
              <a:rPr lang="en-US" dirty="0"/>
              <a:t>Because we simply use the normalized orientation distribution histogram of the key points.  According to Lowe, to achieve rotation invariance, we have to select key locations at maxima and minima of a difference of Gaussian function applied in scale space, then we can find the main orientation of the descriptor and assign that angle to the key points. Then to achieve scale invariant, we can use the generated scale space to calculate the Difference of Gaussians and the use them to calculate Laplacian of Gaussian approximations which are scale invariant.</a:t>
            </a:r>
          </a:p>
          <a:p>
            <a:pPr marL="0" lvl="0" indent="0" algn="l" rtl="0">
              <a:lnSpc>
                <a:spcPct val="115000"/>
              </a:lnSpc>
              <a:spcBef>
                <a:spcPts val="0"/>
              </a:spcBef>
              <a:spcAft>
                <a:spcPts val="1600"/>
              </a:spcAft>
              <a:buSzPts val="1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06" name="Google Shape;106;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visualization of \sqrt(I</a:t>
            </a:r>
            <a:r>
              <a:rPr lang="en" baseline="-25000"/>
              <a:t>x</a:t>
            </a:r>
            <a:r>
              <a:rPr lang="en" baseline="30000"/>
              <a:t>2</a:t>
            </a:r>
            <a:r>
              <a:rPr lang="en"/>
              <a:t> + I</a:t>
            </a:r>
            <a:r>
              <a:rPr lang="en" baseline="-25000"/>
              <a:t>y</a:t>
            </a:r>
            <a:r>
              <a:rPr lang="en" baseline="30000"/>
              <a:t>2</a:t>
            </a:r>
            <a:r>
              <a:rPr lang="en"/>
              <a:t>) for Notre Dame image pair from proj2.ipynb here]</a:t>
            </a:r>
            <a:endParaRPr/>
          </a:p>
        </p:txBody>
      </p:sp>
      <p:sp>
        <p:nvSpPr>
          <p:cNvPr id="107" name="Google Shape;107;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[Which areas have highest magnitude? Why?]</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The edges has highest magnitude. Because the edges has higher gradients, either in x direction or y direction or both. </a:t>
            </a:r>
            <a:endParaRPr dirty="0"/>
          </a:p>
        </p:txBody>
      </p:sp>
      <p:pic>
        <p:nvPicPr>
          <p:cNvPr id="3" name="Picture 2" descr="Graphical user interface&#10;&#10;Description automatically generated">
            <a:extLst>
              <a:ext uri="{FF2B5EF4-FFF2-40B4-BE49-F238E27FC236}">
                <a16:creationId xmlns:a16="http://schemas.microsoft.com/office/drawing/2014/main" id="{4AA3E499-8203-9249-832A-D0421B06F3C3}"/>
              </a:ext>
            </a:extLst>
          </p:cNvPr>
          <p:cNvPicPr>
            <a:picLocks noChangeAspect="1"/>
          </p:cNvPicPr>
          <p:nvPr/>
        </p:nvPicPr>
        <p:blipFill>
          <a:blip r:embed="rId3"/>
          <a:stretch>
            <a:fillRect/>
          </a:stretch>
        </p:blipFill>
        <p:spPr>
          <a:xfrm>
            <a:off x="125127" y="2415940"/>
            <a:ext cx="4875339" cy="245490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13" name="Google Shape;113;p27"/>
          <p:cNvSpPr txBox="1">
            <a:spLocks noGrp="1"/>
          </p:cNvSpPr>
          <p:nvPr>
            <p:ph type="body" idx="1"/>
          </p:nvPr>
        </p:nvSpPr>
        <p:spPr>
          <a:xfrm>
            <a:off x="311700" y="939824"/>
            <a:ext cx="2739844"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 of </a:t>
            </a:r>
            <a:r>
              <a:rPr lang="en" dirty="0" err="1"/>
              <a:t>I</a:t>
            </a:r>
            <a:r>
              <a:rPr lang="en" baseline="-25000" dirty="0" err="1"/>
              <a:t>x</a:t>
            </a:r>
            <a:r>
              <a:rPr lang="en" dirty="0"/>
              <a:t>, </a:t>
            </a:r>
            <a:r>
              <a:rPr lang="en" dirty="0" err="1"/>
              <a:t>I</a:t>
            </a:r>
            <a:r>
              <a:rPr lang="en" baseline="-25000" dirty="0" err="1"/>
              <a:t>y</a:t>
            </a:r>
            <a:r>
              <a:rPr lang="en" dirty="0"/>
              <a:t>, s</a:t>
            </a:r>
            <a:r>
              <a:rPr lang="en" baseline="-25000" dirty="0"/>
              <a:t>x</a:t>
            </a:r>
            <a:r>
              <a:rPr lang="en" baseline="30000" dirty="0"/>
              <a:t>2</a:t>
            </a:r>
            <a:r>
              <a:rPr lang="en" dirty="0"/>
              <a:t>, s</a:t>
            </a:r>
            <a:r>
              <a:rPr lang="en" baseline="-25000" dirty="0"/>
              <a:t>y</a:t>
            </a:r>
            <a:r>
              <a:rPr lang="en" baseline="30000" dirty="0"/>
              <a:t>2</a:t>
            </a:r>
            <a:r>
              <a:rPr lang="en" dirty="0"/>
              <a:t>, </a:t>
            </a:r>
            <a:r>
              <a:rPr lang="en" dirty="0" err="1"/>
              <a:t>s</a:t>
            </a:r>
            <a:r>
              <a:rPr lang="en" baseline="-25000" dirty="0" err="1"/>
              <a:t>x</a:t>
            </a:r>
            <a:r>
              <a:rPr lang="en" dirty="0" err="1"/>
              <a:t>s</a:t>
            </a:r>
            <a:r>
              <a:rPr lang="en" baseline="-25000" dirty="0" err="1"/>
              <a:t>y</a:t>
            </a:r>
            <a:r>
              <a:rPr lang="en" dirty="0"/>
              <a:t> for Notre Dame image pair from proj2.ipynb here] </a:t>
            </a:r>
            <a:endParaRPr dirty="0"/>
          </a:p>
        </p:txBody>
      </p:sp>
      <p:pic>
        <p:nvPicPr>
          <p:cNvPr id="3" name="Picture 2" descr="A picture containing text&#10;&#10;Description automatically generated">
            <a:extLst>
              <a:ext uri="{FF2B5EF4-FFF2-40B4-BE49-F238E27FC236}">
                <a16:creationId xmlns:a16="http://schemas.microsoft.com/office/drawing/2014/main" id="{D98C29AE-8437-0A46-A9DD-206E7214DD7B}"/>
              </a:ext>
            </a:extLst>
          </p:cNvPr>
          <p:cNvPicPr>
            <a:picLocks noChangeAspect="1"/>
          </p:cNvPicPr>
          <p:nvPr/>
        </p:nvPicPr>
        <p:blipFill rotWithShape="1">
          <a:blip r:embed="rId3"/>
          <a:srcRect l="7832" t="7133" r="9080" b="7114"/>
          <a:stretch/>
        </p:blipFill>
        <p:spPr>
          <a:xfrm>
            <a:off x="3198921" y="939824"/>
            <a:ext cx="5248887" cy="40362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19" name="Google Shape;119;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visualization of corner response map of Notre Dame image from proj2.ipynb here]</a:t>
            </a:r>
            <a:endParaRPr/>
          </a:p>
        </p:txBody>
      </p:sp>
      <p:sp>
        <p:nvSpPr>
          <p:cNvPr id="120" name="Google Shape;120;p2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[Are gradient features invariant to both additive shifts (brightness) and multiplicative gain (contrast)? Why or why not? See </a:t>
            </a:r>
            <a:r>
              <a:rPr lang="en" dirty="0" err="1"/>
              <a:t>Szeliski</a:t>
            </a:r>
            <a:r>
              <a:rPr lang="en" dirty="0"/>
              <a:t> Figure 3.2]</a:t>
            </a:r>
          </a:p>
          <a:p>
            <a:pPr marL="0" lvl="0" indent="0" algn="l" rtl="0">
              <a:spcBef>
                <a:spcPts val="0"/>
              </a:spcBef>
              <a:spcAft>
                <a:spcPts val="0"/>
              </a:spcAft>
              <a:buNone/>
            </a:pPr>
            <a:endParaRPr lang="en" dirty="0"/>
          </a:p>
          <a:p>
            <a:pPr marL="0" lvl="0" indent="0">
              <a:buNone/>
            </a:pPr>
            <a:r>
              <a:rPr lang="en" dirty="0"/>
              <a:t>Gradient features are invariant to additive shifts (brightness), but it is not invariant to multiplicative gain (contrast). As we can see from Figure 3.2, the shape of the plots of the channels doesn’t change for additive shifts; but it becomes sharper for the multiplicative gain. </a:t>
            </a:r>
            <a:endParaRPr dirty="0"/>
          </a:p>
        </p:txBody>
      </p:sp>
      <p:pic>
        <p:nvPicPr>
          <p:cNvPr id="3" name="Picture 2" descr="A picture containing graphical user interface&#10;&#10;Description automatically generated">
            <a:extLst>
              <a:ext uri="{FF2B5EF4-FFF2-40B4-BE49-F238E27FC236}">
                <a16:creationId xmlns:a16="http://schemas.microsoft.com/office/drawing/2014/main" id="{2589F8FA-1FE1-B14E-8339-C59853DEB791}"/>
              </a:ext>
            </a:extLst>
          </p:cNvPr>
          <p:cNvPicPr>
            <a:picLocks noChangeAspect="1"/>
          </p:cNvPicPr>
          <p:nvPr/>
        </p:nvPicPr>
        <p:blipFill rotWithShape="1">
          <a:blip r:embed="rId3"/>
          <a:srcRect l="5500" r="11070"/>
          <a:stretch/>
        </p:blipFill>
        <p:spPr>
          <a:xfrm>
            <a:off x="0" y="2351964"/>
            <a:ext cx="4728134" cy="27915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1: Harris corner detector</a:t>
            </a:r>
            <a:endParaRPr/>
          </a:p>
        </p:txBody>
      </p:sp>
      <p:sp>
        <p:nvSpPr>
          <p:cNvPr id="126" name="Google Shape;126;p2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a:t>[insert visualization of Notre Dame interest points from proj2.ipynb here]</a:t>
            </a:r>
            <a:endParaRPr/>
          </a:p>
        </p:txBody>
      </p:sp>
      <p:sp>
        <p:nvSpPr>
          <p:cNvPr id="127" name="Google Shape;127;p29"/>
          <p:cNvSpPr txBox="1">
            <a:spLocks noGrp="1"/>
          </p:cNvSpPr>
          <p:nvPr>
            <p:ph type="body" idx="2"/>
          </p:nvPr>
        </p:nvSpPr>
        <p:spPr>
          <a:xfrm>
            <a:off x="4011309" y="863550"/>
            <a:ext cx="4993947" cy="3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[insert visualization of Mt. Rushmore interest points from proj2.ipynb here] </a:t>
            </a:r>
            <a:endParaRPr dirty="0"/>
          </a:p>
          <a:p>
            <a:pPr marL="0" lvl="0" indent="0" algn="l" rtl="0">
              <a:lnSpc>
                <a:spcPct val="115000"/>
              </a:lnSpc>
              <a:spcBef>
                <a:spcPts val="0"/>
              </a:spcBef>
              <a:spcAft>
                <a:spcPts val="1600"/>
              </a:spcAft>
              <a:buSzPts val="1400"/>
              <a:buNone/>
            </a:pPr>
            <a:endParaRPr dirty="0"/>
          </a:p>
        </p:txBody>
      </p:sp>
      <p:pic>
        <p:nvPicPr>
          <p:cNvPr id="3" name="Picture 2" descr="A picture containing graphical user interface&#10;&#10;Description automatically generated">
            <a:extLst>
              <a:ext uri="{FF2B5EF4-FFF2-40B4-BE49-F238E27FC236}">
                <a16:creationId xmlns:a16="http://schemas.microsoft.com/office/drawing/2014/main" id="{B81750C0-970F-7848-8484-7618A02EA079}"/>
              </a:ext>
            </a:extLst>
          </p:cNvPr>
          <p:cNvPicPr>
            <a:picLocks noChangeAspect="1"/>
          </p:cNvPicPr>
          <p:nvPr/>
        </p:nvPicPr>
        <p:blipFill rotWithShape="1">
          <a:blip r:embed="rId3"/>
          <a:srcRect l="6719" r="11566"/>
          <a:stretch/>
        </p:blipFill>
        <p:spPr>
          <a:xfrm>
            <a:off x="-75690" y="2359563"/>
            <a:ext cx="4474389" cy="2825602"/>
          </a:xfrm>
          <a:prstGeom prst="rect">
            <a:avLst/>
          </a:prstGeom>
        </p:spPr>
      </p:pic>
      <p:pic>
        <p:nvPicPr>
          <p:cNvPr id="5" name="Picture 4" descr="Screenshot of a video game&#10;&#10;Description automatically generated with low confidence">
            <a:extLst>
              <a:ext uri="{FF2B5EF4-FFF2-40B4-BE49-F238E27FC236}">
                <a16:creationId xmlns:a16="http://schemas.microsoft.com/office/drawing/2014/main" id="{56F7428E-EC52-B945-9F02-A0782AFAEAD6}"/>
              </a:ext>
            </a:extLst>
          </p:cNvPr>
          <p:cNvPicPr>
            <a:picLocks noChangeAspect="1"/>
          </p:cNvPicPr>
          <p:nvPr/>
        </p:nvPicPr>
        <p:blipFill>
          <a:blip r:embed="rId4"/>
          <a:stretch>
            <a:fillRect/>
          </a:stretch>
        </p:blipFill>
        <p:spPr>
          <a:xfrm>
            <a:off x="4326464" y="1436250"/>
            <a:ext cx="4826589" cy="18466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33" name="Google Shape;133;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visualization of Gaudi interest points from proj2.ipynb here] </a:t>
            </a:r>
            <a:endParaRPr/>
          </a:p>
        </p:txBody>
      </p:sp>
      <p:sp>
        <p:nvSpPr>
          <p:cNvPr id="134" name="Google Shape;134;p3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are the advantages and disadvantages of using </a:t>
            </a:r>
            <a:r>
              <a:rPr lang="en" dirty="0" err="1"/>
              <a:t>maxpooling</a:t>
            </a:r>
            <a:r>
              <a:rPr lang="en" dirty="0"/>
              <a:t> for non-maximum suppression (NMS)?]</a:t>
            </a:r>
          </a:p>
          <a:p>
            <a:pPr marL="0" lvl="0" indent="0" algn="l" rtl="0">
              <a:spcBef>
                <a:spcPts val="0"/>
              </a:spcBef>
              <a:spcAft>
                <a:spcPts val="0"/>
              </a:spcAft>
              <a:buNone/>
            </a:pPr>
            <a:endParaRPr lang="en" dirty="0"/>
          </a:p>
          <a:p>
            <a:pPr marL="0" lvl="0" indent="0" algn="l" rtl="0">
              <a:spcBef>
                <a:spcPts val="0"/>
              </a:spcBef>
              <a:spcAft>
                <a:spcPts val="0"/>
              </a:spcAft>
              <a:buNone/>
            </a:pPr>
            <a:r>
              <a:rPr lang="en" dirty="0" err="1"/>
              <a:t>Maxpooling</a:t>
            </a:r>
            <a:r>
              <a:rPr lang="en" dirty="0"/>
              <a:t> performs spatial compression for our detector to get a reasonable number of interest points, which saves computation resources. </a:t>
            </a:r>
            <a:r>
              <a:rPr lang="en" dirty="0" err="1"/>
              <a:t>Maxpooling</a:t>
            </a:r>
            <a:r>
              <a:rPr lang="en" dirty="0"/>
              <a:t> provides the local maximum of a window, however, it would still pick out the interest point even if the local maximum is lower than other and it may not give us the interest point even if the point has higher value than other interest points but not its local maximum. </a:t>
            </a:r>
            <a:endParaRPr dirty="0"/>
          </a:p>
        </p:txBody>
      </p:sp>
      <p:pic>
        <p:nvPicPr>
          <p:cNvPr id="5" name="Picture 4" descr="A screenshot of a video game&#10;&#10;Description automatically generated with medium confidence">
            <a:extLst>
              <a:ext uri="{FF2B5EF4-FFF2-40B4-BE49-F238E27FC236}">
                <a16:creationId xmlns:a16="http://schemas.microsoft.com/office/drawing/2014/main" id="{8FCD6B66-2A8E-EC4B-83F7-2AC8C3774E3C}"/>
              </a:ext>
            </a:extLst>
          </p:cNvPr>
          <p:cNvPicPr>
            <a:picLocks noChangeAspect="1"/>
          </p:cNvPicPr>
          <p:nvPr/>
        </p:nvPicPr>
        <p:blipFill>
          <a:blip r:embed="rId3"/>
          <a:stretch>
            <a:fillRect/>
          </a:stretch>
        </p:blipFill>
        <p:spPr>
          <a:xfrm>
            <a:off x="0" y="1995450"/>
            <a:ext cx="4856700" cy="19955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40" name="Google Shape;14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[What is your intuition behind what makes the Harris corner detector effective?]</a:t>
            </a:r>
          </a:p>
          <a:p>
            <a:pPr marL="0" lvl="0" indent="0">
              <a:spcAft>
                <a:spcPts val="1600"/>
              </a:spcAft>
              <a:buNone/>
            </a:pPr>
            <a:r>
              <a:rPr lang="en" dirty="0"/>
              <a:t>The intuition behind the Harris corner detector is that it uses a small window to slide across the image, where gradients in different directions will change along the windows. In windows that contain corners, shifting of the window in any directions will cause large changes in the gradients, while in windows that do not contain corners, the change will be small.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Normalized patch feature descriptor</a:t>
            </a:r>
            <a:endParaRPr/>
          </a:p>
        </p:txBody>
      </p:sp>
      <p:sp>
        <p:nvSpPr>
          <p:cNvPr id="146" name="Google Shape;146;p3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visualization of normalized patch descriptor from proj2.ipynb here]</a:t>
            </a:r>
            <a:endParaRPr/>
          </a:p>
        </p:txBody>
      </p:sp>
      <p:sp>
        <p:nvSpPr>
          <p:cNvPr id="147" name="Google Shape;147;p3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aren't normalized patches a very good descriptor?]</a:t>
            </a:r>
          </a:p>
          <a:p>
            <a:pPr marL="0" lvl="0" indent="0" algn="l" rtl="0">
              <a:spcBef>
                <a:spcPts val="0"/>
              </a:spcBef>
              <a:spcAft>
                <a:spcPts val="0"/>
              </a:spcAft>
              <a:buNone/>
            </a:pPr>
            <a:endParaRPr lang="en" dirty="0"/>
          </a:p>
          <a:p>
            <a:pPr marL="0" indent="0">
              <a:buNone/>
            </a:pPr>
            <a:r>
              <a:rPr lang="en" dirty="0"/>
              <a:t>Because according to </a:t>
            </a:r>
            <a:r>
              <a:rPr lang="en" dirty="0" err="1"/>
              <a:t>Szeliski</a:t>
            </a:r>
            <a:r>
              <a:rPr lang="en" dirty="0"/>
              <a:t> 7.1.2, t</a:t>
            </a:r>
            <a:r>
              <a:rPr lang="en-US" dirty="0"/>
              <a:t>he local appearance of features will change in orientation and scale, and sometimes even undergo affine deformations, which means </a:t>
            </a:r>
            <a:r>
              <a:rPr lang="en" dirty="0"/>
              <a:t>normalized patches are</a:t>
            </a:r>
            <a:r>
              <a:rPr lang="en-US" dirty="0"/>
              <a:t> not invariant to brightness change, contrast change, or small spatial shifts. </a:t>
            </a:r>
            <a:endParaRPr dirty="0"/>
          </a:p>
        </p:txBody>
      </p:sp>
      <p:pic>
        <p:nvPicPr>
          <p:cNvPr id="3" name="Picture 2" descr="A picture containing text, indoor&#10;&#10;Description automatically generated">
            <a:extLst>
              <a:ext uri="{FF2B5EF4-FFF2-40B4-BE49-F238E27FC236}">
                <a16:creationId xmlns:a16="http://schemas.microsoft.com/office/drawing/2014/main" id="{EFE624E5-C93C-0C43-829B-2ECA38FCEA95}"/>
              </a:ext>
            </a:extLst>
          </p:cNvPr>
          <p:cNvPicPr>
            <a:picLocks noChangeAspect="1"/>
          </p:cNvPicPr>
          <p:nvPr/>
        </p:nvPicPr>
        <p:blipFill rotWithShape="1">
          <a:blip r:embed="rId3"/>
          <a:srcRect l="12672" r="11534"/>
          <a:stretch/>
        </p:blipFill>
        <p:spPr>
          <a:xfrm>
            <a:off x="191386" y="2023660"/>
            <a:ext cx="3732028" cy="26748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Feature matching</a:t>
            </a:r>
            <a:endParaRPr/>
          </a:p>
        </p:txBody>
      </p:sp>
      <p:sp>
        <p:nvSpPr>
          <p:cNvPr id="153" name="Google Shape;153;p3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 of matches (with green/red lines for correct/incorrect correspondences) for Notre Dame image pair from proj2.ipynb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buNone/>
            </a:pPr>
            <a:r>
              <a:rPr lang="en" dirty="0"/>
              <a:t># matches (out of 100): [</a:t>
            </a:r>
            <a:r>
              <a:rPr lang="en-US" dirty="0"/>
              <a:t>109/100</a:t>
            </a:r>
            <a:r>
              <a:rPr lang="en" dirty="0"/>
              <a:t>]</a:t>
            </a:r>
            <a:endParaRPr dirty="0"/>
          </a:p>
          <a:p>
            <a:pPr marL="0" lvl="0" indent="0">
              <a:buNone/>
            </a:pPr>
            <a:r>
              <a:rPr lang="en" dirty="0"/>
              <a:t>Accuracy: [</a:t>
            </a:r>
            <a:r>
              <a:rPr lang="en-US" dirty="0"/>
              <a:t>0.761468</a:t>
            </a:r>
            <a:r>
              <a:rPr lang="en" dirty="0"/>
              <a:t>]</a:t>
            </a:r>
            <a:endParaRPr dirty="0"/>
          </a:p>
        </p:txBody>
      </p:sp>
      <p:sp>
        <p:nvSpPr>
          <p:cNvPr id="154" name="Google Shape;154;p3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 of matches for Mt. Rushmore image pair from proj2.ipynb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buNone/>
            </a:pPr>
            <a:r>
              <a:rPr lang="en" dirty="0"/>
              <a:t># matches: [</a:t>
            </a:r>
            <a:r>
              <a:rPr lang="en-US" dirty="0"/>
              <a:t>116/100</a:t>
            </a:r>
            <a:r>
              <a:rPr lang="en" dirty="0"/>
              <a:t>]</a:t>
            </a:r>
            <a:endParaRPr dirty="0"/>
          </a:p>
          <a:p>
            <a:pPr marL="0" lvl="0" indent="0">
              <a:buNone/>
            </a:pPr>
            <a:r>
              <a:rPr lang="en" dirty="0"/>
              <a:t>Accuracy: [</a:t>
            </a:r>
            <a:r>
              <a:rPr lang="en-US" dirty="0"/>
              <a:t>0.732759</a:t>
            </a:r>
            <a:r>
              <a:rPr lang="en" dirty="0"/>
              <a:t>]</a:t>
            </a:r>
            <a:endParaRPr dirty="0"/>
          </a:p>
        </p:txBody>
      </p:sp>
      <p:pic>
        <p:nvPicPr>
          <p:cNvPr id="3" name="Picture 2" descr="A picture containing text&#10;&#10;Description automatically generated">
            <a:extLst>
              <a:ext uri="{FF2B5EF4-FFF2-40B4-BE49-F238E27FC236}">
                <a16:creationId xmlns:a16="http://schemas.microsoft.com/office/drawing/2014/main" id="{20C1F0E1-16E5-EE40-AB14-F1427AE04E7B}"/>
              </a:ext>
            </a:extLst>
          </p:cNvPr>
          <p:cNvPicPr>
            <a:picLocks noChangeAspect="1"/>
          </p:cNvPicPr>
          <p:nvPr/>
        </p:nvPicPr>
        <p:blipFill rotWithShape="1">
          <a:blip r:embed="rId3"/>
          <a:srcRect l="2914" t="3126" r="10937" b="3725"/>
          <a:stretch/>
        </p:blipFill>
        <p:spPr>
          <a:xfrm>
            <a:off x="414668" y="1987181"/>
            <a:ext cx="2994750" cy="1965718"/>
          </a:xfrm>
          <a:prstGeom prst="rect">
            <a:avLst/>
          </a:prstGeom>
        </p:spPr>
      </p:pic>
      <p:pic>
        <p:nvPicPr>
          <p:cNvPr id="5" name="Picture 4" descr="A screenshot of a video game&#10;&#10;Description automatically generated">
            <a:extLst>
              <a:ext uri="{FF2B5EF4-FFF2-40B4-BE49-F238E27FC236}">
                <a16:creationId xmlns:a16="http://schemas.microsoft.com/office/drawing/2014/main" id="{F8408161-7BAF-AD4E-9009-DB7AE1FA8373}"/>
              </a:ext>
            </a:extLst>
          </p:cNvPr>
          <p:cNvPicPr>
            <a:picLocks noChangeAspect="1"/>
          </p:cNvPicPr>
          <p:nvPr/>
        </p:nvPicPr>
        <p:blipFill>
          <a:blip r:embed="rId4"/>
          <a:stretch>
            <a:fillRect/>
          </a:stretch>
        </p:blipFill>
        <p:spPr>
          <a:xfrm>
            <a:off x="4455042" y="1987181"/>
            <a:ext cx="4688958" cy="1965718"/>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6452</TotalTime>
  <Words>1158</Words>
  <Application>Microsoft Macintosh PowerPoint</Application>
  <PresentationFormat>On-screen Show (16:9)</PresentationFormat>
  <Paragraphs>118</Paragraphs>
  <Slides>14</Slides>
  <Notes>14</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14</vt:i4>
      </vt:variant>
    </vt:vector>
  </HeadingPairs>
  <TitlesOfParts>
    <vt:vector size="17" baseType="lpstr">
      <vt:lpstr>Arial</vt:lpstr>
      <vt:lpstr>Simple Light</vt:lpstr>
      <vt:lpstr>Simple Light</vt:lpstr>
      <vt:lpstr>CS 6476 Project 2</vt:lpstr>
      <vt:lpstr>Part 1: Harris corner detector</vt:lpstr>
      <vt:lpstr>Part 1: Harris corner detector</vt:lpstr>
      <vt:lpstr>Part 1: Harris corner detector</vt:lpstr>
      <vt:lpstr>Part 1: Harris corner detector</vt:lpstr>
      <vt:lpstr>Part 1: Harris corner detector</vt:lpstr>
      <vt:lpstr>Part 1: Harris corner detector</vt:lpstr>
      <vt:lpstr>Part 2: Normalized patch feature descriptor</vt:lpstr>
      <vt:lpstr>Part 3: Feature matching</vt:lpstr>
      <vt:lpstr>Part 3: Feature matching</vt:lpstr>
      <vt:lpstr>Part 4: SIFT feature descriptor</vt:lpstr>
      <vt:lpstr>Part 4: SIFT feature descriptor</vt:lpstr>
      <vt:lpstr>Part 4: SIFT feature descriptor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2</dc:title>
  <cp:lastModifiedBy>Wang, Haoran</cp:lastModifiedBy>
  <cp:revision>24</cp:revision>
  <dcterms:modified xsi:type="dcterms:W3CDTF">2021-02-25T04:28:08Z</dcterms:modified>
</cp:coreProperties>
</file>