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FDA917-BF1D-45A5-B592-F91ACCB8328D}">
  <a:tblStyle styleId="{FCFDA917-BF1D-45A5-B592-F91ACCB832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2"/>
  </p:normalViewPr>
  <p:slideViewPr>
    <p:cSldViewPr snapToGrid="0">
      <p:cViewPr varScale="1">
        <p:scale>
          <a:sx n="132" d="100"/>
          <a:sy n="132" d="100"/>
        </p:scale>
        <p:origin x="50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ee6c9df4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ee6c9df4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ee6c9df4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ee6c9df4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ee6c9df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ee6c9df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ee6c9df4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ee6c9df4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ee6c9df4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ee6c9df4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ee6c9df4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ee6c9df4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ee6c9df4b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ee6c9df4b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ee6c9df4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ee6c9df4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ee6c9df4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ee6c9df4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ee6c9df4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ee6c9df4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6" name="Google Shape;16;p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CS 6476 Project 5</a:t>
            </a:r>
            <a:endParaRPr/>
          </a:p>
        </p:txBody>
      </p:sp>
      <p:sp>
        <p:nvSpPr>
          <p:cNvPr id="55" name="Google Shape;55;p13"/>
          <p:cNvSpPr txBox="1">
            <a:spLocks noGrp="1"/>
          </p:cNvSpPr>
          <p:nvPr>
            <p:ph type="subTitle" idx="1"/>
          </p:nvPr>
        </p:nvSpPr>
        <p:spPr>
          <a:xfrm>
            <a:off x="311700" y="2834124"/>
            <a:ext cx="8520600" cy="178600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t>Haoran Wang</a:t>
            </a:r>
            <a:endParaRPr dirty="0"/>
          </a:p>
          <a:p>
            <a:pPr marL="0" lvl="0" indent="0" algn="ctr" rtl="0">
              <a:lnSpc>
                <a:spcPct val="100000"/>
              </a:lnSpc>
              <a:spcBef>
                <a:spcPts val="0"/>
              </a:spcBef>
              <a:spcAft>
                <a:spcPts val="0"/>
              </a:spcAft>
              <a:buSzPts val="2800"/>
              <a:buNone/>
            </a:pPr>
            <a:r>
              <a:rPr lang="en-US" dirty="0" err="1"/>
              <a:t>Haoran.wang@gatech.edu</a:t>
            </a:r>
            <a:endParaRPr dirty="0"/>
          </a:p>
          <a:p>
            <a:pPr marL="0" lvl="0" indent="0" algn="ctr" rtl="0">
              <a:lnSpc>
                <a:spcPct val="100000"/>
              </a:lnSpc>
              <a:spcBef>
                <a:spcPts val="0"/>
              </a:spcBef>
              <a:spcAft>
                <a:spcPts val="0"/>
              </a:spcAft>
              <a:buSzPts val="2800"/>
              <a:buNone/>
            </a:pPr>
            <a:r>
              <a:rPr lang="en-US" dirty="0"/>
              <a:t>Hwang827</a:t>
            </a:r>
            <a:endParaRPr dirty="0"/>
          </a:p>
          <a:p>
            <a:pPr marL="0" lvl="0" indent="0" algn="ctr" rtl="0">
              <a:lnSpc>
                <a:spcPct val="100000"/>
              </a:lnSpc>
              <a:spcBef>
                <a:spcPts val="0"/>
              </a:spcBef>
              <a:spcAft>
                <a:spcPts val="0"/>
              </a:spcAft>
              <a:buSzPts val="2800"/>
              <a:buNone/>
            </a:pPr>
            <a:r>
              <a:rPr lang="en-US" dirty="0"/>
              <a:t>903543952</a:t>
            </a:r>
            <a:endParaRPr dirty="0"/>
          </a:p>
          <a:p>
            <a:pPr marL="0" lvl="0" indent="0" algn="ctr" rtl="0">
              <a:lnSpc>
                <a:spcPct val="100000"/>
              </a:lnSpc>
              <a:spcBef>
                <a:spcPts val="0"/>
              </a:spcBef>
              <a:spcAft>
                <a:spcPts val="0"/>
              </a:spcAft>
              <a:buSzPts val="28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115" name="Google Shape;115;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does fine-tuning a network mean?]</a:t>
            </a:r>
          </a:p>
          <a:p>
            <a:pPr marL="0" lvl="0" indent="0">
              <a:buNone/>
            </a:pPr>
            <a:r>
              <a:rPr lang="en-US" dirty="0"/>
              <a:t>Fine-tuning takes a model that has already been trained for a particular task and then fine-tuning or tweaking it to make it perform a second similar task.</a:t>
            </a:r>
            <a:endParaRPr dirty="0"/>
          </a:p>
        </p:txBody>
      </p:sp>
      <p:sp>
        <p:nvSpPr>
          <p:cNvPr id="116" name="Google Shape;116;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do we want to “freeze” the conv layers and some of the linear layers from a pre-trained </a:t>
            </a:r>
            <a:r>
              <a:rPr lang="en" dirty="0" err="1"/>
              <a:t>ResNet</a:t>
            </a:r>
            <a:r>
              <a:rPr lang="en" dirty="0"/>
              <a:t>? Why can we do this?]</a:t>
            </a:r>
            <a:r>
              <a:rPr lang="zh-CN" altLang="en-US" dirty="0"/>
              <a:t> </a:t>
            </a:r>
            <a:endParaRPr lang="en-US" altLang="zh-CN" dirty="0"/>
          </a:p>
          <a:p>
            <a:pPr marL="0" lvl="0" indent="0">
              <a:buNone/>
            </a:pPr>
            <a:r>
              <a:rPr lang="en-US" dirty="0"/>
              <a:t>Freezing a layer means the layer doesn’t need any modification to the data contained in them, henceforth. The weights for these layers don’t update when we train the new model on the new data for the new task. Freezing some layers of the pre-trained </a:t>
            </a:r>
            <a:r>
              <a:rPr lang="en-US" dirty="0" err="1"/>
              <a:t>ResNet</a:t>
            </a:r>
            <a:r>
              <a:rPr lang="en-US" dirty="0"/>
              <a:t> is to cut down on the computational time for training while losing not much on the accuracy side.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Extra credit (optional)</a:t>
            </a:r>
            <a:endParaRPr dirty="0"/>
          </a:p>
        </p:txBody>
      </p:sp>
      <p:sp>
        <p:nvSpPr>
          <p:cNvPr id="122" name="Google Shape;122;p23"/>
          <p:cNvSpPr txBox="1">
            <a:spLocks noGrp="1"/>
          </p:cNvSpPr>
          <p:nvPr>
            <p:ph type="body" idx="1"/>
          </p:nvPr>
        </p:nvSpPr>
        <p:spPr>
          <a:xfrm>
            <a:off x="311700" y="1152475"/>
            <a:ext cx="300046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I also trained an customized </a:t>
            </a:r>
            <a:r>
              <a:rPr lang="en" sz="1600" dirty="0" err="1"/>
              <a:t>AlexNet</a:t>
            </a:r>
            <a:r>
              <a:rPr lang="en" sz="1600" dirty="0"/>
              <a:t> from the pre-</a:t>
            </a:r>
            <a:r>
              <a:rPr lang="en" sz="1600" dirty="0" err="1"/>
              <a:t>trainined</a:t>
            </a:r>
            <a:r>
              <a:rPr lang="en" sz="1600" dirty="0"/>
              <a:t> </a:t>
            </a:r>
            <a:r>
              <a:rPr lang="en" sz="1600" dirty="0" err="1"/>
              <a:t>AlexNet</a:t>
            </a:r>
            <a:r>
              <a:rPr lang="en" sz="1600" dirty="0"/>
              <a:t> model, freezing the convolutional layers and modified the last Linear layer in the fully connected layer to fit our data. Architecture shown on the right. I reached an accuracy of more than 85% after 5 training epoch. Plots refer to next page. </a:t>
            </a:r>
            <a:endParaRPr sz="1600" dirty="0"/>
          </a:p>
        </p:txBody>
      </p:sp>
      <p:pic>
        <p:nvPicPr>
          <p:cNvPr id="3" name="Picture 2" descr="Text&#10;&#10;Description automatically generated">
            <a:extLst>
              <a:ext uri="{FF2B5EF4-FFF2-40B4-BE49-F238E27FC236}">
                <a16:creationId xmlns:a16="http://schemas.microsoft.com/office/drawing/2014/main" id="{05B2FBCF-938C-024B-9E58-B8C84466F5B4}"/>
              </a:ext>
            </a:extLst>
          </p:cNvPr>
          <p:cNvPicPr>
            <a:picLocks noChangeAspect="1"/>
          </p:cNvPicPr>
          <p:nvPr/>
        </p:nvPicPr>
        <p:blipFill>
          <a:blip r:embed="rId3"/>
          <a:stretch>
            <a:fillRect/>
          </a:stretch>
        </p:blipFill>
        <p:spPr>
          <a:xfrm>
            <a:off x="3190280" y="1152475"/>
            <a:ext cx="5872736" cy="379190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3656B-6E5C-C74B-8D28-4D65C7EEC92D}"/>
              </a:ext>
            </a:extLst>
          </p:cNvPr>
          <p:cNvSpPr>
            <a:spLocks noGrp="1"/>
          </p:cNvSpPr>
          <p:nvPr>
            <p:ph type="title"/>
          </p:nvPr>
        </p:nvSpPr>
        <p:spPr/>
        <p:txBody>
          <a:bodyPr/>
          <a:lstStyle/>
          <a:p>
            <a:r>
              <a:rPr lang="en" dirty="0"/>
              <a:t>Extra credit (optional)</a:t>
            </a:r>
            <a:endParaRPr lang="en-US" dirty="0"/>
          </a:p>
        </p:txBody>
      </p:sp>
      <p:sp>
        <p:nvSpPr>
          <p:cNvPr id="3" name="Text Placeholder 2">
            <a:extLst>
              <a:ext uri="{FF2B5EF4-FFF2-40B4-BE49-F238E27FC236}">
                <a16:creationId xmlns:a16="http://schemas.microsoft.com/office/drawing/2014/main" id="{CD292864-B4A8-D848-A60C-C76AB7FC427A}"/>
              </a:ext>
            </a:extLst>
          </p:cNvPr>
          <p:cNvSpPr>
            <a:spLocks noGrp="1"/>
          </p:cNvSpPr>
          <p:nvPr>
            <p:ph type="body" idx="1"/>
          </p:nvPr>
        </p:nvSpPr>
        <p:spPr>
          <a:xfrm>
            <a:off x="311700" y="1152475"/>
            <a:ext cx="3996140" cy="3416400"/>
          </a:xfrm>
        </p:spPr>
        <p:txBody>
          <a:bodyPr/>
          <a:lstStyle/>
          <a:p>
            <a:pPr marL="0" lvl="0" indent="0">
              <a:buNone/>
            </a:pPr>
            <a:r>
              <a:rPr lang="en-US" sz="1400" dirty="0"/>
              <a:t>[Insert loss plot for </a:t>
            </a:r>
            <a:r>
              <a:rPr lang="en-US" sz="1400" dirty="0" err="1"/>
              <a:t>MyAlexNet</a:t>
            </a:r>
            <a:r>
              <a:rPr lang="en-US" sz="1400" dirty="0"/>
              <a:t> here]</a:t>
            </a:r>
          </a:p>
          <a:p>
            <a:pPr marL="0" lvl="0" indent="0">
              <a:buNone/>
            </a:pPr>
            <a:endParaRPr lang="en-US" sz="1400" dirty="0"/>
          </a:p>
          <a:p>
            <a:pPr marL="0" lvl="0" indent="0">
              <a:buNone/>
            </a:pPr>
            <a:endParaRPr lang="en-US" sz="1400" dirty="0"/>
          </a:p>
          <a:p>
            <a:pPr marL="0" lvl="0" indent="0">
              <a:buNone/>
            </a:pPr>
            <a:endParaRPr lang="en-US" sz="1400" dirty="0"/>
          </a:p>
          <a:p>
            <a:pPr marL="0" lvl="0" indent="0">
              <a:buNone/>
            </a:pPr>
            <a:endParaRPr lang="en-US" sz="1400" dirty="0"/>
          </a:p>
          <a:p>
            <a:pPr marL="0" lvl="0" indent="0">
              <a:buNone/>
            </a:pPr>
            <a:endParaRPr lang="en-US" sz="1400" dirty="0"/>
          </a:p>
          <a:p>
            <a:pPr marL="0" lvl="0" indent="0">
              <a:buNone/>
            </a:pPr>
            <a:endParaRPr lang="en-US" sz="1400" dirty="0"/>
          </a:p>
          <a:p>
            <a:pPr marL="0" lvl="0" indent="0">
              <a:buNone/>
            </a:pPr>
            <a:endParaRPr lang="en-US" sz="1400" dirty="0"/>
          </a:p>
          <a:p>
            <a:pPr marL="0" lvl="0" indent="0">
              <a:buNone/>
            </a:pPr>
            <a:endParaRPr lang="en-US" sz="1400" dirty="0"/>
          </a:p>
          <a:p>
            <a:pPr marL="0" lvl="0" indent="0">
              <a:buNone/>
            </a:pPr>
            <a:endParaRPr lang="en-US" sz="1400" dirty="0"/>
          </a:p>
          <a:p>
            <a:pPr marL="0" lvl="0" indent="0">
              <a:buNone/>
            </a:pPr>
            <a:r>
              <a:rPr lang="en-US" sz="1400" dirty="0"/>
              <a:t>Final training accuracy: 0.8874371859296483</a:t>
            </a:r>
          </a:p>
          <a:p>
            <a:pPr marL="0" lvl="0" indent="0">
              <a:buNone/>
            </a:pPr>
            <a:endParaRPr lang="en-US" sz="1400" dirty="0"/>
          </a:p>
          <a:p>
            <a:pPr marL="0" lvl="0" indent="0">
              <a:buNone/>
            </a:pPr>
            <a:r>
              <a:rPr lang="en-US" sz="1400" dirty="0"/>
              <a:t>Final validation accuracy</a:t>
            </a:r>
            <a:r>
              <a:rPr lang="en-US" sz="1100" dirty="0"/>
              <a:t>: </a:t>
            </a:r>
            <a:r>
              <a:rPr lang="en-US" sz="1400" dirty="0"/>
              <a:t>0.8606666666666667</a:t>
            </a:r>
            <a:endParaRPr lang="en-US" sz="1100" dirty="0"/>
          </a:p>
          <a:p>
            <a:endParaRPr lang="en-US" sz="1100" dirty="0"/>
          </a:p>
        </p:txBody>
      </p:sp>
      <p:sp>
        <p:nvSpPr>
          <p:cNvPr id="4" name="Text Placeholder 2">
            <a:extLst>
              <a:ext uri="{FF2B5EF4-FFF2-40B4-BE49-F238E27FC236}">
                <a16:creationId xmlns:a16="http://schemas.microsoft.com/office/drawing/2014/main" id="{7C53ACD2-5DCF-3143-BA07-BE84D031DFF8}"/>
              </a:ext>
            </a:extLst>
          </p:cNvPr>
          <p:cNvSpPr txBox="1">
            <a:spLocks/>
          </p:cNvSpPr>
          <p:nvPr/>
        </p:nvSpPr>
        <p:spPr>
          <a:xfrm>
            <a:off x="4572000" y="1144040"/>
            <a:ext cx="399614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lvl="0" indent="0">
              <a:buNone/>
            </a:pPr>
            <a:r>
              <a:rPr lang="en-US" sz="1400" dirty="0"/>
              <a:t>[Insert accuracy plot here]</a:t>
            </a:r>
          </a:p>
        </p:txBody>
      </p:sp>
      <p:pic>
        <p:nvPicPr>
          <p:cNvPr id="6" name="Picture 5" descr="Chart, line chart&#10;&#10;Description automatically generated">
            <a:extLst>
              <a:ext uri="{FF2B5EF4-FFF2-40B4-BE49-F238E27FC236}">
                <a16:creationId xmlns:a16="http://schemas.microsoft.com/office/drawing/2014/main" id="{847A2485-5487-8748-90B6-0D996666042C}"/>
              </a:ext>
            </a:extLst>
          </p:cNvPr>
          <p:cNvPicPr>
            <a:picLocks noChangeAspect="1"/>
          </p:cNvPicPr>
          <p:nvPr/>
        </p:nvPicPr>
        <p:blipFill>
          <a:blip r:embed="rId2"/>
          <a:stretch>
            <a:fillRect/>
          </a:stretch>
        </p:blipFill>
        <p:spPr>
          <a:xfrm>
            <a:off x="575860" y="1535322"/>
            <a:ext cx="3128548" cy="2072856"/>
          </a:xfrm>
          <a:prstGeom prst="rect">
            <a:avLst/>
          </a:prstGeom>
        </p:spPr>
      </p:pic>
      <p:pic>
        <p:nvPicPr>
          <p:cNvPr id="8" name="Picture 7" descr="Chart, line chart&#10;&#10;Description automatically generated">
            <a:extLst>
              <a:ext uri="{FF2B5EF4-FFF2-40B4-BE49-F238E27FC236}">
                <a16:creationId xmlns:a16="http://schemas.microsoft.com/office/drawing/2014/main" id="{A3506B7E-FB37-B54A-BD0F-D24C4480ABF4}"/>
              </a:ext>
            </a:extLst>
          </p:cNvPr>
          <p:cNvPicPr>
            <a:picLocks noChangeAspect="1"/>
          </p:cNvPicPr>
          <p:nvPr/>
        </p:nvPicPr>
        <p:blipFill>
          <a:blip r:embed="rId3"/>
          <a:stretch>
            <a:fillRect/>
          </a:stretch>
        </p:blipFill>
        <p:spPr>
          <a:xfrm>
            <a:off x="4307840" y="1463040"/>
            <a:ext cx="3700827" cy="2437130"/>
          </a:xfrm>
          <a:prstGeom prst="rect">
            <a:avLst/>
          </a:prstGeom>
        </p:spPr>
      </p:pic>
    </p:spTree>
    <p:extLst>
      <p:ext uri="{BB962C8B-B14F-4D97-AF65-F5344CB8AC3E}">
        <p14:creationId xmlns:p14="http://schemas.microsoft.com/office/powerpoint/2010/main" val="3470118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A15B-8E25-5441-B6B5-3D0930FA9294}"/>
              </a:ext>
            </a:extLst>
          </p:cNvPr>
          <p:cNvSpPr>
            <a:spLocks noGrp="1"/>
          </p:cNvSpPr>
          <p:nvPr>
            <p:ph type="title"/>
          </p:nvPr>
        </p:nvSpPr>
        <p:spPr/>
        <p:txBody>
          <a:bodyPr/>
          <a:lstStyle/>
          <a:p>
            <a:r>
              <a:rPr lang="en" dirty="0"/>
              <a:t>Extra credit (optional)</a:t>
            </a:r>
            <a:endParaRPr lang="en-US" dirty="0"/>
          </a:p>
        </p:txBody>
      </p:sp>
      <p:sp>
        <p:nvSpPr>
          <p:cNvPr id="3" name="Text Placeholder 2">
            <a:extLst>
              <a:ext uri="{FF2B5EF4-FFF2-40B4-BE49-F238E27FC236}">
                <a16:creationId xmlns:a16="http://schemas.microsoft.com/office/drawing/2014/main" id="{D8413FE4-F4F3-D241-A904-9713635448B8}"/>
              </a:ext>
            </a:extLst>
          </p:cNvPr>
          <p:cNvSpPr>
            <a:spLocks noGrp="1"/>
          </p:cNvSpPr>
          <p:nvPr>
            <p:ph type="body" idx="1"/>
          </p:nvPr>
        </p:nvSpPr>
        <p:spPr>
          <a:xfrm>
            <a:off x="311700" y="1152475"/>
            <a:ext cx="3488140" cy="3766034"/>
          </a:xfrm>
        </p:spPr>
        <p:txBody>
          <a:bodyPr/>
          <a:lstStyle/>
          <a:p>
            <a:pPr>
              <a:buFont typeface="Arial" panose="020B0604020202020204" pitchFamily="34" charset="0"/>
              <a:buChar char="•"/>
            </a:pPr>
            <a:r>
              <a:rPr lang="en" sz="1200" dirty="0"/>
              <a:t>[Insert visualization of confusion matrix obtained from your final </a:t>
            </a:r>
            <a:r>
              <a:rPr lang="en" sz="1200" dirty="0" err="1"/>
              <a:t>MyAlexNet</a:t>
            </a:r>
            <a:r>
              <a:rPr lang="en" sz="1200" dirty="0"/>
              <a:t> model.]</a:t>
            </a:r>
          </a:p>
          <a:p>
            <a:pPr>
              <a:buFont typeface="Arial" panose="020B0604020202020204" pitchFamily="34" charset="0"/>
              <a:buChar char="•"/>
            </a:pPr>
            <a:r>
              <a:rPr lang="en" sz="1200" dirty="0" err="1"/>
              <a:t>AlexNet</a:t>
            </a:r>
            <a:r>
              <a:rPr lang="en" sz="1200" dirty="0"/>
              <a:t> trains much faster than ResNet18, with the same learning rate = </a:t>
            </a:r>
            <a:r>
              <a:rPr lang="en-US" sz="1200" dirty="0"/>
              <a:t>0.004, </a:t>
            </a:r>
            <a:r>
              <a:rPr lang="en" sz="1200" dirty="0"/>
              <a:t>weight decay = 0.002 and 5 epoch. While </a:t>
            </a:r>
            <a:r>
              <a:rPr lang="en" sz="1200" dirty="0" err="1"/>
              <a:t>ResNet</a:t>
            </a:r>
            <a:r>
              <a:rPr lang="en" sz="1200" dirty="0"/>
              <a:t> take about 5 to 10 minutes training on </a:t>
            </a:r>
            <a:r>
              <a:rPr lang="en" sz="1200" dirty="0" err="1"/>
              <a:t>colab</a:t>
            </a:r>
            <a:r>
              <a:rPr lang="en" sz="1200" dirty="0"/>
              <a:t>, </a:t>
            </a:r>
            <a:r>
              <a:rPr lang="en" sz="1200" dirty="0" err="1"/>
              <a:t>AlexNet</a:t>
            </a:r>
            <a:r>
              <a:rPr lang="en" sz="1200" dirty="0"/>
              <a:t> take only about 1 minute to train. They reach similar training and validation accuracies after the above learning. However, </a:t>
            </a:r>
            <a:r>
              <a:rPr lang="en" sz="1200" dirty="0" err="1"/>
              <a:t>MyAlexNet</a:t>
            </a:r>
            <a:r>
              <a:rPr lang="en" sz="1200" dirty="0"/>
              <a:t> model takes 223 MB, which is much bigger than </a:t>
            </a:r>
            <a:r>
              <a:rPr lang="en" sz="1200" dirty="0" err="1"/>
              <a:t>MyRestNet</a:t>
            </a:r>
            <a:r>
              <a:rPr lang="en" sz="1200" dirty="0"/>
              <a:t> model 44.8Mb.</a:t>
            </a:r>
          </a:p>
          <a:p>
            <a:pPr>
              <a:buFont typeface="Arial" panose="020B0604020202020204" pitchFamily="34" charset="0"/>
              <a:buChar char="•"/>
            </a:pPr>
            <a:r>
              <a:rPr lang="en-US" sz="1200" dirty="0"/>
              <a:t>I didn’t include the trained </a:t>
            </a:r>
            <a:r>
              <a:rPr lang="en-US" sz="1200" dirty="0" err="1"/>
              <a:t>MyAlexNet</a:t>
            </a:r>
            <a:r>
              <a:rPr lang="en-US" sz="1200" dirty="0"/>
              <a:t> model in the submission, since it is too large. For code of </a:t>
            </a:r>
            <a:r>
              <a:rPr lang="en-US" sz="1200" dirty="0" err="1"/>
              <a:t>MyAlexNet</a:t>
            </a:r>
            <a:r>
              <a:rPr lang="en-US" sz="1200" dirty="0"/>
              <a:t>, please refer to </a:t>
            </a:r>
            <a:r>
              <a:rPr lang="en-US" sz="1200" dirty="0" err="1"/>
              <a:t>my_alexnet.py</a:t>
            </a:r>
            <a:r>
              <a:rPr lang="en-US" sz="1200" dirty="0"/>
              <a:t>. </a:t>
            </a:r>
          </a:p>
        </p:txBody>
      </p:sp>
      <p:pic>
        <p:nvPicPr>
          <p:cNvPr id="5" name="Picture 4" descr="Chart&#10;&#10;Description automatically generated">
            <a:extLst>
              <a:ext uri="{FF2B5EF4-FFF2-40B4-BE49-F238E27FC236}">
                <a16:creationId xmlns:a16="http://schemas.microsoft.com/office/drawing/2014/main" id="{23EE2347-C8B1-804D-8BFF-3E5292AC0892}"/>
              </a:ext>
            </a:extLst>
          </p:cNvPr>
          <p:cNvPicPr>
            <a:picLocks noChangeAspect="1"/>
          </p:cNvPicPr>
          <p:nvPr/>
        </p:nvPicPr>
        <p:blipFill>
          <a:blip r:embed="rId2"/>
          <a:stretch>
            <a:fillRect/>
          </a:stretch>
        </p:blipFill>
        <p:spPr>
          <a:xfrm>
            <a:off x="3907152" y="0"/>
            <a:ext cx="5236848" cy="5143500"/>
          </a:xfrm>
          <a:prstGeom prst="rect">
            <a:avLst/>
          </a:prstGeom>
        </p:spPr>
      </p:pic>
    </p:spTree>
    <p:extLst>
      <p:ext uri="{BB962C8B-B14F-4D97-AF65-F5344CB8AC3E}">
        <p14:creationId xmlns:p14="http://schemas.microsoft.com/office/powerpoint/2010/main" val="2821392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SimpleNet</a:t>
            </a:r>
            <a:endParaRPr/>
          </a:p>
        </p:txBody>
      </p:sp>
      <p:sp>
        <p:nvSpPr>
          <p:cNvPr id="61" name="Google Shape;61;p14"/>
          <p:cNvSpPr txBox="1">
            <a:spLocks noGrp="1"/>
          </p:cNvSpPr>
          <p:nvPr>
            <p:ph type="body" idx="1"/>
          </p:nvPr>
        </p:nvSpPr>
        <p:spPr>
          <a:xfrm>
            <a:off x="311699" y="1152475"/>
            <a:ext cx="4087045" cy="354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loss plot for </a:t>
            </a:r>
            <a:r>
              <a:rPr lang="en" dirty="0" err="1"/>
              <a:t>SimpleNet</a:t>
            </a:r>
            <a:r>
              <a:rPr lang="en" dirty="0"/>
              <a:t>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buNone/>
            </a:pPr>
            <a:r>
              <a:rPr lang="en" dirty="0"/>
              <a:t>Final training accuracy: </a:t>
            </a:r>
            <a:r>
              <a:rPr lang="en-US" dirty="0"/>
              <a:t>0.5601340033500838</a:t>
            </a:r>
            <a:endParaRPr dirty="0"/>
          </a:p>
          <a:p>
            <a:pPr marL="0" lvl="0" indent="0" algn="l" rtl="0">
              <a:spcBef>
                <a:spcPts val="0"/>
              </a:spcBef>
              <a:spcAft>
                <a:spcPts val="0"/>
              </a:spcAft>
              <a:buNone/>
            </a:pPr>
            <a:endParaRPr dirty="0"/>
          </a:p>
          <a:p>
            <a:pPr marL="0" lvl="0" indent="0">
              <a:buNone/>
            </a:pPr>
            <a:r>
              <a:rPr lang="en" dirty="0"/>
              <a:t>Final validation accuracy: </a:t>
            </a:r>
            <a:r>
              <a:rPr lang="en-US" dirty="0"/>
              <a:t>0.45266666666666666</a:t>
            </a:r>
            <a:endParaRPr dirty="0"/>
          </a:p>
        </p:txBody>
      </p:sp>
      <p:sp>
        <p:nvSpPr>
          <p:cNvPr id="62" name="Google Shape;62;p1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accuracy plot for SimpleNet here]</a:t>
            </a:r>
            <a:endParaRPr/>
          </a:p>
        </p:txBody>
      </p:sp>
      <p:pic>
        <p:nvPicPr>
          <p:cNvPr id="3" name="Picture 2" descr="Chart, line chart&#10;&#10;Description automatically generated">
            <a:extLst>
              <a:ext uri="{FF2B5EF4-FFF2-40B4-BE49-F238E27FC236}">
                <a16:creationId xmlns:a16="http://schemas.microsoft.com/office/drawing/2014/main" id="{5862A275-1286-C340-A419-F3D019EB731C}"/>
              </a:ext>
            </a:extLst>
          </p:cNvPr>
          <p:cNvPicPr>
            <a:picLocks noChangeAspect="1"/>
          </p:cNvPicPr>
          <p:nvPr/>
        </p:nvPicPr>
        <p:blipFill>
          <a:blip r:embed="rId3"/>
          <a:stretch>
            <a:fillRect/>
          </a:stretch>
        </p:blipFill>
        <p:spPr>
          <a:xfrm>
            <a:off x="311700" y="1479116"/>
            <a:ext cx="3086018" cy="2075762"/>
          </a:xfrm>
          <a:prstGeom prst="rect">
            <a:avLst/>
          </a:prstGeom>
        </p:spPr>
      </p:pic>
      <p:pic>
        <p:nvPicPr>
          <p:cNvPr id="5" name="Picture 4" descr="Chart, line chart&#10;&#10;Description automatically generated">
            <a:extLst>
              <a:ext uri="{FF2B5EF4-FFF2-40B4-BE49-F238E27FC236}">
                <a16:creationId xmlns:a16="http://schemas.microsoft.com/office/drawing/2014/main" id="{195C1C79-1916-9742-B6AC-5C73A0821AA1}"/>
              </a:ext>
            </a:extLst>
          </p:cNvPr>
          <p:cNvPicPr>
            <a:picLocks noChangeAspect="1"/>
          </p:cNvPicPr>
          <p:nvPr/>
        </p:nvPicPr>
        <p:blipFill>
          <a:blip r:embed="rId4"/>
          <a:stretch>
            <a:fillRect/>
          </a:stretch>
        </p:blipFill>
        <p:spPr>
          <a:xfrm>
            <a:off x="4572000" y="1471295"/>
            <a:ext cx="3645414" cy="25307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each of the following (keeping the changes as you move to the next row):</a:t>
            </a:r>
            <a:endParaRPr/>
          </a:p>
        </p:txBody>
      </p:sp>
      <p:graphicFrame>
        <p:nvGraphicFramePr>
          <p:cNvPr id="69" name="Google Shape;69;p15"/>
          <p:cNvGraphicFramePr/>
          <p:nvPr>
            <p:extLst>
              <p:ext uri="{D42A27DB-BD31-4B8C-83A1-F6EECF244321}">
                <p14:modId xmlns:p14="http://schemas.microsoft.com/office/powerpoint/2010/main" val="3685499035"/>
              </p:ext>
            </p:extLst>
          </p:nvPr>
        </p:nvGraphicFramePr>
        <p:xfrm>
          <a:off x="311700" y="1693450"/>
          <a:ext cx="7927526" cy="3200200"/>
        </p:xfrm>
        <a:graphic>
          <a:graphicData uri="http://schemas.openxmlformats.org/drawingml/2006/table">
            <a:tbl>
              <a:tblPr>
                <a:noFill/>
                <a:tableStyleId>{FCFDA917-BF1D-45A5-B592-F91ACCB8328D}</a:tableStyleId>
              </a:tblPr>
              <a:tblGrid>
                <a:gridCol w="3798287">
                  <a:extLst>
                    <a:ext uri="{9D8B030D-6E8A-4147-A177-3AD203B41FA5}">
                      <a16:colId xmlns:a16="http://schemas.microsoft.com/office/drawing/2014/main" val="20000"/>
                    </a:ext>
                  </a:extLst>
                </a:gridCol>
                <a:gridCol w="2040556">
                  <a:extLst>
                    <a:ext uri="{9D8B030D-6E8A-4147-A177-3AD203B41FA5}">
                      <a16:colId xmlns:a16="http://schemas.microsoft.com/office/drawing/2014/main" val="20001"/>
                    </a:ext>
                  </a:extLst>
                </a:gridCol>
                <a:gridCol w="2088683">
                  <a:extLst>
                    <a:ext uri="{9D8B030D-6E8A-4147-A177-3AD203B41FA5}">
                      <a16:colId xmlns:a16="http://schemas.microsoft.com/office/drawing/2014/main" val="20002"/>
                    </a:ext>
                  </a:extLst>
                </a:gridCol>
              </a:tblGrid>
              <a:tr h="6095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Training accuracy</a:t>
                      </a:r>
                      <a:endParaRPr/>
                    </a:p>
                  </a:txBody>
                  <a:tcPr marL="91425" marR="91425" marT="91425" marB="91425"/>
                </a:tc>
                <a:tc>
                  <a:txBody>
                    <a:bodyPr/>
                    <a:lstStyle/>
                    <a:p>
                      <a:pPr marL="0" lvl="0" indent="0" algn="l" rtl="0">
                        <a:spcBef>
                          <a:spcPts val="0"/>
                        </a:spcBef>
                        <a:spcAft>
                          <a:spcPts val="0"/>
                        </a:spcAft>
                        <a:buNone/>
                      </a:pPr>
                      <a:r>
                        <a:rPr lang="en"/>
                        <a:t>Validation accuracy</a:t>
                      </a:r>
                      <a:endParaRPr/>
                    </a:p>
                  </a:txBody>
                  <a:tcPr marL="91425" marR="91425" marT="91425" marB="91425"/>
                </a:tc>
                <a:extLst>
                  <a:ext uri="{0D108BD9-81ED-4DB2-BD59-A6C34878D82A}">
                    <a16:rowId xmlns:a16="http://schemas.microsoft.com/office/drawing/2014/main" val="10000"/>
                  </a:ext>
                </a:extLst>
              </a:tr>
              <a:tr h="396200">
                <a:tc>
                  <a:txBody>
                    <a:bodyPr/>
                    <a:lstStyle/>
                    <a:p>
                      <a:pPr marL="228600" lvl="0" indent="0" algn="l" rtl="0">
                        <a:spcBef>
                          <a:spcPts val="0"/>
                        </a:spcBef>
                        <a:spcAft>
                          <a:spcPts val="0"/>
                        </a:spcAft>
                        <a:buNone/>
                      </a:pPr>
                      <a:r>
                        <a:rPr lang="en"/>
                        <a:t>SimpleNet</a:t>
                      </a:r>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0.5601340033500838</a:t>
                      </a:r>
                    </a:p>
                  </a:txBody>
                  <a:tcPr marL="91425" marR="91425" marT="91425" marB="91425"/>
                </a:tc>
                <a:tc>
                  <a:txBody>
                    <a:bodyPr/>
                    <a:lstStyle/>
                    <a:p>
                      <a:pPr marL="0" lvl="0" indent="0" algn="l" rtl="0">
                        <a:spcBef>
                          <a:spcPts val="0"/>
                        </a:spcBef>
                        <a:spcAft>
                          <a:spcPts val="0"/>
                        </a:spcAft>
                        <a:buNone/>
                      </a:pPr>
                      <a:r>
                        <a:rPr lang="en-US" dirty="0"/>
                        <a:t>0.45266666666666666</a:t>
                      </a:r>
                      <a:endParaRPr dirty="0"/>
                    </a:p>
                  </a:txBody>
                  <a:tcPr marL="91425" marR="91425" marT="91425" marB="91425"/>
                </a:tc>
                <a:extLst>
                  <a:ext uri="{0D108BD9-81ED-4DB2-BD59-A6C34878D82A}">
                    <a16:rowId xmlns:a16="http://schemas.microsoft.com/office/drawing/2014/main" val="10001"/>
                  </a:ext>
                </a:extLst>
              </a:tr>
              <a:tr h="396200">
                <a:tc>
                  <a:txBody>
                    <a:bodyPr/>
                    <a:lstStyle/>
                    <a:p>
                      <a:pPr marL="457200" lvl="0" indent="-317500" algn="l" rtl="0">
                        <a:spcBef>
                          <a:spcPts val="0"/>
                        </a:spcBef>
                        <a:spcAft>
                          <a:spcPts val="0"/>
                        </a:spcAft>
                        <a:buSzPts val="1400"/>
                        <a:buChar char="+"/>
                      </a:pPr>
                      <a:r>
                        <a:rPr lang="en"/>
                        <a:t>Jittering</a:t>
                      </a:r>
                      <a:endParaRPr/>
                    </a:p>
                  </a:txBody>
                  <a:tcPr marL="91425" marR="91425" marT="91425" marB="91425"/>
                </a:tc>
                <a:tc>
                  <a:txBody>
                    <a:bodyPr/>
                    <a:lstStyle/>
                    <a:p>
                      <a:pPr marL="0" lvl="0" indent="0" algn="l" rtl="0">
                        <a:spcBef>
                          <a:spcPts val="0"/>
                        </a:spcBef>
                        <a:spcAft>
                          <a:spcPts val="0"/>
                        </a:spcAft>
                        <a:buNone/>
                      </a:pPr>
                      <a:r>
                        <a:rPr lang="en-US" dirty="0"/>
                        <a:t>0.5045226130653266</a:t>
                      </a:r>
                      <a:endParaRPr dirty="0"/>
                    </a:p>
                  </a:txBody>
                  <a:tcPr marL="91425" marR="91425" marT="91425" marB="91425"/>
                </a:tc>
                <a:tc>
                  <a:txBody>
                    <a:bodyPr/>
                    <a:lstStyle/>
                    <a:p>
                      <a:pPr marL="0" lvl="0" indent="0" algn="l" rtl="0">
                        <a:spcBef>
                          <a:spcPts val="0"/>
                        </a:spcBef>
                        <a:spcAft>
                          <a:spcPts val="0"/>
                        </a:spcAft>
                        <a:buNone/>
                      </a:pPr>
                      <a:r>
                        <a:rPr lang="en-US" dirty="0"/>
                        <a:t>0.44533333333333336</a:t>
                      </a:r>
                      <a:endParaRPr dirty="0"/>
                    </a:p>
                  </a:txBody>
                  <a:tcPr marL="91425" marR="91425" marT="91425" marB="91425"/>
                </a:tc>
                <a:extLst>
                  <a:ext uri="{0D108BD9-81ED-4DB2-BD59-A6C34878D82A}">
                    <a16:rowId xmlns:a16="http://schemas.microsoft.com/office/drawing/2014/main" val="10002"/>
                  </a:ext>
                </a:extLst>
              </a:tr>
              <a:tr h="609575">
                <a:tc>
                  <a:txBody>
                    <a:bodyPr/>
                    <a:lstStyle/>
                    <a:p>
                      <a:pPr marL="457200" lvl="0" indent="-317500" algn="l" rtl="0">
                        <a:spcBef>
                          <a:spcPts val="0"/>
                        </a:spcBef>
                        <a:spcAft>
                          <a:spcPts val="0"/>
                        </a:spcAft>
                        <a:buSzPts val="1400"/>
                        <a:buChar char="+"/>
                      </a:pPr>
                      <a:r>
                        <a:rPr lang="en"/>
                        <a:t>Zero-centering &amp; variance-normalization</a:t>
                      </a:r>
                      <a:endParaRPr/>
                    </a:p>
                  </a:txBody>
                  <a:tcPr marL="91425" marR="91425" marT="91425" marB="91425"/>
                </a:tc>
                <a:tc>
                  <a:txBody>
                    <a:bodyPr/>
                    <a:lstStyle/>
                    <a:p>
                      <a:pPr marL="0" lvl="0" indent="0" algn="l" rtl="0">
                        <a:spcBef>
                          <a:spcPts val="0"/>
                        </a:spcBef>
                        <a:spcAft>
                          <a:spcPts val="0"/>
                        </a:spcAft>
                        <a:buNone/>
                      </a:pPr>
                      <a:r>
                        <a:rPr lang="en-US" dirty="0"/>
                        <a:t>0.7128978224455611</a:t>
                      </a:r>
                      <a:endParaRPr dirty="0"/>
                    </a:p>
                  </a:txBody>
                  <a:tcPr marL="91425" marR="91425" marT="91425" marB="91425"/>
                </a:tc>
                <a:tc>
                  <a:txBody>
                    <a:bodyPr/>
                    <a:lstStyle/>
                    <a:p>
                      <a:pPr marL="0" lvl="0" indent="0" algn="l" rtl="0">
                        <a:spcBef>
                          <a:spcPts val="0"/>
                        </a:spcBef>
                        <a:spcAft>
                          <a:spcPts val="0"/>
                        </a:spcAft>
                        <a:buNone/>
                      </a:pPr>
                      <a:r>
                        <a:rPr lang="en-US" dirty="0"/>
                        <a:t>0.5493333333333333</a:t>
                      </a:r>
                      <a:endParaRPr dirty="0"/>
                    </a:p>
                  </a:txBody>
                  <a:tcPr marL="91425" marR="91425" marT="91425" marB="91425"/>
                </a:tc>
                <a:extLst>
                  <a:ext uri="{0D108BD9-81ED-4DB2-BD59-A6C34878D82A}">
                    <a16:rowId xmlns:a16="http://schemas.microsoft.com/office/drawing/2014/main" val="10003"/>
                  </a:ext>
                </a:extLst>
              </a:tr>
              <a:tr h="396200">
                <a:tc>
                  <a:txBody>
                    <a:bodyPr/>
                    <a:lstStyle/>
                    <a:p>
                      <a:pPr marL="457200" lvl="0" indent="-317500" algn="l" rtl="0">
                        <a:spcBef>
                          <a:spcPts val="0"/>
                        </a:spcBef>
                        <a:spcAft>
                          <a:spcPts val="0"/>
                        </a:spcAft>
                        <a:buSzPts val="1400"/>
                        <a:buChar char="+"/>
                      </a:pPr>
                      <a:r>
                        <a:rPr lang="en"/>
                        <a:t>Dropout regularization</a:t>
                      </a:r>
                      <a:endParaRPr/>
                    </a:p>
                  </a:txBody>
                  <a:tcPr marL="91425" marR="91425" marT="91425" marB="91425"/>
                </a:tc>
                <a:tc>
                  <a:txBody>
                    <a:bodyPr/>
                    <a:lstStyle/>
                    <a:p>
                      <a:pPr marL="0" lvl="0" indent="0" algn="l" rtl="0">
                        <a:spcBef>
                          <a:spcPts val="0"/>
                        </a:spcBef>
                        <a:spcAft>
                          <a:spcPts val="0"/>
                        </a:spcAft>
                        <a:buNone/>
                      </a:pPr>
                      <a:r>
                        <a:rPr lang="en-US" dirty="0"/>
                        <a:t>0.6418760469011725</a:t>
                      </a:r>
                      <a:endParaRPr dirty="0"/>
                    </a:p>
                  </a:txBody>
                  <a:tcPr marL="91425" marR="91425" marT="91425" marB="91425"/>
                </a:tc>
                <a:tc>
                  <a:txBody>
                    <a:bodyPr/>
                    <a:lstStyle/>
                    <a:p>
                      <a:pPr marL="0" lvl="0" indent="0" algn="l" rtl="0">
                        <a:spcBef>
                          <a:spcPts val="0"/>
                        </a:spcBef>
                        <a:spcAft>
                          <a:spcPts val="0"/>
                        </a:spcAft>
                        <a:buNone/>
                      </a:pPr>
                      <a:r>
                        <a:rPr lang="en-US" dirty="0"/>
                        <a:t>0.5586666666666666</a:t>
                      </a:r>
                      <a:endParaRPr dirty="0"/>
                    </a:p>
                  </a:txBody>
                  <a:tcPr marL="91425" marR="91425" marT="91425" marB="91425"/>
                </a:tc>
                <a:extLst>
                  <a:ext uri="{0D108BD9-81ED-4DB2-BD59-A6C34878D82A}">
                    <a16:rowId xmlns:a16="http://schemas.microsoft.com/office/drawing/2014/main" val="10004"/>
                  </a:ext>
                </a:extLst>
              </a:tr>
              <a:tr h="381000">
                <a:tc>
                  <a:txBody>
                    <a:bodyPr/>
                    <a:lstStyle/>
                    <a:p>
                      <a:pPr marL="457200" lvl="0" indent="-317500" algn="l" rtl="0">
                        <a:spcBef>
                          <a:spcPts val="0"/>
                        </a:spcBef>
                        <a:spcAft>
                          <a:spcPts val="0"/>
                        </a:spcAft>
                        <a:buSzPts val="1400"/>
                        <a:buChar char="+"/>
                      </a:pPr>
                      <a:r>
                        <a:rPr lang="en"/>
                        <a:t>Making network "deep"</a:t>
                      </a:r>
                      <a:endParaRPr/>
                    </a:p>
                  </a:txBody>
                  <a:tcPr marL="91425" marR="91425" marT="91425" marB="91425"/>
                </a:tc>
                <a:tc>
                  <a:txBody>
                    <a:bodyPr/>
                    <a:lstStyle/>
                    <a:p>
                      <a:pPr marL="0" lvl="0" indent="0" algn="l" rtl="0">
                        <a:spcBef>
                          <a:spcPts val="0"/>
                        </a:spcBef>
                        <a:spcAft>
                          <a:spcPts val="0"/>
                        </a:spcAft>
                        <a:buNone/>
                      </a:pPr>
                      <a:r>
                        <a:rPr lang="en-US" dirty="0"/>
                        <a:t>0.6579564489112227</a:t>
                      </a:r>
                      <a:endParaRPr dirty="0"/>
                    </a:p>
                  </a:txBody>
                  <a:tcPr marL="91425" marR="91425" marT="91425" marB="91425"/>
                </a:tc>
                <a:tc>
                  <a:txBody>
                    <a:bodyPr/>
                    <a:lstStyle/>
                    <a:p>
                      <a:pPr marL="0" lvl="0" indent="0" algn="l" rtl="0">
                        <a:spcBef>
                          <a:spcPts val="0"/>
                        </a:spcBef>
                        <a:spcAft>
                          <a:spcPts val="0"/>
                        </a:spcAft>
                        <a:buNone/>
                      </a:pPr>
                      <a:r>
                        <a:rPr lang="en-US" dirty="0"/>
                        <a:t>0.5346666666666666</a:t>
                      </a:r>
                      <a:endParaRPr dirty="0"/>
                    </a:p>
                  </a:txBody>
                  <a:tcPr marL="91425" marR="91425" marT="91425" marB="91425"/>
                </a:tc>
                <a:extLst>
                  <a:ext uri="{0D108BD9-81ED-4DB2-BD59-A6C34878D82A}">
                    <a16:rowId xmlns:a16="http://schemas.microsoft.com/office/drawing/2014/main" val="10005"/>
                  </a:ext>
                </a:extLst>
              </a:tr>
              <a:tr h="381000">
                <a:tc>
                  <a:txBody>
                    <a:bodyPr/>
                    <a:lstStyle/>
                    <a:p>
                      <a:pPr marL="457200" lvl="0" indent="-317500" algn="l" rtl="0">
                        <a:spcBef>
                          <a:spcPts val="0"/>
                        </a:spcBef>
                        <a:spcAft>
                          <a:spcPts val="0"/>
                        </a:spcAft>
                        <a:buSzPts val="1400"/>
                        <a:buChar char="+"/>
                      </a:pPr>
                      <a:r>
                        <a:rPr lang="en"/>
                        <a:t>Batch normalization</a:t>
                      </a:r>
                      <a:endParaRPr/>
                    </a:p>
                  </a:txBody>
                  <a:tcPr marL="91425" marR="91425" marT="91425" marB="91425"/>
                </a:tc>
                <a:tc>
                  <a:txBody>
                    <a:bodyPr/>
                    <a:lstStyle/>
                    <a:p>
                      <a:pPr marL="0" lvl="0" indent="0" algn="l" rtl="0">
                        <a:spcBef>
                          <a:spcPts val="0"/>
                        </a:spcBef>
                        <a:spcAft>
                          <a:spcPts val="0"/>
                        </a:spcAft>
                        <a:buNone/>
                      </a:pPr>
                      <a:r>
                        <a:rPr lang="en-US" dirty="0"/>
                        <a:t>0.6954773869346733</a:t>
                      </a:r>
                      <a:endParaRPr dirty="0"/>
                    </a:p>
                  </a:txBody>
                  <a:tcPr marL="91425" marR="91425" marT="91425" marB="91425"/>
                </a:tc>
                <a:tc>
                  <a:txBody>
                    <a:bodyPr/>
                    <a:lstStyle/>
                    <a:p>
                      <a:pPr marL="0" lvl="0" indent="0" algn="l" rtl="0">
                        <a:spcBef>
                          <a:spcPts val="0"/>
                        </a:spcBef>
                        <a:spcAft>
                          <a:spcPts val="0"/>
                        </a:spcAft>
                        <a:buNone/>
                      </a:pPr>
                      <a:r>
                        <a:rPr lang="en-US" dirty="0"/>
                        <a:t>0.562</a:t>
                      </a:r>
                      <a:endParaRPr dirty="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75" name="Google Shape;75;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loss plot for </a:t>
            </a:r>
            <a:r>
              <a:rPr lang="en" dirty="0" err="1"/>
              <a:t>SimpleNetFinal</a:t>
            </a:r>
            <a:r>
              <a:rPr lang="en" dirty="0"/>
              <a:t>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buNone/>
            </a:pPr>
            <a:r>
              <a:rPr lang="en" dirty="0"/>
              <a:t>Final training accuracy: </a:t>
            </a:r>
            <a:r>
              <a:rPr lang="en-US" dirty="0"/>
              <a:t>0.6954773869346733</a:t>
            </a:r>
            <a:endParaRPr dirty="0"/>
          </a:p>
          <a:p>
            <a:pPr marL="0" lvl="0" indent="0" algn="l" rtl="0">
              <a:spcBef>
                <a:spcPts val="0"/>
              </a:spcBef>
              <a:spcAft>
                <a:spcPts val="0"/>
              </a:spcAft>
              <a:buNone/>
            </a:pPr>
            <a:endParaRPr dirty="0"/>
          </a:p>
          <a:p>
            <a:pPr marL="0" lvl="0" indent="0">
              <a:buNone/>
            </a:pPr>
            <a:r>
              <a:rPr lang="en" dirty="0"/>
              <a:t>Final validation accuracy: </a:t>
            </a:r>
            <a:r>
              <a:rPr lang="en-US" dirty="0"/>
              <a:t>0.562</a:t>
            </a:r>
            <a:endParaRPr dirty="0"/>
          </a:p>
        </p:txBody>
      </p:sp>
      <p:sp>
        <p:nvSpPr>
          <p:cNvPr id="76" name="Google Shape;76;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accuracy plot for </a:t>
            </a:r>
            <a:r>
              <a:rPr lang="en" dirty="0" err="1"/>
              <a:t>SimpleNetFinal</a:t>
            </a:r>
            <a:r>
              <a:rPr lang="en" dirty="0"/>
              <a:t> here]</a:t>
            </a:r>
            <a:endParaRPr dirty="0"/>
          </a:p>
        </p:txBody>
      </p:sp>
      <p:pic>
        <p:nvPicPr>
          <p:cNvPr id="3" name="Picture 2" descr="Chart, line chart, histogram&#10;&#10;Description automatically generated">
            <a:extLst>
              <a:ext uri="{FF2B5EF4-FFF2-40B4-BE49-F238E27FC236}">
                <a16:creationId xmlns:a16="http://schemas.microsoft.com/office/drawing/2014/main" id="{C946B714-5967-A048-B315-E8FBF7E0D702}"/>
              </a:ext>
            </a:extLst>
          </p:cNvPr>
          <p:cNvPicPr>
            <a:picLocks noChangeAspect="1"/>
          </p:cNvPicPr>
          <p:nvPr/>
        </p:nvPicPr>
        <p:blipFill>
          <a:blip r:embed="rId3"/>
          <a:stretch>
            <a:fillRect/>
          </a:stretch>
        </p:blipFill>
        <p:spPr>
          <a:xfrm>
            <a:off x="311700" y="1477763"/>
            <a:ext cx="3133491" cy="2187974"/>
          </a:xfrm>
          <a:prstGeom prst="rect">
            <a:avLst/>
          </a:prstGeom>
        </p:spPr>
      </p:pic>
      <p:pic>
        <p:nvPicPr>
          <p:cNvPr id="5" name="Picture 4" descr="Chart, line chart&#10;&#10;Description automatically generated">
            <a:extLst>
              <a:ext uri="{FF2B5EF4-FFF2-40B4-BE49-F238E27FC236}">
                <a16:creationId xmlns:a16="http://schemas.microsoft.com/office/drawing/2014/main" id="{E2E73187-C1C2-184C-A9B3-139130921973}"/>
              </a:ext>
            </a:extLst>
          </p:cNvPr>
          <p:cNvPicPr>
            <a:picLocks noChangeAspect="1"/>
          </p:cNvPicPr>
          <p:nvPr/>
        </p:nvPicPr>
        <p:blipFill>
          <a:blip r:embed="rId4"/>
          <a:stretch>
            <a:fillRect/>
          </a:stretch>
        </p:blipFill>
        <p:spPr>
          <a:xfrm>
            <a:off x="5000545" y="1477762"/>
            <a:ext cx="3160408" cy="21879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82" name="Google Shape;82;p17"/>
          <p:cNvSpPr txBox="1">
            <a:spLocks noGrp="1"/>
          </p:cNvSpPr>
          <p:nvPr>
            <p:ph type="body" idx="1"/>
          </p:nvPr>
        </p:nvSpPr>
        <p:spPr>
          <a:xfrm>
            <a:off x="311700" y="1152475"/>
            <a:ext cx="3999900" cy="354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[Name 10 different possible transformations for data augmentation.] </a:t>
            </a:r>
          </a:p>
          <a:p>
            <a:pPr marL="0" lvl="0" indent="0">
              <a:buNone/>
            </a:pPr>
            <a:r>
              <a:rPr lang="en-US" dirty="0"/>
              <a:t>Position augmentation: </a:t>
            </a:r>
          </a:p>
          <a:p>
            <a:pPr marL="342900" lvl="0" indent="-342900">
              <a:buAutoNum type="arabicPeriod"/>
            </a:pPr>
            <a:r>
              <a:rPr lang="en-US" dirty="0"/>
              <a:t>Scaling</a:t>
            </a:r>
          </a:p>
          <a:p>
            <a:pPr marL="342900" lvl="0" indent="-342900">
              <a:buAutoNum type="arabicPeriod"/>
            </a:pPr>
            <a:r>
              <a:rPr lang="en-US" dirty="0"/>
              <a:t>Cropping</a:t>
            </a:r>
          </a:p>
          <a:p>
            <a:pPr marL="342900" lvl="0" indent="-342900">
              <a:buAutoNum type="arabicPeriod"/>
            </a:pPr>
            <a:r>
              <a:rPr lang="en-US" dirty="0"/>
              <a:t>Flipping</a:t>
            </a:r>
          </a:p>
          <a:p>
            <a:pPr marL="342900" lvl="0" indent="-342900">
              <a:buAutoNum type="arabicPeriod"/>
            </a:pPr>
            <a:r>
              <a:rPr lang="en-US" dirty="0"/>
              <a:t>Padding</a:t>
            </a:r>
          </a:p>
          <a:p>
            <a:pPr marL="342900" lvl="0" indent="-342900">
              <a:buAutoNum type="arabicPeriod"/>
            </a:pPr>
            <a:r>
              <a:rPr lang="en-US" dirty="0"/>
              <a:t>Rotation, Translation</a:t>
            </a:r>
          </a:p>
          <a:p>
            <a:pPr marL="342900" lvl="0" indent="-342900">
              <a:buAutoNum type="arabicPeriod"/>
            </a:pPr>
            <a:r>
              <a:rPr lang="en-US" dirty="0"/>
              <a:t>Affine transformation</a:t>
            </a:r>
          </a:p>
          <a:p>
            <a:pPr marL="0" indent="0">
              <a:buNone/>
            </a:pPr>
            <a:r>
              <a:rPr lang="en-US" dirty="0"/>
              <a:t>Color augmentation: </a:t>
            </a:r>
          </a:p>
          <a:p>
            <a:pPr marL="342900" lvl="0" indent="-342900">
              <a:buAutoNum type="arabicPeriod"/>
            </a:pPr>
            <a:r>
              <a:rPr lang="en-US" dirty="0"/>
              <a:t>Brightness </a:t>
            </a:r>
          </a:p>
          <a:p>
            <a:pPr marL="342900" lvl="0" indent="-342900">
              <a:buAutoNum type="arabicPeriod"/>
            </a:pPr>
            <a:r>
              <a:rPr lang="en-US" dirty="0"/>
              <a:t>Contrast</a:t>
            </a:r>
          </a:p>
          <a:p>
            <a:pPr marL="342900" lvl="0" indent="-342900">
              <a:buAutoNum type="arabicPeriod"/>
            </a:pPr>
            <a:r>
              <a:rPr lang="en-US" dirty="0"/>
              <a:t>Saturation </a:t>
            </a:r>
          </a:p>
          <a:p>
            <a:pPr marL="342900" lvl="0" indent="-342900">
              <a:buAutoNum type="arabicPeriod"/>
            </a:pPr>
            <a:r>
              <a:rPr lang="en-US" dirty="0"/>
              <a:t>Hue</a:t>
            </a:r>
            <a:endParaRPr dirty="0"/>
          </a:p>
        </p:txBody>
      </p:sp>
      <p:sp>
        <p:nvSpPr>
          <p:cNvPr id="83" name="Google Shape;83;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the desired variance after each layer? Why would that be helpful?]</a:t>
            </a:r>
          </a:p>
          <a:p>
            <a:pPr marL="0" indent="0">
              <a:buNone/>
            </a:pPr>
            <a:r>
              <a:rPr lang="en-US" dirty="0"/>
              <a:t>The variance are </a:t>
            </a:r>
            <a:r>
              <a:rPr lang="en-US" dirty="0" err="1"/>
              <a:t>RandomHorizontalFlip</a:t>
            </a:r>
            <a:r>
              <a:rPr lang="en-US" dirty="0"/>
              <a:t>, </a:t>
            </a:r>
            <a:r>
              <a:rPr lang="en-US" dirty="0" err="1"/>
              <a:t>ColorJitter</a:t>
            </a:r>
            <a:r>
              <a:rPr lang="en-US" dirty="0"/>
              <a:t>, Normalize. By flipping the image horizontally, and jittering the color, we can increase our amount of training data during the learning process without changing the label of the image. By normalizing with mean and standard deviation of the images, standardizing the greyscale image and centering at zero, so that all the training are at the same numerical scale. </a:t>
            </a:r>
          </a:p>
          <a:p>
            <a:pPr marL="0" lvl="0" indent="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89" name="Google Shape;89;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[What distribution is dropout usually sampled from?]</a:t>
            </a:r>
            <a:endParaRPr dirty="0"/>
          </a:p>
          <a:p>
            <a:pPr marL="0" lvl="0" indent="0" algn="l" rtl="0">
              <a:spcBef>
                <a:spcPts val="0"/>
              </a:spcBef>
              <a:spcAft>
                <a:spcPts val="0"/>
              </a:spcAft>
              <a:buClr>
                <a:schemeClr val="dk1"/>
              </a:buClr>
              <a:buSzPts val="1100"/>
              <a:buFont typeface="Arial"/>
              <a:buNone/>
            </a:pPr>
            <a:r>
              <a:rPr lang="en-US" dirty="0"/>
              <a:t>Gaussian distribution, since it randomly drops out.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[How many parameters does your base </a:t>
            </a:r>
            <a:r>
              <a:rPr lang="en" dirty="0" err="1"/>
              <a:t>SimpleNet</a:t>
            </a:r>
            <a:r>
              <a:rPr lang="en" dirty="0"/>
              <a:t> model have? How many parameters does your </a:t>
            </a:r>
            <a:r>
              <a:rPr lang="en" dirty="0" err="1"/>
              <a:t>SimpleNetFinal</a:t>
            </a:r>
            <a:r>
              <a:rPr lang="en" dirty="0"/>
              <a:t> model have?]</a:t>
            </a:r>
          </a:p>
          <a:p>
            <a:pPr marL="0" lvl="0" indent="0">
              <a:buClr>
                <a:schemeClr val="dk1"/>
              </a:buClr>
              <a:buSzPts val="1100"/>
              <a:buNone/>
            </a:pPr>
            <a:r>
              <a:rPr lang="en" dirty="0" err="1"/>
              <a:t>SimpleNet</a:t>
            </a:r>
            <a:r>
              <a:rPr lang="en" dirty="0"/>
              <a:t>: </a:t>
            </a:r>
            <a:r>
              <a:rPr lang="en-US" dirty="0"/>
              <a:t>5,280</a:t>
            </a:r>
            <a:endParaRPr lang="en" dirty="0"/>
          </a:p>
          <a:p>
            <a:pPr marL="0" lvl="0" indent="0">
              <a:buClr>
                <a:schemeClr val="dk1"/>
              </a:buClr>
              <a:buSzPts val="1100"/>
              <a:buNone/>
            </a:pPr>
            <a:r>
              <a:rPr lang="en" dirty="0" err="1"/>
              <a:t>SimpleNetFinal</a:t>
            </a:r>
            <a:r>
              <a:rPr lang="en" dirty="0"/>
              <a:t>: </a:t>
            </a:r>
            <a:r>
              <a:rPr lang="en-US" dirty="0"/>
              <a:t>32,235</a:t>
            </a:r>
            <a:endParaRPr dirty="0"/>
          </a:p>
        </p:txBody>
      </p:sp>
      <p:sp>
        <p:nvSpPr>
          <p:cNvPr id="90" name="Google Shape;90;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[What is the effect of batch norm after a conv layer with a bias?]</a:t>
            </a:r>
          </a:p>
          <a:p>
            <a:pPr marL="0" lvl="0" indent="0">
              <a:buClr>
                <a:schemeClr val="dk1"/>
              </a:buClr>
              <a:buSzPts val="1100"/>
              <a:buNone/>
            </a:pPr>
            <a:r>
              <a:rPr lang="en" dirty="0"/>
              <a:t>It </a:t>
            </a:r>
            <a:r>
              <a:rPr lang="en-US" dirty="0"/>
              <a:t>standardizes the inputs to a layer for each mini-batch. This has the effect of stabilizing the learning process and dramatically reducing the number of training epochs required to train deep networks.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96" name="Google Shape;96;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loss plot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buNone/>
            </a:pPr>
            <a:r>
              <a:rPr lang="en" dirty="0"/>
              <a:t>Final training accuracy:</a:t>
            </a:r>
            <a:r>
              <a:rPr lang="zh-CN" altLang="en-US" dirty="0"/>
              <a:t> </a:t>
            </a:r>
            <a:r>
              <a:rPr lang="en-US" dirty="0"/>
              <a:t>0.8636515912897822</a:t>
            </a:r>
            <a:endParaRPr dirty="0"/>
          </a:p>
          <a:p>
            <a:pPr marL="0" lvl="0" indent="0" algn="l" rtl="0">
              <a:spcBef>
                <a:spcPts val="0"/>
              </a:spcBef>
              <a:spcAft>
                <a:spcPts val="0"/>
              </a:spcAft>
              <a:buNone/>
            </a:pPr>
            <a:endParaRPr dirty="0"/>
          </a:p>
          <a:p>
            <a:pPr marL="0" lvl="0" indent="0">
              <a:buNone/>
            </a:pPr>
            <a:r>
              <a:rPr lang="en" dirty="0"/>
              <a:t>Final validation accuracy:</a:t>
            </a:r>
            <a:r>
              <a:rPr lang="zh-CN" altLang="en-US" dirty="0"/>
              <a:t> </a:t>
            </a:r>
            <a:r>
              <a:rPr lang="en-US" dirty="0"/>
              <a:t>0.8693333333333333</a:t>
            </a:r>
            <a:endParaRPr dirty="0"/>
          </a:p>
        </p:txBody>
      </p:sp>
      <p:sp>
        <p:nvSpPr>
          <p:cNvPr id="97" name="Google Shape;97;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accuracy plot here]</a:t>
            </a:r>
            <a:endParaRPr dirty="0"/>
          </a:p>
        </p:txBody>
      </p:sp>
      <p:pic>
        <p:nvPicPr>
          <p:cNvPr id="4" name="Picture 3" descr="Chart&#10;&#10;Description automatically generated">
            <a:extLst>
              <a:ext uri="{FF2B5EF4-FFF2-40B4-BE49-F238E27FC236}">
                <a16:creationId xmlns:a16="http://schemas.microsoft.com/office/drawing/2014/main" id="{80591E58-3D88-B74A-927E-377F93970108}"/>
              </a:ext>
            </a:extLst>
          </p:cNvPr>
          <p:cNvPicPr>
            <a:picLocks noChangeAspect="1"/>
          </p:cNvPicPr>
          <p:nvPr/>
        </p:nvPicPr>
        <p:blipFill>
          <a:blip r:embed="rId3"/>
          <a:stretch>
            <a:fillRect/>
          </a:stretch>
        </p:blipFill>
        <p:spPr>
          <a:xfrm>
            <a:off x="577131" y="1472637"/>
            <a:ext cx="3240488" cy="2198226"/>
          </a:xfrm>
          <a:prstGeom prst="rect">
            <a:avLst/>
          </a:prstGeom>
        </p:spPr>
      </p:pic>
      <p:pic>
        <p:nvPicPr>
          <p:cNvPr id="7" name="Picture 6" descr="Chart, line chart&#10;&#10;Description automatically generated">
            <a:extLst>
              <a:ext uri="{FF2B5EF4-FFF2-40B4-BE49-F238E27FC236}">
                <a16:creationId xmlns:a16="http://schemas.microsoft.com/office/drawing/2014/main" id="{31FC414E-F06E-5A4F-ABED-896F686A528D}"/>
              </a:ext>
            </a:extLst>
          </p:cNvPr>
          <p:cNvPicPr>
            <a:picLocks noChangeAspect="1"/>
          </p:cNvPicPr>
          <p:nvPr/>
        </p:nvPicPr>
        <p:blipFill>
          <a:blip r:embed="rId4"/>
          <a:stretch>
            <a:fillRect/>
          </a:stretch>
        </p:blipFill>
        <p:spPr>
          <a:xfrm>
            <a:off x="4572000" y="1472637"/>
            <a:ext cx="3252692" cy="22673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103" name="Google Shape;103;p20"/>
          <p:cNvSpPr txBox="1">
            <a:spLocks noGrp="1"/>
          </p:cNvSpPr>
          <p:nvPr>
            <p:ph type="body" idx="1"/>
          </p:nvPr>
        </p:nvSpPr>
        <p:spPr>
          <a:xfrm>
            <a:off x="311700" y="1097280"/>
            <a:ext cx="3549100" cy="34715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[Insert visualization of confusion matrix obtained from your final </a:t>
            </a:r>
            <a:r>
              <a:rPr lang="en" sz="1400" dirty="0" err="1"/>
              <a:t>ResNet</a:t>
            </a:r>
            <a:r>
              <a:rPr lang="en" sz="1400" dirty="0"/>
              <a:t> model.]</a:t>
            </a:r>
            <a:endParaRPr sz="1400" dirty="0"/>
          </a:p>
        </p:txBody>
      </p:sp>
      <p:pic>
        <p:nvPicPr>
          <p:cNvPr id="4" name="Picture 3">
            <a:extLst>
              <a:ext uri="{FF2B5EF4-FFF2-40B4-BE49-F238E27FC236}">
                <a16:creationId xmlns:a16="http://schemas.microsoft.com/office/drawing/2014/main" id="{247BA682-9D80-8C42-A3B3-577D219CCB17}"/>
              </a:ext>
            </a:extLst>
          </p:cNvPr>
          <p:cNvPicPr>
            <a:picLocks noChangeAspect="1"/>
          </p:cNvPicPr>
          <p:nvPr/>
        </p:nvPicPr>
        <p:blipFill>
          <a:blip r:embed="rId3"/>
          <a:stretch>
            <a:fillRect/>
          </a:stretch>
        </p:blipFill>
        <p:spPr>
          <a:xfrm>
            <a:off x="3860800" y="0"/>
            <a:ext cx="5274425"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visualizations of 3 misclassified images from the most misclassified class according to your confusion matrix. Explain why this may have occurred.]</a:t>
            </a:r>
          </a:p>
          <a:p>
            <a:pPr marL="0" lvl="0" indent="0" algn="l" rtl="0">
              <a:spcBef>
                <a:spcPts val="0"/>
              </a:spcBef>
              <a:spcAft>
                <a:spcPts val="0"/>
              </a:spcAft>
              <a:buNone/>
            </a:pPr>
            <a:r>
              <a:rPr lang="en" dirty="0"/>
              <a:t>Because all of these bedrooms has quite a few furniture like table </a:t>
            </a:r>
            <a:r>
              <a:rPr lang="en"/>
              <a:t>or coach, </a:t>
            </a:r>
            <a:r>
              <a:rPr lang="en" dirty="0"/>
              <a:t>which are obvious in </a:t>
            </a:r>
            <a:r>
              <a:rPr lang="en"/>
              <a:t>living room </a:t>
            </a:r>
            <a:r>
              <a:rPr lang="en" dirty="0"/>
              <a:t>pictures, and these bedrooms do not have an very obvious bed, which confused the </a:t>
            </a:r>
            <a:r>
              <a:rPr lang="en" dirty="0" err="1"/>
              <a:t>ResNet</a:t>
            </a:r>
            <a:r>
              <a:rPr lang="en" dirty="0"/>
              <a:t> to classify them as a living room. </a:t>
            </a:r>
            <a:endParaRPr dirty="0"/>
          </a:p>
        </p:txBody>
      </p:sp>
      <p:pic>
        <p:nvPicPr>
          <p:cNvPr id="3" name="Picture 2">
            <a:extLst>
              <a:ext uri="{FF2B5EF4-FFF2-40B4-BE49-F238E27FC236}">
                <a16:creationId xmlns:a16="http://schemas.microsoft.com/office/drawing/2014/main" id="{DA20F999-A006-C24C-9EE6-DBEA08AFD1E4}"/>
              </a:ext>
            </a:extLst>
          </p:cNvPr>
          <p:cNvPicPr>
            <a:picLocks noChangeAspect="1"/>
          </p:cNvPicPr>
          <p:nvPr/>
        </p:nvPicPr>
        <p:blipFill>
          <a:blip r:embed="rId3"/>
          <a:stretch>
            <a:fillRect/>
          </a:stretch>
        </p:blipFill>
        <p:spPr>
          <a:xfrm>
            <a:off x="436828" y="2941577"/>
            <a:ext cx="2540000" cy="1905000"/>
          </a:xfrm>
          <a:prstGeom prst="rect">
            <a:avLst/>
          </a:prstGeom>
        </p:spPr>
      </p:pic>
      <p:pic>
        <p:nvPicPr>
          <p:cNvPr id="5" name="Picture 4" descr="A tv in a room&#10;&#10;Description automatically generated with low confidence">
            <a:extLst>
              <a:ext uri="{FF2B5EF4-FFF2-40B4-BE49-F238E27FC236}">
                <a16:creationId xmlns:a16="http://schemas.microsoft.com/office/drawing/2014/main" id="{D3205CC8-B485-4A43-BA0B-EC1A25853040}"/>
              </a:ext>
            </a:extLst>
          </p:cNvPr>
          <p:cNvPicPr>
            <a:picLocks noChangeAspect="1"/>
          </p:cNvPicPr>
          <p:nvPr/>
        </p:nvPicPr>
        <p:blipFill>
          <a:blip r:embed="rId4"/>
          <a:stretch>
            <a:fillRect/>
          </a:stretch>
        </p:blipFill>
        <p:spPr>
          <a:xfrm>
            <a:off x="3644900" y="3449577"/>
            <a:ext cx="1854200" cy="1397000"/>
          </a:xfrm>
          <a:prstGeom prst="rect">
            <a:avLst/>
          </a:prstGeom>
        </p:spPr>
      </p:pic>
      <p:pic>
        <p:nvPicPr>
          <p:cNvPr id="7" name="Picture 6" descr="A picture containing text, indoor, floor, room&#10;&#10;Description automatically generated">
            <a:extLst>
              <a:ext uri="{FF2B5EF4-FFF2-40B4-BE49-F238E27FC236}">
                <a16:creationId xmlns:a16="http://schemas.microsoft.com/office/drawing/2014/main" id="{493A24FD-F8C5-0243-A349-C2D6792761CD}"/>
              </a:ext>
            </a:extLst>
          </p:cNvPr>
          <p:cNvPicPr>
            <a:picLocks noChangeAspect="1"/>
          </p:cNvPicPr>
          <p:nvPr/>
        </p:nvPicPr>
        <p:blipFill>
          <a:blip r:embed="rId5"/>
          <a:stretch>
            <a:fillRect/>
          </a:stretch>
        </p:blipFill>
        <p:spPr>
          <a:xfrm>
            <a:off x="6167172" y="3449577"/>
            <a:ext cx="2082800" cy="13970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890</TotalTime>
  <Words>813</Words>
  <Application>Microsoft Macintosh PowerPoint</Application>
  <PresentationFormat>On-screen Show (16:9)</PresentationFormat>
  <Paragraphs>129</Paragraphs>
  <Slides>13</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CS 6476 Project 5</vt:lpstr>
      <vt:lpstr>Part 1: SimpleNet</vt:lpstr>
      <vt:lpstr>Part 2: SimpleNetFinal</vt:lpstr>
      <vt:lpstr>Part 2: SimpleNetFinal</vt:lpstr>
      <vt:lpstr>Part 2: SimpleNetFinal</vt:lpstr>
      <vt:lpstr>Part 2: SimpleNetFinal</vt:lpstr>
      <vt:lpstr>Part 3: ResNet</vt:lpstr>
      <vt:lpstr>Part 3: ResNet</vt:lpstr>
      <vt:lpstr>Part 3: ResNet</vt:lpstr>
      <vt:lpstr>Part 3: ResNet</vt:lpstr>
      <vt:lpstr>Extra credit (optional)</vt:lpstr>
      <vt:lpstr>Extra credit (optional)</vt:lpstr>
      <vt:lpstr>Extra credit (optional)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5</dc:title>
  <cp:lastModifiedBy>Wang, Haoran</cp:lastModifiedBy>
  <cp:revision>25</cp:revision>
  <dcterms:modified xsi:type="dcterms:W3CDTF">2021-04-27T03:52:01Z</dcterms:modified>
</cp:coreProperties>
</file>