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96"/>
    <p:restoredTop sz="94694"/>
  </p:normalViewPr>
  <p:slideViewPr>
    <p:cSldViewPr snapToGrid="0">
      <p:cViewPr varScale="1">
        <p:scale>
          <a:sx n="96" d="100"/>
          <a:sy n="96" d="100"/>
        </p:scale>
        <p:origin x="184" y="12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c0149e431a_3_51:notes"/>
          <p:cNvSpPr txBox="1">
            <a:spLocks noGrp="1"/>
          </p:cNvSpPr>
          <p:nvPr>
            <p:ph type="body" idx="1"/>
          </p:nvPr>
        </p:nvSpPr>
        <p:spPr>
          <a:xfrm>
            <a:off x="685787" y="4343386"/>
            <a:ext cx="5486382" cy="4114795"/>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56" name="Google Shape;56;gc0149e431a_3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be8da4bd33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be8da4bd33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e8da4bd33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e8da4bd3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e8da4bd33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e8da4bd3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c0149e431a_1_6: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36" name="Google Shape;136;gc0149e431a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9ace40975_0_1: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42" name="Google Shape;142;g79ace4097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be8da4bd3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be8da4bd3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be8da4bd33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be8da4bd3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e8da4bd3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e8da4bd3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e8da4bd3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e8da4bd3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e8da4bd3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e8da4bd3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99"/>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e8da4bd3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e8da4bd3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e8da4bd33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e8da4bd3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e8da4bd33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e8da4bd3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200"/>
            <a:ext cx="8229300" cy="858600"/>
          </a:xfrm>
          <a:prstGeom prst="rect">
            <a:avLst/>
          </a:prstGeom>
          <a:noFill/>
          <a:ln>
            <a:noFill/>
          </a:ln>
        </p:spPr>
        <p:txBody>
          <a:bodyPr spcFirstLastPara="1" wrap="square" lIns="0" tIns="0" rIns="0" bIns="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200" y="1203480"/>
            <a:ext cx="4015800" cy="2982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200"/>
              </a:spcBef>
              <a:spcAft>
                <a:spcPts val="0"/>
              </a:spcAft>
              <a:buClr>
                <a:schemeClr val="dk1"/>
              </a:buClr>
              <a:buSzPts val="1800"/>
              <a:buChar char="○"/>
              <a:defRPr/>
            </a:lvl2pPr>
            <a:lvl3pPr marL="1371600" lvl="2" indent="-342900" algn="l" rtl="0">
              <a:lnSpc>
                <a:spcPct val="90000"/>
              </a:lnSpc>
              <a:spcBef>
                <a:spcPts val="1200"/>
              </a:spcBef>
              <a:spcAft>
                <a:spcPts val="0"/>
              </a:spcAft>
              <a:buClr>
                <a:schemeClr val="dk1"/>
              </a:buClr>
              <a:buSzPts val="1800"/>
              <a:buChar char="■"/>
              <a:defRPr/>
            </a:lvl3pPr>
            <a:lvl4pPr marL="1828800" lvl="3" indent="-342900" algn="l" rtl="0">
              <a:lnSpc>
                <a:spcPct val="90000"/>
              </a:lnSpc>
              <a:spcBef>
                <a:spcPts val="1200"/>
              </a:spcBef>
              <a:spcAft>
                <a:spcPts val="0"/>
              </a:spcAft>
              <a:buClr>
                <a:schemeClr val="dk1"/>
              </a:buClr>
              <a:buSzPts val="1800"/>
              <a:buChar char="●"/>
              <a:defRPr/>
            </a:lvl4pPr>
            <a:lvl5pPr marL="2286000" lvl="4" indent="-342900" algn="l" rtl="0">
              <a:lnSpc>
                <a:spcPct val="90000"/>
              </a:lnSpc>
              <a:spcBef>
                <a:spcPts val="1200"/>
              </a:spcBef>
              <a:spcAft>
                <a:spcPts val="0"/>
              </a:spcAft>
              <a:buClr>
                <a:schemeClr val="dk1"/>
              </a:buClr>
              <a:buSzPts val="1800"/>
              <a:buChar char="○"/>
              <a:defRPr/>
            </a:lvl5pPr>
            <a:lvl6pPr marL="2743200" lvl="5" indent="-342900" algn="l" rtl="0">
              <a:lnSpc>
                <a:spcPct val="90000"/>
              </a:lnSpc>
              <a:spcBef>
                <a:spcPts val="1200"/>
              </a:spcBef>
              <a:spcAft>
                <a:spcPts val="0"/>
              </a:spcAft>
              <a:buClr>
                <a:schemeClr val="dk1"/>
              </a:buClr>
              <a:buSzPts val="1800"/>
              <a:buChar char="■"/>
              <a:defRPr/>
            </a:lvl6pPr>
            <a:lvl7pPr marL="3200400" lvl="6" indent="-342900" algn="l" rtl="0">
              <a:lnSpc>
                <a:spcPct val="90000"/>
              </a:lnSpc>
              <a:spcBef>
                <a:spcPts val="1200"/>
              </a:spcBef>
              <a:spcAft>
                <a:spcPts val="0"/>
              </a:spcAft>
              <a:buClr>
                <a:schemeClr val="dk1"/>
              </a:buClr>
              <a:buSzPts val="1800"/>
              <a:buChar char="●"/>
              <a:defRPr/>
            </a:lvl7pPr>
            <a:lvl8pPr marL="3657600" lvl="7" indent="-342900" algn="l" rtl="0">
              <a:lnSpc>
                <a:spcPct val="90000"/>
              </a:lnSpc>
              <a:spcBef>
                <a:spcPts val="1200"/>
              </a:spcBef>
              <a:spcAft>
                <a:spcPts val="0"/>
              </a:spcAft>
              <a:buClr>
                <a:schemeClr val="dk1"/>
              </a:buClr>
              <a:buSzPts val="1800"/>
              <a:buChar char="○"/>
              <a:defRPr/>
            </a:lvl8pPr>
            <a:lvl9pPr marL="4114800" lvl="8" indent="-342900" algn="l" rtl="0">
              <a:lnSpc>
                <a:spcPct val="90000"/>
              </a:lnSpc>
              <a:spcBef>
                <a:spcPts val="1200"/>
              </a:spcBef>
              <a:spcAft>
                <a:spcPts val="1200"/>
              </a:spcAft>
              <a:buClr>
                <a:schemeClr val="dk1"/>
              </a:buClr>
              <a:buSzPts val="1800"/>
              <a:buChar char="■"/>
              <a:defRPr/>
            </a:lvl9pPr>
          </a:lstStyle>
          <a:p>
            <a:endParaRPr/>
          </a:p>
        </p:txBody>
      </p:sp>
      <p:sp>
        <p:nvSpPr>
          <p:cNvPr id="53" name="Google Shape;53;p13"/>
          <p:cNvSpPr txBox="1">
            <a:spLocks noGrp="1"/>
          </p:cNvSpPr>
          <p:nvPr>
            <p:ph type="body" idx="2"/>
          </p:nvPr>
        </p:nvSpPr>
        <p:spPr>
          <a:xfrm>
            <a:off x="4674240" y="1203480"/>
            <a:ext cx="4015800" cy="2982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200"/>
              </a:spcBef>
              <a:spcAft>
                <a:spcPts val="0"/>
              </a:spcAft>
              <a:buClr>
                <a:schemeClr val="dk1"/>
              </a:buClr>
              <a:buSzPts val="1800"/>
              <a:buChar char="○"/>
              <a:defRPr/>
            </a:lvl2pPr>
            <a:lvl3pPr marL="1371600" lvl="2" indent="-342900" algn="l" rtl="0">
              <a:lnSpc>
                <a:spcPct val="90000"/>
              </a:lnSpc>
              <a:spcBef>
                <a:spcPts val="1200"/>
              </a:spcBef>
              <a:spcAft>
                <a:spcPts val="0"/>
              </a:spcAft>
              <a:buClr>
                <a:schemeClr val="dk1"/>
              </a:buClr>
              <a:buSzPts val="1800"/>
              <a:buChar char="■"/>
              <a:defRPr/>
            </a:lvl3pPr>
            <a:lvl4pPr marL="1828800" lvl="3" indent="-342900" algn="l" rtl="0">
              <a:lnSpc>
                <a:spcPct val="90000"/>
              </a:lnSpc>
              <a:spcBef>
                <a:spcPts val="1200"/>
              </a:spcBef>
              <a:spcAft>
                <a:spcPts val="0"/>
              </a:spcAft>
              <a:buClr>
                <a:schemeClr val="dk1"/>
              </a:buClr>
              <a:buSzPts val="1800"/>
              <a:buChar char="●"/>
              <a:defRPr/>
            </a:lvl4pPr>
            <a:lvl5pPr marL="2286000" lvl="4" indent="-342900" algn="l" rtl="0">
              <a:lnSpc>
                <a:spcPct val="90000"/>
              </a:lnSpc>
              <a:spcBef>
                <a:spcPts val="1200"/>
              </a:spcBef>
              <a:spcAft>
                <a:spcPts val="0"/>
              </a:spcAft>
              <a:buClr>
                <a:schemeClr val="dk1"/>
              </a:buClr>
              <a:buSzPts val="1800"/>
              <a:buChar char="○"/>
              <a:defRPr/>
            </a:lvl5pPr>
            <a:lvl6pPr marL="2743200" lvl="5" indent="-342900" algn="l" rtl="0">
              <a:lnSpc>
                <a:spcPct val="90000"/>
              </a:lnSpc>
              <a:spcBef>
                <a:spcPts val="1200"/>
              </a:spcBef>
              <a:spcAft>
                <a:spcPts val="0"/>
              </a:spcAft>
              <a:buClr>
                <a:schemeClr val="dk1"/>
              </a:buClr>
              <a:buSzPts val="1800"/>
              <a:buChar char="■"/>
              <a:defRPr/>
            </a:lvl6pPr>
            <a:lvl7pPr marL="3200400" lvl="6" indent="-342900" algn="l" rtl="0">
              <a:lnSpc>
                <a:spcPct val="90000"/>
              </a:lnSpc>
              <a:spcBef>
                <a:spcPts val="1200"/>
              </a:spcBef>
              <a:spcAft>
                <a:spcPts val="0"/>
              </a:spcAft>
              <a:buClr>
                <a:schemeClr val="dk1"/>
              </a:buClr>
              <a:buSzPts val="1800"/>
              <a:buChar char="●"/>
              <a:defRPr/>
            </a:lvl7pPr>
            <a:lvl8pPr marL="3657600" lvl="7" indent="-342900" algn="l" rtl="0">
              <a:lnSpc>
                <a:spcPct val="90000"/>
              </a:lnSpc>
              <a:spcBef>
                <a:spcPts val="1200"/>
              </a:spcBef>
              <a:spcAft>
                <a:spcPts val="0"/>
              </a:spcAft>
              <a:buClr>
                <a:schemeClr val="dk1"/>
              </a:buClr>
              <a:buSzPts val="1800"/>
              <a:buChar char="○"/>
              <a:defRPr/>
            </a:lvl8pPr>
            <a:lvl9pPr marL="4114800" lvl="8" indent="-342900" algn="l" rtl="0">
              <a:lnSpc>
                <a:spcPct val="90000"/>
              </a:lnSpc>
              <a:spcBef>
                <a:spcPts val="1200"/>
              </a:spcBef>
              <a:spcAft>
                <a:spcPts val="120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4"/>
          <p:cNvSpPr/>
          <p:nvPr/>
        </p:nvSpPr>
        <p:spPr>
          <a:xfrm>
            <a:off x="311760" y="230400"/>
            <a:ext cx="8519400" cy="2051640"/>
          </a:xfrm>
          <a:prstGeom prst="rect">
            <a:avLst/>
          </a:prstGeom>
          <a:noFill/>
          <a:ln>
            <a:noFill/>
          </a:ln>
        </p:spPr>
        <p:txBody>
          <a:bodyPr spcFirstLastPara="1" wrap="square" lIns="90000" tIns="91425" rIns="90000" bIns="91425" anchor="b" anchorCtr="0">
            <a:noAutofit/>
          </a:bodyPr>
          <a:lstStyle/>
          <a:p>
            <a:pPr marL="0" marR="0" lvl="0" indent="0" algn="ctr" rtl="0">
              <a:lnSpc>
                <a:spcPct val="100000"/>
              </a:lnSpc>
              <a:spcBef>
                <a:spcPts val="0"/>
              </a:spcBef>
              <a:spcAft>
                <a:spcPts val="0"/>
              </a:spcAft>
              <a:buNone/>
            </a:pPr>
            <a:r>
              <a:rPr lang="en" sz="5200" b="0" i="0" u="none" strike="noStrike" cap="none">
                <a:solidFill>
                  <a:srgbClr val="000000"/>
                </a:solidFill>
                <a:latin typeface="Arial"/>
                <a:ea typeface="Arial"/>
                <a:cs typeface="Arial"/>
                <a:sym typeface="Arial"/>
              </a:rPr>
              <a:t>CS 6476 Project 3</a:t>
            </a:r>
            <a:endParaRPr sz="5200" b="0" i="0" u="none" strike="noStrike" cap="none">
              <a:solidFill>
                <a:schemeClr val="dk1"/>
              </a:solidFill>
              <a:latin typeface="Arial"/>
              <a:ea typeface="Arial"/>
              <a:cs typeface="Arial"/>
              <a:sym typeface="Arial"/>
            </a:endParaRPr>
          </a:p>
        </p:txBody>
      </p:sp>
      <p:sp>
        <p:nvSpPr>
          <p:cNvPr id="59" name="Google Shape;59;p14"/>
          <p:cNvSpPr/>
          <p:nvPr/>
        </p:nvSpPr>
        <p:spPr>
          <a:xfrm>
            <a:off x="311760" y="2320200"/>
            <a:ext cx="8519400" cy="1796400"/>
          </a:xfrm>
          <a:prstGeom prst="rect">
            <a:avLst/>
          </a:prstGeom>
          <a:noFill/>
          <a:ln>
            <a:noFill/>
          </a:ln>
        </p:spPr>
        <p:txBody>
          <a:bodyPr spcFirstLastPara="1" wrap="square" lIns="90000" tIns="91425" rIns="90000" bIns="91425" anchor="t" anchorCtr="0">
            <a:noAutofit/>
          </a:bodyPr>
          <a:lstStyle/>
          <a:p>
            <a:pPr marL="0" marR="0" lvl="0" indent="0" algn="ctr" rtl="0">
              <a:lnSpc>
                <a:spcPct val="100000"/>
              </a:lnSpc>
              <a:spcBef>
                <a:spcPts val="0"/>
              </a:spcBef>
              <a:spcAft>
                <a:spcPts val="0"/>
              </a:spcAft>
              <a:buNone/>
            </a:pPr>
            <a:r>
              <a:rPr lang="en-US" sz="2800" dirty="0">
                <a:solidFill>
                  <a:srgbClr val="595959"/>
                </a:solidFill>
              </a:rPr>
              <a:t>Haoran Wang</a:t>
            </a:r>
            <a:endParaRPr sz="2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800" dirty="0" err="1">
                <a:solidFill>
                  <a:srgbClr val="595959"/>
                </a:solidFill>
              </a:rPr>
              <a:t>Haoran.wang@gatech.edu</a:t>
            </a:r>
            <a:endParaRPr sz="2800" dirty="0">
              <a:solidFill>
                <a:srgbClr val="595959"/>
              </a:solidFill>
            </a:endParaRPr>
          </a:p>
          <a:p>
            <a:pPr marL="0" marR="0" lvl="0" indent="0" algn="ctr" rtl="0">
              <a:lnSpc>
                <a:spcPct val="100000"/>
              </a:lnSpc>
              <a:spcBef>
                <a:spcPts val="0"/>
              </a:spcBef>
              <a:spcAft>
                <a:spcPts val="0"/>
              </a:spcAft>
              <a:buNone/>
            </a:pPr>
            <a:r>
              <a:rPr lang="en-US" sz="2800" dirty="0">
                <a:solidFill>
                  <a:srgbClr val="595959"/>
                </a:solidFill>
              </a:rPr>
              <a:t>hwang827</a:t>
            </a:r>
            <a:endParaRPr sz="2800" dirty="0">
              <a:solidFill>
                <a:srgbClr val="595959"/>
              </a:solidFill>
            </a:endParaRPr>
          </a:p>
          <a:p>
            <a:pPr marL="0" marR="0" lvl="0" indent="0" algn="ctr" rtl="0">
              <a:lnSpc>
                <a:spcPct val="100000"/>
              </a:lnSpc>
              <a:spcBef>
                <a:spcPts val="0"/>
              </a:spcBef>
              <a:spcAft>
                <a:spcPts val="0"/>
              </a:spcAft>
              <a:buNone/>
            </a:pPr>
            <a:r>
              <a:rPr lang="en" sz="2800" dirty="0">
                <a:solidFill>
                  <a:srgbClr val="595959"/>
                </a:solidFill>
              </a:rPr>
              <a:t>903543952</a:t>
            </a:r>
            <a:endParaRPr sz="2800" b="0"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3: RANSAC</a:t>
            </a:r>
            <a:endParaRPr/>
          </a:p>
        </p:txBody>
      </p:sp>
      <p:sp>
        <p:nvSpPr>
          <p:cNvPr id="118" name="Google Shape;118;p23"/>
          <p:cNvSpPr txBox="1">
            <a:spLocks noGrp="1"/>
          </p:cNvSpPr>
          <p:nvPr>
            <p:ph type="body" idx="1"/>
          </p:nvPr>
        </p:nvSpPr>
        <p:spPr>
          <a:xfrm>
            <a:off x="311700" y="1152475"/>
            <a:ext cx="3999900" cy="3546000"/>
          </a:xfrm>
          <a:prstGeom prst="rect">
            <a:avLst/>
          </a:prstGeom>
        </p:spPr>
        <p:txBody>
          <a:bodyPr spcFirstLastPara="1" wrap="square" lIns="91425" tIns="91425" rIns="91425" bIns="91425" anchor="t" anchorCtr="0">
            <a:normAutofit fontScale="85000" lnSpcReduction="10000"/>
          </a:bodyPr>
          <a:lstStyle/>
          <a:p>
            <a:pPr marL="0" indent="0">
              <a:lnSpc>
                <a:spcPct val="125000"/>
              </a:lnSpc>
              <a:spcAft>
                <a:spcPts val="1200"/>
              </a:spcAft>
              <a:buNone/>
            </a:pPr>
            <a:r>
              <a:rPr lang="en" dirty="0"/>
              <a:t>[How many RANSAC iterations would we need to find the fundamental matrix with 99.9% certainty from your Mt. Rushmore and Notre Dame SIFT results assuming that they had a 90% point correspondence accuracy?]</a:t>
            </a:r>
            <a:endParaRPr dirty="0"/>
          </a:p>
          <a:p>
            <a:pPr marL="0" indent="0">
              <a:lnSpc>
                <a:spcPct val="125000"/>
              </a:lnSpc>
              <a:spcAft>
                <a:spcPts val="1200"/>
              </a:spcAft>
              <a:buNone/>
            </a:pPr>
            <a:r>
              <a:rPr lang="en-US" dirty="0"/>
              <a:t>15 iterations (with </a:t>
            </a:r>
            <a:r>
              <a:rPr lang="en-US" dirty="0" err="1"/>
              <a:t>sample_size</a:t>
            </a:r>
            <a:r>
              <a:rPr lang="en-US" dirty="0"/>
              <a:t> = 9) or 13 iterations (with </a:t>
            </a:r>
            <a:r>
              <a:rPr lang="en-US" dirty="0" err="1"/>
              <a:t>sample_size</a:t>
            </a:r>
            <a:r>
              <a:rPr lang="en-US" dirty="0"/>
              <a:t> = 8)</a:t>
            </a:r>
            <a:endParaRPr dirty="0"/>
          </a:p>
          <a:p>
            <a:pPr marL="0" indent="0">
              <a:lnSpc>
                <a:spcPct val="125000"/>
              </a:lnSpc>
              <a:spcAft>
                <a:spcPts val="1200"/>
              </a:spcAft>
              <a:buNone/>
            </a:pPr>
            <a:r>
              <a:rPr lang="en" dirty="0"/>
              <a:t>[One might imagine that if we had more than 9 point correspondences, it would be better to use more of them to solve for the fundamental matrix. Investigate this by finding the # of RANSAC iterations you would need to run with 18 points.]</a:t>
            </a:r>
          </a:p>
          <a:p>
            <a:pPr marL="0" indent="0">
              <a:lnSpc>
                <a:spcPct val="125000"/>
              </a:lnSpc>
              <a:spcAft>
                <a:spcPts val="1200"/>
              </a:spcAft>
              <a:buNone/>
            </a:pPr>
            <a:r>
              <a:rPr lang="en" dirty="0"/>
              <a:t>43 iteration needed to achieve 99.9% certainty with 90% point correspondence accuracy using 18 points. </a:t>
            </a:r>
          </a:p>
        </p:txBody>
      </p:sp>
      <p:sp>
        <p:nvSpPr>
          <p:cNvPr id="119" name="Google Shape;119;p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[If our dataset had a lower point correspondence accuracy, say 70%, what is the minimum # of iterations needed to find the fundamental matrix with 99.9% certainty?]</a:t>
            </a:r>
          </a:p>
          <a:p>
            <a:pPr marL="0" lvl="0" indent="0">
              <a:spcAft>
                <a:spcPts val="1200"/>
              </a:spcAft>
              <a:buNone/>
            </a:pPr>
            <a:r>
              <a:rPr lang="en" dirty="0"/>
              <a:t>168 iterations needed to find the fundamental matrix with 99.9% certainty with point correspondence accuracy 70%.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4: Performance comparison</a:t>
            </a:r>
            <a:endParaRPr/>
          </a:p>
        </p:txBody>
      </p:sp>
      <p:sp>
        <p:nvSpPr>
          <p:cNvPr id="125" name="Google Shape;125;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[insert visualization of epipolar lines on the Argoverse image pair using the linear method]</a:t>
            </a:r>
            <a:endParaRPr/>
          </a:p>
        </p:txBody>
      </p:sp>
      <p:sp>
        <p:nvSpPr>
          <p:cNvPr id="126" name="Google Shape;126;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[insert visualization of epipolar lines on the Argoverse image pair using RANSAC]</a:t>
            </a:r>
            <a:endParaRPr/>
          </a:p>
        </p:txBody>
      </p:sp>
      <p:pic>
        <p:nvPicPr>
          <p:cNvPr id="3" name="Picture 2" descr="A screenshot of a computer&#10;&#10;Description automatically generated with medium confidence">
            <a:extLst>
              <a:ext uri="{FF2B5EF4-FFF2-40B4-BE49-F238E27FC236}">
                <a16:creationId xmlns:a16="http://schemas.microsoft.com/office/drawing/2014/main" id="{6E8563AA-6A4B-AF4C-AAA7-99DFA53C80BD}"/>
              </a:ext>
            </a:extLst>
          </p:cNvPr>
          <p:cNvPicPr>
            <a:picLocks noChangeAspect="1"/>
          </p:cNvPicPr>
          <p:nvPr/>
        </p:nvPicPr>
        <p:blipFill>
          <a:blip r:embed="rId3"/>
          <a:stretch>
            <a:fillRect/>
          </a:stretch>
        </p:blipFill>
        <p:spPr>
          <a:xfrm>
            <a:off x="-26021" y="1982898"/>
            <a:ext cx="4598021" cy="1448527"/>
          </a:xfrm>
          <a:prstGeom prst="rect">
            <a:avLst/>
          </a:prstGeom>
        </p:spPr>
      </p:pic>
      <p:pic>
        <p:nvPicPr>
          <p:cNvPr id="5" name="Picture 4" descr="A screenshot of a video game&#10;&#10;Description automatically generated">
            <a:extLst>
              <a:ext uri="{FF2B5EF4-FFF2-40B4-BE49-F238E27FC236}">
                <a16:creationId xmlns:a16="http://schemas.microsoft.com/office/drawing/2014/main" id="{C8777C53-7A84-8C4A-B1A3-70250BF4A816}"/>
              </a:ext>
            </a:extLst>
          </p:cNvPr>
          <p:cNvPicPr>
            <a:picLocks noChangeAspect="1"/>
          </p:cNvPicPr>
          <p:nvPr/>
        </p:nvPicPr>
        <p:blipFill>
          <a:blip r:embed="rId4"/>
          <a:stretch>
            <a:fillRect/>
          </a:stretch>
        </p:blipFill>
        <p:spPr>
          <a:xfrm>
            <a:off x="4434840" y="3420010"/>
            <a:ext cx="4709160" cy="148125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4: Performance comparison</a:t>
            </a:r>
            <a:endParaRPr/>
          </a:p>
        </p:txBody>
      </p:sp>
      <p:sp>
        <p:nvSpPr>
          <p:cNvPr id="132" name="Google Shape;132;p25"/>
          <p:cNvSpPr txBox="1">
            <a:spLocks noGrp="1"/>
          </p:cNvSpPr>
          <p:nvPr>
            <p:ph type="body" idx="1"/>
          </p:nvPr>
        </p:nvSpPr>
        <p:spPr>
          <a:xfrm>
            <a:off x="311700" y="1152474"/>
            <a:ext cx="3999900" cy="3819576"/>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dirty="0"/>
              <a:t>[Describe the different performance of the two methods.]</a:t>
            </a:r>
            <a:endParaRPr dirty="0"/>
          </a:p>
          <a:p>
            <a:pPr marL="0" lvl="0" indent="0" algn="l" rtl="0">
              <a:spcBef>
                <a:spcPts val="1200"/>
              </a:spcBef>
              <a:spcAft>
                <a:spcPts val="0"/>
              </a:spcAft>
              <a:buNone/>
            </a:pPr>
            <a:r>
              <a:rPr lang="en-US" dirty="0"/>
              <a:t>With the implementation from part 2, the </a:t>
            </a:r>
            <a:r>
              <a:rPr lang="en-US" dirty="0" err="1"/>
              <a:t>epipolar</a:t>
            </a:r>
            <a:r>
              <a:rPr lang="en-US" dirty="0"/>
              <a:t> are almost parallel and most of the </a:t>
            </a:r>
            <a:r>
              <a:rPr lang="en-US" dirty="0" err="1"/>
              <a:t>epipolar</a:t>
            </a:r>
            <a:r>
              <a:rPr lang="en-US" dirty="0"/>
              <a:t> doesn’t go through points. Whereas using RANSAC, the </a:t>
            </a:r>
            <a:r>
              <a:rPr lang="en-US" dirty="0" err="1"/>
              <a:t>epipolars</a:t>
            </a:r>
            <a:r>
              <a:rPr lang="en-US" dirty="0"/>
              <a:t> are able to intercept at a point in the image and all the </a:t>
            </a:r>
            <a:r>
              <a:rPr lang="en-US" dirty="0" err="1"/>
              <a:t>epipolar</a:t>
            </a:r>
            <a:r>
              <a:rPr lang="en-US" dirty="0"/>
              <a:t> goes through its corresponding points. </a:t>
            </a:r>
            <a:endParaRPr dirty="0"/>
          </a:p>
          <a:p>
            <a:pPr marL="0" lvl="0" indent="0" algn="l" rtl="0">
              <a:spcBef>
                <a:spcPts val="1200"/>
              </a:spcBef>
              <a:spcAft>
                <a:spcPts val="0"/>
              </a:spcAft>
              <a:buNone/>
            </a:pPr>
            <a:r>
              <a:rPr lang="en" dirty="0"/>
              <a:t>[Why do these differences appear?]</a:t>
            </a:r>
            <a:endParaRPr dirty="0"/>
          </a:p>
          <a:p>
            <a:pPr marL="0" lvl="0" indent="0" algn="l" rtl="0">
              <a:spcBef>
                <a:spcPts val="1200"/>
              </a:spcBef>
              <a:spcAft>
                <a:spcPts val="1200"/>
              </a:spcAft>
              <a:buNone/>
            </a:pPr>
            <a:r>
              <a:rPr lang="en-US" dirty="0"/>
              <a:t>Because there are outliers when using all the points to computing the fundamental matrix with the implementations from part 2. Therefore, the fundamental matrix can’t be accurately computed. </a:t>
            </a:r>
            <a:endParaRPr dirty="0"/>
          </a:p>
        </p:txBody>
      </p:sp>
      <p:sp>
        <p:nvSpPr>
          <p:cNvPr id="133" name="Google Shape;133;p2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[Which one should be more robust in real applications? Why?]</a:t>
            </a:r>
          </a:p>
          <a:p>
            <a:pPr marL="0" lvl="0" indent="0" algn="l" rtl="0">
              <a:spcBef>
                <a:spcPts val="0"/>
              </a:spcBef>
              <a:spcAft>
                <a:spcPts val="1200"/>
              </a:spcAft>
              <a:buNone/>
            </a:pPr>
            <a:r>
              <a:rPr lang="en-US" dirty="0"/>
              <a:t>RANSAC is more robust in real application. Because it uses random sampling to estimate the fundamental matrix and use the estimated fundamental matrix to find the inlier points. And it uses multiple iteration to find the best fundamental matrix with the greatest number of inliers. </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p:nvPr/>
        </p:nvSpPr>
        <p:spPr>
          <a:xfrm>
            <a:off x="311760" y="444960"/>
            <a:ext cx="8519400" cy="571800"/>
          </a:xfrm>
          <a:prstGeom prst="rect">
            <a:avLst/>
          </a:prstGeom>
          <a:noFill/>
          <a:ln>
            <a:noFill/>
          </a:ln>
        </p:spPr>
        <p:txBody>
          <a:bodyPr spcFirstLastPara="1" wrap="square" lIns="90000" tIns="91425" rIns="90000" bIns="91425" anchor="t" anchorCtr="0">
            <a:noAutofit/>
          </a:bodyPr>
          <a:lstStyle/>
          <a:p>
            <a:pPr marL="0" lvl="0" indent="0" algn="l" rtl="0">
              <a:spcBef>
                <a:spcPts val="0"/>
              </a:spcBef>
              <a:spcAft>
                <a:spcPts val="0"/>
              </a:spcAft>
              <a:buNone/>
            </a:pPr>
            <a:r>
              <a:rPr lang="en" sz="2800">
                <a:solidFill>
                  <a:schemeClr val="dk1"/>
                </a:solidFill>
              </a:rPr>
              <a:t>Part 5: Visual odometry</a:t>
            </a:r>
            <a:endParaRPr sz="2800">
              <a:solidFill>
                <a:schemeClr val="dk1"/>
              </a:solidFill>
            </a:endParaRPr>
          </a:p>
          <a:p>
            <a:pPr marL="0" marR="0" lvl="0" indent="0" algn="l" rtl="0">
              <a:lnSpc>
                <a:spcPct val="100000"/>
              </a:lnSpc>
              <a:spcBef>
                <a:spcPts val="0"/>
              </a:spcBef>
              <a:spcAft>
                <a:spcPts val="0"/>
              </a:spcAft>
              <a:buNone/>
            </a:pPr>
            <a:endParaRPr sz="2800"/>
          </a:p>
        </p:txBody>
      </p:sp>
      <p:sp>
        <p:nvSpPr>
          <p:cNvPr id="139" name="Google Shape;139;p26"/>
          <p:cNvSpPr/>
          <p:nvPr/>
        </p:nvSpPr>
        <p:spPr>
          <a:xfrm>
            <a:off x="311760" y="1152360"/>
            <a:ext cx="8519400" cy="3415200"/>
          </a:xfrm>
          <a:prstGeom prst="rect">
            <a:avLst/>
          </a:prstGeom>
          <a:noFill/>
          <a:ln>
            <a:noFill/>
          </a:ln>
        </p:spPr>
        <p:txBody>
          <a:bodyPr spcFirstLastPara="1" wrap="square" lIns="90000" tIns="91425" rIns="90000" bIns="91425" anchor="t" anchorCtr="0">
            <a:noAutofit/>
          </a:bodyPr>
          <a:lstStyle/>
          <a:p>
            <a:pPr marL="0" marR="0" lvl="0" indent="0" algn="l" rtl="0">
              <a:lnSpc>
                <a:spcPct val="115000"/>
              </a:lnSpc>
              <a:spcBef>
                <a:spcPts val="0"/>
              </a:spcBef>
              <a:spcAft>
                <a:spcPts val="0"/>
              </a:spcAft>
              <a:buNone/>
            </a:pPr>
            <a:r>
              <a:rPr lang="en" dirty="0">
                <a:solidFill>
                  <a:schemeClr val="dk2"/>
                </a:solidFill>
              </a:rPr>
              <a:t>[How can we use our code from part 2 and part 3 to determine the “ego-motion” of a camera attached to a robot (i.e., motion of the robot)?]</a:t>
            </a:r>
            <a:endParaRPr dirty="0">
              <a:solidFill>
                <a:schemeClr val="dk2"/>
              </a:solidFill>
            </a:endParaRPr>
          </a:p>
          <a:p>
            <a:pPr lvl="0">
              <a:lnSpc>
                <a:spcPct val="115000"/>
              </a:lnSpc>
              <a:spcBef>
                <a:spcPts val="1200"/>
              </a:spcBef>
            </a:pPr>
            <a:r>
              <a:rPr lang="en-US" dirty="0">
                <a:solidFill>
                  <a:schemeClr val="dk2"/>
                </a:solidFill>
              </a:rPr>
              <a:t>To get the “ego-motion”, we just need to get the rotation from one image to the next, this can be done by getting the fundamental matrix of these two images using RANSAC with code from part 2 and part 3 and then get the essential matrix of them to recover the camera rotation and translation. Then, the ego-motion can be determined by getting the rotation from previous world frame matrix. </a:t>
            </a:r>
          </a:p>
          <a:p>
            <a:pPr lvl="0">
              <a:lnSpc>
                <a:spcPct val="115000"/>
              </a:lnSpc>
              <a:spcBef>
                <a:spcPts val="1200"/>
              </a:spcBef>
            </a:pPr>
            <a:r>
              <a:rPr lang="en" dirty="0">
                <a:solidFill>
                  <a:schemeClr val="dk2"/>
                </a:solidFill>
              </a:rPr>
              <a:t>[In addition to the fundamental matrix, what additional camera information is required to recover the ego-motion?] </a:t>
            </a:r>
          </a:p>
          <a:p>
            <a:pPr lvl="0">
              <a:lnSpc>
                <a:spcPct val="115000"/>
              </a:lnSpc>
              <a:spcBef>
                <a:spcPts val="1200"/>
              </a:spcBef>
            </a:pPr>
            <a:r>
              <a:rPr lang="en" dirty="0">
                <a:solidFill>
                  <a:schemeClr val="dk2"/>
                </a:solidFill>
              </a:rPr>
              <a:t>The essential matrix, and the recovered relative rotation and translation. </a:t>
            </a:r>
            <a:endParaRPr dirty="0">
              <a:solidFill>
                <a:schemeClr val="dk2"/>
              </a:solidFill>
            </a:endParaRPr>
          </a:p>
          <a:p>
            <a:pPr marL="0" marR="0" lvl="0" indent="0" algn="l" rtl="0">
              <a:lnSpc>
                <a:spcPct val="115000"/>
              </a:lnSpc>
              <a:spcBef>
                <a:spcPts val="1200"/>
              </a:spcBef>
              <a:spcAft>
                <a:spcPts val="0"/>
              </a:spcAft>
              <a:buNone/>
            </a:pPr>
            <a:endParaRPr dirty="0">
              <a:solidFill>
                <a:schemeClr val="dk2"/>
              </a:solidFill>
            </a:endParaRPr>
          </a:p>
          <a:p>
            <a:pPr marL="0" marR="0" lvl="0" indent="0" algn="l" rtl="0">
              <a:lnSpc>
                <a:spcPct val="115000"/>
              </a:lnSpc>
              <a:spcBef>
                <a:spcPts val="1200"/>
              </a:spcBef>
              <a:spcAft>
                <a:spcPts val="0"/>
              </a:spcAft>
              <a:buNone/>
            </a:pPr>
            <a:endParaRPr dirty="0">
              <a:solidFill>
                <a:schemeClr val="dk2"/>
              </a:solidFill>
            </a:endParaRPr>
          </a:p>
          <a:p>
            <a:pPr marL="0" marR="0" lvl="0" indent="0" algn="l" rtl="0">
              <a:lnSpc>
                <a:spcPct val="115000"/>
              </a:lnSpc>
              <a:spcBef>
                <a:spcPts val="1200"/>
              </a:spcBef>
              <a:spcAft>
                <a:spcPts val="0"/>
              </a:spcAft>
              <a:buNone/>
            </a:pPr>
            <a:endParaRPr dirty="0">
              <a:solidFill>
                <a:schemeClr val="dk2"/>
              </a:solidFill>
            </a:endParaRPr>
          </a:p>
          <a:p>
            <a:pPr marL="0" marR="0" lvl="0" indent="0" algn="l" rtl="0">
              <a:lnSpc>
                <a:spcPct val="115000"/>
              </a:lnSpc>
              <a:spcBef>
                <a:spcPts val="1200"/>
              </a:spcBef>
              <a:spcAft>
                <a:spcPts val="1200"/>
              </a:spcAft>
              <a:buNone/>
            </a:pPr>
            <a:endParaRPr dirty="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p:nvPr/>
        </p:nvSpPr>
        <p:spPr>
          <a:xfrm>
            <a:off x="311760" y="444960"/>
            <a:ext cx="8519400" cy="571800"/>
          </a:xfrm>
          <a:prstGeom prst="rect">
            <a:avLst/>
          </a:prstGeom>
          <a:noFill/>
          <a:ln>
            <a:noFill/>
          </a:ln>
        </p:spPr>
        <p:txBody>
          <a:bodyPr spcFirstLastPara="1" wrap="square" lIns="90000" tIns="91425" rIns="90000" bIns="91425" anchor="t" anchorCtr="0">
            <a:noAutofit/>
          </a:bodyPr>
          <a:lstStyle/>
          <a:p>
            <a:pPr marL="0" lvl="0" indent="0" algn="l" rtl="0">
              <a:spcBef>
                <a:spcPts val="0"/>
              </a:spcBef>
              <a:spcAft>
                <a:spcPts val="0"/>
              </a:spcAft>
              <a:buNone/>
            </a:pPr>
            <a:r>
              <a:rPr lang="en" sz="2800">
                <a:solidFill>
                  <a:schemeClr val="dk1"/>
                </a:solidFill>
              </a:rPr>
              <a:t>Part 5: Visual odometry</a:t>
            </a:r>
            <a:endParaRPr sz="2800">
              <a:solidFill>
                <a:schemeClr val="dk1"/>
              </a:solidFill>
            </a:endParaRPr>
          </a:p>
          <a:p>
            <a:pPr marL="0" marR="0" lvl="0" indent="0" algn="l" rtl="0">
              <a:lnSpc>
                <a:spcPct val="100000"/>
              </a:lnSpc>
              <a:spcBef>
                <a:spcPts val="0"/>
              </a:spcBef>
              <a:spcAft>
                <a:spcPts val="0"/>
              </a:spcAft>
              <a:buNone/>
            </a:pPr>
            <a:endParaRPr sz="2800"/>
          </a:p>
        </p:txBody>
      </p:sp>
      <p:sp>
        <p:nvSpPr>
          <p:cNvPr id="145" name="Google Shape;145;p27"/>
          <p:cNvSpPr/>
          <p:nvPr/>
        </p:nvSpPr>
        <p:spPr>
          <a:xfrm>
            <a:off x="311760" y="1152360"/>
            <a:ext cx="8519400" cy="3415200"/>
          </a:xfrm>
          <a:prstGeom prst="rect">
            <a:avLst/>
          </a:prstGeom>
          <a:noFill/>
          <a:ln>
            <a:noFill/>
          </a:ln>
        </p:spPr>
        <p:txBody>
          <a:bodyPr spcFirstLastPara="1" wrap="square" lIns="90000" tIns="91425" rIns="90000" bIns="91425" anchor="t" anchorCtr="0">
            <a:noAutofit/>
          </a:bodyPr>
          <a:lstStyle/>
          <a:p>
            <a:pPr marL="0" marR="0" lvl="0" indent="0" algn="l" rtl="0">
              <a:lnSpc>
                <a:spcPct val="115000"/>
              </a:lnSpc>
              <a:spcBef>
                <a:spcPts val="0"/>
              </a:spcBef>
              <a:spcAft>
                <a:spcPts val="0"/>
              </a:spcAft>
              <a:buNone/>
            </a:pPr>
            <a:r>
              <a:rPr lang="en">
                <a:solidFill>
                  <a:schemeClr val="dk2"/>
                </a:solidFill>
              </a:rPr>
              <a:t>[Attach a plot of the camera’s trajectory through time]</a:t>
            </a:r>
            <a:endParaRPr>
              <a:solidFill>
                <a:schemeClr val="dk2"/>
              </a:solidFill>
            </a:endParaRPr>
          </a:p>
          <a:p>
            <a:pPr marL="0" marR="0" lvl="0" indent="0" algn="l" rtl="0">
              <a:lnSpc>
                <a:spcPct val="115000"/>
              </a:lnSpc>
              <a:spcBef>
                <a:spcPts val="1200"/>
              </a:spcBef>
              <a:spcAft>
                <a:spcPts val="0"/>
              </a:spcAft>
              <a:buNone/>
            </a:pPr>
            <a:endParaRPr>
              <a:solidFill>
                <a:schemeClr val="dk2"/>
              </a:solidFill>
            </a:endParaRPr>
          </a:p>
          <a:p>
            <a:pPr marL="0" marR="0" lvl="0" indent="0" algn="l" rtl="0">
              <a:lnSpc>
                <a:spcPct val="115000"/>
              </a:lnSpc>
              <a:spcBef>
                <a:spcPts val="1200"/>
              </a:spcBef>
              <a:spcAft>
                <a:spcPts val="0"/>
              </a:spcAft>
              <a:buNone/>
            </a:pPr>
            <a:endParaRPr>
              <a:solidFill>
                <a:schemeClr val="dk2"/>
              </a:solidFill>
            </a:endParaRPr>
          </a:p>
          <a:p>
            <a:pPr marL="0" marR="0" lvl="0" indent="0" algn="l" rtl="0">
              <a:lnSpc>
                <a:spcPct val="115000"/>
              </a:lnSpc>
              <a:spcBef>
                <a:spcPts val="1200"/>
              </a:spcBef>
              <a:spcAft>
                <a:spcPts val="0"/>
              </a:spcAft>
              <a:buNone/>
            </a:pPr>
            <a:endParaRPr>
              <a:solidFill>
                <a:schemeClr val="dk2"/>
              </a:solidFill>
            </a:endParaRPr>
          </a:p>
          <a:p>
            <a:pPr marL="0" marR="0" lvl="0" indent="0" algn="l" rtl="0">
              <a:lnSpc>
                <a:spcPct val="115000"/>
              </a:lnSpc>
              <a:spcBef>
                <a:spcPts val="1200"/>
              </a:spcBef>
              <a:spcAft>
                <a:spcPts val="1200"/>
              </a:spcAft>
              <a:buNone/>
            </a:pPr>
            <a:endParaRPr>
              <a:solidFill>
                <a:schemeClr val="dk2"/>
              </a:solidFill>
            </a:endParaRPr>
          </a:p>
        </p:txBody>
      </p:sp>
      <p:pic>
        <p:nvPicPr>
          <p:cNvPr id="3" name="Picture 2" descr="Chart, shape&#10;&#10;Description automatically generated">
            <a:extLst>
              <a:ext uri="{FF2B5EF4-FFF2-40B4-BE49-F238E27FC236}">
                <a16:creationId xmlns:a16="http://schemas.microsoft.com/office/drawing/2014/main" id="{F56626D0-9E7A-3F4A-862A-2C8EA4321DEA}"/>
              </a:ext>
            </a:extLst>
          </p:cNvPr>
          <p:cNvPicPr>
            <a:picLocks noChangeAspect="1"/>
          </p:cNvPicPr>
          <p:nvPr/>
        </p:nvPicPr>
        <p:blipFill>
          <a:blip r:embed="rId3"/>
          <a:stretch>
            <a:fillRect/>
          </a:stretch>
        </p:blipFill>
        <p:spPr>
          <a:xfrm>
            <a:off x="4572000" y="580"/>
            <a:ext cx="4486200" cy="50057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1: Projection matrix</a:t>
            </a:r>
            <a:endParaRPr/>
          </a:p>
        </p:txBody>
      </p:sp>
      <p:sp>
        <p:nvSpPr>
          <p:cNvPr id="65" name="Google Shape;65;p1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[insert visualization of projected 3D points and actual 2D points for the CCB image we provided here]</a:t>
            </a:r>
            <a:endParaRPr/>
          </a:p>
        </p:txBody>
      </p:sp>
      <p:sp>
        <p:nvSpPr>
          <p:cNvPr id="66" name="Google Shape;66;p1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[insert visualization of camera center for the CCB image here]</a:t>
            </a:r>
            <a:endParaRPr/>
          </a:p>
        </p:txBody>
      </p:sp>
      <p:pic>
        <p:nvPicPr>
          <p:cNvPr id="3" name="Picture 2" descr="Chart, scatter chart&#10;&#10;Description automatically generated">
            <a:extLst>
              <a:ext uri="{FF2B5EF4-FFF2-40B4-BE49-F238E27FC236}">
                <a16:creationId xmlns:a16="http://schemas.microsoft.com/office/drawing/2014/main" id="{AD9D2404-183C-714B-B3D2-E63759602FE6}"/>
              </a:ext>
            </a:extLst>
          </p:cNvPr>
          <p:cNvPicPr>
            <a:picLocks noChangeAspect="1"/>
          </p:cNvPicPr>
          <p:nvPr/>
        </p:nvPicPr>
        <p:blipFill>
          <a:blip r:embed="rId3"/>
          <a:stretch>
            <a:fillRect/>
          </a:stretch>
        </p:blipFill>
        <p:spPr>
          <a:xfrm>
            <a:off x="546722" y="2226366"/>
            <a:ext cx="2970221" cy="2766060"/>
          </a:xfrm>
          <a:prstGeom prst="rect">
            <a:avLst/>
          </a:prstGeom>
        </p:spPr>
      </p:pic>
      <p:pic>
        <p:nvPicPr>
          <p:cNvPr id="5" name="Picture 4" descr="Chart, scatter chart&#10;&#10;Description automatically generated">
            <a:extLst>
              <a:ext uri="{FF2B5EF4-FFF2-40B4-BE49-F238E27FC236}">
                <a16:creationId xmlns:a16="http://schemas.microsoft.com/office/drawing/2014/main" id="{8A9360DB-EDB3-1C48-9C3C-E7B7F0DFBC14}"/>
              </a:ext>
            </a:extLst>
          </p:cNvPr>
          <p:cNvPicPr>
            <a:picLocks noChangeAspect="1"/>
          </p:cNvPicPr>
          <p:nvPr/>
        </p:nvPicPr>
        <p:blipFill>
          <a:blip r:embed="rId4"/>
          <a:stretch>
            <a:fillRect/>
          </a:stretch>
        </p:blipFill>
        <p:spPr>
          <a:xfrm>
            <a:off x="4832400" y="2139148"/>
            <a:ext cx="3074893" cy="276606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1: Projection matrix</a:t>
            </a:r>
            <a:endParaRPr/>
          </a:p>
        </p:txBody>
      </p:sp>
      <p:sp>
        <p:nvSpPr>
          <p:cNvPr id="72" name="Google Shape;72;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[insert visualization of projected 3D points and actual 2D points for the Argoverse image we provided here]</a:t>
            </a:r>
            <a:endParaRPr/>
          </a:p>
        </p:txBody>
      </p:sp>
      <p:sp>
        <p:nvSpPr>
          <p:cNvPr id="73" name="Google Shape;73;p1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[insert visualization of camera center for the Argoverse image here]</a:t>
            </a:r>
            <a:endParaRPr/>
          </a:p>
        </p:txBody>
      </p:sp>
      <p:pic>
        <p:nvPicPr>
          <p:cNvPr id="3" name="Picture 2" descr="Chart, scatter chart&#10;&#10;Description automatically generated">
            <a:extLst>
              <a:ext uri="{FF2B5EF4-FFF2-40B4-BE49-F238E27FC236}">
                <a16:creationId xmlns:a16="http://schemas.microsoft.com/office/drawing/2014/main" id="{0D5F6F6C-2DB4-3C47-A38D-1FA5BD90366B}"/>
              </a:ext>
            </a:extLst>
          </p:cNvPr>
          <p:cNvPicPr>
            <a:picLocks noChangeAspect="1"/>
          </p:cNvPicPr>
          <p:nvPr/>
        </p:nvPicPr>
        <p:blipFill>
          <a:blip r:embed="rId3"/>
          <a:stretch>
            <a:fillRect/>
          </a:stretch>
        </p:blipFill>
        <p:spPr>
          <a:xfrm>
            <a:off x="497290" y="2027583"/>
            <a:ext cx="3114683" cy="2988696"/>
          </a:xfrm>
          <a:prstGeom prst="rect">
            <a:avLst/>
          </a:prstGeom>
        </p:spPr>
      </p:pic>
      <p:pic>
        <p:nvPicPr>
          <p:cNvPr id="5" name="Picture 4" descr="Chart, scatter chart&#10;&#10;Description automatically generated">
            <a:extLst>
              <a:ext uri="{FF2B5EF4-FFF2-40B4-BE49-F238E27FC236}">
                <a16:creationId xmlns:a16="http://schemas.microsoft.com/office/drawing/2014/main" id="{E8C0652F-E678-6A4A-81C1-9732AC497557}"/>
              </a:ext>
            </a:extLst>
          </p:cNvPr>
          <p:cNvPicPr>
            <a:picLocks noChangeAspect="1"/>
          </p:cNvPicPr>
          <p:nvPr/>
        </p:nvPicPr>
        <p:blipFill>
          <a:blip r:embed="rId4"/>
          <a:stretch>
            <a:fillRect/>
          </a:stretch>
        </p:blipFill>
        <p:spPr>
          <a:xfrm>
            <a:off x="5098516" y="2098311"/>
            <a:ext cx="3206288" cy="29886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1: Projection matrix</a:t>
            </a:r>
            <a:endParaRPr/>
          </a:p>
        </p:txBody>
      </p:sp>
      <p:sp>
        <p:nvSpPr>
          <p:cNvPr id="79" name="Google Shape;79;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[What two quantities does the camera matrix relate?]</a:t>
            </a:r>
            <a:endParaRPr dirty="0"/>
          </a:p>
          <a:p>
            <a:pPr marL="0" lvl="0" indent="0" algn="l" rtl="0">
              <a:spcBef>
                <a:spcPts val="1200"/>
              </a:spcBef>
              <a:spcAft>
                <a:spcPts val="0"/>
              </a:spcAft>
              <a:buNone/>
            </a:pPr>
            <a:r>
              <a:rPr lang="en-US" dirty="0"/>
              <a:t>x=PX. It relates homogeneous 3D points to 2D image points. </a:t>
            </a: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 dirty="0"/>
              <a:t>[What quantities can the camera matrix be decomposed into?]</a:t>
            </a:r>
          </a:p>
          <a:p>
            <a:pPr marL="0" lvl="0" indent="0" algn="l" rtl="0">
              <a:spcBef>
                <a:spcPts val="1200"/>
              </a:spcBef>
              <a:spcAft>
                <a:spcPts val="1200"/>
              </a:spcAft>
              <a:buNone/>
            </a:pPr>
            <a:r>
              <a:rPr lang="en-US" dirty="0"/>
              <a:t>I</a:t>
            </a:r>
            <a:r>
              <a:rPr lang="en" dirty="0" err="1"/>
              <a:t>ntrinsic</a:t>
            </a:r>
            <a:r>
              <a:rPr lang="en" dirty="0"/>
              <a:t> and extrinsic parameters. </a:t>
            </a:r>
            <a:endParaRPr dirty="0"/>
          </a:p>
        </p:txBody>
      </p:sp>
      <p:sp>
        <p:nvSpPr>
          <p:cNvPr id="80" name="Google Shape;80;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[List any 3 factors that affect the camera projection matrix.]</a:t>
            </a:r>
          </a:p>
          <a:p>
            <a:pPr marL="0" lvl="0" indent="0" algn="l" rtl="0">
              <a:spcBef>
                <a:spcPts val="0"/>
              </a:spcBef>
              <a:spcAft>
                <a:spcPts val="1200"/>
              </a:spcAft>
              <a:buNone/>
            </a:pPr>
            <a:r>
              <a:rPr lang="en-US" dirty="0"/>
              <a:t>Camera orientation, camera projection center and 3D rotation.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2: Fundamental matrix</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[insert visualization of epipolar lines on the CCB image pair]</a:t>
            </a:r>
            <a:endParaRPr/>
          </a:p>
        </p:txBody>
      </p:sp>
      <p:pic>
        <p:nvPicPr>
          <p:cNvPr id="3" name="Picture 2" descr="A screenshot of a computer&#10;&#10;Description automatically generated">
            <a:extLst>
              <a:ext uri="{FF2B5EF4-FFF2-40B4-BE49-F238E27FC236}">
                <a16:creationId xmlns:a16="http://schemas.microsoft.com/office/drawing/2014/main" id="{C7540D53-8312-D54D-B4A6-E79634DCC32C}"/>
              </a:ext>
            </a:extLst>
          </p:cNvPr>
          <p:cNvPicPr>
            <a:picLocks noChangeAspect="1"/>
          </p:cNvPicPr>
          <p:nvPr/>
        </p:nvPicPr>
        <p:blipFill>
          <a:blip r:embed="rId3"/>
          <a:stretch>
            <a:fillRect/>
          </a:stretch>
        </p:blipFill>
        <p:spPr>
          <a:xfrm>
            <a:off x="0" y="1719227"/>
            <a:ext cx="9144000" cy="297924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2: Fundamental matrix</a:t>
            </a:r>
            <a:endParaRPr/>
          </a:p>
        </p:txBody>
      </p:sp>
      <p:sp>
        <p:nvSpPr>
          <p:cNvPr id="92" name="Google Shape;92;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[Why is it that points in one image are projected by the fundamental matrix onto </a:t>
            </a:r>
            <a:r>
              <a:rPr lang="en" dirty="0" err="1"/>
              <a:t>epipolar</a:t>
            </a:r>
            <a:r>
              <a:rPr lang="en" dirty="0"/>
              <a:t> lines in the other image?]</a:t>
            </a:r>
          </a:p>
          <a:p>
            <a:pPr marL="0" lvl="0" indent="0" algn="l" rtl="0">
              <a:spcBef>
                <a:spcPts val="0"/>
              </a:spcBef>
              <a:spcAft>
                <a:spcPts val="1200"/>
              </a:spcAft>
              <a:buNone/>
            </a:pPr>
            <a:r>
              <a:rPr lang="en" dirty="0"/>
              <a:t>Any point x’ in the second image matching the point x in the first image must lie on the </a:t>
            </a:r>
            <a:r>
              <a:rPr lang="en" dirty="0" err="1"/>
              <a:t>epipolar</a:t>
            </a:r>
            <a:r>
              <a:rPr lang="en" dirty="0"/>
              <a:t> line l’. </a:t>
            </a:r>
            <a:r>
              <a:rPr lang="en-US" dirty="0"/>
              <a:t>T</a:t>
            </a:r>
            <a:r>
              <a:rPr lang="en" dirty="0"/>
              <a:t>he </a:t>
            </a:r>
            <a:r>
              <a:rPr lang="en" dirty="0" err="1"/>
              <a:t>epipolar</a:t>
            </a:r>
            <a:r>
              <a:rPr lang="en" dirty="0"/>
              <a:t> line is the projection in the second image of the ray from the point x through the camera center C of the first camera. Thus, there is a map from a point in one image to its corresponding </a:t>
            </a:r>
            <a:r>
              <a:rPr lang="en" dirty="0" err="1"/>
              <a:t>epipolar</a:t>
            </a:r>
            <a:r>
              <a:rPr lang="en" dirty="0"/>
              <a:t> line in the other image. </a:t>
            </a:r>
            <a:endParaRPr dirty="0"/>
          </a:p>
        </p:txBody>
      </p:sp>
      <p:sp>
        <p:nvSpPr>
          <p:cNvPr id="93" name="Google Shape;93;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Clr>
                <a:schemeClr val="dk1"/>
              </a:buClr>
              <a:buSzPts val="1100"/>
              <a:buFont typeface="Arial"/>
              <a:buNone/>
            </a:pPr>
            <a:r>
              <a:rPr lang="en" dirty="0"/>
              <a:t>[What happens to the </a:t>
            </a:r>
            <a:r>
              <a:rPr lang="en" dirty="0" err="1"/>
              <a:t>epipoles</a:t>
            </a:r>
            <a:r>
              <a:rPr lang="en" dirty="0"/>
              <a:t> and </a:t>
            </a:r>
            <a:r>
              <a:rPr lang="en" dirty="0" err="1"/>
              <a:t>epipolar</a:t>
            </a:r>
            <a:r>
              <a:rPr lang="en" dirty="0"/>
              <a:t> lines when you take two images where the camera centers are within the images? Why?]</a:t>
            </a:r>
          </a:p>
          <a:p>
            <a:pPr marL="0" lvl="0" indent="0" algn="l" rtl="0">
              <a:spcBef>
                <a:spcPts val="0"/>
              </a:spcBef>
              <a:spcAft>
                <a:spcPts val="1200"/>
              </a:spcAft>
              <a:buClr>
                <a:schemeClr val="dk1"/>
              </a:buClr>
              <a:buSzPts val="1100"/>
              <a:buFont typeface="Arial"/>
              <a:buNone/>
            </a:pPr>
            <a:r>
              <a:rPr lang="en" dirty="0"/>
              <a:t>When the camera centers O and O’ are within the image plane</a:t>
            </a:r>
            <a:r>
              <a:rPr lang="en"/>
              <a:t>, O’ and O will be </a:t>
            </a:r>
            <a:r>
              <a:rPr lang="en" dirty="0"/>
              <a:t>the </a:t>
            </a:r>
            <a:r>
              <a:rPr lang="en" dirty="0" err="1"/>
              <a:t>eipiploes</a:t>
            </a:r>
            <a:r>
              <a:rPr lang="en" dirty="0"/>
              <a:t>, the </a:t>
            </a:r>
            <a:r>
              <a:rPr lang="en" dirty="0" err="1"/>
              <a:t>epipolar</a:t>
            </a:r>
            <a:r>
              <a:rPr lang="en" dirty="0"/>
              <a:t> lines will </a:t>
            </a:r>
            <a:r>
              <a:rPr lang="en" dirty="0" err="1"/>
              <a:t>conincide</a:t>
            </a:r>
            <a:r>
              <a:rPr lang="en" dirty="0"/>
              <a:t> at the the </a:t>
            </a:r>
            <a:r>
              <a:rPr lang="en" dirty="0" err="1"/>
              <a:t>epipoles</a:t>
            </a:r>
            <a:r>
              <a:rPr lang="en" dirty="0"/>
              <a:t> in the image, which is the camera centers. Because the baseline will be connecting O and O’, the potential matches for a point x in one image will be the line l’ in the other image that goes through the camera center O’. </a:t>
            </a:r>
          </a:p>
          <a:p>
            <a:pPr marL="0" lvl="0" indent="0" algn="l" rtl="0">
              <a:spcBef>
                <a:spcPts val="0"/>
              </a:spcBef>
              <a:spcAft>
                <a:spcPts val="1200"/>
              </a:spcAft>
              <a:buClr>
                <a:schemeClr val="dk1"/>
              </a:buClr>
              <a:buSzPts val="1100"/>
              <a:buFont typeface="Arial"/>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2: Fundamental matrix</a:t>
            </a:r>
            <a:endParaRPr/>
          </a:p>
        </p:txBody>
      </p:sp>
      <p:sp>
        <p:nvSpPr>
          <p:cNvPr id="99" name="Google Shape;99;p20"/>
          <p:cNvSpPr txBox="1">
            <a:spLocks noGrp="1"/>
          </p:cNvSpPr>
          <p:nvPr>
            <p:ph type="body" idx="1"/>
          </p:nvPr>
        </p:nvSpPr>
        <p:spPr>
          <a:xfrm>
            <a:off x="311700" y="1152474"/>
            <a:ext cx="3999900" cy="3659555"/>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a:buNone/>
            </a:pPr>
            <a:r>
              <a:rPr lang="en" dirty="0"/>
              <a:t>[What does it mean when your </a:t>
            </a:r>
            <a:r>
              <a:rPr lang="en" dirty="0" err="1"/>
              <a:t>epipolar</a:t>
            </a:r>
            <a:r>
              <a:rPr lang="en" dirty="0"/>
              <a:t> lines are all horizontal across the two images?]</a:t>
            </a:r>
            <a:endParaRPr dirty="0"/>
          </a:p>
          <a:p>
            <a:pPr marL="0" lvl="0" indent="0" algn="l" rtl="0">
              <a:spcBef>
                <a:spcPts val="1200"/>
              </a:spcBef>
              <a:spcAft>
                <a:spcPts val="0"/>
              </a:spcAft>
              <a:buClr>
                <a:schemeClr val="dk1"/>
              </a:buClr>
              <a:buSzPts val="1100"/>
              <a:buFont typeface="Arial"/>
              <a:buNone/>
            </a:pPr>
            <a:r>
              <a:rPr lang="en-US" dirty="0"/>
              <a:t>Image planes of camera are parallel to each other and to the baseline, camera center are at the same height, and focal length are the same. </a:t>
            </a:r>
            <a:endParaRPr dirty="0"/>
          </a:p>
          <a:p>
            <a:pPr marL="0" lvl="0" indent="0" algn="l" rtl="0">
              <a:spcBef>
                <a:spcPts val="1200"/>
              </a:spcBef>
              <a:spcAft>
                <a:spcPts val="0"/>
              </a:spcAft>
              <a:buClr>
                <a:schemeClr val="dk1"/>
              </a:buClr>
              <a:buSzPts val="1100"/>
              <a:buFont typeface="Arial"/>
              <a:buNone/>
            </a:pPr>
            <a:r>
              <a:rPr lang="en" dirty="0"/>
              <a:t>[Why is the fundamental matrix defined up to a scale?] </a:t>
            </a:r>
          </a:p>
          <a:p>
            <a:pPr marL="0" lvl="0" indent="0">
              <a:spcBef>
                <a:spcPts val="1200"/>
              </a:spcBef>
              <a:buClr>
                <a:schemeClr val="dk1"/>
              </a:buClr>
              <a:buSzPts val="1100"/>
              <a:buNone/>
            </a:pPr>
            <a:r>
              <a:rPr lang="en-US" dirty="0"/>
              <a:t>The fundamental matrix is defined by the equation </a:t>
            </a:r>
            <a:r>
              <a:rPr lang="en-US" dirty="0" err="1"/>
              <a:t>x'^t</a:t>
            </a:r>
            <a:r>
              <a:rPr lang="en-US" dirty="0"/>
              <a:t> F * x = 0. Hence, once we have a solution to the function, we can always multiply it by a scalar, that also forms a solution. Therefore, the fundamental matrix is defined up to a scale. </a:t>
            </a:r>
            <a:endParaRPr dirty="0"/>
          </a:p>
          <a:p>
            <a:pPr marL="0" lvl="0" indent="0" algn="l" rtl="0">
              <a:spcBef>
                <a:spcPts val="1200"/>
              </a:spcBef>
              <a:spcAft>
                <a:spcPts val="1200"/>
              </a:spcAft>
              <a:buNone/>
            </a:pPr>
            <a:endParaRPr dirty="0"/>
          </a:p>
        </p:txBody>
      </p:sp>
      <p:sp>
        <p:nvSpPr>
          <p:cNvPr id="100" name="Google Shape;100;p2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[Why is the fundamental matrix rank 2?]</a:t>
            </a:r>
          </a:p>
          <a:p>
            <a:pPr marL="0" lvl="0" indent="0">
              <a:spcAft>
                <a:spcPts val="1200"/>
              </a:spcAft>
              <a:buNone/>
            </a:pPr>
            <a:r>
              <a:rPr lang="en-US" dirty="0"/>
              <a:t>Because it represents a mapping from the 2-dimensional projective plane of the first image to the pencil of </a:t>
            </a:r>
            <a:r>
              <a:rPr lang="en-US" dirty="0" err="1"/>
              <a:t>epipolar</a:t>
            </a:r>
            <a:r>
              <a:rPr lang="en-US" dirty="0"/>
              <a:t> lines through the </a:t>
            </a:r>
            <a:r>
              <a:rPr lang="en-US" dirty="0" err="1"/>
              <a:t>epipole</a:t>
            </a:r>
            <a:r>
              <a:rPr lang="en-US" dirty="0"/>
              <a:t> e. Thus, it represents a mapping from a 2-dimensional onto a 1-dimensional projective space, and hence must have rank 2.</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3: RANSAC</a:t>
            </a:r>
            <a:endParaRP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[insert visualization of correspondences on Notre Dame after RANSAC]</a:t>
            </a:r>
            <a:endParaRPr/>
          </a:p>
        </p:txBody>
      </p:sp>
      <p:pic>
        <p:nvPicPr>
          <p:cNvPr id="3" name="Picture 2" descr="A picture containing text&#10;&#10;Description automatically generated">
            <a:extLst>
              <a:ext uri="{FF2B5EF4-FFF2-40B4-BE49-F238E27FC236}">
                <a16:creationId xmlns:a16="http://schemas.microsoft.com/office/drawing/2014/main" id="{D0238907-7CCA-4F4D-AC66-9156C622AD22}"/>
              </a:ext>
            </a:extLst>
          </p:cNvPr>
          <p:cNvPicPr>
            <a:picLocks noChangeAspect="1"/>
          </p:cNvPicPr>
          <p:nvPr/>
        </p:nvPicPr>
        <p:blipFill>
          <a:blip r:embed="rId3"/>
          <a:stretch>
            <a:fillRect/>
          </a:stretch>
        </p:blipFill>
        <p:spPr>
          <a:xfrm>
            <a:off x="1935852" y="1748790"/>
            <a:ext cx="4489077" cy="30441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3: RANSAC</a:t>
            </a:r>
            <a:endParaRPr/>
          </a:p>
        </p:txBody>
      </p:sp>
      <p:sp>
        <p:nvSpPr>
          <p:cNvPr id="112" name="Google Shape;11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[insert visualization of epipolar lines on the Notre Dame image pair] </a:t>
            </a:r>
            <a:endParaRPr/>
          </a:p>
        </p:txBody>
      </p:sp>
      <p:pic>
        <p:nvPicPr>
          <p:cNvPr id="3" name="Picture 2" descr="A computer screen capture&#10;&#10;Description automatically generated with low confidence">
            <a:extLst>
              <a:ext uri="{FF2B5EF4-FFF2-40B4-BE49-F238E27FC236}">
                <a16:creationId xmlns:a16="http://schemas.microsoft.com/office/drawing/2014/main" id="{6A8B69A3-B6BA-094F-9AA4-A64671917C9B}"/>
              </a:ext>
            </a:extLst>
          </p:cNvPr>
          <p:cNvPicPr>
            <a:picLocks noChangeAspect="1"/>
          </p:cNvPicPr>
          <p:nvPr/>
        </p:nvPicPr>
        <p:blipFill>
          <a:blip r:embed="rId3"/>
          <a:stretch>
            <a:fillRect/>
          </a:stretch>
        </p:blipFill>
        <p:spPr>
          <a:xfrm>
            <a:off x="1474470" y="1535145"/>
            <a:ext cx="5326380" cy="352145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1125</Words>
  <Application>Microsoft Macintosh PowerPoint</Application>
  <PresentationFormat>On-screen Show (16:9)</PresentationFormat>
  <Paragraphs>65</Paragraphs>
  <Slides>14</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Simple Light</vt:lpstr>
      <vt:lpstr>PowerPoint Presentation</vt:lpstr>
      <vt:lpstr>Part 1: Projection matrix</vt:lpstr>
      <vt:lpstr>Part 1: Projection matrix</vt:lpstr>
      <vt:lpstr>Part 1: Projection matrix</vt:lpstr>
      <vt:lpstr>Part 2: Fundamental matrix</vt:lpstr>
      <vt:lpstr>Part 2: Fundamental matrix</vt:lpstr>
      <vt:lpstr>Part 2: Fundamental matrix</vt:lpstr>
      <vt:lpstr>Part 3: RANSAC</vt:lpstr>
      <vt:lpstr>Part 3: RANSAC</vt:lpstr>
      <vt:lpstr>Part 3: RANSAC</vt:lpstr>
      <vt:lpstr>Part 4: Performance comparison</vt:lpstr>
      <vt:lpstr>Part 4: Performance comparison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Wang, Haoran</cp:lastModifiedBy>
  <cp:revision>22</cp:revision>
  <dcterms:modified xsi:type="dcterms:W3CDTF">2021-03-09T03:44:03Z</dcterms:modified>
</cp:coreProperties>
</file>