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274"/>
    <p:restoredTop sz="94699"/>
  </p:normalViewPr>
  <p:slideViewPr>
    <p:cSldViewPr snapToGrid="0">
      <p:cViewPr varScale="1">
        <p:scale>
          <a:sx n="101" d="100"/>
          <a:sy n="101" d="100"/>
        </p:scale>
        <p:origin x="192" y="20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77161729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771617299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771617299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b771617299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771617299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b771617299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77161729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b771617299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77161729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b771617299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771617299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b771617299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771617299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b771617299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771617299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b771617299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77161729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b771617299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771617299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b771617299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771617299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b771617299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71617299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b771617299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771617299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b771617299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771617299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b771617299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77161729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b771617299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771617299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b771617299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1</a:t>
            </a:r>
            <a:endParaRPr/>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Haoran Wang</a:t>
            </a:r>
            <a:endParaRPr dirty="0"/>
          </a:p>
          <a:p>
            <a:pPr marL="0" lvl="0" indent="0" algn="ctr" rtl="0">
              <a:lnSpc>
                <a:spcPct val="100000"/>
              </a:lnSpc>
              <a:spcBef>
                <a:spcPts val="0"/>
              </a:spcBef>
              <a:spcAft>
                <a:spcPts val="0"/>
              </a:spcAft>
              <a:buSzPts val="2800"/>
              <a:buNone/>
            </a:pPr>
            <a:r>
              <a:rPr lang="en-US" dirty="0"/>
              <a:t>H</a:t>
            </a:r>
            <a:r>
              <a:rPr lang="en" dirty="0" err="1"/>
              <a:t>aoran.wang@gatech.edu</a:t>
            </a:r>
            <a:endParaRPr dirty="0"/>
          </a:p>
          <a:p>
            <a:pPr marL="0" lvl="0" indent="0" algn="ctr" rtl="0">
              <a:lnSpc>
                <a:spcPct val="100000"/>
              </a:lnSpc>
              <a:spcBef>
                <a:spcPts val="0"/>
              </a:spcBef>
              <a:spcAft>
                <a:spcPts val="0"/>
              </a:spcAft>
              <a:buSzPts val="2800"/>
              <a:buNone/>
            </a:pPr>
            <a:r>
              <a:rPr lang="en" dirty="0"/>
              <a:t>hwang827</a:t>
            </a:r>
            <a:endParaRPr dirty="0"/>
          </a:p>
          <a:p>
            <a:pPr marL="0" lvl="0" indent="0" algn="ctr" rtl="0">
              <a:lnSpc>
                <a:spcPct val="100000"/>
              </a:lnSpc>
              <a:spcBef>
                <a:spcPts val="0"/>
              </a:spcBef>
              <a:spcAft>
                <a:spcPts val="0"/>
              </a:spcAft>
              <a:buSzPts val="2800"/>
              <a:buNone/>
            </a:pPr>
            <a:r>
              <a:rPr lang="en" dirty="0"/>
              <a:t>903543952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Hybrid images with PyTorch</a:t>
            </a:r>
            <a:endParaRPr/>
          </a:p>
        </p:txBody>
      </p:sp>
      <p:sp>
        <p:nvSpPr>
          <p:cNvPr id="162" name="Google Shape;162;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Submarine + Fish</a:t>
            </a:r>
            <a:endParaRPr b="1" dirty="0"/>
          </a:p>
          <a:p>
            <a:pPr marL="0" lvl="0" indent="0" algn="l" rtl="0">
              <a:lnSpc>
                <a:spcPct val="115000"/>
              </a:lnSpc>
              <a:spcBef>
                <a:spcPts val="1600"/>
              </a:spcBef>
              <a:spcAft>
                <a:spcPts val="1600"/>
              </a:spcAft>
              <a:buSzPts val="1400"/>
              <a:buNone/>
            </a:pPr>
            <a:endParaRPr dirty="0"/>
          </a:p>
        </p:txBody>
      </p:sp>
      <p:sp>
        <p:nvSpPr>
          <p:cNvPr id="163" name="Google Shape;163;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1 vs. Part 2</a:t>
            </a:r>
            <a:endParaRPr dirty="0"/>
          </a:p>
          <a:p>
            <a:pPr marL="0" lvl="0" indent="0">
              <a:spcBef>
                <a:spcPts val="1600"/>
              </a:spcBef>
              <a:spcAft>
                <a:spcPts val="1600"/>
              </a:spcAft>
              <a:buNone/>
            </a:pPr>
            <a:r>
              <a:rPr lang="en-US" dirty="0"/>
              <a:t>The run time of the two method: </a:t>
            </a:r>
          </a:p>
          <a:p>
            <a:pPr marL="0" lvl="0" indent="0">
              <a:spcBef>
                <a:spcPts val="1600"/>
              </a:spcBef>
              <a:spcAft>
                <a:spcPts val="1600"/>
              </a:spcAft>
              <a:buNone/>
            </a:pPr>
            <a:r>
              <a:rPr lang="en-US" dirty="0"/>
              <a:t>Part 1: 10.795 seconds</a:t>
            </a:r>
          </a:p>
          <a:p>
            <a:pPr marL="0" lvl="0" indent="0">
              <a:spcBef>
                <a:spcPts val="1600"/>
              </a:spcBef>
              <a:spcAft>
                <a:spcPts val="1600"/>
              </a:spcAft>
              <a:buNone/>
            </a:pPr>
            <a:r>
              <a:rPr lang="en-US" dirty="0"/>
              <a:t>Part 2: 0.106 seconds</a:t>
            </a:r>
          </a:p>
          <a:p>
            <a:pPr marL="0" lvl="0" indent="0">
              <a:spcBef>
                <a:spcPts val="1600"/>
              </a:spcBef>
              <a:spcAft>
                <a:spcPts val="1600"/>
              </a:spcAft>
              <a:buNone/>
            </a:pPr>
            <a:r>
              <a:rPr lang="en-US" dirty="0"/>
              <a:t>Part 2 is much faster than part 1, since </a:t>
            </a:r>
            <a:r>
              <a:rPr lang="en-US" dirty="0" err="1"/>
              <a:t>pytorch</a:t>
            </a:r>
            <a:r>
              <a:rPr lang="en-US" dirty="0"/>
              <a:t> has been optimized than my own function. </a:t>
            </a:r>
            <a:endParaRPr dirty="0"/>
          </a:p>
        </p:txBody>
      </p:sp>
      <p:pic>
        <p:nvPicPr>
          <p:cNvPr id="5" name="Picture 4" descr="A picture containing water, fish&#10;&#10;Description automatically generated">
            <a:extLst>
              <a:ext uri="{FF2B5EF4-FFF2-40B4-BE49-F238E27FC236}">
                <a16:creationId xmlns:a16="http://schemas.microsoft.com/office/drawing/2014/main" id="{6500FAC4-EE35-C445-9678-EE313FA14AD9}"/>
              </a:ext>
            </a:extLst>
          </p:cNvPr>
          <p:cNvPicPr>
            <a:picLocks noChangeAspect="1"/>
          </p:cNvPicPr>
          <p:nvPr/>
        </p:nvPicPr>
        <p:blipFill>
          <a:blip r:embed="rId3"/>
          <a:stretch>
            <a:fillRect/>
          </a:stretch>
        </p:blipFill>
        <p:spPr>
          <a:xfrm>
            <a:off x="311700" y="1811865"/>
            <a:ext cx="3151732" cy="25802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a:t>
            </a:r>
            <a:endParaRPr/>
          </a:p>
        </p:txBody>
      </p:sp>
      <p:sp>
        <p:nvSpPr>
          <p:cNvPr id="169" name="Google Shape;169;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 dirty="0"/>
              <a:t>[Consider a 1-channel 5x5 image and a 3x3 filter. What are the output dimensions of a convolution with the following parameters?</a:t>
            </a:r>
          </a:p>
          <a:p>
            <a:pPr marL="0" lvl="0" indent="0" algn="l" rtl="0">
              <a:lnSpc>
                <a:spcPct val="115000"/>
              </a:lnSpc>
              <a:spcBef>
                <a:spcPts val="0"/>
              </a:spcBef>
              <a:spcAft>
                <a:spcPts val="0"/>
              </a:spcAft>
              <a:buClr>
                <a:schemeClr val="dk1"/>
              </a:buClr>
              <a:buSzPts val="1100"/>
              <a:buNone/>
            </a:pPr>
            <a:endParaRPr dirty="0"/>
          </a:p>
          <a:p>
            <a:pPr marL="0" lvl="0" indent="0" algn="l" rtl="0">
              <a:lnSpc>
                <a:spcPct val="115000"/>
              </a:lnSpc>
              <a:spcBef>
                <a:spcPts val="0"/>
              </a:spcBef>
              <a:spcAft>
                <a:spcPts val="0"/>
              </a:spcAft>
              <a:buClr>
                <a:schemeClr val="dk1"/>
              </a:buClr>
              <a:buSzPts val="1100"/>
              <a:buNone/>
            </a:pPr>
            <a:r>
              <a:rPr lang="en" dirty="0"/>
              <a:t>Stride = 1, padding = 0?</a:t>
            </a:r>
          </a:p>
          <a:p>
            <a:pPr marL="0" lvl="0" indent="0" algn="l" rtl="0">
              <a:lnSpc>
                <a:spcPct val="115000"/>
              </a:lnSpc>
              <a:spcBef>
                <a:spcPts val="0"/>
              </a:spcBef>
              <a:spcAft>
                <a:spcPts val="0"/>
              </a:spcAft>
              <a:buClr>
                <a:schemeClr val="dk1"/>
              </a:buClr>
              <a:buSzPts val="1100"/>
              <a:buNone/>
            </a:pPr>
            <a:r>
              <a:rPr lang="en-US" dirty="0"/>
              <a:t>3x3</a:t>
            </a:r>
            <a:endParaRPr dirty="0"/>
          </a:p>
          <a:p>
            <a:pPr marL="0" lvl="0" indent="0" algn="l" rtl="0">
              <a:lnSpc>
                <a:spcPct val="115000"/>
              </a:lnSpc>
              <a:spcBef>
                <a:spcPts val="0"/>
              </a:spcBef>
              <a:spcAft>
                <a:spcPts val="0"/>
              </a:spcAft>
              <a:buClr>
                <a:schemeClr val="dk1"/>
              </a:buClr>
              <a:buSzPts val="1100"/>
              <a:buNone/>
            </a:pPr>
            <a:r>
              <a:rPr lang="en" dirty="0"/>
              <a:t>Stride = 2, padding = 0?</a:t>
            </a:r>
          </a:p>
          <a:p>
            <a:pPr marL="0" lvl="0" indent="0" algn="l" rtl="0">
              <a:lnSpc>
                <a:spcPct val="115000"/>
              </a:lnSpc>
              <a:spcBef>
                <a:spcPts val="0"/>
              </a:spcBef>
              <a:spcAft>
                <a:spcPts val="0"/>
              </a:spcAft>
              <a:buClr>
                <a:schemeClr val="dk1"/>
              </a:buClr>
              <a:buSzPts val="1100"/>
              <a:buNone/>
            </a:pPr>
            <a:r>
              <a:rPr lang="en-US" dirty="0"/>
              <a:t>2x2</a:t>
            </a:r>
            <a:endParaRPr dirty="0"/>
          </a:p>
          <a:p>
            <a:pPr marL="0" lvl="0" indent="0" algn="l" rtl="0">
              <a:lnSpc>
                <a:spcPct val="115000"/>
              </a:lnSpc>
              <a:spcBef>
                <a:spcPts val="0"/>
              </a:spcBef>
              <a:spcAft>
                <a:spcPts val="0"/>
              </a:spcAft>
              <a:buClr>
                <a:schemeClr val="dk1"/>
              </a:buClr>
              <a:buSzPts val="1100"/>
              <a:buNone/>
            </a:pPr>
            <a:r>
              <a:rPr lang="en" dirty="0"/>
              <a:t>Stride = 1, padding = 1?</a:t>
            </a:r>
          </a:p>
          <a:p>
            <a:pPr marL="0" lvl="0" indent="0" algn="l" rtl="0">
              <a:lnSpc>
                <a:spcPct val="115000"/>
              </a:lnSpc>
              <a:spcBef>
                <a:spcPts val="0"/>
              </a:spcBef>
              <a:spcAft>
                <a:spcPts val="0"/>
              </a:spcAft>
              <a:buClr>
                <a:schemeClr val="dk1"/>
              </a:buClr>
              <a:buSzPts val="1100"/>
              <a:buNone/>
            </a:pPr>
            <a:r>
              <a:rPr lang="en-US" dirty="0"/>
              <a:t>5x5</a:t>
            </a:r>
            <a:endParaRPr dirty="0"/>
          </a:p>
          <a:p>
            <a:pPr marL="0" lvl="0" indent="0" algn="l" rtl="0">
              <a:lnSpc>
                <a:spcPct val="115000"/>
              </a:lnSpc>
              <a:spcBef>
                <a:spcPts val="0"/>
              </a:spcBef>
              <a:spcAft>
                <a:spcPts val="0"/>
              </a:spcAft>
              <a:buClr>
                <a:schemeClr val="dk1"/>
              </a:buClr>
              <a:buSzPts val="1100"/>
              <a:buNone/>
            </a:pPr>
            <a:r>
              <a:rPr lang="en" dirty="0"/>
              <a:t>Stride = 2, padding = 1?</a:t>
            </a:r>
          </a:p>
          <a:p>
            <a:pPr marL="0" lvl="0" indent="0" algn="l" rtl="0">
              <a:lnSpc>
                <a:spcPct val="115000"/>
              </a:lnSpc>
              <a:spcBef>
                <a:spcPts val="0"/>
              </a:spcBef>
              <a:spcAft>
                <a:spcPts val="0"/>
              </a:spcAft>
              <a:buClr>
                <a:schemeClr val="dk1"/>
              </a:buClr>
              <a:buSzPts val="1100"/>
              <a:buNone/>
            </a:pPr>
            <a:r>
              <a:rPr lang="en" dirty="0"/>
              <a:t>3x3</a:t>
            </a:r>
          </a:p>
          <a:p>
            <a:pPr marL="0" lvl="0" indent="0" algn="l" rtl="0">
              <a:lnSpc>
                <a:spcPct val="115000"/>
              </a:lnSpc>
              <a:spcBef>
                <a:spcPts val="0"/>
              </a:spcBef>
              <a:spcAft>
                <a:spcPts val="0"/>
              </a:spcAft>
              <a:buClr>
                <a:schemeClr val="dk1"/>
              </a:buClr>
              <a:buSzPts val="1100"/>
              <a:buNone/>
            </a:pPr>
            <a:r>
              <a:rPr lang="en" dirty="0"/>
              <a:t>]</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p:txBody>
      </p:sp>
      <p:sp>
        <p:nvSpPr>
          <p:cNvPr id="170" name="Google Shape;170;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 dirty="0"/>
              <a:t>[What are the input &amp; output dimensions of the convolutions of the dog image and a 3x3 filter  with the following parameters: </a:t>
            </a:r>
          </a:p>
          <a:p>
            <a:pPr marL="0" lvl="0" indent="0" algn="l" rtl="0">
              <a:lnSpc>
                <a:spcPct val="115000"/>
              </a:lnSpc>
              <a:spcBef>
                <a:spcPts val="0"/>
              </a:spcBef>
              <a:spcAft>
                <a:spcPts val="0"/>
              </a:spcAft>
              <a:buClr>
                <a:schemeClr val="dk1"/>
              </a:buClr>
              <a:buSzPts val="1100"/>
              <a:buNone/>
            </a:pPr>
            <a:endParaRPr dirty="0"/>
          </a:p>
          <a:p>
            <a:pPr marL="0" lvl="0" indent="0" algn="l" rtl="0">
              <a:lnSpc>
                <a:spcPct val="115000"/>
              </a:lnSpc>
              <a:spcBef>
                <a:spcPts val="0"/>
              </a:spcBef>
              <a:spcAft>
                <a:spcPts val="0"/>
              </a:spcAft>
              <a:buClr>
                <a:schemeClr val="dk1"/>
              </a:buClr>
              <a:buSzPts val="1100"/>
              <a:buNone/>
            </a:pPr>
            <a:r>
              <a:rPr lang="en" dirty="0"/>
              <a:t>Stride = 1, padding = 0</a:t>
            </a:r>
          </a:p>
          <a:p>
            <a:pPr marL="0" lvl="0" indent="0">
              <a:buClr>
                <a:schemeClr val="dk1"/>
              </a:buClr>
              <a:buSzPts val="1100"/>
              <a:buNone/>
            </a:pPr>
            <a:r>
              <a:rPr lang="en-US" dirty="0"/>
              <a:t>Input: (3, 361, 410); Output: (3, 359, 408)</a:t>
            </a:r>
            <a:endParaRPr dirty="0"/>
          </a:p>
          <a:p>
            <a:pPr marL="0" lvl="0" indent="0" algn="l" rtl="0">
              <a:lnSpc>
                <a:spcPct val="115000"/>
              </a:lnSpc>
              <a:spcBef>
                <a:spcPts val="0"/>
              </a:spcBef>
              <a:spcAft>
                <a:spcPts val="0"/>
              </a:spcAft>
              <a:buClr>
                <a:schemeClr val="dk1"/>
              </a:buClr>
              <a:buSzPts val="1100"/>
              <a:buNone/>
            </a:pPr>
            <a:r>
              <a:rPr lang="en" dirty="0"/>
              <a:t>Stride = 2, padding = 0</a:t>
            </a:r>
          </a:p>
          <a:p>
            <a:pPr marL="0" lvl="0" indent="0">
              <a:buClr>
                <a:schemeClr val="dk1"/>
              </a:buClr>
              <a:buSzPts val="1100"/>
              <a:buNone/>
            </a:pPr>
            <a:r>
              <a:rPr lang="en-US" dirty="0"/>
              <a:t>Input: (3, 361, 410); Output: (3, 180, 204)</a:t>
            </a:r>
            <a:endParaRPr dirty="0"/>
          </a:p>
          <a:p>
            <a:pPr marL="0" lvl="0" indent="0" algn="l" rtl="0">
              <a:lnSpc>
                <a:spcPct val="115000"/>
              </a:lnSpc>
              <a:spcBef>
                <a:spcPts val="0"/>
              </a:spcBef>
              <a:spcAft>
                <a:spcPts val="0"/>
              </a:spcAft>
              <a:buClr>
                <a:schemeClr val="dk1"/>
              </a:buClr>
              <a:buSzPts val="1100"/>
              <a:buNone/>
            </a:pPr>
            <a:r>
              <a:rPr lang="en" dirty="0"/>
              <a:t>Stride = 1, padding = 1</a:t>
            </a:r>
          </a:p>
          <a:p>
            <a:pPr marL="0" lvl="0" indent="0">
              <a:buClr>
                <a:schemeClr val="dk1"/>
              </a:buClr>
              <a:buSzPts val="1100"/>
              <a:buNone/>
            </a:pPr>
            <a:r>
              <a:rPr lang="en-US" dirty="0"/>
              <a:t>Input: (3, 361, 410); Output: (3, 361, 410)</a:t>
            </a:r>
            <a:endParaRPr dirty="0"/>
          </a:p>
          <a:p>
            <a:pPr marL="0" lvl="0" indent="0" algn="l" rtl="0">
              <a:lnSpc>
                <a:spcPct val="115000"/>
              </a:lnSpc>
              <a:spcBef>
                <a:spcPts val="0"/>
              </a:spcBef>
              <a:spcAft>
                <a:spcPts val="0"/>
              </a:spcAft>
              <a:buClr>
                <a:schemeClr val="dk1"/>
              </a:buClr>
              <a:buSzPts val="1100"/>
              <a:buNone/>
            </a:pPr>
            <a:r>
              <a:rPr lang="en" dirty="0"/>
              <a:t>Stride = 2, padding = 1</a:t>
            </a:r>
          </a:p>
          <a:p>
            <a:pPr marL="0" indent="0">
              <a:buClr>
                <a:schemeClr val="dk1"/>
              </a:buClr>
              <a:buSzPts val="1100"/>
              <a:buNone/>
            </a:pPr>
            <a:r>
              <a:rPr lang="en-US" dirty="0"/>
              <a:t>Input: (3, 361, 410); Output: (3, 181, 205)</a:t>
            </a:r>
            <a:endParaRPr lang="en" dirty="0"/>
          </a:p>
          <a:p>
            <a:pPr marL="0" lvl="0" indent="0" algn="l" rtl="0">
              <a:lnSpc>
                <a:spcPct val="115000"/>
              </a:lnSpc>
              <a:spcBef>
                <a:spcPts val="0"/>
              </a:spcBef>
              <a:spcAft>
                <a:spcPts val="0"/>
              </a:spcAft>
              <a:buClr>
                <a:schemeClr val="dk1"/>
              </a:buClr>
              <a:buSzPts val="1100"/>
              <a:buNone/>
            </a:pPr>
            <a:r>
              <a:rPr lang="en" dirty="0"/>
              <a:t>]</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a:t>
            </a:r>
            <a:endParaRPr/>
          </a:p>
        </p:txBody>
      </p:sp>
      <p:sp>
        <p:nvSpPr>
          <p:cNvPr id="176" name="Google Shape;176;p3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[How many filters did we apply to the dog image?]</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US" dirty="0"/>
              <a:t>The filter bank of the dog image has 12 filters. 4 filters for each dimension are stacked together, there are total 3 dimensions for the dog image. </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p:txBody>
      </p:sp>
      <p:sp>
        <p:nvSpPr>
          <p:cNvPr id="177" name="Google Shape;177;p3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 dirty="0"/>
              <a:t>[Why do the output dimensions adhere to the equations given in the instructions handout?]</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US" dirty="0"/>
              <a:t>Because the torch.nn.functional.conv2d does the padding with size of width of image / 2 (round down) and sampling the pixel with stride = 1 one by one automatically, which is what the equation computed. </a:t>
            </a:r>
            <a:endParaRPr dirty="0"/>
          </a:p>
          <a:p>
            <a:pPr marL="0" lvl="0" indent="0" algn="l" rtl="0">
              <a:lnSpc>
                <a:spcPct val="115000"/>
              </a:lnSpc>
              <a:spcBef>
                <a:spcPts val="0"/>
              </a:spcBef>
              <a:spcAft>
                <a:spcPts val="0"/>
              </a:spcAft>
              <a:buSzPts val="1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a:t>
            </a:r>
            <a:endParaRPr/>
          </a:p>
        </p:txBody>
      </p:sp>
      <p:sp>
        <p:nvSpPr>
          <p:cNvPr id="183" name="Google Shape;183;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[What is the intuition behind this equation?]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endParaRPr/>
          </a:p>
        </p:txBody>
      </p:sp>
      <p:sp>
        <p:nvSpPr>
          <p:cNvPr id="184" name="Google Shape;184;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This equation is to calculate the width and height of the output image, taking into account of the padding and stride. When padding, it has to be padded on both side of the image, therefore using 2*p. Since the center pixel won’t be sampled if there is not enough pixel for a filter after padding, it uses integer division of the stride plus one. Also, the output number will equal to the filter number. Group allows different channel to use different group of filters.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a:t>
            </a:r>
            <a:endParaRPr/>
          </a:p>
        </p:txBody>
      </p:sp>
      <p:sp>
        <p:nvSpPr>
          <p:cNvPr id="190" name="Google Shape;190;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[insert visualization 0 here]</a:t>
            </a:r>
            <a:endParaRPr/>
          </a:p>
        </p:txBody>
      </p:sp>
      <p:sp>
        <p:nvSpPr>
          <p:cNvPr id="191" name="Google Shape;191;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[insert visualization 1 here]</a:t>
            </a:r>
            <a:endParaRPr/>
          </a:p>
        </p:txBody>
      </p:sp>
      <p:pic>
        <p:nvPicPr>
          <p:cNvPr id="11" name="Picture 10" descr="A dog looking at the camera&#10;&#10;Description automatically generated with medium confidence">
            <a:extLst>
              <a:ext uri="{FF2B5EF4-FFF2-40B4-BE49-F238E27FC236}">
                <a16:creationId xmlns:a16="http://schemas.microsoft.com/office/drawing/2014/main" id="{6D27A439-A140-4A43-A946-FAA0D3493157}"/>
              </a:ext>
            </a:extLst>
          </p:cNvPr>
          <p:cNvPicPr>
            <a:picLocks noChangeAspect="1"/>
          </p:cNvPicPr>
          <p:nvPr/>
        </p:nvPicPr>
        <p:blipFill>
          <a:blip r:embed="rId3"/>
          <a:stretch>
            <a:fillRect/>
          </a:stretch>
        </p:blipFill>
        <p:spPr>
          <a:xfrm>
            <a:off x="311700" y="1727200"/>
            <a:ext cx="3533837" cy="3111500"/>
          </a:xfrm>
          <a:prstGeom prst="rect">
            <a:avLst/>
          </a:prstGeom>
        </p:spPr>
      </p:pic>
      <p:pic>
        <p:nvPicPr>
          <p:cNvPr id="13" name="Picture 12" descr="A dog looking at the camera&#10;&#10;Description automatically generated with medium confidence">
            <a:extLst>
              <a:ext uri="{FF2B5EF4-FFF2-40B4-BE49-F238E27FC236}">
                <a16:creationId xmlns:a16="http://schemas.microsoft.com/office/drawing/2014/main" id="{9783F20A-5A0F-E747-92A2-9F58881B4106}"/>
              </a:ext>
            </a:extLst>
          </p:cNvPr>
          <p:cNvPicPr>
            <a:picLocks noChangeAspect="1"/>
          </p:cNvPicPr>
          <p:nvPr/>
        </p:nvPicPr>
        <p:blipFill>
          <a:blip r:embed="rId4"/>
          <a:stretch>
            <a:fillRect/>
          </a:stretch>
        </p:blipFill>
        <p:spPr>
          <a:xfrm>
            <a:off x="4847665" y="1727200"/>
            <a:ext cx="3533837" cy="3111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a:t>
            </a:r>
            <a:endParaRPr/>
          </a:p>
        </p:txBody>
      </p:sp>
      <p:sp>
        <p:nvSpPr>
          <p:cNvPr id="197" name="Google Shape;197;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[insert visualization 2 here]</a:t>
            </a:r>
            <a:endParaRPr/>
          </a:p>
        </p:txBody>
      </p:sp>
      <p:sp>
        <p:nvSpPr>
          <p:cNvPr id="198" name="Google Shape;198;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[insert visualization 3 here]</a:t>
            </a:r>
            <a:endParaRPr/>
          </a:p>
        </p:txBody>
      </p:sp>
      <p:pic>
        <p:nvPicPr>
          <p:cNvPr id="3" name="Picture 2" descr="A close up of a plant&#10;&#10;Description automatically generated with low confidence">
            <a:extLst>
              <a:ext uri="{FF2B5EF4-FFF2-40B4-BE49-F238E27FC236}">
                <a16:creationId xmlns:a16="http://schemas.microsoft.com/office/drawing/2014/main" id="{6EBD7E44-B874-1E47-95EA-A0D9BA1EBE64}"/>
              </a:ext>
            </a:extLst>
          </p:cNvPr>
          <p:cNvPicPr>
            <a:picLocks noChangeAspect="1"/>
          </p:cNvPicPr>
          <p:nvPr/>
        </p:nvPicPr>
        <p:blipFill>
          <a:blip r:embed="rId3"/>
          <a:stretch>
            <a:fillRect/>
          </a:stretch>
        </p:blipFill>
        <p:spPr>
          <a:xfrm>
            <a:off x="311700" y="1638300"/>
            <a:ext cx="3577108" cy="3149600"/>
          </a:xfrm>
          <a:prstGeom prst="rect">
            <a:avLst/>
          </a:prstGeom>
        </p:spPr>
      </p:pic>
      <p:pic>
        <p:nvPicPr>
          <p:cNvPr id="5" name="Picture 4" descr="A picture containing outdoor&#10;&#10;Description automatically generated">
            <a:extLst>
              <a:ext uri="{FF2B5EF4-FFF2-40B4-BE49-F238E27FC236}">
                <a16:creationId xmlns:a16="http://schemas.microsoft.com/office/drawing/2014/main" id="{8C4CBE13-CB0F-C946-B4E4-657DEAEC53B9}"/>
              </a:ext>
            </a:extLst>
          </p:cNvPr>
          <p:cNvPicPr>
            <a:picLocks noChangeAspect="1"/>
          </p:cNvPicPr>
          <p:nvPr/>
        </p:nvPicPr>
        <p:blipFill>
          <a:blip r:embed="rId4"/>
          <a:stretch>
            <a:fillRect/>
          </a:stretch>
        </p:blipFill>
        <p:spPr>
          <a:xfrm>
            <a:off x="4832400" y="1638300"/>
            <a:ext cx="3577108" cy="3149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
        <p:nvSpPr>
          <p:cNvPr id="204" name="Google Shape;204;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[How does varying the cutoff frequency value or swapping images within a pair influences the resulting hybrid image?] </a:t>
            </a:r>
          </a:p>
          <a:p>
            <a:pPr marL="0" lvl="0" indent="0" algn="l" rtl="0">
              <a:lnSpc>
                <a:spcPct val="115000"/>
              </a:lnSpc>
              <a:spcBef>
                <a:spcPts val="0"/>
              </a:spcBef>
              <a:spcAft>
                <a:spcPts val="1600"/>
              </a:spcAft>
              <a:buSzPts val="1800"/>
              <a:buNone/>
            </a:pPr>
            <a:r>
              <a:rPr lang="en" dirty="0"/>
              <a:t>With higher cutoff frequency like the default value 7, images with higher frequencies still have quite clear edges, which still doesn’t make it hard for human eyes to differentiate after hybrid. By lowering the cutoff frequency, it will blur the edges even more, which produce a better result. By swapping images within a pair, image with higher frequency is sharpened even more and images with lower image with lower frequency </a:t>
            </a:r>
            <a:r>
              <a:rPr lang="en-US" dirty="0"/>
              <a:t>is blurred more, thus will not have the same effect after hybrid (example with cat + dog hybrid image is showed in the next page). In addition, I found the best cutoff frequency for the cat + dog </a:t>
            </a:r>
            <a:r>
              <a:rPr lang="en-US"/>
              <a:t>hybrid image is </a:t>
            </a:r>
            <a:r>
              <a:rPr lang="en-US" dirty="0"/>
              <a:t>5.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lage of a cat and a dog&#10;&#10;Description automatically generated with medium confidence">
            <a:extLst>
              <a:ext uri="{FF2B5EF4-FFF2-40B4-BE49-F238E27FC236}">
                <a16:creationId xmlns:a16="http://schemas.microsoft.com/office/drawing/2014/main" id="{1AD4D820-D05F-DD48-A8A1-C85939436B77}"/>
              </a:ext>
            </a:extLst>
          </p:cNvPr>
          <p:cNvPicPr>
            <a:picLocks noChangeAspect="1"/>
          </p:cNvPicPr>
          <p:nvPr/>
        </p:nvPicPr>
        <p:blipFill>
          <a:blip r:embed="rId2"/>
          <a:stretch>
            <a:fillRect/>
          </a:stretch>
        </p:blipFill>
        <p:spPr>
          <a:xfrm>
            <a:off x="927099" y="500406"/>
            <a:ext cx="5959799" cy="4465293"/>
          </a:xfrm>
          <a:prstGeom prst="rect">
            <a:avLst/>
          </a:prstGeom>
        </p:spPr>
      </p:pic>
    </p:spTree>
    <p:extLst>
      <p:ext uri="{BB962C8B-B14F-4D97-AF65-F5344CB8AC3E}">
        <p14:creationId xmlns:p14="http://schemas.microsoft.com/office/powerpoint/2010/main" val="199646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Part 1: Image filtering</a:t>
            </a:r>
            <a:endParaRPr dirty="0"/>
          </a:p>
        </p:txBody>
      </p:sp>
      <p:sp>
        <p:nvSpPr>
          <p:cNvPr id="106" name="Google Shape;106;p26"/>
          <p:cNvSpPr txBox="1">
            <a:spLocks noGrp="1"/>
          </p:cNvSpPr>
          <p:nvPr>
            <p:ph type="body" idx="1"/>
          </p:nvPr>
        </p:nvSpPr>
        <p:spPr>
          <a:xfrm>
            <a:off x="311700" y="1152474"/>
            <a:ext cx="3999900" cy="3713723"/>
          </a:xfrm>
          <a:prstGeom prst="rect">
            <a:avLst/>
          </a:prstGeom>
          <a:noFill/>
          <a:ln>
            <a:noFill/>
          </a:ln>
        </p:spPr>
        <p:txBody>
          <a:bodyPr spcFirstLastPara="1" wrap="square" lIns="91425" tIns="91425" rIns="91425" bIns="91425" anchor="t" anchorCtr="0">
            <a:noAutofit/>
          </a:bodyPr>
          <a:lstStyle/>
          <a:p>
            <a:pPr marL="0" indent="0">
              <a:spcAft>
                <a:spcPts val="1600"/>
              </a:spcAft>
              <a:buNone/>
            </a:pPr>
            <a:endParaRPr lang="en" dirty="0"/>
          </a:p>
          <a:p>
            <a:pPr marL="0" indent="0" algn="ctr">
              <a:spcAft>
                <a:spcPts val="1600"/>
              </a:spcAft>
              <a:buNone/>
            </a:pPr>
            <a:r>
              <a:rPr lang="en-US" dirty="0"/>
              <a:t>visualization of create_Gaussian_kernel_1D() function</a:t>
            </a:r>
            <a:endParaRPr lang="en" dirty="0"/>
          </a:p>
          <a:p>
            <a:pPr marL="0" lvl="0" indent="0" algn="l" rtl="0">
              <a:lnSpc>
                <a:spcPct val="115000"/>
              </a:lnSpc>
              <a:spcBef>
                <a:spcPts val="0"/>
              </a:spcBef>
              <a:spcAft>
                <a:spcPts val="1600"/>
              </a:spcAft>
              <a:buSzPts val="1400"/>
              <a:buNone/>
            </a:pPr>
            <a:endParaRPr lang="en" dirty="0"/>
          </a:p>
          <a:p>
            <a:pPr marL="0" lvl="0" indent="0" algn="l" rtl="0">
              <a:lnSpc>
                <a:spcPct val="115000"/>
              </a:lnSpc>
              <a:spcBef>
                <a:spcPts val="0"/>
              </a:spcBef>
              <a:spcAft>
                <a:spcPts val="1600"/>
              </a:spcAft>
              <a:buSzPts val="1400"/>
              <a:buNone/>
            </a:pPr>
            <a:endParaRPr lang="en" dirty="0"/>
          </a:p>
          <a:p>
            <a:pPr marL="0" lvl="0" indent="0" algn="l" rtl="0">
              <a:lnSpc>
                <a:spcPct val="115000"/>
              </a:lnSpc>
              <a:spcBef>
                <a:spcPts val="0"/>
              </a:spcBef>
              <a:spcAft>
                <a:spcPts val="1600"/>
              </a:spcAft>
              <a:buSzPts val="1400"/>
              <a:buNone/>
            </a:pPr>
            <a:endParaRPr lang="en" dirty="0"/>
          </a:p>
          <a:p>
            <a:pPr marL="0" lvl="0" indent="0" algn="l" rtl="0">
              <a:lnSpc>
                <a:spcPct val="115000"/>
              </a:lnSpc>
              <a:spcBef>
                <a:spcPts val="0"/>
              </a:spcBef>
              <a:spcAft>
                <a:spcPts val="1600"/>
              </a:spcAft>
              <a:buSzPts val="1400"/>
              <a:buNone/>
            </a:pPr>
            <a:endParaRPr lang="en" dirty="0"/>
          </a:p>
          <a:p>
            <a:pPr marL="0" lvl="0" indent="0" algn="l" rtl="0">
              <a:lnSpc>
                <a:spcPct val="115000"/>
              </a:lnSpc>
              <a:spcBef>
                <a:spcPts val="0"/>
              </a:spcBef>
              <a:spcAft>
                <a:spcPts val="1600"/>
              </a:spcAft>
              <a:buSzPts val="1400"/>
              <a:buNone/>
            </a:pPr>
            <a:endParaRPr lang="en" dirty="0"/>
          </a:p>
          <a:p>
            <a:pPr marL="0" lvl="0" indent="0" algn="ctr">
              <a:spcAft>
                <a:spcPts val="1600"/>
              </a:spcAft>
              <a:buNone/>
            </a:pPr>
            <a:r>
              <a:rPr lang="en" dirty="0"/>
              <a:t>visualization of </a:t>
            </a:r>
            <a:r>
              <a:rPr lang="en-US" dirty="0"/>
              <a:t>create_Gaussian_kernel_2D() function</a:t>
            </a:r>
            <a:endParaRPr dirty="0"/>
          </a:p>
        </p:txBody>
      </p:sp>
      <p:sp>
        <p:nvSpPr>
          <p:cNvPr id="107" name="Google Shape;107;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dirty="0"/>
              <a:t>In my_conv2d_numpy() function, I first padded the image with ½ (round down) of the the height and width of the filter. Then I looped through the channels, and inside each channel, I looped through each row and then each column of the image to get each center pixels. For each center pixel, I then applied the filter to them by sum</a:t>
            </a:r>
            <a:r>
              <a:rPr lang="en-US" dirty="0" err="1"/>
              <a:t>ming</a:t>
            </a:r>
            <a:r>
              <a:rPr lang="en-US" dirty="0"/>
              <a:t> up the kernel multiplied by the filter and replace the original number with the result. </a:t>
            </a:r>
            <a:endParaRPr dirty="0"/>
          </a:p>
        </p:txBody>
      </p:sp>
      <p:pic>
        <p:nvPicPr>
          <p:cNvPr id="3" name="Picture 2" descr="Shape&#10;&#10;Description automatically generated">
            <a:extLst>
              <a:ext uri="{FF2B5EF4-FFF2-40B4-BE49-F238E27FC236}">
                <a16:creationId xmlns:a16="http://schemas.microsoft.com/office/drawing/2014/main" id="{74E6512D-8E42-4C4C-883E-B4571D729ABA}"/>
              </a:ext>
            </a:extLst>
          </p:cNvPr>
          <p:cNvPicPr>
            <a:picLocks noChangeAspect="1"/>
          </p:cNvPicPr>
          <p:nvPr/>
        </p:nvPicPr>
        <p:blipFill>
          <a:blip r:embed="rId3"/>
          <a:stretch>
            <a:fillRect/>
          </a:stretch>
        </p:blipFill>
        <p:spPr>
          <a:xfrm>
            <a:off x="1183973" y="2187025"/>
            <a:ext cx="2084013" cy="2092185"/>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51C377E0-E809-8940-B7D4-99453C8FE8A8}"/>
              </a:ext>
            </a:extLst>
          </p:cNvPr>
          <p:cNvPicPr>
            <a:picLocks noChangeAspect="1"/>
          </p:cNvPicPr>
          <p:nvPr/>
        </p:nvPicPr>
        <p:blipFill>
          <a:blip r:embed="rId4"/>
          <a:stretch>
            <a:fillRect/>
          </a:stretch>
        </p:blipFill>
        <p:spPr>
          <a:xfrm>
            <a:off x="820089" y="1192534"/>
            <a:ext cx="2811780" cy="4075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Image filtering</a:t>
            </a:r>
            <a:endParaRPr/>
          </a:p>
        </p:txBody>
      </p:sp>
      <p:sp>
        <p:nvSpPr>
          <p:cNvPr id="113" name="Google Shape;113;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Identity filter</a:t>
            </a:r>
            <a:endParaRPr b="1" dirty="0"/>
          </a:p>
          <a:p>
            <a:pPr marL="0" lvl="0" indent="0" algn="l" rtl="0">
              <a:lnSpc>
                <a:spcPct val="115000"/>
              </a:lnSpc>
              <a:spcBef>
                <a:spcPts val="1600"/>
              </a:spcBef>
              <a:spcAft>
                <a:spcPts val="0"/>
              </a:spcAft>
              <a:buClr>
                <a:schemeClr val="dk1"/>
              </a:buClr>
              <a:buSzPts val="1100"/>
              <a:buFont typeface="Arial"/>
              <a:buNone/>
            </a:pPr>
            <a:r>
              <a:rPr lang="en" dirty="0"/>
              <a:t>[insert the results from proj1.ipynb using 1b_cat.bmp with the identity filter here]</a:t>
            </a:r>
            <a:endParaRPr b="1" dirty="0"/>
          </a:p>
          <a:p>
            <a:pPr marL="0" lvl="0" indent="0" algn="l" rtl="0">
              <a:lnSpc>
                <a:spcPct val="115000"/>
              </a:lnSpc>
              <a:spcBef>
                <a:spcPts val="1600"/>
              </a:spcBef>
              <a:spcAft>
                <a:spcPts val="1600"/>
              </a:spcAft>
              <a:buClr>
                <a:schemeClr val="dk1"/>
              </a:buClr>
              <a:buSzPts val="1100"/>
              <a:buFont typeface="Arial"/>
              <a:buNone/>
            </a:pPr>
            <a:endParaRPr dirty="0"/>
          </a:p>
        </p:txBody>
      </p:sp>
      <p:sp>
        <p:nvSpPr>
          <p:cNvPr id="114" name="Google Shape;114;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t>Small blur with a box filter</a:t>
            </a:r>
            <a:endParaRPr/>
          </a:p>
          <a:p>
            <a:pPr marL="0" lvl="0" indent="0" algn="l" rtl="0">
              <a:lnSpc>
                <a:spcPct val="115000"/>
              </a:lnSpc>
              <a:spcBef>
                <a:spcPts val="1600"/>
              </a:spcBef>
              <a:spcAft>
                <a:spcPts val="1600"/>
              </a:spcAft>
              <a:buClr>
                <a:schemeClr val="dk1"/>
              </a:buClr>
              <a:buSzPts val="1100"/>
              <a:buFont typeface="Arial"/>
              <a:buNone/>
            </a:pPr>
            <a:r>
              <a:rPr lang="en"/>
              <a:t>[insert the results from proj1.ipynb using 1b_cat.bmp with the box filter here]</a:t>
            </a:r>
            <a:endParaRPr b="1"/>
          </a:p>
        </p:txBody>
      </p:sp>
      <p:pic>
        <p:nvPicPr>
          <p:cNvPr id="9" name="Picture 8" descr="A close up of a cat&#10;&#10;Description automatically generated">
            <a:extLst>
              <a:ext uri="{FF2B5EF4-FFF2-40B4-BE49-F238E27FC236}">
                <a16:creationId xmlns:a16="http://schemas.microsoft.com/office/drawing/2014/main" id="{C305E2C7-0EAA-794D-B9BB-404F3B38C803}"/>
              </a:ext>
            </a:extLst>
          </p:cNvPr>
          <p:cNvPicPr>
            <a:picLocks noChangeAspect="1"/>
          </p:cNvPicPr>
          <p:nvPr/>
        </p:nvPicPr>
        <p:blipFill>
          <a:blip r:embed="rId3"/>
          <a:stretch>
            <a:fillRect/>
          </a:stretch>
        </p:blipFill>
        <p:spPr>
          <a:xfrm>
            <a:off x="4984088" y="2440155"/>
            <a:ext cx="2680362" cy="2353488"/>
          </a:xfrm>
          <a:prstGeom prst="rect">
            <a:avLst/>
          </a:prstGeom>
        </p:spPr>
      </p:pic>
      <p:pic>
        <p:nvPicPr>
          <p:cNvPr id="11" name="Picture 10" descr="A close up of a cat&#10;&#10;Description automatically generated">
            <a:extLst>
              <a:ext uri="{FF2B5EF4-FFF2-40B4-BE49-F238E27FC236}">
                <a16:creationId xmlns:a16="http://schemas.microsoft.com/office/drawing/2014/main" id="{329FC50A-CF7E-2748-94CD-78CF9C3B3F66}"/>
              </a:ext>
            </a:extLst>
          </p:cNvPr>
          <p:cNvPicPr>
            <a:picLocks noChangeAspect="1"/>
          </p:cNvPicPr>
          <p:nvPr/>
        </p:nvPicPr>
        <p:blipFill>
          <a:blip r:embed="rId4"/>
          <a:stretch>
            <a:fillRect/>
          </a:stretch>
        </p:blipFill>
        <p:spPr>
          <a:xfrm>
            <a:off x="742836" y="2440154"/>
            <a:ext cx="2680363" cy="23534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Image filtering</a:t>
            </a:r>
            <a:endParaRPr/>
          </a:p>
        </p:txBody>
      </p:sp>
      <p:sp>
        <p:nvSpPr>
          <p:cNvPr id="120" name="Google Shape;120;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a:t>Sobel filter</a:t>
            </a:r>
            <a:endParaRPr b="1"/>
          </a:p>
          <a:p>
            <a:pPr marL="0" lvl="0" indent="0" algn="l" rtl="0">
              <a:lnSpc>
                <a:spcPct val="115000"/>
              </a:lnSpc>
              <a:spcBef>
                <a:spcPts val="1600"/>
              </a:spcBef>
              <a:spcAft>
                <a:spcPts val="1600"/>
              </a:spcAft>
              <a:buClr>
                <a:schemeClr val="dk1"/>
              </a:buClr>
              <a:buSzPts val="1100"/>
              <a:buFont typeface="Arial"/>
              <a:buNone/>
            </a:pPr>
            <a:r>
              <a:rPr lang="en"/>
              <a:t>[insert the results from proj1.ipynb using 1b_cat.bmp with the Sobel filter here]</a:t>
            </a:r>
            <a:endParaRPr b="1"/>
          </a:p>
        </p:txBody>
      </p:sp>
      <p:sp>
        <p:nvSpPr>
          <p:cNvPr id="121" name="Google Shape;121;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a:t>Discrete Laplacian filter</a:t>
            </a:r>
            <a:endParaRPr b="1"/>
          </a:p>
          <a:p>
            <a:pPr marL="0" lvl="0" indent="0" algn="l" rtl="0">
              <a:lnSpc>
                <a:spcPct val="115000"/>
              </a:lnSpc>
              <a:spcBef>
                <a:spcPts val="1600"/>
              </a:spcBef>
              <a:spcAft>
                <a:spcPts val="1600"/>
              </a:spcAft>
              <a:buClr>
                <a:schemeClr val="dk1"/>
              </a:buClr>
              <a:buSzPts val="1100"/>
              <a:buFont typeface="Arial"/>
              <a:buNone/>
            </a:pPr>
            <a:r>
              <a:rPr lang="en"/>
              <a:t>[insert the results from proj1.ipynb using 1b_cat.bmp with the discrete Laplacian filter here]</a:t>
            </a:r>
            <a:endParaRPr b="1"/>
          </a:p>
        </p:txBody>
      </p:sp>
      <p:pic>
        <p:nvPicPr>
          <p:cNvPr id="5" name="Picture 4" descr="Background pattern&#10;&#10;Description automatically generated">
            <a:extLst>
              <a:ext uri="{FF2B5EF4-FFF2-40B4-BE49-F238E27FC236}">
                <a16:creationId xmlns:a16="http://schemas.microsoft.com/office/drawing/2014/main" id="{9C3623E9-A303-8447-B5AF-366B21CA1931}"/>
              </a:ext>
            </a:extLst>
          </p:cNvPr>
          <p:cNvPicPr>
            <a:picLocks noChangeAspect="1"/>
          </p:cNvPicPr>
          <p:nvPr/>
        </p:nvPicPr>
        <p:blipFill>
          <a:blip r:embed="rId3"/>
          <a:stretch>
            <a:fillRect/>
          </a:stretch>
        </p:blipFill>
        <p:spPr>
          <a:xfrm>
            <a:off x="4940300" y="2471440"/>
            <a:ext cx="2775597" cy="2437109"/>
          </a:xfrm>
          <a:prstGeom prst="rect">
            <a:avLst/>
          </a:prstGeom>
        </p:spPr>
      </p:pic>
      <p:pic>
        <p:nvPicPr>
          <p:cNvPr id="7" name="Picture 6" descr="A close up of a cat's face&#10;&#10;Description automatically generated with medium confidence">
            <a:extLst>
              <a:ext uri="{FF2B5EF4-FFF2-40B4-BE49-F238E27FC236}">
                <a16:creationId xmlns:a16="http://schemas.microsoft.com/office/drawing/2014/main" id="{41E361F8-B0D1-094C-B4C6-6CA355CBB61F}"/>
              </a:ext>
            </a:extLst>
          </p:cNvPr>
          <p:cNvPicPr>
            <a:picLocks noChangeAspect="1"/>
          </p:cNvPicPr>
          <p:nvPr/>
        </p:nvPicPr>
        <p:blipFill>
          <a:blip r:embed="rId4"/>
          <a:stretch>
            <a:fillRect/>
          </a:stretch>
        </p:blipFill>
        <p:spPr>
          <a:xfrm>
            <a:off x="551593" y="2471439"/>
            <a:ext cx="2775598" cy="2437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Hybrid images</a:t>
            </a:r>
            <a:endParaRPr/>
          </a:p>
        </p:txBody>
      </p:sp>
      <p:sp>
        <p:nvSpPr>
          <p:cNvPr id="127" name="Google Shape;127;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dirty="0"/>
              <a:t>[Describe the three main steps of </a:t>
            </a:r>
            <a:r>
              <a:rPr lang="en" dirty="0" err="1"/>
              <a:t>create_hybrid_image</a:t>
            </a:r>
            <a:r>
              <a:rPr lang="en" dirty="0"/>
              <a:t>() here. Explain how to ensure the output values are within the appropriate range for matplotlib visualizations.]</a:t>
            </a:r>
          </a:p>
          <a:p>
            <a:pPr marL="0" indent="0">
              <a:spcAft>
                <a:spcPts val="1600"/>
              </a:spcAft>
              <a:buNone/>
            </a:pPr>
            <a:r>
              <a:rPr lang="en-US" dirty="0"/>
              <a:t>I first applied the low frequency filter to image 1 to get the low frequency image. Then, I subtracted the result of the low frequency filter on image 2 from the original image 2 to get the high frequency image. Last, to get the hybrid image, I added the output images of the last two step and clipped the image to be between 0 and 1 using </a:t>
            </a:r>
            <a:r>
              <a:rPr lang="en-US" dirty="0" err="1"/>
              <a:t>np.clip</a:t>
            </a:r>
            <a:r>
              <a:rPr lang="en-US" dirty="0"/>
              <a:t> function to ensure the output values are within range. </a:t>
            </a:r>
          </a:p>
          <a:p>
            <a:pPr marL="0" lvl="0" indent="0" algn="l" rtl="0">
              <a:lnSpc>
                <a:spcPct val="115000"/>
              </a:lnSpc>
              <a:spcBef>
                <a:spcPts val="0"/>
              </a:spcBef>
              <a:spcAft>
                <a:spcPts val="1600"/>
              </a:spcAft>
              <a:buSzPts val="1400"/>
              <a:buNone/>
            </a:pPr>
            <a:endParaRPr dirty="0"/>
          </a:p>
        </p:txBody>
      </p:sp>
      <p:sp>
        <p:nvSpPr>
          <p:cNvPr id="128" name="Google Shape;128;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Cat + Dog</a:t>
            </a:r>
            <a:endParaRPr b="1" dirty="0"/>
          </a:p>
          <a:p>
            <a:pPr marL="0" lvl="0" indent="0" algn="l" rtl="0">
              <a:lnSpc>
                <a:spcPct val="115000"/>
              </a:lnSpc>
              <a:spcBef>
                <a:spcPts val="1600"/>
              </a:spcBef>
              <a:spcAft>
                <a:spcPts val="0"/>
              </a:spcAft>
              <a:buClr>
                <a:schemeClr val="dk1"/>
              </a:buClr>
              <a:buSzPts val="1100"/>
              <a:buFont typeface="Arial"/>
              <a:buNone/>
            </a:pPr>
            <a:endParaRPr lang="en-US"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1600"/>
              </a:spcAft>
              <a:buSzPts val="1400"/>
              <a:buNone/>
            </a:pPr>
            <a:endParaRPr lang="en" dirty="0"/>
          </a:p>
          <a:p>
            <a:pPr marL="0" lvl="0" indent="0" algn="l" rtl="0">
              <a:lnSpc>
                <a:spcPct val="115000"/>
              </a:lnSpc>
              <a:spcBef>
                <a:spcPts val="1600"/>
              </a:spcBef>
              <a:spcAft>
                <a:spcPts val="1600"/>
              </a:spcAft>
              <a:buSzPts val="1400"/>
              <a:buNone/>
            </a:pPr>
            <a:r>
              <a:rPr lang="en" dirty="0"/>
              <a:t>Cutoff frequency: 7</a:t>
            </a:r>
            <a:endParaRPr b="1" dirty="0"/>
          </a:p>
        </p:txBody>
      </p:sp>
      <p:pic>
        <p:nvPicPr>
          <p:cNvPr id="3" name="Picture 2">
            <a:extLst>
              <a:ext uri="{FF2B5EF4-FFF2-40B4-BE49-F238E27FC236}">
                <a16:creationId xmlns:a16="http://schemas.microsoft.com/office/drawing/2014/main" id="{8CE2E821-BBA1-9E46-876C-DA3B368FCAB2}"/>
              </a:ext>
            </a:extLst>
          </p:cNvPr>
          <p:cNvPicPr>
            <a:picLocks noChangeAspect="1"/>
          </p:cNvPicPr>
          <p:nvPr/>
        </p:nvPicPr>
        <p:blipFill>
          <a:blip r:embed="rId3"/>
          <a:srcRect/>
          <a:stretch/>
        </p:blipFill>
        <p:spPr>
          <a:xfrm>
            <a:off x="4832400" y="1634027"/>
            <a:ext cx="2965399" cy="26109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Hybrid images</a:t>
            </a:r>
            <a:endParaRPr/>
          </a:p>
        </p:txBody>
      </p:sp>
      <p:sp>
        <p:nvSpPr>
          <p:cNvPr id="134" name="Google Shape;13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Motorcycle + Bicycle</a:t>
            </a:r>
          </a:p>
          <a:p>
            <a:pPr marL="0" lvl="0" indent="0" algn="l" rtl="0">
              <a:lnSpc>
                <a:spcPct val="115000"/>
              </a:lnSpc>
              <a:spcBef>
                <a:spcPts val="0"/>
              </a:spcBef>
              <a:spcAft>
                <a:spcPts val="0"/>
              </a:spcAft>
              <a:buSzPts val="1400"/>
              <a:buNone/>
            </a:pPr>
            <a:endParaRPr dirty="0"/>
          </a:p>
          <a:p>
            <a:pPr marL="0" lvl="0" indent="0" algn="l" rtl="0">
              <a:lnSpc>
                <a:spcPct val="115000"/>
              </a:lnSpc>
              <a:spcBef>
                <a:spcPts val="1600"/>
              </a:spcBef>
              <a:spcAft>
                <a:spcPts val="0"/>
              </a:spcAft>
              <a:buSzPts val="1400"/>
              <a:buNone/>
            </a:pPr>
            <a:endParaRPr lang="en-US"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r>
              <a:rPr lang="en" dirty="0"/>
              <a:t>Cutoff frequency: 3</a:t>
            </a:r>
            <a:endParaRPr b="1" dirty="0"/>
          </a:p>
        </p:txBody>
      </p:sp>
      <p:sp>
        <p:nvSpPr>
          <p:cNvPr id="135" name="Google Shape;13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Plane + Bird</a:t>
            </a:r>
            <a:endParaRPr dirty="0"/>
          </a:p>
          <a:p>
            <a:pPr marL="0" lvl="0" indent="0" algn="l" rtl="0">
              <a:lnSpc>
                <a:spcPct val="115000"/>
              </a:lnSpc>
              <a:spcBef>
                <a:spcPts val="1600"/>
              </a:spcBef>
              <a:spcAft>
                <a:spcPts val="0"/>
              </a:spcAft>
              <a:buSzPts val="1400"/>
              <a:buNone/>
            </a:pPr>
            <a:endParaRPr lang="en-US" dirty="0"/>
          </a:p>
          <a:p>
            <a:pPr marL="0" lvl="0" indent="0" algn="l" rtl="0">
              <a:lnSpc>
                <a:spcPct val="115000"/>
              </a:lnSpc>
              <a:spcBef>
                <a:spcPts val="1600"/>
              </a:spcBef>
              <a:spcAft>
                <a:spcPts val="0"/>
              </a:spcAft>
              <a:buSzPts val="1400"/>
              <a:buNone/>
            </a:pPr>
            <a:endParaRPr lang="en-US" dirty="0"/>
          </a:p>
          <a:p>
            <a:pPr marL="0" lvl="0" indent="0" algn="l" rtl="0">
              <a:lnSpc>
                <a:spcPct val="115000"/>
              </a:lnSpc>
              <a:spcBef>
                <a:spcPts val="1600"/>
              </a:spcBef>
              <a:spcAft>
                <a:spcPts val="0"/>
              </a:spcAft>
              <a:buSzPts val="1400"/>
              <a:buNone/>
            </a:pPr>
            <a:endParaRPr lang="en-US"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r>
              <a:rPr lang="en" dirty="0"/>
              <a:t>Cutoff frequency: 2</a:t>
            </a:r>
            <a:endParaRPr b="1" dirty="0"/>
          </a:p>
        </p:txBody>
      </p:sp>
      <p:pic>
        <p:nvPicPr>
          <p:cNvPr id="3" name="Picture 2" descr="A picture containing indoor, bicycle&#10;&#10;Description automatically generated">
            <a:extLst>
              <a:ext uri="{FF2B5EF4-FFF2-40B4-BE49-F238E27FC236}">
                <a16:creationId xmlns:a16="http://schemas.microsoft.com/office/drawing/2014/main" id="{D2B8F451-E54E-6649-B3E4-C709C59A5051}"/>
              </a:ext>
            </a:extLst>
          </p:cNvPr>
          <p:cNvPicPr>
            <a:picLocks noChangeAspect="1"/>
          </p:cNvPicPr>
          <p:nvPr/>
        </p:nvPicPr>
        <p:blipFill>
          <a:blip r:embed="rId3"/>
          <a:stretch>
            <a:fillRect/>
          </a:stretch>
        </p:blipFill>
        <p:spPr>
          <a:xfrm>
            <a:off x="311700" y="1603425"/>
            <a:ext cx="3605276" cy="2387600"/>
          </a:xfrm>
          <a:prstGeom prst="rect">
            <a:avLst/>
          </a:prstGeom>
        </p:spPr>
      </p:pic>
      <p:pic>
        <p:nvPicPr>
          <p:cNvPr id="5" name="Picture 4" descr="A seagull flying in the sky&#10;&#10;Description automatically generated with medium confidence">
            <a:extLst>
              <a:ext uri="{FF2B5EF4-FFF2-40B4-BE49-F238E27FC236}">
                <a16:creationId xmlns:a16="http://schemas.microsoft.com/office/drawing/2014/main" id="{7DC7B50A-3046-B445-B5C1-B58FFDDA4978}"/>
              </a:ext>
            </a:extLst>
          </p:cNvPr>
          <p:cNvPicPr>
            <a:picLocks noChangeAspect="1"/>
          </p:cNvPicPr>
          <p:nvPr/>
        </p:nvPicPr>
        <p:blipFill>
          <a:blip r:embed="rId4"/>
          <a:stretch>
            <a:fillRect/>
          </a:stretch>
        </p:blipFill>
        <p:spPr>
          <a:xfrm>
            <a:off x="4832400" y="1603425"/>
            <a:ext cx="3073449" cy="27128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Hybrid images</a:t>
            </a:r>
            <a:endParaRPr/>
          </a:p>
        </p:txBody>
      </p:sp>
      <p:sp>
        <p:nvSpPr>
          <p:cNvPr id="141" name="Google Shape;141;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Einstein + Marilyn</a:t>
            </a:r>
            <a:endParaRPr b="1" dirty="0"/>
          </a:p>
          <a:p>
            <a:pPr marL="0" lvl="0" indent="0" algn="l" rtl="0">
              <a:lnSpc>
                <a:spcPct val="115000"/>
              </a:lnSpc>
              <a:spcBef>
                <a:spcPts val="1600"/>
              </a:spcBef>
              <a:spcAft>
                <a:spcPts val="0"/>
              </a:spcAft>
              <a:buClr>
                <a:schemeClr val="dk1"/>
              </a:buClr>
              <a:buSzPts val="1100"/>
              <a:buFont typeface="Arial"/>
              <a:buNone/>
            </a:pPr>
            <a:endParaRPr lang="en-US" dirty="0"/>
          </a:p>
          <a:p>
            <a:pPr marL="0" lvl="0" indent="0" algn="l" rtl="0">
              <a:lnSpc>
                <a:spcPct val="115000"/>
              </a:lnSpc>
              <a:spcBef>
                <a:spcPts val="1600"/>
              </a:spcBef>
              <a:spcAft>
                <a:spcPts val="0"/>
              </a:spcAft>
              <a:buClr>
                <a:schemeClr val="dk1"/>
              </a:buClr>
              <a:buSzPts val="1100"/>
              <a:buFont typeface="Arial"/>
              <a:buNone/>
            </a:pPr>
            <a:endParaRPr lang="en-US"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1600"/>
              </a:spcAft>
              <a:buSzPts val="1400"/>
              <a:buNone/>
            </a:pPr>
            <a:r>
              <a:rPr lang="en" dirty="0"/>
              <a:t>Cutoff frequency: 2</a:t>
            </a:r>
            <a:endParaRPr dirty="0"/>
          </a:p>
        </p:txBody>
      </p:sp>
      <p:sp>
        <p:nvSpPr>
          <p:cNvPr id="142" name="Google Shape;142;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Submarine + Fish</a:t>
            </a:r>
          </a:p>
          <a:p>
            <a:pPr marL="0" lvl="0" indent="0" algn="l" rtl="0">
              <a:lnSpc>
                <a:spcPct val="115000"/>
              </a:lnSpc>
              <a:spcBef>
                <a:spcPts val="0"/>
              </a:spcBef>
              <a:spcAft>
                <a:spcPts val="0"/>
              </a:spcAft>
              <a:buSzPts val="1400"/>
              <a:buNone/>
            </a:pPr>
            <a:endParaRPr lang="en" b="1" dirty="0"/>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0"/>
              </a:spcAft>
              <a:buClr>
                <a:schemeClr val="dk1"/>
              </a:buClr>
              <a:buSzPts val="1100"/>
              <a:buFont typeface="Arial"/>
              <a:buNone/>
            </a:pPr>
            <a:endParaRPr lang="en-US" dirty="0"/>
          </a:p>
          <a:p>
            <a:pPr marL="0" lvl="0" indent="0" algn="l" rtl="0">
              <a:lnSpc>
                <a:spcPct val="115000"/>
              </a:lnSpc>
              <a:spcBef>
                <a:spcPts val="1600"/>
              </a:spcBef>
              <a:spcAft>
                <a:spcPts val="0"/>
              </a:spcAft>
              <a:buClr>
                <a:schemeClr val="dk1"/>
              </a:buClr>
              <a:buSzPts val="1100"/>
              <a:buFont typeface="Arial"/>
              <a:buNone/>
            </a:pPr>
            <a:endParaRPr lang="en-US"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0"/>
              </a:spcAft>
              <a:buClr>
                <a:schemeClr val="dk1"/>
              </a:buClr>
              <a:buSzPts val="1100"/>
              <a:buFont typeface="Arial"/>
              <a:buNone/>
            </a:pPr>
            <a:endParaRPr dirty="0"/>
          </a:p>
          <a:p>
            <a:pPr marL="0" lvl="0" indent="0" algn="l" rtl="0">
              <a:lnSpc>
                <a:spcPct val="115000"/>
              </a:lnSpc>
              <a:spcBef>
                <a:spcPts val="1600"/>
              </a:spcBef>
              <a:spcAft>
                <a:spcPts val="1600"/>
              </a:spcAft>
              <a:buClr>
                <a:schemeClr val="dk1"/>
              </a:buClr>
              <a:buSzPts val="1100"/>
              <a:buFont typeface="Arial"/>
              <a:buNone/>
            </a:pPr>
            <a:r>
              <a:rPr lang="en" dirty="0"/>
              <a:t>Cutoff frequency: 3</a:t>
            </a:r>
            <a:endParaRPr b="1" dirty="0"/>
          </a:p>
        </p:txBody>
      </p:sp>
      <p:pic>
        <p:nvPicPr>
          <p:cNvPr id="3" name="Picture 2" descr="A picture containing text, person, indoor, posing&#10;&#10;Description automatically generated">
            <a:extLst>
              <a:ext uri="{FF2B5EF4-FFF2-40B4-BE49-F238E27FC236}">
                <a16:creationId xmlns:a16="http://schemas.microsoft.com/office/drawing/2014/main" id="{37BF85E7-1D7E-014F-A2A6-64F7D883F78B}"/>
              </a:ext>
            </a:extLst>
          </p:cNvPr>
          <p:cNvPicPr>
            <a:picLocks noChangeAspect="1"/>
          </p:cNvPicPr>
          <p:nvPr/>
        </p:nvPicPr>
        <p:blipFill>
          <a:blip r:embed="rId3"/>
          <a:stretch>
            <a:fillRect/>
          </a:stretch>
        </p:blipFill>
        <p:spPr>
          <a:xfrm>
            <a:off x="444500" y="1570566"/>
            <a:ext cx="2190750" cy="2580217"/>
          </a:xfrm>
          <a:prstGeom prst="rect">
            <a:avLst/>
          </a:prstGeom>
        </p:spPr>
      </p:pic>
      <p:pic>
        <p:nvPicPr>
          <p:cNvPr id="5" name="Picture 4" descr="A picture containing water, fish&#10;&#10;Description automatically generated">
            <a:extLst>
              <a:ext uri="{FF2B5EF4-FFF2-40B4-BE49-F238E27FC236}">
                <a16:creationId xmlns:a16="http://schemas.microsoft.com/office/drawing/2014/main" id="{9227796D-E3F8-8F43-BF9B-982524D6FD25}"/>
              </a:ext>
            </a:extLst>
          </p:cNvPr>
          <p:cNvPicPr>
            <a:picLocks noChangeAspect="1"/>
          </p:cNvPicPr>
          <p:nvPr/>
        </p:nvPicPr>
        <p:blipFill>
          <a:blip r:embed="rId4"/>
          <a:stretch>
            <a:fillRect/>
          </a:stretch>
        </p:blipFill>
        <p:spPr>
          <a:xfrm>
            <a:off x="4934000" y="1672165"/>
            <a:ext cx="3151732" cy="25802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Hybrid images with PyTorch</a:t>
            </a:r>
            <a:endParaRPr/>
          </a:p>
        </p:txBody>
      </p:sp>
      <p:sp>
        <p:nvSpPr>
          <p:cNvPr id="148" name="Google Shape;148;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Cat + Dog</a:t>
            </a:r>
            <a:endParaRPr b="1" dirty="0"/>
          </a:p>
        </p:txBody>
      </p:sp>
      <p:sp>
        <p:nvSpPr>
          <p:cNvPr id="149" name="Google Shape;149;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Motorcycle + Bicycle</a:t>
            </a:r>
            <a:endParaRPr dirty="0"/>
          </a:p>
        </p:txBody>
      </p:sp>
      <p:pic>
        <p:nvPicPr>
          <p:cNvPr id="3" name="Picture 2">
            <a:extLst>
              <a:ext uri="{FF2B5EF4-FFF2-40B4-BE49-F238E27FC236}">
                <a16:creationId xmlns:a16="http://schemas.microsoft.com/office/drawing/2014/main" id="{E8460611-7FB0-8F45-81D8-863A03DAC9D6}"/>
              </a:ext>
            </a:extLst>
          </p:cNvPr>
          <p:cNvPicPr>
            <a:picLocks noChangeAspect="1"/>
          </p:cNvPicPr>
          <p:nvPr/>
        </p:nvPicPr>
        <p:blipFill>
          <a:blip r:embed="rId3"/>
          <a:srcRect/>
          <a:stretch/>
        </p:blipFill>
        <p:spPr>
          <a:xfrm>
            <a:off x="311700" y="1520875"/>
            <a:ext cx="3461717" cy="3047999"/>
          </a:xfrm>
          <a:prstGeom prst="rect">
            <a:avLst/>
          </a:prstGeom>
        </p:spPr>
      </p:pic>
      <p:pic>
        <p:nvPicPr>
          <p:cNvPr id="7" name="Picture 6" descr="A picture containing indoor, bicycle&#10;&#10;Description automatically generated">
            <a:extLst>
              <a:ext uri="{FF2B5EF4-FFF2-40B4-BE49-F238E27FC236}">
                <a16:creationId xmlns:a16="http://schemas.microsoft.com/office/drawing/2014/main" id="{DE77EBB7-EC4F-E34D-B9D0-FE914237494E}"/>
              </a:ext>
            </a:extLst>
          </p:cNvPr>
          <p:cNvPicPr>
            <a:picLocks noChangeAspect="1"/>
          </p:cNvPicPr>
          <p:nvPr/>
        </p:nvPicPr>
        <p:blipFill>
          <a:blip r:embed="rId4"/>
          <a:stretch>
            <a:fillRect/>
          </a:stretch>
        </p:blipFill>
        <p:spPr>
          <a:xfrm>
            <a:off x="4832400" y="1851075"/>
            <a:ext cx="3605276" cy="238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Hybrid images with PyTorch</a:t>
            </a:r>
            <a:endParaRPr/>
          </a:p>
        </p:txBody>
      </p:sp>
      <p:sp>
        <p:nvSpPr>
          <p:cNvPr id="155" name="Google Shape;155;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t>Plane + Bird</a:t>
            </a:r>
            <a:endParaRPr dirty="0"/>
          </a:p>
        </p:txBody>
      </p:sp>
      <p:sp>
        <p:nvSpPr>
          <p:cNvPr id="156" name="Google Shape;156;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Einstein + Marilyn</a:t>
            </a:r>
            <a:endParaRPr b="1" dirty="0"/>
          </a:p>
        </p:txBody>
      </p:sp>
      <p:pic>
        <p:nvPicPr>
          <p:cNvPr id="5" name="Picture 4" descr="A picture containing text, person, indoor, posing&#10;&#10;Description automatically generated">
            <a:extLst>
              <a:ext uri="{FF2B5EF4-FFF2-40B4-BE49-F238E27FC236}">
                <a16:creationId xmlns:a16="http://schemas.microsoft.com/office/drawing/2014/main" id="{2808B79C-6298-CA46-88DD-6CE49F903D20}"/>
              </a:ext>
            </a:extLst>
          </p:cNvPr>
          <p:cNvPicPr>
            <a:picLocks noChangeAspect="1"/>
          </p:cNvPicPr>
          <p:nvPr/>
        </p:nvPicPr>
        <p:blipFill>
          <a:blip r:embed="rId3"/>
          <a:stretch>
            <a:fillRect/>
          </a:stretch>
        </p:blipFill>
        <p:spPr>
          <a:xfrm>
            <a:off x="4832400" y="1824566"/>
            <a:ext cx="2190750" cy="2580217"/>
          </a:xfrm>
          <a:prstGeom prst="rect">
            <a:avLst/>
          </a:prstGeom>
        </p:spPr>
      </p:pic>
      <p:pic>
        <p:nvPicPr>
          <p:cNvPr id="7" name="Picture 6" descr="A seagull flying in the sky&#10;&#10;Description automatically generated with medium confidence">
            <a:extLst>
              <a:ext uri="{FF2B5EF4-FFF2-40B4-BE49-F238E27FC236}">
                <a16:creationId xmlns:a16="http://schemas.microsoft.com/office/drawing/2014/main" id="{E419B313-FF57-0E45-A60B-1BD005E146E2}"/>
              </a:ext>
            </a:extLst>
          </p:cNvPr>
          <p:cNvPicPr>
            <a:picLocks noChangeAspect="1"/>
          </p:cNvPicPr>
          <p:nvPr/>
        </p:nvPicPr>
        <p:blipFill>
          <a:blip r:embed="rId4"/>
          <a:stretch>
            <a:fillRect/>
          </a:stretch>
        </p:blipFill>
        <p:spPr>
          <a:xfrm>
            <a:off x="311700" y="1758258"/>
            <a:ext cx="3073449" cy="271283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1055</Words>
  <Application>Microsoft Macintosh PowerPoint</Application>
  <PresentationFormat>On-screen Show (16:9)</PresentationFormat>
  <Paragraphs>133</Paragraphs>
  <Slides>17</Slides>
  <Notes>16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17</vt:i4>
      </vt:variant>
    </vt:vector>
  </HeadingPairs>
  <TitlesOfParts>
    <vt:vector size="20" baseType="lpstr">
      <vt:lpstr>Arial</vt:lpstr>
      <vt:lpstr>Simple Light</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vt:lpstr>
      <vt:lpstr>Part 3</vt:lpstr>
      <vt:lpstr>Part 3</vt:lpstr>
      <vt:lpstr>Part 3</vt:lpstr>
      <vt:lpstr>Part 3</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Wang, Haoran</cp:lastModifiedBy>
  <cp:revision>17</cp:revision>
  <dcterms:modified xsi:type="dcterms:W3CDTF">2021-02-05T03:29:58Z</dcterms:modified>
</cp:coreProperties>
</file>