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2" r:id="rId2"/>
    <p:sldId id="293" r:id="rId3"/>
    <p:sldId id="281" r:id="rId4"/>
    <p:sldId id="274" r:id="rId5"/>
    <p:sldId id="273" r:id="rId6"/>
    <p:sldId id="275" r:id="rId7"/>
    <p:sldId id="283" r:id="rId8"/>
    <p:sldId id="284" r:id="rId9"/>
    <p:sldId id="278" r:id="rId10"/>
    <p:sldId id="279" r:id="rId11"/>
    <p:sldId id="294" r:id="rId12"/>
    <p:sldId id="295" r:id="rId13"/>
    <p:sldId id="288" r:id="rId14"/>
    <p:sldId id="289" r:id="rId15"/>
    <p:sldId id="290" r:id="rId16"/>
    <p:sldId id="291" r:id="rId17"/>
  </p:sldIdLst>
  <p:sldSz cx="100806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BBC6"/>
    <a:srgbClr val="FBF4D8"/>
    <a:srgbClr val="FEB95E"/>
    <a:srgbClr val="FFB762"/>
    <a:srgbClr val="7F7F7F"/>
    <a:srgbClr val="FFB860"/>
    <a:srgbClr val="FE7A5B"/>
    <a:srgbClr val="E5DED7"/>
    <a:srgbClr val="EE2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88" autoAdjust="0"/>
    <p:restoredTop sz="75204" autoAdjust="0"/>
  </p:normalViewPr>
  <p:slideViewPr>
    <p:cSldViewPr snapToGrid="0">
      <p:cViewPr>
        <p:scale>
          <a:sx n="66" d="100"/>
          <a:sy n="66" d="100"/>
        </p:scale>
        <p:origin x="2520" y="600"/>
      </p:cViewPr>
      <p:guideLst>
        <p:guide orient="horz" pos="2041"/>
        <p:guide pos="3175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CC\Documents\&#48155;&#51008;%20&#54028;&#51068;\&#50900;&#48324;&#54032;&#47588;&#47049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DCC\Documents\&#48155;&#51008;%20&#54028;&#51068;\&#50900;&#48324;&#54032;&#47588;&#47049;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T\Downloads\PJT\&#45216;&#50472;&#50976;&#53685;\&#47928;&#49436;\&#49345;&#47924;&#45784;&#48372;&#44256;&#50857;\&#53685;&#54633;%20&#47928;&#49436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월별판매량!$E$1</c:f>
              <c:strCache>
                <c:ptCount val="1"/>
                <c:pt idx="0">
                  <c:v>크림로션 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월별판매량!$A$2:$A$37</c:f>
              <c:numCache>
                <c:formatCode>yy/mm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월별판매량!$E$2:$E$37</c:f>
              <c:numCache>
                <c:formatCode>General</c:formatCode>
                <c:ptCount val="36"/>
                <c:pt idx="0">
                  <c:v>555449</c:v>
                </c:pt>
                <c:pt idx="1">
                  <c:v>628044</c:v>
                </c:pt>
                <c:pt idx="2">
                  <c:v>830100</c:v>
                </c:pt>
                <c:pt idx="3">
                  <c:v>366800</c:v>
                </c:pt>
                <c:pt idx="4">
                  <c:v>352915</c:v>
                </c:pt>
                <c:pt idx="5">
                  <c:v>496492</c:v>
                </c:pt>
                <c:pt idx="6">
                  <c:v>411087</c:v>
                </c:pt>
                <c:pt idx="7">
                  <c:v>314258</c:v>
                </c:pt>
                <c:pt idx="8">
                  <c:v>672056</c:v>
                </c:pt>
                <c:pt idx="9">
                  <c:v>585981</c:v>
                </c:pt>
                <c:pt idx="10">
                  <c:v>554866</c:v>
                </c:pt>
                <c:pt idx="11">
                  <c:v>791384</c:v>
                </c:pt>
                <c:pt idx="12">
                  <c:v>463509</c:v>
                </c:pt>
                <c:pt idx="13">
                  <c:v>425267</c:v>
                </c:pt>
                <c:pt idx="14">
                  <c:v>575473</c:v>
                </c:pt>
                <c:pt idx="15">
                  <c:v>382141</c:v>
                </c:pt>
                <c:pt idx="16">
                  <c:v>365942</c:v>
                </c:pt>
                <c:pt idx="17">
                  <c:v>732874</c:v>
                </c:pt>
                <c:pt idx="18">
                  <c:v>364723</c:v>
                </c:pt>
                <c:pt idx="19">
                  <c:v>393867</c:v>
                </c:pt>
                <c:pt idx="20">
                  <c:v>592448</c:v>
                </c:pt>
                <c:pt idx="21">
                  <c:v>497157</c:v>
                </c:pt>
                <c:pt idx="22">
                  <c:v>507604</c:v>
                </c:pt>
                <c:pt idx="23">
                  <c:v>823317</c:v>
                </c:pt>
                <c:pt idx="24">
                  <c:v>487617</c:v>
                </c:pt>
                <c:pt idx="25">
                  <c:v>603876</c:v>
                </c:pt>
                <c:pt idx="26">
                  <c:v>595275</c:v>
                </c:pt>
                <c:pt idx="27">
                  <c:v>407642</c:v>
                </c:pt>
                <c:pt idx="28">
                  <c:v>348787</c:v>
                </c:pt>
                <c:pt idx="29">
                  <c:v>400123</c:v>
                </c:pt>
                <c:pt idx="30">
                  <c:v>291389</c:v>
                </c:pt>
                <c:pt idx="31">
                  <c:v>327215</c:v>
                </c:pt>
                <c:pt idx="32">
                  <c:v>426955</c:v>
                </c:pt>
                <c:pt idx="33">
                  <c:v>470269</c:v>
                </c:pt>
                <c:pt idx="34">
                  <c:v>477608</c:v>
                </c:pt>
                <c:pt idx="35">
                  <c:v>578003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A-418A-8D12-66841A213B9A}"/>
            </c:ext>
          </c:extLst>
        </c:ser>
        <c:ser>
          <c:idx val="1"/>
          <c:order val="1"/>
          <c:tx>
            <c:strRef>
              <c:f>월별판매량!$F$1</c:f>
              <c:strCache>
                <c:ptCount val="1"/>
                <c:pt idx="0">
                  <c:v>립케어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월별판매량!$A$2:$A$37</c:f>
              <c:numCache>
                <c:formatCode>yy/mm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월별판매량!$F$2:$F$37</c:f>
              <c:numCache>
                <c:formatCode>General</c:formatCode>
                <c:ptCount val="36"/>
                <c:pt idx="0">
                  <c:v>484323</c:v>
                </c:pt>
                <c:pt idx="1">
                  <c:v>352808</c:v>
                </c:pt>
                <c:pt idx="2">
                  <c:v>356949</c:v>
                </c:pt>
                <c:pt idx="3">
                  <c:v>232993</c:v>
                </c:pt>
                <c:pt idx="4">
                  <c:v>167314</c:v>
                </c:pt>
                <c:pt idx="5">
                  <c:v>220617</c:v>
                </c:pt>
                <c:pt idx="6">
                  <c:v>109798</c:v>
                </c:pt>
                <c:pt idx="7">
                  <c:v>198081</c:v>
                </c:pt>
                <c:pt idx="8">
                  <c:v>544159</c:v>
                </c:pt>
                <c:pt idx="9">
                  <c:v>413648</c:v>
                </c:pt>
                <c:pt idx="10">
                  <c:v>458147</c:v>
                </c:pt>
                <c:pt idx="11">
                  <c:v>576294</c:v>
                </c:pt>
                <c:pt idx="12">
                  <c:v>353832</c:v>
                </c:pt>
                <c:pt idx="13">
                  <c:v>302537</c:v>
                </c:pt>
                <c:pt idx="14">
                  <c:v>287730</c:v>
                </c:pt>
                <c:pt idx="15">
                  <c:v>162472</c:v>
                </c:pt>
                <c:pt idx="16">
                  <c:v>179685</c:v>
                </c:pt>
                <c:pt idx="17">
                  <c:v>149951</c:v>
                </c:pt>
                <c:pt idx="18">
                  <c:v>101609</c:v>
                </c:pt>
                <c:pt idx="19">
                  <c:v>162713</c:v>
                </c:pt>
                <c:pt idx="20">
                  <c:v>344240</c:v>
                </c:pt>
                <c:pt idx="21">
                  <c:v>319723</c:v>
                </c:pt>
                <c:pt idx="22">
                  <c:v>422544</c:v>
                </c:pt>
                <c:pt idx="23">
                  <c:v>549672</c:v>
                </c:pt>
                <c:pt idx="24">
                  <c:v>287768</c:v>
                </c:pt>
                <c:pt idx="25">
                  <c:v>267016</c:v>
                </c:pt>
                <c:pt idx="26">
                  <c:v>198732</c:v>
                </c:pt>
                <c:pt idx="27">
                  <c:v>138994</c:v>
                </c:pt>
                <c:pt idx="28">
                  <c:v>115881</c:v>
                </c:pt>
                <c:pt idx="29">
                  <c:v>105010</c:v>
                </c:pt>
                <c:pt idx="30">
                  <c:v>88895</c:v>
                </c:pt>
                <c:pt idx="31">
                  <c:v>104836</c:v>
                </c:pt>
                <c:pt idx="32">
                  <c:v>180282</c:v>
                </c:pt>
                <c:pt idx="33">
                  <c:v>338107</c:v>
                </c:pt>
                <c:pt idx="34">
                  <c:v>317087</c:v>
                </c:pt>
                <c:pt idx="35">
                  <c:v>519380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A-418A-8D12-66841A213B9A}"/>
            </c:ext>
          </c:extLst>
        </c:ser>
        <c:ser>
          <c:idx val="2"/>
          <c:order val="2"/>
          <c:tx>
            <c:strRef>
              <c:f>월별판매량!$G$1</c:f>
              <c:strCache>
                <c:ptCount val="1"/>
                <c:pt idx="0">
                  <c:v>바디로션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월별판매량!$A$2:$A$37</c:f>
              <c:numCache>
                <c:formatCode>yy/mm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월별판매량!$G$2:$G$37</c:f>
              <c:numCache>
                <c:formatCode>General</c:formatCode>
                <c:ptCount val="36"/>
                <c:pt idx="0">
                  <c:v>412541</c:v>
                </c:pt>
                <c:pt idx="1">
                  <c:v>273079</c:v>
                </c:pt>
                <c:pt idx="2">
                  <c:v>367235</c:v>
                </c:pt>
                <c:pt idx="3">
                  <c:v>187890</c:v>
                </c:pt>
                <c:pt idx="4">
                  <c:v>168791</c:v>
                </c:pt>
                <c:pt idx="5">
                  <c:v>262520</c:v>
                </c:pt>
                <c:pt idx="6">
                  <c:v>150916</c:v>
                </c:pt>
                <c:pt idx="7">
                  <c:v>161455</c:v>
                </c:pt>
                <c:pt idx="8">
                  <c:v>306640</c:v>
                </c:pt>
                <c:pt idx="9">
                  <c:v>358585</c:v>
                </c:pt>
                <c:pt idx="10">
                  <c:v>392614</c:v>
                </c:pt>
                <c:pt idx="11">
                  <c:v>597275</c:v>
                </c:pt>
                <c:pt idx="12">
                  <c:v>353624</c:v>
                </c:pt>
                <c:pt idx="13">
                  <c:v>302088</c:v>
                </c:pt>
                <c:pt idx="14">
                  <c:v>397682</c:v>
                </c:pt>
                <c:pt idx="15">
                  <c:v>969258</c:v>
                </c:pt>
                <c:pt idx="16">
                  <c:v>201811</c:v>
                </c:pt>
                <c:pt idx="17">
                  <c:v>181917</c:v>
                </c:pt>
                <c:pt idx="18">
                  <c:v>117837</c:v>
                </c:pt>
                <c:pt idx="19">
                  <c:v>136947</c:v>
                </c:pt>
                <c:pt idx="20">
                  <c:v>248973</c:v>
                </c:pt>
                <c:pt idx="21">
                  <c:v>348656</c:v>
                </c:pt>
                <c:pt idx="22">
                  <c:v>354998</c:v>
                </c:pt>
                <c:pt idx="23">
                  <c:v>505810</c:v>
                </c:pt>
                <c:pt idx="24">
                  <c:v>356561</c:v>
                </c:pt>
                <c:pt idx="25">
                  <c:v>264870</c:v>
                </c:pt>
                <c:pt idx="26">
                  <c:v>242888</c:v>
                </c:pt>
                <c:pt idx="27">
                  <c:v>159700</c:v>
                </c:pt>
                <c:pt idx="28">
                  <c:v>127371</c:v>
                </c:pt>
                <c:pt idx="29">
                  <c:v>125210</c:v>
                </c:pt>
                <c:pt idx="30">
                  <c:v>103553</c:v>
                </c:pt>
                <c:pt idx="31">
                  <c:v>101272</c:v>
                </c:pt>
                <c:pt idx="32">
                  <c:v>171309</c:v>
                </c:pt>
                <c:pt idx="33">
                  <c:v>284706</c:v>
                </c:pt>
                <c:pt idx="34">
                  <c:v>279524</c:v>
                </c:pt>
                <c:pt idx="35">
                  <c:v>350465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A-418A-8D12-66841A213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2525839"/>
        <c:axId val="692526255"/>
      </c:barChart>
      <c:dateAx>
        <c:axId val="692525839"/>
        <c:scaling>
          <c:orientation val="minMax"/>
        </c:scaling>
        <c:delete val="1"/>
        <c:axPos val="b"/>
        <c:numFmt formatCode="yy/mm" sourceLinked="1"/>
        <c:majorTickMark val="none"/>
        <c:minorTickMark val="none"/>
        <c:tickLblPos val="nextTo"/>
        <c:crossAx val="692526255"/>
        <c:crosses val="autoZero"/>
        <c:auto val="1"/>
        <c:lblOffset val="100"/>
        <c:baseTimeUnit val="months"/>
      </c:dateAx>
      <c:valAx>
        <c:axId val="692526255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2525839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609998436712713"/>
          <c:y val="9.5798287656914241E-2"/>
          <c:w val="0.85974253085631125"/>
          <c:h val="0.1334983372994351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월별판매량!$B$1</c:f>
              <c:strCache>
                <c:ptCount val="1"/>
                <c:pt idx="0">
                  <c:v>네일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월별판매량!$A$2:$A$37</c:f>
              <c:numCache>
                <c:formatCode>yy/mm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월별판매량!$B$2:$B$37</c:f>
              <c:numCache>
                <c:formatCode>General</c:formatCode>
                <c:ptCount val="36"/>
                <c:pt idx="0">
                  <c:v>76533</c:v>
                </c:pt>
                <c:pt idx="1">
                  <c:v>89439</c:v>
                </c:pt>
                <c:pt idx="2">
                  <c:v>133430</c:v>
                </c:pt>
                <c:pt idx="3">
                  <c:v>67579</c:v>
                </c:pt>
                <c:pt idx="4">
                  <c:v>89348</c:v>
                </c:pt>
                <c:pt idx="5">
                  <c:v>178808</c:v>
                </c:pt>
                <c:pt idx="6">
                  <c:v>176502</c:v>
                </c:pt>
                <c:pt idx="7">
                  <c:v>130651</c:v>
                </c:pt>
                <c:pt idx="8">
                  <c:v>142129</c:v>
                </c:pt>
                <c:pt idx="9">
                  <c:v>72756</c:v>
                </c:pt>
                <c:pt idx="10">
                  <c:v>55244</c:v>
                </c:pt>
                <c:pt idx="11">
                  <c:v>114677</c:v>
                </c:pt>
                <c:pt idx="12">
                  <c:v>74081</c:v>
                </c:pt>
                <c:pt idx="13">
                  <c:v>89435</c:v>
                </c:pt>
                <c:pt idx="14">
                  <c:v>167980</c:v>
                </c:pt>
                <c:pt idx="15">
                  <c:v>140895</c:v>
                </c:pt>
                <c:pt idx="16">
                  <c:v>249168</c:v>
                </c:pt>
                <c:pt idx="17">
                  <c:v>436310</c:v>
                </c:pt>
                <c:pt idx="18">
                  <c:v>530578</c:v>
                </c:pt>
                <c:pt idx="19">
                  <c:v>378086</c:v>
                </c:pt>
                <c:pt idx="20">
                  <c:v>239962</c:v>
                </c:pt>
                <c:pt idx="21">
                  <c:v>155058</c:v>
                </c:pt>
                <c:pt idx="22">
                  <c:v>125621</c:v>
                </c:pt>
                <c:pt idx="23">
                  <c:v>186716</c:v>
                </c:pt>
                <c:pt idx="24">
                  <c:v>144482</c:v>
                </c:pt>
                <c:pt idx="25">
                  <c:v>144808</c:v>
                </c:pt>
                <c:pt idx="26">
                  <c:v>186111</c:v>
                </c:pt>
                <c:pt idx="27">
                  <c:v>195310</c:v>
                </c:pt>
                <c:pt idx="28">
                  <c:v>295435</c:v>
                </c:pt>
                <c:pt idx="29">
                  <c:v>459142</c:v>
                </c:pt>
                <c:pt idx="30">
                  <c:v>784813</c:v>
                </c:pt>
                <c:pt idx="31">
                  <c:v>727328</c:v>
                </c:pt>
                <c:pt idx="32">
                  <c:v>278819</c:v>
                </c:pt>
                <c:pt idx="33">
                  <c:v>176635</c:v>
                </c:pt>
                <c:pt idx="34">
                  <c:v>180476</c:v>
                </c:pt>
                <c:pt idx="35">
                  <c:v>219234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6-4A0C-B8D2-9360084A16CD}"/>
            </c:ext>
          </c:extLst>
        </c:ser>
        <c:ser>
          <c:idx val="1"/>
          <c:order val="1"/>
          <c:tx>
            <c:strRef>
              <c:f>월별판매량!$C$1</c:f>
              <c:strCache>
                <c:ptCount val="1"/>
                <c:pt idx="0">
                  <c:v>선케어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월별판매량!$A$2:$A$37</c:f>
              <c:numCache>
                <c:formatCode>yy/mm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월별판매량!$C$2:$C$37</c:f>
              <c:numCache>
                <c:formatCode>General</c:formatCode>
                <c:ptCount val="36"/>
                <c:pt idx="0">
                  <c:v>38652</c:v>
                </c:pt>
                <c:pt idx="1">
                  <c:v>44994</c:v>
                </c:pt>
                <c:pt idx="2">
                  <c:v>106501</c:v>
                </c:pt>
                <c:pt idx="3">
                  <c:v>183980</c:v>
                </c:pt>
                <c:pt idx="4">
                  <c:v>373897</c:v>
                </c:pt>
                <c:pt idx="5">
                  <c:v>524155</c:v>
                </c:pt>
                <c:pt idx="6">
                  <c:v>355389</c:v>
                </c:pt>
                <c:pt idx="7">
                  <c:v>255268</c:v>
                </c:pt>
                <c:pt idx="8">
                  <c:v>122430</c:v>
                </c:pt>
                <c:pt idx="9">
                  <c:v>83580</c:v>
                </c:pt>
                <c:pt idx="10">
                  <c:v>54436</c:v>
                </c:pt>
                <c:pt idx="11">
                  <c:v>92770</c:v>
                </c:pt>
                <c:pt idx="12">
                  <c:v>67790</c:v>
                </c:pt>
                <c:pt idx="13">
                  <c:v>84692</c:v>
                </c:pt>
                <c:pt idx="14">
                  <c:v>111430</c:v>
                </c:pt>
                <c:pt idx="15">
                  <c:v>175712</c:v>
                </c:pt>
                <c:pt idx="16">
                  <c:v>498256</c:v>
                </c:pt>
                <c:pt idx="17">
                  <c:v>533745</c:v>
                </c:pt>
                <c:pt idx="18">
                  <c:v>330767</c:v>
                </c:pt>
                <c:pt idx="19">
                  <c:v>217595</c:v>
                </c:pt>
                <c:pt idx="20">
                  <c:v>108042</c:v>
                </c:pt>
                <c:pt idx="21">
                  <c:v>66391</c:v>
                </c:pt>
                <c:pt idx="22">
                  <c:v>47930</c:v>
                </c:pt>
                <c:pt idx="23">
                  <c:v>78320</c:v>
                </c:pt>
                <c:pt idx="24">
                  <c:v>52683</c:v>
                </c:pt>
                <c:pt idx="25">
                  <c:v>46030</c:v>
                </c:pt>
                <c:pt idx="26">
                  <c:v>156402</c:v>
                </c:pt>
                <c:pt idx="27">
                  <c:v>169410</c:v>
                </c:pt>
                <c:pt idx="28">
                  <c:v>264420</c:v>
                </c:pt>
                <c:pt idx="29">
                  <c:v>465110</c:v>
                </c:pt>
                <c:pt idx="30">
                  <c:v>427518</c:v>
                </c:pt>
                <c:pt idx="31">
                  <c:v>261783</c:v>
                </c:pt>
                <c:pt idx="32">
                  <c:v>113426</c:v>
                </c:pt>
                <c:pt idx="33">
                  <c:v>73142</c:v>
                </c:pt>
                <c:pt idx="34">
                  <c:v>68986</c:v>
                </c:pt>
                <c:pt idx="35">
                  <c:v>83132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6-4A0C-B8D2-9360084A16CD}"/>
            </c:ext>
          </c:extLst>
        </c:ser>
        <c:ser>
          <c:idx val="2"/>
          <c:order val="2"/>
          <c:tx>
            <c:strRef>
              <c:f>월별판매량!$D$1</c:f>
              <c:strCache>
                <c:ptCount val="1"/>
                <c:pt idx="0">
                  <c:v>제모제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월별판매량!$A$2:$A$37</c:f>
              <c:numCache>
                <c:formatCode>yy/mm</c:formatCode>
                <c:ptCount val="3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</c:numCache>
            </c:numRef>
          </c:cat>
          <c:val>
            <c:numRef>
              <c:f>월별판매량!$D$2:$D$37</c:f>
              <c:numCache>
                <c:formatCode>General</c:formatCode>
                <c:ptCount val="36"/>
                <c:pt idx="0">
                  <c:v>8049</c:v>
                </c:pt>
                <c:pt idx="1">
                  <c:v>7799</c:v>
                </c:pt>
                <c:pt idx="2">
                  <c:v>12930</c:v>
                </c:pt>
                <c:pt idx="3">
                  <c:v>66379</c:v>
                </c:pt>
                <c:pt idx="4">
                  <c:v>139434</c:v>
                </c:pt>
                <c:pt idx="5">
                  <c:v>176070</c:v>
                </c:pt>
                <c:pt idx="6">
                  <c:v>192886</c:v>
                </c:pt>
                <c:pt idx="7">
                  <c:v>114820</c:v>
                </c:pt>
                <c:pt idx="8">
                  <c:v>63437</c:v>
                </c:pt>
                <c:pt idx="9">
                  <c:v>29255</c:v>
                </c:pt>
                <c:pt idx="10">
                  <c:v>26844</c:v>
                </c:pt>
                <c:pt idx="11">
                  <c:v>35341</c:v>
                </c:pt>
                <c:pt idx="12">
                  <c:v>29357</c:v>
                </c:pt>
                <c:pt idx="13">
                  <c:v>25828</c:v>
                </c:pt>
                <c:pt idx="14">
                  <c:v>36479</c:v>
                </c:pt>
                <c:pt idx="15">
                  <c:v>82991</c:v>
                </c:pt>
                <c:pt idx="16">
                  <c:v>147149</c:v>
                </c:pt>
                <c:pt idx="17">
                  <c:v>159108</c:v>
                </c:pt>
                <c:pt idx="18">
                  <c:v>137072</c:v>
                </c:pt>
                <c:pt idx="19">
                  <c:v>101568</c:v>
                </c:pt>
                <c:pt idx="20">
                  <c:v>48181</c:v>
                </c:pt>
                <c:pt idx="21">
                  <c:v>32921</c:v>
                </c:pt>
                <c:pt idx="22">
                  <c:v>31621</c:v>
                </c:pt>
                <c:pt idx="23">
                  <c:v>37603</c:v>
                </c:pt>
                <c:pt idx="24">
                  <c:v>31184</c:v>
                </c:pt>
                <c:pt idx="25">
                  <c:v>27175</c:v>
                </c:pt>
                <c:pt idx="26">
                  <c:v>45568</c:v>
                </c:pt>
                <c:pt idx="27">
                  <c:v>59230</c:v>
                </c:pt>
                <c:pt idx="28">
                  <c:v>95936</c:v>
                </c:pt>
                <c:pt idx="29">
                  <c:v>90384</c:v>
                </c:pt>
                <c:pt idx="30">
                  <c:v>103892</c:v>
                </c:pt>
                <c:pt idx="31">
                  <c:v>77275</c:v>
                </c:pt>
                <c:pt idx="32">
                  <c:v>40877</c:v>
                </c:pt>
                <c:pt idx="33">
                  <c:v>20016</c:v>
                </c:pt>
                <c:pt idx="34">
                  <c:v>16510</c:v>
                </c:pt>
                <c:pt idx="35">
                  <c:v>16577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6-4A0C-B8D2-9360084A1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2525839"/>
        <c:axId val="692526255"/>
      </c:barChart>
      <c:dateAx>
        <c:axId val="692525839"/>
        <c:scaling>
          <c:orientation val="minMax"/>
        </c:scaling>
        <c:delete val="1"/>
        <c:axPos val="b"/>
        <c:numFmt formatCode="yy/mm" sourceLinked="1"/>
        <c:majorTickMark val="none"/>
        <c:minorTickMark val="none"/>
        <c:tickLblPos val="nextTo"/>
        <c:crossAx val="692526255"/>
        <c:crosses val="autoZero"/>
        <c:auto val="1"/>
        <c:lblOffset val="100"/>
        <c:baseTimeUnit val="months"/>
      </c:dateAx>
      <c:valAx>
        <c:axId val="692526255"/>
        <c:scaling>
          <c:orientation val="minMax"/>
          <c:min val="200000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2525839"/>
        <c:crosses val="autoZero"/>
        <c:crossBetween val="between"/>
        <c:majorUnit val="400000"/>
        <c:minorUnit val="80000"/>
        <c:dispUnits>
          <c:builtInUnit val="millions"/>
          <c:dispUnitsLbl>
            <c:layout>
              <c:manualLayout>
                <c:xMode val="edge"/>
                <c:yMode val="edge"/>
                <c:x val="8.5196953156922176E-2"/>
                <c:y val="7.493509558649988E-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10116150017031"/>
          <c:y val="8.2428605145149866E-2"/>
          <c:w val="0.76992997483599446"/>
          <c:h val="0.1337615057823932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[통합 문서1.xlsx]Sheet3!피벗 테이블1</c:name>
    <c:fmtId val="-1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4281515819260674"/>
          <c:y val="0.11689613157411304"/>
          <c:w val="0.72494381090677673"/>
          <c:h val="0.609106316034521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00~19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네일</c:v>
                </c:pt>
                <c:pt idx="1">
                  <c:v>립컬러</c:v>
                </c:pt>
                <c:pt idx="2">
                  <c:v>립케어</c:v>
                </c:pt>
                <c:pt idx="3">
                  <c:v>마스크팩</c:v>
                </c:pt>
                <c:pt idx="4">
                  <c:v>바디로션</c:v>
                </c:pt>
                <c:pt idx="5">
                  <c:v>선케어</c:v>
                </c:pt>
                <c:pt idx="6">
                  <c:v>제모제</c:v>
                </c:pt>
                <c:pt idx="7">
                  <c:v>체중조절</c:v>
                </c:pt>
                <c:pt idx="8">
                  <c:v>크림로션</c:v>
                </c:pt>
                <c:pt idx="9">
                  <c:v>훼이셜클렌저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245763</c:v>
                </c:pt>
                <c:pt idx="1">
                  <c:v>2281728</c:v>
                </c:pt>
                <c:pt idx="2">
                  <c:v>650998</c:v>
                </c:pt>
                <c:pt idx="3">
                  <c:v>4347935</c:v>
                </c:pt>
                <c:pt idx="4">
                  <c:v>258768</c:v>
                </c:pt>
                <c:pt idx="5">
                  <c:v>219746</c:v>
                </c:pt>
                <c:pt idx="6">
                  <c:v>146269</c:v>
                </c:pt>
                <c:pt idx="7">
                  <c:v>59451</c:v>
                </c:pt>
                <c:pt idx="8">
                  <c:v>689313</c:v>
                </c:pt>
                <c:pt idx="9">
                  <c:v>618174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1-4C17-9389-ECF5F21D122C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20~39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네일</c:v>
                </c:pt>
                <c:pt idx="1">
                  <c:v>립컬러</c:v>
                </c:pt>
                <c:pt idx="2">
                  <c:v>립케어</c:v>
                </c:pt>
                <c:pt idx="3">
                  <c:v>마스크팩</c:v>
                </c:pt>
                <c:pt idx="4">
                  <c:v>바디로션</c:v>
                </c:pt>
                <c:pt idx="5">
                  <c:v>선케어</c:v>
                </c:pt>
                <c:pt idx="6">
                  <c:v>제모제</c:v>
                </c:pt>
                <c:pt idx="7">
                  <c:v>체중조절</c:v>
                </c:pt>
                <c:pt idx="8">
                  <c:v>크림로션</c:v>
                </c:pt>
                <c:pt idx="9">
                  <c:v>훼이셜클렌저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5836393</c:v>
                </c:pt>
                <c:pt idx="1">
                  <c:v>18918579</c:v>
                </c:pt>
                <c:pt idx="2">
                  <c:v>7818951</c:v>
                </c:pt>
                <c:pt idx="3">
                  <c:v>111767115</c:v>
                </c:pt>
                <c:pt idx="4">
                  <c:v>7220434</c:v>
                </c:pt>
                <c:pt idx="5">
                  <c:v>5057968</c:v>
                </c:pt>
                <c:pt idx="6">
                  <c:v>1936478</c:v>
                </c:pt>
                <c:pt idx="7">
                  <c:v>2272879</c:v>
                </c:pt>
                <c:pt idx="8">
                  <c:v>13576275</c:v>
                </c:pt>
                <c:pt idx="9">
                  <c:v>12346667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E1-4C17-9389-ECF5F21D122C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40~59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네일</c:v>
                </c:pt>
                <c:pt idx="1">
                  <c:v>립컬러</c:v>
                </c:pt>
                <c:pt idx="2">
                  <c:v>립케어</c:v>
                </c:pt>
                <c:pt idx="3">
                  <c:v>마스크팩</c:v>
                </c:pt>
                <c:pt idx="4">
                  <c:v>바디로션</c:v>
                </c:pt>
                <c:pt idx="5">
                  <c:v>선케어</c:v>
                </c:pt>
                <c:pt idx="6">
                  <c:v>제모제</c:v>
                </c:pt>
                <c:pt idx="7">
                  <c:v>체중조절</c:v>
                </c:pt>
                <c:pt idx="8">
                  <c:v>크림로션</c:v>
                </c:pt>
                <c:pt idx="9">
                  <c:v>훼이셜클렌저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1713551</c:v>
                </c:pt>
                <c:pt idx="1">
                  <c:v>4318755</c:v>
                </c:pt>
                <c:pt idx="2">
                  <c:v>1573058</c:v>
                </c:pt>
                <c:pt idx="3">
                  <c:v>17479911</c:v>
                </c:pt>
                <c:pt idx="4">
                  <c:v>2724041</c:v>
                </c:pt>
                <c:pt idx="5">
                  <c:v>1385268</c:v>
                </c:pt>
                <c:pt idx="6">
                  <c:v>271297</c:v>
                </c:pt>
                <c:pt idx="7">
                  <c:v>361230</c:v>
                </c:pt>
                <c:pt idx="8">
                  <c:v>3671508</c:v>
                </c:pt>
                <c:pt idx="9">
                  <c:v>2889748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E1-4C17-9389-ECF5F21D122C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60~99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네일</c:v>
                </c:pt>
                <c:pt idx="1">
                  <c:v>립컬러</c:v>
                </c:pt>
                <c:pt idx="2">
                  <c:v>립케어</c:v>
                </c:pt>
                <c:pt idx="3">
                  <c:v>마스크팩</c:v>
                </c:pt>
                <c:pt idx="4">
                  <c:v>바디로션</c:v>
                </c:pt>
                <c:pt idx="5">
                  <c:v>선케어</c:v>
                </c:pt>
                <c:pt idx="6">
                  <c:v>제모제</c:v>
                </c:pt>
                <c:pt idx="7">
                  <c:v>체중조절</c:v>
                </c:pt>
                <c:pt idx="8">
                  <c:v>크림로션</c:v>
                </c:pt>
                <c:pt idx="9">
                  <c:v>훼이셜클렌저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97872</c:v>
                </c:pt>
                <c:pt idx="1">
                  <c:v>204090</c:v>
                </c:pt>
                <c:pt idx="2">
                  <c:v>70820</c:v>
                </c:pt>
                <c:pt idx="3">
                  <c:v>1053637</c:v>
                </c:pt>
                <c:pt idx="4">
                  <c:v>123328</c:v>
                </c:pt>
                <c:pt idx="5">
                  <c:v>75782</c:v>
                </c:pt>
                <c:pt idx="6">
                  <c:v>13702</c:v>
                </c:pt>
                <c:pt idx="7">
                  <c:v>27052</c:v>
                </c:pt>
                <c:pt idx="8">
                  <c:v>161417</c:v>
                </c:pt>
                <c:pt idx="9">
                  <c:v>141838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E1-4C17-9389-ECF5F21D1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5483727"/>
        <c:axId val="65481647"/>
      </c:barChart>
      <c:catAx>
        <c:axId val="6548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481647"/>
        <c:crosses val="autoZero"/>
        <c:auto val="1"/>
        <c:lblAlgn val="ctr"/>
        <c:lblOffset val="100"/>
        <c:noMultiLvlLbl val="0"/>
      </c:catAx>
      <c:valAx>
        <c:axId val="6548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483727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12199307466229706"/>
                <c:y val="0.1143978986309576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117095809232475"/>
          <c:y val="0.11626486178221346"/>
          <c:w val="0.48198953999087968"/>
          <c:h val="6.4544843358033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[Microsoft PowerPoint의 차트]Sheet4!피벗 테이블2</c:name>
    <c:fmtId val="-1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00~19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Sheet4!$A$5:$A$10</c:f>
              <c:strCache>
                <c:ptCount val="5"/>
                <c:pt idx="0">
                  <c:v>강남구</c:v>
                </c:pt>
                <c:pt idx="1">
                  <c:v>강서구</c:v>
                </c:pt>
                <c:pt idx="2">
                  <c:v>서초구</c:v>
                </c:pt>
                <c:pt idx="3">
                  <c:v>종로구</c:v>
                </c:pt>
                <c:pt idx="4">
                  <c:v>하남시</c:v>
                </c:pt>
              </c:strCache>
            </c:strRef>
          </c:cat>
          <c:val>
            <c:numRef>
              <c:f>Sheet4!$B$5:$B$10</c:f>
              <c:numCache>
                <c:formatCode>General</c:formatCode>
                <c:ptCount val="5"/>
                <c:pt idx="0">
                  <c:v>38287</c:v>
                </c:pt>
                <c:pt idx="1">
                  <c:v>595161</c:v>
                </c:pt>
                <c:pt idx="2">
                  <c:v>227224</c:v>
                </c:pt>
                <c:pt idx="3">
                  <c:v>12355</c:v>
                </c:pt>
                <c:pt idx="4">
                  <c:v>203466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F8-4856-A9CE-9AB50DDE4B64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20~39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Sheet4!$A$5:$A$10</c:f>
              <c:strCache>
                <c:ptCount val="5"/>
                <c:pt idx="0">
                  <c:v>강남구</c:v>
                </c:pt>
                <c:pt idx="1">
                  <c:v>강서구</c:v>
                </c:pt>
                <c:pt idx="2">
                  <c:v>서초구</c:v>
                </c:pt>
                <c:pt idx="3">
                  <c:v>종로구</c:v>
                </c:pt>
                <c:pt idx="4">
                  <c:v>하남시</c:v>
                </c:pt>
              </c:strCache>
            </c:strRef>
          </c:cat>
          <c:val>
            <c:numRef>
              <c:f>Sheet4!$C$5:$C$10</c:f>
              <c:numCache>
                <c:formatCode>General</c:formatCode>
                <c:ptCount val="5"/>
                <c:pt idx="0">
                  <c:v>1621441</c:v>
                </c:pt>
                <c:pt idx="1">
                  <c:v>15079154</c:v>
                </c:pt>
                <c:pt idx="2">
                  <c:v>7983182</c:v>
                </c:pt>
                <c:pt idx="3">
                  <c:v>1479137</c:v>
                </c:pt>
                <c:pt idx="4">
                  <c:v>1683558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F8-4856-A9CE-9AB50DDE4B64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40~59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Sheet4!$A$5:$A$10</c:f>
              <c:strCache>
                <c:ptCount val="5"/>
                <c:pt idx="0">
                  <c:v>강남구</c:v>
                </c:pt>
                <c:pt idx="1">
                  <c:v>강서구</c:v>
                </c:pt>
                <c:pt idx="2">
                  <c:v>서초구</c:v>
                </c:pt>
                <c:pt idx="3">
                  <c:v>종로구</c:v>
                </c:pt>
                <c:pt idx="4">
                  <c:v>하남시</c:v>
                </c:pt>
              </c:strCache>
            </c:strRef>
          </c:cat>
          <c:val>
            <c:numRef>
              <c:f>Sheet4!$D$5:$D$10</c:f>
              <c:numCache>
                <c:formatCode>General</c:formatCode>
                <c:ptCount val="5"/>
                <c:pt idx="0">
                  <c:v>199591</c:v>
                </c:pt>
                <c:pt idx="1">
                  <c:v>3009832</c:v>
                </c:pt>
                <c:pt idx="2">
                  <c:v>1388183</c:v>
                </c:pt>
                <c:pt idx="3">
                  <c:v>247040</c:v>
                </c:pt>
                <c:pt idx="4">
                  <c:v>1347704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F8-4856-A9CE-9AB50DDE4B64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60~99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Sheet4!$A$5:$A$10</c:f>
              <c:strCache>
                <c:ptCount val="5"/>
                <c:pt idx="0">
                  <c:v>강남구</c:v>
                </c:pt>
                <c:pt idx="1">
                  <c:v>강서구</c:v>
                </c:pt>
                <c:pt idx="2">
                  <c:v>서초구</c:v>
                </c:pt>
                <c:pt idx="3">
                  <c:v>종로구</c:v>
                </c:pt>
                <c:pt idx="4">
                  <c:v>하남시</c:v>
                </c:pt>
              </c:strCache>
            </c:strRef>
          </c:cat>
          <c:val>
            <c:numRef>
              <c:f>Sheet4!$E$5:$E$10</c:f>
              <c:numCache>
                <c:formatCode>General</c:formatCode>
                <c:ptCount val="5"/>
                <c:pt idx="0">
                  <c:v>18176</c:v>
                </c:pt>
                <c:pt idx="1">
                  <c:v>144464</c:v>
                </c:pt>
                <c:pt idx="2">
                  <c:v>130065</c:v>
                </c:pt>
                <c:pt idx="3">
                  <c:v>12901</c:v>
                </c:pt>
                <c:pt idx="4">
                  <c:v>138875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F8-4856-A9CE-9AB50DDE4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58760191"/>
        <c:axId val="158745631"/>
      </c:barChart>
      <c:catAx>
        <c:axId val="15876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745631"/>
        <c:crosses val="autoZero"/>
        <c:auto val="1"/>
        <c:lblAlgn val="ctr"/>
        <c:lblOffset val="100"/>
        <c:noMultiLvlLbl val="0"/>
      </c:catAx>
      <c:valAx>
        <c:axId val="15874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76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01FFC-551C-4113-A400-58826A1CA8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F947-1036-4254-BD4C-31B12AD71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3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4818" rtl="0" eaLnBrk="1" latinLnBrk="1" hangingPunct="1">
      <a:defRPr sz="1043" kern="1200">
        <a:solidFill>
          <a:schemeClr val="tx1"/>
        </a:solidFill>
        <a:latin typeface="+mn-lt"/>
        <a:ea typeface="+mn-ea"/>
        <a:cs typeface="+mn-cs"/>
      </a:defRPr>
    </a:lvl1pPr>
    <a:lvl2pPr marL="397409" algn="l" defTabSz="794818" rtl="0" eaLnBrk="1" latinLnBrk="1" hangingPunct="1">
      <a:defRPr sz="1043" kern="1200">
        <a:solidFill>
          <a:schemeClr val="tx1"/>
        </a:solidFill>
        <a:latin typeface="+mn-lt"/>
        <a:ea typeface="+mn-ea"/>
        <a:cs typeface="+mn-cs"/>
      </a:defRPr>
    </a:lvl2pPr>
    <a:lvl3pPr marL="794818" algn="l" defTabSz="794818" rtl="0" eaLnBrk="1" latinLnBrk="1" hangingPunct="1">
      <a:defRPr sz="1043" kern="1200">
        <a:solidFill>
          <a:schemeClr val="tx1"/>
        </a:solidFill>
        <a:latin typeface="+mn-lt"/>
        <a:ea typeface="+mn-ea"/>
        <a:cs typeface="+mn-cs"/>
      </a:defRPr>
    </a:lvl3pPr>
    <a:lvl4pPr marL="1192227" algn="l" defTabSz="794818" rtl="0" eaLnBrk="1" latinLnBrk="1" hangingPunct="1">
      <a:defRPr sz="1043" kern="1200">
        <a:solidFill>
          <a:schemeClr val="tx1"/>
        </a:solidFill>
        <a:latin typeface="+mn-lt"/>
        <a:ea typeface="+mn-ea"/>
        <a:cs typeface="+mn-cs"/>
      </a:defRPr>
    </a:lvl4pPr>
    <a:lvl5pPr marL="1589635" algn="l" defTabSz="794818" rtl="0" eaLnBrk="1" latinLnBrk="1" hangingPunct="1">
      <a:defRPr sz="1043" kern="1200">
        <a:solidFill>
          <a:schemeClr val="tx1"/>
        </a:solidFill>
        <a:latin typeface="+mn-lt"/>
        <a:ea typeface="+mn-ea"/>
        <a:cs typeface="+mn-cs"/>
      </a:defRPr>
    </a:lvl5pPr>
    <a:lvl6pPr marL="1987044" algn="l" defTabSz="794818" rtl="0" eaLnBrk="1" latinLnBrk="1" hangingPunct="1">
      <a:defRPr sz="1043" kern="1200">
        <a:solidFill>
          <a:schemeClr val="tx1"/>
        </a:solidFill>
        <a:latin typeface="+mn-lt"/>
        <a:ea typeface="+mn-ea"/>
        <a:cs typeface="+mn-cs"/>
      </a:defRPr>
    </a:lvl6pPr>
    <a:lvl7pPr marL="2384453" algn="l" defTabSz="794818" rtl="0" eaLnBrk="1" latinLnBrk="1" hangingPunct="1">
      <a:defRPr sz="1043" kern="1200">
        <a:solidFill>
          <a:schemeClr val="tx1"/>
        </a:solidFill>
        <a:latin typeface="+mn-lt"/>
        <a:ea typeface="+mn-ea"/>
        <a:cs typeface="+mn-cs"/>
      </a:defRPr>
    </a:lvl7pPr>
    <a:lvl8pPr marL="2781862" algn="l" defTabSz="794818" rtl="0" eaLnBrk="1" latinLnBrk="1" hangingPunct="1">
      <a:defRPr sz="1043" kern="1200">
        <a:solidFill>
          <a:schemeClr val="tx1"/>
        </a:solidFill>
        <a:latin typeface="+mn-lt"/>
        <a:ea typeface="+mn-ea"/>
        <a:cs typeface="+mn-cs"/>
      </a:defRPr>
    </a:lvl8pPr>
    <a:lvl9pPr marL="3179272" algn="l" defTabSz="794818" rtl="0" eaLnBrk="1" latinLnBrk="1" hangingPunct="1">
      <a:defRPr sz="10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28700" y="1143000"/>
            <a:ext cx="48006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소비자들은 날씨</a:t>
            </a:r>
            <a:r>
              <a:rPr lang="ko-KR" altLang="en-US" baseline="0" dirty="0" smtClean="0"/>
              <a:t> 및 상점의 종류에 따라 </a:t>
            </a:r>
            <a:r>
              <a:rPr lang="ko-KR" altLang="en-US" baseline="0" dirty="0" err="1" smtClean="0"/>
              <a:t>구매패턴이</a:t>
            </a:r>
            <a:r>
              <a:rPr lang="ko-KR" altLang="en-US" baseline="0" dirty="0" smtClean="0"/>
              <a:t> 달라짐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첫째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날씨에 따라 카테고리 별 판매량이 다른 양상을 나타냅니다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실제로 랄라블라 데이터 분석 결과</a:t>
            </a:r>
            <a:r>
              <a:rPr lang="en-US" altLang="ko-KR" baseline="0" dirty="0" smtClean="0"/>
              <a:t>,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충동구매에 대해 긍정적인 의견인 소비자를 확보하는 것이 중요하다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 000 </a:t>
            </a:r>
            <a:r>
              <a:rPr lang="ko-KR" altLang="en-US" baseline="0" dirty="0" smtClean="0"/>
              <a:t>조사 결과 소비자들은 </a:t>
            </a:r>
            <a:r>
              <a:rPr lang="en-US" altLang="ko-KR" baseline="0" dirty="0" smtClean="0"/>
              <a:t>H&amp;B </a:t>
            </a:r>
            <a:r>
              <a:rPr lang="ko-KR" altLang="en-US" baseline="0" dirty="0" smtClean="0"/>
              <a:t>스토어에서 충동구매 성향이 높게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 이는 신규 고객 확보를 위한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지역별로 날씨도 인구통계학적 특성도 다르지만 현재 </a:t>
            </a:r>
            <a:r>
              <a:rPr lang="ko-KR" altLang="en-US" baseline="0" dirty="0" err="1" smtClean="0"/>
              <a:t>랄라블라는</a:t>
            </a:r>
            <a:r>
              <a:rPr lang="ko-KR" altLang="en-US" baseline="0" dirty="0" smtClean="0"/>
              <a:t> 전국구 동일제품 </a:t>
            </a:r>
            <a:r>
              <a:rPr lang="ko-KR" altLang="en-US" baseline="0" dirty="0" err="1" smtClean="0"/>
              <a:t>동일행사를</a:t>
            </a:r>
            <a:r>
              <a:rPr lang="ko-KR" altLang="en-US" baseline="0" dirty="0" smtClean="0"/>
              <a:t> 진행하고 있습니다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계절 별 행사의 큰 카테고리는 가져가되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지역별 특성을 고려하여 어떻게 행사를 기획할 수 있을까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의사결정 </a:t>
            </a:r>
            <a:r>
              <a:rPr lang="ko-KR" altLang="en-US" baseline="0" dirty="0" err="1" smtClean="0"/>
              <a:t>지원도구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6F947-1036-4254-BD4C-31B12AD71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1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6F947-1036-4254-BD4C-31B12AD71C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6F947-1036-4254-BD4C-31B12AD71C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8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6F947-1036-4254-BD4C-31B12AD71C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5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6F947-1036-4254-BD4C-31B12AD71C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7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60529"/>
            <a:ext cx="7560469" cy="225606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403592"/>
            <a:ext cx="7560469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3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5009"/>
            <a:ext cx="2173635" cy="549164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5009"/>
            <a:ext cx="6394896" cy="549164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29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615545"/>
            <a:ext cx="8694539" cy="26955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336618"/>
            <a:ext cx="8694539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7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725046"/>
            <a:ext cx="4284266" cy="41116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725046"/>
            <a:ext cx="4284266" cy="41116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45010"/>
            <a:ext cx="8694539" cy="12525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88543"/>
            <a:ext cx="426457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367064"/>
            <a:ext cx="4264576" cy="3481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88543"/>
            <a:ext cx="4285579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367064"/>
            <a:ext cx="4285579" cy="3481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8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6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33026"/>
            <a:ext cx="5103316" cy="460512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8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33026"/>
            <a:ext cx="5103316" cy="460512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45010"/>
            <a:ext cx="86945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725046"/>
            <a:ext cx="86945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16FB-D288-495B-BAD3-F3D5345A2BB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006163"/>
            <a:ext cx="340221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1567-7B47-4472-9BB5-92B3B72E1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026" rtl="0" eaLnBrk="1" latinLnBrk="1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18" Type="http://schemas.openxmlformats.org/officeDocument/2006/relationships/image" Target="../media/image14.png"/><Relationship Id="rId26" Type="http://schemas.openxmlformats.org/officeDocument/2006/relationships/image" Target="../media/image4.png"/><Relationship Id="rId3" Type="http://schemas.openxmlformats.org/officeDocument/2006/relationships/image" Target="../media/image5.png"/><Relationship Id="rId21" Type="http://schemas.microsoft.com/office/2007/relationships/hdphoto" Target="../media/hdphoto6.wdp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chart" Target="../charts/chart2.xml"/><Relationship Id="rId15" Type="http://schemas.openxmlformats.org/officeDocument/2006/relationships/image" Target="../media/image12.png"/><Relationship Id="rId23" Type="http://schemas.openxmlformats.org/officeDocument/2006/relationships/image" Target="../media/image17.png"/><Relationship Id="rId10" Type="http://schemas.microsoft.com/office/2007/relationships/hdphoto" Target="../media/hdphoto2.wdp"/><Relationship Id="rId19" Type="http://schemas.microsoft.com/office/2007/relationships/hdphoto" Target="../media/hdphoto5.wdp"/><Relationship Id="rId4" Type="http://schemas.openxmlformats.org/officeDocument/2006/relationships/chart" Target="../charts/chart1.xml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0"/>
            <a:ext cx="10080625" cy="6480175"/>
            <a:chOff x="7802476" y="-1733552"/>
            <a:chExt cx="10080625" cy="6480176"/>
          </a:xfrm>
        </p:grpSpPr>
        <p:grpSp>
          <p:nvGrpSpPr>
            <p:cNvPr id="19" name="그룹 18"/>
            <p:cNvGrpSpPr/>
            <p:nvPr/>
          </p:nvGrpSpPr>
          <p:grpSpPr>
            <a:xfrm>
              <a:off x="7802476" y="-1733552"/>
              <a:ext cx="10080625" cy="6480175"/>
              <a:chOff x="-5496815" y="2617922"/>
              <a:chExt cx="9981889" cy="6057862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66" r="16545" b="13274"/>
              <a:stretch/>
            </p:blipFill>
            <p:spPr>
              <a:xfrm>
                <a:off x="1137074" y="2617922"/>
                <a:ext cx="3348000" cy="6057862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97" r="45496"/>
              <a:stretch/>
            </p:blipFill>
            <p:spPr>
              <a:xfrm>
                <a:off x="-5496815" y="2617922"/>
                <a:ext cx="3348000" cy="6057862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69" r="46989"/>
              <a:stretch/>
            </p:blipFill>
            <p:spPr>
              <a:xfrm>
                <a:off x="-2180445" y="2617922"/>
                <a:ext cx="3348000" cy="6057862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7802476" y="-1733551"/>
              <a:ext cx="10080625" cy="6480175"/>
            </a:xfrm>
            <a:prstGeom prst="rect">
              <a:avLst/>
            </a:prstGeom>
            <a:solidFill>
              <a:schemeClr val="tx1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906011" y="1809207"/>
            <a:ext cx="4850847" cy="22838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2879505" y="2572553"/>
            <a:ext cx="49038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ko-KR" sz="2400" b="1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날씨 및 인구 통계학 특성 기반</a:t>
            </a:r>
            <a:endParaRPr lang="en-US" altLang="ko-KR" sz="2400" b="1" dirty="0" smtClean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90000"/>
              </a:lnSpc>
            </a:pPr>
            <a:r>
              <a:rPr lang="ko-KR" altLang="ko-KR" sz="2400" b="1" spc="-9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소비자 맞춤형 행사 </a:t>
            </a:r>
            <a:r>
              <a:rPr lang="ko-KR" altLang="en-US" sz="2400" b="1" spc="-9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기획</a:t>
            </a:r>
            <a:r>
              <a:rPr lang="ko-KR" altLang="ko-KR" sz="2400" b="1" spc="-9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서비스</a:t>
            </a:r>
            <a:endParaRPr lang="ko-KR" altLang="ko-KR" sz="2400" b="1" spc="-9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갈매기형 수장 20"/>
          <p:cNvSpPr/>
          <p:nvPr/>
        </p:nvSpPr>
        <p:spPr>
          <a:xfrm rot="10800000">
            <a:off x="7000480" y="5152570"/>
            <a:ext cx="4103559" cy="1214581"/>
          </a:xfrm>
          <a:prstGeom prst="chevron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620" y="5310069"/>
            <a:ext cx="1671838" cy="5463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843620" y="5884799"/>
            <a:ext cx="185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9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TEAM,  </a:t>
            </a:r>
            <a:r>
              <a:rPr lang="ko-KR" altLang="en-US" b="1" spc="-9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우리평화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9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-22283" y="521942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94563" y="191927"/>
            <a:ext cx="902287" cy="332264"/>
            <a:chOff x="194563" y="187849"/>
            <a:chExt cx="902287" cy="191462"/>
          </a:xfrm>
        </p:grpSpPr>
        <p:sp>
          <p:nvSpPr>
            <p:cNvPr id="10" name="양쪽 모서리가 둥근 사각형 9"/>
            <p:cNvSpPr/>
            <p:nvPr/>
          </p:nvSpPr>
          <p:spPr>
            <a:xfrm flipH="1">
              <a:off x="196850" y="187849"/>
              <a:ext cx="900000" cy="191462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flipH="1">
              <a:off x="194563" y="208206"/>
              <a:ext cx="842346" cy="1507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1.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기획 배경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21740" y="191927"/>
            <a:ext cx="900000" cy="332264"/>
            <a:chOff x="1262479" y="191927"/>
            <a:chExt cx="900000" cy="332264"/>
          </a:xfrm>
        </p:grpSpPr>
        <p:sp>
          <p:nvSpPr>
            <p:cNvPr id="13" name="양쪽 모서리가 둥근 사각형 12"/>
            <p:cNvSpPr/>
            <p:nvPr/>
          </p:nvSpPr>
          <p:spPr>
            <a:xfrm flipH="1">
              <a:off x="1262479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flipH="1">
              <a:off x="1262479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2.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데이터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46501" y="191927"/>
            <a:ext cx="900000" cy="332264"/>
            <a:chOff x="2162308" y="191927"/>
            <a:chExt cx="900000" cy="332264"/>
          </a:xfrm>
        </p:grpSpPr>
        <p:sp>
          <p:nvSpPr>
            <p:cNvPr id="16" name="양쪽 모서리가 둥근 사각형 15"/>
            <p:cNvSpPr/>
            <p:nvPr/>
          </p:nvSpPr>
          <p:spPr>
            <a:xfrm flipH="1">
              <a:off x="2162308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2162308" y="227254"/>
              <a:ext cx="900000" cy="261610"/>
            </a:xfrm>
            <a:prstGeom prst="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3.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기법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71326" y="191927"/>
            <a:ext cx="900000" cy="332264"/>
            <a:chOff x="3062137" y="191927"/>
            <a:chExt cx="900000" cy="332264"/>
          </a:xfrm>
        </p:grpSpPr>
        <p:sp>
          <p:nvSpPr>
            <p:cNvPr id="19" name="양쪽 모서리가 둥근 사각형 18"/>
            <p:cNvSpPr/>
            <p:nvPr/>
          </p:nvSpPr>
          <p:spPr>
            <a:xfrm flipH="1">
              <a:off x="3062137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flipH="1">
              <a:off x="3062137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4.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결과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896152" y="189678"/>
            <a:ext cx="900000" cy="332264"/>
            <a:chOff x="4025002" y="189678"/>
            <a:chExt cx="900000" cy="332264"/>
          </a:xfrm>
        </p:grpSpPr>
        <p:sp>
          <p:nvSpPr>
            <p:cNvPr id="22" name="양쪽 모서리가 둥근 사각형 21"/>
            <p:cNvSpPr/>
            <p:nvPr/>
          </p:nvSpPr>
          <p:spPr>
            <a:xfrm flipH="1">
              <a:off x="4025002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flipH="1">
              <a:off x="4025002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5.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활용 방안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871714" y="189678"/>
            <a:ext cx="900000" cy="332264"/>
            <a:chOff x="4976318" y="189678"/>
            <a:chExt cx="900000" cy="332264"/>
          </a:xfrm>
        </p:grpSpPr>
        <p:sp>
          <p:nvSpPr>
            <p:cNvPr id="25" name="양쪽 모서리가 둥근 사각형 24"/>
            <p:cNvSpPr/>
            <p:nvPr/>
          </p:nvSpPr>
          <p:spPr>
            <a:xfrm flipH="1">
              <a:off x="4976318" y="189678"/>
              <a:ext cx="900000" cy="332264"/>
            </a:xfrm>
            <a:prstGeom prst="round2SameRect">
              <a:avLst/>
            </a:prstGeom>
            <a:solidFill>
              <a:srgbClr val="FE7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flipH="1">
              <a:off x="4976318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6.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기대효과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77155" y="875527"/>
            <a:ext cx="3038502" cy="449215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7154" y="1209686"/>
            <a:ext cx="3038503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77154" y="877273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3505" y="915700"/>
            <a:ext cx="692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보완점</a:t>
            </a:r>
            <a:endParaRPr lang="ko-KR" altLang="en-US" sz="14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63908" y="875527"/>
            <a:ext cx="6226192" cy="449215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463908" y="1209686"/>
            <a:ext cx="6226194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63908" y="877273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60259" y="915700"/>
            <a:ext cx="861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기대효과</a:t>
            </a:r>
            <a:endParaRPr lang="ko-KR" altLang="en-US" sz="14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505" y="5470906"/>
            <a:ext cx="9316595" cy="650615"/>
          </a:xfrm>
          <a:prstGeom prst="rect">
            <a:avLst/>
          </a:prstGeom>
          <a:solidFill>
            <a:srgbClr val="41BBC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ko-KR" b="1" spc="-15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날씨 </a:t>
            </a:r>
            <a:r>
              <a:rPr lang="ko-KR" altLang="ko-KR" b="1" spc="-15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및 인구 통계학 특성 </a:t>
            </a:r>
            <a:r>
              <a:rPr lang="ko-KR" altLang="ko-KR" b="1" spc="-15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기반</a:t>
            </a:r>
            <a:r>
              <a:rPr lang="en-US" altLang="ko-KR" b="1" spc="-15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ko-KR" b="1" spc="-9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소비자 </a:t>
            </a:r>
            <a:r>
              <a:rPr lang="ko-KR" altLang="ko-KR" b="1" spc="-9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맞춤형 행사 추천 </a:t>
            </a:r>
            <a:r>
              <a:rPr lang="ko-KR" altLang="ko-KR" b="1" spc="-9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</a:t>
            </a:r>
            <a:r>
              <a:rPr lang="ko-KR" altLang="en-US" b="1" spc="-90" dirty="0" smtClean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 매출 증대</a:t>
            </a:r>
            <a:endParaRPr lang="en-US" altLang="ko-KR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15184" y="1459937"/>
            <a:ext cx="2707041" cy="2426053"/>
            <a:chOff x="588609" y="1844933"/>
            <a:chExt cx="2473369" cy="2426053"/>
          </a:xfrm>
        </p:grpSpPr>
        <p:sp>
          <p:nvSpPr>
            <p:cNvPr id="44" name="직사각형 43"/>
            <p:cNvSpPr/>
            <p:nvPr/>
          </p:nvSpPr>
          <p:spPr>
            <a:xfrm>
              <a:off x="590354" y="1844933"/>
              <a:ext cx="2471624" cy="293647"/>
            </a:xfrm>
            <a:prstGeom prst="rect">
              <a:avLst/>
            </a:prstGeom>
            <a:solidFill>
              <a:srgbClr val="FEB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r>
                <a:rPr lang="en-US" altLang="ko-KR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SKU </a:t>
              </a:r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단위 데이터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91612" y="2243895"/>
              <a:ext cx="2070366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행사에 해당하는 </a:t>
              </a:r>
              <a:r>
                <a:rPr lang="en-US" altLang="ko-KR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SKU</a:t>
              </a:r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로 개별 영향력 측정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91611" y="2608171"/>
              <a:ext cx="2070366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판매량 및 계수 정확도 향상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88609" y="3214101"/>
              <a:ext cx="2471624" cy="293647"/>
            </a:xfrm>
            <a:prstGeom prst="rect">
              <a:avLst/>
            </a:prstGeom>
            <a:solidFill>
              <a:srgbClr val="FEB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행사 데이터 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89867" y="3613063"/>
              <a:ext cx="2070366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r>
                <a:rPr lang="ko-KR" altLang="en-US" sz="1000" b="1" spc="-151" dirty="0" err="1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휴리스틱</a:t>
              </a:r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분류의 한계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89866" y="3977339"/>
              <a:ext cx="2070366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소비자가 선호하는 행사 유형 도출 가능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8793" y="2243895"/>
              <a:ext cx="302878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05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1</a:t>
              </a:r>
              <a:endParaRPr lang="ko-KR" altLang="en-US" sz="105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8793" y="2606027"/>
              <a:ext cx="302878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05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2</a:t>
              </a:r>
              <a:endParaRPr lang="ko-KR" altLang="en-US" sz="105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29135" y="3615207"/>
              <a:ext cx="302878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05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1</a:t>
              </a:r>
              <a:endParaRPr lang="ko-KR" altLang="en-US" sz="105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9135" y="3977339"/>
              <a:ext cx="302878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05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2</a:t>
              </a:r>
              <a:endParaRPr lang="ko-KR" altLang="en-US" sz="105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15185" y="4452752"/>
            <a:ext cx="2705130" cy="358132"/>
          </a:xfrm>
          <a:prstGeom prst="rect">
            <a:avLst/>
          </a:prstGeom>
          <a:solidFill>
            <a:srgbClr val="452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위 데이터로 행사 서비스 고도화 가능</a:t>
            </a:r>
            <a:endParaRPr lang="en-US" altLang="ko-KR" sz="10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3704545" y="1403884"/>
            <a:ext cx="5744918" cy="3829662"/>
            <a:chOff x="3560986" y="1403884"/>
            <a:chExt cx="5744918" cy="3829662"/>
          </a:xfrm>
        </p:grpSpPr>
        <p:sp>
          <p:nvSpPr>
            <p:cNvPr id="156" name="사다리꼴 155"/>
            <p:cNvSpPr/>
            <p:nvPr/>
          </p:nvSpPr>
          <p:spPr>
            <a:xfrm rot="10800000">
              <a:off x="6019999" y="2759928"/>
              <a:ext cx="2210975" cy="135978"/>
            </a:xfrm>
            <a:prstGeom prst="trapezoid">
              <a:avLst>
                <a:gd name="adj" fmla="val 1687974"/>
              </a:avLst>
            </a:prstGeom>
            <a:gradFill flip="none" rotWithShape="1">
              <a:gsLst>
                <a:gs pos="0">
                  <a:schemeClr val="bg1"/>
                </a:gs>
                <a:gs pos="53000">
                  <a:schemeClr val="bg1">
                    <a:lumMod val="85000"/>
                    <a:alpha val="64000"/>
                  </a:schemeClr>
                </a:gs>
                <a:gs pos="100000">
                  <a:schemeClr val="bg1">
                    <a:lumMod val="65000"/>
                    <a:alpha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사다리꼴 149"/>
            <p:cNvSpPr/>
            <p:nvPr/>
          </p:nvSpPr>
          <p:spPr>
            <a:xfrm rot="10800000">
              <a:off x="6860006" y="4682086"/>
              <a:ext cx="2210975" cy="237879"/>
            </a:xfrm>
            <a:prstGeom prst="trapezoid">
              <a:avLst>
                <a:gd name="adj" fmla="val 1687974"/>
              </a:avLst>
            </a:prstGeom>
            <a:gradFill flip="none" rotWithShape="1">
              <a:gsLst>
                <a:gs pos="0">
                  <a:schemeClr val="bg1"/>
                </a:gs>
                <a:gs pos="53000">
                  <a:schemeClr val="bg1">
                    <a:lumMod val="85000"/>
                    <a:alpha val="64000"/>
                  </a:schemeClr>
                </a:gs>
                <a:gs pos="100000">
                  <a:schemeClr val="bg1">
                    <a:lumMod val="65000"/>
                    <a:alpha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7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693" y="3763964"/>
              <a:ext cx="2975224" cy="1239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560986" y="1403884"/>
              <a:ext cx="746763" cy="279132"/>
            </a:xfrm>
            <a:prstGeom prst="rect">
              <a:avLst/>
            </a:prstGeom>
            <a:solidFill>
              <a:srgbClr val="FEB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유통 지수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60986" y="3377033"/>
              <a:ext cx="746763" cy="279132"/>
            </a:xfrm>
            <a:prstGeom prst="rect">
              <a:avLst/>
            </a:prstGeom>
            <a:solidFill>
              <a:srgbClr val="FEB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매출 증대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4328592" y="1403884"/>
              <a:ext cx="4977311" cy="2252281"/>
              <a:chOff x="4328592" y="1403884"/>
              <a:chExt cx="4898821" cy="2252281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328592" y="1403884"/>
                <a:ext cx="4898821" cy="279132"/>
              </a:xfrm>
              <a:prstGeom prst="rect">
                <a:avLst/>
              </a:prstGeom>
              <a:solidFill>
                <a:srgbClr val="FEB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0" bIns="0" rtlCol="0" anchor="ctr"/>
              <a:lstStyle/>
              <a:p>
                <a:r>
                  <a:rPr lang="ko-KR" altLang="en-US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날씨 </a:t>
                </a:r>
                <a:r>
                  <a:rPr lang="en-US" altLang="ko-KR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/ </a:t>
                </a:r>
                <a:r>
                  <a:rPr lang="ko-KR" altLang="en-US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지역 </a:t>
                </a:r>
                <a:r>
                  <a:rPr lang="en-US" altLang="ko-KR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/ </a:t>
                </a:r>
                <a:r>
                  <a:rPr lang="ko-KR" altLang="en-US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연령 </a:t>
                </a:r>
                <a:r>
                  <a:rPr lang="en-US" altLang="ko-KR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/ </a:t>
                </a:r>
                <a:r>
                  <a:rPr lang="ko-KR" altLang="en-US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성별</a:t>
                </a:r>
                <a:r>
                  <a:rPr lang="en-US" altLang="ko-KR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데이터 기반 </a:t>
                </a:r>
                <a:r>
                  <a:rPr lang="ko-KR" altLang="en-US" sz="10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유통 지수 </a:t>
                </a:r>
                <a:r>
                  <a:rPr lang="ko-KR" altLang="en-US" sz="10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도출 </a:t>
                </a:r>
                <a:r>
                  <a:rPr lang="en-US" altLang="ko-KR" sz="10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en-US" altLang="ko-KR" sz="10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지역별 맞춤형 행사 기획</a:t>
                </a:r>
                <a:endPara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328592" y="3377033"/>
                <a:ext cx="4898821" cy="279132"/>
              </a:xfrm>
              <a:prstGeom prst="rect">
                <a:avLst/>
              </a:prstGeom>
              <a:solidFill>
                <a:srgbClr val="FEB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0" bIns="0" rtlCol="0" anchor="ctr"/>
              <a:lstStyle/>
              <a:p>
                <a:r>
                  <a:rPr lang="ko-KR" altLang="en-US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행사  효과 수치적 검증 </a:t>
                </a:r>
                <a:endPara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23" name="그림 12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8966">
                          <a14:foregroundMark x1="20690" y1="62130" x2="16897" y2="64793"/>
                          <a14:foregroundMark x1="73448" y1="62130" x2="69310" y2="64201"/>
                        </a14:backgroundRemoval>
                      </a14:imgEffect>
                    </a14:imgLayer>
                  </a14:imgProps>
                </a:ext>
              </a:extLst>
            </a:blip>
            <a:srcRect b="10410"/>
            <a:stretch/>
          </p:blipFill>
          <p:spPr>
            <a:xfrm>
              <a:off x="4425793" y="2648942"/>
              <a:ext cx="323345" cy="413473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183" b="96746" l="2069" r="94138">
                          <a14:foregroundMark x1="73103" y1="62722" x2="70345" y2="64497"/>
                          <a14:foregroundMark x1="73793" y1="60947" x2="73793" y2="62426"/>
                          <a14:backgroundMark x1="14828" y1="52959" x2="14828" y2="55621"/>
                          <a14:backgroundMark x1="28276" y1="54734" x2="32069" y2="58876"/>
                          <a14:backgroundMark x1="15517" y1="55621" x2="29310" y2="55030"/>
                          <a14:backgroundMark x1="27241" y1="53254" x2="26207" y2="53846"/>
                          <a14:backgroundMark x1="15172" y1="52367" x2="16207" y2="51183"/>
                          <a14:backgroundMark x1="26552" y1="51479" x2="26552" y2="51183"/>
                        </a14:backgroundRemoval>
                      </a14:imgEffect>
                    </a14:imgLayer>
                  </a14:imgProps>
                </a:ext>
              </a:extLst>
            </a:blip>
            <a:srcRect b="10410"/>
            <a:stretch/>
          </p:blipFill>
          <p:spPr>
            <a:xfrm>
              <a:off x="3779465" y="2648942"/>
              <a:ext cx="346092" cy="413473"/>
            </a:xfrm>
            <a:prstGeom prst="rect">
              <a:avLst/>
            </a:prstGeom>
          </p:spPr>
        </p:pic>
        <p:sp>
          <p:nvSpPr>
            <p:cNvPr id="125" name="모서리가 둥근 사각형 설명선 124"/>
            <p:cNvSpPr/>
            <p:nvPr/>
          </p:nvSpPr>
          <p:spPr>
            <a:xfrm>
              <a:off x="3676991" y="1799140"/>
              <a:ext cx="1255675" cy="670787"/>
            </a:xfrm>
            <a:prstGeom prst="wedgeRoundRectCallout">
              <a:avLst>
                <a:gd name="adj1" fmla="val -18891"/>
                <a:gd name="adj2" fmla="val 63729"/>
                <a:gd name="adj3" fmla="val 16667"/>
              </a:avLst>
            </a:prstGeom>
            <a:solidFill>
              <a:srgbClr val="8FD2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570334" y="1939063"/>
              <a:ext cx="14477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이제 슬슬 더워지는데</a:t>
              </a:r>
              <a:endPara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 spc="-151" dirty="0" err="1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제모제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할인하니까 사볼까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?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endParaRPr lang="en-US" altLang="ko-KR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 rot="5400000">
              <a:off x="4130320" y="2717179"/>
              <a:ext cx="2907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▲</a:t>
              </a:r>
              <a:r>
                <a:rPr lang="ko-KR" altLang="en-US" sz="12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endParaRPr lang="ko-KR" altLang="en-US" sz="1200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632941" y="3777755"/>
              <a:ext cx="2672963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pPr algn="ctr"/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16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년 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8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월 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8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일 </a:t>
              </a:r>
              <a:r>
                <a:rPr lang="ko-KR" altLang="en-US" sz="900" b="1" spc="-151" dirty="0" err="1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랄라블라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행사 진행 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X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586782" y="5038400"/>
              <a:ext cx="2930452" cy="195146"/>
            </a:xfrm>
            <a:prstGeom prst="rect">
              <a:avLst/>
            </a:prstGeom>
            <a:solidFill>
              <a:srgbClr val="8FD2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pPr algn="ctr"/>
              <a:r>
                <a:rPr lang="en-US" altLang="ko-KR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2016</a:t>
              </a:r>
              <a:r>
                <a:rPr lang="ko-KR" altLang="en-US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년 </a:t>
              </a:r>
              <a:r>
                <a:rPr lang="en-US" altLang="ko-KR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8</a:t>
              </a:r>
              <a:r>
                <a:rPr lang="ko-KR" altLang="en-US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월 </a:t>
              </a:r>
              <a:r>
                <a:rPr lang="en-US" altLang="ko-KR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8</a:t>
              </a:r>
              <a:r>
                <a:rPr lang="ko-KR" altLang="en-US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일 </a:t>
              </a:r>
              <a:r>
                <a:rPr lang="ko-KR" altLang="en-US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강</a:t>
              </a:r>
              <a:r>
                <a:rPr lang="ko-KR" altLang="en-US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서구 </a:t>
              </a:r>
              <a:r>
                <a:rPr lang="ko-KR" altLang="en-US" sz="800" b="1" spc="-90" dirty="0" err="1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랄라블라</a:t>
              </a:r>
              <a:r>
                <a:rPr lang="ko-KR" altLang="en-US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판매 및 예측</a:t>
              </a:r>
              <a:endParaRPr lang="ko-KR" altLang="en-US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632941" y="4107503"/>
              <a:ext cx="2672963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할인 행사 시  네일 및 </a:t>
              </a:r>
              <a:r>
                <a:rPr lang="ko-KR" altLang="en-US" sz="900" b="1" spc="-151" dirty="0" err="1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제모제는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3~5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배 이상 판매 예측</a:t>
              </a:r>
              <a:endPara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632941" y="4437251"/>
              <a:ext cx="2665108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크림로션 제외 모든 카테고리 판매량 증가</a:t>
              </a:r>
              <a:endPara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632940" y="4934106"/>
              <a:ext cx="2672963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행사 비용을 고려한다면 네일 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/ </a:t>
              </a:r>
              <a:r>
                <a:rPr lang="ko-KR" altLang="en-US" sz="900" b="1" spc="-151" dirty="0" err="1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제모제만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행사 기획 가능</a:t>
              </a:r>
              <a:endPara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19921" y="4130879"/>
              <a:ext cx="143591" cy="197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endPara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827729" y="4124162"/>
              <a:ext cx="3279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437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919921" y="4436938"/>
              <a:ext cx="143591" cy="197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endPara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795989" y="4430221"/>
              <a:ext cx="3914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1,510</a:t>
              </a:r>
              <a:endParaRPr lang="en-US" altLang="ko-KR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919921" y="4723538"/>
              <a:ext cx="143591" cy="197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endPara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819874" y="4716821"/>
              <a:ext cx="3436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3.46</a:t>
              </a:r>
              <a:endParaRPr lang="en-US" altLang="ko-KR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556540" y="4130879"/>
              <a:ext cx="143591" cy="197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endPara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464348" y="4124162"/>
              <a:ext cx="3279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255</a:t>
              </a:r>
              <a:endParaRPr lang="en-US" altLang="ko-KR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556540" y="4434403"/>
              <a:ext cx="143591" cy="197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endPara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432608" y="4427686"/>
              <a:ext cx="3914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1,465</a:t>
              </a:r>
              <a:endParaRPr lang="en-US" altLang="ko-KR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553754" y="4729224"/>
              <a:ext cx="149162" cy="186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endPara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449826" y="4722506"/>
              <a:ext cx="35701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5.75</a:t>
              </a:r>
              <a:endParaRPr lang="en-US" altLang="ko-KR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 rot="20700000">
              <a:off x="6473325" y="4747750"/>
              <a:ext cx="554049" cy="4201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99" b="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BUT</a:t>
              </a:r>
              <a:endParaRPr lang="ko-KR" altLang="en-US" sz="10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5224654" y="1818570"/>
              <a:ext cx="3844237" cy="953143"/>
              <a:chOff x="11637063" y="1731222"/>
              <a:chExt cx="6602427" cy="953143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11637063" y="1731222"/>
                <a:ext cx="6602427" cy="2936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0" bIns="0" rtlCol="0" anchor="ctr"/>
              <a:lstStyle/>
              <a:p>
                <a:r>
                  <a:rPr lang="ko-KR" altLang="en-US" sz="9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고객의 수요 패턴 및 지역에 따른 날씨에 민감한 상품 군 등에 따라 판매량 차이를 보임</a:t>
                </a:r>
                <a:endParaRPr lang="en-US" altLang="ko-KR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11637063" y="2060970"/>
                <a:ext cx="6602427" cy="2936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0" bIns="0" rtlCol="0" anchor="ctr"/>
              <a:lstStyle/>
              <a:p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이를 활용</a:t>
                </a:r>
                <a:r>
                  <a:rPr lang="en-US" altLang="ko-KR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</a:t>
                </a:r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 각 </a:t>
                </a:r>
                <a:r>
                  <a:rPr lang="ko-KR" altLang="en-US" sz="9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지역 별 </a:t>
                </a:r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카테고리의 지수 </a:t>
                </a:r>
                <a:r>
                  <a:rPr lang="ko-KR" altLang="en-US" sz="9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도출</a:t>
                </a:r>
                <a:endParaRPr lang="en-US" altLang="ko-KR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1648610" y="2390718"/>
                <a:ext cx="6583025" cy="2936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0" bIns="0" rtlCol="0" anchor="ctr"/>
              <a:lstStyle/>
              <a:p>
                <a:pPr indent="-63" defTabSz="914276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날씨</a:t>
                </a:r>
                <a:r>
                  <a:rPr lang="en-US" altLang="ko-KR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,. </a:t>
                </a:r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지역</a:t>
                </a:r>
                <a:r>
                  <a:rPr lang="en-US" altLang="ko-KR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연령</a:t>
                </a:r>
                <a:r>
                  <a:rPr lang="en-US" altLang="ko-KR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성별 특성이 지역별로 다르므로 </a:t>
                </a:r>
                <a:r>
                  <a:rPr lang="ko-KR" altLang="en-US" sz="9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이를 활용한 행사 기획 가능</a:t>
                </a:r>
              </a:p>
            </p:txBody>
          </p:sp>
        </p:grpSp>
        <p:sp>
          <p:nvSpPr>
            <p:cNvPr id="155" name="직사각형 154"/>
            <p:cNvSpPr/>
            <p:nvPr/>
          </p:nvSpPr>
          <p:spPr>
            <a:xfrm>
              <a:off x="6197194" y="2908029"/>
              <a:ext cx="2866048" cy="293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pPr indent="-63" algn="ctr" defTabSz="914276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적정 상품 행사   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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  소비자 더 많은 소비 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+ 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만족감 증대</a:t>
              </a:r>
              <a:endPara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01949" y="2910565"/>
              <a:ext cx="779538" cy="254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4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386" y="2599865"/>
            <a:ext cx="3918252" cy="12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-22283" y="521942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94563" y="191927"/>
            <a:ext cx="902287" cy="332264"/>
            <a:chOff x="194563" y="187849"/>
            <a:chExt cx="902287" cy="191462"/>
          </a:xfrm>
        </p:grpSpPr>
        <p:sp>
          <p:nvSpPr>
            <p:cNvPr id="10" name="양쪽 모서리가 둥근 사각형 9"/>
            <p:cNvSpPr/>
            <p:nvPr/>
          </p:nvSpPr>
          <p:spPr>
            <a:xfrm flipH="1">
              <a:off x="196850" y="187849"/>
              <a:ext cx="900000" cy="191462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flipH="1">
              <a:off x="194563" y="208206"/>
              <a:ext cx="842346" cy="1507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참고문헌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56723" y="965599"/>
            <a:ext cx="3020379" cy="18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김종민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“</a:t>
            </a: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소비자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절반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"</a:t>
            </a: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충동구매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나쁘지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않아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···</a:t>
            </a: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사고나면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기분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좋아져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", </a:t>
            </a:r>
            <a:r>
              <a:rPr lang="en-US" altLang="ko-KR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중앙일보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2017. 07. 26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56723" y="1145777"/>
            <a:ext cx="2161169" cy="18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DBR, “</a:t>
            </a:r>
            <a:r>
              <a:rPr lang="ko-KR" altLang="en-US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매장</a:t>
            </a: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진열대의 참을 수 없는 유혹</a:t>
            </a: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", </a:t>
            </a:r>
            <a:r>
              <a:rPr lang="ko-KR" altLang="en-US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동아</a:t>
            </a:r>
            <a:r>
              <a:rPr lang="en-US" altLang="ko-KR" sz="800" kern="100" baseline="300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일보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2009. 03. 28</a:t>
            </a:r>
            <a:endParaRPr lang="en-US" altLang="ko-KR" sz="800" kern="100" baseline="300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6723" y="1325955"/>
            <a:ext cx="3481865" cy="1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800" kern="100" baseline="300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방석현</a:t>
            </a: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“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en-US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소비자 </a:t>
            </a:r>
            <a:r>
              <a:rPr lang="ko-KR" altLang="en-US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드럭스토어</a:t>
            </a:r>
            <a:r>
              <a:rPr lang="ko-KR" altLang="en-US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한번 방문해 평균 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만원 </a:t>
            </a:r>
            <a:r>
              <a:rPr lang="ko-KR" altLang="en-US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쓴다</a:t>
            </a: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", </a:t>
            </a:r>
            <a:r>
              <a:rPr lang="ko-KR" altLang="en-US" sz="800" kern="100" baseline="300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뷰티누리</a:t>
            </a: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2018. 12. 12</a:t>
            </a:r>
            <a:endParaRPr lang="en-US" altLang="ko-KR" sz="800" kern="100" baseline="300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6723" y="1504502"/>
            <a:ext cx="3526928" cy="1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800" kern="100" baseline="3000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엠브레인</a:t>
            </a:r>
            <a:r>
              <a:rPr lang="ko-KR" altLang="en-US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트렌드모니터</a:t>
            </a: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“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en-US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소비자 </a:t>
            </a:r>
            <a:r>
              <a:rPr lang="ko-KR" altLang="en-US" sz="800" kern="100" baseline="30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드럭스토어</a:t>
            </a:r>
            <a:r>
              <a:rPr lang="ko-KR" altLang="en-US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한번 방문해 평균 </a:t>
            </a:r>
            <a:r>
              <a:rPr lang="en-US" altLang="ko-KR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800" kern="100" baseline="30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만원 </a:t>
            </a:r>
            <a:r>
              <a:rPr lang="ko-KR" altLang="en-US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쓴다</a:t>
            </a: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", </a:t>
            </a:r>
            <a:r>
              <a:rPr lang="ko-KR" altLang="en-US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트렌드모니터</a:t>
            </a:r>
            <a:r>
              <a:rPr lang="en-US" altLang="ko-KR" sz="800" kern="100" baseline="300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2017. 11. 07</a:t>
            </a:r>
            <a:endParaRPr lang="en-US" altLang="ko-KR" sz="800" kern="100" baseline="300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" y="771842"/>
            <a:ext cx="8697595" cy="49364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418043" y="383146"/>
            <a:ext cx="2922595" cy="243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0" indent="-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별첨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3] 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강서구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마포구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광진구 회귀분석 결과</a:t>
            </a:r>
          </a:p>
        </p:txBody>
      </p:sp>
    </p:spTree>
    <p:extLst>
      <p:ext uri="{BB962C8B-B14F-4D97-AF65-F5344CB8AC3E}">
        <p14:creationId xmlns:p14="http://schemas.microsoft.com/office/powerpoint/2010/main" val="29618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80767" y="31108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별첨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4]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관악구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동작구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서대문구 회귀분석 결과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그림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768285"/>
            <a:ext cx="86963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767" y="563556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7328" y="42420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별첨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5]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군포시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안양시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부천시 회귀분석 결과</a:t>
            </a:r>
            <a:endParaRPr kumimoji="0" lang="ko-KR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그림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8" y="881406"/>
            <a:ext cx="86963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000" y="5324475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43180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별첨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6]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서초구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중위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30%(area_20)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지역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하위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13%(area_10)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지역 회귀분석 결과</a:t>
            </a:r>
            <a:endParaRPr kumimoji="0" lang="ko-KR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그림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9000"/>
            <a:ext cx="86963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92200" y="5756275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0" y="1"/>
            <a:ext cx="10083658" cy="648017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0"/>
                </a:schemeClr>
              </a:gs>
              <a:gs pos="36000">
                <a:schemeClr val="accent4">
                  <a:lumMod val="0"/>
                  <a:lumOff val="100000"/>
                  <a:alpha val="0"/>
                </a:schemeClr>
              </a:gs>
              <a:gs pos="100000">
                <a:srgbClr val="6D7B89">
                  <a:alpha val="29000"/>
                </a:srgb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137">
              <a:defRPr/>
            </a:pPr>
            <a:endParaRPr lang="ko-KR" altLang="en-US" sz="1300">
              <a:ln>
                <a:solidFill>
                  <a:srgbClr val="DE1818">
                    <a:alpha val="0"/>
                  </a:srgbClr>
                </a:solidFill>
              </a:ln>
              <a:solidFill>
                <a:srgbClr val="333333"/>
              </a:solidFill>
              <a:latin typeface="HY견고딕" pitchFamily="18" charset="-127"/>
              <a:ea typeface="굴림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0697" y="2999568"/>
            <a:ext cx="116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8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기획배경</a:t>
            </a:r>
            <a:endParaRPr kumimoji="0" lang="ko-KR" altLang="en-US" sz="2000" b="1" i="0" u="none" strike="noStrike" kern="1200" cap="none" spc="-8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0697" y="3452491"/>
            <a:ext cx="92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8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데이터</a:t>
            </a:r>
            <a:endParaRPr kumimoji="0" lang="ko-KR" altLang="en-US" sz="2000" b="1" i="0" u="none" strike="noStrike" kern="1200" cap="none" spc="-8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0697" y="3905414"/>
            <a:ext cx="116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분석기법</a:t>
            </a:r>
            <a:endParaRPr kumimoji="0" lang="ko-KR" altLang="en-US" sz="2000" b="1" i="0" u="none" strike="noStrike" kern="1200" cap="none" spc="-8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60697" y="4358337"/>
            <a:ext cx="116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8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분석결과</a:t>
            </a:r>
            <a:endParaRPr kumimoji="0" lang="ko-KR" altLang="en-US" sz="2000" b="1" i="0" u="none" strike="noStrike" kern="1200" cap="none" spc="-8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3200" y="2089702"/>
            <a:ext cx="2282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1BBC6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C</a:t>
            </a:r>
            <a:r>
              <a:rPr kumimoji="0" lang="en-US" altLang="ko-KR" sz="4000" b="1" i="0" u="none" strike="noStrike" kern="1200" cap="none" spc="-15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ontents</a:t>
            </a:r>
            <a:endParaRPr kumimoji="0" lang="ko-KR" altLang="en-US" sz="40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60697" y="4811260"/>
            <a:ext cx="116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8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활용방안</a:t>
            </a:r>
            <a:endParaRPr kumimoji="0" lang="ko-KR" altLang="en-US" sz="2000" b="1" i="0" u="none" strike="noStrike" kern="1200" cap="none" spc="-8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60697" y="5264185"/>
            <a:ext cx="116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8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기대효과</a:t>
            </a:r>
            <a:endParaRPr kumimoji="0" lang="ko-KR" altLang="en-US" sz="2000" b="1" i="0" u="none" strike="noStrike" kern="1200" cap="none" spc="-8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사각형 193"/>
          <p:cNvSpPr/>
          <p:nvPr/>
        </p:nvSpPr>
        <p:spPr bwMode="auto">
          <a:xfrm>
            <a:off x="0" y="521941"/>
            <a:ext cx="10083658" cy="595823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0"/>
                </a:schemeClr>
              </a:gs>
              <a:gs pos="36000">
                <a:schemeClr val="accent4">
                  <a:lumMod val="0"/>
                  <a:lumOff val="100000"/>
                  <a:alpha val="0"/>
                </a:schemeClr>
              </a:gs>
              <a:gs pos="100000">
                <a:srgbClr val="6D7B89">
                  <a:alpha val="29000"/>
                </a:srgb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137">
              <a:defRPr/>
            </a:pPr>
            <a:endParaRPr lang="ko-KR" altLang="en-US" sz="1300">
              <a:ln>
                <a:solidFill>
                  <a:srgbClr val="DE1818">
                    <a:alpha val="0"/>
                  </a:srgbClr>
                </a:solidFill>
              </a:ln>
              <a:solidFill>
                <a:srgbClr val="333333"/>
              </a:solidFill>
              <a:latin typeface="HY견고딕" pitchFamily="18" charset="-127"/>
              <a:ea typeface="굴림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173" y="1249543"/>
            <a:ext cx="990386" cy="804960"/>
          </a:xfrm>
          <a:prstGeom prst="rect">
            <a:avLst/>
          </a:prstGeom>
        </p:spPr>
      </p:pic>
      <p:sp>
        <p:nvSpPr>
          <p:cNvPr id="43" name="오각형 42"/>
          <p:cNvSpPr/>
          <p:nvPr/>
        </p:nvSpPr>
        <p:spPr>
          <a:xfrm flipV="1">
            <a:off x="5321714" y="1226563"/>
            <a:ext cx="3220765" cy="826615"/>
          </a:xfrm>
          <a:prstGeom prst="homePlate">
            <a:avLst>
              <a:gd name="adj" fmla="val 4590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4000"/>
                </a:schemeClr>
              </a:gs>
              <a:gs pos="74000">
                <a:schemeClr val="bg1">
                  <a:lumMod val="75000"/>
                  <a:alpha val="64000"/>
                </a:schemeClr>
              </a:gs>
              <a:gs pos="83000">
                <a:schemeClr val="bg1">
                  <a:lumMod val="65000"/>
                  <a:alpha val="64000"/>
                </a:schemeClr>
              </a:gs>
              <a:gs pos="100000">
                <a:schemeClr val="bg1">
                  <a:lumMod val="50000"/>
                  <a:alpha val="6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양쪽 모서리가 둥근 사각형 123"/>
          <p:cNvSpPr/>
          <p:nvPr/>
        </p:nvSpPr>
        <p:spPr>
          <a:xfrm rot="16200000">
            <a:off x="-64728" y="1659352"/>
            <a:ext cx="2097835" cy="4667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US" altLang="ko-KR" sz="13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36541" y="1173308"/>
            <a:ext cx="49529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소</a:t>
            </a:r>
            <a:endParaRPr lang="en-US" altLang="ko-KR" sz="1300" b="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비</a:t>
            </a:r>
            <a:endParaRPr lang="en-US" altLang="ko-KR" sz="1300" b="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자</a:t>
            </a:r>
            <a:endParaRPr lang="en-US" altLang="ko-KR" sz="13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</a:t>
            </a:r>
            <a:endParaRPr lang="en-US" altLang="ko-KR" sz="1300" b="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매</a:t>
            </a:r>
            <a:endParaRPr lang="en-US" altLang="ko-KR" sz="13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패</a:t>
            </a:r>
            <a:endParaRPr lang="en-US" altLang="ko-KR" sz="1300" b="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턴</a:t>
            </a:r>
            <a:endParaRPr lang="en-US" altLang="ko-KR" sz="13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1248729" y="830887"/>
            <a:ext cx="2815906" cy="20929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737969" y="2342905"/>
            <a:ext cx="225963" cy="526527"/>
          </a:xfrm>
          <a:prstGeom prst="rect">
            <a:avLst/>
          </a:prstGeom>
          <a:solidFill>
            <a:srgbClr val="F4BAD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 flipV="1">
            <a:off x="4419736" y="2308133"/>
            <a:ext cx="225963" cy="561791"/>
          </a:xfrm>
          <a:prstGeom prst="rect">
            <a:avLst/>
          </a:prstGeom>
          <a:solidFill>
            <a:srgbClr val="B2C9E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42988" y="1234001"/>
            <a:ext cx="862477" cy="504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H&amp;B</a:t>
            </a:r>
            <a:r>
              <a:rPr lang="ko-KR" altLang="en-US" sz="9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스토어</a:t>
            </a:r>
            <a:endParaRPr lang="en-US" altLang="ko-KR" sz="9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지출행태</a:t>
            </a:r>
            <a:endParaRPr lang="ko-KR" altLang="en-US" sz="9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4242992" y="1738951"/>
            <a:ext cx="861453" cy="1131137"/>
          </a:xfrm>
          <a:prstGeom prst="rect">
            <a:avLst/>
          </a:prstGeom>
          <a:noFill/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dirty="0"/>
          </a:p>
        </p:txBody>
      </p:sp>
      <p:grpSp>
        <p:nvGrpSpPr>
          <p:cNvPr id="200" name="그룹 199"/>
          <p:cNvGrpSpPr/>
          <p:nvPr/>
        </p:nvGrpSpPr>
        <p:grpSpPr>
          <a:xfrm>
            <a:off x="4296162" y="1887632"/>
            <a:ext cx="368287" cy="400215"/>
            <a:chOff x="-1612581" y="3979786"/>
            <a:chExt cx="959374" cy="400214"/>
          </a:xfrm>
          <a:solidFill>
            <a:schemeClr val="bg1">
              <a:lumMod val="85000"/>
            </a:schemeClr>
          </a:solidFill>
        </p:grpSpPr>
        <p:sp>
          <p:nvSpPr>
            <p:cNvPr id="201" name="이등변 삼각형 200"/>
            <p:cNvSpPr/>
            <p:nvPr/>
          </p:nvSpPr>
          <p:spPr>
            <a:xfrm rot="10800000">
              <a:off x="-1275797" y="4275812"/>
              <a:ext cx="300082" cy="10418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2E41"/>
                </a:solidFill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-1612581" y="3979786"/>
              <a:ext cx="959374" cy="29583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B2E4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4255449" y="1871957"/>
            <a:ext cx="440184" cy="340519"/>
          </a:xfrm>
          <a:prstGeom prst="round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B2E41"/>
                </a:solidFill>
                <a:latin typeface="맑은 고딕" panose="020B0503020000020004" pitchFamily="50" charset="-127"/>
              </a:rPr>
              <a:t>계획적 </a:t>
            </a:r>
            <a:endParaRPr lang="en-US" altLang="ko-KR" sz="7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B2E4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B2E41"/>
                </a:solidFill>
                <a:latin typeface="맑은 고딕" panose="020B0503020000020004" pitchFamily="50" charset="-127"/>
              </a:rPr>
              <a:t>구매</a:t>
            </a:r>
          </a:p>
        </p:txBody>
      </p:sp>
      <p:grpSp>
        <p:nvGrpSpPr>
          <p:cNvPr id="204" name="그룹 203"/>
          <p:cNvGrpSpPr/>
          <p:nvPr/>
        </p:nvGrpSpPr>
        <p:grpSpPr>
          <a:xfrm>
            <a:off x="4716442" y="1953144"/>
            <a:ext cx="368287" cy="397832"/>
            <a:chOff x="-1612581" y="3982167"/>
            <a:chExt cx="959374" cy="397833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206" name="이등변 삼각형 205"/>
            <p:cNvSpPr/>
            <p:nvPr/>
          </p:nvSpPr>
          <p:spPr>
            <a:xfrm rot="10800000">
              <a:off x="-1275797" y="4275812"/>
              <a:ext cx="300082" cy="10418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-1612581" y="3982167"/>
              <a:ext cx="959374" cy="29583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288333" y="2506061"/>
            <a:ext cx="48876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50.3%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4658121" y="2499211"/>
            <a:ext cx="4074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b="1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49.7%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4691652" y="1948517"/>
            <a:ext cx="408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DD276C"/>
                </a:solidFill>
                <a:latin typeface="맑은 고딕" panose="020B0503020000020004" pitchFamily="50" charset="-127"/>
              </a:rPr>
              <a:t>충동적 </a:t>
            </a:r>
            <a:endParaRPr lang="en-US" altLang="ko-KR" sz="7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DD276C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DD276C"/>
                </a:solidFill>
                <a:latin typeface="맑은 고딕" panose="020B0503020000020004" pitchFamily="50" charset="-127"/>
              </a:rPr>
              <a:t>구매</a:t>
            </a:r>
          </a:p>
        </p:txBody>
      </p:sp>
      <p:sp>
        <p:nvSpPr>
          <p:cNvPr id="233" name="직사각형 232"/>
          <p:cNvSpPr/>
          <p:nvPr/>
        </p:nvSpPr>
        <p:spPr>
          <a:xfrm flipV="1">
            <a:off x="5494963" y="1400939"/>
            <a:ext cx="225963" cy="601215"/>
          </a:xfrm>
          <a:prstGeom prst="rect">
            <a:avLst/>
          </a:prstGeom>
          <a:solidFill>
            <a:srgbClr val="B2C9E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 flipV="1">
            <a:off x="6220971" y="1507254"/>
            <a:ext cx="211023" cy="461943"/>
          </a:xfrm>
          <a:prstGeom prst="rect">
            <a:avLst/>
          </a:prstGeom>
          <a:solidFill>
            <a:srgbClr val="F9D7E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 flipV="1">
            <a:off x="6483351" y="1545385"/>
            <a:ext cx="211023" cy="423811"/>
          </a:xfrm>
          <a:prstGeom prst="rect">
            <a:avLst/>
          </a:prstGeom>
          <a:solidFill>
            <a:srgbClr val="F9D7E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 flipV="1">
            <a:off x="6754880" y="1569250"/>
            <a:ext cx="211023" cy="399947"/>
          </a:xfrm>
          <a:prstGeom prst="rect">
            <a:avLst/>
          </a:prstGeom>
          <a:solidFill>
            <a:srgbClr val="F9D7E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81256" y="1567187"/>
            <a:ext cx="6427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충동구매를 </a:t>
            </a:r>
            <a:endParaRPr lang="en-US" altLang="ko-KR" sz="7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하지 않도록</a:t>
            </a:r>
            <a:endParaRPr lang="en-US" altLang="ko-KR" sz="7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노력할 것이다</a:t>
            </a:r>
            <a:r>
              <a:rPr lang="en-US" altLang="ko-KR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7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03002" y="1295632"/>
            <a:ext cx="931347" cy="2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99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충동구매이긴 해도</a:t>
            </a:r>
            <a:r>
              <a:rPr lang="en-US" altLang="ko-KR" sz="799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…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 rot="20700000">
            <a:off x="5684052" y="1210802"/>
            <a:ext cx="554049" cy="420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BUT</a:t>
            </a:r>
            <a:endParaRPr lang="ko-KR" altLang="en-US" sz="1099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6781" y="1228387"/>
            <a:ext cx="358047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99" b="1" spc="-9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85%</a:t>
            </a:r>
            <a:endParaRPr lang="ko-KR" altLang="en-US" spc="-91" dirty="0"/>
          </a:p>
        </p:txBody>
      </p:sp>
      <p:sp>
        <p:nvSpPr>
          <p:cNvPr id="251" name="직사각형 250"/>
          <p:cNvSpPr/>
          <p:nvPr/>
        </p:nvSpPr>
        <p:spPr>
          <a:xfrm>
            <a:off x="6146878" y="1766190"/>
            <a:ext cx="358047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99" b="1" spc="-9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56%</a:t>
            </a:r>
            <a:endParaRPr lang="ko-KR" altLang="en-US" spc="-91" dirty="0"/>
          </a:p>
        </p:txBody>
      </p:sp>
      <p:sp>
        <p:nvSpPr>
          <p:cNvPr id="252" name="직사각형 251"/>
          <p:cNvSpPr/>
          <p:nvPr/>
        </p:nvSpPr>
        <p:spPr>
          <a:xfrm>
            <a:off x="6406837" y="1766190"/>
            <a:ext cx="358047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99" b="1" spc="-9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55%</a:t>
            </a:r>
            <a:endParaRPr lang="ko-KR" altLang="en-US" spc="-91" dirty="0"/>
          </a:p>
        </p:txBody>
      </p:sp>
      <p:sp>
        <p:nvSpPr>
          <p:cNvPr id="253" name="직사각형 252"/>
          <p:cNvSpPr/>
          <p:nvPr/>
        </p:nvSpPr>
        <p:spPr>
          <a:xfrm>
            <a:off x="6679921" y="1766190"/>
            <a:ext cx="358047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99" b="1" spc="-9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53%</a:t>
            </a:r>
            <a:endParaRPr lang="ko-KR" altLang="en-US" spc="-91" dirty="0"/>
          </a:p>
        </p:txBody>
      </p:sp>
      <p:sp>
        <p:nvSpPr>
          <p:cNvPr id="254" name="직사각형 253"/>
          <p:cNvSpPr/>
          <p:nvPr/>
        </p:nvSpPr>
        <p:spPr>
          <a:xfrm rot="10800000" flipV="1">
            <a:off x="6221654" y="1507050"/>
            <a:ext cx="82074" cy="71907"/>
          </a:xfrm>
          <a:prstGeom prst="rect">
            <a:avLst/>
          </a:prstGeom>
          <a:solidFill>
            <a:srgbClr val="DD27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r>
              <a:rPr lang="en-US" altLang="ko-KR" sz="6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1</a:t>
            </a:r>
          </a:p>
        </p:txBody>
      </p:sp>
      <p:sp>
        <p:nvSpPr>
          <p:cNvPr id="262" name="직사각형 261"/>
          <p:cNvSpPr/>
          <p:nvPr/>
        </p:nvSpPr>
        <p:spPr>
          <a:xfrm rot="10800000" flipV="1">
            <a:off x="6485936" y="1547414"/>
            <a:ext cx="82074" cy="71907"/>
          </a:xfrm>
          <a:prstGeom prst="rect">
            <a:avLst/>
          </a:prstGeom>
          <a:solidFill>
            <a:srgbClr val="DD27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r>
              <a:rPr lang="en-US" altLang="ko-KR" sz="6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2</a:t>
            </a:r>
          </a:p>
        </p:txBody>
      </p:sp>
      <p:sp>
        <p:nvSpPr>
          <p:cNvPr id="263" name="직사각형 262"/>
          <p:cNvSpPr/>
          <p:nvPr/>
        </p:nvSpPr>
        <p:spPr>
          <a:xfrm rot="10800000" flipV="1">
            <a:off x="6756515" y="1572943"/>
            <a:ext cx="82074" cy="71907"/>
          </a:xfrm>
          <a:prstGeom prst="rect">
            <a:avLst/>
          </a:prstGeom>
          <a:solidFill>
            <a:srgbClr val="DD27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r>
              <a:rPr lang="en-US" altLang="ko-KR" sz="6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3</a:t>
            </a:r>
          </a:p>
        </p:txBody>
      </p:sp>
      <p:sp>
        <p:nvSpPr>
          <p:cNvPr id="267" name="직사각형 266"/>
          <p:cNvSpPr/>
          <p:nvPr/>
        </p:nvSpPr>
        <p:spPr>
          <a:xfrm>
            <a:off x="5316082" y="1229837"/>
            <a:ext cx="4155113" cy="823347"/>
          </a:xfrm>
          <a:prstGeom prst="rect">
            <a:avLst/>
          </a:prstGeom>
          <a:noFill/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031007" y="1547110"/>
            <a:ext cx="1650895" cy="415498"/>
            <a:chOff x="9702639" y="2734615"/>
            <a:chExt cx="1650894" cy="415495"/>
          </a:xfrm>
        </p:grpSpPr>
        <p:sp>
          <p:nvSpPr>
            <p:cNvPr id="249" name="직사각형 248"/>
            <p:cNvSpPr/>
            <p:nvPr/>
          </p:nvSpPr>
          <p:spPr>
            <a:xfrm>
              <a:off x="9711007" y="2734615"/>
              <a:ext cx="1642526" cy="415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기분이 좋아진다면 그만한 </a:t>
              </a:r>
              <a:r>
                <a:rPr lang="ko-KR" altLang="en-US" sz="7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가치가 있다</a:t>
              </a:r>
              <a:endParaRPr lang="en-US" altLang="ko-KR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  <a:p>
              <a:r>
                <a: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무언가 사고 나면 </a:t>
              </a:r>
              <a:r>
                <a:rPr lang="ko-KR" altLang="en-US" sz="7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기분이 좋아진다 </a:t>
              </a:r>
              <a:endParaRPr lang="en-US" altLang="ko-KR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  <a:p>
              <a:r>
                <a:rPr lang="ko-KR" altLang="en-US" sz="7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꼭 나쁘다고 생각하지 않는다</a:t>
              </a:r>
            </a:p>
          </p:txBody>
        </p:sp>
        <p:sp>
          <p:nvSpPr>
            <p:cNvPr id="264" name="직사각형 263"/>
            <p:cNvSpPr/>
            <p:nvPr/>
          </p:nvSpPr>
          <p:spPr>
            <a:xfrm rot="10800000" flipV="1">
              <a:off x="9702639" y="2800028"/>
              <a:ext cx="75527" cy="71907"/>
            </a:xfrm>
            <a:prstGeom prst="rect">
              <a:avLst/>
            </a:prstGeom>
            <a:solidFill>
              <a:srgbClr val="DD27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r>
                <a:rPr lang="en-US" altLang="ko-KR" sz="6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  1</a:t>
              </a:r>
            </a:p>
          </p:txBody>
        </p:sp>
        <p:sp>
          <p:nvSpPr>
            <p:cNvPr id="265" name="직사각형 264"/>
            <p:cNvSpPr/>
            <p:nvPr/>
          </p:nvSpPr>
          <p:spPr>
            <a:xfrm rot="10800000" flipV="1">
              <a:off x="9702639" y="2911863"/>
              <a:ext cx="75527" cy="71907"/>
            </a:xfrm>
            <a:prstGeom prst="rect">
              <a:avLst/>
            </a:prstGeom>
            <a:solidFill>
              <a:srgbClr val="DD27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r>
                <a:rPr lang="en-US" altLang="ko-KR" sz="6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  2</a:t>
              </a:r>
            </a:p>
          </p:txBody>
        </p:sp>
        <p:sp>
          <p:nvSpPr>
            <p:cNvPr id="266" name="직사각형 265"/>
            <p:cNvSpPr/>
            <p:nvPr/>
          </p:nvSpPr>
          <p:spPr>
            <a:xfrm rot="10800000" flipV="1">
              <a:off x="9702639" y="3017582"/>
              <a:ext cx="75527" cy="71907"/>
            </a:xfrm>
            <a:prstGeom prst="rect">
              <a:avLst/>
            </a:prstGeom>
            <a:solidFill>
              <a:srgbClr val="DD27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r>
                <a:rPr lang="en-US" altLang="ko-KR" sz="6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  3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312982" y="2168330"/>
            <a:ext cx="4158212" cy="679581"/>
            <a:chOff x="7789699" y="3355836"/>
            <a:chExt cx="3824524" cy="565249"/>
          </a:xfrm>
        </p:grpSpPr>
        <p:sp>
          <p:nvSpPr>
            <p:cNvPr id="178" name="직사각형 177"/>
            <p:cNvSpPr/>
            <p:nvPr/>
          </p:nvSpPr>
          <p:spPr>
            <a:xfrm>
              <a:off x="8209507" y="3397026"/>
              <a:ext cx="3404716" cy="224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DEB15E"/>
                  </a:solidFill>
                  <a:latin typeface="맑은 고딕" panose="020B0503020000020004" pitchFamily="50" charset="-127"/>
                </a:rPr>
                <a:t>충동구매</a:t>
              </a:r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성향이 강한 고객을 </a:t>
              </a:r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DEB15E"/>
                  </a:solidFill>
                  <a:latin typeface="맑은 고딕" panose="020B0503020000020004" pitchFamily="50" charset="-127"/>
                </a:rPr>
                <a:t>신규 고객</a:t>
              </a:r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으로 끌어들여야 </a:t>
              </a:r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DEB15E"/>
                  </a:solidFill>
                  <a:latin typeface="맑은 고딕" panose="020B0503020000020004" pitchFamily="50" charset="-127"/>
                </a:rPr>
                <a:t>추가 매출</a:t>
              </a:r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을 올릴 수 있다</a:t>
              </a: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7789699" y="3356455"/>
              <a:ext cx="3824523" cy="561475"/>
            </a:xfrm>
            <a:prstGeom prst="rect">
              <a:avLst/>
            </a:prstGeom>
            <a:noFill/>
            <a:ln w="3175">
              <a:solidFill>
                <a:srgbClr val="D1D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ts val="60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7789699" y="3355836"/>
              <a:ext cx="383390" cy="565249"/>
            </a:xfrm>
            <a:prstGeom prst="rect">
              <a:avLst/>
            </a:prstGeom>
            <a:solidFill>
              <a:srgbClr val="164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99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와튼</a:t>
              </a:r>
              <a:endParaRPr lang="en-US" altLang="ko-KR" sz="799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r>
                <a:rPr lang="ko-KR" altLang="en-US" sz="799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스쿨</a:t>
              </a:r>
              <a:endParaRPr lang="en-US" altLang="ko-KR" sz="799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r>
                <a:rPr lang="ko-KR" altLang="en-US" sz="799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연구</a:t>
              </a:r>
              <a:endParaRPr lang="en-US" altLang="ko-KR" sz="799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r>
                <a:rPr lang="ko-KR" altLang="en-US" sz="799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결과</a:t>
              </a:r>
              <a:endParaRPr lang="en-US" altLang="ko-KR" sz="799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8209507" y="3654160"/>
              <a:ext cx="3404716" cy="2233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충동구매 영향 요인</a:t>
              </a:r>
              <a:r>
                <a:rPr lang="en-US" altLang="ko-KR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 :  </a:t>
              </a:r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매장 환경 </a:t>
              </a:r>
              <a:r>
                <a:rPr lang="en-US" altLang="ko-KR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&lt;  </a:t>
              </a:r>
              <a:r>
                <a: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rgbClr val="DEB15E"/>
                  </a:solidFill>
                  <a:latin typeface="맑은 고딕" panose="020B0503020000020004" pitchFamily="50" charset="-127"/>
                </a:rPr>
                <a:t>소비자 인구통계학적 특성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174593" y="1165614"/>
            <a:ext cx="2863402" cy="1717745"/>
            <a:chOff x="614416" y="1049017"/>
            <a:chExt cx="3224624" cy="1717745"/>
          </a:xfrm>
        </p:grpSpPr>
        <p:graphicFrame>
          <p:nvGraphicFramePr>
            <p:cNvPr id="179" name="차트 178"/>
            <p:cNvGraphicFramePr>
              <a:graphicFrameLocks/>
            </p:cNvGraphicFramePr>
            <p:nvPr>
              <p:extLst/>
            </p:nvPr>
          </p:nvGraphicFramePr>
          <p:xfrm>
            <a:off x="2252469" y="1049017"/>
            <a:ext cx="1586571" cy="1698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5" name="그룹 14"/>
            <p:cNvGrpSpPr/>
            <p:nvPr/>
          </p:nvGrpSpPr>
          <p:grpSpPr>
            <a:xfrm>
              <a:off x="614416" y="1071963"/>
              <a:ext cx="1639730" cy="1694799"/>
              <a:chOff x="1906101" y="2518954"/>
              <a:chExt cx="2145338" cy="1694800"/>
            </a:xfrm>
          </p:grpSpPr>
          <p:graphicFrame>
            <p:nvGraphicFramePr>
              <p:cNvPr id="177" name="차트 176"/>
              <p:cNvGraphicFramePr>
                <a:graphicFrameLocks/>
              </p:cNvGraphicFramePr>
              <p:nvPr>
                <p:extLst/>
              </p:nvPr>
            </p:nvGraphicFramePr>
            <p:xfrm>
              <a:off x="1906101" y="2518954"/>
              <a:ext cx="2145338" cy="1694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3" name="직사각형 12"/>
              <p:cNvSpPr/>
              <p:nvPr/>
            </p:nvSpPr>
            <p:spPr>
              <a:xfrm>
                <a:off x="2563799" y="3720856"/>
                <a:ext cx="165605" cy="460109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2" name="한쪽 모서리가 잘린 사각형 191"/>
          <p:cNvSpPr/>
          <p:nvPr/>
        </p:nvSpPr>
        <p:spPr>
          <a:xfrm rot="21233828">
            <a:off x="1521180" y="2521151"/>
            <a:ext cx="1088128" cy="249752"/>
          </a:xfrm>
          <a:prstGeom prst="snip1Rect">
            <a:avLst/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여름 필수템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245079" y="871061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월별 판매량 추이</a:t>
            </a:r>
          </a:p>
        </p:txBody>
      </p:sp>
      <p:sp>
        <p:nvSpPr>
          <p:cNvPr id="191" name="한쪽 모서리가 잘린 사각형 190"/>
          <p:cNvSpPr/>
          <p:nvPr/>
        </p:nvSpPr>
        <p:spPr>
          <a:xfrm rot="21233828">
            <a:off x="3048047" y="2360742"/>
            <a:ext cx="918074" cy="371228"/>
          </a:xfrm>
          <a:prstGeom prst="snip1Rect">
            <a:avLst/>
          </a:prstGeom>
          <a:solidFill>
            <a:srgbClr val="5B8E3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가을</a:t>
            </a:r>
            <a:r>
              <a:rPr lang="en-US" altLang="ko-KR" sz="10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~</a:t>
            </a:r>
            <a:r>
              <a:rPr lang="ko-KR" altLang="en-US" sz="10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겨울 대비템</a:t>
            </a:r>
          </a:p>
        </p:txBody>
      </p:sp>
      <p:cxnSp>
        <p:nvCxnSpPr>
          <p:cNvPr id="32" name="직선 화살표 연결선 31"/>
          <p:cNvCxnSpPr>
            <a:stCxn id="207" idx="3"/>
            <a:endCxn id="43" idx="1"/>
          </p:cNvCxnSpPr>
          <p:nvPr/>
        </p:nvCxnSpPr>
        <p:spPr>
          <a:xfrm flipV="1">
            <a:off x="5084731" y="1639866"/>
            <a:ext cx="236985" cy="4611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207" idx="3"/>
            <a:endCxn id="269" idx="1"/>
          </p:cNvCxnSpPr>
          <p:nvPr/>
        </p:nvCxnSpPr>
        <p:spPr>
          <a:xfrm>
            <a:off x="5084731" y="2101060"/>
            <a:ext cx="228253" cy="40705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36541" y="5076045"/>
            <a:ext cx="5793338" cy="898802"/>
            <a:chOff x="971546" y="5076045"/>
            <a:chExt cx="5547735" cy="655063"/>
          </a:xfrm>
        </p:grpSpPr>
        <p:sp>
          <p:nvSpPr>
            <p:cNvPr id="70" name="직사각형 69"/>
            <p:cNvSpPr/>
            <p:nvPr/>
          </p:nvSpPr>
          <p:spPr>
            <a:xfrm>
              <a:off x="971546" y="5076045"/>
              <a:ext cx="1350178" cy="211505"/>
            </a:xfrm>
            <a:prstGeom prst="rect">
              <a:avLst/>
            </a:prstGeom>
            <a:solidFill>
              <a:srgbClr val="8FD2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kern="0" spc="-15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인구 </a:t>
              </a:r>
              <a:r>
                <a:rPr lang="ko-KR" altLang="en-US" sz="1200" b="1" kern="0" spc="-15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통계학적 특성</a:t>
              </a:r>
              <a:endParaRPr lang="en-US" altLang="ko-KR" sz="1200" b="1" kern="0" spc="-15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169284" y="5076045"/>
              <a:ext cx="1349997" cy="211505"/>
            </a:xfrm>
            <a:prstGeom prst="rect">
              <a:avLst/>
            </a:prstGeom>
            <a:solidFill>
              <a:srgbClr val="8FD2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kern="0" spc="-15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날씨</a:t>
              </a:r>
              <a:endParaRPr lang="en-US" altLang="ko-KR" sz="1200" b="1" kern="0" spc="-15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768629" y="5076045"/>
              <a:ext cx="1352293" cy="211505"/>
            </a:xfrm>
            <a:prstGeom prst="rect">
              <a:avLst/>
            </a:prstGeom>
            <a:solidFill>
              <a:srgbClr val="8FD2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kern="0" spc="-15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kern="0" spc="-15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소비자 특성</a:t>
              </a:r>
              <a:endParaRPr lang="en-US" altLang="ko-KR" sz="1200" b="1" kern="0" spc="-15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370089" y="5076046"/>
              <a:ext cx="1350177" cy="211504"/>
            </a:xfrm>
            <a:prstGeom prst="rect">
              <a:avLst/>
            </a:prstGeom>
            <a:solidFill>
              <a:srgbClr val="8FD2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kern="0" spc="-15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지역</a:t>
              </a:r>
              <a:endParaRPr lang="en-US" altLang="ko-KR" sz="1200" b="1" kern="0" spc="-15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73329" y="5280860"/>
              <a:ext cx="5545952" cy="450248"/>
              <a:chOff x="737321" y="4843165"/>
              <a:chExt cx="6300146" cy="572037"/>
            </a:xfrm>
          </p:grpSpPr>
          <p:sp>
            <p:nvSpPr>
              <p:cNvPr id="66" name="순서도: 수동 입력 65"/>
              <p:cNvSpPr/>
              <p:nvPr/>
            </p:nvSpPr>
            <p:spPr>
              <a:xfrm rot="5400000">
                <a:off x="881550" y="4705517"/>
                <a:ext cx="564766" cy="853224"/>
              </a:xfrm>
              <a:prstGeom prst="flowChartManualInput">
                <a:avLst/>
              </a:prstGeom>
              <a:solidFill>
                <a:srgbClr val="B2C9E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순서도: 수동 입력 66"/>
              <p:cNvSpPr/>
              <p:nvPr/>
            </p:nvSpPr>
            <p:spPr>
              <a:xfrm rot="5400000" flipH="1" flipV="1">
                <a:off x="1560091" y="4705626"/>
                <a:ext cx="564766" cy="853224"/>
              </a:xfrm>
              <a:prstGeom prst="flowChartManualInput">
                <a:avLst/>
              </a:prstGeom>
              <a:solidFill>
                <a:srgbClr val="F4BAD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1686326" y="4901183"/>
                <a:ext cx="450782" cy="468838"/>
                <a:chOff x="5284184" y="3025829"/>
                <a:chExt cx="591892" cy="495643"/>
              </a:xfrm>
            </p:grpSpPr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596" b="89899" l="2174" r="100000">
                              <a14:foregroundMark x1="15217" y1="45455" x2="15217" y2="34848"/>
                              <a14:foregroundMark x1="56211" y1="44444" x2="63043" y2="38889"/>
                              <a14:foregroundMark x1="61180" y1="20707" x2="61180" y2="20707"/>
                              <a14:foregroundMark x1="36646" y1="23232" x2="36646" y2="23232"/>
                              <a14:foregroundMark x1="17081" y1="24242" x2="17081" y2="24242"/>
                              <a14:foregroundMark x1="82298" y1="25253" x2="82298" y2="25253"/>
                              <a14:foregroundMark x1="40062" y1="50505" x2="40062" y2="505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190" r="73787"/>
                <a:stretch/>
              </p:blipFill>
              <p:spPr>
                <a:xfrm>
                  <a:off x="5284184" y="3025830"/>
                  <a:ext cx="161672" cy="495642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596" b="89899" l="2174" r="100000">
                              <a14:foregroundMark x1="15217" y1="45455" x2="15217" y2="34848"/>
                              <a14:foregroundMark x1="56211" y1="44444" x2="63043" y2="38889"/>
                              <a14:foregroundMark x1="61180" y1="20707" x2="61180" y2="20707"/>
                              <a14:foregroundMark x1="36646" y1="23232" x2="36646" y2="23232"/>
                              <a14:foregroundMark x1="17081" y1="24242" x2="17081" y2="24242"/>
                              <a14:foregroundMark x1="82298" y1="25253" x2="82298" y2="25253"/>
                              <a14:foregroundMark x1="40062" y1="50505" x2="40062" y2="505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71458"/>
                <a:stretch/>
              </p:blipFill>
              <p:spPr>
                <a:xfrm>
                  <a:off x="5675653" y="3025829"/>
                  <a:ext cx="200423" cy="495642"/>
                </a:xfrm>
                <a:prstGeom prst="rect">
                  <a:avLst/>
                </a:prstGeom>
              </p:spPr>
            </p:pic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596" b="89899" l="2174" r="100000">
                              <a14:foregroundMark x1="15217" y1="45455" x2="15217" y2="34848"/>
                              <a14:foregroundMark x1="56211" y1="44444" x2="63043" y2="38889"/>
                              <a14:foregroundMark x1="61180" y1="20707" x2="61180" y2="20707"/>
                              <a14:foregroundMark x1="36646" y1="23232" x2="36646" y2="23232"/>
                              <a14:foregroundMark x1="17081" y1="24242" x2="17081" y2="24242"/>
                              <a14:foregroundMark x1="82298" y1="25253" x2="82298" y2="25253"/>
                              <a14:foregroundMark x1="40062" y1="50505" x2="40062" y2="505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190" r="73787"/>
                <a:stretch/>
              </p:blipFill>
              <p:spPr>
                <a:xfrm>
                  <a:off x="5415910" y="3025830"/>
                  <a:ext cx="161672" cy="495642"/>
                </a:xfrm>
                <a:prstGeom prst="rect">
                  <a:avLst/>
                </a:prstGeom>
              </p:spPr>
            </p:pic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596" b="89899" l="2174" r="100000">
                              <a14:foregroundMark x1="15217" y1="45455" x2="15217" y2="34848"/>
                              <a14:foregroundMark x1="56211" y1="44444" x2="63043" y2="38889"/>
                              <a14:foregroundMark x1="61180" y1="20707" x2="61180" y2="20707"/>
                              <a14:foregroundMark x1="36646" y1="23232" x2="36646" y2="23232"/>
                              <a14:foregroundMark x1="17081" y1="24242" x2="17081" y2="24242"/>
                              <a14:foregroundMark x1="82298" y1="25253" x2="82298" y2="25253"/>
                              <a14:foregroundMark x1="40062" y1="50505" x2="40062" y2="505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190" r="73787"/>
                <a:stretch/>
              </p:blipFill>
              <p:spPr>
                <a:xfrm>
                  <a:off x="5539730" y="3025830"/>
                  <a:ext cx="161672" cy="495642"/>
                </a:xfrm>
                <a:prstGeom prst="rect">
                  <a:avLst/>
                </a:prstGeom>
              </p:spPr>
            </p:pic>
          </p:grpSp>
          <p:grpSp>
            <p:nvGrpSpPr>
              <p:cNvPr id="80" name="그룹 79"/>
              <p:cNvGrpSpPr/>
              <p:nvPr/>
            </p:nvGrpSpPr>
            <p:grpSpPr>
              <a:xfrm>
                <a:off x="836487" y="4909388"/>
                <a:ext cx="568680" cy="471732"/>
                <a:chOff x="3498364" y="3010513"/>
                <a:chExt cx="746695" cy="498703"/>
              </a:xfrm>
            </p:grpSpPr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596" b="89899" l="2174" r="100000">
                              <a14:foregroundMark x1="15217" y1="45455" x2="15217" y2="34848"/>
                              <a14:foregroundMark x1="56211" y1="44444" x2="63043" y2="38889"/>
                              <a14:foregroundMark x1="61180" y1="20707" x2="61180" y2="20707"/>
                              <a14:foregroundMark x1="36646" y1="23232" x2="36646" y2="23232"/>
                              <a14:foregroundMark x1="17081" y1="24242" x2="17081" y2="24242"/>
                              <a14:foregroundMark x1="82298" y1="25253" x2="82298" y2="25253"/>
                              <a14:foregroundMark x1="40062" y1="50505" x2="40062" y2="50505"/>
                            </a14:backgroundRemoval>
                          </a14:imgEffect>
                          <a14:imgEffect>
                            <a14:colorTemperature colorTemp="2072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 l="71458"/>
                <a:stretch/>
              </p:blipFill>
              <p:spPr>
                <a:xfrm>
                  <a:off x="3908998" y="3011262"/>
                  <a:ext cx="200423" cy="495642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596" b="89899" l="2174" r="100000">
                              <a14:foregroundMark x1="15217" y1="45455" x2="15217" y2="34848"/>
                              <a14:foregroundMark x1="56211" y1="44444" x2="63043" y2="38889"/>
                              <a14:foregroundMark x1="61180" y1="20707" x2="61180" y2="20707"/>
                              <a14:foregroundMark x1="36646" y1="23232" x2="36646" y2="23232"/>
                              <a14:foregroundMark x1="17081" y1="24242" x2="17081" y2="24242"/>
                              <a14:foregroundMark x1="82298" y1="25253" x2="82298" y2="25253"/>
                              <a14:foregroundMark x1="40062" y1="50505" x2="40062" y2="505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71458"/>
                <a:stretch/>
              </p:blipFill>
              <p:spPr>
                <a:xfrm>
                  <a:off x="4044636" y="3010513"/>
                  <a:ext cx="200423" cy="495642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596" b="89899" l="2174" r="100000">
                              <a14:foregroundMark x1="15217" y1="45455" x2="15217" y2="34848"/>
                              <a14:foregroundMark x1="56211" y1="44444" x2="63043" y2="38889"/>
                              <a14:foregroundMark x1="61180" y1="20707" x2="61180" y2="20707"/>
                              <a14:foregroundMark x1="36646" y1="23232" x2="36646" y2="23232"/>
                              <a14:foregroundMark x1="17081" y1="24242" x2="17081" y2="24242"/>
                              <a14:foregroundMark x1="82298" y1="25253" x2="82298" y2="25253"/>
                              <a14:foregroundMark x1="40062" y1="50505" x2="40062" y2="505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190" r="73787"/>
                <a:stretch/>
              </p:blipFill>
              <p:spPr>
                <a:xfrm>
                  <a:off x="3498364" y="3013574"/>
                  <a:ext cx="161672" cy="495642"/>
                </a:xfrm>
                <a:prstGeom prst="rect">
                  <a:avLst/>
                </a:prstGeom>
              </p:spPr>
            </p:pic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596" b="89899" l="2174" r="100000">
                              <a14:foregroundMark x1="15217" y1="45455" x2="15217" y2="34848"/>
                              <a14:foregroundMark x1="56211" y1="44444" x2="63043" y2="38889"/>
                              <a14:foregroundMark x1="61180" y1="20707" x2="61180" y2="20707"/>
                              <a14:foregroundMark x1="36646" y1="23232" x2="36646" y2="23232"/>
                              <a14:foregroundMark x1="17081" y1="24242" x2="17081" y2="24242"/>
                              <a14:foregroundMark x1="82298" y1="25253" x2="82298" y2="25253"/>
                              <a14:foregroundMark x1="40062" y1="50505" x2="40062" y2="505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190" r="73787"/>
                <a:stretch/>
              </p:blipFill>
              <p:spPr>
                <a:xfrm>
                  <a:off x="3630802" y="3013574"/>
                  <a:ext cx="161672" cy="495642"/>
                </a:xfrm>
                <a:prstGeom prst="rect">
                  <a:avLst/>
                </a:prstGeom>
              </p:spPr>
            </p:pic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596" b="89899" l="2174" r="100000">
                              <a14:foregroundMark x1="15217" y1="45455" x2="15217" y2="34848"/>
                              <a14:foregroundMark x1="56211" y1="44444" x2="63043" y2="38889"/>
                              <a14:foregroundMark x1="61180" y1="20707" x2="61180" y2="20707"/>
                              <a14:foregroundMark x1="36646" y1="23232" x2="36646" y2="23232"/>
                              <a14:foregroundMark x1="17081" y1="24242" x2="17081" y2="24242"/>
                              <a14:foregroundMark x1="82298" y1="25253" x2="82298" y2="25253"/>
                              <a14:foregroundMark x1="40062" y1="50505" x2="40062" y2="505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190" r="73787"/>
                <a:stretch/>
              </p:blipFill>
              <p:spPr>
                <a:xfrm>
                  <a:off x="3762528" y="3013574"/>
                  <a:ext cx="161672" cy="495642"/>
                </a:xfrm>
                <a:prstGeom prst="rect">
                  <a:avLst/>
                </a:prstGeom>
              </p:spPr>
            </p:pic>
          </p:grpSp>
          <p:sp>
            <p:nvSpPr>
              <p:cNvPr id="91" name="순서도: 수동 입력 90"/>
              <p:cNvSpPr/>
              <p:nvPr/>
            </p:nvSpPr>
            <p:spPr>
              <a:xfrm rot="5400000">
                <a:off x="5648113" y="4706207"/>
                <a:ext cx="564767" cy="853224"/>
              </a:xfrm>
              <a:prstGeom prst="flowChartManualInput">
                <a:avLst/>
              </a:prstGeom>
              <a:solidFill>
                <a:srgbClr val="B2C9E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순서도: 수동 입력 91"/>
              <p:cNvSpPr/>
              <p:nvPr/>
            </p:nvSpPr>
            <p:spPr>
              <a:xfrm rot="5400000" flipH="1" flipV="1">
                <a:off x="6328471" y="4706204"/>
                <a:ext cx="564767" cy="853224"/>
              </a:xfrm>
              <a:prstGeom prst="flowChartManualInput">
                <a:avLst/>
              </a:prstGeom>
              <a:solidFill>
                <a:srgbClr val="F4BAD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488" b="89939" l="9859" r="95775">
                            <a14:foregroundMark x1="60000" y1="34146" x2="61127" y2="39634"/>
                            <a14:foregroundMark x1="35493" y1="30183" x2="35493" y2="30183"/>
                            <a14:foregroundMark x1="50986" y1="18598" x2="50986" y2="18598"/>
                            <a14:foregroundMark x1="70423" y1="21951" x2="70423" y2="21951"/>
                            <a14:foregroundMark x1="81408" y1="38720" x2="81408" y2="38720"/>
                            <a14:foregroundMark x1="78310" y1="57622" x2="78310" y2="57622"/>
                          </a14:backgroundRemoval>
                        </a14:imgEffect>
                      </a14:imgLayer>
                    </a14:imgProps>
                  </a:ext>
                </a:extLst>
              </a:blip>
              <a:srcRect b="9871"/>
              <a:stretch/>
            </p:blipFill>
            <p:spPr>
              <a:xfrm>
                <a:off x="6448993" y="4843165"/>
                <a:ext cx="435587" cy="465812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t="36415" b="9609"/>
              <a:stretch/>
            </p:blipFill>
            <p:spPr>
              <a:xfrm>
                <a:off x="5644682" y="4967959"/>
                <a:ext cx="467731" cy="352662"/>
              </a:xfrm>
              <a:prstGeom prst="rect">
                <a:avLst/>
              </a:prstGeom>
            </p:spPr>
          </p:pic>
          <p:sp>
            <p:nvSpPr>
              <p:cNvPr id="101" name="순서도: 수동 입력 100"/>
              <p:cNvSpPr/>
              <p:nvPr/>
            </p:nvSpPr>
            <p:spPr>
              <a:xfrm rot="5400000">
                <a:off x="4056982" y="4704351"/>
                <a:ext cx="564766" cy="853223"/>
              </a:xfrm>
              <a:prstGeom prst="flowChartManualInput">
                <a:avLst/>
              </a:prstGeom>
              <a:solidFill>
                <a:srgbClr val="B2C9E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순서도: 수동 입력 101"/>
              <p:cNvSpPr/>
              <p:nvPr/>
            </p:nvSpPr>
            <p:spPr>
              <a:xfrm rot="5400000" flipH="1" flipV="1">
                <a:off x="4739949" y="4704351"/>
                <a:ext cx="564766" cy="853224"/>
              </a:xfrm>
              <a:prstGeom prst="flowChartManualInput">
                <a:avLst/>
              </a:prstGeom>
              <a:solidFill>
                <a:srgbClr val="F4BAD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100000" l="0" r="98966">
                            <a14:foregroundMark x1="20690" y1="62130" x2="16897" y2="64793"/>
                            <a14:foregroundMark x1="73448" y1="62130" x2="69310" y2="64201"/>
                          </a14:backgroundRemoval>
                        </a14:imgEffect>
                      </a14:imgLayer>
                    </a14:imgProps>
                  </a:ext>
                </a:extLst>
              </a:blip>
              <a:srcRect b="10410"/>
              <a:stretch/>
            </p:blipFill>
            <p:spPr>
              <a:xfrm>
                <a:off x="4108645" y="4934445"/>
                <a:ext cx="351745" cy="382859"/>
              </a:xfrm>
              <a:prstGeom prst="rect">
                <a:avLst/>
              </a:prstGeom>
            </p:spPr>
          </p:pic>
          <p:pic>
            <p:nvPicPr>
              <p:cNvPr id="110" name="그림 109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183" b="96746" l="2069" r="94138">
                            <a14:foregroundMark x1="73103" y1="62722" x2="70345" y2="64497"/>
                            <a14:foregroundMark x1="73793" y1="60947" x2="73793" y2="62426"/>
                            <a14:backgroundMark x1="14828" y1="52959" x2="14828" y2="55621"/>
                            <a14:backgroundMark x1="28276" y1="54734" x2="32069" y2="58876"/>
                            <a14:backgroundMark x1="15517" y1="55621" x2="29310" y2="55030"/>
                            <a14:backgroundMark x1="27241" y1="53254" x2="26207" y2="53846"/>
                            <a14:backgroundMark x1="15172" y1="52367" x2="16207" y2="51183"/>
                            <a14:backgroundMark x1="26552" y1="51479" x2="26552" y2="51183"/>
                          </a14:backgroundRemoval>
                        </a14:imgEffect>
                      </a14:imgLayer>
                    </a14:imgProps>
                  </a:ext>
                </a:extLst>
              </a:blip>
              <a:srcRect b="10410"/>
              <a:stretch/>
            </p:blipFill>
            <p:spPr>
              <a:xfrm>
                <a:off x="4916052" y="4934445"/>
                <a:ext cx="376490" cy="382859"/>
              </a:xfrm>
              <a:prstGeom prst="rect">
                <a:avLst/>
              </a:prstGeom>
            </p:spPr>
          </p:pic>
          <p:sp>
            <p:nvSpPr>
              <p:cNvPr id="22" name="순서도: 수동 입력 21"/>
              <p:cNvSpPr/>
              <p:nvPr/>
            </p:nvSpPr>
            <p:spPr>
              <a:xfrm rot="5400000">
                <a:off x="2468255" y="4705636"/>
                <a:ext cx="564767" cy="853223"/>
              </a:xfrm>
              <a:prstGeom prst="flowChartManualInput">
                <a:avLst/>
              </a:prstGeom>
              <a:solidFill>
                <a:srgbClr val="B2C9E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순서도: 수동 입력 64"/>
              <p:cNvSpPr/>
              <p:nvPr/>
            </p:nvSpPr>
            <p:spPr>
              <a:xfrm rot="5400000" flipH="1" flipV="1">
                <a:off x="3148819" y="4705633"/>
                <a:ext cx="564767" cy="853223"/>
              </a:xfrm>
              <a:prstGeom prst="flowChartManualInput">
                <a:avLst/>
              </a:prstGeom>
              <a:solidFill>
                <a:srgbClr val="F4BAD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자유형 246"/>
              <p:cNvSpPr/>
              <p:nvPr/>
            </p:nvSpPr>
            <p:spPr>
              <a:xfrm>
                <a:off x="2450204" y="4877721"/>
                <a:ext cx="437500" cy="483356"/>
              </a:xfrm>
              <a:custGeom>
                <a:avLst/>
                <a:gdLst>
                  <a:gd name="connsiteX0" fmla="*/ 21365 w 2406116"/>
                  <a:gd name="connsiteY0" fmla="*/ 1154631 h 1883873"/>
                  <a:gd name="connsiteX1" fmla="*/ 209372 w 2406116"/>
                  <a:gd name="connsiteY1" fmla="*/ 1305607 h 1883873"/>
                  <a:gd name="connsiteX2" fmla="*/ 331862 w 2406116"/>
                  <a:gd name="connsiteY2" fmla="*/ 1356882 h 1883873"/>
                  <a:gd name="connsiteX3" fmla="*/ 368894 w 2406116"/>
                  <a:gd name="connsiteY3" fmla="*/ 1376822 h 1883873"/>
                  <a:gd name="connsiteX4" fmla="*/ 468595 w 2406116"/>
                  <a:gd name="connsiteY4" fmla="*/ 1373973 h 1883873"/>
                  <a:gd name="connsiteX5" fmla="*/ 551204 w 2406116"/>
                  <a:gd name="connsiteY5" fmla="*/ 1470826 h 1883873"/>
                  <a:gd name="connsiteX6" fmla="*/ 613873 w 2406116"/>
                  <a:gd name="connsiteY6" fmla="*/ 1527798 h 1883873"/>
                  <a:gd name="connsiteX7" fmla="*/ 679391 w 2406116"/>
                  <a:gd name="connsiteY7" fmla="*/ 1519252 h 1883873"/>
                  <a:gd name="connsiteX8" fmla="*/ 827518 w 2406116"/>
                  <a:gd name="connsiteY8" fmla="*/ 1456583 h 1883873"/>
                  <a:gd name="connsiteX9" fmla="*/ 893036 w 2406116"/>
                  <a:gd name="connsiteY9" fmla="*/ 1436643 h 1883873"/>
                  <a:gd name="connsiteX10" fmla="*/ 1021223 w 2406116"/>
                  <a:gd name="connsiteY10" fmla="*/ 1453734 h 1883873"/>
                  <a:gd name="connsiteX11" fmla="*/ 1100983 w 2406116"/>
                  <a:gd name="connsiteY11" fmla="*/ 1505009 h 1883873"/>
                  <a:gd name="connsiteX12" fmla="*/ 1140864 w 2406116"/>
                  <a:gd name="connsiteY12" fmla="*/ 1519252 h 1883873"/>
                  <a:gd name="connsiteX13" fmla="*/ 1180744 w 2406116"/>
                  <a:gd name="connsiteY13" fmla="*/ 1453734 h 1883873"/>
                  <a:gd name="connsiteX14" fmla="*/ 1186441 w 2406116"/>
                  <a:gd name="connsiteY14" fmla="*/ 1385368 h 1883873"/>
                  <a:gd name="connsiteX15" fmla="*/ 1214927 w 2406116"/>
                  <a:gd name="connsiteY15" fmla="*/ 1328396 h 1883873"/>
                  <a:gd name="connsiteX16" fmla="*/ 1277596 w 2406116"/>
                  <a:gd name="connsiteY16" fmla="*/ 1328396 h 1883873"/>
                  <a:gd name="connsiteX17" fmla="*/ 1334568 w 2406116"/>
                  <a:gd name="connsiteY17" fmla="*/ 1391065 h 1883873"/>
                  <a:gd name="connsiteX18" fmla="*/ 1348811 w 2406116"/>
                  <a:gd name="connsiteY18" fmla="*/ 1425248 h 1883873"/>
                  <a:gd name="connsiteX19" fmla="*/ 1314628 w 2406116"/>
                  <a:gd name="connsiteY19" fmla="*/ 1510706 h 1883873"/>
                  <a:gd name="connsiteX20" fmla="*/ 1308931 w 2406116"/>
                  <a:gd name="connsiteY20" fmla="*/ 1533495 h 1883873"/>
                  <a:gd name="connsiteX21" fmla="*/ 1323174 w 2406116"/>
                  <a:gd name="connsiteY21" fmla="*/ 1564829 h 1883873"/>
                  <a:gd name="connsiteX22" fmla="*/ 1405783 w 2406116"/>
                  <a:gd name="connsiteY22" fmla="*/ 1653136 h 1883873"/>
                  <a:gd name="connsiteX23" fmla="*/ 1434269 w 2406116"/>
                  <a:gd name="connsiteY23" fmla="*/ 1698714 h 1883873"/>
                  <a:gd name="connsiteX24" fmla="*/ 1471301 w 2406116"/>
                  <a:gd name="connsiteY24" fmla="*/ 1795566 h 1883873"/>
                  <a:gd name="connsiteX25" fmla="*/ 1488393 w 2406116"/>
                  <a:gd name="connsiteY25" fmla="*/ 1829749 h 1883873"/>
                  <a:gd name="connsiteX26" fmla="*/ 1516879 w 2406116"/>
                  <a:gd name="connsiteY26" fmla="*/ 1843992 h 1883873"/>
                  <a:gd name="connsiteX27" fmla="*/ 1639368 w 2406116"/>
                  <a:gd name="connsiteY27" fmla="*/ 1881024 h 1883873"/>
                  <a:gd name="connsiteX28" fmla="*/ 1662157 w 2406116"/>
                  <a:gd name="connsiteY28" fmla="*/ 1861084 h 1883873"/>
                  <a:gd name="connsiteX29" fmla="*/ 1696340 w 2406116"/>
                  <a:gd name="connsiteY29" fmla="*/ 1801263 h 1883873"/>
                  <a:gd name="connsiteX30" fmla="*/ 1798890 w 2406116"/>
                  <a:gd name="connsiteY30" fmla="*/ 1801263 h 1883873"/>
                  <a:gd name="connsiteX31" fmla="*/ 1833073 w 2406116"/>
                  <a:gd name="connsiteY31" fmla="*/ 1801263 h 1883873"/>
                  <a:gd name="connsiteX32" fmla="*/ 1853013 w 2406116"/>
                  <a:gd name="connsiteY32" fmla="*/ 1764231 h 1883873"/>
                  <a:gd name="connsiteX33" fmla="*/ 1858710 w 2406116"/>
                  <a:gd name="connsiteY33" fmla="*/ 1715805 h 1883873"/>
                  <a:gd name="connsiteX34" fmla="*/ 1909985 w 2406116"/>
                  <a:gd name="connsiteY34" fmla="*/ 1655985 h 1883873"/>
                  <a:gd name="connsiteX35" fmla="*/ 1907137 w 2406116"/>
                  <a:gd name="connsiteY35" fmla="*/ 1604710 h 1883873"/>
                  <a:gd name="connsiteX36" fmla="*/ 1847316 w 2406116"/>
                  <a:gd name="connsiteY36" fmla="*/ 1351185 h 1883873"/>
                  <a:gd name="connsiteX37" fmla="*/ 1858710 w 2406116"/>
                  <a:gd name="connsiteY37" fmla="*/ 1285667 h 1883873"/>
                  <a:gd name="connsiteX38" fmla="*/ 1907137 w 2406116"/>
                  <a:gd name="connsiteY38" fmla="*/ 1268575 h 1883873"/>
                  <a:gd name="connsiteX39" fmla="*/ 2006838 w 2406116"/>
                  <a:gd name="connsiteY39" fmla="*/ 1297061 h 1883873"/>
                  <a:gd name="connsiteX40" fmla="*/ 2041021 w 2406116"/>
                  <a:gd name="connsiteY40" fmla="*/ 1314153 h 1883873"/>
                  <a:gd name="connsiteX41" fmla="*/ 2100841 w 2406116"/>
                  <a:gd name="connsiteY41" fmla="*/ 1345487 h 1883873"/>
                  <a:gd name="connsiteX42" fmla="*/ 2197694 w 2406116"/>
                  <a:gd name="connsiteY42" fmla="*/ 1379671 h 1883873"/>
                  <a:gd name="connsiteX43" fmla="*/ 2286000 w 2406116"/>
                  <a:gd name="connsiteY43" fmla="*/ 1399611 h 1883873"/>
                  <a:gd name="connsiteX44" fmla="*/ 2323032 w 2406116"/>
                  <a:gd name="connsiteY44" fmla="*/ 1402459 h 1883873"/>
                  <a:gd name="connsiteX45" fmla="*/ 2362912 w 2406116"/>
                  <a:gd name="connsiteY45" fmla="*/ 1362579 h 1883873"/>
                  <a:gd name="connsiteX46" fmla="*/ 2402793 w 2406116"/>
                  <a:gd name="connsiteY46" fmla="*/ 1277121 h 1883873"/>
                  <a:gd name="connsiteX47" fmla="*/ 2342972 w 2406116"/>
                  <a:gd name="connsiteY47" fmla="*/ 1225846 h 1883873"/>
                  <a:gd name="connsiteX48" fmla="*/ 2277454 w 2406116"/>
                  <a:gd name="connsiteY48" fmla="*/ 1191663 h 1883873"/>
                  <a:gd name="connsiteX49" fmla="*/ 2100841 w 2406116"/>
                  <a:gd name="connsiteY49" fmla="*/ 1032142 h 1883873"/>
                  <a:gd name="connsiteX50" fmla="*/ 1850165 w 2406116"/>
                  <a:gd name="connsiteY50" fmla="*/ 881166 h 1883873"/>
                  <a:gd name="connsiteX51" fmla="*/ 1813133 w 2406116"/>
                  <a:gd name="connsiteY51" fmla="*/ 838437 h 1883873"/>
                  <a:gd name="connsiteX52" fmla="*/ 1807436 w 2406116"/>
                  <a:gd name="connsiteY52" fmla="*/ 795708 h 1883873"/>
                  <a:gd name="connsiteX53" fmla="*/ 1776101 w 2406116"/>
                  <a:gd name="connsiteY53" fmla="*/ 690310 h 1883873"/>
                  <a:gd name="connsiteX54" fmla="*/ 1702038 w 2406116"/>
                  <a:gd name="connsiteY54" fmla="*/ 687461 h 1883873"/>
                  <a:gd name="connsiteX55" fmla="*/ 1619428 w 2406116"/>
                  <a:gd name="connsiteY55" fmla="*/ 653278 h 1883873"/>
                  <a:gd name="connsiteX56" fmla="*/ 1542516 w 2406116"/>
                  <a:gd name="connsiteY56" fmla="*/ 582063 h 1883873"/>
                  <a:gd name="connsiteX57" fmla="*/ 1380146 w 2406116"/>
                  <a:gd name="connsiteY57" fmla="*/ 508000 h 1883873"/>
                  <a:gd name="connsiteX58" fmla="*/ 1326023 w 2406116"/>
                  <a:gd name="connsiteY58" fmla="*/ 439633 h 1883873"/>
                  <a:gd name="connsiteX59" fmla="*/ 952856 w 2406116"/>
                  <a:gd name="connsiteY59" fmla="*/ 171865 h 1883873"/>
                  <a:gd name="connsiteX60" fmla="*/ 884490 w 2406116"/>
                  <a:gd name="connsiteY60" fmla="*/ 83558 h 1883873"/>
                  <a:gd name="connsiteX61" fmla="*/ 801881 w 2406116"/>
                  <a:gd name="connsiteY61" fmla="*/ 9495 h 1883873"/>
                  <a:gd name="connsiteX62" fmla="*/ 750606 w 2406116"/>
                  <a:gd name="connsiteY62" fmla="*/ 26586 h 1883873"/>
                  <a:gd name="connsiteX63" fmla="*/ 693634 w 2406116"/>
                  <a:gd name="connsiteY63" fmla="*/ 100650 h 1883873"/>
                  <a:gd name="connsiteX64" fmla="*/ 696482 w 2406116"/>
                  <a:gd name="connsiteY64" fmla="*/ 248777 h 1883873"/>
                  <a:gd name="connsiteX65" fmla="*/ 762000 w 2406116"/>
                  <a:gd name="connsiteY65" fmla="*/ 277263 h 1883873"/>
                  <a:gd name="connsiteX66" fmla="*/ 781940 w 2406116"/>
                  <a:gd name="connsiteY66" fmla="*/ 300052 h 1883873"/>
                  <a:gd name="connsiteX67" fmla="*/ 753454 w 2406116"/>
                  <a:gd name="connsiteY67" fmla="*/ 331386 h 1883873"/>
                  <a:gd name="connsiteX68" fmla="*/ 636662 w 2406116"/>
                  <a:gd name="connsiteY68" fmla="*/ 453876 h 1883873"/>
                  <a:gd name="connsiteX69" fmla="*/ 585387 w 2406116"/>
                  <a:gd name="connsiteY69" fmla="*/ 593457 h 1883873"/>
                  <a:gd name="connsiteX70" fmla="*/ 514172 w 2406116"/>
                  <a:gd name="connsiteY70" fmla="*/ 599155 h 1883873"/>
                  <a:gd name="connsiteX71" fmla="*/ 374591 w 2406116"/>
                  <a:gd name="connsiteY71" fmla="*/ 704553 h 1883873"/>
                  <a:gd name="connsiteX72" fmla="*/ 340408 w 2406116"/>
                  <a:gd name="connsiteY72" fmla="*/ 721644 h 1883873"/>
                  <a:gd name="connsiteX73" fmla="*/ 340408 w 2406116"/>
                  <a:gd name="connsiteY73" fmla="*/ 758676 h 1883873"/>
                  <a:gd name="connsiteX74" fmla="*/ 354651 w 2406116"/>
                  <a:gd name="connsiteY74" fmla="*/ 798557 h 1883873"/>
                  <a:gd name="connsiteX75" fmla="*/ 320467 w 2406116"/>
                  <a:gd name="connsiteY75" fmla="*/ 829891 h 1883873"/>
                  <a:gd name="connsiteX76" fmla="*/ 277738 w 2406116"/>
                  <a:gd name="connsiteY76" fmla="*/ 832740 h 1883873"/>
                  <a:gd name="connsiteX77" fmla="*/ 237858 w 2406116"/>
                  <a:gd name="connsiteY77" fmla="*/ 869772 h 1883873"/>
                  <a:gd name="connsiteX78" fmla="*/ 237858 w 2406116"/>
                  <a:gd name="connsiteY78" fmla="*/ 909652 h 1883873"/>
                  <a:gd name="connsiteX79" fmla="*/ 260647 w 2406116"/>
                  <a:gd name="connsiteY79" fmla="*/ 960927 h 1883873"/>
                  <a:gd name="connsiteX80" fmla="*/ 291981 w 2406116"/>
                  <a:gd name="connsiteY80" fmla="*/ 1009353 h 1883873"/>
                  <a:gd name="connsiteX81" fmla="*/ 286284 w 2406116"/>
                  <a:gd name="connsiteY81" fmla="*/ 1037839 h 1883873"/>
                  <a:gd name="connsiteX82" fmla="*/ 249253 w 2406116"/>
                  <a:gd name="connsiteY82" fmla="*/ 1037839 h 1883873"/>
                  <a:gd name="connsiteX83" fmla="*/ 175189 w 2406116"/>
                  <a:gd name="connsiteY83" fmla="*/ 1037839 h 1883873"/>
                  <a:gd name="connsiteX84" fmla="*/ 175189 w 2406116"/>
                  <a:gd name="connsiteY84" fmla="*/ 1080568 h 1883873"/>
                  <a:gd name="connsiteX85" fmla="*/ 189432 w 2406116"/>
                  <a:gd name="connsiteY85" fmla="*/ 1091962 h 1883873"/>
                  <a:gd name="connsiteX86" fmla="*/ 166643 w 2406116"/>
                  <a:gd name="connsiteY86" fmla="*/ 1114751 h 1883873"/>
                  <a:gd name="connsiteX87" fmla="*/ 115368 w 2406116"/>
                  <a:gd name="connsiteY87" fmla="*/ 1123297 h 1883873"/>
                  <a:gd name="connsiteX88" fmla="*/ 81185 w 2406116"/>
                  <a:gd name="connsiteY88" fmla="*/ 1109054 h 1883873"/>
                  <a:gd name="connsiteX89" fmla="*/ 21365 w 2406116"/>
                  <a:gd name="connsiteY89" fmla="*/ 1154631 h 1883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406116" h="1883873">
                    <a:moveTo>
                      <a:pt x="21365" y="1154631"/>
                    </a:moveTo>
                    <a:cubicBezTo>
                      <a:pt x="42730" y="1187390"/>
                      <a:pt x="157623" y="1271899"/>
                      <a:pt x="209372" y="1305607"/>
                    </a:cubicBezTo>
                    <a:cubicBezTo>
                      <a:pt x="261121" y="1339315"/>
                      <a:pt x="305275" y="1345013"/>
                      <a:pt x="331862" y="1356882"/>
                    </a:cubicBezTo>
                    <a:cubicBezTo>
                      <a:pt x="358449" y="1368751"/>
                      <a:pt x="346105" y="1373973"/>
                      <a:pt x="368894" y="1376822"/>
                    </a:cubicBezTo>
                    <a:cubicBezTo>
                      <a:pt x="391683" y="1379671"/>
                      <a:pt x="438210" y="1358306"/>
                      <a:pt x="468595" y="1373973"/>
                    </a:cubicBezTo>
                    <a:cubicBezTo>
                      <a:pt x="498980" y="1389640"/>
                      <a:pt x="526991" y="1445189"/>
                      <a:pt x="551204" y="1470826"/>
                    </a:cubicBezTo>
                    <a:cubicBezTo>
                      <a:pt x="575417" y="1496463"/>
                      <a:pt x="592509" y="1519727"/>
                      <a:pt x="613873" y="1527798"/>
                    </a:cubicBezTo>
                    <a:cubicBezTo>
                      <a:pt x="635238" y="1535869"/>
                      <a:pt x="643784" y="1531121"/>
                      <a:pt x="679391" y="1519252"/>
                    </a:cubicBezTo>
                    <a:cubicBezTo>
                      <a:pt x="714998" y="1507383"/>
                      <a:pt x="791911" y="1470351"/>
                      <a:pt x="827518" y="1456583"/>
                    </a:cubicBezTo>
                    <a:cubicBezTo>
                      <a:pt x="863125" y="1442815"/>
                      <a:pt x="860752" y="1437118"/>
                      <a:pt x="893036" y="1436643"/>
                    </a:cubicBezTo>
                    <a:cubicBezTo>
                      <a:pt x="925320" y="1436168"/>
                      <a:pt x="986565" y="1442340"/>
                      <a:pt x="1021223" y="1453734"/>
                    </a:cubicBezTo>
                    <a:cubicBezTo>
                      <a:pt x="1055881" y="1465128"/>
                      <a:pt x="1081043" y="1494089"/>
                      <a:pt x="1100983" y="1505009"/>
                    </a:cubicBezTo>
                    <a:cubicBezTo>
                      <a:pt x="1120923" y="1515929"/>
                      <a:pt x="1127571" y="1527798"/>
                      <a:pt x="1140864" y="1519252"/>
                    </a:cubicBezTo>
                    <a:cubicBezTo>
                      <a:pt x="1154157" y="1510706"/>
                      <a:pt x="1173148" y="1476048"/>
                      <a:pt x="1180744" y="1453734"/>
                    </a:cubicBezTo>
                    <a:cubicBezTo>
                      <a:pt x="1188340" y="1431420"/>
                      <a:pt x="1180744" y="1406258"/>
                      <a:pt x="1186441" y="1385368"/>
                    </a:cubicBezTo>
                    <a:cubicBezTo>
                      <a:pt x="1192138" y="1364478"/>
                      <a:pt x="1199734" y="1337891"/>
                      <a:pt x="1214927" y="1328396"/>
                    </a:cubicBezTo>
                    <a:cubicBezTo>
                      <a:pt x="1230120" y="1318901"/>
                      <a:pt x="1257656" y="1317951"/>
                      <a:pt x="1277596" y="1328396"/>
                    </a:cubicBezTo>
                    <a:cubicBezTo>
                      <a:pt x="1297536" y="1338841"/>
                      <a:pt x="1322699" y="1374923"/>
                      <a:pt x="1334568" y="1391065"/>
                    </a:cubicBezTo>
                    <a:cubicBezTo>
                      <a:pt x="1346437" y="1407207"/>
                      <a:pt x="1352134" y="1405308"/>
                      <a:pt x="1348811" y="1425248"/>
                    </a:cubicBezTo>
                    <a:cubicBezTo>
                      <a:pt x="1345488" y="1445188"/>
                      <a:pt x="1321275" y="1492665"/>
                      <a:pt x="1314628" y="1510706"/>
                    </a:cubicBezTo>
                    <a:cubicBezTo>
                      <a:pt x="1307981" y="1528747"/>
                      <a:pt x="1307507" y="1524475"/>
                      <a:pt x="1308931" y="1533495"/>
                    </a:cubicBezTo>
                    <a:cubicBezTo>
                      <a:pt x="1310355" y="1542515"/>
                      <a:pt x="1307032" y="1544889"/>
                      <a:pt x="1323174" y="1564829"/>
                    </a:cubicBezTo>
                    <a:cubicBezTo>
                      <a:pt x="1339316" y="1584769"/>
                      <a:pt x="1387267" y="1630822"/>
                      <a:pt x="1405783" y="1653136"/>
                    </a:cubicBezTo>
                    <a:cubicBezTo>
                      <a:pt x="1424299" y="1675450"/>
                      <a:pt x="1423349" y="1674976"/>
                      <a:pt x="1434269" y="1698714"/>
                    </a:cubicBezTo>
                    <a:cubicBezTo>
                      <a:pt x="1445189" y="1722452"/>
                      <a:pt x="1462280" y="1773727"/>
                      <a:pt x="1471301" y="1795566"/>
                    </a:cubicBezTo>
                    <a:cubicBezTo>
                      <a:pt x="1480322" y="1817405"/>
                      <a:pt x="1480797" y="1821678"/>
                      <a:pt x="1488393" y="1829749"/>
                    </a:cubicBezTo>
                    <a:cubicBezTo>
                      <a:pt x="1495989" y="1837820"/>
                      <a:pt x="1491717" y="1835446"/>
                      <a:pt x="1516879" y="1843992"/>
                    </a:cubicBezTo>
                    <a:cubicBezTo>
                      <a:pt x="1542041" y="1852538"/>
                      <a:pt x="1615155" y="1878175"/>
                      <a:pt x="1639368" y="1881024"/>
                    </a:cubicBezTo>
                    <a:cubicBezTo>
                      <a:pt x="1663581" y="1883873"/>
                      <a:pt x="1652662" y="1874377"/>
                      <a:pt x="1662157" y="1861084"/>
                    </a:cubicBezTo>
                    <a:cubicBezTo>
                      <a:pt x="1671652" y="1847791"/>
                      <a:pt x="1673551" y="1811233"/>
                      <a:pt x="1696340" y="1801263"/>
                    </a:cubicBezTo>
                    <a:cubicBezTo>
                      <a:pt x="1719129" y="1791293"/>
                      <a:pt x="1798890" y="1801263"/>
                      <a:pt x="1798890" y="1801263"/>
                    </a:cubicBezTo>
                    <a:cubicBezTo>
                      <a:pt x="1821679" y="1801263"/>
                      <a:pt x="1824053" y="1807435"/>
                      <a:pt x="1833073" y="1801263"/>
                    </a:cubicBezTo>
                    <a:cubicBezTo>
                      <a:pt x="1842093" y="1795091"/>
                      <a:pt x="1848740" y="1778474"/>
                      <a:pt x="1853013" y="1764231"/>
                    </a:cubicBezTo>
                    <a:cubicBezTo>
                      <a:pt x="1857286" y="1749988"/>
                      <a:pt x="1849215" y="1733846"/>
                      <a:pt x="1858710" y="1715805"/>
                    </a:cubicBezTo>
                    <a:cubicBezTo>
                      <a:pt x="1868205" y="1697764"/>
                      <a:pt x="1901914" y="1674501"/>
                      <a:pt x="1909985" y="1655985"/>
                    </a:cubicBezTo>
                    <a:cubicBezTo>
                      <a:pt x="1918056" y="1637469"/>
                      <a:pt x="1917582" y="1655510"/>
                      <a:pt x="1907137" y="1604710"/>
                    </a:cubicBezTo>
                    <a:cubicBezTo>
                      <a:pt x="1896692" y="1553910"/>
                      <a:pt x="1855387" y="1404359"/>
                      <a:pt x="1847316" y="1351185"/>
                    </a:cubicBezTo>
                    <a:cubicBezTo>
                      <a:pt x="1839245" y="1298011"/>
                      <a:pt x="1848740" y="1299435"/>
                      <a:pt x="1858710" y="1285667"/>
                    </a:cubicBezTo>
                    <a:cubicBezTo>
                      <a:pt x="1868680" y="1271899"/>
                      <a:pt x="1882449" y="1266676"/>
                      <a:pt x="1907137" y="1268575"/>
                    </a:cubicBezTo>
                    <a:cubicBezTo>
                      <a:pt x="1931825" y="1270474"/>
                      <a:pt x="1984524" y="1289465"/>
                      <a:pt x="2006838" y="1297061"/>
                    </a:cubicBezTo>
                    <a:cubicBezTo>
                      <a:pt x="2029152" y="1304657"/>
                      <a:pt x="2041021" y="1314153"/>
                      <a:pt x="2041021" y="1314153"/>
                    </a:cubicBezTo>
                    <a:cubicBezTo>
                      <a:pt x="2056688" y="1322224"/>
                      <a:pt x="2074729" y="1334567"/>
                      <a:pt x="2100841" y="1345487"/>
                    </a:cubicBezTo>
                    <a:cubicBezTo>
                      <a:pt x="2126953" y="1356407"/>
                      <a:pt x="2166834" y="1370650"/>
                      <a:pt x="2197694" y="1379671"/>
                    </a:cubicBezTo>
                    <a:cubicBezTo>
                      <a:pt x="2228554" y="1388692"/>
                      <a:pt x="2265110" y="1395813"/>
                      <a:pt x="2286000" y="1399611"/>
                    </a:cubicBezTo>
                    <a:cubicBezTo>
                      <a:pt x="2306890" y="1403409"/>
                      <a:pt x="2310213" y="1408631"/>
                      <a:pt x="2323032" y="1402459"/>
                    </a:cubicBezTo>
                    <a:cubicBezTo>
                      <a:pt x="2335851" y="1396287"/>
                      <a:pt x="2349619" y="1383469"/>
                      <a:pt x="2362912" y="1362579"/>
                    </a:cubicBezTo>
                    <a:cubicBezTo>
                      <a:pt x="2376205" y="1341689"/>
                      <a:pt x="2406116" y="1299910"/>
                      <a:pt x="2402793" y="1277121"/>
                    </a:cubicBezTo>
                    <a:cubicBezTo>
                      <a:pt x="2399470" y="1254332"/>
                      <a:pt x="2363862" y="1240089"/>
                      <a:pt x="2342972" y="1225846"/>
                    </a:cubicBezTo>
                    <a:cubicBezTo>
                      <a:pt x="2322082" y="1211603"/>
                      <a:pt x="2317809" y="1223947"/>
                      <a:pt x="2277454" y="1191663"/>
                    </a:cubicBezTo>
                    <a:cubicBezTo>
                      <a:pt x="2237099" y="1159379"/>
                      <a:pt x="2172056" y="1083892"/>
                      <a:pt x="2100841" y="1032142"/>
                    </a:cubicBezTo>
                    <a:cubicBezTo>
                      <a:pt x="2029626" y="980393"/>
                      <a:pt x="1898116" y="913450"/>
                      <a:pt x="1850165" y="881166"/>
                    </a:cubicBezTo>
                    <a:cubicBezTo>
                      <a:pt x="1802214" y="848882"/>
                      <a:pt x="1820254" y="852680"/>
                      <a:pt x="1813133" y="838437"/>
                    </a:cubicBezTo>
                    <a:cubicBezTo>
                      <a:pt x="1806012" y="824194"/>
                      <a:pt x="1813608" y="820396"/>
                      <a:pt x="1807436" y="795708"/>
                    </a:cubicBezTo>
                    <a:cubicBezTo>
                      <a:pt x="1801264" y="771020"/>
                      <a:pt x="1793667" y="708351"/>
                      <a:pt x="1776101" y="690310"/>
                    </a:cubicBezTo>
                    <a:cubicBezTo>
                      <a:pt x="1758535" y="672269"/>
                      <a:pt x="1728150" y="693633"/>
                      <a:pt x="1702038" y="687461"/>
                    </a:cubicBezTo>
                    <a:cubicBezTo>
                      <a:pt x="1675926" y="681289"/>
                      <a:pt x="1646015" y="670844"/>
                      <a:pt x="1619428" y="653278"/>
                    </a:cubicBezTo>
                    <a:cubicBezTo>
                      <a:pt x="1592841" y="635712"/>
                      <a:pt x="1582396" y="606276"/>
                      <a:pt x="1542516" y="582063"/>
                    </a:cubicBezTo>
                    <a:cubicBezTo>
                      <a:pt x="1502636" y="557850"/>
                      <a:pt x="1416228" y="531738"/>
                      <a:pt x="1380146" y="508000"/>
                    </a:cubicBezTo>
                    <a:cubicBezTo>
                      <a:pt x="1344064" y="484262"/>
                      <a:pt x="1397238" y="495655"/>
                      <a:pt x="1326023" y="439633"/>
                    </a:cubicBezTo>
                    <a:cubicBezTo>
                      <a:pt x="1254808" y="383611"/>
                      <a:pt x="1026445" y="231211"/>
                      <a:pt x="952856" y="171865"/>
                    </a:cubicBezTo>
                    <a:cubicBezTo>
                      <a:pt x="879267" y="112519"/>
                      <a:pt x="909653" y="110620"/>
                      <a:pt x="884490" y="83558"/>
                    </a:cubicBezTo>
                    <a:cubicBezTo>
                      <a:pt x="859328" y="56496"/>
                      <a:pt x="824195" y="18990"/>
                      <a:pt x="801881" y="9495"/>
                    </a:cubicBezTo>
                    <a:cubicBezTo>
                      <a:pt x="779567" y="0"/>
                      <a:pt x="768647" y="11394"/>
                      <a:pt x="750606" y="26586"/>
                    </a:cubicBezTo>
                    <a:cubicBezTo>
                      <a:pt x="732565" y="41778"/>
                      <a:pt x="702655" y="63618"/>
                      <a:pt x="693634" y="100650"/>
                    </a:cubicBezTo>
                    <a:cubicBezTo>
                      <a:pt x="684613" y="137682"/>
                      <a:pt x="685088" y="219341"/>
                      <a:pt x="696482" y="248777"/>
                    </a:cubicBezTo>
                    <a:cubicBezTo>
                      <a:pt x="707876" y="278213"/>
                      <a:pt x="747757" y="268717"/>
                      <a:pt x="762000" y="277263"/>
                    </a:cubicBezTo>
                    <a:cubicBezTo>
                      <a:pt x="776243" y="285809"/>
                      <a:pt x="783364" y="291032"/>
                      <a:pt x="781940" y="300052"/>
                    </a:cubicBezTo>
                    <a:cubicBezTo>
                      <a:pt x="780516" y="309072"/>
                      <a:pt x="777667" y="305749"/>
                      <a:pt x="753454" y="331386"/>
                    </a:cubicBezTo>
                    <a:cubicBezTo>
                      <a:pt x="729241" y="357023"/>
                      <a:pt x="664673" y="410198"/>
                      <a:pt x="636662" y="453876"/>
                    </a:cubicBezTo>
                    <a:cubicBezTo>
                      <a:pt x="608651" y="497554"/>
                      <a:pt x="605802" y="569244"/>
                      <a:pt x="585387" y="593457"/>
                    </a:cubicBezTo>
                    <a:cubicBezTo>
                      <a:pt x="564972" y="617670"/>
                      <a:pt x="549305" y="580639"/>
                      <a:pt x="514172" y="599155"/>
                    </a:cubicBezTo>
                    <a:cubicBezTo>
                      <a:pt x="479039" y="617671"/>
                      <a:pt x="403552" y="684138"/>
                      <a:pt x="374591" y="704553"/>
                    </a:cubicBezTo>
                    <a:cubicBezTo>
                      <a:pt x="345630" y="724968"/>
                      <a:pt x="346105" y="712623"/>
                      <a:pt x="340408" y="721644"/>
                    </a:cubicBezTo>
                    <a:cubicBezTo>
                      <a:pt x="334711" y="730665"/>
                      <a:pt x="338034" y="745857"/>
                      <a:pt x="340408" y="758676"/>
                    </a:cubicBezTo>
                    <a:cubicBezTo>
                      <a:pt x="342782" y="771495"/>
                      <a:pt x="357974" y="786688"/>
                      <a:pt x="354651" y="798557"/>
                    </a:cubicBezTo>
                    <a:cubicBezTo>
                      <a:pt x="351328" y="810426"/>
                      <a:pt x="333286" y="824194"/>
                      <a:pt x="320467" y="829891"/>
                    </a:cubicBezTo>
                    <a:cubicBezTo>
                      <a:pt x="307648" y="835588"/>
                      <a:pt x="291506" y="826093"/>
                      <a:pt x="277738" y="832740"/>
                    </a:cubicBezTo>
                    <a:cubicBezTo>
                      <a:pt x="263970" y="839387"/>
                      <a:pt x="244505" y="856953"/>
                      <a:pt x="237858" y="869772"/>
                    </a:cubicBezTo>
                    <a:cubicBezTo>
                      <a:pt x="231211" y="882591"/>
                      <a:pt x="234060" y="894460"/>
                      <a:pt x="237858" y="909652"/>
                    </a:cubicBezTo>
                    <a:cubicBezTo>
                      <a:pt x="241656" y="924845"/>
                      <a:pt x="251626" y="944310"/>
                      <a:pt x="260647" y="960927"/>
                    </a:cubicBezTo>
                    <a:cubicBezTo>
                      <a:pt x="269668" y="977544"/>
                      <a:pt x="287708" y="996534"/>
                      <a:pt x="291981" y="1009353"/>
                    </a:cubicBezTo>
                    <a:cubicBezTo>
                      <a:pt x="296254" y="1022172"/>
                      <a:pt x="293405" y="1033091"/>
                      <a:pt x="286284" y="1037839"/>
                    </a:cubicBezTo>
                    <a:cubicBezTo>
                      <a:pt x="279163" y="1042587"/>
                      <a:pt x="249253" y="1037839"/>
                      <a:pt x="249253" y="1037839"/>
                    </a:cubicBezTo>
                    <a:cubicBezTo>
                      <a:pt x="230737" y="1037839"/>
                      <a:pt x="187533" y="1030718"/>
                      <a:pt x="175189" y="1037839"/>
                    </a:cubicBezTo>
                    <a:cubicBezTo>
                      <a:pt x="162845" y="1044960"/>
                      <a:pt x="172815" y="1071548"/>
                      <a:pt x="175189" y="1080568"/>
                    </a:cubicBezTo>
                    <a:cubicBezTo>
                      <a:pt x="177563" y="1089589"/>
                      <a:pt x="190856" y="1086265"/>
                      <a:pt x="189432" y="1091962"/>
                    </a:cubicBezTo>
                    <a:cubicBezTo>
                      <a:pt x="188008" y="1097659"/>
                      <a:pt x="178987" y="1109529"/>
                      <a:pt x="166643" y="1114751"/>
                    </a:cubicBezTo>
                    <a:cubicBezTo>
                      <a:pt x="154299" y="1119974"/>
                      <a:pt x="129611" y="1124246"/>
                      <a:pt x="115368" y="1123297"/>
                    </a:cubicBezTo>
                    <a:cubicBezTo>
                      <a:pt x="101125" y="1122348"/>
                      <a:pt x="92579" y="1105731"/>
                      <a:pt x="81185" y="1109054"/>
                    </a:cubicBezTo>
                    <a:cubicBezTo>
                      <a:pt x="69791" y="1112377"/>
                      <a:pt x="0" y="1121872"/>
                      <a:pt x="21365" y="1154631"/>
                    </a:cubicBezTo>
                    <a:close/>
                  </a:path>
                </a:pathLst>
              </a:custGeom>
              <a:solidFill>
                <a:srgbClr val="701236"/>
              </a:solidFill>
              <a:ln w="95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0" name="자유형 249"/>
              <p:cNvSpPr/>
              <p:nvPr/>
            </p:nvSpPr>
            <p:spPr>
              <a:xfrm>
                <a:off x="3236616" y="4905941"/>
                <a:ext cx="422544" cy="448871"/>
              </a:xfrm>
              <a:custGeom>
                <a:avLst/>
                <a:gdLst>
                  <a:gd name="connsiteX0" fmla="*/ 24871 w 2090209"/>
                  <a:gd name="connsiteY0" fmla="*/ 273579 h 1870604"/>
                  <a:gd name="connsiteX1" fmla="*/ 66146 w 2090209"/>
                  <a:gd name="connsiteY1" fmla="*/ 368829 h 1870604"/>
                  <a:gd name="connsiteX2" fmla="*/ 129646 w 2090209"/>
                  <a:gd name="connsiteY2" fmla="*/ 435504 h 1870604"/>
                  <a:gd name="connsiteX3" fmla="*/ 135996 w 2090209"/>
                  <a:gd name="connsiteY3" fmla="*/ 527579 h 1870604"/>
                  <a:gd name="connsiteX4" fmla="*/ 148696 w 2090209"/>
                  <a:gd name="connsiteY4" fmla="*/ 629179 h 1870604"/>
                  <a:gd name="connsiteX5" fmla="*/ 240771 w 2090209"/>
                  <a:gd name="connsiteY5" fmla="*/ 848254 h 1870604"/>
                  <a:gd name="connsiteX6" fmla="*/ 297921 w 2090209"/>
                  <a:gd name="connsiteY6" fmla="*/ 975254 h 1870604"/>
                  <a:gd name="connsiteX7" fmla="*/ 329671 w 2090209"/>
                  <a:gd name="connsiteY7" fmla="*/ 1105429 h 1870604"/>
                  <a:gd name="connsiteX8" fmla="*/ 377296 w 2090209"/>
                  <a:gd name="connsiteY8" fmla="*/ 1203854 h 1870604"/>
                  <a:gd name="connsiteX9" fmla="*/ 459846 w 2090209"/>
                  <a:gd name="connsiteY9" fmla="*/ 1283229 h 1870604"/>
                  <a:gd name="connsiteX10" fmla="*/ 513821 w 2090209"/>
                  <a:gd name="connsiteY10" fmla="*/ 1299104 h 1870604"/>
                  <a:gd name="connsiteX11" fmla="*/ 555096 w 2090209"/>
                  <a:gd name="connsiteY11" fmla="*/ 1299104 h 1870604"/>
                  <a:gd name="connsiteX12" fmla="*/ 621771 w 2090209"/>
                  <a:gd name="connsiteY12" fmla="*/ 1372129 h 1870604"/>
                  <a:gd name="connsiteX13" fmla="*/ 615421 w 2090209"/>
                  <a:gd name="connsiteY13" fmla="*/ 1511829 h 1870604"/>
                  <a:gd name="connsiteX14" fmla="*/ 643996 w 2090209"/>
                  <a:gd name="connsiteY14" fmla="*/ 1540404 h 1870604"/>
                  <a:gd name="connsiteX15" fmla="*/ 720196 w 2090209"/>
                  <a:gd name="connsiteY15" fmla="*/ 1568979 h 1870604"/>
                  <a:gd name="connsiteX16" fmla="*/ 729721 w 2090209"/>
                  <a:gd name="connsiteY16" fmla="*/ 1635654 h 1870604"/>
                  <a:gd name="connsiteX17" fmla="*/ 780521 w 2090209"/>
                  <a:gd name="connsiteY17" fmla="*/ 1670579 h 1870604"/>
                  <a:gd name="connsiteX18" fmla="*/ 958321 w 2090209"/>
                  <a:gd name="connsiteY18" fmla="*/ 1670579 h 1870604"/>
                  <a:gd name="connsiteX19" fmla="*/ 1113896 w 2090209"/>
                  <a:gd name="connsiteY19" fmla="*/ 1521354 h 1870604"/>
                  <a:gd name="connsiteX20" fmla="*/ 1139296 w 2090209"/>
                  <a:gd name="connsiteY20" fmla="*/ 1505479 h 1870604"/>
                  <a:gd name="connsiteX21" fmla="*/ 1193271 w 2090209"/>
                  <a:gd name="connsiteY21" fmla="*/ 1559454 h 1870604"/>
                  <a:gd name="connsiteX22" fmla="*/ 1218671 w 2090209"/>
                  <a:gd name="connsiteY22" fmla="*/ 1568979 h 1870604"/>
                  <a:gd name="connsiteX23" fmla="*/ 1323446 w 2090209"/>
                  <a:gd name="connsiteY23" fmla="*/ 1521354 h 1870604"/>
                  <a:gd name="connsiteX24" fmla="*/ 1402821 w 2090209"/>
                  <a:gd name="connsiteY24" fmla="*/ 1540404 h 1870604"/>
                  <a:gd name="connsiteX25" fmla="*/ 1431396 w 2090209"/>
                  <a:gd name="connsiteY25" fmla="*/ 1629304 h 1870604"/>
                  <a:gd name="connsiteX26" fmla="*/ 1450446 w 2090209"/>
                  <a:gd name="connsiteY26" fmla="*/ 1686454 h 1870604"/>
                  <a:gd name="connsiteX27" fmla="*/ 1498071 w 2090209"/>
                  <a:gd name="connsiteY27" fmla="*/ 1715029 h 1870604"/>
                  <a:gd name="connsiteX28" fmla="*/ 1583796 w 2090209"/>
                  <a:gd name="connsiteY28" fmla="*/ 1791229 h 1870604"/>
                  <a:gd name="connsiteX29" fmla="*/ 1596496 w 2090209"/>
                  <a:gd name="connsiteY29" fmla="*/ 1845204 h 1870604"/>
                  <a:gd name="connsiteX30" fmla="*/ 1644121 w 2090209"/>
                  <a:gd name="connsiteY30" fmla="*/ 1845204 h 1870604"/>
                  <a:gd name="connsiteX31" fmla="*/ 1704446 w 2090209"/>
                  <a:gd name="connsiteY31" fmla="*/ 1864254 h 1870604"/>
                  <a:gd name="connsiteX32" fmla="*/ 1840971 w 2090209"/>
                  <a:gd name="connsiteY32" fmla="*/ 1807104 h 1870604"/>
                  <a:gd name="connsiteX33" fmla="*/ 1866371 w 2090209"/>
                  <a:gd name="connsiteY33" fmla="*/ 1838854 h 1870604"/>
                  <a:gd name="connsiteX34" fmla="*/ 1907646 w 2090209"/>
                  <a:gd name="connsiteY34" fmla="*/ 1851554 h 1870604"/>
                  <a:gd name="connsiteX35" fmla="*/ 1948921 w 2090209"/>
                  <a:gd name="connsiteY35" fmla="*/ 1851554 h 1870604"/>
                  <a:gd name="connsiteX36" fmla="*/ 1999721 w 2090209"/>
                  <a:gd name="connsiteY36" fmla="*/ 1822979 h 1870604"/>
                  <a:gd name="connsiteX37" fmla="*/ 1993371 w 2090209"/>
                  <a:gd name="connsiteY37" fmla="*/ 1778529 h 1870604"/>
                  <a:gd name="connsiteX38" fmla="*/ 2079096 w 2090209"/>
                  <a:gd name="connsiteY38" fmla="*/ 1724554 h 1870604"/>
                  <a:gd name="connsiteX39" fmla="*/ 2060046 w 2090209"/>
                  <a:gd name="connsiteY39" fmla="*/ 1692804 h 1870604"/>
                  <a:gd name="connsiteX40" fmla="*/ 2079096 w 2090209"/>
                  <a:gd name="connsiteY40" fmla="*/ 1648354 h 1870604"/>
                  <a:gd name="connsiteX41" fmla="*/ 2031471 w 2090209"/>
                  <a:gd name="connsiteY41" fmla="*/ 1537229 h 1870604"/>
                  <a:gd name="connsiteX42" fmla="*/ 1993371 w 2090209"/>
                  <a:gd name="connsiteY42" fmla="*/ 1438804 h 1870604"/>
                  <a:gd name="connsiteX43" fmla="*/ 1926696 w 2090209"/>
                  <a:gd name="connsiteY43" fmla="*/ 1381654 h 1870604"/>
                  <a:gd name="connsiteX44" fmla="*/ 1904471 w 2090209"/>
                  <a:gd name="connsiteY44" fmla="*/ 1340379 h 1870604"/>
                  <a:gd name="connsiteX45" fmla="*/ 1891771 w 2090209"/>
                  <a:gd name="connsiteY45" fmla="*/ 1286404 h 1870604"/>
                  <a:gd name="connsiteX46" fmla="*/ 1809221 w 2090209"/>
                  <a:gd name="connsiteY46" fmla="*/ 1127654 h 1870604"/>
                  <a:gd name="connsiteX47" fmla="*/ 1783821 w 2090209"/>
                  <a:gd name="connsiteY47" fmla="*/ 1102254 h 1870604"/>
                  <a:gd name="connsiteX48" fmla="*/ 1710796 w 2090209"/>
                  <a:gd name="connsiteY48" fmla="*/ 1095904 h 1870604"/>
                  <a:gd name="connsiteX49" fmla="*/ 1679046 w 2090209"/>
                  <a:gd name="connsiteY49" fmla="*/ 1086379 h 1870604"/>
                  <a:gd name="connsiteX50" fmla="*/ 1606021 w 2090209"/>
                  <a:gd name="connsiteY50" fmla="*/ 1045104 h 1870604"/>
                  <a:gd name="connsiteX51" fmla="*/ 1450446 w 2090209"/>
                  <a:gd name="connsiteY51" fmla="*/ 959379 h 1870604"/>
                  <a:gd name="connsiteX52" fmla="*/ 1301221 w 2090209"/>
                  <a:gd name="connsiteY52" fmla="*/ 902229 h 1870604"/>
                  <a:gd name="connsiteX53" fmla="*/ 1225021 w 2090209"/>
                  <a:gd name="connsiteY53" fmla="*/ 883179 h 1870604"/>
                  <a:gd name="connsiteX54" fmla="*/ 1186921 w 2090209"/>
                  <a:gd name="connsiteY54" fmla="*/ 860954 h 1870604"/>
                  <a:gd name="connsiteX55" fmla="*/ 1142471 w 2090209"/>
                  <a:gd name="connsiteY55" fmla="*/ 816504 h 1870604"/>
                  <a:gd name="connsiteX56" fmla="*/ 1088496 w 2090209"/>
                  <a:gd name="connsiteY56" fmla="*/ 673629 h 1870604"/>
                  <a:gd name="connsiteX57" fmla="*/ 1088496 w 2090209"/>
                  <a:gd name="connsiteY57" fmla="*/ 445029 h 1870604"/>
                  <a:gd name="connsiteX58" fmla="*/ 1085321 w 2090209"/>
                  <a:gd name="connsiteY58" fmla="*/ 381529 h 1870604"/>
                  <a:gd name="connsiteX59" fmla="*/ 1069446 w 2090209"/>
                  <a:gd name="connsiteY59" fmla="*/ 359304 h 1870604"/>
                  <a:gd name="connsiteX60" fmla="*/ 990071 w 2090209"/>
                  <a:gd name="connsiteY60" fmla="*/ 305329 h 1870604"/>
                  <a:gd name="connsiteX61" fmla="*/ 840846 w 2090209"/>
                  <a:gd name="connsiteY61" fmla="*/ 213254 h 1870604"/>
                  <a:gd name="connsiteX62" fmla="*/ 777346 w 2090209"/>
                  <a:gd name="connsiteY62" fmla="*/ 149754 h 1870604"/>
                  <a:gd name="connsiteX63" fmla="*/ 694796 w 2090209"/>
                  <a:gd name="connsiteY63" fmla="*/ 98954 h 1870604"/>
                  <a:gd name="connsiteX64" fmla="*/ 647171 w 2090209"/>
                  <a:gd name="connsiteY64" fmla="*/ 92604 h 1870604"/>
                  <a:gd name="connsiteX65" fmla="*/ 412221 w 2090209"/>
                  <a:gd name="connsiteY65" fmla="*/ 13229 h 1870604"/>
                  <a:gd name="connsiteX66" fmla="*/ 329671 w 2090209"/>
                  <a:gd name="connsiteY66" fmla="*/ 13229 h 1870604"/>
                  <a:gd name="connsiteX67" fmla="*/ 215371 w 2090209"/>
                  <a:gd name="connsiteY67" fmla="*/ 92604 h 1870604"/>
                  <a:gd name="connsiteX68" fmla="*/ 24871 w 2090209"/>
                  <a:gd name="connsiteY68" fmla="*/ 273579 h 187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090209" h="1870604">
                    <a:moveTo>
                      <a:pt x="24871" y="273579"/>
                    </a:moveTo>
                    <a:cubicBezTo>
                      <a:pt x="0" y="319616"/>
                      <a:pt x="48683" y="341841"/>
                      <a:pt x="66146" y="368829"/>
                    </a:cubicBezTo>
                    <a:cubicBezTo>
                      <a:pt x="83609" y="395817"/>
                      <a:pt x="118004" y="409046"/>
                      <a:pt x="129646" y="435504"/>
                    </a:cubicBezTo>
                    <a:cubicBezTo>
                      <a:pt x="141288" y="461962"/>
                      <a:pt x="132821" y="495300"/>
                      <a:pt x="135996" y="527579"/>
                    </a:cubicBezTo>
                    <a:cubicBezTo>
                      <a:pt x="139171" y="559858"/>
                      <a:pt x="131234" y="575733"/>
                      <a:pt x="148696" y="629179"/>
                    </a:cubicBezTo>
                    <a:cubicBezTo>
                      <a:pt x="166158" y="682625"/>
                      <a:pt x="215900" y="790575"/>
                      <a:pt x="240771" y="848254"/>
                    </a:cubicBezTo>
                    <a:cubicBezTo>
                      <a:pt x="265642" y="905933"/>
                      <a:pt x="283104" y="932392"/>
                      <a:pt x="297921" y="975254"/>
                    </a:cubicBezTo>
                    <a:cubicBezTo>
                      <a:pt x="312738" y="1018116"/>
                      <a:pt x="316442" y="1067329"/>
                      <a:pt x="329671" y="1105429"/>
                    </a:cubicBezTo>
                    <a:cubicBezTo>
                      <a:pt x="342900" y="1143529"/>
                      <a:pt x="355600" y="1174221"/>
                      <a:pt x="377296" y="1203854"/>
                    </a:cubicBezTo>
                    <a:cubicBezTo>
                      <a:pt x="398992" y="1233487"/>
                      <a:pt x="437092" y="1267354"/>
                      <a:pt x="459846" y="1283229"/>
                    </a:cubicBezTo>
                    <a:cubicBezTo>
                      <a:pt x="482600" y="1299104"/>
                      <a:pt x="497946" y="1296458"/>
                      <a:pt x="513821" y="1299104"/>
                    </a:cubicBezTo>
                    <a:cubicBezTo>
                      <a:pt x="529696" y="1301750"/>
                      <a:pt x="537104" y="1286933"/>
                      <a:pt x="555096" y="1299104"/>
                    </a:cubicBezTo>
                    <a:cubicBezTo>
                      <a:pt x="573088" y="1311275"/>
                      <a:pt x="611717" y="1336675"/>
                      <a:pt x="621771" y="1372129"/>
                    </a:cubicBezTo>
                    <a:cubicBezTo>
                      <a:pt x="631825" y="1407583"/>
                      <a:pt x="611717" y="1483783"/>
                      <a:pt x="615421" y="1511829"/>
                    </a:cubicBezTo>
                    <a:cubicBezTo>
                      <a:pt x="619125" y="1539875"/>
                      <a:pt x="626534" y="1530879"/>
                      <a:pt x="643996" y="1540404"/>
                    </a:cubicBezTo>
                    <a:cubicBezTo>
                      <a:pt x="661459" y="1549929"/>
                      <a:pt x="705909" y="1553104"/>
                      <a:pt x="720196" y="1568979"/>
                    </a:cubicBezTo>
                    <a:cubicBezTo>
                      <a:pt x="734484" y="1584854"/>
                      <a:pt x="719667" y="1618721"/>
                      <a:pt x="729721" y="1635654"/>
                    </a:cubicBezTo>
                    <a:cubicBezTo>
                      <a:pt x="739775" y="1652587"/>
                      <a:pt x="742421" y="1664758"/>
                      <a:pt x="780521" y="1670579"/>
                    </a:cubicBezTo>
                    <a:cubicBezTo>
                      <a:pt x="818621" y="1676400"/>
                      <a:pt x="902759" y="1695450"/>
                      <a:pt x="958321" y="1670579"/>
                    </a:cubicBezTo>
                    <a:cubicBezTo>
                      <a:pt x="1013884" y="1645708"/>
                      <a:pt x="1083734" y="1548871"/>
                      <a:pt x="1113896" y="1521354"/>
                    </a:cubicBezTo>
                    <a:cubicBezTo>
                      <a:pt x="1144058" y="1493837"/>
                      <a:pt x="1126067" y="1499129"/>
                      <a:pt x="1139296" y="1505479"/>
                    </a:cubicBezTo>
                    <a:cubicBezTo>
                      <a:pt x="1152525" y="1511829"/>
                      <a:pt x="1180042" y="1548871"/>
                      <a:pt x="1193271" y="1559454"/>
                    </a:cubicBezTo>
                    <a:cubicBezTo>
                      <a:pt x="1206500" y="1570037"/>
                      <a:pt x="1196975" y="1575329"/>
                      <a:pt x="1218671" y="1568979"/>
                    </a:cubicBezTo>
                    <a:cubicBezTo>
                      <a:pt x="1240367" y="1562629"/>
                      <a:pt x="1292755" y="1526116"/>
                      <a:pt x="1323446" y="1521354"/>
                    </a:cubicBezTo>
                    <a:cubicBezTo>
                      <a:pt x="1354137" y="1516592"/>
                      <a:pt x="1384829" y="1522412"/>
                      <a:pt x="1402821" y="1540404"/>
                    </a:cubicBezTo>
                    <a:cubicBezTo>
                      <a:pt x="1420813" y="1558396"/>
                      <a:pt x="1423459" y="1604962"/>
                      <a:pt x="1431396" y="1629304"/>
                    </a:cubicBezTo>
                    <a:cubicBezTo>
                      <a:pt x="1439333" y="1653646"/>
                      <a:pt x="1439334" y="1672167"/>
                      <a:pt x="1450446" y="1686454"/>
                    </a:cubicBezTo>
                    <a:cubicBezTo>
                      <a:pt x="1461559" y="1700742"/>
                      <a:pt x="1475846" y="1697567"/>
                      <a:pt x="1498071" y="1715029"/>
                    </a:cubicBezTo>
                    <a:cubicBezTo>
                      <a:pt x="1520296" y="1732491"/>
                      <a:pt x="1567392" y="1769533"/>
                      <a:pt x="1583796" y="1791229"/>
                    </a:cubicBezTo>
                    <a:cubicBezTo>
                      <a:pt x="1600200" y="1812925"/>
                      <a:pt x="1586442" y="1836208"/>
                      <a:pt x="1596496" y="1845204"/>
                    </a:cubicBezTo>
                    <a:cubicBezTo>
                      <a:pt x="1606550" y="1854200"/>
                      <a:pt x="1626129" y="1842029"/>
                      <a:pt x="1644121" y="1845204"/>
                    </a:cubicBezTo>
                    <a:cubicBezTo>
                      <a:pt x="1662113" y="1848379"/>
                      <a:pt x="1671638" y="1870604"/>
                      <a:pt x="1704446" y="1864254"/>
                    </a:cubicBezTo>
                    <a:cubicBezTo>
                      <a:pt x="1737254" y="1857904"/>
                      <a:pt x="1813984" y="1811337"/>
                      <a:pt x="1840971" y="1807104"/>
                    </a:cubicBezTo>
                    <a:cubicBezTo>
                      <a:pt x="1867959" y="1802871"/>
                      <a:pt x="1855259" y="1831446"/>
                      <a:pt x="1866371" y="1838854"/>
                    </a:cubicBezTo>
                    <a:cubicBezTo>
                      <a:pt x="1877484" y="1846262"/>
                      <a:pt x="1893888" y="1849437"/>
                      <a:pt x="1907646" y="1851554"/>
                    </a:cubicBezTo>
                    <a:cubicBezTo>
                      <a:pt x="1921404" y="1853671"/>
                      <a:pt x="1933575" y="1856317"/>
                      <a:pt x="1948921" y="1851554"/>
                    </a:cubicBezTo>
                    <a:cubicBezTo>
                      <a:pt x="1964267" y="1846791"/>
                      <a:pt x="1992313" y="1835150"/>
                      <a:pt x="1999721" y="1822979"/>
                    </a:cubicBezTo>
                    <a:cubicBezTo>
                      <a:pt x="2007129" y="1810808"/>
                      <a:pt x="1980142" y="1794933"/>
                      <a:pt x="1993371" y="1778529"/>
                    </a:cubicBezTo>
                    <a:cubicBezTo>
                      <a:pt x="2006600" y="1762125"/>
                      <a:pt x="2067984" y="1738842"/>
                      <a:pt x="2079096" y="1724554"/>
                    </a:cubicBezTo>
                    <a:cubicBezTo>
                      <a:pt x="2090209" y="1710267"/>
                      <a:pt x="2060046" y="1705504"/>
                      <a:pt x="2060046" y="1692804"/>
                    </a:cubicBezTo>
                    <a:cubicBezTo>
                      <a:pt x="2060046" y="1680104"/>
                      <a:pt x="2083858" y="1674283"/>
                      <a:pt x="2079096" y="1648354"/>
                    </a:cubicBezTo>
                    <a:cubicBezTo>
                      <a:pt x="2074334" y="1622425"/>
                      <a:pt x="2045759" y="1572154"/>
                      <a:pt x="2031471" y="1537229"/>
                    </a:cubicBezTo>
                    <a:cubicBezTo>
                      <a:pt x="2017184" y="1502304"/>
                      <a:pt x="2010833" y="1464733"/>
                      <a:pt x="1993371" y="1438804"/>
                    </a:cubicBezTo>
                    <a:cubicBezTo>
                      <a:pt x="1975909" y="1412875"/>
                      <a:pt x="1941513" y="1398058"/>
                      <a:pt x="1926696" y="1381654"/>
                    </a:cubicBezTo>
                    <a:cubicBezTo>
                      <a:pt x="1911879" y="1365250"/>
                      <a:pt x="1910292" y="1356254"/>
                      <a:pt x="1904471" y="1340379"/>
                    </a:cubicBezTo>
                    <a:cubicBezTo>
                      <a:pt x="1898650" y="1324504"/>
                      <a:pt x="1907646" y="1321858"/>
                      <a:pt x="1891771" y="1286404"/>
                    </a:cubicBezTo>
                    <a:cubicBezTo>
                      <a:pt x="1875896" y="1250950"/>
                      <a:pt x="1827213" y="1158346"/>
                      <a:pt x="1809221" y="1127654"/>
                    </a:cubicBezTo>
                    <a:cubicBezTo>
                      <a:pt x="1791229" y="1096962"/>
                      <a:pt x="1800225" y="1107546"/>
                      <a:pt x="1783821" y="1102254"/>
                    </a:cubicBezTo>
                    <a:cubicBezTo>
                      <a:pt x="1767417" y="1096962"/>
                      <a:pt x="1728259" y="1098550"/>
                      <a:pt x="1710796" y="1095904"/>
                    </a:cubicBezTo>
                    <a:cubicBezTo>
                      <a:pt x="1693333" y="1093258"/>
                      <a:pt x="1696508" y="1094846"/>
                      <a:pt x="1679046" y="1086379"/>
                    </a:cubicBezTo>
                    <a:cubicBezTo>
                      <a:pt x="1661584" y="1077912"/>
                      <a:pt x="1606021" y="1045104"/>
                      <a:pt x="1606021" y="1045104"/>
                    </a:cubicBezTo>
                    <a:cubicBezTo>
                      <a:pt x="1567921" y="1023937"/>
                      <a:pt x="1501246" y="983191"/>
                      <a:pt x="1450446" y="959379"/>
                    </a:cubicBezTo>
                    <a:cubicBezTo>
                      <a:pt x="1399646" y="935567"/>
                      <a:pt x="1338792" y="914929"/>
                      <a:pt x="1301221" y="902229"/>
                    </a:cubicBezTo>
                    <a:cubicBezTo>
                      <a:pt x="1263650" y="889529"/>
                      <a:pt x="1244071" y="890058"/>
                      <a:pt x="1225021" y="883179"/>
                    </a:cubicBezTo>
                    <a:cubicBezTo>
                      <a:pt x="1205971" y="876300"/>
                      <a:pt x="1200679" y="872067"/>
                      <a:pt x="1186921" y="860954"/>
                    </a:cubicBezTo>
                    <a:cubicBezTo>
                      <a:pt x="1173163" y="849841"/>
                      <a:pt x="1158875" y="847725"/>
                      <a:pt x="1142471" y="816504"/>
                    </a:cubicBezTo>
                    <a:cubicBezTo>
                      <a:pt x="1126067" y="785283"/>
                      <a:pt x="1097492" y="735541"/>
                      <a:pt x="1088496" y="673629"/>
                    </a:cubicBezTo>
                    <a:cubicBezTo>
                      <a:pt x="1079500" y="611717"/>
                      <a:pt x="1089025" y="493712"/>
                      <a:pt x="1088496" y="445029"/>
                    </a:cubicBezTo>
                    <a:cubicBezTo>
                      <a:pt x="1087967" y="396346"/>
                      <a:pt x="1088496" y="395816"/>
                      <a:pt x="1085321" y="381529"/>
                    </a:cubicBezTo>
                    <a:cubicBezTo>
                      <a:pt x="1082146" y="367242"/>
                      <a:pt x="1085321" y="372004"/>
                      <a:pt x="1069446" y="359304"/>
                    </a:cubicBezTo>
                    <a:cubicBezTo>
                      <a:pt x="1053571" y="346604"/>
                      <a:pt x="1028171" y="329671"/>
                      <a:pt x="990071" y="305329"/>
                    </a:cubicBezTo>
                    <a:cubicBezTo>
                      <a:pt x="951971" y="280987"/>
                      <a:pt x="876300" y="239183"/>
                      <a:pt x="840846" y="213254"/>
                    </a:cubicBezTo>
                    <a:cubicBezTo>
                      <a:pt x="805392" y="187325"/>
                      <a:pt x="801688" y="168804"/>
                      <a:pt x="777346" y="149754"/>
                    </a:cubicBezTo>
                    <a:cubicBezTo>
                      <a:pt x="753004" y="130704"/>
                      <a:pt x="716492" y="108479"/>
                      <a:pt x="694796" y="98954"/>
                    </a:cubicBezTo>
                    <a:cubicBezTo>
                      <a:pt x="673100" y="89429"/>
                      <a:pt x="694267" y="106891"/>
                      <a:pt x="647171" y="92604"/>
                    </a:cubicBezTo>
                    <a:cubicBezTo>
                      <a:pt x="600075" y="78317"/>
                      <a:pt x="465138" y="26458"/>
                      <a:pt x="412221" y="13229"/>
                    </a:cubicBezTo>
                    <a:cubicBezTo>
                      <a:pt x="359304" y="0"/>
                      <a:pt x="362479" y="0"/>
                      <a:pt x="329671" y="13229"/>
                    </a:cubicBezTo>
                    <a:cubicBezTo>
                      <a:pt x="296863" y="26458"/>
                      <a:pt x="266700" y="50271"/>
                      <a:pt x="215371" y="92604"/>
                    </a:cubicBezTo>
                    <a:cubicBezTo>
                      <a:pt x="164042" y="134937"/>
                      <a:pt x="49742" y="227542"/>
                      <a:pt x="24871" y="273579"/>
                    </a:cubicBezTo>
                    <a:close/>
                  </a:path>
                </a:pathLst>
              </a:custGeom>
              <a:solidFill>
                <a:srgbClr val="1B3045"/>
              </a:solidFill>
              <a:ln w="952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한쪽 모서리가 잘린 사각형 254"/>
              <p:cNvSpPr/>
              <p:nvPr/>
            </p:nvSpPr>
            <p:spPr>
              <a:xfrm>
                <a:off x="2686533" y="4884244"/>
                <a:ext cx="438397" cy="222364"/>
              </a:xfrm>
              <a:prstGeom prst="snip1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99" b="1" spc="-80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강서</a:t>
                </a:r>
                <a:endParaRPr lang="ko-KR" altLang="en-US" sz="799" b="1" spc="-8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56" name="한쪽 모서리가 잘린 사각형 255"/>
              <p:cNvSpPr/>
              <p:nvPr/>
            </p:nvSpPr>
            <p:spPr>
              <a:xfrm>
                <a:off x="3430037" y="4884244"/>
                <a:ext cx="438397" cy="222364"/>
              </a:xfrm>
              <a:prstGeom prst="snip1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99" b="1" spc="-80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강남</a:t>
                </a:r>
                <a:endParaRPr lang="ko-KR" altLang="en-US" sz="799" b="1" spc="-8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751044" y="1408512"/>
            <a:ext cx="358799" cy="189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1)</a:t>
            </a:r>
            <a:endParaRPr lang="ko-KR" altLang="en-US" sz="499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156283" y="1484349"/>
            <a:ext cx="358799" cy="189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2)</a:t>
            </a:r>
            <a:endParaRPr lang="ko-KR" altLang="en-US" sz="499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457836" y="2557850"/>
            <a:ext cx="358799" cy="189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3)</a:t>
            </a:r>
            <a:endParaRPr lang="ko-KR" altLang="en-US" sz="499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43714" y="1667994"/>
            <a:ext cx="834921" cy="11522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소비자 성향</a:t>
            </a: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65580" y="969604"/>
            <a:ext cx="552702" cy="137506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730455" y="5564855"/>
            <a:ext cx="1182778" cy="419875"/>
            <a:chOff x="8522298" y="4785169"/>
            <a:chExt cx="1228878" cy="419875"/>
          </a:xfrm>
          <a:solidFill>
            <a:srgbClr val="FFB85F"/>
          </a:solidFill>
        </p:grpSpPr>
        <p:sp>
          <p:nvSpPr>
            <p:cNvPr id="182" name="직사각형 181"/>
            <p:cNvSpPr/>
            <p:nvPr/>
          </p:nvSpPr>
          <p:spPr>
            <a:xfrm>
              <a:off x="8522298" y="4785169"/>
              <a:ext cx="1228878" cy="4198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8522429" y="4795051"/>
              <a:ext cx="1228617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spc="-8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날씨</a:t>
              </a:r>
              <a:r>
                <a:rPr lang="en-US" altLang="ko-KR" sz="1000" b="1" spc="-8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,</a:t>
              </a:r>
              <a:r>
                <a:rPr lang="ko-KR" altLang="en-US" sz="1000" b="1" spc="-8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 소비자 특성</a:t>
              </a:r>
              <a:endParaRPr lang="en-US" altLang="ko-KR" sz="10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000" b="1" spc="-8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맞춤형 행사 기획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272294" y="5091381"/>
            <a:ext cx="1193677" cy="898845"/>
            <a:chOff x="8272294" y="5091381"/>
            <a:chExt cx="1193677" cy="898845"/>
          </a:xfrm>
        </p:grpSpPr>
        <p:grpSp>
          <p:nvGrpSpPr>
            <p:cNvPr id="27" name="그룹 26"/>
            <p:cNvGrpSpPr/>
            <p:nvPr/>
          </p:nvGrpSpPr>
          <p:grpSpPr>
            <a:xfrm>
              <a:off x="8272294" y="5559331"/>
              <a:ext cx="1193677" cy="430895"/>
              <a:chOff x="10361248" y="4797875"/>
              <a:chExt cx="1240202" cy="430895"/>
            </a:xfrm>
            <a:solidFill>
              <a:srgbClr val="FFB85F"/>
            </a:solidFill>
          </p:grpSpPr>
          <p:sp>
            <p:nvSpPr>
              <p:cNvPr id="176" name="직사각형 175"/>
              <p:cNvSpPr/>
              <p:nvPr/>
            </p:nvSpPr>
            <p:spPr>
              <a:xfrm>
                <a:off x="10361248" y="4797875"/>
                <a:ext cx="1240202" cy="4308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spc="-8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10397259" y="4817760"/>
                <a:ext cx="1151598" cy="40011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b="1" spc="-80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소비자 </a:t>
                </a:r>
                <a:r>
                  <a:rPr lang="en-US" altLang="ko-KR" sz="1000" b="1" spc="-80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needs</a:t>
                </a:r>
                <a:r>
                  <a:rPr lang="ko-KR" altLang="en-US" sz="1000" b="1" spc="-80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 충족</a:t>
                </a:r>
                <a:endParaRPr lang="en-US" altLang="ko-KR" sz="1000" b="1" spc="-8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algn="ctr"/>
                <a:r>
                  <a:rPr lang="en-US" altLang="ko-KR" sz="1000" b="1" spc="-80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000" b="1" spc="-80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만족감 증대</a:t>
                </a:r>
                <a:endParaRPr lang="en-US" altLang="ko-KR" sz="1000" b="1" spc="-8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183" b="96746" l="2069" r="94138">
                          <a14:foregroundMark x1="73103" y1="62722" x2="70345" y2="64497"/>
                          <a14:foregroundMark x1="73793" y1="60947" x2="73793" y2="62426"/>
                          <a14:backgroundMark x1="14828" y1="52959" x2="14828" y2="55621"/>
                          <a14:backgroundMark x1="28276" y1="54734" x2="32069" y2="58876"/>
                          <a14:backgroundMark x1="15517" y1="55621" x2="29310" y2="55030"/>
                          <a14:backgroundMark x1="27241" y1="53254" x2="26207" y2="53846"/>
                          <a14:backgroundMark x1="15172" y1="52367" x2="16207" y2="51183"/>
                          <a14:backgroundMark x1="26552" y1="51479" x2="26552" y2="51183"/>
                        </a14:backgroundRemoval>
                      </a14:imgEffect>
                    </a14:imgLayer>
                  </a14:imgProps>
                </a:ext>
              </a:extLst>
            </a:blip>
            <a:srcRect b="10410"/>
            <a:stretch/>
          </p:blipFill>
          <p:spPr>
            <a:xfrm>
              <a:off x="8576162" y="5091381"/>
              <a:ext cx="615888" cy="509609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675277" y="4593831"/>
            <a:ext cx="4730071" cy="369332"/>
          </a:xfrm>
          <a:prstGeom prst="rect">
            <a:avLst/>
          </a:prstGeom>
          <a:solidFill>
            <a:srgbClr val="452066"/>
          </a:solidFill>
        </p:spPr>
        <p:txBody>
          <a:bodyPr wrap="square">
            <a:spAutoFit/>
          </a:bodyPr>
          <a:lstStyle/>
          <a:p>
            <a:r>
              <a:rPr lang="ko-KR" altLang="en-US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날씨 </a:t>
            </a:r>
            <a:r>
              <a:rPr lang="en-US" altLang="ko-KR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/ </a:t>
            </a:r>
            <a:r>
              <a:rPr lang="ko-KR" altLang="en-US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인구통계학 </a:t>
            </a:r>
            <a:r>
              <a:rPr lang="ko-KR" altLang="en-US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기반 지역별 행사 추천 </a:t>
            </a:r>
            <a:r>
              <a:rPr lang="ko-KR" altLang="en-US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서비스 </a:t>
            </a:r>
            <a:endParaRPr lang="en-US" altLang="ko-KR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248728" y="1165047"/>
            <a:ext cx="2815907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48728" y="832634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4124579" y="830887"/>
            <a:ext cx="5458869" cy="20929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120930" y="871061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H&amp;B </a:t>
            </a:r>
            <a:r>
              <a:rPr lang="ko-KR" altLang="en-US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스토어 소비자 특성</a:t>
            </a:r>
            <a:endParaRPr lang="ko-KR" altLang="en-US" sz="14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11" name="직선 연결선 210"/>
          <p:cNvCxnSpPr/>
          <p:nvPr/>
        </p:nvCxnSpPr>
        <p:spPr>
          <a:xfrm>
            <a:off x="4124579" y="1165047"/>
            <a:ext cx="5460169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4124579" y="832634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연결선 216"/>
          <p:cNvCxnSpPr/>
          <p:nvPr/>
        </p:nvCxnSpPr>
        <p:spPr>
          <a:xfrm>
            <a:off x="-22283" y="521942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194563" y="191927"/>
            <a:ext cx="902287" cy="332264"/>
            <a:chOff x="194563" y="187849"/>
            <a:chExt cx="902287" cy="191462"/>
          </a:xfrm>
        </p:grpSpPr>
        <p:sp>
          <p:nvSpPr>
            <p:cNvPr id="220" name="양쪽 모서리가 둥근 사각형 219"/>
            <p:cNvSpPr/>
            <p:nvPr/>
          </p:nvSpPr>
          <p:spPr>
            <a:xfrm flipH="1">
              <a:off x="196850" y="187849"/>
              <a:ext cx="900000" cy="191462"/>
            </a:xfrm>
            <a:prstGeom prst="round2SameRect">
              <a:avLst/>
            </a:prstGeom>
            <a:solidFill>
              <a:srgbClr val="FF7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 flipH="1">
              <a:off x="194563" y="208206"/>
              <a:ext cx="842346" cy="150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1.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기획 배경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172669" y="191927"/>
            <a:ext cx="900000" cy="332264"/>
            <a:chOff x="1262479" y="191927"/>
            <a:chExt cx="900000" cy="332264"/>
          </a:xfrm>
        </p:grpSpPr>
        <p:sp>
          <p:nvSpPr>
            <p:cNvPr id="369" name="양쪽 모서리가 둥근 사각형 368"/>
            <p:cNvSpPr/>
            <p:nvPr/>
          </p:nvSpPr>
          <p:spPr>
            <a:xfrm flipH="1">
              <a:off x="1262479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 flipH="1">
              <a:off x="1262479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2.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데이터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097430" y="191927"/>
            <a:ext cx="900000" cy="332264"/>
            <a:chOff x="2162308" y="191927"/>
            <a:chExt cx="900000" cy="332264"/>
          </a:xfrm>
        </p:grpSpPr>
        <p:sp>
          <p:nvSpPr>
            <p:cNvPr id="372" name="양쪽 모서리가 둥근 사각형 371"/>
            <p:cNvSpPr/>
            <p:nvPr/>
          </p:nvSpPr>
          <p:spPr>
            <a:xfrm flipH="1">
              <a:off x="2162308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3" name="직사각형 372"/>
            <p:cNvSpPr/>
            <p:nvPr/>
          </p:nvSpPr>
          <p:spPr>
            <a:xfrm flipH="1">
              <a:off x="2162308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3.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기법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022191" y="191927"/>
            <a:ext cx="900000" cy="332264"/>
            <a:chOff x="3062137" y="191927"/>
            <a:chExt cx="900000" cy="332264"/>
          </a:xfrm>
        </p:grpSpPr>
        <p:sp>
          <p:nvSpPr>
            <p:cNvPr id="375" name="양쪽 모서리가 둥근 사각형 374"/>
            <p:cNvSpPr/>
            <p:nvPr/>
          </p:nvSpPr>
          <p:spPr>
            <a:xfrm flipH="1">
              <a:off x="3062137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6" name="직사각형 375"/>
            <p:cNvSpPr/>
            <p:nvPr/>
          </p:nvSpPr>
          <p:spPr>
            <a:xfrm flipH="1">
              <a:off x="3062137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4.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결과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946952" y="189678"/>
            <a:ext cx="900000" cy="332264"/>
            <a:chOff x="4025002" y="189678"/>
            <a:chExt cx="900000" cy="332264"/>
          </a:xfrm>
        </p:grpSpPr>
        <p:sp>
          <p:nvSpPr>
            <p:cNvPr id="377" name="양쪽 모서리가 둥근 사각형 376"/>
            <p:cNvSpPr/>
            <p:nvPr/>
          </p:nvSpPr>
          <p:spPr>
            <a:xfrm flipH="1">
              <a:off x="4025002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8" name="직사각형 377"/>
            <p:cNvSpPr/>
            <p:nvPr/>
          </p:nvSpPr>
          <p:spPr>
            <a:xfrm flipH="1">
              <a:off x="4025002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활용 방안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71714" y="189678"/>
            <a:ext cx="900000" cy="332264"/>
            <a:chOff x="4976318" y="189678"/>
            <a:chExt cx="900000" cy="332264"/>
          </a:xfrm>
        </p:grpSpPr>
        <p:sp>
          <p:nvSpPr>
            <p:cNvPr id="380" name="양쪽 모서리가 둥근 사각형 379"/>
            <p:cNvSpPr/>
            <p:nvPr/>
          </p:nvSpPr>
          <p:spPr>
            <a:xfrm flipH="1">
              <a:off x="4976318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1" name="직사각형 380"/>
            <p:cNvSpPr/>
            <p:nvPr/>
          </p:nvSpPr>
          <p:spPr>
            <a:xfrm flipH="1">
              <a:off x="4976318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6.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기대효과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2951483" y="3530097"/>
            <a:ext cx="1104421" cy="32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lang="ko-KR" altLang="en-US" sz="14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전국구</a:t>
            </a:r>
            <a:endParaRPr lang="en-US" altLang="ko-KR" sz="14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lang="ko-KR" altLang="en-US" sz="14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동일 제품 </a:t>
            </a:r>
            <a:endParaRPr lang="en-US" altLang="ko-KR" sz="14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lang="ko-KR" altLang="en-US" sz="14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동일 행사</a:t>
            </a:r>
            <a:endParaRPr lang="ko-KR" altLang="en-US" sz="14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1252526" y="2974766"/>
            <a:ext cx="8330922" cy="144929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673584" y="2996867"/>
            <a:ext cx="981823" cy="1219597"/>
            <a:chOff x="824128" y="3050167"/>
            <a:chExt cx="981823" cy="1219597"/>
          </a:xfrm>
        </p:grpSpPr>
        <p:grpSp>
          <p:nvGrpSpPr>
            <p:cNvPr id="137" name="그룹 136"/>
            <p:cNvGrpSpPr/>
            <p:nvPr/>
          </p:nvGrpSpPr>
          <p:grpSpPr>
            <a:xfrm>
              <a:off x="824128" y="3113722"/>
              <a:ext cx="891031" cy="1156042"/>
              <a:chOff x="3333000" y="466998"/>
              <a:chExt cx="3326130" cy="5188779"/>
            </a:xfrm>
            <a:solidFill>
              <a:srgbClr val="C8EBEE"/>
            </a:solidFill>
          </p:grpSpPr>
          <p:sp>
            <p:nvSpPr>
              <p:cNvPr id="138" name="Freeform 1301"/>
              <p:cNvSpPr>
                <a:spLocks noChangeAspect="1"/>
              </p:cNvSpPr>
              <p:nvPr/>
            </p:nvSpPr>
            <p:spPr bwMode="auto">
              <a:xfrm>
                <a:off x="4511270" y="466998"/>
                <a:ext cx="1909961" cy="1768149"/>
              </a:xfrm>
              <a:custGeom>
                <a:avLst/>
                <a:gdLst>
                  <a:gd name="T0" fmla="*/ 4010 w 7322"/>
                  <a:gd name="T1" fmla="*/ 0 h 6252"/>
                  <a:gd name="T2" fmla="*/ 3938 w 7322"/>
                  <a:gd name="T3" fmla="*/ 540 h 6252"/>
                  <a:gd name="T4" fmla="*/ 3818 w 7322"/>
                  <a:gd name="T5" fmla="*/ 912 h 6252"/>
                  <a:gd name="T6" fmla="*/ 3614 w 7322"/>
                  <a:gd name="T7" fmla="*/ 624 h 6252"/>
                  <a:gd name="T8" fmla="*/ 3074 w 7322"/>
                  <a:gd name="T9" fmla="*/ 756 h 6252"/>
                  <a:gd name="T10" fmla="*/ 2966 w 7322"/>
                  <a:gd name="T11" fmla="*/ 1236 h 6252"/>
                  <a:gd name="T12" fmla="*/ 1514 w 7322"/>
                  <a:gd name="T13" fmla="*/ 1008 h 6252"/>
                  <a:gd name="T14" fmla="*/ 986 w 7322"/>
                  <a:gd name="T15" fmla="*/ 1200 h 6252"/>
                  <a:gd name="T16" fmla="*/ 626 w 7322"/>
                  <a:gd name="T17" fmla="*/ 1092 h 6252"/>
                  <a:gd name="T18" fmla="*/ 0 w 7322"/>
                  <a:gd name="T19" fmla="*/ 1203 h 6252"/>
                  <a:gd name="T20" fmla="*/ 194 w 7322"/>
                  <a:gd name="T21" fmla="*/ 1774 h 6252"/>
                  <a:gd name="T22" fmla="*/ 650 w 7322"/>
                  <a:gd name="T23" fmla="*/ 1932 h 6252"/>
                  <a:gd name="T24" fmla="*/ 986 w 7322"/>
                  <a:gd name="T25" fmla="*/ 2040 h 6252"/>
                  <a:gd name="T26" fmla="*/ 1441 w 7322"/>
                  <a:gd name="T27" fmla="*/ 2698 h 6252"/>
                  <a:gd name="T28" fmla="*/ 1273 w 7322"/>
                  <a:gd name="T29" fmla="*/ 3001 h 6252"/>
                  <a:gd name="T30" fmla="*/ 1201 w 7322"/>
                  <a:gd name="T31" fmla="*/ 3290 h 6252"/>
                  <a:gd name="T32" fmla="*/ 1370 w 7322"/>
                  <a:gd name="T33" fmla="*/ 3650 h 6252"/>
                  <a:gd name="T34" fmla="*/ 1514 w 7322"/>
                  <a:gd name="T35" fmla="*/ 3912 h 6252"/>
                  <a:gd name="T36" fmla="*/ 1946 w 7322"/>
                  <a:gd name="T37" fmla="*/ 3948 h 6252"/>
                  <a:gd name="T38" fmla="*/ 2219 w 7322"/>
                  <a:gd name="T39" fmla="*/ 4299 h 6252"/>
                  <a:gd name="T40" fmla="*/ 2198 w 7322"/>
                  <a:gd name="T41" fmla="*/ 4788 h 6252"/>
                  <a:gd name="T42" fmla="*/ 2045 w 7322"/>
                  <a:gd name="T43" fmla="*/ 5373 h 6252"/>
                  <a:gd name="T44" fmla="*/ 2158 w 7322"/>
                  <a:gd name="T45" fmla="*/ 5860 h 6252"/>
                  <a:gd name="T46" fmla="*/ 2680 w 7322"/>
                  <a:gd name="T47" fmla="*/ 5759 h 6252"/>
                  <a:gd name="T48" fmla="*/ 2855 w 7322"/>
                  <a:gd name="T49" fmla="*/ 5345 h 6252"/>
                  <a:gd name="T50" fmla="*/ 3110 w 7322"/>
                  <a:gd name="T51" fmla="*/ 5688 h 6252"/>
                  <a:gd name="T52" fmla="*/ 3671 w 7322"/>
                  <a:gd name="T53" fmla="*/ 5471 h 6252"/>
                  <a:gd name="T54" fmla="*/ 3895 w 7322"/>
                  <a:gd name="T55" fmla="*/ 5737 h 6252"/>
                  <a:gd name="T56" fmla="*/ 4199 w 7322"/>
                  <a:gd name="T57" fmla="*/ 5842 h 6252"/>
                  <a:gd name="T58" fmla="*/ 4865 w 7322"/>
                  <a:gd name="T59" fmla="*/ 6252 h 6252"/>
                  <a:gd name="T60" fmla="*/ 5402 w 7322"/>
                  <a:gd name="T61" fmla="*/ 6095 h 6252"/>
                  <a:gd name="T62" fmla="*/ 5884 w 7322"/>
                  <a:gd name="T63" fmla="*/ 6229 h 6252"/>
                  <a:gd name="T64" fmla="*/ 6136 w 7322"/>
                  <a:gd name="T65" fmla="*/ 6157 h 6252"/>
                  <a:gd name="T66" fmla="*/ 6457 w 7322"/>
                  <a:gd name="T67" fmla="*/ 6167 h 6252"/>
                  <a:gd name="T68" fmla="*/ 7064 w 7322"/>
                  <a:gd name="T69" fmla="*/ 5932 h 6252"/>
                  <a:gd name="T70" fmla="*/ 7307 w 7322"/>
                  <a:gd name="T71" fmla="*/ 5651 h 6252"/>
                  <a:gd name="T72" fmla="*/ 7238 w 7322"/>
                  <a:gd name="T73" fmla="*/ 5148 h 6252"/>
                  <a:gd name="T74" fmla="*/ 6674 w 7322"/>
                  <a:gd name="T75" fmla="*/ 4428 h 6252"/>
                  <a:gd name="T76" fmla="*/ 6566 w 7322"/>
                  <a:gd name="T77" fmla="*/ 4080 h 6252"/>
                  <a:gd name="T78" fmla="*/ 6350 w 7322"/>
                  <a:gd name="T79" fmla="*/ 3900 h 6252"/>
                  <a:gd name="T80" fmla="*/ 6374 w 7322"/>
                  <a:gd name="T81" fmla="*/ 3684 h 6252"/>
                  <a:gd name="T82" fmla="*/ 6014 w 7322"/>
                  <a:gd name="T83" fmla="*/ 3312 h 6252"/>
                  <a:gd name="T84" fmla="*/ 5342 w 7322"/>
                  <a:gd name="T85" fmla="*/ 2280 h 6252"/>
                  <a:gd name="T86" fmla="*/ 4862 w 7322"/>
                  <a:gd name="T87" fmla="*/ 1656 h 6252"/>
                  <a:gd name="T88" fmla="*/ 4478 w 7322"/>
                  <a:gd name="T89" fmla="*/ 804 h 6252"/>
                  <a:gd name="T90" fmla="*/ 4250 w 7322"/>
                  <a:gd name="T91" fmla="*/ 108 h 625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322"/>
                  <a:gd name="T139" fmla="*/ 0 h 6252"/>
                  <a:gd name="T140" fmla="*/ 7322 w 7322"/>
                  <a:gd name="T141" fmla="*/ 6252 h 625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322" h="6252">
                    <a:moveTo>
                      <a:pt x="4250" y="108"/>
                    </a:moveTo>
                    <a:lnTo>
                      <a:pt x="4010" y="0"/>
                    </a:lnTo>
                    <a:lnTo>
                      <a:pt x="3902" y="108"/>
                    </a:lnTo>
                    <a:lnTo>
                      <a:pt x="3938" y="540"/>
                    </a:lnTo>
                    <a:lnTo>
                      <a:pt x="3830" y="684"/>
                    </a:lnTo>
                    <a:lnTo>
                      <a:pt x="3818" y="912"/>
                    </a:lnTo>
                    <a:lnTo>
                      <a:pt x="3710" y="936"/>
                    </a:lnTo>
                    <a:lnTo>
                      <a:pt x="3614" y="624"/>
                    </a:lnTo>
                    <a:lnTo>
                      <a:pt x="3182" y="624"/>
                    </a:lnTo>
                    <a:lnTo>
                      <a:pt x="3074" y="756"/>
                    </a:lnTo>
                    <a:lnTo>
                      <a:pt x="3110" y="1080"/>
                    </a:lnTo>
                    <a:lnTo>
                      <a:pt x="2966" y="1236"/>
                    </a:lnTo>
                    <a:lnTo>
                      <a:pt x="1598" y="1212"/>
                    </a:lnTo>
                    <a:lnTo>
                      <a:pt x="1514" y="1008"/>
                    </a:lnTo>
                    <a:lnTo>
                      <a:pt x="1202" y="1008"/>
                    </a:lnTo>
                    <a:lnTo>
                      <a:pt x="986" y="1200"/>
                    </a:lnTo>
                    <a:lnTo>
                      <a:pt x="722" y="1260"/>
                    </a:lnTo>
                    <a:lnTo>
                      <a:pt x="626" y="1092"/>
                    </a:lnTo>
                    <a:lnTo>
                      <a:pt x="410" y="984"/>
                    </a:lnTo>
                    <a:lnTo>
                      <a:pt x="0" y="1203"/>
                    </a:lnTo>
                    <a:lnTo>
                      <a:pt x="50" y="1476"/>
                    </a:lnTo>
                    <a:lnTo>
                      <a:pt x="194" y="1774"/>
                    </a:lnTo>
                    <a:lnTo>
                      <a:pt x="482" y="1776"/>
                    </a:lnTo>
                    <a:lnTo>
                      <a:pt x="650" y="1932"/>
                    </a:lnTo>
                    <a:lnTo>
                      <a:pt x="830" y="1932"/>
                    </a:lnTo>
                    <a:lnTo>
                      <a:pt x="986" y="2040"/>
                    </a:lnTo>
                    <a:lnTo>
                      <a:pt x="1262" y="2466"/>
                    </a:lnTo>
                    <a:lnTo>
                      <a:pt x="1441" y="2698"/>
                    </a:lnTo>
                    <a:lnTo>
                      <a:pt x="1418" y="2892"/>
                    </a:lnTo>
                    <a:lnTo>
                      <a:pt x="1273" y="3001"/>
                    </a:lnTo>
                    <a:lnTo>
                      <a:pt x="1274" y="3168"/>
                    </a:lnTo>
                    <a:lnTo>
                      <a:pt x="1201" y="3290"/>
                    </a:lnTo>
                    <a:lnTo>
                      <a:pt x="1238" y="3504"/>
                    </a:lnTo>
                    <a:lnTo>
                      <a:pt x="1370" y="3650"/>
                    </a:lnTo>
                    <a:lnTo>
                      <a:pt x="1370" y="3852"/>
                    </a:lnTo>
                    <a:lnTo>
                      <a:pt x="1514" y="3912"/>
                    </a:lnTo>
                    <a:lnTo>
                      <a:pt x="1718" y="3960"/>
                    </a:lnTo>
                    <a:lnTo>
                      <a:pt x="1946" y="3948"/>
                    </a:lnTo>
                    <a:lnTo>
                      <a:pt x="2207" y="4074"/>
                    </a:lnTo>
                    <a:lnTo>
                      <a:pt x="2219" y="4299"/>
                    </a:lnTo>
                    <a:lnTo>
                      <a:pt x="2054" y="4512"/>
                    </a:lnTo>
                    <a:lnTo>
                      <a:pt x="2198" y="4788"/>
                    </a:lnTo>
                    <a:lnTo>
                      <a:pt x="2045" y="5111"/>
                    </a:lnTo>
                    <a:lnTo>
                      <a:pt x="2045" y="5373"/>
                    </a:lnTo>
                    <a:lnTo>
                      <a:pt x="2047" y="5744"/>
                    </a:lnTo>
                    <a:lnTo>
                      <a:pt x="2158" y="5860"/>
                    </a:lnTo>
                    <a:lnTo>
                      <a:pt x="2524" y="5879"/>
                    </a:lnTo>
                    <a:lnTo>
                      <a:pt x="2680" y="5759"/>
                    </a:lnTo>
                    <a:lnTo>
                      <a:pt x="2699" y="5485"/>
                    </a:lnTo>
                    <a:lnTo>
                      <a:pt x="2855" y="5345"/>
                    </a:lnTo>
                    <a:lnTo>
                      <a:pt x="2891" y="5532"/>
                    </a:lnTo>
                    <a:lnTo>
                      <a:pt x="3110" y="5688"/>
                    </a:lnTo>
                    <a:lnTo>
                      <a:pt x="3413" y="5481"/>
                    </a:lnTo>
                    <a:lnTo>
                      <a:pt x="3671" y="5471"/>
                    </a:lnTo>
                    <a:lnTo>
                      <a:pt x="3793" y="5668"/>
                    </a:lnTo>
                    <a:lnTo>
                      <a:pt x="3895" y="5737"/>
                    </a:lnTo>
                    <a:lnTo>
                      <a:pt x="3908" y="5877"/>
                    </a:lnTo>
                    <a:lnTo>
                      <a:pt x="4199" y="5842"/>
                    </a:lnTo>
                    <a:lnTo>
                      <a:pt x="4702" y="6101"/>
                    </a:lnTo>
                    <a:lnTo>
                      <a:pt x="4865" y="6252"/>
                    </a:lnTo>
                    <a:lnTo>
                      <a:pt x="5306" y="6228"/>
                    </a:lnTo>
                    <a:lnTo>
                      <a:pt x="5402" y="6095"/>
                    </a:lnTo>
                    <a:lnTo>
                      <a:pt x="5626" y="6094"/>
                    </a:lnTo>
                    <a:lnTo>
                      <a:pt x="5884" y="6229"/>
                    </a:lnTo>
                    <a:lnTo>
                      <a:pt x="5980" y="6133"/>
                    </a:lnTo>
                    <a:lnTo>
                      <a:pt x="6136" y="6157"/>
                    </a:lnTo>
                    <a:lnTo>
                      <a:pt x="6263" y="6062"/>
                    </a:lnTo>
                    <a:lnTo>
                      <a:pt x="6457" y="6167"/>
                    </a:lnTo>
                    <a:lnTo>
                      <a:pt x="6959" y="6133"/>
                    </a:lnTo>
                    <a:lnTo>
                      <a:pt x="7064" y="5932"/>
                    </a:lnTo>
                    <a:lnTo>
                      <a:pt x="7142" y="5832"/>
                    </a:lnTo>
                    <a:lnTo>
                      <a:pt x="7307" y="5651"/>
                    </a:lnTo>
                    <a:lnTo>
                      <a:pt x="7322" y="5364"/>
                    </a:lnTo>
                    <a:lnTo>
                      <a:pt x="7238" y="5148"/>
                    </a:lnTo>
                    <a:lnTo>
                      <a:pt x="7250" y="4968"/>
                    </a:lnTo>
                    <a:lnTo>
                      <a:pt x="6674" y="4428"/>
                    </a:lnTo>
                    <a:lnTo>
                      <a:pt x="6566" y="4212"/>
                    </a:lnTo>
                    <a:lnTo>
                      <a:pt x="6566" y="4080"/>
                    </a:lnTo>
                    <a:lnTo>
                      <a:pt x="6530" y="3960"/>
                    </a:lnTo>
                    <a:lnTo>
                      <a:pt x="6350" y="3900"/>
                    </a:lnTo>
                    <a:lnTo>
                      <a:pt x="6278" y="3792"/>
                    </a:lnTo>
                    <a:lnTo>
                      <a:pt x="6374" y="3684"/>
                    </a:lnTo>
                    <a:lnTo>
                      <a:pt x="6386" y="3540"/>
                    </a:lnTo>
                    <a:lnTo>
                      <a:pt x="6014" y="3312"/>
                    </a:lnTo>
                    <a:lnTo>
                      <a:pt x="5582" y="2808"/>
                    </a:lnTo>
                    <a:lnTo>
                      <a:pt x="5342" y="2280"/>
                    </a:lnTo>
                    <a:lnTo>
                      <a:pt x="5198" y="2088"/>
                    </a:lnTo>
                    <a:lnTo>
                      <a:pt x="4862" y="1656"/>
                    </a:lnTo>
                    <a:lnTo>
                      <a:pt x="4838" y="1380"/>
                    </a:lnTo>
                    <a:lnTo>
                      <a:pt x="4478" y="804"/>
                    </a:lnTo>
                    <a:lnTo>
                      <a:pt x="4466" y="552"/>
                    </a:lnTo>
                    <a:lnTo>
                      <a:pt x="4250" y="108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" name="Freeform 1302"/>
              <p:cNvSpPr>
                <a:spLocks noChangeAspect="1"/>
              </p:cNvSpPr>
              <p:nvPr/>
            </p:nvSpPr>
            <p:spPr bwMode="auto">
              <a:xfrm>
                <a:off x="3966870" y="807506"/>
                <a:ext cx="1122969" cy="1605815"/>
              </a:xfrm>
              <a:custGeom>
                <a:avLst/>
                <a:gdLst>
                  <a:gd name="T0" fmla="*/ 1872 w 4305"/>
                  <a:gd name="T1" fmla="*/ 44 h 5678"/>
                  <a:gd name="T2" fmla="*/ 1620 w 4305"/>
                  <a:gd name="T3" fmla="*/ 176 h 5678"/>
                  <a:gd name="T4" fmla="*/ 1374 w 4305"/>
                  <a:gd name="T5" fmla="*/ 266 h 5678"/>
                  <a:gd name="T6" fmla="*/ 1170 w 4305"/>
                  <a:gd name="T7" fmla="*/ 206 h 5678"/>
                  <a:gd name="T8" fmla="*/ 1122 w 4305"/>
                  <a:gd name="T9" fmla="*/ 500 h 5678"/>
                  <a:gd name="T10" fmla="*/ 816 w 4305"/>
                  <a:gd name="T11" fmla="*/ 518 h 5678"/>
                  <a:gd name="T12" fmla="*/ 870 w 4305"/>
                  <a:gd name="T13" fmla="*/ 728 h 5678"/>
                  <a:gd name="T14" fmla="*/ 1140 w 4305"/>
                  <a:gd name="T15" fmla="*/ 698 h 5678"/>
                  <a:gd name="T16" fmla="*/ 1098 w 4305"/>
                  <a:gd name="T17" fmla="*/ 926 h 5678"/>
                  <a:gd name="T18" fmla="*/ 882 w 4305"/>
                  <a:gd name="T19" fmla="*/ 1202 h 5678"/>
                  <a:gd name="T20" fmla="*/ 528 w 4305"/>
                  <a:gd name="T21" fmla="*/ 1304 h 5678"/>
                  <a:gd name="T22" fmla="*/ 702 w 4305"/>
                  <a:gd name="T23" fmla="*/ 1490 h 5678"/>
                  <a:gd name="T24" fmla="*/ 756 w 4305"/>
                  <a:gd name="T25" fmla="*/ 1706 h 5678"/>
                  <a:gd name="T26" fmla="*/ 528 w 4305"/>
                  <a:gd name="T27" fmla="*/ 1724 h 5678"/>
                  <a:gd name="T28" fmla="*/ 522 w 4305"/>
                  <a:gd name="T29" fmla="*/ 1976 h 5678"/>
                  <a:gd name="T30" fmla="*/ 215 w 4305"/>
                  <a:gd name="T31" fmla="*/ 2005 h 5678"/>
                  <a:gd name="T32" fmla="*/ 105 w 4305"/>
                  <a:gd name="T33" fmla="*/ 2177 h 5678"/>
                  <a:gd name="T34" fmla="*/ 54 w 4305"/>
                  <a:gd name="T35" fmla="*/ 2425 h 5678"/>
                  <a:gd name="T36" fmla="*/ 164 w 4305"/>
                  <a:gd name="T37" fmla="*/ 2659 h 5678"/>
                  <a:gd name="T38" fmla="*/ 76 w 4305"/>
                  <a:gd name="T39" fmla="*/ 2878 h 5678"/>
                  <a:gd name="T40" fmla="*/ 451 w 4305"/>
                  <a:gd name="T41" fmla="*/ 2755 h 5678"/>
                  <a:gd name="T42" fmla="*/ 566 w 4305"/>
                  <a:gd name="T43" fmla="*/ 2707 h 5678"/>
                  <a:gd name="T44" fmla="*/ 810 w 4305"/>
                  <a:gd name="T45" fmla="*/ 2844 h 5678"/>
                  <a:gd name="T46" fmla="*/ 903 w 4305"/>
                  <a:gd name="T47" fmla="*/ 3042 h 5678"/>
                  <a:gd name="T48" fmla="*/ 1044 w 4305"/>
                  <a:gd name="T49" fmla="*/ 3198 h 5678"/>
                  <a:gd name="T50" fmla="*/ 901 w 4305"/>
                  <a:gd name="T51" fmla="*/ 3322 h 5678"/>
                  <a:gd name="T52" fmla="*/ 872 w 4305"/>
                  <a:gd name="T53" fmla="*/ 3541 h 5678"/>
                  <a:gd name="T54" fmla="*/ 654 w 4305"/>
                  <a:gd name="T55" fmla="*/ 3650 h 5678"/>
                  <a:gd name="T56" fmla="*/ 546 w 4305"/>
                  <a:gd name="T57" fmla="*/ 3830 h 5678"/>
                  <a:gd name="T58" fmla="*/ 492 w 4305"/>
                  <a:gd name="T59" fmla="*/ 4010 h 5678"/>
                  <a:gd name="T60" fmla="*/ 474 w 4305"/>
                  <a:gd name="T61" fmla="*/ 4226 h 5678"/>
                  <a:gd name="T62" fmla="*/ 342 w 4305"/>
                  <a:gd name="T63" fmla="*/ 4328 h 5678"/>
                  <a:gd name="T64" fmla="*/ 270 w 4305"/>
                  <a:gd name="T65" fmla="*/ 4640 h 5678"/>
                  <a:gd name="T66" fmla="*/ 492 w 4305"/>
                  <a:gd name="T67" fmla="*/ 4814 h 5678"/>
                  <a:gd name="T68" fmla="*/ 666 w 4305"/>
                  <a:gd name="T69" fmla="*/ 4892 h 5678"/>
                  <a:gd name="T70" fmla="*/ 684 w 4305"/>
                  <a:gd name="T71" fmla="*/ 5180 h 5678"/>
                  <a:gd name="T72" fmla="*/ 882 w 4305"/>
                  <a:gd name="T73" fmla="*/ 5328 h 5678"/>
                  <a:gd name="T74" fmla="*/ 1101 w 4305"/>
                  <a:gd name="T75" fmla="*/ 5636 h 5678"/>
                  <a:gd name="T76" fmla="*/ 1439 w 4305"/>
                  <a:gd name="T77" fmla="*/ 5647 h 5678"/>
                  <a:gd name="T78" fmla="*/ 1860 w 4305"/>
                  <a:gd name="T79" fmla="*/ 5450 h 5678"/>
                  <a:gd name="T80" fmla="*/ 2286 w 4305"/>
                  <a:gd name="T81" fmla="*/ 5468 h 5678"/>
                  <a:gd name="T82" fmla="*/ 2740 w 4305"/>
                  <a:gd name="T83" fmla="*/ 5643 h 5678"/>
                  <a:gd name="T84" fmla="*/ 3045 w 4305"/>
                  <a:gd name="T85" fmla="*/ 5272 h 5678"/>
                  <a:gd name="T86" fmla="*/ 3594 w 4305"/>
                  <a:gd name="T87" fmla="*/ 4997 h 5678"/>
                  <a:gd name="T88" fmla="*/ 3908 w 4305"/>
                  <a:gd name="T89" fmla="*/ 4763 h 5678"/>
                  <a:gd name="T90" fmla="*/ 4131 w 4305"/>
                  <a:gd name="T91" fmla="*/ 3908 h 5678"/>
                  <a:gd name="T92" fmla="*/ 4140 w 4305"/>
                  <a:gd name="T93" fmla="*/ 3308 h 5678"/>
                  <a:gd name="T94" fmla="*/ 4293 w 4305"/>
                  <a:gd name="T95" fmla="*/ 2868 h 5678"/>
                  <a:gd name="T96" fmla="*/ 3801 w 4305"/>
                  <a:gd name="T97" fmla="*/ 2756 h 5678"/>
                  <a:gd name="T98" fmla="*/ 3456 w 4305"/>
                  <a:gd name="T99" fmla="*/ 2647 h 5678"/>
                  <a:gd name="T100" fmla="*/ 3324 w 4305"/>
                  <a:gd name="T101" fmla="*/ 2299 h 5678"/>
                  <a:gd name="T102" fmla="*/ 3361 w 4305"/>
                  <a:gd name="T103" fmla="*/ 1966 h 5678"/>
                  <a:gd name="T104" fmla="*/ 3504 w 4305"/>
                  <a:gd name="T105" fmla="*/ 1688 h 5678"/>
                  <a:gd name="T106" fmla="*/ 3354 w 4305"/>
                  <a:gd name="T107" fmla="*/ 1269 h 5678"/>
                  <a:gd name="T108" fmla="*/ 2916 w 4305"/>
                  <a:gd name="T109" fmla="*/ 728 h 5678"/>
                  <a:gd name="T110" fmla="*/ 2568 w 4305"/>
                  <a:gd name="T111" fmla="*/ 572 h 5678"/>
                  <a:gd name="T112" fmla="*/ 2136 w 4305"/>
                  <a:gd name="T113" fmla="*/ 270 h 567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305"/>
                  <a:gd name="T172" fmla="*/ 0 h 5678"/>
                  <a:gd name="T173" fmla="*/ 4305 w 4305"/>
                  <a:gd name="T174" fmla="*/ 5678 h 567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305" h="5678">
                    <a:moveTo>
                      <a:pt x="2088" y="0"/>
                    </a:moveTo>
                    <a:lnTo>
                      <a:pt x="1872" y="44"/>
                    </a:lnTo>
                    <a:lnTo>
                      <a:pt x="1656" y="8"/>
                    </a:lnTo>
                    <a:lnTo>
                      <a:pt x="1620" y="176"/>
                    </a:lnTo>
                    <a:lnTo>
                      <a:pt x="1482" y="212"/>
                    </a:lnTo>
                    <a:lnTo>
                      <a:pt x="1374" y="266"/>
                    </a:lnTo>
                    <a:lnTo>
                      <a:pt x="1230" y="140"/>
                    </a:lnTo>
                    <a:lnTo>
                      <a:pt x="1170" y="206"/>
                    </a:lnTo>
                    <a:lnTo>
                      <a:pt x="1188" y="428"/>
                    </a:lnTo>
                    <a:lnTo>
                      <a:pt x="1122" y="500"/>
                    </a:lnTo>
                    <a:lnTo>
                      <a:pt x="960" y="476"/>
                    </a:lnTo>
                    <a:lnTo>
                      <a:pt x="816" y="518"/>
                    </a:lnTo>
                    <a:lnTo>
                      <a:pt x="792" y="626"/>
                    </a:lnTo>
                    <a:lnTo>
                      <a:pt x="870" y="728"/>
                    </a:lnTo>
                    <a:lnTo>
                      <a:pt x="1044" y="716"/>
                    </a:lnTo>
                    <a:lnTo>
                      <a:pt x="1140" y="698"/>
                    </a:lnTo>
                    <a:lnTo>
                      <a:pt x="1260" y="896"/>
                    </a:lnTo>
                    <a:lnTo>
                      <a:pt x="1098" y="926"/>
                    </a:lnTo>
                    <a:lnTo>
                      <a:pt x="1068" y="1142"/>
                    </a:lnTo>
                    <a:lnTo>
                      <a:pt x="882" y="1202"/>
                    </a:lnTo>
                    <a:lnTo>
                      <a:pt x="654" y="1202"/>
                    </a:lnTo>
                    <a:lnTo>
                      <a:pt x="528" y="1304"/>
                    </a:lnTo>
                    <a:lnTo>
                      <a:pt x="540" y="1418"/>
                    </a:lnTo>
                    <a:lnTo>
                      <a:pt x="702" y="1490"/>
                    </a:lnTo>
                    <a:lnTo>
                      <a:pt x="762" y="1580"/>
                    </a:lnTo>
                    <a:lnTo>
                      <a:pt x="756" y="1706"/>
                    </a:lnTo>
                    <a:lnTo>
                      <a:pt x="636" y="1724"/>
                    </a:lnTo>
                    <a:lnTo>
                      <a:pt x="528" y="1724"/>
                    </a:lnTo>
                    <a:lnTo>
                      <a:pt x="522" y="1826"/>
                    </a:lnTo>
                    <a:lnTo>
                      <a:pt x="522" y="1976"/>
                    </a:lnTo>
                    <a:lnTo>
                      <a:pt x="384" y="2012"/>
                    </a:lnTo>
                    <a:lnTo>
                      <a:pt x="215" y="2005"/>
                    </a:lnTo>
                    <a:lnTo>
                      <a:pt x="163" y="2103"/>
                    </a:lnTo>
                    <a:lnTo>
                      <a:pt x="105" y="2177"/>
                    </a:lnTo>
                    <a:lnTo>
                      <a:pt x="0" y="2294"/>
                    </a:lnTo>
                    <a:lnTo>
                      <a:pt x="54" y="2425"/>
                    </a:lnTo>
                    <a:lnTo>
                      <a:pt x="161" y="2513"/>
                    </a:lnTo>
                    <a:lnTo>
                      <a:pt x="164" y="2659"/>
                    </a:lnTo>
                    <a:lnTo>
                      <a:pt x="83" y="2776"/>
                    </a:lnTo>
                    <a:lnTo>
                      <a:pt x="76" y="2878"/>
                    </a:lnTo>
                    <a:lnTo>
                      <a:pt x="190" y="2890"/>
                    </a:lnTo>
                    <a:lnTo>
                      <a:pt x="451" y="2755"/>
                    </a:lnTo>
                    <a:lnTo>
                      <a:pt x="487" y="2592"/>
                    </a:lnTo>
                    <a:lnTo>
                      <a:pt x="566" y="2707"/>
                    </a:lnTo>
                    <a:lnTo>
                      <a:pt x="694" y="2718"/>
                    </a:lnTo>
                    <a:lnTo>
                      <a:pt x="810" y="2844"/>
                    </a:lnTo>
                    <a:lnTo>
                      <a:pt x="880" y="2956"/>
                    </a:lnTo>
                    <a:lnTo>
                      <a:pt x="903" y="3042"/>
                    </a:lnTo>
                    <a:lnTo>
                      <a:pt x="1010" y="3100"/>
                    </a:lnTo>
                    <a:lnTo>
                      <a:pt x="1044" y="3198"/>
                    </a:lnTo>
                    <a:lnTo>
                      <a:pt x="1032" y="3273"/>
                    </a:lnTo>
                    <a:lnTo>
                      <a:pt x="901" y="3322"/>
                    </a:lnTo>
                    <a:lnTo>
                      <a:pt x="942" y="3414"/>
                    </a:lnTo>
                    <a:lnTo>
                      <a:pt x="872" y="3541"/>
                    </a:lnTo>
                    <a:lnTo>
                      <a:pt x="778" y="3624"/>
                    </a:lnTo>
                    <a:lnTo>
                      <a:pt x="654" y="3650"/>
                    </a:lnTo>
                    <a:lnTo>
                      <a:pt x="564" y="3740"/>
                    </a:lnTo>
                    <a:lnTo>
                      <a:pt x="546" y="3830"/>
                    </a:lnTo>
                    <a:lnTo>
                      <a:pt x="600" y="3932"/>
                    </a:lnTo>
                    <a:lnTo>
                      <a:pt x="492" y="4010"/>
                    </a:lnTo>
                    <a:lnTo>
                      <a:pt x="456" y="4100"/>
                    </a:lnTo>
                    <a:lnTo>
                      <a:pt x="474" y="4226"/>
                    </a:lnTo>
                    <a:lnTo>
                      <a:pt x="438" y="4298"/>
                    </a:lnTo>
                    <a:lnTo>
                      <a:pt x="342" y="4328"/>
                    </a:lnTo>
                    <a:lnTo>
                      <a:pt x="270" y="4472"/>
                    </a:lnTo>
                    <a:lnTo>
                      <a:pt x="270" y="4640"/>
                    </a:lnTo>
                    <a:lnTo>
                      <a:pt x="378" y="4760"/>
                    </a:lnTo>
                    <a:lnTo>
                      <a:pt x="492" y="4814"/>
                    </a:lnTo>
                    <a:lnTo>
                      <a:pt x="612" y="4802"/>
                    </a:lnTo>
                    <a:lnTo>
                      <a:pt x="666" y="4892"/>
                    </a:lnTo>
                    <a:lnTo>
                      <a:pt x="648" y="5066"/>
                    </a:lnTo>
                    <a:lnTo>
                      <a:pt x="684" y="5180"/>
                    </a:lnTo>
                    <a:lnTo>
                      <a:pt x="766" y="5265"/>
                    </a:lnTo>
                    <a:lnTo>
                      <a:pt x="882" y="5328"/>
                    </a:lnTo>
                    <a:lnTo>
                      <a:pt x="987" y="5524"/>
                    </a:lnTo>
                    <a:lnTo>
                      <a:pt x="1101" y="5636"/>
                    </a:lnTo>
                    <a:lnTo>
                      <a:pt x="1241" y="5678"/>
                    </a:lnTo>
                    <a:lnTo>
                      <a:pt x="1439" y="5647"/>
                    </a:lnTo>
                    <a:lnTo>
                      <a:pt x="1608" y="5504"/>
                    </a:lnTo>
                    <a:lnTo>
                      <a:pt x="1860" y="5450"/>
                    </a:lnTo>
                    <a:lnTo>
                      <a:pt x="2083" y="5443"/>
                    </a:lnTo>
                    <a:lnTo>
                      <a:pt x="2286" y="5468"/>
                    </a:lnTo>
                    <a:lnTo>
                      <a:pt x="2477" y="5542"/>
                    </a:lnTo>
                    <a:lnTo>
                      <a:pt x="2740" y="5643"/>
                    </a:lnTo>
                    <a:lnTo>
                      <a:pt x="2868" y="5461"/>
                    </a:lnTo>
                    <a:lnTo>
                      <a:pt x="3045" y="5272"/>
                    </a:lnTo>
                    <a:lnTo>
                      <a:pt x="3306" y="5105"/>
                    </a:lnTo>
                    <a:lnTo>
                      <a:pt x="3594" y="4997"/>
                    </a:lnTo>
                    <a:lnTo>
                      <a:pt x="3737" y="4909"/>
                    </a:lnTo>
                    <a:lnTo>
                      <a:pt x="3908" y="4763"/>
                    </a:lnTo>
                    <a:lnTo>
                      <a:pt x="4134" y="4540"/>
                    </a:lnTo>
                    <a:lnTo>
                      <a:pt x="4131" y="3908"/>
                    </a:lnTo>
                    <a:lnTo>
                      <a:pt x="4285" y="3583"/>
                    </a:lnTo>
                    <a:lnTo>
                      <a:pt x="4140" y="3308"/>
                    </a:lnTo>
                    <a:lnTo>
                      <a:pt x="4305" y="3097"/>
                    </a:lnTo>
                    <a:lnTo>
                      <a:pt x="4293" y="2868"/>
                    </a:lnTo>
                    <a:lnTo>
                      <a:pt x="4032" y="2744"/>
                    </a:lnTo>
                    <a:lnTo>
                      <a:pt x="3801" y="2756"/>
                    </a:lnTo>
                    <a:lnTo>
                      <a:pt x="3602" y="2708"/>
                    </a:lnTo>
                    <a:lnTo>
                      <a:pt x="3456" y="2647"/>
                    </a:lnTo>
                    <a:lnTo>
                      <a:pt x="3456" y="2445"/>
                    </a:lnTo>
                    <a:lnTo>
                      <a:pt x="3324" y="2299"/>
                    </a:lnTo>
                    <a:lnTo>
                      <a:pt x="3288" y="2085"/>
                    </a:lnTo>
                    <a:lnTo>
                      <a:pt x="3361" y="1966"/>
                    </a:lnTo>
                    <a:lnTo>
                      <a:pt x="3360" y="1796"/>
                    </a:lnTo>
                    <a:lnTo>
                      <a:pt x="3504" y="1688"/>
                    </a:lnTo>
                    <a:lnTo>
                      <a:pt x="3528" y="1495"/>
                    </a:lnTo>
                    <a:lnTo>
                      <a:pt x="3354" y="1269"/>
                    </a:lnTo>
                    <a:lnTo>
                      <a:pt x="3075" y="838"/>
                    </a:lnTo>
                    <a:lnTo>
                      <a:pt x="2916" y="728"/>
                    </a:lnTo>
                    <a:lnTo>
                      <a:pt x="2737" y="727"/>
                    </a:lnTo>
                    <a:lnTo>
                      <a:pt x="2568" y="572"/>
                    </a:lnTo>
                    <a:lnTo>
                      <a:pt x="2280" y="570"/>
                    </a:lnTo>
                    <a:lnTo>
                      <a:pt x="2136" y="270"/>
                    </a:lnTo>
                    <a:lnTo>
                      <a:pt x="2088" y="0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Freeform 1303"/>
              <p:cNvSpPr>
                <a:spLocks noChangeAspect="1"/>
              </p:cNvSpPr>
              <p:nvPr/>
            </p:nvSpPr>
            <p:spPr bwMode="auto">
              <a:xfrm>
                <a:off x="4177639" y="1441007"/>
                <a:ext cx="390235" cy="366527"/>
              </a:xfrm>
              <a:custGeom>
                <a:avLst/>
                <a:gdLst>
                  <a:gd name="T0" fmla="*/ 884 w 1496"/>
                  <a:gd name="T1" fmla="*/ 0 h 1296"/>
                  <a:gd name="T2" fmla="*/ 782 w 1496"/>
                  <a:gd name="T3" fmla="*/ 18 h 1296"/>
                  <a:gd name="T4" fmla="*/ 722 w 1496"/>
                  <a:gd name="T5" fmla="*/ 108 h 1296"/>
                  <a:gd name="T6" fmla="*/ 722 w 1496"/>
                  <a:gd name="T7" fmla="*/ 288 h 1296"/>
                  <a:gd name="T8" fmla="*/ 506 w 1496"/>
                  <a:gd name="T9" fmla="*/ 348 h 1296"/>
                  <a:gd name="T10" fmla="*/ 440 w 1496"/>
                  <a:gd name="T11" fmla="*/ 438 h 1296"/>
                  <a:gd name="T12" fmla="*/ 470 w 1496"/>
                  <a:gd name="T13" fmla="*/ 612 h 1296"/>
                  <a:gd name="T14" fmla="*/ 368 w 1496"/>
                  <a:gd name="T15" fmla="*/ 648 h 1296"/>
                  <a:gd name="T16" fmla="*/ 0 w 1496"/>
                  <a:gd name="T17" fmla="*/ 601 h 1296"/>
                  <a:gd name="T18" fmla="*/ 73 w 1496"/>
                  <a:gd name="T19" fmla="*/ 720 h 1296"/>
                  <a:gd name="T20" fmla="*/ 95 w 1496"/>
                  <a:gd name="T21" fmla="*/ 802 h 1296"/>
                  <a:gd name="T22" fmla="*/ 200 w 1496"/>
                  <a:gd name="T23" fmla="*/ 859 h 1296"/>
                  <a:gd name="T24" fmla="*/ 236 w 1496"/>
                  <a:gd name="T25" fmla="*/ 954 h 1296"/>
                  <a:gd name="T26" fmla="*/ 224 w 1496"/>
                  <a:gd name="T27" fmla="*/ 1032 h 1296"/>
                  <a:gd name="T28" fmla="*/ 332 w 1496"/>
                  <a:gd name="T29" fmla="*/ 1044 h 1296"/>
                  <a:gd name="T30" fmla="*/ 350 w 1496"/>
                  <a:gd name="T31" fmla="*/ 1152 h 1296"/>
                  <a:gd name="T32" fmla="*/ 452 w 1496"/>
                  <a:gd name="T33" fmla="*/ 1206 h 1296"/>
                  <a:gd name="T34" fmla="*/ 758 w 1496"/>
                  <a:gd name="T35" fmla="*/ 1188 h 1296"/>
                  <a:gd name="T36" fmla="*/ 872 w 1496"/>
                  <a:gd name="T37" fmla="*/ 1152 h 1296"/>
                  <a:gd name="T38" fmla="*/ 980 w 1496"/>
                  <a:gd name="T39" fmla="*/ 1284 h 1296"/>
                  <a:gd name="T40" fmla="*/ 1100 w 1496"/>
                  <a:gd name="T41" fmla="*/ 1296 h 1296"/>
                  <a:gd name="T42" fmla="*/ 1340 w 1496"/>
                  <a:gd name="T43" fmla="*/ 1044 h 1296"/>
                  <a:gd name="T44" fmla="*/ 1322 w 1496"/>
                  <a:gd name="T45" fmla="*/ 924 h 1296"/>
                  <a:gd name="T46" fmla="*/ 1394 w 1496"/>
                  <a:gd name="T47" fmla="*/ 906 h 1296"/>
                  <a:gd name="T48" fmla="*/ 1496 w 1496"/>
                  <a:gd name="T49" fmla="*/ 798 h 1296"/>
                  <a:gd name="T50" fmla="*/ 1442 w 1496"/>
                  <a:gd name="T51" fmla="*/ 630 h 1296"/>
                  <a:gd name="T52" fmla="*/ 1334 w 1496"/>
                  <a:gd name="T53" fmla="*/ 594 h 1296"/>
                  <a:gd name="T54" fmla="*/ 1196 w 1496"/>
                  <a:gd name="T55" fmla="*/ 474 h 1296"/>
                  <a:gd name="T56" fmla="*/ 1214 w 1496"/>
                  <a:gd name="T57" fmla="*/ 240 h 1296"/>
                  <a:gd name="T58" fmla="*/ 1190 w 1496"/>
                  <a:gd name="T59" fmla="*/ 90 h 1296"/>
                  <a:gd name="T60" fmla="*/ 1106 w 1496"/>
                  <a:gd name="T61" fmla="*/ 36 h 1296"/>
                  <a:gd name="T62" fmla="*/ 980 w 1496"/>
                  <a:gd name="T63" fmla="*/ 42 h 1296"/>
                  <a:gd name="T64" fmla="*/ 884 w 1496"/>
                  <a:gd name="T65" fmla="*/ 0 h 12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96"/>
                  <a:gd name="T100" fmla="*/ 0 h 1296"/>
                  <a:gd name="T101" fmla="*/ 1496 w 1496"/>
                  <a:gd name="T102" fmla="*/ 1296 h 12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96" h="1296">
                    <a:moveTo>
                      <a:pt x="884" y="0"/>
                    </a:moveTo>
                    <a:lnTo>
                      <a:pt x="782" y="18"/>
                    </a:lnTo>
                    <a:lnTo>
                      <a:pt x="722" y="108"/>
                    </a:lnTo>
                    <a:lnTo>
                      <a:pt x="722" y="288"/>
                    </a:lnTo>
                    <a:lnTo>
                      <a:pt x="506" y="348"/>
                    </a:lnTo>
                    <a:lnTo>
                      <a:pt x="440" y="438"/>
                    </a:lnTo>
                    <a:lnTo>
                      <a:pt x="470" y="612"/>
                    </a:lnTo>
                    <a:lnTo>
                      <a:pt x="368" y="648"/>
                    </a:lnTo>
                    <a:lnTo>
                      <a:pt x="0" y="601"/>
                    </a:lnTo>
                    <a:lnTo>
                      <a:pt x="73" y="720"/>
                    </a:lnTo>
                    <a:lnTo>
                      <a:pt x="95" y="802"/>
                    </a:lnTo>
                    <a:lnTo>
                      <a:pt x="200" y="859"/>
                    </a:lnTo>
                    <a:lnTo>
                      <a:pt x="236" y="954"/>
                    </a:lnTo>
                    <a:lnTo>
                      <a:pt x="224" y="1032"/>
                    </a:lnTo>
                    <a:lnTo>
                      <a:pt x="332" y="1044"/>
                    </a:lnTo>
                    <a:lnTo>
                      <a:pt x="350" y="1152"/>
                    </a:lnTo>
                    <a:lnTo>
                      <a:pt x="452" y="1206"/>
                    </a:lnTo>
                    <a:lnTo>
                      <a:pt x="758" y="1188"/>
                    </a:lnTo>
                    <a:lnTo>
                      <a:pt x="872" y="1152"/>
                    </a:lnTo>
                    <a:lnTo>
                      <a:pt x="980" y="1284"/>
                    </a:lnTo>
                    <a:lnTo>
                      <a:pt x="1100" y="1296"/>
                    </a:lnTo>
                    <a:lnTo>
                      <a:pt x="1340" y="1044"/>
                    </a:lnTo>
                    <a:lnTo>
                      <a:pt x="1322" y="924"/>
                    </a:lnTo>
                    <a:lnTo>
                      <a:pt x="1394" y="906"/>
                    </a:lnTo>
                    <a:lnTo>
                      <a:pt x="1496" y="798"/>
                    </a:lnTo>
                    <a:lnTo>
                      <a:pt x="1442" y="630"/>
                    </a:lnTo>
                    <a:lnTo>
                      <a:pt x="1334" y="594"/>
                    </a:lnTo>
                    <a:lnTo>
                      <a:pt x="1196" y="474"/>
                    </a:lnTo>
                    <a:lnTo>
                      <a:pt x="1214" y="240"/>
                    </a:lnTo>
                    <a:lnTo>
                      <a:pt x="1190" y="90"/>
                    </a:lnTo>
                    <a:lnTo>
                      <a:pt x="1106" y="36"/>
                    </a:lnTo>
                    <a:lnTo>
                      <a:pt x="980" y="42"/>
                    </a:lnTo>
                    <a:lnTo>
                      <a:pt x="884" y="0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Freeform 1304"/>
              <p:cNvSpPr>
                <a:spLocks noChangeAspect="1"/>
              </p:cNvSpPr>
              <p:nvPr/>
            </p:nvSpPr>
            <p:spPr bwMode="auto">
              <a:xfrm>
                <a:off x="3653848" y="1267925"/>
                <a:ext cx="585353" cy="571848"/>
              </a:xfrm>
              <a:custGeom>
                <a:avLst/>
                <a:gdLst>
                  <a:gd name="T0" fmla="*/ 4248 w 748"/>
                  <a:gd name="T1" fmla="*/ 1134 h 674"/>
                  <a:gd name="T2" fmla="*/ 3726 w 748"/>
                  <a:gd name="T3" fmla="*/ 612 h 674"/>
                  <a:gd name="T4" fmla="*/ 3168 w 748"/>
                  <a:gd name="T5" fmla="*/ 504 h 674"/>
                  <a:gd name="T6" fmla="*/ 2736 w 748"/>
                  <a:gd name="T7" fmla="*/ 0 h 674"/>
                  <a:gd name="T8" fmla="*/ 2250 w 748"/>
                  <a:gd name="T9" fmla="*/ 396 h 674"/>
                  <a:gd name="T10" fmla="*/ 1548 w 748"/>
                  <a:gd name="T11" fmla="*/ 594 h 674"/>
                  <a:gd name="T12" fmla="*/ 810 w 748"/>
                  <a:gd name="T13" fmla="*/ 756 h 674"/>
                  <a:gd name="T14" fmla="*/ 738 w 748"/>
                  <a:gd name="T15" fmla="*/ 1422 h 674"/>
                  <a:gd name="T16" fmla="*/ 216 w 748"/>
                  <a:gd name="T17" fmla="*/ 1692 h 674"/>
                  <a:gd name="T18" fmla="*/ 0 w 748"/>
                  <a:gd name="T19" fmla="*/ 2394 h 674"/>
                  <a:gd name="T20" fmla="*/ 360 w 748"/>
                  <a:gd name="T21" fmla="*/ 2970 h 674"/>
                  <a:gd name="T22" fmla="*/ 864 w 748"/>
                  <a:gd name="T23" fmla="*/ 3258 h 674"/>
                  <a:gd name="T24" fmla="*/ 1458 w 748"/>
                  <a:gd name="T25" fmla="*/ 3204 h 674"/>
                  <a:gd name="T26" fmla="*/ 1620 w 748"/>
                  <a:gd name="T27" fmla="*/ 3780 h 674"/>
                  <a:gd name="T28" fmla="*/ 1710 w 748"/>
                  <a:gd name="T29" fmla="*/ 4482 h 674"/>
                  <a:gd name="T30" fmla="*/ 1980 w 748"/>
                  <a:gd name="T31" fmla="*/ 4878 h 674"/>
                  <a:gd name="T32" fmla="*/ 2106 w 748"/>
                  <a:gd name="T33" fmla="*/ 5508 h 674"/>
                  <a:gd name="T34" fmla="*/ 2646 w 748"/>
                  <a:gd name="T35" fmla="*/ 5994 h 674"/>
                  <a:gd name="T36" fmla="*/ 3078 w 748"/>
                  <a:gd name="T37" fmla="*/ 5724 h 674"/>
                  <a:gd name="T38" fmla="*/ 3546 w 748"/>
                  <a:gd name="T39" fmla="*/ 5508 h 674"/>
                  <a:gd name="T40" fmla="*/ 4104 w 748"/>
                  <a:gd name="T41" fmla="*/ 5562 h 674"/>
                  <a:gd name="T42" fmla="*/ 4410 w 748"/>
                  <a:gd name="T43" fmla="*/ 5184 h 674"/>
                  <a:gd name="T44" fmla="*/ 4734 w 748"/>
                  <a:gd name="T45" fmla="*/ 5580 h 674"/>
                  <a:gd name="T46" fmla="*/ 5238 w 748"/>
                  <a:gd name="T47" fmla="*/ 5796 h 674"/>
                  <a:gd name="T48" fmla="*/ 5922 w 748"/>
                  <a:gd name="T49" fmla="*/ 5994 h 674"/>
                  <a:gd name="T50" fmla="*/ 6426 w 748"/>
                  <a:gd name="T51" fmla="*/ 5364 h 674"/>
                  <a:gd name="T52" fmla="*/ 6696 w 748"/>
                  <a:gd name="T53" fmla="*/ 4932 h 674"/>
                  <a:gd name="T54" fmla="*/ 6624 w 748"/>
                  <a:gd name="T55" fmla="*/ 4410 h 674"/>
                  <a:gd name="T56" fmla="*/ 6246 w 748"/>
                  <a:gd name="T57" fmla="*/ 3996 h 674"/>
                  <a:gd name="T58" fmla="*/ 5679 w 748"/>
                  <a:gd name="T59" fmla="*/ 3267 h 674"/>
                  <a:gd name="T60" fmla="*/ 5058 w 748"/>
                  <a:gd name="T61" fmla="*/ 2889 h 674"/>
                  <a:gd name="T62" fmla="*/ 4167 w 748"/>
                  <a:gd name="T63" fmla="*/ 3789 h 674"/>
                  <a:gd name="T64" fmla="*/ 3852 w 748"/>
                  <a:gd name="T65" fmla="*/ 3438 h 674"/>
                  <a:gd name="T66" fmla="*/ 4086 w 748"/>
                  <a:gd name="T67" fmla="*/ 2664 h 674"/>
                  <a:gd name="T68" fmla="*/ 3600 w 748"/>
                  <a:gd name="T69" fmla="*/ 1998 h 674"/>
                  <a:gd name="T70" fmla="*/ 4095 w 748"/>
                  <a:gd name="T71" fmla="*/ 1413 h 67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48"/>
                  <a:gd name="T109" fmla="*/ 0 h 674"/>
                  <a:gd name="T110" fmla="*/ 748 w 748"/>
                  <a:gd name="T111" fmla="*/ 674 h 67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48" h="674">
                    <a:moveTo>
                      <a:pt x="455" y="157"/>
                    </a:moveTo>
                    <a:lnTo>
                      <a:pt x="472" y="126"/>
                    </a:lnTo>
                    <a:lnTo>
                      <a:pt x="436" y="104"/>
                    </a:lnTo>
                    <a:lnTo>
                      <a:pt x="414" y="68"/>
                    </a:lnTo>
                    <a:lnTo>
                      <a:pt x="382" y="78"/>
                    </a:lnTo>
                    <a:lnTo>
                      <a:pt x="352" y="56"/>
                    </a:lnTo>
                    <a:lnTo>
                      <a:pt x="330" y="20"/>
                    </a:lnTo>
                    <a:lnTo>
                      <a:pt x="304" y="0"/>
                    </a:lnTo>
                    <a:lnTo>
                      <a:pt x="264" y="14"/>
                    </a:lnTo>
                    <a:lnTo>
                      <a:pt x="250" y="44"/>
                    </a:lnTo>
                    <a:lnTo>
                      <a:pt x="222" y="66"/>
                    </a:lnTo>
                    <a:lnTo>
                      <a:pt x="172" y="66"/>
                    </a:lnTo>
                    <a:lnTo>
                      <a:pt x="132" y="56"/>
                    </a:lnTo>
                    <a:lnTo>
                      <a:pt x="90" y="84"/>
                    </a:lnTo>
                    <a:lnTo>
                      <a:pt x="82" y="120"/>
                    </a:lnTo>
                    <a:lnTo>
                      <a:pt x="82" y="158"/>
                    </a:lnTo>
                    <a:lnTo>
                      <a:pt x="72" y="182"/>
                    </a:lnTo>
                    <a:lnTo>
                      <a:pt x="24" y="188"/>
                    </a:lnTo>
                    <a:lnTo>
                      <a:pt x="4" y="222"/>
                    </a:lnTo>
                    <a:lnTo>
                      <a:pt x="0" y="266"/>
                    </a:lnTo>
                    <a:lnTo>
                      <a:pt x="16" y="312"/>
                    </a:lnTo>
                    <a:lnTo>
                      <a:pt x="40" y="330"/>
                    </a:lnTo>
                    <a:lnTo>
                      <a:pt x="76" y="338"/>
                    </a:lnTo>
                    <a:lnTo>
                      <a:pt x="96" y="362"/>
                    </a:lnTo>
                    <a:lnTo>
                      <a:pt x="136" y="368"/>
                    </a:lnTo>
                    <a:lnTo>
                      <a:pt x="162" y="356"/>
                    </a:lnTo>
                    <a:lnTo>
                      <a:pt x="180" y="384"/>
                    </a:lnTo>
                    <a:lnTo>
                      <a:pt x="180" y="420"/>
                    </a:lnTo>
                    <a:lnTo>
                      <a:pt x="178" y="462"/>
                    </a:lnTo>
                    <a:lnTo>
                      <a:pt x="190" y="498"/>
                    </a:lnTo>
                    <a:lnTo>
                      <a:pt x="222" y="516"/>
                    </a:lnTo>
                    <a:lnTo>
                      <a:pt x="220" y="542"/>
                    </a:lnTo>
                    <a:lnTo>
                      <a:pt x="216" y="584"/>
                    </a:lnTo>
                    <a:lnTo>
                      <a:pt x="234" y="612"/>
                    </a:lnTo>
                    <a:lnTo>
                      <a:pt x="274" y="626"/>
                    </a:lnTo>
                    <a:lnTo>
                      <a:pt x="294" y="666"/>
                    </a:lnTo>
                    <a:lnTo>
                      <a:pt x="318" y="674"/>
                    </a:lnTo>
                    <a:lnTo>
                      <a:pt x="342" y="636"/>
                    </a:lnTo>
                    <a:lnTo>
                      <a:pt x="364" y="612"/>
                    </a:lnTo>
                    <a:lnTo>
                      <a:pt x="394" y="612"/>
                    </a:lnTo>
                    <a:lnTo>
                      <a:pt x="424" y="624"/>
                    </a:lnTo>
                    <a:lnTo>
                      <a:pt x="456" y="618"/>
                    </a:lnTo>
                    <a:lnTo>
                      <a:pt x="468" y="590"/>
                    </a:lnTo>
                    <a:lnTo>
                      <a:pt x="490" y="576"/>
                    </a:lnTo>
                    <a:lnTo>
                      <a:pt x="516" y="576"/>
                    </a:lnTo>
                    <a:lnTo>
                      <a:pt x="526" y="620"/>
                    </a:lnTo>
                    <a:lnTo>
                      <a:pt x="540" y="644"/>
                    </a:lnTo>
                    <a:lnTo>
                      <a:pt x="582" y="644"/>
                    </a:lnTo>
                    <a:lnTo>
                      <a:pt x="616" y="674"/>
                    </a:lnTo>
                    <a:lnTo>
                      <a:pt x="658" y="666"/>
                    </a:lnTo>
                    <a:lnTo>
                      <a:pt x="690" y="638"/>
                    </a:lnTo>
                    <a:lnTo>
                      <a:pt x="714" y="596"/>
                    </a:lnTo>
                    <a:lnTo>
                      <a:pt x="700" y="564"/>
                    </a:lnTo>
                    <a:lnTo>
                      <a:pt x="744" y="548"/>
                    </a:lnTo>
                    <a:lnTo>
                      <a:pt x="748" y="523"/>
                    </a:lnTo>
                    <a:lnTo>
                      <a:pt x="736" y="490"/>
                    </a:lnTo>
                    <a:lnTo>
                      <a:pt x="701" y="471"/>
                    </a:lnTo>
                    <a:lnTo>
                      <a:pt x="694" y="444"/>
                    </a:lnTo>
                    <a:lnTo>
                      <a:pt x="672" y="408"/>
                    </a:lnTo>
                    <a:lnTo>
                      <a:pt x="631" y="363"/>
                    </a:lnTo>
                    <a:lnTo>
                      <a:pt x="589" y="360"/>
                    </a:lnTo>
                    <a:lnTo>
                      <a:pt x="562" y="321"/>
                    </a:lnTo>
                    <a:lnTo>
                      <a:pt x="550" y="376"/>
                    </a:lnTo>
                    <a:lnTo>
                      <a:pt x="463" y="421"/>
                    </a:lnTo>
                    <a:lnTo>
                      <a:pt x="425" y="417"/>
                    </a:lnTo>
                    <a:lnTo>
                      <a:pt x="428" y="382"/>
                    </a:lnTo>
                    <a:lnTo>
                      <a:pt x="454" y="344"/>
                    </a:lnTo>
                    <a:lnTo>
                      <a:pt x="454" y="296"/>
                    </a:lnTo>
                    <a:lnTo>
                      <a:pt x="418" y="266"/>
                    </a:lnTo>
                    <a:lnTo>
                      <a:pt x="400" y="222"/>
                    </a:lnTo>
                    <a:lnTo>
                      <a:pt x="436" y="182"/>
                    </a:lnTo>
                    <a:lnTo>
                      <a:pt x="455" y="157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Freeform 1305"/>
              <p:cNvSpPr>
                <a:spLocks noChangeAspect="1"/>
              </p:cNvSpPr>
              <p:nvPr/>
            </p:nvSpPr>
            <p:spPr bwMode="auto">
              <a:xfrm>
                <a:off x="3484816" y="1939890"/>
                <a:ext cx="521183" cy="261319"/>
              </a:xfrm>
              <a:custGeom>
                <a:avLst/>
                <a:gdLst>
                  <a:gd name="T0" fmla="*/ 11988 w 333"/>
                  <a:gd name="T1" fmla="*/ 1188 h 154"/>
                  <a:gd name="T2" fmla="*/ 11772 w 333"/>
                  <a:gd name="T3" fmla="*/ 684 h 154"/>
                  <a:gd name="T4" fmla="*/ 11124 w 333"/>
                  <a:gd name="T5" fmla="*/ 216 h 154"/>
                  <a:gd name="T6" fmla="*/ 10440 w 333"/>
                  <a:gd name="T7" fmla="*/ 0 h 154"/>
                  <a:gd name="T8" fmla="*/ 9684 w 333"/>
                  <a:gd name="T9" fmla="*/ 0 h 154"/>
                  <a:gd name="T10" fmla="*/ 9072 w 333"/>
                  <a:gd name="T11" fmla="*/ 252 h 154"/>
                  <a:gd name="T12" fmla="*/ 8532 w 333"/>
                  <a:gd name="T13" fmla="*/ 1080 h 154"/>
                  <a:gd name="T14" fmla="*/ 8064 w 333"/>
                  <a:gd name="T15" fmla="*/ 792 h 154"/>
                  <a:gd name="T16" fmla="*/ 7524 w 333"/>
                  <a:gd name="T17" fmla="*/ 324 h 154"/>
                  <a:gd name="T18" fmla="*/ 6876 w 333"/>
                  <a:gd name="T19" fmla="*/ 0 h 154"/>
                  <a:gd name="T20" fmla="*/ 6228 w 333"/>
                  <a:gd name="T21" fmla="*/ 0 h 154"/>
                  <a:gd name="T22" fmla="*/ 5616 w 333"/>
                  <a:gd name="T23" fmla="*/ 144 h 154"/>
                  <a:gd name="T24" fmla="*/ 5400 w 333"/>
                  <a:gd name="T25" fmla="*/ 972 h 154"/>
                  <a:gd name="T26" fmla="*/ 4932 w 333"/>
                  <a:gd name="T27" fmla="*/ 1188 h 154"/>
                  <a:gd name="T28" fmla="*/ 4536 w 333"/>
                  <a:gd name="T29" fmla="*/ 648 h 154"/>
                  <a:gd name="T30" fmla="*/ 4068 w 333"/>
                  <a:gd name="T31" fmla="*/ 432 h 154"/>
                  <a:gd name="T32" fmla="*/ 3240 w 333"/>
                  <a:gd name="T33" fmla="*/ 216 h 154"/>
                  <a:gd name="T34" fmla="*/ 2376 w 333"/>
                  <a:gd name="T35" fmla="*/ 216 h 154"/>
                  <a:gd name="T36" fmla="*/ 1692 w 333"/>
                  <a:gd name="T37" fmla="*/ 792 h 154"/>
                  <a:gd name="T38" fmla="*/ 1044 w 333"/>
                  <a:gd name="T39" fmla="*/ 1080 h 154"/>
                  <a:gd name="T40" fmla="*/ 324 w 333"/>
                  <a:gd name="T41" fmla="*/ 1656 h 154"/>
                  <a:gd name="T42" fmla="*/ 0 w 333"/>
                  <a:gd name="T43" fmla="*/ 2520 h 154"/>
                  <a:gd name="T44" fmla="*/ 216 w 333"/>
                  <a:gd name="T45" fmla="*/ 3348 h 154"/>
                  <a:gd name="T46" fmla="*/ 936 w 333"/>
                  <a:gd name="T47" fmla="*/ 3672 h 154"/>
                  <a:gd name="T48" fmla="*/ 972 w 333"/>
                  <a:gd name="T49" fmla="*/ 4104 h 154"/>
                  <a:gd name="T50" fmla="*/ 1512 w 333"/>
                  <a:gd name="T51" fmla="*/ 4464 h 154"/>
                  <a:gd name="T52" fmla="*/ 2592 w 333"/>
                  <a:gd name="T53" fmla="*/ 4752 h 154"/>
                  <a:gd name="T54" fmla="*/ 3528 w 333"/>
                  <a:gd name="T55" fmla="*/ 4248 h 154"/>
                  <a:gd name="T56" fmla="*/ 4212 w 333"/>
                  <a:gd name="T57" fmla="*/ 4104 h 154"/>
                  <a:gd name="T58" fmla="*/ 4392 w 333"/>
                  <a:gd name="T59" fmla="*/ 4752 h 154"/>
                  <a:gd name="T60" fmla="*/ 4968 w 333"/>
                  <a:gd name="T61" fmla="*/ 5544 h 154"/>
                  <a:gd name="T62" fmla="*/ 6048 w 333"/>
                  <a:gd name="T63" fmla="*/ 5508 h 154"/>
                  <a:gd name="T64" fmla="*/ 7344 w 333"/>
                  <a:gd name="T65" fmla="*/ 5112 h 154"/>
                  <a:gd name="T66" fmla="*/ 7992 w 333"/>
                  <a:gd name="T67" fmla="*/ 3924 h 154"/>
                  <a:gd name="T68" fmla="*/ 8316 w 333"/>
                  <a:gd name="T69" fmla="*/ 3168 h 154"/>
                  <a:gd name="T70" fmla="*/ 8928 w 333"/>
                  <a:gd name="T71" fmla="*/ 3024 h 154"/>
                  <a:gd name="T72" fmla="*/ 9360 w 333"/>
                  <a:gd name="T73" fmla="*/ 2808 h 154"/>
                  <a:gd name="T74" fmla="*/ 9936 w 333"/>
                  <a:gd name="T75" fmla="*/ 2304 h 154"/>
                  <a:gd name="T76" fmla="*/ 10656 w 333"/>
                  <a:gd name="T77" fmla="*/ 2700 h 154"/>
                  <a:gd name="T78" fmla="*/ 11196 w 333"/>
                  <a:gd name="T79" fmla="*/ 2376 h 154"/>
                  <a:gd name="T80" fmla="*/ 11736 w 333"/>
                  <a:gd name="T81" fmla="*/ 1836 h 154"/>
                  <a:gd name="T82" fmla="*/ 11988 w 333"/>
                  <a:gd name="T83" fmla="*/ 1188 h 15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33"/>
                  <a:gd name="T127" fmla="*/ 0 h 154"/>
                  <a:gd name="T128" fmla="*/ 333 w 333"/>
                  <a:gd name="T129" fmla="*/ 154 h 15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33" h="154">
                    <a:moveTo>
                      <a:pt x="333" y="33"/>
                    </a:moveTo>
                    <a:lnTo>
                      <a:pt x="327" y="19"/>
                    </a:lnTo>
                    <a:lnTo>
                      <a:pt x="309" y="6"/>
                    </a:lnTo>
                    <a:lnTo>
                      <a:pt x="290" y="0"/>
                    </a:lnTo>
                    <a:lnTo>
                      <a:pt x="269" y="0"/>
                    </a:lnTo>
                    <a:lnTo>
                      <a:pt x="252" y="7"/>
                    </a:lnTo>
                    <a:lnTo>
                      <a:pt x="237" y="30"/>
                    </a:lnTo>
                    <a:lnTo>
                      <a:pt x="224" y="22"/>
                    </a:lnTo>
                    <a:lnTo>
                      <a:pt x="209" y="9"/>
                    </a:lnTo>
                    <a:lnTo>
                      <a:pt x="191" y="0"/>
                    </a:lnTo>
                    <a:lnTo>
                      <a:pt x="173" y="0"/>
                    </a:lnTo>
                    <a:lnTo>
                      <a:pt x="156" y="4"/>
                    </a:lnTo>
                    <a:lnTo>
                      <a:pt x="150" y="27"/>
                    </a:lnTo>
                    <a:lnTo>
                      <a:pt x="137" y="33"/>
                    </a:lnTo>
                    <a:lnTo>
                      <a:pt x="126" y="18"/>
                    </a:lnTo>
                    <a:lnTo>
                      <a:pt x="113" y="12"/>
                    </a:lnTo>
                    <a:lnTo>
                      <a:pt x="90" y="6"/>
                    </a:lnTo>
                    <a:lnTo>
                      <a:pt x="66" y="6"/>
                    </a:lnTo>
                    <a:lnTo>
                      <a:pt x="47" y="22"/>
                    </a:lnTo>
                    <a:lnTo>
                      <a:pt x="29" y="30"/>
                    </a:lnTo>
                    <a:lnTo>
                      <a:pt x="9" y="46"/>
                    </a:lnTo>
                    <a:lnTo>
                      <a:pt x="0" y="70"/>
                    </a:lnTo>
                    <a:lnTo>
                      <a:pt x="6" y="93"/>
                    </a:lnTo>
                    <a:lnTo>
                      <a:pt x="26" y="102"/>
                    </a:lnTo>
                    <a:lnTo>
                      <a:pt x="27" y="114"/>
                    </a:lnTo>
                    <a:lnTo>
                      <a:pt x="42" y="124"/>
                    </a:lnTo>
                    <a:lnTo>
                      <a:pt x="72" y="132"/>
                    </a:lnTo>
                    <a:lnTo>
                      <a:pt x="98" y="118"/>
                    </a:lnTo>
                    <a:lnTo>
                      <a:pt x="117" y="114"/>
                    </a:lnTo>
                    <a:lnTo>
                      <a:pt x="122" y="132"/>
                    </a:lnTo>
                    <a:lnTo>
                      <a:pt x="138" y="154"/>
                    </a:lnTo>
                    <a:lnTo>
                      <a:pt x="168" y="153"/>
                    </a:lnTo>
                    <a:lnTo>
                      <a:pt x="204" y="142"/>
                    </a:lnTo>
                    <a:lnTo>
                      <a:pt x="222" y="109"/>
                    </a:lnTo>
                    <a:lnTo>
                      <a:pt x="231" y="88"/>
                    </a:lnTo>
                    <a:lnTo>
                      <a:pt x="248" y="84"/>
                    </a:lnTo>
                    <a:lnTo>
                      <a:pt x="260" y="78"/>
                    </a:lnTo>
                    <a:lnTo>
                      <a:pt x="276" y="64"/>
                    </a:lnTo>
                    <a:lnTo>
                      <a:pt x="296" y="75"/>
                    </a:lnTo>
                    <a:lnTo>
                      <a:pt x="311" y="66"/>
                    </a:lnTo>
                    <a:lnTo>
                      <a:pt x="326" y="51"/>
                    </a:lnTo>
                    <a:lnTo>
                      <a:pt x="333" y="33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Freeform 1306"/>
              <p:cNvSpPr>
                <a:spLocks noChangeAspect="1"/>
              </p:cNvSpPr>
              <p:nvPr/>
            </p:nvSpPr>
            <p:spPr bwMode="auto">
              <a:xfrm>
                <a:off x="4646130" y="1978070"/>
                <a:ext cx="1134186" cy="1474307"/>
              </a:xfrm>
              <a:custGeom>
                <a:avLst/>
                <a:gdLst>
                  <a:gd name="T0" fmla="*/ 1308 w 4348"/>
                  <a:gd name="T1" fmla="*/ 621 h 5213"/>
                  <a:gd name="T2" fmla="*/ 996 w 4348"/>
                  <a:gd name="T3" fmla="*/ 855 h 5213"/>
                  <a:gd name="T4" fmla="*/ 444 w 4348"/>
                  <a:gd name="T5" fmla="*/ 1131 h 5213"/>
                  <a:gd name="T6" fmla="*/ 136 w 4348"/>
                  <a:gd name="T7" fmla="*/ 1504 h 5213"/>
                  <a:gd name="T8" fmla="*/ 363 w 4348"/>
                  <a:gd name="T9" fmla="*/ 1801 h 5213"/>
                  <a:gd name="T10" fmla="*/ 513 w 4348"/>
                  <a:gd name="T11" fmla="*/ 1996 h 5213"/>
                  <a:gd name="T12" fmla="*/ 255 w 4348"/>
                  <a:gd name="T13" fmla="*/ 2138 h 5213"/>
                  <a:gd name="T14" fmla="*/ 30 w 4348"/>
                  <a:gd name="T15" fmla="*/ 2299 h 5213"/>
                  <a:gd name="T16" fmla="*/ 19 w 4348"/>
                  <a:gd name="T17" fmla="*/ 2585 h 5213"/>
                  <a:gd name="T18" fmla="*/ 151 w 4348"/>
                  <a:gd name="T19" fmla="*/ 2821 h 5213"/>
                  <a:gd name="T20" fmla="*/ 310 w 4348"/>
                  <a:gd name="T21" fmla="*/ 3052 h 5213"/>
                  <a:gd name="T22" fmla="*/ 482 w 4348"/>
                  <a:gd name="T23" fmla="*/ 3321 h 5213"/>
                  <a:gd name="T24" fmla="*/ 819 w 4348"/>
                  <a:gd name="T25" fmla="*/ 3455 h 5213"/>
                  <a:gd name="T26" fmla="*/ 783 w 4348"/>
                  <a:gd name="T27" fmla="*/ 3825 h 5213"/>
                  <a:gd name="T28" fmla="*/ 654 w 4348"/>
                  <a:gd name="T29" fmla="*/ 4029 h 5213"/>
                  <a:gd name="T30" fmla="*/ 719 w 4348"/>
                  <a:gd name="T31" fmla="*/ 4269 h 5213"/>
                  <a:gd name="T32" fmla="*/ 903 w 4348"/>
                  <a:gd name="T33" fmla="*/ 4258 h 5213"/>
                  <a:gd name="T34" fmla="*/ 996 w 4348"/>
                  <a:gd name="T35" fmla="*/ 4469 h 5213"/>
                  <a:gd name="T36" fmla="*/ 1085 w 4348"/>
                  <a:gd name="T37" fmla="*/ 4725 h 5213"/>
                  <a:gd name="T38" fmla="*/ 1224 w 4348"/>
                  <a:gd name="T39" fmla="*/ 5062 h 5213"/>
                  <a:gd name="T40" fmla="*/ 1436 w 4348"/>
                  <a:gd name="T41" fmla="*/ 5152 h 5213"/>
                  <a:gd name="T42" fmla="*/ 1801 w 4348"/>
                  <a:gd name="T43" fmla="*/ 5194 h 5213"/>
                  <a:gd name="T44" fmla="*/ 2169 w 4348"/>
                  <a:gd name="T45" fmla="*/ 5106 h 5213"/>
                  <a:gd name="T46" fmla="*/ 2168 w 4348"/>
                  <a:gd name="T47" fmla="*/ 4909 h 5213"/>
                  <a:gd name="T48" fmla="*/ 2311 w 4348"/>
                  <a:gd name="T49" fmla="*/ 4753 h 5213"/>
                  <a:gd name="T50" fmla="*/ 2394 w 4348"/>
                  <a:gd name="T51" fmla="*/ 4549 h 5213"/>
                  <a:gd name="T52" fmla="*/ 2507 w 4348"/>
                  <a:gd name="T53" fmla="*/ 4422 h 5213"/>
                  <a:gd name="T54" fmla="*/ 2650 w 4348"/>
                  <a:gd name="T55" fmla="*/ 4365 h 5213"/>
                  <a:gd name="T56" fmla="*/ 2479 w 4348"/>
                  <a:gd name="T57" fmla="*/ 4242 h 5213"/>
                  <a:gd name="T58" fmla="*/ 2403 w 4348"/>
                  <a:gd name="T59" fmla="*/ 4066 h 5213"/>
                  <a:gd name="T60" fmla="*/ 2097 w 4348"/>
                  <a:gd name="T61" fmla="*/ 4068 h 5213"/>
                  <a:gd name="T62" fmla="*/ 1830 w 4348"/>
                  <a:gd name="T63" fmla="*/ 3846 h 5213"/>
                  <a:gd name="T64" fmla="*/ 1961 w 4348"/>
                  <a:gd name="T65" fmla="*/ 3739 h 5213"/>
                  <a:gd name="T66" fmla="*/ 1971 w 4348"/>
                  <a:gd name="T67" fmla="*/ 3461 h 5213"/>
                  <a:gd name="T68" fmla="*/ 2112 w 4348"/>
                  <a:gd name="T69" fmla="*/ 3273 h 5213"/>
                  <a:gd name="T70" fmla="*/ 2012 w 4348"/>
                  <a:gd name="T71" fmla="*/ 2892 h 5213"/>
                  <a:gd name="T72" fmla="*/ 1800 w 4348"/>
                  <a:gd name="T73" fmla="*/ 2808 h 5213"/>
                  <a:gd name="T74" fmla="*/ 2043 w 4348"/>
                  <a:gd name="T75" fmla="*/ 2626 h 5213"/>
                  <a:gd name="T76" fmla="*/ 2112 w 4348"/>
                  <a:gd name="T77" fmla="*/ 2391 h 5213"/>
                  <a:gd name="T78" fmla="*/ 2629 w 4348"/>
                  <a:gd name="T79" fmla="*/ 2054 h 5213"/>
                  <a:gd name="T80" fmla="*/ 2863 w 4348"/>
                  <a:gd name="T81" fmla="*/ 1904 h 5213"/>
                  <a:gd name="T82" fmla="*/ 3061 w 4348"/>
                  <a:gd name="T83" fmla="*/ 1656 h 5213"/>
                  <a:gd name="T84" fmla="*/ 3268 w 4348"/>
                  <a:gd name="T85" fmla="*/ 1678 h 5213"/>
                  <a:gd name="T86" fmla="*/ 3412 w 4348"/>
                  <a:gd name="T87" fmla="*/ 1789 h 5213"/>
                  <a:gd name="T88" fmla="*/ 3752 w 4348"/>
                  <a:gd name="T89" fmla="*/ 1908 h 5213"/>
                  <a:gd name="T90" fmla="*/ 3931 w 4348"/>
                  <a:gd name="T91" fmla="*/ 1575 h 5213"/>
                  <a:gd name="T92" fmla="*/ 4058 w 4348"/>
                  <a:gd name="T93" fmla="*/ 1093 h 5213"/>
                  <a:gd name="T94" fmla="*/ 4189 w 4348"/>
                  <a:gd name="T95" fmla="*/ 760 h 5213"/>
                  <a:gd name="T96" fmla="*/ 3392 w 4348"/>
                  <a:gd name="T97" fmla="*/ 534 h 5213"/>
                  <a:gd name="T98" fmla="*/ 3275 w 4348"/>
                  <a:gd name="T99" fmla="*/ 324 h 5213"/>
                  <a:gd name="T100" fmla="*/ 2897 w 4348"/>
                  <a:gd name="T101" fmla="*/ 138 h 5213"/>
                  <a:gd name="T102" fmla="*/ 2375 w 4348"/>
                  <a:gd name="T103" fmla="*/ 189 h 5213"/>
                  <a:gd name="T104" fmla="*/ 2183 w 4348"/>
                  <a:gd name="T105" fmla="*/ 142 h 5213"/>
                  <a:gd name="T106" fmla="*/ 2008 w 4348"/>
                  <a:gd name="T107" fmla="*/ 535 h 5213"/>
                  <a:gd name="T108" fmla="*/ 1529 w 4348"/>
                  <a:gd name="T109" fmla="*/ 400 h 521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4348"/>
                  <a:gd name="T166" fmla="*/ 0 h 5213"/>
                  <a:gd name="T167" fmla="*/ 4348 w 4348"/>
                  <a:gd name="T168" fmla="*/ 5213 h 521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4348" h="5213">
                    <a:moveTo>
                      <a:pt x="1529" y="400"/>
                    </a:moveTo>
                    <a:lnTo>
                      <a:pt x="1308" y="621"/>
                    </a:lnTo>
                    <a:lnTo>
                      <a:pt x="1140" y="765"/>
                    </a:lnTo>
                    <a:lnTo>
                      <a:pt x="996" y="855"/>
                    </a:lnTo>
                    <a:lnTo>
                      <a:pt x="708" y="963"/>
                    </a:lnTo>
                    <a:lnTo>
                      <a:pt x="444" y="1131"/>
                    </a:lnTo>
                    <a:lnTo>
                      <a:pt x="264" y="1323"/>
                    </a:lnTo>
                    <a:lnTo>
                      <a:pt x="136" y="1504"/>
                    </a:lnTo>
                    <a:lnTo>
                      <a:pt x="174" y="1642"/>
                    </a:lnTo>
                    <a:lnTo>
                      <a:pt x="363" y="1801"/>
                    </a:lnTo>
                    <a:lnTo>
                      <a:pt x="456" y="1905"/>
                    </a:lnTo>
                    <a:lnTo>
                      <a:pt x="513" y="1996"/>
                    </a:lnTo>
                    <a:lnTo>
                      <a:pt x="406" y="2152"/>
                    </a:lnTo>
                    <a:lnTo>
                      <a:pt x="255" y="2138"/>
                    </a:lnTo>
                    <a:lnTo>
                      <a:pt x="99" y="2170"/>
                    </a:lnTo>
                    <a:lnTo>
                      <a:pt x="30" y="2299"/>
                    </a:lnTo>
                    <a:lnTo>
                      <a:pt x="0" y="2455"/>
                    </a:lnTo>
                    <a:lnTo>
                      <a:pt x="19" y="2585"/>
                    </a:lnTo>
                    <a:lnTo>
                      <a:pt x="66" y="2709"/>
                    </a:lnTo>
                    <a:lnTo>
                      <a:pt x="151" y="2821"/>
                    </a:lnTo>
                    <a:lnTo>
                      <a:pt x="261" y="2897"/>
                    </a:lnTo>
                    <a:lnTo>
                      <a:pt x="310" y="3052"/>
                    </a:lnTo>
                    <a:lnTo>
                      <a:pt x="315" y="3215"/>
                    </a:lnTo>
                    <a:lnTo>
                      <a:pt x="482" y="3321"/>
                    </a:lnTo>
                    <a:lnTo>
                      <a:pt x="710" y="3346"/>
                    </a:lnTo>
                    <a:lnTo>
                      <a:pt x="819" y="3455"/>
                    </a:lnTo>
                    <a:lnTo>
                      <a:pt x="819" y="3643"/>
                    </a:lnTo>
                    <a:lnTo>
                      <a:pt x="783" y="3825"/>
                    </a:lnTo>
                    <a:lnTo>
                      <a:pt x="647" y="3919"/>
                    </a:lnTo>
                    <a:lnTo>
                      <a:pt x="654" y="4029"/>
                    </a:lnTo>
                    <a:lnTo>
                      <a:pt x="661" y="4201"/>
                    </a:lnTo>
                    <a:lnTo>
                      <a:pt x="719" y="4269"/>
                    </a:lnTo>
                    <a:lnTo>
                      <a:pt x="816" y="4245"/>
                    </a:lnTo>
                    <a:lnTo>
                      <a:pt x="903" y="4258"/>
                    </a:lnTo>
                    <a:lnTo>
                      <a:pt x="1002" y="4273"/>
                    </a:lnTo>
                    <a:lnTo>
                      <a:pt x="996" y="4469"/>
                    </a:lnTo>
                    <a:lnTo>
                      <a:pt x="1018" y="4613"/>
                    </a:lnTo>
                    <a:lnTo>
                      <a:pt x="1085" y="4725"/>
                    </a:lnTo>
                    <a:lnTo>
                      <a:pt x="1108" y="4991"/>
                    </a:lnTo>
                    <a:lnTo>
                      <a:pt x="1224" y="5062"/>
                    </a:lnTo>
                    <a:lnTo>
                      <a:pt x="1336" y="5029"/>
                    </a:lnTo>
                    <a:lnTo>
                      <a:pt x="1436" y="5152"/>
                    </a:lnTo>
                    <a:lnTo>
                      <a:pt x="1566" y="5213"/>
                    </a:lnTo>
                    <a:lnTo>
                      <a:pt x="1801" y="5194"/>
                    </a:lnTo>
                    <a:lnTo>
                      <a:pt x="1956" y="5156"/>
                    </a:lnTo>
                    <a:lnTo>
                      <a:pt x="2169" y="5106"/>
                    </a:lnTo>
                    <a:lnTo>
                      <a:pt x="2201" y="5049"/>
                    </a:lnTo>
                    <a:lnTo>
                      <a:pt x="2168" y="4909"/>
                    </a:lnTo>
                    <a:lnTo>
                      <a:pt x="2217" y="4802"/>
                    </a:lnTo>
                    <a:lnTo>
                      <a:pt x="2311" y="4753"/>
                    </a:lnTo>
                    <a:lnTo>
                      <a:pt x="2381" y="4656"/>
                    </a:lnTo>
                    <a:lnTo>
                      <a:pt x="2394" y="4549"/>
                    </a:lnTo>
                    <a:lnTo>
                      <a:pt x="2418" y="4463"/>
                    </a:lnTo>
                    <a:lnTo>
                      <a:pt x="2507" y="4422"/>
                    </a:lnTo>
                    <a:lnTo>
                      <a:pt x="2588" y="4422"/>
                    </a:lnTo>
                    <a:lnTo>
                      <a:pt x="2650" y="4365"/>
                    </a:lnTo>
                    <a:lnTo>
                      <a:pt x="2617" y="4250"/>
                    </a:lnTo>
                    <a:lnTo>
                      <a:pt x="2479" y="4242"/>
                    </a:lnTo>
                    <a:lnTo>
                      <a:pt x="2471" y="4129"/>
                    </a:lnTo>
                    <a:lnTo>
                      <a:pt x="2403" y="4066"/>
                    </a:lnTo>
                    <a:lnTo>
                      <a:pt x="2263" y="4101"/>
                    </a:lnTo>
                    <a:lnTo>
                      <a:pt x="2097" y="4068"/>
                    </a:lnTo>
                    <a:lnTo>
                      <a:pt x="1935" y="4022"/>
                    </a:lnTo>
                    <a:lnTo>
                      <a:pt x="1830" y="3846"/>
                    </a:lnTo>
                    <a:lnTo>
                      <a:pt x="1860" y="3777"/>
                    </a:lnTo>
                    <a:lnTo>
                      <a:pt x="1961" y="3739"/>
                    </a:lnTo>
                    <a:lnTo>
                      <a:pt x="1989" y="3649"/>
                    </a:lnTo>
                    <a:lnTo>
                      <a:pt x="1971" y="3461"/>
                    </a:lnTo>
                    <a:lnTo>
                      <a:pt x="2046" y="3345"/>
                    </a:lnTo>
                    <a:lnTo>
                      <a:pt x="2112" y="3273"/>
                    </a:lnTo>
                    <a:lnTo>
                      <a:pt x="2074" y="2945"/>
                    </a:lnTo>
                    <a:lnTo>
                      <a:pt x="2012" y="2892"/>
                    </a:lnTo>
                    <a:lnTo>
                      <a:pt x="1866" y="2889"/>
                    </a:lnTo>
                    <a:lnTo>
                      <a:pt x="1800" y="2808"/>
                    </a:lnTo>
                    <a:lnTo>
                      <a:pt x="1863" y="2677"/>
                    </a:lnTo>
                    <a:lnTo>
                      <a:pt x="2043" y="2626"/>
                    </a:lnTo>
                    <a:lnTo>
                      <a:pt x="2082" y="2493"/>
                    </a:lnTo>
                    <a:lnTo>
                      <a:pt x="2112" y="2391"/>
                    </a:lnTo>
                    <a:lnTo>
                      <a:pt x="2393" y="2226"/>
                    </a:lnTo>
                    <a:lnTo>
                      <a:pt x="2629" y="2054"/>
                    </a:lnTo>
                    <a:lnTo>
                      <a:pt x="2713" y="1917"/>
                    </a:lnTo>
                    <a:lnTo>
                      <a:pt x="2863" y="1904"/>
                    </a:lnTo>
                    <a:lnTo>
                      <a:pt x="3022" y="1736"/>
                    </a:lnTo>
                    <a:lnTo>
                      <a:pt x="3061" y="1656"/>
                    </a:lnTo>
                    <a:lnTo>
                      <a:pt x="3186" y="1613"/>
                    </a:lnTo>
                    <a:lnTo>
                      <a:pt x="3268" y="1678"/>
                    </a:lnTo>
                    <a:lnTo>
                      <a:pt x="3284" y="1794"/>
                    </a:lnTo>
                    <a:lnTo>
                      <a:pt x="3412" y="1789"/>
                    </a:lnTo>
                    <a:lnTo>
                      <a:pt x="3625" y="1935"/>
                    </a:lnTo>
                    <a:lnTo>
                      <a:pt x="3752" y="1908"/>
                    </a:lnTo>
                    <a:lnTo>
                      <a:pt x="3883" y="1825"/>
                    </a:lnTo>
                    <a:lnTo>
                      <a:pt x="3931" y="1575"/>
                    </a:lnTo>
                    <a:lnTo>
                      <a:pt x="3876" y="1346"/>
                    </a:lnTo>
                    <a:lnTo>
                      <a:pt x="4058" y="1093"/>
                    </a:lnTo>
                    <a:lnTo>
                      <a:pt x="4348" y="909"/>
                    </a:lnTo>
                    <a:lnTo>
                      <a:pt x="4189" y="760"/>
                    </a:lnTo>
                    <a:lnTo>
                      <a:pt x="3680" y="498"/>
                    </a:lnTo>
                    <a:lnTo>
                      <a:pt x="3392" y="534"/>
                    </a:lnTo>
                    <a:lnTo>
                      <a:pt x="3380" y="394"/>
                    </a:lnTo>
                    <a:lnTo>
                      <a:pt x="3275" y="324"/>
                    </a:lnTo>
                    <a:lnTo>
                      <a:pt x="3155" y="129"/>
                    </a:lnTo>
                    <a:lnTo>
                      <a:pt x="2897" y="138"/>
                    </a:lnTo>
                    <a:lnTo>
                      <a:pt x="2593" y="345"/>
                    </a:lnTo>
                    <a:lnTo>
                      <a:pt x="2375" y="189"/>
                    </a:lnTo>
                    <a:lnTo>
                      <a:pt x="2339" y="0"/>
                    </a:lnTo>
                    <a:lnTo>
                      <a:pt x="2183" y="142"/>
                    </a:lnTo>
                    <a:lnTo>
                      <a:pt x="2163" y="418"/>
                    </a:lnTo>
                    <a:lnTo>
                      <a:pt x="2008" y="535"/>
                    </a:lnTo>
                    <a:lnTo>
                      <a:pt x="1642" y="518"/>
                    </a:lnTo>
                    <a:lnTo>
                      <a:pt x="1529" y="400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Freeform 1307"/>
              <p:cNvSpPr>
                <a:spLocks noChangeAspect="1"/>
              </p:cNvSpPr>
              <p:nvPr/>
            </p:nvSpPr>
            <p:spPr bwMode="auto">
              <a:xfrm>
                <a:off x="3610025" y="2201209"/>
                <a:ext cx="1354607" cy="1302073"/>
              </a:xfrm>
              <a:custGeom>
                <a:avLst/>
                <a:gdLst>
                  <a:gd name="T0" fmla="*/ 1986 w 5193"/>
                  <a:gd name="T1" fmla="*/ 414 h 4604"/>
                  <a:gd name="T2" fmla="*/ 1746 w 5193"/>
                  <a:gd name="T3" fmla="*/ 342 h 4604"/>
                  <a:gd name="T4" fmla="*/ 1548 w 5193"/>
                  <a:gd name="T5" fmla="*/ 138 h 4604"/>
                  <a:gd name="T6" fmla="*/ 1026 w 5193"/>
                  <a:gd name="T7" fmla="*/ 0 h 4604"/>
                  <a:gd name="T8" fmla="*/ 918 w 5193"/>
                  <a:gd name="T9" fmla="*/ 192 h 4604"/>
                  <a:gd name="T10" fmla="*/ 558 w 5193"/>
                  <a:gd name="T11" fmla="*/ 426 h 4604"/>
                  <a:gd name="T12" fmla="*/ 162 w 5193"/>
                  <a:gd name="T13" fmla="*/ 912 h 4604"/>
                  <a:gd name="T14" fmla="*/ 78 w 5193"/>
                  <a:gd name="T15" fmla="*/ 1290 h 4604"/>
                  <a:gd name="T16" fmla="*/ 6 w 5193"/>
                  <a:gd name="T17" fmla="*/ 1584 h 4604"/>
                  <a:gd name="T18" fmla="*/ 360 w 5193"/>
                  <a:gd name="T19" fmla="*/ 1800 h 4604"/>
                  <a:gd name="T20" fmla="*/ 576 w 5193"/>
                  <a:gd name="T21" fmla="*/ 1710 h 4604"/>
                  <a:gd name="T22" fmla="*/ 600 w 5193"/>
                  <a:gd name="T23" fmla="*/ 1938 h 4604"/>
                  <a:gd name="T24" fmla="*/ 708 w 5193"/>
                  <a:gd name="T25" fmla="*/ 2280 h 4604"/>
                  <a:gd name="T26" fmla="*/ 612 w 5193"/>
                  <a:gd name="T27" fmla="*/ 2639 h 4604"/>
                  <a:gd name="T28" fmla="*/ 774 w 5193"/>
                  <a:gd name="T29" fmla="*/ 2879 h 4604"/>
                  <a:gd name="T30" fmla="*/ 1242 w 5193"/>
                  <a:gd name="T31" fmla="*/ 2891 h 4604"/>
                  <a:gd name="T32" fmla="*/ 1440 w 5193"/>
                  <a:gd name="T33" fmla="*/ 3077 h 4604"/>
                  <a:gd name="T34" fmla="*/ 1446 w 5193"/>
                  <a:gd name="T35" fmla="*/ 3383 h 4604"/>
                  <a:gd name="T36" fmla="*/ 1320 w 5193"/>
                  <a:gd name="T37" fmla="*/ 3899 h 4604"/>
                  <a:gd name="T38" fmla="*/ 1692 w 5193"/>
                  <a:gd name="T39" fmla="*/ 4115 h 4604"/>
                  <a:gd name="T40" fmla="*/ 1788 w 5193"/>
                  <a:gd name="T41" fmla="*/ 4295 h 4604"/>
                  <a:gd name="T42" fmla="*/ 2106 w 5193"/>
                  <a:gd name="T43" fmla="*/ 4535 h 4604"/>
                  <a:gd name="T44" fmla="*/ 2487 w 5193"/>
                  <a:gd name="T45" fmla="*/ 4340 h 4604"/>
                  <a:gd name="T46" fmla="*/ 2682 w 5193"/>
                  <a:gd name="T47" fmla="*/ 4079 h 4604"/>
                  <a:gd name="T48" fmla="*/ 2700 w 5193"/>
                  <a:gd name="T49" fmla="*/ 3779 h 4604"/>
                  <a:gd name="T50" fmla="*/ 2955 w 5193"/>
                  <a:gd name="T51" fmla="*/ 3704 h 4604"/>
                  <a:gd name="T52" fmla="*/ 3168 w 5193"/>
                  <a:gd name="T53" fmla="*/ 3920 h 4604"/>
                  <a:gd name="T54" fmla="*/ 3186 w 5193"/>
                  <a:gd name="T55" fmla="*/ 4301 h 4604"/>
                  <a:gd name="T56" fmla="*/ 3474 w 5193"/>
                  <a:gd name="T57" fmla="*/ 4352 h 4604"/>
                  <a:gd name="T58" fmla="*/ 3552 w 5193"/>
                  <a:gd name="T59" fmla="*/ 4193 h 4604"/>
                  <a:gd name="T60" fmla="*/ 3696 w 5193"/>
                  <a:gd name="T61" fmla="*/ 4157 h 4604"/>
                  <a:gd name="T62" fmla="*/ 3807 w 5193"/>
                  <a:gd name="T63" fmla="*/ 3980 h 4604"/>
                  <a:gd name="T64" fmla="*/ 4215 w 5193"/>
                  <a:gd name="T65" fmla="*/ 4070 h 4604"/>
                  <a:gd name="T66" fmla="*/ 4338 w 5193"/>
                  <a:gd name="T67" fmla="*/ 4391 h 4604"/>
                  <a:gd name="T68" fmla="*/ 4590 w 5193"/>
                  <a:gd name="T69" fmla="*/ 4601 h 4604"/>
                  <a:gd name="T70" fmla="*/ 4818 w 5193"/>
                  <a:gd name="T71" fmla="*/ 4604 h 4604"/>
                  <a:gd name="T72" fmla="*/ 5031 w 5193"/>
                  <a:gd name="T73" fmla="*/ 4511 h 4604"/>
                  <a:gd name="T74" fmla="*/ 5193 w 5193"/>
                  <a:gd name="T75" fmla="*/ 4271 h 4604"/>
                  <a:gd name="T76" fmla="*/ 5058 w 5193"/>
                  <a:gd name="T77" fmla="*/ 3935 h 4604"/>
                  <a:gd name="T78" fmla="*/ 4968 w 5193"/>
                  <a:gd name="T79" fmla="*/ 3683 h 4604"/>
                  <a:gd name="T80" fmla="*/ 4794 w 5193"/>
                  <a:gd name="T81" fmla="*/ 3455 h 4604"/>
                  <a:gd name="T82" fmla="*/ 4635 w 5193"/>
                  <a:gd name="T83" fmla="*/ 3413 h 4604"/>
                  <a:gd name="T84" fmla="*/ 4755 w 5193"/>
                  <a:gd name="T85" fmla="*/ 3035 h 4604"/>
                  <a:gd name="T86" fmla="*/ 4791 w 5193"/>
                  <a:gd name="T87" fmla="*/ 2666 h 4604"/>
                  <a:gd name="T88" fmla="*/ 4452 w 5193"/>
                  <a:gd name="T89" fmla="*/ 2531 h 4604"/>
                  <a:gd name="T90" fmla="*/ 4284 w 5193"/>
                  <a:gd name="T91" fmla="*/ 2268 h 4604"/>
                  <a:gd name="T92" fmla="*/ 4122 w 5193"/>
                  <a:gd name="T93" fmla="*/ 2031 h 4604"/>
                  <a:gd name="T94" fmla="*/ 3990 w 5193"/>
                  <a:gd name="T95" fmla="*/ 1797 h 4604"/>
                  <a:gd name="T96" fmla="*/ 4002 w 5193"/>
                  <a:gd name="T97" fmla="*/ 1512 h 4604"/>
                  <a:gd name="T98" fmla="*/ 4230 w 5193"/>
                  <a:gd name="T99" fmla="*/ 1350 h 4604"/>
                  <a:gd name="T100" fmla="*/ 4485 w 5193"/>
                  <a:gd name="T101" fmla="*/ 1209 h 4604"/>
                  <a:gd name="T102" fmla="*/ 4332 w 5193"/>
                  <a:gd name="T103" fmla="*/ 1011 h 4604"/>
                  <a:gd name="T104" fmla="*/ 4108 w 5193"/>
                  <a:gd name="T105" fmla="*/ 716 h 4604"/>
                  <a:gd name="T106" fmla="*/ 3444 w 5193"/>
                  <a:gd name="T107" fmla="*/ 516 h 4604"/>
                  <a:gd name="T108" fmla="*/ 2976 w 5193"/>
                  <a:gd name="T109" fmla="*/ 576 h 4604"/>
                  <a:gd name="T110" fmla="*/ 2610 w 5193"/>
                  <a:gd name="T111" fmla="*/ 750 h 4604"/>
                  <a:gd name="T112" fmla="*/ 2352 w 5193"/>
                  <a:gd name="T113" fmla="*/ 591 h 4604"/>
                  <a:gd name="T114" fmla="*/ 2136 w 5193"/>
                  <a:gd name="T115" fmla="*/ 339 h 460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193"/>
                  <a:gd name="T175" fmla="*/ 0 h 4604"/>
                  <a:gd name="T176" fmla="*/ 5193 w 5193"/>
                  <a:gd name="T177" fmla="*/ 4604 h 460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193" h="4604">
                    <a:moveTo>
                      <a:pt x="2070" y="270"/>
                    </a:moveTo>
                    <a:lnTo>
                      <a:pt x="1986" y="414"/>
                    </a:lnTo>
                    <a:lnTo>
                      <a:pt x="1800" y="414"/>
                    </a:lnTo>
                    <a:lnTo>
                      <a:pt x="1746" y="342"/>
                    </a:lnTo>
                    <a:lnTo>
                      <a:pt x="1716" y="198"/>
                    </a:lnTo>
                    <a:lnTo>
                      <a:pt x="1548" y="138"/>
                    </a:lnTo>
                    <a:lnTo>
                      <a:pt x="1458" y="18"/>
                    </a:lnTo>
                    <a:lnTo>
                      <a:pt x="1026" y="0"/>
                    </a:lnTo>
                    <a:lnTo>
                      <a:pt x="906" y="72"/>
                    </a:lnTo>
                    <a:lnTo>
                      <a:pt x="918" y="192"/>
                    </a:lnTo>
                    <a:lnTo>
                      <a:pt x="720" y="234"/>
                    </a:lnTo>
                    <a:lnTo>
                      <a:pt x="558" y="426"/>
                    </a:lnTo>
                    <a:lnTo>
                      <a:pt x="342" y="666"/>
                    </a:lnTo>
                    <a:lnTo>
                      <a:pt x="162" y="912"/>
                    </a:lnTo>
                    <a:lnTo>
                      <a:pt x="0" y="1134"/>
                    </a:lnTo>
                    <a:lnTo>
                      <a:pt x="78" y="1290"/>
                    </a:lnTo>
                    <a:lnTo>
                      <a:pt x="108" y="1452"/>
                    </a:lnTo>
                    <a:lnTo>
                      <a:pt x="6" y="1584"/>
                    </a:lnTo>
                    <a:lnTo>
                      <a:pt x="168" y="1818"/>
                    </a:lnTo>
                    <a:lnTo>
                      <a:pt x="360" y="1800"/>
                    </a:lnTo>
                    <a:lnTo>
                      <a:pt x="486" y="1656"/>
                    </a:lnTo>
                    <a:lnTo>
                      <a:pt x="576" y="1710"/>
                    </a:lnTo>
                    <a:lnTo>
                      <a:pt x="528" y="1884"/>
                    </a:lnTo>
                    <a:lnTo>
                      <a:pt x="600" y="1938"/>
                    </a:lnTo>
                    <a:lnTo>
                      <a:pt x="720" y="2100"/>
                    </a:lnTo>
                    <a:lnTo>
                      <a:pt x="708" y="2280"/>
                    </a:lnTo>
                    <a:lnTo>
                      <a:pt x="582" y="2339"/>
                    </a:lnTo>
                    <a:lnTo>
                      <a:pt x="612" y="2639"/>
                    </a:lnTo>
                    <a:lnTo>
                      <a:pt x="690" y="2729"/>
                    </a:lnTo>
                    <a:lnTo>
                      <a:pt x="774" y="2879"/>
                    </a:lnTo>
                    <a:lnTo>
                      <a:pt x="996" y="2909"/>
                    </a:lnTo>
                    <a:lnTo>
                      <a:pt x="1242" y="2891"/>
                    </a:lnTo>
                    <a:lnTo>
                      <a:pt x="1302" y="3005"/>
                    </a:lnTo>
                    <a:lnTo>
                      <a:pt x="1440" y="3077"/>
                    </a:lnTo>
                    <a:lnTo>
                      <a:pt x="1410" y="3251"/>
                    </a:lnTo>
                    <a:lnTo>
                      <a:pt x="1446" y="3383"/>
                    </a:lnTo>
                    <a:lnTo>
                      <a:pt x="1284" y="3647"/>
                    </a:lnTo>
                    <a:lnTo>
                      <a:pt x="1320" y="3899"/>
                    </a:lnTo>
                    <a:lnTo>
                      <a:pt x="1548" y="3953"/>
                    </a:lnTo>
                    <a:lnTo>
                      <a:pt x="1692" y="4115"/>
                    </a:lnTo>
                    <a:lnTo>
                      <a:pt x="1698" y="4229"/>
                    </a:lnTo>
                    <a:lnTo>
                      <a:pt x="1788" y="4295"/>
                    </a:lnTo>
                    <a:lnTo>
                      <a:pt x="1842" y="4445"/>
                    </a:lnTo>
                    <a:lnTo>
                      <a:pt x="2106" y="4535"/>
                    </a:lnTo>
                    <a:lnTo>
                      <a:pt x="2268" y="4475"/>
                    </a:lnTo>
                    <a:lnTo>
                      <a:pt x="2487" y="4340"/>
                    </a:lnTo>
                    <a:lnTo>
                      <a:pt x="2520" y="4151"/>
                    </a:lnTo>
                    <a:lnTo>
                      <a:pt x="2682" y="4079"/>
                    </a:lnTo>
                    <a:lnTo>
                      <a:pt x="2682" y="3899"/>
                    </a:lnTo>
                    <a:lnTo>
                      <a:pt x="2700" y="3779"/>
                    </a:lnTo>
                    <a:lnTo>
                      <a:pt x="2790" y="3707"/>
                    </a:lnTo>
                    <a:lnTo>
                      <a:pt x="2955" y="3704"/>
                    </a:lnTo>
                    <a:lnTo>
                      <a:pt x="3018" y="3740"/>
                    </a:lnTo>
                    <a:lnTo>
                      <a:pt x="3168" y="3920"/>
                    </a:lnTo>
                    <a:lnTo>
                      <a:pt x="3156" y="4043"/>
                    </a:lnTo>
                    <a:lnTo>
                      <a:pt x="3186" y="4301"/>
                    </a:lnTo>
                    <a:lnTo>
                      <a:pt x="3258" y="4355"/>
                    </a:lnTo>
                    <a:lnTo>
                      <a:pt x="3474" y="4352"/>
                    </a:lnTo>
                    <a:lnTo>
                      <a:pt x="3528" y="4295"/>
                    </a:lnTo>
                    <a:lnTo>
                      <a:pt x="3552" y="4193"/>
                    </a:lnTo>
                    <a:lnTo>
                      <a:pt x="3642" y="4187"/>
                    </a:lnTo>
                    <a:lnTo>
                      <a:pt x="3696" y="4157"/>
                    </a:lnTo>
                    <a:lnTo>
                      <a:pt x="3747" y="4079"/>
                    </a:lnTo>
                    <a:lnTo>
                      <a:pt x="3807" y="3980"/>
                    </a:lnTo>
                    <a:lnTo>
                      <a:pt x="4146" y="3977"/>
                    </a:lnTo>
                    <a:lnTo>
                      <a:pt x="4215" y="4070"/>
                    </a:lnTo>
                    <a:lnTo>
                      <a:pt x="4248" y="4271"/>
                    </a:lnTo>
                    <a:lnTo>
                      <a:pt x="4338" y="4391"/>
                    </a:lnTo>
                    <a:lnTo>
                      <a:pt x="4482" y="4553"/>
                    </a:lnTo>
                    <a:lnTo>
                      <a:pt x="4590" y="4601"/>
                    </a:lnTo>
                    <a:lnTo>
                      <a:pt x="4686" y="4547"/>
                    </a:lnTo>
                    <a:lnTo>
                      <a:pt x="4818" y="4604"/>
                    </a:lnTo>
                    <a:lnTo>
                      <a:pt x="4932" y="4586"/>
                    </a:lnTo>
                    <a:lnTo>
                      <a:pt x="5031" y="4511"/>
                    </a:lnTo>
                    <a:lnTo>
                      <a:pt x="5136" y="4427"/>
                    </a:lnTo>
                    <a:lnTo>
                      <a:pt x="5193" y="4271"/>
                    </a:lnTo>
                    <a:lnTo>
                      <a:pt x="5082" y="4205"/>
                    </a:lnTo>
                    <a:lnTo>
                      <a:pt x="5058" y="3935"/>
                    </a:lnTo>
                    <a:lnTo>
                      <a:pt x="4992" y="3827"/>
                    </a:lnTo>
                    <a:lnTo>
                      <a:pt x="4968" y="3683"/>
                    </a:lnTo>
                    <a:lnTo>
                      <a:pt x="4974" y="3485"/>
                    </a:lnTo>
                    <a:lnTo>
                      <a:pt x="4794" y="3455"/>
                    </a:lnTo>
                    <a:lnTo>
                      <a:pt x="4689" y="3479"/>
                    </a:lnTo>
                    <a:lnTo>
                      <a:pt x="4635" y="3413"/>
                    </a:lnTo>
                    <a:lnTo>
                      <a:pt x="4620" y="3128"/>
                    </a:lnTo>
                    <a:lnTo>
                      <a:pt x="4755" y="3035"/>
                    </a:lnTo>
                    <a:lnTo>
                      <a:pt x="4791" y="2858"/>
                    </a:lnTo>
                    <a:lnTo>
                      <a:pt x="4791" y="2666"/>
                    </a:lnTo>
                    <a:lnTo>
                      <a:pt x="4680" y="2555"/>
                    </a:lnTo>
                    <a:lnTo>
                      <a:pt x="4452" y="2531"/>
                    </a:lnTo>
                    <a:lnTo>
                      <a:pt x="4287" y="2426"/>
                    </a:lnTo>
                    <a:lnTo>
                      <a:pt x="4284" y="2268"/>
                    </a:lnTo>
                    <a:lnTo>
                      <a:pt x="4233" y="2109"/>
                    </a:lnTo>
                    <a:lnTo>
                      <a:pt x="4122" y="2031"/>
                    </a:lnTo>
                    <a:lnTo>
                      <a:pt x="4035" y="1914"/>
                    </a:lnTo>
                    <a:lnTo>
                      <a:pt x="3990" y="1797"/>
                    </a:lnTo>
                    <a:lnTo>
                      <a:pt x="3972" y="1659"/>
                    </a:lnTo>
                    <a:lnTo>
                      <a:pt x="4002" y="1512"/>
                    </a:lnTo>
                    <a:lnTo>
                      <a:pt x="4071" y="1380"/>
                    </a:lnTo>
                    <a:lnTo>
                      <a:pt x="4230" y="1350"/>
                    </a:lnTo>
                    <a:lnTo>
                      <a:pt x="4377" y="1362"/>
                    </a:lnTo>
                    <a:lnTo>
                      <a:pt x="4485" y="1209"/>
                    </a:lnTo>
                    <a:lnTo>
                      <a:pt x="4431" y="1122"/>
                    </a:lnTo>
                    <a:lnTo>
                      <a:pt x="4332" y="1011"/>
                    </a:lnTo>
                    <a:lnTo>
                      <a:pt x="4143" y="849"/>
                    </a:lnTo>
                    <a:lnTo>
                      <a:pt x="4108" y="716"/>
                    </a:lnTo>
                    <a:lnTo>
                      <a:pt x="3654" y="540"/>
                    </a:lnTo>
                    <a:lnTo>
                      <a:pt x="3444" y="516"/>
                    </a:lnTo>
                    <a:lnTo>
                      <a:pt x="3222" y="522"/>
                    </a:lnTo>
                    <a:lnTo>
                      <a:pt x="2976" y="576"/>
                    </a:lnTo>
                    <a:lnTo>
                      <a:pt x="2808" y="720"/>
                    </a:lnTo>
                    <a:lnTo>
                      <a:pt x="2610" y="750"/>
                    </a:lnTo>
                    <a:lnTo>
                      <a:pt x="2469" y="708"/>
                    </a:lnTo>
                    <a:lnTo>
                      <a:pt x="2352" y="591"/>
                    </a:lnTo>
                    <a:lnTo>
                      <a:pt x="2250" y="399"/>
                    </a:lnTo>
                    <a:lnTo>
                      <a:pt x="2136" y="339"/>
                    </a:lnTo>
                    <a:lnTo>
                      <a:pt x="2070" y="270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5" name="Freeform 1308"/>
              <p:cNvSpPr>
                <a:spLocks noChangeAspect="1"/>
              </p:cNvSpPr>
              <p:nvPr/>
            </p:nvSpPr>
            <p:spPr bwMode="auto">
              <a:xfrm>
                <a:off x="5115665" y="2065461"/>
                <a:ext cx="1543465" cy="1932465"/>
              </a:xfrm>
              <a:custGeom>
                <a:avLst/>
                <a:gdLst>
                  <a:gd name="T0" fmla="*/ 3385 w 3944"/>
                  <a:gd name="T1" fmla="*/ 1179 h 4556"/>
                  <a:gd name="T2" fmla="*/ 3124 w 3944"/>
                  <a:gd name="T3" fmla="*/ 2277 h 4556"/>
                  <a:gd name="T4" fmla="*/ 2417 w 3944"/>
                  <a:gd name="T5" fmla="*/ 2220 h 4556"/>
                  <a:gd name="T6" fmla="*/ 2079 w 3944"/>
                  <a:gd name="T7" fmla="*/ 1957 h 4556"/>
                  <a:gd name="T8" fmla="*/ 1593 w 3944"/>
                  <a:gd name="T9" fmla="*/ 2391 h 4556"/>
                  <a:gd name="T10" fmla="*/ 869 w 3944"/>
                  <a:gd name="T11" fmla="*/ 2889 h 4556"/>
                  <a:gd name="T12" fmla="*/ 95 w 3944"/>
                  <a:gd name="T13" fmla="*/ 3550 h 4556"/>
                  <a:gd name="T14" fmla="*/ 320 w 3944"/>
                  <a:gd name="T15" fmla="*/ 3874 h 4556"/>
                  <a:gd name="T16" fmla="*/ 365 w 3944"/>
                  <a:gd name="T17" fmla="*/ 4558 h 4556"/>
                  <a:gd name="T18" fmla="*/ 243 w 3944"/>
                  <a:gd name="T19" fmla="*/ 5141 h 4556"/>
                  <a:gd name="T20" fmla="*/ 203 w 3944"/>
                  <a:gd name="T21" fmla="*/ 5569 h 4556"/>
                  <a:gd name="T22" fmla="*/ 903 w 3944"/>
                  <a:gd name="T23" fmla="*/ 5635 h 4556"/>
                  <a:gd name="T24" fmla="*/ 1224 w 3944"/>
                  <a:gd name="T25" fmla="*/ 5911 h 4556"/>
                  <a:gd name="T26" fmla="*/ 1062 w 3944"/>
                  <a:gd name="T27" fmla="*/ 6167 h 4556"/>
                  <a:gd name="T28" fmla="*/ 872 w 3944"/>
                  <a:gd name="T29" fmla="*/ 6518 h 4556"/>
                  <a:gd name="T30" fmla="*/ 552 w 3944"/>
                  <a:gd name="T31" fmla="*/ 6899 h 4556"/>
                  <a:gd name="T32" fmla="*/ 234 w 3944"/>
                  <a:gd name="T33" fmla="*/ 7269 h 4556"/>
                  <a:gd name="T34" fmla="*/ 360 w 3944"/>
                  <a:gd name="T35" fmla="*/ 7863 h 4556"/>
                  <a:gd name="T36" fmla="*/ 243 w 3944"/>
                  <a:gd name="T37" fmla="*/ 8127 h 4556"/>
                  <a:gd name="T38" fmla="*/ 963 w 3944"/>
                  <a:gd name="T39" fmla="*/ 8412 h 4556"/>
                  <a:gd name="T40" fmla="*/ 1884 w 3944"/>
                  <a:gd name="T41" fmla="*/ 8915 h 4556"/>
                  <a:gd name="T42" fmla="*/ 1935 w 3944"/>
                  <a:gd name="T43" fmla="*/ 9672 h 4556"/>
                  <a:gd name="T44" fmla="*/ 2727 w 3944"/>
                  <a:gd name="T45" fmla="*/ 9747 h 4556"/>
                  <a:gd name="T46" fmla="*/ 2934 w 3944"/>
                  <a:gd name="T47" fmla="*/ 9239 h 4556"/>
                  <a:gd name="T48" fmla="*/ 2989 w 3944"/>
                  <a:gd name="T49" fmla="*/ 8510 h 4556"/>
                  <a:gd name="T50" fmla="*/ 2898 w 3944"/>
                  <a:gd name="T51" fmla="*/ 8007 h 4556"/>
                  <a:gd name="T52" fmla="*/ 3383 w 3944"/>
                  <a:gd name="T53" fmla="*/ 7755 h 4556"/>
                  <a:gd name="T54" fmla="*/ 3802 w 3944"/>
                  <a:gd name="T55" fmla="*/ 7355 h 4556"/>
                  <a:gd name="T56" fmla="*/ 4448 w 3944"/>
                  <a:gd name="T57" fmla="*/ 7323 h 4556"/>
                  <a:gd name="T58" fmla="*/ 4760 w 3944"/>
                  <a:gd name="T59" fmla="*/ 7736 h 4556"/>
                  <a:gd name="T60" fmla="*/ 4805 w 3944"/>
                  <a:gd name="T61" fmla="*/ 8208 h 4556"/>
                  <a:gd name="T62" fmla="*/ 4342 w 3944"/>
                  <a:gd name="T63" fmla="*/ 8781 h 4556"/>
                  <a:gd name="T64" fmla="*/ 3901 w 3944"/>
                  <a:gd name="T65" fmla="*/ 9240 h 4556"/>
                  <a:gd name="T66" fmla="*/ 3610 w 3944"/>
                  <a:gd name="T67" fmla="*/ 9627 h 4556"/>
                  <a:gd name="T68" fmla="*/ 4018 w 3944"/>
                  <a:gd name="T69" fmla="*/ 10028 h 4556"/>
                  <a:gd name="T70" fmla="*/ 4859 w 3944"/>
                  <a:gd name="T71" fmla="*/ 10246 h 4556"/>
                  <a:gd name="T72" fmla="*/ 5353 w 3944"/>
                  <a:gd name="T73" fmla="*/ 10055 h 4556"/>
                  <a:gd name="T74" fmla="*/ 5732 w 3944"/>
                  <a:gd name="T75" fmla="*/ 9617 h 4556"/>
                  <a:gd name="T76" fmla="*/ 6291 w 3944"/>
                  <a:gd name="T77" fmla="*/ 9518 h 4556"/>
                  <a:gd name="T78" fmla="*/ 6834 w 3944"/>
                  <a:gd name="T79" fmla="*/ 9059 h 4556"/>
                  <a:gd name="T80" fmla="*/ 7231 w 3944"/>
                  <a:gd name="T81" fmla="*/ 9380 h 4556"/>
                  <a:gd name="T82" fmla="*/ 7824 w 3944"/>
                  <a:gd name="T83" fmla="*/ 9402 h 4556"/>
                  <a:gd name="T84" fmla="*/ 8517 w 3944"/>
                  <a:gd name="T85" fmla="*/ 9348 h 4556"/>
                  <a:gd name="T86" fmla="*/ 8445 w 3944"/>
                  <a:gd name="T87" fmla="*/ 8700 h 4556"/>
                  <a:gd name="T88" fmla="*/ 8769 w 3944"/>
                  <a:gd name="T89" fmla="*/ 7791 h 4556"/>
                  <a:gd name="T90" fmla="*/ 8769 w 3944"/>
                  <a:gd name="T91" fmla="*/ 6712 h 4556"/>
                  <a:gd name="T92" fmla="*/ 8391 w 3944"/>
                  <a:gd name="T93" fmla="*/ 7008 h 4556"/>
                  <a:gd name="T94" fmla="*/ 7932 w 3944"/>
                  <a:gd name="T95" fmla="*/ 7107 h 4556"/>
                  <a:gd name="T96" fmla="*/ 8058 w 3944"/>
                  <a:gd name="T97" fmla="*/ 6514 h 4556"/>
                  <a:gd name="T98" fmla="*/ 7788 w 3944"/>
                  <a:gd name="T99" fmla="*/ 5839 h 4556"/>
                  <a:gd name="T100" fmla="*/ 7896 w 3944"/>
                  <a:gd name="T101" fmla="*/ 4823 h 4556"/>
                  <a:gd name="T102" fmla="*/ 8040 w 3944"/>
                  <a:gd name="T103" fmla="*/ 3923 h 4556"/>
                  <a:gd name="T104" fmla="*/ 8220 w 3944"/>
                  <a:gd name="T105" fmla="*/ 3177 h 4556"/>
                  <a:gd name="T106" fmla="*/ 8301 w 3944"/>
                  <a:gd name="T107" fmla="*/ 2502 h 4556"/>
                  <a:gd name="T108" fmla="*/ 8094 w 3944"/>
                  <a:gd name="T109" fmla="*/ 1980 h 4556"/>
                  <a:gd name="T110" fmla="*/ 7986 w 3944"/>
                  <a:gd name="T111" fmla="*/ 1143 h 4556"/>
                  <a:gd name="T112" fmla="*/ 7797 w 3944"/>
                  <a:gd name="T113" fmla="*/ 495 h 4556"/>
                  <a:gd name="T114" fmla="*/ 7486 w 3944"/>
                  <a:gd name="T115" fmla="*/ 0 h 4556"/>
                  <a:gd name="T116" fmla="*/ 6969 w 3944"/>
                  <a:gd name="T117" fmla="*/ 721 h 4556"/>
                  <a:gd name="T118" fmla="*/ 5732 w 3944"/>
                  <a:gd name="T119" fmla="*/ 756 h 4556"/>
                  <a:gd name="T120" fmla="*/ 4970 w 3944"/>
                  <a:gd name="T121" fmla="*/ 663 h 4556"/>
                  <a:gd name="T122" fmla="*/ 3820 w 3944"/>
                  <a:gd name="T123" fmla="*/ 900 h 455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944"/>
                  <a:gd name="T187" fmla="*/ 0 h 4556"/>
                  <a:gd name="T188" fmla="*/ 3944 w 3944"/>
                  <a:gd name="T189" fmla="*/ 4556 h 455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944" h="4556">
                    <a:moveTo>
                      <a:pt x="1697" y="400"/>
                    </a:moveTo>
                    <a:lnTo>
                      <a:pt x="1580" y="476"/>
                    </a:lnTo>
                    <a:lnTo>
                      <a:pt x="1504" y="524"/>
                    </a:lnTo>
                    <a:lnTo>
                      <a:pt x="1384" y="692"/>
                    </a:lnTo>
                    <a:lnTo>
                      <a:pt x="1420" y="844"/>
                    </a:lnTo>
                    <a:lnTo>
                      <a:pt x="1388" y="1012"/>
                    </a:lnTo>
                    <a:lnTo>
                      <a:pt x="1299" y="1066"/>
                    </a:lnTo>
                    <a:lnTo>
                      <a:pt x="1216" y="1084"/>
                    </a:lnTo>
                    <a:lnTo>
                      <a:pt x="1074" y="987"/>
                    </a:lnTo>
                    <a:lnTo>
                      <a:pt x="989" y="990"/>
                    </a:lnTo>
                    <a:lnTo>
                      <a:pt x="978" y="912"/>
                    </a:lnTo>
                    <a:lnTo>
                      <a:pt x="924" y="870"/>
                    </a:lnTo>
                    <a:lnTo>
                      <a:pt x="840" y="898"/>
                    </a:lnTo>
                    <a:lnTo>
                      <a:pt x="812" y="956"/>
                    </a:lnTo>
                    <a:lnTo>
                      <a:pt x="708" y="1063"/>
                    </a:lnTo>
                    <a:lnTo>
                      <a:pt x="608" y="1072"/>
                    </a:lnTo>
                    <a:lnTo>
                      <a:pt x="548" y="1168"/>
                    </a:lnTo>
                    <a:lnTo>
                      <a:pt x="386" y="1284"/>
                    </a:lnTo>
                    <a:lnTo>
                      <a:pt x="208" y="1388"/>
                    </a:lnTo>
                    <a:lnTo>
                      <a:pt x="162" y="1545"/>
                    </a:lnTo>
                    <a:lnTo>
                      <a:pt x="42" y="1578"/>
                    </a:lnTo>
                    <a:lnTo>
                      <a:pt x="0" y="1666"/>
                    </a:lnTo>
                    <a:lnTo>
                      <a:pt x="44" y="1720"/>
                    </a:lnTo>
                    <a:lnTo>
                      <a:pt x="142" y="1722"/>
                    </a:lnTo>
                    <a:lnTo>
                      <a:pt x="183" y="1759"/>
                    </a:lnTo>
                    <a:lnTo>
                      <a:pt x="208" y="1976"/>
                    </a:lnTo>
                    <a:lnTo>
                      <a:pt x="162" y="2026"/>
                    </a:lnTo>
                    <a:lnTo>
                      <a:pt x="114" y="2103"/>
                    </a:lnTo>
                    <a:lnTo>
                      <a:pt x="125" y="2224"/>
                    </a:lnTo>
                    <a:lnTo>
                      <a:pt x="108" y="2286"/>
                    </a:lnTo>
                    <a:lnTo>
                      <a:pt x="40" y="2312"/>
                    </a:lnTo>
                    <a:lnTo>
                      <a:pt x="20" y="2359"/>
                    </a:lnTo>
                    <a:lnTo>
                      <a:pt x="90" y="2476"/>
                    </a:lnTo>
                    <a:lnTo>
                      <a:pt x="196" y="2506"/>
                    </a:lnTo>
                    <a:lnTo>
                      <a:pt x="309" y="2527"/>
                    </a:lnTo>
                    <a:lnTo>
                      <a:pt x="401" y="2505"/>
                    </a:lnTo>
                    <a:lnTo>
                      <a:pt x="448" y="2548"/>
                    </a:lnTo>
                    <a:lnTo>
                      <a:pt x="452" y="2623"/>
                    </a:lnTo>
                    <a:lnTo>
                      <a:pt x="544" y="2628"/>
                    </a:lnTo>
                    <a:lnTo>
                      <a:pt x="566" y="2703"/>
                    </a:lnTo>
                    <a:lnTo>
                      <a:pt x="526" y="2742"/>
                    </a:lnTo>
                    <a:lnTo>
                      <a:pt x="472" y="2742"/>
                    </a:lnTo>
                    <a:lnTo>
                      <a:pt x="413" y="2769"/>
                    </a:lnTo>
                    <a:lnTo>
                      <a:pt x="396" y="2826"/>
                    </a:lnTo>
                    <a:lnTo>
                      <a:pt x="387" y="2898"/>
                    </a:lnTo>
                    <a:lnTo>
                      <a:pt x="342" y="2962"/>
                    </a:lnTo>
                    <a:lnTo>
                      <a:pt x="278" y="2995"/>
                    </a:lnTo>
                    <a:lnTo>
                      <a:pt x="245" y="3067"/>
                    </a:lnTo>
                    <a:lnTo>
                      <a:pt x="268" y="3160"/>
                    </a:lnTo>
                    <a:lnTo>
                      <a:pt x="246" y="3199"/>
                    </a:lnTo>
                    <a:lnTo>
                      <a:pt x="104" y="3232"/>
                    </a:lnTo>
                    <a:lnTo>
                      <a:pt x="111" y="3330"/>
                    </a:lnTo>
                    <a:lnTo>
                      <a:pt x="162" y="3403"/>
                    </a:lnTo>
                    <a:lnTo>
                      <a:pt x="160" y="3496"/>
                    </a:lnTo>
                    <a:lnTo>
                      <a:pt x="162" y="3496"/>
                    </a:lnTo>
                    <a:lnTo>
                      <a:pt x="123" y="3549"/>
                    </a:lnTo>
                    <a:lnTo>
                      <a:pt x="108" y="3613"/>
                    </a:lnTo>
                    <a:lnTo>
                      <a:pt x="221" y="3642"/>
                    </a:lnTo>
                    <a:lnTo>
                      <a:pt x="299" y="3699"/>
                    </a:lnTo>
                    <a:lnTo>
                      <a:pt x="428" y="3740"/>
                    </a:lnTo>
                    <a:lnTo>
                      <a:pt x="585" y="3774"/>
                    </a:lnTo>
                    <a:lnTo>
                      <a:pt x="660" y="3856"/>
                    </a:lnTo>
                    <a:lnTo>
                      <a:pt x="837" y="3963"/>
                    </a:lnTo>
                    <a:lnTo>
                      <a:pt x="848" y="4083"/>
                    </a:lnTo>
                    <a:lnTo>
                      <a:pt x="833" y="4239"/>
                    </a:lnTo>
                    <a:lnTo>
                      <a:pt x="860" y="4300"/>
                    </a:lnTo>
                    <a:lnTo>
                      <a:pt x="932" y="4328"/>
                    </a:lnTo>
                    <a:lnTo>
                      <a:pt x="1077" y="4327"/>
                    </a:lnTo>
                    <a:lnTo>
                      <a:pt x="1212" y="4333"/>
                    </a:lnTo>
                    <a:lnTo>
                      <a:pt x="1182" y="4222"/>
                    </a:lnTo>
                    <a:lnTo>
                      <a:pt x="1212" y="4122"/>
                    </a:lnTo>
                    <a:lnTo>
                      <a:pt x="1304" y="4107"/>
                    </a:lnTo>
                    <a:lnTo>
                      <a:pt x="1335" y="4048"/>
                    </a:lnTo>
                    <a:lnTo>
                      <a:pt x="1288" y="3872"/>
                    </a:lnTo>
                    <a:lnTo>
                      <a:pt x="1328" y="3783"/>
                    </a:lnTo>
                    <a:lnTo>
                      <a:pt x="1233" y="3714"/>
                    </a:lnTo>
                    <a:lnTo>
                      <a:pt x="1216" y="3608"/>
                    </a:lnTo>
                    <a:lnTo>
                      <a:pt x="1288" y="3560"/>
                    </a:lnTo>
                    <a:lnTo>
                      <a:pt x="1388" y="3428"/>
                    </a:lnTo>
                    <a:lnTo>
                      <a:pt x="1478" y="3412"/>
                    </a:lnTo>
                    <a:lnTo>
                      <a:pt x="1503" y="3448"/>
                    </a:lnTo>
                    <a:lnTo>
                      <a:pt x="1583" y="3435"/>
                    </a:lnTo>
                    <a:lnTo>
                      <a:pt x="1599" y="3324"/>
                    </a:lnTo>
                    <a:lnTo>
                      <a:pt x="1689" y="3270"/>
                    </a:lnTo>
                    <a:lnTo>
                      <a:pt x="1770" y="3232"/>
                    </a:lnTo>
                    <a:lnTo>
                      <a:pt x="1889" y="3216"/>
                    </a:lnTo>
                    <a:lnTo>
                      <a:pt x="1976" y="3256"/>
                    </a:lnTo>
                    <a:lnTo>
                      <a:pt x="2036" y="3320"/>
                    </a:lnTo>
                    <a:lnTo>
                      <a:pt x="2094" y="3378"/>
                    </a:lnTo>
                    <a:lnTo>
                      <a:pt x="2115" y="3439"/>
                    </a:lnTo>
                    <a:lnTo>
                      <a:pt x="2104" y="3522"/>
                    </a:lnTo>
                    <a:lnTo>
                      <a:pt x="2164" y="3572"/>
                    </a:lnTo>
                    <a:lnTo>
                      <a:pt x="2135" y="3649"/>
                    </a:lnTo>
                    <a:lnTo>
                      <a:pt x="2063" y="3702"/>
                    </a:lnTo>
                    <a:lnTo>
                      <a:pt x="1977" y="3798"/>
                    </a:lnTo>
                    <a:lnTo>
                      <a:pt x="1929" y="3904"/>
                    </a:lnTo>
                    <a:lnTo>
                      <a:pt x="1900" y="4048"/>
                    </a:lnTo>
                    <a:lnTo>
                      <a:pt x="1755" y="4173"/>
                    </a:lnTo>
                    <a:lnTo>
                      <a:pt x="1733" y="4108"/>
                    </a:lnTo>
                    <a:lnTo>
                      <a:pt x="1636" y="4084"/>
                    </a:lnTo>
                    <a:lnTo>
                      <a:pt x="1574" y="4168"/>
                    </a:lnTo>
                    <a:lnTo>
                      <a:pt x="1604" y="4280"/>
                    </a:lnTo>
                    <a:lnTo>
                      <a:pt x="1688" y="4316"/>
                    </a:lnTo>
                    <a:lnTo>
                      <a:pt x="1732" y="4400"/>
                    </a:lnTo>
                    <a:lnTo>
                      <a:pt x="1785" y="4458"/>
                    </a:lnTo>
                    <a:lnTo>
                      <a:pt x="1910" y="4459"/>
                    </a:lnTo>
                    <a:lnTo>
                      <a:pt x="2019" y="4465"/>
                    </a:lnTo>
                    <a:lnTo>
                      <a:pt x="2159" y="4555"/>
                    </a:lnTo>
                    <a:lnTo>
                      <a:pt x="2224" y="4556"/>
                    </a:lnTo>
                    <a:lnTo>
                      <a:pt x="2300" y="4497"/>
                    </a:lnTo>
                    <a:lnTo>
                      <a:pt x="2378" y="4470"/>
                    </a:lnTo>
                    <a:lnTo>
                      <a:pt x="2442" y="4354"/>
                    </a:lnTo>
                    <a:lnTo>
                      <a:pt x="2478" y="4306"/>
                    </a:lnTo>
                    <a:lnTo>
                      <a:pt x="2547" y="4275"/>
                    </a:lnTo>
                    <a:lnTo>
                      <a:pt x="2648" y="4292"/>
                    </a:lnTo>
                    <a:lnTo>
                      <a:pt x="2711" y="4318"/>
                    </a:lnTo>
                    <a:lnTo>
                      <a:pt x="2795" y="4231"/>
                    </a:lnTo>
                    <a:lnTo>
                      <a:pt x="2840" y="4122"/>
                    </a:lnTo>
                    <a:lnTo>
                      <a:pt x="2968" y="4076"/>
                    </a:lnTo>
                    <a:lnTo>
                      <a:pt x="3036" y="4027"/>
                    </a:lnTo>
                    <a:lnTo>
                      <a:pt x="3100" y="4040"/>
                    </a:lnTo>
                    <a:lnTo>
                      <a:pt x="3128" y="4108"/>
                    </a:lnTo>
                    <a:lnTo>
                      <a:pt x="3213" y="4170"/>
                    </a:lnTo>
                    <a:lnTo>
                      <a:pt x="3329" y="4228"/>
                    </a:lnTo>
                    <a:lnTo>
                      <a:pt x="3423" y="4242"/>
                    </a:lnTo>
                    <a:lnTo>
                      <a:pt x="3476" y="4180"/>
                    </a:lnTo>
                    <a:lnTo>
                      <a:pt x="3536" y="4168"/>
                    </a:lnTo>
                    <a:lnTo>
                      <a:pt x="3654" y="4255"/>
                    </a:lnTo>
                    <a:lnTo>
                      <a:pt x="3784" y="4156"/>
                    </a:lnTo>
                    <a:lnTo>
                      <a:pt x="3784" y="4060"/>
                    </a:lnTo>
                    <a:lnTo>
                      <a:pt x="3788" y="3940"/>
                    </a:lnTo>
                    <a:lnTo>
                      <a:pt x="3752" y="3868"/>
                    </a:lnTo>
                    <a:lnTo>
                      <a:pt x="3824" y="3776"/>
                    </a:lnTo>
                    <a:lnTo>
                      <a:pt x="3892" y="3728"/>
                    </a:lnTo>
                    <a:lnTo>
                      <a:pt x="3896" y="3464"/>
                    </a:lnTo>
                    <a:lnTo>
                      <a:pt x="3944" y="3344"/>
                    </a:lnTo>
                    <a:lnTo>
                      <a:pt x="3940" y="3104"/>
                    </a:lnTo>
                    <a:lnTo>
                      <a:pt x="3896" y="2984"/>
                    </a:lnTo>
                    <a:lnTo>
                      <a:pt x="3844" y="2968"/>
                    </a:lnTo>
                    <a:lnTo>
                      <a:pt x="3776" y="3004"/>
                    </a:lnTo>
                    <a:lnTo>
                      <a:pt x="3728" y="3116"/>
                    </a:lnTo>
                    <a:lnTo>
                      <a:pt x="3644" y="3184"/>
                    </a:lnTo>
                    <a:lnTo>
                      <a:pt x="3556" y="3200"/>
                    </a:lnTo>
                    <a:lnTo>
                      <a:pt x="3524" y="3160"/>
                    </a:lnTo>
                    <a:lnTo>
                      <a:pt x="3580" y="3080"/>
                    </a:lnTo>
                    <a:lnTo>
                      <a:pt x="3608" y="3016"/>
                    </a:lnTo>
                    <a:lnTo>
                      <a:pt x="3580" y="2896"/>
                    </a:lnTo>
                    <a:lnTo>
                      <a:pt x="3532" y="2824"/>
                    </a:lnTo>
                    <a:lnTo>
                      <a:pt x="3472" y="2720"/>
                    </a:lnTo>
                    <a:lnTo>
                      <a:pt x="3460" y="2596"/>
                    </a:lnTo>
                    <a:lnTo>
                      <a:pt x="3472" y="2408"/>
                    </a:lnTo>
                    <a:lnTo>
                      <a:pt x="3484" y="2248"/>
                    </a:lnTo>
                    <a:lnTo>
                      <a:pt x="3508" y="2144"/>
                    </a:lnTo>
                    <a:lnTo>
                      <a:pt x="3604" y="2092"/>
                    </a:lnTo>
                    <a:lnTo>
                      <a:pt x="3580" y="1948"/>
                    </a:lnTo>
                    <a:lnTo>
                      <a:pt x="3572" y="1744"/>
                    </a:lnTo>
                    <a:lnTo>
                      <a:pt x="3572" y="1652"/>
                    </a:lnTo>
                    <a:lnTo>
                      <a:pt x="3532" y="1532"/>
                    </a:lnTo>
                    <a:lnTo>
                      <a:pt x="3652" y="1412"/>
                    </a:lnTo>
                    <a:lnTo>
                      <a:pt x="3644" y="1288"/>
                    </a:lnTo>
                    <a:lnTo>
                      <a:pt x="3632" y="1232"/>
                    </a:lnTo>
                    <a:lnTo>
                      <a:pt x="3688" y="1112"/>
                    </a:lnTo>
                    <a:lnTo>
                      <a:pt x="3692" y="1016"/>
                    </a:lnTo>
                    <a:lnTo>
                      <a:pt x="3656" y="932"/>
                    </a:lnTo>
                    <a:lnTo>
                      <a:pt x="3596" y="880"/>
                    </a:lnTo>
                    <a:lnTo>
                      <a:pt x="3484" y="704"/>
                    </a:lnTo>
                    <a:lnTo>
                      <a:pt x="3536" y="596"/>
                    </a:lnTo>
                    <a:lnTo>
                      <a:pt x="3548" y="508"/>
                    </a:lnTo>
                    <a:lnTo>
                      <a:pt x="3580" y="404"/>
                    </a:lnTo>
                    <a:lnTo>
                      <a:pt x="3532" y="304"/>
                    </a:lnTo>
                    <a:lnTo>
                      <a:pt x="3464" y="220"/>
                    </a:lnTo>
                    <a:lnTo>
                      <a:pt x="3404" y="176"/>
                    </a:lnTo>
                    <a:lnTo>
                      <a:pt x="3380" y="68"/>
                    </a:lnTo>
                    <a:lnTo>
                      <a:pt x="3326" y="0"/>
                    </a:lnTo>
                    <a:lnTo>
                      <a:pt x="3218" y="118"/>
                    </a:lnTo>
                    <a:lnTo>
                      <a:pt x="3164" y="186"/>
                    </a:lnTo>
                    <a:lnTo>
                      <a:pt x="3096" y="321"/>
                    </a:lnTo>
                    <a:lnTo>
                      <a:pt x="2760" y="342"/>
                    </a:lnTo>
                    <a:lnTo>
                      <a:pt x="2631" y="273"/>
                    </a:lnTo>
                    <a:lnTo>
                      <a:pt x="2547" y="336"/>
                    </a:lnTo>
                    <a:lnTo>
                      <a:pt x="2441" y="321"/>
                    </a:lnTo>
                    <a:lnTo>
                      <a:pt x="2379" y="384"/>
                    </a:lnTo>
                    <a:lnTo>
                      <a:pt x="2208" y="295"/>
                    </a:lnTo>
                    <a:lnTo>
                      <a:pt x="2058" y="295"/>
                    </a:lnTo>
                    <a:lnTo>
                      <a:pt x="1992" y="384"/>
                    </a:lnTo>
                    <a:lnTo>
                      <a:pt x="1697" y="400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Freeform 1309"/>
              <p:cNvSpPr>
                <a:spLocks noChangeAspect="1"/>
              </p:cNvSpPr>
              <p:nvPr/>
            </p:nvSpPr>
            <p:spPr bwMode="auto">
              <a:xfrm>
                <a:off x="4624219" y="2886750"/>
                <a:ext cx="235550" cy="342770"/>
              </a:xfrm>
              <a:custGeom>
                <a:avLst/>
                <a:gdLst>
                  <a:gd name="T0" fmla="*/ 396 w 903"/>
                  <a:gd name="T1" fmla="*/ 0 h 1212"/>
                  <a:gd name="T2" fmla="*/ 168 w 903"/>
                  <a:gd name="T3" fmla="*/ 240 h 1212"/>
                  <a:gd name="T4" fmla="*/ 24 w 903"/>
                  <a:gd name="T5" fmla="*/ 432 h 1212"/>
                  <a:gd name="T6" fmla="*/ 0 w 903"/>
                  <a:gd name="T7" fmla="*/ 690 h 1212"/>
                  <a:gd name="T8" fmla="*/ 60 w 903"/>
                  <a:gd name="T9" fmla="*/ 996 h 1212"/>
                  <a:gd name="T10" fmla="*/ 204 w 903"/>
                  <a:gd name="T11" fmla="*/ 1116 h 1212"/>
                  <a:gd name="T12" fmla="*/ 384 w 903"/>
                  <a:gd name="T13" fmla="*/ 1170 h 1212"/>
                  <a:gd name="T14" fmla="*/ 576 w 903"/>
                  <a:gd name="T15" fmla="*/ 1212 h 1212"/>
                  <a:gd name="T16" fmla="*/ 708 w 903"/>
                  <a:gd name="T17" fmla="*/ 1170 h 1212"/>
                  <a:gd name="T18" fmla="*/ 803 w 903"/>
                  <a:gd name="T19" fmla="*/ 1058 h 1212"/>
                  <a:gd name="T20" fmla="*/ 747 w 903"/>
                  <a:gd name="T21" fmla="*/ 986 h 1212"/>
                  <a:gd name="T22" fmla="*/ 732 w 903"/>
                  <a:gd name="T23" fmla="*/ 706 h 1212"/>
                  <a:gd name="T24" fmla="*/ 868 w 903"/>
                  <a:gd name="T25" fmla="*/ 611 h 1212"/>
                  <a:gd name="T26" fmla="*/ 903 w 903"/>
                  <a:gd name="T27" fmla="*/ 434 h 1212"/>
                  <a:gd name="T28" fmla="*/ 903 w 903"/>
                  <a:gd name="T29" fmla="*/ 241 h 1212"/>
                  <a:gd name="T30" fmla="*/ 790 w 903"/>
                  <a:gd name="T31" fmla="*/ 131 h 1212"/>
                  <a:gd name="T32" fmla="*/ 569 w 903"/>
                  <a:gd name="T33" fmla="*/ 108 h 1212"/>
                  <a:gd name="T34" fmla="*/ 396 w 903"/>
                  <a:gd name="T35" fmla="*/ 0 h 12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03"/>
                  <a:gd name="T55" fmla="*/ 0 h 1212"/>
                  <a:gd name="T56" fmla="*/ 903 w 903"/>
                  <a:gd name="T57" fmla="*/ 1212 h 12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03" h="1212">
                    <a:moveTo>
                      <a:pt x="396" y="0"/>
                    </a:moveTo>
                    <a:lnTo>
                      <a:pt x="168" y="240"/>
                    </a:lnTo>
                    <a:lnTo>
                      <a:pt x="24" y="432"/>
                    </a:lnTo>
                    <a:lnTo>
                      <a:pt x="0" y="690"/>
                    </a:lnTo>
                    <a:lnTo>
                      <a:pt x="60" y="996"/>
                    </a:lnTo>
                    <a:lnTo>
                      <a:pt x="204" y="1116"/>
                    </a:lnTo>
                    <a:lnTo>
                      <a:pt x="384" y="1170"/>
                    </a:lnTo>
                    <a:lnTo>
                      <a:pt x="576" y="1212"/>
                    </a:lnTo>
                    <a:lnTo>
                      <a:pt x="708" y="1170"/>
                    </a:lnTo>
                    <a:lnTo>
                      <a:pt x="803" y="1058"/>
                    </a:lnTo>
                    <a:lnTo>
                      <a:pt x="747" y="986"/>
                    </a:lnTo>
                    <a:lnTo>
                      <a:pt x="732" y="706"/>
                    </a:lnTo>
                    <a:lnTo>
                      <a:pt x="868" y="611"/>
                    </a:lnTo>
                    <a:lnTo>
                      <a:pt x="903" y="434"/>
                    </a:lnTo>
                    <a:lnTo>
                      <a:pt x="903" y="241"/>
                    </a:lnTo>
                    <a:lnTo>
                      <a:pt x="790" y="131"/>
                    </a:lnTo>
                    <a:lnTo>
                      <a:pt x="569" y="108"/>
                    </a:lnTo>
                    <a:lnTo>
                      <a:pt x="396" y="0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Freeform 1310"/>
              <p:cNvSpPr>
                <a:spLocks noChangeAspect="1"/>
              </p:cNvSpPr>
              <p:nvPr/>
            </p:nvSpPr>
            <p:spPr bwMode="auto">
              <a:xfrm>
                <a:off x="5578158" y="3429468"/>
                <a:ext cx="384495" cy="473430"/>
              </a:xfrm>
              <a:custGeom>
                <a:avLst/>
                <a:gdLst>
                  <a:gd name="T0" fmla="*/ 625 w 1474"/>
                  <a:gd name="T1" fmla="*/ 165 h 1674"/>
                  <a:gd name="T2" fmla="*/ 601 w 1474"/>
                  <a:gd name="T3" fmla="*/ 330 h 1674"/>
                  <a:gd name="T4" fmla="*/ 480 w 1474"/>
                  <a:gd name="T5" fmla="*/ 348 h 1674"/>
                  <a:gd name="T6" fmla="*/ 444 w 1474"/>
                  <a:gd name="T7" fmla="*/ 294 h 1674"/>
                  <a:gd name="T8" fmla="*/ 310 w 1474"/>
                  <a:gd name="T9" fmla="*/ 318 h 1674"/>
                  <a:gd name="T10" fmla="*/ 160 w 1474"/>
                  <a:gd name="T11" fmla="*/ 516 h 1674"/>
                  <a:gd name="T12" fmla="*/ 52 w 1474"/>
                  <a:gd name="T13" fmla="*/ 588 h 1674"/>
                  <a:gd name="T14" fmla="*/ 76 w 1474"/>
                  <a:gd name="T15" fmla="*/ 747 h 1674"/>
                  <a:gd name="T16" fmla="*/ 220 w 1474"/>
                  <a:gd name="T17" fmla="*/ 852 h 1674"/>
                  <a:gd name="T18" fmla="*/ 160 w 1474"/>
                  <a:gd name="T19" fmla="*/ 984 h 1674"/>
                  <a:gd name="T20" fmla="*/ 228 w 1474"/>
                  <a:gd name="T21" fmla="*/ 1248 h 1674"/>
                  <a:gd name="T22" fmla="*/ 184 w 1474"/>
                  <a:gd name="T23" fmla="*/ 1338 h 1674"/>
                  <a:gd name="T24" fmla="*/ 46 w 1474"/>
                  <a:gd name="T25" fmla="*/ 1359 h 1674"/>
                  <a:gd name="T26" fmla="*/ 0 w 1474"/>
                  <a:gd name="T27" fmla="*/ 1515 h 1674"/>
                  <a:gd name="T28" fmla="*/ 46 w 1474"/>
                  <a:gd name="T29" fmla="*/ 1674 h 1674"/>
                  <a:gd name="T30" fmla="*/ 325 w 1474"/>
                  <a:gd name="T31" fmla="*/ 1590 h 1674"/>
                  <a:gd name="T32" fmla="*/ 472 w 1474"/>
                  <a:gd name="T33" fmla="*/ 1596 h 1674"/>
                  <a:gd name="T34" fmla="*/ 634 w 1474"/>
                  <a:gd name="T35" fmla="*/ 1596 h 1674"/>
                  <a:gd name="T36" fmla="*/ 588 w 1474"/>
                  <a:gd name="T37" fmla="*/ 1431 h 1674"/>
                  <a:gd name="T38" fmla="*/ 682 w 1474"/>
                  <a:gd name="T39" fmla="*/ 1302 h 1674"/>
                  <a:gd name="T40" fmla="*/ 826 w 1474"/>
                  <a:gd name="T41" fmla="*/ 1338 h 1674"/>
                  <a:gd name="T42" fmla="*/ 861 w 1474"/>
                  <a:gd name="T43" fmla="*/ 1434 h 1674"/>
                  <a:gd name="T44" fmla="*/ 1078 w 1474"/>
                  <a:gd name="T45" fmla="*/ 1248 h 1674"/>
                  <a:gd name="T46" fmla="*/ 1120 w 1474"/>
                  <a:gd name="T47" fmla="*/ 1038 h 1674"/>
                  <a:gd name="T48" fmla="*/ 1192 w 1474"/>
                  <a:gd name="T49" fmla="*/ 876 h 1674"/>
                  <a:gd name="T50" fmla="*/ 1320 w 1474"/>
                  <a:gd name="T51" fmla="*/ 731 h 1674"/>
                  <a:gd name="T52" fmla="*/ 1426 w 1474"/>
                  <a:gd name="T53" fmla="*/ 654 h 1674"/>
                  <a:gd name="T54" fmla="*/ 1474 w 1474"/>
                  <a:gd name="T55" fmla="*/ 534 h 1674"/>
                  <a:gd name="T56" fmla="*/ 1384 w 1474"/>
                  <a:gd name="T57" fmla="*/ 462 h 1674"/>
                  <a:gd name="T58" fmla="*/ 1398 w 1474"/>
                  <a:gd name="T59" fmla="*/ 333 h 1674"/>
                  <a:gd name="T60" fmla="*/ 1369 w 1474"/>
                  <a:gd name="T61" fmla="*/ 246 h 1674"/>
                  <a:gd name="T62" fmla="*/ 1192 w 1474"/>
                  <a:gd name="T63" fmla="*/ 63 h 1674"/>
                  <a:gd name="T64" fmla="*/ 1060 w 1474"/>
                  <a:gd name="T65" fmla="*/ 0 h 1674"/>
                  <a:gd name="T66" fmla="*/ 886 w 1474"/>
                  <a:gd name="T67" fmla="*/ 24 h 1674"/>
                  <a:gd name="T68" fmla="*/ 754 w 1474"/>
                  <a:gd name="T69" fmla="*/ 84 h 1674"/>
                  <a:gd name="T70" fmla="*/ 625 w 1474"/>
                  <a:gd name="T71" fmla="*/ 165 h 167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474"/>
                  <a:gd name="T109" fmla="*/ 0 h 1674"/>
                  <a:gd name="T110" fmla="*/ 1474 w 1474"/>
                  <a:gd name="T111" fmla="*/ 1674 h 167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474" h="1674">
                    <a:moveTo>
                      <a:pt x="625" y="165"/>
                    </a:moveTo>
                    <a:lnTo>
                      <a:pt x="601" y="330"/>
                    </a:lnTo>
                    <a:lnTo>
                      <a:pt x="480" y="348"/>
                    </a:lnTo>
                    <a:lnTo>
                      <a:pt x="444" y="294"/>
                    </a:lnTo>
                    <a:lnTo>
                      <a:pt x="310" y="318"/>
                    </a:lnTo>
                    <a:lnTo>
                      <a:pt x="160" y="516"/>
                    </a:lnTo>
                    <a:lnTo>
                      <a:pt x="52" y="588"/>
                    </a:lnTo>
                    <a:lnTo>
                      <a:pt x="76" y="747"/>
                    </a:lnTo>
                    <a:lnTo>
                      <a:pt x="220" y="852"/>
                    </a:lnTo>
                    <a:lnTo>
                      <a:pt x="160" y="984"/>
                    </a:lnTo>
                    <a:lnTo>
                      <a:pt x="228" y="1248"/>
                    </a:lnTo>
                    <a:lnTo>
                      <a:pt x="184" y="1338"/>
                    </a:lnTo>
                    <a:lnTo>
                      <a:pt x="46" y="1359"/>
                    </a:lnTo>
                    <a:lnTo>
                      <a:pt x="0" y="1515"/>
                    </a:lnTo>
                    <a:lnTo>
                      <a:pt x="46" y="1674"/>
                    </a:lnTo>
                    <a:lnTo>
                      <a:pt x="325" y="1590"/>
                    </a:lnTo>
                    <a:lnTo>
                      <a:pt x="472" y="1596"/>
                    </a:lnTo>
                    <a:lnTo>
                      <a:pt x="634" y="1596"/>
                    </a:lnTo>
                    <a:lnTo>
                      <a:pt x="588" y="1431"/>
                    </a:lnTo>
                    <a:lnTo>
                      <a:pt x="682" y="1302"/>
                    </a:lnTo>
                    <a:lnTo>
                      <a:pt x="826" y="1338"/>
                    </a:lnTo>
                    <a:lnTo>
                      <a:pt x="861" y="1434"/>
                    </a:lnTo>
                    <a:lnTo>
                      <a:pt x="1078" y="1248"/>
                    </a:lnTo>
                    <a:lnTo>
                      <a:pt x="1120" y="1038"/>
                    </a:lnTo>
                    <a:lnTo>
                      <a:pt x="1192" y="876"/>
                    </a:lnTo>
                    <a:lnTo>
                      <a:pt x="1320" y="731"/>
                    </a:lnTo>
                    <a:lnTo>
                      <a:pt x="1426" y="654"/>
                    </a:lnTo>
                    <a:lnTo>
                      <a:pt x="1474" y="534"/>
                    </a:lnTo>
                    <a:lnTo>
                      <a:pt x="1384" y="462"/>
                    </a:lnTo>
                    <a:lnTo>
                      <a:pt x="1398" y="333"/>
                    </a:lnTo>
                    <a:lnTo>
                      <a:pt x="1369" y="246"/>
                    </a:lnTo>
                    <a:lnTo>
                      <a:pt x="1192" y="63"/>
                    </a:lnTo>
                    <a:lnTo>
                      <a:pt x="1060" y="0"/>
                    </a:lnTo>
                    <a:lnTo>
                      <a:pt x="886" y="24"/>
                    </a:lnTo>
                    <a:lnTo>
                      <a:pt x="754" y="84"/>
                    </a:lnTo>
                    <a:lnTo>
                      <a:pt x="625" y="165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Freeform 1311"/>
              <p:cNvSpPr>
                <a:spLocks noChangeAspect="1"/>
              </p:cNvSpPr>
              <p:nvPr/>
            </p:nvSpPr>
            <p:spPr bwMode="auto">
              <a:xfrm>
                <a:off x="6136381" y="3773088"/>
                <a:ext cx="431972" cy="490398"/>
              </a:xfrm>
              <a:custGeom>
                <a:avLst/>
                <a:gdLst>
                  <a:gd name="T0" fmla="*/ 1224 w 1656"/>
                  <a:gd name="T1" fmla="*/ 324 h 1734"/>
                  <a:gd name="T2" fmla="*/ 1080 w 1656"/>
                  <a:gd name="T3" fmla="*/ 303 h 1734"/>
                  <a:gd name="T4" fmla="*/ 909 w 1656"/>
                  <a:gd name="T5" fmla="*/ 216 h 1734"/>
                  <a:gd name="T6" fmla="*/ 783 w 1656"/>
                  <a:gd name="T7" fmla="*/ 126 h 1734"/>
                  <a:gd name="T8" fmla="*/ 741 w 1656"/>
                  <a:gd name="T9" fmla="*/ 24 h 1734"/>
                  <a:gd name="T10" fmla="*/ 642 w 1656"/>
                  <a:gd name="T11" fmla="*/ 0 h 1734"/>
                  <a:gd name="T12" fmla="*/ 540 w 1656"/>
                  <a:gd name="T13" fmla="*/ 75 h 1734"/>
                  <a:gd name="T14" fmla="*/ 345 w 1656"/>
                  <a:gd name="T15" fmla="*/ 144 h 1734"/>
                  <a:gd name="T16" fmla="*/ 282 w 1656"/>
                  <a:gd name="T17" fmla="*/ 306 h 1734"/>
                  <a:gd name="T18" fmla="*/ 153 w 1656"/>
                  <a:gd name="T19" fmla="*/ 441 h 1734"/>
                  <a:gd name="T20" fmla="*/ 204 w 1656"/>
                  <a:gd name="T21" fmla="*/ 573 h 1734"/>
                  <a:gd name="T22" fmla="*/ 78 w 1656"/>
                  <a:gd name="T23" fmla="*/ 651 h 1734"/>
                  <a:gd name="T24" fmla="*/ 0 w 1656"/>
                  <a:gd name="T25" fmla="*/ 729 h 1734"/>
                  <a:gd name="T26" fmla="*/ 0 w 1656"/>
                  <a:gd name="T27" fmla="*/ 915 h 1734"/>
                  <a:gd name="T28" fmla="*/ 144 w 1656"/>
                  <a:gd name="T29" fmla="*/ 924 h 1734"/>
                  <a:gd name="T30" fmla="*/ 222 w 1656"/>
                  <a:gd name="T31" fmla="*/ 987 h 1734"/>
                  <a:gd name="T32" fmla="*/ 237 w 1656"/>
                  <a:gd name="T33" fmla="*/ 1080 h 1734"/>
                  <a:gd name="T34" fmla="*/ 450 w 1656"/>
                  <a:gd name="T35" fmla="*/ 1119 h 1734"/>
                  <a:gd name="T36" fmla="*/ 546 w 1656"/>
                  <a:gd name="T37" fmla="*/ 1227 h 1734"/>
                  <a:gd name="T38" fmla="*/ 702 w 1656"/>
                  <a:gd name="T39" fmla="*/ 1227 h 1734"/>
                  <a:gd name="T40" fmla="*/ 804 w 1656"/>
                  <a:gd name="T41" fmla="*/ 1224 h 1734"/>
                  <a:gd name="T42" fmla="*/ 810 w 1656"/>
                  <a:gd name="T43" fmla="*/ 1335 h 1734"/>
                  <a:gd name="T44" fmla="*/ 810 w 1656"/>
                  <a:gd name="T45" fmla="*/ 1479 h 1734"/>
                  <a:gd name="T46" fmla="*/ 926 w 1656"/>
                  <a:gd name="T47" fmla="*/ 1548 h 1734"/>
                  <a:gd name="T48" fmla="*/ 930 w 1656"/>
                  <a:gd name="T49" fmla="*/ 1734 h 1734"/>
                  <a:gd name="T50" fmla="*/ 1047 w 1656"/>
                  <a:gd name="T51" fmla="*/ 1725 h 1734"/>
                  <a:gd name="T52" fmla="*/ 1188 w 1656"/>
                  <a:gd name="T53" fmla="*/ 1635 h 1734"/>
                  <a:gd name="T54" fmla="*/ 1356 w 1656"/>
                  <a:gd name="T55" fmla="*/ 1569 h 1734"/>
                  <a:gd name="T56" fmla="*/ 1374 w 1656"/>
                  <a:gd name="T57" fmla="*/ 1371 h 1734"/>
                  <a:gd name="T58" fmla="*/ 1392 w 1656"/>
                  <a:gd name="T59" fmla="*/ 1173 h 1734"/>
                  <a:gd name="T60" fmla="*/ 1608 w 1656"/>
                  <a:gd name="T61" fmla="*/ 1023 h 1734"/>
                  <a:gd name="T62" fmla="*/ 1572 w 1656"/>
                  <a:gd name="T63" fmla="*/ 789 h 1734"/>
                  <a:gd name="T64" fmla="*/ 1644 w 1656"/>
                  <a:gd name="T65" fmla="*/ 579 h 1734"/>
                  <a:gd name="T66" fmla="*/ 1656 w 1656"/>
                  <a:gd name="T67" fmla="*/ 411 h 1734"/>
                  <a:gd name="T68" fmla="*/ 1572 w 1656"/>
                  <a:gd name="T69" fmla="*/ 345 h 1734"/>
                  <a:gd name="T70" fmla="*/ 1392 w 1656"/>
                  <a:gd name="T71" fmla="*/ 213 h 1734"/>
                  <a:gd name="T72" fmla="*/ 1302 w 1656"/>
                  <a:gd name="T73" fmla="*/ 231 h 1734"/>
                  <a:gd name="T74" fmla="*/ 1224 w 1656"/>
                  <a:gd name="T75" fmla="*/ 324 h 17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56"/>
                  <a:gd name="T115" fmla="*/ 0 h 1734"/>
                  <a:gd name="T116" fmla="*/ 1656 w 1656"/>
                  <a:gd name="T117" fmla="*/ 1734 h 17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56" h="1734">
                    <a:moveTo>
                      <a:pt x="1224" y="324"/>
                    </a:moveTo>
                    <a:lnTo>
                      <a:pt x="1080" y="303"/>
                    </a:lnTo>
                    <a:lnTo>
                      <a:pt x="909" y="216"/>
                    </a:lnTo>
                    <a:lnTo>
                      <a:pt x="783" y="126"/>
                    </a:lnTo>
                    <a:lnTo>
                      <a:pt x="741" y="24"/>
                    </a:lnTo>
                    <a:lnTo>
                      <a:pt x="642" y="0"/>
                    </a:lnTo>
                    <a:lnTo>
                      <a:pt x="540" y="75"/>
                    </a:lnTo>
                    <a:lnTo>
                      <a:pt x="345" y="144"/>
                    </a:lnTo>
                    <a:lnTo>
                      <a:pt x="282" y="306"/>
                    </a:lnTo>
                    <a:lnTo>
                      <a:pt x="153" y="441"/>
                    </a:lnTo>
                    <a:lnTo>
                      <a:pt x="204" y="573"/>
                    </a:lnTo>
                    <a:lnTo>
                      <a:pt x="78" y="651"/>
                    </a:lnTo>
                    <a:lnTo>
                      <a:pt x="0" y="729"/>
                    </a:lnTo>
                    <a:lnTo>
                      <a:pt x="0" y="915"/>
                    </a:lnTo>
                    <a:lnTo>
                      <a:pt x="144" y="924"/>
                    </a:lnTo>
                    <a:lnTo>
                      <a:pt x="222" y="987"/>
                    </a:lnTo>
                    <a:lnTo>
                      <a:pt x="237" y="1080"/>
                    </a:lnTo>
                    <a:lnTo>
                      <a:pt x="450" y="1119"/>
                    </a:lnTo>
                    <a:lnTo>
                      <a:pt x="546" y="1227"/>
                    </a:lnTo>
                    <a:lnTo>
                      <a:pt x="702" y="1227"/>
                    </a:lnTo>
                    <a:lnTo>
                      <a:pt x="804" y="1224"/>
                    </a:lnTo>
                    <a:lnTo>
                      <a:pt x="810" y="1335"/>
                    </a:lnTo>
                    <a:lnTo>
                      <a:pt x="810" y="1479"/>
                    </a:lnTo>
                    <a:lnTo>
                      <a:pt x="926" y="1548"/>
                    </a:lnTo>
                    <a:lnTo>
                      <a:pt x="930" y="1734"/>
                    </a:lnTo>
                    <a:lnTo>
                      <a:pt x="1047" y="1725"/>
                    </a:lnTo>
                    <a:lnTo>
                      <a:pt x="1188" y="1635"/>
                    </a:lnTo>
                    <a:lnTo>
                      <a:pt x="1356" y="1569"/>
                    </a:lnTo>
                    <a:lnTo>
                      <a:pt x="1374" y="1371"/>
                    </a:lnTo>
                    <a:lnTo>
                      <a:pt x="1392" y="1173"/>
                    </a:lnTo>
                    <a:lnTo>
                      <a:pt x="1608" y="1023"/>
                    </a:lnTo>
                    <a:lnTo>
                      <a:pt x="1572" y="789"/>
                    </a:lnTo>
                    <a:lnTo>
                      <a:pt x="1644" y="579"/>
                    </a:lnTo>
                    <a:lnTo>
                      <a:pt x="1656" y="411"/>
                    </a:lnTo>
                    <a:lnTo>
                      <a:pt x="1572" y="345"/>
                    </a:lnTo>
                    <a:lnTo>
                      <a:pt x="1392" y="213"/>
                    </a:lnTo>
                    <a:lnTo>
                      <a:pt x="1302" y="231"/>
                    </a:lnTo>
                    <a:lnTo>
                      <a:pt x="1224" y="324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Freeform 1312"/>
              <p:cNvSpPr>
                <a:spLocks noChangeAspect="1"/>
              </p:cNvSpPr>
              <p:nvPr/>
            </p:nvSpPr>
            <p:spPr bwMode="auto">
              <a:xfrm>
                <a:off x="5685629" y="4176096"/>
                <a:ext cx="724649" cy="537911"/>
              </a:xfrm>
              <a:custGeom>
                <a:avLst/>
                <a:gdLst>
                  <a:gd name="T0" fmla="*/ 2508 w 2778"/>
                  <a:gd name="T1" fmla="*/ 36 h 1902"/>
                  <a:gd name="T2" fmla="*/ 2358 w 2778"/>
                  <a:gd name="T3" fmla="*/ 0 h 1902"/>
                  <a:gd name="T4" fmla="*/ 2178 w 2778"/>
                  <a:gd name="T5" fmla="*/ 156 h 1902"/>
                  <a:gd name="T6" fmla="*/ 1914 w 2778"/>
                  <a:gd name="T7" fmla="*/ 390 h 1902"/>
                  <a:gd name="T8" fmla="*/ 1770 w 2778"/>
                  <a:gd name="T9" fmla="*/ 450 h 1902"/>
                  <a:gd name="T10" fmla="*/ 1626 w 2778"/>
                  <a:gd name="T11" fmla="*/ 594 h 1902"/>
                  <a:gd name="T12" fmla="*/ 1410 w 2778"/>
                  <a:gd name="T13" fmla="*/ 696 h 1902"/>
                  <a:gd name="T14" fmla="*/ 1284 w 2778"/>
                  <a:gd name="T15" fmla="*/ 774 h 1902"/>
                  <a:gd name="T16" fmla="*/ 1278 w 2778"/>
                  <a:gd name="T17" fmla="*/ 1026 h 1902"/>
                  <a:gd name="T18" fmla="*/ 1242 w 2778"/>
                  <a:gd name="T19" fmla="*/ 1134 h 1902"/>
                  <a:gd name="T20" fmla="*/ 1134 w 2778"/>
                  <a:gd name="T21" fmla="*/ 1200 h 1902"/>
                  <a:gd name="T22" fmla="*/ 942 w 2778"/>
                  <a:gd name="T23" fmla="*/ 1200 h 1902"/>
                  <a:gd name="T24" fmla="*/ 762 w 2778"/>
                  <a:gd name="T25" fmla="*/ 1164 h 1902"/>
                  <a:gd name="T26" fmla="*/ 630 w 2778"/>
                  <a:gd name="T27" fmla="*/ 1062 h 1902"/>
                  <a:gd name="T28" fmla="*/ 492 w 2778"/>
                  <a:gd name="T29" fmla="*/ 1128 h 1902"/>
                  <a:gd name="T30" fmla="*/ 312 w 2778"/>
                  <a:gd name="T31" fmla="*/ 1242 h 1902"/>
                  <a:gd name="T32" fmla="*/ 168 w 2778"/>
                  <a:gd name="T33" fmla="*/ 1362 h 1902"/>
                  <a:gd name="T34" fmla="*/ 6 w 2778"/>
                  <a:gd name="T35" fmla="*/ 1416 h 1902"/>
                  <a:gd name="T36" fmla="*/ 0 w 2778"/>
                  <a:gd name="T37" fmla="*/ 1566 h 1902"/>
                  <a:gd name="T38" fmla="*/ 24 w 2778"/>
                  <a:gd name="T39" fmla="*/ 1686 h 1902"/>
                  <a:gd name="T40" fmla="*/ 150 w 2778"/>
                  <a:gd name="T41" fmla="*/ 1782 h 1902"/>
                  <a:gd name="T42" fmla="*/ 204 w 2778"/>
                  <a:gd name="T43" fmla="*/ 1902 h 1902"/>
                  <a:gd name="T44" fmla="*/ 432 w 2778"/>
                  <a:gd name="T45" fmla="*/ 1872 h 1902"/>
                  <a:gd name="T46" fmla="*/ 486 w 2778"/>
                  <a:gd name="T47" fmla="*/ 1764 h 1902"/>
                  <a:gd name="T48" fmla="*/ 510 w 2778"/>
                  <a:gd name="T49" fmla="*/ 1632 h 1902"/>
                  <a:gd name="T50" fmla="*/ 558 w 2778"/>
                  <a:gd name="T51" fmla="*/ 1530 h 1902"/>
                  <a:gd name="T52" fmla="*/ 738 w 2778"/>
                  <a:gd name="T53" fmla="*/ 1458 h 1902"/>
                  <a:gd name="T54" fmla="*/ 960 w 2778"/>
                  <a:gd name="T55" fmla="*/ 1416 h 1902"/>
                  <a:gd name="T56" fmla="*/ 1068 w 2778"/>
                  <a:gd name="T57" fmla="*/ 1512 h 1902"/>
                  <a:gd name="T58" fmla="*/ 1134 w 2778"/>
                  <a:gd name="T59" fmla="*/ 1620 h 1902"/>
                  <a:gd name="T60" fmla="*/ 1284 w 2778"/>
                  <a:gd name="T61" fmla="*/ 1632 h 1902"/>
                  <a:gd name="T62" fmla="*/ 1410 w 2778"/>
                  <a:gd name="T63" fmla="*/ 1566 h 1902"/>
                  <a:gd name="T64" fmla="*/ 1428 w 2778"/>
                  <a:gd name="T65" fmla="*/ 1452 h 1902"/>
                  <a:gd name="T66" fmla="*/ 1464 w 2778"/>
                  <a:gd name="T67" fmla="*/ 1362 h 1902"/>
                  <a:gd name="T68" fmla="*/ 1572 w 2778"/>
                  <a:gd name="T69" fmla="*/ 1368 h 1902"/>
                  <a:gd name="T70" fmla="*/ 1674 w 2778"/>
                  <a:gd name="T71" fmla="*/ 1452 h 1902"/>
                  <a:gd name="T72" fmla="*/ 1824 w 2778"/>
                  <a:gd name="T73" fmla="*/ 1386 h 1902"/>
                  <a:gd name="T74" fmla="*/ 1962 w 2778"/>
                  <a:gd name="T75" fmla="*/ 1272 h 1902"/>
                  <a:gd name="T76" fmla="*/ 2076 w 2778"/>
                  <a:gd name="T77" fmla="*/ 1200 h 1902"/>
                  <a:gd name="T78" fmla="*/ 2232 w 2778"/>
                  <a:gd name="T79" fmla="*/ 1062 h 1902"/>
                  <a:gd name="T80" fmla="*/ 2448 w 2778"/>
                  <a:gd name="T81" fmla="*/ 1038 h 1902"/>
                  <a:gd name="T82" fmla="*/ 2592 w 2778"/>
                  <a:gd name="T83" fmla="*/ 1038 h 1902"/>
                  <a:gd name="T84" fmla="*/ 2682 w 2778"/>
                  <a:gd name="T85" fmla="*/ 912 h 1902"/>
                  <a:gd name="T86" fmla="*/ 2688 w 2778"/>
                  <a:gd name="T87" fmla="*/ 804 h 1902"/>
                  <a:gd name="T88" fmla="*/ 2664 w 2778"/>
                  <a:gd name="T89" fmla="*/ 612 h 1902"/>
                  <a:gd name="T90" fmla="*/ 2634 w 2778"/>
                  <a:gd name="T91" fmla="*/ 498 h 1902"/>
                  <a:gd name="T92" fmla="*/ 2724 w 2778"/>
                  <a:gd name="T93" fmla="*/ 426 h 1902"/>
                  <a:gd name="T94" fmla="*/ 2778 w 2778"/>
                  <a:gd name="T95" fmla="*/ 300 h 1902"/>
                  <a:gd name="T96" fmla="*/ 2658 w 2778"/>
                  <a:gd name="T97" fmla="*/ 309 h 1902"/>
                  <a:gd name="T98" fmla="*/ 2655 w 2778"/>
                  <a:gd name="T99" fmla="*/ 125 h 1902"/>
                  <a:gd name="T100" fmla="*/ 2508 w 2778"/>
                  <a:gd name="T101" fmla="*/ 36 h 19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78"/>
                  <a:gd name="T154" fmla="*/ 0 h 1902"/>
                  <a:gd name="T155" fmla="*/ 2778 w 2778"/>
                  <a:gd name="T156" fmla="*/ 1902 h 190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78" h="1902">
                    <a:moveTo>
                      <a:pt x="2508" y="36"/>
                    </a:moveTo>
                    <a:lnTo>
                      <a:pt x="2358" y="0"/>
                    </a:lnTo>
                    <a:lnTo>
                      <a:pt x="2178" y="156"/>
                    </a:lnTo>
                    <a:lnTo>
                      <a:pt x="1914" y="390"/>
                    </a:lnTo>
                    <a:lnTo>
                      <a:pt x="1770" y="450"/>
                    </a:lnTo>
                    <a:lnTo>
                      <a:pt x="1626" y="594"/>
                    </a:lnTo>
                    <a:lnTo>
                      <a:pt x="1410" y="696"/>
                    </a:lnTo>
                    <a:lnTo>
                      <a:pt x="1284" y="774"/>
                    </a:lnTo>
                    <a:lnTo>
                      <a:pt x="1278" y="1026"/>
                    </a:lnTo>
                    <a:lnTo>
                      <a:pt x="1242" y="1134"/>
                    </a:lnTo>
                    <a:lnTo>
                      <a:pt x="1134" y="1200"/>
                    </a:lnTo>
                    <a:lnTo>
                      <a:pt x="942" y="1200"/>
                    </a:lnTo>
                    <a:lnTo>
                      <a:pt x="762" y="1164"/>
                    </a:lnTo>
                    <a:lnTo>
                      <a:pt x="630" y="1062"/>
                    </a:lnTo>
                    <a:lnTo>
                      <a:pt x="492" y="1128"/>
                    </a:lnTo>
                    <a:lnTo>
                      <a:pt x="312" y="1242"/>
                    </a:lnTo>
                    <a:lnTo>
                      <a:pt x="168" y="1362"/>
                    </a:lnTo>
                    <a:lnTo>
                      <a:pt x="6" y="1416"/>
                    </a:lnTo>
                    <a:lnTo>
                      <a:pt x="0" y="1566"/>
                    </a:lnTo>
                    <a:lnTo>
                      <a:pt x="24" y="1686"/>
                    </a:lnTo>
                    <a:lnTo>
                      <a:pt x="150" y="1782"/>
                    </a:lnTo>
                    <a:lnTo>
                      <a:pt x="204" y="1902"/>
                    </a:lnTo>
                    <a:lnTo>
                      <a:pt x="432" y="1872"/>
                    </a:lnTo>
                    <a:lnTo>
                      <a:pt x="486" y="1764"/>
                    </a:lnTo>
                    <a:lnTo>
                      <a:pt x="510" y="1632"/>
                    </a:lnTo>
                    <a:lnTo>
                      <a:pt x="558" y="1530"/>
                    </a:lnTo>
                    <a:lnTo>
                      <a:pt x="738" y="1458"/>
                    </a:lnTo>
                    <a:lnTo>
                      <a:pt x="960" y="1416"/>
                    </a:lnTo>
                    <a:lnTo>
                      <a:pt x="1068" y="1512"/>
                    </a:lnTo>
                    <a:lnTo>
                      <a:pt x="1134" y="1620"/>
                    </a:lnTo>
                    <a:lnTo>
                      <a:pt x="1284" y="1632"/>
                    </a:lnTo>
                    <a:lnTo>
                      <a:pt x="1410" y="1566"/>
                    </a:lnTo>
                    <a:lnTo>
                      <a:pt x="1428" y="1452"/>
                    </a:lnTo>
                    <a:lnTo>
                      <a:pt x="1464" y="1362"/>
                    </a:lnTo>
                    <a:lnTo>
                      <a:pt x="1572" y="1368"/>
                    </a:lnTo>
                    <a:lnTo>
                      <a:pt x="1674" y="1452"/>
                    </a:lnTo>
                    <a:lnTo>
                      <a:pt x="1824" y="1386"/>
                    </a:lnTo>
                    <a:lnTo>
                      <a:pt x="1962" y="1272"/>
                    </a:lnTo>
                    <a:lnTo>
                      <a:pt x="2076" y="1200"/>
                    </a:lnTo>
                    <a:lnTo>
                      <a:pt x="2232" y="1062"/>
                    </a:lnTo>
                    <a:lnTo>
                      <a:pt x="2448" y="1038"/>
                    </a:lnTo>
                    <a:lnTo>
                      <a:pt x="2592" y="1038"/>
                    </a:lnTo>
                    <a:lnTo>
                      <a:pt x="2682" y="912"/>
                    </a:lnTo>
                    <a:lnTo>
                      <a:pt x="2688" y="804"/>
                    </a:lnTo>
                    <a:lnTo>
                      <a:pt x="2664" y="612"/>
                    </a:lnTo>
                    <a:lnTo>
                      <a:pt x="2634" y="498"/>
                    </a:lnTo>
                    <a:lnTo>
                      <a:pt x="2724" y="426"/>
                    </a:lnTo>
                    <a:lnTo>
                      <a:pt x="2778" y="300"/>
                    </a:lnTo>
                    <a:lnTo>
                      <a:pt x="2658" y="309"/>
                    </a:lnTo>
                    <a:lnTo>
                      <a:pt x="2655" y="125"/>
                    </a:lnTo>
                    <a:lnTo>
                      <a:pt x="2508" y="36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0" name="Freeform 1313"/>
              <p:cNvSpPr>
                <a:spLocks noChangeAspect="1"/>
              </p:cNvSpPr>
              <p:nvPr/>
            </p:nvSpPr>
            <p:spPr bwMode="auto">
              <a:xfrm>
                <a:off x="4895767" y="3597460"/>
                <a:ext cx="1452686" cy="1421987"/>
              </a:xfrm>
              <a:custGeom>
                <a:avLst/>
                <a:gdLst>
                  <a:gd name="T0" fmla="*/ 759 w 5569"/>
                  <a:gd name="T1" fmla="*/ 204 h 5028"/>
                  <a:gd name="T2" fmla="*/ 351 w 5569"/>
                  <a:gd name="T3" fmla="*/ 354 h 5028"/>
                  <a:gd name="T4" fmla="*/ 201 w 5569"/>
                  <a:gd name="T5" fmla="*/ 798 h 5028"/>
                  <a:gd name="T6" fmla="*/ 75 w 5569"/>
                  <a:gd name="T7" fmla="*/ 1164 h 5028"/>
                  <a:gd name="T8" fmla="*/ 311 w 5569"/>
                  <a:gd name="T9" fmla="*/ 2025 h 5028"/>
                  <a:gd name="T10" fmla="*/ 165 w 5569"/>
                  <a:gd name="T11" fmla="*/ 2244 h 5028"/>
                  <a:gd name="T12" fmla="*/ 6 w 5569"/>
                  <a:gd name="T13" fmla="*/ 2495 h 5028"/>
                  <a:gd name="T14" fmla="*/ 222 w 5569"/>
                  <a:gd name="T15" fmla="*/ 2888 h 5028"/>
                  <a:gd name="T16" fmla="*/ 675 w 5569"/>
                  <a:gd name="T17" fmla="*/ 3522 h 5028"/>
                  <a:gd name="T18" fmla="*/ 745 w 5569"/>
                  <a:gd name="T19" fmla="*/ 4095 h 5028"/>
                  <a:gd name="T20" fmla="*/ 963 w 5569"/>
                  <a:gd name="T21" fmla="*/ 4578 h 5028"/>
                  <a:gd name="T22" fmla="*/ 939 w 5569"/>
                  <a:gd name="T23" fmla="*/ 4923 h 5028"/>
                  <a:gd name="T24" fmla="*/ 1287 w 5569"/>
                  <a:gd name="T25" fmla="*/ 4800 h 5028"/>
                  <a:gd name="T26" fmla="*/ 1587 w 5569"/>
                  <a:gd name="T27" fmla="*/ 4962 h 5028"/>
                  <a:gd name="T28" fmla="*/ 1737 w 5569"/>
                  <a:gd name="T29" fmla="*/ 4872 h 5028"/>
                  <a:gd name="T30" fmla="*/ 1893 w 5569"/>
                  <a:gd name="T31" fmla="*/ 4494 h 5028"/>
                  <a:gd name="T32" fmla="*/ 2313 w 5569"/>
                  <a:gd name="T33" fmla="*/ 4506 h 5028"/>
                  <a:gd name="T34" fmla="*/ 2619 w 5569"/>
                  <a:gd name="T35" fmla="*/ 4386 h 5028"/>
                  <a:gd name="T36" fmla="*/ 2739 w 5569"/>
                  <a:gd name="T37" fmla="*/ 4710 h 5028"/>
                  <a:gd name="T38" fmla="*/ 3010 w 5569"/>
                  <a:gd name="T39" fmla="*/ 4872 h 5028"/>
                  <a:gd name="T40" fmla="*/ 3316 w 5569"/>
                  <a:gd name="T41" fmla="*/ 4962 h 5028"/>
                  <a:gd name="T42" fmla="*/ 3730 w 5569"/>
                  <a:gd name="T43" fmla="*/ 4944 h 5028"/>
                  <a:gd name="T44" fmla="*/ 3982 w 5569"/>
                  <a:gd name="T45" fmla="*/ 4494 h 5028"/>
                  <a:gd name="T46" fmla="*/ 4000 w 5569"/>
                  <a:gd name="T47" fmla="*/ 3936 h 5028"/>
                  <a:gd name="T48" fmla="*/ 4096 w 5569"/>
                  <a:gd name="T49" fmla="*/ 3558 h 5028"/>
                  <a:gd name="T50" fmla="*/ 3586 w 5569"/>
                  <a:gd name="T51" fmla="*/ 3575 h 5028"/>
                  <a:gd name="T52" fmla="*/ 3462 w 5569"/>
                  <a:gd name="T53" fmla="*/ 3917 h 5028"/>
                  <a:gd name="T54" fmla="*/ 3052 w 5569"/>
                  <a:gd name="T55" fmla="*/ 3732 h 5028"/>
                  <a:gd name="T56" fmla="*/ 3196 w 5569"/>
                  <a:gd name="T57" fmla="*/ 3408 h 5028"/>
                  <a:gd name="T58" fmla="*/ 3655 w 5569"/>
                  <a:gd name="T59" fmla="*/ 3108 h 5028"/>
                  <a:gd name="T60" fmla="*/ 4160 w 5569"/>
                  <a:gd name="T61" fmla="*/ 3246 h 5028"/>
                  <a:gd name="T62" fmla="*/ 4312 w 5569"/>
                  <a:gd name="T63" fmla="*/ 2820 h 5028"/>
                  <a:gd name="T64" fmla="*/ 4651 w 5569"/>
                  <a:gd name="T65" fmla="*/ 2643 h 5028"/>
                  <a:gd name="T66" fmla="*/ 5173 w 5569"/>
                  <a:gd name="T67" fmla="*/ 2229 h 5028"/>
                  <a:gd name="T68" fmla="*/ 5569 w 5569"/>
                  <a:gd name="T69" fmla="*/ 2102 h 5028"/>
                  <a:gd name="T70" fmla="*/ 5207 w 5569"/>
                  <a:gd name="T71" fmla="*/ 1739 h 5028"/>
                  <a:gd name="T72" fmla="*/ 4902 w 5569"/>
                  <a:gd name="T73" fmla="*/ 1544 h 5028"/>
                  <a:gd name="T74" fmla="*/ 4838 w 5569"/>
                  <a:gd name="T75" fmla="*/ 1269 h 5028"/>
                  <a:gd name="T76" fmla="*/ 4812 w 5569"/>
                  <a:gd name="T77" fmla="*/ 1020 h 5028"/>
                  <a:gd name="T78" fmla="*/ 4507 w 5569"/>
                  <a:gd name="T79" fmla="*/ 1113 h 5028"/>
                  <a:gd name="T80" fmla="*/ 4182 w 5569"/>
                  <a:gd name="T81" fmla="*/ 1416 h 5028"/>
                  <a:gd name="T82" fmla="*/ 3688 w 5569"/>
                  <a:gd name="T83" fmla="*/ 1271 h 5028"/>
                  <a:gd name="T84" fmla="*/ 3378 w 5569"/>
                  <a:gd name="T85" fmla="*/ 1059 h 5028"/>
                  <a:gd name="T86" fmla="*/ 2661 w 5569"/>
                  <a:gd name="T87" fmla="*/ 1080 h 5028"/>
                  <a:gd name="T88" fmla="*/ 2136 w 5569"/>
                  <a:gd name="T89" fmla="*/ 1035 h 5028"/>
                  <a:gd name="T90" fmla="*/ 2100 w 5569"/>
                  <a:gd name="T91" fmla="*/ 528 h 5028"/>
                  <a:gd name="T92" fmla="*/ 1509 w 5569"/>
                  <a:gd name="T93" fmla="*/ 198 h 5028"/>
                  <a:gd name="T94" fmla="*/ 1002 w 5569"/>
                  <a:gd name="T95" fmla="*/ 0 h 502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569"/>
                  <a:gd name="T145" fmla="*/ 0 h 5028"/>
                  <a:gd name="T146" fmla="*/ 5569 w 5569"/>
                  <a:gd name="T147" fmla="*/ 5028 h 502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569" h="5028">
                    <a:moveTo>
                      <a:pt x="1002" y="0"/>
                    </a:moveTo>
                    <a:lnTo>
                      <a:pt x="819" y="78"/>
                    </a:lnTo>
                    <a:lnTo>
                      <a:pt x="759" y="204"/>
                    </a:lnTo>
                    <a:lnTo>
                      <a:pt x="654" y="293"/>
                    </a:lnTo>
                    <a:lnTo>
                      <a:pt x="513" y="312"/>
                    </a:lnTo>
                    <a:lnTo>
                      <a:pt x="351" y="354"/>
                    </a:lnTo>
                    <a:lnTo>
                      <a:pt x="257" y="455"/>
                    </a:lnTo>
                    <a:lnTo>
                      <a:pt x="291" y="636"/>
                    </a:lnTo>
                    <a:lnTo>
                      <a:pt x="201" y="798"/>
                    </a:lnTo>
                    <a:lnTo>
                      <a:pt x="201" y="996"/>
                    </a:lnTo>
                    <a:lnTo>
                      <a:pt x="183" y="1128"/>
                    </a:lnTo>
                    <a:lnTo>
                      <a:pt x="75" y="1164"/>
                    </a:lnTo>
                    <a:lnTo>
                      <a:pt x="165" y="1668"/>
                    </a:lnTo>
                    <a:lnTo>
                      <a:pt x="294" y="1827"/>
                    </a:lnTo>
                    <a:lnTo>
                      <a:pt x="311" y="2025"/>
                    </a:lnTo>
                    <a:lnTo>
                      <a:pt x="209" y="2043"/>
                    </a:lnTo>
                    <a:lnTo>
                      <a:pt x="140" y="2117"/>
                    </a:lnTo>
                    <a:lnTo>
                      <a:pt x="165" y="2244"/>
                    </a:lnTo>
                    <a:lnTo>
                      <a:pt x="95" y="2322"/>
                    </a:lnTo>
                    <a:lnTo>
                      <a:pt x="0" y="2378"/>
                    </a:lnTo>
                    <a:lnTo>
                      <a:pt x="6" y="2495"/>
                    </a:lnTo>
                    <a:lnTo>
                      <a:pt x="171" y="2532"/>
                    </a:lnTo>
                    <a:lnTo>
                      <a:pt x="237" y="2684"/>
                    </a:lnTo>
                    <a:lnTo>
                      <a:pt x="222" y="2888"/>
                    </a:lnTo>
                    <a:lnTo>
                      <a:pt x="276" y="3065"/>
                    </a:lnTo>
                    <a:lnTo>
                      <a:pt x="441" y="3282"/>
                    </a:lnTo>
                    <a:lnTo>
                      <a:pt x="675" y="3522"/>
                    </a:lnTo>
                    <a:lnTo>
                      <a:pt x="765" y="3756"/>
                    </a:lnTo>
                    <a:lnTo>
                      <a:pt x="811" y="3935"/>
                    </a:lnTo>
                    <a:lnTo>
                      <a:pt x="745" y="4095"/>
                    </a:lnTo>
                    <a:lnTo>
                      <a:pt x="909" y="4308"/>
                    </a:lnTo>
                    <a:lnTo>
                      <a:pt x="867" y="4452"/>
                    </a:lnTo>
                    <a:lnTo>
                      <a:pt x="963" y="4578"/>
                    </a:lnTo>
                    <a:lnTo>
                      <a:pt x="867" y="4686"/>
                    </a:lnTo>
                    <a:lnTo>
                      <a:pt x="918" y="4775"/>
                    </a:lnTo>
                    <a:lnTo>
                      <a:pt x="939" y="4923"/>
                    </a:lnTo>
                    <a:lnTo>
                      <a:pt x="1035" y="4938"/>
                    </a:lnTo>
                    <a:lnTo>
                      <a:pt x="1107" y="4794"/>
                    </a:lnTo>
                    <a:lnTo>
                      <a:pt x="1287" y="4800"/>
                    </a:lnTo>
                    <a:lnTo>
                      <a:pt x="1353" y="4854"/>
                    </a:lnTo>
                    <a:lnTo>
                      <a:pt x="1413" y="4944"/>
                    </a:lnTo>
                    <a:lnTo>
                      <a:pt x="1587" y="4962"/>
                    </a:lnTo>
                    <a:lnTo>
                      <a:pt x="1641" y="5028"/>
                    </a:lnTo>
                    <a:lnTo>
                      <a:pt x="1749" y="4980"/>
                    </a:lnTo>
                    <a:lnTo>
                      <a:pt x="1737" y="4872"/>
                    </a:lnTo>
                    <a:lnTo>
                      <a:pt x="1731" y="4692"/>
                    </a:lnTo>
                    <a:lnTo>
                      <a:pt x="1773" y="4578"/>
                    </a:lnTo>
                    <a:lnTo>
                      <a:pt x="1893" y="4494"/>
                    </a:lnTo>
                    <a:lnTo>
                      <a:pt x="2025" y="4506"/>
                    </a:lnTo>
                    <a:lnTo>
                      <a:pt x="2199" y="4494"/>
                    </a:lnTo>
                    <a:lnTo>
                      <a:pt x="2313" y="4506"/>
                    </a:lnTo>
                    <a:lnTo>
                      <a:pt x="2439" y="4452"/>
                    </a:lnTo>
                    <a:lnTo>
                      <a:pt x="2523" y="4386"/>
                    </a:lnTo>
                    <a:lnTo>
                      <a:pt x="2619" y="4386"/>
                    </a:lnTo>
                    <a:lnTo>
                      <a:pt x="2655" y="4470"/>
                    </a:lnTo>
                    <a:lnTo>
                      <a:pt x="2649" y="4584"/>
                    </a:lnTo>
                    <a:lnTo>
                      <a:pt x="2739" y="4710"/>
                    </a:lnTo>
                    <a:lnTo>
                      <a:pt x="2848" y="4794"/>
                    </a:lnTo>
                    <a:lnTo>
                      <a:pt x="2962" y="4776"/>
                    </a:lnTo>
                    <a:lnTo>
                      <a:pt x="3010" y="4872"/>
                    </a:lnTo>
                    <a:lnTo>
                      <a:pt x="3106" y="4926"/>
                    </a:lnTo>
                    <a:lnTo>
                      <a:pt x="3250" y="4908"/>
                    </a:lnTo>
                    <a:lnTo>
                      <a:pt x="3316" y="4962"/>
                    </a:lnTo>
                    <a:lnTo>
                      <a:pt x="3442" y="5010"/>
                    </a:lnTo>
                    <a:lnTo>
                      <a:pt x="3586" y="5010"/>
                    </a:lnTo>
                    <a:lnTo>
                      <a:pt x="3730" y="4944"/>
                    </a:lnTo>
                    <a:lnTo>
                      <a:pt x="3838" y="4812"/>
                    </a:lnTo>
                    <a:lnTo>
                      <a:pt x="3898" y="4674"/>
                    </a:lnTo>
                    <a:lnTo>
                      <a:pt x="3982" y="4494"/>
                    </a:lnTo>
                    <a:lnTo>
                      <a:pt x="4108" y="4326"/>
                    </a:lnTo>
                    <a:lnTo>
                      <a:pt x="3982" y="4080"/>
                    </a:lnTo>
                    <a:lnTo>
                      <a:pt x="4000" y="3936"/>
                    </a:lnTo>
                    <a:lnTo>
                      <a:pt x="4114" y="3768"/>
                    </a:lnTo>
                    <a:lnTo>
                      <a:pt x="4159" y="3663"/>
                    </a:lnTo>
                    <a:lnTo>
                      <a:pt x="4096" y="3558"/>
                    </a:lnTo>
                    <a:lnTo>
                      <a:pt x="3988" y="3462"/>
                    </a:lnTo>
                    <a:lnTo>
                      <a:pt x="3772" y="3503"/>
                    </a:lnTo>
                    <a:lnTo>
                      <a:pt x="3586" y="3575"/>
                    </a:lnTo>
                    <a:lnTo>
                      <a:pt x="3538" y="3681"/>
                    </a:lnTo>
                    <a:lnTo>
                      <a:pt x="3512" y="3813"/>
                    </a:lnTo>
                    <a:lnTo>
                      <a:pt x="3462" y="3917"/>
                    </a:lnTo>
                    <a:lnTo>
                      <a:pt x="3232" y="3947"/>
                    </a:lnTo>
                    <a:lnTo>
                      <a:pt x="3174" y="3824"/>
                    </a:lnTo>
                    <a:lnTo>
                      <a:pt x="3052" y="3732"/>
                    </a:lnTo>
                    <a:lnTo>
                      <a:pt x="3027" y="3614"/>
                    </a:lnTo>
                    <a:lnTo>
                      <a:pt x="3034" y="3462"/>
                    </a:lnTo>
                    <a:lnTo>
                      <a:pt x="3196" y="3408"/>
                    </a:lnTo>
                    <a:lnTo>
                      <a:pt x="3334" y="3291"/>
                    </a:lnTo>
                    <a:lnTo>
                      <a:pt x="3499" y="3186"/>
                    </a:lnTo>
                    <a:lnTo>
                      <a:pt x="3655" y="3108"/>
                    </a:lnTo>
                    <a:lnTo>
                      <a:pt x="3793" y="3210"/>
                    </a:lnTo>
                    <a:lnTo>
                      <a:pt x="3971" y="3246"/>
                    </a:lnTo>
                    <a:lnTo>
                      <a:pt x="4160" y="3246"/>
                    </a:lnTo>
                    <a:lnTo>
                      <a:pt x="4273" y="3177"/>
                    </a:lnTo>
                    <a:lnTo>
                      <a:pt x="4306" y="3068"/>
                    </a:lnTo>
                    <a:lnTo>
                      <a:pt x="4312" y="2820"/>
                    </a:lnTo>
                    <a:lnTo>
                      <a:pt x="4438" y="2741"/>
                    </a:lnTo>
                    <a:lnTo>
                      <a:pt x="4475" y="2723"/>
                    </a:lnTo>
                    <a:lnTo>
                      <a:pt x="4651" y="2643"/>
                    </a:lnTo>
                    <a:lnTo>
                      <a:pt x="4799" y="2495"/>
                    </a:lnTo>
                    <a:lnTo>
                      <a:pt x="4943" y="2435"/>
                    </a:lnTo>
                    <a:lnTo>
                      <a:pt x="5173" y="2229"/>
                    </a:lnTo>
                    <a:lnTo>
                      <a:pt x="5386" y="2046"/>
                    </a:lnTo>
                    <a:lnTo>
                      <a:pt x="5536" y="2081"/>
                    </a:lnTo>
                    <a:lnTo>
                      <a:pt x="5569" y="2102"/>
                    </a:lnTo>
                    <a:lnTo>
                      <a:pt x="5560" y="1845"/>
                    </a:lnTo>
                    <a:lnTo>
                      <a:pt x="5302" y="1847"/>
                    </a:lnTo>
                    <a:lnTo>
                      <a:pt x="5207" y="1739"/>
                    </a:lnTo>
                    <a:lnTo>
                      <a:pt x="4993" y="1700"/>
                    </a:lnTo>
                    <a:lnTo>
                      <a:pt x="4979" y="1607"/>
                    </a:lnTo>
                    <a:lnTo>
                      <a:pt x="4902" y="1544"/>
                    </a:lnTo>
                    <a:lnTo>
                      <a:pt x="4754" y="1536"/>
                    </a:lnTo>
                    <a:lnTo>
                      <a:pt x="4757" y="1346"/>
                    </a:lnTo>
                    <a:lnTo>
                      <a:pt x="4838" y="1269"/>
                    </a:lnTo>
                    <a:lnTo>
                      <a:pt x="4960" y="1194"/>
                    </a:lnTo>
                    <a:lnTo>
                      <a:pt x="4909" y="1059"/>
                    </a:lnTo>
                    <a:lnTo>
                      <a:pt x="4812" y="1020"/>
                    </a:lnTo>
                    <a:lnTo>
                      <a:pt x="4666" y="996"/>
                    </a:lnTo>
                    <a:lnTo>
                      <a:pt x="4558" y="1043"/>
                    </a:lnTo>
                    <a:lnTo>
                      <a:pt x="4507" y="1113"/>
                    </a:lnTo>
                    <a:lnTo>
                      <a:pt x="4410" y="1287"/>
                    </a:lnTo>
                    <a:lnTo>
                      <a:pt x="4294" y="1328"/>
                    </a:lnTo>
                    <a:lnTo>
                      <a:pt x="4182" y="1416"/>
                    </a:lnTo>
                    <a:lnTo>
                      <a:pt x="4083" y="1416"/>
                    </a:lnTo>
                    <a:lnTo>
                      <a:pt x="3874" y="1281"/>
                    </a:lnTo>
                    <a:lnTo>
                      <a:pt x="3688" y="1271"/>
                    </a:lnTo>
                    <a:lnTo>
                      <a:pt x="3522" y="1271"/>
                    </a:lnTo>
                    <a:lnTo>
                      <a:pt x="3442" y="1185"/>
                    </a:lnTo>
                    <a:lnTo>
                      <a:pt x="3378" y="1059"/>
                    </a:lnTo>
                    <a:lnTo>
                      <a:pt x="3250" y="1004"/>
                    </a:lnTo>
                    <a:lnTo>
                      <a:pt x="2939" y="996"/>
                    </a:lnTo>
                    <a:lnTo>
                      <a:pt x="2661" y="1080"/>
                    </a:lnTo>
                    <a:lnTo>
                      <a:pt x="2460" y="1071"/>
                    </a:lnTo>
                    <a:lnTo>
                      <a:pt x="2246" y="1073"/>
                    </a:lnTo>
                    <a:lnTo>
                      <a:pt x="2136" y="1035"/>
                    </a:lnTo>
                    <a:lnTo>
                      <a:pt x="2091" y="942"/>
                    </a:lnTo>
                    <a:lnTo>
                      <a:pt x="2115" y="696"/>
                    </a:lnTo>
                    <a:lnTo>
                      <a:pt x="2100" y="528"/>
                    </a:lnTo>
                    <a:lnTo>
                      <a:pt x="1833" y="366"/>
                    </a:lnTo>
                    <a:lnTo>
                      <a:pt x="1722" y="243"/>
                    </a:lnTo>
                    <a:lnTo>
                      <a:pt x="1509" y="198"/>
                    </a:lnTo>
                    <a:lnTo>
                      <a:pt x="1299" y="132"/>
                    </a:lnTo>
                    <a:lnTo>
                      <a:pt x="1173" y="45"/>
                    </a:lnTo>
                    <a:lnTo>
                      <a:pt x="1002" y="0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1" name="Freeform 1314"/>
              <p:cNvSpPr>
                <a:spLocks noChangeAspect="1"/>
              </p:cNvSpPr>
              <p:nvPr/>
            </p:nvSpPr>
            <p:spPr bwMode="auto">
              <a:xfrm>
                <a:off x="3858877" y="3248750"/>
                <a:ext cx="1320173" cy="1049238"/>
              </a:xfrm>
              <a:custGeom>
                <a:avLst/>
                <a:gdLst>
                  <a:gd name="T0" fmla="*/ 889 w 5061"/>
                  <a:gd name="T1" fmla="*/ 740 h 3710"/>
                  <a:gd name="T2" fmla="*/ 576 w 5061"/>
                  <a:gd name="T3" fmla="*/ 754 h 3710"/>
                  <a:gd name="T4" fmla="*/ 402 w 5061"/>
                  <a:gd name="T5" fmla="*/ 814 h 3710"/>
                  <a:gd name="T6" fmla="*/ 510 w 5061"/>
                  <a:gd name="T7" fmla="*/ 1030 h 3710"/>
                  <a:gd name="T8" fmla="*/ 672 w 5061"/>
                  <a:gd name="T9" fmla="*/ 1174 h 3710"/>
                  <a:gd name="T10" fmla="*/ 810 w 5061"/>
                  <a:gd name="T11" fmla="*/ 1444 h 3710"/>
                  <a:gd name="T12" fmla="*/ 792 w 5061"/>
                  <a:gd name="T13" fmla="*/ 1714 h 3710"/>
                  <a:gd name="T14" fmla="*/ 648 w 5061"/>
                  <a:gd name="T15" fmla="*/ 1966 h 3710"/>
                  <a:gd name="T16" fmla="*/ 342 w 5061"/>
                  <a:gd name="T17" fmla="*/ 2092 h 3710"/>
                  <a:gd name="T18" fmla="*/ 216 w 5061"/>
                  <a:gd name="T19" fmla="*/ 2272 h 3710"/>
                  <a:gd name="T20" fmla="*/ 276 w 5061"/>
                  <a:gd name="T21" fmla="*/ 2554 h 3710"/>
                  <a:gd name="T22" fmla="*/ 150 w 5061"/>
                  <a:gd name="T23" fmla="*/ 2716 h 3710"/>
                  <a:gd name="T24" fmla="*/ 0 w 5061"/>
                  <a:gd name="T25" fmla="*/ 2896 h 3710"/>
                  <a:gd name="T26" fmla="*/ 179 w 5061"/>
                  <a:gd name="T27" fmla="*/ 3173 h 3710"/>
                  <a:gd name="T28" fmla="*/ 395 w 5061"/>
                  <a:gd name="T29" fmla="*/ 3377 h 3710"/>
                  <a:gd name="T30" fmla="*/ 593 w 5061"/>
                  <a:gd name="T31" fmla="*/ 3602 h 3710"/>
                  <a:gd name="T32" fmla="*/ 866 w 5061"/>
                  <a:gd name="T33" fmla="*/ 3439 h 3710"/>
                  <a:gd name="T34" fmla="*/ 1212 w 5061"/>
                  <a:gd name="T35" fmla="*/ 3116 h 3710"/>
                  <a:gd name="T36" fmla="*/ 1518 w 5061"/>
                  <a:gd name="T37" fmla="*/ 2932 h 3710"/>
                  <a:gd name="T38" fmla="*/ 1950 w 5061"/>
                  <a:gd name="T39" fmla="*/ 3224 h 3710"/>
                  <a:gd name="T40" fmla="*/ 2130 w 5061"/>
                  <a:gd name="T41" fmla="*/ 3308 h 3710"/>
                  <a:gd name="T42" fmla="*/ 2235 w 5061"/>
                  <a:gd name="T43" fmla="*/ 3602 h 3710"/>
                  <a:gd name="T44" fmla="*/ 2574 w 5061"/>
                  <a:gd name="T45" fmla="*/ 3705 h 3710"/>
                  <a:gd name="T46" fmla="*/ 2703 w 5061"/>
                  <a:gd name="T47" fmla="*/ 3547 h 3710"/>
                  <a:gd name="T48" fmla="*/ 3211 w 5061"/>
                  <a:gd name="T49" fmla="*/ 3705 h 3710"/>
                  <a:gd name="T50" fmla="*/ 3446 w 5061"/>
                  <a:gd name="T51" fmla="*/ 3664 h 3710"/>
                  <a:gd name="T52" fmla="*/ 3599 w 5061"/>
                  <a:gd name="T53" fmla="*/ 3418 h 3710"/>
                  <a:gd name="T54" fmla="*/ 3863 w 5061"/>
                  <a:gd name="T55" fmla="*/ 3553 h 3710"/>
                  <a:gd name="T56" fmla="*/ 4070 w 5061"/>
                  <a:gd name="T57" fmla="*/ 3556 h 3710"/>
                  <a:gd name="T58" fmla="*/ 4115 w 5061"/>
                  <a:gd name="T59" fmla="*/ 3349 h 3710"/>
                  <a:gd name="T60" fmla="*/ 4286 w 5061"/>
                  <a:gd name="T61" fmla="*/ 3260 h 3710"/>
                  <a:gd name="T62" fmla="*/ 4142 w 5061"/>
                  <a:gd name="T63" fmla="*/ 2903 h 3710"/>
                  <a:gd name="T64" fmla="*/ 4160 w 5061"/>
                  <a:gd name="T65" fmla="*/ 2360 h 3710"/>
                  <a:gd name="T66" fmla="*/ 4176 w 5061"/>
                  <a:gd name="T67" fmla="*/ 2032 h 3710"/>
                  <a:gd name="T68" fmla="*/ 4232 w 5061"/>
                  <a:gd name="T69" fmla="*/ 1693 h 3710"/>
                  <a:gd name="T70" fmla="*/ 4488 w 5061"/>
                  <a:gd name="T71" fmla="*/ 1546 h 3710"/>
                  <a:gd name="T72" fmla="*/ 4734 w 5061"/>
                  <a:gd name="T73" fmla="*/ 1438 h 3710"/>
                  <a:gd name="T74" fmla="*/ 4980 w 5061"/>
                  <a:gd name="T75" fmla="*/ 1234 h 3710"/>
                  <a:gd name="T76" fmla="*/ 5058 w 5061"/>
                  <a:gd name="T77" fmla="*/ 1063 h 3710"/>
                  <a:gd name="T78" fmla="*/ 4985 w 5061"/>
                  <a:gd name="T79" fmla="*/ 815 h 3710"/>
                  <a:gd name="T80" fmla="*/ 4818 w 5061"/>
                  <a:gd name="T81" fmla="*/ 703 h 3710"/>
                  <a:gd name="T82" fmla="*/ 4454 w 5061"/>
                  <a:gd name="T83" fmla="*/ 659 h 3710"/>
                  <a:gd name="T84" fmla="*/ 4238 w 5061"/>
                  <a:gd name="T85" fmla="*/ 569 h 3710"/>
                  <a:gd name="T86" fmla="*/ 3978 w 5061"/>
                  <a:gd name="T87" fmla="*/ 882 h 3710"/>
                  <a:gd name="T88" fmla="*/ 3730 w 5061"/>
                  <a:gd name="T89" fmla="*/ 843 h 3710"/>
                  <a:gd name="T90" fmla="*/ 3530 w 5061"/>
                  <a:gd name="T91" fmla="*/ 851 h 3710"/>
                  <a:gd name="T92" fmla="*/ 3294 w 5061"/>
                  <a:gd name="T93" fmla="*/ 567 h 3710"/>
                  <a:gd name="T94" fmla="*/ 3193 w 5061"/>
                  <a:gd name="T95" fmla="*/ 273 h 3710"/>
                  <a:gd name="T96" fmla="*/ 2744 w 5061"/>
                  <a:gd name="T97" fmla="*/ 452 h 3710"/>
                  <a:gd name="T98" fmla="*/ 2598 w 5061"/>
                  <a:gd name="T99" fmla="*/ 488 h 3710"/>
                  <a:gd name="T100" fmla="*/ 2521 w 5061"/>
                  <a:gd name="T101" fmla="*/ 647 h 3710"/>
                  <a:gd name="T102" fmla="*/ 2234 w 5061"/>
                  <a:gd name="T103" fmla="*/ 599 h 3710"/>
                  <a:gd name="T104" fmla="*/ 2214 w 5061"/>
                  <a:gd name="T105" fmla="*/ 218 h 3710"/>
                  <a:gd name="T106" fmla="*/ 2001 w 5061"/>
                  <a:gd name="T107" fmla="*/ 0 h 3710"/>
                  <a:gd name="T108" fmla="*/ 1747 w 5061"/>
                  <a:gd name="T109" fmla="*/ 75 h 3710"/>
                  <a:gd name="T110" fmla="*/ 1728 w 5061"/>
                  <a:gd name="T111" fmla="*/ 375 h 3710"/>
                  <a:gd name="T112" fmla="*/ 1533 w 5061"/>
                  <a:gd name="T113" fmla="*/ 636 h 3710"/>
                  <a:gd name="T114" fmla="*/ 1152 w 5061"/>
                  <a:gd name="T115" fmla="*/ 832 h 371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061"/>
                  <a:gd name="T175" fmla="*/ 0 h 3710"/>
                  <a:gd name="T176" fmla="*/ 5061 w 5061"/>
                  <a:gd name="T177" fmla="*/ 3710 h 371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061" h="3710">
                    <a:moveTo>
                      <a:pt x="1152" y="832"/>
                    </a:moveTo>
                    <a:lnTo>
                      <a:pt x="889" y="740"/>
                    </a:lnTo>
                    <a:lnTo>
                      <a:pt x="744" y="754"/>
                    </a:lnTo>
                    <a:lnTo>
                      <a:pt x="576" y="754"/>
                    </a:lnTo>
                    <a:lnTo>
                      <a:pt x="474" y="754"/>
                    </a:lnTo>
                    <a:lnTo>
                      <a:pt x="402" y="814"/>
                    </a:lnTo>
                    <a:lnTo>
                      <a:pt x="420" y="952"/>
                    </a:lnTo>
                    <a:lnTo>
                      <a:pt x="510" y="1030"/>
                    </a:lnTo>
                    <a:lnTo>
                      <a:pt x="636" y="1084"/>
                    </a:lnTo>
                    <a:lnTo>
                      <a:pt x="672" y="1174"/>
                    </a:lnTo>
                    <a:lnTo>
                      <a:pt x="762" y="1294"/>
                    </a:lnTo>
                    <a:lnTo>
                      <a:pt x="810" y="1444"/>
                    </a:lnTo>
                    <a:lnTo>
                      <a:pt x="834" y="1588"/>
                    </a:lnTo>
                    <a:lnTo>
                      <a:pt x="792" y="1714"/>
                    </a:lnTo>
                    <a:lnTo>
                      <a:pt x="666" y="1816"/>
                    </a:lnTo>
                    <a:lnTo>
                      <a:pt x="648" y="1966"/>
                    </a:lnTo>
                    <a:lnTo>
                      <a:pt x="486" y="2020"/>
                    </a:lnTo>
                    <a:lnTo>
                      <a:pt x="342" y="2092"/>
                    </a:lnTo>
                    <a:lnTo>
                      <a:pt x="258" y="2146"/>
                    </a:lnTo>
                    <a:lnTo>
                      <a:pt x="216" y="2272"/>
                    </a:lnTo>
                    <a:lnTo>
                      <a:pt x="258" y="2416"/>
                    </a:lnTo>
                    <a:lnTo>
                      <a:pt x="276" y="2554"/>
                    </a:lnTo>
                    <a:lnTo>
                      <a:pt x="270" y="2662"/>
                    </a:lnTo>
                    <a:lnTo>
                      <a:pt x="150" y="2716"/>
                    </a:lnTo>
                    <a:lnTo>
                      <a:pt x="36" y="2770"/>
                    </a:lnTo>
                    <a:lnTo>
                      <a:pt x="0" y="2896"/>
                    </a:lnTo>
                    <a:lnTo>
                      <a:pt x="84" y="3112"/>
                    </a:lnTo>
                    <a:lnTo>
                      <a:pt x="179" y="3173"/>
                    </a:lnTo>
                    <a:lnTo>
                      <a:pt x="325" y="3272"/>
                    </a:lnTo>
                    <a:lnTo>
                      <a:pt x="395" y="3377"/>
                    </a:lnTo>
                    <a:lnTo>
                      <a:pt x="397" y="3509"/>
                    </a:lnTo>
                    <a:lnTo>
                      <a:pt x="593" y="3602"/>
                    </a:lnTo>
                    <a:lnTo>
                      <a:pt x="744" y="3566"/>
                    </a:lnTo>
                    <a:lnTo>
                      <a:pt x="866" y="3439"/>
                    </a:lnTo>
                    <a:lnTo>
                      <a:pt x="1194" y="3281"/>
                    </a:lnTo>
                    <a:lnTo>
                      <a:pt x="1212" y="3116"/>
                    </a:lnTo>
                    <a:lnTo>
                      <a:pt x="1231" y="3027"/>
                    </a:lnTo>
                    <a:lnTo>
                      <a:pt x="1518" y="2932"/>
                    </a:lnTo>
                    <a:lnTo>
                      <a:pt x="1839" y="3215"/>
                    </a:lnTo>
                    <a:lnTo>
                      <a:pt x="1950" y="3224"/>
                    </a:lnTo>
                    <a:lnTo>
                      <a:pt x="2058" y="3171"/>
                    </a:lnTo>
                    <a:lnTo>
                      <a:pt x="2130" y="3308"/>
                    </a:lnTo>
                    <a:lnTo>
                      <a:pt x="2252" y="3421"/>
                    </a:lnTo>
                    <a:lnTo>
                      <a:pt x="2235" y="3602"/>
                    </a:lnTo>
                    <a:lnTo>
                      <a:pt x="2322" y="3677"/>
                    </a:lnTo>
                    <a:lnTo>
                      <a:pt x="2574" y="3705"/>
                    </a:lnTo>
                    <a:lnTo>
                      <a:pt x="2664" y="3652"/>
                    </a:lnTo>
                    <a:lnTo>
                      <a:pt x="2703" y="3547"/>
                    </a:lnTo>
                    <a:lnTo>
                      <a:pt x="3036" y="3544"/>
                    </a:lnTo>
                    <a:lnTo>
                      <a:pt x="3211" y="3705"/>
                    </a:lnTo>
                    <a:lnTo>
                      <a:pt x="3336" y="3710"/>
                    </a:lnTo>
                    <a:lnTo>
                      <a:pt x="3446" y="3664"/>
                    </a:lnTo>
                    <a:lnTo>
                      <a:pt x="3463" y="3507"/>
                    </a:lnTo>
                    <a:lnTo>
                      <a:pt x="3599" y="3418"/>
                    </a:lnTo>
                    <a:lnTo>
                      <a:pt x="3768" y="3422"/>
                    </a:lnTo>
                    <a:lnTo>
                      <a:pt x="3863" y="3553"/>
                    </a:lnTo>
                    <a:lnTo>
                      <a:pt x="3978" y="3611"/>
                    </a:lnTo>
                    <a:lnTo>
                      <a:pt x="4070" y="3556"/>
                    </a:lnTo>
                    <a:lnTo>
                      <a:pt x="4140" y="3478"/>
                    </a:lnTo>
                    <a:lnTo>
                      <a:pt x="4115" y="3349"/>
                    </a:lnTo>
                    <a:lnTo>
                      <a:pt x="4182" y="3277"/>
                    </a:lnTo>
                    <a:lnTo>
                      <a:pt x="4286" y="3260"/>
                    </a:lnTo>
                    <a:lnTo>
                      <a:pt x="4268" y="3061"/>
                    </a:lnTo>
                    <a:lnTo>
                      <a:pt x="4142" y="2903"/>
                    </a:lnTo>
                    <a:lnTo>
                      <a:pt x="4050" y="2398"/>
                    </a:lnTo>
                    <a:lnTo>
                      <a:pt x="4160" y="2360"/>
                    </a:lnTo>
                    <a:lnTo>
                      <a:pt x="4175" y="2242"/>
                    </a:lnTo>
                    <a:lnTo>
                      <a:pt x="4176" y="2032"/>
                    </a:lnTo>
                    <a:lnTo>
                      <a:pt x="4265" y="1870"/>
                    </a:lnTo>
                    <a:lnTo>
                      <a:pt x="4232" y="1693"/>
                    </a:lnTo>
                    <a:lnTo>
                      <a:pt x="4326" y="1588"/>
                    </a:lnTo>
                    <a:lnTo>
                      <a:pt x="4488" y="1546"/>
                    </a:lnTo>
                    <a:lnTo>
                      <a:pt x="4629" y="1528"/>
                    </a:lnTo>
                    <a:lnTo>
                      <a:pt x="4734" y="1438"/>
                    </a:lnTo>
                    <a:lnTo>
                      <a:pt x="4794" y="1310"/>
                    </a:lnTo>
                    <a:lnTo>
                      <a:pt x="4980" y="1234"/>
                    </a:lnTo>
                    <a:lnTo>
                      <a:pt x="5004" y="1138"/>
                    </a:lnTo>
                    <a:lnTo>
                      <a:pt x="5058" y="1063"/>
                    </a:lnTo>
                    <a:lnTo>
                      <a:pt x="5061" y="920"/>
                    </a:lnTo>
                    <a:lnTo>
                      <a:pt x="4985" y="815"/>
                    </a:lnTo>
                    <a:lnTo>
                      <a:pt x="4974" y="662"/>
                    </a:lnTo>
                    <a:lnTo>
                      <a:pt x="4818" y="703"/>
                    </a:lnTo>
                    <a:lnTo>
                      <a:pt x="4584" y="721"/>
                    </a:lnTo>
                    <a:lnTo>
                      <a:pt x="4454" y="659"/>
                    </a:lnTo>
                    <a:lnTo>
                      <a:pt x="4355" y="536"/>
                    </a:lnTo>
                    <a:lnTo>
                      <a:pt x="4238" y="569"/>
                    </a:lnTo>
                    <a:lnTo>
                      <a:pt x="4182" y="725"/>
                    </a:lnTo>
                    <a:lnTo>
                      <a:pt x="3978" y="882"/>
                    </a:lnTo>
                    <a:lnTo>
                      <a:pt x="3864" y="900"/>
                    </a:lnTo>
                    <a:lnTo>
                      <a:pt x="3730" y="843"/>
                    </a:lnTo>
                    <a:lnTo>
                      <a:pt x="3637" y="897"/>
                    </a:lnTo>
                    <a:lnTo>
                      <a:pt x="3530" y="851"/>
                    </a:lnTo>
                    <a:lnTo>
                      <a:pt x="3377" y="677"/>
                    </a:lnTo>
                    <a:lnTo>
                      <a:pt x="3294" y="567"/>
                    </a:lnTo>
                    <a:lnTo>
                      <a:pt x="3261" y="367"/>
                    </a:lnTo>
                    <a:lnTo>
                      <a:pt x="3193" y="273"/>
                    </a:lnTo>
                    <a:lnTo>
                      <a:pt x="2853" y="276"/>
                    </a:lnTo>
                    <a:lnTo>
                      <a:pt x="2744" y="452"/>
                    </a:lnTo>
                    <a:lnTo>
                      <a:pt x="2685" y="485"/>
                    </a:lnTo>
                    <a:lnTo>
                      <a:pt x="2598" y="488"/>
                    </a:lnTo>
                    <a:lnTo>
                      <a:pt x="2574" y="593"/>
                    </a:lnTo>
                    <a:lnTo>
                      <a:pt x="2521" y="647"/>
                    </a:lnTo>
                    <a:lnTo>
                      <a:pt x="2302" y="650"/>
                    </a:lnTo>
                    <a:lnTo>
                      <a:pt x="2234" y="599"/>
                    </a:lnTo>
                    <a:lnTo>
                      <a:pt x="2202" y="346"/>
                    </a:lnTo>
                    <a:lnTo>
                      <a:pt x="2214" y="218"/>
                    </a:lnTo>
                    <a:lnTo>
                      <a:pt x="2065" y="38"/>
                    </a:lnTo>
                    <a:lnTo>
                      <a:pt x="2001" y="0"/>
                    </a:lnTo>
                    <a:lnTo>
                      <a:pt x="1836" y="3"/>
                    </a:lnTo>
                    <a:lnTo>
                      <a:pt x="1747" y="75"/>
                    </a:lnTo>
                    <a:lnTo>
                      <a:pt x="1728" y="190"/>
                    </a:lnTo>
                    <a:lnTo>
                      <a:pt x="1728" y="375"/>
                    </a:lnTo>
                    <a:lnTo>
                      <a:pt x="1567" y="446"/>
                    </a:lnTo>
                    <a:lnTo>
                      <a:pt x="1533" y="636"/>
                    </a:lnTo>
                    <a:lnTo>
                      <a:pt x="1313" y="772"/>
                    </a:lnTo>
                    <a:lnTo>
                      <a:pt x="1152" y="832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Freeform 1315"/>
              <p:cNvSpPr>
                <a:spLocks noChangeAspect="1"/>
              </p:cNvSpPr>
              <p:nvPr/>
            </p:nvSpPr>
            <p:spPr bwMode="auto">
              <a:xfrm>
                <a:off x="3333000" y="4077678"/>
                <a:ext cx="1813968" cy="1578099"/>
              </a:xfrm>
              <a:custGeom>
                <a:avLst/>
                <a:gdLst>
                  <a:gd name="T0" fmla="*/ 8676 w 4636"/>
                  <a:gd name="T1" fmla="*/ 738 h 3720"/>
                  <a:gd name="T2" fmla="*/ 8194 w 4636"/>
                  <a:gd name="T3" fmla="*/ 1098 h 3720"/>
                  <a:gd name="T4" fmla="*/ 7578 w 4636"/>
                  <a:gd name="T5" fmla="*/ 918 h 3720"/>
                  <a:gd name="T6" fmla="*/ 6885 w 4636"/>
                  <a:gd name="T7" fmla="*/ 1161 h 3720"/>
                  <a:gd name="T8" fmla="*/ 6404 w 4636"/>
                  <a:gd name="T9" fmla="*/ 733 h 3720"/>
                  <a:gd name="T10" fmla="*/ 5940 w 4636"/>
                  <a:gd name="T11" fmla="*/ 441 h 3720"/>
                  <a:gd name="T12" fmla="*/ 5301 w 4636"/>
                  <a:gd name="T13" fmla="*/ 0 h 3720"/>
                  <a:gd name="T14" fmla="*/ 4815 w 4636"/>
                  <a:gd name="T15" fmla="*/ 522 h 3720"/>
                  <a:gd name="T16" fmla="*/ 3915 w 4636"/>
                  <a:gd name="T17" fmla="*/ 1008 h 3720"/>
                  <a:gd name="T18" fmla="*/ 3514 w 4636"/>
                  <a:gd name="T19" fmla="*/ 513 h 3720"/>
                  <a:gd name="T20" fmla="*/ 2898 w 4636"/>
                  <a:gd name="T21" fmla="*/ 792 h 3720"/>
                  <a:gd name="T22" fmla="*/ 2646 w 4636"/>
                  <a:gd name="T23" fmla="*/ 1863 h 3720"/>
                  <a:gd name="T24" fmla="*/ 1818 w 4636"/>
                  <a:gd name="T25" fmla="*/ 1809 h 3720"/>
                  <a:gd name="T26" fmla="*/ 1161 w 4636"/>
                  <a:gd name="T27" fmla="*/ 1971 h 3720"/>
                  <a:gd name="T28" fmla="*/ 1143 w 4636"/>
                  <a:gd name="T29" fmla="*/ 2619 h 3720"/>
                  <a:gd name="T30" fmla="*/ 1467 w 4636"/>
                  <a:gd name="T31" fmla="*/ 3087 h 3720"/>
                  <a:gd name="T32" fmla="*/ 918 w 4636"/>
                  <a:gd name="T33" fmla="*/ 3357 h 3720"/>
                  <a:gd name="T34" fmla="*/ 711 w 4636"/>
                  <a:gd name="T35" fmla="*/ 4032 h 3720"/>
                  <a:gd name="T36" fmla="*/ 432 w 4636"/>
                  <a:gd name="T37" fmla="*/ 4491 h 3720"/>
                  <a:gd name="T38" fmla="*/ 657 w 4636"/>
                  <a:gd name="T39" fmla="*/ 5031 h 3720"/>
                  <a:gd name="T40" fmla="*/ 540 w 4636"/>
                  <a:gd name="T41" fmla="*/ 5571 h 3720"/>
                  <a:gd name="T42" fmla="*/ 1170 w 4636"/>
                  <a:gd name="T43" fmla="*/ 5886 h 3720"/>
                  <a:gd name="T44" fmla="*/ 738 w 4636"/>
                  <a:gd name="T45" fmla="*/ 6507 h 3720"/>
                  <a:gd name="T46" fmla="*/ 324 w 4636"/>
                  <a:gd name="T47" fmla="*/ 8019 h 3720"/>
                  <a:gd name="T48" fmla="*/ 1683 w 4636"/>
                  <a:gd name="T49" fmla="*/ 7731 h 3720"/>
                  <a:gd name="T50" fmla="*/ 2079 w 4636"/>
                  <a:gd name="T51" fmla="*/ 7731 h 3720"/>
                  <a:gd name="T52" fmla="*/ 1845 w 4636"/>
                  <a:gd name="T53" fmla="*/ 7110 h 3720"/>
                  <a:gd name="T54" fmla="*/ 2592 w 4636"/>
                  <a:gd name="T55" fmla="*/ 6939 h 3720"/>
                  <a:gd name="T56" fmla="*/ 3681 w 4636"/>
                  <a:gd name="T57" fmla="*/ 7425 h 3720"/>
                  <a:gd name="T58" fmla="*/ 4509 w 4636"/>
                  <a:gd name="T59" fmla="*/ 7380 h 3720"/>
                  <a:gd name="T60" fmla="*/ 5220 w 4636"/>
                  <a:gd name="T61" fmla="*/ 7371 h 3720"/>
                  <a:gd name="T62" fmla="*/ 6426 w 4636"/>
                  <a:gd name="T63" fmla="*/ 7560 h 3720"/>
                  <a:gd name="T64" fmla="*/ 6867 w 4636"/>
                  <a:gd name="T65" fmla="*/ 6804 h 3720"/>
                  <a:gd name="T66" fmla="*/ 7560 w 4636"/>
                  <a:gd name="T67" fmla="*/ 6678 h 3720"/>
                  <a:gd name="T68" fmla="*/ 8109 w 4636"/>
                  <a:gd name="T69" fmla="*/ 6291 h 3720"/>
                  <a:gd name="T70" fmla="*/ 8568 w 4636"/>
                  <a:gd name="T71" fmla="*/ 6732 h 3720"/>
                  <a:gd name="T72" fmla="*/ 8937 w 4636"/>
                  <a:gd name="T73" fmla="*/ 6057 h 3720"/>
                  <a:gd name="T74" fmla="*/ 8910 w 4636"/>
                  <a:gd name="T75" fmla="*/ 5319 h 3720"/>
                  <a:gd name="T76" fmla="*/ 9639 w 4636"/>
                  <a:gd name="T77" fmla="*/ 5517 h 3720"/>
                  <a:gd name="T78" fmla="*/ 10161 w 4636"/>
                  <a:gd name="T79" fmla="*/ 4968 h 3720"/>
                  <a:gd name="T80" fmla="*/ 10363 w 4636"/>
                  <a:gd name="T81" fmla="*/ 4616 h 3720"/>
                  <a:gd name="T82" fmla="*/ 10287 w 4636"/>
                  <a:gd name="T83" fmla="*/ 4131 h 3720"/>
                  <a:gd name="T84" fmla="*/ 10204 w 4636"/>
                  <a:gd name="T85" fmla="*/ 3353 h 3720"/>
                  <a:gd name="T86" fmla="*/ 9655 w 4636"/>
                  <a:gd name="T87" fmla="*/ 2384 h 3720"/>
                  <a:gd name="T88" fmla="*/ 9342 w 4636"/>
                  <a:gd name="T89" fmla="*/ 1476 h 3720"/>
                  <a:gd name="T90" fmla="*/ 8988 w 4636"/>
                  <a:gd name="T91" fmla="*/ 1017 h 372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636"/>
                  <a:gd name="T139" fmla="*/ 0 h 3720"/>
                  <a:gd name="T140" fmla="*/ 4636 w 4636"/>
                  <a:gd name="T141" fmla="*/ 3720 h 372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636" h="3720">
                    <a:moveTo>
                      <a:pt x="3995" y="452"/>
                    </a:moveTo>
                    <a:lnTo>
                      <a:pt x="3920" y="416"/>
                    </a:lnTo>
                    <a:lnTo>
                      <a:pt x="3856" y="328"/>
                    </a:lnTo>
                    <a:lnTo>
                      <a:pt x="3744" y="324"/>
                    </a:lnTo>
                    <a:lnTo>
                      <a:pt x="3652" y="384"/>
                    </a:lnTo>
                    <a:lnTo>
                      <a:pt x="3642" y="488"/>
                    </a:lnTo>
                    <a:lnTo>
                      <a:pt x="3568" y="520"/>
                    </a:lnTo>
                    <a:lnTo>
                      <a:pt x="3484" y="516"/>
                    </a:lnTo>
                    <a:lnTo>
                      <a:pt x="3368" y="408"/>
                    </a:lnTo>
                    <a:lnTo>
                      <a:pt x="3146" y="410"/>
                    </a:lnTo>
                    <a:lnTo>
                      <a:pt x="3120" y="480"/>
                    </a:lnTo>
                    <a:lnTo>
                      <a:pt x="3060" y="516"/>
                    </a:lnTo>
                    <a:lnTo>
                      <a:pt x="2892" y="496"/>
                    </a:lnTo>
                    <a:lnTo>
                      <a:pt x="2834" y="446"/>
                    </a:lnTo>
                    <a:lnTo>
                      <a:pt x="2846" y="326"/>
                    </a:lnTo>
                    <a:lnTo>
                      <a:pt x="2766" y="252"/>
                    </a:lnTo>
                    <a:lnTo>
                      <a:pt x="2716" y="160"/>
                    </a:lnTo>
                    <a:lnTo>
                      <a:pt x="2640" y="196"/>
                    </a:lnTo>
                    <a:lnTo>
                      <a:pt x="2570" y="188"/>
                    </a:lnTo>
                    <a:lnTo>
                      <a:pt x="2472" y="102"/>
                    </a:lnTo>
                    <a:lnTo>
                      <a:pt x="2356" y="0"/>
                    </a:lnTo>
                    <a:lnTo>
                      <a:pt x="2164" y="64"/>
                    </a:lnTo>
                    <a:lnTo>
                      <a:pt x="2152" y="120"/>
                    </a:lnTo>
                    <a:lnTo>
                      <a:pt x="2140" y="232"/>
                    </a:lnTo>
                    <a:lnTo>
                      <a:pt x="1920" y="340"/>
                    </a:lnTo>
                    <a:lnTo>
                      <a:pt x="1842" y="422"/>
                    </a:lnTo>
                    <a:lnTo>
                      <a:pt x="1740" y="448"/>
                    </a:lnTo>
                    <a:lnTo>
                      <a:pt x="1608" y="384"/>
                    </a:lnTo>
                    <a:lnTo>
                      <a:pt x="1608" y="300"/>
                    </a:lnTo>
                    <a:lnTo>
                      <a:pt x="1562" y="228"/>
                    </a:lnTo>
                    <a:lnTo>
                      <a:pt x="1400" y="120"/>
                    </a:lnTo>
                    <a:lnTo>
                      <a:pt x="1332" y="280"/>
                    </a:lnTo>
                    <a:lnTo>
                      <a:pt x="1288" y="352"/>
                    </a:lnTo>
                    <a:lnTo>
                      <a:pt x="1276" y="432"/>
                    </a:lnTo>
                    <a:lnTo>
                      <a:pt x="1092" y="708"/>
                    </a:lnTo>
                    <a:lnTo>
                      <a:pt x="1176" y="828"/>
                    </a:lnTo>
                    <a:lnTo>
                      <a:pt x="1120" y="864"/>
                    </a:lnTo>
                    <a:lnTo>
                      <a:pt x="916" y="868"/>
                    </a:lnTo>
                    <a:lnTo>
                      <a:pt x="808" y="804"/>
                    </a:lnTo>
                    <a:lnTo>
                      <a:pt x="708" y="844"/>
                    </a:lnTo>
                    <a:lnTo>
                      <a:pt x="648" y="928"/>
                    </a:lnTo>
                    <a:lnTo>
                      <a:pt x="516" y="876"/>
                    </a:lnTo>
                    <a:lnTo>
                      <a:pt x="408" y="952"/>
                    </a:lnTo>
                    <a:lnTo>
                      <a:pt x="448" y="1072"/>
                    </a:lnTo>
                    <a:lnTo>
                      <a:pt x="508" y="1164"/>
                    </a:lnTo>
                    <a:lnTo>
                      <a:pt x="636" y="1204"/>
                    </a:lnTo>
                    <a:lnTo>
                      <a:pt x="684" y="1236"/>
                    </a:lnTo>
                    <a:lnTo>
                      <a:pt x="652" y="1372"/>
                    </a:lnTo>
                    <a:lnTo>
                      <a:pt x="624" y="1452"/>
                    </a:lnTo>
                    <a:lnTo>
                      <a:pt x="480" y="1452"/>
                    </a:lnTo>
                    <a:lnTo>
                      <a:pt x="408" y="1492"/>
                    </a:lnTo>
                    <a:lnTo>
                      <a:pt x="360" y="1596"/>
                    </a:lnTo>
                    <a:lnTo>
                      <a:pt x="384" y="1744"/>
                    </a:lnTo>
                    <a:lnTo>
                      <a:pt x="316" y="1792"/>
                    </a:lnTo>
                    <a:lnTo>
                      <a:pt x="208" y="1840"/>
                    </a:lnTo>
                    <a:lnTo>
                      <a:pt x="172" y="1900"/>
                    </a:lnTo>
                    <a:lnTo>
                      <a:pt x="192" y="1996"/>
                    </a:lnTo>
                    <a:lnTo>
                      <a:pt x="232" y="2076"/>
                    </a:lnTo>
                    <a:lnTo>
                      <a:pt x="208" y="2140"/>
                    </a:lnTo>
                    <a:lnTo>
                      <a:pt x="292" y="2236"/>
                    </a:lnTo>
                    <a:lnTo>
                      <a:pt x="240" y="2316"/>
                    </a:lnTo>
                    <a:lnTo>
                      <a:pt x="204" y="2400"/>
                    </a:lnTo>
                    <a:lnTo>
                      <a:pt x="240" y="2476"/>
                    </a:lnTo>
                    <a:lnTo>
                      <a:pt x="328" y="2532"/>
                    </a:lnTo>
                    <a:lnTo>
                      <a:pt x="520" y="2548"/>
                    </a:lnTo>
                    <a:lnTo>
                      <a:pt x="520" y="2616"/>
                    </a:lnTo>
                    <a:lnTo>
                      <a:pt x="408" y="2700"/>
                    </a:lnTo>
                    <a:lnTo>
                      <a:pt x="360" y="2764"/>
                    </a:lnTo>
                    <a:lnTo>
                      <a:pt x="328" y="2892"/>
                    </a:lnTo>
                    <a:lnTo>
                      <a:pt x="120" y="3204"/>
                    </a:lnTo>
                    <a:lnTo>
                      <a:pt x="0" y="3456"/>
                    </a:lnTo>
                    <a:lnTo>
                      <a:pt x="144" y="3564"/>
                    </a:lnTo>
                    <a:lnTo>
                      <a:pt x="292" y="3720"/>
                    </a:lnTo>
                    <a:lnTo>
                      <a:pt x="580" y="3568"/>
                    </a:lnTo>
                    <a:lnTo>
                      <a:pt x="748" y="3436"/>
                    </a:lnTo>
                    <a:lnTo>
                      <a:pt x="820" y="3456"/>
                    </a:lnTo>
                    <a:lnTo>
                      <a:pt x="888" y="3484"/>
                    </a:lnTo>
                    <a:lnTo>
                      <a:pt x="924" y="3436"/>
                    </a:lnTo>
                    <a:lnTo>
                      <a:pt x="892" y="3312"/>
                    </a:lnTo>
                    <a:lnTo>
                      <a:pt x="816" y="3240"/>
                    </a:lnTo>
                    <a:lnTo>
                      <a:pt x="820" y="3160"/>
                    </a:lnTo>
                    <a:lnTo>
                      <a:pt x="880" y="3148"/>
                    </a:lnTo>
                    <a:lnTo>
                      <a:pt x="1044" y="3160"/>
                    </a:lnTo>
                    <a:lnTo>
                      <a:pt x="1152" y="3084"/>
                    </a:lnTo>
                    <a:lnTo>
                      <a:pt x="1312" y="3000"/>
                    </a:lnTo>
                    <a:lnTo>
                      <a:pt x="1468" y="3084"/>
                    </a:lnTo>
                    <a:lnTo>
                      <a:pt x="1636" y="3300"/>
                    </a:lnTo>
                    <a:lnTo>
                      <a:pt x="1740" y="3288"/>
                    </a:lnTo>
                    <a:lnTo>
                      <a:pt x="1864" y="3264"/>
                    </a:lnTo>
                    <a:lnTo>
                      <a:pt x="2004" y="3280"/>
                    </a:lnTo>
                    <a:lnTo>
                      <a:pt x="2044" y="3336"/>
                    </a:lnTo>
                    <a:lnTo>
                      <a:pt x="2236" y="3340"/>
                    </a:lnTo>
                    <a:lnTo>
                      <a:pt x="2320" y="3276"/>
                    </a:lnTo>
                    <a:lnTo>
                      <a:pt x="2692" y="3280"/>
                    </a:lnTo>
                    <a:lnTo>
                      <a:pt x="2752" y="3360"/>
                    </a:lnTo>
                    <a:lnTo>
                      <a:pt x="2856" y="3360"/>
                    </a:lnTo>
                    <a:lnTo>
                      <a:pt x="3016" y="3280"/>
                    </a:lnTo>
                    <a:lnTo>
                      <a:pt x="3028" y="3088"/>
                    </a:lnTo>
                    <a:lnTo>
                      <a:pt x="3052" y="3024"/>
                    </a:lnTo>
                    <a:lnTo>
                      <a:pt x="3132" y="3016"/>
                    </a:lnTo>
                    <a:lnTo>
                      <a:pt x="3232" y="3060"/>
                    </a:lnTo>
                    <a:lnTo>
                      <a:pt x="3360" y="2968"/>
                    </a:lnTo>
                    <a:lnTo>
                      <a:pt x="3420" y="2920"/>
                    </a:lnTo>
                    <a:lnTo>
                      <a:pt x="3516" y="2904"/>
                    </a:lnTo>
                    <a:lnTo>
                      <a:pt x="3604" y="2796"/>
                    </a:lnTo>
                    <a:lnTo>
                      <a:pt x="3724" y="2848"/>
                    </a:lnTo>
                    <a:lnTo>
                      <a:pt x="3724" y="2940"/>
                    </a:lnTo>
                    <a:lnTo>
                      <a:pt x="3808" y="2992"/>
                    </a:lnTo>
                    <a:lnTo>
                      <a:pt x="3916" y="2956"/>
                    </a:lnTo>
                    <a:lnTo>
                      <a:pt x="4000" y="2820"/>
                    </a:lnTo>
                    <a:lnTo>
                      <a:pt x="3972" y="2692"/>
                    </a:lnTo>
                    <a:lnTo>
                      <a:pt x="3904" y="2548"/>
                    </a:lnTo>
                    <a:lnTo>
                      <a:pt x="3900" y="2400"/>
                    </a:lnTo>
                    <a:lnTo>
                      <a:pt x="3960" y="2364"/>
                    </a:lnTo>
                    <a:lnTo>
                      <a:pt x="4164" y="2356"/>
                    </a:lnTo>
                    <a:lnTo>
                      <a:pt x="4240" y="2388"/>
                    </a:lnTo>
                    <a:lnTo>
                      <a:pt x="4284" y="2452"/>
                    </a:lnTo>
                    <a:lnTo>
                      <a:pt x="4476" y="2436"/>
                    </a:lnTo>
                    <a:lnTo>
                      <a:pt x="4540" y="2380"/>
                    </a:lnTo>
                    <a:lnTo>
                      <a:pt x="4516" y="2208"/>
                    </a:lnTo>
                    <a:lnTo>
                      <a:pt x="4548" y="2136"/>
                    </a:lnTo>
                    <a:lnTo>
                      <a:pt x="4621" y="2150"/>
                    </a:lnTo>
                    <a:lnTo>
                      <a:pt x="4606" y="2051"/>
                    </a:lnTo>
                    <a:lnTo>
                      <a:pt x="4573" y="1992"/>
                    </a:lnTo>
                    <a:lnTo>
                      <a:pt x="4636" y="1920"/>
                    </a:lnTo>
                    <a:lnTo>
                      <a:pt x="4572" y="1836"/>
                    </a:lnTo>
                    <a:lnTo>
                      <a:pt x="4600" y="1740"/>
                    </a:lnTo>
                    <a:lnTo>
                      <a:pt x="4490" y="1598"/>
                    </a:lnTo>
                    <a:lnTo>
                      <a:pt x="4535" y="1490"/>
                    </a:lnTo>
                    <a:lnTo>
                      <a:pt x="4505" y="1377"/>
                    </a:lnTo>
                    <a:lnTo>
                      <a:pt x="4444" y="1215"/>
                    </a:lnTo>
                    <a:lnTo>
                      <a:pt x="4291" y="1059"/>
                    </a:lnTo>
                    <a:lnTo>
                      <a:pt x="4177" y="911"/>
                    </a:lnTo>
                    <a:lnTo>
                      <a:pt x="4142" y="792"/>
                    </a:lnTo>
                    <a:lnTo>
                      <a:pt x="4152" y="656"/>
                    </a:lnTo>
                    <a:lnTo>
                      <a:pt x="4108" y="555"/>
                    </a:lnTo>
                    <a:lnTo>
                      <a:pt x="3997" y="531"/>
                    </a:lnTo>
                    <a:lnTo>
                      <a:pt x="3995" y="452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" name="Freeform 1316"/>
              <p:cNvSpPr>
                <a:spLocks noChangeAspect="1"/>
              </p:cNvSpPr>
              <p:nvPr/>
            </p:nvSpPr>
            <p:spPr bwMode="auto">
              <a:xfrm>
                <a:off x="4076430" y="4335603"/>
                <a:ext cx="327109" cy="266410"/>
              </a:xfrm>
              <a:custGeom>
                <a:avLst/>
                <a:gdLst>
                  <a:gd name="T0" fmla="*/ 2088 w 209"/>
                  <a:gd name="T1" fmla="*/ 288 h 157"/>
                  <a:gd name="T2" fmla="*/ 1404 w 209"/>
                  <a:gd name="T3" fmla="*/ 288 h 157"/>
                  <a:gd name="T4" fmla="*/ 864 w 209"/>
                  <a:gd name="T5" fmla="*/ 684 h 157"/>
                  <a:gd name="T6" fmla="*/ 648 w 209"/>
                  <a:gd name="T7" fmla="*/ 1260 h 157"/>
                  <a:gd name="T8" fmla="*/ 72 w 209"/>
                  <a:gd name="T9" fmla="*/ 1872 h 157"/>
                  <a:gd name="T10" fmla="*/ 0 w 209"/>
                  <a:gd name="T11" fmla="*/ 2628 h 157"/>
                  <a:gd name="T12" fmla="*/ 324 w 209"/>
                  <a:gd name="T13" fmla="*/ 3744 h 157"/>
                  <a:gd name="T14" fmla="*/ 1296 w 209"/>
                  <a:gd name="T15" fmla="*/ 3852 h 157"/>
                  <a:gd name="T16" fmla="*/ 1836 w 209"/>
                  <a:gd name="T17" fmla="*/ 3744 h 157"/>
                  <a:gd name="T18" fmla="*/ 2376 w 209"/>
                  <a:gd name="T19" fmla="*/ 4572 h 157"/>
                  <a:gd name="T20" fmla="*/ 2700 w 209"/>
                  <a:gd name="T21" fmla="*/ 5544 h 157"/>
                  <a:gd name="T22" fmla="*/ 3852 w 209"/>
                  <a:gd name="T23" fmla="*/ 5652 h 157"/>
                  <a:gd name="T24" fmla="*/ 4824 w 209"/>
                  <a:gd name="T25" fmla="*/ 5364 h 157"/>
                  <a:gd name="T26" fmla="*/ 5364 w 209"/>
                  <a:gd name="T27" fmla="*/ 4824 h 157"/>
                  <a:gd name="T28" fmla="*/ 5832 w 209"/>
                  <a:gd name="T29" fmla="*/ 4608 h 157"/>
                  <a:gd name="T30" fmla="*/ 6696 w 209"/>
                  <a:gd name="T31" fmla="*/ 3960 h 157"/>
                  <a:gd name="T32" fmla="*/ 7344 w 209"/>
                  <a:gd name="T33" fmla="*/ 3636 h 157"/>
                  <a:gd name="T34" fmla="*/ 7524 w 209"/>
                  <a:gd name="T35" fmla="*/ 2520 h 157"/>
                  <a:gd name="T36" fmla="*/ 7452 w 209"/>
                  <a:gd name="T37" fmla="*/ 1584 h 157"/>
                  <a:gd name="T38" fmla="*/ 6372 w 209"/>
                  <a:gd name="T39" fmla="*/ 1332 h 157"/>
                  <a:gd name="T40" fmla="*/ 5652 w 209"/>
                  <a:gd name="T41" fmla="*/ 432 h 157"/>
                  <a:gd name="T42" fmla="*/ 5112 w 209"/>
                  <a:gd name="T43" fmla="*/ 0 h 157"/>
                  <a:gd name="T44" fmla="*/ 4356 w 209"/>
                  <a:gd name="T45" fmla="*/ 396 h 157"/>
                  <a:gd name="T46" fmla="*/ 3492 w 209"/>
                  <a:gd name="T47" fmla="*/ 432 h 157"/>
                  <a:gd name="T48" fmla="*/ 2808 w 209"/>
                  <a:gd name="T49" fmla="*/ 540 h 157"/>
                  <a:gd name="T50" fmla="*/ 2088 w 209"/>
                  <a:gd name="T51" fmla="*/ 288 h 1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09"/>
                  <a:gd name="T79" fmla="*/ 0 h 157"/>
                  <a:gd name="T80" fmla="*/ 209 w 209"/>
                  <a:gd name="T81" fmla="*/ 157 h 1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09" h="157">
                    <a:moveTo>
                      <a:pt x="58" y="8"/>
                    </a:moveTo>
                    <a:lnTo>
                      <a:pt x="39" y="8"/>
                    </a:lnTo>
                    <a:lnTo>
                      <a:pt x="24" y="19"/>
                    </a:lnTo>
                    <a:lnTo>
                      <a:pt x="18" y="35"/>
                    </a:lnTo>
                    <a:lnTo>
                      <a:pt x="2" y="52"/>
                    </a:lnTo>
                    <a:lnTo>
                      <a:pt x="0" y="73"/>
                    </a:lnTo>
                    <a:lnTo>
                      <a:pt x="9" y="104"/>
                    </a:lnTo>
                    <a:lnTo>
                      <a:pt x="36" y="107"/>
                    </a:lnTo>
                    <a:lnTo>
                      <a:pt x="51" y="104"/>
                    </a:lnTo>
                    <a:lnTo>
                      <a:pt x="66" y="127"/>
                    </a:lnTo>
                    <a:lnTo>
                      <a:pt x="75" y="154"/>
                    </a:lnTo>
                    <a:lnTo>
                      <a:pt x="107" y="157"/>
                    </a:lnTo>
                    <a:lnTo>
                      <a:pt x="134" y="149"/>
                    </a:lnTo>
                    <a:lnTo>
                      <a:pt x="149" y="134"/>
                    </a:lnTo>
                    <a:lnTo>
                      <a:pt x="162" y="128"/>
                    </a:lnTo>
                    <a:lnTo>
                      <a:pt x="186" y="110"/>
                    </a:lnTo>
                    <a:lnTo>
                      <a:pt x="204" y="101"/>
                    </a:lnTo>
                    <a:lnTo>
                      <a:pt x="209" y="70"/>
                    </a:lnTo>
                    <a:lnTo>
                      <a:pt x="207" y="44"/>
                    </a:lnTo>
                    <a:lnTo>
                      <a:pt x="177" y="37"/>
                    </a:lnTo>
                    <a:lnTo>
                      <a:pt x="157" y="12"/>
                    </a:lnTo>
                    <a:lnTo>
                      <a:pt x="142" y="0"/>
                    </a:lnTo>
                    <a:lnTo>
                      <a:pt x="121" y="11"/>
                    </a:lnTo>
                    <a:lnTo>
                      <a:pt x="97" y="12"/>
                    </a:lnTo>
                    <a:lnTo>
                      <a:pt x="78" y="15"/>
                    </a:lnTo>
                    <a:lnTo>
                      <a:pt x="58" y="8"/>
                    </a:lnTo>
                    <a:close/>
                  </a:path>
                </a:pathLst>
              </a:custGeom>
              <a:grpFill/>
              <a:ln w="9525">
                <a:solidFill>
                  <a:srgbClr val="41BB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972" b="94302" l="9971" r="95308">
                          <a14:foregroundMark x1="31085" y1="74074" x2="31085" y2="74074"/>
                          <a14:foregroundMark x1="45455" y1="72650" x2="45455" y2="72650"/>
                          <a14:foregroundMark x1="32551" y1="86610" x2="33138" y2="86610"/>
                          <a14:foregroundMark x1="47507" y1="84615" x2="47507" y2="84615"/>
                          <a14:foregroundMark x1="61290" y1="72365" x2="61290" y2="72365"/>
                          <a14:foregroundMark x1="64223" y1="86610" x2="64516" y2="86325"/>
                          <a14:foregroundMark x1="75073" y1="71510" x2="75073" y2="715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8653" y="3050167"/>
              <a:ext cx="397477" cy="343771"/>
            </a:xfrm>
            <a:prstGeom prst="rect">
              <a:avLst/>
            </a:prstGeom>
          </p:spPr>
        </p:pic>
        <p:grpSp>
          <p:nvGrpSpPr>
            <p:cNvPr id="54" name="그룹 53"/>
            <p:cNvGrpSpPr/>
            <p:nvPr/>
          </p:nvGrpSpPr>
          <p:grpSpPr>
            <a:xfrm>
              <a:off x="1410290" y="3525710"/>
              <a:ext cx="395661" cy="316384"/>
              <a:chOff x="1419415" y="3663690"/>
              <a:chExt cx="192896" cy="173213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2273" b="97273" l="4490" r="97143">
                            <a14:foregroundMark x1="31020" y1="22727" x2="31020" y2="22727"/>
                            <a14:foregroundMark x1="19592" y1="45000" x2="19592" y2="45000"/>
                            <a14:foregroundMark x1="28163" y1="69091" x2="28163" y2="69091"/>
                            <a14:foregroundMark x1="47755" y1="82727" x2="47755" y2="82727"/>
                            <a14:foregroundMark x1="72653" y1="71818" x2="72653" y2="71818"/>
                            <a14:foregroundMark x1="82449" y1="50455" x2="82449" y2="50455"/>
                            <a14:foregroundMark x1="73061" y1="25455" x2="73061" y2="25455"/>
                            <a14:foregroundMark x1="52245" y1="12727" x2="52245" y2="1272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19415" y="3663690"/>
                <a:ext cx="192896" cy="173213"/>
              </a:xfrm>
              <a:prstGeom prst="rect">
                <a:avLst/>
              </a:prstGeom>
            </p:spPr>
          </p:pic>
          <p:sp>
            <p:nvSpPr>
              <p:cNvPr id="52" name="타원 51"/>
              <p:cNvSpPr/>
              <p:nvPr/>
            </p:nvSpPr>
            <p:spPr>
              <a:xfrm>
                <a:off x="1481706" y="3712739"/>
                <a:ext cx="71926" cy="71926"/>
              </a:xfrm>
              <a:prstGeom prst="ellipse">
                <a:avLst/>
              </a:prstGeom>
              <a:solidFill>
                <a:srgbClr val="1317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1249201" y="3762002"/>
              <a:ext cx="326638" cy="265939"/>
              <a:chOff x="5284184" y="3025829"/>
              <a:chExt cx="591892" cy="495643"/>
            </a:xfrm>
          </p:grpSpPr>
          <p:pic>
            <p:nvPicPr>
              <p:cNvPr id="226" name="그림 22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596" b="89899" l="2174" r="100000">
                            <a14:foregroundMark x1="15217" y1="45455" x2="15217" y2="34848"/>
                            <a14:foregroundMark x1="56211" y1="44444" x2="63043" y2="38889"/>
                            <a14:foregroundMark x1="61180" y1="20707" x2="61180" y2="20707"/>
                            <a14:foregroundMark x1="36646" y1="23232" x2="36646" y2="23232"/>
                            <a14:foregroundMark x1="17081" y1="24242" x2="17081" y2="24242"/>
                            <a14:foregroundMark x1="82298" y1="25253" x2="82298" y2="25253"/>
                            <a14:foregroundMark x1="40062" y1="50505" x2="40062" y2="50505"/>
                          </a14:backgroundRemoval>
                        </a14:imgEffect>
                      </a14:imgLayer>
                    </a14:imgProps>
                  </a:ext>
                </a:extLst>
              </a:blip>
              <a:srcRect l="3190" r="73787"/>
              <a:stretch/>
            </p:blipFill>
            <p:spPr>
              <a:xfrm>
                <a:off x="5284184" y="3025830"/>
                <a:ext cx="161672" cy="495642"/>
              </a:xfrm>
              <a:prstGeom prst="rect">
                <a:avLst/>
              </a:prstGeom>
            </p:spPr>
          </p:pic>
          <p:pic>
            <p:nvPicPr>
              <p:cNvPr id="227" name="그림 226"/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596" b="89899" l="2174" r="100000">
                            <a14:foregroundMark x1="15217" y1="45455" x2="15217" y2="34848"/>
                            <a14:foregroundMark x1="56211" y1="44444" x2="63043" y2="38889"/>
                            <a14:foregroundMark x1="61180" y1="20707" x2="61180" y2="20707"/>
                            <a14:foregroundMark x1="36646" y1="23232" x2="36646" y2="23232"/>
                            <a14:foregroundMark x1="17081" y1="24242" x2="17081" y2="24242"/>
                            <a14:foregroundMark x1="82298" y1="25253" x2="82298" y2="25253"/>
                            <a14:foregroundMark x1="40062" y1="50505" x2="40062" y2="50505"/>
                          </a14:backgroundRemoval>
                        </a14:imgEffect>
                      </a14:imgLayer>
                    </a14:imgProps>
                  </a:ext>
                </a:extLst>
              </a:blip>
              <a:srcRect l="71458"/>
              <a:stretch/>
            </p:blipFill>
            <p:spPr>
              <a:xfrm>
                <a:off x="5675653" y="3025829"/>
                <a:ext cx="200423" cy="495642"/>
              </a:xfrm>
              <a:prstGeom prst="rect">
                <a:avLst/>
              </a:prstGeom>
            </p:spPr>
          </p:pic>
          <p:pic>
            <p:nvPicPr>
              <p:cNvPr id="228" name="그림 22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596" b="89899" l="2174" r="100000">
                            <a14:foregroundMark x1="15217" y1="45455" x2="15217" y2="34848"/>
                            <a14:foregroundMark x1="56211" y1="44444" x2="63043" y2="38889"/>
                            <a14:foregroundMark x1="61180" y1="20707" x2="61180" y2="20707"/>
                            <a14:foregroundMark x1="36646" y1="23232" x2="36646" y2="23232"/>
                            <a14:foregroundMark x1="17081" y1="24242" x2="17081" y2="24242"/>
                            <a14:foregroundMark x1="82298" y1="25253" x2="82298" y2="25253"/>
                            <a14:foregroundMark x1="40062" y1="50505" x2="40062" y2="50505"/>
                          </a14:backgroundRemoval>
                        </a14:imgEffect>
                      </a14:imgLayer>
                    </a14:imgProps>
                  </a:ext>
                </a:extLst>
              </a:blip>
              <a:srcRect l="3190" r="73787"/>
              <a:stretch/>
            </p:blipFill>
            <p:spPr>
              <a:xfrm>
                <a:off x="5415910" y="3025830"/>
                <a:ext cx="161672" cy="495642"/>
              </a:xfrm>
              <a:prstGeom prst="rect">
                <a:avLst/>
              </a:prstGeom>
            </p:spPr>
          </p:pic>
          <p:pic>
            <p:nvPicPr>
              <p:cNvPr id="229" name="그림 22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596" b="89899" l="2174" r="100000">
                            <a14:foregroundMark x1="15217" y1="45455" x2="15217" y2="34848"/>
                            <a14:foregroundMark x1="56211" y1="44444" x2="63043" y2="38889"/>
                            <a14:foregroundMark x1="61180" y1="20707" x2="61180" y2="20707"/>
                            <a14:foregroundMark x1="36646" y1="23232" x2="36646" y2="23232"/>
                            <a14:foregroundMark x1="17081" y1="24242" x2="17081" y2="24242"/>
                            <a14:foregroundMark x1="82298" y1="25253" x2="82298" y2="25253"/>
                            <a14:foregroundMark x1="40062" y1="50505" x2="40062" y2="50505"/>
                          </a14:backgroundRemoval>
                        </a14:imgEffect>
                      </a14:imgLayer>
                    </a14:imgProps>
                  </a:ext>
                </a:extLst>
              </a:blip>
              <a:srcRect l="3190" r="73787"/>
              <a:stretch/>
            </p:blipFill>
            <p:spPr>
              <a:xfrm>
                <a:off x="5539730" y="3025830"/>
                <a:ext cx="161672" cy="495642"/>
              </a:xfrm>
              <a:prstGeom prst="rect">
                <a:avLst/>
              </a:prstGeom>
            </p:spPr>
          </p:pic>
        </p:grpSp>
        <p:grpSp>
          <p:nvGrpSpPr>
            <p:cNvPr id="230" name="그룹 229"/>
            <p:cNvGrpSpPr/>
            <p:nvPr/>
          </p:nvGrpSpPr>
          <p:grpSpPr>
            <a:xfrm>
              <a:off x="923623" y="3324553"/>
              <a:ext cx="414693" cy="266018"/>
              <a:chOff x="3498364" y="3010513"/>
              <a:chExt cx="746695" cy="498703"/>
            </a:xfrm>
          </p:grpSpPr>
          <p:pic>
            <p:nvPicPr>
              <p:cNvPr id="231" name="그림 230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596" b="89899" l="2174" r="100000">
                            <a14:foregroundMark x1="15217" y1="45455" x2="15217" y2="34848"/>
                            <a14:foregroundMark x1="56211" y1="44444" x2="63043" y2="38889"/>
                            <a14:foregroundMark x1="61180" y1="20707" x2="61180" y2="20707"/>
                            <a14:foregroundMark x1="36646" y1="23232" x2="36646" y2="23232"/>
                            <a14:foregroundMark x1="17081" y1="24242" x2="17081" y2="24242"/>
                            <a14:foregroundMark x1="82298" y1="25253" x2="82298" y2="25253"/>
                            <a14:foregroundMark x1="40062" y1="50505" x2="40062" y2="50505"/>
                          </a14:backgroundRemoval>
                        </a14:imgEffect>
                        <a14:imgEffect>
                          <a14:colorTemperature colorTemp="2072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l="71458"/>
              <a:stretch/>
            </p:blipFill>
            <p:spPr>
              <a:xfrm>
                <a:off x="3908998" y="3011262"/>
                <a:ext cx="200423" cy="495642"/>
              </a:xfrm>
              <a:prstGeom prst="rect">
                <a:avLst/>
              </a:prstGeom>
            </p:spPr>
          </p:pic>
          <p:pic>
            <p:nvPicPr>
              <p:cNvPr id="232" name="그림 231"/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596" b="89899" l="2174" r="100000">
                            <a14:foregroundMark x1="15217" y1="45455" x2="15217" y2="34848"/>
                            <a14:foregroundMark x1="56211" y1="44444" x2="63043" y2="38889"/>
                            <a14:foregroundMark x1="61180" y1="20707" x2="61180" y2="20707"/>
                            <a14:foregroundMark x1="36646" y1="23232" x2="36646" y2="23232"/>
                            <a14:foregroundMark x1="17081" y1="24242" x2="17081" y2="24242"/>
                            <a14:foregroundMark x1="82298" y1="25253" x2="82298" y2="25253"/>
                            <a14:foregroundMark x1="40062" y1="50505" x2="40062" y2="50505"/>
                          </a14:backgroundRemoval>
                        </a14:imgEffect>
                      </a14:imgLayer>
                    </a14:imgProps>
                  </a:ext>
                </a:extLst>
              </a:blip>
              <a:srcRect l="71458"/>
              <a:stretch/>
            </p:blipFill>
            <p:spPr>
              <a:xfrm>
                <a:off x="4044636" y="3010513"/>
                <a:ext cx="200423" cy="495642"/>
              </a:xfrm>
              <a:prstGeom prst="rect">
                <a:avLst/>
              </a:prstGeom>
            </p:spPr>
          </p:pic>
          <p:pic>
            <p:nvPicPr>
              <p:cNvPr id="237" name="그림 23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596" b="89899" l="2174" r="100000">
                            <a14:foregroundMark x1="15217" y1="45455" x2="15217" y2="34848"/>
                            <a14:foregroundMark x1="56211" y1="44444" x2="63043" y2="38889"/>
                            <a14:foregroundMark x1="61180" y1="20707" x2="61180" y2="20707"/>
                            <a14:foregroundMark x1="36646" y1="23232" x2="36646" y2="23232"/>
                            <a14:foregroundMark x1="17081" y1="24242" x2="17081" y2="24242"/>
                            <a14:foregroundMark x1="82298" y1="25253" x2="82298" y2="25253"/>
                            <a14:foregroundMark x1="40062" y1="50505" x2="40062" y2="50505"/>
                          </a14:backgroundRemoval>
                        </a14:imgEffect>
                      </a14:imgLayer>
                    </a14:imgProps>
                  </a:ext>
                </a:extLst>
              </a:blip>
              <a:srcRect l="3190" r="73787"/>
              <a:stretch/>
            </p:blipFill>
            <p:spPr>
              <a:xfrm>
                <a:off x="3498364" y="3013574"/>
                <a:ext cx="161672" cy="495642"/>
              </a:xfrm>
              <a:prstGeom prst="rect">
                <a:avLst/>
              </a:prstGeom>
            </p:spPr>
          </p:pic>
          <p:pic>
            <p:nvPicPr>
              <p:cNvPr id="238" name="그림 23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596" b="89899" l="2174" r="100000">
                            <a14:foregroundMark x1="15217" y1="45455" x2="15217" y2="34848"/>
                            <a14:foregroundMark x1="56211" y1="44444" x2="63043" y2="38889"/>
                            <a14:foregroundMark x1="61180" y1="20707" x2="61180" y2="20707"/>
                            <a14:foregroundMark x1="36646" y1="23232" x2="36646" y2="23232"/>
                            <a14:foregroundMark x1="17081" y1="24242" x2="17081" y2="24242"/>
                            <a14:foregroundMark x1="82298" y1="25253" x2="82298" y2="25253"/>
                            <a14:foregroundMark x1="40062" y1="50505" x2="40062" y2="50505"/>
                          </a14:backgroundRemoval>
                        </a14:imgEffect>
                      </a14:imgLayer>
                    </a14:imgProps>
                  </a:ext>
                </a:extLst>
              </a:blip>
              <a:srcRect l="3190" r="73787"/>
              <a:stretch/>
            </p:blipFill>
            <p:spPr>
              <a:xfrm>
                <a:off x="3630802" y="3013574"/>
                <a:ext cx="161672" cy="495642"/>
              </a:xfrm>
              <a:prstGeom prst="rect">
                <a:avLst/>
              </a:prstGeom>
            </p:spPr>
          </p:pic>
          <p:pic>
            <p:nvPicPr>
              <p:cNvPr id="239" name="그림 23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596" b="89899" l="2174" r="100000">
                            <a14:foregroundMark x1="15217" y1="45455" x2="15217" y2="34848"/>
                            <a14:foregroundMark x1="56211" y1="44444" x2="63043" y2="38889"/>
                            <a14:foregroundMark x1="61180" y1="20707" x2="61180" y2="20707"/>
                            <a14:foregroundMark x1="36646" y1="23232" x2="36646" y2="23232"/>
                            <a14:foregroundMark x1="17081" y1="24242" x2="17081" y2="24242"/>
                            <a14:foregroundMark x1="82298" y1="25253" x2="82298" y2="25253"/>
                            <a14:foregroundMark x1="40062" y1="50505" x2="40062" y2="50505"/>
                          </a14:backgroundRemoval>
                        </a14:imgEffect>
                      </a14:imgLayer>
                    </a14:imgProps>
                  </a:ext>
                </a:extLst>
              </a:blip>
              <a:srcRect l="3190" r="73787"/>
              <a:stretch/>
            </p:blipFill>
            <p:spPr>
              <a:xfrm>
                <a:off x="3762528" y="3013574"/>
                <a:ext cx="161672" cy="495642"/>
              </a:xfrm>
              <a:prstGeom prst="rect">
                <a:avLst/>
              </a:prstGeom>
            </p:spPr>
          </p:pic>
        </p:grpSp>
      </p:grpSp>
      <p:sp>
        <p:nvSpPr>
          <p:cNvPr id="240" name="직사각형 239"/>
          <p:cNvSpPr/>
          <p:nvPr/>
        </p:nvSpPr>
        <p:spPr>
          <a:xfrm>
            <a:off x="4257192" y="3054133"/>
            <a:ext cx="5214347" cy="12599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181843" y="3270484"/>
            <a:ext cx="1326889" cy="787045"/>
            <a:chOff x="3686422" y="895392"/>
            <a:chExt cx="1739707" cy="876307"/>
          </a:xfrm>
        </p:grpSpPr>
        <p:sp>
          <p:nvSpPr>
            <p:cNvPr id="272" name="직사각형 271"/>
            <p:cNvSpPr/>
            <p:nvPr/>
          </p:nvSpPr>
          <p:spPr>
            <a:xfrm>
              <a:off x="4319794" y="1239269"/>
              <a:ext cx="544269" cy="352285"/>
            </a:xfrm>
            <a:prstGeom prst="rect">
              <a:avLst/>
            </a:prstGeom>
            <a:solidFill>
              <a:srgbClr val="FEE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982" b="96552" l="9927" r="89969">
                          <a14:foregroundMark x1="55068" y1="56806" x2="53918" y2="593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6422" y="895392"/>
              <a:ext cx="1739707" cy="876307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343775" y="3178968"/>
            <a:ext cx="3994592" cy="1015975"/>
            <a:chOff x="5579921" y="849311"/>
            <a:chExt cx="5859036" cy="1015975"/>
          </a:xfrm>
        </p:grpSpPr>
        <p:pic>
          <p:nvPicPr>
            <p:cNvPr id="113" name="그림 112"/>
            <p:cNvPicPr preferRelativeResize="0">
              <a:picLocks/>
            </p:cNvPicPr>
            <p:nvPr/>
          </p:nvPicPr>
          <p:blipFill rotWithShape="1">
            <a:blip r:embed="rId22"/>
            <a:srcRect b="42388"/>
            <a:stretch/>
          </p:blipFill>
          <p:spPr>
            <a:xfrm>
              <a:off x="5579921" y="851586"/>
              <a:ext cx="1474511" cy="101370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15" name="그림 114"/>
            <p:cNvPicPr preferRelativeResize="0">
              <a:picLocks/>
            </p:cNvPicPr>
            <p:nvPr/>
          </p:nvPicPr>
          <p:blipFill rotWithShape="1">
            <a:blip r:embed="rId23"/>
            <a:srcRect b="44497"/>
            <a:stretch/>
          </p:blipFill>
          <p:spPr>
            <a:xfrm>
              <a:off x="7041429" y="851586"/>
              <a:ext cx="1474511" cy="101370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63" name="그림 162"/>
            <p:cNvPicPr preferRelativeResize="0"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502937" y="849311"/>
              <a:ext cx="1474511" cy="101370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64" name="그림 163"/>
            <p:cNvPicPr preferRelativeResize="0">
              <a:picLocks/>
            </p:cNvPicPr>
            <p:nvPr/>
          </p:nvPicPr>
          <p:blipFill rotWithShape="1">
            <a:blip r:embed="rId25"/>
            <a:srcRect b="43329"/>
            <a:stretch/>
          </p:blipFill>
          <p:spPr>
            <a:xfrm>
              <a:off x="9964446" y="849311"/>
              <a:ext cx="1474511" cy="101370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243" name="양쪽 모서리가 둥근 사각형 242"/>
          <p:cNvSpPr/>
          <p:nvPr/>
        </p:nvSpPr>
        <p:spPr>
          <a:xfrm rot="16200000">
            <a:off x="251776" y="3473795"/>
            <a:ext cx="1464828" cy="4667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US" altLang="ko-KR" sz="13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736541" y="3083932"/>
            <a:ext cx="49529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랄라블라행사</a:t>
            </a:r>
            <a:endParaRPr lang="en-US" altLang="ko-KR" sz="13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rot="5400000">
            <a:off x="2686080" y="3524171"/>
            <a:ext cx="45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▲</a:t>
            </a:r>
            <a:r>
              <a:rPr lang="ko-KR" altLang="en-US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5400000">
            <a:off x="7863501" y="5391420"/>
            <a:ext cx="45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EE206F"/>
                </a:solidFill>
                <a:latin typeface="맑은 고딕" panose="020B0503020000020004" pitchFamily="50" charset="-127"/>
              </a:rPr>
              <a:t>▲ </a:t>
            </a:r>
            <a:endParaRPr lang="ko-KR" altLang="en-US" dirty="0">
              <a:solidFill>
                <a:srgbClr val="EE206F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54880" y="5178017"/>
            <a:ext cx="1029209" cy="3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직사각형 315"/>
          <p:cNvSpPr/>
          <p:nvPr/>
        </p:nvSpPr>
        <p:spPr bwMode="auto">
          <a:xfrm>
            <a:off x="0" y="521941"/>
            <a:ext cx="10083658" cy="595823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0"/>
                </a:schemeClr>
              </a:gs>
              <a:gs pos="36000">
                <a:schemeClr val="accent4">
                  <a:lumMod val="0"/>
                  <a:lumOff val="100000"/>
                  <a:alpha val="0"/>
                </a:schemeClr>
              </a:gs>
              <a:gs pos="100000">
                <a:srgbClr val="6D7B89">
                  <a:alpha val="29000"/>
                </a:srgb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137">
              <a:defRPr/>
            </a:pPr>
            <a:endParaRPr lang="ko-KR" altLang="en-US" sz="1300">
              <a:ln>
                <a:solidFill>
                  <a:srgbClr val="DE1818">
                    <a:alpha val="0"/>
                  </a:srgbClr>
                </a:solidFill>
              </a:ln>
              <a:solidFill>
                <a:srgbClr val="333333"/>
              </a:solidFill>
              <a:latin typeface="HY견고딕" pitchFamily="18" charset="-127"/>
              <a:ea typeface="굴림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519739" y="5096335"/>
            <a:ext cx="8683586" cy="611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-22283" y="521942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194563" y="191927"/>
            <a:ext cx="902287" cy="332264"/>
            <a:chOff x="194563" y="187849"/>
            <a:chExt cx="902287" cy="191462"/>
          </a:xfrm>
        </p:grpSpPr>
        <p:sp>
          <p:nvSpPr>
            <p:cNvPr id="82" name="양쪽 모서리가 둥근 사각형 81"/>
            <p:cNvSpPr/>
            <p:nvPr/>
          </p:nvSpPr>
          <p:spPr>
            <a:xfrm flipH="1">
              <a:off x="196850" y="187849"/>
              <a:ext cx="900000" cy="191462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 flipH="1">
              <a:off x="194563" y="208206"/>
              <a:ext cx="842346" cy="1507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1.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기획 배경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147140" y="191927"/>
            <a:ext cx="900000" cy="332264"/>
            <a:chOff x="1262479" y="191927"/>
            <a:chExt cx="900000" cy="332264"/>
          </a:xfrm>
        </p:grpSpPr>
        <p:sp>
          <p:nvSpPr>
            <p:cNvPr id="85" name="양쪽 모서리가 둥근 사각형 84"/>
            <p:cNvSpPr/>
            <p:nvPr/>
          </p:nvSpPr>
          <p:spPr>
            <a:xfrm flipH="1">
              <a:off x="1262479" y="191927"/>
              <a:ext cx="900000" cy="332264"/>
            </a:xfrm>
            <a:prstGeom prst="round2SameRect">
              <a:avLst/>
            </a:prstGeom>
            <a:solidFill>
              <a:srgbClr val="FF7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 flipH="1">
              <a:off x="1262479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2.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데이터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097430" y="191927"/>
            <a:ext cx="900000" cy="332264"/>
            <a:chOff x="2162308" y="191927"/>
            <a:chExt cx="900000" cy="332264"/>
          </a:xfrm>
        </p:grpSpPr>
        <p:sp>
          <p:nvSpPr>
            <p:cNvPr id="88" name="양쪽 모서리가 둥근 사각형 87"/>
            <p:cNvSpPr/>
            <p:nvPr/>
          </p:nvSpPr>
          <p:spPr>
            <a:xfrm flipH="1">
              <a:off x="2162308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flipH="1">
              <a:off x="2162308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3.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기법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022191" y="191927"/>
            <a:ext cx="900000" cy="332264"/>
            <a:chOff x="3062137" y="191927"/>
            <a:chExt cx="900000" cy="332264"/>
          </a:xfrm>
        </p:grpSpPr>
        <p:sp>
          <p:nvSpPr>
            <p:cNvPr id="91" name="양쪽 모서리가 둥근 사각형 90"/>
            <p:cNvSpPr/>
            <p:nvPr/>
          </p:nvSpPr>
          <p:spPr>
            <a:xfrm flipH="1">
              <a:off x="3062137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 flipH="1">
              <a:off x="3062137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4.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결과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946952" y="189678"/>
            <a:ext cx="900000" cy="332264"/>
            <a:chOff x="4025002" y="189678"/>
            <a:chExt cx="900000" cy="332264"/>
          </a:xfrm>
        </p:grpSpPr>
        <p:sp>
          <p:nvSpPr>
            <p:cNvPr id="94" name="양쪽 모서리가 둥근 사각형 93"/>
            <p:cNvSpPr/>
            <p:nvPr/>
          </p:nvSpPr>
          <p:spPr>
            <a:xfrm flipH="1">
              <a:off x="4025002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 flipH="1">
              <a:off x="4025002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활용 방안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871714" y="189678"/>
            <a:ext cx="900000" cy="332264"/>
            <a:chOff x="4976318" y="189678"/>
            <a:chExt cx="900000" cy="332264"/>
          </a:xfrm>
        </p:grpSpPr>
        <p:sp>
          <p:nvSpPr>
            <p:cNvPr id="97" name="양쪽 모서리가 둥근 사각형 96"/>
            <p:cNvSpPr/>
            <p:nvPr/>
          </p:nvSpPr>
          <p:spPr>
            <a:xfrm flipH="1">
              <a:off x="4976318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 flipH="1">
              <a:off x="4976318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6.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기대효과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256" name="차트 2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960227"/>
              </p:ext>
            </p:extLst>
          </p:nvPr>
        </p:nvGraphicFramePr>
        <p:xfrm>
          <a:off x="772544" y="2620231"/>
          <a:ext cx="2749902" cy="26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7" name="직사각형 256"/>
          <p:cNvSpPr/>
          <p:nvPr/>
        </p:nvSpPr>
        <p:spPr>
          <a:xfrm>
            <a:off x="1038599" y="2748734"/>
            <a:ext cx="8164725" cy="21469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1042248" y="863450"/>
            <a:ext cx="4050760" cy="167816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>
            <a:off x="1042248" y="1197609"/>
            <a:ext cx="4050761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/>
          <p:cNvSpPr/>
          <p:nvPr/>
        </p:nvSpPr>
        <p:spPr>
          <a:xfrm>
            <a:off x="1042248" y="865196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1038599" y="903623"/>
            <a:ext cx="139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유통</a:t>
            </a:r>
            <a:r>
              <a:rPr lang="en-US" altLang="ko-KR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랄라블라</a:t>
            </a:r>
            <a:r>
              <a:rPr lang="en-US" altLang="ko-KR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)</a:t>
            </a:r>
            <a:endParaRPr lang="ko-KR" altLang="en-US" sz="14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5157780" y="863450"/>
            <a:ext cx="4050760" cy="167816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5157780" y="1197609"/>
            <a:ext cx="4050761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/>
          <p:cNvSpPr/>
          <p:nvPr/>
        </p:nvSpPr>
        <p:spPr>
          <a:xfrm>
            <a:off x="5157780" y="865196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>
            <a:off x="5154131" y="903623"/>
            <a:ext cx="2387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인구 </a:t>
            </a:r>
            <a:r>
              <a:rPr lang="en-US" altLang="ko-KR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유동인구 </a:t>
            </a:r>
            <a:r>
              <a:rPr lang="en-US" altLang="ko-KR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도시계획</a:t>
            </a:r>
            <a:endParaRPr lang="ko-KR" altLang="en-US" sz="14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66" name="그룹 265"/>
          <p:cNvGrpSpPr/>
          <p:nvPr/>
        </p:nvGrpSpPr>
        <p:grpSpPr>
          <a:xfrm>
            <a:off x="1148956" y="1273210"/>
            <a:ext cx="367200" cy="1116650"/>
            <a:chOff x="1534132" y="1226391"/>
            <a:chExt cx="367200" cy="1237038"/>
          </a:xfrm>
        </p:grpSpPr>
        <p:sp>
          <p:nvSpPr>
            <p:cNvPr id="267" name="직사각형 266"/>
            <p:cNvSpPr/>
            <p:nvPr/>
          </p:nvSpPr>
          <p:spPr>
            <a:xfrm>
              <a:off x="1534132" y="1466447"/>
              <a:ext cx="359778" cy="99698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지에스리테일</a:t>
              </a:r>
              <a:endParaRPr lang="en-US" altLang="ko-KR" sz="9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534132" y="1226391"/>
              <a:ext cx="367200" cy="230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출처</a:t>
              </a: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1625449" y="1273210"/>
            <a:ext cx="435600" cy="208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기준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0" name="그룹 269"/>
          <p:cNvGrpSpPr/>
          <p:nvPr/>
        </p:nvGrpSpPr>
        <p:grpSpPr>
          <a:xfrm>
            <a:off x="1628979" y="1489904"/>
            <a:ext cx="428541" cy="899955"/>
            <a:chOff x="2014155" y="1272724"/>
            <a:chExt cx="428541" cy="1139330"/>
          </a:xfrm>
        </p:grpSpPr>
        <p:sp>
          <p:nvSpPr>
            <p:cNvPr id="271" name="직사각형 270"/>
            <p:cNvSpPr/>
            <p:nvPr/>
          </p:nvSpPr>
          <p:spPr>
            <a:xfrm>
              <a:off x="2014155" y="1272724"/>
              <a:ext cx="428541" cy="50949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시군구별</a:t>
              </a:r>
              <a:endParaRPr lang="en-US" altLang="ko-KR" sz="9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2014155" y="1795752"/>
              <a:ext cx="428541" cy="61630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일별</a:t>
              </a:r>
              <a:endParaRPr lang="en-US" altLang="ko-KR" sz="9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2170342" y="1279491"/>
            <a:ext cx="1450800" cy="1114580"/>
            <a:chOff x="2402638" y="1233349"/>
            <a:chExt cx="1450800" cy="909796"/>
          </a:xfrm>
        </p:grpSpPr>
        <p:sp>
          <p:nvSpPr>
            <p:cNvPr id="274" name="직사각형 273"/>
            <p:cNvSpPr/>
            <p:nvPr/>
          </p:nvSpPr>
          <p:spPr>
            <a:xfrm>
              <a:off x="2402638" y="1233349"/>
              <a:ext cx="1450800" cy="230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전처리 방법</a:t>
              </a:r>
              <a:endPara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406737" y="1458779"/>
              <a:ext cx="1442602" cy="68436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데이터가 존재하지 않는 경우         </a:t>
              </a:r>
              <a:r>
                <a: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</a:t>
              </a:r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 별도 처리 </a:t>
              </a:r>
              <a:r>
                <a: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X</a:t>
              </a:r>
              <a:endParaRPr lang="en-US" altLang="ko-KR" sz="8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6" name="그룹 275"/>
          <p:cNvGrpSpPr/>
          <p:nvPr/>
        </p:nvGrpSpPr>
        <p:grpSpPr>
          <a:xfrm>
            <a:off x="3730436" y="1278752"/>
            <a:ext cx="1267200" cy="1115319"/>
            <a:chOff x="3886290" y="1232530"/>
            <a:chExt cx="1267200" cy="1235564"/>
          </a:xfrm>
        </p:grpSpPr>
        <p:sp>
          <p:nvSpPr>
            <p:cNvPr id="277" name="직사각형 276"/>
            <p:cNvSpPr/>
            <p:nvPr/>
          </p:nvSpPr>
          <p:spPr>
            <a:xfrm>
              <a:off x="3886290" y="1232530"/>
              <a:ext cx="1267200" cy="230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변수</a:t>
              </a:r>
              <a:endPara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3886290" y="1457254"/>
              <a:ext cx="1260000" cy="101084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ts val="600"/>
                </a:spcBef>
                <a:spcAft>
                  <a:spcPct val="0"/>
                </a:spcAft>
              </a:pPr>
              <a:endParaRPr lang="ko-KR" altLang="en-US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918258" y="1509532"/>
              <a:ext cx="576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거래일</a:t>
              </a:r>
              <a:endParaRPr lang="ko-KR" altLang="en-US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918258" y="1750501"/>
              <a:ext cx="576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판매 수 량</a:t>
              </a:r>
              <a:endParaRPr lang="ko-KR" altLang="en-US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4524766" y="1509532"/>
              <a:ext cx="576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법정동</a:t>
              </a:r>
              <a:r>
                <a:rPr lang="en-US" altLang="ko-KR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도</a:t>
              </a:r>
              <a:r>
                <a:rPr lang="en-US" altLang="ko-KR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)</a:t>
              </a:r>
              <a:endParaRPr lang="ko-KR" altLang="en-US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3917528" y="1991470"/>
              <a:ext cx="576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카테고리</a:t>
              </a:r>
              <a:endParaRPr lang="ko-KR" altLang="en-US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4524766" y="1991470"/>
              <a:ext cx="576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성별</a:t>
              </a:r>
              <a:endParaRPr lang="ko-KR" altLang="en-US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4524766" y="2232439"/>
              <a:ext cx="576000" cy="216000"/>
            </a:xfrm>
            <a:prstGeom prst="rect">
              <a:avLst/>
            </a:prstGeom>
            <a:solidFill>
              <a:srgbClr val="FBF4D8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연령 코드</a:t>
              </a:r>
              <a:endParaRPr lang="en-US" altLang="ko-KR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r>
                <a:rPr lang="en-US" altLang="ko-KR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범주</a:t>
              </a:r>
              <a:r>
                <a:rPr lang="en-US" altLang="ko-KR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)</a:t>
              </a:r>
              <a:endParaRPr lang="ko-KR" altLang="en-US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4524766" y="1750501"/>
              <a:ext cx="576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법정동</a:t>
              </a:r>
              <a:r>
                <a:rPr lang="en-US" altLang="ko-KR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시</a:t>
              </a:r>
              <a:r>
                <a:rPr lang="en-US" altLang="ko-KR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,</a:t>
              </a:r>
              <a:r>
                <a: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군</a:t>
              </a:r>
              <a:r>
                <a:rPr lang="en-US" altLang="ko-KR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)</a:t>
              </a:r>
              <a:endParaRPr lang="ko-KR" altLang="en-US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3918258" y="2232439"/>
              <a:ext cx="576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연령 코드</a:t>
              </a:r>
              <a:endParaRPr lang="ko-KR" altLang="en-US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397853" y="2748736"/>
            <a:ext cx="669806" cy="2146921"/>
            <a:chOff x="783029" y="2531556"/>
            <a:chExt cx="669806" cy="2145831"/>
          </a:xfrm>
        </p:grpSpPr>
        <p:sp>
          <p:nvSpPr>
            <p:cNvPr id="288" name="양쪽 모서리가 둥근 사각형 287"/>
            <p:cNvSpPr/>
            <p:nvPr/>
          </p:nvSpPr>
          <p:spPr>
            <a:xfrm rot="16200000">
              <a:off x="45017" y="3371089"/>
              <a:ext cx="2145831" cy="466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A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 altLang="ko-KR" sz="13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783029" y="3343791"/>
              <a:ext cx="669806" cy="521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300" b="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변수</a:t>
              </a:r>
              <a:endParaRPr lang="en-US" altLang="ko-KR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300" b="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검증</a:t>
              </a:r>
              <a:endParaRPr lang="en-US" altLang="ko-KR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397853" y="863450"/>
            <a:ext cx="669806" cy="1680414"/>
            <a:chOff x="783029" y="646270"/>
            <a:chExt cx="669806" cy="1823474"/>
          </a:xfrm>
        </p:grpSpPr>
        <p:sp>
          <p:nvSpPr>
            <p:cNvPr id="291" name="양쪽 모서리가 둥근 사각형 290"/>
            <p:cNvSpPr/>
            <p:nvPr/>
          </p:nvSpPr>
          <p:spPr>
            <a:xfrm rot="16200000">
              <a:off x="206196" y="1324624"/>
              <a:ext cx="1823474" cy="466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A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 altLang="ko-KR" sz="13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83029" y="1219936"/>
              <a:ext cx="669806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300" b="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데</a:t>
              </a:r>
              <a:endParaRPr lang="en-US" altLang="ko-KR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300" b="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이</a:t>
              </a:r>
              <a:endParaRPr lang="en-US" altLang="ko-KR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300" b="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터</a:t>
              </a:r>
              <a:endParaRPr lang="en-US" altLang="ko-KR" sz="13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5299415" y="1357054"/>
            <a:ext cx="2631010" cy="1030829"/>
            <a:chOff x="5573646" y="1174929"/>
            <a:chExt cx="2782507" cy="1030829"/>
          </a:xfrm>
        </p:grpSpPr>
        <p:sp>
          <p:nvSpPr>
            <p:cNvPr id="294" name="직사각형 293"/>
            <p:cNvSpPr/>
            <p:nvPr/>
          </p:nvSpPr>
          <p:spPr>
            <a:xfrm>
              <a:off x="5573646" y="1174929"/>
              <a:ext cx="2577001" cy="1030828"/>
            </a:xfrm>
            <a:prstGeom prst="rect">
              <a:avLst/>
            </a:prstGeom>
            <a:solidFill>
              <a:srgbClr val="164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5658098" y="1288356"/>
              <a:ext cx="2380220" cy="208395"/>
              <a:chOff x="5658098" y="1141584"/>
              <a:chExt cx="2380220" cy="208395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5658098" y="1141584"/>
                <a:ext cx="623640" cy="2083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인구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6355213" y="1141584"/>
                <a:ext cx="1683105" cy="2083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    인구센서스  성별</a:t>
                </a:r>
                <a:r>
                  <a:rPr lang="en-US" altLang="ko-KR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연령별 데이터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5658098" y="1596076"/>
              <a:ext cx="2380220" cy="208395"/>
              <a:chOff x="5658098" y="1515455"/>
              <a:chExt cx="2380220" cy="208395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5658098" y="1515455"/>
                <a:ext cx="623640" cy="2083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유동인구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6355213" y="1515455"/>
                <a:ext cx="1683105" cy="2083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    서울 유동인구 정보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5658098" y="1903795"/>
              <a:ext cx="2380220" cy="208395"/>
              <a:chOff x="5658098" y="1857598"/>
              <a:chExt cx="2380220" cy="208395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5658098" y="1857598"/>
                <a:ext cx="623640" cy="2083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도시계획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6355213" y="1857598"/>
                <a:ext cx="1683105" cy="2083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    랄라블라 입점 상권 정보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98" name="사다리꼴 297"/>
            <p:cNvSpPr/>
            <p:nvPr/>
          </p:nvSpPr>
          <p:spPr>
            <a:xfrm rot="5400000">
              <a:off x="7737985" y="1587590"/>
              <a:ext cx="1030829" cy="205507"/>
            </a:xfrm>
            <a:prstGeom prst="trapezoid">
              <a:avLst>
                <a:gd name="adj" fmla="val 226887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53000">
                  <a:schemeClr val="bg1">
                    <a:lumMod val="85000"/>
                    <a:alpha val="6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5" name="직사각형 304"/>
          <p:cNvSpPr/>
          <p:nvPr/>
        </p:nvSpPr>
        <p:spPr>
          <a:xfrm>
            <a:off x="8007330" y="1353680"/>
            <a:ext cx="1044814" cy="625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지점별 기준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데이터가  없어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분석 결과 왜곡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8008786" y="2024156"/>
            <a:ext cx="1041903" cy="368996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유통 데이터 기준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인구통계학 정보 활용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07" name="직사각형 306"/>
          <p:cNvSpPr/>
          <p:nvPr/>
        </p:nvSpPr>
        <p:spPr>
          <a:xfrm rot="10800000">
            <a:off x="8361390" y="1863972"/>
            <a:ext cx="336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▲</a:t>
            </a:r>
            <a:r>
              <a: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sz="1100" dirty="0"/>
          </a:p>
        </p:txBody>
      </p:sp>
      <p:graphicFrame>
        <p:nvGraphicFramePr>
          <p:cNvPr id="308" name="표 3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84137"/>
              </p:ext>
            </p:extLst>
          </p:nvPr>
        </p:nvGraphicFramePr>
        <p:xfrm>
          <a:off x="3699035" y="2870756"/>
          <a:ext cx="1132504" cy="1914601"/>
        </p:xfrm>
        <a:graphic>
          <a:graphicData uri="http://schemas.openxmlformats.org/drawingml/2006/table">
            <a:tbl>
              <a:tblPr/>
              <a:tblGrid>
                <a:gridCol w="328791">
                  <a:extLst>
                    <a:ext uri="{9D8B030D-6E8A-4147-A177-3AD203B41FA5}">
                      <a16:colId xmlns:a16="http://schemas.microsoft.com/office/drawing/2014/main" val="1197549417"/>
                    </a:ext>
                  </a:extLst>
                </a:gridCol>
                <a:gridCol w="474922">
                  <a:extLst>
                    <a:ext uri="{9D8B030D-6E8A-4147-A177-3AD203B41FA5}">
                      <a16:colId xmlns:a16="http://schemas.microsoft.com/office/drawing/2014/main" val="3795188489"/>
                    </a:ext>
                  </a:extLst>
                </a:gridCol>
                <a:gridCol w="328791">
                  <a:extLst>
                    <a:ext uri="{9D8B030D-6E8A-4147-A177-3AD203B41FA5}">
                      <a16:colId xmlns:a16="http://schemas.microsoft.com/office/drawing/2014/main" val="1410795733"/>
                    </a:ext>
                  </a:extLst>
                </a:gridCol>
              </a:tblGrid>
              <a:tr h="147277"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sz="7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연령대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sz="7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카테고리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sz="7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비율(%)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59919"/>
                  </a:ext>
                </a:extLst>
              </a:tr>
              <a:tr h="147277">
                <a:tc rowSpan="3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sz="700" b="1" kern="1200" spc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00~19</a:t>
                      </a:r>
                      <a:endParaRPr lang="ko-KR" sz="700" b="1" kern="1200" spc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크림로션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275803"/>
                  </a:ext>
                </a:extLst>
              </a:tr>
              <a:tr h="147277">
                <a:tc vMerge="1">
                  <a:txBody>
                    <a:bodyPr/>
                    <a:lstStyle/>
                    <a:p>
                      <a:pPr algn="l" fontAlgn="ctr"/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575949"/>
                  </a:ext>
                </a:extLst>
              </a:tr>
              <a:tr h="147277">
                <a:tc vMerge="1">
                  <a:txBody>
                    <a:bodyPr/>
                    <a:lstStyle/>
                    <a:p>
                      <a:pPr algn="l" fontAlgn="ctr"/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마스크팩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09277"/>
                  </a:ext>
                </a:extLst>
              </a:tr>
              <a:tr h="147277">
                <a:tc rowSpan="3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sz="700" b="1" kern="1200" spc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20~39</a:t>
                      </a:r>
                      <a:endParaRPr lang="ko-KR" sz="700" b="1" kern="1200" spc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크림로션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231602"/>
                  </a:ext>
                </a:extLst>
              </a:tr>
              <a:tr h="147277">
                <a:tc vMerge="1">
                  <a:txBody>
                    <a:bodyPr/>
                    <a:lstStyle/>
                    <a:p>
                      <a:pPr algn="l" fontAlgn="ctr"/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32809"/>
                  </a:ext>
                </a:extLst>
              </a:tr>
              <a:tr h="147277">
                <a:tc vMerge="1">
                  <a:txBody>
                    <a:bodyPr/>
                    <a:lstStyle/>
                    <a:p>
                      <a:pPr algn="l" fontAlgn="ctr"/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마스크팩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581424"/>
                  </a:ext>
                </a:extLst>
              </a:tr>
              <a:tr h="147277">
                <a:tc rowSpan="3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sz="700" b="1" kern="1200" spc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40~5</a:t>
                      </a:r>
                      <a:r>
                        <a:rPr lang="en-US" altLang="ko-KR" sz="700" b="1" kern="1200" spc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endParaRPr lang="ko-KR" sz="700" b="1" kern="1200" spc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크림로션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02821"/>
                  </a:ext>
                </a:extLst>
              </a:tr>
              <a:tr h="147277">
                <a:tc vMerge="1">
                  <a:txBody>
                    <a:bodyPr/>
                    <a:lstStyle/>
                    <a:p>
                      <a:pPr algn="l" fontAlgn="ctr"/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75087"/>
                  </a:ext>
                </a:extLst>
              </a:tr>
              <a:tr h="147277">
                <a:tc vMerge="1">
                  <a:txBody>
                    <a:bodyPr/>
                    <a:lstStyle/>
                    <a:p>
                      <a:pPr algn="l" fontAlgn="ctr"/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마스크팩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326268"/>
                  </a:ext>
                </a:extLst>
              </a:tr>
              <a:tr h="147277">
                <a:tc rowSpan="3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sz="700" b="1" kern="1200" spc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60~99</a:t>
                      </a:r>
                      <a:endParaRPr lang="ko-KR" sz="700" b="1" kern="1200" spc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크림로션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183560"/>
                  </a:ext>
                </a:extLst>
              </a:tr>
              <a:tr h="147277">
                <a:tc vMerge="1">
                  <a:txBody>
                    <a:bodyPr/>
                    <a:lstStyle/>
                    <a:p>
                      <a:pPr algn="l" fontAlgn="ctr"/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926707"/>
                  </a:ext>
                </a:extLst>
              </a:tr>
              <a:tr h="147277">
                <a:tc vMerge="1">
                  <a:txBody>
                    <a:bodyPr/>
                    <a:lstStyle/>
                    <a:p>
                      <a:pPr algn="l" fontAlgn="ctr"/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ko-KR" sz="700" b="0" kern="1200" spc="-151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마스크팩</a:t>
                      </a:r>
                      <a:endParaRPr lang="ko-KR" sz="7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758286"/>
                  </a:ext>
                </a:extLst>
              </a:tr>
            </a:tbl>
          </a:graphicData>
        </a:graphic>
      </p:graphicFrame>
      <p:graphicFrame>
        <p:nvGraphicFramePr>
          <p:cNvPr id="309" name="표 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98153"/>
              </p:ext>
            </p:extLst>
          </p:nvPr>
        </p:nvGraphicFramePr>
        <p:xfrm>
          <a:off x="7335273" y="2837522"/>
          <a:ext cx="1649452" cy="1988253"/>
        </p:xfrm>
        <a:graphic>
          <a:graphicData uri="http://schemas.openxmlformats.org/drawingml/2006/table">
            <a:tbl>
              <a:tblPr/>
              <a:tblGrid>
                <a:gridCol w="443072">
                  <a:extLst>
                    <a:ext uri="{9D8B030D-6E8A-4147-A177-3AD203B41FA5}">
                      <a16:colId xmlns:a16="http://schemas.microsoft.com/office/drawing/2014/main" val="1597633255"/>
                    </a:ext>
                  </a:extLst>
                </a:gridCol>
                <a:gridCol w="414668">
                  <a:extLst>
                    <a:ext uri="{9D8B030D-6E8A-4147-A177-3AD203B41FA5}">
                      <a16:colId xmlns:a16="http://schemas.microsoft.com/office/drawing/2014/main" val="1179076220"/>
                    </a:ext>
                  </a:extLst>
                </a:gridCol>
                <a:gridCol w="431712">
                  <a:extLst>
                    <a:ext uri="{9D8B030D-6E8A-4147-A177-3AD203B41FA5}">
                      <a16:colId xmlns:a16="http://schemas.microsoft.com/office/drawing/2014/main" val="21079838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32217906"/>
                    </a:ext>
                  </a:extLst>
                </a:gridCol>
              </a:tblGrid>
              <a:tr h="164915"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7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7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연령대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7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700" b="1" kern="1200" spc="-151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비율</a:t>
                      </a:r>
                      <a:r>
                        <a:rPr lang="en-US" altLang="ko-KR" sz="700" b="1" kern="1200" spc="-151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(%)</a:t>
                      </a:r>
                      <a:endParaRPr lang="ko-KR" sz="700" b="1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524"/>
                  </a:ext>
                </a:extLst>
              </a:tr>
              <a:tr h="105219">
                <a:tc rowSpan="4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457200" rtl="0" eaLnBrk="1" fontAlgn="ctr" latinLnBrk="0" hangingPunct="1"/>
                      <a:r>
                        <a:rPr lang="ko-KR" sz="700" b="1" kern="1200" spc="-151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종로구</a:t>
                      </a:r>
                      <a:endParaRPr lang="ko-KR" sz="700" b="1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00~19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12,355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0.7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630332"/>
                  </a:ext>
                </a:extLst>
              </a:tr>
              <a:tr h="125803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20~39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1,479,137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84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86187"/>
                  </a:ext>
                </a:extLst>
              </a:tr>
              <a:tr h="105219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40~59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247,040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812789"/>
                  </a:ext>
                </a:extLst>
              </a:tr>
              <a:tr h="105219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60~99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12,901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564093"/>
                  </a:ext>
                </a:extLst>
              </a:tr>
              <a:tr h="105219">
                <a:tc rowSpan="4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457200" rtl="0" eaLnBrk="1" fontAlgn="ctr" latinLnBrk="0" hangingPunct="1"/>
                      <a:r>
                        <a:rPr lang="ko-KR" sz="700" b="1" kern="1200" spc="-151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서초구</a:t>
                      </a:r>
                      <a:endParaRPr lang="ko-KR" sz="700" b="1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00~19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227,224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351374"/>
                  </a:ext>
                </a:extLst>
              </a:tr>
              <a:tr h="125803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20~39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7,983,182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82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631472"/>
                  </a:ext>
                </a:extLst>
              </a:tr>
              <a:tr h="125803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40~59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1,388,183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558158"/>
                  </a:ext>
                </a:extLst>
              </a:tr>
              <a:tr h="105219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60~99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130,065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705730"/>
                  </a:ext>
                </a:extLst>
              </a:tr>
              <a:tr h="105219">
                <a:tc rowSpan="4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457200" rtl="0" eaLnBrk="1" fontAlgn="ctr" latinLnBrk="0" hangingPunct="1"/>
                      <a:r>
                        <a:rPr lang="ko-KR" sz="700" b="1" kern="1200" spc="-151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하남</a:t>
                      </a:r>
                      <a:r>
                        <a:rPr lang="ko-KR" altLang="en-US" sz="700" b="1" kern="1200" spc="-151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</a:t>
                      </a:r>
                      <a:endParaRPr lang="ko-KR" sz="700" b="1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00~19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203,466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20694"/>
                  </a:ext>
                </a:extLst>
              </a:tr>
              <a:tr h="125803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20~39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1,683,558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192316"/>
                  </a:ext>
                </a:extLst>
              </a:tr>
              <a:tr h="125803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40~59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1,347,704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14338"/>
                  </a:ext>
                </a:extLst>
              </a:tr>
              <a:tr h="105219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60~99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138,875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334478"/>
                  </a:ext>
                </a:extLst>
              </a:tr>
              <a:tr h="105219">
                <a:tc rowSpan="4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457200" rtl="0" eaLnBrk="1" fontAlgn="ctr" latinLnBrk="0" hangingPunct="1"/>
                      <a:r>
                        <a:rPr lang="ko-KR" sz="700" b="1" kern="1200" spc="-151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양천구</a:t>
                      </a:r>
                      <a:endParaRPr lang="ko-KR" sz="700" b="1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00~19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211,116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71222"/>
                  </a:ext>
                </a:extLst>
              </a:tr>
              <a:tr h="125803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20~39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1,281,918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07052"/>
                  </a:ext>
                </a:extLst>
              </a:tr>
              <a:tr h="125803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40~59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1,003,430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200819"/>
                  </a:ext>
                </a:extLst>
              </a:tr>
              <a:tr h="67567">
                <a:tc vMerge="1"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sz="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60~99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34,734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8013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56026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34039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512052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90065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68078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46091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024104" algn="l" defTabSz="756026" rtl="0" eaLnBrk="1" latinLnBrk="1" hangingPunct="1">
                        <a:defRPr sz="1488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r" defTabSz="756026" rtl="0" eaLnBrk="1" fontAlgn="ctr" latinLnBrk="1" hangingPunct="1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10800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271023"/>
                  </a:ext>
                </a:extLst>
              </a:tr>
            </a:tbl>
          </a:graphicData>
        </a:graphic>
      </p:graphicFrame>
      <p:graphicFrame>
        <p:nvGraphicFramePr>
          <p:cNvPr id="310" name="차트 3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817278"/>
              </p:ext>
            </p:extLst>
          </p:nvPr>
        </p:nvGraphicFramePr>
        <p:xfrm>
          <a:off x="5067628" y="2772887"/>
          <a:ext cx="2250155" cy="213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1" name="직사각형 310"/>
          <p:cNvSpPr/>
          <p:nvPr/>
        </p:nvSpPr>
        <p:spPr>
          <a:xfrm>
            <a:off x="519739" y="5288346"/>
            <a:ext cx="8683586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지역별 연령대별 성별 모두 다른 </a:t>
            </a:r>
            <a:r>
              <a:rPr lang="ko-KR" altLang="en-US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양상 </a:t>
            </a:r>
            <a:r>
              <a:rPr lang="en-US" altLang="ko-KR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유통 </a:t>
            </a:r>
            <a:r>
              <a:rPr lang="ko-KR" altLang="en-US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데이터 </a:t>
            </a:r>
            <a:r>
              <a:rPr lang="ko-KR" altLang="en-US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인구 통계학 정보 </a:t>
            </a:r>
            <a:r>
              <a:rPr lang="ko-KR" altLang="en-US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활용 </a:t>
            </a:r>
            <a:r>
              <a:rPr lang="ko-KR" altLang="en-US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가능</a:t>
            </a:r>
            <a:endParaRPr lang="ko-KR" altLang="en-US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7736107" y="6092229"/>
            <a:ext cx="23337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Aft>
                <a:spcPct val="0"/>
              </a:spcAft>
            </a:pPr>
            <a:r>
              <a:rPr lang="en-US" altLang="ko-KR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* 2016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년 </a:t>
            </a:r>
            <a:r>
              <a:rPr lang="en-US" altLang="ko-KR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~ 2018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년 </a:t>
            </a:r>
            <a:r>
              <a:rPr lang="ko-KR" altLang="en-US" sz="700" b="1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랄라블라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b="1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유통데이터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기준</a:t>
            </a:r>
            <a:endParaRPr lang="en-US" altLang="ko-KR" sz="700" b="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2803" y="3536418"/>
            <a:ext cx="2311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7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5321714" y="4827383"/>
            <a:ext cx="4049193" cy="980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68593"/>
              </p:ext>
            </p:extLst>
          </p:nvPr>
        </p:nvGraphicFramePr>
        <p:xfrm>
          <a:off x="5183170" y="2700947"/>
          <a:ext cx="3833677" cy="870527"/>
        </p:xfrm>
        <a:graphic>
          <a:graphicData uri="http://schemas.openxmlformats.org/drawingml/2006/table">
            <a:tbl>
              <a:tblPr/>
              <a:tblGrid>
                <a:gridCol w="527384">
                  <a:extLst>
                    <a:ext uri="{9D8B030D-6E8A-4147-A177-3AD203B41FA5}">
                      <a16:colId xmlns:a16="http://schemas.microsoft.com/office/drawing/2014/main" val="3199532548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1596775694"/>
                    </a:ext>
                  </a:extLst>
                </a:gridCol>
                <a:gridCol w="628805">
                  <a:extLst>
                    <a:ext uri="{9D8B030D-6E8A-4147-A177-3AD203B41FA5}">
                      <a16:colId xmlns:a16="http://schemas.microsoft.com/office/drawing/2014/main" val="3635919878"/>
                    </a:ext>
                  </a:extLst>
                </a:gridCol>
                <a:gridCol w="537526">
                  <a:extLst>
                    <a:ext uri="{9D8B030D-6E8A-4147-A177-3AD203B41FA5}">
                      <a16:colId xmlns:a16="http://schemas.microsoft.com/office/drawing/2014/main" val="4269402081"/>
                    </a:ext>
                  </a:extLst>
                </a:gridCol>
                <a:gridCol w="537526">
                  <a:extLst>
                    <a:ext uri="{9D8B030D-6E8A-4147-A177-3AD203B41FA5}">
                      <a16:colId xmlns:a16="http://schemas.microsoft.com/office/drawing/2014/main" val="3699669828"/>
                    </a:ext>
                  </a:extLst>
                </a:gridCol>
                <a:gridCol w="537526">
                  <a:extLst>
                    <a:ext uri="{9D8B030D-6E8A-4147-A177-3AD203B41FA5}">
                      <a16:colId xmlns:a16="http://schemas.microsoft.com/office/drawing/2014/main" val="1823239411"/>
                    </a:ext>
                  </a:extLst>
                </a:gridCol>
                <a:gridCol w="537526">
                  <a:extLst>
                    <a:ext uri="{9D8B030D-6E8A-4147-A177-3AD203B41FA5}">
                      <a16:colId xmlns:a16="http://schemas.microsoft.com/office/drawing/2014/main" val="282636934"/>
                    </a:ext>
                  </a:extLst>
                </a:gridCol>
              </a:tblGrid>
              <a:tr h="17887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ko-KR" altLang="en-US" sz="1000" b="1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이산화황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일산화탄소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오존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미세먼지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일조량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전운량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74656"/>
                  </a:ext>
                </a:extLst>
              </a:tr>
              <a:tr h="17291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네일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-0.28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-0.32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-0.26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76188"/>
                  </a:ext>
                </a:extLst>
              </a:tr>
              <a:tr h="17291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립케어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0.32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0.32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-0.40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-0.35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A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543172"/>
                  </a:ext>
                </a:extLst>
              </a:tr>
              <a:tr h="17291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선케어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-0.33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-0.33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55609"/>
                  </a:ext>
                </a:extLst>
              </a:tr>
              <a:tr h="17291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제모제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-0.37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-0.37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54689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372542" y="3687767"/>
            <a:ext cx="1195135" cy="298033"/>
          </a:xfrm>
          <a:prstGeom prst="rect">
            <a:avLst/>
          </a:prstGeom>
          <a:solidFill>
            <a:srgbClr val="FEB95E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0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rPr>
              <a:t>평균기온</a:t>
            </a:r>
            <a:endParaRPr lang="ko-KR" altLang="en-US" sz="10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45985" y="3687767"/>
            <a:ext cx="1195136" cy="298033"/>
          </a:xfrm>
          <a:prstGeom prst="rect">
            <a:avLst/>
          </a:prstGeom>
          <a:solidFill>
            <a:srgbClr val="FEB95E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0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일교차</a:t>
            </a:r>
            <a:endParaRPr lang="ko-KR" altLang="en-US" sz="8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39756" y="3687767"/>
            <a:ext cx="1195136" cy="298033"/>
          </a:xfrm>
          <a:prstGeom prst="rect">
            <a:avLst/>
          </a:prstGeom>
          <a:solidFill>
            <a:srgbClr val="FEB95E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0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rPr>
              <a:t>평균 상대습도</a:t>
            </a:r>
            <a:endParaRPr lang="ko-KR" altLang="en-US" sz="10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19427" y="3687767"/>
            <a:ext cx="1195135" cy="298033"/>
          </a:xfrm>
          <a:prstGeom prst="rect">
            <a:avLst/>
          </a:prstGeom>
          <a:solidFill>
            <a:srgbClr val="FEB95E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0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rPr>
              <a:t>미세먼지</a:t>
            </a:r>
            <a:r>
              <a:rPr lang="en-US" altLang="ko-KR" sz="10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rPr>
              <a:t>(pm10)</a:t>
            </a:r>
            <a:endParaRPr lang="ko-KR" altLang="en-US" sz="10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92869" y="3687767"/>
            <a:ext cx="1195135" cy="298033"/>
          </a:xfrm>
          <a:prstGeom prst="rect">
            <a:avLst/>
          </a:prstGeom>
          <a:solidFill>
            <a:srgbClr val="FEB95E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0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rPr>
              <a:t>일조량</a:t>
            </a:r>
            <a:endParaRPr lang="ko-KR" altLang="en-US" sz="10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66311" y="3687767"/>
            <a:ext cx="1195135" cy="298033"/>
          </a:xfrm>
          <a:prstGeom prst="rect">
            <a:avLst/>
          </a:prstGeom>
          <a:solidFill>
            <a:srgbClr val="FEB95E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0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rPr>
              <a:t>전운량</a:t>
            </a:r>
            <a:endParaRPr lang="ko-KR" altLang="en-US" sz="10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75181" y="4009241"/>
            <a:ext cx="1195135" cy="508399"/>
          </a:xfrm>
          <a:prstGeom prst="rect">
            <a:avLst/>
          </a:prstGeom>
          <a:solidFill>
            <a:srgbClr val="FBFBFB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기온 변수 및 오존 </a:t>
            </a:r>
            <a:r>
              <a:rPr lang="ko-KR" altLang="en-US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간 다중 </a:t>
            </a:r>
            <a:r>
              <a:rPr lang="ko-KR" altLang="ko-KR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공선성</a:t>
            </a:r>
            <a:r>
              <a:rPr lang="ko-KR" altLang="en-US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제거</a:t>
            </a:r>
            <a:endParaRPr lang="en-US" altLang="ko-KR" sz="9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45579" y="4009241"/>
            <a:ext cx="1198182" cy="508399"/>
          </a:xfrm>
          <a:prstGeom prst="rect">
            <a:avLst/>
          </a:prstGeom>
          <a:solidFill>
            <a:srgbClr val="FBFBFB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봄</a:t>
            </a:r>
            <a:r>
              <a:rPr lang="en-US" altLang="ko-KR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가을 계절성을 띠는 상품</a:t>
            </a:r>
            <a:r>
              <a:rPr lang="en-US" altLang="ko-KR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바디로션 등</a:t>
            </a:r>
            <a:r>
              <a:rPr lang="en-US" altLang="ko-KR" sz="9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9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</a:t>
            </a:r>
            <a:r>
              <a:rPr lang="ko-KR" altLang="en-US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영향 有</a:t>
            </a:r>
            <a:endParaRPr lang="ko-KR" altLang="ko-KR" sz="9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22067" y="4009241"/>
            <a:ext cx="1195135" cy="508399"/>
          </a:xfrm>
          <a:prstGeom prst="rect">
            <a:avLst/>
          </a:prstGeom>
          <a:solidFill>
            <a:srgbClr val="FBFBFB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지역별로 유의미한 경우 有</a:t>
            </a:r>
            <a:endParaRPr lang="en-US" altLang="ko-KR" sz="9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95509" y="4009240"/>
            <a:ext cx="2468577" cy="508399"/>
          </a:xfrm>
          <a:prstGeom prst="rect">
            <a:avLst/>
          </a:prstGeom>
          <a:solidFill>
            <a:srgbClr val="FBFBFB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오프라인 매장의 특성 상 일조량과 전운량에 영향이 있을 것으로 판단하여 변수로 추가</a:t>
            </a:r>
            <a:endParaRPr lang="ko-KR" altLang="ko-KR" sz="9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42349" y="4009240"/>
            <a:ext cx="1195184" cy="508399"/>
          </a:xfrm>
          <a:prstGeom prst="rect">
            <a:avLst/>
          </a:prstGeom>
          <a:solidFill>
            <a:srgbClr val="FBFBFB"/>
          </a:solidFill>
          <a:ln w="3175">
            <a:solidFill>
              <a:srgbClr val="D1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합계강수보다 상관성이 더 뚜렷하게 나타남</a:t>
            </a:r>
            <a:endParaRPr lang="ko-KR" altLang="ko-KR" sz="9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21714" y="5078945"/>
            <a:ext cx="40491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ko-KR" sz="14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날씨 및 대기 환경 물질 </a:t>
            </a:r>
            <a:r>
              <a:rPr lang="ko-KR" altLang="ko-KR" sz="14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농도</a:t>
            </a:r>
            <a:r>
              <a:rPr lang="ko-KR" altLang="en-US" sz="14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와 상관이 없는</a:t>
            </a:r>
            <a:r>
              <a:rPr lang="ko-KR" altLang="ko-KR" sz="14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카테고리에 </a:t>
            </a:r>
            <a:r>
              <a:rPr lang="ko-KR" altLang="ko-KR" sz="14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영향을 </a:t>
            </a:r>
            <a:r>
              <a:rPr lang="ko-KR" altLang="ko-KR" sz="14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끼치는 </a:t>
            </a:r>
            <a:r>
              <a:rPr lang="ko-KR" altLang="en-US" sz="14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추가 변수 수집 필요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-22283" y="521942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194563" y="191927"/>
            <a:ext cx="902287" cy="332264"/>
            <a:chOff x="194563" y="187849"/>
            <a:chExt cx="902287" cy="191462"/>
          </a:xfrm>
        </p:grpSpPr>
        <p:sp>
          <p:nvSpPr>
            <p:cNvPr id="48" name="양쪽 모서리가 둥근 사각형 47"/>
            <p:cNvSpPr/>
            <p:nvPr/>
          </p:nvSpPr>
          <p:spPr>
            <a:xfrm flipH="1">
              <a:off x="196850" y="187849"/>
              <a:ext cx="900000" cy="191462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flipH="1">
              <a:off x="194563" y="208206"/>
              <a:ext cx="842346" cy="150749"/>
            </a:xfrm>
            <a:prstGeom prst="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1.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기획 배경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147140" y="191927"/>
            <a:ext cx="900000" cy="332264"/>
            <a:chOff x="1262479" y="191927"/>
            <a:chExt cx="900000" cy="332264"/>
          </a:xfrm>
        </p:grpSpPr>
        <p:sp>
          <p:nvSpPr>
            <p:cNvPr id="51" name="양쪽 모서리가 둥근 사각형 50"/>
            <p:cNvSpPr/>
            <p:nvPr/>
          </p:nvSpPr>
          <p:spPr>
            <a:xfrm flipH="1">
              <a:off x="1262479" y="191927"/>
              <a:ext cx="900000" cy="332264"/>
            </a:xfrm>
            <a:prstGeom prst="round2SameRect">
              <a:avLst/>
            </a:prstGeom>
            <a:solidFill>
              <a:srgbClr val="FF7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flipH="1">
              <a:off x="1262479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2.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데이터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097430" y="191927"/>
            <a:ext cx="900000" cy="332264"/>
            <a:chOff x="2162308" y="191927"/>
            <a:chExt cx="900000" cy="332264"/>
          </a:xfrm>
        </p:grpSpPr>
        <p:sp>
          <p:nvSpPr>
            <p:cNvPr id="54" name="양쪽 모서리가 둥근 사각형 53"/>
            <p:cNvSpPr/>
            <p:nvPr/>
          </p:nvSpPr>
          <p:spPr>
            <a:xfrm flipH="1">
              <a:off x="2162308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 flipH="1">
              <a:off x="2162308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3.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기법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022191" y="191927"/>
            <a:ext cx="900000" cy="332264"/>
            <a:chOff x="3062137" y="191927"/>
            <a:chExt cx="900000" cy="332264"/>
          </a:xfrm>
        </p:grpSpPr>
        <p:sp>
          <p:nvSpPr>
            <p:cNvPr id="57" name="양쪽 모서리가 둥근 사각형 56"/>
            <p:cNvSpPr/>
            <p:nvPr/>
          </p:nvSpPr>
          <p:spPr>
            <a:xfrm flipH="1">
              <a:off x="3062137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 flipH="1">
              <a:off x="3062137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4.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결과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46952" y="189678"/>
            <a:ext cx="900000" cy="332264"/>
            <a:chOff x="4025002" y="189678"/>
            <a:chExt cx="900000" cy="332264"/>
          </a:xfrm>
        </p:grpSpPr>
        <p:sp>
          <p:nvSpPr>
            <p:cNvPr id="60" name="양쪽 모서리가 둥근 사각형 59"/>
            <p:cNvSpPr/>
            <p:nvPr/>
          </p:nvSpPr>
          <p:spPr>
            <a:xfrm flipH="1">
              <a:off x="4025002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flipH="1">
              <a:off x="4025002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활용 방안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871714" y="189678"/>
            <a:ext cx="900000" cy="332264"/>
            <a:chOff x="4976318" y="189678"/>
            <a:chExt cx="900000" cy="332264"/>
          </a:xfrm>
        </p:grpSpPr>
        <p:sp>
          <p:nvSpPr>
            <p:cNvPr id="63" name="양쪽 모서리가 둥근 사각형 62"/>
            <p:cNvSpPr/>
            <p:nvPr/>
          </p:nvSpPr>
          <p:spPr>
            <a:xfrm flipH="1">
              <a:off x="4976318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flipH="1">
              <a:off x="4976318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6.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기대효과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087584" y="742245"/>
            <a:ext cx="4050760" cy="182347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087584" y="1076404"/>
            <a:ext cx="4050761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087584" y="743991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83935" y="78241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날씨</a:t>
            </a:r>
            <a:endParaRPr lang="ko-KR" altLang="en-US" sz="14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03116" y="742245"/>
            <a:ext cx="4050760" cy="182347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203116" y="1076404"/>
            <a:ext cx="4050761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203116" y="743991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199467" y="78241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대기환경물질</a:t>
            </a:r>
            <a:endParaRPr lang="ko-KR" altLang="en-US" sz="14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1006"/>
              </p:ext>
            </p:extLst>
          </p:nvPr>
        </p:nvGraphicFramePr>
        <p:xfrm>
          <a:off x="967340" y="4827383"/>
          <a:ext cx="3746802" cy="980178"/>
        </p:xfrm>
        <a:graphic>
          <a:graphicData uri="http://schemas.openxmlformats.org/drawingml/2006/table">
            <a:tbl>
              <a:tblPr/>
              <a:tblGrid>
                <a:gridCol w="541039">
                  <a:extLst>
                    <a:ext uri="{9D8B030D-6E8A-4147-A177-3AD203B41FA5}">
                      <a16:colId xmlns:a16="http://schemas.microsoft.com/office/drawing/2014/main" val="155108767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1070251960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3994572877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2730456016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723627937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732370309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1059056419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3978545382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3245996267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1971778728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2946547115"/>
                    </a:ext>
                  </a:extLst>
                </a:gridCol>
                <a:gridCol w="291433">
                  <a:extLst>
                    <a:ext uri="{9D8B030D-6E8A-4147-A177-3AD203B41FA5}">
                      <a16:colId xmlns:a16="http://schemas.microsoft.com/office/drawing/2014/main" val="1496858576"/>
                    </a:ext>
                  </a:extLst>
                </a:gridCol>
              </a:tblGrid>
              <a:tr h="16336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8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17752"/>
                  </a:ext>
                </a:extLst>
              </a:tr>
              <a:tr h="16336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8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마스크팩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98943"/>
                  </a:ext>
                </a:extLst>
              </a:tr>
              <a:tr h="16336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8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바디로션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75758"/>
                  </a:ext>
                </a:extLst>
              </a:tr>
              <a:tr h="16336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8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체중조절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315872"/>
                  </a:ext>
                </a:extLst>
              </a:tr>
              <a:tr h="16336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8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크림로션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-0.21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-0.21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-0.20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3711"/>
                  </a:ext>
                </a:extLst>
              </a:tr>
              <a:tr h="16336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8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훼이셜클렌저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8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80811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80709"/>
              </p:ext>
            </p:extLst>
          </p:nvPr>
        </p:nvGraphicFramePr>
        <p:xfrm>
          <a:off x="1294843" y="2692912"/>
          <a:ext cx="3838340" cy="870527"/>
        </p:xfrm>
        <a:graphic>
          <a:graphicData uri="http://schemas.openxmlformats.org/drawingml/2006/table">
            <a:tbl>
              <a:tblPr/>
              <a:tblGrid>
                <a:gridCol w="599785">
                  <a:extLst>
                    <a:ext uri="{9D8B030D-6E8A-4147-A177-3AD203B41FA5}">
                      <a16:colId xmlns:a16="http://schemas.microsoft.com/office/drawing/2014/main" val="3572986793"/>
                    </a:ext>
                  </a:extLst>
                </a:gridCol>
                <a:gridCol w="599785">
                  <a:extLst>
                    <a:ext uri="{9D8B030D-6E8A-4147-A177-3AD203B41FA5}">
                      <a16:colId xmlns:a16="http://schemas.microsoft.com/office/drawing/2014/main" val="337945718"/>
                    </a:ext>
                  </a:extLst>
                </a:gridCol>
                <a:gridCol w="599785">
                  <a:extLst>
                    <a:ext uri="{9D8B030D-6E8A-4147-A177-3AD203B41FA5}">
                      <a16:colId xmlns:a16="http://schemas.microsoft.com/office/drawing/2014/main" val="146882763"/>
                    </a:ext>
                  </a:extLst>
                </a:gridCol>
                <a:gridCol w="599785">
                  <a:extLst>
                    <a:ext uri="{9D8B030D-6E8A-4147-A177-3AD203B41FA5}">
                      <a16:colId xmlns:a16="http://schemas.microsoft.com/office/drawing/2014/main" val="4110214877"/>
                    </a:ext>
                  </a:extLst>
                </a:gridCol>
                <a:gridCol w="611660">
                  <a:extLst>
                    <a:ext uri="{9D8B030D-6E8A-4147-A177-3AD203B41FA5}">
                      <a16:colId xmlns:a16="http://schemas.microsoft.com/office/drawing/2014/main" val="2240303786"/>
                    </a:ext>
                  </a:extLst>
                </a:gridCol>
                <a:gridCol w="827540">
                  <a:extLst>
                    <a:ext uri="{9D8B030D-6E8A-4147-A177-3AD203B41FA5}">
                      <a16:colId xmlns:a16="http://schemas.microsoft.com/office/drawing/2014/main" val="3093030799"/>
                    </a:ext>
                  </a:extLst>
                </a:gridCol>
              </a:tblGrid>
              <a:tr h="17887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ko-KR" altLang="en-US" sz="1000" b="0" kern="1200" spc="-151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최고기온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최저기온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평균기온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평균 풍속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평균 상대습도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85099"/>
                  </a:ext>
                </a:extLst>
              </a:tr>
              <a:tr h="17291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네일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0.26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89173"/>
                  </a:ext>
                </a:extLst>
              </a:tr>
              <a:tr h="17291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립케어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-0.50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A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-0.51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A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-0.51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A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185247"/>
                  </a:ext>
                </a:extLst>
              </a:tr>
              <a:tr h="17291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선케어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01603"/>
                  </a:ext>
                </a:extLst>
              </a:tr>
              <a:tr h="17291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ko-KR" altLang="en-US" sz="1000" b="1" kern="1200" spc="-151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제모제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0.62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0.62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9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411136"/>
                  </a:ext>
                </a:extLst>
              </a:tr>
            </a:tbl>
          </a:graphicData>
        </a:graphic>
      </p:graphicFrame>
      <p:grpSp>
        <p:nvGrpSpPr>
          <p:cNvPr id="144" name="그룹 143"/>
          <p:cNvGrpSpPr/>
          <p:nvPr/>
        </p:nvGrpSpPr>
        <p:grpSpPr>
          <a:xfrm>
            <a:off x="1194292" y="1152005"/>
            <a:ext cx="7938801" cy="1356367"/>
            <a:chOff x="1534132" y="1056030"/>
            <a:chExt cx="7938801" cy="1502599"/>
          </a:xfrm>
        </p:grpSpPr>
        <p:grpSp>
          <p:nvGrpSpPr>
            <p:cNvPr id="138" name="그룹 137"/>
            <p:cNvGrpSpPr/>
            <p:nvPr/>
          </p:nvGrpSpPr>
          <p:grpSpPr>
            <a:xfrm>
              <a:off x="1534132" y="1056030"/>
              <a:ext cx="367200" cy="1502219"/>
              <a:chOff x="1534132" y="1226391"/>
              <a:chExt cx="367200" cy="150221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534132" y="1466446"/>
                <a:ext cx="359778" cy="126216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기상청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534132" y="1226391"/>
                <a:ext cx="367200" cy="230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출처</a:t>
                </a: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2010625" y="1056030"/>
              <a:ext cx="435600" cy="1502219"/>
              <a:chOff x="1934185" y="1226391"/>
              <a:chExt cx="435600" cy="1502219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1937715" y="1466447"/>
                <a:ext cx="428541" cy="56442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시군구별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934185" y="1226391"/>
                <a:ext cx="435600" cy="230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기준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937715" y="2045863"/>
                <a:ext cx="428541" cy="68274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일별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2555518" y="1062988"/>
              <a:ext cx="1450800" cy="1495261"/>
              <a:chOff x="2402638" y="1233349"/>
              <a:chExt cx="1450800" cy="149526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407031" y="1466446"/>
                <a:ext cx="1442014" cy="56442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유통 데이터 지역코드 기준</a:t>
                </a:r>
                <a:endPara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402638" y="1233349"/>
                <a:ext cx="1450800" cy="230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전처리 방법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406737" y="2044244"/>
                <a:ext cx="1442602" cy="68436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기상정보가 없는 경우</a:t>
                </a:r>
                <a:r>
                  <a:rPr lang="en-US" altLang="ko-KR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</a:t>
                </a:r>
              </a:p>
              <a:p>
                <a:pPr algn="ctr"/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수도권 </a:t>
                </a:r>
                <a:r>
                  <a:rPr lang="en-US" altLang="ko-KR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5</a:t>
                </a:r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지역 기준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  <a:p>
                <a:pPr algn="ctr"/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지역별 평균값 적용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  <a:p>
                <a:pPr algn="ctr"/>
                <a:r>
                  <a:rPr lang="en-US" altLang="ko-KR" sz="8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2020 </a:t>
                </a:r>
                <a:r>
                  <a:rPr lang="ko-KR" altLang="en-US" sz="8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수도권광역도시계획 기준 </a:t>
                </a:r>
                <a:endParaRPr lang="en-US" altLang="ko-KR" sz="8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661554" y="1056030"/>
              <a:ext cx="367200" cy="1502599"/>
              <a:chOff x="5661554" y="1226391"/>
              <a:chExt cx="367200" cy="150259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5661554" y="1226391"/>
                <a:ext cx="367200" cy="230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출처</a:t>
                </a: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661554" y="1466826"/>
                <a:ext cx="359778" cy="126216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에어코리아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8205733" y="1062169"/>
              <a:ext cx="1267200" cy="1496460"/>
              <a:chOff x="8013712" y="1232530"/>
              <a:chExt cx="1267200" cy="1496460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8048907" y="1501773"/>
                <a:ext cx="1194325" cy="1182318"/>
                <a:chOff x="8101710" y="4798853"/>
                <a:chExt cx="1298265" cy="1434018"/>
              </a:xfrm>
              <a:solidFill>
                <a:srgbClr val="FBF4D8"/>
              </a:solidFill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8101710" y="4798853"/>
                  <a:ext cx="626612" cy="261980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일자</a:t>
                  </a: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8101710" y="5091863"/>
                  <a:ext cx="626613" cy="261980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지역 구분</a:t>
                  </a: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764528" y="4798854"/>
                  <a:ext cx="626613" cy="261136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법정동</a:t>
                  </a:r>
                  <a:r>
                    <a:rPr lang="en-US" altLang="ko-KR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(</a:t>
                  </a:r>
                  <a:r>
                    <a:rPr lang="ko-KR" altLang="en-US" sz="700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도</a:t>
                  </a:r>
                  <a:r>
                    <a:rPr lang="en-US" altLang="ko-KR" sz="700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)</a:t>
                  </a:r>
                  <a:endPara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8101710" y="5384873"/>
                  <a:ext cx="626613" cy="261980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아황산가스</a:t>
                  </a:r>
                  <a:endPara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8769361" y="5384873"/>
                  <a:ext cx="626613" cy="261980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일산화탄소</a:t>
                  </a:r>
                  <a:endPara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8764528" y="5677882"/>
                  <a:ext cx="626613" cy="261980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미세먼지</a:t>
                  </a:r>
                  <a:endPara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8764529" y="5091863"/>
                  <a:ext cx="635446" cy="261980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법정동</a:t>
                  </a:r>
                  <a:r>
                    <a:rPr lang="en-US" altLang="ko-KR" sz="700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 </a:t>
                  </a:r>
                  <a:r>
                    <a:rPr lang="en-US" altLang="ko-KR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(</a:t>
                  </a:r>
                  <a:r>
                    <a:rPr lang="ko-KR" altLang="en-US" sz="700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시</a:t>
                  </a:r>
                  <a:r>
                    <a:rPr lang="en-US" altLang="ko-KR" sz="700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,</a:t>
                  </a:r>
                  <a:r>
                    <a:rPr lang="ko-KR" altLang="en-US" sz="700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군</a:t>
                  </a:r>
                  <a:r>
                    <a:rPr lang="en-US" altLang="ko-KR" sz="700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)</a:t>
                  </a:r>
                  <a:endPara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8101710" y="5677882"/>
                  <a:ext cx="626613" cy="261980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이산화질소</a:t>
                  </a:r>
                  <a:endPara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8769361" y="5970891"/>
                  <a:ext cx="626613" cy="261980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초미세먼지</a:t>
                  </a:r>
                  <a:endPara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8106612" y="5970891"/>
                  <a:ext cx="626613" cy="261980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spc="-151" dirty="0" smtClean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 고딕" panose="020B0503020000020004" pitchFamily="50" charset="-127"/>
                    </a:rPr>
                    <a:t>오존</a:t>
                  </a:r>
                  <a:endPara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2" name="직사각형 91"/>
              <p:cNvSpPr/>
              <p:nvPr/>
            </p:nvSpPr>
            <p:spPr>
              <a:xfrm>
                <a:off x="8013712" y="1232530"/>
                <a:ext cx="1267200" cy="230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변수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8013712" y="1457634"/>
                <a:ext cx="1260000" cy="127135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ts val="600"/>
                  </a:spcBef>
                  <a:spcAft>
                    <a:spcPct val="0"/>
                  </a:spcAft>
                </a:pPr>
                <a:endParaRPr lang="ko-KR" altLang="en-US" b="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6125614" y="1056030"/>
              <a:ext cx="435600" cy="1502599"/>
              <a:chOff x="6061607" y="1226391"/>
              <a:chExt cx="435600" cy="1502599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6061607" y="1226391"/>
                <a:ext cx="435600" cy="230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기준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065137" y="1466827"/>
                <a:ext cx="428541" cy="56442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관측소별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065137" y="2046243"/>
                <a:ext cx="428541" cy="68274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시간대별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6658074" y="1062988"/>
              <a:ext cx="1450800" cy="1495641"/>
              <a:chOff x="6530060" y="1233349"/>
              <a:chExt cx="1450800" cy="1495641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530060" y="1233349"/>
                <a:ext cx="1450800" cy="230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전처리 방법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534453" y="1466826"/>
                <a:ext cx="1442014" cy="56442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유통 데이터 지역코드 기준</a:t>
                </a:r>
                <a:endPara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  <a:p>
                <a:pPr algn="ctr"/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관측소 분류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534159" y="2044624"/>
                <a:ext cx="1442602" cy="68436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대기환경기준물질 </a:t>
                </a:r>
                <a:endPara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지역별</a:t>
                </a:r>
                <a:r>
                  <a:rPr lang="en-US" altLang="ko-KR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시</a:t>
                </a:r>
                <a:r>
                  <a:rPr lang="en-US" altLang="ko-KR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/</a:t>
                </a:r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군</a:t>
                </a:r>
                <a:r>
                  <a:rPr lang="en-US" altLang="ko-KR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/</a:t>
                </a:r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구</a:t>
                </a:r>
                <a:r>
                  <a:rPr lang="en-US" altLang="ko-KR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) / </a:t>
                </a:r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연령대별</a:t>
                </a:r>
                <a:r>
                  <a:rPr lang="en-US" altLang="ko-KR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/</a:t>
                </a:r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성별</a:t>
                </a:r>
                <a:endPara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9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sym typeface="Wingdings" panose="05000000000000000000" pitchFamily="2" charset="2"/>
                  </a:rPr>
                  <a:t>일별 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4115612" y="1062169"/>
              <a:ext cx="1267200" cy="1496080"/>
              <a:chOff x="3886290" y="1232530"/>
              <a:chExt cx="1267200" cy="149608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886290" y="1232530"/>
                <a:ext cx="1267200" cy="230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변수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886290" y="1457254"/>
                <a:ext cx="1260000" cy="127135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ts val="600"/>
                  </a:spcBef>
                  <a:spcAft>
                    <a:spcPct val="0"/>
                  </a:spcAft>
                </a:pPr>
                <a:endParaRPr lang="ko-KR" altLang="en-US" b="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918258" y="1509532"/>
                <a:ext cx="576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관측 일자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918258" y="1750501"/>
                <a:ext cx="576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지역 구분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524766" y="1509532"/>
                <a:ext cx="576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법정동</a:t>
                </a:r>
                <a:r>
                  <a:rPr lang="en-US" altLang="ko-KR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도</a:t>
                </a:r>
                <a:r>
                  <a:rPr lang="en-US" altLang="ko-KR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)</a:t>
                </a:r>
                <a:endPara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917528" y="1991470"/>
                <a:ext cx="576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최고</a:t>
                </a:r>
                <a:r>
                  <a:rPr lang="en-US" altLang="ko-KR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최소</a:t>
                </a:r>
                <a:r>
                  <a:rPr lang="en-US" altLang="ko-KR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 </a:t>
                </a:r>
              </a:p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평균 기온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24766" y="1991470"/>
                <a:ext cx="576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최대</a:t>
                </a:r>
                <a:r>
                  <a:rPr lang="en-US" altLang="ko-KR" sz="7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</a:t>
                </a:r>
                <a:r>
                  <a:rPr lang="ko-KR" altLang="en-US" sz="7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평균</a:t>
                </a:r>
                <a:endParaRPr lang="en-US" altLang="ko-KR" sz="7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  <a:p>
                <a:r>
                  <a:rPr lang="ko-KR" altLang="en-US" sz="7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풍속</a:t>
                </a:r>
                <a:endPara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524766" y="2232439"/>
                <a:ext cx="576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평균</a:t>
                </a:r>
                <a:endParaRPr lang="en-US" altLang="ko-KR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상대습도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524766" y="1750501"/>
                <a:ext cx="576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법정동</a:t>
                </a:r>
                <a:r>
                  <a:rPr lang="en-US" altLang="ko-KR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시</a:t>
                </a:r>
                <a:r>
                  <a:rPr lang="en-US" altLang="ko-KR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,</a:t>
                </a:r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군</a:t>
                </a:r>
                <a:r>
                  <a:rPr lang="en-US" altLang="ko-KR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)</a:t>
                </a:r>
                <a:endPara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918258" y="2232439"/>
                <a:ext cx="576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합계 강수</a:t>
                </a: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524766" y="2473408"/>
                <a:ext cx="576000" cy="216000"/>
              </a:xfrm>
              <a:prstGeom prst="rect">
                <a:avLst/>
              </a:prstGeom>
              <a:solidFill>
                <a:srgbClr val="FBF4D8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전운량</a:t>
                </a: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3918258" y="2473408"/>
                <a:ext cx="576000" cy="216000"/>
              </a:xfrm>
              <a:prstGeom prst="rect">
                <a:avLst/>
              </a:prstGeom>
              <a:solidFill>
                <a:srgbClr val="FBF4D8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일조량</a:t>
                </a:r>
              </a:p>
            </p:txBody>
          </p:sp>
        </p:grpSp>
      </p:grpSp>
      <p:grpSp>
        <p:nvGrpSpPr>
          <p:cNvPr id="145" name="그룹 144"/>
          <p:cNvGrpSpPr/>
          <p:nvPr/>
        </p:nvGrpSpPr>
        <p:grpSpPr>
          <a:xfrm>
            <a:off x="443189" y="2627531"/>
            <a:ext cx="669806" cy="1963475"/>
            <a:chOff x="783029" y="2531556"/>
            <a:chExt cx="669806" cy="2145831"/>
          </a:xfrm>
        </p:grpSpPr>
        <p:sp>
          <p:nvSpPr>
            <p:cNvPr id="121" name="양쪽 모서리가 둥근 사각형 120"/>
            <p:cNvSpPr/>
            <p:nvPr/>
          </p:nvSpPr>
          <p:spPr>
            <a:xfrm rot="16200000">
              <a:off x="45017" y="3371089"/>
              <a:ext cx="2145831" cy="466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A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 altLang="ko-KR" sz="13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83029" y="3343791"/>
              <a:ext cx="669806" cy="521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300" b="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변수</a:t>
              </a:r>
              <a:endParaRPr lang="en-US" altLang="ko-KR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300" b="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검증</a:t>
              </a:r>
              <a:endParaRPr lang="en-US" altLang="ko-KR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083935" y="2627530"/>
            <a:ext cx="8164725" cy="196347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732912" y="6027866"/>
            <a:ext cx="23337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Aft>
                <a:spcPct val="0"/>
              </a:spcAft>
            </a:pPr>
            <a:r>
              <a:rPr lang="en-US" altLang="ko-KR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* 2016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년 </a:t>
            </a:r>
            <a:r>
              <a:rPr lang="en-US" altLang="ko-KR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~ 2018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년 </a:t>
            </a:r>
            <a:r>
              <a:rPr lang="ko-KR" altLang="en-US" sz="700" b="1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랄라블라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b="1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유통데이터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기준</a:t>
            </a:r>
            <a:endParaRPr lang="en-US" altLang="ko-KR" sz="700" b="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r" fontAlgn="base">
              <a:spcAft>
                <a:spcPct val="0"/>
              </a:spcAft>
            </a:pPr>
            <a:r>
              <a:rPr lang="en-US" altLang="ko-KR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** 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중부 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북부 서부 동부 남부</a:t>
            </a:r>
            <a:endParaRPr lang="en-US" altLang="ko-KR" sz="700" b="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r" fontAlgn="base">
              <a:spcAft>
                <a:spcPct val="0"/>
              </a:spcAft>
            </a:pPr>
            <a:r>
              <a:rPr lang="en-US" altLang="ko-KR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***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최고기온 </a:t>
            </a:r>
            <a:r>
              <a:rPr lang="en-US" altLang="ko-KR" sz="7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7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최저기온</a:t>
            </a:r>
            <a:endParaRPr lang="ko-KR" altLang="en-US" sz="7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8" name="양쪽 모서리가 둥근 사각형 127"/>
          <p:cNvSpPr/>
          <p:nvPr/>
        </p:nvSpPr>
        <p:spPr>
          <a:xfrm rot="16200000">
            <a:off x="-133644" y="1420599"/>
            <a:ext cx="1823474" cy="4667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US" altLang="ko-KR" sz="13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43189" y="1315911"/>
            <a:ext cx="66980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데</a:t>
            </a:r>
            <a:endParaRPr lang="en-US" altLang="ko-KR" sz="1300" b="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3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이</a:t>
            </a:r>
            <a:endParaRPr lang="en-US" altLang="ko-KR" sz="1300" b="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ts val="1500"/>
              </a:lnSpc>
            </a:pPr>
            <a:r>
              <a:rPr lang="ko-KR" altLang="en-US" sz="13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터</a:t>
            </a:r>
            <a:endParaRPr lang="en-US" altLang="ko-KR" sz="13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3" name="사다리꼴 142"/>
          <p:cNvSpPr/>
          <p:nvPr/>
        </p:nvSpPr>
        <p:spPr>
          <a:xfrm>
            <a:off x="967344" y="4591538"/>
            <a:ext cx="8389266" cy="248501"/>
          </a:xfrm>
          <a:prstGeom prst="trapezoid">
            <a:avLst>
              <a:gd name="adj" fmla="val 39839"/>
            </a:avLst>
          </a:prstGeom>
          <a:gradFill flip="none" rotWithShape="1">
            <a:gsLst>
              <a:gs pos="0">
                <a:schemeClr val="bg1"/>
              </a:gs>
              <a:gs pos="53000">
                <a:schemeClr val="bg1">
                  <a:lumMod val="85000"/>
                  <a:alpha val="64000"/>
                </a:schemeClr>
              </a:gs>
              <a:gs pos="100000">
                <a:schemeClr val="bg1">
                  <a:lumMod val="65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1498387" y="5081322"/>
            <a:ext cx="3215755" cy="472300"/>
          </a:xfrm>
          <a:prstGeom prst="rect">
            <a:avLst/>
          </a:prstGeom>
          <a:solidFill>
            <a:srgbClr val="0A050F">
              <a:alpha val="8392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상관관계 없음</a:t>
            </a:r>
            <a:r>
              <a:rPr lang="en-US" altLang="ko-KR" sz="16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…</a:t>
            </a:r>
            <a:endParaRPr lang="ko-KR" altLang="en-US" sz="16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2658" y="3347995"/>
            <a:ext cx="2311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*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02117" y="2274324"/>
            <a:ext cx="2776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**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338768" y="3692075"/>
            <a:ext cx="3241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***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 bwMode="auto">
          <a:xfrm>
            <a:off x="0" y="521941"/>
            <a:ext cx="10083658" cy="595823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0"/>
                </a:schemeClr>
              </a:gs>
              <a:gs pos="36000">
                <a:schemeClr val="accent4">
                  <a:lumMod val="0"/>
                  <a:lumOff val="100000"/>
                  <a:alpha val="0"/>
                </a:schemeClr>
              </a:gs>
              <a:gs pos="100000">
                <a:srgbClr val="6D7B89">
                  <a:alpha val="29000"/>
                </a:srgb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137">
              <a:defRPr/>
            </a:pPr>
            <a:endParaRPr lang="ko-KR" altLang="en-US" sz="1300">
              <a:ln>
                <a:solidFill>
                  <a:srgbClr val="DE1818">
                    <a:alpha val="0"/>
                  </a:srgbClr>
                </a:solidFill>
              </a:ln>
              <a:solidFill>
                <a:srgbClr val="333333"/>
              </a:solidFill>
              <a:latin typeface="HY견고딕" pitchFamily="18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8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 bwMode="auto">
          <a:xfrm>
            <a:off x="0" y="521941"/>
            <a:ext cx="10083658" cy="595823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0"/>
                </a:schemeClr>
              </a:gs>
              <a:gs pos="36000">
                <a:schemeClr val="accent4">
                  <a:lumMod val="0"/>
                  <a:lumOff val="100000"/>
                  <a:alpha val="0"/>
                </a:schemeClr>
              </a:gs>
              <a:gs pos="100000">
                <a:srgbClr val="6D7B89">
                  <a:alpha val="29000"/>
                </a:srgb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137">
              <a:defRPr/>
            </a:pPr>
            <a:endParaRPr lang="ko-KR" altLang="en-US" sz="1300">
              <a:ln>
                <a:solidFill>
                  <a:srgbClr val="DE1818">
                    <a:alpha val="0"/>
                  </a:srgbClr>
                </a:solidFill>
              </a:ln>
              <a:solidFill>
                <a:srgbClr val="333333"/>
              </a:solidFill>
              <a:latin typeface="HY견고딕" pitchFamily="18" charset="-127"/>
              <a:ea typeface="굴림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34364"/>
              </p:ext>
            </p:extLst>
          </p:nvPr>
        </p:nvGraphicFramePr>
        <p:xfrm>
          <a:off x="5360630" y="3030356"/>
          <a:ext cx="4166511" cy="178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901">
                  <a:extLst>
                    <a:ext uri="{9D8B030D-6E8A-4147-A177-3AD203B41FA5}">
                      <a16:colId xmlns:a16="http://schemas.microsoft.com/office/drawing/2014/main" val="3792906507"/>
                    </a:ext>
                  </a:extLst>
                </a:gridCol>
                <a:gridCol w="699922">
                  <a:extLst>
                    <a:ext uri="{9D8B030D-6E8A-4147-A177-3AD203B41FA5}">
                      <a16:colId xmlns:a16="http://schemas.microsoft.com/office/drawing/2014/main" val="3271236778"/>
                    </a:ext>
                  </a:extLst>
                </a:gridCol>
                <a:gridCol w="699922">
                  <a:extLst>
                    <a:ext uri="{9D8B030D-6E8A-4147-A177-3AD203B41FA5}">
                      <a16:colId xmlns:a16="http://schemas.microsoft.com/office/drawing/2014/main" val="1747003049"/>
                    </a:ext>
                  </a:extLst>
                </a:gridCol>
                <a:gridCol w="699922">
                  <a:extLst>
                    <a:ext uri="{9D8B030D-6E8A-4147-A177-3AD203B41FA5}">
                      <a16:colId xmlns:a16="http://schemas.microsoft.com/office/drawing/2014/main" val="1675327390"/>
                    </a:ext>
                  </a:extLst>
                </a:gridCol>
                <a:gridCol w="699922">
                  <a:extLst>
                    <a:ext uri="{9D8B030D-6E8A-4147-A177-3AD203B41FA5}">
                      <a16:colId xmlns:a16="http://schemas.microsoft.com/office/drawing/2014/main" val="2221872034"/>
                    </a:ext>
                  </a:extLst>
                </a:gridCol>
                <a:gridCol w="699922">
                  <a:extLst>
                    <a:ext uri="{9D8B030D-6E8A-4147-A177-3AD203B41FA5}">
                      <a16:colId xmlns:a16="http://schemas.microsoft.com/office/drawing/2014/main" val="3535046929"/>
                    </a:ext>
                  </a:extLst>
                </a:gridCol>
              </a:tblGrid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카테고리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데이행사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시즌행사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할인행사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 err="1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제휴할인</a:t>
                      </a:r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행사 </a:t>
                      </a:r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총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337635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네일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78877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61367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립케어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816684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마스크팩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8165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바디로션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02311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선케어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445782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제모제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19427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체중조절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97088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크림로션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01548"/>
                  </a:ext>
                </a:extLst>
              </a:tr>
              <a:tr h="154287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훼이셜클렌저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9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118224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-22283" y="521942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94563" y="191927"/>
            <a:ext cx="902287" cy="332264"/>
            <a:chOff x="194563" y="187849"/>
            <a:chExt cx="902287" cy="191462"/>
          </a:xfrm>
        </p:grpSpPr>
        <p:sp>
          <p:nvSpPr>
            <p:cNvPr id="45" name="양쪽 모서리가 둥근 사각형 44"/>
            <p:cNvSpPr/>
            <p:nvPr/>
          </p:nvSpPr>
          <p:spPr>
            <a:xfrm flipH="1">
              <a:off x="196850" y="187849"/>
              <a:ext cx="900000" cy="191462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flipH="1">
              <a:off x="194563" y="208206"/>
              <a:ext cx="842346" cy="150749"/>
            </a:xfrm>
            <a:prstGeom prst="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1.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기획 배경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147140" y="191927"/>
            <a:ext cx="900000" cy="332264"/>
            <a:chOff x="1262479" y="191927"/>
            <a:chExt cx="900000" cy="332264"/>
          </a:xfrm>
        </p:grpSpPr>
        <p:sp>
          <p:nvSpPr>
            <p:cNvPr id="48" name="양쪽 모서리가 둥근 사각형 47"/>
            <p:cNvSpPr/>
            <p:nvPr/>
          </p:nvSpPr>
          <p:spPr>
            <a:xfrm flipH="1">
              <a:off x="1262479" y="191927"/>
              <a:ext cx="900000" cy="332264"/>
            </a:xfrm>
            <a:prstGeom prst="round2SameRect">
              <a:avLst/>
            </a:prstGeom>
            <a:solidFill>
              <a:srgbClr val="FF7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flipH="1">
              <a:off x="1262479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2.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데이터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097430" y="191927"/>
            <a:ext cx="900000" cy="332264"/>
            <a:chOff x="2162308" y="191927"/>
            <a:chExt cx="900000" cy="332264"/>
          </a:xfrm>
        </p:grpSpPr>
        <p:sp>
          <p:nvSpPr>
            <p:cNvPr id="51" name="양쪽 모서리가 둥근 사각형 50"/>
            <p:cNvSpPr/>
            <p:nvPr/>
          </p:nvSpPr>
          <p:spPr>
            <a:xfrm flipH="1">
              <a:off x="2162308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flipH="1">
              <a:off x="2162308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3.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기법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22191" y="191927"/>
            <a:ext cx="900000" cy="332264"/>
            <a:chOff x="3062137" y="191927"/>
            <a:chExt cx="900000" cy="332264"/>
          </a:xfrm>
        </p:grpSpPr>
        <p:sp>
          <p:nvSpPr>
            <p:cNvPr id="54" name="양쪽 모서리가 둥근 사각형 53"/>
            <p:cNvSpPr/>
            <p:nvPr/>
          </p:nvSpPr>
          <p:spPr>
            <a:xfrm flipH="1">
              <a:off x="3062137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 flipH="1">
              <a:off x="3062137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4.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결과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46952" y="189678"/>
            <a:ext cx="900000" cy="332264"/>
            <a:chOff x="4025002" y="189678"/>
            <a:chExt cx="900000" cy="332264"/>
          </a:xfrm>
        </p:grpSpPr>
        <p:sp>
          <p:nvSpPr>
            <p:cNvPr id="57" name="양쪽 모서리가 둥근 사각형 56"/>
            <p:cNvSpPr/>
            <p:nvPr/>
          </p:nvSpPr>
          <p:spPr>
            <a:xfrm flipH="1">
              <a:off x="4025002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 flipH="1">
              <a:off x="4025002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활용 방안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871714" y="189678"/>
            <a:ext cx="900000" cy="332264"/>
            <a:chOff x="4976318" y="189678"/>
            <a:chExt cx="900000" cy="332264"/>
          </a:xfrm>
        </p:grpSpPr>
        <p:sp>
          <p:nvSpPr>
            <p:cNvPr id="60" name="양쪽 모서리가 둥근 사각형 59"/>
            <p:cNvSpPr/>
            <p:nvPr/>
          </p:nvSpPr>
          <p:spPr>
            <a:xfrm flipH="1">
              <a:off x="4976318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flipH="1">
              <a:off x="4976318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6.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기대효과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261690" y="761865"/>
            <a:ext cx="4785586" cy="445826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261690" y="1096025"/>
            <a:ext cx="4785587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61690" y="763612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8041" y="802039"/>
            <a:ext cx="284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행사 데이터 수집 및 검증</a:t>
            </a:r>
            <a:r>
              <a:rPr lang="en-US" altLang="ko-KR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(1</a:t>
            </a:r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차 시도</a:t>
            </a:r>
            <a:r>
              <a:rPr lang="en-US" altLang="ko-KR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)</a:t>
            </a:r>
            <a:endParaRPr lang="ko-KR" altLang="en-US" sz="14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38974"/>
              </p:ext>
            </p:extLst>
          </p:nvPr>
        </p:nvGraphicFramePr>
        <p:xfrm>
          <a:off x="327556" y="2857216"/>
          <a:ext cx="1824241" cy="179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539">
                  <a:extLst>
                    <a:ext uri="{9D8B030D-6E8A-4147-A177-3AD203B41FA5}">
                      <a16:colId xmlns:a16="http://schemas.microsoft.com/office/drawing/2014/main" val="3931253823"/>
                    </a:ext>
                  </a:extLst>
                </a:gridCol>
                <a:gridCol w="1006702">
                  <a:extLst>
                    <a:ext uri="{9D8B030D-6E8A-4147-A177-3AD203B41FA5}">
                      <a16:colId xmlns:a16="http://schemas.microsoft.com/office/drawing/2014/main" val="906127923"/>
                    </a:ext>
                  </a:extLst>
                </a:gridCol>
              </a:tblGrid>
              <a:tr h="17728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카테고리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행사 </a:t>
                      </a:r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총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6211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네일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943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61757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립케어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4232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마스크팩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81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바디로션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803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선케어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6491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제모제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84966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체중조절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4009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크림로션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6618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ko-KR" altLang="en-US" sz="1000" b="1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훼이셜클렌저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457200" rtl="0" eaLnBrk="1" fontAlgn="ctr" latinLnBrk="0" hangingPunct="1"/>
                      <a:r>
                        <a:rPr lang="en-US" altLang="ko-KR" sz="1000" b="0" kern="1200" spc="-9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856699"/>
                  </a:ext>
                </a:extLst>
              </a:tr>
            </a:tbl>
          </a:graphicData>
        </a:graphic>
      </p:graphicFrame>
      <p:sp>
        <p:nvSpPr>
          <p:cNvPr id="155" name="직사각형 154"/>
          <p:cNvSpPr/>
          <p:nvPr/>
        </p:nvSpPr>
        <p:spPr>
          <a:xfrm>
            <a:off x="327556" y="2474081"/>
            <a:ext cx="1824241" cy="322947"/>
          </a:xfrm>
          <a:prstGeom prst="rect">
            <a:avLst/>
          </a:prstGeom>
          <a:solidFill>
            <a:srgbClr val="00AAA1"/>
          </a:solidFill>
          <a:ln w="31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카테고리 별 판매량과</a:t>
            </a:r>
            <a:endParaRPr lang="en-US" altLang="ko-KR" sz="10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행사 횟수 間 상관관계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867671" y="4496108"/>
            <a:ext cx="351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pc="-150" dirty="0" smtClean="0">
                <a:solidFill>
                  <a:schemeClr val="bg1">
                    <a:lumMod val="50000"/>
                  </a:schemeClr>
                </a:solidFill>
              </a:rPr>
              <a:t>일별</a:t>
            </a:r>
            <a:endParaRPr lang="ko-KR" altLang="en-US" sz="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14372" y="4853753"/>
            <a:ext cx="1843496" cy="288570"/>
          </a:xfrm>
          <a:prstGeom prst="rect">
            <a:avLst/>
          </a:prstGeom>
          <a:solidFill>
            <a:srgbClr val="452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행사 횟수 </a:t>
            </a:r>
            <a:r>
              <a:rPr lang="en-US" altLang="ko-KR" sz="9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판매량 간 상관관계 </a:t>
            </a:r>
            <a:r>
              <a: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없음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181535" y="4853753"/>
            <a:ext cx="2733288" cy="288570"/>
          </a:xfrm>
          <a:prstGeom prst="rect">
            <a:avLst/>
          </a:prstGeom>
          <a:solidFill>
            <a:srgbClr val="452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       특정 카테고리 판매량을 증가시키는 행사 존재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219049" y="2497857"/>
            <a:ext cx="2710445" cy="2297773"/>
            <a:chOff x="2219049" y="2273745"/>
            <a:chExt cx="2710445" cy="2094048"/>
          </a:xfrm>
        </p:grpSpPr>
        <p:pic>
          <p:nvPicPr>
            <p:cNvPr id="168" name="Google Shape;57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19050" y="2273745"/>
              <a:ext cx="2695774" cy="559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33094" y="2750767"/>
              <a:ext cx="2695774" cy="559174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70" name="Google Shape;7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19049" y="3258935"/>
              <a:ext cx="2695774" cy="559174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71" name="Google Shape;8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33094" y="3809793"/>
              <a:ext cx="26964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직사각형 86"/>
          <p:cNvSpPr/>
          <p:nvPr/>
        </p:nvSpPr>
        <p:spPr>
          <a:xfrm>
            <a:off x="7508360" y="1767357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BC</a:t>
            </a:r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카드 </a:t>
            </a:r>
            <a:r>
              <a:rPr lang="en-US" altLang="ko-KR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r>
              <a:rPr lang="ko-KR" altLang="en-US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천원 청구할인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508360" y="2064836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국민카드</a:t>
            </a:r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천원청구할인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7508360" y="2362315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b="1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비씨카드</a:t>
            </a:r>
            <a:r>
              <a:rPr lang="en-US" altLang="ko-KR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천원청구할인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508360" y="2659794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현대카드</a:t>
            </a:r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Hcoin</a:t>
            </a:r>
            <a:r>
              <a:rPr lang="en-US" altLang="ko-KR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제휴</a:t>
            </a:r>
            <a:endParaRPr lang="ko-KR" altLang="en-US" sz="700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360629" y="1766388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새로운 시작 </a:t>
            </a:r>
            <a:r>
              <a:rPr lang="ko-KR" altLang="en-US" sz="700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여기와</a:t>
            </a:r>
            <a:r>
              <a:rPr lang="ko-KR" altLang="en-US" sz="700" b="1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봄</a:t>
            </a:r>
            <a:endParaRPr lang="ko-KR" altLang="en-US" sz="7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360629" y="2061136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텐션업</a:t>
            </a:r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b="1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썸머</a:t>
            </a:r>
            <a:endParaRPr lang="ko-KR" altLang="en-US" sz="7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60629" y="2355884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풍요로운</a:t>
            </a:r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한가위</a:t>
            </a:r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endParaRPr lang="en-US" altLang="ko-KR" sz="700" b="1" spc="-90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감사선물기획전</a:t>
            </a:r>
            <a:endParaRPr lang="ko-KR" altLang="en-US" sz="700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360629" y="2650633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크리스마스</a:t>
            </a:r>
            <a:r>
              <a:rPr lang="ko-KR" altLang="en-US" sz="7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기프트위크</a:t>
            </a:r>
            <a:endParaRPr lang="ko-KR" altLang="en-US" sz="700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37914" y="1766388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원더랄라블라</a:t>
            </a:r>
            <a:r>
              <a:rPr lang="ko-KR" altLang="en-US" sz="700" b="1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데이</a:t>
            </a:r>
            <a:endParaRPr lang="ko-KR" altLang="en-US" sz="7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37914" y="2061136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강력하게 돌아온</a:t>
            </a:r>
            <a:endParaRPr lang="en-US" altLang="ko-KR" sz="700" spc="-90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700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WONDER</a:t>
            </a:r>
            <a:r>
              <a:rPr lang="ko-KR" altLang="en-US" sz="700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랄라블라</a:t>
            </a:r>
            <a:r>
              <a:rPr lang="ko-KR" altLang="en-US" sz="700" b="1" spc="-90" dirty="0" err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데이</a:t>
            </a:r>
            <a:endParaRPr lang="ko-KR" altLang="en-US" sz="7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437914" y="2355884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슈퍼 </a:t>
            </a:r>
            <a:r>
              <a:rPr lang="ko-KR" altLang="en-US" sz="700" spc="-90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왓슨스</a:t>
            </a:r>
            <a:r>
              <a:rPr lang="ko-KR" altLang="en-US" sz="700" b="1" spc="-90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데이</a:t>
            </a:r>
            <a:endParaRPr lang="ko-KR" altLang="en-US" sz="7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37914" y="2650633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spc="-9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새로워진</a:t>
            </a:r>
            <a:r>
              <a:rPr lang="en-US" altLang="ko-KR" sz="700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ALLNEW</a:t>
            </a:r>
          </a:p>
          <a:p>
            <a:pPr algn="ctr"/>
            <a:r>
              <a:rPr lang="ko-KR" altLang="en-US" sz="700" spc="-90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왓슨스</a:t>
            </a:r>
            <a:r>
              <a:rPr lang="ko-KR" altLang="en-US" sz="700" b="1" spc="-90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데이</a:t>
            </a:r>
            <a:endParaRPr lang="ko-KR" altLang="en-US" sz="7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548093" y="1766388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브랜드</a:t>
            </a:r>
            <a:r>
              <a:rPr lang="ko-KR" altLang="en-US" sz="7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세일</a:t>
            </a:r>
            <a:endParaRPr lang="en-US" altLang="ko-KR" sz="700" b="1" spc="-90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spc="-90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놀라운세일쇼</a:t>
            </a:r>
            <a:endParaRPr lang="ko-KR" altLang="en-US" sz="700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548093" y="2061136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SALE</a:t>
            </a:r>
            <a:r>
              <a:rPr lang="en-US" altLang="ko-KR" sz="7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불이 켜셨다</a:t>
            </a:r>
            <a:endParaRPr lang="ko-KR" altLang="en-US" sz="700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548093" y="2355884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spc="-90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환상의나라</a:t>
            </a:r>
            <a:endParaRPr lang="en-US" altLang="ko-KR" sz="700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spc="-90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왓슨스팤</a:t>
            </a:r>
            <a:r>
              <a:rPr lang="ko-KR" altLang="en-US" sz="700" b="1" spc="-90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세일</a:t>
            </a:r>
            <a:endParaRPr lang="ko-KR" altLang="en-US" sz="7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548093" y="2650633"/>
            <a:ext cx="979050" cy="270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UP to 50 BIG</a:t>
            </a:r>
            <a:r>
              <a:rPr lang="en-US" altLang="ko-KR" sz="7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SALE</a:t>
            </a:r>
            <a:endParaRPr lang="en-US" altLang="ko-KR" sz="7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rot="10800000">
            <a:off x="2425222" y="2168574"/>
            <a:ext cx="45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▲</a:t>
            </a:r>
            <a:r>
              <a:rPr lang="ko-KR" altLang="en-US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 rot="20700000">
            <a:off x="2160242" y="4786830"/>
            <a:ext cx="554049" cy="420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99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BUT</a:t>
            </a:r>
            <a:endParaRPr lang="ko-KR" altLang="en-US" sz="1099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FEB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161021" y="761866"/>
            <a:ext cx="4511076" cy="44582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5161021" y="1096025"/>
            <a:ext cx="4511077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5161021" y="763612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157372" y="802039"/>
            <a:ext cx="284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행사 데이터 수집 및 검증</a:t>
            </a:r>
            <a:r>
              <a:rPr lang="en-US" altLang="ko-KR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(2</a:t>
            </a:r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차 시도</a:t>
            </a:r>
            <a:r>
              <a:rPr lang="en-US" altLang="ko-KR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)</a:t>
            </a:r>
            <a:endParaRPr lang="ko-KR" altLang="en-US" sz="14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5360629" y="1540197"/>
            <a:ext cx="979050" cy="180974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spc="-9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시즌</a:t>
            </a:r>
            <a:endParaRPr lang="ko-KR" altLang="en-US" sz="8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437914" y="1540197"/>
            <a:ext cx="979050" cy="180974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데이</a:t>
            </a:r>
            <a:endParaRPr lang="ko-KR" altLang="en-US" sz="8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548093" y="1540197"/>
            <a:ext cx="979050" cy="180974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spc="-9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세일</a:t>
            </a:r>
            <a:endParaRPr lang="ko-KR" altLang="en-US" sz="8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7508360" y="1540197"/>
            <a:ext cx="979050" cy="180974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제휴</a:t>
            </a:r>
            <a:endParaRPr lang="ko-KR" altLang="en-US" sz="800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5319669" y="1183028"/>
            <a:ext cx="4207473" cy="297634"/>
          </a:xfrm>
          <a:prstGeom prst="rect">
            <a:avLst/>
          </a:prstGeom>
          <a:solidFill>
            <a:srgbClr val="FEB9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1300"/>
              </a:lnSpc>
              <a:spcAft>
                <a:spcPct val="0"/>
              </a:spcAft>
            </a:pPr>
            <a:r>
              <a:rPr lang="ko-KR" altLang="en-US" sz="10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오프라인 행사 기준 행사 명으로 </a:t>
            </a:r>
            <a:r>
              <a:rPr lang="en-US" altLang="ko-KR" sz="10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sz="10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가지 분류 체계 확립</a:t>
            </a:r>
            <a:endParaRPr lang="en-US" altLang="ko-KR" sz="1000" b="1" spc="-80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rot="900000">
            <a:off x="9058275" y="1109816"/>
            <a:ext cx="613822" cy="1951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heuristic</a:t>
            </a:r>
            <a:endParaRPr lang="ko-KR" altLang="en-US" sz="10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1862003" y="1225257"/>
            <a:ext cx="435600" cy="968750"/>
            <a:chOff x="2010625" y="1224245"/>
            <a:chExt cx="435600" cy="833320"/>
          </a:xfrm>
        </p:grpSpPr>
        <p:sp>
          <p:nvSpPr>
            <p:cNvPr id="132" name="직사각형 131"/>
            <p:cNvSpPr/>
            <p:nvPr/>
          </p:nvSpPr>
          <p:spPr>
            <a:xfrm>
              <a:off x="2010625" y="1224245"/>
              <a:ext cx="435600" cy="208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기준</a:t>
              </a:r>
              <a:endPara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014155" y="1437160"/>
              <a:ext cx="428541" cy="27743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오프라인</a:t>
              </a:r>
              <a:endParaRPr lang="en-US" altLang="ko-KR" sz="9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14155" y="1721967"/>
              <a:ext cx="428541" cy="33559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기간</a:t>
              </a:r>
              <a:endPara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일별</a:t>
              </a:r>
              <a:r>
                <a: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)</a:t>
              </a:r>
              <a:endParaRPr lang="en-US" altLang="ko-KR" sz="9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334405" y="1232559"/>
            <a:ext cx="1450800" cy="961448"/>
            <a:chOff x="2555518" y="1230526"/>
            <a:chExt cx="1450800" cy="827039"/>
          </a:xfrm>
        </p:grpSpPr>
        <p:sp>
          <p:nvSpPr>
            <p:cNvPr id="129" name="직사각형 128"/>
            <p:cNvSpPr/>
            <p:nvPr/>
          </p:nvSpPr>
          <p:spPr>
            <a:xfrm>
              <a:off x="2555518" y="1230526"/>
              <a:ext cx="1450800" cy="208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전처리 방법</a:t>
              </a:r>
              <a:endPara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559911" y="1437159"/>
              <a:ext cx="1442014" cy="27743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온라인 제외 </a:t>
              </a:r>
              <a:r>
                <a: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오프라인 행사만</a:t>
              </a:r>
              <a:endPara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559617" y="1721171"/>
              <a:ext cx="1442602" cy="33639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행사 시작일</a:t>
              </a:r>
              <a:r>
                <a: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-</a:t>
              </a:r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종료일 </a:t>
              </a:r>
              <a:r>
                <a: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일별</a:t>
              </a:r>
              <a:endPara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algn="ctr"/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행사 적용 일에 건 수 계산</a:t>
              </a:r>
              <a:endPara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1458001" y="1225257"/>
            <a:ext cx="367200" cy="968750"/>
            <a:chOff x="1534132" y="1224245"/>
            <a:chExt cx="367200" cy="833320"/>
          </a:xfrm>
        </p:grpSpPr>
        <p:sp>
          <p:nvSpPr>
            <p:cNvPr id="135" name="직사각형 134"/>
            <p:cNvSpPr/>
            <p:nvPr/>
          </p:nvSpPr>
          <p:spPr>
            <a:xfrm>
              <a:off x="1534132" y="1224245"/>
              <a:ext cx="367200" cy="208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출처</a:t>
              </a: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534132" y="1437159"/>
              <a:ext cx="359778" cy="62040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000"/>
                </a:lnSpc>
              </a:pPr>
              <a:endParaRPr lang="en-US" altLang="ko-KR" sz="9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1567923" y="1446956"/>
              <a:ext cx="288917" cy="605294"/>
              <a:chOff x="1557150" y="1542483"/>
              <a:chExt cx="288917" cy="605294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1667246" y="1542483"/>
                <a:ext cx="178821" cy="60529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latin typeface="맑은 고딕" panose="020B0503020000020004" pitchFamily="50" charset="-127"/>
                  </a:rPr>
                  <a:t>홈페이지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557150" y="1542483"/>
                <a:ext cx="178821" cy="60529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ko-KR" altLang="en-US" sz="9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latin typeface="맑은 고딕" panose="020B0503020000020004" pitchFamily="50" charset="-127"/>
                  </a:rPr>
                  <a:t>랄라블라</a:t>
                </a:r>
                <a:endParaRPr lang="en-US" altLang="ko-KR" sz="9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60" name="그룹 159"/>
          <p:cNvGrpSpPr/>
          <p:nvPr/>
        </p:nvGrpSpPr>
        <p:grpSpPr>
          <a:xfrm>
            <a:off x="3822006" y="1231700"/>
            <a:ext cx="938371" cy="962307"/>
            <a:chOff x="4115611" y="1229787"/>
            <a:chExt cx="938371" cy="827778"/>
          </a:xfrm>
        </p:grpSpPr>
        <p:grpSp>
          <p:nvGrpSpPr>
            <p:cNvPr id="151" name="그룹 150"/>
            <p:cNvGrpSpPr/>
            <p:nvPr/>
          </p:nvGrpSpPr>
          <p:grpSpPr>
            <a:xfrm>
              <a:off x="4115611" y="1229787"/>
              <a:ext cx="938371" cy="827778"/>
              <a:chOff x="4115611" y="1061572"/>
              <a:chExt cx="1276751" cy="827778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4115611" y="1061572"/>
                <a:ext cx="1276751" cy="2083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9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변수</a:t>
                </a:r>
                <a:endPara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4115612" y="1264426"/>
                <a:ext cx="1260000" cy="62492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ts val="600"/>
                  </a:spcBef>
                  <a:spcAft>
                    <a:spcPct val="0"/>
                  </a:spcAft>
                </a:pPr>
                <a:endParaRPr lang="ko-KR" altLang="en-US" b="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147580" y="1315152"/>
                <a:ext cx="576000" cy="216000"/>
              </a:xfrm>
              <a:prstGeom prst="rect">
                <a:avLst/>
              </a:prstGeom>
              <a:solidFill>
                <a:srgbClr val="FBF4D8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700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행사 명</a:t>
                </a: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146850" y="1602153"/>
                <a:ext cx="576001" cy="216000"/>
              </a:xfrm>
              <a:prstGeom prst="rect">
                <a:avLst/>
              </a:prstGeom>
              <a:solidFill>
                <a:srgbClr val="FBF4D8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700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행사 일자</a:t>
                </a:r>
                <a:endParaRPr lang="ko-KR" altLang="en-US" sz="700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56" name="직사각형 155"/>
            <p:cNvSpPr/>
            <p:nvPr/>
          </p:nvSpPr>
          <p:spPr>
            <a:xfrm>
              <a:off x="4593741" y="1483367"/>
              <a:ext cx="423342" cy="216000"/>
            </a:xfrm>
            <a:prstGeom prst="rect">
              <a:avLst/>
            </a:prstGeom>
            <a:solidFill>
              <a:srgbClr val="FBF4D8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7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행사 횟수</a:t>
              </a:r>
              <a:endParaRPr lang="ko-KR" altLang="en-US" sz="700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491990" y="1218015"/>
            <a:ext cx="889706" cy="975992"/>
          </a:xfrm>
          <a:prstGeom prst="rect">
            <a:avLst/>
          </a:prstGeom>
          <a:solidFill>
            <a:srgbClr val="FEB9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1300"/>
              </a:lnSpc>
              <a:spcAft>
                <a:spcPct val="0"/>
              </a:spcAft>
            </a:pPr>
            <a:r>
              <a:rPr lang="ko-KR" altLang="en-US" sz="10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랄라블라 홈페이지 內</a:t>
            </a:r>
            <a:endParaRPr lang="en-US" altLang="ko-KR" sz="1000" b="1" spc="-80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 fontAlgn="base">
              <a:lnSpc>
                <a:spcPts val="1300"/>
              </a:lnSpc>
              <a:spcAft>
                <a:spcPct val="0"/>
              </a:spcAft>
            </a:pPr>
            <a:r>
              <a:rPr lang="ko-KR" altLang="en-US" sz="10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행사 정보 크롤링</a:t>
            </a:r>
            <a:endParaRPr lang="en-US" altLang="ko-KR" sz="1000" b="1" spc="-80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298760" y="1862252"/>
            <a:ext cx="423342" cy="251104"/>
          </a:xfrm>
          <a:prstGeom prst="rect">
            <a:avLst/>
          </a:prstGeom>
          <a:solidFill>
            <a:srgbClr val="FBF4D8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7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</a:rPr>
              <a:t>행사 분류</a:t>
            </a:r>
            <a:endParaRPr lang="ko-KR" altLang="en-US" sz="7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58041" y="5432899"/>
            <a:ext cx="9414056" cy="6440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258041" y="5650663"/>
            <a:ext cx="9414056" cy="2846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</a:rPr>
              <a:t>행사 횟수 보다는 </a:t>
            </a:r>
            <a:r>
              <a:rPr lang="ko-KR" altLang="en-US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행사 성격이 판매량과 상관이 있음</a:t>
            </a:r>
            <a:endParaRPr lang="ko-KR" altLang="en-US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FEB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5284698" y="4867791"/>
            <a:ext cx="4242443" cy="274532"/>
          </a:xfrm>
          <a:prstGeom prst="rect">
            <a:avLst/>
          </a:prstGeom>
          <a:solidFill>
            <a:srgbClr val="452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행사 분류 후  상관관계가 전보다 </a:t>
            </a:r>
            <a:r>
              <a:rPr lang="ko-KR" altLang="en-US" sz="900" b="1" spc="-151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뚜렷해짐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2181537" y="2472997"/>
            <a:ext cx="2733285" cy="266932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2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직사각형 205"/>
          <p:cNvSpPr/>
          <p:nvPr/>
        </p:nvSpPr>
        <p:spPr>
          <a:xfrm>
            <a:off x="3692371" y="1295400"/>
            <a:ext cx="5979755" cy="22986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884" y="2535803"/>
            <a:ext cx="431866" cy="716321"/>
          </a:xfrm>
          <a:prstGeom prst="rect">
            <a:avLst/>
          </a:prstGeom>
          <a:solidFill>
            <a:srgbClr val="90898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기상</a:t>
            </a:r>
            <a:endParaRPr lang="en-US" altLang="ko-KR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정보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27034" y="2535803"/>
            <a:ext cx="1188000" cy="718094"/>
            <a:chOff x="1244077" y="2649214"/>
            <a:chExt cx="1239559" cy="718094"/>
          </a:xfrm>
        </p:grpSpPr>
        <p:sp>
          <p:nvSpPr>
            <p:cNvPr id="59" name="직사각형 58"/>
            <p:cNvSpPr/>
            <p:nvPr/>
          </p:nvSpPr>
          <p:spPr>
            <a:xfrm>
              <a:off x="1244079" y="2649214"/>
              <a:ext cx="1239557" cy="217423"/>
            </a:xfrm>
            <a:prstGeom prst="rect">
              <a:avLst/>
            </a:prstGeom>
            <a:solidFill>
              <a:srgbClr val="CECA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평균 기온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244077" y="2899550"/>
              <a:ext cx="1239557" cy="217423"/>
            </a:xfrm>
            <a:prstGeom prst="rect">
              <a:avLst/>
            </a:prstGeom>
            <a:solidFill>
              <a:srgbClr val="CECA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spc="-151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일교차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244077" y="3149885"/>
              <a:ext cx="1239557" cy="217423"/>
            </a:xfrm>
            <a:prstGeom prst="rect">
              <a:avLst/>
            </a:prstGeom>
            <a:solidFill>
              <a:srgbClr val="CECA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평균 습도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85609" y="2535803"/>
            <a:ext cx="1188000" cy="718094"/>
            <a:chOff x="2568088" y="2649214"/>
            <a:chExt cx="1080024" cy="718094"/>
          </a:xfrm>
        </p:grpSpPr>
        <p:sp>
          <p:nvSpPr>
            <p:cNvPr id="62" name="직사각형 61"/>
            <p:cNvSpPr/>
            <p:nvPr/>
          </p:nvSpPr>
          <p:spPr>
            <a:xfrm>
              <a:off x="2568089" y="2649214"/>
              <a:ext cx="1080023" cy="217423"/>
            </a:xfrm>
            <a:prstGeom prst="rect">
              <a:avLst/>
            </a:prstGeom>
            <a:solidFill>
              <a:srgbClr val="CECA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pm10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568089" y="2899550"/>
              <a:ext cx="1080023" cy="217423"/>
            </a:xfrm>
            <a:prstGeom prst="rect">
              <a:avLst/>
            </a:prstGeom>
            <a:solidFill>
              <a:srgbClr val="CECA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일조량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68088" y="3149885"/>
              <a:ext cx="1080023" cy="217423"/>
            </a:xfrm>
            <a:prstGeom prst="rect">
              <a:avLst/>
            </a:prstGeom>
            <a:solidFill>
              <a:srgbClr val="CECA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전운량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8883" y="1591324"/>
            <a:ext cx="2941434" cy="903335"/>
            <a:chOff x="745924" y="1838449"/>
            <a:chExt cx="2941434" cy="779876"/>
          </a:xfrm>
        </p:grpSpPr>
        <p:sp>
          <p:nvSpPr>
            <p:cNvPr id="53" name="직사각형 52"/>
            <p:cNvSpPr/>
            <p:nvPr/>
          </p:nvSpPr>
          <p:spPr>
            <a:xfrm>
              <a:off x="745924" y="1839659"/>
              <a:ext cx="443949" cy="778666"/>
            </a:xfrm>
            <a:prstGeom prst="rect">
              <a:avLst/>
            </a:prstGeom>
            <a:solidFill>
              <a:srgbClr val="90898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행사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067964" y="1838449"/>
              <a:ext cx="443949" cy="175347"/>
            </a:xfrm>
            <a:prstGeom prst="rect">
              <a:avLst/>
            </a:prstGeom>
            <a:solidFill>
              <a:srgbClr val="90898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성별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67964" y="2039732"/>
              <a:ext cx="443949" cy="577383"/>
            </a:xfrm>
            <a:prstGeom prst="rect">
              <a:avLst/>
            </a:prstGeom>
            <a:solidFill>
              <a:srgbClr val="90898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연령대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251747" y="1839659"/>
              <a:ext cx="756425" cy="778666"/>
              <a:chOff x="1251747" y="1839659"/>
              <a:chExt cx="1239564" cy="77866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251754" y="1839659"/>
                <a:ext cx="1239557" cy="174819"/>
              </a:xfrm>
              <a:prstGeom prst="rect">
                <a:avLst/>
              </a:prstGeom>
              <a:solidFill>
                <a:srgbClr val="CECAC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데이 행사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51753" y="2040941"/>
                <a:ext cx="1239557" cy="174819"/>
              </a:xfrm>
              <a:prstGeom prst="rect">
                <a:avLst/>
              </a:prstGeom>
              <a:solidFill>
                <a:srgbClr val="CECAC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시즌 행사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251752" y="2242224"/>
                <a:ext cx="1239557" cy="174819"/>
              </a:xfrm>
              <a:prstGeom prst="rect">
                <a:avLst/>
              </a:prstGeom>
              <a:solidFill>
                <a:srgbClr val="CECAC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할인 행사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251747" y="2443506"/>
                <a:ext cx="1239557" cy="174819"/>
              </a:xfrm>
              <a:prstGeom prst="rect">
                <a:avLst/>
              </a:prstGeom>
              <a:solidFill>
                <a:srgbClr val="CECAC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제휴 행사</a:t>
                </a: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73782" y="1838450"/>
              <a:ext cx="1113576" cy="778665"/>
              <a:chOff x="2573781" y="1838450"/>
              <a:chExt cx="1239557" cy="778665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573781" y="1838450"/>
                <a:ext cx="1239557" cy="174819"/>
              </a:xfrm>
              <a:prstGeom prst="rect">
                <a:avLst/>
              </a:prstGeom>
              <a:solidFill>
                <a:srgbClr val="CECAC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ko-KR" altLang="en-US" sz="10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여성 대비 남성</a:t>
                </a: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573781" y="2039732"/>
                <a:ext cx="1239557" cy="174819"/>
              </a:xfrm>
              <a:prstGeom prst="rect">
                <a:avLst/>
              </a:prstGeom>
              <a:solidFill>
                <a:srgbClr val="CECAC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20-39 </a:t>
                </a:r>
                <a:r>
                  <a:rPr lang="ko-KR" altLang="en-US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대비 </a:t>
                </a:r>
                <a:r>
                  <a:rPr lang="en-US" altLang="ko-KR" sz="10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0-19</a:t>
                </a:r>
                <a:endPara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73781" y="2241015"/>
                <a:ext cx="1239557" cy="174819"/>
              </a:xfrm>
              <a:prstGeom prst="rect">
                <a:avLst/>
              </a:prstGeom>
              <a:solidFill>
                <a:srgbClr val="CECAC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20-39 </a:t>
                </a:r>
                <a:r>
                  <a:rPr lang="ko-KR" altLang="en-US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대비</a:t>
                </a:r>
                <a:r>
                  <a:rPr lang="en-US" altLang="ko-KR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1000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40-59</a:t>
                </a:r>
                <a:endPara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573781" y="2442296"/>
                <a:ext cx="1239557" cy="174819"/>
              </a:xfrm>
              <a:prstGeom prst="rect">
                <a:avLst/>
              </a:prstGeom>
              <a:solidFill>
                <a:srgbClr val="CECAC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20-39 </a:t>
                </a:r>
                <a:r>
                  <a:rPr lang="ko-KR" altLang="en-US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대비</a:t>
                </a:r>
                <a:r>
                  <a:rPr lang="en-US" altLang="ko-KR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 60</a:t>
                </a:r>
                <a:r>
                  <a:rPr lang="ko-KR" altLang="en-US" sz="1000" b="1" spc="-151" dirty="0" smtClean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세 이상</a:t>
                </a:r>
                <a:endParaRPr lang="ko-KR" altLang="en-US" sz="10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136" name="직사각형 135"/>
          <p:cNvSpPr/>
          <p:nvPr/>
        </p:nvSpPr>
        <p:spPr>
          <a:xfrm>
            <a:off x="6883162" y="1792804"/>
            <a:ext cx="562934" cy="231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/>
          </a:p>
        </p:txBody>
      </p:sp>
      <p:sp>
        <p:nvSpPr>
          <p:cNvPr id="135" name="직사각형 134"/>
          <p:cNvSpPr/>
          <p:nvPr/>
        </p:nvSpPr>
        <p:spPr>
          <a:xfrm>
            <a:off x="6151775" y="1792804"/>
            <a:ext cx="562934" cy="231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/>
          </a:p>
        </p:txBody>
      </p:sp>
      <p:sp>
        <p:nvSpPr>
          <p:cNvPr id="134" name="직사각형 133"/>
          <p:cNvSpPr/>
          <p:nvPr/>
        </p:nvSpPr>
        <p:spPr>
          <a:xfrm>
            <a:off x="5355605" y="1798552"/>
            <a:ext cx="562934" cy="219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/>
          </a:p>
        </p:txBody>
      </p:sp>
      <p:sp>
        <p:nvSpPr>
          <p:cNvPr id="133" name="직사각형 132"/>
          <p:cNvSpPr/>
          <p:nvPr/>
        </p:nvSpPr>
        <p:spPr>
          <a:xfrm>
            <a:off x="4578093" y="1789194"/>
            <a:ext cx="562934" cy="218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/>
          </a:p>
        </p:txBody>
      </p:sp>
      <p:sp>
        <p:nvSpPr>
          <p:cNvPr id="122" name="직사각형 121"/>
          <p:cNvSpPr/>
          <p:nvPr/>
        </p:nvSpPr>
        <p:spPr>
          <a:xfrm>
            <a:off x="3772284" y="2086244"/>
            <a:ext cx="562934" cy="180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/>
          </a:p>
        </p:txBody>
      </p:sp>
      <p:sp>
        <p:nvSpPr>
          <p:cNvPr id="129" name="직사각형 128"/>
          <p:cNvSpPr/>
          <p:nvPr/>
        </p:nvSpPr>
        <p:spPr>
          <a:xfrm>
            <a:off x="3772284" y="2313833"/>
            <a:ext cx="562934" cy="180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/>
          </a:p>
        </p:txBody>
      </p:sp>
      <p:sp>
        <p:nvSpPr>
          <p:cNvPr id="132" name="직사각형 131"/>
          <p:cNvSpPr/>
          <p:nvPr/>
        </p:nvSpPr>
        <p:spPr>
          <a:xfrm>
            <a:off x="3772284" y="2523041"/>
            <a:ext cx="562934" cy="19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직사각형 69"/>
              <p:cNvSpPr/>
              <p:nvPr/>
            </p:nvSpPr>
            <p:spPr>
              <a:xfrm>
                <a:off x="3669973" y="1354162"/>
                <a:ext cx="4309054" cy="286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5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58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158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158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15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ko-KR" altLang="en-US" sz="1158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15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ko-KR" altLang="en-US" sz="1158" b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ko-KR" altLang="en-US" sz="1158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sz="115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ko-KR" altLang="en-US" sz="1158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15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ko-KR" altLang="en-US" sz="1158" b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158" b="1" i="1"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ctrlPr>
                            <a:rPr lang="ko-KR" altLang="en-US" sz="115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58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ko-KR" altLang="en-US" sz="1158" b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sz="115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ko-KR" altLang="en-US" sz="1158" b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15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58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1158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ko-KR" altLang="en-US" sz="1158" b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sz="115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ko-KR" altLang="en-US" sz="1158" b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ko-KR" altLang="en-US" sz="1158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ko-KR" altLang="en-US" sz="115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ko-KR" altLang="en-US" sz="1158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15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58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ko-KR" sz="1158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158" b="1" dirty="0"/>
              </a:p>
            </p:txBody>
          </p:sp>
        </mc:Choice>
        <mc:Fallback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73" y="1354162"/>
                <a:ext cx="4309054" cy="286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직사각형 70"/>
              <p:cNvSpPr/>
              <p:nvPr/>
            </p:nvSpPr>
            <p:spPr>
              <a:xfrm>
                <a:off x="4337589" y="2064028"/>
                <a:ext cx="4278743" cy="244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ko-KR" altLang="en-US" sz="827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827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sz="827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ko-KR" altLang="en-US" sz="827" b="1" dirty="0"/>
                  <a:t> </a:t>
                </a:r>
                <a:r>
                  <a:rPr lang="en-US" altLang="ko-KR" sz="827" b="1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827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827" b="1">
                                <a:latin typeface="Cambria Math" panose="02040503050406030204" pitchFamily="18" charset="0"/>
                              </a:rPr>
                              <m:t>𝐝𝐚𝐲</m:t>
                            </m:r>
                          </m:sub>
                        </m:sSub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827" b="1">
                            <a:latin typeface="Cambria Math" panose="02040503050406030204" pitchFamily="18" charset="0"/>
                          </a:rPr>
                          <m:t>𝐝𝐚𝐲</m:t>
                        </m:r>
                        <m:r>
                          <a:rPr lang="ko-KR" altLang="en-US" sz="827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827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827" b="1">
                                <a:latin typeface="Cambria Math" panose="02040503050406030204" pitchFamily="18" charset="0"/>
                              </a:rPr>
                              <m:t>𝐬𝐞𝐚𝐬𝐨𝐧</m:t>
                            </m:r>
                          </m:sub>
                        </m:sSub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827" b="1">
                            <a:latin typeface="Cambria Math" panose="02040503050406030204" pitchFamily="18" charset="0"/>
                          </a:rPr>
                          <m:t>𝐬𝐞𝐚𝐬𝐨𝐧</m:t>
                        </m:r>
                        <m:r>
                          <a:rPr lang="ko-KR" altLang="en-US" sz="827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827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827" b="1">
                                <a:latin typeface="Cambria Math" panose="02040503050406030204" pitchFamily="18" charset="0"/>
                              </a:rPr>
                              <m:t>𝐝𝐢𝐬</m:t>
                            </m:r>
                            <m:r>
                              <a:rPr lang="en-US" altLang="ko-KR" sz="827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</m:sub>
                        </m:sSub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827" b="1">
                            <a:latin typeface="Cambria Math" panose="02040503050406030204" pitchFamily="18" charset="0"/>
                          </a:rPr>
                          <m:t>𝐝𝐢𝐬𝐜𝐨𝐮𝐧𝐭</m:t>
                        </m:r>
                        <m:r>
                          <a:rPr lang="ko-KR" altLang="en-US" sz="827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27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ko-KR" sz="827" b="1" i="1">
                                <a:latin typeface="Cambria Math" panose="02040503050406030204" pitchFamily="18" charset="0"/>
                              </a:rPr>
                              <m:t>𝒂𝒇𝒇𝒍𝒊𝒂𝒕𝒆</m:t>
                            </m:r>
                          </m:sub>
                        </m:sSub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827" b="1">
                            <a:latin typeface="Cambria Math" panose="02040503050406030204" pitchFamily="18" charset="0"/>
                          </a:rPr>
                          <m:t>𝐚𝐟𝐟𝐥𝐢𝐚𝐭𝐞</m:t>
                        </m:r>
                        <m:r>
                          <a:rPr lang="ko-KR" altLang="en-US" sz="827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827" b="1" dirty="0"/>
                  <a:t> </a:t>
                </a:r>
                <a:endParaRPr lang="ko-KR" altLang="en-US" sz="827" b="1" dirty="0"/>
              </a:p>
            </p:txBody>
          </p:sp>
        </mc:Choice>
        <mc:Fallback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89" y="2064028"/>
                <a:ext cx="4278743" cy="244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/>
              <p:cNvSpPr/>
              <p:nvPr/>
            </p:nvSpPr>
            <p:spPr>
              <a:xfrm>
                <a:off x="4337589" y="2300544"/>
                <a:ext cx="5334538" cy="244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ko-KR" altLang="en-US" sz="827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827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ko-KR" sz="827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ko-KR" altLang="en-US" sz="827" b="1" dirty="0"/>
                  <a:t> </a:t>
                </a:r>
                <a:r>
                  <a:rPr lang="en-US" altLang="ko-KR" sz="827" b="1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827" b="1" i="1" spc="-107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 spc="-107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827" b="1" i="1" spc="-107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 spc="-107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27" b="1" spc="-107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𝐚𝐯𝐠</m:t>
                            </m:r>
                            <m:r>
                              <a:rPr lang="en-US" altLang="ko-KR" sz="827" b="1" spc="-107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𝒕𝒆𝒎𝒑</m:t>
                            </m:r>
                          </m:sub>
                        </m:sSub>
                      </m:sub>
                    </m:sSub>
                    <m:r>
                      <a:rPr lang="ko-KR" altLang="en-US" sz="827" b="1" spc="-107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 spc="-107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 spc="-107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827" b="1" i="1" spc="-107">
                            <a:latin typeface="Cambria Math" panose="02040503050406030204" pitchFamily="18" charset="0"/>
                          </a:rPr>
                          <m:t>𝐚𝐯𝐠</m:t>
                        </m:r>
                        <m:r>
                          <a:rPr lang="en-US" altLang="ko-KR" sz="827" b="1" spc="-107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827" b="1" i="1" spc="-107">
                            <a:latin typeface="Cambria Math" panose="02040503050406030204" pitchFamily="18" charset="0"/>
                          </a:rPr>
                          <m:t>𝐭𝐞𝐦𝐩</m:t>
                        </m:r>
                        <m:r>
                          <a:rPr lang="ko-KR" altLang="en-US" sz="827" b="1" spc="-107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 spc="-107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 spc="-107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 spc="-107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 spc="-107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 spc="-107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𝒕𝒆𝒎𝒑</m:t>
                            </m:r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𝒅𝒊𝒇𝒇</m:t>
                            </m:r>
                          </m:sub>
                        </m:sSub>
                      </m:sub>
                    </m:sSub>
                    <m:r>
                      <a:rPr lang="ko-KR" altLang="en-US" sz="827" b="1" spc="-107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 spc="-107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 spc="-107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827" b="1" spc="-107">
                            <a:latin typeface="Cambria Math" panose="02040503050406030204" pitchFamily="18" charset="0"/>
                          </a:rPr>
                          <m:t>𝐭𝐞𝐦𝐩</m:t>
                        </m:r>
                        <m:r>
                          <a:rPr lang="en-US" altLang="ko-KR" sz="827" b="1" spc="-107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827" b="1" spc="-107">
                            <a:latin typeface="Cambria Math" panose="02040503050406030204" pitchFamily="18" charset="0"/>
                          </a:rPr>
                          <m:t>𝐝𝐢𝐟𝐟</m:t>
                        </m:r>
                        <m:r>
                          <a:rPr lang="ko-KR" altLang="en-US" sz="827" b="1" spc="-107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 spc="-107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 spc="-107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 spc="-107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 spc="-107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 spc="-107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827" b="1" spc="-107">
                                <a:latin typeface="Cambria Math" panose="02040503050406030204" pitchFamily="18" charset="0"/>
                              </a:rPr>
                              <m:t>𝐚𝐯𝐠</m:t>
                            </m:r>
                            <m:r>
                              <a:rPr lang="en-US" altLang="ko-KR" sz="827" b="1" spc="-107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827" b="1" spc="-107">
                                <a:latin typeface="Cambria Math" panose="02040503050406030204" pitchFamily="18" charset="0"/>
                              </a:rPr>
                              <m:t>𝐫𝐡</m:t>
                            </m:r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sub>
                    </m:sSub>
                    <m:r>
                      <a:rPr lang="ko-KR" altLang="en-US" sz="827" b="1" spc="-107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 spc="-107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 spc="-107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827" b="1" i="1" spc="-107">
                            <a:latin typeface="Cambria Math" panose="02040503050406030204" pitchFamily="18" charset="0"/>
                          </a:rPr>
                          <m:t>𝐚𝐯𝐠</m:t>
                        </m:r>
                        <m:r>
                          <a:rPr lang="en-US" altLang="ko-KR" sz="827" b="1" spc="-107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827" b="1" i="1" spc="-107">
                            <a:latin typeface="Cambria Math" panose="02040503050406030204" pitchFamily="18" charset="0"/>
                          </a:rPr>
                          <m:t>𝒓𝒉𝒎</m:t>
                        </m:r>
                        <m:r>
                          <a:rPr lang="ko-KR" altLang="en-US" sz="827" b="1" spc="-107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 spc="-107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 spc="-107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 spc="-107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 spc="-107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 spc="-107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27" b="1" spc="-107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𝒑𝒎</m:t>
                            </m:r>
                            <m:r>
                              <a:rPr lang="en-US" altLang="ko-KR" sz="827" b="1" i="1" spc="-107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sub>
                    </m:sSub>
                    <m:r>
                      <a:rPr lang="ko-KR" altLang="en-US" sz="827" b="1" spc="-107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 spc="-107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 spc="-107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827" b="1" spc="-107">
                            <a:latin typeface="Cambria Math" panose="02040503050406030204" pitchFamily="18" charset="0"/>
                          </a:rPr>
                          <m:t>𝐩𝐦𝟏𝟎</m:t>
                        </m:r>
                        <m:r>
                          <a:rPr lang="en-US" altLang="ko-KR" sz="827" b="1" spc="-107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 spc="-107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 spc="-107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 spc="-107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27" b="1" i="1" spc="-107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827" b="1" i="1" spc="-107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𝒔𝒖𝒏</m:t>
                            </m:r>
                          </m:sub>
                        </m:sSub>
                      </m:sub>
                    </m:sSub>
                    <m:r>
                      <a:rPr lang="ko-KR" altLang="en-US" sz="827" b="1" spc="-107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827" b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𝐬𝐮𝐧</m:t>
                        </m:r>
                        <m:r>
                          <a:rPr lang="ko-KR" altLang="en-US" sz="827" b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 spc="-107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ko-KR" altLang="en-US" sz="827" b="1" i="1" spc="-107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27" b="1" spc="-107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ko-KR" sz="827" b="1" spc="-107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𝐜𝐥𝐨𝐮𝐝</m:t>
                            </m:r>
                          </m:sub>
                        </m:sSub>
                      </m:sub>
                    </m:sSub>
                    <m:r>
                      <a:rPr lang="ko-KR" altLang="en-US" sz="827" b="1" spc="-107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827" b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𝐜𝐥𝐨𝐮𝐝</m:t>
                        </m:r>
                        <m:r>
                          <a:rPr lang="en-US" altLang="ko-KR" sz="827" b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827" b="1" i="1" spc="-107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ko-KR" altLang="en-US" sz="827" b="1" spc="-107" dirty="0"/>
              </a:p>
            </p:txBody>
          </p:sp>
        </mc:Choice>
        <mc:Fallback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89" y="2300544"/>
                <a:ext cx="5334538" cy="244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직사각형 72"/>
              <p:cNvSpPr/>
              <p:nvPr/>
            </p:nvSpPr>
            <p:spPr>
              <a:xfrm>
                <a:off x="4337589" y="2521329"/>
                <a:ext cx="5152755" cy="231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ko-KR" altLang="en-US" sz="827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827" b="1" i="1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ko-KR" sz="827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ko-KR" altLang="en-US" sz="827" b="1" dirty="0"/>
                  <a:t> </a:t>
                </a:r>
                <a:r>
                  <a:rPr lang="en-US" altLang="ko-KR" sz="827" b="1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𝑨𝒈𝒆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𝟎𝟎𝟏𝟗</m:t>
                        </m:r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827" b="1">
                            <a:latin typeface="Cambria Math" panose="02040503050406030204" pitchFamily="18" charset="0"/>
                          </a:rPr>
                          <m:t>𝐀𝐠𝐞𝟎𝟎𝟏𝟗</m:t>
                        </m:r>
                        <m:r>
                          <a:rPr lang="en-US" altLang="ko-KR" sz="827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𝑨𝒈𝒆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𝟒𝟎𝟓𝟗</m:t>
                        </m:r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𝑨𝒈𝒆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𝟒𝟎𝟓𝟗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27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𝑨𝒈𝒆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𝟔𝟎𝟗𝟗</m:t>
                        </m:r>
                      </m:sub>
                    </m:sSub>
                    <m:r>
                      <a:rPr lang="ko-KR" altLang="en-US" sz="827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en-US" sz="82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𝑨𝒈𝒆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𝟔𝟎𝟗𝟗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827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ko-KR" altLang="en-US" sz="827" b="1" dirty="0"/>
              </a:p>
            </p:txBody>
          </p:sp>
        </mc:Choice>
        <mc:Fallback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89" y="2521329"/>
                <a:ext cx="5152755" cy="23134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연결선 73"/>
          <p:cNvCxnSpPr/>
          <p:nvPr/>
        </p:nvCxnSpPr>
        <p:spPr>
          <a:xfrm>
            <a:off x="4578093" y="1624390"/>
            <a:ext cx="56955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862870" y="1624390"/>
            <a:ext cx="0" cy="1575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15500" y="1822520"/>
            <a:ext cx="495649" cy="18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79" b="1" dirty="0"/>
              <a:t>행사 효과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5363541" y="1615796"/>
            <a:ext cx="56955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648319" y="1615796"/>
            <a:ext cx="0" cy="1575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99030" y="1830807"/>
            <a:ext cx="495649" cy="18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79" b="1" dirty="0"/>
              <a:t>날씨 효과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6145154" y="1632895"/>
            <a:ext cx="56955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429932" y="1632896"/>
            <a:ext cx="0" cy="1575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27228" y="1797090"/>
            <a:ext cx="612668" cy="245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79" b="1" dirty="0"/>
              <a:t>성별 효과</a:t>
            </a:r>
            <a:endParaRPr lang="en-US" altLang="ko-KR" sz="579" b="1" dirty="0"/>
          </a:p>
          <a:p>
            <a:pPr algn="ctr"/>
            <a:r>
              <a:rPr lang="en-US" altLang="ko-KR" sz="413" b="1" dirty="0">
                <a:latin typeface="+mn-ea"/>
              </a:rPr>
              <a:t>(</a:t>
            </a:r>
            <a:r>
              <a:rPr lang="ko-KR" altLang="en-US" sz="413" b="1" dirty="0">
                <a:latin typeface="+mn-ea"/>
              </a:rPr>
              <a:t>더미</a:t>
            </a:r>
            <a:r>
              <a:rPr lang="en-US" altLang="ko-KR" sz="413" b="1" dirty="0">
                <a:latin typeface="+mn-ea"/>
              </a:rPr>
              <a:t> : </a:t>
            </a:r>
            <a:r>
              <a:rPr lang="ko-KR" altLang="en-US" sz="413" b="1" dirty="0">
                <a:latin typeface="+mn-ea"/>
              </a:rPr>
              <a:t>여성 기준</a:t>
            </a:r>
            <a:r>
              <a:rPr lang="en-US" altLang="ko-KR" sz="413" b="1" dirty="0">
                <a:latin typeface="+mn-ea"/>
              </a:rPr>
              <a:t>)</a:t>
            </a:r>
            <a:endParaRPr lang="ko-KR" altLang="en-US" sz="413" b="1" dirty="0">
              <a:latin typeface="+mn-ea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6883162" y="1625473"/>
            <a:ext cx="56955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7167939" y="1625473"/>
            <a:ext cx="0" cy="1575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4354" y="1798552"/>
            <a:ext cx="667170" cy="245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79" b="1" dirty="0"/>
              <a:t>연령 효과</a:t>
            </a:r>
            <a:endParaRPr lang="en-US" altLang="ko-KR" sz="579" b="1" dirty="0"/>
          </a:p>
          <a:p>
            <a:pPr algn="ctr"/>
            <a:r>
              <a:rPr lang="en-US" altLang="ko-KR" sz="413" b="1" dirty="0">
                <a:latin typeface="+mn-ea"/>
              </a:rPr>
              <a:t>(</a:t>
            </a:r>
            <a:r>
              <a:rPr lang="ko-KR" altLang="en-US" sz="413" b="1" dirty="0">
                <a:latin typeface="+mn-ea"/>
              </a:rPr>
              <a:t>더미</a:t>
            </a:r>
            <a:r>
              <a:rPr lang="en-US" altLang="ko-KR" sz="413" b="1" dirty="0">
                <a:latin typeface="+mn-ea"/>
              </a:rPr>
              <a:t> : 20~39</a:t>
            </a:r>
            <a:r>
              <a:rPr lang="ko-KR" altLang="en-US" sz="413" b="1" dirty="0">
                <a:latin typeface="+mn-ea"/>
              </a:rPr>
              <a:t> 기준</a:t>
            </a:r>
            <a:r>
              <a:rPr lang="en-US" altLang="ko-KR" sz="413" b="1" dirty="0">
                <a:latin typeface="+mn-ea"/>
              </a:rPr>
              <a:t>)</a:t>
            </a:r>
            <a:endParaRPr lang="ko-KR" altLang="en-US" sz="413" b="1" dirty="0"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827758" y="2857828"/>
            <a:ext cx="1393376" cy="710284"/>
            <a:chOff x="3722725" y="3093612"/>
            <a:chExt cx="1393376" cy="710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735312" y="3093612"/>
                  <a:ext cx="357021" cy="1643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5312" y="3093612"/>
                  <a:ext cx="357021" cy="164340"/>
                </a:xfrm>
                <a:prstGeom prst="rect">
                  <a:avLst/>
                </a:prstGeom>
                <a:blipFill>
                  <a:blip r:embed="rId6"/>
                  <a:stretch>
                    <a:fillRect l="-6780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735312" y="3259144"/>
                  <a:ext cx="492635" cy="159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𝑠𝑒𝑎𝑠𝑜𝑛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5312" y="3259144"/>
                  <a:ext cx="492635" cy="159018"/>
                </a:xfrm>
                <a:prstGeom prst="rect">
                  <a:avLst/>
                </a:prstGeom>
                <a:blipFill>
                  <a:blip r:embed="rId7"/>
                  <a:stretch>
                    <a:fillRect l="-4938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22725" y="3420002"/>
                  <a:ext cx="581698" cy="159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725" y="3420002"/>
                  <a:ext cx="581698" cy="159018"/>
                </a:xfrm>
                <a:prstGeom prst="rect">
                  <a:avLst/>
                </a:prstGeom>
                <a:blipFill>
                  <a:blip r:embed="rId8"/>
                  <a:stretch>
                    <a:fillRect l="-4211" r="-1053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723139" y="3598092"/>
                  <a:ext cx="564385" cy="164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𝑎𝑓𝑓𝑙𝑖𝑎𝑡𝑒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139" y="3598092"/>
                  <a:ext cx="564385" cy="164597"/>
                </a:xfrm>
                <a:prstGeom prst="rect">
                  <a:avLst/>
                </a:prstGeom>
                <a:blipFill>
                  <a:blip r:embed="rId9"/>
                  <a:stretch>
                    <a:fillRect l="-4301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/>
            <p:cNvSpPr txBox="1"/>
            <p:nvPr/>
          </p:nvSpPr>
          <p:spPr>
            <a:xfrm>
              <a:off x="4205274" y="3101722"/>
              <a:ext cx="910827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데이 행사 횟수 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05274" y="3261948"/>
              <a:ext cx="910827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시즌 행사 횟수 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05274" y="3434668"/>
              <a:ext cx="910827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할인 행사 횟수 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05274" y="3609869"/>
              <a:ext cx="910827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제휴 행사 횟수 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425519" y="2857828"/>
            <a:ext cx="1444633" cy="578154"/>
            <a:chOff x="5364657" y="3093655"/>
            <a:chExt cx="1444633" cy="578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364657" y="3093655"/>
                  <a:ext cx="660502" cy="1647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657" y="3093655"/>
                  <a:ext cx="660502" cy="164725"/>
                </a:xfrm>
                <a:prstGeom prst="rect">
                  <a:avLst/>
                </a:prstGeom>
                <a:blipFill>
                  <a:blip r:embed="rId10"/>
                  <a:stretch>
                    <a:fillRect l="-277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5364657" y="3271098"/>
                  <a:ext cx="693460" cy="164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𝑑𝑖𝑓𝑓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657" y="3271098"/>
                  <a:ext cx="693460" cy="164597"/>
                </a:xfrm>
                <a:prstGeom prst="rect">
                  <a:avLst/>
                </a:prstGeom>
                <a:blipFill>
                  <a:blip r:embed="rId11"/>
                  <a:stretch>
                    <a:fillRect l="-2632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364657" y="3459294"/>
                  <a:ext cx="619272" cy="1647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𝑟h𝑚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657" y="3459294"/>
                  <a:ext cx="619272" cy="164725"/>
                </a:xfrm>
                <a:prstGeom prst="rect">
                  <a:avLst/>
                </a:prstGeom>
                <a:blipFill>
                  <a:blip r:embed="rId12"/>
                  <a:stretch>
                    <a:fillRect l="-2941"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TextBox 100"/>
            <p:cNvSpPr txBox="1"/>
            <p:nvPr/>
          </p:nvSpPr>
          <p:spPr>
            <a:xfrm>
              <a:off x="5959057" y="3105025"/>
              <a:ext cx="700833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평균기온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59057" y="3291728"/>
              <a:ext cx="646331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일교차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59057" y="3477782"/>
              <a:ext cx="850233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평균상대습도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74537" y="2857828"/>
            <a:ext cx="1187142" cy="532150"/>
            <a:chOff x="6869610" y="3108505"/>
            <a:chExt cx="1187142" cy="532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869610" y="3111704"/>
                  <a:ext cx="470193" cy="164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𝑝𝑚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10,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610" y="3111704"/>
                  <a:ext cx="470193" cy="164084"/>
                </a:xfrm>
                <a:prstGeom prst="rect">
                  <a:avLst/>
                </a:prstGeom>
                <a:blipFill>
                  <a:blip r:embed="rId13"/>
                  <a:stretch>
                    <a:fillRect l="-5195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869610" y="3276213"/>
                  <a:ext cx="385234" cy="159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𝑠𝑢𝑛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610" y="3276213"/>
                  <a:ext cx="385234" cy="159018"/>
                </a:xfrm>
                <a:prstGeom prst="rect">
                  <a:avLst/>
                </a:prstGeom>
                <a:blipFill>
                  <a:blip r:embed="rId14"/>
                  <a:stretch>
                    <a:fillRect l="-6349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869610" y="3459159"/>
                  <a:ext cx="473143" cy="159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𝑐𝑙𝑜𝑢𝑑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610" y="3459159"/>
                  <a:ext cx="473143" cy="159018"/>
                </a:xfrm>
                <a:prstGeom prst="rect">
                  <a:avLst/>
                </a:prstGeom>
                <a:blipFill>
                  <a:blip r:embed="rId15"/>
                  <a:stretch>
                    <a:fillRect l="-5195" r="-1299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7306547" y="3108505"/>
              <a:ext cx="750205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</a:t>
              </a:r>
              <a:r>
                <a:rPr lang="en-US" altLang="ko-KR" sz="661" spc="-80" dirty="0">
                  <a:latin typeface="+mn-ea"/>
                </a:rPr>
                <a:t>pm10 </a:t>
              </a:r>
              <a:r>
                <a:rPr lang="ko-KR" altLang="en-US" sz="661" spc="-80" dirty="0">
                  <a:latin typeface="+mn-ea"/>
                </a:rPr>
                <a:t>농도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306547" y="3284075"/>
              <a:ext cx="626133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일조량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306547" y="3446628"/>
              <a:ext cx="626133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전운량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66065" y="2857828"/>
            <a:ext cx="957099" cy="720458"/>
            <a:chOff x="8361032" y="3071661"/>
            <a:chExt cx="957099" cy="7204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361032" y="3071661"/>
                  <a:ext cx="195886" cy="152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032" y="3071661"/>
                  <a:ext cx="195886" cy="152671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3125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/>
            <p:cNvSpPr txBox="1"/>
            <p:nvPr/>
          </p:nvSpPr>
          <p:spPr>
            <a:xfrm>
              <a:off x="8486493" y="3081811"/>
              <a:ext cx="682238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</a:t>
              </a:r>
              <a:r>
                <a:rPr lang="ko-KR" altLang="en-US" sz="661" spc="-80" dirty="0">
                  <a:latin typeface="+mn-ea"/>
                </a:rPr>
                <a:t>성별 더미변수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380227" y="3255628"/>
                  <a:ext cx="174471" cy="152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27" y="3255628"/>
                  <a:ext cx="174471" cy="152671"/>
                </a:xfrm>
                <a:prstGeom prst="rect">
                  <a:avLst/>
                </a:prstGeom>
                <a:blipFill>
                  <a:blip r:embed="rId17"/>
                  <a:stretch>
                    <a:fillRect l="-13793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TextBox 108"/>
            <p:cNvSpPr txBox="1"/>
            <p:nvPr/>
          </p:nvSpPr>
          <p:spPr>
            <a:xfrm>
              <a:off x="8486493" y="3253905"/>
              <a:ext cx="831638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</a:t>
              </a:r>
              <a:r>
                <a:rPr lang="ko-KR" altLang="en-US" sz="661" spc="-80" dirty="0">
                  <a:latin typeface="+mn-ea"/>
                </a:rPr>
                <a:t>연령대별 더미변수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8390251" y="3422125"/>
                  <a:ext cx="161006" cy="152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251" y="3422125"/>
                  <a:ext cx="161006" cy="152671"/>
                </a:xfrm>
                <a:prstGeom prst="rect">
                  <a:avLst/>
                </a:prstGeom>
                <a:blipFill>
                  <a:blip r:embed="rId18"/>
                  <a:stretch>
                    <a:fillRect l="-15385" r="-3846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/>
            <p:cNvSpPr txBox="1"/>
            <p:nvPr/>
          </p:nvSpPr>
          <p:spPr>
            <a:xfrm>
              <a:off x="8486492" y="3425999"/>
              <a:ext cx="626133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판매량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8398861" y="3592613"/>
                  <a:ext cx="149785" cy="152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9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992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992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92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8861" y="3592613"/>
                  <a:ext cx="149785" cy="152671"/>
                </a:xfrm>
                <a:prstGeom prst="rect">
                  <a:avLst/>
                </a:prstGeom>
                <a:blipFill>
                  <a:blip r:embed="rId19"/>
                  <a:stretch>
                    <a:fillRect l="-8000" r="-4000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TextBox 112"/>
            <p:cNvSpPr txBox="1"/>
            <p:nvPr/>
          </p:nvSpPr>
          <p:spPr>
            <a:xfrm>
              <a:off x="8486492" y="3598092"/>
              <a:ext cx="626133" cy="194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1" spc="-80" dirty="0">
                  <a:latin typeface="+mn-ea"/>
                </a:rPr>
                <a:t>: t</a:t>
              </a:r>
              <a:r>
                <a:rPr lang="ko-KR" altLang="en-US" sz="661" spc="-80" dirty="0">
                  <a:latin typeface="+mn-ea"/>
                </a:rPr>
                <a:t>시점 오차항</a:t>
              </a: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3827758" y="2096759"/>
            <a:ext cx="495649" cy="18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79" b="1" dirty="0"/>
              <a:t>행사 효과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07567" y="2325852"/>
            <a:ext cx="495649" cy="18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79" b="1" dirty="0"/>
              <a:t>날씨 효과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718719" y="2509042"/>
            <a:ext cx="667170" cy="245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79" b="1" dirty="0"/>
              <a:t>연령 효과</a:t>
            </a:r>
            <a:endParaRPr lang="en-US" altLang="ko-KR" sz="579" b="1" dirty="0"/>
          </a:p>
          <a:p>
            <a:pPr algn="ctr"/>
            <a:r>
              <a:rPr lang="en-US" altLang="ko-KR" sz="413" b="1" dirty="0">
                <a:latin typeface="+mn-ea"/>
              </a:rPr>
              <a:t>(</a:t>
            </a:r>
            <a:r>
              <a:rPr lang="ko-KR" altLang="en-US" sz="413" b="1" dirty="0">
                <a:latin typeface="+mn-ea"/>
              </a:rPr>
              <a:t>더미</a:t>
            </a:r>
            <a:r>
              <a:rPr lang="en-US" altLang="ko-KR" sz="413" b="1" dirty="0">
                <a:latin typeface="+mn-ea"/>
              </a:rPr>
              <a:t> : 20~39</a:t>
            </a:r>
            <a:r>
              <a:rPr lang="ko-KR" altLang="en-US" sz="413" b="1" dirty="0">
                <a:latin typeface="+mn-ea"/>
              </a:rPr>
              <a:t> 기준</a:t>
            </a:r>
            <a:r>
              <a:rPr lang="en-US" altLang="ko-KR" sz="413" b="1" dirty="0">
                <a:latin typeface="+mn-ea"/>
              </a:rPr>
              <a:t>)</a:t>
            </a:r>
            <a:endParaRPr lang="ko-KR" altLang="en-US" sz="413" b="1" dirty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286371" y="4301185"/>
            <a:ext cx="562934" cy="3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spc="-151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42909" y="4339256"/>
            <a:ext cx="64985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성별 </a:t>
            </a:r>
            <a:r>
              <a:rPr lang="ko-KR" altLang="en-US" sz="8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효과</a:t>
            </a:r>
            <a:endParaRPr lang="en-US" altLang="ko-KR" sz="800" b="1" spc="-151" dirty="0" smtClean="0">
              <a:ln>
                <a:solidFill>
                  <a:srgbClr val="C0C0C0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더미</a:t>
            </a:r>
            <a:r>
              <a:rPr lang="en-US" altLang="ko-KR" sz="7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: </a:t>
            </a:r>
            <a:r>
              <a:rPr lang="ko-KR" altLang="en-US" sz="7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여성 기준</a:t>
            </a:r>
            <a:endParaRPr lang="ko-KR" altLang="en-US" sz="700" b="1" spc="-151" dirty="0">
              <a:ln>
                <a:solidFill>
                  <a:srgbClr val="C0C0C0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286371" y="4831009"/>
            <a:ext cx="562935" cy="352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spc="-151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27072" y="4845749"/>
            <a:ext cx="6815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연령 효과</a:t>
            </a:r>
            <a:endParaRPr lang="en-US" altLang="ko-KR" sz="800" b="1" spc="-151" dirty="0">
              <a:ln>
                <a:solidFill>
                  <a:srgbClr val="C0C0C0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더미</a:t>
            </a:r>
            <a:r>
              <a:rPr lang="en-US" altLang="ko-KR" sz="7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en-US" altLang="ko-KR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: 20~39</a:t>
            </a:r>
            <a:r>
              <a:rPr lang="ko-KR" altLang="en-US" sz="7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7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기준</a:t>
            </a:r>
            <a:endParaRPr lang="ko-KR" altLang="en-US" sz="700" b="1" spc="-151" dirty="0">
              <a:ln>
                <a:solidFill>
                  <a:srgbClr val="C0C0C0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1228" y="3735744"/>
            <a:ext cx="17562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t</a:t>
            </a:r>
            <a:r>
              <a:rPr lang="ko-KR" altLang="en-US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시점 행사 별 횟수에 따른 판매량 계수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53874" y="3781781"/>
            <a:ext cx="18219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t</a:t>
            </a:r>
            <a:r>
              <a:rPr lang="ko-KR" altLang="en-US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시점 날씨 변수에 따른 판매량 변화 효과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811228" y="4284141"/>
            <a:ext cx="2120452" cy="360954"/>
            <a:chOff x="4811228" y="4268269"/>
            <a:chExt cx="2120452" cy="360954"/>
          </a:xfrm>
        </p:grpSpPr>
        <p:sp>
          <p:nvSpPr>
            <p:cNvPr id="127" name="TextBox 126"/>
            <p:cNvSpPr txBox="1"/>
            <p:nvPr/>
          </p:nvSpPr>
          <p:spPr>
            <a:xfrm>
              <a:off x="4811228" y="4268269"/>
              <a:ext cx="21204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t</a:t>
              </a:r>
              <a:r>
                <a:rPr lang="ko-KR" altLang="en-US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시점 여성 판매량 대비 남성 판매량의 변화 효과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811228" y="4413779"/>
              <a:ext cx="20008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pc="-90" dirty="0" err="1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ㄴ</a:t>
              </a:r>
              <a:r>
                <a:rPr lang="ko-KR" altLang="en-US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남성 </a:t>
              </a:r>
              <a:r>
                <a:rPr lang="ko-KR" altLang="en-US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대비 판매량이 많은 </a:t>
              </a:r>
              <a:r>
                <a:rPr lang="ko-KR" altLang="en-US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여성 판매량 기준</a:t>
              </a:r>
              <a:endParaRPr lang="ko-KR" altLang="en-US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811228" y="4821847"/>
            <a:ext cx="2586285" cy="370968"/>
            <a:chOff x="4811228" y="4817945"/>
            <a:chExt cx="2586285" cy="370968"/>
          </a:xfrm>
        </p:grpSpPr>
        <p:sp>
          <p:nvSpPr>
            <p:cNvPr id="128" name="TextBox 127"/>
            <p:cNvSpPr txBox="1"/>
            <p:nvPr/>
          </p:nvSpPr>
          <p:spPr>
            <a:xfrm>
              <a:off x="4811228" y="4817945"/>
              <a:ext cx="20685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t</a:t>
              </a:r>
              <a:r>
                <a:rPr lang="ko-KR" altLang="en-US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시점 </a:t>
              </a:r>
              <a:r>
                <a:rPr lang="en-US" altLang="ko-KR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20-39</a:t>
              </a:r>
              <a:r>
                <a:rPr lang="ko-KR" altLang="en-US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대 대비 타 연령대 판매량 변화 효과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11228" y="4973469"/>
              <a:ext cx="25862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pc="-90" dirty="0" err="1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ㄴ</a:t>
              </a:r>
              <a:r>
                <a:rPr lang="ko-KR" altLang="en-US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타 </a:t>
              </a:r>
              <a:r>
                <a:rPr lang="ko-KR" altLang="en-US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연령대 대비 판매량이 많은 </a:t>
              </a:r>
              <a:r>
                <a:rPr lang="en-US" altLang="ko-KR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20-39</a:t>
              </a:r>
              <a:r>
                <a:rPr lang="ko-KR" altLang="en-US" sz="800" b="1" spc="-90" dirty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연령대 </a:t>
              </a:r>
              <a:r>
                <a:rPr lang="ko-KR" altLang="en-US" sz="800" b="1" spc="-90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판매량 기준</a:t>
              </a:r>
              <a:endParaRPr lang="ko-KR" altLang="en-US" sz="800" b="1" spc="-90" dirty="0">
                <a:ln>
                  <a:solidFill>
                    <a:srgbClr val="C0C0C0">
                      <a:alpha val="0"/>
                    </a:srgbClr>
                  </a:solidFill>
                </a:ln>
                <a:latin typeface="맑은 고딕" panose="020B0503020000020004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761892" y="3683388"/>
            <a:ext cx="422243" cy="468000"/>
          </a:xfrm>
          <a:prstGeom prst="rect">
            <a:avLst/>
          </a:prstGeom>
          <a:solidFill>
            <a:srgbClr val="CECA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연속형 변수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764985" y="4265465"/>
            <a:ext cx="422243" cy="958831"/>
          </a:xfrm>
          <a:prstGeom prst="rect">
            <a:avLst/>
          </a:prstGeom>
          <a:solidFill>
            <a:srgbClr val="CECA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범주형 변수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318148" y="851956"/>
            <a:ext cx="3211693" cy="45709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>
            <a:off x="318148" y="1186116"/>
            <a:ext cx="3211694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18148" y="853703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314499" y="892130"/>
            <a:ext cx="523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변수</a:t>
            </a:r>
            <a:endParaRPr lang="ko-KR" altLang="en-US" sz="14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28883" y="1257223"/>
            <a:ext cx="2941433" cy="26465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pc="-15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독립변수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>
            <a:off x="-22283" y="521942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194563" y="191927"/>
            <a:ext cx="902287" cy="332264"/>
            <a:chOff x="194563" y="187849"/>
            <a:chExt cx="902287" cy="191462"/>
          </a:xfrm>
        </p:grpSpPr>
        <p:sp>
          <p:nvSpPr>
            <p:cNvPr id="146" name="양쪽 모서리가 둥근 사각형 145"/>
            <p:cNvSpPr/>
            <p:nvPr/>
          </p:nvSpPr>
          <p:spPr>
            <a:xfrm flipH="1">
              <a:off x="196850" y="187849"/>
              <a:ext cx="900000" cy="191462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 flipH="1">
              <a:off x="194563" y="208206"/>
              <a:ext cx="842346" cy="150749"/>
            </a:xfrm>
            <a:prstGeom prst="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1.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기획 배경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1121740" y="191927"/>
            <a:ext cx="900000" cy="332264"/>
            <a:chOff x="1262479" y="191927"/>
            <a:chExt cx="900000" cy="332264"/>
          </a:xfrm>
        </p:grpSpPr>
        <p:sp>
          <p:nvSpPr>
            <p:cNvPr id="149" name="양쪽 모서리가 둥근 사각형 148"/>
            <p:cNvSpPr/>
            <p:nvPr/>
          </p:nvSpPr>
          <p:spPr>
            <a:xfrm flipH="1">
              <a:off x="1262479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 flipH="1">
              <a:off x="1262479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2.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데이터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2072030" y="191927"/>
            <a:ext cx="900000" cy="332264"/>
            <a:chOff x="2162308" y="191927"/>
            <a:chExt cx="900000" cy="332264"/>
          </a:xfrm>
        </p:grpSpPr>
        <p:sp>
          <p:nvSpPr>
            <p:cNvPr id="152" name="양쪽 모서리가 둥근 사각형 151"/>
            <p:cNvSpPr/>
            <p:nvPr/>
          </p:nvSpPr>
          <p:spPr>
            <a:xfrm flipH="1">
              <a:off x="2162308" y="191927"/>
              <a:ext cx="900000" cy="332264"/>
            </a:xfrm>
            <a:prstGeom prst="round2SameRect">
              <a:avLst/>
            </a:prstGeom>
            <a:solidFill>
              <a:srgbClr val="FF7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 flipH="1">
              <a:off x="2162308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3.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분석 기법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022191" y="191927"/>
            <a:ext cx="900000" cy="332264"/>
            <a:chOff x="3062137" y="191927"/>
            <a:chExt cx="900000" cy="332264"/>
          </a:xfrm>
        </p:grpSpPr>
        <p:sp>
          <p:nvSpPr>
            <p:cNvPr id="155" name="양쪽 모서리가 둥근 사각형 154"/>
            <p:cNvSpPr/>
            <p:nvPr/>
          </p:nvSpPr>
          <p:spPr>
            <a:xfrm flipH="1">
              <a:off x="3062137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 flipH="1">
              <a:off x="3062137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4.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결과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3946952" y="189678"/>
            <a:ext cx="900000" cy="332264"/>
            <a:chOff x="4025002" y="189678"/>
            <a:chExt cx="900000" cy="332264"/>
          </a:xfrm>
        </p:grpSpPr>
        <p:sp>
          <p:nvSpPr>
            <p:cNvPr id="158" name="양쪽 모서리가 둥근 사각형 157"/>
            <p:cNvSpPr/>
            <p:nvPr/>
          </p:nvSpPr>
          <p:spPr>
            <a:xfrm flipH="1">
              <a:off x="4025002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 flipH="1">
              <a:off x="4025002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활용 방안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871714" y="189678"/>
            <a:ext cx="900000" cy="332264"/>
            <a:chOff x="4976318" y="189678"/>
            <a:chExt cx="900000" cy="332264"/>
          </a:xfrm>
        </p:grpSpPr>
        <p:sp>
          <p:nvSpPr>
            <p:cNvPr id="161" name="양쪽 모서리가 둥근 사각형 160"/>
            <p:cNvSpPr/>
            <p:nvPr/>
          </p:nvSpPr>
          <p:spPr>
            <a:xfrm flipH="1">
              <a:off x="4976318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 flipH="1">
              <a:off x="4976318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6.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기대효과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2933065" y="4025332"/>
            <a:ext cx="431866" cy="721727"/>
          </a:xfrm>
          <a:prstGeom prst="rect">
            <a:avLst/>
          </a:prstGeom>
          <a:solidFill>
            <a:srgbClr val="90898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판매량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27476" y="3374085"/>
            <a:ext cx="2941433" cy="26465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종속변수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634057" y="851956"/>
            <a:ext cx="6038069" cy="45709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3634057" y="1186116"/>
            <a:ext cx="6038071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3634057" y="853703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3630408" y="892130"/>
            <a:ext cx="523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모형</a:t>
            </a:r>
            <a:endParaRPr lang="ko-KR" altLang="en-US" sz="14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5" name="그룹 194"/>
          <p:cNvGrpSpPr/>
          <p:nvPr/>
        </p:nvGrpSpPr>
        <p:grpSpPr>
          <a:xfrm>
            <a:off x="2115698" y="4025332"/>
            <a:ext cx="792725" cy="718094"/>
            <a:chOff x="1244077" y="2649214"/>
            <a:chExt cx="1239559" cy="718094"/>
          </a:xfrm>
        </p:grpSpPr>
        <p:sp>
          <p:nvSpPr>
            <p:cNvPr id="196" name="직사각형 195"/>
            <p:cNvSpPr/>
            <p:nvPr/>
          </p:nvSpPr>
          <p:spPr>
            <a:xfrm>
              <a:off x="1244079" y="2649214"/>
              <a:ext cx="1239557" cy="217423"/>
            </a:xfrm>
            <a:prstGeom prst="rect">
              <a:avLst/>
            </a:prstGeom>
            <a:solidFill>
              <a:srgbClr val="CECA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일별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244077" y="2899550"/>
              <a:ext cx="1239557" cy="217423"/>
            </a:xfrm>
            <a:prstGeom prst="rect">
              <a:avLst/>
            </a:prstGeom>
            <a:solidFill>
              <a:srgbClr val="CECA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지역별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244077" y="3149885"/>
              <a:ext cx="1239557" cy="217423"/>
            </a:xfrm>
            <a:prstGeom prst="rect">
              <a:avLst/>
            </a:prstGeom>
            <a:solidFill>
              <a:srgbClr val="CECA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카테고리 별</a:t>
              </a:r>
              <a:endPara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314499" y="5546986"/>
            <a:ext cx="9414056" cy="465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지역별 카테고리 판매량의 각 </a:t>
            </a:r>
            <a:r>
              <a:rPr lang="ko-KR" altLang="en-US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FB860"/>
                </a:solidFill>
                <a:latin typeface="맑은 고딕" panose="020B0503020000020004" pitchFamily="50" charset="-127"/>
              </a:rPr>
              <a:t>변수 별 영향도</a:t>
            </a:r>
            <a:r>
              <a:rPr lang="ko-KR" altLang="en-US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측정 가능</a:t>
            </a:r>
            <a:endParaRPr lang="en-US" altLang="ko-KR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8551" y="3887344"/>
            <a:ext cx="1202494" cy="1322263"/>
            <a:chOff x="535669" y="3887344"/>
            <a:chExt cx="1434854" cy="1322263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0"/>
            <a:srcRect t="45591"/>
            <a:stretch/>
          </p:blipFill>
          <p:spPr>
            <a:xfrm>
              <a:off x="535671" y="3887344"/>
              <a:ext cx="706764" cy="1033570"/>
            </a:xfrm>
            <a:prstGeom prst="rect">
              <a:avLst/>
            </a:prstGeom>
          </p:spPr>
        </p:pic>
        <p:pic>
          <p:nvPicPr>
            <p:cNvPr id="194" name="그림 193"/>
            <p:cNvPicPr>
              <a:picLocks noChangeAspect="1"/>
            </p:cNvPicPr>
            <p:nvPr/>
          </p:nvPicPr>
          <p:blipFill rotWithShape="1">
            <a:blip r:embed="rId20"/>
            <a:srcRect b="54311"/>
            <a:stretch/>
          </p:blipFill>
          <p:spPr>
            <a:xfrm>
              <a:off x="1316473" y="4108185"/>
              <a:ext cx="634314" cy="778963"/>
            </a:xfrm>
            <a:prstGeom prst="rect">
              <a:avLst/>
            </a:prstGeom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535669" y="4894965"/>
              <a:ext cx="681109" cy="314642"/>
            </a:xfrm>
            <a:prstGeom prst="roundRect">
              <a:avLst>
                <a:gd name="adj" fmla="val 0"/>
              </a:avLst>
            </a:prstGeom>
            <a:solidFill>
              <a:srgbClr val="FFB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판매량 </a:t>
              </a:r>
              <a:endPara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상위 </a:t>
              </a:r>
              <a:r>
                <a:rPr lang="en-US" altLang="ko-KR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60%</a:t>
              </a:r>
              <a:endPara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290123" y="4894283"/>
              <a:ext cx="680400" cy="314642"/>
            </a:xfrm>
            <a:prstGeom prst="roundRect">
              <a:avLst>
                <a:gd name="adj" fmla="val 0"/>
              </a:avLst>
            </a:prstGeom>
            <a:solidFill>
              <a:srgbClr val="FFB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그 外</a:t>
              </a:r>
              <a:endPara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77" name="직사각형 176"/>
          <p:cNvSpPr/>
          <p:nvPr/>
        </p:nvSpPr>
        <p:spPr>
          <a:xfrm>
            <a:off x="6746084" y="3767584"/>
            <a:ext cx="561600" cy="24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/>
          </a:p>
        </p:txBody>
      </p:sp>
      <p:sp>
        <p:nvSpPr>
          <p:cNvPr id="178" name="TextBox 177"/>
          <p:cNvSpPr txBox="1"/>
          <p:nvPr/>
        </p:nvSpPr>
        <p:spPr>
          <a:xfrm>
            <a:off x="6727857" y="3781781"/>
            <a:ext cx="648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날씨</a:t>
            </a:r>
            <a:r>
              <a:rPr lang="ko-KR" altLang="en-US" sz="800" b="1" dirty="0" smtClean="0"/>
              <a:t> </a:t>
            </a:r>
            <a:r>
              <a:rPr lang="ko-KR" altLang="en-US" sz="800" b="1" dirty="0"/>
              <a:t>효과</a:t>
            </a:r>
          </a:p>
        </p:txBody>
      </p:sp>
      <p:sp>
        <p:nvSpPr>
          <p:cNvPr id="202" name="직사각형 201"/>
          <p:cNvSpPr/>
          <p:nvPr/>
        </p:nvSpPr>
        <p:spPr>
          <a:xfrm>
            <a:off x="4286371" y="3767584"/>
            <a:ext cx="560545" cy="24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B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/>
          </a:p>
        </p:txBody>
      </p:sp>
      <p:sp>
        <p:nvSpPr>
          <p:cNvPr id="203" name="TextBox 202"/>
          <p:cNvSpPr txBox="1"/>
          <p:nvPr/>
        </p:nvSpPr>
        <p:spPr>
          <a:xfrm>
            <a:off x="4248812" y="3781781"/>
            <a:ext cx="643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행사 </a:t>
            </a:r>
            <a:r>
              <a:rPr lang="ko-KR" altLang="en-US" sz="800" b="1" dirty="0"/>
              <a:t>효과</a:t>
            </a:r>
          </a:p>
        </p:txBody>
      </p:sp>
    </p:spTree>
    <p:extLst>
      <p:ext uri="{BB962C8B-B14F-4D97-AF65-F5344CB8AC3E}">
        <p14:creationId xmlns:p14="http://schemas.microsoft.com/office/powerpoint/2010/main" val="30624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87497" y="3830441"/>
            <a:ext cx="28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지역별 카테고리 별 산출된 </a:t>
            </a:r>
            <a:r>
              <a:rPr lang="ko-KR" altLang="en-US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98F01"/>
                </a:solidFill>
                <a:latin typeface="맑은 고딕" panose="020B0503020000020004" pitchFamily="50" charset="-127"/>
              </a:rPr>
              <a:t>행사</a:t>
            </a:r>
            <a:r>
              <a:rPr lang="ko-KR" altLang="en-US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계수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7497" y="4048043"/>
            <a:ext cx="28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ts val="1300"/>
              </a:lnSpc>
              <a:spcAft>
                <a:spcPct val="0"/>
              </a:spcAft>
            </a:pPr>
            <a:r>
              <a:rPr lang="ko-KR" altLang="en-US" sz="900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지역별 카테고리 별 산출된 </a:t>
            </a:r>
            <a:r>
              <a:rPr lang="ko-KR" altLang="en-US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98F01"/>
                </a:solidFill>
                <a:latin typeface="맑은 고딕" panose="020B0503020000020004" pitchFamily="50" charset="-127"/>
              </a:rPr>
              <a:t>날씨</a:t>
            </a:r>
            <a:r>
              <a:rPr lang="ko-KR" altLang="en-US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계수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7497" y="4274673"/>
            <a:ext cx="28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ts val="1300"/>
              </a:lnSpc>
              <a:spcAft>
                <a:spcPct val="0"/>
              </a:spcAft>
            </a:pPr>
            <a:r>
              <a:rPr lang="ko-KR" altLang="en-US" sz="900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지역별 카테고리 별 산출된 </a:t>
            </a:r>
            <a:r>
              <a:rPr lang="ko-KR" altLang="en-US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98F01"/>
                </a:solidFill>
                <a:latin typeface="맑은 고딕" panose="020B0503020000020004" pitchFamily="50" charset="-127"/>
              </a:rPr>
              <a:t>인구통계</a:t>
            </a:r>
            <a:r>
              <a:rPr lang="en-US" altLang="ko-KR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98F0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98F01"/>
                </a:solidFill>
                <a:latin typeface="맑은 고딕" panose="020B0503020000020004" pitchFamily="50" charset="-127"/>
              </a:rPr>
              <a:t>연령</a:t>
            </a:r>
            <a:r>
              <a:rPr lang="en-US" altLang="ko-KR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98F0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98F01"/>
                </a:solidFill>
                <a:latin typeface="맑은 고딕" panose="020B0503020000020004" pitchFamily="50" charset="-127"/>
              </a:rPr>
              <a:t>성별</a:t>
            </a:r>
            <a:r>
              <a:rPr lang="en-US" altLang="ko-KR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98F01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9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98F0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계수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-22283" y="521942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94563" y="191927"/>
            <a:ext cx="902287" cy="332264"/>
            <a:chOff x="194563" y="187849"/>
            <a:chExt cx="902287" cy="191462"/>
          </a:xfrm>
        </p:grpSpPr>
        <p:sp>
          <p:nvSpPr>
            <p:cNvPr id="15" name="양쪽 모서리가 둥근 사각형 14"/>
            <p:cNvSpPr/>
            <p:nvPr/>
          </p:nvSpPr>
          <p:spPr>
            <a:xfrm flipH="1">
              <a:off x="196850" y="187849"/>
              <a:ext cx="900000" cy="191462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flipH="1">
              <a:off x="194563" y="208206"/>
              <a:ext cx="842346" cy="150749"/>
            </a:xfrm>
            <a:prstGeom prst="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1.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기획 배경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21740" y="191927"/>
            <a:ext cx="900000" cy="332264"/>
            <a:chOff x="1262479" y="191927"/>
            <a:chExt cx="900000" cy="332264"/>
          </a:xfrm>
        </p:grpSpPr>
        <p:sp>
          <p:nvSpPr>
            <p:cNvPr id="18" name="양쪽 모서리가 둥근 사각형 17"/>
            <p:cNvSpPr/>
            <p:nvPr/>
          </p:nvSpPr>
          <p:spPr>
            <a:xfrm flipH="1">
              <a:off x="1262479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1262479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2.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데이터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46501" y="191927"/>
            <a:ext cx="900000" cy="332264"/>
            <a:chOff x="2162308" y="191927"/>
            <a:chExt cx="900000" cy="332264"/>
          </a:xfrm>
        </p:grpSpPr>
        <p:sp>
          <p:nvSpPr>
            <p:cNvPr id="29" name="양쪽 모서리가 둥근 사각형 28"/>
            <p:cNvSpPr/>
            <p:nvPr/>
          </p:nvSpPr>
          <p:spPr>
            <a:xfrm flipH="1">
              <a:off x="2162308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>
              <a:off x="2162308" y="227254"/>
              <a:ext cx="900000" cy="261610"/>
            </a:xfrm>
            <a:prstGeom prst="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3.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기법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996726" y="191927"/>
            <a:ext cx="900000" cy="332264"/>
            <a:chOff x="3062137" y="191927"/>
            <a:chExt cx="900000" cy="332264"/>
          </a:xfrm>
        </p:grpSpPr>
        <p:sp>
          <p:nvSpPr>
            <p:cNvPr id="32" name="양쪽 모서리가 둥근 사각형 31"/>
            <p:cNvSpPr/>
            <p:nvPr/>
          </p:nvSpPr>
          <p:spPr>
            <a:xfrm flipH="1">
              <a:off x="3062137" y="191927"/>
              <a:ext cx="900000" cy="332264"/>
            </a:xfrm>
            <a:prstGeom prst="round2SameRect">
              <a:avLst/>
            </a:prstGeom>
            <a:solidFill>
              <a:srgbClr val="FE7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flipH="1">
              <a:off x="3062137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4.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분석 결과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46952" y="189678"/>
            <a:ext cx="900000" cy="332264"/>
            <a:chOff x="4025002" y="189678"/>
            <a:chExt cx="900000" cy="332264"/>
          </a:xfrm>
        </p:grpSpPr>
        <p:sp>
          <p:nvSpPr>
            <p:cNvPr id="35" name="양쪽 모서리가 둥근 사각형 34"/>
            <p:cNvSpPr/>
            <p:nvPr/>
          </p:nvSpPr>
          <p:spPr>
            <a:xfrm flipH="1">
              <a:off x="4025002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flipH="1">
              <a:off x="4025002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활용 방안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71714" y="189678"/>
            <a:ext cx="900000" cy="332264"/>
            <a:chOff x="4976318" y="189678"/>
            <a:chExt cx="900000" cy="332264"/>
          </a:xfrm>
        </p:grpSpPr>
        <p:sp>
          <p:nvSpPr>
            <p:cNvPr id="38" name="양쪽 모서리가 둥근 사각형 37"/>
            <p:cNvSpPr/>
            <p:nvPr/>
          </p:nvSpPr>
          <p:spPr>
            <a:xfrm flipH="1">
              <a:off x="4976318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H="1">
              <a:off x="4976318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6.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기대효과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783771" y="3497942"/>
            <a:ext cx="2624859" cy="239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ts val="1300"/>
              </a:lnSpc>
              <a:spcAft>
                <a:spcPct val="0"/>
              </a:spcAft>
            </a:pPr>
            <a:r>
              <a:rPr lang="en-US" altLang="ko-KR" sz="8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*</a:t>
            </a:r>
            <a:r>
              <a:rPr lang="ko-KR" altLang="en-US" sz="8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음영 표시 된 셀이 </a:t>
            </a:r>
            <a:r>
              <a:rPr lang="en-US" altLang="ko-KR" sz="8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P-value 0.05 </a:t>
            </a:r>
            <a:r>
              <a:rPr lang="ko-KR" altLang="en-US" sz="800" b="1" spc="-80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이하의 유의미한 계수임</a:t>
            </a:r>
            <a:endParaRPr lang="en-US" altLang="ko-KR" sz="8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8" y="1216657"/>
            <a:ext cx="3065299" cy="2393688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67909"/>
              </p:ext>
            </p:extLst>
          </p:nvPr>
        </p:nvGraphicFramePr>
        <p:xfrm>
          <a:off x="6172200" y="3650082"/>
          <a:ext cx="3218939" cy="1147680"/>
        </p:xfrm>
        <a:graphic>
          <a:graphicData uri="http://schemas.openxmlformats.org/drawingml/2006/table">
            <a:tbl>
              <a:tblPr/>
              <a:tblGrid>
                <a:gridCol w="566791">
                  <a:extLst>
                    <a:ext uri="{9D8B030D-6E8A-4147-A177-3AD203B41FA5}">
                      <a16:colId xmlns:a16="http://schemas.microsoft.com/office/drawing/2014/main" val="3561776464"/>
                    </a:ext>
                  </a:extLst>
                </a:gridCol>
                <a:gridCol w="748590">
                  <a:extLst>
                    <a:ext uri="{9D8B030D-6E8A-4147-A177-3AD203B41FA5}">
                      <a16:colId xmlns:a16="http://schemas.microsoft.com/office/drawing/2014/main" val="4130163182"/>
                    </a:ext>
                  </a:extLst>
                </a:gridCol>
                <a:gridCol w="556096">
                  <a:extLst>
                    <a:ext uri="{9D8B030D-6E8A-4147-A177-3AD203B41FA5}">
                      <a16:colId xmlns:a16="http://schemas.microsoft.com/office/drawing/2014/main" val="3313815102"/>
                    </a:ext>
                  </a:extLst>
                </a:gridCol>
                <a:gridCol w="449154">
                  <a:extLst>
                    <a:ext uri="{9D8B030D-6E8A-4147-A177-3AD203B41FA5}">
                      <a16:colId xmlns:a16="http://schemas.microsoft.com/office/drawing/2014/main" val="3527888179"/>
                    </a:ext>
                  </a:extLst>
                </a:gridCol>
                <a:gridCol w="449154">
                  <a:extLst>
                    <a:ext uri="{9D8B030D-6E8A-4147-A177-3AD203B41FA5}">
                      <a16:colId xmlns:a16="http://schemas.microsoft.com/office/drawing/2014/main" val="1775086676"/>
                    </a:ext>
                  </a:extLst>
                </a:gridCol>
                <a:gridCol w="449154">
                  <a:extLst>
                    <a:ext uri="{9D8B030D-6E8A-4147-A177-3AD203B41FA5}">
                      <a16:colId xmlns:a16="http://schemas.microsoft.com/office/drawing/2014/main" val="1352874438"/>
                    </a:ext>
                  </a:extLst>
                </a:gridCol>
              </a:tblGrid>
              <a:tr h="11607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0" marR="6300" marT="63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0" marR="6300" marT="63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여성 </a:t>
                      </a:r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대비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en-US" altLang="ko-KR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20-39</a:t>
                      </a:r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 </a:t>
                      </a:r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대비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14536"/>
                  </a:ext>
                </a:extLst>
              </a:tr>
              <a:tr h="11607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0" marR="6300" marT="63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0" marR="6300" marT="63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남성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en-US" altLang="ko-KR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00-19</a:t>
                      </a:r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en-US" altLang="ko-KR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40-59</a:t>
                      </a:r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60-99</a:t>
                      </a:r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989991"/>
                  </a:ext>
                </a:extLst>
              </a:tr>
              <a:tr h="116075">
                <a:tc rowSpan="3"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광진구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훼이셜클렌저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327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469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365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403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70811"/>
                  </a:ext>
                </a:extLst>
              </a:tr>
              <a:tr h="116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크림로션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382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531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419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479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16638"/>
                  </a:ext>
                </a:extLst>
              </a:tr>
              <a:tr h="116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립케어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212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294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251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297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42531"/>
                  </a:ext>
                </a:extLst>
              </a:tr>
              <a:tr h="116075"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관악구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456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589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483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636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41380"/>
                  </a:ext>
                </a:extLst>
              </a:tr>
              <a:tr h="116075"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안양시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355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445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356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446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338889"/>
                  </a:ext>
                </a:extLst>
              </a:tr>
              <a:tr h="116075"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부천시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립컬러</a:t>
                      </a:r>
                    </a:p>
                  </a:txBody>
                  <a:tcPr marL="6300" marR="63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374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495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394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504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300" marR="72000" marT="63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74438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318148" y="761929"/>
            <a:ext cx="3211693" cy="449215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318148" y="1096088"/>
            <a:ext cx="3211694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18148" y="763675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4499" y="802102"/>
            <a:ext cx="91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계수 산출</a:t>
            </a:r>
            <a:endParaRPr lang="ko-KR" altLang="en-US" sz="14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7497" y="4654004"/>
            <a:ext cx="2880000" cy="509629"/>
          </a:xfrm>
          <a:prstGeom prst="rect">
            <a:avLst/>
          </a:prstGeom>
          <a:solidFill>
            <a:srgbClr val="452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지역별 카테고리 별 </a:t>
            </a:r>
            <a:endParaRPr lang="en-US" altLang="ko-KR" sz="10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행사 </a:t>
            </a:r>
            <a:r>
              <a: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날씨 </a:t>
            </a:r>
            <a:r>
              <a: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인구통계 특성의 영향도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측정 가능 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01978" y="761929"/>
            <a:ext cx="5881339" cy="449215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</a:pPr>
            <a:endParaRPr lang="ko-KR" altLang="en-US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701978" y="1096088"/>
            <a:ext cx="5881341" cy="0"/>
          </a:xfrm>
          <a:prstGeom prst="line">
            <a:avLst/>
          </a:prstGeom>
          <a:ln w="12700">
            <a:solidFill>
              <a:srgbClr val="00AA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701978" y="763675"/>
            <a:ext cx="1726792" cy="45719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698329" y="802102"/>
            <a:ext cx="2666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행사 </a:t>
            </a:r>
            <a:r>
              <a:rPr lang="en-US" altLang="ko-KR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날씨 </a:t>
            </a:r>
            <a:r>
              <a:rPr lang="en-US" altLang="ko-KR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400" b="1" spc="-8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1C595E"/>
                </a:solidFill>
                <a:latin typeface="맑은 고딕" panose="020B0503020000020004" pitchFamily="50" charset="-127"/>
              </a:rPr>
              <a:t>인구통계 별 영향도</a:t>
            </a:r>
            <a:endParaRPr lang="ko-KR" altLang="en-US" sz="1400" b="1" spc="-8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1C595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11424"/>
              </p:ext>
            </p:extLst>
          </p:nvPr>
        </p:nvGraphicFramePr>
        <p:xfrm>
          <a:off x="6175108" y="1295579"/>
          <a:ext cx="3226652" cy="551064"/>
        </p:xfrm>
        <a:graphic>
          <a:graphicData uri="http://schemas.openxmlformats.org/drawingml/2006/table">
            <a:tbl>
              <a:tblPr/>
              <a:tblGrid>
                <a:gridCol w="419440">
                  <a:extLst>
                    <a:ext uri="{9D8B030D-6E8A-4147-A177-3AD203B41FA5}">
                      <a16:colId xmlns:a16="http://schemas.microsoft.com/office/drawing/2014/main" val="21695239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73731355"/>
                    </a:ext>
                  </a:extLst>
                </a:gridCol>
                <a:gridCol w="521803">
                  <a:extLst>
                    <a:ext uri="{9D8B030D-6E8A-4147-A177-3AD203B41FA5}">
                      <a16:colId xmlns:a16="http://schemas.microsoft.com/office/drawing/2014/main" val="1649504957"/>
                    </a:ext>
                  </a:extLst>
                </a:gridCol>
                <a:gridCol w="521803">
                  <a:extLst>
                    <a:ext uri="{9D8B030D-6E8A-4147-A177-3AD203B41FA5}">
                      <a16:colId xmlns:a16="http://schemas.microsoft.com/office/drawing/2014/main" val="3501818506"/>
                    </a:ext>
                  </a:extLst>
                </a:gridCol>
                <a:gridCol w="521803">
                  <a:extLst>
                    <a:ext uri="{9D8B030D-6E8A-4147-A177-3AD203B41FA5}">
                      <a16:colId xmlns:a16="http://schemas.microsoft.com/office/drawing/2014/main" val="2866233040"/>
                    </a:ext>
                  </a:extLst>
                </a:gridCol>
                <a:gridCol w="521803">
                  <a:extLst>
                    <a:ext uri="{9D8B030D-6E8A-4147-A177-3AD203B41FA5}">
                      <a16:colId xmlns:a16="http://schemas.microsoft.com/office/drawing/2014/main" val="1563544593"/>
                    </a:ext>
                  </a:extLst>
                </a:gridCol>
              </a:tblGrid>
              <a:tr h="145844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68" marR="10968" marT="109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68" marR="10968" marT="1096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데이행사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시즌행사</a:t>
                      </a: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할인행사</a:t>
                      </a: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제휴행사</a:t>
                      </a: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50776"/>
                  </a:ext>
                </a:extLst>
              </a:tr>
              <a:tr h="111283">
                <a:tc rowSpan="2"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립케어</a:t>
                      </a: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강서구</a:t>
                      </a: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25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2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16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35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25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255"/>
                  </a:ext>
                </a:extLst>
              </a:tr>
              <a:tr h="111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광진구</a:t>
                      </a: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24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2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22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0.2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42969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11034"/>
              </p:ext>
            </p:extLst>
          </p:nvPr>
        </p:nvGraphicFramePr>
        <p:xfrm>
          <a:off x="6175107" y="1881897"/>
          <a:ext cx="3216032" cy="296256"/>
        </p:xfrm>
        <a:graphic>
          <a:graphicData uri="http://schemas.openxmlformats.org/drawingml/2006/table">
            <a:tbl>
              <a:tblPr/>
              <a:tblGrid>
                <a:gridCol w="408820">
                  <a:extLst>
                    <a:ext uri="{9D8B030D-6E8A-4147-A177-3AD203B41FA5}">
                      <a16:colId xmlns:a16="http://schemas.microsoft.com/office/drawing/2014/main" val="21695239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73731355"/>
                    </a:ext>
                  </a:extLst>
                </a:gridCol>
                <a:gridCol w="521803">
                  <a:extLst>
                    <a:ext uri="{9D8B030D-6E8A-4147-A177-3AD203B41FA5}">
                      <a16:colId xmlns:a16="http://schemas.microsoft.com/office/drawing/2014/main" val="1649504957"/>
                    </a:ext>
                  </a:extLst>
                </a:gridCol>
                <a:gridCol w="521803">
                  <a:extLst>
                    <a:ext uri="{9D8B030D-6E8A-4147-A177-3AD203B41FA5}">
                      <a16:colId xmlns:a16="http://schemas.microsoft.com/office/drawing/2014/main" val="3501818506"/>
                    </a:ext>
                  </a:extLst>
                </a:gridCol>
                <a:gridCol w="521803">
                  <a:extLst>
                    <a:ext uri="{9D8B030D-6E8A-4147-A177-3AD203B41FA5}">
                      <a16:colId xmlns:a16="http://schemas.microsoft.com/office/drawing/2014/main" val="2866233040"/>
                    </a:ext>
                  </a:extLst>
                </a:gridCol>
                <a:gridCol w="521803">
                  <a:extLst>
                    <a:ext uri="{9D8B030D-6E8A-4147-A177-3AD203B41FA5}">
                      <a16:colId xmlns:a16="http://schemas.microsoft.com/office/drawing/2014/main" val="1563544593"/>
                    </a:ext>
                  </a:extLst>
                </a:gridCol>
              </a:tblGrid>
              <a:tr h="140400">
                <a:tc rowSpan="2"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동작구</a:t>
                      </a: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훼이셜클렌저</a:t>
                      </a:r>
                      <a:endParaRPr lang="ko-KR" altLang="en-US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49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14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63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21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86255"/>
                  </a:ext>
                </a:extLst>
              </a:tr>
              <a:tr h="140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크림로션</a:t>
                      </a:r>
                      <a:endParaRPr lang="ko-KR" altLang="en-US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10968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37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16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67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17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968" marR="72000" marT="1096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42969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3812938" y="1217563"/>
            <a:ext cx="746763" cy="260568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행사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580545" y="1217563"/>
            <a:ext cx="1505930" cy="260568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할인 </a:t>
            </a:r>
            <a:r>
              <a: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데이 </a:t>
            </a:r>
            <a:r>
              <a: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시즌 </a:t>
            </a:r>
            <a:r>
              <a: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제</a:t>
            </a:r>
            <a:r>
              <a: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휴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851039" y="1548624"/>
            <a:ext cx="708662" cy="341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rtlCol="0" anchor="ctr"/>
          <a:lstStyle/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광진구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립케어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04146" y="1915744"/>
            <a:ext cx="1458729" cy="341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r>
              <a:rPr lang="ko-KR" altLang="en-US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제휴 행사보다 </a:t>
            </a:r>
            <a:endParaRPr lang="en-US" altLang="ko-KR" sz="900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더 큰 영향을 끼치는 변수 有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04146" y="1548624"/>
            <a:ext cx="1458729" cy="341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데이 행사 </a:t>
            </a:r>
            <a:r>
              <a: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할인 행사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851039" y="1915744"/>
            <a:ext cx="708662" cy="341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제휴 행사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음수 계수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28160"/>
              </p:ext>
            </p:extLst>
          </p:nvPr>
        </p:nvGraphicFramePr>
        <p:xfrm>
          <a:off x="6175107" y="2668319"/>
          <a:ext cx="1572403" cy="768464"/>
        </p:xfrm>
        <a:graphic>
          <a:graphicData uri="http://schemas.openxmlformats.org/drawingml/2006/table">
            <a:tbl>
              <a:tblPr/>
              <a:tblGrid>
                <a:gridCol w="401586">
                  <a:extLst>
                    <a:ext uri="{9D8B030D-6E8A-4147-A177-3AD203B41FA5}">
                      <a16:colId xmlns:a16="http://schemas.microsoft.com/office/drawing/2014/main" val="3418173701"/>
                    </a:ext>
                  </a:extLst>
                </a:gridCol>
                <a:gridCol w="342800">
                  <a:extLst>
                    <a:ext uri="{9D8B030D-6E8A-4147-A177-3AD203B41FA5}">
                      <a16:colId xmlns:a16="http://schemas.microsoft.com/office/drawing/2014/main" val="3087210462"/>
                    </a:ext>
                  </a:extLst>
                </a:gridCol>
                <a:gridCol w="495156">
                  <a:extLst>
                    <a:ext uri="{9D8B030D-6E8A-4147-A177-3AD203B41FA5}">
                      <a16:colId xmlns:a16="http://schemas.microsoft.com/office/drawing/2014/main" val="1936120843"/>
                    </a:ext>
                  </a:extLst>
                </a:gridCol>
                <a:gridCol w="332861">
                  <a:extLst>
                    <a:ext uri="{9D8B030D-6E8A-4147-A177-3AD203B41FA5}">
                      <a16:colId xmlns:a16="http://schemas.microsoft.com/office/drawing/2014/main" val="2589215699"/>
                    </a:ext>
                  </a:extLst>
                </a:gridCol>
              </a:tblGrid>
              <a:tr h="370270"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10344" marT="10344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900" b="1" kern="1200" spc="-8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기온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900" b="1" kern="1200" spc="-8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상대습도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en-US" sz="900" b="1" kern="1200" spc="-8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pm10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5659"/>
                  </a:ext>
                </a:extLst>
              </a:tr>
              <a:tr h="199097"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강서구</a:t>
                      </a:r>
                      <a:endParaRPr lang="ko-KR" altLang="en-US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10344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-2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-1.4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834683"/>
                  </a:ext>
                </a:extLst>
              </a:tr>
              <a:tr h="199097"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서초구</a:t>
                      </a:r>
                      <a:endParaRPr lang="ko-KR" altLang="en-US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10344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-3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0.7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0.4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36187"/>
                  </a:ext>
                </a:extLst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>
          <a:xfrm>
            <a:off x="4580545" y="2480859"/>
            <a:ext cx="1505930" cy="260568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r>
              <a: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지역 </a:t>
            </a:r>
            <a:r>
              <a:rPr lang="en-US" altLang="ko-KR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000" b="1" spc="-151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카테고리별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다른 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영향도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812938" y="2480859"/>
            <a:ext cx="746763" cy="260568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날씨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45951"/>
              </p:ext>
            </p:extLst>
          </p:nvPr>
        </p:nvGraphicFramePr>
        <p:xfrm>
          <a:off x="7829355" y="2668319"/>
          <a:ext cx="1572405" cy="768464"/>
        </p:xfrm>
        <a:graphic>
          <a:graphicData uri="http://schemas.openxmlformats.org/drawingml/2006/table">
            <a:tbl>
              <a:tblPr/>
              <a:tblGrid>
                <a:gridCol w="401586">
                  <a:extLst>
                    <a:ext uri="{9D8B030D-6E8A-4147-A177-3AD203B41FA5}">
                      <a16:colId xmlns:a16="http://schemas.microsoft.com/office/drawing/2014/main" val="1822340929"/>
                    </a:ext>
                  </a:extLst>
                </a:gridCol>
                <a:gridCol w="390273">
                  <a:extLst>
                    <a:ext uri="{9D8B030D-6E8A-4147-A177-3AD203B41FA5}">
                      <a16:colId xmlns:a16="http://schemas.microsoft.com/office/drawing/2014/main" val="3087210462"/>
                    </a:ext>
                  </a:extLst>
                </a:gridCol>
                <a:gridCol w="390273">
                  <a:extLst>
                    <a:ext uri="{9D8B030D-6E8A-4147-A177-3AD203B41FA5}">
                      <a16:colId xmlns:a16="http://schemas.microsoft.com/office/drawing/2014/main" val="1936120843"/>
                    </a:ext>
                  </a:extLst>
                </a:gridCol>
                <a:gridCol w="390273">
                  <a:extLst>
                    <a:ext uri="{9D8B030D-6E8A-4147-A177-3AD203B41FA5}">
                      <a16:colId xmlns:a16="http://schemas.microsoft.com/office/drawing/2014/main" val="2589215699"/>
                    </a:ext>
                  </a:extLst>
                </a:gridCol>
              </a:tblGrid>
              <a:tr h="370270"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endParaRPr lang="ko-KR" altLang="en-US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10344" marT="10344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900" b="1" kern="1200" spc="-8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기온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일조량</a:t>
                      </a:r>
                      <a:endParaRPr lang="ko-KR" alt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b="1" kern="1200" spc="-8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전운량</a:t>
                      </a:r>
                      <a:endParaRPr lang="en-US" sz="900" b="1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5659"/>
                  </a:ext>
                </a:extLst>
              </a:tr>
              <a:tr h="199097"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강서구</a:t>
                      </a:r>
                      <a:endParaRPr lang="ko-KR" altLang="en-US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10344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-5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-10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34683"/>
                  </a:ext>
                </a:extLst>
              </a:tr>
              <a:tr h="199097">
                <a:tc>
                  <a:txBody>
                    <a:bodyPr/>
                    <a:lstStyle/>
                    <a:p>
                      <a:pPr marL="0" algn="ctr" defTabSz="756026" rtl="0" eaLnBrk="1" fontAlgn="ctr" latinLnBrk="1" hangingPunct="1"/>
                      <a:r>
                        <a:rPr lang="ko-KR" altLang="en-US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서초구</a:t>
                      </a:r>
                      <a:endParaRPr lang="ko-KR" altLang="en-US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344" marR="10344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-4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56026" rtl="0" eaLnBrk="1" fontAlgn="ctr" latinLnBrk="1" hangingPunct="1"/>
                      <a:r>
                        <a:rPr lang="en-US" altLang="ko-KR" sz="900" kern="1200" spc="-8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-6</a:t>
                      </a:r>
                      <a:endParaRPr lang="en-US" altLang="ko-KR" sz="900" kern="1200" spc="-8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72000" marT="1034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36187"/>
                  </a:ext>
                </a:extLst>
              </a:tr>
            </a:tbl>
          </a:graphicData>
        </a:graphic>
      </p:graphicFrame>
      <p:sp>
        <p:nvSpPr>
          <p:cNvPr id="144" name="직사각형 143"/>
          <p:cNvSpPr/>
          <p:nvPr/>
        </p:nvSpPr>
        <p:spPr>
          <a:xfrm>
            <a:off x="6172200" y="2663352"/>
            <a:ext cx="403583" cy="379270"/>
          </a:xfrm>
          <a:prstGeom prst="rect">
            <a:avLst/>
          </a:prstGeom>
          <a:solidFill>
            <a:srgbClr val="8FD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크림</a:t>
            </a:r>
            <a:endParaRPr lang="en-US" altLang="ko-KR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로션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829353" y="2663352"/>
            <a:ext cx="403583" cy="379270"/>
          </a:xfrm>
          <a:prstGeom prst="rect">
            <a:avLst/>
          </a:prstGeom>
          <a:solidFill>
            <a:srgbClr val="8FD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 립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케어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51038" y="2806848"/>
            <a:ext cx="708663" cy="299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rtlCol="0" anchor="ctr"/>
          <a:lstStyle/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크림로션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604146" y="2806848"/>
            <a:ext cx="1458729" cy="299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강서 </a:t>
            </a:r>
            <a:r>
              <a: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평균</a:t>
            </a:r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기온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서초 </a:t>
            </a:r>
            <a:r>
              <a: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:  </a:t>
            </a:r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상대습도</a:t>
            </a:r>
            <a:r>
              <a: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미세먼지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851038" y="3138889"/>
            <a:ext cx="708663" cy="299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rtlCol="0" anchor="ctr"/>
          <a:lstStyle/>
          <a:p>
            <a:pPr algn="ctr"/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립케어</a:t>
            </a:r>
            <a:endParaRPr lang="ko-KR" altLang="en-US" sz="9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04146" y="3138889"/>
            <a:ext cx="1458729" cy="299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강서구 </a:t>
            </a:r>
            <a:r>
              <a: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서초구</a:t>
            </a:r>
            <a:endParaRPr lang="en-US" altLang="ko-KR" sz="900" b="1" spc="-151" dirty="0" smtClean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r>
              <a:rPr lang="ko-KR" altLang="en-US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기온 </a:t>
            </a:r>
            <a:r>
              <a: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일조량 </a:t>
            </a:r>
            <a:r>
              <a: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900" spc="-151" dirty="0" err="1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전운량</a:t>
            </a:r>
            <a:r>
              <a:rPr lang="ko-KR" altLang="en-US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영향 ▲</a:t>
            </a:r>
            <a:endParaRPr lang="ko-KR" altLang="en-US" sz="900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580545" y="3690744"/>
            <a:ext cx="1505930" cy="260568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주 고객층 </a:t>
            </a:r>
            <a:r>
              <a:rPr lang="en-US" altLang="ko-KR" sz="10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=  20-39 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여성 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812938" y="3690744"/>
            <a:ext cx="746763" cy="260568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인구통계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3851038" y="4022911"/>
            <a:ext cx="2211837" cy="806263"/>
            <a:chOff x="3851038" y="4022912"/>
            <a:chExt cx="2211837" cy="631092"/>
          </a:xfrm>
        </p:grpSpPr>
        <p:sp>
          <p:nvSpPr>
            <p:cNvPr id="154" name="직사각형 153"/>
            <p:cNvSpPr/>
            <p:nvPr/>
          </p:nvSpPr>
          <p:spPr>
            <a:xfrm>
              <a:off x="3851038" y="4022912"/>
              <a:ext cx="708663" cy="6310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72000" bIns="0" rtlCol="0" anchor="ctr"/>
            <a:lstStyle/>
            <a:p>
              <a:pPr algn="ctr"/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00-19</a:t>
              </a:r>
              <a:r>
                <a:rPr lang="ko-KR" altLang="en-US" sz="9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세</a:t>
              </a:r>
              <a:endPara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604146" y="4022913"/>
              <a:ext cx="1458729" cy="299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대부분 모형에서 음수</a:t>
              </a:r>
              <a:endPara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낮은 구매력</a:t>
              </a:r>
              <a:endParaRPr lang="en-US" altLang="ko-KR" sz="9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604146" y="4354954"/>
              <a:ext cx="1458729" cy="299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0" bIns="0" rtlCol="0" anchor="ctr"/>
            <a:lstStyle/>
            <a:p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립 제품의 경우 </a:t>
              </a:r>
              <a:r>
                <a:rPr lang="en-US" altLang="ko-KR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60</a:t>
              </a:r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세 이상보다</a:t>
              </a:r>
              <a:endParaRPr lang="en-US" altLang="ko-KR" sz="900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r>
                <a:rPr lang="ko-KR" altLang="en-US" sz="900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</a:rPr>
                <a:t>더 많은 소비 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립 제품 ♥ </a:t>
              </a:r>
              <a:r>
                <a:rPr lang="en-US" altLang="ko-KR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10</a:t>
              </a:r>
              <a:r>
                <a:rPr lang="ko-KR" altLang="en-US" sz="9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대</a:t>
              </a:r>
              <a:endParaRPr lang="ko-KR" altLang="en-US" sz="9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1" name="직선 연결선 160"/>
          <p:cNvCxnSpPr/>
          <p:nvPr/>
        </p:nvCxnSpPr>
        <p:spPr>
          <a:xfrm>
            <a:off x="3710940" y="2354580"/>
            <a:ext cx="5865122" cy="115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698329" y="3571032"/>
            <a:ext cx="5865122" cy="115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3812937" y="4908818"/>
            <a:ext cx="5578201" cy="254815"/>
          </a:xfrm>
          <a:prstGeom prst="rect">
            <a:avLst/>
          </a:prstGeom>
          <a:solidFill>
            <a:srgbClr val="452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지역마다 판매량에 영향을 받는 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요소 및 정도</a:t>
            </a:r>
            <a:r>
              <a:rPr lang="ko-KR" altLang="en-US" sz="1000" b="1" spc="-151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가 다름</a:t>
            </a:r>
            <a:endParaRPr lang="ko-KR" altLang="en-US" sz="1000" b="1" spc="-15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8041" y="5432899"/>
            <a:ext cx="9414056" cy="465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258041" y="5540687"/>
            <a:ext cx="9414056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행사 횟수 보다는 </a:t>
            </a:r>
            <a:r>
              <a:rPr lang="ko-KR" altLang="en-US" b="1" spc="-90" dirty="0" smtClean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rgbClr val="FEB95E"/>
                </a:solidFill>
                <a:latin typeface="맑은 고딕" panose="020B0503020000020004" pitchFamily="50" charset="-127"/>
              </a:rPr>
              <a:t>행사 성격이 판매량과 상관이 있음</a:t>
            </a:r>
            <a:endParaRPr lang="ko-KR" altLang="en-US" b="1" spc="-9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FEB95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4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/>
          <p:cNvSpPr/>
          <p:nvPr/>
        </p:nvSpPr>
        <p:spPr bwMode="auto">
          <a:xfrm>
            <a:off x="0" y="521941"/>
            <a:ext cx="10083658" cy="595823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0"/>
                </a:schemeClr>
              </a:gs>
              <a:gs pos="36000">
                <a:schemeClr val="accent4">
                  <a:lumMod val="0"/>
                  <a:lumOff val="100000"/>
                  <a:alpha val="0"/>
                </a:schemeClr>
              </a:gs>
              <a:gs pos="100000">
                <a:srgbClr val="6D7B89">
                  <a:alpha val="29000"/>
                </a:srgb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137">
              <a:defRPr/>
            </a:pPr>
            <a:endParaRPr lang="ko-KR" altLang="en-US" sz="1300">
              <a:ln>
                <a:solidFill>
                  <a:srgbClr val="DE1818">
                    <a:alpha val="0"/>
                  </a:srgbClr>
                </a:solidFill>
              </a:ln>
              <a:solidFill>
                <a:srgbClr val="333333"/>
              </a:solidFill>
              <a:latin typeface="HY견고딕" pitchFamily="18" charset="-127"/>
              <a:ea typeface="굴림" charset="-127"/>
            </a:endParaRPr>
          </a:p>
        </p:txBody>
      </p:sp>
      <p:grpSp>
        <p:nvGrpSpPr>
          <p:cNvPr id="381" name="그룹 380"/>
          <p:cNvGrpSpPr/>
          <p:nvPr/>
        </p:nvGrpSpPr>
        <p:grpSpPr>
          <a:xfrm>
            <a:off x="615736" y="813815"/>
            <a:ext cx="5991811" cy="708630"/>
            <a:chOff x="623354" y="714784"/>
            <a:chExt cx="5991811" cy="708630"/>
          </a:xfrm>
        </p:grpSpPr>
        <p:sp>
          <p:nvSpPr>
            <p:cNvPr id="169" name="이등변 삼각형 168"/>
            <p:cNvSpPr/>
            <p:nvPr/>
          </p:nvSpPr>
          <p:spPr>
            <a:xfrm rot="15460965">
              <a:off x="1272153" y="827188"/>
              <a:ext cx="239764" cy="373875"/>
            </a:xfrm>
            <a:prstGeom prst="triangle">
              <a:avLst>
                <a:gd name="adj" fmla="val 36450"/>
              </a:avLst>
            </a:prstGeom>
            <a:solidFill>
              <a:srgbClr val="F4E4C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ts val="600"/>
                </a:spcBef>
                <a:spcAft>
                  <a:spcPct val="0"/>
                </a:spcAft>
              </a:pPr>
              <a:endParaRPr lang="ko-KR" altLang="en-US" b="1" spc="-15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70" name="사각형 설명선 167"/>
            <p:cNvSpPr/>
            <p:nvPr/>
          </p:nvSpPr>
          <p:spPr>
            <a:xfrm>
              <a:off x="1392035" y="821913"/>
              <a:ext cx="5223130" cy="313644"/>
            </a:xfrm>
            <a:prstGeom prst="roundRect">
              <a:avLst>
                <a:gd name="adj" fmla="val 50000"/>
              </a:avLst>
            </a:prstGeom>
            <a:solidFill>
              <a:srgbClr val="F4E4C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ts val="600"/>
                </a:spcBef>
                <a:spcAft>
                  <a:spcPct val="0"/>
                </a:spcAft>
              </a:pPr>
              <a:r>
                <a:rPr lang="ko-KR" altLang="en-US" sz="16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강서구 소비자 특성에 맞는</a:t>
              </a:r>
              <a:r>
                <a:rPr lang="en-US" altLang="ko-KR" sz="16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6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행사를 기획해보자 </a:t>
              </a: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623354" y="714784"/>
              <a:ext cx="618311" cy="708630"/>
              <a:chOff x="1156766" y="764484"/>
              <a:chExt cx="797954" cy="914514"/>
            </a:xfrm>
          </p:grpSpPr>
          <p:pic>
            <p:nvPicPr>
              <p:cNvPr id="171" name="그림 170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1" b="97826" l="1931" r="99614">
                            <a14:foregroundMark x1="38610" y1="35093" x2="38610" y2="35093"/>
                            <a14:foregroundMark x1="57915" y1="35404" x2="57915" y2="35404"/>
                            <a14:foregroundMark x1="49807" y1="46584" x2="49807" y2="465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01703" y="764484"/>
                <a:ext cx="532669" cy="662237"/>
              </a:xfrm>
              <a:prstGeom prst="rect">
                <a:avLst/>
              </a:prstGeom>
            </p:spPr>
          </p:pic>
          <p:grpSp>
            <p:nvGrpSpPr>
              <p:cNvPr id="172" name="그룹 171"/>
              <p:cNvGrpSpPr/>
              <p:nvPr/>
            </p:nvGrpSpPr>
            <p:grpSpPr>
              <a:xfrm>
                <a:off x="1156766" y="1400959"/>
                <a:ext cx="797954" cy="278039"/>
                <a:chOff x="762793" y="946984"/>
                <a:chExt cx="797956" cy="278037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851403" y="960778"/>
                  <a:ext cx="645318" cy="218633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99" b="1" spc="-151" dirty="0">
                    <a:ln>
                      <a:solidFill>
                        <a:srgbClr val="C0C0C0">
                          <a:alpha val="0"/>
                        </a:srgbClr>
                      </a:solidFill>
                    </a:ln>
                    <a:solidFill>
                      <a:sysClr val="windowText" lastClr="000000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762793" y="946984"/>
                  <a:ext cx="797956" cy="278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800" b="1" spc="-151" dirty="0">
                      <a:ln>
                        <a:solidFill>
                          <a:srgbClr val="C0C0C0">
                            <a:alpha val="0"/>
                          </a:srgbClr>
                        </a:solidFill>
                      </a:ln>
                      <a:solidFill>
                        <a:sysClr val="windowText" lastClr="000000"/>
                      </a:solidFill>
                      <a:latin typeface="맑은 고딕" panose="020B0503020000020004" pitchFamily="50" charset="-127"/>
                    </a:rPr>
                    <a:t>행사 담당자</a:t>
                  </a:r>
                </a:p>
              </p:txBody>
            </p:sp>
          </p:grpSp>
        </p:grpSp>
      </p:grpSp>
      <p:cxnSp>
        <p:nvCxnSpPr>
          <p:cNvPr id="181" name="직선 연결선 180"/>
          <p:cNvCxnSpPr/>
          <p:nvPr/>
        </p:nvCxnSpPr>
        <p:spPr>
          <a:xfrm>
            <a:off x="-22283" y="521942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194563" y="191927"/>
            <a:ext cx="902287" cy="332264"/>
            <a:chOff x="194563" y="187849"/>
            <a:chExt cx="902287" cy="191462"/>
          </a:xfrm>
        </p:grpSpPr>
        <p:sp>
          <p:nvSpPr>
            <p:cNvPr id="183" name="양쪽 모서리가 둥근 사각형 182"/>
            <p:cNvSpPr/>
            <p:nvPr/>
          </p:nvSpPr>
          <p:spPr>
            <a:xfrm flipH="1">
              <a:off x="196850" y="187849"/>
              <a:ext cx="900000" cy="191462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 flipH="1">
              <a:off x="194563" y="208206"/>
              <a:ext cx="842346" cy="1507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1.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기획 배경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1121740" y="191927"/>
            <a:ext cx="900000" cy="332264"/>
            <a:chOff x="1262479" y="191927"/>
            <a:chExt cx="900000" cy="332264"/>
          </a:xfrm>
        </p:grpSpPr>
        <p:sp>
          <p:nvSpPr>
            <p:cNvPr id="186" name="양쪽 모서리가 둥근 사각형 185"/>
            <p:cNvSpPr/>
            <p:nvPr/>
          </p:nvSpPr>
          <p:spPr>
            <a:xfrm flipH="1">
              <a:off x="1262479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flipH="1">
              <a:off x="1262479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2. 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데이터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2046501" y="191927"/>
            <a:ext cx="900000" cy="332264"/>
            <a:chOff x="2162308" y="191927"/>
            <a:chExt cx="900000" cy="332264"/>
          </a:xfrm>
        </p:grpSpPr>
        <p:sp>
          <p:nvSpPr>
            <p:cNvPr id="189" name="양쪽 모서리가 둥근 사각형 188"/>
            <p:cNvSpPr/>
            <p:nvPr/>
          </p:nvSpPr>
          <p:spPr>
            <a:xfrm flipH="1">
              <a:off x="2162308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 flipH="1">
              <a:off x="2162308" y="227254"/>
              <a:ext cx="900000" cy="261610"/>
            </a:xfrm>
            <a:prstGeom prst="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3. 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기법</a:t>
              </a: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2971326" y="191927"/>
            <a:ext cx="900000" cy="332264"/>
            <a:chOff x="3062137" y="191927"/>
            <a:chExt cx="900000" cy="332264"/>
          </a:xfrm>
        </p:grpSpPr>
        <p:sp>
          <p:nvSpPr>
            <p:cNvPr id="192" name="양쪽 모서리가 둥근 사각형 191"/>
            <p:cNvSpPr/>
            <p:nvPr/>
          </p:nvSpPr>
          <p:spPr>
            <a:xfrm flipH="1">
              <a:off x="3062137" y="191927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 flipH="1">
              <a:off x="3062137" y="227254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4. </a:t>
              </a:r>
              <a:r>
                <a:rPr lang="ko-KR" altLang="en-US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분석 결과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3921552" y="189678"/>
            <a:ext cx="900000" cy="332264"/>
            <a:chOff x="4025002" y="189678"/>
            <a:chExt cx="900000" cy="332264"/>
          </a:xfrm>
        </p:grpSpPr>
        <p:sp>
          <p:nvSpPr>
            <p:cNvPr id="195" name="양쪽 모서리가 둥근 사각형 194"/>
            <p:cNvSpPr/>
            <p:nvPr/>
          </p:nvSpPr>
          <p:spPr>
            <a:xfrm flipH="1">
              <a:off x="4025002" y="189678"/>
              <a:ext cx="900000" cy="332264"/>
            </a:xfrm>
            <a:prstGeom prst="round2SameRect">
              <a:avLst/>
            </a:prstGeom>
            <a:solidFill>
              <a:srgbClr val="FF7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 flipH="1">
              <a:off x="4025002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5</a:t>
              </a: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</a:rPr>
                <a:t>활용 방안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4871714" y="189678"/>
            <a:ext cx="900000" cy="332264"/>
            <a:chOff x="4976318" y="189678"/>
            <a:chExt cx="900000" cy="332264"/>
          </a:xfrm>
        </p:grpSpPr>
        <p:sp>
          <p:nvSpPr>
            <p:cNvPr id="198" name="양쪽 모서리가 둥근 사각형 197"/>
            <p:cNvSpPr/>
            <p:nvPr/>
          </p:nvSpPr>
          <p:spPr>
            <a:xfrm flipH="1">
              <a:off x="4976318" y="189678"/>
              <a:ext cx="900000" cy="332264"/>
            </a:xfrm>
            <a:prstGeom prst="round2SameRect">
              <a:avLst/>
            </a:prstGeom>
            <a:solidFill>
              <a:srgbClr val="E5D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 flipH="1">
              <a:off x="4976318" y="225005"/>
              <a:ext cx="900000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38892">
                <a:defRPr/>
              </a:pPr>
              <a:r>
                <a:rPr lang="en-US" altLang="ko-KR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6. </a:t>
              </a:r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기대효과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80" name="그룹 379"/>
          <p:cNvGrpSpPr/>
          <p:nvPr/>
        </p:nvGrpSpPr>
        <p:grpSpPr>
          <a:xfrm>
            <a:off x="656639" y="1587840"/>
            <a:ext cx="8676384" cy="4508159"/>
            <a:chOff x="304414" y="1463380"/>
            <a:chExt cx="9487286" cy="4929495"/>
          </a:xfrm>
        </p:grpSpPr>
        <p:sp>
          <p:nvSpPr>
            <p:cNvPr id="377" name="모서리가 둥근 직사각형 376"/>
            <p:cNvSpPr/>
            <p:nvPr/>
          </p:nvSpPr>
          <p:spPr>
            <a:xfrm>
              <a:off x="304414" y="1463380"/>
              <a:ext cx="9487286" cy="49294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1" name="그림 3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4162" y="1572808"/>
              <a:ext cx="5473656" cy="4748560"/>
            </a:xfrm>
            <a:prstGeom prst="rect">
              <a:avLst/>
            </a:prstGeom>
          </p:spPr>
        </p:pic>
        <p:pic>
          <p:nvPicPr>
            <p:cNvPr id="372" name="그림 3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836" y="1572404"/>
              <a:ext cx="3818688" cy="4760152"/>
            </a:xfrm>
            <a:prstGeom prst="rect">
              <a:avLst/>
            </a:prstGeom>
          </p:spPr>
        </p:pic>
      </p:grpSp>
      <p:cxnSp>
        <p:nvCxnSpPr>
          <p:cNvPr id="373" name="직선 연결선 372"/>
          <p:cNvCxnSpPr/>
          <p:nvPr/>
        </p:nvCxnSpPr>
        <p:spPr>
          <a:xfrm>
            <a:off x="-181257" y="-1303226"/>
            <a:ext cx="10105941" cy="0"/>
          </a:xfrm>
          <a:prstGeom prst="line">
            <a:avLst/>
          </a:prstGeom>
          <a:ln w="12700">
            <a:solidFill>
              <a:srgbClr val="E5D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그룹 373"/>
          <p:cNvGrpSpPr/>
          <p:nvPr/>
        </p:nvGrpSpPr>
        <p:grpSpPr>
          <a:xfrm>
            <a:off x="8434500" y="1287869"/>
            <a:ext cx="898779" cy="487593"/>
            <a:chOff x="196850" y="187849"/>
            <a:chExt cx="898779" cy="238195"/>
          </a:xfrm>
        </p:grpSpPr>
        <p:sp>
          <p:nvSpPr>
            <p:cNvPr id="375" name="양쪽 모서리가 둥근 사각형 374"/>
            <p:cNvSpPr/>
            <p:nvPr/>
          </p:nvSpPr>
          <p:spPr>
            <a:xfrm flipH="1">
              <a:off x="196850" y="187849"/>
              <a:ext cx="897619" cy="174488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6" name="직사각형 375"/>
            <p:cNvSpPr/>
            <p:nvPr/>
          </p:nvSpPr>
          <p:spPr>
            <a:xfrm flipH="1">
              <a:off x="199118" y="228056"/>
              <a:ext cx="896511" cy="19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ko-KR" altLang="en-US" sz="1100" b="1" spc="-151" dirty="0" smtClean="0">
                  <a:ln>
                    <a:solidFill>
                      <a:srgbClr val="C0C0C0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팔아블라</a:t>
              </a:r>
              <a:endParaRPr lang="ko-KR" altLang="en-US" sz="1100" b="1" spc="-15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82" name="직사각형 381"/>
          <p:cNvSpPr/>
          <p:nvPr/>
        </p:nvSpPr>
        <p:spPr>
          <a:xfrm>
            <a:off x="8422481" y="1593056"/>
            <a:ext cx="909638" cy="9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4854</TotalTime>
  <Words>2160</Words>
  <Application>Microsoft Office PowerPoint</Application>
  <PresentationFormat>사용자 지정</PresentationFormat>
  <Paragraphs>876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HY견고딕</vt:lpstr>
      <vt:lpstr>굴림</vt:lpstr>
      <vt:lpstr>맑은 고딕</vt:lpstr>
      <vt:lpstr>Arial</vt:lpstr>
      <vt:lpstr>Calibri</vt:lpstr>
      <vt:lpstr>Calibri Light</vt:lpstr>
      <vt:lpstr>Cambria Math</vt:lpstr>
      <vt:lpstr>Microsoft Himalaya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hayun.jin@icloud.com</dc:creator>
  <cp:lastModifiedBy>hayun.jin@icloud.com</cp:lastModifiedBy>
  <cp:revision>145</cp:revision>
  <dcterms:created xsi:type="dcterms:W3CDTF">2019-07-15T02:41:11Z</dcterms:created>
  <dcterms:modified xsi:type="dcterms:W3CDTF">2019-08-05T03:45:28Z</dcterms:modified>
</cp:coreProperties>
</file>