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3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662"/>
    <a:srgbClr val="81CD9E"/>
    <a:srgbClr val="FF7575"/>
    <a:srgbClr val="F4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1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1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1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0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A137-CFE1-4A07-9020-2E8A6B52D5EB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557B-2435-46EA-916D-BECCC6B62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3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514350" indent="-5143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971550" indent="-5143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3716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8288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2860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980728"/>
            <a:ext cx="8928992" cy="3672408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GUI</a:t>
            </a:r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Calculator</a:t>
            </a:r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7200" dirty="0" smtClean="0">
                <a:solidFill>
                  <a:srgbClr val="F8A662"/>
                </a:solidFill>
              </a:rPr>
              <a:t>with Java</a:t>
            </a:r>
            <a:endParaRPr lang="ko-KR" altLang="en-US" sz="7200" dirty="0">
              <a:solidFill>
                <a:srgbClr val="F8A66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5157192"/>
            <a:ext cx="8424936" cy="72008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2017314380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윤성경 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Thank you ! </a:t>
            </a:r>
            <a:endParaRPr lang="ko-KR" alt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Calculator works?</a:t>
            </a:r>
            <a:endParaRPr lang="en-US" altLang="ko-KR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3 ways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to get result</a:t>
            </a: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Use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Parenthesis and Point</a:t>
            </a:r>
          </a:p>
          <a:p>
            <a:pPr lvl="1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easy macro</a:t>
            </a: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See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the History</a:t>
            </a: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600" dirty="0" smtClean="0">
                <a:solidFill>
                  <a:srgbClr val="F8A662"/>
                </a:solidFill>
              </a:rPr>
              <a:t>How Polymorphism works?</a:t>
            </a:r>
            <a:endParaRPr lang="en-US" altLang="ko-KR" sz="3600" dirty="0" smtClean="0">
              <a:solidFill>
                <a:srgbClr val="F8A662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OOP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in the Button Classes </a:t>
            </a:r>
            <a:endParaRPr lang="en-US" altLang="ko-KR" dirty="0" smtClean="0">
              <a:solidFill>
                <a:srgbClr val="F8A662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Micro Control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>
                <a:solidFill>
                  <a:srgbClr val="F8A662"/>
                </a:solidFill>
              </a:rPr>
              <a:t>A</a:t>
            </a:r>
            <a:r>
              <a:rPr lang="en-US" altLang="ko-KR" dirty="0" smtClean="0">
                <a:solidFill>
                  <a:srgbClr val="F8A662"/>
                </a:solidFill>
              </a:rPr>
              <a:t>vailable by specifying</a:t>
            </a:r>
            <a:endParaRPr lang="en-US" altLang="ko-KR" dirty="0" smtClean="0">
              <a:solidFill>
                <a:srgbClr val="F8A662"/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General Control</a:t>
            </a:r>
            <a:r>
              <a:rPr lang="en-US" altLang="ko-KR" dirty="0" smtClean="0">
                <a:solidFill>
                  <a:srgbClr val="81CD9E"/>
                </a:solidFill>
              </a:rPr>
              <a:t> </a:t>
            </a:r>
            <a:r>
              <a:rPr lang="en-US" altLang="ko-KR" dirty="0" smtClean="0">
                <a:solidFill>
                  <a:srgbClr val="F8A662"/>
                </a:solidFill>
              </a:rPr>
              <a:t>by Polymorphism</a:t>
            </a:r>
          </a:p>
        </p:txBody>
      </p:sp>
    </p:spTree>
    <p:extLst>
      <p:ext uri="{BB962C8B-B14F-4D97-AF65-F5344CB8AC3E}">
        <p14:creationId xmlns:p14="http://schemas.microsoft.com/office/powerpoint/2010/main" val="3358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5699"/>
            <a:ext cx="8229600" cy="11430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 ways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result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700809"/>
            <a:ext cx="8784976" cy="4248472"/>
          </a:xfrm>
        </p:spPr>
        <p:txBody>
          <a:bodyPr>
            <a:normAutofit fontScale="70000" lnSpcReduction="20000"/>
          </a:bodyPr>
          <a:lstStyle/>
          <a:p>
            <a:pPr>
              <a:buAutoNum type="arabicPeriod"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Use button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result</a:t>
            </a:r>
          </a:p>
          <a:p>
            <a:pPr>
              <a:buAutoNum type="arabicPeriod"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AutoNum type="arabicPeriod"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Use keyboard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result</a:t>
            </a:r>
          </a:p>
          <a:p>
            <a:pPr>
              <a:buAutoNum type="arabicPeriod"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AutoNum type="arabicPeriod"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Use copy and paste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 get result</a:t>
            </a:r>
          </a:p>
          <a:p>
            <a:pPr algn="ctr">
              <a:buAutoNum type="arabicPeriod"/>
            </a:pP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buAutoNum type="arabicPeriod"/>
            </a:pP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rgbClr val="4EC9B0"/>
                </a:solidFill>
              </a:rPr>
              <a:t>String</a:t>
            </a:r>
            <a:r>
              <a:rPr lang="en-US" altLang="ko-KR" dirty="0" smtClean="0">
                <a:solidFill>
                  <a:srgbClr val="D4D4D4"/>
                </a:solidFill>
              </a:rPr>
              <a:t> </a:t>
            </a:r>
            <a:r>
              <a:rPr lang="en-US" altLang="ko-KR" dirty="0" err="1">
                <a:solidFill>
                  <a:srgbClr val="9CDCFE"/>
                </a:solidFill>
              </a:rPr>
              <a:t>operationString</a:t>
            </a:r>
            <a:r>
              <a:rPr lang="en-US" altLang="ko-KR" dirty="0" smtClean="0">
                <a:solidFill>
                  <a:srgbClr val="D4D4D4"/>
                </a:solidFill>
              </a:rPr>
              <a:t>=</a:t>
            </a:r>
            <a:r>
              <a:rPr lang="en-US" altLang="ko-KR" dirty="0" smtClean="0">
                <a:solidFill>
                  <a:srgbClr val="CE9178"/>
                </a:solidFill>
              </a:rPr>
              <a:t>""</a:t>
            </a:r>
            <a:r>
              <a:rPr lang="en-US" altLang="ko-KR" dirty="0" smtClean="0">
                <a:solidFill>
                  <a:srgbClr val="D4D4D4"/>
                </a:solidFill>
              </a:rPr>
              <a:t>;</a:t>
            </a:r>
          </a:p>
          <a:p>
            <a:pPr marL="0" indent="0" algn="r">
              <a:buNone/>
            </a:pPr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2600" dirty="0" err="1" smtClean="0">
                <a:solidFill>
                  <a:schemeClr val="accent6">
                    <a:lumMod val="75000"/>
                  </a:schemeClr>
                </a:solidFill>
              </a:rPr>
              <a:t>operationString</a:t>
            </a:r>
            <a:r>
              <a:rPr lang="ko-KR" altLang="en-US" sz="2600" dirty="0" smtClean="0">
                <a:solidFill>
                  <a:schemeClr val="accent6">
                    <a:lumMod val="75000"/>
                  </a:schemeClr>
                </a:solidFill>
              </a:rPr>
              <a:t>으로 전체 계산명령을 </a:t>
            </a:r>
            <a:r>
              <a:rPr lang="en-US" altLang="ko-KR" sz="2600" dirty="0" smtClean="0">
                <a:solidFill>
                  <a:schemeClr val="accent6">
                    <a:lumMod val="75000"/>
                  </a:schemeClr>
                </a:solidFill>
              </a:rPr>
              <a:t>handling</a:t>
            </a:r>
            <a:r>
              <a:rPr lang="en-US" altLang="ko-KR" sz="2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altLang="ko-KR" dirty="0" smtClean="0">
              <a:solidFill>
                <a:srgbClr val="D4D4D4"/>
              </a:solidFill>
            </a:endParaRPr>
          </a:p>
          <a:p>
            <a:pPr marL="0" indent="0" algn="r">
              <a:buNone/>
            </a:pP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operationString</a:t>
            </a:r>
            <a:r>
              <a:rPr lang="en-US" altLang="ko-KR" dirty="0">
                <a:solidFill>
                  <a:srgbClr val="D4D4D4"/>
                </a:solidFill>
              </a:rPr>
              <a:t> = </a:t>
            </a:r>
            <a:r>
              <a:rPr lang="en-US" altLang="ko-KR" dirty="0" err="1">
                <a:solidFill>
                  <a:srgbClr val="9CDCFE"/>
                </a:solidFill>
              </a:rPr>
              <a:t>textInterface</a:t>
            </a:r>
            <a:r>
              <a:rPr lang="en-US" altLang="ko-KR" dirty="0" err="1">
                <a:solidFill>
                  <a:srgbClr val="D4D4D4"/>
                </a:solidFill>
              </a:rPr>
              <a:t>.</a:t>
            </a:r>
            <a:r>
              <a:rPr lang="en-US" altLang="ko-KR" dirty="0" err="1">
                <a:solidFill>
                  <a:srgbClr val="DCDCAA"/>
                </a:solidFill>
              </a:rPr>
              <a:t>getText</a:t>
            </a:r>
            <a:r>
              <a:rPr lang="en-US" altLang="ko-KR" dirty="0" smtClean="0">
                <a:solidFill>
                  <a:srgbClr val="D4D4D4"/>
                </a:solidFill>
              </a:rPr>
              <a:t>();</a:t>
            </a:r>
          </a:p>
          <a:p>
            <a:pPr marL="0" indent="0" algn="r">
              <a:buNone/>
            </a:pP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(Equal button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을 눌렀을 때 </a:t>
            </a:r>
            <a:r>
              <a:rPr lang="en-US" altLang="ko-KR" sz="2300" dirty="0" err="1" smtClean="0">
                <a:solidFill>
                  <a:schemeClr val="accent6">
                    <a:lumMod val="75000"/>
                  </a:schemeClr>
                </a:solidFill>
              </a:rPr>
              <a:t>operationString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을 </a:t>
            </a:r>
            <a:r>
              <a:rPr lang="en-US" altLang="ko-KR" sz="2300" dirty="0" err="1" smtClean="0">
                <a:solidFill>
                  <a:schemeClr val="accent6">
                    <a:lumMod val="75000"/>
                  </a:schemeClr>
                </a:solidFill>
              </a:rPr>
              <a:t>textInterface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으로 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update)</a:t>
            </a:r>
          </a:p>
          <a:p>
            <a:pPr marL="0" indent="0" algn="r">
              <a:buNone/>
            </a:pP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D4D4D4"/>
              </a:solidFill>
            </a:endParaRPr>
          </a:p>
          <a:p>
            <a:pPr algn="ctr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buAutoNum type="arabicPeriod"/>
            </a:pPr>
            <a:endParaRPr lang="en-US" altLang="ko-KR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ko-KR" alt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Use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Parenthesis and Point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41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We can use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Parenthesis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Point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 our</a:t>
            </a:r>
            <a:r>
              <a:rPr lang="en-US" altLang="ko-KR" dirty="0" smtClean="0">
                <a:solidFill>
                  <a:srgbClr val="FFC000"/>
                </a:solidFill>
              </a:rPr>
              <a:t> Powerful 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calculation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    :    3.14*3120/(58*(32+4/51)-300.42)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Parenthesis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By 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</a:rPr>
              <a:t>Postfix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</a:rPr>
              <a:t>Stack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Calculator Logic</a:t>
            </a:r>
          </a:p>
          <a:p>
            <a:pPr marL="0" indent="0" algn="r">
              <a:buNone/>
            </a:pP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문자열을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Postfix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로 바꿔주고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Postfix 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처리 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stack</a:t>
            </a:r>
            <a:r>
              <a:rPr lang="ko-KR" altLang="en-US" sz="1800" dirty="0" smtClean="0">
                <a:solidFill>
                  <a:schemeClr val="accent6">
                    <a:lumMod val="75000"/>
                  </a:schemeClr>
                </a:solidFill>
              </a:rPr>
              <a:t> 계산기 사용</a:t>
            </a: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Point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and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By 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</a:rPr>
              <a:t>Special Preprocess </a:t>
            </a:r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Logic</a:t>
            </a:r>
          </a:p>
          <a:p>
            <a:pPr marL="0" indent="0" algn="r">
              <a:buNone/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연산자와 연산자 사이의 숫자 부분을 여러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조각에서 하나의 숫자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으로 합친다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 algn="r">
              <a:buNone/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(Example: “3”“4”“5”“.”“6”“7”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“345.67”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로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 algn="r">
              <a:buNone/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(Negative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조건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1. [</a:t>
            </a:r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</a:rPr>
              <a:t>맨 앞에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</a:rPr>
              <a:t> ]  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연산자 바로 뒤에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– ]   </a:t>
            </a: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3. [‘(’ </a:t>
            </a:r>
            <a:r>
              <a:rPr lang="ko-KR" altLang="en-US" sz="1400" dirty="0" smtClean="0">
                <a:solidFill>
                  <a:schemeClr val="accent3">
                    <a:lumMod val="75000"/>
                  </a:schemeClr>
                </a:solidFill>
              </a:rPr>
              <a:t>바로 뒤에 </a:t>
            </a: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-  ] 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pPr marL="0" indent="0" algn="r">
              <a:buNone/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를 체크해서 숫자로 바꾸는 과정에서 음수 부호를 추가해준다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. )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With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easy macro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We can use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Macro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easily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by </a:t>
            </a:r>
            <a:r>
              <a:rPr lang="en-US" altLang="ko-KR" dirty="0" smtClean="0">
                <a:solidFill>
                  <a:srgbClr val="FFC000"/>
                </a:solidFill>
              </a:rPr>
              <a:t>switching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between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save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use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mode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always use (x)/(314.44+(x)/27.3) formula</a:t>
            </a:r>
          </a:p>
          <a:p>
            <a:pPr marL="457200" indent="-457200">
              <a:buAutoNum type="arabicPeriod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Use macro</a:t>
            </a:r>
          </a:p>
          <a:p>
            <a:pPr marL="457200" indent="-457200">
              <a:buAutoNum type="arabicPeriod"/>
            </a:pP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</a:rPr>
              <a:t>Use copy and paste method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altLang="ko-KR" sz="1900" dirty="0" smtClean="0">
                <a:solidFill>
                  <a:schemeClr val="accent6">
                    <a:lumMod val="75000"/>
                  </a:schemeClr>
                </a:solidFill>
              </a:rPr>
              <a:t>(Also Implemented with ease)</a:t>
            </a:r>
          </a:p>
          <a:p>
            <a:pPr marL="0" indent="0" algn="r">
              <a:buNone/>
            </a:pPr>
            <a:r>
              <a:rPr lang="en-US" altLang="ko-KR" sz="1900" dirty="0" smtClean="0">
                <a:solidFill>
                  <a:schemeClr val="accent6">
                    <a:lumMod val="50000"/>
                  </a:schemeClr>
                </a:solidFill>
              </a:rPr>
              <a:t>This is almost everything of macro function</a:t>
            </a:r>
          </a:p>
          <a:p>
            <a:pPr algn="r"/>
            <a:r>
              <a:rPr lang="en-US" altLang="ko-KR" sz="2000" dirty="0">
                <a:solidFill>
                  <a:srgbClr val="4EC9B0"/>
                </a:solidFill>
              </a:rPr>
              <a:t>String</a:t>
            </a:r>
            <a:r>
              <a:rPr lang="en-US" altLang="ko-KR" sz="2000" dirty="0">
                <a:solidFill>
                  <a:srgbClr val="D4D4D4"/>
                </a:solidFill>
              </a:rPr>
              <a:t> </a:t>
            </a:r>
            <a:r>
              <a:rPr lang="en-US" altLang="ko-KR" sz="2000" dirty="0">
                <a:solidFill>
                  <a:srgbClr val="9CDCFE"/>
                </a:solidFill>
              </a:rPr>
              <a:t>macro1String</a:t>
            </a:r>
            <a:r>
              <a:rPr lang="en-US" altLang="ko-KR" sz="2000" dirty="0">
                <a:solidFill>
                  <a:srgbClr val="D4D4D4"/>
                </a:solidFill>
              </a:rPr>
              <a:t>=</a:t>
            </a:r>
            <a:r>
              <a:rPr lang="en-US" altLang="ko-KR" sz="2000" dirty="0">
                <a:solidFill>
                  <a:srgbClr val="CE9178"/>
                </a:solidFill>
              </a:rPr>
              <a:t>""</a:t>
            </a:r>
            <a:r>
              <a:rPr lang="en-US" altLang="ko-KR" sz="2000" dirty="0">
                <a:solidFill>
                  <a:srgbClr val="D4D4D4"/>
                </a:solidFill>
              </a:rPr>
              <a:t>;</a:t>
            </a:r>
          </a:p>
          <a:p>
            <a:pPr algn="r"/>
            <a:r>
              <a:rPr lang="en-US" altLang="ko-KR" sz="2000" dirty="0">
                <a:solidFill>
                  <a:srgbClr val="4EC9B0"/>
                </a:solidFill>
              </a:rPr>
              <a:t>String</a:t>
            </a:r>
            <a:r>
              <a:rPr lang="en-US" altLang="ko-KR" sz="2000" dirty="0">
                <a:solidFill>
                  <a:srgbClr val="D4D4D4"/>
                </a:solidFill>
              </a:rPr>
              <a:t> </a:t>
            </a:r>
            <a:r>
              <a:rPr lang="en-US" altLang="ko-KR" sz="2000" dirty="0">
                <a:solidFill>
                  <a:srgbClr val="9CDCFE"/>
                </a:solidFill>
              </a:rPr>
              <a:t>macro2String</a:t>
            </a:r>
            <a:r>
              <a:rPr lang="en-US" altLang="ko-KR" sz="2000" dirty="0">
                <a:solidFill>
                  <a:srgbClr val="D4D4D4"/>
                </a:solidFill>
              </a:rPr>
              <a:t>=</a:t>
            </a:r>
            <a:r>
              <a:rPr lang="en-US" altLang="ko-KR" sz="2000" dirty="0">
                <a:solidFill>
                  <a:srgbClr val="CE9178"/>
                </a:solidFill>
              </a:rPr>
              <a:t>""</a:t>
            </a:r>
            <a:r>
              <a:rPr lang="en-US" altLang="ko-KR" sz="2000" dirty="0">
                <a:solidFill>
                  <a:srgbClr val="D4D4D4"/>
                </a:solidFill>
              </a:rPr>
              <a:t>;</a:t>
            </a:r>
          </a:p>
          <a:p>
            <a:pPr algn="r"/>
            <a:r>
              <a:rPr lang="en-US" altLang="ko-KR" sz="2000" dirty="0" err="1">
                <a:solidFill>
                  <a:srgbClr val="4EC9B0"/>
                </a:solidFill>
              </a:rPr>
              <a:t>boolean</a:t>
            </a:r>
            <a:r>
              <a:rPr lang="en-US" altLang="ko-KR" sz="2000" dirty="0">
                <a:solidFill>
                  <a:srgbClr val="D4D4D4"/>
                </a:solidFill>
              </a:rPr>
              <a:t> </a:t>
            </a:r>
            <a:r>
              <a:rPr lang="en-US" altLang="ko-KR" sz="2000" dirty="0" err="1">
                <a:solidFill>
                  <a:srgbClr val="9CDCFE"/>
                </a:solidFill>
              </a:rPr>
              <a:t>isMacroSaveMode</a:t>
            </a:r>
            <a:r>
              <a:rPr lang="en-US" altLang="ko-KR" sz="2000" dirty="0">
                <a:solidFill>
                  <a:srgbClr val="D4D4D4"/>
                </a:solidFill>
              </a:rPr>
              <a:t>=</a:t>
            </a:r>
            <a:r>
              <a:rPr lang="en-US" altLang="ko-KR" sz="2000" dirty="0">
                <a:solidFill>
                  <a:srgbClr val="569CD6"/>
                </a:solidFill>
              </a:rPr>
              <a:t>true</a:t>
            </a:r>
            <a:r>
              <a:rPr lang="en-US" altLang="ko-KR" sz="2000" dirty="0">
                <a:solidFill>
                  <a:srgbClr val="D4D4D4"/>
                </a:solidFill>
              </a:rPr>
              <a:t>;</a:t>
            </a:r>
            <a:endParaRPr lang="en-US" altLang="ko-KR" sz="2000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2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See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History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We can see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History of calculations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being updated 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the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result dialog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You can get reference from the list of calculations you did on the another window for result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endParaRPr lang="en-US" altLang="ko-K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en-US" altLang="ko-KR" sz="2000" dirty="0" err="1" smtClean="0">
                <a:solidFill>
                  <a:schemeClr val="accent5">
                    <a:lumMod val="75000"/>
                  </a:schemeClr>
                </a:solidFill>
              </a:rPr>
              <a:t>resultPanel</a:t>
            </a:r>
            <a:r>
              <a:rPr lang="en-US" altLang="ko-KR" sz="2000" dirty="0" err="1" smtClean="0">
                <a:solidFill>
                  <a:srgbClr val="D4D4D4"/>
                </a:solidFill>
              </a:rPr>
              <a:t>.</a:t>
            </a:r>
            <a:r>
              <a:rPr lang="en-US" altLang="ko-KR" sz="2000" dirty="0" err="1" smtClean="0">
                <a:solidFill>
                  <a:srgbClr val="C00000"/>
                </a:solidFill>
              </a:rPr>
              <a:t>add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ko-KR" sz="2000" dirty="0" smtClean="0">
                <a:solidFill>
                  <a:srgbClr val="FFC000"/>
                </a:solidFill>
              </a:rPr>
              <a:t>new</a:t>
            </a:r>
            <a:r>
              <a:rPr lang="en-US" altLang="ko-KR" sz="2000" dirty="0" smtClean="0">
                <a:solidFill>
                  <a:srgbClr val="D4D4D4"/>
                </a:solidFill>
              </a:rPr>
              <a:t> </a:t>
            </a:r>
            <a:r>
              <a:rPr lang="en-US" altLang="ko-KR" sz="2000" dirty="0" err="1">
                <a:solidFill>
                  <a:srgbClr val="C00000"/>
                </a:solidFill>
              </a:rPr>
              <a:t>resultLabel</a:t>
            </a:r>
            <a:r>
              <a:rPr lang="en-US" altLang="ko-KR" sz="2000" dirty="0">
                <a:solidFill>
                  <a:srgbClr val="00B0F0"/>
                </a:solidFill>
              </a:rPr>
              <a:t>(result</a:t>
            </a:r>
            <a:r>
              <a:rPr lang="en-US" altLang="ko-KR" sz="2000" dirty="0" smtClean="0">
                <a:solidFill>
                  <a:srgbClr val="00B0F0"/>
                </a:solidFill>
              </a:rPr>
              <a:t>)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);</a:t>
            </a:r>
          </a:p>
          <a:p>
            <a:pPr marL="0" indent="0" algn="r">
              <a:buNone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새로운 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resultLabel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을 만들어서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의 내용을 담고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resultPanel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에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한다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r"/>
            <a:r>
              <a:rPr lang="en-US" altLang="ko-KR" sz="2000" dirty="0" err="1">
                <a:solidFill>
                  <a:schemeClr val="accent5">
                    <a:lumMod val="75000"/>
                  </a:schemeClr>
                </a:solidFill>
              </a:rPr>
              <a:t>resultPanel</a:t>
            </a:r>
            <a:r>
              <a:rPr lang="en-US" altLang="ko-KR" sz="2000" dirty="0" err="1">
                <a:solidFill>
                  <a:srgbClr val="D4D4D4"/>
                </a:solidFill>
              </a:rPr>
              <a:t>.</a:t>
            </a:r>
            <a:r>
              <a:rPr lang="en-US" altLang="ko-KR" sz="2000" dirty="0" err="1">
                <a:solidFill>
                  <a:srgbClr val="C00000"/>
                </a:solidFill>
              </a:rPr>
              <a:t>revalidate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0" indent="0" algn="r">
              <a:buNone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새로운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가 담긴 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resultPanel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을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</a:rPr>
              <a:t>한다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.)</a:t>
            </a:r>
            <a:endParaRPr lang="en-US" altLang="ko-KR" sz="1600" b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09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Button Classes </a:t>
            </a:r>
            <a:endParaRPr lang="en-US" altLang="ko-K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Button Classes </a:t>
            </a: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have </a:t>
            </a:r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</a:rPr>
              <a:t>general</a:t>
            </a: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</a:rPr>
              <a:t>specific</a:t>
            </a:r>
          </a:p>
          <a:p>
            <a:pPr marL="0" indent="0" algn="ctr">
              <a:buNone/>
            </a:pP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</a:rPr>
              <a:t>hierarchy</a:t>
            </a: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faster</a:t>
            </a: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ko-KR" sz="2800" dirty="0" smtClean="0">
                <a:solidFill>
                  <a:schemeClr val="accent5">
                    <a:lumMod val="75000"/>
                  </a:schemeClr>
                </a:solidFill>
              </a:rPr>
              <a:t>stronger</a:t>
            </a:r>
            <a:r>
              <a:rPr lang="en-US" altLang="ko-KR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800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If you want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change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general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look and feel 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 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</a:rPr>
              <a:t>rule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button</a:t>
            </a:r>
          </a:p>
          <a:p>
            <a:pPr marL="0" indent="0" algn="r">
              <a:buNone/>
            </a:pP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altLang="ko-K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the general class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If you want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change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specific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look and feel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rule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special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button</a:t>
            </a:r>
          </a:p>
          <a:p>
            <a:pPr marL="0" indent="0" algn="r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ontrol the specific class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Micro Control 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Available </a:t>
            </a:r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 specifying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>
                <a:solidFill>
                  <a:srgbClr val="569CD6"/>
                </a:solidFill>
              </a:rPr>
              <a:t>super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(text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(Initialize as usual in superclass)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err="1">
                <a:solidFill>
                  <a:srgbClr val="569CD6"/>
                </a:solidFill>
              </a:rPr>
              <a:t>this</a:t>
            </a:r>
            <a:r>
              <a:rPr lang="en-US" altLang="ko-KR" sz="2000" dirty="0" err="1">
                <a:solidFill>
                  <a:srgbClr val="D4D4D4"/>
                </a:solidFill>
              </a:rPr>
              <a:t>.</a:t>
            </a:r>
            <a:r>
              <a:rPr lang="en-US" altLang="ko-KR" sz="2000" dirty="0" err="1">
                <a:solidFill>
                  <a:srgbClr val="DCDCAA"/>
                </a:solidFill>
              </a:rPr>
              <a:t>setFont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2000" dirty="0">
                <a:solidFill>
                  <a:srgbClr val="C586C0"/>
                </a:solidFill>
              </a:rPr>
              <a:t>new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rgbClr val="DCDCAA"/>
                </a:solidFill>
              </a:rPr>
              <a:t>Font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2000" dirty="0">
                <a:solidFill>
                  <a:srgbClr val="CE9178"/>
                </a:solidFill>
              </a:rPr>
              <a:t>"Arial"</a:t>
            </a:r>
            <a:r>
              <a:rPr lang="en-US" altLang="ko-KR" sz="2000" dirty="0">
                <a:solidFill>
                  <a:srgbClr val="D4D4D4"/>
                </a:solidFill>
              </a:rPr>
              <a:t>, </a:t>
            </a:r>
            <a:r>
              <a:rPr lang="en-US" altLang="ko-KR" sz="2000" dirty="0" err="1">
                <a:solidFill>
                  <a:srgbClr val="9CDCFE"/>
                </a:solidFill>
              </a:rPr>
              <a:t>Font</a:t>
            </a:r>
            <a:r>
              <a:rPr lang="en-US" altLang="ko-KR" sz="2000" dirty="0" err="1">
                <a:solidFill>
                  <a:srgbClr val="D4D4D4"/>
                </a:solidFill>
              </a:rPr>
              <a:t>.</a:t>
            </a:r>
            <a:r>
              <a:rPr lang="en-US" altLang="ko-KR" sz="2000" dirty="0" err="1">
                <a:solidFill>
                  <a:srgbClr val="9CDCFE"/>
                </a:solidFill>
              </a:rPr>
              <a:t>PLAIN</a:t>
            </a:r>
            <a:r>
              <a:rPr lang="en-US" altLang="ko-KR" sz="2000" dirty="0">
                <a:solidFill>
                  <a:srgbClr val="D4D4D4"/>
                </a:solidFill>
              </a:rPr>
              <a:t>, </a:t>
            </a:r>
            <a:r>
              <a:rPr lang="en-US" altLang="ko-KR" sz="2000" dirty="0">
                <a:solidFill>
                  <a:srgbClr val="B5CEA8"/>
                </a:solidFill>
              </a:rPr>
              <a:t>30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(operator has smaller icon than number button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-&gt; We applied larger font for them)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We specified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JLabel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resultLabel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to control all specific aspect of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resultLabel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in the class level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16628"/>
            <a:ext cx="4824535" cy="196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General Control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Polymorphism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We can control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all the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general buttons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at once </a:t>
            </a: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by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using</a:t>
            </a:r>
            <a:r>
              <a:rPr lang="en-US" altLang="ko-K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  <a:p>
            <a:pPr marL="0" indent="0" algn="ctr">
              <a:buNone/>
            </a:pPr>
            <a:endParaRPr lang="en-US" altLang="ko-K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4EC9B0"/>
                </a:solidFill>
              </a:rPr>
              <a:t>CalcButton</a:t>
            </a:r>
            <a:r>
              <a:rPr lang="en-US" altLang="ko-KR" sz="1800" dirty="0">
                <a:solidFill>
                  <a:srgbClr val="D4D4D4"/>
                </a:solidFill>
              </a:rPr>
              <a:t> 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[] </a:t>
            </a:r>
            <a:r>
              <a:rPr lang="en-US" altLang="ko-KR" sz="1800" dirty="0" err="1">
                <a:solidFill>
                  <a:schemeClr val="tx2">
                    <a:lumMod val="75000"/>
                  </a:schemeClr>
                </a:solidFill>
              </a:rPr>
              <a:t>idAddingButtonCollector</a:t>
            </a:r>
            <a:r>
              <a:rPr lang="en-US" altLang="ko-KR" sz="1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altLang="ko-KR" sz="1800" dirty="0">
                <a:solidFill>
                  <a:srgbClr val="C586C0"/>
                </a:solidFill>
              </a:rPr>
              <a:t>new</a:t>
            </a:r>
            <a:r>
              <a:rPr lang="en-US" altLang="ko-KR" sz="1800" dirty="0">
                <a:solidFill>
                  <a:srgbClr val="D4D4D4"/>
                </a:solidFill>
              </a:rPr>
              <a:t> </a:t>
            </a:r>
            <a:r>
              <a:rPr lang="en-US" altLang="ko-KR" sz="1800" dirty="0" err="1" smtClean="0">
                <a:solidFill>
                  <a:srgbClr val="4EC9B0"/>
                </a:solidFill>
              </a:rPr>
              <a:t>CalcButton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800" dirty="0" smtClean="0">
                <a:solidFill>
                  <a:srgbClr val="B5CEA8"/>
                </a:solidFill>
              </a:rPr>
              <a:t>20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idAddingButtonCollector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  is Hero!)</a:t>
            </a:r>
          </a:p>
          <a:p>
            <a:pPr marL="0" indent="0">
              <a:buNone/>
            </a:pPr>
            <a:r>
              <a:rPr lang="en-US" altLang="ko-KR" sz="1800" dirty="0" err="1" smtClean="0">
                <a:solidFill>
                  <a:srgbClr val="4EC9B0"/>
                </a:solidFill>
              </a:rPr>
              <a:t>int</a:t>
            </a:r>
            <a:r>
              <a:rPr lang="en-US" altLang="ko-KR" sz="1800" dirty="0" smtClean="0">
                <a:solidFill>
                  <a:srgbClr val="D4D4D4"/>
                </a:solidFill>
              </a:rPr>
              <a:t> </a:t>
            </a:r>
            <a:r>
              <a:rPr lang="en-US" altLang="ko-KR" sz="1800" dirty="0" err="1" smtClean="0">
                <a:solidFill>
                  <a:srgbClr val="9CDCFE"/>
                </a:solidFill>
              </a:rPr>
              <a:t>numOfCollectedButton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altLang="ko-KR" sz="1800" dirty="0" smtClean="0">
                <a:solidFill>
                  <a:srgbClr val="B5CEA8"/>
                </a:solidFill>
              </a:rPr>
              <a:t>0</a:t>
            </a:r>
            <a:r>
              <a:rPr lang="en-US" altLang="ko-KR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</a:rPr>
              <a:t>numOfCollectedButton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  is the best supporter!)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sz="1600" b="0" dirty="0" smtClean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en-US" altLang="ko-KR" sz="2800" b="0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Let</a:t>
            </a:r>
            <a:r>
              <a:rPr lang="en-US" altLang="ko-KR" sz="2800" b="0" dirty="0" smtClean="0">
                <a:solidFill>
                  <a:schemeClr val="accent6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800" b="0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s see How they work in the code!!!</a:t>
            </a:r>
            <a:endParaRPr lang="en-US" altLang="ko-KR" sz="2800" b="0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33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495</Words>
  <Application>Microsoft Office PowerPoint</Application>
  <PresentationFormat>화면 슬라이드 쇼(4:3)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GUI Calculator with Java</vt:lpstr>
      <vt:lpstr>INDEX</vt:lpstr>
      <vt:lpstr>3 ways to get result</vt:lpstr>
      <vt:lpstr>Use Parenthesis and Point</vt:lpstr>
      <vt:lpstr>With easy macro</vt:lpstr>
      <vt:lpstr>See the History</vt:lpstr>
      <vt:lpstr>OOP in the Button Classes </vt:lpstr>
      <vt:lpstr>Micro Control  Available by specifying</vt:lpstr>
      <vt:lpstr>General Control  by Polymorphism</vt:lpstr>
      <vt:lpstr>Thank you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MarkDown</dc:title>
  <dc:creator>Windows User</dc:creator>
  <cp:lastModifiedBy>Windows User</cp:lastModifiedBy>
  <cp:revision>67</cp:revision>
  <dcterms:created xsi:type="dcterms:W3CDTF">2019-03-10T02:19:19Z</dcterms:created>
  <dcterms:modified xsi:type="dcterms:W3CDTF">2019-05-01T18:08:07Z</dcterms:modified>
</cp:coreProperties>
</file>