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73DBA-06F9-534C-353A-C9F5FAC55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6060A-3A9C-F9C1-D075-028EF2BD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E0E28-CC5E-28FD-1742-6E43EEA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36498-3F82-9850-23AA-4C13522E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BEABB-15EB-5F96-2EF8-ABCED2F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8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1A1A3-E6F8-DB55-48A5-5A7695A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A9140-B0F8-130A-F674-293F2CD6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D9974-3653-47A3-04E4-30F88904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39533-24C7-5598-F33F-8DF0F4BD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74054-D94F-77D7-AC94-156B7F7D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8B1EA3-E378-84B6-47DF-6AF57BC3F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04FA9-F720-64AB-5457-7DEDF1F7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0AFD7-0768-D1E2-1548-B363207F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4B75B-2EC2-F340-4CFA-2B10F643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12FA2-E2DD-A3A8-65FC-961D38A7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5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8D9AA-1567-8352-D12A-37F94CCF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4C3F2-F7D0-9623-49CF-E25B3A36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9B536-8B35-494D-1384-6DCC266F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5399D-FA3A-2E02-38B8-21F8A774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45390-4785-FF39-F8BA-BFF9401E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8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6ECE5-39D8-ACA6-92B6-762A3A0C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D6797-3290-BB43-08EE-4D198DF5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29182-547F-601C-F179-0FD7E0E3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44B10-3C27-3D3F-2D73-806E068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16644-7052-95F8-98AD-1B6320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4623-38A2-419F-69C4-855033B7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85598-375E-230B-BCA8-8DC8B3778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DCE7D-21FA-BFA1-F632-2A31997E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AA884-11EC-256E-A0A2-24398588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2CAB5-2C84-DC81-7042-079854F7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41E32-8709-9223-B011-F3B020E2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9D48-88C5-CBFB-8845-BDE116A4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69F53-5C00-0750-B158-7052D5B9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BA2C6-F4B7-EEA5-F97F-9091C0AF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880E0E-8C82-451E-14C2-172B75C2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FC215-DF61-64A0-D706-3662A609D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E46CA-BC13-D0C3-2895-8B4D7F50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4D2DA-8C79-1589-187D-186977D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31062-EDBA-F75E-D9EE-FD43D22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7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F1532-A5CE-815E-679C-2526450B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6C9387-1FF8-AE2B-AFC4-452F2772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FC75F-2FCC-0D0E-083A-A4286670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62EAC-088F-FE0F-4B7E-24C66589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8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9B2274-5DE3-47E7-3176-BB7157ED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C87A3-B8D8-1450-0D78-DDFCD2F0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FF0D9-2C2E-74F4-B212-CF9AEAB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2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9C7D3-D2C6-BE6A-B030-380B076E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2859B-2C79-8FE1-8A3A-0A8EA216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5FBA5-4D60-3656-7E61-0A0C4304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484B-C211-31D2-C10E-CEAA0C70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474B7-10E7-686F-8F69-A25BE403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5EC37-EE9B-DEA0-8F19-DEE1575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7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033E-CF73-7919-F754-541973D8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C74617-8759-5A79-A6B3-82DA6DCD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34634-8A3A-847E-BC4E-45259753B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EE0C3-8729-CC43-0A15-D7AA0F4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46F88-65B6-60E3-DF34-86FD7DE6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0305C-89A9-8D8E-AA71-7A4E0D07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92744-3893-DB29-C16E-BF4C2A1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31F20-C27C-B87A-850D-1F9998EA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4056F-BF1B-E73C-4934-54E9C103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C4F1-118C-472C-8815-421FA19B0E43}" type="datetimeFigureOut">
              <a:rPr lang="ko-KR" altLang="en-US" smtClean="0"/>
              <a:t>2022-07-01-Friday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491D9-670F-DCEF-82C5-D5ABE0457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46683-5EEE-30F8-B9C3-12ED8529A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E8F3-C1EB-4F55-9D93-10D161BD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8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1B56ABE-E2F2-A606-586C-F307DDC9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99622"/>
              </p:ext>
            </p:extLst>
          </p:nvPr>
        </p:nvGraphicFramePr>
        <p:xfrm>
          <a:off x="519702" y="2222675"/>
          <a:ext cx="1650588" cy="234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96">
                  <a:extLst>
                    <a:ext uri="{9D8B030D-6E8A-4147-A177-3AD203B41FA5}">
                      <a16:colId xmlns:a16="http://schemas.microsoft.com/office/drawing/2014/main" val="2779263810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2445384355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1499830338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3971626329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1369000880"/>
                    </a:ext>
                  </a:extLst>
                </a:gridCol>
              </a:tblGrid>
              <a:tr h="71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그룹타입정보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extLst>
                  <a:ext uri="{0D108BD9-81ED-4DB2-BD59-A6C34878D82A}">
                    <a16:rowId xmlns:a16="http://schemas.microsoft.com/office/drawing/2014/main" val="2070847063"/>
                  </a:ext>
                </a:extLst>
              </a:tr>
              <a:tr h="71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extLst>
                  <a:ext uri="{0D108BD9-81ED-4DB2-BD59-A6C34878D82A}">
                    <a16:rowId xmlns:a16="http://schemas.microsoft.com/office/drawing/2014/main" val="3642346616"/>
                  </a:ext>
                </a:extLst>
              </a:tr>
              <a:tr h="71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사이트</a:t>
                      </a:r>
                      <a:r>
                        <a:rPr lang="en-US" sz="500" u="none" strike="noStrike">
                          <a:effectLst/>
                        </a:rPr>
                        <a:t>URI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extLst>
                  <a:ext uri="{0D108BD9-81ED-4DB2-BD59-A6C34878D82A}">
                    <a16:rowId xmlns:a16="http://schemas.microsoft.com/office/drawing/2014/main" val="340609594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04F233-2A51-0CAF-DBE2-AD2D7DA4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46568"/>
              </p:ext>
            </p:extLst>
          </p:nvPr>
        </p:nvGraphicFramePr>
        <p:xfrm>
          <a:off x="1499815" y="4194722"/>
          <a:ext cx="2658790" cy="1163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655">
                  <a:extLst>
                    <a:ext uri="{9D8B030D-6E8A-4147-A177-3AD203B41FA5}">
                      <a16:colId xmlns:a16="http://schemas.microsoft.com/office/drawing/2014/main" val="2262461725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1296703839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797583318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659785088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3388222764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4007889580"/>
                    </a:ext>
                  </a:extLst>
                </a:gridCol>
              </a:tblGrid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숙박업체정보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4143000979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311049480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사업자비밀번호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4292428578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855446772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566066554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사업자대표번호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887352314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사업자대표이름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207111981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사업자가입승인상태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4259016129"/>
                  </a:ext>
                </a:extLst>
              </a:tr>
              <a:tr h="69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1458893566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숙소등록건수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347582991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1455722613"/>
                  </a:ext>
                </a:extLst>
              </a:tr>
              <a:tr h="69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340338876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946496922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5156857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D638AE-1D97-598F-6AB0-49DF9C052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5813"/>
              </p:ext>
            </p:extLst>
          </p:nvPr>
        </p:nvGraphicFramePr>
        <p:xfrm>
          <a:off x="4402989" y="347624"/>
          <a:ext cx="1889257" cy="99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87">
                  <a:extLst>
                    <a:ext uri="{9D8B030D-6E8A-4147-A177-3AD203B41FA5}">
                      <a16:colId xmlns:a16="http://schemas.microsoft.com/office/drawing/2014/main" val="3565960271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2780884512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514939696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2750918325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3300338143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3246927110"/>
                    </a:ext>
                  </a:extLst>
                </a:gridCol>
              </a:tblGrid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일반고객정보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3348262787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461349961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고객비밀번호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495000922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078767677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고객전화번호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89017735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400046925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97479672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18365302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성별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25656306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결제코드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132268639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탈퇴여부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44922731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관리코드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490214542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CA0063B-0A55-45B1-D3CD-A11FDEF2F2B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1499815" y="2339802"/>
            <a:ext cx="670475" cy="2436665"/>
          </a:xfrm>
          <a:prstGeom prst="bentConnector5">
            <a:avLst>
              <a:gd name="adj1" fmla="val -34095"/>
              <a:gd name="adj2" fmla="val 40466"/>
              <a:gd name="adj3" fmla="val 134095"/>
            </a:avLst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931C96F-10E5-0EA3-76A9-FE0663794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7685"/>
              </p:ext>
            </p:extLst>
          </p:nvPr>
        </p:nvGraphicFramePr>
        <p:xfrm>
          <a:off x="4957250" y="1913084"/>
          <a:ext cx="1803382" cy="853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252">
                  <a:extLst>
                    <a:ext uri="{9D8B030D-6E8A-4147-A177-3AD203B41FA5}">
                      <a16:colId xmlns:a16="http://schemas.microsoft.com/office/drawing/2014/main" val="1727157601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2563838738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2400498652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1042355078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3713818142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289778817"/>
                    </a:ext>
                  </a:extLst>
                </a:gridCol>
              </a:tblGrid>
              <a:tr h="70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예약정보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3076158784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예약코드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4092337593"/>
                  </a:ext>
                </a:extLst>
              </a:tr>
              <a:tr h="70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예약상태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3546471539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48376532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694094551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체크인시간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791990403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체크아웃시간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656135581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1457072112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1662159930"/>
                  </a:ext>
                </a:extLst>
              </a:tr>
              <a:tr h="571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7890484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B1E122-44A4-B7E6-F4F6-07A195833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65471"/>
              </p:ext>
            </p:extLst>
          </p:nvPr>
        </p:nvGraphicFramePr>
        <p:xfrm>
          <a:off x="2174858" y="821323"/>
          <a:ext cx="1944144" cy="757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69">
                  <a:extLst>
                    <a:ext uri="{9D8B030D-6E8A-4147-A177-3AD203B41FA5}">
                      <a16:colId xmlns:a16="http://schemas.microsoft.com/office/drawing/2014/main" val="4253379137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2285147095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4145244395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2119996999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1782294947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3510631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댓글정보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8327033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댓글코드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2824375326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32131010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332399475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923546277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3435580875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작성일시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402383616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745957284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관리코드</a:t>
                      </a: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28270693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A68FCCA-2A41-E49C-E344-D6F61B1A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7087"/>
              </p:ext>
            </p:extLst>
          </p:nvPr>
        </p:nvGraphicFramePr>
        <p:xfrm>
          <a:off x="3479740" y="3179540"/>
          <a:ext cx="1846498" cy="62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568">
                  <a:extLst>
                    <a:ext uri="{9D8B030D-6E8A-4147-A177-3AD203B41FA5}">
                      <a16:colId xmlns:a16="http://schemas.microsoft.com/office/drawing/2014/main" val="1102778236"/>
                    </a:ext>
                  </a:extLst>
                </a:gridCol>
                <a:gridCol w="263786">
                  <a:extLst>
                    <a:ext uri="{9D8B030D-6E8A-4147-A177-3AD203B41FA5}">
                      <a16:colId xmlns:a16="http://schemas.microsoft.com/office/drawing/2014/main" val="4187776740"/>
                    </a:ext>
                  </a:extLst>
                </a:gridCol>
                <a:gridCol w="263786">
                  <a:extLst>
                    <a:ext uri="{9D8B030D-6E8A-4147-A177-3AD203B41FA5}">
                      <a16:colId xmlns:a16="http://schemas.microsoft.com/office/drawing/2014/main" val="4256593890"/>
                    </a:ext>
                  </a:extLst>
                </a:gridCol>
                <a:gridCol w="263786">
                  <a:extLst>
                    <a:ext uri="{9D8B030D-6E8A-4147-A177-3AD203B41FA5}">
                      <a16:colId xmlns:a16="http://schemas.microsoft.com/office/drawing/2014/main" val="492563350"/>
                    </a:ext>
                  </a:extLst>
                </a:gridCol>
                <a:gridCol w="263786">
                  <a:extLst>
                    <a:ext uri="{9D8B030D-6E8A-4147-A177-3AD203B41FA5}">
                      <a16:colId xmlns:a16="http://schemas.microsoft.com/office/drawing/2014/main" val="3269125451"/>
                    </a:ext>
                  </a:extLst>
                </a:gridCol>
                <a:gridCol w="263786">
                  <a:extLst>
                    <a:ext uri="{9D8B030D-6E8A-4147-A177-3AD203B41FA5}">
                      <a16:colId xmlns:a16="http://schemas.microsoft.com/office/drawing/2014/main" val="2153012061"/>
                    </a:ext>
                  </a:extLst>
                </a:gridCol>
              </a:tblGrid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사진저장정보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1509025602"/>
                  </a:ext>
                </a:extLst>
              </a:tr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사진식별코드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2694360433"/>
                  </a:ext>
                </a:extLst>
              </a:tr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919933106"/>
                  </a:ext>
                </a:extLst>
              </a:tr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2942235982"/>
                  </a:ext>
                </a:extLst>
              </a:tr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3768644274"/>
                  </a:ext>
                </a:extLst>
              </a:tr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사진저장위치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2274385271"/>
                  </a:ext>
                </a:extLst>
              </a:tr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3494858832"/>
                  </a:ext>
                </a:extLst>
              </a:tr>
              <a:tr h="70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714" marB="0" anchor="ctr"/>
                </a:tc>
                <a:extLst>
                  <a:ext uri="{0D108BD9-81ED-4DB2-BD59-A6C34878D82A}">
                    <a16:rowId xmlns:a16="http://schemas.microsoft.com/office/drawing/2014/main" val="246694698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8619D16-BAC1-79C1-369D-FDE1E15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8716"/>
              </p:ext>
            </p:extLst>
          </p:nvPr>
        </p:nvGraphicFramePr>
        <p:xfrm>
          <a:off x="9628101" y="3004628"/>
          <a:ext cx="2463468" cy="839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48">
                  <a:extLst>
                    <a:ext uri="{9D8B030D-6E8A-4147-A177-3AD203B41FA5}">
                      <a16:colId xmlns:a16="http://schemas.microsoft.com/office/drawing/2014/main" val="1302261407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1186766847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2998891725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3571544963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1877314682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3331556487"/>
                    </a:ext>
                  </a:extLst>
                </a:gridCol>
              </a:tblGrid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추천여행지정보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2445824738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4110055167"/>
                  </a:ext>
                </a:extLst>
              </a:tr>
              <a:tr h="70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281981929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411071487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여행지관리소번호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00604274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여행지소개글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1189285833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2585467341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201765461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186571291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C4A59B1-0FFE-9BF3-E4F6-26340B3F3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33310"/>
              </p:ext>
            </p:extLst>
          </p:nvPr>
        </p:nvGraphicFramePr>
        <p:xfrm>
          <a:off x="9069883" y="4880067"/>
          <a:ext cx="2239517" cy="478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862">
                  <a:extLst>
                    <a:ext uri="{9D8B030D-6E8A-4147-A177-3AD203B41FA5}">
                      <a16:colId xmlns:a16="http://schemas.microsoft.com/office/drawing/2014/main" val="2432902854"/>
                    </a:ext>
                  </a:extLst>
                </a:gridCol>
                <a:gridCol w="319931">
                  <a:extLst>
                    <a:ext uri="{9D8B030D-6E8A-4147-A177-3AD203B41FA5}">
                      <a16:colId xmlns:a16="http://schemas.microsoft.com/office/drawing/2014/main" val="240006845"/>
                    </a:ext>
                  </a:extLst>
                </a:gridCol>
                <a:gridCol w="319931">
                  <a:extLst>
                    <a:ext uri="{9D8B030D-6E8A-4147-A177-3AD203B41FA5}">
                      <a16:colId xmlns:a16="http://schemas.microsoft.com/office/drawing/2014/main" val="701415054"/>
                    </a:ext>
                  </a:extLst>
                </a:gridCol>
                <a:gridCol w="330086">
                  <a:extLst>
                    <a:ext uri="{9D8B030D-6E8A-4147-A177-3AD203B41FA5}">
                      <a16:colId xmlns:a16="http://schemas.microsoft.com/office/drawing/2014/main" val="1886306748"/>
                    </a:ext>
                  </a:extLst>
                </a:gridCol>
                <a:gridCol w="309776">
                  <a:extLst>
                    <a:ext uri="{9D8B030D-6E8A-4147-A177-3AD203B41FA5}">
                      <a16:colId xmlns:a16="http://schemas.microsoft.com/office/drawing/2014/main" val="3772823113"/>
                    </a:ext>
                  </a:extLst>
                </a:gridCol>
                <a:gridCol w="319931">
                  <a:extLst>
                    <a:ext uri="{9D8B030D-6E8A-4147-A177-3AD203B41FA5}">
                      <a16:colId xmlns:a16="http://schemas.microsoft.com/office/drawing/2014/main" val="331830071"/>
                    </a:ext>
                  </a:extLst>
                </a:gridCol>
              </a:tblGrid>
              <a:tr h="762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시군구코드정보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86" marB="3486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extLst>
                  <a:ext uri="{0D108BD9-81ED-4DB2-BD59-A6C34878D82A}">
                    <a16:rowId xmlns:a16="http://schemas.microsoft.com/office/drawing/2014/main" val="2264559798"/>
                  </a:ext>
                </a:extLst>
              </a:tr>
              <a:tr h="762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시군구코드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86" marB="348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extLst>
                  <a:ext uri="{0D108BD9-81ED-4DB2-BD59-A6C34878D82A}">
                    <a16:rowId xmlns:a16="http://schemas.microsoft.com/office/drawing/2014/main" val="432886063"/>
                  </a:ext>
                </a:extLst>
              </a:tr>
              <a:tr h="762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486" marB="348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extLst>
                  <a:ext uri="{0D108BD9-81ED-4DB2-BD59-A6C34878D82A}">
                    <a16:rowId xmlns:a16="http://schemas.microsoft.com/office/drawing/2014/main" val="1277062379"/>
                  </a:ext>
                </a:extLst>
              </a:tr>
              <a:tr h="692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지역명</a:t>
                      </a: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extLst>
                  <a:ext uri="{0D108BD9-81ED-4DB2-BD59-A6C34878D82A}">
                    <a16:rowId xmlns:a16="http://schemas.microsoft.com/office/drawing/2014/main" val="1119694695"/>
                  </a:ext>
                </a:extLst>
              </a:tr>
              <a:tr h="692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4443" marR="4443" marT="10" marB="0" anchor="ctr"/>
                </a:tc>
                <a:extLst>
                  <a:ext uri="{0D108BD9-81ED-4DB2-BD59-A6C34878D82A}">
                    <a16:rowId xmlns:a16="http://schemas.microsoft.com/office/drawing/2014/main" val="680060707"/>
                  </a:ext>
                </a:extLst>
              </a:tr>
              <a:tr h="692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0" marB="0" anchor="ctr"/>
                </a:tc>
                <a:extLst>
                  <a:ext uri="{0D108BD9-81ED-4DB2-BD59-A6C34878D82A}">
                    <a16:rowId xmlns:a16="http://schemas.microsoft.com/office/drawing/2014/main" val="365066803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14705FE-ADB3-42C2-EBEE-28A542ADE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05007"/>
              </p:ext>
            </p:extLst>
          </p:nvPr>
        </p:nvGraphicFramePr>
        <p:xfrm>
          <a:off x="9874147" y="5634708"/>
          <a:ext cx="1586433" cy="384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3">
                  <a:extLst>
                    <a:ext uri="{9D8B030D-6E8A-4147-A177-3AD203B41FA5}">
                      <a16:colId xmlns:a16="http://schemas.microsoft.com/office/drawing/2014/main" val="2227474225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268111415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313509214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812779397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440206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지역코드정보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extLst>
                  <a:ext uri="{0D108BD9-81ED-4DB2-BD59-A6C34878D82A}">
                    <a16:rowId xmlns:a16="http://schemas.microsoft.com/office/drawing/2014/main" val="572785756"/>
                  </a:ext>
                </a:extLst>
              </a:tr>
              <a:tr h="6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extLst>
                  <a:ext uri="{0D108BD9-81ED-4DB2-BD59-A6C34878D82A}">
                    <a16:rowId xmlns:a16="http://schemas.microsoft.com/office/drawing/2014/main" val="3793149102"/>
                  </a:ext>
                </a:extLst>
              </a:tr>
              <a:tr h="6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extLst>
                  <a:ext uri="{0D108BD9-81ED-4DB2-BD59-A6C34878D82A}">
                    <a16:rowId xmlns:a16="http://schemas.microsoft.com/office/drawing/2014/main" val="1394346486"/>
                  </a:ext>
                </a:extLst>
              </a:tr>
              <a:tr h="6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위도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extLst>
                  <a:ext uri="{0D108BD9-81ED-4DB2-BD59-A6C34878D82A}">
                    <a16:rowId xmlns:a16="http://schemas.microsoft.com/office/drawing/2014/main" val="2520589332"/>
                  </a:ext>
                </a:extLst>
              </a:tr>
              <a:tr h="6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경도</a:t>
                      </a: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26" marB="0" anchor="ctr"/>
                </a:tc>
                <a:extLst>
                  <a:ext uri="{0D108BD9-81ED-4DB2-BD59-A6C34878D82A}">
                    <a16:rowId xmlns:a16="http://schemas.microsoft.com/office/drawing/2014/main" val="346007186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9E09876-B18F-A4E4-3C97-61F62EB7E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11007"/>
              </p:ext>
            </p:extLst>
          </p:nvPr>
        </p:nvGraphicFramePr>
        <p:xfrm>
          <a:off x="7516098" y="877131"/>
          <a:ext cx="1850838" cy="619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3">
                  <a:extLst>
                    <a:ext uri="{9D8B030D-6E8A-4147-A177-3AD203B41FA5}">
                      <a16:colId xmlns:a16="http://schemas.microsoft.com/office/drawing/2014/main" val="3089782078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098997928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978568852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18304580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90357725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703197998"/>
                    </a:ext>
                  </a:extLst>
                </a:gridCol>
              </a:tblGrid>
              <a:tr h="693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결제정보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3699998866"/>
                  </a:ext>
                </a:extLst>
              </a:tr>
              <a:tr h="74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결제코드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23" marR="46923" marT="2381" marB="23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2584021023"/>
                  </a:ext>
                </a:extLst>
              </a:tr>
              <a:tr h="693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결제금액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2189194886"/>
                  </a:ext>
                </a:extLst>
              </a:tr>
              <a:tr h="74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예약코드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23" marR="46923" marT="2381" marB="23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1364049983"/>
                  </a:ext>
                </a:extLst>
              </a:tr>
              <a:tr h="693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결제날짜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673522407"/>
                  </a:ext>
                </a:extLst>
              </a:tr>
              <a:tr h="693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결제방법</a:t>
                      </a: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2171061621"/>
                  </a:ext>
                </a:extLst>
              </a:tr>
              <a:tr h="693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2885464671"/>
                  </a:ext>
                </a:extLst>
              </a:tr>
              <a:tr h="693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74" marB="0" anchor="ctr"/>
                </a:tc>
                <a:extLst>
                  <a:ext uri="{0D108BD9-81ED-4DB2-BD59-A6C34878D82A}">
                    <a16:rowId xmlns:a16="http://schemas.microsoft.com/office/drawing/2014/main" val="199893381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46D582A-8CE1-3AD7-EBF4-7FBD2AA78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57803"/>
              </p:ext>
            </p:extLst>
          </p:nvPr>
        </p:nvGraphicFramePr>
        <p:xfrm>
          <a:off x="6662434" y="3592151"/>
          <a:ext cx="1850837" cy="1014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3863627958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482047464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53337052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84578523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4042078244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898665248"/>
                    </a:ext>
                  </a:extLst>
                </a:gridCol>
              </a:tblGrid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객실정보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27783574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811714991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최대수용인원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766374102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912067819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353979620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674936444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객실가격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025583720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객실소개글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81899862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체크인시간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3420663481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체크아웃시간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826576331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711671636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413402247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482879713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30C25F7-7B46-3ADF-89AB-6244DD5C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52220"/>
              </p:ext>
            </p:extLst>
          </p:nvPr>
        </p:nvGraphicFramePr>
        <p:xfrm>
          <a:off x="8787551" y="4055735"/>
          <a:ext cx="1850838" cy="232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3">
                  <a:extLst>
                    <a:ext uri="{9D8B030D-6E8A-4147-A177-3AD203B41FA5}">
                      <a16:colId xmlns:a16="http://schemas.microsoft.com/office/drawing/2014/main" val="448005810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4063631550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865021706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019879284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973101202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800050311"/>
                    </a:ext>
                  </a:extLst>
                </a:gridCol>
              </a:tblGrid>
              <a:tr h="703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객실예약날짜체크정보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43" marR="4443" marT="117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9" marR="4039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extLst>
                  <a:ext uri="{0D108BD9-81ED-4DB2-BD59-A6C34878D82A}">
                    <a16:rowId xmlns:a16="http://schemas.microsoft.com/office/drawing/2014/main" val="3140704209"/>
                  </a:ext>
                </a:extLst>
              </a:tr>
              <a:tr h="695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예약날짜</a:t>
                      </a: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extLst>
                  <a:ext uri="{0D108BD9-81ED-4DB2-BD59-A6C34878D82A}">
                    <a16:rowId xmlns:a16="http://schemas.microsoft.com/office/drawing/2014/main" val="3286509167"/>
                  </a:ext>
                </a:extLst>
              </a:tr>
              <a:tr h="71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1222" marB="12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3" marR="3673" marT="254" marB="0" anchor="ctr"/>
                </a:tc>
                <a:extLst>
                  <a:ext uri="{0D108BD9-81ED-4DB2-BD59-A6C34878D82A}">
                    <a16:rowId xmlns:a16="http://schemas.microsoft.com/office/drawing/2014/main" val="8304885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A3A08A3-57CB-A1BA-50A3-477B4433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30884"/>
              </p:ext>
            </p:extLst>
          </p:nvPr>
        </p:nvGraphicFramePr>
        <p:xfrm>
          <a:off x="7726514" y="1823923"/>
          <a:ext cx="1586432" cy="465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377236770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838818744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502079202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684360749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499212995"/>
                    </a:ext>
                  </a:extLst>
                </a:gridCol>
              </a:tblGrid>
              <a:tr h="706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별점정보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2623033365"/>
                  </a:ext>
                </a:extLst>
              </a:tr>
              <a:tr h="706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별점코드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PK</a:t>
                      </a:r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1906420087"/>
                  </a:ext>
                </a:extLst>
              </a:tr>
              <a:tr h="706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별점개수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2860970148"/>
                  </a:ext>
                </a:extLst>
              </a:tr>
              <a:tr h="706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2828256011"/>
                  </a:ext>
                </a:extLst>
              </a:tr>
              <a:tr h="706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3779709145"/>
                  </a:ext>
                </a:extLst>
              </a:tr>
              <a:tr h="706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120149826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620882C-D4C4-719D-4217-8359C332F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91762"/>
              </p:ext>
            </p:extLst>
          </p:nvPr>
        </p:nvGraphicFramePr>
        <p:xfrm>
          <a:off x="4054947" y="5657772"/>
          <a:ext cx="1586432" cy="462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2053350538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74425736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77074443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566697656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207189449"/>
                    </a:ext>
                  </a:extLst>
                </a:gridCol>
              </a:tblGrid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숙박카테고리정보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862041578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1594202423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2674172554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1683642463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1900424674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3937844228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A314010-4D76-9DF0-1068-1CE3D36D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87579"/>
              </p:ext>
            </p:extLst>
          </p:nvPr>
        </p:nvGraphicFramePr>
        <p:xfrm>
          <a:off x="6153989" y="6032332"/>
          <a:ext cx="1850837" cy="471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3186680227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01115900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79185513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079957095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078122219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1308372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룸타입정보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78" marR="10478" marT="865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extLst>
                  <a:ext uri="{0D108BD9-81ED-4DB2-BD59-A6C34878D82A}">
                    <a16:rowId xmlns:a16="http://schemas.microsoft.com/office/drawing/2014/main" val="1864929341"/>
                  </a:ext>
                </a:extLst>
              </a:tr>
              <a:tr h="70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룸타입코드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extLst>
                  <a:ext uri="{0D108BD9-81ED-4DB2-BD59-A6C34878D82A}">
                    <a16:rowId xmlns:a16="http://schemas.microsoft.com/office/drawing/2014/main" val="921738814"/>
                  </a:ext>
                </a:extLst>
              </a:tr>
              <a:tr h="70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extLst>
                  <a:ext uri="{0D108BD9-81ED-4DB2-BD59-A6C34878D82A}">
                    <a16:rowId xmlns:a16="http://schemas.microsoft.com/office/drawing/2014/main" val="198185887"/>
                  </a:ext>
                </a:extLst>
              </a:tr>
              <a:tr h="70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룸타입명</a:t>
                      </a: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extLst>
                  <a:ext uri="{0D108BD9-81ED-4DB2-BD59-A6C34878D82A}">
                    <a16:rowId xmlns:a16="http://schemas.microsoft.com/office/drawing/2014/main" val="227471931"/>
                  </a:ext>
                </a:extLst>
              </a:tr>
              <a:tr h="70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3672" marR="3672" marT="1170" marB="0" anchor="ctr"/>
                </a:tc>
                <a:extLst>
                  <a:ext uri="{0D108BD9-81ED-4DB2-BD59-A6C34878D82A}">
                    <a16:rowId xmlns:a16="http://schemas.microsoft.com/office/drawing/2014/main" val="2868896322"/>
                  </a:ext>
                </a:extLst>
              </a:tr>
              <a:tr h="70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170" marB="0" anchor="ctr"/>
                </a:tc>
                <a:extLst>
                  <a:ext uri="{0D108BD9-81ED-4DB2-BD59-A6C34878D82A}">
                    <a16:rowId xmlns:a16="http://schemas.microsoft.com/office/drawing/2014/main" val="2838871180"/>
                  </a:ext>
                </a:extLst>
              </a:tr>
            </a:tbl>
          </a:graphicData>
        </a:graphic>
      </p:graphicFrame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1DD2BC6-61CF-C3D4-1987-7FD49409A1C5}"/>
              </a:ext>
            </a:extLst>
          </p:cNvPr>
          <p:cNvCxnSpPr>
            <a:cxnSpLocks/>
            <a:stCxn id="39" idx="1"/>
            <a:endCxn id="38" idx="2"/>
          </p:cNvCxnSpPr>
          <p:nvPr/>
        </p:nvCxnSpPr>
        <p:spPr>
          <a:xfrm rot="10800000">
            <a:off x="4848163" y="6120246"/>
            <a:ext cx="1305826" cy="147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26DF18FE-04A4-5FC9-60C5-CEE349C60712}"/>
              </a:ext>
            </a:extLst>
          </p:cNvPr>
          <p:cNvCxnSpPr>
            <a:cxnSpLocks/>
            <a:stCxn id="5" idx="2"/>
            <a:endCxn id="38" idx="1"/>
          </p:cNvCxnSpPr>
          <p:nvPr/>
        </p:nvCxnSpPr>
        <p:spPr>
          <a:xfrm rot="16200000" flipH="1">
            <a:off x="3176680" y="5010741"/>
            <a:ext cx="530797" cy="1225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EF450929-5530-2A15-0FB1-926EE2AC69FD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4158605" y="4776467"/>
            <a:ext cx="5715542" cy="1050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B852625D-FF62-B1A4-6DD7-7062375F3B3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10290255" y="5257599"/>
            <a:ext cx="276495" cy="477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79CAFAEC-6CB5-E5EE-6A24-E8ACEF81DD70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408781" y="-716162"/>
            <a:ext cx="1875051" cy="4002621"/>
          </a:xfrm>
          <a:prstGeom prst="bentConnector3">
            <a:avLst>
              <a:gd name="adj1" fmla="val -3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B3BB543-74BD-59D8-C1D8-769E0C847F71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rot="10800000" flipV="1">
            <a:off x="4158606" y="4099449"/>
            <a:ext cx="2503829" cy="677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F16AC1D0-D428-4278-4391-4721F57AAEDA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 rot="16200000" flipH="1">
            <a:off x="8752087" y="3442513"/>
            <a:ext cx="273318" cy="2601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930CCEF-5D4E-CAFF-B2EC-6E86CD567E56}"/>
              </a:ext>
            </a:extLst>
          </p:cNvPr>
          <p:cNvCxnSpPr>
            <a:cxnSpLocks/>
            <a:stCxn id="23" idx="2"/>
            <a:endCxn id="5" idx="3"/>
          </p:cNvCxnSpPr>
          <p:nvPr/>
        </p:nvCxnSpPr>
        <p:spPr>
          <a:xfrm rot="5400000">
            <a:off x="3793990" y="4167467"/>
            <a:ext cx="973615" cy="244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7" name="표 216">
            <a:extLst>
              <a:ext uri="{FF2B5EF4-FFF2-40B4-BE49-F238E27FC236}">
                <a16:creationId xmlns:a16="http://schemas.microsoft.com/office/drawing/2014/main" id="{40BAE7C1-0A47-4403-C43A-2D32CE1B1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02761"/>
              </p:ext>
            </p:extLst>
          </p:nvPr>
        </p:nvGraphicFramePr>
        <p:xfrm>
          <a:off x="10068548" y="1767851"/>
          <a:ext cx="1850837" cy="628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2805135917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114775995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150340732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81436523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01784648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341749174"/>
                    </a:ext>
                  </a:extLst>
                </a:gridCol>
              </a:tblGrid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리뷰정보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611303618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642854903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리뷰제목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654953524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36509735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534207166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작성일시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21315365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63150307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3371389923"/>
                  </a:ext>
                </a:extLst>
              </a:tr>
            </a:tbl>
          </a:graphicData>
        </a:graphic>
      </p:graphicFrame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3AB4408-61F7-5A43-4B11-C62F001E5AAC}"/>
              </a:ext>
            </a:extLst>
          </p:cNvPr>
          <p:cNvCxnSpPr>
            <a:cxnSpLocks/>
            <a:stCxn id="23" idx="0"/>
            <a:endCxn id="217" idx="0"/>
          </p:cNvCxnSpPr>
          <p:nvPr/>
        </p:nvCxnSpPr>
        <p:spPr>
          <a:xfrm rot="5400000" flipH="1" flipV="1">
            <a:off x="6992633" y="-821792"/>
            <a:ext cx="1411689" cy="6590977"/>
          </a:xfrm>
          <a:prstGeom prst="bentConnector3">
            <a:avLst>
              <a:gd name="adj1" fmla="val 116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E16342C7-687D-8FDE-E82D-064B48FE61DE}"/>
              </a:ext>
            </a:extLst>
          </p:cNvPr>
          <p:cNvCxnSpPr>
            <a:cxnSpLocks/>
            <a:stCxn id="217" idx="3"/>
            <a:endCxn id="6" idx="3"/>
          </p:cNvCxnSpPr>
          <p:nvPr/>
        </p:nvCxnSpPr>
        <p:spPr>
          <a:xfrm flipH="1" flipV="1">
            <a:off x="6292246" y="845923"/>
            <a:ext cx="5627139" cy="1236067"/>
          </a:xfrm>
          <a:prstGeom prst="bentConnector3">
            <a:avLst>
              <a:gd name="adj1" fmla="val -4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F0EBA95E-9EC1-907C-939B-8A6477CF8FD4}"/>
              </a:ext>
            </a:extLst>
          </p:cNvPr>
          <p:cNvCxnSpPr>
            <a:cxnSpLocks/>
            <a:stCxn id="24" idx="2"/>
            <a:endCxn id="33" idx="3"/>
          </p:cNvCxnSpPr>
          <p:nvPr/>
        </p:nvCxnSpPr>
        <p:spPr>
          <a:xfrm rot="16200000" flipH="1">
            <a:off x="10168631" y="4535074"/>
            <a:ext cx="1983152" cy="600745"/>
          </a:xfrm>
          <a:prstGeom prst="bentConnector4">
            <a:avLst>
              <a:gd name="adj1" fmla="val 45151"/>
              <a:gd name="adj2" fmla="val 173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B9DF738D-B4F1-E269-59E6-7B4AE6F8569C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V="1">
            <a:off x="5326238" y="3004628"/>
            <a:ext cx="5533597" cy="486568"/>
          </a:xfrm>
          <a:prstGeom prst="bentConnector4">
            <a:avLst>
              <a:gd name="adj1" fmla="val 38870"/>
              <a:gd name="adj2" fmla="val 146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6A2BA543-C765-4F85-5E65-34515CE128F6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rot="10800000">
            <a:off x="8513271" y="4099451"/>
            <a:ext cx="274280" cy="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AB36C96-58A7-BE7C-B50C-17A1CD36361D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rot="16200000" flipH="1">
            <a:off x="6310582" y="2314880"/>
            <a:ext cx="825629" cy="1728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8E58EDB2-D658-81D7-BEC7-C84C52BC3A21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rot="16200000" flipV="1">
            <a:off x="5318848" y="1372991"/>
            <a:ext cx="568862" cy="511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F1BD8E21-28CD-2D0C-BA25-00BF0FEBAA4B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4119002" y="845923"/>
            <a:ext cx="283987" cy="354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F373E5B1-B1C7-1610-39CF-D4CCC08B486B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rot="5400000" flipH="1" flipV="1">
            <a:off x="1680088" y="2727880"/>
            <a:ext cx="2615965" cy="317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2BEF806C-D3D3-25B3-0B4F-550BB02C8082}"/>
              </a:ext>
            </a:extLst>
          </p:cNvPr>
          <p:cNvCxnSpPr>
            <a:cxnSpLocks/>
            <a:stCxn id="37" idx="3"/>
            <a:endCxn id="217" idx="1"/>
          </p:cNvCxnSpPr>
          <p:nvPr/>
        </p:nvCxnSpPr>
        <p:spPr>
          <a:xfrm>
            <a:off x="9312946" y="2056771"/>
            <a:ext cx="755602" cy="25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꺾임 306">
            <a:extLst>
              <a:ext uri="{FF2B5EF4-FFF2-40B4-BE49-F238E27FC236}">
                <a16:creationId xmlns:a16="http://schemas.microsoft.com/office/drawing/2014/main" id="{09A7D738-7591-0A2A-78A9-75E23D9D8A4E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rot="10800000" flipV="1">
            <a:off x="6760632" y="1186915"/>
            <a:ext cx="755466" cy="1152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CC1ED727-DA03-D2E6-BDF9-D2F16F4CDC3E}"/>
              </a:ext>
            </a:extLst>
          </p:cNvPr>
          <p:cNvCxnSpPr>
            <a:cxnSpLocks/>
            <a:stCxn id="34" idx="0"/>
            <a:endCxn id="6" idx="3"/>
          </p:cNvCxnSpPr>
          <p:nvPr/>
        </p:nvCxnSpPr>
        <p:spPr>
          <a:xfrm rot="16200000" flipV="1">
            <a:off x="7351278" y="-213109"/>
            <a:ext cx="31208" cy="2149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1B56ABE-E2F2-A606-586C-F307DDC9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34138"/>
              </p:ext>
            </p:extLst>
          </p:nvPr>
        </p:nvGraphicFramePr>
        <p:xfrm>
          <a:off x="3091489" y="3088553"/>
          <a:ext cx="1650588" cy="246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96">
                  <a:extLst>
                    <a:ext uri="{9D8B030D-6E8A-4147-A177-3AD203B41FA5}">
                      <a16:colId xmlns:a16="http://schemas.microsoft.com/office/drawing/2014/main" val="2779263810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2445384355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1499830338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3971626329"/>
                    </a:ext>
                  </a:extLst>
                </a:gridCol>
                <a:gridCol w="275098">
                  <a:extLst>
                    <a:ext uri="{9D8B030D-6E8A-4147-A177-3AD203B41FA5}">
                      <a16:colId xmlns:a16="http://schemas.microsoft.com/office/drawing/2014/main" val="1369000880"/>
                    </a:ext>
                  </a:extLst>
                </a:gridCol>
              </a:tblGrid>
              <a:tr h="820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그룹타입정보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extLst>
                  <a:ext uri="{0D108BD9-81ED-4DB2-BD59-A6C34878D82A}">
                    <a16:rowId xmlns:a16="http://schemas.microsoft.com/office/drawing/2014/main" val="2070847063"/>
                  </a:ext>
                </a:extLst>
              </a:tr>
              <a:tr h="820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extLst>
                  <a:ext uri="{0D108BD9-81ED-4DB2-BD59-A6C34878D82A}">
                    <a16:rowId xmlns:a16="http://schemas.microsoft.com/office/drawing/2014/main" val="3642346616"/>
                  </a:ext>
                </a:extLst>
              </a:tr>
              <a:tr h="820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사이트</a:t>
                      </a:r>
                      <a:r>
                        <a:rPr lang="en-US" sz="500" u="none" strike="noStrike">
                          <a:effectLst/>
                        </a:rPr>
                        <a:t>URI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14" marR="5914" marT="1885" marB="0" anchor="ctr"/>
                </a:tc>
                <a:extLst>
                  <a:ext uri="{0D108BD9-81ED-4DB2-BD59-A6C34878D82A}">
                    <a16:rowId xmlns:a16="http://schemas.microsoft.com/office/drawing/2014/main" val="3406095940"/>
                  </a:ext>
                </a:extLst>
              </a:tr>
            </a:tbl>
          </a:graphicData>
        </a:graphic>
      </p:graphicFrame>
      <p:graphicFrame>
        <p:nvGraphicFramePr>
          <p:cNvPr id="200" name="표 199">
            <a:extLst>
              <a:ext uri="{FF2B5EF4-FFF2-40B4-BE49-F238E27FC236}">
                <a16:creationId xmlns:a16="http://schemas.microsoft.com/office/drawing/2014/main" id="{8927E2D7-C5F3-01D2-5B40-056CC8CBC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45600"/>
              </p:ext>
            </p:extLst>
          </p:nvPr>
        </p:nvGraphicFramePr>
        <p:xfrm>
          <a:off x="5552483" y="2546893"/>
          <a:ext cx="1445984" cy="155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360">
                  <a:extLst>
                    <a:ext uri="{9D8B030D-6E8A-4147-A177-3AD203B41FA5}">
                      <a16:colId xmlns:a16="http://schemas.microsoft.com/office/drawing/2014/main" val="2115100102"/>
                    </a:ext>
                  </a:extLst>
                </a:gridCol>
                <a:gridCol w="260406">
                  <a:extLst>
                    <a:ext uri="{9D8B030D-6E8A-4147-A177-3AD203B41FA5}">
                      <a16:colId xmlns:a16="http://schemas.microsoft.com/office/drawing/2014/main" val="3602380931"/>
                    </a:ext>
                  </a:extLst>
                </a:gridCol>
                <a:gridCol w="260406">
                  <a:extLst>
                    <a:ext uri="{9D8B030D-6E8A-4147-A177-3AD203B41FA5}">
                      <a16:colId xmlns:a16="http://schemas.microsoft.com/office/drawing/2014/main" val="1476678400"/>
                    </a:ext>
                  </a:extLst>
                </a:gridCol>
                <a:gridCol w="260406">
                  <a:extLst>
                    <a:ext uri="{9D8B030D-6E8A-4147-A177-3AD203B41FA5}">
                      <a16:colId xmlns:a16="http://schemas.microsoft.com/office/drawing/2014/main" val="1776991371"/>
                    </a:ext>
                  </a:extLst>
                </a:gridCol>
                <a:gridCol w="260406">
                  <a:extLst>
                    <a:ext uri="{9D8B030D-6E8A-4147-A177-3AD203B41FA5}">
                      <a16:colId xmlns:a16="http://schemas.microsoft.com/office/drawing/2014/main" val="4238283397"/>
                    </a:ext>
                  </a:extLst>
                </a:gridCol>
              </a:tblGrid>
              <a:tr h="681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코드관리정보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2665926722"/>
                  </a:ext>
                </a:extLst>
              </a:tr>
              <a:tr h="706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관리코드</a:t>
                      </a: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416" marB="0" anchor="ctr"/>
                </a:tc>
                <a:extLst>
                  <a:ext uri="{0D108BD9-81ED-4DB2-BD59-A6C34878D82A}">
                    <a16:rowId xmlns:a16="http://schemas.microsoft.com/office/drawing/2014/main" val="3079403514"/>
                  </a:ext>
                </a:extLst>
              </a:tr>
            </a:tbl>
          </a:graphicData>
        </a:graphic>
      </p:graphicFrame>
      <p:graphicFrame>
        <p:nvGraphicFramePr>
          <p:cNvPr id="288" name="표 287">
            <a:extLst>
              <a:ext uri="{FF2B5EF4-FFF2-40B4-BE49-F238E27FC236}">
                <a16:creationId xmlns:a16="http://schemas.microsoft.com/office/drawing/2014/main" id="{AED73E4E-A983-7F84-CDCF-C86C6A674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2913"/>
              </p:ext>
            </p:extLst>
          </p:nvPr>
        </p:nvGraphicFramePr>
        <p:xfrm>
          <a:off x="3155645" y="2144933"/>
          <a:ext cx="1586432" cy="464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1331586312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658614476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301260132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454078196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166823165"/>
                    </a:ext>
                  </a:extLst>
                </a:gridCol>
              </a:tblGrid>
              <a:tr h="70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관리자정보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extLst>
                  <a:ext uri="{0D108BD9-81ED-4DB2-BD59-A6C34878D82A}">
                    <a16:rowId xmlns:a16="http://schemas.microsoft.com/office/drawing/2014/main" val="3560768929"/>
                  </a:ext>
                </a:extLst>
              </a:tr>
              <a:tr h="70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관리자등급코드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extLst>
                  <a:ext uri="{0D108BD9-81ED-4DB2-BD59-A6C34878D82A}">
                    <a16:rowId xmlns:a16="http://schemas.microsoft.com/office/drawing/2014/main" val="839606442"/>
                  </a:ext>
                </a:extLst>
              </a:tr>
              <a:tr h="70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관리자명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extLst>
                  <a:ext uri="{0D108BD9-81ED-4DB2-BD59-A6C34878D82A}">
                    <a16:rowId xmlns:a16="http://schemas.microsoft.com/office/drawing/2014/main" val="4256825168"/>
                  </a:ext>
                </a:extLst>
              </a:tr>
              <a:tr h="70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등급명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extLst>
                  <a:ext uri="{0D108BD9-81ED-4DB2-BD59-A6C34878D82A}">
                    <a16:rowId xmlns:a16="http://schemas.microsoft.com/office/drawing/2014/main" val="1001929188"/>
                  </a:ext>
                </a:extLst>
              </a:tr>
              <a:tr h="70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관리코드</a:t>
                      </a: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extLst>
                  <a:ext uri="{0D108BD9-81ED-4DB2-BD59-A6C34878D82A}">
                    <a16:rowId xmlns:a16="http://schemas.microsoft.com/office/drawing/2014/main" val="3665563846"/>
                  </a:ext>
                </a:extLst>
              </a:tr>
              <a:tr h="70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72" marR="3672" marT="1287" marB="0" anchor="ctr"/>
                </a:tc>
                <a:extLst>
                  <a:ext uri="{0D108BD9-81ED-4DB2-BD59-A6C34878D82A}">
                    <a16:rowId xmlns:a16="http://schemas.microsoft.com/office/drawing/2014/main" val="4029262268"/>
                  </a:ext>
                </a:extLst>
              </a:tr>
            </a:tbl>
          </a:graphicData>
        </a:graphic>
      </p:graphicFrame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1082A4E7-9582-26EA-D8EE-79B4E94036D7}"/>
              </a:ext>
            </a:extLst>
          </p:cNvPr>
          <p:cNvCxnSpPr>
            <a:cxnSpLocks/>
            <a:stCxn id="200" idx="1"/>
            <a:endCxn id="288" idx="3"/>
          </p:cNvCxnSpPr>
          <p:nvPr/>
        </p:nvCxnSpPr>
        <p:spPr>
          <a:xfrm rot="10800000">
            <a:off x="4742077" y="2377395"/>
            <a:ext cx="810406" cy="247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310E1A8B-2D3E-670B-E1DE-BD14FC263C95}"/>
              </a:ext>
            </a:extLst>
          </p:cNvPr>
          <p:cNvCxnSpPr>
            <a:cxnSpLocks/>
            <a:stCxn id="288" idx="2"/>
            <a:endCxn id="4" idx="0"/>
          </p:cNvCxnSpPr>
          <p:nvPr/>
        </p:nvCxnSpPr>
        <p:spPr>
          <a:xfrm rot="5400000">
            <a:off x="3693473" y="2833165"/>
            <a:ext cx="478698" cy="32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0FB351-1B94-5BDA-829E-B3C7936FC98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16910" y="1231817"/>
            <a:ext cx="1441676" cy="1268102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6B9DD7C-F334-A3A8-7262-48EB23C4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6633"/>
              </p:ext>
            </p:extLst>
          </p:nvPr>
        </p:nvGraphicFramePr>
        <p:xfrm>
          <a:off x="7758586" y="733518"/>
          <a:ext cx="1889257" cy="99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87">
                  <a:extLst>
                    <a:ext uri="{9D8B030D-6E8A-4147-A177-3AD203B41FA5}">
                      <a16:colId xmlns:a16="http://schemas.microsoft.com/office/drawing/2014/main" val="3565960271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2780884512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514939696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2750918325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3300338143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3246927110"/>
                    </a:ext>
                  </a:extLst>
                </a:gridCol>
              </a:tblGrid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일반고객정보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3348262787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461349961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고객비밀번호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495000922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078767677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고객전화번호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89017735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400046925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97479672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18365302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성별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25656306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결제코드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132268639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탈퇴여부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44922731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관리코드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4902145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8AC4A1C-754B-7435-4180-5F8D3F07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28186"/>
              </p:ext>
            </p:extLst>
          </p:nvPr>
        </p:nvGraphicFramePr>
        <p:xfrm>
          <a:off x="2561452" y="4076837"/>
          <a:ext cx="2658790" cy="1173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655">
                  <a:extLst>
                    <a:ext uri="{9D8B030D-6E8A-4147-A177-3AD203B41FA5}">
                      <a16:colId xmlns:a16="http://schemas.microsoft.com/office/drawing/2014/main" val="2262461725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1296703839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797583318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659785088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3388222764"/>
                    </a:ext>
                  </a:extLst>
                </a:gridCol>
                <a:gridCol w="379827">
                  <a:extLst>
                    <a:ext uri="{9D8B030D-6E8A-4147-A177-3AD203B41FA5}">
                      <a16:colId xmlns:a16="http://schemas.microsoft.com/office/drawing/2014/main" val="4007889580"/>
                    </a:ext>
                  </a:extLst>
                </a:gridCol>
              </a:tblGrid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숙박업체정보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4143000979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311049480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사업자비밀번호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4292428578"/>
                  </a:ext>
                </a:extLst>
              </a:tr>
              <a:tr h="935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855446772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566066554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사업자대표번호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887352314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사업자대표이름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207111981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사업자가입승인상태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4259016129"/>
                  </a:ext>
                </a:extLst>
              </a:tr>
              <a:tr h="69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1458893566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숙소등록건수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347582991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1455722613"/>
                  </a:ext>
                </a:extLst>
              </a:tr>
              <a:tr h="69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2340338876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3835" marB="38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76" marR="5376" marT="545" marB="0" anchor="ctr"/>
                </a:tc>
                <a:extLst>
                  <a:ext uri="{0D108BD9-81ED-4DB2-BD59-A6C34878D82A}">
                    <a16:rowId xmlns:a16="http://schemas.microsoft.com/office/drawing/2014/main" val="3946496922"/>
                  </a:ext>
                </a:extLst>
              </a:tr>
              <a:tr h="7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5156857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75253AF-E18F-F5DC-AF74-757620E01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50601"/>
              </p:ext>
            </p:extLst>
          </p:nvPr>
        </p:nvGraphicFramePr>
        <p:xfrm>
          <a:off x="5330846" y="4270224"/>
          <a:ext cx="1889257" cy="99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87">
                  <a:extLst>
                    <a:ext uri="{9D8B030D-6E8A-4147-A177-3AD203B41FA5}">
                      <a16:colId xmlns:a16="http://schemas.microsoft.com/office/drawing/2014/main" val="3565960271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2780884512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514939696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2750918325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3300338143"/>
                    </a:ext>
                  </a:extLst>
                </a:gridCol>
                <a:gridCol w="269894">
                  <a:extLst>
                    <a:ext uri="{9D8B030D-6E8A-4147-A177-3AD203B41FA5}">
                      <a16:colId xmlns:a16="http://schemas.microsoft.com/office/drawing/2014/main" val="3246927110"/>
                    </a:ext>
                  </a:extLst>
                </a:gridCol>
              </a:tblGrid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일반고객정보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3348262787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461349961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고객비밀번호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495000922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그룹코드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078767677"/>
                  </a:ext>
                </a:extLst>
              </a:tr>
              <a:tr h="85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고객전화번호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7475" marB="74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89017735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400046925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97479672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18365302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성별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1256563064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결제코드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132268639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탈퇴여부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2449227313"/>
                  </a:ext>
                </a:extLst>
              </a:tr>
              <a:tr h="72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관리코드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2" marR="7872" marT="1064" marB="0" anchor="ctr"/>
                </a:tc>
                <a:extLst>
                  <a:ext uri="{0D108BD9-81ED-4DB2-BD59-A6C34878D82A}">
                    <a16:rowId xmlns:a16="http://schemas.microsoft.com/office/drawing/2014/main" val="49021454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445B85C-08DE-5EE8-4E60-01E0B556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94740"/>
              </p:ext>
            </p:extLst>
          </p:nvPr>
        </p:nvGraphicFramePr>
        <p:xfrm>
          <a:off x="7752634" y="4566927"/>
          <a:ext cx="1803382" cy="853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252">
                  <a:extLst>
                    <a:ext uri="{9D8B030D-6E8A-4147-A177-3AD203B41FA5}">
                      <a16:colId xmlns:a16="http://schemas.microsoft.com/office/drawing/2014/main" val="1727157601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2563838738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2400498652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1042355078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3713818142"/>
                    </a:ext>
                  </a:extLst>
                </a:gridCol>
                <a:gridCol w="257626">
                  <a:extLst>
                    <a:ext uri="{9D8B030D-6E8A-4147-A177-3AD203B41FA5}">
                      <a16:colId xmlns:a16="http://schemas.microsoft.com/office/drawing/2014/main" val="289778817"/>
                    </a:ext>
                  </a:extLst>
                </a:gridCol>
              </a:tblGrid>
              <a:tr h="70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예약정보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3076158784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예약코드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4092337593"/>
                  </a:ext>
                </a:extLst>
              </a:tr>
              <a:tr h="70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예약상태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3546471539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48376532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694094551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체크인시간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791990403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체크아웃시간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656135581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1457072112"/>
                  </a:ext>
                </a:extLst>
              </a:tr>
              <a:tr h="8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1662159930"/>
                  </a:ext>
                </a:extLst>
              </a:tr>
              <a:tr h="571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78904843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4ADFC9F-D3EF-1C45-C478-AB3EFFDBF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91890"/>
              </p:ext>
            </p:extLst>
          </p:nvPr>
        </p:nvGraphicFramePr>
        <p:xfrm>
          <a:off x="5245229" y="571707"/>
          <a:ext cx="1944144" cy="757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69">
                  <a:extLst>
                    <a:ext uri="{9D8B030D-6E8A-4147-A177-3AD203B41FA5}">
                      <a16:colId xmlns:a16="http://schemas.microsoft.com/office/drawing/2014/main" val="4253379137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2285147095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4145244395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2119996999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1782294947"/>
                    </a:ext>
                  </a:extLst>
                </a:gridCol>
                <a:gridCol w="277735">
                  <a:extLst>
                    <a:ext uri="{9D8B030D-6E8A-4147-A177-3AD203B41FA5}">
                      <a16:colId xmlns:a16="http://schemas.microsoft.com/office/drawing/2014/main" val="3510631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댓글정보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8327033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댓글코드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2824375326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32131010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332399475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923546277"/>
                  </a:ext>
                </a:extLst>
              </a:tr>
              <a:tr h="83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8223" marB="82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3435580875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작성일시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402383616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1745957284"/>
                  </a:ext>
                </a:extLst>
              </a:tr>
              <a:tr h="699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관리코드</a:t>
                      </a: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1170" marB="0" anchor="ctr"/>
                </a:tc>
                <a:extLst>
                  <a:ext uri="{0D108BD9-81ED-4DB2-BD59-A6C34878D82A}">
                    <a16:rowId xmlns:a16="http://schemas.microsoft.com/office/drawing/2014/main" val="28270693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DBBFD78-6202-F836-9C5E-16DE67F0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36325"/>
              </p:ext>
            </p:extLst>
          </p:nvPr>
        </p:nvGraphicFramePr>
        <p:xfrm>
          <a:off x="7758586" y="2535740"/>
          <a:ext cx="2463468" cy="839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48">
                  <a:extLst>
                    <a:ext uri="{9D8B030D-6E8A-4147-A177-3AD203B41FA5}">
                      <a16:colId xmlns:a16="http://schemas.microsoft.com/office/drawing/2014/main" val="1302261407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1186766847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2998891725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3571544963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1877314682"/>
                    </a:ext>
                  </a:extLst>
                </a:gridCol>
                <a:gridCol w="351924">
                  <a:extLst>
                    <a:ext uri="{9D8B030D-6E8A-4147-A177-3AD203B41FA5}">
                      <a16:colId xmlns:a16="http://schemas.microsoft.com/office/drawing/2014/main" val="3331556487"/>
                    </a:ext>
                  </a:extLst>
                </a:gridCol>
              </a:tblGrid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추천여행지정보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2445824738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4110055167"/>
                  </a:ext>
                </a:extLst>
              </a:tr>
              <a:tr h="704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281981929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411071487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여행지관리소번호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00604274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여행지소개글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1189285833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2585467341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83127" marR="83127" marT="9950" marB="99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87" marR="4887" marT="1170" marB="0" anchor="ctr"/>
                </a:tc>
                <a:extLst>
                  <a:ext uri="{0D108BD9-81ED-4DB2-BD59-A6C34878D82A}">
                    <a16:rowId xmlns:a16="http://schemas.microsoft.com/office/drawing/2014/main" val="3201765461"/>
                  </a:ext>
                </a:extLst>
              </a:tr>
              <a:tr h="89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186571291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C03D3A6-F33B-F676-FACD-E873B0E3B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39432"/>
              </p:ext>
            </p:extLst>
          </p:nvPr>
        </p:nvGraphicFramePr>
        <p:xfrm>
          <a:off x="7758586" y="3463656"/>
          <a:ext cx="1850837" cy="1014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3863627958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482047464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53337052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84578523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4042078244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898665248"/>
                    </a:ext>
                  </a:extLst>
                </a:gridCol>
              </a:tblGrid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객실정보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27783574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811714991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최대수용인원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766374102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지역코드번호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912067819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사업자이메일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353979620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674936444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객실가격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025583720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객실소개글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81899862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체크인시간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3420663481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체크아웃시간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826576331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등록일시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711671636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413402247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248287971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5535A28-8C9B-393F-738D-FD6F6AE49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90969"/>
              </p:ext>
            </p:extLst>
          </p:nvPr>
        </p:nvGraphicFramePr>
        <p:xfrm>
          <a:off x="3499908" y="584919"/>
          <a:ext cx="1586432" cy="462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2053350538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74425736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77074443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566697656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207189449"/>
                    </a:ext>
                  </a:extLst>
                </a:gridCol>
              </a:tblGrid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숙박카테고리정보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862041578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1594202423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2674172554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1683642463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1900424674"/>
                  </a:ext>
                </a:extLst>
              </a:tr>
              <a:tr h="70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3672" marR="3672" marT="879" marB="0" anchor="ctr"/>
                </a:tc>
                <a:extLst>
                  <a:ext uri="{0D108BD9-81ED-4DB2-BD59-A6C34878D82A}">
                    <a16:rowId xmlns:a16="http://schemas.microsoft.com/office/drawing/2014/main" val="393784422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956165F-7248-FA4C-B609-81492207E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48859"/>
              </p:ext>
            </p:extLst>
          </p:nvPr>
        </p:nvGraphicFramePr>
        <p:xfrm>
          <a:off x="7758586" y="1818789"/>
          <a:ext cx="1850837" cy="628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12">
                  <a:extLst>
                    <a:ext uri="{9D8B030D-6E8A-4147-A177-3AD203B41FA5}">
                      <a16:colId xmlns:a16="http://schemas.microsoft.com/office/drawing/2014/main" val="2805135917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114775995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150340732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2814365231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3017846483"/>
                    </a:ext>
                  </a:extLst>
                </a:gridCol>
                <a:gridCol w="264405">
                  <a:extLst>
                    <a:ext uri="{9D8B030D-6E8A-4147-A177-3AD203B41FA5}">
                      <a16:colId xmlns:a16="http://schemas.microsoft.com/office/drawing/2014/main" val="1341749174"/>
                    </a:ext>
                  </a:extLst>
                </a:gridCol>
              </a:tblGrid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리뷰정보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611303618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리뷰코드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642854903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리뷰제목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654953524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고객이메일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36509735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리뷰내용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varchar2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1534207166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작성일시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221315365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수정일시</a:t>
                      </a: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72" marR="3672" marT="1064" marB="0" anchor="ctr"/>
                </a:tc>
                <a:extLst>
                  <a:ext uri="{0D108BD9-81ED-4DB2-BD59-A6C34878D82A}">
                    <a16:rowId xmlns:a16="http://schemas.microsoft.com/office/drawing/2014/main" val="631503075"/>
                  </a:ext>
                </a:extLst>
              </a:tr>
              <a:tr h="70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관리코드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5615" marB="56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6" marR="7156" marT="799" marB="0" anchor="ctr"/>
                </a:tc>
                <a:extLst>
                  <a:ext uri="{0D108BD9-81ED-4DB2-BD59-A6C34878D82A}">
                    <a16:rowId xmlns:a16="http://schemas.microsoft.com/office/drawing/2014/main" val="3371389923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B714C5C-ED97-170A-B141-3062E5E9395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217301" y="1329141"/>
            <a:ext cx="0" cy="1048253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952E96B-9D15-5380-EB80-64FAF9AAD13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293124" y="1047393"/>
            <a:ext cx="1783302" cy="1399674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0BD2388-D7B7-93F3-593A-174440D332D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998467" y="2132928"/>
            <a:ext cx="760119" cy="325292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C7B92C0-9522-8F83-F513-D0028F77C8C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05126" y="2761206"/>
            <a:ext cx="653460" cy="194155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D81588D-C510-4688-7886-5634EA5442A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838426" y="2858283"/>
            <a:ext cx="920160" cy="1112672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F0EE79B-908D-EA2F-32FE-17B391268C4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583757" y="2963412"/>
            <a:ext cx="1168877" cy="2030234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996CF0-8E81-B87A-BF62-382B1281261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260175" y="2955361"/>
            <a:ext cx="15299" cy="1314863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EE62B8-9D23-433D-3C68-9F1D0F037BE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90847" y="2955361"/>
            <a:ext cx="2185579" cy="1121476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4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925</Words>
  <Application>Microsoft Office PowerPoint</Application>
  <PresentationFormat>와이드스크린</PresentationFormat>
  <Paragraphs>923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yoon</cp:lastModifiedBy>
  <cp:revision>4</cp:revision>
  <dcterms:created xsi:type="dcterms:W3CDTF">2022-07-01T05:41:17Z</dcterms:created>
  <dcterms:modified xsi:type="dcterms:W3CDTF">2022-07-01T08:18:03Z</dcterms:modified>
</cp:coreProperties>
</file>