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43"/>
  </p:notesMasterIdLst>
  <p:sldIdLst>
    <p:sldId id="256" r:id="rId4"/>
    <p:sldId id="276" r:id="rId5"/>
    <p:sldId id="258" r:id="rId6"/>
    <p:sldId id="277" r:id="rId7"/>
    <p:sldId id="257" r:id="rId8"/>
    <p:sldId id="278" r:id="rId9"/>
    <p:sldId id="275" r:id="rId10"/>
    <p:sldId id="279" r:id="rId11"/>
    <p:sldId id="259" r:id="rId12"/>
    <p:sldId id="280" r:id="rId13"/>
    <p:sldId id="260" r:id="rId14"/>
    <p:sldId id="281" r:id="rId15"/>
    <p:sldId id="261" r:id="rId16"/>
    <p:sldId id="282" r:id="rId17"/>
    <p:sldId id="262" r:id="rId18"/>
    <p:sldId id="289" r:id="rId19"/>
    <p:sldId id="263" r:id="rId20"/>
    <p:sldId id="283" r:id="rId21"/>
    <p:sldId id="264" r:id="rId22"/>
    <p:sldId id="284" r:id="rId23"/>
    <p:sldId id="265" r:id="rId24"/>
    <p:sldId id="285" r:id="rId25"/>
    <p:sldId id="266" r:id="rId26"/>
    <p:sldId id="286" r:id="rId27"/>
    <p:sldId id="267" r:id="rId28"/>
    <p:sldId id="287" r:id="rId29"/>
    <p:sldId id="268" r:id="rId30"/>
    <p:sldId id="288" r:id="rId31"/>
    <p:sldId id="269" r:id="rId32"/>
    <p:sldId id="290" r:id="rId33"/>
    <p:sldId id="270" r:id="rId34"/>
    <p:sldId id="291" r:id="rId35"/>
    <p:sldId id="271" r:id="rId36"/>
    <p:sldId id="292" r:id="rId37"/>
    <p:sldId id="272" r:id="rId38"/>
    <p:sldId id="293" r:id="rId39"/>
    <p:sldId id="273" r:id="rId40"/>
    <p:sldId id="274" r:id="rId41"/>
    <p:sldId id="294" r:id="rId42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120">
          <p15:clr>
            <a:srgbClr val="A4A3A4"/>
          </p15:clr>
        </p15:guide>
        <p15:guide id="3" pos="2568">
          <p15:clr>
            <a:srgbClr val="A4A3A4"/>
          </p15:clr>
        </p15:guide>
        <p15:guide id="4" pos="3673">
          <p15:clr>
            <a:srgbClr val="A4A3A4"/>
          </p15:clr>
        </p15:guide>
        <p15:guide id="5" pos="1885">
          <p15:clr>
            <a:srgbClr val="A4A3A4"/>
          </p15:clr>
        </p15:guide>
        <p15:guide id="6" pos="4337">
          <p15:clr>
            <a:srgbClr val="A4A3A4"/>
          </p15:clr>
        </p15:guide>
        <p15:guide id="7" orient="horz" pos="97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a9NKSKobb4BczPOqG1mr2GVg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CADAB5-BF09-419C-81D6-3AEBFB7489D1}">
  <a:tblStyle styleId="{78CADAB5-BF09-419C-81D6-3AEBFB7489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572C01E-E745-4BCB-89C2-A51D9FC15B7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1921A7-0655-4A33-909A-1633D5CC7B0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3181"/>
        <p:guide pos="3120"/>
        <p:guide pos="2568"/>
        <p:guide pos="3673"/>
        <p:guide pos="1885"/>
        <p:guide pos="4337"/>
        <p:guide orient="horz" pos="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6F-40E0-8BE6-8CC11B010512}"/>
              </c:ext>
            </c:extLst>
          </c:dPt>
          <c:dPt>
            <c:idx val="1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6F-40E0-8BE6-8CC11B010512}"/>
              </c:ext>
            </c:extLst>
          </c:dPt>
          <c:dPt>
            <c:idx val="2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6F-40E0-8BE6-8CC11B010512}"/>
              </c:ext>
            </c:extLst>
          </c:dPt>
          <c:dPt>
            <c:idx val="3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66F-40E0-8BE6-8CC11B010512}"/>
              </c:ext>
            </c:extLst>
          </c:dPt>
          <c:cat>
            <c:strRef>
              <c:f>Sheet1!$A$2:$A$31</c:f>
              <c:strCache>
                <c:ptCount val="30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7일</c:v>
                </c:pt>
                <c:pt idx="7">
                  <c:v>8일</c:v>
                </c:pt>
                <c:pt idx="8">
                  <c:v>9일</c:v>
                </c:pt>
                <c:pt idx="9">
                  <c:v>10일</c:v>
                </c:pt>
                <c:pt idx="10">
                  <c:v>11일</c:v>
                </c:pt>
                <c:pt idx="11">
                  <c:v>12일</c:v>
                </c:pt>
                <c:pt idx="12">
                  <c:v>13일</c:v>
                </c:pt>
                <c:pt idx="13">
                  <c:v>14일</c:v>
                </c:pt>
                <c:pt idx="14">
                  <c:v>15일</c:v>
                </c:pt>
                <c:pt idx="15">
                  <c:v>16일</c:v>
                </c:pt>
                <c:pt idx="16">
                  <c:v>17일</c:v>
                </c:pt>
                <c:pt idx="17">
                  <c:v>18일</c:v>
                </c:pt>
                <c:pt idx="18">
                  <c:v>19일</c:v>
                </c:pt>
                <c:pt idx="19">
                  <c:v>20일</c:v>
                </c:pt>
                <c:pt idx="20">
                  <c:v>21일</c:v>
                </c:pt>
                <c:pt idx="21">
                  <c:v>22일</c:v>
                </c:pt>
                <c:pt idx="22">
                  <c:v>23일</c:v>
                </c:pt>
                <c:pt idx="23">
                  <c:v>24일</c:v>
                </c:pt>
                <c:pt idx="24">
                  <c:v>25일</c:v>
                </c:pt>
                <c:pt idx="25">
                  <c:v>26일</c:v>
                </c:pt>
                <c:pt idx="26">
                  <c:v>27일</c:v>
                </c:pt>
                <c:pt idx="27">
                  <c:v>28일</c:v>
                </c:pt>
                <c:pt idx="28">
                  <c:v>29일</c:v>
                </c:pt>
                <c:pt idx="29">
                  <c:v>30일</c:v>
                </c:pt>
              </c:strCache>
            </c:strRef>
          </c:cat>
          <c:val>
            <c:numRef>
              <c:f>Sheet1!$B$2:$B$31</c:f>
              <c:numCache>
                <c:formatCode>#,##0</c:formatCode>
                <c:ptCount val="30"/>
                <c:pt idx="0">
                  <c:v>1000000</c:v>
                </c:pt>
                <c:pt idx="1">
                  <c:v>1200000</c:v>
                </c:pt>
                <c:pt idx="2">
                  <c:v>1670000</c:v>
                </c:pt>
                <c:pt idx="3">
                  <c:v>1670000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6F-40E0-8BE6-8CC11B010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001104"/>
        <c:axId val="413001744"/>
      </c:barChart>
      <c:catAx>
        <c:axId val="4130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744"/>
        <c:crossesAt val="0"/>
        <c:auto val="1"/>
        <c:lblAlgn val="ctr"/>
        <c:lblOffset val="100"/>
        <c:noMultiLvlLbl val="0"/>
      </c:catAx>
      <c:valAx>
        <c:axId val="413001744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#,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17-49AD-8FDF-55B2C258D857}"/>
              </c:ext>
            </c:extLst>
          </c:dPt>
          <c:dPt>
            <c:idx val="1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17-49AD-8FDF-55B2C258D857}"/>
              </c:ext>
            </c:extLst>
          </c:dPt>
          <c:dPt>
            <c:idx val="2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E17-49AD-8FDF-55B2C258D857}"/>
              </c:ext>
            </c:extLst>
          </c:dPt>
          <c:dPt>
            <c:idx val="3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17-49AD-8FDF-55B2C258D857}"/>
              </c:ext>
            </c:extLst>
          </c:dPt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1000000</c:v>
                </c:pt>
                <c:pt idx="1">
                  <c:v>1200000</c:v>
                </c:pt>
                <c:pt idx="2">
                  <c:v>1670000</c:v>
                </c:pt>
                <c:pt idx="3">
                  <c:v>1670000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7-49AD-8FDF-55B2C258D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001104"/>
        <c:axId val="413001744"/>
      </c:barChart>
      <c:catAx>
        <c:axId val="4130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744"/>
        <c:crossesAt val="0"/>
        <c:auto val="1"/>
        <c:lblAlgn val="ctr"/>
        <c:lblOffset val="100"/>
        <c:noMultiLvlLbl val="0"/>
      </c:catAx>
      <c:valAx>
        <c:axId val="413001744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#,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17-49AD-8FDF-55B2C258D857}"/>
              </c:ext>
            </c:extLst>
          </c:dPt>
          <c:dPt>
            <c:idx val="1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17-49AD-8FDF-55B2C258D857}"/>
              </c:ext>
            </c:extLst>
          </c:dPt>
          <c:dPt>
            <c:idx val="2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E17-49AD-8FDF-55B2C258D857}"/>
              </c:ext>
            </c:extLst>
          </c:dPt>
          <c:dPt>
            <c:idx val="3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17-49AD-8FDF-55B2C258D857}"/>
              </c:ext>
            </c:extLst>
          </c:dPt>
          <c:cat>
            <c:strRef>
              <c:f>Sheet1!$A$2:$A$7</c:f>
              <c:strCache>
                <c:ptCount val="6"/>
                <c:pt idx="0">
                  <c:v>호텔</c:v>
                </c:pt>
                <c:pt idx="1">
                  <c:v>모텔</c:v>
                </c:pt>
                <c:pt idx="2">
                  <c:v>펜션</c:v>
                </c:pt>
                <c:pt idx="3">
                  <c:v>리조트</c:v>
                </c:pt>
                <c:pt idx="4">
                  <c:v>글램핑/캠핑</c:v>
                </c:pt>
                <c:pt idx="5">
                  <c:v>한옥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770000</c:v>
                </c:pt>
                <c:pt idx="1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7-49AD-8FDF-55B2C258D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001104"/>
        <c:axId val="413001744"/>
      </c:barChart>
      <c:catAx>
        <c:axId val="4130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744"/>
        <c:crossesAt val="0"/>
        <c:auto val="1"/>
        <c:lblAlgn val="ctr"/>
        <c:lblOffset val="100"/>
        <c:noMultiLvlLbl val="0"/>
      </c:catAx>
      <c:valAx>
        <c:axId val="413001744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#,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17-49AD-8FDF-55B2C258D857}"/>
              </c:ext>
            </c:extLst>
          </c:dPt>
          <c:dPt>
            <c:idx val="1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17-49AD-8FDF-55B2C258D857}"/>
              </c:ext>
            </c:extLst>
          </c:dPt>
          <c:dPt>
            <c:idx val="2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E17-49AD-8FDF-55B2C258D857}"/>
              </c:ext>
            </c:extLst>
          </c:dPt>
          <c:dPt>
            <c:idx val="3"/>
            <c:invertIfNegative val="0"/>
            <c:bubble3D val="0"/>
            <c:spPr>
              <a:solidFill>
                <a:srgbClr val="FF74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17-49AD-8FDF-55B2C258D857}"/>
              </c:ext>
            </c:extLst>
          </c:dPt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인천</c:v>
                </c:pt>
                <c:pt idx="2">
                  <c:v>광주</c:v>
                </c:pt>
                <c:pt idx="3">
                  <c:v>대전</c:v>
                </c:pt>
                <c:pt idx="4">
                  <c:v>울산</c:v>
                </c:pt>
                <c:pt idx="5">
                  <c:v>부산</c:v>
                </c:pt>
                <c:pt idx="6">
                  <c:v>대구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#,##0</c:formatCode>
                <c:ptCount val="17"/>
                <c:pt idx="0">
                  <c:v>1000000</c:v>
                </c:pt>
                <c:pt idx="1">
                  <c:v>1200000</c:v>
                </c:pt>
                <c:pt idx="2">
                  <c:v>1670000</c:v>
                </c:pt>
                <c:pt idx="3">
                  <c:v>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7-49AD-8FDF-55B2C258D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001104"/>
        <c:axId val="413001744"/>
      </c:barChart>
      <c:catAx>
        <c:axId val="4130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744"/>
        <c:crossesAt val="0"/>
        <c:auto val="1"/>
        <c:lblAlgn val="ctr"/>
        <c:lblOffset val="100"/>
        <c:noMultiLvlLbl val="0"/>
      </c:catAx>
      <c:valAx>
        <c:axId val="413001744"/>
        <c:scaling>
          <c:orientation val="minMax"/>
          <c:max val="1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#,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00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3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956" y="3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1" name="Google Shape;5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1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3" name="Google Shape;6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1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56" name="Google Shape;656;p12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13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03" name="Google Shape;703;p13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p14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31" name="Google Shape;731;p14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p15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78" name="Google Shape;778;p15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37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16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98" name="Google Shape;798;p16:notes"/>
          <p:cNvSpPr txBox="1">
            <a:spLocks noGrp="1"/>
          </p:cNvSpPr>
          <p:nvPr>
            <p:ph type="sldNum" idx="12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개발 중 필요한 부분이 생길때 유동적으로 추가해서 작업하겠습니다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256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50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7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8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 txBox="1">
            <a:spLocks noGrp="1"/>
          </p:cNvSpPr>
          <p:nvPr>
            <p:ph type="body" idx="1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50" rIns="91275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웹 기본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웹 기본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웹 기본" type="blank" preserve="1">
  <p:cSld name="웹 기본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52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7"/>
          <p:cNvCxnSpPr/>
          <p:nvPr/>
        </p:nvCxnSpPr>
        <p:spPr>
          <a:xfrm>
            <a:off x="7842507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7"/>
          <p:cNvSpPr/>
          <p:nvPr/>
        </p:nvSpPr>
        <p:spPr>
          <a:xfrm>
            <a:off x="57150" y="44454"/>
            <a:ext cx="9791700" cy="6767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endParaRPr sz="738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2" name="Google Shape;12;p17"/>
          <p:cNvGrpSpPr/>
          <p:nvPr/>
        </p:nvGrpSpPr>
        <p:grpSpPr>
          <a:xfrm>
            <a:off x="66674" y="6638925"/>
            <a:ext cx="7781925" cy="174628"/>
            <a:chOff x="0" y="6643690"/>
            <a:chExt cx="9144000" cy="217487"/>
          </a:xfrm>
        </p:grpSpPr>
        <p:sp>
          <p:nvSpPr>
            <p:cNvPr id="13" name="Google Shape;13;p17"/>
            <p:cNvSpPr/>
            <p:nvPr/>
          </p:nvSpPr>
          <p:spPr>
            <a:xfrm>
              <a:off x="0" y="6643690"/>
              <a:ext cx="9144000" cy="21748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" name="Google Shape;14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60728" y="6696077"/>
              <a:ext cx="832339" cy="1444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7"/>
          <p:cNvSpPr txBox="1"/>
          <p:nvPr/>
        </p:nvSpPr>
        <p:spPr>
          <a:xfrm>
            <a:off x="6357208" y="6446038"/>
            <a:ext cx="1249362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고객센터 </a:t>
            </a:r>
            <a:r>
              <a:rPr lang="en-US" sz="800" b="0" i="0" u="none" strike="noStrike" cap="none">
                <a:solidFill>
                  <a:srgbClr val="00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1111-1111</a:t>
            </a:r>
            <a:endParaRPr sz="800" b="1" i="0" u="none" strike="noStrike" cap="none">
              <a:solidFill>
                <a:srgbClr val="00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16;p17"/>
          <p:cNvCxnSpPr/>
          <p:nvPr/>
        </p:nvCxnSpPr>
        <p:spPr>
          <a:xfrm>
            <a:off x="350650" y="6422317"/>
            <a:ext cx="7255918" cy="68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7"/>
          <p:cNvSpPr/>
          <p:nvPr/>
        </p:nvSpPr>
        <p:spPr>
          <a:xfrm>
            <a:off x="4376" y="6625735"/>
            <a:ext cx="414248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Copyright2019 © ㈜ 한국금거래소디지털에셋 Securities Co,.Ltd. All right reserved</a:t>
            </a:r>
            <a:endParaRPr sz="800" b="1" i="0" u="none" strike="noStrike" cap="none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66673" y="6641113"/>
            <a:ext cx="7783986" cy="153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상호명 : ㈜ | 대표 : | 주소 : 서울특별시 대표전화 : | 팩스번호 : | 사업자등록번호 :</a:t>
            </a:r>
            <a:endParaRPr sz="500" b="1" i="0" u="none" strike="noStrike" cap="non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COPYRIGHT(C) 2019 -(주) - ALL RIGHT RESEPVED.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17"/>
          <p:cNvCxnSpPr/>
          <p:nvPr/>
        </p:nvCxnSpPr>
        <p:spPr>
          <a:xfrm>
            <a:off x="338667" y="743515"/>
            <a:ext cx="726790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7"/>
          <p:cNvSpPr txBox="1"/>
          <p:nvPr/>
        </p:nvSpPr>
        <p:spPr>
          <a:xfrm>
            <a:off x="6722927" y="468458"/>
            <a:ext cx="128608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로그인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350650" y="786599"/>
            <a:ext cx="7255918" cy="26161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          고객관리          사업자관리          후기관리         추천여행지관리         관리자정보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17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17"/>
          <p:cNvSpPr txBox="1"/>
          <p:nvPr/>
        </p:nvSpPr>
        <p:spPr>
          <a:xfrm>
            <a:off x="262493" y="386235"/>
            <a:ext cx="7734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LEVEL1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5257479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7839714" y="1753475"/>
            <a:ext cx="2006415" cy="2770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화면설명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7839714" y="42879"/>
            <a:ext cx="666296" cy="25537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7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7"/>
          <p:cNvSpPr/>
          <p:nvPr/>
        </p:nvSpPr>
        <p:spPr>
          <a:xfrm>
            <a:off x="7847300" y="283724"/>
            <a:ext cx="2004596" cy="25537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화면개요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2505457" y="46963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LEVEL2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91"/>
          <p:cNvCxnSpPr/>
          <p:nvPr/>
        </p:nvCxnSpPr>
        <p:spPr>
          <a:xfrm>
            <a:off x="7842507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91"/>
          <p:cNvSpPr/>
          <p:nvPr/>
        </p:nvSpPr>
        <p:spPr>
          <a:xfrm>
            <a:off x="57150" y="44454"/>
            <a:ext cx="9791700" cy="6767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endParaRPr sz="738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35" name="Google Shape;35;p91"/>
          <p:cNvGrpSpPr/>
          <p:nvPr/>
        </p:nvGrpSpPr>
        <p:grpSpPr>
          <a:xfrm>
            <a:off x="66674" y="6638925"/>
            <a:ext cx="7781925" cy="174628"/>
            <a:chOff x="0" y="6643690"/>
            <a:chExt cx="9144000" cy="217487"/>
          </a:xfrm>
        </p:grpSpPr>
        <p:sp>
          <p:nvSpPr>
            <p:cNvPr id="36" name="Google Shape;36;p91"/>
            <p:cNvSpPr/>
            <p:nvPr/>
          </p:nvSpPr>
          <p:spPr>
            <a:xfrm>
              <a:off x="0" y="6643690"/>
              <a:ext cx="9144000" cy="21748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7" name="Google Shape;37;p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60728" y="6696077"/>
              <a:ext cx="832339" cy="1444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91"/>
          <p:cNvSpPr txBox="1"/>
          <p:nvPr/>
        </p:nvSpPr>
        <p:spPr>
          <a:xfrm>
            <a:off x="6357208" y="6446038"/>
            <a:ext cx="1249362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고객센터 </a:t>
            </a:r>
            <a:r>
              <a:rPr lang="en-US" sz="800" b="0" i="0" u="none" strike="noStrike" cap="none">
                <a:solidFill>
                  <a:srgbClr val="00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1111-1111</a:t>
            </a:r>
            <a:endParaRPr sz="800" b="1" i="0" u="none" strike="noStrike" cap="none">
              <a:solidFill>
                <a:srgbClr val="00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Google Shape;39;p91"/>
          <p:cNvCxnSpPr/>
          <p:nvPr/>
        </p:nvCxnSpPr>
        <p:spPr>
          <a:xfrm>
            <a:off x="350650" y="6422317"/>
            <a:ext cx="7255918" cy="68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1"/>
          <p:cNvSpPr/>
          <p:nvPr/>
        </p:nvSpPr>
        <p:spPr>
          <a:xfrm>
            <a:off x="4376" y="6625735"/>
            <a:ext cx="414248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Copyright2019 © ㈜ 한국금거래소디지털에셋 Securities Co,.Ltd. All right reserved</a:t>
            </a:r>
            <a:endParaRPr sz="800" b="1" i="0" u="none" strike="noStrike" cap="none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41;p91"/>
          <p:cNvSpPr/>
          <p:nvPr/>
        </p:nvSpPr>
        <p:spPr>
          <a:xfrm>
            <a:off x="66673" y="6641113"/>
            <a:ext cx="7783986" cy="153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상호명 : ㈜ | 대표 : | 주소 : 서울특별시 대표전화 : | 팩스번호 : | 사업자등록번호 :</a:t>
            </a:r>
            <a:endParaRPr sz="500" b="1" i="0" u="none" strike="noStrike" cap="non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COPYRIGHT(C) 2019 -(주) - ALL RIGHT RESEPVED.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1"/>
          <p:cNvCxnSpPr/>
          <p:nvPr/>
        </p:nvCxnSpPr>
        <p:spPr>
          <a:xfrm>
            <a:off x="338667" y="743515"/>
            <a:ext cx="726790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1"/>
          <p:cNvSpPr txBox="1"/>
          <p:nvPr/>
        </p:nvSpPr>
        <p:spPr>
          <a:xfrm>
            <a:off x="6722927" y="468458"/>
            <a:ext cx="128608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로그아웃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1"/>
          <p:cNvSpPr/>
          <p:nvPr/>
        </p:nvSpPr>
        <p:spPr>
          <a:xfrm>
            <a:off x="350650" y="786599"/>
            <a:ext cx="7255918" cy="26161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          고객관리          사업자관리          후기관리         추천여행지관리         관리자정보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1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1"/>
          <p:cNvSpPr txBox="1"/>
          <p:nvPr/>
        </p:nvSpPr>
        <p:spPr>
          <a:xfrm>
            <a:off x="262493" y="386235"/>
            <a:ext cx="7734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1"/>
          <p:cNvSpPr/>
          <p:nvPr/>
        </p:nvSpPr>
        <p:spPr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LEVEL1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91"/>
          <p:cNvSpPr/>
          <p:nvPr/>
        </p:nvSpPr>
        <p:spPr>
          <a:xfrm>
            <a:off x="5257479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1"/>
          <p:cNvSpPr/>
          <p:nvPr/>
        </p:nvSpPr>
        <p:spPr>
          <a:xfrm>
            <a:off x="7839714" y="1753475"/>
            <a:ext cx="2006415" cy="27702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화면설명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91"/>
          <p:cNvSpPr/>
          <p:nvPr/>
        </p:nvSpPr>
        <p:spPr>
          <a:xfrm>
            <a:off x="7839714" y="42879"/>
            <a:ext cx="666296" cy="25537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1"/>
          <p:cNvCxnSpPr/>
          <p:nvPr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91"/>
          <p:cNvSpPr/>
          <p:nvPr/>
        </p:nvSpPr>
        <p:spPr>
          <a:xfrm>
            <a:off x="7847300" y="283724"/>
            <a:ext cx="2004596" cy="25537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화면개요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91"/>
          <p:cNvSpPr/>
          <p:nvPr/>
        </p:nvSpPr>
        <p:spPr>
          <a:xfrm>
            <a:off x="2505457" y="46963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LEVEL2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1"/>
          <p:cNvSpPr/>
          <p:nvPr/>
        </p:nvSpPr>
        <p:spPr>
          <a:xfrm>
            <a:off x="57150" y="44454"/>
            <a:ext cx="9791700" cy="6767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endParaRPr sz="738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45" name="Google Shape;45;p91"/>
          <p:cNvCxnSpPr/>
          <p:nvPr userDrawn="1"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91"/>
          <p:cNvCxnSpPr/>
          <p:nvPr userDrawn="1"/>
        </p:nvCxnSpPr>
        <p:spPr>
          <a:xfrm>
            <a:off x="66677" y="293647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47;p91">
            <a:extLst>
              <a:ext uri="{FF2B5EF4-FFF2-40B4-BE49-F238E27FC236}">
                <a16:creationId xmlns:a16="http://schemas.microsoft.com/office/drawing/2014/main" id="{2B232CB0-E60E-0DF6-F3BA-130569793341}"/>
              </a:ext>
            </a:extLst>
          </p:cNvPr>
          <p:cNvSpPr/>
          <p:nvPr userDrawn="1"/>
        </p:nvSpPr>
        <p:spPr>
          <a:xfrm>
            <a:off x="57151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LEVEL1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48;p91">
            <a:extLst>
              <a:ext uri="{FF2B5EF4-FFF2-40B4-BE49-F238E27FC236}">
                <a16:creationId xmlns:a16="http://schemas.microsoft.com/office/drawing/2014/main" id="{8F723D08-7BC8-F106-D53F-FCB4ADDB9742}"/>
              </a:ext>
            </a:extLst>
          </p:cNvPr>
          <p:cNvSpPr/>
          <p:nvPr userDrawn="1"/>
        </p:nvSpPr>
        <p:spPr>
          <a:xfrm>
            <a:off x="5257479" y="50804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3;p91">
            <a:extLst>
              <a:ext uri="{FF2B5EF4-FFF2-40B4-BE49-F238E27FC236}">
                <a16:creationId xmlns:a16="http://schemas.microsoft.com/office/drawing/2014/main" id="{2B928188-2D23-91F2-4241-1DB761EA7CDF}"/>
              </a:ext>
            </a:extLst>
          </p:cNvPr>
          <p:cNvSpPr/>
          <p:nvPr userDrawn="1"/>
        </p:nvSpPr>
        <p:spPr>
          <a:xfrm>
            <a:off x="2505457" y="46963"/>
            <a:ext cx="552377" cy="244331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LEVEL2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1786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6"/>
          <p:cNvSpPr txBox="1"/>
          <p:nvPr/>
        </p:nvSpPr>
        <p:spPr>
          <a:xfrm>
            <a:off x="5818621" y="74096"/>
            <a:ext cx="132135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로그인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0" name="Google Shape;60;p96"/>
          <p:cNvGraphicFramePr/>
          <p:nvPr>
            <p:extLst>
              <p:ext uri="{D42A27DB-BD31-4B8C-83A1-F6EECF244321}">
                <p14:modId xmlns:p14="http://schemas.microsoft.com/office/powerpoint/2010/main" val="459065197"/>
              </p:ext>
            </p:extLst>
          </p:nvPr>
        </p:nvGraphicFramePr>
        <p:xfrm>
          <a:off x="7833742" y="2038839"/>
          <a:ext cx="2013425" cy="29214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26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관리자는 부여받은 계정(아이디,비밀번호)을 가지고 로그인함.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 버튼 클릭 </a:t>
                      </a: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endParaRPr lang="en-US"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성공 시</a:t>
                      </a:r>
                      <a:b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된 관리자 페이지로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u="none" strike="noStrike" cap="none"/>
                        <a:t>아이디 또는 비밀번호를 잘못 입력할 시 해당 팝업창이 나온다</a:t>
                      </a:r>
                      <a:r>
                        <a:rPr lang="en-US" altLang="ko-KR" sz="900" u="none" strike="noStrike" cap="none"/>
                        <a:t>.</a:t>
                      </a:r>
                      <a:endParaRPr sz="90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1" name="Google Shape;61;p96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6"/>
          <p:cNvSpPr/>
          <p:nvPr/>
        </p:nvSpPr>
        <p:spPr>
          <a:xfrm>
            <a:off x="1894787" y="2208521"/>
            <a:ext cx="4044099" cy="301657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6"/>
          <p:cNvSpPr txBox="1"/>
          <p:nvPr/>
        </p:nvSpPr>
        <p:spPr>
          <a:xfrm>
            <a:off x="3091991" y="2495043"/>
            <a:ext cx="164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6"/>
          <p:cNvSpPr/>
          <p:nvPr/>
        </p:nvSpPr>
        <p:spPr>
          <a:xfrm>
            <a:off x="2380267" y="3057461"/>
            <a:ext cx="3073138" cy="33965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/>
          </a:p>
        </p:txBody>
      </p:sp>
      <p:sp>
        <p:nvSpPr>
          <p:cNvPr id="65" name="Google Shape;65;p96"/>
          <p:cNvSpPr/>
          <p:nvPr/>
        </p:nvSpPr>
        <p:spPr>
          <a:xfrm>
            <a:off x="2380267" y="3546980"/>
            <a:ext cx="3073138" cy="33965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/>
          </a:p>
        </p:txBody>
      </p:sp>
      <p:sp>
        <p:nvSpPr>
          <p:cNvPr id="66" name="Google Shape;66;p96"/>
          <p:cNvSpPr/>
          <p:nvPr/>
        </p:nvSpPr>
        <p:spPr>
          <a:xfrm>
            <a:off x="2380267" y="4216210"/>
            <a:ext cx="3073138" cy="339658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로그인</a:t>
            </a:r>
            <a:endParaRPr/>
          </a:p>
        </p:txBody>
      </p:sp>
      <p:sp>
        <p:nvSpPr>
          <p:cNvPr id="67" name="Google Shape;67;p96"/>
          <p:cNvSpPr/>
          <p:nvPr/>
        </p:nvSpPr>
        <p:spPr>
          <a:xfrm>
            <a:off x="1791092" y="2092751"/>
            <a:ext cx="4260915" cy="3233394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6"/>
          <p:cNvSpPr/>
          <p:nvPr/>
        </p:nvSpPr>
        <p:spPr>
          <a:xfrm>
            <a:off x="1715676" y="1963423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6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6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UI_ad_001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96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관리자로 로그인 할 수 있는 화면이다.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96"/>
          <p:cNvSpPr/>
          <p:nvPr/>
        </p:nvSpPr>
        <p:spPr>
          <a:xfrm>
            <a:off x="2267144" y="4115163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oogle Shape;317;p8">
            <a:extLst>
              <a:ext uri="{FF2B5EF4-FFF2-40B4-BE49-F238E27FC236}">
                <a16:creationId xmlns:a16="http://schemas.microsoft.com/office/drawing/2014/main" id="{2CC89B00-6332-3406-82AE-66755BF2F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282404"/>
              </p:ext>
            </p:extLst>
          </p:nvPr>
        </p:nvGraphicFramePr>
        <p:xfrm>
          <a:off x="2464925" y="4943048"/>
          <a:ext cx="2985300" cy="1275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Noto Sans Symbols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Message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3075" marR="83075" marT="0" marB="0" anchor="ctr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Noto Sans Symbols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🗷</a:t>
                      </a:r>
                      <a:endParaRPr/>
                    </a:p>
                  </a:txBody>
                  <a:tcPr marL="83075" marR="830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8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rgbClr val="8E8E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 않는 계정이거나 </a:t>
                      </a:r>
                      <a:r>
                        <a:rPr lang="ko-KR" sz="8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올바른 이메일 형식이 아닙니다. 다시 확인해주세요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>
                    <a:lnL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Google Shape;72;p96">
            <a:extLst>
              <a:ext uri="{FF2B5EF4-FFF2-40B4-BE49-F238E27FC236}">
                <a16:creationId xmlns:a16="http://schemas.microsoft.com/office/drawing/2014/main" id="{DE560362-9A71-1A42-396B-BD6C21336ABE}"/>
              </a:ext>
            </a:extLst>
          </p:cNvPr>
          <p:cNvSpPr/>
          <p:nvPr/>
        </p:nvSpPr>
        <p:spPr>
          <a:xfrm>
            <a:off x="2417975" y="4867632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18;p8">
            <a:extLst>
              <a:ext uri="{FF2B5EF4-FFF2-40B4-BE49-F238E27FC236}">
                <a16:creationId xmlns:a16="http://schemas.microsoft.com/office/drawing/2014/main" id="{7AA44704-94D3-84BD-2AB2-F3A8FDEDBA39}"/>
              </a:ext>
            </a:extLst>
          </p:cNvPr>
          <p:cNvSpPr/>
          <p:nvPr/>
        </p:nvSpPr>
        <p:spPr>
          <a:xfrm>
            <a:off x="3710637" y="5918206"/>
            <a:ext cx="395654" cy="137746"/>
          </a:xfrm>
          <a:prstGeom prst="roundRect">
            <a:avLst>
              <a:gd name="adj" fmla="val 16667"/>
            </a:avLst>
          </a:prstGeom>
          <a:solidFill>
            <a:srgbClr val="FF8E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38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46463"/>
              </p:ext>
            </p:extLst>
          </p:nvPr>
        </p:nvGraphicFramePr>
        <p:xfrm>
          <a:off x="560511" y="1052738"/>
          <a:ext cx="8928992" cy="748884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Google Shape;142;p3">
            <a:extLst>
              <a:ext uri="{FF2B5EF4-FFF2-40B4-BE49-F238E27FC236}">
                <a16:creationId xmlns:a16="http://schemas.microsoft.com/office/drawing/2014/main" id="{E67DBD57-7E23-944E-3866-092D7053C9BB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545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7"/>
          <p:cNvSpPr txBox="1"/>
          <p:nvPr/>
        </p:nvSpPr>
        <p:spPr>
          <a:xfrm>
            <a:off x="1709607" y="799876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97"/>
          <p:cNvGraphicFramePr/>
          <p:nvPr/>
        </p:nvGraphicFramePr>
        <p:xfrm>
          <a:off x="7825235" y="2039887"/>
          <a:ext cx="2013425" cy="29214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발행 가능한 쿠폰 목록 조회 가능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발행 가능한 쿠폰 총 개수 확인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등록을 할 수 있는 페이지로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조회 및 수정할 수 있는 페이지로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삭제 버튼 클릭 시, comfirm창을 이용하여 더블 체크 후 쿠폰 삭제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3" name="Google Shape;153;p97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7"/>
          <p:cNvSpPr/>
          <p:nvPr/>
        </p:nvSpPr>
        <p:spPr>
          <a:xfrm>
            <a:off x="592182" y="2057598"/>
            <a:ext cx="6820294" cy="9834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7"/>
          <p:cNvSpPr txBox="1"/>
          <p:nvPr/>
        </p:nvSpPr>
        <p:spPr>
          <a:xfrm>
            <a:off x="1326215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회원 쿠폰 관리</a:t>
            </a:r>
            <a:r>
              <a:rPr lang="en-US" sz="900" b="0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회원 정보 관리</a:t>
            </a:r>
            <a:endParaRPr/>
          </a:p>
        </p:txBody>
      </p:sp>
      <p:sp>
        <p:nvSpPr>
          <p:cNvPr id="156" name="Google Shape;156;p97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발행 쿠폰 목록</a:t>
            </a:r>
            <a:endParaRPr/>
          </a:p>
        </p:txBody>
      </p:sp>
      <p:sp>
        <p:nvSpPr>
          <p:cNvPr id="157" name="Google Shape;157;p97"/>
          <p:cNvSpPr txBox="1"/>
          <p:nvPr/>
        </p:nvSpPr>
        <p:spPr>
          <a:xfrm>
            <a:off x="592182" y="1783062"/>
            <a:ext cx="58531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10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</a:t>
            </a:r>
            <a:endParaRPr/>
          </a:p>
        </p:txBody>
      </p:sp>
      <p:sp>
        <p:nvSpPr>
          <p:cNvPr id="158" name="Google Shape;158;p97"/>
          <p:cNvSpPr/>
          <p:nvPr/>
        </p:nvSpPr>
        <p:spPr>
          <a:xfrm>
            <a:off x="6598835" y="1754749"/>
            <a:ext cx="799498" cy="245324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등록</a:t>
            </a:r>
            <a:endParaRPr/>
          </a:p>
        </p:txBody>
      </p:sp>
      <p:sp>
        <p:nvSpPr>
          <p:cNvPr id="159" name="Google Shape;159;p97"/>
          <p:cNvSpPr/>
          <p:nvPr/>
        </p:nvSpPr>
        <p:spPr>
          <a:xfrm>
            <a:off x="601609" y="2067024"/>
            <a:ext cx="6806150" cy="3025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7"/>
          <p:cNvSpPr txBox="1"/>
          <p:nvPr/>
        </p:nvSpPr>
        <p:spPr>
          <a:xfrm>
            <a:off x="734439" y="2081598"/>
            <a:ext cx="4901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161" name="Google Shape;161;p97"/>
          <p:cNvSpPr txBox="1"/>
          <p:nvPr/>
        </p:nvSpPr>
        <p:spPr>
          <a:xfrm>
            <a:off x="1380877" y="2081598"/>
            <a:ext cx="7636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코드</a:t>
            </a:r>
            <a:endParaRPr/>
          </a:p>
        </p:txBody>
      </p:sp>
      <p:sp>
        <p:nvSpPr>
          <p:cNvPr id="162" name="Google Shape;162;p97"/>
          <p:cNvSpPr txBox="1"/>
          <p:nvPr/>
        </p:nvSpPr>
        <p:spPr>
          <a:xfrm>
            <a:off x="2518595" y="2081598"/>
            <a:ext cx="6345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명</a:t>
            </a:r>
            <a:endParaRPr/>
          </a:p>
        </p:txBody>
      </p:sp>
      <p:sp>
        <p:nvSpPr>
          <p:cNvPr id="163" name="Google Shape;163;p97"/>
          <p:cNvSpPr txBox="1"/>
          <p:nvPr/>
        </p:nvSpPr>
        <p:spPr>
          <a:xfrm>
            <a:off x="6532776" y="2081598"/>
            <a:ext cx="4955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/>
          </a:p>
        </p:txBody>
      </p:sp>
      <p:sp>
        <p:nvSpPr>
          <p:cNvPr id="164" name="Google Shape;164;p97"/>
          <p:cNvSpPr txBox="1"/>
          <p:nvPr/>
        </p:nvSpPr>
        <p:spPr>
          <a:xfrm>
            <a:off x="3590495" y="2081598"/>
            <a:ext cx="4901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할인</a:t>
            </a:r>
            <a:endParaRPr/>
          </a:p>
        </p:txBody>
      </p:sp>
      <p:cxnSp>
        <p:nvCxnSpPr>
          <p:cNvPr id="165" name="Google Shape;165;p97"/>
          <p:cNvCxnSpPr/>
          <p:nvPr/>
        </p:nvCxnSpPr>
        <p:spPr>
          <a:xfrm>
            <a:off x="609332" y="2369530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97"/>
          <p:cNvCxnSpPr/>
          <p:nvPr/>
        </p:nvCxnSpPr>
        <p:spPr>
          <a:xfrm>
            <a:off x="609332" y="2697897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97"/>
          <p:cNvSpPr txBox="1"/>
          <p:nvPr/>
        </p:nvSpPr>
        <p:spPr>
          <a:xfrm>
            <a:off x="856561" y="2414995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7"/>
          <p:cNvSpPr txBox="1"/>
          <p:nvPr/>
        </p:nvSpPr>
        <p:spPr>
          <a:xfrm>
            <a:off x="856561" y="2752329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7"/>
          <p:cNvSpPr txBox="1"/>
          <p:nvPr/>
        </p:nvSpPr>
        <p:spPr>
          <a:xfrm>
            <a:off x="1380877" y="2414995"/>
            <a:ext cx="7636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7"/>
          <p:cNvSpPr txBox="1"/>
          <p:nvPr/>
        </p:nvSpPr>
        <p:spPr>
          <a:xfrm>
            <a:off x="1380877" y="2752329"/>
            <a:ext cx="7636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7"/>
          <p:cNvSpPr txBox="1"/>
          <p:nvPr/>
        </p:nvSpPr>
        <p:spPr>
          <a:xfrm>
            <a:off x="4803454" y="2081599"/>
            <a:ext cx="76497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사용기간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7"/>
          <p:cNvSpPr txBox="1"/>
          <p:nvPr/>
        </p:nvSpPr>
        <p:spPr>
          <a:xfrm>
            <a:off x="2324117" y="2414997"/>
            <a:ext cx="103185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20% 할인쿠폰</a:t>
            </a:r>
            <a:endParaRPr/>
          </a:p>
        </p:txBody>
      </p:sp>
      <p:sp>
        <p:nvSpPr>
          <p:cNvPr id="173" name="Google Shape;173;p97"/>
          <p:cNvSpPr txBox="1"/>
          <p:nvPr/>
        </p:nvSpPr>
        <p:spPr>
          <a:xfrm>
            <a:off x="2348118" y="2752329"/>
            <a:ext cx="9838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신규회원쿠폰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7"/>
          <p:cNvSpPr txBox="1"/>
          <p:nvPr/>
        </p:nvSpPr>
        <p:spPr>
          <a:xfrm>
            <a:off x="4347445" y="2414995"/>
            <a:ext cx="1676996" cy="25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 ~ 2027-08-01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7"/>
          <p:cNvSpPr txBox="1"/>
          <p:nvPr/>
        </p:nvSpPr>
        <p:spPr>
          <a:xfrm>
            <a:off x="3609513" y="2414995"/>
            <a:ext cx="4711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7"/>
          <p:cNvSpPr/>
          <p:nvPr/>
        </p:nvSpPr>
        <p:spPr>
          <a:xfrm>
            <a:off x="6361565" y="2418090"/>
            <a:ext cx="388028" cy="2400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/>
          </a:p>
        </p:txBody>
      </p:sp>
      <p:sp>
        <p:nvSpPr>
          <p:cNvPr id="177" name="Google Shape;177;p97"/>
          <p:cNvSpPr/>
          <p:nvPr/>
        </p:nvSpPr>
        <p:spPr>
          <a:xfrm>
            <a:off x="6834292" y="2418090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178" name="Google Shape;178;p97"/>
          <p:cNvSpPr/>
          <p:nvPr/>
        </p:nvSpPr>
        <p:spPr>
          <a:xfrm>
            <a:off x="6372563" y="2755424"/>
            <a:ext cx="388028" cy="2400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/>
          </a:p>
        </p:txBody>
      </p:sp>
      <p:sp>
        <p:nvSpPr>
          <p:cNvPr id="179" name="Google Shape;179;p97"/>
          <p:cNvSpPr/>
          <p:nvPr/>
        </p:nvSpPr>
        <p:spPr>
          <a:xfrm>
            <a:off x="6845290" y="2755424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180" name="Google Shape;180;p97"/>
          <p:cNvSpPr txBox="1"/>
          <p:nvPr/>
        </p:nvSpPr>
        <p:spPr>
          <a:xfrm>
            <a:off x="5062969" y="2763094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/>
          </a:p>
        </p:txBody>
      </p:sp>
      <p:sp>
        <p:nvSpPr>
          <p:cNvPr id="181" name="Google Shape;181;p97"/>
          <p:cNvSpPr txBox="1"/>
          <p:nvPr/>
        </p:nvSpPr>
        <p:spPr>
          <a:xfrm>
            <a:off x="3609513" y="2752329"/>
            <a:ext cx="4711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7"/>
          <p:cNvSpPr/>
          <p:nvPr/>
        </p:nvSpPr>
        <p:spPr>
          <a:xfrm>
            <a:off x="2505021" y="4147794"/>
            <a:ext cx="2840754" cy="14988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7"/>
          <p:cNvSpPr/>
          <p:nvPr/>
        </p:nvSpPr>
        <p:spPr>
          <a:xfrm>
            <a:off x="3250819" y="5125151"/>
            <a:ext cx="622481" cy="2669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/>
          </a:p>
        </p:txBody>
      </p:sp>
      <p:sp>
        <p:nvSpPr>
          <p:cNvPr id="184" name="Google Shape;184;p97"/>
          <p:cNvSpPr/>
          <p:nvPr/>
        </p:nvSpPr>
        <p:spPr>
          <a:xfrm>
            <a:off x="3996617" y="5125151"/>
            <a:ext cx="622481" cy="2669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/>
          </a:p>
        </p:txBody>
      </p:sp>
      <p:sp>
        <p:nvSpPr>
          <p:cNvPr id="185" name="Google Shape;185;p97"/>
          <p:cNvSpPr txBox="1"/>
          <p:nvPr/>
        </p:nvSpPr>
        <p:spPr>
          <a:xfrm>
            <a:off x="3115923" y="4604548"/>
            <a:ext cx="16189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정말로 삭제하시겠습니까?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7"/>
          <p:cNvSpPr/>
          <p:nvPr/>
        </p:nvSpPr>
        <p:spPr>
          <a:xfrm>
            <a:off x="509047" y="1544138"/>
            <a:ext cx="6975835" cy="162798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7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7"/>
          <p:cNvSpPr/>
          <p:nvPr/>
        </p:nvSpPr>
        <p:spPr>
          <a:xfrm>
            <a:off x="642594" y="1771955"/>
            <a:ext cx="488197" cy="23930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7"/>
          <p:cNvSpPr/>
          <p:nvPr/>
        </p:nvSpPr>
        <p:spPr>
          <a:xfrm>
            <a:off x="1185216" y="182777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7"/>
          <p:cNvSpPr/>
          <p:nvPr/>
        </p:nvSpPr>
        <p:spPr>
          <a:xfrm>
            <a:off x="6570983" y="1716050"/>
            <a:ext cx="860347" cy="32383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7"/>
          <p:cNvSpPr/>
          <p:nvPr/>
        </p:nvSpPr>
        <p:spPr>
          <a:xfrm>
            <a:off x="6372563" y="179486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7"/>
          <p:cNvSpPr/>
          <p:nvPr/>
        </p:nvSpPr>
        <p:spPr>
          <a:xfrm>
            <a:off x="3384224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7"/>
          <p:cNvSpPr/>
          <p:nvPr/>
        </p:nvSpPr>
        <p:spPr>
          <a:xfrm>
            <a:off x="3607253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7"/>
          <p:cNvSpPr/>
          <p:nvPr/>
        </p:nvSpPr>
        <p:spPr>
          <a:xfrm>
            <a:off x="3841325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7"/>
          <p:cNvSpPr/>
          <p:nvPr/>
        </p:nvSpPr>
        <p:spPr>
          <a:xfrm>
            <a:off x="4069735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7"/>
          <p:cNvSpPr/>
          <p:nvPr/>
        </p:nvSpPr>
        <p:spPr>
          <a:xfrm>
            <a:off x="4295716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7"/>
          <p:cNvSpPr/>
          <p:nvPr/>
        </p:nvSpPr>
        <p:spPr>
          <a:xfrm>
            <a:off x="3150127" y="3359870"/>
            <a:ext cx="230840" cy="2229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7"/>
          <p:cNvSpPr/>
          <p:nvPr/>
        </p:nvSpPr>
        <p:spPr>
          <a:xfrm>
            <a:off x="4520868" y="3359870"/>
            <a:ext cx="230840" cy="2229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7"/>
          <p:cNvSpPr/>
          <p:nvPr/>
        </p:nvSpPr>
        <p:spPr>
          <a:xfrm>
            <a:off x="6330418" y="2385613"/>
            <a:ext cx="471176" cy="32383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7"/>
          <p:cNvSpPr/>
          <p:nvPr/>
        </p:nvSpPr>
        <p:spPr>
          <a:xfrm>
            <a:off x="6804894" y="2388085"/>
            <a:ext cx="471176" cy="31923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7"/>
          <p:cNvSpPr/>
          <p:nvPr/>
        </p:nvSpPr>
        <p:spPr>
          <a:xfrm>
            <a:off x="6138328" y="2465848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7"/>
          <p:cNvSpPr/>
          <p:nvPr/>
        </p:nvSpPr>
        <p:spPr>
          <a:xfrm>
            <a:off x="7304265" y="2466207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97"/>
          <p:cNvCxnSpPr>
            <a:stCxn id="200" idx="2"/>
            <a:endCxn id="182" idx="3"/>
          </p:cNvCxnSpPr>
          <p:nvPr/>
        </p:nvCxnSpPr>
        <p:spPr>
          <a:xfrm rot="5400000">
            <a:off x="5098132" y="2954972"/>
            <a:ext cx="2190000" cy="1694700"/>
          </a:xfrm>
          <a:prstGeom prst="bentConnector2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p97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97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7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UI_ad_006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97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7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쿠폰을 등록, 수정, 삭제 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7409"/>
              </p:ext>
            </p:extLst>
          </p:nvPr>
        </p:nvGraphicFramePr>
        <p:xfrm>
          <a:off x="560511" y="1052738"/>
          <a:ext cx="8928992" cy="1123326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할인값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Google Shape;204;p97">
            <a:extLst>
              <a:ext uri="{FF2B5EF4-FFF2-40B4-BE49-F238E27FC236}">
                <a16:creationId xmlns:a16="http://schemas.microsoft.com/office/drawing/2014/main" id="{E01E87C0-F4B2-3860-AFB4-D606F50A7EA1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765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98"/>
          <p:cNvGraphicFramePr/>
          <p:nvPr/>
        </p:nvGraphicFramePr>
        <p:xfrm>
          <a:off x="7833742" y="2030696"/>
          <a:ext cx="2013425" cy="36072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 회원 - 전체 회원에게 등록되는 쿠폰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쿠폰 코드 – 회원이 내정보 &gt;  쿠폰함 &gt; 쿠폰코드입력에서  쿠폰 코드 입력 시 사용할 수 있는 쿠폰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 종류 선택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사용 기간 설정 – 사용 기간이 지나면 쿠폰 목록에서 삭제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기간제한 없음 – 무기한으로 사용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 등록 버튼 클릭 시, 쿠폰 테이블에 등록되어지고 쿠폰 목록 조회화면으로 이동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4" name="Google Shape;214;p98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8"/>
          <p:cNvSpPr/>
          <p:nvPr/>
        </p:nvSpPr>
        <p:spPr>
          <a:xfrm>
            <a:off x="592182" y="1840781"/>
            <a:ext cx="6820294" cy="15715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8"/>
          <p:cNvSpPr txBox="1"/>
          <p:nvPr/>
        </p:nvSpPr>
        <p:spPr>
          <a:xfrm>
            <a:off x="1326215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회원 쿠폰 관리</a:t>
            </a:r>
            <a:r>
              <a:rPr lang="en-US" sz="900" b="0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회원 정보 관리</a:t>
            </a:r>
            <a:endParaRPr/>
          </a:p>
        </p:txBody>
      </p:sp>
      <p:sp>
        <p:nvSpPr>
          <p:cNvPr id="217" name="Google Shape;217;p98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쿠폰 등록</a:t>
            </a:r>
            <a:endParaRPr/>
          </a:p>
        </p:txBody>
      </p:sp>
      <p:sp>
        <p:nvSpPr>
          <p:cNvPr id="218" name="Google Shape;218;p98"/>
          <p:cNvSpPr/>
          <p:nvPr/>
        </p:nvSpPr>
        <p:spPr>
          <a:xfrm>
            <a:off x="601609" y="1850207"/>
            <a:ext cx="854800" cy="15620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8"/>
          <p:cNvSpPr txBox="1"/>
          <p:nvPr/>
        </p:nvSpPr>
        <p:spPr>
          <a:xfrm>
            <a:off x="650125" y="1902782"/>
            <a:ext cx="6642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명</a:t>
            </a:r>
            <a:endParaRPr/>
          </a:p>
        </p:txBody>
      </p:sp>
      <p:cxnSp>
        <p:nvCxnSpPr>
          <p:cNvPr id="220" name="Google Shape;220;p98"/>
          <p:cNvCxnSpPr/>
          <p:nvPr/>
        </p:nvCxnSpPr>
        <p:spPr>
          <a:xfrm>
            <a:off x="609332" y="2201578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98"/>
          <p:cNvSpPr txBox="1"/>
          <p:nvPr/>
        </p:nvSpPr>
        <p:spPr>
          <a:xfrm>
            <a:off x="1696506" y="2281123"/>
            <a:ext cx="8771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회원</a:t>
            </a:r>
            <a:endParaRPr/>
          </a:p>
        </p:txBody>
      </p:sp>
      <p:sp>
        <p:nvSpPr>
          <p:cNvPr id="222" name="Google Shape;222;p98"/>
          <p:cNvSpPr txBox="1"/>
          <p:nvPr/>
        </p:nvSpPr>
        <p:spPr>
          <a:xfrm>
            <a:off x="650125" y="2277450"/>
            <a:ext cx="7772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발행 대상</a:t>
            </a:r>
            <a:endParaRPr/>
          </a:p>
        </p:txBody>
      </p:sp>
      <p:cxnSp>
        <p:nvCxnSpPr>
          <p:cNvPr id="223" name="Google Shape;223;p98"/>
          <p:cNvCxnSpPr/>
          <p:nvPr/>
        </p:nvCxnSpPr>
        <p:spPr>
          <a:xfrm>
            <a:off x="593756" y="2594853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98"/>
          <p:cNvSpPr txBox="1"/>
          <p:nvPr/>
        </p:nvSpPr>
        <p:spPr>
          <a:xfrm>
            <a:off x="650125" y="3065977"/>
            <a:ext cx="7772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 기간</a:t>
            </a:r>
            <a:endParaRPr/>
          </a:p>
        </p:txBody>
      </p:sp>
      <p:cxnSp>
        <p:nvCxnSpPr>
          <p:cNvPr id="225" name="Google Shape;225;p98"/>
          <p:cNvCxnSpPr/>
          <p:nvPr/>
        </p:nvCxnSpPr>
        <p:spPr>
          <a:xfrm>
            <a:off x="592182" y="2988128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98"/>
          <p:cNvSpPr txBox="1"/>
          <p:nvPr/>
        </p:nvSpPr>
        <p:spPr>
          <a:xfrm>
            <a:off x="650125" y="2664150"/>
            <a:ext cx="4760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할인</a:t>
            </a:r>
            <a:endParaRPr/>
          </a:p>
        </p:txBody>
      </p:sp>
      <p:cxnSp>
        <p:nvCxnSpPr>
          <p:cNvPr id="227" name="Google Shape;227;p98"/>
          <p:cNvCxnSpPr/>
          <p:nvPr/>
        </p:nvCxnSpPr>
        <p:spPr>
          <a:xfrm>
            <a:off x="1456409" y="1850206"/>
            <a:ext cx="0" cy="15620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98"/>
          <p:cNvSpPr/>
          <p:nvPr/>
        </p:nvSpPr>
        <p:spPr>
          <a:xfrm>
            <a:off x="1606893" y="2344226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8"/>
          <p:cNvSpPr txBox="1"/>
          <p:nvPr/>
        </p:nvSpPr>
        <p:spPr>
          <a:xfrm>
            <a:off x="2687973" y="2281123"/>
            <a:ext cx="8771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코드</a:t>
            </a:r>
            <a:endParaRPr/>
          </a:p>
        </p:txBody>
      </p:sp>
      <p:sp>
        <p:nvSpPr>
          <p:cNvPr id="230" name="Google Shape;230;p98"/>
          <p:cNvSpPr/>
          <p:nvPr/>
        </p:nvSpPr>
        <p:spPr>
          <a:xfrm>
            <a:off x="2592685" y="2344226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8"/>
          <p:cNvSpPr/>
          <p:nvPr/>
        </p:nvSpPr>
        <p:spPr>
          <a:xfrm>
            <a:off x="1830630" y="3075760"/>
            <a:ext cx="1438289" cy="246216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8"/>
          <p:cNvSpPr/>
          <p:nvPr/>
        </p:nvSpPr>
        <p:spPr>
          <a:xfrm>
            <a:off x="3711026" y="3083357"/>
            <a:ext cx="1438289" cy="246216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8"/>
          <p:cNvSpPr txBox="1"/>
          <p:nvPr/>
        </p:nvSpPr>
        <p:spPr>
          <a:xfrm>
            <a:off x="3252204" y="3075753"/>
            <a:ext cx="4711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766" y="3368101"/>
            <a:ext cx="18383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8"/>
          <p:cNvSpPr/>
          <p:nvPr/>
        </p:nvSpPr>
        <p:spPr>
          <a:xfrm>
            <a:off x="1606893" y="1894633"/>
            <a:ext cx="4093498" cy="25437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행사쿠폰</a:t>
            </a:r>
            <a:endParaRPr/>
          </a:p>
        </p:txBody>
      </p:sp>
      <p:sp>
        <p:nvSpPr>
          <p:cNvPr id="236" name="Google Shape;236;p98"/>
          <p:cNvSpPr/>
          <p:nvPr/>
        </p:nvSpPr>
        <p:spPr>
          <a:xfrm>
            <a:off x="1606893" y="2669255"/>
            <a:ext cx="718018" cy="227483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8"/>
          <p:cNvSpPr/>
          <p:nvPr/>
        </p:nvSpPr>
        <p:spPr>
          <a:xfrm>
            <a:off x="3671537" y="3579737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/>
          </a:p>
        </p:txBody>
      </p:sp>
      <p:sp>
        <p:nvSpPr>
          <p:cNvPr id="238" name="Google Shape;238;p98"/>
          <p:cNvSpPr txBox="1"/>
          <p:nvPr/>
        </p:nvSpPr>
        <p:spPr>
          <a:xfrm>
            <a:off x="5472893" y="3084559"/>
            <a:ext cx="11321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기간제한 없음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8"/>
          <p:cNvSpPr/>
          <p:nvPr/>
        </p:nvSpPr>
        <p:spPr>
          <a:xfrm>
            <a:off x="5379596" y="3147662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8"/>
          <p:cNvSpPr/>
          <p:nvPr/>
        </p:nvSpPr>
        <p:spPr>
          <a:xfrm>
            <a:off x="1603961" y="3129128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8"/>
          <p:cNvSpPr/>
          <p:nvPr/>
        </p:nvSpPr>
        <p:spPr>
          <a:xfrm>
            <a:off x="1524103" y="2274261"/>
            <a:ext cx="1897828" cy="24941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8"/>
          <p:cNvSpPr/>
          <p:nvPr/>
        </p:nvSpPr>
        <p:spPr>
          <a:xfrm>
            <a:off x="1325627" y="2315717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8"/>
          <p:cNvSpPr/>
          <p:nvPr/>
        </p:nvSpPr>
        <p:spPr>
          <a:xfrm>
            <a:off x="1535565" y="3039623"/>
            <a:ext cx="4921785" cy="31349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8"/>
          <p:cNvSpPr/>
          <p:nvPr/>
        </p:nvSpPr>
        <p:spPr>
          <a:xfrm>
            <a:off x="1337090" y="3109361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8"/>
          <p:cNvSpPr/>
          <p:nvPr/>
        </p:nvSpPr>
        <p:spPr>
          <a:xfrm>
            <a:off x="3613404" y="3529816"/>
            <a:ext cx="807768" cy="34385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8"/>
          <p:cNvSpPr/>
          <p:nvPr/>
        </p:nvSpPr>
        <p:spPr>
          <a:xfrm>
            <a:off x="4468374" y="3626327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8"/>
          <p:cNvSpPr/>
          <p:nvPr/>
        </p:nvSpPr>
        <p:spPr>
          <a:xfrm>
            <a:off x="2361828" y="2663108"/>
            <a:ext cx="890362" cy="23996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8"/>
          <p:cNvSpPr/>
          <p:nvPr/>
        </p:nvSpPr>
        <p:spPr>
          <a:xfrm>
            <a:off x="3313523" y="2704414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8"/>
          <p:cNvSpPr txBox="1"/>
          <p:nvPr/>
        </p:nvSpPr>
        <p:spPr>
          <a:xfrm>
            <a:off x="2498577" y="2660078"/>
            <a:ext cx="2643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8"/>
          <p:cNvSpPr/>
          <p:nvPr/>
        </p:nvSpPr>
        <p:spPr>
          <a:xfrm>
            <a:off x="2408963" y="2723180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8"/>
          <p:cNvSpPr txBox="1"/>
          <p:nvPr/>
        </p:nvSpPr>
        <p:spPr>
          <a:xfrm>
            <a:off x="2943291" y="2660078"/>
            <a:ext cx="3150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8"/>
          <p:cNvSpPr/>
          <p:nvPr/>
        </p:nvSpPr>
        <p:spPr>
          <a:xfrm>
            <a:off x="2848003" y="2723180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8"/>
          <p:cNvSpPr txBox="1"/>
          <p:nvPr/>
        </p:nvSpPr>
        <p:spPr>
          <a:xfrm>
            <a:off x="1628801" y="800711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8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등록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98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8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UI_ad_007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98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8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쿠폰을 이용고객 전체 또는 일부에게 등록 시킬 수 있다. 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40066"/>
              </p:ext>
            </p:extLst>
          </p:nvPr>
        </p:nvGraphicFramePr>
        <p:xfrm>
          <a:off x="560511" y="1052738"/>
          <a:ext cx="8928992" cy="1310547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할인값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Google Shape;254;p98">
            <a:extLst>
              <a:ext uri="{FF2B5EF4-FFF2-40B4-BE49-F238E27FC236}">
                <a16:creationId xmlns:a16="http://schemas.microsoft.com/office/drawing/2014/main" id="{0ED83662-CE8D-442E-B3A2-0684BDD4F2FE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등록 </a:t>
            </a:r>
            <a:r>
              <a:rPr lang="ko-KR" alt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9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4"/>
          <p:cNvGraphicFramePr/>
          <p:nvPr/>
        </p:nvGraphicFramePr>
        <p:xfrm>
          <a:off x="7834741" y="203688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값 입력 후 쿠폰 수정 버튼 클릭 시, 해당 쿠폰 데이터가 수정되어지고 쿠폰 목록 조회화면으로 이동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4" name="Google Shape;264;p4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92182" y="1840781"/>
            <a:ext cx="6820294" cy="157152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 txBox="1"/>
          <p:nvPr/>
        </p:nvSpPr>
        <p:spPr>
          <a:xfrm>
            <a:off x="1326215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회원 쿠폰 관리</a:t>
            </a:r>
            <a:r>
              <a:rPr lang="en-US" sz="900" b="0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회원 정보 관리</a:t>
            </a:r>
            <a:endParaRPr/>
          </a:p>
        </p:txBody>
      </p:sp>
      <p:sp>
        <p:nvSpPr>
          <p:cNvPr id="267" name="Google Shape;267;p4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쿠폰 수정</a:t>
            </a:r>
            <a:endParaRPr/>
          </a:p>
        </p:txBody>
      </p:sp>
      <p:sp>
        <p:nvSpPr>
          <p:cNvPr id="268" name="Google Shape;268;p4"/>
          <p:cNvSpPr/>
          <p:nvPr/>
        </p:nvSpPr>
        <p:spPr>
          <a:xfrm>
            <a:off x="601609" y="1850207"/>
            <a:ext cx="854800" cy="15620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>
            <a:off x="609332" y="2201578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4"/>
          <p:cNvSpPr txBox="1"/>
          <p:nvPr/>
        </p:nvSpPr>
        <p:spPr>
          <a:xfrm>
            <a:off x="1696506" y="2281123"/>
            <a:ext cx="8771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회원</a:t>
            </a:r>
            <a:endParaRPr/>
          </a:p>
        </p:txBody>
      </p:sp>
      <p:cxnSp>
        <p:nvCxnSpPr>
          <p:cNvPr id="271" name="Google Shape;271;p4"/>
          <p:cNvCxnSpPr/>
          <p:nvPr/>
        </p:nvCxnSpPr>
        <p:spPr>
          <a:xfrm>
            <a:off x="593756" y="2594853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4"/>
          <p:cNvCxnSpPr/>
          <p:nvPr/>
        </p:nvCxnSpPr>
        <p:spPr>
          <a:xfrm>
            <a:off x="592182" y="2988128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4"/>
          <p:cNvCxnSpPr/>
          <p:nvPr/>
        </p:nvCxnSpPr>
        <p:spPr>
          <a:xfrm>
            <a:off x="1456409" y="1850206"/>
            <a:ext cx="0" cy="15620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4"/>
          <p:cNvSpPr/>
          <p:nvPr/>
        </p:nvSpPr>
        <p:spPr>
          <a:xfrm>
            <a:off x="1606893" y="2344226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2687973" y="2281123"/>
            <a:ext cx="8771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코드</a:t>
            </a:r>
            <a:endParaRPr/>
          </a:p>
        </p:txBody>
      </p:sp>
      <p:sp>
        <p:nvSpPr>
          <p:cNvPr id="276" name="Google Shape;276;p4"/>
          <p:cNvSpPr/>
          <p:nvPr/>
        </p:nvSpPr>
        <p:spPr>
          <a:xfrm>
            <a:off x="2592685" y="2344226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830630" y="3075760"/>
            <a:ext cx="1438289" cy="246216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3711026" y="3083357"/>
            <a:ext cx="1438289" cy="246216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3252204" y="3075753"/>
            <a:ext cx="4711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3671537" y="3579737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/>
          </a:p>
        </p:txBody>
      </p:sp>
      <p:sp>
        <p:nvSpPr>
          <p:cNvPr id="281" name="Google Shape;281;p4"/>
          <p:cNvSpPr txBox="1"/>
          <p:nvPr/>
        </p:nvSpPr>
        <p:spPr>
          <a:xfrm>
            <a:off x="1543911" y="1909588"/>
            <a:ext cx="12919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신규 회원  쿠폰</a:t>
            </a:r>
            <a:endParaRPr/>
          </a:p>
        </p:txBody>
      </p:sp>
      <p:sp>
        <p:nvSpPr>
          <p:cNvPr id="282" name="Google Shape;282;p4"/>
          <p:cNvSpPr txBox="1"/>
          <p:nvPr/>
        </p:nvSpPr>
        <p:spPr>
          <a:xfrm>
            <a:off x="5472893" y="3084559"/>
            <a:ext cx="11321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기간제한 없음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5379596" y="3147662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1603961" y="3129128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766" y="3368101"/>
            <a:ext cx="18383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"/>
          <p:cNvSpPr txBox="1"/>
          <p:nvPr/>
        </p:nvSpPr>
        <p:spPr>
          <a:xfrm>
            <a:off x="650125" y="1902782"/>
            <a:ext cx="6642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쿠폰 명</a:t>
            </a:r>
            <a:endParaRPr/>
          </a:p>
        </p:txBody>
      </p:sp>
      <p:sp>
        <p:nvSpPr>
          <p:cNvPr id="287" name="Google Shape;287;p4"/>
          <p:cNvSpPr txBox="1"/>
          <p:nvPr/>
        </p:nvSpPr>
        <p:spPr>
          <a:xfrm>
            <a:off x="650125" y="2277450"/>
            <a:ext cx="7772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발행 대상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650125" y="3065977"/>
            <a:ext cx="7772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 기간</a:t>
            </a:r>
            <a:endParaRPr/>
          </a:p>
        </p:txBody>
      </p:sp>
      <p:sp>
        <p:nvSpPr>
          <p:cNvPr id="289" name="Google Shape;289;p4"/>
          <p:cNvSpPr txBox="1"/>
          <p:nvPr/>
        </p:nvSpPr>
        <p:spPr>
          <a:xfrm>
            <a:off x="650125" y="2664150"/>
            <a:ext cx="4760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할인</a:t>
            </a:r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3613404" y="3529816"/>
            <a:ext cx="807768" cy="34385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4468374" y="3626327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1606893" y="2669255"/>
            <a:ext cx="718018" cy="227483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"/>
          <p:cNvSpPr txBox="1"/>
          <p:nvPr/>
        </p:nvSpPr>
        <p:spPr>
          <a:xfrm>
            <a:off x="2498577" y="2660078"/>
            <a:ext cx="2643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2408963" y="2723180"/>
            <a:ext cx="120014" cy="120014"/>
          </a:xfrm>
          <a:prstGeom prst="ellipse">
            <a:avLst/>
          </a:prstGeom>
          <a:solidFill>
            <a:srgbClr val="FF740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"/>
          <p:cNvSpPr txBox="1"/>
          <p:nvPr/>
        </p:nvSpPr>
        <p:spPr>
          <a:xfrm>
            <a:off x="2943291" y="2660078"/>
            <a:ext cx="3150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2848003" y="2723180"/>
            <a:ext cx="120014" cy="1200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 txBox="1"/>
          <p:nvPr/>
        </p:nvSpPr>
        <p:spPr>
          <a:xfrm>
            <a:off x="1659201" y="807607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수정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4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UI_ad_007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4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등록된 쿠폰의 정보를 수정 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86512"/>
              </p:ext>
            </p:extLst>
          </p:nvPr>
        </p:nvGraphicFramePr>
        <p:xfrm>
          <a:off x="560511" y="1052738"/>
          <a:ext cx="8928992" cy="2433873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할인값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03166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48209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70758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할인값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288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2116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  <a:sym typeface="Arial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343338"/>
                  </a:ext>
                </a:extLst>
              </a:tr>
            </a:tbl>
          </a:graphicData>
        </a:graphic>
      </p:graphicFrame>
      <p:sp>
        <p:nvSpPr>
          <p:cNvPr id="2" name="Google Shape;298;p4">
            <a:extLst>
              <a:ext uri="{FF2B5EF4-FFF2-40B4-BE49-F238E27FC236}">
                <a16:creationId xmlns:a16="http://schemas.microsoft.com/office/drawing/2014/main" id="{5C8A4C89-B2F6-A77D-1966-29E0E7C62C64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쿠폰 수정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514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5"/>
          <p:cNvGraphicFramePr/>
          <p:nvPr/>
        </p:nvGraphicFramePr>
        <p:xfrm>
          <a:off x="7833742" y="2045817"/>
          <a:ext cx="2013425" cy="264708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 목록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총 인원 확인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삭제 버튼 클릭 시, comfirm창을 이용하여 더블 체크 후 회원 삭제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8" name="Google Shape;308;p5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592182" y="2057598"/>
            <a:ext cx="6820294" cy="9834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1326215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쿠폰 관리 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회원 정보 관리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회원 정보 관리</a:t>
            </a:r>
            <a:endParaRPr/>
          </a:p>
        </p:txBody>
      </p:sp>
      <p:sp>
        <p:nvSpPr>
          <p:cNvPr id="312" name="Google Shape;312;p5"/>
          <p:cNvSpPr txBox="1"/>
          <p:nvPr/>
        </p:nvSpPr>
        <p:spPr>
          <a:xfrm>
            <a:off x="592182" y="1783062"/>
            <a:ext cx="58531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10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명</a:t>
            </a:r>
            <a:endParaRPr/>
          </a:p>
        </p:txBody>
      </p:sp>
      <p:sp>
        <p:nvSpPr>
          <p:cNvPr id="313" name="Google Shape;313;p5"/>
          <p:cNvSpPr/>
          <p:nvPr/>
        </p:nvSpPr>
        <p:spPr>
          <a:xfrm>
            <a:off x="601609" y="2067024"/>
            <a:ext cx="6806150" cy="3025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 txBox="1"/>
          <p:nvPr/>
        </p:nvSpPr>
        <p:spPr>
          <a:xfrm>
            <a:off x="2553707" y="2081598"/>
            <a:ext cx="566521" cy="25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/>
          </a:p>
        </p:txBody>
      </p:sp>
      <p:sp>
        <p:nvSpPr>
          <p:cNvPr id="315" name="Google Shape;315;p5"/>
          <p:cNvSpPr txBox="1"/>
          <p:nvPr/>
        </p:nvSpPr>
        <p:spPr>
          <a:xfrm>
            <a:off x="1443168" y="2081598"/>
            <a:ext cx="4901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/>
          </a:p>
        </p:txBody>
      </p:sp>
      <p:sp>
        <p:nvSpPr>
          <p:cNvPr id="316" name="Google Shape;316;p5"/>
          <p:cNvSpPr txBox="1"/>
          <p:nvPr/>
        </p:nvSpPr>
        <p:spPr>
          <a:xfrm>
            <a:off x="6730740" y="2081598"/>
            <a:ext cx="4955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/>
          </a:p>
        </p:txBody>
      </p:sp>
      <p:sp>
        <p:nvSpPr>
          <p:cNvPr id="317" name="Google Shape;317;p5"/>
          <p:cNvSpPr txBox="1"/>
          <p:nvPr/>
        </p:nvSpPr>
        <p:spPr>
          <a:xfrm>
            <a:off x="3963102" y="2102448"/>
            <a:ext cx="705221" cy="25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/>
          </a:p>
        </p:txBody>
      </p:sp>
      <p:cxnSp>
        <p:nvCxnSpPr>
          <p:cNvPr id="318" name="Google Shape;318;p5"/>
          <p:cNvCxnSpPr/>
          <p:nvPr/>
        </p:nvCxnSpPr>
        <p:spPr>
          <a:xfrm>
            <a:off x="609332" y="2369530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5"/>
          <p:cNvCxnSpPr/>
          <p:nvPr/>
        </p:nvCxnSpPr>
        <p:spPr>
          <a:xfrm>
            <a:off x="609332" y="2697897"/>
            <a:ext cx="67967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5"/>
          <p:cNvSpPr txBox="1"/>
          <p:nvPr/>
        </p:nvSpPr>
        <p:spPr>
          <a:xfrm>
            <a:off x="2125219" y="2414996"/>
            <a:ext cx="15762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member2@gmail.com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"/>
          <p:cNvSpPr txBox="1"/>
          <p:nvPr/>
        </p:nvSpPr>
        <p:spPr>
          <a:xfrm>
            <a:off x="2125219" y="2752330"/>
            <a:ext cx="1527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member1@gmail.com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 txBox="1"/>
          <p:nvPr/>
        </p:nvSpPr>
        <p:spPr>
          <a:xfrm>
            <a:off x="1396167" y="2414998"/>
            <a:ext cx="58419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"/>
          <p:cNvSpPr txBox="1"/>
          <p:nvPr/>
        </p:nvSpPr>
        <p:spPr>
          <a:xfrm>
            <a:off x="1413276" y="2752329"/>
            <a:ext cx="54997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 txBox="1"/>
          <p:nvPr/>
        </p:nvSpPr>
        <p:spPr>
          <a:xfrm>
            <a:off x="3763768" y="2435845"/>
            <a:ext cx="110388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010-0000-0000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/>
          <p:nvPr/>
        </p:nvSpPr>
        <p:spPr>
          <a:xfrm>
            <a:off x="6768305" y="2418090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326" name="Google Shape;326;p5"/>
          <p:cNvSpPr/>
          <p:nvPr/>
        </p:nvSpPr>
        <p:spPr>
          <a:xfrm>
            <a:off x="6779303" y="2755424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327" name="Google Shape;327;p5"/>
          <p:cNvSpPr txBox="1"/>
          <p:nvPr/>
        </p:nvSpPr>
        <p:spPr>
          <a:xfrm>
            <a:off x="3763768" y="2773180"/>
            <a:ext cx="110388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010-0000-0000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2505021" y="4147794"/>
            <a:ext cx="2840754" cy="14988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3250819" y="5125151"/>
            <a:ext cx="622481" cy="2669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/>
          </a:p>
        </p:txBody>
      </p:sp>
      <p:sp>
        <p:nvSpPr>
          <p:cNvPr id="330" name="Google Shape;330;p5"/>
          <p:cNvSpPr/>
          <p:nvPr/>
        </p:nvSpPr>
        <p:spPr>
          <a:xfrm>
            <a:off x="3996617" y="5125151"/>
            <a:ext cx="622481" cy="2669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/>
          </a:p>
        </p:txBody>
      </p:sp>
      <p:sp>
        <p:nvSpPr>
          <p:cNvPr id="331" name="Google Shape;331;p5"/>
          <p:cNvSpPr txBox="1"/>
          <p:nvPr/>
        </p:nvSpPr>
        <p:spPr>
          <a:xfrm>
            <a:off x="3115923" y="4604548"/>
            <a:ext cx="16189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정말로 삭제하시겠습니까?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509047" y="1544138"/>
            <a:ext cx="6975835" cy="162798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642594" y="1771955"/>
            <a:ext cx="488197" cy="23930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"/>
          <p:cNvSpPr/>
          <p:nvPr/>
        </p:nvSpPr>
        <p:spPr>
          <a:xfrm>
            <a:off x="1185216" y="182777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"/>
          <p:cNvSpPr/>
          <p:nvPr/>
        </p:nvSpPr>
        <p:spPr>
          <a:xfrm>
            <a:off x="3384224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"/>
          <p:cNvSpPr/>
          <p:nvPr/>
        </p:nvSpPr>
        <p:spPr>
          <a:xfrm>
            <a:off x="3607253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3841325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4069735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4295716" y="3355941"/>
            <a:ext cx="230840" cy="2308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3150127" y="3359870"/>
            <a:ext cx="230840" cy="2229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"/>
          <p:cNvSpPr/>
          <p:nvPr/>
        </p:nvSpPr>
        <p:spPr>
          <a:xfrm>
            <a:off x="4520868" y="3359870"/>
            <a:ext cx="230840" cy="2229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"/>
          <p:cNvSpPr/>
          <p:nvPr/>
        </p:nvSpPr>
        <p:spPr>
          <a:xfrm>
            <a:off x="6738907" y="2388085"/>
            <a:ext cx="471176" cy="31923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"/>
          <p:cNvSpPr/>
          <p:nvPr/>
        </p:nvSpPr>
        <p:spPr>
          <a:xfrm>
            <a:off x="7238278" y="2466207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5"/>
          <p:cNvCxnSpPr>
            <a:stCxn id="343" idx="2"/>
            <a:endCxn id="328" idx="3"/>
          </p:cNvCxnSpPr>
          <p:nvPr/>
        </p:nvCxnSpPr>
        <p:spPr>
          <a:xfrm rot="5400000">
            <a:off x="5065145" y="2987972"/>
            <a:ext cx="2190000" cy="1628700"/>
          </a:xfrm>
          <a:prstGeom prst="bentConnector2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6" name="Google Shape;346;p5"/>
          <p:cNvSpPr txBox="1"/>
          <p:nvPr/>
        </p:nvSpPr>
        <p:spPr>
          <a:xfrm>
            <a:off x="734439" y="2081598"/>
            <a:ext cx="4901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/>
          </a:p>
        </p:txBody>
      </p:sp>
      <p:sp>
        <p:nvSpPr>
          <p:cNvPr id="347" name="Google Shape;347;p5"/>
          <p:cNvSpPr txBox="1"/>
          <p:nvPr/>
        </p:nvSpPr>
        <p:spPr>
          <a:xfrm>
            <a:off x="856561" y="2414995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"/>
          <p:cNvSpPr txBox="1"/>
          <p:nvPr/>
        </p:nvSpPr>
        <p:spPr>
          <a:xfrm>
            <a:off x="856561" y="2752329"/>
            <a:ext cx="2459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"/>
          <p:cNvSpPr txBox="1"/>
          <p:nvPr/>
        </p:nvSpPr>
        <p:spPr>
          <a:xfrm>
            <a:off x="5848681" y="2081598"/>
            <a:ext cx="8264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보유 쿠폰</a:t>
            </a:r>
            <a:endParaRPr/>
          </a:p>
        </p:txBody>
      </p:sp>
      <p:sp>
        <p:nvSpPr>
          <p:cNvPr id="350" name="Google Shape;350;p5"/>
          <p:cNvSpPr txBox="1"/>
          <p:nvPr/>
        </p:nvSpPr>
        <p:spPr>
          <a:xfrm>
            <a:off x="6090434" y="2414999"/>
            <a:ext cx="43151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"/>
          <p:cNvSpPr txBox="1"/>
          <p:nvPr/>
        </p:nvSpPr>
        <p:spPr>
          <a:xfrm>
            <a:off x="6112177" y="2752329"/>
            <a:ext cx="388028" cy="2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"/>
          <p:cNvSpPr txBox="1"/>
          <p:nvPr/>
        </p:nvSpPr>
        <p:spPr>
          <a:xfrm>
            <a:off x="5141389" y="2093994"/>
            <a:ext cx="56652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가입일</a:t>
            </a:r>
            <a:endParaRPr/>
          </a:p>
        </p:txBody>
      </p:sp>
      <p:sp>
        <p:nvSpPr>
          <p:cNvPr id="353" name="Google Shape;353;p5"/>
          <p:cNvSpPr txBox="1"/>
          <p:nvPr/>
        </p:nvSpPr>
        <p:spPr>
          <a:xfrm>
            <a:off x="4999454" y="2427391"/>
            <a:ext cx="8503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"/>
          <p:cNvSpPr txBox="1"/>
          <p:nvPr/>
        </p:nvSpPr>
        <p:spPr>
          <a:xfrm>
            <a:off x="5005525" y="2764726"/>
            <a:ext cx="8382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"/>
          <p:cNvSpPr txBox="1"/>
          <p:nvPr/>
        </p:nvSpPr>
        <p:spPr>
          <a:xfrm>
            <a:off x="1683931" y="809617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5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UI_ad_008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5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등록된 고객의 정보를 조회할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32922"/>
              </p:ext>
            </p:extLst>
          </p:nvPr>
        </p:nvGraphicFramePr>
        <p:xfrm>
          <a:off x="560511" y="1052738"/>
          <a:ext cx="8928992" cy="1497768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보유쿠폰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Cou_type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356;p5">
            <a:extLst>
              <a:ext uri="{FF2B5EF4-FFF2-40B4-BE49-F238E27FC236}">
                <a16:creationId xmlns:a16="http://schemas.microsoft.com/office/drawing/2014/main" id="{AD26CE46-EC17-1DB2-1FFA-E82DE8393B5F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01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6"/>
          <p:cNvGraphicFramePr/>
          <p:nvPr/>
        </p:nvGraphicFramePr>
        <p:xfrm>
          <a:off x="7842966" y="2052253"/>
          <a:ext cx="2013425" cy="319572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가입 승인 클릭 시 해당화면으로 이동한다.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사업자가 회원가입시 관리자에게 사업자의 대표이름, 전화번호, 숙소이름, 주소정보가 올라온다.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사업자정보를 확인후 가입 승인 또는 가입 거부를 할 수 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승인 시 체크박스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거부 시 체크박스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해당 번호 페이지로 이동할 수 있다.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6" name="Google Shape;366;p6"/>
          <p:cNvGraphicFramePr/>
          <p:nvPr/>
        </p:nvGraphicFramePr>
        <p:xfrm>
          <a:off x="204187" y="2445374"/>
          <a:ext cx="7318100" cy="1328960"/>
        </p:xfrm>
        <a:graphic>
          <a:graphicData uri="http://schemas.openxmlformats.org/drawingml/2006/table">
            <a:tbl>
              <a:tblPr firstRow="1" firstCol="1">
                <a:noFill/>
                <a:tableStyleId>{7572C01E-E745-4BCB-89C2-A51D9FC15B77}</a:tableStyleId>
              </a:tblPr>
              <a:tblGrid>
                <a:gridCol w="52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사업자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전화번호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숙소 이름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주소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승인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거부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홍길동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01011112222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~호텔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신사동 123-1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손흥민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01022223333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~모텔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삼성동 234-2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윤승환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01044445555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~펜션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강동구 성내로 456-2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67" name="Google Shape;367;p6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/>
        </p:nvGrpSpPr>
        <p:grpSpPr>
          <a:xfrm>
            <a:off x="7006179" y="3530720"/>
            <a:ext cx="131556" cy="131556"/>
            <a:chOff x="554563" y="2632644"/>
            <a:chExt cx="131556" cy="131556"/>
          </a:xfrm>
        </p:grpSpPr>
        <p:sp>
          <p:nvSpPr>
            <p:cNvPr id="368" name="Google Shape;368;p6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576252" y="2653644"/>
              <a:ext cx="88178" cy="89556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70" name="Google Shape;370;p6"/>
          <p:cNvGrpSpPr/>
          <p:nvPr/>
        </p:nvGrpSpPr>
        <p:grpSpPr>
          <a:xfrm>
            <a:off x="405329" y="1751130"/>
            <a:ext cx="6995148" cy="551696"/>
            <a:chOff x="1807743" y="1962916"/>
            <a:chExt cx="6995148" cy="585815"/>
          </a:xfrm>
        </p:grpSpPr>
        <p:sp>
          <p:nvSpPr>
            <p:cNvPr id="371" name="Google Shape;371;p6"/>
            <p:cNvSpPr txBox="1"/>
            <p:nvPr/>
          </p:nvSpPr>
          <p:spPr>
            <a:xfrm>
              <a:off x="1810124" y="1962916"/>
              <a:ext cx="25167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사업자 가입 승인</a:t>
              </a:r>
              <a:endParaRPr sz="26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72" name="Google Shape;372;p6"/>
            <p:cNvCxnSpPr/>
            <p:nvPr/>
          </p:nvCxnSpPr>
          <p:spPr>
            <a:xfrm>
              <a:off x="1807743" y="2548731"/>
              <a:ext cx="6995148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73" name="Google Shape;373;p6"/>
          <p:cNvSpPr/>
          <p:nvPr/>
        </p:nvSpPr>
        <p:spPr>
          <a:xfrm>
            <a:off x="161845" y="16148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204187" y="1723011"/>
            <a:ext cx="7404525" cy="32369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5936355" y="244537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5946713" y="2851138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6"/>
          <p:cNvGrpSpPr/>
          <p:nvPr/>
        </p:nvGrpSpPr>
        <p:grpSpPr>
          <a:xfrm>
            <a:off x="6222543" y="2882642"/>
            <a:ext cx="128588" cy="128588"/>
            <a:chOff x="863600" y="1311275"/>
            <a:chExt cx="128588" cy="128588"/>
          </a:xfrm>
        </p:grpSpPr>
        <p:sp>
          <p:nvSpPr>
            <p:cNvPr id="378" name="Google Shape;378;p6"/>
            <p:cNvSpPr/>
            <p:nvPr/>
          </p:nvSpPr>
          <p:spPr>
            <a:xfrm>
              <a:off x="863600" y="131127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879475" y="1335088"/>
              <a:ext cx="96838" cy="80963"/>
            </a:xfrm>
            <a:custGeom>
              <a:avLst/>
              <a:gdLst/>
              <a:ahLst/>
              <a:cxnLst/>
              <a:rect l="l" t="t" r="r" b="b"/>
              <a:pathLst>
                <a:path w="61" h="51" extrusionOk="0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80" name="Google Shape;380;p6"/>
          <p:cNvGrpSpPr/>
          <p:nvPr/>
        </p:nvGrpSpPr>
        <p:grpSpPr>
          <a:xfrm>
            <a:off x="7006179" y="2855703"/>
            <a:ext cx="193769" cy="181973"/>
            <a:chOff x="863600" y="1279822"/>
            <a:chExt cx="193769" cy="181973"/>
          </a:xfrm>
        </p:grpSpPr>
        <p:sp>
          <p:nvSpPr>
            <p:cNvPr id="381" name="Google Shape;381;p6"/>
            <p:cNvSpPr/>
            <p:nvPr/>
          </p:nvSpPr>
          <p:spPr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6"/>
            <p:cNvSpPr txBox="1"/>
            <p:nvPr/>
          </p:nvSpPr>
          <p:spPr>
            <a:xfrm>
              <a:off x="1057304" y="1279822"/>
              <a:ext cx="65" cy="18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83" name="Google Shape;383;p6"/>
          <p:cNvGrpSpPr/>
          <p:nvPr/>
        </p:nvGrpSpPr>
        <p:grpSpPr>
          <a:xfrm>
            <a:off x="6226495" y="3157341"/>
            <a:ext cx="193769" cy="181973"/>
            <a:chOff x="863600" y="1279822"/>
            <a:chExt cx="193769" cy="181973"/>
          </a:xfrm>
        </p:grpSpPr>
        <p:sp>
          <p:nvSpPr>
            <p:cNvPr id="384" name="Google Shape;384;p6"/>
            <p:cNvSpPr/>
            <p:nvPr/>
          </p:nvSpPr>
          <p:spPr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6"/>
            <p:cNvSpPr txBox="1"/>
            <p:nvPr/>
          </p:nvSpPr>
          <p:spPr>
            <a:xfrm>
              <a:off x="1057304" y="1279822"/>
              <a:ext cx="65" cy="18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86" name="Google Shape;386;p6"/>
          <p:cNvGrpSpPr/>
          <p:nvPr/>
        </p:nvGrpSpPr>
        <p:grpSpPr>
          <a:xfrm>
            <a:off x="7006179" y="3166401"/>
            <a:ext cx="193769" cy="181973"/>
            <a:chOff x="863600" y="1279822"/>
            <a:chExt cx="193769" cy="181973"/>
          </a:xfrm>
        </p:grpSpPr>
        <p:sp>
          <p:nvSpPr>
            <p:cNvPr id="387" name="Google Shape;387;p6"/>
            <p:cNvSpPr/>
            <p:nvPr/>
          </p:nvSpPr>
          <p:spPr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6"/>
            <p:cNvSpPr txBox="1"/>
            <p:nvPr/>
          </p:nvSpPr>
          <p:spPr>
            <a:xfrm>
              <a:off x="1057304" y="1279822"/>
              <a:ext cx="65" cy="18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89" name="Google Shape;389;p6"/>
          <p:cNvGrpSpPr/>
          <p:nvPr/>
        </p:nvGrpSpPr>
        <p:grpSpPr>
          <a:xfrm>
            <a:off x="6226430" y="3494832"/>
            <a:ext cx="193769" cy="181973"/>
            <a:chOff x="863600" y="1279822"/>
            <a:chExt cx="193769" cy="181973"/>
          </a:xfrm>
        </p:grpSpPr>
        <p:sp>
          <p:nvSpPr>
            <p:cNvPr id="390" name="Google Shape;390;p6"/>
            <p:cNvSpPr/>
            <p:nvPr/>
          </p:nvSpPr>
          <p:spPr>
            <a:xfrm>
              <a:off x="863600" y="1306515"/>
              <a:ext cx="128588" cy="1285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6"/>
            <p:cNvSpPr txBox="1"/>
            <p:nvPr/>
          </p:nvSpPr>
          <p:spPr>
            <a:xfrm>
              <a:off x="1057304" y="1279822"/>
              <a:ext cx="65" cy="18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92" name="Google Shape;392;p6"/>
          <p:cNvSpPr/>
          <p:nvPr/>
        </p:nvSpPr>
        <p:spPr>
          <a:xfrm>
            <a:off x="6806672" y="348358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6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5" y="3950227"/>
            <a:ext cx="2592289" cy="57845"/>
            <a:chOff x="7245749" y="4530740"/>
            <a:chExt cx="2592289" cy="57845"/>
          </a:xfrm>
        </p:grpSpPr>
        <p:sp>
          <p:nvSpPr>
            <p:cNvPr id="394" name="Google Shape;394;p6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395" name="Google Shape;395;p6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6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7" name="Google Shape;397;p6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98" name="Google Shape;398;p6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4" y="4220548"/>
            <a:ext cx="2592289" cy="57845"/>
            <a:chOff x="7245749" y="4530740"/>
            <a:chExt cx="2592289" cy="57845"/>
          </a:xfrm>
        </p:grpSpPr>
        <p:sp>
          <p:nvSpPr>
            <p:cNvPr id="399" name="Google Shape;399;p6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00" name="Google Shape;400;p6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6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2" name="Google Shape;402;p6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03" name="Google Shape;403;p6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3" y="4490869"/>
            <a:ext cx="2592289" cy="57845"/>
            <a:chOff x="7245749" y="4530740"/>
            <a:chExt cx="2592289" cy="57845"/>
          </a:xfrm>
        </p:grpSpPr>
        <p:sp>
          <p:nvSpPr>
            <p:cNvPr id="404" name="Google Shape;404;p6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05" name="Google Shape;405;p6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6" name="Google Shape;406;p6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7" name="Google Shape;407;p6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08" name="Google Shape;408;p6"/>
          <p:cNvSpPr txBox="1"/>
          <p:nvPr/>
        </p:nvSpPr>
        <p:spPr>
          <a:xfrm>
            <a:off x="2736150" y="803244"/>
            <a:ext cx="976541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"/>
          <p:cNvSpPr/>
          <p:nvPr/>
        </p:nvSpPr>
        <p:spPr>
          <a:xfrm>
            <a:off x="3147297" y="1049452"/>
            <a:ext cx="912768" cy="2154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6"/>
          <p:cNvSpPr/>
          <p:nvPr/>
        </p:nvSpPr>
        <p:spPr>
          <a:xfrm>
            <a:off x="3055554" y="96734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"/>
          <p:cNvSpPr txBox="1"/>
          <p:nvPr/>
        </p:nvSpPr>
        <p:spPr>
          <a:xfrm>
            <a:off x="2643169" y="10461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사업자 가입 승인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숙소 관리</a:t>
            </a:r>
            <a:endParaRPr/>
          </a:p>
        </p:txBody>
      </p:sp>
      <p:sp>
        <p:nvSpPr>
          <p:cNvPr id="412" name="Google Shape;412;p6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 가입 승인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6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UI_ad_009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6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"/>
          <p:cNvSpPr txBox="1"/>
          <p:nvPr/>
        </p:nvSpPr>
        <p:spPr>
          <a:xfrm>
            <a:off x="7852192" y="560636"/>
            <a:ext cx="19949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가입하려는 사업자(숙박업체)의 정보를 조회할 수 있고 승인 또는 거부 시킬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7" name="Google Shape;417;p6"/>
          <p:cNvGrpSpPr/>
          <p:nvPr/>
        </p:nvGrpSpPr>
        <p:grpSpPr>
          <a:xfrm>
            <a:off x="2993581" y="5308902"/>
            <a:ext cx="1601581" cy="230840"/>
            <a:chOff x="3150127" y="3355941"/>
            <a:chExt cx="1601581" cy="230840"/>
          </a:xfrm>
        </p:grpSpPr>
        <p:sp>
          <p:nvSpPr>
            <p:cNvPr id="418" name="Google Shape;418;p6"/>
            <p:cNvSpPr/>
            <p:nvPr/>
          </p:nvSpPr>
          <p:spPr>
            <a:xfrm>
              <a:off x="3384224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3607253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3841325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4069735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295716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3150127" y="3359870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4520868" y="3359870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6"/>
          <p:cNvSpPr/>
          <p:nvPr/>
        </p:nvSpPr>
        <p:spPr>
          <a:xfrm>
            <a:off x="2905320" y="520922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p96">
            <a:extLst>
              <a:ext uri="{FF2B5EF4-FFF2-40B4-BE49-F238E27FC236}">
                <a16:creationId xmlns:a16="http://schemas.microsoft.com/office/drawing/2014/main" id="{7A6AB9CC-B8A6-F76D-08EF-D45B840A7CC9}"/>
              </a:ext>
            </a:extLst>
          </p:cNvPr>
          <p:cNvSpPr txBox="1"/>
          <p:nvPr/>
        </p:nvSpPr>
        <p:spPr>
          <a:xfrm>
            <a:off x="5818621" y="74096"/>
            <a:ext cx="132135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로그인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14555"/>
              </p:ext>
            </p:extLst>
          </p:nvPr>
        </p:nvGraphicFramePr>
        <p:xfrm>
          <a:off x="560511" y="1052738"/>
          <a:ext cx="8928992" cy="561663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76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68997"/>
              </p:ext>
            </p:extLst>
          </p:nvPr>
        </p:nvGraphicFramePr>
        <p:xfrm>
          <a:off x="560511" y="1052738"/>
          <a:ext cx="8928992" cy="1310547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Google Shape;412;p6">
            <a:extLst>
              <a:ext uri="{FF2B5EF4-FFF2-40B4-BE49-F238E27FC236}">
                <a16:creationId xmlns:a16="http://schemas.microsoft.com/office/drawing/2014/main" id="{8E99D667-C0CE-E268-1CD9-6A48F06B36E9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 가입 승인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341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7"/>
          <p:cNvGraphicFramePr/>
          <p:nvPr/>
        </p:nvGraphicFramePr>
        <p:xfrm>
          <a:off x="7834241" y="2038681"/>
          <a:ext cx="2013425" cy="333288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 관리 글씨를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해당화면이 나타난다.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사이트에 등록된 모든 숙소정보를 볼 수 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숙소이름을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숙소정보를 상세히 볼 수 있는 화면으로 이동한다. (다음페이지에 자세히)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 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번호의 페이지로 이동할 수 있다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31" name="Google Shape;431;p7"/>
          <p:cNvGrpSpPr/>
          <p:nvPr/>
        </p:nvGrpSpPr>
        <p:grpSpPr>
          <a:xfrm>
            <a:off x="405329" y="1751130"/>
            <a:ext cx="6995148" cy="551696"/>
            <a:chOff x="1807743" y="1962916"/>
            <a:chExt cx="6995148" cy="585815"/>
          </a:xfrm>
        </p:grpSpPr>
        <p:sp>
          <p:nvSpPr>
            <p:cNvPr id="432" name="Google Shape;432;p7"/>
            <p:cNvSpPr txBox="1"/>
            <p:nvPr/>
          </p:nvSpPr>
          <p:spPr>
            <a:xfrm>
              <a:off x="1810124" y="1962916"/>
              <a:ext cx="2516715" cy="424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등록된 숙소 목록</a:t>
              </a:r>
              <a:endParaRPr sz="26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33" name="Google Shape;433;p7"/>
            <p:cNvCxnSpPr/>
            <p:nvPr/>
          </p:nvCxnSpPr>
          <p:spPr>
            <a:xfrm>
              <a:off x="1807743" y="2548731"/>
              <a:ext cx="6995148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4" name="Google Shape;434;p7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5" y="3950227"/>
            <a:ext cx="2592289" cy="57845"/>
            <a:chOff x="7245749" y="4530740"/>
            <a:chExt cx="2592289" cy="57845"/>
          </a:xfrm>
        </p:grpSpPr>
        <p:sp>
          <p:nvSpPr>
            <p:cNvPr id="435" name="Google Shape;435;p7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36" name="Google Shape;436;p7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Google Shape;437;p7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8" name="Google Shape;438;p7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39" name="Google Shape;439;p7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4" y="4220548"/>
            <a:ext cx="2592289" cy="57845"/>
            <a:chOff x="7245749" y="4530740"/>
            <a:chExt cx="2592289" cy="57845"/>
          </a:xfrm>
        </p:grpSpPr>
        <p:sp>
          <p:nvSpPr>
            <p:cNvPr id="440" name="Google Shape;440;p7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41" name="Google Shape;441;p7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2" name="Google Shape;442;p7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3" name="Google Shape;443;p7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44" name="Google Shape;444;p7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3" y="4490869"/>
            <a:ext cx="2592289" cy="57845"/>
            <a:chOff x="7245749" y="4530740"/>
            <a:chExt cx="2592289" cy="57845"/>
          </a:xfrm>
        </p:grpSpPr>
        <p:sp>
          <p:nvSpPr>
            <p:cNvPr id="445" name="Google Shape;445;p7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46" name="Google Shape;446;p7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7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8" name="Google Shape;448;p7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49" name="Google Shape;449;p7"/>
          <p:cNvSpPr/>
          <p:nvPr/>
        </p:nvSpPr>
        <p:spPr>
          <a:xfrm>
            <a:off x="4066865" y="1060753"/>
            <a:ext cx="593911" cy="2154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7"/>
          <p:cNvSpPr/>
          <p:nvPr/>
        </p:nvSpPr>
        <p:spPr>
          <a:xfrm>
            <a:off x="161845" y="16148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"/>
          <p:cNvSpPr/>
          <p:nvPr/>
        </p:nvSpPr>
        <p:spPr>
          <a:xfrm>
            <a:off x="204187" y="1723011"/>
            <a:ext cx="7404525" cy="32369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7"/>
          <p:cNvSpPr/>
          <p:nvPr/>
        </p:nvSpPr>
        <p:spPr>
          <a:xfrm>
            <a:off x="4027798" y="99178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7"/>
          <p:cNvSpPr/>
          <p:nvPr/>
        </p:nvSpPr>
        <p:spPr>
          <a:xfrm>
            <a:off x="2857750" y="5162107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4" name="Google Shape;454;p7"/>
          <p:cNvGraphicFramePr/>
          <p:nvPr>
            <p:extLst>
              <p:ext uri="{D42A27DB-BD31-4B8C-83A1-F6EECF244321}">
                <p14:modId xmlns:p14="http://schemas.microsoft.com/office/powerpoint/2010/main" val="2208475809"/>
              </p:ext>
            </p:extLst>
          </p:nvPr>
        </p:nvGraphicFramePr>
        <p:xfrm>
          <a:off x="505200" y="2448104"/>
          <a:ext cx="6625273" cy="1328960"/>
        </p:xfrm>
        <a:graphic>
          <a:graphicData uri="http://schemas.openxmlformats.org/drawingml/2006/table">
            <a:tbl>
              <a:tblPr firstRow="1" firstCol="1">
                <a:noFill/>
                <a:tableStyleId>{7572C01E-E745-4BCB-89C2-A51D9FC15B77}</a:tableStyleId>
              </a:tblPr>
              <a:tblGrid>
                <a:gridCol w="55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56206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사업자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전화번호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숙소 이름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주소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가입일시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홍길동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01011112222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~호텔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신사동 123-1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2022-04-01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손흥민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01022223333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~모텔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삼성동 234-2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2022-03-25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윤승환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01044445555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~펜션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강동구 성내로 456-2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2021-12-21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5" name="Google Shape;455;p7"/>
          <p:cNvSpPr/>
          <p:nvPr/>
        </p:nvSpPr>
        <p:spPr>
          <a:xfrm>
            <a:off x="3457711" y="281450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"/>
          <p:cNvSpPr/>
          <p:nvPr/>
        </p:nvSpPr>
        <p:spPr>
          <a:xfrm>
            <a:off x="3420870" y="2823170"/>
            <a:ext cx="912768" cy="21544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7" name="Google Shape;457;p7"/>
          <p:cNvGrpSpPr/>
          <p:nvPr/>
        </p:nvGrpSpPr>
        <p:grpSpPr>
          <a:xfrm>
            <a:off x="2966136" y="5265019"/>
            <a:ext cx="1601581" cy="230840"/>
            <a:chOff x="3150127" y="3355941"/>
            <a:chExt cx="1601581" cy="230840"/>
          </a:xfrm>
        </p:grpSpPr>
        <p:sp>
          <p:nvSpPr>
            <p:cNvPr id="458" name="Google Shape;458;p7"/>
            <p:cNvSpPr/>
            <p:nvPr/>
          </p:nvSpPr>
          <p:spPr>
            <a:xfrm>
              <a:off x="3384224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3607253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3841325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4069735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4295716" y="3355941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3150127" y="3359870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4520868" y="3359870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7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 등록 숙소 관리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7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UI_ad_010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7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사이트에 등록된 모든 숙소의 정보를 조회할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7"/>
          <p:cNvSpPr txBox="1"/>
          <p:nvPr/>
        </p:nvSpPr>
        <p:spPr>
          <a:xfrm>
            <a:off x="2643169" y="10461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가입 승인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숙소 관리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2736150" y="803244"/>
            <a:ext cx="976541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2281"/>
              </p:ext>
            </p:extLst>
          </p:nvPr>
        </p:nvGraphicFramePr>
        <p:xfrm>
          <a:off x="560511" y="1052738"/>
          <a:ext cx="8928992" cy="1497768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465;p7">
            <a:extLst>
              <a:ext uri="{FF2B5EF4-FFF2-40B4-BE49-F238E27FC236}">
                <a16:creationId xmlns:a16="http://schemas.microsoft.com/office/drawing/2014/main" id="{1F35ADB8-806E-D3C7-8E97-A39B8FDD032C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 등록 숙소 관리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990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8"/>
          <p:cNvGraphicFramePr/>
          <p:nvPr/>
        </p:nvGraphicFramePr>
        <p:xfrm>
          <a:off x="7833742" y="2028588"/>
          <a:ext cx="2013425" cy="29214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23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사이트에 등록된 숙소의 상세정보를 볼 수 있다.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관리자는 등록된 숙소를 지울 수있다.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클릭 시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 정보가 삭제된다.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버튼 클릭 시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 숙소 상세정보 화면으로 돌아온다.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77" name="Google Shape;477;p8"/>
          <p:cNvGrpSpPr/>
          <p:nvPr/>
        </p:nvGrpSpPr>
        <p:grpSpPr>
          <a:xfrm>
            <a:off x="405329" y="1483030"/>
            <a:ext cx="6995148" cy="429871"/>
            <a:chOff x="1807743" y="1962916"/>
            <a:chExt cx="6995148" cy="585815"/>
          </a:xfrm>
        </p:grpSpPr>
        <p:sp>
          <p:nvSpPr>
            <p:cNvPr id="478" name="Google Shape;478;p8"/>
            <p:cNvSpPr txBox="1"/>
            <p:nvPr/>
          </p:nvSpPr>
          <p:spPr>
            <a:xfrm>
              <a:off x="1810124" y="1962916"/>
              <a:ext cx="2091919" cy="545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숙소 상세정보</a:t>
              </a:r>
              <a:endParaRPr sz="26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79" name="Google Shape;479;p8"/>
            <p:cNvCxnSpPr/>
            <p:nvPr/>
          </p:nvCxnSpPr>
          <p:spPr>
            <a:xfrm>
              <a:off x="1807743" y="2548731"/>
              <a:ext cx="6995148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80" name="Google Shape;480;p8"/>
          <p:cNvSpPr/>
          <p:nvPr/>
        </p:nvSpPr>
        <p:spPr>
          <a:xfrm>
            <a:off x="204187" y="1345167"/>
            <a:ext cx="7404525" cy="503716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1" name="Google Shape;481;p8"/>
          <p:cNvGraphicFramePr/>
          <p:nvPr/>
        </p:nvGraphicFramePr>
        <p:xfrm>
          <a:off x="731496" y="2430281"/>
          <a:ext cx="3381575" cy="270140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23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~호텔 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숙소이름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~호텔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이름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사업자이메일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 카테고리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</a:t>
                      </a:r>
                      <a:endParaRPr sz="105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숙소위치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 강남구 신사동 123-1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휴대전화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010-1111-1111</a:t>
                      </a:r>
                      <a:endParaRPr sz="105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02-1111-2222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2" name="Google Shape;482;p8"/>
          <p:cNvGraphicFramePr/>
          <p:nvPr/>
        </p:nvGraphicFramePr>
        <p:xfrm>
          <a:off x="6756280" y="1975862"/>
          <a:ext cx="762125" cy="2438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숙소 삭제</a:t>
                      </a:r>
                      <a:endParaRPr sz="1400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3" name="Google Shape;483;p8"/>
          <p:cNvGrpSpPr/>
          <p:nvPr/>
        </p:nvGrpSpPr>
        <p:grpSpPr>
          <a:xfrm>
            <a:off x="4338106" y="2438008"/>
            <a:ext cx="2284821" cy="1395945"/>
            <a:chOff x="508000" y="1397000"/>
            <a:chExt cx="1008112" cy="1008112"/>
          </a:xfrm>
        </p:grpSpPr>
        <p:sp>
          <p:nvSpPr>
            <p:cNvPr id="484" name="Google Shape;484;p8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등록된 사진1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1008112" h="1008112" extrusionOk="0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1008112" h="1008112" extrusionOk="0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4338106" y="3959799"/>
            <a:ext cx="2284821" cy="1395945"/>
            <a:chOff x="508000" y="1397000"/>
            <a:chExt cx="1008112" cy="1008112"/>
          </a:xfrm>
        </p:grpSpPr>
        <p:sp>
          <p:nvSpPr>
            <p:cNvPr id="488" name="Google Shape;488;p8"/>
            <p:cNvSpPr/>
            <p:nvPr/>
          </p:nvSpPr>
          <p:spPr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등록된 사진2</a:t>
              </a: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1008112" h="1008112" extrusionOk="0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508000" y="1397000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1008112" h="1008112" extrusionOk="0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91" name="Google Shape;491;p8"/>
          <p:cNvSpPr/>
          <p:nvPr/>
        </p:nvSpPr>
        <p:spPr>
          <a:xfrm>
            <a:off x="6756278" y="1975861"/>
            <a:ext cx="762121" cy="2438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8"/>
          <p:cNvSpPr/>
          <p:nvPr/>
        </p:nvSpPr>
        <p:spPr>
          <a:xfrm>
            <a:off x="6622927" y="1892308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8"/>
          <p:cNvSpPr/>
          <p:nvPr/>
        </p:nvSpPr>
        <p:spPr>
          <a:xfrm>
            <a:off x="204187" y="126161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"/>
          <p:cNvSpPr txBox="1"/>
          <p:nvPr/>
        </p:nvSpPr>
        <p:spPr>
          <a:xfrm>
            <a:off x="2643169" y="10461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가입 승인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숙소 관리</a:t>
            </a:r>
            <a:endParaRPr/>
          </a:p>
        </p:txBody>
      </p:sp>
      <p:sp>
        <p:nvSpPr>
          <p:cNvPr id="495" name="Google Shape;495;p8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상세정보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8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UI_ad_011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8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8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사이트에 등록된 모든 숙소의 정보를 조회할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0" name="Google Shape;500;p8"/>
          <p:cNvGrpSpPr/>
          <p:nvPr/>
        </p:nvGrpSpPr>
        <p:grpSpPr>
          <a:xfrm>
            <a:off x="2560468" y="5286674"/>
            <a:ext cx="2840754" cy="1031194"/>
            <a:chOff x="2499629" y="4829413"/>
            <a:chExt cx="2840754" cy="1498862"/>
          </a:xfrm>
        </p:grpSpPr>
        <p:sp>
          <p:nvSpPr>
            <p:cNvPr id="501" name="Google Shape;501;p8"/>
            <p:cNvSpPr/>
            <p:nvPr/>
          </p:nvSpPr>
          <p:spPr>
            <a:xfrm>
              <a:off x="2499629" y="4829413"/>
              <a:ext cx="2840754" cy="14988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45427" y="5806770"/>
              <a:ext cx="622481" cy="2669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991225" y="5806770"/>
              <a:ext cx="622481" cy="2669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/>
            </a:p>
          </p:txBody>
        </p:sp>
        <p:sp>
          <p:nvSpPr>
            <p:cNvPr id="504" name="Google Shape;504;p8"/>
            <p:cNvSpPr txBox="1"/>
            <p:nvPr/>
          </p:nvSpPr>
          <p:spPr>
            <a:xfrm>
              <a:off x="3110531" y="5286167"/>
              <a:ext cx="16189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삭제하시겠습니까?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5" name="Google Shape;505;p8"/>
          <p:cNvCxnSpPr>
            <a:stCxn id="491" idx="2"/>
            <a:endCxn id="501" idx="3"/>
          </p:cNvCxnSpPr>
          <p:nvPr/>
        </p:nvCxnSpPr>
        <p:spPr>
          <a:xfrm rot="5400000">
            <a:off x="4477988" y="3142958"/>
            <a:ext cx="3582600" cy="1736100"/>
          </a:xfrm>
          <a:prstGeom prst="bentConnector2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6" name="Google Shape;506;p8"/>
          <p:cNvSpPr txBox="1"/>
          <p:nvPr/>
        </p:nvSpPr>
        <p:spPr>
          <a:xfrm>
            <a:off x="2736150" y="803244"/>
            <a:ext cx="976541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"/>
          <p:cNvSpPr/>
          <p:nvPr/>
        </p:nvSpPr>
        <p:spPr>
          <a:xfrm>
            <a:off x="3239590" y="58384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"/>
          <p:cNvSpPr/>
          <p:nvPr/>
        </p:nvSpPr>
        <p:spPr>
          <a:xfrm>
            <a:off x="4046401" y="584827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28487"/>
              </p:ext>
            </p:extLst>
          </p:nvPr>
        </p:nvGraphicFramePr>
        <p:xfrm>
          <a:off x="560511" y="1052738"/>
          <a:ext cx="8928992" cy="2059431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숙박업체대표자이름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숙소유형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사업자대표자번호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6419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객실번호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5945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사진파일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46429"/>
                  </a:ext>
                </a:extLst>
              </a:tr>
            </a:tbl>
          </a:graphicData>
        </a:graphic>
      </p:graphicFrame>
      <p:sp>
        <p:nvSpPr>
          <p:cNvPr id="2" name="Google Shape;495;p8">
            <a:extLst>
              <a:ext uri="{FF2B5EF4-FFF2-40B4-BE49-F238E27FC236}">
                <a16:creationId xmlns:a16="http://schemas.microsoft.com/office/drawing/2014/main" id="{47D1E372-C264-BEAE-1033-23006330E34A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숙소 상세정보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9012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9"/>
          <p:cNvGraphicFramePr/>
          <p:nvPr/>
        </p:nvGraphicFramePr>
        <p:xfrm>
          <a:off x="7829416" y="203688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사업자가 신고한 악성 댓글 후기 목록 조회 할 수 있다.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악성 댓글 신고 건 총 개수 확인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유지 버튼 클릭 시, 악성 댓글 유지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 클릭 시, 악성 댓글 삭제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4" name="Google Shape;514;p9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9"/>
          <p:cNvSpPr/>
          <p:nvPr/>
        </p:nvSpPr>
        <p:spPr>
          <a:xfrm>
            <a:off x="592182" y="2057598"/>
            <a:ext cx="6820294" cy="18160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9"/>
          <p:cNvSpPr txBox="1"/>
          <p:nvPr/>
        </p:nvSpPr>
        <p:spPr>
          <a:xfrm>
            <a:off x="3693266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악성 후기 관리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별점 관리</a:t>
            </a:r>
            <a:endParaRPr/>
          </a:p>
        </p:txBody>
      </p:sp>
      <p:sp>
        <p:nvSpPr>
          <p:cNvPr id="517" name="Google Shape;517;p9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악성 후기 관리</a:t>
            </a:r>
            <a:endParaRPr/>
          </a:p>
        </p:txBody>
      </p:sp>
      <p:sp>
        <p:nvSpPr>
          <p:cNvPr id="518" name="Google Shape;518;p9"/>
          <p:cNvSpPr txBox="1"/>
          <p:nvPr/>
        </p:nvSpPr>
        <p:spPr>
          <a:xfrm>
            <a:off x="592182" y="1783062"/>
            <a:ext cx="58531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10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</a:t>
            </a:r>
            <a:endParaRPr/>
          </a:p>
        </p:txBody>
      </p:sp>
      <p:sp>
        <p:nvSpPr>
          <p:cNvPr id="519" name="Google Shape;519;p9"/>
          <p:cNvSpPr/>
          <p:nvPr/>
        </p:nvSpPr>
        <p:spPr>
          <a:xfrm>
            <a:off x="6437830" y="3545481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</a:t>
            </a:r>
            <a:endParaRPr/>
          </a:p>
        </p:txBody>
      </p:sp>
      <p:sp>
        <p:nvSpPr>
          <p:cNvPr id="520" name="Google Shape;520;p9"/>
          <p:cNvSpPr/>
          <p:nvPr/>
        </p:nvSpPr>
        <p:spPr>
          <a:xfrm>
            <a:off x="509047" y="1544139"/>
            <a:ext cx="6975835" cy="4432456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"/>
          <p:cNvSpPr/>
          <p:nvPr/>
        </p:nvSpPr>
        <p:spPr>
          <a:xfrm>
            <a:off x="642594" y="1771955"/>
            <a:ext cx="488197" cy="23930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9"/>
          <p:cNvSpPr/>
          <p:nvPr/>
        </p:nvSpPr>
        <p:spPr>
          <a:xfrm>
            <a:off x="825651" y="2182119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9"/>
          <p:cNvSpPr txBox="1"/>
          <p:nvPr/>
        </p:nvSpPr>
        <p:spPr>
          <a:xfrm>
            <a:off x="741235" y="2344482"/>
            <a:ext cx="5392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: 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9"/>
          <p:cNvSpPr txBox="1"/>
          <p:nvPr/>
        </p:nvSpPr>
        <p:spPr>
          <a:xfrm>
            <a:off x="741235" y="2564820"/>
            <a:ext cx="10884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작성자 : 고객2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9"/>
          <p:cNvSpPr txBox="1"/>
          <p:nvPr/>
        </p:nvSpPr>
        <p:spPr>
          <a:xfrm>
            <a:off x="741235" y="2785157"/>
            <a:ext cx="2451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: member2@gmail.com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9"/>
          <p:cNvSpPr txBox="1"/>
          <p:nvPr/>
        </p:nvSpPr>
        <p:spPr>
          <a:xfrm>
            <a:off x="6387448" y="2129364"/>
            <a:ext cx="9146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9"/>
          <p:cNvCxnSpPr/>
          <p:nvPr/>
        </p:nvCxnSpPr>
        <p:spPr>
          <a:xfrm>
            <a:off x="601608" y="3110845"/>
            <a:ext cx="681086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9"/>
          <p:cNvSpPr txBox="1"/>
          <p:nvPr/>
        </p:nvSpPr>
        <p:spPr>
          <a:xfrm>
            <a:off x="778517" y="3195151"/>
            <a:ext cx="2451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마음에 안들어요.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9"/>
          <p:cNvSpPr/>
          <p:nvPr/>
        </p:nvSpPr>
        <p:spPr>
          <a:xfrm>
            <a:off x="6901315" y="3545481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601608" y="4005720"/>
            <a:ext cx="6820294" cy="181607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9"/>
          <p:cNvSpPr/>
          <p:nvPr/>
        </p:nvSpPr>
        <p:spPr>
          <a:xfrm>
            <a:off x="6447256" y="5493603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</a:t>
            </a:r>
            <a:endParaRPr/>
          </a:p>
        </p:txBody>
      </p:sp>
      <p:sp>
        <p:nvSpPr>
          <p:cNvPr id="533" name="Google Shape;533;p9"/>
          <p:cNvSpPr/>
          <p:nvPr/>
        </p:nvSpPr>
        <p:spPr>
          <a:xfrm>
            <a:off x="825651" y="4130241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9"/>
          <p:cNvSpPr txBox="1"/>
          <p:nvPr/>
        </p:nvSpPr>
        <p:spPr>
          <a:xfrm>
            <a:off x="750661" y="4292604"/>
            <a:ext cx="5392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: 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9"/>
          <p:cNvSpPr txBox="1"/>
          <p:nvPr/>
        </p:nvSpPr>
        <p:spPr>
          <a:xfrm>
            <a:off x="750661" y="4512942"/>
            <a:ext cx="10884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작성자 : 고객1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"/>
          <p:cNvSpPr txBox="1"/>
          <p:nvPr/>
        </p:nvSpPr>
        <p:spPr>
          <a:xfrm>
            <a:off x="750661" y="4733279"/>
            <a:ext cx="2451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: member1@gmail.com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"/>
          <p:cNvSpPr txBox="1"/>
          <p:nvPr/>
        </p:nvSpPr>
        <p:spPr>
          <a:xfrm>
            <a:off x="6396874" y="4077486"/>
            <a:ext cx="9146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2022-07-01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9"/>
          <p:cNvCxnSpPr/>
          <p:nvPr/>
        </p:nvCxnSpPr>
        <p:spPr>
          <a:xfrm>
            <a:off x="611034" y="5058967"/>
            <a:ext cx="681086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9" name="Google Shape;539;p9"/>
          <p:cNvSpPr txBox="1"/>
          <p:nvPr/>
        </p:nvSpPr>
        <p:spPr>
          <a:xfrm>
            <a:off x="787943" y="5143273"/>
            <a:ext cx="2451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별로네요.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9"/>
          <p:cNvSpPr/>
          <p:nvPr/>
        </p:nvSpPr>
        <p:spPr>
          <a:xfrm>
            <a:off x="6910741" y="5493603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541" name="Google Shape;541;p9"/>
          <p:cNvSpPr/>
          <p:nvPr/>
        </p:nvSpPr>
        <p:spPr>
          <a:xfrm>
            <a:off x="1185216" y="182777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9"/>
          <p:cNvSpPr/>
          <p:nvPr/>
        </p:nvSpPr>
        <p:spPr>
          <a:xfrm>
            <a:off x="6386593" y="3504346"/>
            <a:ext cx="488197" cy="32290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9"/>
          <p:cNvSpPr/>
          <p:nvPr/>
        </p:nvSpPr>
        <p:spPr>
          <a:xfrm>
            <a:off x="6362414" y="3467036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9"/>
          <p:cNvSpPr/>
          <p:nvPr/>
        </p:nvSpPr>
        <p:spPr>
          <a:xfrm>
            <a:off x="6868932" y="3505916"/>
            <a:ext cx="488197" cy="322905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"/>
          <p:cNvSpPr/>
          <p:nvPr/>
        </p:nvSpPr>
        <p:spPr>
          <a:xfrm>
            <a:off x="6868932" y="3487172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9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악성후기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9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9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UI_ad_012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9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9"/>
          <p:cNvSpPr txBox="1"/>
          <p:nvPr/>
        </p:nvSpPr>
        <p:spPr>
          <a:xfrm>
            <a:off x="7852192" y="560636"/>
            <a:ext cx="19949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사이트에서 신고받은 후기의 정보를 조회할 수 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해당 후기를 유지 or 삭제 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9"/>
          <p:cNvSpPr txBox="1"/>
          <p:nvPr/>
        </p:nvSpPr>
        <p:spPr>
          <a:xfrm>
            <a:off x="3980845" y="800711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05125"/>
              </p:ext>
            </p:extLst>
          </p:nvPr>
        </p:nvGraphicFramePr>
        <p:xfrm>
          <a:off x="560511" y="1052738"/>
          <a:ext cx="8928992" cy="1310547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리뷰제목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리뷰내용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Re_content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Google Shape;546;p9">
            <a:extLst>
              <a:ext uri="{FF2B5EF4-FFF2-40B4-BE49-F238E27FC236}">
                <a16:creationId xmlns:a16="http://schemas.microsoft.com/office/drawing/2014/main" id="{E3852214-26B7-4282-3A1B-110939DE4301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악성후기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646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6" name="Google Shape;556;p10"/>
          <p:cNvGraphicFramePr/>
          <p:nvPr/>
        </p:nvGraphicFramePr>
        <p:xfrm>
          <a:off x="7829374" y="2038042"/>
          <a:ext cx="2013425" cy="292140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2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 별점 목록 조회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벌점 관리 옆 숫자는 숙소후기의 총 개수를 나타낸다.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별점 총 개수를 확인할 수 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 순, 별점 높은 순, 별점 낮은 순으로 선택 조회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페이지 버튼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페이지로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7" name="Google Shape;557;p10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0"/>
          <p:cNvSpPr txBox="1"/>
          <p:nvPr/>
        </p:nvSpPr>
        <p:spPr>
          <a:xfrm>
            <a:off x="3693266" y="1052666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악성 후기 관리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별점 관리</a:t>
            </a:r>
            <a:endParaRPr/>
          </a:p>
        </p:txBody>
      </p:sp>
      <p:sp>
        <p:nvSpPr>
          <p:cNvPr id="559" name="Google Shape;559;p10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별점 관리 (2)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0"/>
          <p:cNvSpPr/>
          <p:nvPr/>
        </p:nvSpPr>
        <p:spPr>
          <a:xfrm>
            <a:off x="601608" y="2046920"/>
            <a:ext cx="6818587" cy="244340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0"/>
          <p:cNvSpPr/>
          <p:nvPr/>
        </p:nvSpPr>
        <p:spPr>
          <a:xfrm>
            <a:off x="516766" y="1405603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0"/>
          <p:cNvSpPr txBox="1"/>
          <p:nvPr/>
        </p:nvSpPr>
        <p:spPr>
          <a:xfrm>
            <a:off x="592182" y="1783062"/>
            <a:ext cx="7227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10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</a:t>
            </a:r>
            <a:endParaRPr/>
          </a:p>
        </p:txBody>
      </p:sp>
      <p:sp>
        <p:nvSpPr>
          <p:cNvPr id="563" name="Google Shape;563;p10"/>
          <p:cNvSpPr/>
          <p:nvPr/>
        </p:nvSpPr>
        <p:spPr>
          <a:xfrm>
            <a:off x="642594" y="1771955"/>
            <a:ext cx="542061" cy="23930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1185216" y="1827775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592182" y="2057597"/>
            <a:ext cx="6820294" cy="2443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0"/>
          <p:cNvSpPr/>
          <p:nvPr/>
        </p:nvSpPr>
        <p:spPr>
          <a:xfrm>
            <a:off x="6429530" y="1783062"/>
            <a:ext cx="975844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최신 순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567" name="Google Shape;567;p10"/>
          <p:cNvSpPr/>
          <p:nvPr/>
        </p:nvSpPr>
        <p:spPr>
          <a:xfrm>
            <a:off x="6429548" y="2030859"/>
            <a:ext cx="975844" cy="53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별점 높은 순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별점 낮은 순</a:t>
            </a:r>
            <a:endParaRPr/>
          </a:p>
        </p:txBody>
      </p:sp>
      <p:grpSp>
        <p:nvGrpSpPr>
          <p:cNvPr id="568" name="Google Shape;568;p10"/>
          <p:cNvGrpSpPr/>
          <p:nvPr/>
        </p:nvGrpSpPr>
        <p:grpSpPr>
          <a:xfrm>
            <a:off x="3111821" y="5196450"/>
            <a:ext cx="1601581" cy="230840"/>
            <a:chOff x="3150127" y="4138362"/>
            <a:chExt cx="1601581" cy="230840"/>
          </a:xfrm>
        </p:grpSpPr>
        <p:sp>
          <p:nvSpPr>
            <p:cNvPr id="569" name="Google Shape;569;p10"/>
            <p:cNvSpPr/>
            <p:nvPr/>
          </p:nvSpPr>
          <p:spPr>
            <a:xfrm>
              <a:off x="3384224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3607253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384132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06973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295716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3150127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520868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10"/>
          <p:cNvSpPr/>
          <p:nvPr/>
        </p:nvSpPr>
        <p:spPr>
          <a:xfrm>
            <a:off x="825651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0"/>
          <p:cNvSpPr txBox="1"/>
          <p:nvPr/>
        </p:nvSpPr>
        <p:spPr>
          <a:xfrm>
            <a:off x="741234" y="2965922"/>
            <a:ext cx="16798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고객2  </a:t>
            </a:r>
            <a:r>
              <a:rPr lang="en-US" sz="1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2022-07-01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"/>
          <p:cNvSpPr txBox="1"/>
          <p:nvPr/>
        </p:nvSpPr>
        <p:spPr>
          <a:xfrm>
            <a:off x="741234" y="3186259"/>
            <a:ext cx="29520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깔끔하고 좋았습니다~!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0"/>
          <p:cNvSpPr/>
          <p:nvPr/>
        </p:nvSpPr>
        <p:spPr>
          <a:xfrm>
            <a:off x="1005153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1184655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/>
          <p:nvPr/>
        </p:nvSpPr>
        <p:spPr>
          <a:xfrm>
            <a:off x="1364157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0"/>
          <p:cNvSpPr/>
          <p:nvPr/>
        </p:nvSpPr>
        <p:spPr>
          <a:xfrm>
            <a:off x="1543659" y="2823196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10"/>
          <p:cNvCxnSpPr/>
          <p:nvPr/>
        </p:nvCxnSpPr>
        <p:spPr>
          <a:xfrm>
            <a:off x="592182" y="3551560"/>
            <a:ext cx="681319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4" name="Google Shape;584;p10"/>
          <p:cNvSpPr/>
          <p:nvPr/>
        </p:nvSpPr>
        <p:spPr>
          <a:xfrm>
            <a:off x="825651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 txBox="1"/>
          <p:nvPr/>
        </p:nvSpPr>
        <p:spPr>
          <a:xfrm>
            <a:off x="741234" y="3874579"/>
            <a:ext cx="16798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고객1  </a:t>
            </a:r>
            <a:r>
              <a:rPr lang="en-US" sz="1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2022-07-01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0"/>
          <p:cNvSpPr txBox="1"/>
          <p:nvPr/>
        </p:nvSpPr>
        <p:spPr>
          <a:xfrm>
            <a:off x="741234" y="4094916"/>
            <a:ext cx="29520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깔끔하고 좋았습니다~!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0"/>
          <p:cNvSpPr/>
          <p:nvPr/>
        </p:nvSpPr>
        <p:spPr>
          <a:xfrm>
            <a:off x="1005153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0"/>
          <p:cNvSpPr/>
          <p:nvPr/>
        </p:nvSpPr>
        <p:spPr>
          <a:xfrm>
            <a:off x="1184655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0"/>
          <p:cNvSpPr/>
          <p:nvPr/>
        </p:nvSpPr>
        <p:spPr>
          <a:xfrm>
            <a:off x="1364157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0"/>
          <p:cNvSpPr/>
          <p:nvPr/>
        </p:nvSpPr>
        <p:spPr>
          <a:xfrm>
            <a:off x="1543659" y="3731853"/>
            <a:ext cx="130270" cy="1302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74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0"/>
          <p:cNvSpPr/>
          <p:nvPr/>
        </p:nvSpPr>
        <p:spPr>
          <a:xfrm>
            <a:off x="6429530" y="1790358"/>
            <a:ext cx="990665" cy="774461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0"/>
          <p:cNvSpPr/>
          <p:nvPr/>
        </p:nvSpPr>
        <p:spPr>
          <a:xfrm>
            <a:off x="6231498" y="1837011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0"/>
          <p:cNvSpPr txBox="1"/>
          <p:nvPr/>
        </p:nvSpPr>
        <p:spPr>
          <a:xfrm>
            <a:off x="738001" y="2257042"/>
            <a:ext cx="49537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~호텔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0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별점관리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10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0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UI_ad_013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10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0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등록된 숙소의 별점정보 를 조회할 수 있다. 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10"/>
          <p:cNvSpPr txBox="1"/>
          <p:nvPr/>
        </p:nvSpPr>
        <p:spPr>
          <a:xfrm>
            <a:off x="3980845" y="800711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 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0"/>
          <p:cNvSpPr/>
          <p:nvPr/>
        </p:nvSpPr>
        <p:spPr>
          <a:xfrm>
            <a:off x="3004483" y="507133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05063"/>
              </p:ext>
            </p:extLst>
          </p:nvPr>
        </p:nvGraphicFramePr>
        <p:xfrm>
          <a:off x="560511" y="1052738"/>
          <a:ext cx="8928992" cy="1497768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리뷰제목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리뷰내용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Re_content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고객이메일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수정일시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수정될시 표현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906791"/>
                  </a:ext>
                </a:extLst>
              </a:tr>
            </a:tbl>
          </a:graphicData>
        </a:graphic>
      </p:graphicFrame>
      <p:sp>
        <p:nvSpPr>
          <p:cNvPr id="4" name="Google Shape;546;p9">
            <a:extLst>
              <a:ext uri="{FF2B5EF4-FFF2-40B4-BE49-F238E27FC236}">
                <a16:creationId xmlns:a16="http://schemas.microsoft.com/office/drawing/2014/main" id="{E3852214-26B7-4282-3A1B-110939DE4301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악성후기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856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1"/>
          <p:cNvSpPr txBox="1"/>
          <p:nvPr/>
        </p:nvSpPr>
        <p:spPr>
          <a:xfrm>
            <a:off x="4953000" y="803554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6" name="Google Shape;606;p11"/>
          <p:cNvGraphicFramePr/>
          <p:nvPr/>
        </p:nvGraphicFramePr>
        <p:xfrm>
          <a:off x="7830235" y="2036886"/>
          <a:ext cx="2013425" cy="34700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23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추천여행지목록 글씨를 클릭시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해당화면이 나타난다.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 또는 고객이 등록한 여행지목록을 볼 수 있다.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여행지명, 관리소 or 여행지의 대표전화번호, 여행지등록인, 여행지주소 등이 나타난다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수정버튼을 클릭시 수정할 수 있는 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버튼을 클릭 시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추천여행지 정보를 삭제할 수 있다.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페이지 버튼 클릭시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목록으로 이동할 수 있다.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07" name="Google Shape;607;p11"/>
          <p:cNvGrpSpPr/>
          <p:nvPr/>
        </p:nvGrpSpPr>
        <p:grpSpPr>
          <a:xfrm>
            <a:off x="405329" y="1751130"/>
            <a:ext cx="6995148" cy="551696"/>
            <a:chOff x="1807743" y="1962916"/>
            <a:chExt cx="6995148" cy="585815"/>
          </a:xfrm>
        </p:grpSpPr>
        <p:sp>
          <p:nvSpPr>
            <p:cNvPr id="608" name="Google Shape;608;p11"/>
            <p:cNvSpPr txBox="1"/>
            <p:nvPr/>
          </p:nvSpPr>
          <p:spPr>
            <a:xfrm>
              <a:off x="1810124" y="1962916"/>
              <a:ext cx="2516715" cy="424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추천 여행지 목록</a:t>
              </a:r>
              <a:endParaRPr sz="2600" b="1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09" name="Google Shape;609;p11"/>
            <p:cNvCxnSpPr/>
            <p:nvPr/>
          </p:nvCxnSpPr>
          <p:spPr>
            <a:xfrm>
              <a:off x="1807743" y="2548731"/>
              <a:ext cx="6995148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0" name="Google Shape;610;p11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5" y="3950227"/>
            <a:ext cx="2592289" cy="57845"/>
            <a:chOff x="7245749" y="4530740"/>
            <a:chExt cx="2592289" cy="57845"/>
          </a:xfrm>
        </p:grpSpPr>
        <p:sp>
          <p:nvSpPr>
            <p:cNvPr id="611" name="Google Shape;611;p11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12" name="Google Shape;612;p11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3" name="Google Shape;613;p11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14" name="Google Shape;614;p11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15" name="Google Shape;615;p11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4" y="4220548"/>
            <a:ext cx="2592289" cy="57845"/>
            <a:chOff x="7245749" y="4530740"/>
            <a:chExt cx="2592289" cy="57845"/>
          </a:xfrm>
        </p:grpSpPr>
        <p:sp>
          <p:nvSpPr>
            <p:cNvPr id="616" name="Google Shape;616;p11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17" name="Google Shape;617;p11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8" name="Google Shape;618;p11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19" name="Google Shape;619;p11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20" name="Google Shape;620;p11" descr="&lt;SmartSettings&gt;&lt;SmartResize enabled=&quot;True&quot; minWidth=&quot;0&quot; minHeight=&quot;0&quot; /&gt;&lt;/SmartSettings&gt;"/>
          <p:cNvGrpSpPr/>
          <p:nvPr/>
        </p:nvGrpSpPr>
        <p:grpSpPr>
          <a:xfrm>
            <a:off x="2539503" y="4490869"/>
            <a:ext cx="2592289" cy="57845"/>
            <a:chOff x="7245749" y="4530740"/>
            <a:chExt cx="2592289" cy="57845"/>
          </a:xfrm>
        </p:grpSpPr>
        <p:sp>
          <p:nvSpPr>
            <p:cNvPr id="621" name="Google Shape;621;p11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22" name="Google Shape;622;p11"/>
            <p:cNvCxnSpPr/>
            <p:nvPr/>
          </p:nvCxnSpPr>
          <p:spPr>
            <a:xfrm>
              <a:off x="7245749" y="4530740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3" name="Google Shape;623;p11"/>
            <p:cNvCxnSpPr/>
            <p:nvPr/>
          </p:nvCxnSpPr>
          <p:spPr>
            <a:xfrm>
              <a:off x="7245749" y="4588585"/>
              <a:ext cx="2592289" cy="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4" name="Google Shape;624;p11" descr="&lt;SmartSettings&gt;&lt;SmartResize anchorLeft=&quot;None&quot; anchorTop=&quot;None&quot; anchorRight=&quot;None&quot; anchorBottom=&quot;None&quot; /&gt;&lt;/SmartSettings&gt;"/>
            <p:cNvSpPr/>
            <p:nvPr/>
          </p:nvSpPr>
          <p:spPr>
            <a:xfrm>
              <a:off x="8500618" y="4551725"/>
              <a:ext cx="82550" cy="15875"/>
            </a:xfrm>
            <a:custGeom>
              <a:avLst/>
              <a:gdLst/>
              <a:ahLst/>
              <a:cxnLst/>
              <a:rect l="l" t="t" r="r" b="b"/>
              <a:pathLst>
                <a:path w="223" h="46" extrusionOk="0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25" name="Google Shape;625;p11"/>
          <p:cNvSpPr/>
          <p:nvPr/>
        </p:nvSpPr>
        <p:spPr>
          <a:xfrm>
            <a:off x="5443978" y="1047002"/>
            <a:ext cx="896904" cy="1901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11"/>
          <p:cNvSpPr/>
          <p:nvPr/>
        </p:nvSpPr>
        <p:spPr>
          <a:xfrm>
            <a:off x="161845" y="16148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204187" y="1723011"/>
            <a:ext cx="7404525" cy="323691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11"/>
          <p:cNvSpPr/>
          <p:nvPr/>
        </p:nvSpPr>
        <p:spPr>
          <a:xfrm>
            <a:off x="5310628" y="103897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9" name="Google Shape;629;p11"/>
          <p:cNvGraphicFramePr/>
          <p:nvPr>
            <p:extLst>
              <p:ext uri="{D42A27DB-BD31-4B8C-83A1-F6EECF244321}">
                <p14:modId xmlns:p14="http://schemas.microsoft.com/office/powerpoint/2010/main" val="4219511027"/>
              </p:ext>
            </p:extLst>
          </p:nvPr>
        </p:nvGraphicFramePr>
        <p:xfrm>
          <a:off x="405330" y="2445636"/>
          <a:ext cx="6856600" cy="1448615"/>
        </p:xfrm>
        <a:graphic>
          <a:graphicData uri="http://schemas.openxmlformats.org/drawingml/2006/table">
            <a:tbl>
              <a:tblPr firstRow="1" firstCol="1">
                <a:noFill/>
                <a:tableStyleId>{7572C01E-E745-4BCB-89C2-A51D9FC15B77}</a:tableStyleId>
              </a:tblPr>
              <a:tblGrid>
                <a:gridCol w="5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8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명칭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전화번호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등록인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주소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경복궁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02-3700-3900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~호텔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종로구 사직로 161 </a:t>
                      </a:r>
                      <a:endParaRPr sz="1100" b="0" i="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에버랜드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01022223333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윤승환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강남구 삼성동 234-2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/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01044445555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~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5F5F5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서울 강동구 성내로 456-2</a:t>
                      </a: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rgbClr val="5F5F5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82300" marR="82300" marT="82300" marB="82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0" name="Google Shape;630;p11"/>
          <p:cNvSpPr txBox="1"/>
          <p:nvPr/>
        </p:nvSpPr>
        <p:spPr>
          <a:xfrm>
            <a:off x="5089245" y="1012114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추천여행지 목록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추천여행지 </a:t>
            </a:r>
            <a:r>
              <a:rPr lang="ko-KR" altLang="en-US" sz="900">
                <a:solidFill>
                  <a:schemeClr val="dk1"/>
                </a:solidFill>
              </a:rPr>
              <a:t>수정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11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1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UI_ad_014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11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1"/>
          <p:cNvSpPr txBox="1"/>
          <p:nvPr/>
        </p:nvSpPr>
        <p:spPr>
          <a:xfrm>
            <a:off x="7852192" y="560636"/>
            <a:ext cx="19949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등록된 추천여행지의 목록을 조회할 수 있다. 또한 해당 여행지 정보를 수정, 삭제 할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11"/>
          <p:cNvSpPr/>
          <p:nvPr/>
        </p:nvSpPr>
        <p:spPr>
          <a:xfrm>
            <a:off x="6307489" y="2911785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1"/>
          <p:cNvSpPr/>
          <p:nvPr/>
        </p:nvSpPr>
        <p:spPr>
          <a:xfrm>
            <a:off x="6770974" y="2911785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638" name="Google Shape;638;p11"/>
          <p:cNvSpPr/>
          <p:nvPr/>
        </p:nvSpPr>
        <p:spPr>
          <a:xfrm>
            <a:off x="6308969" y="3333385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1"/>
          <p:cNvSpPr/>
          <p:nvPr/>
        </p:nvSpPr>
        <p:spPr>
          <a:xfrm>
            <a:off x="6772454" y="3333385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640" name="Google Shape;640;p11"/>
          <p:cNvSpPr/>
          <p:nvPr/>
        </p:nvSpPr>
        <p:spPr>
          <a:xfrm>
            <a:off x="6310449" y="3708805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1"/>
          <p:cNvSpPr/>
          <p:nvPr/>
        </p:nvSpPr>
        <p:spPr>
          <a:xfrm>
            <a:off x="6773934" y="3708805"/>
            <a:ext cx="388028" cy="2400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642" name="Google Shape;642;p11"/>
          <p:cNvSpPr/>
          <p:nvPr/>
        </p:nvSpPr>
        <p:spPr>
          <a:xfrm>
            <a:off x="6219643" y="283746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1"/>
          <p:cNvSpPr/>
          <p:nvPr/>
        </p:nvSpPr>
        <p:spPr>
          <a:xfrm>
            <a:off x="6739685" y="283746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1"/>
          <p:cNvSpPr/>
          <p:nvPr/>
        </p:nvSpPr>
        <p:spPr>
          <a:xfrm>
            <a:off x="2766111" y="521437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11"/>
          <p:cNvGrpSpPr/>
          <p:nvPr/>
        </p:nvGrpSpPr>
        <p:grpSpPr>
          <a:xfrm>
            <a:off x="2993581" y="5350655"/>
            <a:ext cx="1601581" cy="230840"/>
            <a:chOff x="3150127" y="4138362"/>
            <a:chExt cx="1601581" cy="230840"/>
          </a:xfrm>
        </p:grpSpPr>
        <p:sp>
          <p:nvSpPr>
            <p:cNvPr id="646" name="Google Shape;646;p11"/>
            <p:cNvSpPr/>
            <p:nvPr/>
          </p:nvSpPr>
          <p:spPr>
            <a:xfrm>
              <a:off x="3384224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3607253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384132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06973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4295716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150127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4520868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"/>
          <p:cNvGraphicFramePr/>
          <p:nvPr>
            <p:extLst>
              <p:ext uri="{D42A27DB-BD31-4B8C-83A1-F6EECF244321}">
                <p14:modId xmlns:p14="http://schemas.microsoft.com/office/powerpoint/2010/main" val="3194575019"/>
              </p:ext>
            </p:extLst>
          </p:nvPr>
        </p:nvGraphicFramePr>
        <p:xfrm>
          <a:off x="7843119" y="203688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별 매출 현황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년, 월 선택 후 검색 버튼을 누르면, 해당 월에 해당하는 카테고리 별 매출 확인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일별차트에 </a:t>
                      </a: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마우스를 올렸을 시, 상세 매출 확인 가능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Google Shape;102;p2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92182" y="1544138"/>
            <a:ext cx="15948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000" b="1"/>
              <a:t>일별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별 매출관리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09047" y="1544138"/>
            <a:ext cx="6975835" cy="455978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709925" y="1887547"/>
            <a:ext cx="1189485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       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4656839" y="1835243"/>
            <a:ext cx="2828043" cy="35444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445355" y="1938299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723636" y="1887546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5978066" y="1887546"/>
            <a:ext cx="684918" cy="2444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2월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601608" y="807853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814381" y="61677"/>
            <a:ext cx="181937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UI_ad_002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7852192" y="560636"/>
            <a:ext cx="199497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모든 숙소에 대해 숙소카테고리별 </a:t>
            </a: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총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데이터를 볼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81;p1">
            <a:extLst>
              <a:ext uri="{FF2B5EF4-FFF2-40B4-BE49-F238E27FC236}">
                <a16:creationId xmlns:a16="http://schemas.microsoft.com/office/drawing/2014/main" id="{125210D4-D525-9E2A-FA08-7EB3F3F90379}"/>
              </a:ext>
            </a:extLst>
          </p:cNvPr>
          <p:cNvSpPr txBox="1"/>
          <p:nvPr/>
        </p:nvSpPr>
        <p:spPr>
          <a:xfrm>
            <a:off x="358217" y="1050969"/>
            <a:ext cx="434691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rgbClr val="FF7401"/>
                </a:solidFill>
              </a:rPr>
              <a:t>일</a:t>
            </a:r>
            <a:r>
              <a:rPr lang="en-US" sz="900" b="1">
                <a:solidFill>
                  <a:srgbClr val="FF7401"/>
                </a:solidFill>
              </a:rPr>
              <a:t>별 총 매출관리</a:t>
            </a:r>
            <a:r>
              <a:rPr lang="en-US" altLang="ko-KR" sz="900" b="1">
                <a:solidFill>
                  <a:srgbClr val="FF7401"/>
                </a:solidFill>
              </a:rPr>
              <a:t> </a:t>
            </a: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900">
                <a:solidFill>
                  <a:schemeClr val="dk1"/>
                </a:solidFill>
              </a:rPr>
              <a:t>월별 총 매출관리</a:t>
            </a:r>
            <a:r>
              <a:rPr lang="en-US" sz="900">
                <a:solidFill>
                  <a:schemeClr val="dk1"/>
                </a:solidFill>
              </a:rPr>
              <a:t>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카테고리 별 매출관리 | 지역별 매출관리</a:t>
            </a:r>
            <a:endParaRPr/>
          </a:p>
        </p:txBody>
      </p:sp>
      <p:graphicFrame>
        <p:nvGraphicFramePr>
          <p:cNvPr id="4" name="Google Shape;82;p1">
            <a:extLst>
              <a:ext uri="{FF2B5EF4-FFF2-40B4-BE49-F238E27FC236}">
                <a16:creationId xmlns:a16="http://schemas.microsoft.com/office/drawing/2014/main" id="{4AD03A37-A6DC-E553-CA17-8322A419A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830418"/>
              </p:ext>
            </p:extLst>
          </p:nvPr>
        </p:nvGraphicFramePr>
        <p:xfrm>
          <a:off x="627591" y="2225203"/>
          <a:ext cx="6666447" cy="3878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106;p2">
            <a:extLst>
              <a:ext uri="{FF2B5EF4-FFF2-40B4-BE49-F238E27FC236}">
                <a16:creationId xmlns:a16="http://schemas.microsoft.com/office/drawing/2014/main" id="{88A7C1C1-8C87-2FD2-2C15-E3D452583757}"/>
              </a:ext>
            </a:extLst>
          </p:cNvPr>
          <p:cNvSpPr/>
          <p:nvPr/>
        </p:nvSpPr>
        <p:spPr>
          <a:xfrm>
            <a:off x="2210313" y="2498274"/>
            <a:ext cx="1264901" cy="405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1,600,000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9;p2">
            <a:extLst>
              <a:ext uri="{FF2B5EF4-FFF2-40B4-BE49-F238E27FC236}">
                <a16:creationId xmlns:a16="http://schemas.microsoft.com/office/drawing/2014/main" id="{00E3722B-6180-F4C1-4B1C-BAB870CBC159}"/>
              </a:ext>
            </a:extLst>
          </p:cNvPr>
          <p:cNvSpPr/>
          <p:nvPr/>
        </p:nvSpPr>
        <p:spPr>
          <a:xfrm>
            <a:off x="2187019" y="2471424"/>
            <a:ext cx="1325903" cy="46023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0;p2">
            <a:extLst>
              <a:ext uri="{FF2B5EF4-FFF2-40B4-BE49-F238E27FC236}">
                <a16:creationId xmlns:a16="http://schemas.microsoft.com/office/drawing/2014/main" id="{40482571-CEFB-4D44-11E3-5054BB289971}"/>
              </a:ext>
            </a:extLst>
          </p:cNvPr>
          <p:cNvSpPr/>
          <p:nvPr/>
        </p:nvSpPr>
        <p:spPr>
          <a:xfrm>
            <a:off x="1996279" y="2506036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2454"/>
              </p:ext>
            </p:extLst>
          </p:nvPr>
        </p:nvGraphicFramePr>
        <p:xfrm>
          <a:off x="560511" y="1052738"/>
          <a:ext cx="8928992" cy="1642756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여행지전화번호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Mm_name</a:t>
                      </a:r>
                    </a:p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</a:p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여행지등록을 한 계정의 이름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Google Shape;631;p11">
            <a:extLst>
              <a:ext uri="{FF2B5EF4-FFF2-40B4-BE49-F238E27FC236}">
                <a16:creationId xmlns:a16="http://schemas.microsoft.com/office/drawing/2014/main" id="{B64CDAE0-FD92-CD43-3F98-20E24D49FA29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95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/>
          <p:nvPr/>
        </p:nvSpPr>
        <p:spPr>
          <a:xfrm>
            <a:off x="381738" y="1350400"/>
            <a:ext cx="7226425" cy="49527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381738" y="1350400"/>
            <a:ext cx="1686759" cy="1605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첨부</a:t>
            </a:r>
            <a:endParaRPr/>
          </a:p>
        </p:txBody>
      </p:sp>
      <p:sp>
        <p:nvSpPr>
          <p:cNvPr id="660" name="Google Shape;660;p12"/>
          <p:cNvSpPr/>
          <p:nvPr/>
        </p:nvSpPr>
        <p:spPr>
          <a:xfrm>
            <a:off x="766108" y="2477425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사진 첨부하기</a:t>
            </a: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2068495" y="1349960"/>
            <a:ext cx="1686759" cy="1605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2"/>
          <p:cNvGrpSpPr/>
          <p:nvPr/>
        </p:nvGrpSpPr>
        <p:grpSpPr>
          <a:xfrm>
            <a:off x="2131842" y="1542968"/>
            <a:ext cx="1571952" cy="1213321"/>
            <a:chOff x="4585634" y="1597655"/>
            <a:chExt cx="2238376" cy="1633537"/>
          </a:xfrm>
        </p:grpSpPr>
        <p:sp>
          <p:nvSpPr>
            <p:cNvPr id="663" name="Google Shape;663;p12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468144" y="1597655"/>
              <a:ext cx="1290638" cy="1633537"/>
            </a:xfrm>
            <a:custGeom>
              <a:avLst/>
              <a:gdLst/>
              <a:ahLst/>
              <a:cxnLst/>
              <a:rect l="l" t="t" r="r" b="b"/>
              <a:pathLst>
                <a:path w="7796" h="9849" extrusionOk="0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4585635" y="1597655"/>
              <a:ext cx="2238375" cy="1633537"/>
            </a:xfrm>
            <a:custGeom>
              <a:avLst/>
              <a:gdLst/>
              <a:ahLst/>
              <a:cxnLst/>
              <a:rect l="l" t="t" r="r" b="b"/>
              <a:pathLst>
                <a:path w="6215" h="4534" extrusionOk="0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666" name="Google Shape;666;p12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667" name="Google Shape;667;p12"/>
              <p:cNvSpPr/>
              <p:nvPr/>
            </p:nvSpPr>
            <p:spPr>
              <a:xfrm>
                <a:off x="2838590" y="3023046"/>
                <a:ext cx="180696" cy="28485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6125" extrusionOk="0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669" name="Google Shape;669;p12"/>
          <p:cNvSpPr/>
          <p:nvPr/>
        </p:nvSpPr>
        <p:spPr>
          <a:xfrm>
            <a:off x="381201" y="2955604"/>
            <a:ext cx="7226425" cy="275273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80664" y="2955604"/>
            <a:ext cx="1686759" cy="2752738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소개글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5944901" y="5907217"/>
            <a:ext cx="1180730" cy="319597"/>
          </a:xfrm>
          <a:prstGeom prst="rect">
            <a:avLst/>
          </a:prstGeom>
          <a:solidFill>
            <a:srgbClr val="EDD132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4527613" y="5907217"/>
            <a:ext cx="1180730" cy="319597"/>
          </a:xfrm>
          <a:prstGeom prst="rect">
            <a:avLst/>
          </a:prstGeom>
          <a:solidFill>
            <a:srgbClr val="EDD132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/>
          </a:p>
        </p:txBody>
      </p:sp>
      <p:graphicFrame>
        <p:nvGraphicFramePr>
          <p:cNvPr id="673" name="Google Shape;673;p12"/>
          <p:cNvGraphicFramePr/>
          <p:nvPr/>
        </p:nvGraphicFramePr>
        <p:xfrm>
          <a:off x="7845049" y="2028270"/>
          <a:ext cx="2013425" cy="374436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추천여행지 등록 글씨를 클릭시</a:t>
                      </a:r>
                      <a:endParaRPr sz="9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해당화면으로 이동한다.</a:t>
                      </a:r>
                      <a:endParaRPr sz="900" b="1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등록할 사진을 첨부할 수 있다. 첨부하면 해당 이미지가 보여진다.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 여행지의 이름, 주소, 대표전화번호를 입력할 수 있다. 작성자의 표시는 관리자의 경우 관리자로 표시된다.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 클릭 시 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등록이 취소되고 다시 추천여행지 목록화면으로 이동한다.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등록하기 버튼 클릭 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등록이 완료되고 추천여행지 목록 화면으로 이동한다.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4" name="Google Shape;674;p12"/>
          <p:cNvSpPr txBox="1"/>
          <p:nvPr/>
        </p:nvSpPr>
        <p:spPr>
          <a:xfrm>
            <a:off x="2297837" y="3155139"/>
            <a:ext cx="4564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요기 페이지는 숙소 주변에 있는 명소를 </a:t>
            </a:r>
            <a:r>
              <a:rPr lang="ko-KR" altLang="en-US"/>
              <a:t>수정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하는 페이지 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2"/>
          <p:cNvSpPr txBox="1"/>
          <p:nvPr/>
        </p:nvSpPr>
        <p:spPr>
          <a:xfrm>
            <a:off x="4943200" y="804498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6341617" y="1026971"/>
            <a:ext cx="1140384" cy="19791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12"/>
          <p:cNvSpPr/>
          <p:nvPr/>
        </p:nvSpPr>
        <p:spPr>
          <a:xfrm>
            <a:off x="6294972" y="95063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2"/>
          <p:cNvSpPr txBox="1"/>
          <p:nvPr/>
        </p:nvSpPr>
        <p:spPr>
          <a:xfrm>
            <a:off x="5089245" y="1012114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추천여행지 목록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추천여행지 </a:t>
            </a:r>
            <a:r>
              <a:rPr lang="ko-KR" alt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2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</a:t>
            </a: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12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2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UI_ad_015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12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2"/>
          <p:cNvSpPr txBox="1"/>
          <p:nvPr/>
        </p:nvSpPr>
        <p:spPr>
          <a:xfrm>
            <a:off x="7852192" y="560636"/>
            <a:ext cx="19949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관리자는 추천 명소를 </a:t>
            </a:r>
            <a:r>
              <a:rPr lang="ko-KR" altLang="en-US" sz="800"/>
              <a:t>수정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 수 있다. 사진과 지도, 명소 정보를 첨부할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2"/>
          <p:cNvSpPr/>
          <p:nvPr/>
        </p:nvSpPr>
        <p:spPr>
          <a:xfrm>
            <a:off x="4862620" y="1450562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2"/>
          <p:cNvSpPr txBox="1"/>
          <p:nvPr/>
        </p:nvSpPr>
        <p:spPr>
          <a:xfrm>
            <a:off x="3766431" y="1445448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여행지 이름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2"/>
          <p:cNvSpPr txBox="1"/>
          <p:nvPr/>
        </p:nvSpPr>
        <p:spPr>
          <a:xfrm>
            <a:off x="3755249" y="1742852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여행지 주소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2"/>
          <p:cNvSpPr txBox="1"/>
          <p:nvPr/>
        </p:nvSpPr>
        <p:spPr>
          <a:xfrm>
            <a:off x="3744067" y="2341393"/>
            <a:ext cx="1096189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    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"/>
          <p:cNvSpPr txBox="1"/>
          <p:nvPr/>
        </p:nvSpPr>
        <p:spPr>
          <a:xfrm>
            <a:off x="3732885" y="2638797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      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2"/>
          <p:cNvSpPr/>
          <p:nvPr/>
        </p:nvSpPr>
        <p:spPr>
          <a:xfrm>
            <a:off x="4851438" y="2321847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2"/>
          <p:cNvSpPr/>
          <p:nvPr/>
        </p:nvSpPr>
        <p:spPr>
          <a:xfrm>
            <a:off x="4851438" y="2640065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관리자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2"/>
          <p:cNvSpPr/>
          <p:nvPr/>
        </p:nvSpPr>
        <p:spPr>
          <a:xfrm>
            <a:off x="487445" y="140923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2"/>
          <p:cNvSpPr/>
          <p:nvPr/>
        </p:nvSpPr>
        <p:spPr>
          <a:xfrm>
            <a:off x="3831470" y="1379133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2"/>
          <p:cNvSpPr/>
          <p:nvPr/>
        </p:nvSpPr>
        <p:spPr>
          <a:xfrm>
            <a:off x="4460938" y="57853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2"/>
          <p:cNvSpPr/>
          <p:nvPr/>
        </p:nvSpPr>
        <p:spPr>
          <a:xfrm>
            <a:off x="5901402" y="5791655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5" name="Google Shape;695;p12"/>
          <p:cNvGraphicFramePr/>
          <p:nvPr/>
        </p:nvGraphicFramePr>
        <p:xfrm>
          <a:off x="4864954" y="1763249"/>
          <a:ext cx="676000" cy="182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6" name="Google Shape;696;p12"/>
          <p:cNvGraphicFramePr/>
          <p:nvPr/>
        </p:nvGraphicFramePr>
        <p:xfrm>
          <a:off x="5662071" y="1763249"/>
          <a:ext cx="676000" cy="182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시군구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7" name="Google Shape;697;p12"/>
          <p:cNvGraphicFramePr/>
          <p:nvPr/>
        </p:nvGraphicFramePr>
        <p:xfrm>
          <a:off x="6513052" y="1763249"/>
          <a:ext cx="676000" cy="182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읍면동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8" name="Google Shape;698;p12"/>
          <p:cNvSpPr txBox="1"/>
          <p:nvPr/>
        </p:nvSpPr>
        <p:spPr>
          <a:xfrm>
            <a:off x="3750904" y="2001194"/>
            <a:ext cx="109618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주소   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2"/>
          <p:cNvSpPr/>
          <p:nvPr/>
        </p:nvSpPr>
        <p:spPr>
          <a:xfrm>
            <a:off x="4847093" y="2021043"/>
            <a:ext cx="2666109" cy="25649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67652"/>
              </p:ext>
            </p:extLst>
          </p:nvPr>
        </p:nvGraphicFramePr>
        <p:xfrm>
          <a:off x="560511" y="1052738"/>
          <a:ext cx="8928992" cy="2617331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여행지전화번호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여행지소개글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8759"/>
                  </a:ext>
                </a:extLst>
              </a:tr>
              <a:tr h="18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1566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60425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여행지전화번호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Trip_number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25666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지역대분류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param</a:t>
                      </a:r>
                      <a:r>
                        <a:rPr kumimoji="0" lang="ko-KR" altLang="en-US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47493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지역중분류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param</a:t>
                      </a:r>
                      <a:r>
                        <a:rPr kumimoji="0" lang="ko-KR" altLang="en-US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9889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지역소분류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Area_code3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I</a:t>
                      </a:r>
                      <a:endPara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param</a:t>
                      </a:r>
                      <a:r>
                        <a:rPr kumimoji="0" lang="ko-KR" altLang="en-US" sz="11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Times New Roman"/>
                          <a:sym typeface="Arial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22913"/>
                  </a:ext>
                </a:extLst>
              </a:tr>
            </a:tbl>
          </a:graphicData>
        </a:graphic>
      </p:graphicFrame>
      <p:sp>
        <p:nvSpPr>
          <p:cNvPr id="3" name="Google Shape;679;p12">
            <a:extLst>
              <a:ext uri="{FF2B5EF4-FFF2-40B4-BE49-F238E27FC236}">
                <a16:creationId xmlns:a16="http://schemas.microsoft.com/office/drawing/2014/main" id="{742F6389-AEF9-C1B6-FF32-D10C4ACF8A5D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추천여행지 </a:t>
            </a: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2140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" name="Google Shape;705;p13"/>
          <p:cNvGraphicFramePr/>
          <p:nvPr/>
        </p:nvGraphicFramePr>
        <p:xfrm>
          <a:off x="7845049" y="202827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/>
                        <a:t>관리자는 자신의 정보를 조회해 올 수 있다.</a:t>
                      </a:r>
                      <a:endParaRPr sz="900" b="1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관리자는 자신의 계정 비밀번호를 바꿀 수 있다.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후 저장 버튼 클릭 시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수정된 정보가 저장된다.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등급과 직책은 바꿀 수 없다.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06" name="Google Shape;706;p13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 정보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13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3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UI_ad_016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13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3"/>
          <p:cNvSpPr txBox="1"/>
          <p:nvPr/>
        </p:nvSpPr>
        <p:spPr>
          <a:xfrm>
            <a:off x="7852192" y="560636"/>
            <a:ext cx="19949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관리자는 자신의 정보를 조회할 수 있고 수정 할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1" name="Google Shape;711;p13"/>
          <p:cNvGraphicFramePr/>
          <p:nvPr/>
        </p:nvGraphicFramePr>
        <p:xfrm>
          <a:off x="1670238" y="2352536"/>
          <a:ext cx="5218800" cy="200795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8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hong12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일반관리자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 sz="105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12" name="Google Shape;712;p13"/>
          <p:cNvGraphicFramePr/>
          <p:nvPr/>
        </p:nvGraphicFramePr>
        <p:xfrm>
          <a:off x="6339884" y="2018966"/>
          <a:ext cx="549150" cy="2438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5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3" name="Google Shape;713;p13"/>
          <p:cNvGraphicFramePr/>
          <p:nvPr/>
        </p:nvGraphicFramePr>
        <p:xfrm>
          <a:off x="5034990" y="2018966"/>
          <a:ext cx="1111050" cy="2438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sz="1400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4" name="Google Shape;714;p13"/>
          <p:cNvSpPr/>
          <p:nvPr/>
        </p:nvSpPr>
        <p:spPr>
          <a:xfrm>
            <a:off x="3524526" y="2678826"/>
            <a:ext cx="2363822" cy="22373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admin@hotel.com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13"/>
          <p:cNvSpPr/>
          <p:nvPr/>
        </p:nvSpPr>
        <p:spPr>
          <a:xfrm>
            <a:off x="3524526" y="3030234"/>
            <a:ext cx="2363822" cy="22373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adminpass1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3"/>
          <p:cNvSpPr/>
          <p:nvPr/>
        </p:nvSpPr>
        <p:spPr>
          <a:xfrm>
            <a:off x="3524526" y="3372948"/>
            <a:ext cx="2363822" cy="22373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p13"/>
          <p:cNvSpPr/>
          <p:nvPr/>
        </p:nvSpPr>
        <p:spPr>
          <a:xfrm>
            <a:off x="3524526" y="3724356"/>
            <a:ext cx="2363822" cy="2237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최고관리자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13"/>
          <p:cNvSpPr/>
          <p:nvPr/>
        </p:nvSpPr>
        <p:spPr>
          <a:xfrm>
            <a:off x="1670238" y="2352537"/>
            <a:ext cx="5218800" cy="200795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13"/>
          <p:cNvSpPr/>
          <p:nvPr/>
        </p:nvSpPr>
        <p:spPr>
          <a:xfrm>
            <a:off x="1603563" y="228439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3"/>
          <p:cNvSpPr/>
          <p:nvPr/>
        </p:nvSpPr>
        <p:spPr>
          <a:xfrm>
            <a:off x="5034990" y="2011554"/>
            <a:ext cx="1111048" cy="23179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p13"/>
          <p:cNvSpPr txBox="1"/>
          <p:nvPr/>
        </p:nvSpPr>
        <p:spPr>
          <a:xfrm>
            <a:off x="5235600" y="1097574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전체관리자정보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3"/>
          <p:cNvSpPr/>
          <p:nvPr/>
        </p:nvSpPr>
        <p:spPr>
          <a:xfrm>
            <a:off x="3524526" y="4070563"/>
            <a:ext cx="2363822" cy="2237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13"/>
          <p:cNvSpPr/>
          <p:nvPr/>
        </p:nvSpPr>
        <p:spPr>
          <a:xfrm>
            <a:off x="4953000" y="192924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3"/>
          <p:cNvSpPr/>
          <p:nvPr/>
        </p:nvSpPr>
        <p:spPr>
          <a:xfrm>
            <a:off x="6273207" y="192924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3"/>
          <p:cNvSpPr/>
          <p:nvPr/>
        </p:nvSpPr>
        <p:spPr>
          <a:xfrm>
            <a:off x="3507699" y="3732810"/>
            <a:ext cx="2363822" cy="56149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13"/>
          <p:cNvSpPr/>
          <p:nvPr/>
        </p:nvSpPr>
        <p:spPr>
          <a:xfrm>
            <a:off x="3424514" y="3664301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3"/>
          <p:cNvSpPr txBox="1"/>
          <p:nvPr/>
        </p:nvSpPr>
        <p:spPr>
          <a:xfrm>
            <a:off x="6319309" y="809136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관리자정보관리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06462"/>
              </p:ext>
            </p:extLst>
          </p:nvPr>
        </p:nvGraphicFramePr>
        <p:xfrm>
          <a:off x="560511" y="1052738"/>
          <a:ext cx="8928992" cy="1497768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중분류명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Code2_name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관리자직책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8759"/>
                  </a:ext>
                </a:extLst>
              </a:tr>
            </a:tbl>
          </a:graphicData>
        </a:graphic>
      </p:graphicFrame>
      <p:sp>
        <p:nvSpPr>
          <p:cNvPr id="2" name="Google Shape;706;p13">
            <a:extLst>
              <a:ext uri="{FF2B5EF4-FFF2-40B4-BE49-F238E27FC236}">
                <a16:creationId xmlns:a16="http://schemas.microsoft.com/office/drawing/2014/main" id="{3FB167EB-1B92-FEB4-61DE-3B66EB876BEC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 정보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0025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4"/>
          <p:cNvSpPr txBox="1"/>
          <p:nvPr/>
        </p:nvSpPr>
        <p:spPr>
          <a:xfrm>
            <a:off x="6319309" y="809136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관리자정보관리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4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관리자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p14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4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UI_ad_017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14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4"/>
          <p:cNvSpPr txBox="1"/>
          <p:nvPr/>
        </p:nvSpPr>
        <p:spPr>
          <a:xfrm>
            <a:off x="7852192" y="560636"/>
            <a:ext cx="19949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등급이 “최고관리자” 인 경우에만 들어갈 수 있는 화면이다. 최고관리자는 하위 관리자들의 정보를 볼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4"/>
          <p:cNvSpPr txBox="1"/>
          <p:nvPr/>
        </p:nvSpPr>
        <p:spPr>
          <a:xfrm>
            <a:off x="5249044" y="10365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전체관리자정보 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0" name="Google Shape;740;p14"/>
          <p:cNvGraphicFramePr/>
          <p:nvPr/>
        </p:nvGraphicFramePr>
        <p:xfrm>
          <a:off x="805390" y="1770055"/>
          <a:ext cx="6307800" cy="3317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4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775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1" i="0" u="none" strike="noStrike" cap="none">
                        <a:solidFill>
                          <a:srgbClr val="29292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직책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홍길동6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대리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중간관리자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010-1111-2222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홍길동5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사원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QnA관리자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010-1111-3333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홍길동4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최고관리자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010-1111-4444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홍길동3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대리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중간관리자</a:t>
                      </a:r>
                      <a:endParaRPr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010-1111-5555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홍길동2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중간관리자</a:t>
                      </a:r>
                      <a:endParaRPr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010-1111-1122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홍길동1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대리</a:t>
                      </a:r>
                      <a:endParaRPr sz="14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QnA관리자</a:t>
                      </a:r>
                      <a:endParaRPr sz="800" u="none" strike="noStrike" cap="none"/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hong@gmail.com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010-1111-1234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D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5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( 6명 )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100" marR="35100" marT="35150" marB="35150" anchor="ctr"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41" name="Google Shape;741;p14"/>
          <p:cNvSpPr/>
          <p:nvPr/>
        </p:nvSpPr>
        <p:spPr>
          <a:xfrm>
            <a:off x="5432000" y="1843355"/>
            <a:ext cx="1145806" cy="1579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7F7F7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2" name="Google Shape;742;p14"/>
          <p:cNvSpPr/>
          <p:nvPr/>
        </p:nvSpPr>
        <p:spPr>
          <a:xfrm>
            <a:off x="6644194" y="1843354"/>
            <a:ext cx="309563" cy="15134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20202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3" name="Google Shape;743;p14"/>
          <p:cNvGraphicFramePr/>
          <p:nvPr/>
        </p:nvGraphicFramePr>
        <p:xfrm>
          <a:off x="4682124" y="1851169"/>
          <a:ext cx="683425" cy="1566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59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folHlink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600"/>
                        <a:buFont typeface="Malgun Gothic"/>
                        <a:buNone/>
                      </a:pPr>
                      <a:r>
                        <a:rPr lang="en-US" sz="6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folHlink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4" name="Google Shape;744;p14"/>
          <p:cNvSpPr/>
          <p:nvPr/>
        </p:nvSpPr>
        <p:spPr>
          <a:xfrm>
            <a:off x="6404386" y="2427087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4"/>
          <p:cNvSpPr/>
          <p:nvPr/>
        </p:nvSpPr>
        <p:spPr>
          <a:xfrm>
            <a:off x="6412743" y="2801737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4"/>
          <p:cNvSpPr/>
          <p:nvPr/>
        </p:nvSpPr>
        <p:spPr>
          <a:xfrm>
            <a:off x="6412743" y="3217852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4"/>
          <p:cNvSpPr/>
          <p:nvPr/>
        </p:nvSpPr>
        <p:spPr>
          <a:xfrm>
            <a:off x="6412743" y="3612004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4"/>
          <p:cNvSpPr/>
          <p:nvPr/>
        </p:nvSpPr>
        <p:spPr>
          <a:xfrm>
            <a:off x="6418775" y="4005234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4"/>
          <p:cNvSpPr/>
          <p:nvPr/>
        </p:nvSpPr>
        <p:spPr>
          <a:xfrm>
            <a:off x="6412743" y="4406816"/>
            <a:ext cx="394590" cy="16844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0" name="Google Shape;750;p14"/>
          <p:cNvGraphicFramePr/>
          <p:nvPr/>
        </p:nvGraphicFramePr>
        <p:xfrm>
          <a:off x="3927244" y="1843354"/>
          <a:ext cx="676000" cy="18289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6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등급전체    </a:t>
                      </a:r>
                      <a:r>
                        <a:rPr lang="en-US" sz="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▽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1" name="Google Shape;751;p14"/>
          <p:cNvSpPr/>
          <p:nvPr/>
        </p:nvSpPr>
        <p:spPr>
          <a:xfrm>
            <a:off x="3927244" y="1843421"/>
            <a:ext cx="688423" cy="18281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14"/>
          <p:cNvSpPr/>
          <p:nvPr/>
        </p:nvSpPr>
        <p:spPr>
          <a:xfrm>
            <a:off x="3861353" y="179007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4"/>
          <p:cNvSpPr/>
          <p:nvPr/>
        </p:nvSpPr>
        <p:spPr>
          <a:xfrm>
            <a:off x="4681558" y="1834985"/>
            <a:ext cx="1896248" cy="19043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14"/>
          <p:cNvSpPr/>
          <p:nvPr/>
        </p:nvSpPr>
        <p:spPr>
          <a:xfrm>
            <a:off x="4615667" y="177382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4"/>
          <p:cNvSpPr/>
          <p:nvPr/>
        </p:nvSpPr>
        <p:spPr>
          <a:xfrm>
            <a:off x="6412743" y="2427310"/>
            <a:ext cx="386233" cy="17094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14"/>
          <p:cNvSpPr/>
          <p:nvPr/>
        </p:nvSpPr>
        <p:spPr>
          <a:xfrm>
            <a:off x="6341890" y="2365531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4"/>
          <p:cNvSpPr/>
          <p:nvPr/>
        </p:nvSpPr>
        <p:spPr>
          <a:xfrm>
            <a:off x="823733" y="2294429"/>
            <a:ext cx="436594" cy="239010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14"/>
          <p:cNvSpPr/>
          <p:nvPr/>
        </p:nvSpPr>
        <p:spPr>
          <a:xfrm>
            <a:off x="755089" y="2220701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9" name="Google Shape;759;p14"/>
          <p:cNvGraphicFramePr/>
          <p:nvPr/>
        </p:nvGraphicFramePr>
        <p:xfrm>
          <a:off x="7940314" y="2042885"/>
          <a:ext cx="1845775" cy="244620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8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등급전체 : 최고관리자, 중간관리자,QnA관리자 로 나눠서 나타낼 수 있다.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 : 이름, 이메일, 휴대폰번호로 나눠서 조회할 수 있다.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10명 이상 넘어가게되면 다음 페이지로 넘어간다.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등급이 최고관리자인 경우 ‘상세’버튼 클릭시 상세페이지로 이동하게된다.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관리자의 총 수를 나타낸다.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페이지 번호 클릭시 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페이지로 이동한다.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60" name="Google Shape;760;p14"/>
          <p:cNvGrpSpPr/>
          <p:nvPr/>
        </p:nvGrpSpPr>
        <p:grpSpPr>
          <a:xfrm>
            <a:off x="3180054" y="5613700"/>
            <a:ext cx="1601581" cy="230840"/>
            <a:chOff x="3150127" y="4138362"/>
            <a:chExt cx="1601581" cy="230840"/>
          </a:xfrm>
        </p:grpSpPr>
        <p:sp>
          <p:nvSpPr>
            <p:cNvPr id="761" name="Google Shape;761;p14"/>
            <p:cNvSpPr/>
            <p:nvPr/>
          </p:nvSpPr>
          <p:spPr>
            <a:xfrm>
              <a:off x="3384224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3607253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384132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069735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295716" y="4138362"/>
              <a:ext cx="230840" cy="23084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3150127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4520868" y="4142291"/>
              <a:ext cx="230840" cy="2229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14"/>
          <p:cNvSpPr/>
          <p:nvPr/>
        </p:nvSpPr>
        <p:spPr>
          <a:xfrm>
            <a:off x="1327836" y="476398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4"/>
          <p:cNvSpPr/>
          <p:nvPr/>
        </p:nvSpPr>
        <p:spPr>
          <a:xfrm>
            <a:off x="3071158" y="5467534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98235"/>
              </p:ext>
            </p:extLst>
          </p:nvPr>
        </p:nvGraphicFramePr>
        <p:xfrm>
          <a:off x="560511" y="1052738"/>
          <a:ext cx="8928992" cy="1123326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중분류명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Code2_name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관리자직책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Google Shape;734;p14">
            <a:extLst>
              <a:ext uri="{FF2B5EF4-FFF2-40B4-BE49-F238E27FC236}">
                <a16:creationId xmlns:a16="http://schemas.microsoft.com/office/drawing/2014/main" id="{8EF7890B-AD4E-E9E6-71EF-238A4A5FE42F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관리자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07460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5"/>
          <p:cNvSpPr txBox="1"/>
          <p:nvPr/>
        </p:nvSpPr>
        <p:spPr>
          <a:xfrm>
            <a:off x="6319309" y="809136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관리자정보관리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5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관리자 목록 조회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15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5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UI_ad_018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15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5"/>
          <p:cNvSpPr txBox="1"/>
          <p:nvPr/>
        </p:nvSpPr>
        <p:spPr>
          <a:xfrm>
            <a:off x="7852192" y="560636"/>
            <a:ext cx="199497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등급이 “최고관리자” 가 아닐  경우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화면이 나타난다.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5"/>
          <p:cNvSpPr txBox="1"/>
          <p:nvPr/>
        </p:nvSpPr>
        <p:spPr>
          <a:xfrm>
            <a:off x="5249044" y="10365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전체관리자정보 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5"/>
          <p:cNvSpPr/>
          <p:nvPr/>
        </p:nvSpPr>
        <p:spPr>
          <a:xfrm>
            <a:off x="6326057" y="1061046"/>
            <a:ext cx="847100" cy="16837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15"/>
          <p:cNvSpPr/>
          <p:nvPr/>
        </p:nvSpPr>
        <p:spPr>
          <a:xfrm>
            <a:off x="6259382" y="983450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9" name="Google Shape;789;p15"/>
          <p:cNvGraphicFramePr/>
          <p:nvPr/>
        </p:nvGraphicFramePr>
        <p:xfrm>
          <a:off x="7940314" y="2042885"/>
          <a:ext cx="1845775" cy="81540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8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최고관리자가 아닐경우 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글씨를 클릭시 해당 화면이 나타난다.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확인을 클릭시 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매출관리 화면으로 이동한다.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90" name="Google Shape;790;p15"/>
          <p:cNvGrpSpPr/>
          <p:nvPr/>
        </p:nvGrpSpPr>
        <p:grpSpPr>
          <a:xfrm>
            <a:off x="2714796" y="2750388"/>
            <a:ext cx="2840754" cy="1031194"/>
            <a:chOff x="2499629" y="4829413"/>
            <a:chExt cx="2840754" cy="1498862"/>
          </a:xfrm>
        </p:grpSpPr>
        <p:sp>
          <p:nvSpPr>
            <p:cNvPr id="791" name="Google Shape;791;p15"/>
            <p:cNvSpPr/>
            <p:nvPr/>
          </p:nvSpPr>
          <p:spPr>
            <a:xfrm>
              <a:off x="2499629" y="4829413"/>
              <a:ext cx="2840754" cy="14988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3651704" y="5825153"/>
              <a:ext cx="622481" cy="2669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/>
            </a:p>
          </p:txBody>
        </p:sp>
        <p:sp>
          <p:nvSpPr>
            <p:cNvPr id="793" name="Google Shape;793;p15"/>
            <p:cNvSpPr txBox="1"/>
            <p:nvPr/>
          </p:nvSpPr>
          <p:spPr>
            <a:xfrm>
              <a:off x="2697876" y="5148340"/>
              <a:ext cx="2530135" cy="357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[최고관리자] 등급만 들어갈 수 있습니다.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15"/>
          <p:cNvSpPr/>
          <p:nvPr/>
        </p:nvSpPr>
        <p:spPr>
          <a:xfrm>
            <a:off x="3800196" y="3354418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6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등급 수정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16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6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UI_ad_019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16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6"/>
          <p:cNvSpPr txBox="1"/>
          <p:nvPr/>
        </p:nvSpPr>
        <p:spPr>
          <a:xfrm>
            <a:off x="7852192" y="560636"/>
            <a:ext cx="1994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등급이 “최고관리자” 인 경우에만 들어갈 수 있는 화면이다. 최고관리자는 하위 관리자들의 정보를 볼 수 있고, 등급과 직책을 변경 할 수 있다.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6"/>
          <p:cNvSpPr txBox="1"/>
          <p:nvPr/>
        </p:nvSpPr>
        <p:spPr>
          <a:xfrm>
            <a:off x="5249044" y="1036595"/>
            <a:ext cx="251946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 i="0" u="none" strike="noStrike" cap="none">
                <a:solidFill>
                  <a:srgbClr val="FF7401"/>
                </a:solidFill>
                <a:latin typeface="Arial"/>
                <a:ea typeface="Arial"/>
                <a:cs typeface="Arial"/>
                <a:sym typeface="Arial"/>
              </a:rPr>
              <a:t>전체관리자정보 </a:t>
            </a:r>
            <a:endParaRPr sz="900" b="1" i="0" u="none" strike="noStrike" cap="none">
              <a:solidFill>
                <a:srgbClr val="FF74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6" name="Google Shape;806;p16"/>
          <p:cNvGraphicFramePr/>
          <p:nvPr/>
        </p:nvGraphicFramePr>
        <p:xfrm>
          <a:off x="7852192" y="2042885"/>
          <a:ext cx="1994975" cy="101736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관리자의 정보를 볼 수 있다.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등급과 직책을 수정 변경 할 수 있다. 디폴트 값은 기존 값이다.</a:t>
                      </a:r>
                      <a:endParaRPr sz="9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24925" marR="24925" marT="32400" marB="32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수 저장 버튼 클릭 시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 정보가 저장된다.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9850" marR="49850" marT="32400" marB="32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7" name="Google Shape;807;p16"/>
          <p:cNvSpPr txBox="1"/>
          <p:nvPr/>
        </p:nvSpPr>
        <p:spPr>
          <a:xfrm>
            <a:off x="6319309" y="809136"/>
            <a:ext cx="127170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관리자정보관리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8" name="Google Shape;808;p16"/>
          <p:cNvGraphicFramePr/>
          <p:nvPr/>
        </p:nvGraphicFramePr>
        <p:xfrm>
          <a:off x="1581461" y="2352536"/>
          <a:ext cx="5218800" cy="200795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8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hong12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105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050" b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endParaRPr sz="105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9" name="Google Shape;809;p16"/>
          <p:cNvGraphicFramePr/>
          <p:nvPr/>
        </p:nvGraphicFramePr>
        <p:xfrm>
          <a:off x="6251107" y="2018966"/>
          <a:ext cx="549150" cy="243850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5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0" name="Google Shape;810;p16"/>
          <p:cNvSpPr/>
          <p:nvPr/>
        </p:nvSpPr>
        <p:spPr>
          <a:xfrm>
            <a:off x="3435749" y="2678826"/>
            <a:ext cx="2363822" cy="22373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admin@hotel.com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16"/>
          <p:cNvSpPr/>
          <p:nvPr/>
        </p:nvSpPr>
        <p:spPr>
          <a:xfrm>
            <a:off x="3435749" y="3030234"/>
            <a:ext cx="2363822" cy="22373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adminpass2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6"/>
          <p:cNvSpPr/>
          <p:nvPr/>
        </p:nvSpPr>
        <p:spPr>
          <a:xfrm>
            <a:off x="3435749" y="3372948"/>
            <a:ext cx="2363822" cy="22373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16"/>
          <p:cNvSpPr/>
          <p:nvPr/>
        </p:nvSpPr>
        <p:spPr>
          <a:xfrm>
            <a:off x="1581461" y="2352537"/>
            <a:ext cx="5218800" cy="200795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16"/>
          <p:cNvSpPr/>
          <p:nvPr/>
        </p:nvSpPr>
        <p:spPr>
          <a:xfrm>
            <a:off x="1514786" y="228439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6"/>
          <p:cNvSpPr/>
          <p:nvPr/>
        </p:nvSpPr>
        <p:spPr>
          <a:xfrm>
            <a:off x="6184430" y="1929246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6" name="Google Shape;816;p16"/>
          <p:cNvGraphicFramePr/>
          <p:nvPr/>
        </p:nvGraphicFramePr>
        <p:xfrm>
          <a:off x="3435749" y="3710972"/>
          <a:ext cx="2363825" cy="27652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73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QnA관리자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7" name="Google Shape;817;p16"/>
          <p:cNvGraphicFramePr/>
          <p:nvPr/>
        </p:nvGraphicFramePr>
        <p:xfrm>
          <a:off x="3435749" y="4048589"/>
          <a:ext cx="2363825" cy="276525"/>
        </p:xfrm>
        <a:graphic>
          <a:graphicData uri="http://schemas.openxmlformats.org/drawingml/2006/table">
            <a:tbl>
              <a:tblPr>
                <a:noFill/>
                <a:tableStyleId>{CE1921A7-0655-4A33-909A-1633D5CC7B0A}</a:tableStyleId>
              </a:tblPr>
              <a:tblGrid>
                <a:gridCol w="173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29292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8" name="Google Shape;818;p16"/>
          <p:cNvSpPr/>
          <p:nvPr/>
        </p:nvSpPr>
        <p:spPr>
          <a:xfrm>
            <a:off x="3355756" y="3642832"/>
            <a:ext cx="133350" cy="13628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83075" tIns="43200" rIns="83075" bIns="43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Arial"/>
              <a:buNone/>
            </a:pPr>
            <a:r>
              <a:rPr lang="en-US" sz="738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6"/>
          <p:cNvSpPr/>
          <p:nvPr/>
        </p:nvSpPr>
        <p:spPr>
          <a:xfrm>
            <a:off x="3435748" y="4325112"/>
            <a:ext cx="1739933" cy="53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대리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과장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6848"/>
              </p:ext>
            </p:extLst>
          </p:nvPr>
        </p:nvGraphicFramePr>
        <p:xfrm>
          <a:off x="560511" y="1052738"/>
          <a:ext cx="8928992" cy="1872210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</a:t>
                      </a:r>
                      <a:r>
                        <a:rPr lang="en-US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중분류명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Code2_name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관리자직책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Ad_name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2875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중분류명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Code2_name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5316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관리자직책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ko-KR" altLang="en-US" sz="1100" kern="100">
                          <a:latin typeface="맑은 고딕" pitchFamily="50" charset="-127"/>
                          <a:ea typeface="+mn-ea"/>
                          <a:cs typeface="Times New Roman"/>
                        </a:rPr>
                        <a:t>값</a:t>
                      </a: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46838"/>
                  </a:ext>
                </a:extLst>
              </a:tr>
            </a:tbl>
          </a:graphicData>
        </a:graphic>
      </p:graphicFrame>
      <p:sp>
        <p:nvSpPr>
          <p:cNvPr id="2" name="Google Shape;706;p13">
            <a:extLst>
              <a:ext uri="{FF2B5EF4-FFF2-40B4-BE49-F238E27FC236}">
                <a16:creationId xmlns:a16="http://schemas.microsoft.com/office/drawing/2014/main" id="{3FB167EB-1B92-FEB4-61DE-3B66EB876BEC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 정보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051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79532"/>
              </p:ext>
            </p:extLst>
          </p:nvPr>
        </p:nvGraphicFramePr>
        <p:xfrm>
          <a:off x="560511" y="1052738"/>
          <a:ext cx="8928992" cy="748884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Day_num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117;p2">
            <a:extLst>
              <a:ext uri="{FF2B5EF4-FFF2-40B4-BE49-F238E27FC236}">
                <a16:creationId xmlns:a16="http://schemas.microsoft.com/office/drawing/2014/main" id="{EC5E866E-DBF7-0ADD-0AD6-75B143B8FC3E}"/>
              </a:ext>
            </a:extLst>
          </p:cNvPr>
          <p:cNvSpPr txBox="1"/>
          <p:nvPr/>
        </p:nvSpPr>
        <p:spPr>
          <a:xfrm>
            <a:off x="5814381" y="61677"/>
            <a:ext cx="181937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</a:t>
            </a: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234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592182" y="807853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79;p1"/>
          <p:cNvGraphicFramePr/>
          <p:nvPr/>
        </p:nvGraphicFramePr>
        <p:xfrm>
          <a:off x="7843119" y="2052959"/>
          <a:ext cx="2013425" cy="250992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총 매출 현황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년도 월별 매출 조회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차트에 마우스를 올렸을 시, 상세 매출 확인 가능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0" name="Google Shape;80;p1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358217" y="1050969"/>
            <a:ext cx="434691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</a:rPr>
              <a:t>일</a:t>
            </a:r>
            <a:r>
              <a:rPr lang="en-US" sz="900">
                <a:solidFill>
                  <a:schemeClr val="dk1"/>
                </a:solidFill>
              </a:rPr>
              <a:t>별 총 매출관리</a:t>
            </a:r>
            <a:r>
              <a:rPr lang="en-US" altLang="ko-KR" sz="900">
                <a:solidFill>
                  <a:schemeClr val="dk1"/>
                </a:solidFill>
              </a:rPr>
              <a:t> </a:t>
            </a: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900" b="1">
                <a:solidFill>
                  <a:srgbClr val="FF7401"/>
                </a:solidFill>
              </a:rPr>
              <a:t>월별 총 매출관리</a:t>
            </a:r>
            <a:r>
              <a:rPr lang="en-US" sz="900" b="1">
                <a:solidFill>
                  <a:srgbClr val="FF7401"/>
                </a:solidFill>
              </a:rPr>
              <a:t>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카테고리 별 매출관리 | 지역별 매출관리</a:t>
            </a:r>
            <a:endParaRPr/>
          </a:p>
        </p:txBody>
      </p:sp>
      <p:graphicFrame>
        <p:nvGraphicFramePr>
          <p:cNvPr id="82" name="Google Shape;82;p1"/>
          <p:cNvGraphicFramePr/>
          <p:nvPr/>
        </p:nvGraphicFramePr>
        <p:xfrm>
          <a:off x="627591" y="2225203"/>
          <a:ext cx="6666447" cy="3878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Google Shape;83;p1"/>
          <p:cNvSpPr txBox="1"/>
          <p:nvPr/>
        </p:nvSpPr>
        <p:spPr>
          <a:xfrm>
            <a:off x="592182" y="1544137"/>
            <a:ext cx="12649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월별 총 매출관리</a:t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3226296" y="2411461"/>
            <a:ext cx="1264901" cy="405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4월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1,670,000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9047" y="1544138"/>
            <a:ext cx="6975835" cy="455978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203002" y="2384611"/>
            <a:ext cx="1325903" cy="46023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012262" y="2419223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473498" y="1887547"/>
            <a:ext cx="1189485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       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723636" y="1887546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420412" y="1835243"/>
            <a:ext cx="2055041" cy="35444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208928" y="1938299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UI_ad_003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모든 숙소에 대해 월별 총 매출 데이터를 볼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0896"/>
              </p:ext>
            </p:extLst>
          </p:nvPr>
        </p:nvGraphicFramePr>
        <p:xfrm>
          <a:off x="560511" y="1052738"/>
          <a:ext cx="8928992" cy="748884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Mon_num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Google Shape;78;p1">
            <a:extLst>
              <a:ext uri="{FF2B5EF4-FFF2-40B4-BE49-F238E27FC236}">
                <a16:creationId xmlns:a16="http://schemas.microsoft.com/office/drawing/2014/main" id="{43C209DB-0FAD-EBB6-A60E-7F29769FDAEB}"/>
              </a:ext>
            </a:extLst>
          </p:cNvPr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631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"/>
          <p:cNvGraphicFramePr/>
          <p:nvPr/>
        </p:nvGraphicFramePr>
        <p:xfrm>
          <a:off x="7843119" y="2036880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별 매출 현황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년, 월 선택 후 검색 버튼을 누르면, 해당 월에 해당하는 카테고리 별 매출 확인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차트에 마우스를 올렸을 시, 상세 매출 확인 가능</a:t>
                      </a:r>
                      <a:endParaRPr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Google Shape;102;p2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2"/>
          <p:cNvGraphicFramePr/>
          <p:nvPr/>
        </p:nvGraphicFramePr>
        <p:xfrm>
          <a:off x="627591" y="2230955"/>
          <a:ext cx="6666447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" name="Google Shape;105;p2"/>
          <p:cNvSpPr txBox="1"/>
          <p:nvPr/>
        </p:nvSpPr>
        <p:spPr>
          <a:xfrm>
            <a:off x="592182" y="1544138"/>
            <a:ext cx="15948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카테고리 별 매출관리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707819" y="4996935"/>
            <a:ext cx="1264901" cy="405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모텔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120,000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09047" y="1544138"/>
            <a:ext cx="6975835" cy="455978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2684525" y="4970085"/>
            <a:ext cx="1325903" cy="46023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493785" y="5004697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709925" y="1887547"/>
            <a:ext cx="1189485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       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4656839" y="1835243"/>
            <a:ext cx="2828043" cy="35444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445355" y="1938299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723636" y="1887546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5978066" y="1887546"/>
            <a:ext cx="684918" cy="2444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2월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601608" y="807853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814381" y="61677"/>
            <a:ext cx="181937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UI_ad_004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7852192" y="560636"/>
            <a:ext cx="199497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모든 숙소에 대해 숙소카테고리별 총 매출 데이터를 볼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81;p1">
            <a:extLst>
              <a:ext uri="{FF2B5EF4-FFF2-40B4-BE49-F238E27FC236}">
                <a16:creationId xmlns:a16="http://schemas.microsoft.com/office/drawing/2014/main" id="{125210D4-D525-9E2A-FA08-7EB3F3F90379}"/>
              </a:ext>
            </a:extLst>
          </p:cNvPr>
          <p:cNvSpPr txBox="1"/>
          <p:nvPr/>
        </p:nvSpPr>
        <p:spPr>
          <a:xfrm>
            <a:off x="358217" y="1050969"/>
            <a:ext cx="434691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월별 총 매출관리</a:t>
            </a:r>
            <a:r>
              <a:rPr lang="en-US" altLang="ko-KR" sz="900">
                <a:solidFill>
                  <a:schemeClr val="dk1"/>
                </a:solidFill>
              </a:rPr>
              <a:t> </a:t>
            </a: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ko-KR" altLang="en-US" sz="900">
                <a:solidFill>
                  <a:schemeClr val="dk1"/>
                </a:solidFill>
              </a:rPr>
              <a:t>일별 총 매출관리</a:t>
            </a:r>
            <a:r>
              <a:rPr lang="en-US" sz="900">
                <a:solidFill>
                  <a:schemeClr val="dk1"/>
                </a:solidFill>
              </a:rPr>
              <a:t>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b="1">
                <a:solidFill>
                  <a:srgbClr val="FF7401"/>
                </a:solidFill>
              </a:rPr>
              <a:t>카테고리 별 매출관리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지역별 매출관리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21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96">
            <a:extLst>
              <a:ext uri="{FF2B5EF4-FFF2-40B4-BE49-F238E27FC236}">
                <a16:creationId xmlns:a16="http://schemas.microsoft.com/office/drawing/2014/main" id="{DF133A5E-E9A5-3C98-AB56-860E3838C952}"/>
              </a:ext>
            </a:extLst>
          </p:cNvPr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9;p96">
            <a:extLst>
              <a:ext uri="{FF2B5EF4-FFF2-40B4-BE49-F238E27FC236}">
                <a16:creationId xmlns:a16="http://schemas.microsoft.com/office/drawing/2014/main" id="{3AB77F49-D0FE-2B85-4515-E6602F850AA4}"/>
              </a:ext>
            </a:extLst>
          </p:cNvPr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469F41F-62CC-00CC-0AEC-E89F4E08A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14151"/>
              </p:ext>
            </p:extLst>
          </p:nvPr>
        </p:nvGraphicFramePr>
        <p:xfrm>
          <a:off x="560511" y="1052738"/>
          <a:ext cx="8928992" cy="748884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숙소유형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숙박업체명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Y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굴림"/>
                          <a:cs typeface="+mn-cs"/>
                        </a:rPr>
                        <a:t>Param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굴림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117;p2">
            <a:extLst>
              <a:ext uri="{FF2B5EF4-FFF2-40B4-BE49-F238E27FC236}">
                <a16:creationId xmlns:a16="http://schemas.microsoft.com/office/drawing/2014/main" id="{2CC702E5-7167-D193-563D-73A1030E57E3}"/>
              </a:ext>
            </a:extLst>
          </p:cNvPr>
          <p:cNvSpPr txBox="1"/>
          <p:nvPr/>
        </p:nvSpPr>
        <p:spPr>
          <a:xfrm>
            <a:off x="5814381" y="61677"/>
            <a:ext cx="181937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49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3"/>
          <p:cNvGraphicFramePr/>
          <p:nvPr/>
        </p:nvGraphicFramePr>
        <p:xfrm>
          <a:off x="7843119" y="2035203"/>
          <a:ext cx="2013425" cy="2784240"/>
        </p:xfrm>
        <a:graphic>
          <a:graphicData uri="http://schemas.openxmlformats.org/drawingml/2006/table">
            <a:tbl>
              <a:tblPr>
                <a:noFill/>
                <a:tableStyleId>{78CADAB5-BF09-419C-81D6-3AEBFB7489D1}</a:tableStyleId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지역별 매출 현황 조회 가능</a:t>
                      </a:r>
                      <a:endParaRPr sz="900" b="0" u="none" strike="noStrike" cap="none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년, 월 선택 후 검색버튼을 누르면, 해당 월에 해당하는 지역별 매출 확인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 차트에 마우스를 올렸을 시, 상세 매출 확인 가능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7" name="Google Shape;127;p3"/>
          <p:cNvSpPr/>
          <p:nvPr/>
        </p:nvSpPr>
        <p:spPr>
          <a:xfrm>
            <a:off x="358217" y="1329625"/>
            <a:ext cx="7277493" cy="48732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3"/>
          <p:cNvGraphicFramePr/>
          <p:nvPr/>
        </p:nvGraphicFramePr>
        <p:xfrm>
          <a:off x="627591" y="2241785"/>
          <a:ext cx="6666447" cy="386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0" name="Google Shape;130;p3"/>
          <p:cNvSpPr txBox="1"/>
          <p:nvPr/>
        </p:nvSpPr>
        <p:spPr>
          <a:xfrm>
            <a:off x="592182" y="1544138"/>
            <a:ext cx="15948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지역별 매출관리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2517939" y="3943541"/>
            <a:ext cx="1264901" cy="405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대전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: 700,000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09047" y="1544138"/>
            <a:ext cx="6975900" cy="455970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526193" y="1361465"/>
            <a:ext cx="150831" cy="1508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2518920" y="3729227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494645" y="3916691"/>
            <a:ext cx="1325903" cy="46023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709925" y="1887547"/>
            <a:ext cx="1189485" cy="246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           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4656839" y="1835243"/>
            <a:ext cx="2828043" cy="35444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445355" y="1938299"/>
            <a:ext cx="150831" cy="131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723636" y="1887546"/>
            <a:ext cx="672311" cy="24622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978066" y="1887546"/>
            <a:ext cx="684918" cy="2444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7월       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620795" y="807853"/>
            <a:ext cx="869776" cy="22889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</a:t>
            </a:r>
            <a:endParaRPr sz="1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5814381" y="61677"/>
            <a:ext cx="1661071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총매출 관리 화면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620795" y="65218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숙박예약관리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8517184" y="62006"/>
            <a:ext cx="13299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UI_ad_005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3071158" y="72913"/>
            <a:ext cx="18193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화면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7852192" y="560636"/>
            <a:ext cx="19949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관리자는 모든 숙소에 대해 지역별 총 매출 데이터를 볼 수 있다.</a:t>
            </a: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81;p1">
            <a:extLst>
              <a:ext uri="{FF2B5EF4-FFF2-40B4-BE49-F238E27FC236}">
                <a16:creationId xmlns:a16="http://schemas.microsoft.com/office/drawing/2014/main" id="{CDD1B0EA-C070-5EA7-4F9A-E5577CFFB62F}"/>
              </a:ext>
            </a:extLst>
          </p:cNvPr>
          <p:cNvSpPr txBox="1"/>
          <p:nvPr/>
        </p:nvSpPr>
        <p:spPr>
          <a:xfrm>
            <a:off x="358217" y="1050969"/>
            <a:ext cx="4346912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월별 총 매출관리</a:t>
            </a:r>
            <a:r>
              <a:rPr lang="en-US" alt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alt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일별 총 매출관리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카테고리 별 매출관리 | </a:t>
            </a:r>
            <a:r>
              <a:rPr lang="en-US" sz="900" b="1">
                <a:solidFill>
                  <a:srgbClr val="FF7401"/>
                </a:solidFill>
              </a:rPr>
              <a:t>지역별 매출관리</a:t>
            </a:r>
            <a:endParaRPr sz="900" b="1">
              <a:solidFill>
                <a:srgbClr val="FF740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3558</Words>
  <Application>Microsoft Office PowerPoint</Application>
  <PresentationFormat>A4 용지(210x297mm)</PresentationFormat>
  <Paragraphs>1664</Paragraphs>
  <Slides>39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Noto Sans Symbols</vt:lpstr>
      <vt:lpstr>Quattrocento Sans</vt:lpstr>
      <vt:lpstr>Gulim</vt:lpstr>
      <vt:lpstr>Dotum</vt:lpstr>
      <vt:lpstr>맑은 고딕</vt:lpstr>
      <vt:lpstr>맑은 고딕</vt:lpstr>
      <vt:lpstr>Arial</vt:lpstr>
      <vt:lpstr>5_기본</vt:lpstr>
      <vt:lpstr>4_기본</vt:lpstr>
      <vt:lpstr>6_기본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yoon</cp:lastModifiedBy>
  <cp:revision>12</cp:revision>
  <dcterms:created xsi:type="dcterms:W3CDTF">2014-05-10T18:59:54Z</dcterms:created>
  <dcterms:modified xsi:type="dcterms:W3CDTF">2022-07-05T06:23:14Z</dcterms:modified>
</cp:coreProperties>
</file>