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2"/>
  </p:notesMasterIdLst>
  <p:sldIdLst>
    <p:sldId id="260" r:id="rId2"/>
    <p:sldId id="332" r:id="rId3"/>
    <p:sldId id="344" r:id="rId4"/>
    <p:sldId id="263" r:id="rId5"/>
    <p:sldId id="34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348" r:id="rId15"/>
    <p:sldId id="274" r:id="rId16"/>
    <p:sldId id="275" r:id="rId17"/>
    <p:sldId id="277" r:id="rId18"/>
    <p:sldId id="278" r:id="rId19"/>
    <p:sldId id="349" r:id="rId20"/>
    <p:sldId id="351" r:id="rId21"/>
    <p:sldId id="352" r:id="rId22"/>
    <p:sldId id="362" r:id="rId23"/>
    <p:sldId id="363" r:id="rId24"/>
    <p:sldId id="364" r:id="rId25"/>
    <p:sldId id="345" r:id="rId26"/>
    <p:sldId id="279" r:id="rId27"/>
    <p:sldId id="280" r:id="rId28"/>
    <p:sldId id="281" r:id="rId29"/>
    <p:sldId id="282" r:id="rId30"/>
    <p:sldId id="346" r:id="rId31"/>
    <p:sldId id="296" r:id="rId32"/>
    <p:sldId id="297" r:id="rId33"/>
    <p:sldId id="300" r:id="rId34"/>
    <p:sldId id="301" r:id="rId35"/>
    <p:sldId id="302" r:id="rId36"/>
    <p:sldId id="323" r:id="rId37"/>
    <p:sldId id="330" r:id="rId38"/>
    <p:sldId id="354" r:id="rId39"/>
    <p:sldId id="355" r:id="rId40"/>
    <p:sldId id="356" r:id="rId41"/>
    <p:sldId id="357" r:id="rId42"/>
    <p:sldId id="358" r:id="rId43"/>
    <p:sldId id="331" r:id="rId44"/>
    <p:sldId id="339" r:id="rId45"/>
    <p:sldId id="318" r:id="rId46"/>
    <p:sldId id="359" r:id="rId47"/>
    <p:sldId id="319" r:id="rId48"/>
    <p:sldId id="342" r:id="rId49"/>
    <p:sldId id="360" r:id="rId50"/>
    <p:sldId id="361" r:id="rId5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9" autoAdjust="0"/>
    <p:restoredTop sz="94682" autoAdjust="0"/>
  </p:normalViewPr>
  <p:slideViewPr>
    <p:cSldViewPr>
      <p:cViewPr varScale="1">
        <p:scale>
          <a:sx n="81" d="100"/>
          <a:sy n="81" d="100"/>
        </p:scale>
        <p:origin x="120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36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12" Type="http://schemas.openxmlformats.org/officeDocument/2006/relationships/slide" Target="slides/slide33.xml"/><Relationship Id="rId2" Type="http://schemas.openxmlformats.org/officeDocument/2006/relationships/slide" Target="slides/slide6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32.xml"/><Relationship Id="rId5" Type="http://schemas.openxmlformats.org/officeDocument/2006/relationships/slide" Target="slides/slide9.xml"/><Relationship Id="rId15" Type="http://schemas.openxmlformats.org/officeDocument/2006/relationships/slide" Target="slides/slide47.xml"/><Relationship Id="rId10" Type="http://schemas.openxmlformats.org/officeDocument/2006/relationships/slide" Target="slides/slide16.xml"/><Relationship Id="rId4" Type="http://schemas.openxmlformats.org/officeDocument/2006/relationships/slide" Target="slides/slide8.xml"/><Relationship Id="rId9" Type="http://schemas.openxmlformats.org/officeDocument/2006/relationships/slide" Target="slides/slide13.xml"/><Relationship Id="rId14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4BE0B5-3C9F-4304-893F-AB809B54D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060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90E6D3-5634-442B-93A2-AE0876F8E739}" type="slidenum">
              <a:rPr lang="en-US" altLang="zh-CN" sz="130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352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E3B22C-42EA-4D33-B467-D4EE0C1F9D22}" type="slidenum">
              <a:rPr lang="en-US" altLang="zh-CN" sz="130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DAF206-58CC-49A1-A152-D8A77276ECD1}" type="slidenum">
              <a:rPr lang="en-US" altLang="zh-CN" sz="1300"/>
              <a:pPr>
                <a:spcBef>
                  <a:spcPct val="0"/>
                </a:spcBef>
              </a:pPr>
              <a:t>11</a:t>
            </a:fld>
            <a:endParaRPr lang="en-US" altLang="zh-CN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07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C8E416-DE15-4CF3-878A-837D33DE4718}" type="slidenum">
              <a:rPr lang="en-US" altLang="zh-CN" sz="1300"/>
              <a:pPr>
                <a:spcBef>
                  <a:spcPct val="0"/>
                </a:spcBef>
              </a:pPr>
              <a:t>12</a:t>
            </a:fld>
            <a:endParaRPr lang="en-US" altLang="zh-CN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23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0C184A-DA2B-4A3E-B1A7-F34A45F71494}" type="slidenum">
              <a:rPr lang="en-US" altLang="zh-CN" sz="1300"/>
              <a:pPr>
                <a:spcBef>
                  <a:spcPct val="0"/>
                </a:spcBef>
              </a:pPr>
              <a:t>13</a:t>
            </a:fld>
            <a:endParaRPr lang="en-US" altLang="zh-CN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3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2CBFD4-633F-414A-B72B-CFD6C7110150}" type="slidenum">
              <a:rPr lang="en-US" altLang="zh-CN" sz="1300"/>
              <a:pPr>
                <a:spcBef>
                  <a:spcPct val="0"/>
                </a:spcBef>
              </a:pPr>
              <a:t>15</a:t>
            </a:fld>
            <a:endParaRPr lang="en-US" altLang="zh-CN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10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BD3D26-4E48-4901-B202-46B720D62ECA}" type="slidenum">
              <a:rPr lang="en-US" altLang="zh-CN" sz="1300"/>
              <a:pPr>
                <a:spcBef>
                  <a:spcPct val="0"/>
                </a:spcBef>
              </a:pPr>
              <a:t>16</a:t>
            </a:fld>
            <a:endParaRPr lang="en-US" altLang="zh-CN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13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9E865E-63A2-41FE-BDC8-271B96C7FCD2}" type="slidenum">
              <a:rPr lang="en-US" altLang="zh-CN" sz="1300"/>
              <a:pPr>
                <a:spcBef>
                  <a:spcPct val="0"/>
                </a:spcBef>
              </a:pPr>
              <a:t>17</a:t>
            </a:fld>
            <a:endParaRPr lang="en-US" altLang="zh-CN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73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734B92-7E65-46E6-B2CC-215FC6FC1467}" type="slidenum">
              <a:rPr lang="en-US" altLang="zh-CN" sz="1300"/>
              <a:pPr>
                <a:spcBef>
                  <a:spcPct val="0"/>
                </a:spcBef>
              </a:pPr>
              <a:t>18</a:t>
            </a:fld>
            <a:endParaRPr lang="en-US" altLang="zh-CN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19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62B736-7BF9-4604-B215-F7D8E33CCCE3}" type="slidenum">
              <a:rPr lang="en-US" altLang="zh-CN" sz="1300"/>
              <a:pPr>
                <a:spcBef>
                  <a:spcPct val="0"/>
                </a:spcBef>
              </a:pPr>
              <a:t>25</a:t>
            </a:fld>
            <a:endParaRPr lang="en-US" altLang="zh-CN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78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1A028C-B772-4659-BE37-B16D35C6B97F}" type="slidenum">
              <a:rPr lang="en-US" altLang="zh-CN" sz="1300"/>
              <a:pPr>
                <a:spcBef>
                  <a:spcPct val="0"/>
                </a:spcBef>
              </a:pPr>
              <a:t>26</a:t>
            </a:fld>
            <a:endParaRPr lang="en-US" altLang="zh-CN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8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D823FE-A200-40A8-9D88-406CE22F2323}" type="slidenum">
              <a:rPr lang="en-US" altLang="zh-CN" sz="1300"/>
              <a:pPr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29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B3A96B-4F4F-4C25-A7E0-5E081C213277}" type="slidenum">
              <a:rPr lang="en-US" altLang="zh-CN" sz="1300"/>
              <a:pPr>
                <a:spcBef>
                  <a:spcPct val="0"/>
                </a:spcBef>
              </a:pPr>
              <a:t>27</a:t>
            </a:fld>
            <a:endParaRPr lang="en-US" altLang="zh-CN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03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053187-D024-452F-B71C-3B5618D1F534}" type="slidenum">
              <a:rPr lang="en-US" altLang="zh-CN" sz="1300"/>
              <a:pPr>
                <a:spcBef>
                  <a:spcPct val="0"/>
                </a:spcBef>
              </a:pPr>
              <a:t>28</a:t>
            </a:fld>
            <a:endParaRPr lang="en-US" altLang="zh-CN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23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208DA6-F302-4C94-B576-D8A935D2CD30}" type="slidenum">
              <a:rPr lang="en-US" altLang="zh-CN" sz="1300"/>
              <a:pPr>
                <a:spcBef>
                  <a:spcPct val="0"/>
                </a:spcBef>
              </a:pPr>
              <a:t>29</a:t>
            </a:fld>
            <a:endParaRPr lang="en-US" altLang="zh-CN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60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BD2355-5FDD-4340-BF9C-D9A823BB04E6}" type="slidenum">
              <a:rPr lang="en-US" altLang="zh-CN" sz="1300"/>
              <a:pPr>
                <a:spcBef>
                  <a:spcPct val="0"/>
                </a:spcBef>
              </a:pPr>
              <a:t>30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049722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4A831C-405C-46E9-9059-CD4364B6D390}" type="slidenum">
              <a:rPr lang="en-US" altLang="zh-CN" sz="1300"/>
              <a:pPr>
                <a:spcBef>
                  <a:spcPct val="0"/>
                </a:spcBef>
              </a:pPr>
              <a:t>31</a:t>
            </a:fld>
            <a:endParaRPr lang="en-US" altLang="zh-CN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71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BBD046-6B5A-43E6-B2BF-F9C2226E120A}" type="slidenum">
              <a:rPr lang="en-US" altLang="zh-CN" sz="1300"/>
              <a:pPr>
                <a:spcBef>
                  <a:spcPct val="0"/>
                </a:spcBef>
              </a:pPr>
              <a:t>32</a:t>
            </a:fld>
            <a:endParaRPr lang="en-US" altLang="zh-CN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60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9BB611-6195-41B8-87A6-ADFADEDDD14D}" type="slidenum">
              <a:rPr lang="en-US" altLang="zh-CN" sz="1300"/>
              <a:pPr>
                <a:spcBef>
                  <a:spcPct val="0"/>
                </a:spcBef>
              </a:pPr>
              <a:t>33</a:t>
            </a:fld>
            <a:endParaRPr lang="en-US" altLang="zh-CN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频繁模式增长</a:t>
            </a:r>
          </a:p>
        </p:txBody>
      </p:sp>
    </p:spTree>
    <p:extLst>
      <p:ext uri="{BB962C8B-B14F-4D97-AF65-F5344CB8AC3E}">
        <p14:creationId xmlns:p14="http://schemas.microsoft.com/office/powerpoint/2010/main" val="3597473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FD4992-12A1-480B-93E8-6E5F364015AE}" type="slidenum">
              <a:rPr lang="en-US" altLang="zh-CN" sz="1300"/>
              <a:pPr>
                <a:spcBef>
                  <a:spcPct val="0"/>
                </a:spcBef>
              </a:pPr>
              <a:t>34</a:t>
            </a:fld>
            <a:endParaRPr lang="en-US" altLang="zh-CN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43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2F13BC-6263-4B03-8BB8-78C26F478E8B}" type="slidenum">
              <a:rPr lang="en-US" altLang="zh-CN" sz="1300"/>
              <a:pPr>
                <a:spcBef>
                  <a:spcPct val="0"/>
                </a:spcBef>
              </a:pPr>
              <a:t>35</a:t>
            </a:fld>
            <a:endParaRPr lang="en-US" altLang="zh-CN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29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3FF3E7-065E-41AA-9E81-062FE0FE4131}" type="slidenum">
              <a:rPr lang="en-US" altLang="zh-CN" sz="1300"/>
              <a:pPr>
                <a:spcBef>
                  <a:spcPct val="0"/>
                </a:spcBef>
              </a:pPr>
              <a:t>36</a:t>
            </a:fld>
            <a:endParaRPr lang="en-US" altLang="zh-CN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1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51EAF5-64AA-4F49-B08F-F270C518D84A}" type="slidenum">
              <a:rPr lang="en-US" altLang="zh-CN" sz="130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03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FA61E3-C77C-442A-9AA2-AA2448C456A7}" type="slidenum">
              <a:rPr lang="en-US" altLang="zh-CN" sz="1300"/>
              <a:pPr>
                <a:spcBef>
                  <a:spcPct val="0"/>
                </a:spcBef>
              </a:pPr>
              <a:t>37</a:t>
            </a:fld>
            <a:endParaRPr lang="en-US" altLang="zh-CN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291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B83107-B1C3-4893-A9D2-FF298D4502C8}" type="slidenum">
              <a:rPr lang="en-US" altLang="zh-CN" sz="1300"/>
              <a:pPr>
                <a:spcBef>
                  <a:spcPct val="0"/>
                </a:spcBef>
              </a:pPr>
              <a:t>43</a:t>
            </a:fld>
            <a:endParaRPr lang="en-US" altLang="zh-CN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5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FACAFD-AC2C-49F8-AC83-B8C1BAABC3E7}" type="slidenum">
              <a:rPr lang="en-US" altLang="zh-CN" sz="1300"/>
              <a:pPr>
                <a:spcBef>
                  <a:spcPct val="0"/>
                </a:spcBef>
              </a:pPr>
              <a:t>44</a:t>
            </a:fld>
            <a:endParaRPr lang="en-US" altLang="zh-CN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081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6AE653-4AF1-40D0-8A2F-81EFB284D09A}" type="slidenum">
              <a:rPr lang="en-US" altLang="zh-CN" sz="1300"/>
              <a:pPr>
                <a:spcBef>
                  <a:spcPct val="0"/>
                </a:spcBef>
              </a:pPr>
              <a:t>45</a:t>
            </a:fld>
            <a:endParaRPr lang="en-US" altLang="zh-CN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59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E13F04-AE1D-487D-AC04-36AA4689A9E2}" type="slidenum">
              <a:rPr lang="en-US" altLang="zh-CN" sz="1300"/>
              <a:pPr>
                <a:spcBef>
                  <a:spcPct val="0"/>
                </a:spcBef>
              </a:pPr>
              <a:t>47</a:t>
            </a:fld>
            <a:endParaRPr lang="en-US" altLang="zh-CN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2326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7492D9-4B2E-414B-8A94-7D4AF3C18481}" type="slidenum">
              <a:rPr lang="en-US" altLang="zh-CN" sz="1300"/>
              <a:pPr>
                <a:spcBef>
                  <a:spcPct val="0"/>
                </a:spcBef>
              </a:pPr>
              <a:t>48</a:t>
            </a:fld>
            <a:endParaRPr lang="en-US" altLang="zh-CN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7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35C0DA-8B92-41C3-A8DC-B31EFC51673D}" type="slidenum">
              <a:rPr lang="en-US" altLang="zh-CN" sz="130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5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4BE0B5-3C9F-4304-893F-AB809B54D98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078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BC913B-B428-44A8-924D-84CBA2EC6509}" type="slidenum">
              <a:rPr lang="en-US" altLang="zh-CN" sz="130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Implication: </a:t>
            </a:r>
            <a:r>
              <a:rPr lang="zh-CN" altLang="en-US">
                <a:latin typeface="Arial" panose="020B0604020202020204" pitchFamily="34" charset="0"/>
              </a:rPr>
              <a:t>蕴涵式</a:t>
            </a:r>
          </a:p>
        </p:txBody>
      </p:sp>
    </p:spTree>
    <p:extLst>
      <p:ext uri="{BB962C8B-B14F-4D97-AF65-F5344CB8AC3E}">
        <p14:creationId xmlns:p14="http://schemas.microsoft.com/office/powerpoint/2010/main" val="356977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C1534E-AF3C-46EB-BAD0-79132AC57B08}" type="slidenum">
              <a:rPr lang="en-US" altLang="zh-CN" sz="130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8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E72FCD-567B-4E35-BDDD-0E3ECBA4FCAF}" type="slidenum">
              <a:rPr lang="en-US" altLang="zh-CN" sz="130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0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887958-CCBD-4A17-935B-0AABD61A415D}" type="slidenum">
              <a:rPr lang="en-US" altLang="zh-CN" sz="130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最大模式</a:t>
            </a:r>
            <a:r>
              <a:rPr lang="en-US" altLang="zh-CN">
                <a:latin typeface="Arial" panose="020B0604020202020204" pitchFamily="34" charset="0"/>
              </a:rPr>
              <a:t>:Maxpattern(152,179,183,289)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频繁闭项集</a:t>
            </a:r>
            <a:r>
              <a:rPr lang="en-US" altLang="zh-CN">
                <a:latin typeface="Arial" panose="020B0604020202020204" pitchFamily="34" charset="0"/>
              </a:rPr>
              <a:t>: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6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33DC31-DD38-4EF6-A517-688133E55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90573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86976-84F8-4C48-94A9-30869AA27F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286281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F4CAD-885E-4C26-82EA-95991AF5A3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89346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724E2-0824-4C4D-A22B-BD0ABE1260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883170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>
            <a:lvl1pPr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F9F73-CE29-4973-BF03-3E3BC37E22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692073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>
            <a:lvl1pPr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0FCAC-80C4-4C92-A49D-5274F5C7F3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644126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54A90-3AD8-4AF4-BCA2-D0232C92F3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90809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>
              <a:defRPr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>
              <a:defRPr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B4587-E9D0-4B99-9D3F-29FAB14832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56575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2DBDA-F4D1-42E7-981B-D297D3A316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74377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045BA-4D02-4A04-B9B9-143DFF2C35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44891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442C1-ECD2-4C95-BDF1-8C3989BBA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23330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6D6C8-8393-4474-BB20-4CA4D9F468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82157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CE9CB-6397-4822-8A9A-C6C92DE0E1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76513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E7C8E-F8CE-4FB1-B0C4-EEF2B50E69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53793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DA1D4-EFB6-40DA-8F57-F141FB19E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30289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65A5E4E-1E24-4BC5-8EE2-A337447C1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</p:sldLayoutIdLst>
  <p:transition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5576" y="332656"/>
            <a:ext cx="7758113" cy="717848"/>
          </a:xfrm>
        </p:spPr>
        <p:txBody>
          <a:bodyPr/>
          <a:lstStyle/>
          <a:p>
            <a:pPr algn="ctr" eaLnBrk="1" hangingPunct="1"/>
            <a:r>
              <a:rPr lang="zh-CN" altLang="en-US" sz="4800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关联规则挖掘</a:t>
            </a:r>
            <a:endParaRPr lang="en-US" altLang="zh-CN" sz="4800" dirty="0">
              <a:solidFill>
                <a:schemeClr val="fol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9463" name="Picture 7" descr="bread_mil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48" y="1124744"/>
            <a:ext cx="5029948" cy="378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5AFC8B-1E3A-4EFF-BE3A-EB560C2F52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6225" y="5301952"/>
            <a:ext cx="5148263" cy="12954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石胜飞</a:t>
            </a:r>
            <a:endParaRPr lang="en-US" altLang="zh-CN" b="1" dirty="0">
              <a:solidFill>
                <a:schemeClr val="fol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 eaLnBrk="1" hangingPunct="1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zh-CN" altLang="en-US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海量数据计算研究中心</a:t>
            </a:r>
            <a:endParaRPr lang="en-US" altLang="zh-CN" sz="20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 eaLnBrk="1" hangingPunct="1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zh-CN" altLang="en-US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哈尔滨工业大学计算机科学与技术学院</a:t>
            </a:r>
            <a:endParaRPr lang="en-US" altLang="zh-CN" sz="20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 dirty="0">
              <a:solidFill>
                <a:schemeClr val="fol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10A5E6-1F36-4901-977B-84D3A90767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" y="5113307"/>
            <a:ext cx="1259538" cy="1726033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34CF9C-7B7B-49DB-8087-BFB55591C78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关联规则挖掘</a:t>
            </a:r>
            <a:endParaRPr lang="en-US" altLang="zh-CN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916113"/>
            <a:ext cx="8461375" cy="4392612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挖掘所有的频繁项集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</a:p>
          <a:p>
            <a:pPr eaLnBrk="1" hangingPunct="1"/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从频繁项集产生强关联规则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</a:p>
          <a:p>
            <a:pPr lvl="1" eaLnBrk="1" hangingPunct="1"/>
            <a:r>
              <a:rPr lang="zh-CN" altLang="en-US" sz="24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满足最小支持度和置信度</a:t>
            </a:r>
            <a:endParaRPr lang="en-US" altLang="zh-CN" sz="24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B7202B-4FD2-4437-9EB0-3853CD2702D2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Efficient and Scalable Frequent </a:t>
            </a:r>
            <a:r>
              <a:rPr lang="en-US" altLang="zh-CN" sz="4000" dirty="0" err="1"/>
              <a:t>Itemset</a:t>
            </a:r>
            <a:r>
              <a:rPr lang="en-US" altLang="zh-CN" sz="4000" dirty="0"/>
              <a:t> Mining Methods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716338"/>
            <a:ext cx="8642350" cy="1657350"/>
          </a:xfrm>
        </p:spPr>
        <p:txBody>
          <a:bodyPr/>
          <a:lstStyle/>
          <a:p>
            <a:pPr algn="l" eaLnBrk="1" hangingPunct="1"/>
            <a:r>
              <a:rPr lang="en-US" altLang="en-US" sz="3600" b="1" dirty="0" err="1">
                <a:solidFill>
                  <a:schemeClr val="folHlink"/>
                </a:solidFill>
              </a:rPr>
              <a:t>Apriori</a:t>
            </a:r>
            <a:r>
              <a:rPr lang="en-US" altLang="zh-CN" sz="3600" b="1" dirty="0">
                <a:solidFill>
                  <a:schemeClr val="folHlink"/>
                </a:solidFill>
              </a:rPr>
              <a:t> Algorithm: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single-dimensional, single-level, Boolean frequent </a:t>
            </a:r>
            <a:r>
              <a:rPr lang="en-US" altLang="zh-CN" dirty="0" err="1"/>
              <a:t>itemsets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CA45ED-2DC1-4275-AFE9-02C2FCA3605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Apriori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  <a:r>
              <a:rPr lang="en-US" altLang="zh-CN" dirty="0"/>
              <a:t>(1)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52625"/>
            <a:ext cx="8713788" cy="370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dirty="0"/>
              <a:t>Apriori </a:t>
            </a:r>
            <a:r>
              <a:rPr lang="zh-CN" altLang="en-US" dirty="0"/>
              <a:t>采用迭代逐层的方式搜索频繁项集</a:t>
            </a:r>
            <a:r>
              <a:rPr lang="en-US" altLang="zh-CN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dirty="0"/>
              <a:t>First, the set of frequent 1-itemsets is found</a:t>
            </a:r>
            <a:r>
              <a:rPr lang="zh-CN" altLang="en-US" dirty="0"/>
              <a:t>：</a:t>
            </a: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dirty="0"/>
              <a:t>Next, L</a:t>
            </a:r>
            <a:r>
              <a:rPr lang="zh-CN" altLang="zh-CN" baseline="-25000" dirty="0"/>
              <a:t>1</a:t>
            </a:r>
            <a:r>
              <a:rPr lang="zh-CN" altLang="zh-CN" dirty="0"/>
              <a:t> is used to </a:t>
            </a:r>
            <a:r>
              <a:rPr lang="en-US" altLang="zh-CN" dirty="0"/>
              <a:t>fi</a:t>
            </a:r>
            <a:r>
              <a:rPr lang="zh-CN" altLang="zh-CN" dirty="0"/>
              <a:t>nd L</a:t>
            </a:r>
            <a:r>
              <a:rPr lang="zh-CN" altLang="zh-CN" baseline="-25000" dirty="0"/>
              <a:t>2</a:t>
            </a:r>
            <a:r>
              <a:rPr lang="en-US" altLang="zh-CN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L</a:t>
            </a:r>
            <a:r>
              <a:rPr lang="en-US" altLang="zh-CN" baseline="-25000" dirty="0"/>
              <a:t>2 </a:t>
            </a:r>
            <a:r>
              <a:rPr lang="en-US" altLang="zh-CN" dirty="0"/>
              <a:t>is used to find L</a:t>
            </a:r>
            <a:r>
              <a:rPr lang="en-US" altLang="zh-CN" baseline="-25000" dirty="0"/>
              <a:t>3</a:t>
            </a:r>
            <a:r>
              <a:rPr lang="en-US" altLang="zh-CN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</a:rPr>
              <a:t>……</a:t>
            </a:r>
            <a:r>
              <a:rPr lang="zh-CN" altLang="en-US" dirty="0"/>
              <a:t>，</a:t>
            </a:r>
            <a:r>
              <a:rPr lang="en-US" altLang="en-US" dirty="0"/>
              <a:t>until no more frequent k-</a:t>
            </a:r>
            <a:r>
              <a:rPr lang="en-US" altLang="en-US" dirty="0" err="1"/>
              <a:t>itemsets</a:t>
            </a:r>
            <a:r>
              <a:rPr lang="en-US" altLang="en-US" dirty="0"/>
              <a:t> can be found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6FC270-EF66-4EB6-9C98-F43313744A7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81075"/>
            <a:ext cx="3708400" cy="69532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先验性质</a:t>
            </a:r>
            <a:r>
              <a:rPr lang="en-US" altLang="zh-CN" sz="24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Apriori</a:t>
            </a:r>
            <a:r>
              <a:rPr lang="en-US" altLang="zh-CN" sz="24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Property)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2060575"/>
            <a:ext cx="4551363" cy="36004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频繁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项集的所有非空子集一定是频繁的。</a:t>
            </a:r>
            <a:endParaRPr lang="en-US" altLang="zh-CN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如果项集</a:t>
            </a:r>
            <a:r>
              <a:rPr lang="en-US" altLang="en-US" sz="24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: </a:t>
            </a:r>
            <a:r>
              <a:rPr lang="en-US" altLang="zh-CN" sz="2400" b="1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P(I)</a:t>
            </a:r>
            <a:r>
              <a:rPr lang="en-US" altLang="zh-CN" sz="2400" b="1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 </a:t>
            </a:r>
            <a:r>
              <a:rPr lang="en-US" altLang="zh-CN" sz="2400" b="1" dirty="0" err="1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min_sup</a:t>
            </a:r>
            <a:r>
              <a:rPr lang="en-US" altLang="zh-CN" sz="2400" b="1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endParaRPr lang="en-US" altLang="zh-CN" sz="24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6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26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26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6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6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非频繁</a:t>
            </a:r>
            <a:r>
              <a:rPr lang="en-US" altLang="zh-CN" sz="26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6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即</a:t>
            </a:r>
            <a:r>
              <a:rPr lang="en-US" altLang="zh-CN" sz="26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, P(I </a:t>
            </a:r>
            <a:r>
              <a:rPr lang="en-US" altLang="zh-CN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6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A)&lt;</a:t>
            </a:r>
            <a:r>
              <a:rPr lang="en-US" altLang="zh-CN" b="1" dirty="0" err="1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min_sup</a:t>
            </a:r>
            <a:endParaRPr lang="en-US" altLang="zh-CN" b="1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2833" name="Group 65"/>
          <p:cNvGraphicFramePr>
            <a:graphicFrameLocks noGrp="1"/>
          </p:cNvGraphicFramePr>
          <p:nvPr>
            <p:ph sz="half" idx="2"/>
          </p:nvPr>
        </p:nvGraphicFramePr>
        <p:xfrm>
          <a:off x="4859338" y="847725"/>
          <a:ext cx="4038600" cy="4021138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Milk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Eggs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Milk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Eggs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Milk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Butter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Eggs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Diaper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Cigarette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5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Diaper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chewing gum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Milk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Diaper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Eggs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4787900" y="4941888"/>
            <a:ext cx="4284663" cy="711200"/>
          </a:xfrm>
          <a:prstGeom prst="rect">
            <a:avLst/>
          </a:prstGeom>
          <a:solidFill>
            <a:srgbClr val="FFFF00"/>
          </a:solidFill>
          <a:ln w="9525">
            <a:solidFill>
              <a:srgbClr val="CFEFD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{milk, eggs} is frequent, {milk} and {eggs} are both frequent.</a:t>
            </a:r>
          </a:p>
        </p:txBody>
      </p:sp>
      <p:sp>
        <p:nvSpPr>
          <p:cNvPr id="32829" name="Text Box 61"/>
          <p:cNvSpPr txBox="1">
            <a:spLocks noChangeArrowheads="1"/>
          </p:cNvSpPr>
          <p:nvPr/>
        </p:nvSpPr>
        <p:spPr bwMode="auto">
          <a:xfrm>
            <a:off x="4787900" y="5803900"/>
            <a:ext cx="4284663" cy="7016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{milk, eggs, bread} will not be more frequent than {milk, eggs}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 autoUpdateAnimBg="0"/>
      <p:bldP spid="32828" grpId="0" animBg="1" autoUpdateAnimBg="0"/>
      <p:bldP spid="3282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8A25211-C123-4ED8-BF60-8AC81449C5D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63389" y="513556"/>
            <a:ext cx="731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先验性质</a:t>
            </a:r>
            <a:r>
              <a:rPr lang="en-US" altLang="zh-CN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Apriori</a:t>
            </a:r>
            <a:r>
              <a:rPr lang="en-US" altLang="zh-CN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Property)</a:t>
            </a:r>
            <a:endParaRPr lang="zh-CN" altLang="zh-CN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092DF28-B6F3-4FA7-91D9-E62A5B37F1C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25289" y="2229644"/>
            <a:ext cx="76231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性质1：频繁项集的所有非空子集必为频繁项集。</a:t>
            </a:r>
          </a:p>
          <a:p>
            <a:endParaRPr lang="zh-CN" altLang="en-US" sz="250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5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性质2：非频繁项集的超集一定是非频繁的。 </a:t>
            </a:r>
          </a:p>
          <a:p>
            <a:endParaRPr lang="zh-CN" altLang="en-US" sz="250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7249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D19F15-19F6-4E63-8133-56B5981C9F14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1187450" y="836613"/>
            <a:ext cx="5040313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dirty="0" err="1">
                <a:solidFill>
                  <a:schemeClr val="tx2"/>
                </a:solidFill>
              </a:rPr>
              <a:t>Apriori</a:t>
            </a:r>
            <a:r>
              <a:rPr lang="en-US" altLang="zh-CN" sz="4400" dirty="0">
                <a:solidFill>
                  <a:schemeClr val="tx2"/>
                </a:solidFill>
              </a:rPr>
              <a:t> </a:t>
            </a:r>
            <a:r>
              <a:rPr lang="zh-CN" altLang="en-US" sz="4400" dirty="0">
                <a:solidFill>
                  <a:schemeClr val="tx2"/>
                </a:solidFill>
              </a:rPr>
              <a:t>算法</a:t>
            </a:r>
            <a:r>
              <a:rPr lang="en-US" altLang="zh-CN" sz="44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79388" y="2133600"/>
            <a:ext cx="8713787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从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aseline="-25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L</a:t>
            </a:r>
            <a:r>
              <a:rPr lang="en-US" altLang="zh-CN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k+1 </a:t>
            </a:r>
            <a:endParaRPr lang="en-US" altLang="zh-CN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通过连接</a:t>
            </a:r>
            <a:r>
              <a:rPr lang="en-US" altLang="zh-CN" dirty="0" err="1">
                <a:solidFill>
                  <a:srgbClr val="0070C0"/>
                </a:solidFill>
              </a:rPr>
              <a:t>L</a:t>
            </a:r>
            <a:r>
              <a:rPr lang="en-US" altLang="zh-CN" baseline="-25000" dirty="0" err="1">
                <a:solidFill>
                  <a:srgbClr val="0070C0"/>
                </a:solidFill>
              </a:rPr>
              <a:t>k</a:t>
            </a:r>
            <a:r>
              <a:rPr lang="zh-CN" altLang="en-US" dirty="0">
                <a:solidFill>
                  <a:srgbClr val="0070C0"/>
                </a:solidFill>
              </a:rPr>
              <a:t>产生候选</a:t>
            </a:r>
            <a:r>
              <a:rPr lang="zh-CN" altLang="zh-CN" dirty="0">
                <a:solidFill>
                  <a:srgbClr val="0070C0"/>
                </a:solidFill>
              </a:rPr>
              <a:t>k</a:t>
            </a:r>
            <a:r>
              <a:rPr lang="en-US" altLang="zh-CN" dirty="0">
                <a:solidFill>
                  <a:srgbClr val="0070C0"/>
                </a:solidFill>
              </a:rPr>
              <a:t>+1 </a:t>
            </a:r>
            <a:r>
              <a:rPr lang="zh-CN" altLang="en-US" dirty="0">
                <a:solidFill>
                  <a:srgbClr val="0070C0"/>
                </a:solidFill>
              </a:rPr>
              <a:t>项集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</a:p>
          <a:p>
            <a:pPr lvl="1" eaLnBrk="1" hangingPunct="1"/>
            <a:r>
              <a:rPr lang="zh-CN" altLang="en-US" dirty="0">
                <a:solidFill>
                  <a:srgbClr val="0070C0"/>
                </a:solidFill>
              </a:rPr>
              <a:t>扫描数据库，统计</a:t>
            </a:r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en-US" altLang="zh-CN" baseline="-25000" dirty="0">
                <a:solidFill>
                  <a:srgbClr val="0070C0"/>
                </a:solidFill>
              </a:rPr>
              <a:t>k+1</a:t>
            </a:r>
            <a:r>
              <a:rPr lang="zh-CN" altLang="en-US" dirty="0">
                <a:solidFill>
                  <a:srgbClr val="0070C0"/>
                </a:solidFill>
              </a:rPr>
              <a:t>中项集的支持度计数，从而产生频繁</a:t>
            </a:r>
            <a:r>
              <a:rPr lang="en-US" altLang="zh-CN" dirty="0">
                <a:solidFill>
                  <a:srgbClr val="0070C0"/>
                </a:solidFill>
              </a:rPr>
              <a:t>k+1</a:t>
            </a:r>
            <a:r>
              <a:rPr lang="zh-CN" altLang="en-US" dirty="0">
                <a:solidFill>
                  <a:srgbClr val="0070C0"/>
                </a:solidFill>
              </a:rPr>
              <a:t>项集</a:t>
            </a:r>
            <a:r>
              <a:rPr lang="en-US" altLang="zh-CN" dirty="0">
                <a:solidFill>
                  <a:srgbClr val="0070C0"/>
                </a:solidFill>
              </a:rPr>
              <a:t>L</a:t>
            </a:r>
            <a:r>
              <a:rPr lang="en-US" altLang="zh-CN" baseline="-25000" dirty="0">
                <a:solidFill>
                  <a:srgbClr val="0070C0"/>
                </a:solidFill>
              </a:rPr>
              <a:t>k+1</a:t>
            </a:r>
          </a:p>
          <a:p>
            <a:pPr lvl="1" eaLnBrk="1" hangingPunct="1"/>
            <a:r>
              <a:rPr lang="zh-CN" altLang="en-US" dirty="0">
                <a:solidFill>
                  <a:srgbClr val="0070C0"/>
                </a:solidFill>
              </a:rPr>
              <a:t>由于</a:t>
            </a:r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en-US" altLang="zh-CN" baseline="-25000" dirty="0">
                <a:solidFill>
                  <a:srgbClr val="0070C0"/>
                </a:solidFill>
              </a:rPr>
              <a:t>k+1</a:t>
            </a:r>
            <a:r>
              <a:rPr lang="zh-CN" altLang="en-US" dirty="0">
                <a:solidFill>
                  <a:srgbClr val="0070C0"/>
                </a:solidFill>
              </a:rPr>
              <a:t>可能很大，这个操作计算量很大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58F898-0AA1-4990-81C4-92A1A48309A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08050"/>
            <a:ext cx="5942012" cy="768350"/>
          </a:xfrm>
        </p:spPr>
        <p:txBody>
          <a:bodyPr/>
          <a:lstStyle/>
          <a:p>
            <a:pPr eaLnBrk="1" hangingPunct="1"/>
            <a:r>
              <a:rPr lang="en-US" altLang="zh-CN" sz="4000" dirty="0" err="1">
                <a:latin typeface="Times New Roman" panose="02020603050405020304" pitchFamily="18" charset="0"/>
              </a:rPr>
              <a:t>L</a:t>
            </a:r>
            <a:r>
              <a:rPr lang="en-US" altLang="zh-CN" sz="40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4000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4000" dirty="0">
                <a:latin typeface="Times New Roman" panose="02020603050405020304" pitchFamily="18" charset="0"/>
              </a:rPr>
              <a:t>到</a:t>
            </a:r>
            <a:r>
              <a:rPr lang="en-US" altLang="zh-CN" sz="4000" dirty="0">
                <a:latin typeface="Times New Roman" panose="02020603050405020304" pitchFamily="18" charset="0"/>
              </a:rPr>
              <a:t>L</a:t>
            </a:r>
            <a:r>
              <a:rPr lang="en-US" altLang="zh-CN" sz="4000" baseline="-25000" dirty="0">
                <a:latin typeface="Times New Roman" panose="02020603050405020304" pitchFamily="18" charset="0"/>
              </a:rPr>
              <a:t>k+1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496300" cy="4392612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join </a:t>
            </a:r>
            <a:r>
              <a:rPr lang="zh-CN" altLang="en-US" sz="2800" dirty="0"/>
              <a:t>操作：</a:t>
            </a:r>
            <a:endParaRPr lang="en-US" altLang="zh-CN" sz="2800" baseline="-25000" dirty="0"/>
          </a:p>
          <a:p>
            <a:pPr lvl="1" eaLnBrk="1" hangingPunct="1"/>
            <a:r>
              <a:rPr lang="zh-CN" altLang="en-US" sz="2400" dirty="0"/>
              <a:t>项集中的项，按照字典序排序（看成字符串）</a:t>
            </a:r>
            <a:endParaRPr lang="en-US" altLang="zh-CN" sz="2000" dirty="0">
              <a:solidFill>
                <a:schemeClr val="folHlink"/>
              </a:solidFill>
            </a:endParaRPr>
          </a:p>
          <a:p>
            <a:pPr lvl="1" eaLnBrk="1" hangingPunct="1"/>
            <a:r>
              <a:rPr lang="zh-CN" altLang="en-US" sz="2400" dirty="0"/>
              <a:t>通过自连接</a:t>
            </a:r>
            <a:r>
              <a:rPr lang="zh-CN" altLang="zh-CN" sz="2400" dirty="0"/>
              <a:t>L</a:t>
            </a:r>
            <a:r>
              <a:rPr lang="zh-CN" altLang="zh-CN" sz="2400" baseline="-25000" dirty="0"/>
              <a:t>k</a:t>
            </a:r>
            <a:r>
              <a:rPr lang="zh-CN" altLang="zh-CN" sz="2400" dirty="0"/>
              <a:t> </a:t>
            </a:r>
            <a:r>
              <a:rPr lang="zh-CN" altLang="en-US" sz="2400" dirty="0"/>
              <a:t>产生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folHlink"/>
                </a:solidFill>
              </a:rPr>
              <a:t>C</a:t>
            </a:r>
            <a:r>
              <a:rPr lang="en-US" altLang="zh-CN" sz="2400" b="1" baseline="-25000" dirty="0">
                <a:solidFill>
                  <a:schemeClr val="folHlink"/>
                </a:solidFill>
              </a:rPr>
              <a:t>k+1</a:t>
            </a:r>
            <a:r>
              <a:rPr lang="zh-CN" altLang="zh-CN" sz="2400" dirty="0"/>
              <a:t> </a:t>
            </a:r>
            <a:r>
              <a:rPr lang="en-US" altLang="zh-CN" sz="2400" dirty="0"/>
              <a:t>:</a:t>
            </a:r>
            <a:endParaRPr lang="en-US" altLang="zh-CN" sz="2400" baseline="-25000" dirty="0"/>
          </a:p>
          <a:p>
            <a:pPr lvl="2" eaLnBrk="1" hangingPunct="1"/>
            <a:r>
              <a:rPr lang="en-US" altLang="zh-CN" sz="2000" dirty="0" err="1"/>
              <a:t>L</a:t>
            </a:r>
            <a:r>
              <a:rPr lang="en-US" altLang="zh-CN" sz="2000" baseline="-25000" dirty="0" err="1"/>
              <a:t>k</a:t>
            </a:r>
            <a:r>
              <a:rPr lang="zh-CN" altLang="en-US" sz="2000" dirty="0"/>
              <a:t>中具有共同</a:t>
            </a:r>
            <a:r>
              <a:rPr lang="en-US" altLang="zh-CN" sz="2000" dirty="0"/>
              <a:t>k-1</a:t>
            </a:r>
            <a:r>
              <a:rPr lang="zh-CN" altLang="en-US" sz="2000" dirty="0"/>
              <a:t>前缀的项，即</a:t>
            </a:r>
            <a:r>
              <a:rPr lang="en-US" altLang="zh-CN" sz="2000" dirty="0"/>
              <a:t>:</a:t>
            </a:r>
          </a:p>
          <a:p>
            <a:pPr lvl="3" eaLnBrk="1" hangingPunct="1"/>
            <a:r>
              <a:rPr lang="en-US" altLang="zh-CN" sz="1800" dirty="0"/>
              <a:t>(</a:t>
            </a:r>
            <a:r>
              <a:rPr lang="en-US" altLang="zh-CN" sz="1800" dirty="0" err="1"/>
              <a:t>i</a:t>
            </a:r>
            <a:r>
              <a:rPr lang="en-US" altLang="zh-CN" sz="1800" baseline="-25000" dirty="0" err="1"/>
              <a:t>r</a:t>
            </a:r>
            <a:r>
              <a:rPr lang="en-US" altLang="zh-CN" sz="1800" dirty="0"/>
              <a:t>[1]=i</a:t>
            </a:r>
            <a:r>
              <a:rPr lang="en-US" altLang="zh-CN" sz="1800" baseline="-25000" dirty="0"/>
              <a:t>s</a:t>
            </a:r>
            <a:r>
              <a:rPr lang="en-US" altLang="zh-CN" sz="1800" dirty="0"/>
              <a:t>[1])^(</a:t>
            </a:r>
            <a:r>
              <a:rPr lang="en-US" altLang="zh-CN" sz="1800" dirty="0" err="1"/>
              <a:t>i</a:t>
            </a:r>
            <a:r>
              <a:rPr lang="en-US" altLang="zh-CN" sz="1800" baseline="-25000" dirty="0" err="1"/>
              <a:t>r</a:t>
            </a:r>
            <a:r>
              <a:rPr lang="en-US" altLang="zh-CN" sz="1800" dirty="0"/>
              <a:t>[2]=i</a:t>
            </a:r>
            <a:r>
              <a:rPr lang="en-US" altLang="zh-CN" sz="1800" baseline="-25000" dirty="0"/>
              <a:t>s</a:t>
            </a:r>
            <a:r>
              <a:rPr lang="en-US" altLang="zh-CN" sz="1800" dirty="0"/>
              <a:t>[2])^</a:t>
            </a:r>
            <a:r>
              <a:rPr lang="en-US" altLang="zh-CN" sz="1800" dirty="0">
                <a:latin typeface="Arial" panose="020B0604020202020204" pitchFamily="34" charset="0"/>
              </a:rPr>
              <a:t>…</a:t>
            </a:r>
            <a:r>
              <a:rPr lang="en-US" altLang="zh-CN" sz="1800" dirty="0"/>
              <a:t>^(</a:t>
            </a:r>
            <a:r>
              <a:rPr lang="en-US" altLang="zh-CN" sz="1800" dirty="0" err="1"/>
              <a:t>i</a:t>
            </a:r>
            <a:r>
              <a:rPr lang="en-US" altLang="zh-CN" sz="1800" baseline="-25000" dirty="0" err="1"/>
              <a:t>r</a:t>
            </a:r>
            <a:r>
              <a:rPr lang="en-US" altLang="zh-CN" sz="1800" dirty="0"/>
              <a:t>[k-1]=i</a:t>
            </a:r>
            <a:r>
              <a:rPr lang="en-US" altLang="zh-CN" sz="1800" baseline="-25000" dirty="0"/>
              <a:t>s</a:t>
            </a:r>
            <a:r>
              <a:rPr lang="en-US" altLang="zh-CN" sz="1800" dirty="0"/>
              <a:t>[k-1])^(</a:t>
            </a:r>
            <a:r>
              <a:rPr lang="en-US" altLang="zh-CN" sz="1800" dirty="0" err="1"/>
              <a:t>i</a:t>
            </a:r>
            <a:r>
              <a:rPr lang="en-US" altLang="zh-CN" sz="1800" baseline="-25000" dirty="0" err="1"/>
              <a:t>r</a:t>
            </a:r>
            <a:r>
              <a:rPr lang="en-US" altLang="zh-CN" sz="1800" dirty="0"/>
              <a:t>[k]&lt;i</a:t>
            </a:r>
            <a:r>
              <a:rPr lang="en-US" altLang="zh-CN" sz="1800" baseline="-25000" dirty="0"/>
              <a:t>s</a:t>
            </a:r>
            <a:r>
              <a:rPr lang="en-US" altLang="zh-CN" sz="1800" dirty="0"/>
              <a:t>[k])</a:t>
            </a:r>
          </a:p>
          <a:p>
            <a:pPr lvl="3" eaLnBrk="1" hangingPunct="1"/>
            <a:r>
              <a:rPr lang="en-US" altLang="zh-CN" sz="1800" dirty="0" err="1"/>
              <a:t>i</a:t>
            </a:r>
            <a:r>
              <a:rPr lang="en-US" altLang="zh-CN" sz="1800" baseline="-25000" dirty="0" err="1"/>
              <a:t>r</a:t>
            </a:r>
            <a:r>
              <a:rPr lang="en-US" altLang="zh-CN" sz="1800" dirty="0"/>
              <a:t> </a:t>
            </a:r>
            <a:r>
              <a:rPr lang="zh-CN" altLang="en-US" sz="1800" dirty="0"/>
              <a:t>和</a:t>
            </a:r>
            <a:r>
              <a:rPr lang="en-US" altLang="zh-CN" sz="1800" dirty="0"/>
              <a:t>i</a:t>
            </a:r>
            <a:r>
              <a:rPr lang="en-US" altLang="zh-CN" sz="1800" baseline="-25000" dirty="0"/>
              <a:t>s</a:t>
            </a:r>
            <a:r>
              <a:rPr lang="en-US" altLang="zh-CN" sz="1800" dirty="0"/>
              <a:t> </a:t>
            </a:r>
            <a:r>
              <a:rPr lang="zh-CN" altLang="en-US" sz="1800" dirty="0"/>
              <a:t>连接结果</a:t>
            </a:r>
            <a:r>
              <a:rPr lang="en-US" altLang="zh-CN" sz="1800" dirty="0"/>
              <a:t> :</a:t>
            </a:r>
          </a:p>
          <a:p>
            <a:pPr lvl="3" eaLnBrk="1" hangingPunct="1"/>
            <a:r>
              <a:rPr lang="en-US" altLang="zh-CN" sz="1800" dirty="0" err="1"/>
              <a:t>i</a:t>
            </a:r>
            <a:r>
              <a:rPr lang="en-US" altLang="zh-CN" sz="1800" baseline="-25000" dirty="0" err="1"/>
              <a:t>r</a:t>
            </a:r>
            <a:r>
              <a:rPr lang="en-US" altLang="zh-CN" sz="1800" dirty="0"/>
              <a:t>[1]</a:t>
            </a:r>
            <a:r>
              <a:rPr lang="en-US" altLang="zh-CN" sz="1800" dirty="0" err="1"/>
              <a:t>i</a:t>
            </a:r>
            <a:r>
              <a:rPr lang="en-US" altLang="zh-CN" sz="1800" baseline="-25000" dirty="0" err="1"/>
              <a:t>r</a:t>
            </a:r>
            <a:r>
              <a:rPr lang="en-US" altLang="zh-CN" sz="1800" dirty="0"/>
              <a:t>[2] </a:t>
            </a:r>
            <a:r>
              <a:rPr lang="en-US" altLang="zh-CN" sz="1800" dirty="0">
                <a:latin typeface="Arial" panose="020B0604020202020204" pitchFamily="34" charset="0"/>
              </a:rPr>
              <a:t>…</a:t>
            </a:r>
            <a:r>
              <a:rPr lang="en-US" altLang="zh-CN" sz="1800" dirty="0" err="1"/>
              <a:t>i</a:t>
            </a:r>
            <a:r>
              <a:rPr lang="en-US" altLang="zh-CN" sz="1800" baseline="-25000" dirty="0" err="1"/>
              <a:t>r</a:t>
            </a:r>
            <a:r>
              <a:rPr lang="en-US" altLang="zh-CN" sz="1800" dirty="0"/>
              <a:t>[k-1] </a:t>
            </a:r>
            <a:r>
              <a:rPr lang="en-US" altLang="zh-CN" sz="1800" dirty="0" err="1"/>
              <a:t>i</a:t>
            </a:r>
            <a:r>
              <a:rPr lang="en-US" altLang="zh-CN" sz="1800" baseline="-25000" dirty="0" err="1"/>
              <a:t>r</a:t>
            </a:r>
            <a:r>
              <a:rPr lang="en-US" altLang="zh-CN" sz="1800" dirty="0"/>
              <a:t>[k]i</a:t>
            </a:r>
            <a:r>
              <a:rPr lang="en-US" altLang="zh-CN" sz="1800" baseline="-25000" dirty="0"/>
              <a:t>s</a:t>
            </a:r>
            <a:r>
              <a:rPr lang="en-US" altLang="zh-CN" sz="1800" dirty="0"/>
              <a:t>[k]</a:t>
            </a:r>
          </a:p>
          <a:p>
            <a:pPr eaLnBrk="1" hangingPunct="1"/>
            <a:r>
              <a:rPr lang="zh-CN" altLang="en-US" sz="2800" dirty="0"/>
              <a:t>剪枝</a:t>
            </a:r>
            <a:r>
              <a:rPr lang="en-US" altLang="zh-CN" sz="2800" dirty="0"/>
              <a:t>:</a:t>
            </a:r>
          </a:p>
          <a:p>
            <a:pPr lvl="1" eaLnBrk="1" hangingPunct="1"/>
            <a:r>
              <a:rPr lang="zh-CN" altLang="en-US" sz="2400" dirty="0"/>
              <a:t>通过先验性质，减小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k+1</a:t>
            </a:r>
            <a:endParaRPr lang="en-US" altLang="zh-CN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74613"/>
            <a:ext cx="914400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1: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最小支持度计数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" y="549275"/>
            <a:ext cx="2195513" cy="3600450"/>
            <a:chOff x="0" y="346"/>
            <a:chExt cx="1383" cy="2268"/>
          </a:xfrm>
        </p:grpSpPr>
        <p:sp>
          <p:nvSpPr>
            <p:cNvPr id="38939" name="Text Box 4"/>
            <p:cNvSpPr txBox="1">
              <a:spLocks noChangeArrowheads="1"/>
            </p:cNvSpPr>
            <p:nvPr/>
          </p:nvSpPr>
          <p:spPr bwMode="auto">
            <a:xfrm>
              <a:off x="13" y="346"/>
              <a:ext cx="137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Database DB</a:t>
              </a:r>
            </a:p>
          </p:txBody>
        </p:sp>
        <p:sp>
          <p:nvSpPr>
            <p:cNvPr id="38940" name="Rectangle 5"/>
            <p:cNvSpPr>
              <a:spLocks noChangeArrowheads="1"/>
            </p:cNvSpPr>
            <p:nvPr/>
          </p:nvSpPr>
          <p:spPr bwMode="auto">
            <a:xfrm>
              <a:off x="23" y="604"/>
              <a:ext cx="1201" cy="20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TID  Items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T100  I1,I2,I5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T200  I2,I4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T300  I2,I3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T400  I1,I2,I4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T500  I1,I3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T600  I2,I3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T700  I1,I3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T800  I1,I2,I3,I5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T900  I1,I2,I3</a:t>
              </a:r>
            </a:p>
          </p:txBody>
        </p:sp>
        <p:sp>
          <p:nvSpPr>
            <p:cNvPr id="38941" name="Line 6"/>
            <p:cNvSpPr>
              <a:spLocks noChangeShapeType="1"/>
            </p:cNvSpPr>
            <p:nvPr/>
          </p:nvSpPr>
          <p:spPr bwMode="auto">
            <a:xfrm>
              <a:off x="0" y="845"/>
              <a:ext cx="1215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Line 7"/>
            <p:cNvSpPr>
              <a:spLocks noChangeShapeType="1"/>
            </p:cNvSpPr>
            <p:nvPr/>
          </p:nvSpPr>
          <p:spPr bwMode="auto">
            <a:xfrm>
              <a:off x="458" y="618"/>
              <a:ext cx="23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03450" y="1795463"/>
            <a:ext cx="1311275" cy="481012"/>
            <a:chOff x="1252" y="1131"/>
            <a:chExt cx="826" cy="303"/>
          </a:xfrm>
        </p:grpSpPr>
        <p:sp>
          <p:nvSpPr>
            <p:cNvPr id="38937" name="Text Box 9"/>
            <p:cNvSpPr txBox="1">
              <a:spLocks noChangeArrowheads="1"/>
            </p:cNvSpPr>
            <p:nvPr/>
          </p:nvSpPr>
          <p:spPr bwMode="auto">
            <a:xfrm>
              <a:off x="1252" y="1131"/>
              <a:ext cx="8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Scan DB</a:t>
              </a:r>
            </a:p>
          </p:txBody>
        </p:sp>
        <p:sp>
          <p:nvSpPr>
            <p:cNvPr id="38938" name="Line 10"/>
            <p:cNvSpPr>
              <a:spLocks noChangeShapeType="1"/>
            </p:cNvSpPr>
            <p:nvPr/>
          </p:nvSpPr>
          <p:spPr bwMode="auto">
            <a:xfrm>
              <a:off x="1292" y="1434"/>
              <a:ext cx="7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951163" y="765175"/>
            <a:ext cx="2195512" cy="2159000"/>
            <a:chOff x="1723" y="640"/>
            <a:chExt cx="1383" cy="1565"/>
          </a:xfrm>
        </p:grpSpPr>
        <p:sp>
          <p:nvSpPr>
            <p:cNvPr id="38935" name="Rectangle 12"/>
            <p:cNvSpPr>
              <a:spLocks noChangeArrowheads="1"/>
            </p:cNvSpPr>
            <p:nvPr/>
          </p:nvSpPr>
          <p:spPr bwMode="auto">
            <a:xfrm>
              <a:off x="2086" y="754"/>
              <a:ext cx="1020" cy="1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  <a:ea typeface="楷体_GB2312" pitchFamily="49" charset="-122"/>
                </a:rPr>
                <a:t>Itemset  Sup.Count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  <a:ea typeface="楷体_GB2312" pitchFamily="49" charset="-122"/>
                </a:rPr>
                <a:t>{I1}     6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{I2}     7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{I3}     6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{I4}    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{I5}     2</a:t>
              </a:r>
            </a:p>
          </p:txBody>
        </p:sp>
        <p:sp>
          <p:nvSpPr>
            <p:cNvPr id="38936" name="Text Box 13"/>
            <p:cNvSpPr txBox="1">
              <a:spLocks noChangeArrowheads="1"/>
            </p:cNvSpPr>
            <p:nvPr/>
          </p:nvSpPr>
          <p:spPr bwMode="auto">
            <a:xfrm>
              <a:off x="1723" y="640"/>
              <a:ext cx="31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6878" name="Line 14"/>
          <p:cNvSpPr>
            <a:spLocks noChangeShapeType="1"/>
          </p:cNvSpPr>
          <p:nvPr/>
        </p:nvSpPr>
        <p:spPr bwMode="auto">
          <a:xfrm flipV="1">
            <a:off x="5183188" y="1990725"/>
            <a:ext cx="692150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616575" y="512763"/>
            <a:ext cx="2195513" cy="2303462"/>
            <a:chOff x="1723" y="640"/>
            <a:chExt cx="1383" cy="1565"/>
          </a:xfrm>
        </p:grpSpPr>
        <p:sp>
          <p:nvSpPr>
            <p:cNvPr id="38933" name="Rectangle 16"/>
            <p:cNvSpPr>
              <a:spLocks noChangeArrowheads="1"/>
            </p:cNvSpPr>
            <p:nvPr/>
          </p:nvSpPr>
          <p:spPr bwMode="auto">
            <a:xfrm>
              <a:off x="2086" y="754"/>
              <a:ext cx="1020" cy="1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  <a:ea typeface="楷体_GB2312" pitchFamily="49" charset="-122"/>
                </a:rPr>
                <a:t>Itemset  Sup.Count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  <a:ea typeface="楷体_GB2312" pitchFamily="49" charset="-122"/>
                </a:rPr>
                <a:t>{I1}     6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{I2}     7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{I3}     6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{I4}    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{I5}     2</a:t>
              </a:r>
            </a:p>
          </p:txBody>
        </p:sp>
        <p:sp>
          <p:nvSpPr>
            <p:cNvPr id="38934" name="Text Box 17"/>
            <p:cNvSpPr txBox="1">
              <a:spLocks noChangeArrowheads="1"/>
            </p:cNvSpPr>
            <p:nvPr/>
          </p:nvSpPr>
          <p:spPr bwMode="auto">
            <a:xfrm>
              <a:off x="1723" y="640"/>
              <a:ext cx="30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6882" name="AutoShape 18"/>
          <p:cNvSpPr>
            <a:spLocks noChangeArrowheads="1"/>
          </p:cNvSpPr>
          <p:nvPr/>
        </p:nvSpPr>
        <p:spPr bwMode="auto">
          <a:xfrm>
            <a:off x="7834313" y="1809750"/>
            <a:ext cx="395287" cy="2339975"/>
          </a:xfrm>
          <a:prstGeom prst="curvedLeftArrow">
            <a:avLst>
              <a:gd name="adj1" fmla="val 118394"/>
              <a:gd name="adj2" fmla="val 236787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6443663" y="3141663"/>
            <a:ext cx="1079500" cy="3394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{I1,I2}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{I1,I3}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{I1,I4}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{I1,I5}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{I2,I3}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{I2,I4}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{I2,I5}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{I3,I4}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{I3,I5}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{I4,I5}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5724525" y="285273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8259763" y="2058988"/>
            <a:ext cx="4889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Genernate C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3527425" y="3068638"/>
            <a:ext cx="1655763" cy="3716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Itemset  Sup.Count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{I1,I2} 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{I1,I3} 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{I1,I4}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{I1,I5} 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{I2,I3} 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{I2,I4} 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{I2,I5} 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{I3,I4}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{I3,I5}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{I4,I5}  0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024188" y="3068638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 flipH="1">
            <a:off x="5400675" y="4616450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0" y="4149725"/>
            <a:ext cx="2195513" cy="2673350"/>
            <a:chOff x="1723" y="640"/>
            <a:chExt cx="1383" cy="1565"/>
          </a:xfrm>
        </p:grpSpPr>
        <p:sp>
          <p:nvSpPr>
            <p:cNvPr id="38931" name="Rectangle 26"/>
            <p:cNvSpPr>
              <a:spLocks noChangeArrowheads="1"/>
            </p:cNvSpPr>
            <p:nvPr/>
          </p:nvSpPr>
          <p:spPr bwMode="auto">
            <a:xfrm>
              <a:off x="2086" y="754"/>
              <a:ext cx="1020" cy="1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  <a:ea typeface="楷体_GB2312" pitchFamily="49" charset="-122"/>
                </a:rPr>
                <a:t>Itemset  Sup.Count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{I1,I2}  4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{I1,I3}  4</a:t>
              </a:r>
              <a:endParaRPr lang="en-US" altLang="zh-CN" sz="22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{I1,I5}  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{I2,I3}  4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{I2,I4}  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{I2,I5}  2</a:t>
              </a:r>
            </a:p>
          </p:txBody>
        </p:sp>
        <p:sp>
          <p:nvSpPr>
            <p:cNvPr id="38932" name="Text Box 27"/>
            <p:cNvSpPr txBox="1">
              <a:spLocks noChangeArrowheads="1"/>
            </p:cNvSpPr>
            <p:nvPr/>
          </p:nvSpPr>
          <p:spPr bwMode="auto">
            <a:xfrm>
              <a:off x="1723" y="640"/>
              <a:ext cx="30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6892" name="Line 28"/>
          <p:cNvSpPr>
            <a:spLocks noChangeShapeType="1"/>
          </p:cNvSpPr>
          <p:nvPr/>
        </p:nvSpPr>
        <p:spPr bwMode="auto">
          <a:xfrm flipH="1">
            <a:off x="2519363" y="50847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3563938" y="4046538"/>
            <a:ext cx="1512887" cy="360362"/>
          </a:xfrm>
          <a:prstGeom prst="rect">
            <a:avLst/>
          </a:prstGeom>
          <a:solidFill>
            <a:srgbClr val="4D4D4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563938" y="5757863"/>
            <a:ext cx="1512887" cy="971550"/>
          </a:xfrm>
          <a:prstGeom prst="rect">
            <a:avLst/>
          </a:prstGeom>
          <a:solidFill>
            <a:srgbClr val="4D4D4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8" grpId="0" animBg="1"/>
      <p:bldP spid="36882" grpId="0" animBg="1"/>
      <p:bldP spid="36883" grpId="0" animBg="1"/>
      <p:bldP spid="36884" grpId="0"/>
      <p:bldP spid="36885" grpId="0"/>
      <p:bldP spid="36886" grpId="0" animBg="1"/>
      <p:bldP spid="36887" grpId="0"/>
      <p:bldP spid="36888" grpId="0" animBg="1"/>
      <p:bldP spid="36892" grpId="0" animBg="1"/>
      <p:bldP spid="36893" grpId="0" animBg="1"/>
      <p:bldP spid="368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0" y="584200"/>
            <a:ext cx="1655763" cy="118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40963" name="Group 4"/>
          <p:cNvGrpSpPr>
            <a:grpSpLocks/>
          </p:cNvGrpSpPr>
          <p:nvPr/>
        </p:nvGrpSpPr>
        <p:grpSpPr bwMode="auto">
          <a:xfrm>
            <a:off x="0" y="728663"/>
            <a:ext cx="2195513" cy="2673350"/>
            <a:chOff x="1723" y="640"/>
            <a:chExt cx="1383" cy="1565"/>
          </a:xfrm>
        </p:grpSpPr>
        <p:sp>
          <p:nvSpPr>
            <p:cNvPr id="40994" name="Rectangle 5"/>
            <p:cNvSpPr>
              <a:spLocks noChangeArrowheads="1"/>
            </p:cNvSpPr>
            <p:nvPr/>
          </p:nvSpPr>
          <p:spPr bwMode="auto">
            <a:xfrm>
              <a:off x="2086" y="754"/>
              <a:ext cx="1020" cy="1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  <a:ea typeface="楷体_GB2312" pitchFamily="49" charset="-122"/>
                </a:rPr>
                <a:t>Itemset  Sup.Count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{I1,I2}  4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{I1,I3}  4</a:t>
              </a:r>
              <a:endParaRPr lang="en-US" altLang="zh-CN" sz="22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{I1,I5}  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{I2,I3}  4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{I2,I4}  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{I2,I5}  2</a:t>
              </a:r>
            </a:p>
          </p:txBody>
        </p:sp>
        <p:sp>
          <p:nvSpPr>
            <p:cNvPr id="40995" name="Text Box 6"/>
            <p:cNvSpPr txBox="1">
              <a:spLocks noChangeArrowheads="1"/>
            </p:cNvSpPr>
            <p:nvPr/>
          </p:nvSpPr>
          <p:spPr bwMode="auto">
            <a:xfrm>
              <a:off x="1723" y="640"/>
              <a:ext cx="30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455988" y="908050"/>
            <a:ext cx="1331912" cy="262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Itemset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{I1,I2,I3}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{I1,I2,I5}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{I1,I3,I5}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{I2,I3,I4}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{I2,I3,I5}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{I2,I4,I5}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2484438" y="2349500"/>
            <a:ext cx="692150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32025" y="1736725"/>
            <a:ext cx="1201738" cy="477838"/>
            <a:chOff x="1111" y="3158"/>
            <a:chExt cx="757" cy="301"/>
          </a:xfrm>
        </p:grpSpPr>
        <p:sp>
          <p:nvSpPr>
            <p:cNvPr id="40989" name="Text Box 10"/>
            <p:cNvSpPr txBox="1">
              <a:spLocks noChangeArrowheads="1"/>
            </p:cNvSpPr>
            <p:nvPr/>
          </p:nvSpPr>
          <p:spPr bwMode="auto">
            <a:xfrm>
              <a:off x="1111" y="315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40990" name="Group 11"/>
            <p:cNvGrpSpPr>
              <a:grpSpLocks/>
            </p:cNvGrpSpPr>
            <p:nvPr/>
          </p:nvGrpSpPr>
          <p:grpSpPr bwMode="auto">
            <a:xfrm rot="5400000">
              <a:off x="1440" y="3215"/>
              <a:ext cx="91" cy="159"/>
              <a:chOff x="2086" y="3294"/>
              <a:chExt cx="136" cy="272"/>
            </a:xfrm>
          </p:grpSpPr>
          <p:sp>
            <p:nvSpPr>
              <p:cNvPr id="40992" name="AutoShape 12"/>
              <p:cNvSpPr>
                <a:spLocks noChangeArrowheads="1"/>
              </p:cNvSpPr>
              <p:nvPr/>
            </p:nvSpPr>
            <p:spPr bwMode="auto">
              <a:xfrm>
                <a:off x="2086" y="343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0993" name="AutoShape 13"/>
              <p:cNvSpPr>
                <a:spLocks noChangeArrowheads="1"/>
              </p:cNvSpPr>
              <p:nvPr/>
            </p:nvSpPr>
            <p:spPr bwMode="auto">
              <a:xfrm flipV="1">
                <a:off x="2086" y="3294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40991" name="Text Box 14"/>
            <p:cNvSpPr txBox="1">
              <a:spLocks noChangeArrowheads="1"/>
            </p:cNvSpPr>
            <p:nvPr/>
          </p:nvSpPr>
          <p:spPr bwMode="auto">
            <a:xfrm>
              <a:off x="1560" y="317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4932363" y="224155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859338" y="1773238"/>
            <a:ext cx="97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Prune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300788" y="1304925"/>
            <a:ext cx="1331912" cy="151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Itemset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{I1,I2,I3}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{I1,I2,I5}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724525" y="123348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7907" name="AutoShape 19"/>
          <p:cNvSpPr>
            <a:spLocks noChangeArrowheads="1"/>
          </p:cNvSpPr>
          <p:nvPr/>
        </p:nvSpPr>
        <p:spPr bwMode="auto">
          <a:xfrm>
            <a:off x="7980363" y="2097088"/>
            <a:ext cx="395287" cy="2339975"/>
          </a:xfrm>
          <a:prstGeom prst="curvedLeftArrow">
            <a:avLst>
              <a:gd name="adj1" fmla="val 118394"/>
              <a:gd name="adj2" fmla="val 236787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8270875" y="2076450"/>
            <a:ext cx="5492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Genernate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6011863" y="3825875"/>
            <a:ext cx="1944687" cy="151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{I1,I2,I3}    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{I1,I2,I5}     2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5435600" y="375443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H="1">
            <a:off x="5292725" y="4689475"/>
            <a:ext cx="57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275013" y="3932238"/>
            <a:ext cx="1944687" cy="151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{I1,I2,I3}    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{I1,I2,I5}     2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2698750" y="386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H="1" flipV="1">
            <a:off x="2303463" y="4833938"/>
            <a:ext cx="742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109788" y="4279900"/>
            <a:ext cx="1201737" cy="477838"/>
            <a:chOff x="1111" y="3158"/>
            <a:chExt cx="757" cy="301"/>
          </a:xfrm>
        </p:grpSpPr>
        <p:sp>
          <p:nvSpPr>
            <p:cNvPr id="40984" name="Text Box 28"/>
            <p:cNvSpPr txBox="1">
              <a:spLocks noChangeArrowheads="1"/>
            </p:cNvSpPr>
            <p:nvPr/>
          </p:nvSpPr>
          <p:spPr bwMode="auto">
            <a:xfrm>
              <a:off x="1111" y="315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40985" name="Group 29"/>
            <p:cNvGrpSpPr>
              <a:grpSpLocks/>
            </p:cNvGrpSpPr>
            <p:nvPr/>
          </p:nvGrpSpPr>
          <p:grpSpPr bwMode="auto">
            <a:xfrm rot="5400000">
              <a:off x="1440" y="3215"/>
              <a:ext cx="91" cy="159"/>
              <a:chOff x="2086" y="3294"/>
              <a:chExt cx="136" cy="272"/>
            </a:xfrm>
          </p:grpSpPr>
          <p:sp>
            <p:nvSpPr>
              <p:cNvPr id="40987" name="AutoShape 30"/>
              <p:cNvSpPr>
                <a:spLocks noChangeArrowheads="1"/>
              </p:cNvSpPr>
              <p:nvPr/>
            </p:nvSpPr>
            <p:spPr bwMode="auto">
              <a:xfrm>
                <a:off x="2086" y="343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0988" name="AutoShape 31"/>
              <p:cNvSpPr>
                <a:spLocks noChangeArrowheads="1"/>
              </p:cNvSpPr>
              <p:nvPr/>
            </p:nvSpPr>
            <p:spPr bwMode="auto">
              <a:xfrm flipV="1">
                <a:off x="2086" y="3294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40986" name="Text Box 32"/>
            <p:cNvSpPr txBox="1">
              <a:spLocks noChangeArrowheads="1"/>
            </p:cNvSpPr>
            <p:nvPr/>
          </p:nvSpPr>
          <p:spPr bwMode="auto">
            <a:xfrm>
              <a:off x="1560" y="317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358775" y="4184650"/>
            <a:ext cx="1692275" cy="900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{I1,I2,I3,I5}</a:t>
            </a:r>
            <a:endParaRPr lang="en-US" altLang="zh-CN" sz="2200" b="1">
              <a:latin typeface="Times New Roman" panose="02020603050405020304" pitchFamily="18" charset="0"/>
            </a:endParaRP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215900" y="4041775"/>
            <a:ext cx="2087563" cy="1187450"/>
            <a:chOff x="136" y="2546"/>
            <a:chExt cx="1315" cy="748"/>
          </a:xfrm>
        </p:grpSpPr>
        <p:sp>
          <p:nvSpPr>
            <p:cNvPr id="40982" name="Line 35"/>
            <p:cNvSpPr>
              <a:spLocks noChangeShapeType="1"/>
            </p:cNvSpPr>
            <p:nvPr/>
          </p:nvSpPr>
          <p:spPr bwMode="auto">
            <a:xfrm>
              <a:off x="272" y="2591"/>
              <a:ext cx="1179" cy="70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Line 36"/>
            <p:cNvSpPr>
              <a:spLocks noChangeShapeType="1"/>
            </p:cNvSpPr>
            <p:nvPr/>
          </p:nvSpPr>
          <p:spPr bwMode="auto">
            <a:xfrm flipH="1">
              <a:off x="136" y="2546"/>
              <a:ext cx="1179" cy="6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  <p:bldP spid="37896" grpId="0" animBg="1"/>
      <p:bldP spid="37903" grpId="0" animBg="1"/>
      <p:bldP spid="37904" grpId="0"/>
      <p:bldP spid="37905" grpId="0" animBg="1"/>
      <p:bldP spid="37906" grpId="0"/>
      <p:bldP spid="37907" grpId="0" animBg="1"/>
      <p:bldP spid="37908" grpId="0"/>
      <p:bldP spid="37909" grpId="0" animBg="1"/>
      <p:bldP spid="37910" grpId="0"/>
      <p:bldP spid="37911" grpId="0" animBg="1"/>
      <p:bldP spid="37912" grpId="0" animBg="1"/>
      <p:bldP spid="37913" grpId="0"/>
      <p:bldP spid="37914" grpId="0" animBg="1"/>
      <p:bldP spid="379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9ACF751-E94F-438C-8023-FCB01833A56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515814" y="1194469"/>
            <a:ext cx="656748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提高Apriori算法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性能</a:t>
            </a: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的方法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5DB5FC4-4303-446F-9BBA-61603439D78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26889" y="2115219"/>
            <a:ext cx="7521575" cy="340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zh-CN" sz="25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Transaction </a:t>
            </a:r>
            <a:r>
              <a:rPr lang="zh-CN" altLang="zh-CN" sz="25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reduction（事务压缩）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zh-CN" sz="25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Partitioning（划分</a:t>
            </a:r>
            <a:r>
              <a:rPr lang="zh-CN" altLang="zh-CN" sz="25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zh-CN" altLang="zh-CN" sz="25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3471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4" name="Picture 4" descr="fig501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775" y="200025"/>
            <a:ext cx="8424863" cy="6459538"/>
          </a:xfr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CEA782B-ED16-4ED4-9840-C1BD1FEF306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362844" y="608806"/>
            <a:ext cx="731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Transaction reduction（事务压缩）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8DAA71-3C4B-4036-B4F5-4CF403B1840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7544" y="2134394"/>
            <a:ext cx="77612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减少用于未来扫描的事务集的大小。</a:t>
            </a:r>
            <a:endParaRPr lang="en-US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一个基本的原理就是当一个事务不包含长度为k的频繁项集，则必然不包含长度为k+1的频繁项集。</a:t>
            </a:r>
            <a:endParaRPr lang="en-US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可以将这些事务加上标记或者删除，这样在下一遍的扫描中就可以减少进行扫描的事务集的个数。这个就是AprioriTid的基本思想。</a:t>
            </a:r>
          </a:p>
        </p:txBody>
      </p:sp>
    </p:spTree>
    <p:extLst>
      <p:ext uri="{BB962C8B-B14F-4D97-AF65-F5344CB8AC3E}">
        <p14:creationId xmlns:p14="http://schemas.microsoft.com/office/powerpoint/2010/main" val="9463537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4AE71B2-B6DC-4E66-BC5D-1E4522802C3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03648" y="620688"/>
            <a:ext cx="731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基于</a:t>
            </a: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划分的</a:t>
            </a:r>
            <a:r>
              <a:rPr lang="zh-CN" altLang="en-US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算法</a:t>
            </a:r>
            <a:r>
              <a:rPr lang="en-US" altLang="zh-CN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zh-CN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Partitioning</a:t>
            </a:r>
            <a:r>
              <a:rPr lang="en-US" altLang="zh-CN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zh-CN" altLang="zh-CN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644343C-7B59-4CBB-8B8B-FF37A16D28B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15194" y="2134394"/>
            <a:ext cx="7313612" cy="151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将整个事务数据库</a:t>
            </a:r>
            <a:r>
              <a:rPr lang="en-US" altLang="zh-CN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的所有记录，划分为不相交的子数据库</a:t>
            </a:r>
            <a:r>
              <a:rPr lang="en-US" altLang="zh-CN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partition</a:t>
            </a:r>
            <a:r>
              <a:rPr lang="zh-CN" altLang="en-US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000" baseline="-25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。保证每个</a:t>
            </a:r>
            <a:r>
              <a:rPr lang="en-US" altLang="zh-CN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000" baseline="-25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的大小合适，能够放到内存的缓冲区中，从而提高访问效率，减少磁盘</a:t>
            </a:r>
            <a:r>
              <a:rPr lang="en-US" altLang="zh-CN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I/O</a:t>
            </a:r>
            <a:r>
              <a:rPr lang="zh-CN" altLang="en-US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的开销</a:t>
            </a:r>
            <a:r>
              <a:rPr lang="zh-CN" altLang="en-US" sz="20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0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把每个</a:t>
            </a:r>
            <a:r>
              <a:rPr lang="en-US" altLang="zh-CN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000" baseline="-25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单独扫描一遍，得到局部（</a:t>
            </a:r>
            <a:r>
              <a:rPr lang="en-US" altLang="zh-CN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locally</a:t>
            </a:r>
            <a:r>
              <a:rPr lang="zh-CN" altLang="en-US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）的频繁项集。局部频繁项集</a:t>
            </a:r>
            <a:r>
              <a:rPr lang="en-US" altLang="zh-CN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的支持度计数需要满足：</a:t>
            </a:r>
            <a:endParaRPr lang="en-US" altLang="zh-CN" sz="20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604682"/>
              </p:ext>
            </p:extLst>
          </p:nvPr>
        </p:nvGraphicFramePr>
        <p:xfrm>
          <a:off x="2699792" y="3716061"/>
          <a:ext cx="3354628" cy="59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1270000" imgH="228600" progId="Equation.DSMT4">
                  <p:embed/>
                </p:oleObj>
              </mc:Choice>
              <mc:Fallback>
                <p:oleObj name="Equation" r:id="rId3" imgW="1270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716061"/>
                        <a:ext cx="3354628" cy="599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7644343C-7B59-4CBB-8B8B-FF37A16D28B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15194" y="4312250"/>
            <a:ext cx="7313612" cy="70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将所有局部频繁项集合并，再扫描一次所有的子数据库，即第二次扫描整体数据库</a:t>
            </a:r>
            <a:r>
              <a:rPr lang="en-US" altLang="zh-CN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0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，从而得到全局频繁项集。</a:t>
            </a:r>
            <a:endParaRPr lang="zh-CN" altLang="en-US" sz="20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8035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r>
              <a:rPr lang="zh-CN" altLang="en-US" dirty="0"/>
              <a:t>数据的存储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9552" y="2017713"/>
            <a:ext cx="8415536" cy="4114800"/>
          </a:xfrm>
        </p:spPr>
        <p:txBody>
          <a:bodyPr/>
          <a:lstStyle/>
          <a:p>
            <a:pPr algn="just"/>
            <a:r>
              <a:rPr lang="zh-CN" altLang="en-US" dirty="0"/>
              <a:t>事务数据的存储形式，对算法影响</a:t>
            </a:r>
            <a:r>
              <a:rPr lang="zh-CN" altLang="en-US" dirty="0" smtClean="0"/>
              <a:t>较大</a:t>
            </a:r>
            <a:endParaRPr lang="en-US" altLang="zh-CN" dirty="0" smtClean="0"/>
          </a:p>
          <a:p>
            <a:pPr algn="just"/>
            <a:r>
              <a:rPr lang="zh-CN" altLang="en-US" dirty="0"/>
              <a:t>关系数据库中对交易记录的存储方式不利于关联规则</a:t>
            </a:r>
            <a:r>
              <a:rPr lang="zh-CN" altLang="en-US" dirty="0" smtClean="0"/>
              <a:t>挖掘</a:t>
            </a:r>
            <a:endParaRPr lang="en-US" altLang="zh-CN" dirty="0" smtClean="0"/>
          </a:p>
          <a:p>
            <a:pPr algn="just"/>
            <a:r>
              <a:rPr lang="zh-CN" altLang="zh-CN" dirty="0"/>
              <a:t>在提交给关联规则挖掘算法处理之前，需要将这些购物事务数据进行有效存储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045BA-4D02-4A04-B9B9-143DFF2C35B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2077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事务数据的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:</a:t>
            </a:r>
            <a:r>
              <a:rPr lang="zh-CN" altLang="zh-CN" dirty="0"/>
              <a:t>二元表示存储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B4587-E9D0-4B99-9D3F-29FAB14832D1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967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事务数据的存储</a:t>
            </a:r>
            <a:r>
              <a:rPr lang="en-US" altLang="zh-CN" dirty="0" smtClean="0"/>
              <a:t>:</a:t>
            </a:r>
            <a:r>
              <a:rPr lang="zh-CN" altLang="zh-CN" dirty="0"/>
              <a:t>垂直数据格式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B4587-E9D0-4B99-9D3F-29FAB14832D1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81187"/>
            <a:ext cx="9144001" cy="26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388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E0B3B-5D88-477A-8002-42B465AFCA95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根据频繁项产生关联规则</a:t>
            </a:r>
            <a:endParaRPr lang="en-US" altLang="zh-CN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1148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对每个频繁项集</a:t>
            </a:r>
            <a:r>
              <a:rPr lang="en-US" altLang="zh-CN" sz="2400" cap="all" dirty="0"/>
              <a:t>l</a:t>
            </a:r>
            <a:r>
              <a:rPr lang="en-US" altLang="zh-CN" sz="2400" dirty="0"/>
              <a:t>, </a:t>
            </a:r>
            <a:r>
              <a:rPr lang="zh-CN" altLang="en-US" sz="2400" dirty="0"/>
              <a:t>产生其所有的非空子集合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对每个</a:t>
            </a:r>
            <a:r>
              <a:rPr lang="en-US" altLang="zh-CN" sz="2400" dirty="0"/>
              <a:t>L</a:t>
            </a:r>
            <a:r>
              <a:rPr lang="zh-CN" altLang="en-US" sz="2400" dirty="0"/>
              <a:t>的非空子集合</a:t>
            </a:r>
            <a:r>
              <a:rPr lang="en-US" altLang="zh-CN" sz="2400" dirty="0"/>
              <a:t>S, </a:t>
            </a:r>
            <a:r>
              <a:rPr lang="zh-CN" altLang="en-US" sz="2400" dirty="0"/>
              <a:t>输出关联规则</a:t>
            </a:r>
            <a:r>
              <a:rPr lang="en-US" altLang="zh-CN" sz="2400" dirty="0"/>
              <a:t>: S=&gt;(L </a:t>
            </a:r>
            <a:r>
              <a:rPr lang="en-US" altLang="zh-CN" sz="2400" dirty="0">
                <a:latin typeface="Arial" panose="020B0604020202020204" pitchFamily="34" charset="0"/>
              </a:rPr>
              <a:t>–</a:t>
            </a:r>
            <a:r>
              <a:rPr lang="en-US" altLang="zh-CN" sz="2400" dirty="0"/>
              <a:t> S), </a:t>
            </a:r>
            <a:r>
              <a:rPr lang="zh-CN" altLang="en-US" sz="2400" dirty="0"/>
              <a:t>如果</a:t>
            </a:r>
            <a:r>
              <a:rPr lang="en-US" altLang="zh-CN" sz="2400" dirty="0"/>
              <a:t>:</a:t>
            </a:r>
          </a:p>
          <a:p>
            <a:pPr lvl="1" eaLnBrk="1" hangingPunct="1"/>
            <a:r>
              <a:rPr lang="en-US" altLang="zh-CN" sz="2400" dirty="0" err="1"/>
              <a:t>Support_count</a:t>
            </a:r>
            <a:r>
              <a:rPr lang="en-US" altLang="zh-CN" sz="2400" dirty="0"/>
              <a:t>(L</a:t>
            </a:r>
            <a:r>
              <a:rPr lang="en-US" altLang="zh-CN" sz="2400" i="1" dirty="0"/>
              <a:t> </a:t>
            </a:r>
            <a:r>
              <a:rPr lang="en-US" altLang="zh-CN" sz="2400" dirty="0"/>
              <a:t>)/</a:t>
            </a:r>
            <a:r>
              <a:rPr lang="en-US" altLang="zh-CN" sz="2400" dirty="0" err="1"/>
              <a:t>support_count</a:t>
            </a:r>
            <a:r>
              <a:rPr lang="en-US" altLang="zh-CN" sz="2400" dirty="0"/>
              <a:t>(S)≥ min _</a:t>
            </a:r>
            <a:r>
              <a:rPr lang="en-US" altLang="zh-CN" sz="2400" dirty="0" err="1"/>
              <a:t>conf</a:t>
            </a:r>
            <a:endParaRPr lang="en-US" altLang="zh-CN" sz="2400" i="1" dirty="0"/>
          </a:p>
          <a:p>
            <a:pPr eaLnBrk="1" hangingPunct="1"/>
            <a:endParaRPr lang="en-US" altLang="zh-CN" sz="2400" i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37DEDD-5A47-4959-9131-215FD851306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0" y="0"/>
            <a:ext cx="9144000" cy="4284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45060" name="Group 3"/>
          <p:cNvGrpSpPr>
            <a:grpSpLocks/>
          </p:cNvGrpSpPr>
          <p:nvPr/>
        </p:nvGrpSpPr>
        <p:grpSpPr bwMode="auto">
          <a:xfrm>
            <a:off x="107950" y="152400"/>
            <a:ext cx="2195513" cy="3600450"/>
            <a:chOff x="0" y="346"/>
            <a:chExt cx="1383" cy="2268"/>
          </a:xfrm>
        </p:grpSpPr>
        <p:sp>
          <p:nvSpPr>
            <p:cNvPr id="45076" name="Text Box 4"/>
            <p:cNvSpPr txBox="1">
              <a:spLocks noChangeArrowheads="1"/>
            </p:cNvSpPr>
            <p:nvPr/>
          </p:nvSpPr>
          <p:spPr bwMode="auto">
            <a:xfrm>
              <a:off x="13" y="346"/>
              <a:ext cx="137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Database DB</a:t>
              </a:r>
            </a:p>
          </p:txBody>
        </p:sp>
        <p:sp>
          <p:nvSpPr>
            <p:cNvPr id="45077" name="Rectangle 5"/>
            <p:cNvSpPr>
              <a:spLocks noChangeArrowheads="1"/>
            </p:cNvSpPr>
            <p:nvPr/>
          </p:nvSpPr>
          <p:spPr bwMode="auto">
            <a:xfrm>
              <a:off x="23" y="604"/>
              <a:ext cx="1201" cy="20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TID  Items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T100  I1,I2,I5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T200  I2,I4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T300  I2,I3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T400  I1,I2,I4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T500  I1,I3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T600  I2,I3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T700  I1,I3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T800  I1,I2,I3,I5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T900  I1,I2,I3</a:t>
              </a:r>
            </a:p>
          </p:txBody>
        </p:sp>
        <p:sp>
          <p:nvSpPr>
            <p:cNvPr id="45078" name="Line 6"/>
            <p:cNvSpPr>
              <a:spLocks noChangeShapeType="1"/>
            </p:cNvSpPr>
            <p:nvPr/>
          </p:nvSpPr>
          <p:spPr bwMode="auto">
            <a:xfrm>
              <a:off x="0" y="845"/>
              <a:ext cx="1215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9" name="Line 7"/>
            <p:cNvSpPr>
              <a:spLocks noChangeShapeType="1"/>
            </p:cNvSpPr>
            <p:nvPr/>
          </p:nvSpPr>
          <p:spPr bwMode="auto">
            <a:xfrm>
              <a:off x="458" y="618"/>
              <a:ext cx="23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2160588" y="2060575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33613" y="765175"/>
            <a:ext cx="1978025" cy="2303463"/>
            <a:chOff x="1723" y="640"/>
            <a:chExt cx="1383" cy="1565"/>
          </a:xfrm>
        </p:grpSpPr>
        <p:sp>
          <p:nvSpPr>
            <p:cNvPr id="45074" name="Rectangle 10"/>
            <p:cNvSpPr>
              <a:spLocks noChangeArrowheads="1"/>
            </p:cNvSpPr>
            <p:nvPr/>
          </p:nvSpPr>
          <p:spPr bwMode="auto">
            <a:xfrm>
              <a:off x="2086" y="754"/>
              <a:ext cx="1020" cy="1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  <a:ea typeface="楷体_GB2312" pitchFamily="49" charset="-122"/>
                </a:rPr>
                <a:t>{I1}     6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{I2}     7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{I3}     6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{I4}    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{I5}     2</a:t>
              </a:r>
            </a:p>
          </p:txBody>
        </p:sp>
        <p:sp>
          <p:nvSpPr>
            <p:cNvPr id="45075" name="Text Box 11"/>
            <p:cNvSpPr txBox="1">
              <a:spLocks noChangeArrowheads="1"/>
            </p:cNvSpPr>
            <p:nvPr/>
          </p:nvSpPr>
          <p:spPr bwMode="auto">
            <a:xfrm>
              <a:off x="1723" y="640"/>
              <a:ext cx="34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4248150" y="2024063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319588" y="620713"/>
            <a:ext cx="2195512" cy="2673350"/>
            <a:chOff x="1723" y="640"/>
            <a:chExt cx="1383" cy="1565"/>
          </a:xfrm>
        </p:grpSpPr>
        <p:sp>
          <p:nvSpPr>
            <p:cNvPr id="45072" name="Rectangle 14"/>
            <p:cNvSpPr>
              <a:spLocks noChangeArrowheads="1"/>
            </p:cNvSpPr>
            <p:nvPr/>
          </p:nvSpPr>
          <p:spPr bwMode="auto">
            <a:xfrm>
              <a:off x="2086" y="754"/>
              <a:ext cx="1020" cy="1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{I1,I2}  4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{I1,I3}  4</a:t>
              </a:r>
              <a:endParaRPr lang="en-US" altLang="zh-CN" sz="22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{I1,I5}  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{I2,I3}  4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{I2,I4}  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{I2,I5}  2</a:t>
              </a:r>
            </a:p>
          </p:txBody>
        </p:sp>
        <p:sp>
          <p:nvSpPr>
            <p:cNvPr id="45073" name="Text Box 15"/>
            <p:cNvSpPr txBox="1">
              <a:spLocks noChangeArrowheads="1"/>
            </p:cNvSpPr>
            <p:nvPr/>
          </p:nvSpPr>
          <p:spPr bwMode="auto">
            <a:xfrm>
              <a:off x="1723" y="640"/>
              <a:ext cx="30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551613" y="944563"/>
            <a:ext cx="2520950" cy="1582737"/>
            <a:chOff x="1700" y="2432"/>
            <a:chExt cx="1588" cy="997"/>
          </a:xfrm>
        </p:grpSpPr>
        <p:sp>
          <p:nvSpPr>
            <p:cNvPr id="45070" name="Rectangle 17"/>
            <p:cNvSpPr>
              <a:spLocks noChangeArrowheads="1"/>
            </p:cNvSpPr>
            <p:nvPr/>
          </p:nvSpPr>
          <p:spPr bwMode="auto">
            <a:xfrm>
              <a:off x="2063" y="2477"/>
              <a:ext cx="1225" cy="9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  <a:ea typeface="楷体_GB2312" pitchFamily="49" charset="-122"/>
                </a:rPr>
                <a:t>{I1,I2,I3}    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{I1,I2,I5}     2</a:t>
              </a:r>
            </a:p>
          </p:txBody>
        </p:sp>
        <p:sp>
          <p:nvSpPr>
            <p:cNvPr id="45071" name="Text Box 18"/>
            <p:cNvSpPr txBox="1">
              <a:spLocks noChangeArrowheads="1"/>
            </p:cNvSpPr>
            <p:nvPr/>
          </p:nvSpPr>
          <p:spPr bwMode="auto">
            <a:xfrm>
              <a:off x="1700" y="243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6516688" y="1916113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0" y="3763963"/>
            <a:ext cx="798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Generating Association Rules from Frequent Itemsets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647700" y="4545013"/>
            <a:ext cx="2484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= </a:t>
            </a:r>
            <a:r>
              <a:rPr lang="en-US" altLang="zh-CN" sz="2400" b="1">
                <a:latin typeface="Times New Roman" pitchFamily="18" charset="0"/>
              </a:rPr>
              <a:t>{I1,I2,I5}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3708400" y="4257675"/>
            <a:ext cx="49688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I1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Times New Roman" panose="02020603050405020304" pitchFamily="18" charset="0"/>
              </a:rPr>
              <a:t>I2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I5    conf=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2/4=50%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I1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Times New Roman" panose="02020603050405020304" pitchFamily="18" charset="0"/>
              </a:rPr>
              <a:t>I5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I2    conf=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2/2=100%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I2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Times New Roman" panose="02020603050405020304" pitchFamily="18" charset="0"/>
              </a:rPr>
              <a:t>I5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I1    conf=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2/2=100%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I1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latin typeface="Times New Roman" panose="02020603050405020304" pitchFamily="18" charset="0"/>
              </a:rPr>
              <a:t> I2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I5   conf=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2/6=33%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I2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b="1">
                <a:latin typeface="Times New Roman" panose="02020603050405020304" pitchFamily="18" charset="0"/>
              </a:rPr>
              <a:t>I1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 I5   conf=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2/7=29%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I5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latin typeface="Times New Roman" panose="02020603050405020304" pitchFamily="18" charset="0"/>
              </a:rPr>
              <a:t> I1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Times New Roman" panose="02020603050405020304" pitchFamily="18" charset="0"/>
              </a:rPr>
              <a:t>I2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  conf=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2/2=100%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8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8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animBg="1"/>
      <p:bldP spid="38924" grpId="0" animBg="1"/>
      <p:bldP spid="38931" grpId="0" animBg="1"/>
      <p:bldP spid="38932" grpId="0" autoUpdateAnimBg="0"/>
      <p:bldP spid="38933" grpId="0" autoUpdateAnimBg="0"/>
      <p:bldP spid="3893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578100" y="411163"/>
            <a:ext cx="398780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Apriori</a:t>
            </a:r>
            <a:r>
              <a:rPr lang="en-US" altLang="zh-CN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算法</a:t>
            </a:r>
            <a:endParaRPr lang="en-US" altLang="zh-CN" sz="36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89646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5438"/>
            <a:ext cx="42846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816225"/>
            <a:ext cx="87487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276475"/>
            <a:ext cx="42846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938"/>
            <a:ext cx="111601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52850"/>
            <a:ext cx="7488237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265738"/>
            <a:ext cx="4356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021388"/>
            <a:ext cx="2305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CBF1BF-71A5-4949-81F2-23A45487BCF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051050" y="915988"/>
            <a:ext cx="5113338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Apriori</a:t>
            </a:r>
            <a:r>
              <a:rPr lang="zh-CN" alt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Cont.</a:t>
            </a:r>
            <a:r>
              <a:rPr lang="zh-CN" alt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2060575"/>
            <a:ext cx="8710612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2490788"/>
            <a:ext cx="28543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81063" y="3233738"/>
            <a:ext cx="8083550" cy="823912"/>
            <a:chOff x="567" y="1706"/>
            <a:chExt cx="4989" cy="477"/>
          </a:xfrm>
        </p:grpSpPr>
        <p:pic>
          <p:nvPicPr>
            <p:cNvPr id="4916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706"/>
              <a:ext cx="4989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2" name="Rectangle 8"/>
            <p:cNvSpPr>
              <a:spLocks noChangeArrowheads="1"/>
            </p:cNvSpPr>
            <p:nvPr/>
          </p:nvSpPr>
          <p:spPr bwMode="auto">
            <a:xfrm>
              <a:off x="4876" y="1979"/>
              <a:ext cx="521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954088" y="3978275"/>
            <a:ext cx="5327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if </a:t>
            </a:r>
            <a:r>
              <a:rPr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has_infrequent_subset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then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delete 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  //prune step:remove unfruitful candidate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else add 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to 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k+1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5073650"/>
            <a:ext cx="1506538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7CE2C6-8EE3-489E-89E3-A4F2E8A4062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060575"/>
            <a:ext cx="89281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087563" y="1125538"/>
            <a:ext cx="58324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Apriori</a:t>
            </a:r>
            <a:r>
              <a:rPr lang="zh-CN" alt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Cont.</a:t>
            </a:r>
            <a:r>
              <a:rPr lang="zh-CN" alt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468313" y="4292600"/>
            <a:ext cx="180022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6" name="Picture 4" descr="amazon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88913"/>
            <a:ext cx="8785225" cy="6480175"/>
          </a:xfr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2"/>
          <p:cNvSpPr>
            <a:spLocks noGrp="1"/>
          </p:cNvSpPr>
          <p:nvPr>
            <p:ph type="title"/>
          </p:nvPr>
        </p:nvSpPr>
        <p:spPr>
          <a:xfrm>
            <a:off x="201613" y="188640"/>
            <a:ext cx="7793037" cy="582886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练习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785813"/>
            <a:ext cx="8955088" cy="5929312"/>
          </a:xfrm>
        </p:spPr>
        <p:txBody>
          <a:bodyPr/>
          <a:lstStyle/>
          <a:p>
            <a:pPr algn="just" eaLnBrk="1" hangingPunct="1"/>
            <a:r>
              <a:rPr lang="en-US" altLang="zh-CN" dirty="0"/>
              <a:t>The </a:t>
            </a:r>
            <a:r>
              <a:rPr lang="en-US" altLang="zh-CN" dirty="0" err="1"/>
              <a:t>Apriori</a:t>
            </a:r>
            <a:r>
              <a:rPr lang="en-US" altLang="zh-CN" dirty="0"/>
              <a:t> algorithm uses </a:t>
            </a:r>
            <a:r>
              <a:rPr lang="en-US" altLang="zh-CN" b="1" i="1" dirty="0"/>
              <a:t>prior knowledge of subset support properties:</a:t>
            </a:r>
          </a:p>
          <a:p>
            <a:pPr lvl="1" algn="just"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 that all nonempty subsets of a frequent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also be frequent.</a:t>
            </a:r>
          </a:p>
          <a:p>
            <a:pPr lvl="1" algn="just"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 that the support of any nonempty subset </a:t>
            </a:r>
            <a:r>
              <a:rPr lang="en-US" altLang="zh-CN" sz="2400" i="1" dirty="0"/>
              <a:t>s</a:t>
            </a:r>
            <a:r>
              <a:rPr lang="en-US" altLang="zh-CN" sz="2400" dirty="0"/>
              <a:t>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/>
              <a:t>s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at least as great as the support of </a:t>
            </a:r>
            <a:r>
              <a:rPr lang="en-US" altLang="zh-CN" sz="2400" i="1" dirty="0"/>
              <a:t>s</a:t>
            </a:r>
          </a:p>
          <a:p>
            <a:pPr lvl="1" algn="just"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frequent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subset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prove that the confidence of the rule “</a:t>
            </a:r>
            <a:r>
              <a:rPr lang="en-US" altLang="zh-CN" sz="2400" i="1" dirty="0"/>
              <a:t>s</a:t>
            </a:r>
            <a:r>
              <a:rPr lang="en-US" altLang="zh-CN" sz="2400" dirty="0"/>
              <a:t>’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-</a:t>
            </a:r>
            <a:r>
              <a:rPr lang="en-US" altLang="zh-CN" sz="2400" i="1" dirty="0"/>
              <a:t> s</a:t>
            </a:r>
            <a:r>
              <a:rPr lang="en-US" altLang="zh-CN" sz="2400" dirty="0"/>
              <a:t>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)” cannot be more than the confidence of 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)”, where </a:t>
            </a:r>
            <a:r>
              <a:rPr lang="en-US" altLang="zh-CN" sz="2400" i="1" dirty="0"/>
              <a:t>s</a:t>
            </a:r>
            <a:r>
              <a:rPr lang="en-US" altLang="zh-CN" sz="2400" dirty="0"/>
              <a:t>’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subset of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lvl="1" algn="just"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partitioning variation of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subdivides the transactions of a database D into 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partitions. Prove that any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frequent in D must be frequent in at least one partition of D.</a:t>
            </a:r>
          </a:p>
          <a:p>
            <a:pPr lvl="1" algn="just" eaLnBrk="1" hangingPunct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zh-CN" altLang="en-US" dirty="0"/>
          </a:p>
        </p:txBody>
      </p:sp>
      <p:sp>
        <p:nvSpPr>
          <p:cNvPr id="532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7D6734-73AE-4559-B3ED-B42102C51A93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27584" y="3867832"/>
            <a:ext cx="7772400" cy="1462088"/>
          </a:xfrm>
        </p:spPr>
        <p:txBody>
          <a:bodyPr/>
          <a:lstStyle/>
          <a:p>
            <a:pPr algn="just" eaLnBrk="1" hangingPunct="1"/>
            <a:r>
              <a:rPr lang="en-US" altLang="zh-CN" sz="3600" dirty="0"/>
              <a:t>Mining Frequent </a:t>
            </a:r>
            <a:r>
              <a:rPr lang="en-US" altLang="zh-CN" sz="3600" dirty="0" err="1"/>
              <a:t>Itemsets</a:t>
            </a:r>
            <a:r>
              <a:rPr lang="en-US" altLang="zh-CN" sz="3600" dirty="0"/>
              <a:t> without Candidate Generation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1196752"/>
            <a:ext cx="6400800" cy="1752600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不产生候选集的频繁项集挖掘算法</a:t>
            </a:r>
          </a:p>
        </p:txBody>
      </p:sp>
      <p:sp>
        <p:nvSpPr>
          <p:cNvPr id="55298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23184B-9CA0-4471-8976-1CB4B160FC96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16A4F9-5DF0-4153-96DA-6CF6F6A1C37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不产生候选集的频繁项集挖掘算法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29600" cy="4211638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候选集生成</a:t>
            </a:r>
            <a:r>
              <a:rPr lang="en-US" altLang="zh-CN" sz="2800" dirty="0"/>
              <a:t>-</a:t>
            </a:r>
            <a:r>
              <a:rPr lang="zh-CN" altLang="en-US" sz="2800" dirty="0"/>
              <a:t>测试</a:t>
            </a:r>
            <a:r>
              <a:rPr lang="en-US" altLang="zh-CN" sz="2800" dirty="0"/>
              <a:t>(candidate-generation-and-test)</a:t>
            </a:r>
          </a:p>
          <a:p>
            <a:pPr lvl="1" eaLnBrk="1" hangingPunct="1"/>
            <a:r>
              <a:rPr lang="zh-CN" altLang="en-US" sz="2400" dirty="0"/>
              <a:t>挖掘长的模式需要多次扫描并产生大量候选集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 sz="2400" dirty="0"/>
              <a:t>如果搜索长度为</a:t>
            </a:r>
            <a:r>
              <a:rPr lang="en-US" altLang="zh-CN" sz="2400" dirty="0"/>
              <a:t>100</a:t>
            </a:r>
            <a:r>
              <a:rPr lang="zh-CN" altLang="en-US" sz="2400" dirty="0"/>
              <a:t>的频繁项集：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…i</a:t>
            </a:r>
            <a:r>
              <a:rPr lang="en-US" altLang="zh-CN" sz="2400" baseline="-25000" dirty="0"/>
              <a:t>100</a:t>
            </a:r>
            <a:endParaRPr lang="en-US" altLang="zh-CN" sz="2400" dirty="0"/>
          </a:p>
          <a:p>
            <a:pPr lvl="2" eaLnBrk="1" hangingPunct="1"/>
            <a:r>
              <a:rPr lang="zh-CN" altLang="en-US" sz="2000" dirty="0"/>
              <a:t>扫描次数为</a:t>
            </a:r>
            <a:r>
              <a:rPr lang="en-US" altLang="zh-CN" sz="2000" dirty="0">
                <a:solidFill>
                  <a:srgbClr val="CC0000"/>
                </a:solidFill>
              </a:rPr>
              <a:t>100</a:t>
            </a:r>
          </a:p>
          <a:p>
            <a:pPr lvl="2" eaLnBrk="1" hangingPunct="1"/>
            <a:r>
              <a:rPr lang="en-US" altLang="zh-CN" sz="2000" dirty="0"/>
              <a:t># </a:t>
            </a:r>
            <a:r>
              <a:rPr lang="zh-CN" altLang="en-US" sz="2000" dirty="0"/>
              <a:t>候选项个数</a:t>
            </a:r>
            <a:r>
              <a:rPr lang="en-US" altLang="zh-CN" sz="2000" dirty="0"/>
              <a:t>: (</a:t>
            </a:r>
            <a:r>
              <a:rPr lang="en-US" altLang="zh-CN" sz="2000" baseline="-25000" dirty="0"/>
              <a:t>100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) + (</a:t>
            </a:r>
            <a:r>
              <a:rPr lang="en-US" altLang="zh-CN" sz="2000" baseline="-25000" dirty="0"/>
              <a:t>100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 + … + (</a:t>
            </a:r>
            <a:r>
              <a:rPr lang="en-US" altLang="zh-CN" sz="2000" baseline="-25000" dirty="0"/>
              <a:t>1</a:t>
            </a:r>
            <a:r>
              <a:rPr lang="en-US" altLang="zh-CN" sz="2000" baseline="30000" dirty="0"/>
              <a:t>1</a:t>
            </a:r>
            <a:r>
              <a:rPr lang="en-US" altLang="zh-CN" sz="2000" baseline="-25000" dirty="0"/>
              <a:t>0</a:t>
            </a:r>
            <a:r>
              <a:rPr lang="en-US" altLang="zh-CN" sz="2000" baseline="30000" dirty="0"/>
              <a:t>0</a:t>
            </a:r>
            <a:r>
              <a:rPr lang="en-US" altLang="zh-CN" sz="2000" baseline="-25000" dirty="0"/>
              <a:t>0</a:t>
            </a:r>
            <a:r>
              <a:rPr lang="en-US" altLang="zh-CN" sz="2000" baseline="30000" dirty="0"/>
              <a:t>0</a:t>
            </a:r>
            <a:r>
              <a:rPr lang="en-US" altLang="zh-CN" sz="2000" dirty="0"/>
              <a:t>) = 2</a:t>
            </a:r>
            <a:r>
              <a:rPr lang="en-US" altLang="zh-CN" sz="2000" baseline="30000" dirty="0"/>
              <a:t>100</a:t>
            </a:r>
            <a:r>
              <a:rPr lang="en-US" altLang="zh-CN" sz="2000" dirty="0"/>
              <a:t>-1 = </a:t>
            </a:r>
            <a:r>
              <a:rPr lang="en-US" altLang="zh-CN" sz="2000" dirty="0">
                <a:solidFill>
                  <a:srgbClr val="CC0000"/>
                </a:solidFill>
              </a:rPr>
              <a:t>1.27*10</a:t>
            </a:r>
            <a:r>
              <a:rPr lang="en-US" altLang="zh-CN" sz="2000" baseline="30000" dirty="0">
                <a:solidFill>
                  <a:srgbClr val="CC0000"/>
                </a:solidFill>
              </a:rPr>
              <a:t>30 </a:t>
            </a:r>
            <a:r>
              <a:rPr lang="en-US" altLang="zh-CN" sz="2000" dirty="0">
                <a:solidFill>
                  <a:srgbClr val="CC0000"/>
                </a:solidFill>
              </a:rPr>
              <a:t>!</a:t>
            </a:r>
          </a:p>
          <a:p>
            <a:pPr eaLnBrk="1" hangingPunct="1"/>
            <a:r>
              <a:rPr lang="zh-CN" altLang="en-US" sz="2800" dirty="0"/>
              <a:t>促使人们去寻找一种能够挖掘出所有的频繁项集，而又不需要产生大量的候选项集的算法</a:t>
            </a:r>
            <a:r>
              <a:rPr lang="en-US" altLang="zh-CN" sz="2800" dirty="0"/>
              <a:t>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E69EC9-56C3-498E-9035-2C1C5AE4E7D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不产生候选集的频繁项集挖掘算法</a:t>
            </a:r>
            <a:endParaRPr lang="en-US" altLang="zh-CN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29600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FP-growth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Han et al., SIGMOD2000; Han et al., DMKD04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主要的数据结构：</a:t>
            </a:r>
            <a:r>
              <a:rPr lang="en-US" altLang="zh-CN" dirty="0">
                <a:latin typeface="Times New Roman" panose="02020603050405020304" pitchFamily="18" charset="0"/>
              </a:rPr>
              <a:t>FP-tree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主要步骤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</a:rPr>
              <a:t> FP-tree;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</a:rPr>
              <a:t>FP-tree</a:t>
            </a:r>
            <a:r>
              <a:rPr lang="zh-CN" altLang="en-US" dirty="0">
                <a:latin typeface="Times New Roman" panose="02020603050405020304" pitchFamily="18" charset="0"/>
              </a:rPr>
              <a:t>挖掘频繁模式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3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5FF4F9-8F78-49C4-A00A-2E5B0EA13B24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92150"/>
            <a:ext cx="7793037" cy="984250"/>
          </a:xfr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</p:spPr>
        <p:txBody>
          <a:bodyPr anchor="ctr"/>
          <a:lstStyle/>
          <a:p>
            <a:pPr eaLnBrk="1" hangingPunct="1"/>
            <a:r>
              <a:rPr lang="en-US" altLang="zh-CN" dirty="0"/>
              <a:t>FP-growth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8313" y="2060575"/>
            <a:ext cx="82296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构造</a:t>
            </a:r>
            <a:r>
              <a:rPr lang="en-US" altLang="zh-CN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FP-tree 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zh-CN" altLang="en-US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扫描一遍数据集</a:t>
            </a:r>
            <a:r>
              <a:rPr lang="en-US" altLang="en-US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得到频繁</a:t>
            </a:r>
            <a:r>
              <a:rPr lang="en-US" altLang="en-US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1-itemset</a:t>
            </a:r>
            <a:endParaRPr lang="en-US" altLang="en-US" sz="3200" b="1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zh-CN" altLang="en-US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按照项出现次数降序，将频繁项排序得到</a:t>
            </a:r>
            <a:r>
              <a:rPr lang="en-US" altLang="en-US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F-list</a:t>
            </a:r>
            <a:endParaRPr lang="en-US" altLang="en-US" sz="3200" b="1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zh-CN" altLang="en-US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再次扫描数据集，构造</a:t>
            </a:r>
            <a:r>
              <a:rPr lang="en-US" altLang="en-US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FP-tree</a:t>
            </a:r>
            <a:endParaRPr lang="en-US" altLang="zh-CN" sz="32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2138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32138" y="0"/>
            <a:ext cx="6011862" cy="692150"/>
            <a:chOff x="1973" y="0"/>
            <a:chExt cx="3787" cy="436"/>
          </a:xfrm>
        </p:grpSpPr>
        <p:pic>
          <p:nvPicPr>
            <p:cNvPr id="6349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0"/>
              <a:ext cx="431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95"/>
              <a:ext cx="337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103688" y="800100"/>
            <a:ext cx="4248150" cy="2098675"/>
            <a:chOff x="2585" y="504"/>
            <a:chExt cx="2676" cy="1322"/>
          </a:xfrm>
        </p:grpSpPr>
        <p:pic>
          <p:nvPicPr>
            <p:cNvPr id="63496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504"/>
              <a:ext cx="2200" cy="1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7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5" y="618"/>
              <a:ext cx="461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439863" y="2960688"/>
            <a:ext cx="5616575" cy="3897312"/>
            <a:chOff x="907" y="1865"/>
            <a:chExt cx="3538" cy="2455"/>
          </a:xfrm>
        </p:grpSpPr>
        <p:pic>
          <p:nvPicPr>
            <p:cNvPr id="63494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" y="2125"/>
              <a:ext cx="3538" cy="2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" y="1865"/>
              <a:ext cx="31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5EF649-36B3-4047-A0A7-A3A75E5A8255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频繁模式的划分</a:t>
            </a:r>
            <a:endParaRPr lang="en-US" altLang="zh-CN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00263"/>
            <a:ext cx="8132763" cy="4424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每个模式中，项按照出现次数降序排列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这样，可以将所有频繁模式划分为不相交的子集合：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设</a:t>
            </a:r>
            <a:r>
              <a:rPr lang="en-US" altLang="zh-CN" sz="2400" dirty="0"/>
              <a:t>F-list=f-c-a-b-m-p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子集合</a:t>
            </a:r>
            <a:r>
              <a:rPr lang="en-US" altLang="zh-CN" sz="2400" dirty="0"/>
              <a:t>1</a:t>
            </a:r>
            <a:r>
              <a:rPr lang="zh-CN" altLang="en-US" sz="2400" dirty="0"/>
              <a:t>：包含</a:t>
            </a:r>
            <a:r>
              <a:rPr lang="en-US" altLang="zh-CN" sz="2400" dirty="0"/>
              <a:t>p</a:t>
            </a:r>
            <a:r>
              <a:rPr lang="zh-CN" altLang="en-US" sz="2400" dirty="0"/>
              <a:t>的模式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子集合</a:t>
            </a:r>
            <a:r>
              <a:rPr lang="en-US" altLang="zh-CN" sz="2400" dirty="0"/>
              <a:t>2</a:t>
            </a:r>
            <a:r>
              <a:rPr lang="zh-CN" altLang="en-US" sz="2400" dirty="0"/>
              <a:t>：包含</a:t>
            </a:r>
            <a:r>
              <a:rPr lang="en-US" altLang="zh-CN" sz="2400" dirty="0"/>
              <a:t>m</a:t>
            </a:r>
            <a:r>
              <a:rPr lang="zh-CN" altLang="en-US" sz="2400" dirty="0"/>
              <a:t>但不包含</a:t>
            </a:r>
            <a:r>
              <a:rPr lang="en-US" altLang="zh-CN" sz="2400" dirty="0"/>
              <a:t>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子集合</a:t>
            </a:r>
            <a:r>
              <a:rPr lang="en-US" altLang="zh-CN" sz="2400" dirty="0"/>
              <a:t>5</a:t>
            </a:r>
            <a:r>
              <a:rPr lang="zh-CN" altLang="en-US" sz="2400" dirty="0"/>
              <a:t>：包含</a:t>
            </a:r>
            <a:r>
              <a:rPr lang="en-US" altLang="zh-CN" sz="2400" dirty="0"/>
              <a:t>c </a:t>
            </a:r>
            <a:r>
              <a:rPr lang="zh-CN" altLang="en-US" sz="2400" dirty="0"/>
              <a:t>但不包含</a:t>
            </a:r>
            <a:r>
              <a:rPr lang="en-US" altLang="zh-CN" sz="2400" dirty="0"/>
              <a:t>b, m, 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模式</a:t>
            </a:r>
            <a:r>
              <a:rPr lang="en-US" altLang="zh-CN" sz="2400" dirty="0"/>
              <a:t>f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94" name="Picture 18" descr="fig50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3413" y="1006475"/>
            <a:ext cx="6989762" cy="4078288"/>
          </a:xfrm>
          <a:noFill/>
        </p:spPr>
      </p:pic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15888"/>
            <a:ext cx="4465638" cy="76835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FP-trees: </a:t>
            </a:r>
            <a:r>
              <a:rPr lang="zh-CN" altLang="en-US" sz="3200" dirty="0"/>
              <a:t>例</a:t>
            </a:r>
            <a:r>
              <a:rPr lang="en-US" altLang="zh-CN" sz="3200" dirty="0"/>
              <a:t>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925" y="981075"/>
            <a:ext cx="2195513" cy="3600450"/>
            <a:chOff x="0" y="346"/>
            <a:chExt cx="1383" cy="2268"/>
          </a:xfrm>
        </p:grpSpPr>
        <p:sp>
          <p:nvSpPr>
            <p:cNvPr id="71686" name="Text Box 5"/>
            <p:cNvSpPr txBox="1">
              <a:spLocks noChangeArrowheads="1"/>
            </p:cNvSpPr>
            <p:nvPr/>
          </p:nvSpPr>
          <p:spPr bwMode="auto">
            <a:xfrm>
              <a:off x="13" y="346"/>
              <a:ext cx="137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Database DB</a:t>
              </a:r>
            </a:p>
          </p:txBody>
        </p:sp>
        <p:sp>
          <p:nvSpPr>
            <p:cNvPr id="71687" name="Rectangle 6"/>
            <p:cNvSpPr>
              <a:spLocks noChangeArrowheads="1"/>
            </p:cNvSpPr>
            <p:nvPr/>
          </p:nvSpPr>
          <p:spPr bwMode="auto">
            <a:xfrm>
              <a:off x="23" y="604"/>
              <a:ext cx="1201" cy="20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TID  Items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T100  I1,I2,I5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T200  I2,I4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T300  I2,I3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T400  I1,I2,I4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T500  I1,I3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T600  I2,I3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T700  I1,I3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T800  I1,I2,I3,I5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T900  I1,I2,I3</a:t>
              </a:r>
            </a:p>
          </p:txBody>
        </p:sp>
        <p:sp>
          <p:nvSpPr>
            <p:cNvPr id="71688" name="Line 7"/>
            <p:cNvSpPr>
              <a:spLocks noChangeShapeType="1"/>
            </p:cNvSpPr>
            <p:nvPr/>
          </p:nvSpPr>
          <p:spPr bwMode="auto">
            <a:xfrm>
              <a:off x="0" y="845"/>
              <a:ext cx="1215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Line 8"/>
            <p:cNvSpPr>
              <a:spLocks noChangeShapeType="1"/>
            </p:cNvSpPr>
            <p:nvPr/>
          </p:nvSpPr>
          <p:spPr bwMode="auto">
            <a:xfrm>
              <a:off x="458" y="618"/>
              <a:ext cx="23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596" name="Text Box 20"/>
          <p:cNvSpPr txBox="1">
            <a:spLocks noChangeArrowheads="1"/>
          </p:cNvSpPr>
          <p:nvPr/>
        </p:nvSpPr>
        <p:spPr bwMode="auto">
          <a:xfrm>
            <a:off x="1765300" y="5445125"/>
            <a:ext cx="712787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folHlink"/>
                </a:solidFill>
              </a:rPr>
              <a:t>一棵</a:t>
            </a:r>
            <a:r>
              <a:rPr lang="en-US" altLang="zh-CN" sz="2000" b="1" dirty="0">
                <a:solidFill>
                  <a:schemeClr val="folHlink"/>
                </a:solidFill>
              </a:rPr>
              <a:t>FP-tree</a:t>
            </a:r>
            <a:r>
              <a:rPr lang="zh-CN" altLang="en-US" sz="2000" b="1" dirty="0">
                <a:solidFill>
                  <a:schemeClr val="folHlink"/>
                </a:solidFill>
              </a:rPr>
              <a:t>将所有</a:t>
            </a:r>
            <a:r>
              <a:rPr lang="zh-CN" altLang="en-US" sz="2000" b="1">
                <a:solidFill>
                  <a:schemeClr val="folHlink"/>
                </a:solidFill>
              </a:rPr>
              <a:t>频繁模式以</a:t>
            </a:r>
            <a:r>
              <a:rPr lang="zh-CN" altLang="en-US" sz="2000" b="1" dirty="0">
                <a:solidFill>
                  <a:schemeClr val="folHlink"/>
                </a:solidFill>
              </a:rPr>
              <a:t>压缩的形式存储</a:t>
            </a:r>
            <a:endParaRPr lang="en-US" altLang="zh-CN" sz="20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DCE20AE-B4DA-422F-8939-3037D839C83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6896" y="672232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FP-growth （</a:t>
            </a:r>
            <a:r>
              <a:rPr lang="en-US" altLang="zh-CN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I5</a:t>
            </a: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为后缀的频繁模式）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D9F805-2431-41D4-8B37-0533375681B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7544" y="1994619"/>
            <a:ext cx="8416552" cy="467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</a:rPr>
              <a:t>首先考虑</a:t>
            </a:r>
            <a:r>
              <a:rPr lang="zh-CN" altLang="zh-CN" sz="25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500" dirty="0">
                <a:solidFill>
                  <a:srgbClr val="0070C0"/>
                </a:solidFill>
              </a:rPr>
              <a:t>5，得到条件模式</a:t>
            </a:r>
            <a:r>
              <a:rPr lang="zh-CN" altLang="en-US" sz="2500" dirty="0">
                <a:solidFill>
                  <a:srgbClr val="0070C0"/>
                </a:solidFill>
              </a:rPr>
              <a:t>库</a:t>
            </a:r>
            <a:endParaRPr lang="zh-CN" altLang="zh-CN" sz="25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</a:rPr>
              <a:t>&lt;(</a:t>
            </a:r>
            <a:r>
              <a:rPr lang="zh-CN" altLang="zh-CN" sz="25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500" dirty="0">
                <a:solidFill>
                  <a:srgbClr val="0070C0"/>
                </a:solidFill>
              </a:rPr>
              <a:t>2,</a:t>
            </a:r>
            <a:r>
              <a:rPr lang="zh-CN" altLang="zh-CN" sz="25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500" dirty="0">
                <a:solidFill>
                  <a:srgbClr val="0070C0"/>
                </a:solidFill>
              </a:rPr>
              <a:t>1:1)&gt;、&lt;</a:t>
            </a:r>
            <a:r>
              <a:rPr lang="zh-CN" altLang="zh-CN" sz="25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500" dirty="0">
                <a:solidFill>
                  <a:srgbClr val="0070C0"/>
                </a:solidFill>
              </a:rPr>
              <a:t>2,</a:t>
            </a:r>
            <a:r>
              <a:rPr lang="zh-CN" altLang="zh-CN" sz="25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500" dirty="0">
                <a:solidFill>
                  <a:srgbClr val="0070C0"/>
                </a:solidFill>
              </a:rPr>
              <a:t>1,</a:t>
            </a:r>
            <a:r>
              <a:rPr lang="zh-CN" altLang="zh-CN" sz="25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500" dirty="0">
                <a:solidFill>
                  <a:srgbClr val="0070C0"/>
                </a:solidFill>
              </a:rPr>
              <a:t>3:1&gt;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</a:rPr>
              <a:t>构造条件FP-tree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5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</a:rPr>
              <a:t>得到</a:t>
            </a:r>
            <a:r>
              <a:rPr lang="zh-CN" altLang="zh-CN" sz="25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500" dirty="0">
                <a:solidFill>
                  <a:srgbClr val="0070C0"/>
                </a:solidFill>
              </a:rPr>
              <a:t>5频繁项集：{{</a:t>
            </a:r>
            <a:r>
              <a:rPr lang="zh-CN" altLang="zh-CN" sz="25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500" dirty="0">
                <a:solidFill>
                  <a:srgbClr val="0070C0"/>
                </a:solidFill>
              </a:rPr>
              <a:t>2,</a:t>
            </a:r>
            <a:r>
              <a:rPr lang="zh-CN" altLang="zh-CN" sz="25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500" dirty="0">
                <a:solidFill>
                  <a:srgbClr val="0070C0"/>
                </a:solidFill>
              </a:rPr>
              <a:t>5:2},{</a:t>
            </a:r>
            <a:r>
              <a:rPr lang="zh-CN" altLang="zh-CN" sz="25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500" dirty="0">
                <a:solidFill>
                  <a:srgbClr val="0070C0"/>
                </a:solidFill>
              </a:rPr>
              <a:t>1,</a:t>
            </a:r>
            <a:r>
              <a:rPr lang="zh-CN" altLang="zh-CN" sz="25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500" dirty="0">
                <a:solidFill>
                  <a:srgbClr val="0070C0"/>
                </a:solidFill>
              </a:rPr>
              <a:t>5:2},{</a:t>
            </a:r>
            <a:r>
              <a:rPr lang="zh-CN" altLang="zh-CN" sz="25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500" dirty="0">
                <a:solidFill>
                  <a:srgbClr val="0070C0"/>
                </a:solidFill>
              </a:rPr>
              <a:t>2,</a:t>
            </a:r>
            <a:r>
              <a:rPr lang="zh-CN" altLang="zh-CN" sz="25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500" dirty="0">
                <a:solidFill>
                  <a:srgbClr val="0070C0"/>
                </a:solidFill>
              </a:rPr>
              <a:t>1,</a:t>
            </a:r>
            <a:r>
              <a:rPr lang="zh-CN" altLang="zh-CN" sz="25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500" dirty="0">
                <a:solidFill>
                  <a:srgbClr val="0070C0"/>
                </a:solidFill>
              </a:rPr>
              <a:t>5:2}}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ED2D83C7-9093-4C6A-B353-70C547611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96" y="3748807"/>
            <a:ext cx="2819400" cy="1468438"/>
          </a:xfrm>
          <a:prstGeom prst="rect">
            <a:avLst/>
          </a:prstGeom>
        </p:spPr>
      </p:pic>
      <p:sp>
        <p:nvSpPr>
          <p:cNvPr id="8" name="Rectangle 18">
            <a:extLst>
              <a:ext uri="{FF2B5EF4-FFF2-40B4-BE49-F238E27FC236}">
                <a16:creationId xmlns:a16="http://schemas.microsoft.com/office/drawing/2014/main" id="{5F1BBFFA-76E4-496A-98FB-0438EA3BB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096" y="3213819"/>
            <a:ext cx="9144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zh-CN" dirty="0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3A296178-45BE-483F-B40D-07F82FEB6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296" y="4128219"/>
            <a:ext cx="9144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zh-CN">
                <a:latin typeface="Times New Roman" panose="02020603050405020304" pitchFamily="18" charset="0"/>
              </a:rPr>
              <a:t>I</a:t>
            </a:r>
            <a:r>
              <a:rPr lang="zh-CN" altLang="zh-CN">
                <a:latin typeface="Arial" panose="020B0604020202020204" pitchFamily="34" charset="0"/>
              </a:rPr>
              <a:t>2:2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11394D33-CBBC-4635-A365-CEC2F8C0A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296" y="4814019"/>
            <a:ext cx="9144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zh-CN">
                <a:latin typeface="Times New Roman" panose="02020603050405020304" pitchFamily="18" charset="0"/>
              </a:rPr>
              <a:t>I</a:t>
            </a:r>
            <a:r>
              <a:rPr lang="zh-CN" altLang="zh-CN"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E98B1BED-D8CC-44B1-A6FF-160056F8E5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2696" y="3594819"/>
            <a:ext cx="4572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Line 22">
            <a:extLst>
              <a:ext uri="{FF2B5EF4-FFF2-40B4-BE49-F238E27FC236}">
                <a16:creationId xmlns:a16="http://schemas.microsoft.com/office/drawing/2014/main" id="{B03EEF22-37B3-4F85-9960-15DF6379F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296" y="4509219"/>
            <a:ext cx="0" cy="304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4B4587D6-DA3C-4E06-937A-E697BB7E6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096" y="5195019"/>
            <a:ext cx="9144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zh-CN">
                <a:latin typeface="Times New Roman" panose="02020603050405020304" pitchFamily="18" charset="0"/>
              </a:rPr>
              <a:t>I</a:t>
            </a:r>
            <a:r>
              <a:rPr lang="zh-CN" altLang="zh-CN">
                <a:latin typeface="Arial" panose="020B0604020202020204" pitchFamily="34" charset="0"/>
              </a:rPr>
              <a:t>3:1</a:t>
            </a:r>
          </a:p>
        </p:txBody>
      </p:sp>
      <p:sp>
        <p:nvSpPr>
          <p:cNvPr id="14" name="Line 24">
            <a:extLst>
              <a:ext uri="{FF2B5EF4-FFF2-40B4-BE49-F238E27FC236}">
                <a16:creationId xmlns:a16="http://schemas.microsoft.com/office/drawing/2014/main" id="{9CB446AE-D001-451E-BCA5-24E6D89E4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3296" y="5042619"/>
            <a:ext cx="990600" cy="838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7B520078-A98D-4AD1-B03A-78C5B969B1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7096" y="4966419"/>
            <a:ext cx="762000" cy="838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14E1FF58-BB68-4A92-BC3B-FA9873D60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296" y="4280619"/>
            <a:ext cx="106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C7CB2CBB-583D-468F-BD46-0897A7B81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2496" y="4966419"/>
            <a:ext cx="9906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Line 28">
            <a:extLst>
              <a:ext uri="{FF2B5EF4-FFF2-40B4-BE49-F238E27FC236}">
                <a16:creationId xmlns:a16="http://schemas.microsoft.com/office/drawing/2014/main" id="{42AE0A2B-CF72-4C77-B5B1-02A287ECD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3696" y="4966419"/>
            <a:ext cx="45720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28512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90F30E0-8963-411B-AD9A-35CAFE8F0D2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6896" y="672232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FP-growth （</a:t>
            </a:r>
            <a:r>
              <a:rPr lang="en-US" altLang="zh-CN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I4</a:t>
            </a: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为后缀的频繁模式）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D618B41-4243-403E-84F6-5D86684EE83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84448" y="1988840"/>
            <a:ext cx="76200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接着考虑I4，得到条件模式</a:t>
            </a:r>
            <a:r>
              <a:rPr lang="zh-CN" altLang="en-US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库</a:t>
            </a: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&lt;(I2,I1:1)&gt;、&lt;I2:1&gt;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构造条件FP-tree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得到I4频繁项集：{{I2,I4:2}}</a:t>
            </a:r>
          </a:p>
          <a:p>
            <a:endParaRPr lang="zh-CN" altLang="zh-CN" sz="2500" dirty="0"/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5717060E-F40E-4B70-A968-857CCB0D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48" y="3743028"/>
            <a:ext cx="2819400" cy="931863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CF6C7E6F-702C-4612-93D7-F95BB3613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648" y="3208040"/>
            <a:ext cx="9144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zh-CN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93B86B53-BD74-4BA7-930D-8D4191DD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848" y="4122440"/>
            <a:ext cx="9144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zh-CN">
                <a:latin typeface="Times New Roman" panose="02020603050405020304" pitchFamily="18" charset="0"/>
              </a:rPr>
              <a:t>I</a:t>
            </a:r>
            <a:r>
              <a:rPr lang="zh-CN" altLang="zh-CN">
                <a:latin typeface="Arial" panose="020B0604020202020204" pitchFamily="34" charset="0"/>
              </a:rPr>
              <a:t>2:2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AA40A42B-3F54-4637-884B-DA7B35F102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0248" y="3589040"/>
            <a:ext cx="4572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6FF1643D-8531-4981-A7DA-F5E02BC7F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848" y="4960640"/>
            <a:ext cx="9144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zh-CN">
                <a:latin typeface="Times New Roman" panose="02020603050405020304" pitchFamily="18" charset="0"/>
              </a:rPr>
              <a:t>I</a:t>
            </a:r>
            <a:r>
              <a:rPr lang="zh-CN" altLang="zh-CN">
                <a:latin typeface="Arial" panose="020B0604020202020204" pitchFamily="34" charset="0"/>
              </a:rPr>
              <a:t>1:1</a:t>
            </a: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2BD261E2-35D4-45AB-A8DE-18DF1ED6F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6848" y="4732040"/>
            <a:ext cx="990600" cy="838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FA6C164A-E6AE-4507-A511-0D9F7F68EC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6848" y="4732040"/>
            <a:ext cx="762000" cy="838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D862AE63-81DE-4471-9082-B6AEA87E8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3848" y="4274840"/>
            <a:ext cx="106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Line 22">
            <a:extLst>
              <a:ext uri="{FF2B5EF4-FFF2-40B4-BE49-F238E27FC236}">
                <a16:creationId xmlns:a16="http://schemas.microsoft.com/office/drawing/2014/main" id="{3002C6D8-CA67-4EFD-BD77-9F0D1ECFC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848" y="4503440"/>
            <a:ext cx="0" cy="457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3738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4A4431-F1EB-4303-9CEA-D0E6A0FDFC66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56320"/>
            <a:ext cx="7793037" cy="72008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基本概念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916832"/>
            <a:ext cx="8404225" cy="72008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关联分析（</a:t>
            </a: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analysis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）用于发现隐藏在大型数据集中的令人感兴趣的联系，所发现的模式通常用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关联规则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频繁项集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的形式表示。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B3E465-C5A6-4EF0-988C-249BBDA0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781" y="2595954"/>
            <a:ext cx="5062438" cy="428943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2BCEB31-2A0F-4E28-9000-105223798BE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6896" y="672232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Arial" panose="020B0604020202020204" pitchFamily="34" charset="0"/>
              </a:rPr>
              <a:t>  FP-growth </a:t>
            </a: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I3</a:t>
            </a: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为后缀的频繁模式）</a:t>
            </a:r>
            <a:endParaRPr lang="zh-CN" altLang="en-US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12691E7-BCD1-46A0-99CE-1D6DD58EDBF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11560" y="1994619"/>
            <a:ext cx="7815336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然后考虑I3，得到条件模式</a:t>
            </a:r>
            <a:r>
              <a:rPr lang="zh-CN" altLang="en-US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库</a:t>
            </a: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&lt;(I2,I1:2)&gt;、&lt;I2:2&gt;、 &lt;I1:2&gt;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构造条件FP-tree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由于此树不是单一路径，因此需要递归挖掘I3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BBB9B6B8-CF59-420E-AF3B-0A9A4E0C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96" y="3748807"/>
            <a:ext cx="2819400" cy="1468438"/>
          </a:xfrm>
          <a:prstGeom prst="rect">
            <a:avLst/>
          </a:prstGeom>
        </p:spPr>
      </p:pic>
      <p:sp>
        <p:nvSpPr>
          <p:cNvPr id="8" name="Rectangle 18">
            <a:extLst>
              <a:ext uri="{FF2B5EF4-FFF2-40B4-BE49-F238E27FC236}">
                <a16:creationId xmlns:a16="http://schemas.microsoft.com/office/drawing/2014/main" id="{71A63C1C-1E2B-4616-B983-2A123126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096" y="3213819"/>
            <a:ext cx="9144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zh-CN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17608C49-01A5-4F2A-8F6D-2562D454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296" y="4128219"/>
            <a:ext cx="9144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zh-CN">
                <a:latin typeface="Times New Roman" panose="02020603050405020304" pitchFamily="18" charset="0"/>
              </a:rPr>
              <a:t>I</a:t>
            </a:r>
            <a:r>
              <a:rPr lang="zh-CN" altLang="zh-CN">
                <a:latin typeface="Arial" panose="020B0604020202020204" pitchFamily="34" charset="0"/>
              </a:rPr>
              <a:t>2:4</a:t>
            </a:r>
          </a:p>
        </p:txBody>
      </p:sp>
      <p:sp>
        <p:nvSpPr>
          <p:cNvPr id="10" name="Line 20">
            <a:extLst>
              <a:ext uri="{FF2B5EF4-FFF2-40B4-BE49-F238E27FC236}">
                <a16:creationId xmlns:a16="http://schemas.microsoft.com/office/drawing/2014/main" id="{BF1938E8-28AA-4AD7-AF7C-29F8FC20ED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2696" y="3594819"/>
            <a:ext cx="4572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A01ECEE3-8251-4D5F-A417-C2C5EADA2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296" y="4890219"/>
            <a:ext cx="9144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zh-CN">
                <a:latin typeface="Times New Roman" panose="02020603050405020304" pitchFamily="18" charset="0"/>
              </a:rPr>
              <a:t>I</a:t>
            </a:r>
            <a:r>
              <a:rPr lang="zh-CN" altLang="zh-CN"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12" name="Line 22">
            <a:extLst>
              <a:ext uri="{FF2B5EF4-FFF2-40B4-BE49-F238E27FC236}">
                <a16:creationId xmlns:a16="http://schemas.microsoft.com/office/drawing/2014/main" id="{87141B6C-2B98-47EA-9EB0-E71C37308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296" y="4280619"/>
            <a:ext cx="106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72EE34FD-735D-499E-B07E-86A60122F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296" y="4509219"/>
            <a:ext cx="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113E1658-17C7-42F6-AA8A-8900A6B87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296" y="4128219"/>
            <a:ext cx="9144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zh-CN">
                <a:latin typeface="Times New Roman" panose="02020603050405020304" pitchFamily="18" charset="0"/>
              </a:rPr>
              <a:t>I</a:t>
            </a:r>
            <a:r>
              <a:rPr lang="zh-CN" altLang="zh-CN"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BC606177-CB4C-4D4C-B014-12D9D890A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7096" y="3594819"/>
            <a:ext cx="5334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53FEEDE2-C51C-4DA9-8DC4-2D2A4B962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0096" y="5042619"/>
            <a:ext cx="1143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20287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4380C5E-14BA-4356-82AC-0448E2708E4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71375" y="648419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Arial" panose="020B0604020202020204" pitchFamily="34" charset="0"/>
              </a:rPr>
              <a:t>      FP-growth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D9625B5-9C34-4ED5-A84E-C9661D09B3C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82488" y="1999381"/>
            <a:ext cx="8382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递归考虑I3，此时得到I1条件模式</a:t>
            </a:r>
            <a:r>
              <a:rPr lang="zh-CN" altLang="en-US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库</a:t>
            </a: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&lt;(I2:2)&gt;,即I1I3的条件模式基为&lt;(I2:2)&gt;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构造条件FP-tree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得到I3的频繁项目集{{I2,I3:4},{I1,I3:4},{I2,I1,I3:2}}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zh-CN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1C725319-68C7-4A8B-93DE-4146B1C2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75" y="3724994"/>
            <a:ext cx="2819400" cy="931863"/>
          </a:xfrm>
          <a:prstGeom prst="rect">
            <a:avLst/>
          </a:prstGeom>
        </p:spPr>
      </p:pic>
      <p:sp>
        <p:nvSpPr>
          <p:cNvPr id="8" name="Rectangle 15">
            <a:extLst>
              <a:ext uri="{FF2B5EF4-FFF2-40B4-BE49-F238E27FC236}">
                <a16:creationId xmlns:a16="http://schemas.microsoft.com/office/drawing/2014/main" id="{66028F9D-F4F3-42D4-9DAF-9B0FF1D0D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575" y="3190006"/>
            <a:ext cx="9144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zh-CN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Null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00D7674F-EF94-47A9-8DA3-F6C102788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775" y="4104406"/>
            <a:ext cx="9144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zh-CN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I2:2</a:t>
            </a: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4303E3E2-0D7B-4D8A-8C46-A0F736B5B8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7175" y="3571006"/>
            <a:ext cx="4572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577B6725-4596-495F-A94A-B004980DF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775" y="4256806"/>
            <a:ext cx="106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511472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9984EB7-C85D-464F-8704-0694287BBE2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26504" y="6206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Arial" panose="020B0604020202020204" pitchFamily="34" charset="0"/>
              </a:rPr>
              <a:t>FP-growth</a:t>
            </a: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（</a:t>
            </a:r>
            <a:r>
              <a:rPr lang="en-US" altLang="zh-CN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I1</a:t>
            </a: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为后缀的频繁模式）</a:t>
            </a:r>
            <a:endParaRPr lang="zh-CN" altLang="en-US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7B290BF-AFDD-4EE2-87AA-95F673F59B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26504" y="1943075"/>
            <a:ext cx="8382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最后考虑I1，得到条件模式基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&lt;(I2:4)&gt;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构造条件FP-tree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得到I1的频繁项目集{{I2,I1:4}}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25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39316F0C-590C-43F4-A595-36696C6D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04" y="3697263"/>
            <a:ext cx="2819400" cy="931863"/>
          </a:xfrm>
          <a:prstGeom prst="rect">
            <a:avLst/>
          </a:prstGeom>
        </p:spPr>
      </p:pic>
      <p:sp>
        <p:nvSpPr>
          <p:cNvPr id="8" name="Rectangle 15">
            <a:extLst>
              <a:ext uri="{FF2B5EF4-FFF2-40B4-BE49-F238E27FC236}">
                <a16:creationId xmlns:a16="http://schemas.microsoft.com/office/drawing/2014/main" id="{8F3B769C-08DD-4D52-B5D3-5D126EE27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704" y="3162275"/>
            <a:ext cx="9144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zh-CN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Null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6AA846B8-3AED-402C-83D2-E3A87FEC9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904" y="4076675"/>
            <a:ext cx="9144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zh-CN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I2:4</a:t>
            </a: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4C2B2252-4F99-4441-AB71-6B746DAF02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2304" y="3543275"/>
            <a:ext cx="4572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C4E91AF9-289E-4429-81B6-F46EB85BC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904" y="4229075"/>
            <a:ext cx="106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158275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6"/>
          <p:cNvSpPr txBox="1">
            <a:spLocks noChangeArrowheads="1"/>
          </p:cNvSpPr>
          <p:nvPr/>
        </p:nvSpPr>
        <p:spPr bwMode="auto">
          <a:xfrm>
            <a:off x="395288" y="4292600"/>
            <a:ext cx="8497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</a:rPr>
              <a:t>Mining the FP-tree by creating conditional (sub-)pattern bases</a:t>
            </a:r>
          </a:p>
        </p:txBody>
      </p:sp>
      <p:sp>
        <p:nvSpPr>
          <p:cNvPr id="73731" name="Text Box 7"/>
          <p:cNvSpPr txBox="1">
            <a:spLocks noChangeArrowheads="1"/>
          </p:cNvSpPr>
          <p:nvPr/>
        </p:nvSpPr>
        <p:spPr bwMode="auto">
          <a:xfrm>
            <a:off x="107950" y="4724400"/>
            <a:ext cx="8856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chemeClr val="folHlink"/>
                </a:solidFill>
              </a:rPr>
              <a:t>Item  Conditional Pattern Base   </a:t>
            </a:r>
            <a:r>
              <a:rPr lang="en-US" altLang="zh-CN" sz="1500" b="1" i="1">
                <a:solidFill>
                  <a:schemeClr val="folHlink"/>
                </a:solidFill>
              </a:rPr>
              <a:t>Conditional FP-tree</a:t>
            </a:r>
            <a:r>
              <a:rPr lang="en-US" altLang="zh-CN" sz="1600" b="1" i="1">
                <a:solidFill>
                  <a:schemeClr val="folHlink"/>
                </a:solidFill>
              </a:rPr>
              <a:t>  Frequent Patterns Generated</a:t>
            </a:r>
          </a:p>
        </p:txBody>
      </p:sp>
      <p:sp>
        <p:nvSpPr>
          <p:cNvPr id="73732" name="Line 8"/>
          <p:cNvSpPr>
            <a:spLocks noChangeShapeType="1"/>
          </p:cNvSpPr>
          <p:nvPr/>
        </p:nvSpPr>
        <p:spPr bwMode="auto">
          <a:xfrm>
            <a:off x="179388" y="4691063"/>
            <a:ext cx="8713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3733" name="Line 9"/>
          <p:cNvSpPr>
            <a:spLocks noChangeShapeType="1"/>
          </p:cNvSpPr>
          <p:nvPr/>
        </p:nvSpPr>
        <p:spPr bwMode="auto">
          <a:xfrm>
            <a:off x="179388" y="5084763"/>
            <a:ext cx="8713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68263" y="5083175"/>
            <a:ext cx="8713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 I5     {{I2,I1:1},{I2,I1,I3:1}}     &lt;I2:2,I1:2&gt;          {I2,I5:2},{I1,I5:2},{I2,I1,I5:2}</a:t>
            </a:r>
          </a:p>
        </p:txBody>
      </p: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74613" y="5437188"/>
            <a:ext cx="8713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 I4     {{I2,I1:1},{I2:1}}             &lt;I2:2&gt;                {I2,I4:2}</a:t>
            </a:r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74613" y="5822950"/>
            <a:ext cx="8713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 I3     {{I2,I1:2},{I2:2},{I1:2}}   &lt;I2:4,I1:2&gt;,&lt;I1:2&gt;  </a:t>
            </a:r>
            <a:r>
              <a:rPr lang="en-US" altLang="zh-CN" sz="1600"/>
              <a:t>{I2,I3:4},{I1,I3:4},{I2,I1,I3:2}</a:t>
            </a:r>
          </a:p>
        </p:txBody>
      </p:sp>
      <p:sp>
        <p:nvSpPr>
          <p:cNvPr id="154638" name="Text Box 14"/>
          <p:cNvSpPr txBox="1">
            <a:spLocks noChangeArrowheads="1"/>
          </p:cNvSpPr>
          <p:nvPr/>
        </p:nvSpPr>
        <p:spPr bwMode="auto">
          <a:xfrm>
            <a:off x="68263" y="6237288"/>
            <a:ext cx="8713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 I1     {{I2:4}}                          &lt;I2:4&gt;                  {I2,I1:4}</a:t>
            </a:r>
          </a:p>
        </p:txBody>
      </p:sp>
      <p:sp>
        <p:nvSpPr>
          <p:cNvPr id="73738" name="Line 15"/>
          <p:cNvSpPr>
            <a:spLocks noChangeShapeType="1"/>
          </p:cNvSpPr>
          <p:nvPr/>
        </p:nvSpPr>
        <p:spPr bwMode="auto">
          <a:xfrm>
            <a:off x="179388" y="6669088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3739" name="Line 16"/>
          <p:cNvSpPr>
            <a:spLocks noChangeShapeType="1"/>
          </p:cNvSpPr>
          <p:nvPr/>
        </p:nvSpPr>
        <p:spPr bwMode="auto">
          <a:xfrm>
            <a:off x="179388" y="5445125"/>
            <a:ext cx="871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3740" name="Line 17"/>
          <p:cNvSpPr>
            <a:spLocks noChangeShapeType="1"/>
          </p:cNvSpPr>
          <p:nvPr/>
        </p:nvSpPr>
        <p:spPr bwMode="auto">
          <a:xfrm>
            <a:off x="179388" y="5803900"/>
            <a:ext cx="871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3741" name="Line 18"/>
          <p:cNvSpPr>
            <a:spLocks noChangeShapeType="1"/>
          </p:cNvSpPr>
          <p:nvPr/>
        </p:nvSpPr>
        <p:spPr bwMode="auto">
          <a:xfrm>
            <a:off x="107950" y="6237288"/>
            <a:ext cx="885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pic>
        <p:nvPicPr>
          <p:cNvPr id="73742" name="Picture 20" descr="fig507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964613" cy="4292600"/>
          </a:xfr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4" grpId="0" autoUpdateAnimBg="0"/>
      <p:bldP spid="154636" grpId="0" autoUpdateAnimBg="0"/>
      <p:bldP spid="154637" grpId="0" autoUpdateAnimBg="0"/>
      <p:bldP spid="15463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D9CCF6-B1F8-4566-89AA-C5B7690B0796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987550"/>
            <a:ext cx="7685088" cy="1296988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Times New Roman" panose="02020603050405020304" pitchFamily="18" charset="0"/>
              </a:rPr>
              <a:t>关联规则的评价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A35A9-79FB-456E-9923-2447D190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152311"/>
            <a:ext cx="6912768" cy="839688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强关联规则都是可靠的吗？</a:t>
            </a:r>
            <a:endParaRPr lang="zh-CN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3212976"/>
            <a:ext cx="8204448" cy="338437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800" i="1" dirty="0" err="1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min_sup</a:t>
            </a:r>
            <a:r>
              <a:rPr lang="en-US" altLang="zh-CN" sz="2800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=30%</a:t>
            </a:r>
            <a:r>
              <a:rPr lang="zh-CN" altLang="en-US" sz="2800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800" i="1" dirty="0" err="1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min_conf</a:t>
            </a:r>
            <a:r>
              <a:rPr lang="en-US" altLang="zh-CN" sz="2800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=60%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buys </a:t>
            </a:r>
            <a:r>
              <a:rPr lang="en-US" altLang="zh-CN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000" b="1" i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“computer games”) ⇒</a:t>
            </a:r>
            <a:r>
              <a:rPr lang="en-US" altLang="zh-CN" sz="2000" b="1" i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buys </a:t>
            </a:r>
            <a:r>
              <a:rPr lang="en-US" altLang="zh-CN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000" b="1" i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“videos”) [40%, 66%]</a:t>
            </a:r>
            <a:r>
              <a:rPr lang="zh-CN" altLang="en-US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，是一个强关联规则。</a:t>
            </a:r>
            <a:endParaRPr lang="en-US" altLang="zh-CN" sz="2000" b="1" dirty="0">
              <a:solidFill>
                <a:schemeClr val="fol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注意购买</a:t>
            </a:r>
            <a:r>
              <a:rPr lang="en-US" altLang="zh-CN" sz="24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“videos”</a:t>
            </a:r>
            <a:r>
              <a:rPr lang="zh-CN" altLang="en-US" sz="24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的比例是</a:t>
            </a:r>
            <a:r>
              <a:rPr lang="en-US" altLang="zh-CN" sz="24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75%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但这一比例在购买了</a:t>
            </a:r>
            <a:r>
              <a:rPr lang="en-US" altLang="zh-CN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“game”</a:t>
            </a:r>
            <a:r>
              <a:rPr lang="zh-CN" altLang="en-US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的前提下，却变成了</a:t>
            </a:r>
            <a:r>
              <a:rPr lang="en-US" altLang="zh-CN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66%</a:t>
            </a:r>
            <a:r>
              <a:rPr lang="zh-CN" altLang="en-US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endParaRPr lang="en-US" altLang="zh-CN" sz="2000" b="1" dirty="0">
              <a:solidFill>
                <a:schemeClr val="fol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在没购买“</a:t>
            </a:r>
            <a:r>
              <a:rPr lang="en-US" altLang="zh-CN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game</a:t>
            </a:r>
            <a:r>
              <a:rPr lang="zh-CN" altLang="en-US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”的前提下，购买“</a:t>
            </a:r>
            <a:r>
              <a:rPr lang="en-US" altLang="zh-CN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video</a:t>
            </a:r>
            <a:r>
              <a:rPr lang="zh-CN" altLang="en-US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”的比例却是</a:t>
            </a:r>
            <a:r>
              <a:rPr lang="en-US" altLang="zh-CN" sz="20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87.5%.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fol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这条关联规则有误导！</a:t>
            </a:r>
            <a:endParaRPr lang="en-US" altLang="zh-CN" sz="2400" b="1" dirty="0">
              <a:solidFill>
                <a:schemeClr val="fol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" name="Picture 4" descr="table507">
            <a:extLst>
              <a:ext uri="{FF2B5EF4-FFF2-40B4-BE49-F238E27FC236}">
                <a16:creationId xmlns:a16="http://schemas.microsoft.com/office/drawing/2014/main" id="{B619224B-82EC-422A-8B79-7AFC0703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5616624" cy="205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BDF68-94A9-492F-BD21-36744F45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置信度的不足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871C9-5F0B-4BCF-A753-180EEE2E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017713"/>
            <a:ext cx="8127504" cy="1123255"/>
          </a:xfrm>
        </p:spPr>
        <p:txBody>
          <a:bodyPr/>
          <a:lstStyle/>
          <a:p>
            <a:r>
              <a:rPr lang="zh-CN" altLang="en-US" sz="2800" dirty="0"/>
              <a:t>置信度的缺陷在于忽略了规则后件中项集的支持度。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79076-7E63-4EA7-9107-33E99B4C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B4587-E9D0-4B99-9D3F-29FAB14832D1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2BE2148-D413-42A3-BF3D-CC56496A0F1C}"/>
                  </a:ext>
                </a:extLst>
              </p:cNvPr>
              <p:cNvSpPr/>
              <p:nvPr/>
            </p:nvSpPr>
            <p:spPr>
              <a:xfrm>
                <a:off x="1043608" y="2972829"/>
                <a:ext cx="18722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𝑐𝑜𝑛𝑓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2BE2148-D413-42A3-BF3D-CC56496A0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972829"/>
                <a:ext cx="1872208" cy="369332"/>
              </a:xfrm>
              <a:prstGeom prst="rect">
                <a:avLst/>
              </a:prstGeom>
              <a:blipFill>
                <a:blip r:embed="rId2"/>
                <a:stretch>
                  <a:fillRect t="-118333" r="-18893" b="-19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3D4E6EFE-42DF-4ECD-8ECB-8BF4F0A2156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27584" y="3593111"/>
                <a:ext cx="8127504" cy="286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Ø"/>
                  <a:defRPr sz="3200">
                    <a:solidFill>
                      <a:schemeClr val="tx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ü"/>
                  <a:defRPr sz="2800">
                    <a:solidFill>
                      <a:schemeClr val="tx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1"/>
                <a:r>
                  <a:rPr lang="zh-CN" altLang="en-US" sz="2000" kern="0" dirty="0"/>
                  <a:t>只是在给定</a:t>
                </a:r>
                <a:r>
                  <a:rPr lang="en-US" altLang="zh-CN" sz="2000" kern="0" dirty="0"/>
                  <a:t>A</a:t>
                </a:r>
                <a:r>
                  <a:rPr lang="zh-CN" altLang="en-US" sz="2000" kern="0" dirty="0"/>
                  <a:t>的情况下，</a:t>
                </a:r>
                <a:r>
                  <a:rPr lang="en-US" altLang="zh-CN" sz="2000" kern="0" dirty="0"/>
                  <a:t>B</a:t>
                </a:r>
                <a:r>
                  <a:rPr lang="zh-CN" altLang="en-US" sz="2000" kern="0" dirty="0"/>
                  <a:t>出现的条件概率；</a:t>
                </a:r>
                <a:endParaRPr lang="en-US" altLang="zh-CN" sz="2000" kern="0" dirty="0"/>
              </a:p>
              <a:p>
                <a:pPr lvl="1"/>
                <a:r>
                  <a:rPr lang="zh-CN" altLang="en-US" sz="2000" kern="0" dirty="0"/>
                  <a:t>并没有考虑</a:t>
                </a:r>
                <a:r>
                  <a:rPr lang="en-US" altLang="zh-CN" sz="2000" kern="0" dirty="0"/>
                  <a:t>B</a:t>
                </a:r>
                <a:r>
                  <a:rPr lang="zh-CN" altLang="en-US" sz="2000" kern="0" dirty="0"/>
                  <a:t>在整个数据集中出现的随机概率</a:t>
                </a:r>
                <a:r>
                  <a:rPr lang="en-US" altLang="zh-CN" sz="2000" kern="0" dirty="0"/>
                  <a:t>sup(B)</a:t>
                </a:r>
              </a:p>
              <a:p>
                <a:pPr lvl="1"/>
                <a:r>
                  <a:rPr lang="zh-CN" altLang="en-US" sz="2000" kern="0" dirty="0"/>
                  <a:t>如果</a:t>
                </a:r>
                <a:r>
                  <a:rPr lang="en-US" altLang="zh-CN" sz="2000" kern="0" dirty="0"/>
                  <a:t>B</a:t>
                </a:r>
                <a:r>
                  <a:rPr lang="zh-CN" altLang="en-US" sz="2000" kern="0" dirty="0"/>
                  <a:t>的随机概率本身就很大，那么置信度大的规则就不一定是强蕴涵关系</a:t>
                </a:r>
                <a:endParaRPr lang="en-US" altLang="zh-CN" sz="2000" kern="0" dirty="0"/>
              </a:p>
              <a:p>
                <a:pPr lvl="1"/>
                <a:r>
                  <a:rPr lang="zh-CN" altLang="en-US" sz="2000" kern="0" dirty="0"/>
                  <a:t>上例中，</a:t>
                </a:r>
                <a:r>
                  <a:rPr lang="en-US" altLang="zh-CN" sz="2000" kern="0" dirty="0"/>
                  <a:t>sup(video)=75%&gt;</a:t>
                </a:r>
                <a:r>
                  <a:rPr lang="en-US" altLang="zh-CN" sz="2000" kern="0" dirty="0" err="1"/>
                  <a:t>conf</a:t>
                </a:r>
                <a:r>
                  <a:rPr lang="en-US" altLang="zh-CN" sz="2000" kern="0" dirty="0"/>
                  <a:t>(game=&gt;video)=66%</a:t>
                </a:r>
              </a:p>
              <a:p>
                <a:pPr lvl="1"/>
                <a:r>
                  <a:rPr lang="zh-CN" altLang="en-US" sz="2000" kern="0" dirty="0"/>
                  <a:t>而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latin typeface="Cambria Math" panose="02040503050406030204" pitchFamily="18" charset="0"/>
                      </a:rPr>
                      <m:t>𝑐𝑜𝑛𝑓</m:t>
                    </m:r>
                    <m:d>
                      <m:d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  <m:t>𝑔𝑎𝑚𝑒</m:t>
                            </m:r>
                          </m:e>
                        </m:acc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𝑣𝑖𝑑𝑒𝑜</m:t>
                        </m:r>
                      </m:e>
                    </m:d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=87.5%</m:t>
                    </m:r>
                  </m:oMath>
                </a14:m>
                <a:endParaRPr lang="en-US" altLang="zh-CN" sz="2000" kern="0" dirty="0"/>
              </a:p>
              <a:p>
                <a:pPr lvl="1"/>
                <a:r>
                  <a:rPr lang="zh-CN" altLang="en-US" sz="2000" kern="0" dirty="0"/>
                  <a:t>不买</a:t>
                </a:r>
                <a:r>
                  <a:rPr lang="en-US" altLang="zh-CN" sz="2000" kern="0" dirty="0"/>
                  <a:t>game</a:t>
                </a:r>
                <a:r>
                  <a:rPr lang="zh-CN" altLang="en-US" sz="2000" kern="0" dirty="0"/>
                  <a:t>的前提下，将买</a:t>
                </a:r>
                <a:r>
                  <a:rPr lang="en-US" altLang="zh-CN" sz="2000" kern="0" dirty="0"/>
                  <a:t>video</a:t>
                </a:r>
                <a:r>
                  <a:rPr lang="zh-CN" altLang="en-US" sz="2000" kern="0" dirty="0"/>
                  <a:t>的随机概率提高了</a:t>
                </a:r>
                <a:r>
                  <a:rPr lang="en-US" altLang="zh-CN" sz="2000" kern="0" dirty="0"/>
                  <a:t>12.5%</a:t>
                </a:r>
              </a:p>
              <a:p>
                <a:pPr lvl="1"/>
                <a:r>
                  <a:rPr lang="zh-CN" altLang="en-US" sz="2000" kern="0" dirty="0"/>
                  <a:t>两者是负相关的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3D4E6EFE-42DF-4ECD-8ECB-8BF4F0A21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3593111"/>
                <a:ext cx="8127504" cy="2860225"/>
              </a:xfrm>
              <a:prstGeom prst="rect">
                <a:avLst/>
              </a:prstGeom>
              <a:blipFill>
                <a:blip r:embed="rId3"/>
                <a:stretch>
                  <a:fillRect t="-1064" b="-48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3339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DB0903E-8D4A-4BD9-A96B-0FCC7C69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7793037" cy="767680"/>
          </a:xfrm>
        </p:spPr>
        <p:txBody>
          <a:bodyPr/>
          <a:lstStyle/>
          <a:p>
            <a:r>
              <a:rPr lang="zh-CN" altLang="en-US" dirty="0"/>
              <a:t>提升度（</a:t>
            </a:r>
            <a:r>
              <a:rPr lang="en-US" altLang="zh-CN" dirty="0"/>
              <a:t>lift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6F5BC41-2373-4A1F-8C8B-1A2B2A2DF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560" y="1042392"/>
                <a:ext cx="8280920" cy="5626968"/>
              </a:xfrm>
            </p:spPr>
            <p:txBody>
              <a:bodyPr/>
              <a:lstStyle/>
              <a:p>
                <a:r>
                  <a:rPr lang="zh-CN" altLang="zh-CN" sz="2400" dirty="0"/>
                  <a:t>对于规则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zh-CN" sz="2400" dirty="0"/>
                  <a:t>或者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000" dirty="0"/>
                  <a:t>如果</a:t>
                </a:r>
                <a:r>
                  <a:rPr lang="en-US" altLang="zh-CN" sz="2000" dirty="0"/>
                  <a:t>lift(A,B)&gt;1</a:t>
                </a:r>
                <a:r>
                  <a:rPr lang="zh-CN" altLang="en-US" sz="2000" dirty="0"/>
                  <a:t>表示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呈正相关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/>
                  <a:t>lift(A,B)&lt;1</a:t>
                </a:r>
                <a:r>
                  <a:rPr lang="zh-CN" altLang="en-US" sz="2000" dirty="0"/>
                  <a:t>表示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呈负相关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/>
                  <a:t>lift(A,B)=1</a:t>
                </a:r>
                <a:r>
                  <a:rPr lang="zh-CN" altLang="en-US" sz="2000" dirty="0"/>
                  <a:t>表示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不相关（独立）。</a:t>
                </a:r>
                <a:endParaRPr lang="en-US" altLang="zh-CN" sz="2000" dirty="0"/>
              </a:p>
              <a:p>
                <a:r>
                  <a:rPr lang="en-US" altLang="zh-CN" sz="2400" dirty="0"/>
                  <a:t>lift(game, video)= 0.4/(0.6*0.75)=0.89</a:t>
                </a:r>
                <a:r>
                  <a:rPr lang="zh-CN" altLang="en-US" sz="2400" dirty="0"/>
                  <a:t>，负相关</a:t>
                </a:r>
                <a:endParaRPr lang="en-US" altLang="zh-CN" sz="2400" dirty="0"/>
              </a:p>
              <a:p>
                <a:r>
                  <a:rPr lang="zh-CN" altLang="en-US" sz="2400" dirty="0"/>
                  <a:t>注意相关系数只能确定相关性，相关不是因果，所以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或者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两个规则的相关系数是一样的</a:t>
                </a:r>
                <a:endParaRPr lang="en-US" altLang="zh-CN" sz="2400" dirty="0"/>
              </a:p>
              <a:p>
                <a:r>
                  <a:rPr lang="zh-CN" altLang="en-US" sz="2400" dirty="0"/>
                  <a:t>证明：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𝑐𝑜𝑛𝑓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𝑐𝑜𝑛𝑓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zh-CN" sz="2000" b="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6F5BC41-2373-4A1F-8C8B-1A2B2A2DF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042392"/>
                <a:ext cx="8280920" cy="5626968"/>
              </a:xfrm>
              <a:blipFill>
                <a:blip r:embed="rId3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237412" cy="911225"/>
          </a:xfrm>
        </p:spPr>
        <p:txBody>
          <a:bodyPr/>
          <a:lstStyle/>
          <a:p>
            <a:pPr eaLnBrk="1" hangingPunct="1"/>
            <a:r>
              <a:rPr lang="zh-CN" altLang="en-US" dirty="0"/>
              <a:t>使用</a:t>
            </a:r>
            <a:r>
              <a:rPr lang="en-US" altLang="zh-CN" sz="4800" b="1" dirty="0">
                <a:sym typeface="Symbol" panose="05050102010706020507" pitchFamily="18" charset="2"/>
              </a:rPr>
              <a:t>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进行相关分析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pic>
        <p:nvPicPr>
          <p:cNvPr id="86019" name="Picture 4" descr="Table50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" y="1125538"/>
            <a:ext cx="8858250" cy="2879725"/>
          </a:xfrm>
          <a:noFill/>
        </p:spPr>
      </p:pic>
      <p:pic>
        <p:nvPicPr>
          <p:cNvPr id="86020" name="Picture 6" descr="example5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365625"/>
            <a:ext cx="8785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8AF5CD2-8EF1-4802-833D-CF00C63B9872}"/>
              </a:ext>
            </a:extLst>
          </p:cNvPr>
          <p:cNvSpPr txBox="1"/>
          <p:nvPr/>
        </p:nvSpPr>
        <p:spPr>
          <a:xfrm>
            <a:off x="539552" y="5805264"/>
            <a:ext cx="781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拒绝独立假设，</a:t>
            </a:r>
            <a:r>
              <a:rPr lang="en-US" altLang="zh-CN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game</a:t>
            </a: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video</a:t>
            </a: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的购买是相关的</a:t>
            </a:r>
            <a:endParaRPr lang="en-US" altLang="zh-CN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从期望值和观测值的大小关系，能否看出二者之间是何种相关性？</a:t>
            </a: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94D7-258E-4985-A24B-76D43734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二态变量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的相关系数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438497-A4BA-4FCB-82F7-8867D333A6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800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0, 1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正相关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与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独立</m:t>
                            </m:r>
                          </m:e>
                          <m:e>
                            <m:d>
                              <m:dPr>
                                <m:begChr m:val="[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负相关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800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𝑔𝑎𝑚𝑒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𝑣𝑖𝑑𝑒𝑜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4000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×500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2000×3500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6000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×4000×7500×2500</m:t>
                            </m:r>
                          </m:e>
                        </m:rad>
                      </m:den>
                    </m:f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dirty="0"/>
                  <a:t>0.2357</a:t>
                </a:r>
              </a:p>
              <a:p>
                <a:r>
                  <a:rPr lang="zh-CN" altLang="en-US" sz="2800" dirty="0"/>
                  <a:t>两者负相关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438497-A4BA-4FCB-82F7-8867D333A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b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1E364-D0DE-42AD-A1E6-69CDBC6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B4587-E9D0-4B99-9D3F-29FAB14832D1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870948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3567" y="2017713"/>
            <a:ext cx="8260407" cy="204127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令                            是购物篮数据中所有项的集合；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所有事务的集合：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项集</a:t>
            </a:r>
            <a:r>
              <a:rPr lang="en-US" altLang="zh-CN" sz="24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支持度计数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20FCAC-80C4-4C92-A49D-5274F5C7F37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702510"/>
              </p:ext>
            </p:extLst>
          </p:nvPr>
        </p:nvGraphicFramePr>
        <p:xfrm>
          <a:off x="1475656" y="2132856"/>
          <a:ext cx="2045058" cy="49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" name="Equation" r:id="rId4" imgW="939600" imgH="228600" progId="Equation.DSMT4">
                  <p:embed/>
                </p:oleObj>
              </mc:Choice>
              <mc:Fallback>
                <p:oleObj name="Equation" r:id="rId4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5656" y="2132856"/>
                        <a:ext cx="2045058" cy="497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37904"/>
              </p:ext>
            </p:extLst>
          </p:nvPr>
        </p:nvGraphicFramePr>
        <p:xfrm>
          <a:off x="3563888" y="2737297"/>
          <a:ext cx="33448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" name="Equation" r:id="rId6" imgW="1396800" imgH="228600" progId="Equation.DSMT4">
                  <p:embed/>
                </p:oleObj>
              </mc:Choice>
              <mc:Fallback>
                <p:oleObj name="Equation" r:id="rId6" imgW="139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3888" y="2737297"/>
                        <a:ext cx="3344862" cy="54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58A6DA0-8E88-469B-B262-F516877A6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652133"/>
              </p:ext>
            </p:extLst>
          </p:nvPr>
        </p:nvGraphicFramePr>
        <p:xfrm>
          <a:off x="3923928" y="3429000"/>
          <a:ext cx="315335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" name="Equation" r:id="rId8" imgW="1663700" imgH="228600" progId="Equation.DSMT4">
                  <p:embed/>
                </p:oleObj>
              </mc:Choice>
              <mc:Fallback>
                <p:oleObj name="Equation" r:id="rId8" imgW="1663700" imgH="228600" progId="Equation.DSMT4">
                  <p:embed/>
                  <p:pic>
                    <p:nvPicPr>
                      <p:cNvPr id="0" name="Object 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429000"/>
                        <a:ext cx="3153350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2">
            <a:extLst>
              <a:ext uri="{FF2B5EF4-FFF2-40B4-BE49-F238E27FC236}">
                <a16:creationId xmlns:a16="http://schemas.microsoft.com/office/drawing/2014/main" id="{1D55FA0D-48F8-4421-ADC8-C79468108696}"/>
              </a:ext>
            </a:extLst>
          </p:cNvPr>
          <p:cNvSpPr txBox="1">
            <a:spLocks/>
          </p:cNvSpPr>
          <p:nvPr/>
        </p:nvSpPr>
        <p:spPr bwMode="auto">
          <a:xfrm>
            <a:off x="683566" y="3768319"/>
            <a:ext cx="8260407" cy="76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项集</a:t>
            </a:r>
            <a:r>
              <a:rPr lang="en-US" altLang="zh-CN" sz="24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的支持度：</a:t>
            </a:r>
            <a:endParaRPr lang="en-US" altLang="zh-CN" sz="2400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E85C8B1-C732-4965-BFAE-C0E610CD4C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563117"/>
              </p:ext>
            </p:extLst>
          </p:nvPr>
        </p:nvGraphicFramePr>
        <p:xfrm>
          <a:off x="3275856" y="3760834"/>
          <a:ext cx="2009680" cy="74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" name="Equation" r:id="rId10" imgW="1028254" imgH="393529" progId="Equation.DSMT4">
                  <p:embed/>
                </p:oleObj>
              </mc:Choice>
              <mc:Fallback>
                <p:oleObj name="Equation" r:id="rId10" imgW="1028254" imgH="393529" progId="Equation.DSMT4">
                  <p:embed/>
                  <p:pic>
                    <p:nvPicPr>
                      <p:cNvPr id="0" name="Object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760834"/>
                        <a:ext cx="2009680" cy="7482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D6CBBF44-EDE3-48D6-8F9C-74535ACA4DBF}"/>
              </a:ext>
            </a:extLst>
          </p:cNvPr>
          <p:cNvSpPr txBox="1">
            <a:spLocks/>
          </p:cNvSpPr>
          <p:nvPr/>
        </p:nvSpPr>
        <p:spPr bwMode="auto">
          <a:xfrm>
            <a:off x="683566" y="4222869"/>
            <a:ext cx="8260407" cy="76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项集</a:t>
            </a:r>
            <a:r>
              <a:rPr lang="en-US" altLang="zh-CN" sz="2400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X={</a:t>
            </a:r>
            <a:r>
              <a:rPr lang="zh-CN" altLang="en-US" sz="2400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面包，牛奶，奶酪</a:t>
            </a:r>
            <a:r>
              <a:rPr lang="en-US" altLang="zh-CN" sz="2400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}</a:t>
            </a:r>
            <a:r>
              <a:rPr lang="zh-CN" altLang="en-US" sz="2400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在前面</a:t>
            </a:r>
            <a:r>
              <a:rPr lang="en-US" altLang="zh-CN" sz="2400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400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中的支持度计数为：</a:t>
            </a:r>
            <a:endParaRPr lang="en-US" altLang="zh-CN" sz="2400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CC70DF6-E6EB-4BF7-A12A-1684EE282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54970"/>
              </p:ext>
            </p:extLst>
          </p:nvPr>
        </p:nvGraphicFramePr>
        <p:xfrm>
          <a:off x="2915816" y="5028770"/>
          <a:ext cx="2877814" cy="48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" name="Equation" r:id="rId12" imgW="1218671" imgH="203112" progId="Equation.DSMT4">
                  <p:embed/>
                </p:oleObj>
              </mc:Choice>
              <mc:Fallback>
                <p:oleObj name="Equation" r:id="rId12" imgW="1218671" imgH="203112" progId="Equation.DSMT4">
                  <p:embed/>
                  <p:pic>
                    <p:nvPicPr>
                      <p:cNvPr id="0" name="Object 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028770"/>
                        <a:ext cx="2877814" cy="487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23C8A58F-C837-4F07-B1B7-90F31A964C0C}"/>
              </a:ext>
            </a:extLst>
          </p:cNvPr>
          <p:cNvSpPr txBox="1">
            <a:spLocks/>
          </p:cNvSpPr>
          <p:nvPr/>
        </p:nvSpPr>
        <p:spPr bwMode="auto">
          <a:xfrm>
            <a:off x="683565" y="5477116"/>
            <a:ext cx="8260407" cy="76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项集</a:t>
            </a:r>
            <a:r>
              <a:rPr lang="en-US" altLang="zh-CN" sz="2400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400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的支持度为</a:t>
            </a:r>
            <a:r>
              <a:rPr lang="en-US" altLang="zh-CN" sz="2400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9833542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  <p:bldP spid="12" grpId="0" uiExpand="1" build="p"/>
      <p:bldP spid="1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876DD-0C4F-49E7-856A-6F4BCDCE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全置信度：</a:t>
            </a:r>
            <a:r>
              <a:rPr lang="en-US" altLang="zh-CN" dirty="0" err="1"/>
              <a:t>all_confidence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9099D4-5109-4AE4-934E-1A4F9231A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2017713"/>
                <a:ext cx="8487544" cy="4114800"/>
              </a:xfrm>
            </p:spPr>
            <p:txBody>
              <a:bodyPr/>
              <a:lstStyle/>
              <a:p>
                <a:r>
                  <a:rPr lang="zh-CN" altLang="en-US" dirty="0"/>
                  <a:t>给定两个项集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的全置信度：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sup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sup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𝑐𝑜𝑛𝑓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𝑔𝑎𝑚𝑒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𝑣𝑖𝑑𝑒𝑜</m:t>
                        </m:r>
                      </m:e>
                    </m:d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9099D4-5109-4AE4-934E-1A4F9231A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017713"/>
                <a:ext cx="8487544" cy="4114800"/>
              </a:xfrm>
              <a:blipFill>
                <a:blip r:embed="rId2"/>
                <a:stretch>
                  <a:fillRect l="-575" t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98B8A0-53FA-4607-83C5-8FD2C1D8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B4587-E9D0-4B99-9D3F-29FAB14832D1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21573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基本概念</a:t>
            </a:r>
            <a:r>
              <a:rPr lang="en-US" altLang="zh-CN" dirty="0"/>
              <a:t>(3)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313241-BE95-401D-9F2B-030E6574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017713"/>
            <a:ext cx="8631560" cy="835223"/>
          </a:xfrm>
        </p:spPr>
        <p:txBody>
          <a:bodyPr/>
          <a:lstStyle/>
          <a:p>
            <a:r>
              <a:rPr lang="zh-CN" altLang="en-US" dirty="0"/>
              <a:t>频繁项集（频繁模式）：</a:t>
            </a:r>
          </a:p>
        </p:txBody>
      </p:sp>
      <p:sp>
        <p:nvSpPr>
          <p:cNvPr id="1843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4CF0BB-B272-4EA0-9C69-B3505686E1B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/>
          </a:p>
        </p:txBody>
      </p:sp>
      <p:graphicFrame>
        <p:nvGraphicFramePr>
          <p:cNvPr id="18439" name="Object 6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1"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C0FDC09-C16A-44BF-A535-9450AF1348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29270"/>
              </p:ext>
            </p:extLst>
          </p:nvPr>
        </p:nvGraphicFramePr>
        <p:xfrm>
          <a:off x="5003800" y="1989138"/>
          <a:ext cx="30003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" name="Equation" r:id="rId6" imgW="1054100" imgH="203200" progId="Equation.DSMT4">
                  <p:embed/>
                </p:oleObj>
              </mc:Choice>
              <mc:Fallback>
                <p:oleObj name="Equation" r:id="rId6" imgW="1054100" imgH="203200" progId="Equation.DSMT4">
                  <p:embed/>
                  <p:pic>
                    <p:nvPicPr>
                      <p:cNvPr id="0" name="Objec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989138"/>
                        <a:ext cx="3000375" cy="57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8F07F820-6E54-470D-B594-DF584EF4086D}"/>
              </a:ext>
            </a:extLst>
          </p:cNvPr>
          <p:cNvSpPr txBox="1">
            <a:spLocks/>
          </p:cNvSpPr>
          <p:nvPr/>
        </p:nvSpPr>
        <p:spPr bwMode="auto">
          <a:xfrm>
            <a:off x="323528" y="2615902"/>
            <a:ext cx="8631560" cy="83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 sz="32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ü"/>
              <a:defRPr sz="28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Arial" panose="020B0604020202020204" pitchFamily="34" charset="0"/>
              <a:buChar char="•"/>
              <a:defRPr sz="24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关联规则（</a:t>
            </a:r>
            <a:r>
              <a:rPr lang="en-US" altLang="zh-CN" kern="0" dirty="0"/>
              <a:t>Association Rule</a:t>
            </a:r>
            <a:r>
              <a:rPr lang="zh-CN" altLang="en-US" kern="0" dirty="0"/>
              <a:t>）：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79B8641-D146-448D-BAC3-467893C53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748723"/>
              </p:ext>
            </p:extLst>
          </p:nvPr>
        </p:nvGraphicFramePr>
        <p:xfrm>
          <a:off x="6083455" y="2540638"/>
          <a:ext cx="1877248" cy="68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" name="Equation" r:id="rId8" imgW="469696" imgH="177723" progId="Equation.DSMT4">
                  <p:embed/>
                </p:oleObj>
              </mc:Choice>
              <mc:Fallback>
                <p:oleObj name="Equation" r:id="rId8" imgW="469696" imgH="177723" progId="Equation.DSMT4">
                  <p:embed/>
                  <p:pic>
                    <p:nvPicPr>
                      <p:cNvPr id="0" name="Object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455" y="2540638"/>
                        <a:ext cx="1877248" cy="6837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C7E5AB85-4BA2-4AC9-A3C1-D3C4318DBDAA}"/>
              </a:ext>
            </a:extLst>
          </p:cNvPr>
          <p:cNvSpPr txBox="1">
            <a:spLocks/>
          </p:cNvSpPr>
          <p:nvPr/>
        </p:nvSpPr>
        <p:spPr bwMode="auto">
          <a:xfrm>
            <a:off x="312415" y="3224404"/>
            <a:ext cx="8631560" cy="83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 sz="32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ü"/>
              <a:defRPr sz="28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Arial" panose="020B0604020202020204" pitchFamily="34" charset="0"/>
              <a:buChar char="•"/>
              <a:defRPr sz="24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关联规则的</a:t>
            </a:r>
            <a:r>
              <a:rPr lang="zh-CN" altLang="en-US" b="1" kern="0" dirty="0"/>
              <a:t>支持度</a:t>
            </a:r>
            <a:r>
              <a:rPr lang="zh-CN" altLang="en-US" kern="0" dirty="0"/>
              <a:t>：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CE3FC09-C677-4CA1-AA2A-F68BC7EC0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146943"/>
              </p:ext>
            </p:extLst>
          </p:nvPr>
        </p:nvGraphicFramePr>
        <p:xfrm>
          <a:off x="2771800" y="3722376"/>
          <a:ext cx="2992240" cy="73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" name="Equation" r:id="rId10" imgW="1562100" imgH="393700" progId="Equation.DSMT4">
                  <p:embed/>
                </p:oleObj>
              </mc:Choice>
              <mc:Fallback>
                <p:oleObj name="Equation" r:id="rId10" imgW="1562100" imgH="393700" progId="Equation.DSMT4">
                  <p:embed/>
                  <p:pic>
                    <p:nvPicPr>
                      <p:cNvPr id="0" name="Object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722376"/>
                        <a:ext cx="2992240" cy="737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16071"/>
              </p:ext>
            </p:extLst>
          </p:nvPr>
        </p:nvGraphicFramePr>
        <p:xfrm>
          <a:off x="1621938" y="4261500"/>
          <a:ext cx="6034739" cy="82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" name="Equation" r:id="rId12" imgW="2844800" imgH="393700" progId="Equation.DSMT4">
                  <p:embed/>
                </p:oleObj>
              </mc:Choice>
              <mc:Fallback>
                <p:oleObj name="Equation" r:id="rId12" imgW="2844800" imgH="393700" progId="Equation.DSMT4">
                  <p:embed/>
                  <p:pic>
                    <p:nvPicPr>
                      <p:cNvPr id="0" name="Object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938" y="4261500"/>
                        <a:ext cx="6034739" cy="823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C7E5AB85-4BA2-4AC9-A3C1-D3C4318DBDAA}"/>
              </a:ext>
            </a:extLst>
          </p:cNvPr>
          <p:cNvSpPr txBox="1">
            <a:spLocks/>
          </p:cNvSpPr>
          <p:nvPr/>
        </p:nvSpPr>
        <p:spPr bwMode="auto">
          <a:xfrm>
            <a:off x="323528" y="4375501"/>
            <a:ext cx="1440160" cy="83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 sz="32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ü"/>
              <a:defRPr sz="28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Arial" panose="020B0604020202020204" pitchFamily="34" charset="0"/>
              <a:buChar char="•"/>
              <a:defRPr sz="24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例</a:t>
            </a:r>
            <a:r>
              <a:rPr lang="zh-CN" altLang="en-US" kern="0" dirty="0" smtClean="0"/>
              <a:t>：</a:t>
            </a:r>
            <a:endParaRPr lang="zh-CN" altLang="en-US" kern="0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C7E5AB85-4BA2-4AC9-A3C1-D3C4318DBDAA}"/>
              </a:ext>
            </a:extLst>
          </p:cNvPr>
          <p:cNvSpPr txBox="1">
            <a:spLocks/>
          </p:cNvSpPr>
          <p:nvPr/>
        </p:nvSpPr>
        <p:spPr bwMode="auto">
          <a:xfrm>
            <a:off x="256220" y="4914603"/>
            <a:ext cx="8631560" cy="83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 sz="32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ü"/>
              <a:defRPr sz="28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Arial" panose="020B0604020202020204" pitchFamily="34" charset="0"/>
              <a:buChar char="•"/>
              <a:defRPr sz="24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关联规则</a:t>
            </a:r>
            <a:r>
              <a:rPr lang="zh-CN" altLang="en-US" kern="0" dirty="0" smtClean="0"/>
              <a:t>的</a:t>
            </a:r>
            <a:r>
              <a:rPr lang="zh-CN" altLang="en-US" b="1" kern="0" dirty="0" smtClean="0"/>
              <a:t>置信度</a:t>
            </a:r>
            <a:r>
              <a:rPr lang="zh-CN" altLang="en-US" kern="0" dirty="0"/>
              <a:t>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290419"/>
              </p:ext>
            </p:extLst>
          </p:nvPr>
        </p:nvGraphicFramePr>
        <p:xfrm>
          <a:off x="2850623" y="5498791"/>
          <a:ext cx="3557054" cy="98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" name="Equation" r:id="rId14" imgW="1562100" imgH="419100" progId="Equation.DSMT4">
                  <p:embed/>
                </p:oleObj>
              </mc:Choice>
              <mc:Fallback>
                <p:oleObj name="Equation" r:id="rId14" imgW="1562100" imgH="419100" progId="Equation.DSMT4">
                  <p:embed/>
                  <p:pic>
                    <p:nvPicPr>
                      <p:cNvPr id="0" name="Object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623" y="5498791"/>
                        <a:ext cx="3557054" cy="980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" grpId="0"/>
      <p:bldP spid="18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E9EECF-B7B7-4E59-B285-ED416828F62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基本概念</a:t>
            </a:r>
            <a:r>
              <a:rPr lang="en-US" altLang="zh-CN" dirty="0"/>
              <a:t>(4)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76475"/>
            <a:ext cx="8078788" cy="40687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项集</a:t>
            </a:r>
            <a:r>
              <a:rPr lang="en-US" altLang="zh-CN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(k-</a:t>
            </a:r>
            <a:r>
              <a:rPr lang="en-US" altLang="zh-CN" dirty="0" err="1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itemset</a:t>
            </a:r>
            <a:r>
              <a:rPr lang="en-US" altLang="zh-CN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：包含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个项的集合</a:t>
            </a:r>
            <a:endParaRPr lang="en-US" altLang="zh-CN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{computer, </a:t>
            </a:r>
            <a:r>
              <a:rPr lang="en-US" altLang="zh-CN" sz="3200" dirty="0" err="1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antivirus_software</a:t>
            </a:r>
            <a:r>
              <a:rPr lang="en-US" altLang="zh-CN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}: 2-itemset.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频繁</a:t>
            </a:r>
            <a:r>
              <a:rPr lang="zh-CN" altLang="en-US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项集</a:t>
            </a:r>
            <a:r>
              <a:rPr lang="en-US" altLang="zh-CN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(Frequent </a:t>
            </a:r>
            <a:r>
              <a:rPr lang="en-US" altLang="zh-CN" dirty="0" err="1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itemset</a:t>
            </a:r>
            <a:r>
              <a:rPr lang="en-US" altLang="zh-CN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)(large </a:t>
            </a:r>
            <a:r>
              <a:rPr lang="en-US" altLang="zh-CN" dirty="0" err="1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itemset</a:t>
            </a:r>
            <a:r>
              <a:rPr lang="en-US" altLang="zh-CN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满足最小支持度阈值的项集</a:t>
            </a:r>
            <a:endParaRPr lang="en-US" altLang="zh-CN" sz="32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表示为</a:t>
            </a:r>
            <a:r>
              <a:rPr lang="en-US" altLang="zh-CN" sz="32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3200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3200" i="1" baseline="-25000" dirty="0">
              <a:solidFill>
                <a:srgbClr val="0070C0"/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6565D5-5BA0-4ACA-81D1-20DFD12314B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folHlink"/>
                </a:solidFill>
              </a:rPr>
              <a:t>频繁模式挖掘算法的分类</a:t>
            </a:r>
            <a:endParaRPr lang="en-US" altLang="zh-CN" sz="3600" dirty="0">
              <a:solidFill>
                <a:schemeClr val="folHlink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9763"/>
            <a:ext cx="8424862" cy="4543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z="2800" dirty="0"/>
              <a:t>根据规则中值的类型：</a:t>
            </a:r>
            <a:endParaRPr lang="en-US" altLang="zh-CN" sz="2800" dirty="0">
              <a:solidFill>
                <a:srgbClr val="CC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 b="1" dirty="0">
                <a:solidFill>
                  <a:schemeClr val="folHlink"/>
                </a:solidFill>
              </a:rPr>
              <a:t>布尔关联规则</a:t>
            </a:r>
            <a:r>
              <a:rPr lang="en-US" altLang="zh-CN" sz="2400" b="1" dirty="0">
                <a:solidFill>
                  <a:schemeClr val="folHlink"/>
                </a:solidFill>
              </a:rPr>
              <a:t>(Boolean association</a:t>
            </a:r>
            <a:r>
              <a:rPr lang="en-US" altLang="zh-CN" sz="2400" dirty="0"/>
              <a:t> rule)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i="1" dirty="0"/>
              <a:t>   buys 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diapers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) </a:t>
            </a:r>
            <a:r>
              <a:rPr lang="en-US" altLang="zh-CN" sz="2400" b="1" dirty="0"/>
              <a:t>⇒</a:t>
            </a:r>
            <a:r>
              <a:rPr lang="en-US" altLang="zh-CN" sz="2400" i="1" dirty="0"/>
              <a:t>buys 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beers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) [0.5%, 60%]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folHlink"/>
                </a:solidFill>
              </a:rPr>
              <a:t>量化关联规则</a:t>
            </a:r>
            <a:r>
              <a:rPr lang="en-US" altLang="zh-CN" sz="2400" b="1" dirty="0">
                <a:solidFill>
                  <a:schemeClr val="folHlink"/>
                </a:solidFill>
              </a:rPr>
              <a:t>(Quantitative association </a:t>
            </a:r>
            <a:r>
              <a:rPr lang="en-US" altLang="zh-CN" sz="2400" dirty="0"/>
              <a:t>rule)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i="1" dirty="0"/>
              <a:t>   age 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30-39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) </a:t>
            </a:r>
            <a:r>
              <a:rPr lang="en-US" altLang="zh-CN" sz="2400" b="1" dirty="0"/>
              <a:t>∧</a:t>
            </a:r>
            <a:r>
              <a:rPr lang="en-US" altLang="zh-CN" sz="2400" i="1" dirty="0"/>
              <a:t>income 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42-48K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) </a:t>
            </a:r>
            <a:r>
              <a:rPr lang="en-US" altLang="zh-CN" sz="2400" b="1" dirty="0"/>
              <a:t>⇒</a:t>
            </a:r>
            <a:r>
              <a:rPr lang="en-US" altLang="zh-CN" sz="2400" i="1" dirty="0"/>
              <a:t>buys 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computer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)  [1%, 75%]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z="2800" dirty="0"/>
              <a:t>根据规则中的维数</a:t>
            </a:r>
            <a:endParaRPr lang="en-US" altLang="zh-CN" sz="2800" dirty="0">
              <a:solidFill>
                <a:srgbClr val="CC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 dirty="0">
                <a:solidFill>
                  <a:schemeClr val="folHlink"/>
                </a:solidFill>
              </a:rPr>
              <a:t>单维度关联规则</a:t>
            </a:r>
            <a:r>
              <a:rPr lang="en-US" altLang="zh-CN" sz="2400" dirty="0">
                <a:solidFill>
                  <a:schemeClr val="folHlink"/>
                </a:solidFill>
              </a:rPr>
              <a:t>(Single-dimensional</a:t>
            </a:r>
            <a:r>
              <a:rPr lang="en-US" altLang="zh-CN" sz="2400" dirty="0"/>
              <a:t> association rule)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i="1" dirty="0"/>
              <a:t>    buys 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diapers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) </a:t>
            </a:r>
            <a:r>
              <a:rPr lang="en-US" altLang="zh-CN" sz="2400" b="1" dirty="0"/>
              <a:t>⇒</a:t>
            </a:r>
            <a:r>
              <a:rPr lang="en-US" altLang="zh-CN" sz="2400" i="1" dirty="0"/>
              <a:t>buys 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beers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) [0.5%, 60%]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 dirty="0">
                <a:solidFill>
                  <a:schemeClr val="folHlink"/>
                </a:solidFill>
              </a:rPr>
              <a:t>多维度关联规则</a:t>
            </a:r>
            <a:r>
              <a:rPr lang="en-US" altLang="zh-CN" sz="2400" dirty="0">
                <a:solidFill>
                  <a:schemeClr val="folHlink"/>
                </a:solidFill>
              </a:rPr>
              <a:t>( Multi-dimensional</a:t>
            </a:r>
            <a:r>
              <a:rPr lang="en-US" altLang="zh-CN" sz="2400" dirty="0"/>
              <a:t> association rule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i="1" dirty="0"/>
              <a:t>    age 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30-39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) </a:t>
            </a:r>
            <a:r>
              <a:rPr lang="en-US" altLang="zh-CN" sz="2400" b="1" dirty="0"/>
              <a:t>∧</a:t>
            </a:r>
            <a:r>
              <a:rPr lang="en-US" altLang="zh-CN" sz="2400" i="1" dirty="0"/>
              <a:t>income 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42-48K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) </a:t>
            </a:r>
            <a:r>
              <a:rPr lang="en-US" altLang="zh-CN" sz="2400" b="1" dirty="0"/>
              <a:t>⇒</a:t>
            </a:r>
            <a:r>
              <a:rPr lang="en-US" altLang="zh-CN" sz="2400" i="1" dirty="0"/>
              <a:t>buys 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computer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) [1%, 75%]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3B69E0-6A15-4D95-8AD8-A154609DC57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27050"/>
            <a:ext cx="7793037" cy="1246188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600" dirty="0">
                <a:solidFill>
                  <a:schemeClr val="folHlink"/>
                </a:solidFill>
              </a:rPr>
              <a:t>频繁模式挖掘算法的分类</a:t>
            </a:r>
            <a:r>
              <a:rPr lang="en-US" altLang="zh-CN" sz="3600" b="1" dirty="0">
                <a:solidFill>
                  <a:schemeClr val="folHlink"/>
                </a:solidFill>
              </a:rPr>
              <a:t>(2)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132856"/>
            <a:ext cx="8208962" cy="4608512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根据概念抽象层次</a:t>
            </a:r>
            <a:endParaRPr lang="en-US" altLang="zh-CN" b="1" dirty="0">
              <a:solidFill>
                <a:schemeClr val="folHlink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chemeClr val="folHlink"/>
                </a:solidFill>
              </a:rPr>
              <a:t>单层次：</a:t>
            </a:r>
            <a:r>
              <a:rPr lang="en-US" altLang="zh-CN" b="1" dirty="0">
                <a:solidFill>
                  <a:schemeClr val="folHlink"/>
                </a:solidFill>
              </a:rPr>
              <a:t>Single-level</a:t>
            </a:r>
            <a:r>
              <a:rPr lang="en-US" altLang="zh-CN" dirty="0"/>
              <a:t> association rules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age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30-34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) </a:t>
            </a:r>
            <a:r>
              <a:rPr lang="en-US" altLang="zh-CN" b="1" dirty="0"/>
              <a:t>⇒</a:t>
            </a:r>
            <a:r>
              <a:rPr lang="en-US" altLang="zh-CN" i="1" dirty="0"/>
              <a:t>buys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computer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) [1%, 75%]</a:t>
            </a:r>
            <a:endParaRPr lang="en-US" altLang="zh-CN" b="1" dirty="0"/>
          </a:p>
          <a:p>
            <a:pPr lvl="1" eaLnBrk="1" hangingPunct="1"/>
            <a:r>
              <a:rPr lang="zh-CN" altLang="en-US" b="1" dirty="0">
                <a:solidFill>
                  <a:schemeClr val="folHlink"/>
                </a:solidFill>
              </a:rPr>
              <a:t>多层次：</a:t>
            </a:r>
            <a:r>
              <a:rPr lang="en-US" altLang="zh-CN" b="1" dirty="0">
                <a:solidFill>
                  <a:schemeClr val="folHlink"/>
                </a:solidFill>
              </a:rPr>
              <a:t>Multilevel</a:t>
            </a:r>
            <a:r>
              <a:rPr lang="en-US" altLang="zh-CN" dirty="0"/>
              <a:t> association rules.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age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30-34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) </a:t>
            </a:r>
            <a:r>
              <a:rPr lang="en-US" altLang="zh-CN" b="1" dirty="0"/>
              <a:t>⇒</a:t>
            </a:r>
            <a:r>
              <a:rPr lang="en-US" altLang="zh-CN" i="1" dirty="0"/>
              <a:t>buys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pocket  computer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) [0.5%, 37.5%]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age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30-34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) </a:t>
            </a:r>
            <a:r>
              <a:rPr lang="en-US" altLang="zh-CN" b="1" dirty="0"/>
              <a:t>⇒</a:t>
            </a:r>
            <a:r>
              <a:rPr lang="en-US" altLang="zh-CN" i="1" dirty="0"/>
              <a:t>buys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computer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) [1%, 75%]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6179</TotalTime>
  <Words>2758</Words>
  <Application>Microsoft Office PowerPoint</Application>
  <PresentationFormat>全屏显示(4:3)</PresentationFormat>
  <Paragraphs>499</Paragraphs>
  <Slides>50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67" baseType="lpstr">
      <vt:lpstr>Arial Unicode MS</vt:lpstr>
      <vt:lpstr>方正姚体</vt:lpstr>
      <vt:lpstr>华文仿宋</vt:lpstr>
      <vt:lpstr>华文新魏</vt:lpstr>
      <vt:lpstr>楷体_GB2312</vt:lpstr>
      <vt:lpstr>宋体</vt:lpstr>
      <vt:lpstr>Arial</vt:lpstr>
      <vt:lpstr>Cambria Math</vt:lpstr>
      <vt:lpstr>Symbol</vt:lpstr>
      <vt:lpstr>Tahoma</vt:lpstr>
      <vt:lpstr>Times New Roman</vt:lpstr>
      <vt:lpstr>Verdana</vt:lpstr>
      <vt:lpstr>Wingdings</vt:lpstr>
      <vt:lpstr>Blends</vt:lpstr>
      <vt:lpstr>公式</vt:lpstr>
      <vt:lpstr>Equation</vt:lpstr>
      <vt:lpstr>MathType 6.0 Equation</vt:lpstr>
      <vt:lpstr>关联规则挖掘</vt:lpstr>
      <vt:lpstr>PowerPoint 演示文稿</vt:lpstr>
      <vt:lpstr>PowerPoint 演示文稿</vt:lpstr>
      <vt:lpstr>基本概念(1)</vt:lpstr>
      <vt:lpstr>基本概念(2)</vt:lpstr>
      <vt:lpstr>基本概念(3)</vt:lpstr>
      <vt:lpstr>基本概念(4)</vt:lpstr>
      <vt:lpstr>频繁模式挖掘算法的分类</vt:lpstr>
      <vt:lpstr>频繁模式挖掘算法的分类(2)</vt:lpstr>
      <vt:lpstr>关联规则挖掘</vt:lpstr>
      <vt:lpstr>Efficient and Scalable Frequent Itemset Mining Methods</vt:lpstr>
      <vt:lpstr>Apriori 算法(1)</vt:lpstr>
      <vt:lpstr>先验性质(Apriori Property)</vt:lpstr>
      <vt:lpstr>PowerPoint 演示文稿</vt:lpstr>
      <vt:lpstr>PowerPoint 演示文稿</vt:lpstr>
      <vt:lpstr>Lk 到Lk+1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事务数据的存储</vt:lpstr>
      <vt:lpstr>事务数据的存储:二元表示存储</vt:lpstr>
      <vt:lpstr>事务数据的存储:垂直数据格式</vt:lpstr>
      <vt:lpstr>根据频繁项产生关联规则</vt:lpstr>
      <vt:lpstr>PowerPoint 演示文稿</vt:lpstr>
      <vt:lpstr>PowerPoint 演示文稿</vt:lpstr>
      <vt:lpstr>PowerPoint 演示文稿</vt:lpstr>
      <vt:lpstr>PowerPoint 演示文稿</vt:lpstr>
      <vt:lpstr>练习</vt:lpstr>
      <vt:lpstr>Mining Frequent Itemsets without Candidate Generation</vt:lpstr>
      <vt:lpstr>不产生候选集的频繁项集挖掘算法</vt:lpstr>
      <vt:lpstr>不产生候选集的频繁项集挖掘算法</vt:lpstr>
      <vt:lpstr>FP-growth (续)</vt:lpstr>
      <vt:lpstr>PowerPoint 演示文稿</vt:lpstr>
      <vt:lpstr>频繁模式的划分</vt:lpstr>
      <vt:lpstr>FP-trees: 例2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关联规则的评价</vt:lpstr>
      <vt:lpstr>强关联规则都是可靠的吗？</vt:lpstr>
      <vt:lpstr>置信度的不足</vt:lpstr>
      <vt:lpstr>提升度（lift）</vt:lpstr>
      <vt:lpstr>使用2进行相关分析</vt:lpstr>
      <vt:lpstr>二态变量A与B的相关系数</vt:lpstr>
      <vt:lpstr>全置信度：all_confidence</vt:lpstr>
    </vt:vector>
  </TitlesOfParts>
  <Company>Nova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Oracle</dc:creator>
  <cp:lastModifiedBy>Shengfei</cp:lastModifiedBy>
  <cp:revision>605</cp:revision>
  <dcterms:created xsi:type="dcterms:W3CDTF">2006-06-24T01:05:57Z</dcterms:created>
  <dcterms:modified xsi:type="dcterms:W3CDTF">2018-09-17T08:52:10Z</dcterms:modified>
</cp:coreProperties>
</file>