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theme/theme6.xml" ContentType="application/vnd.openxmlformats-officedocument.theme+xml"/>
  <Override PartName="/ppt/slideLayouts/slideLayout21.xml" ContentType="application/vnd.openxmlformats-officedocument.presentationml.slideLayout+xml"/>
  <Override PartName="/ppt/theme/theme7.xml" ContentType="application/vnd.openxmlformats-officedocument.theme+xml"/>
  <Override PartName="/ppt/slideLayouts/slideLayout22.xml" ContentType="application/vnd.openxmlformats-officedocument.presentationml.slideLayout+xml"/>
  <Override PartName="/ppt/theme/theme8.xml" ContentType="application/vnd.openxmlformats-officedocument.theme+xml"/>
  <Override PartName="/ppt/slideLayouts/slideLayout23.xml" ContentType="application/vnd.openxmlformats-officedocument.presentationml.slideLayout+xml"/>
  <Override PartName="/ppt/theme/theme9.xml" ContentType="application/vnd.openxmlformats-officedocument.theme+xml"/>
  <Override PartName="/ppt/slideLayouts/slideLayout24.xml" ContentType="application/vnd.openxmlformats-officedocument.presentationml.slideLayout+xml"/>
  <Override PartName="/ppt/theme/theme10.xml" ContentType="application/vnd.openxmlformats-officedocument.theme+xml"/>
  <Override PartName="/ppt/slideLayouts/slideLayout25.xml" ContentType="application/vnd.openxmlformats-officedocument.presentationml.slideLayout+xml"/>
  <Override PartName="/ppt/theme/theme11.xml" ContentType="application/vnd.openxmlformats-officedocument.theme+xml"/>
  <Override PartName="/ppt/slideLayouts/slideLayout26.xml" ContentType="application/vnd.openxmlformats-officedocument.presentationml.slideLayout+xml"/>
  <Override PartName="/ppt/theme/theme12.xml" ContentType="application/vnd.openxmlformats-officedocument.theme+xml"/>
  <Override PartName="/ppt/slideLayouts/slideLayout27.xml" ContentType="application/vnd.openxmlformats-officedocument.presentationml.slideLayout+xml"/>
  <Override PartName="/ppt/theme/theme13.xml" ContentType="application/vnd.openxmlformats-officedocument.theme+xml"/>
  <Override PartName="/ppt/slideLayouts/slideLayout28.xml" ContentType="application/vnd.openxmlformats-officedocument.presentationml.slideLayout+xml"/>
  <Override PartName="/ppt/theme/theme14.xml" ContentType="application/vnd.openxmlformats-officedocument.theme+xml"/>
  <Override PartName="/ppt/slideLayouts/slideLayout29.xml" ContentType="application/vnd.openxmlformats-officedocument.presentationml.slideLayout+xml"/>
  <Override PartName="/ppt/theme/theme15.xml" ContentType="application/vnd.openxmlformats-officedocument.theme+xml"/>
  <Override PartName="/ppt/slideLayouts/slideLayout30.xml" ContentType="application/vnd.openxmlformats-officedocument.presentationml.slideLayout+xml"/>
  <Override PartName="/ppt/theme/theme16.xml" ContentType="application/vnd.openxmlformats-officedocument.theme+xml"/>
  <Override PartName="/ppt/slideLayouts/slideLayout31.xml" ContentType="application/vnd.openxmlformats-officedocument.presentationml.slideLayout+xml"/>
  <Override PartName="/ppt/theme/theme17.xml" ContentType="application/vnd.openxmlformats-officedocument.theme+xml"/>
  <Override PartName="/ppt/slideLayouts/slideLayout32.xml" ContentType="application/vnd.openxmlformats-officedocument.presentationml.slideLayout+xml"/>
  <Override PartName="/ppt/theme/theme18.xml" ContentType="application/vnd.openxmlformats-officedocument.theme+xml"/>
  <Override PartName="/ppt/slideLayouts/slideLayout33.xml" ContentType="application/vnd.openxmlformats-officedocument.presentationml.slideLayout+xml"/>
  <Override PartName="/ppt/theme/theme19.xml" ContentType="application/vnd.openxmlformats-officedocument.theme+xml"/>
  <Override PartName="/ppt/slideLayouts/slideLayout34.xml" ContentType="application/vnd.openxmlformats-officedocument.presentationml.slideLayout+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35" r:id="rId2"/>
    <p:sldMasterId id="2147483737" r:id="rId3"/>
    <p:sldMasterId id="2147483739" r:id="rId4"/>
    <p:sldMasterId id="2147483741" r:id="rId5"/>
    <p:sldMasterId id="2147483743" r:id="rId6"/>
    <p:sldMasterId id="2147483745" r:id="rId7"/>
    <p:sldMasterId id="2147483747" r:id="rId8"/>
    <p:sldMasterId id="2147483749" r:id="rId9"/>
    <p:sldMasterId id="2147483751" r:id="rId10"/>
    <p:sldMasterId id="2147483753" r:id="rId11"/>
    <p:sldMasterId id="2147483755" r:id="rId12"/>
    <p:sldMasterId id="2147483757" r:id="rId13"/>
    <p:sldMasterId id="2147483759" r:id="rId14"/>
    <p:sldMasterId id="2147483763" r:id="rId15"/>
    <p:sldMasterId id="2147483765" r:id="rId16"/>
    <p:sldMasterId id="2147483767" r:id="rId17"/>
    <p:sldMasterId id="2147483769" r:id="rId18"/>
    <p:sldMasterId id="2147483771" r:id="rId19"/>
    <p:sldMasterId id="2147483773" r:id="rId20"/>
  </p:sldMasterIdLst>
  <p:notesMasterIdLst>
    <p:notesMasterId r:id="rId115"/>
  </p:notesMasterIdLst>
  <p:handoutMasterIdLst>
    <p:handoutMasterId r:id="rId116"/>
  </p:handoutMasterIdLst>
  <p:sldIdLst>
    <p:sldId id="335" r:id="rId21"/>
    <p:sldId id="336" r:id="rId22"/>
    <p:sldId id="419" r:id="rId23"/>
    <p:sldId id="352" r:id="rId24"/>
    <p:sldId id="353" r:id="rId25"/>
    <p:sldId id="354" r:id="rId26"/>
    <p:sldId id="376" r:id="rId27"/>
    <p:sldId id="357" r:id="rId28"/>
    <p:sldId id="360" r:id="rId29"/>
    <p:sldId id="410" r:id="rId30"/>
    <p:sldId id="361" r:id="rId31"/>
    <p:sldId id="445" r:id="rId32"/>
    <p:sldId id="446" r:id="rId33"/>
    <p:sldId id="447" r:id="rId34"/>
    <p:sldId id="448" r:id="rId35"/>
    <p:sldId id="449" r:id="rId36"/>
    <p:sldId id="450" r:id="rId37"/>
    <p:sldId id="451" r:id="rId38"/>
    <p:sldId id="413" r:id="rId39"/>
    <p:sldId id="369" r:id="rId40"/>
    <p:sldId id="452" r:id="rId41"/>
    <p:sldId id="453" r:id="rId42"/>
    <p:sldId id="454" r:id="rId43"/>
    <p:sldId id="455" r:id="rId44"/>
    <p:sldId id="456" r:id="rId45"/>
    <p:sldId id="457" r:id="rId46"/>
    <p:sldId id="458" r:id="rId47"/>
    <p:sldId id="414" r:id="rId48"/>
    <p:sldId id="368" r:id="rId49"/>
    <p:sldId id="415" r:id="rId50"/>
    <p:sldId id="370" r:id="rId51"/>
    <p:sldId id="514" r:id="rId52"/>
    <p:sldId id="273" r:id="rId53"/>
    <p:sldId id="276" r:id="rId54"/>
    <p:sldId id="515" r:id="rId55"/>
    <p:sldId id="482" r:id="rId56"/>
    <p:sldId id="371" r:id="rId57"/>
    <p:sldId id="516" r:id="rId58"/>
    <p:sldId id="373" r:id="rId59"/>
    <p:sldId id="484" r:id="rId60"/>
    <p:sldId id="485" r:id="rId61"/>
    <p:sldId id="517" r:id="rId62"/>
    <p:sldId id="378" r:id="rId63"/>
    <p:sldId id="379" r:id="rId64"/>
    <p:sldId id="416" r:id="rId65"/>
    <p:sldId id="382" r:id="rId66"/>
    <p:sldId id="386" r:id="rId67"/>
    <p:sldId id="387" r:id="rId68"/>
    <p:sldId id="385" r:id="rId69"/>
    <p:sldId id="388" r:id="rId70"/>
    <p:sldId id="390" r:id="rId71"/>
    <p:sldId id="389" r:id="rId72"/>
    <p:sldId id="417" r:id="rId73"/>
    <p:sldId id="391" r:id="rId74"/>
    <p:sldId id="429" r:id="rId75"/>
    <p:sldId id="430" r:id="rId76"/>
    <p:sldId id="519" r:id="rId77"/>
    <p:sldId id="434" r:id="rId78"/>
    <p:sldId id="435" r:id="rId79"/>
    <p:sldId id="440" r:id="rId80"/>
    <p:sldId id="459" r:id="rId81"/>
    <p:sldId id="460" r:id="rId82"/>
    <p:sldId id="461" r:id="rId83"/>
    <p:sldId id="462" r:id="rId84"/>
    <p:sldId id="463" r:id="rId85"/>
    <p:sldId id="464" r:id="rId86"/>
    <p:sldId id="465" r:id="rId87"/>
    <p:sldId id="466" r:id="rId88"/>
    <p:sldId id="467" r:id="rId89"/>
    <p:sldId id="468" r:id="rId90"/>
    <p:sldId id="520" r:id="rId91"/>
    <p:sldId id="521" r:id="rId92"/>
    <p:sldId id="522" r:id="rId93"/>
    <p:sldId id="469" r:id="rId94"/>
    <p:sldId id="470" r:id="rId95"/>
    <p:sldId id="471" r:id="rId96"/>
    <p:sldId id="472" r:id="rId97"/>
    <p:sldId id="473" r:id="rId98"/>
    <p:sldId id="474" r:id="rId99"/>
    <p:sldId id="475" r:id="rId100"/>
    <p:sldId id="476" r:id="rId101"/>
    <p:sldId id="477" r:id="rId102"/>
    <p:sldId id="395" r:id="rId103"/>
    <p:sldId id="523" r:id="rId104"/>
    <p:sldId id="524" r:id="rId105"/>
    <p:sldId id="525" r:id="rId106"/>
    <p:sldId id="526" r:id="rId107"/>
    <p:sldId id="527" r:id="rId108"/>
    <p:sldId id="528" r:id="rId109"/>
    <p:sldId id="529" r:id="rId110"/>
    <p:sldId id="478" r:id="rId111"/>
    <p:sldId id="479" r:id="rId112"/>
    <p:sldId id="480" r:id="rId113"/>
    <p:sldId id="481" r:id="rId114"/>
  </p:sldIdLst>
  <p:sldSz cx="9144000" cy="6858000" type="screen4x3"/>
  <p:notesSz cx="7099300" cy="10234613"/>
  <p:defaultTextStyle>
    <a:defPPr>
      <a:defRPr lang="en-US"/>
    </a:defPPr>
    <a:lvl1pPr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Times New Roman" panose="02020603050405020304" pitchFamily="18" charset="0"/>
        <a:ea typeface="SimSun" panose="02010600030101010101" pitchFamily="2" charset="-122"/>
        <a:cs typeface="+mn-cs"/>
      </a:defRPr>
    </a:lvl1pPr>
    <a:lvl2pPr marL="4572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Times New Roman" panose="02020603050405020304" pitchFamily="18" charset="0"/>
        <a:ea typeface="SimSun" panose="02010600030101010101" pitchFamily="2" charset="-122"/>
        <a:cs typeface="+mn-cs"/>
      </a:defRPr>
    </a:lvl2pPr>
    <a:lvl3pPr marL="9144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Times New Roman" panose="02020603050405020304" pitchFamily="18" charset="0"/>
        <a:ea typeface="SimSun" panose="02010600030101010101" pitchFamily="2" charset="-122"/>
        <a:cs typeface="+mn-cs"/>
      </a:defRPr>
    </a:lvl3pPr>
    <a:lvl4pPr marL="13716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Times New Roman" panose="02020603050405020304" pitchFamily="18" charset="0"/>
        <a:ea typeface="SimSun" panose="02010600030101010101" pitchFamily="2" charset="-122"/>
        <a:cs typeface="+mn-cs"/>
      </a:defRPr>
    </a:lvl4pPr>
    <a:lvl5pPr marL="18288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Times New Roman" panose="02020603050405020304" pitchFamily="18" charset="0"/>
        <a:ea typeface="SimSun" panose="02010600030101010101" pitchFamily="2" charset="-122"/>
        <a:cs typeface="+mn-cs"/>
      </a:defRPr>
    </a:lvl5pPr>
    <a:lvl6pPr marL="2286000" algn="l" defTabSz="914400" rtl="0" eaLnBrk="1" latinLnBrk="0" hangingPunct="1">
      <a:defRPr sz="3000" kern="1200">
        <a:solidFill>
          <a:schemeClr val="tx1"/>
        </a:solidFill>
        <a:latin typeface="Times New Roman" panose="02020603050405020304" pitchFamily="18" charset="0"/>
        <a:ea typeface="SimSun" panose="02010600030101010101" pitchFamily="2" charset="-122"/>
        <a:cs typeface="+mn-cs"/>
      </a:defRPr>
    </a:lvl6pPr>
    <a:lvl7pPr marL="2743200" algn="l" defTabSz="914400" rtl="0" eaLnBrk="1" latinLnBrk="0" hangingPunct="1">
      <a:defRPr sz="3000" kern="1200">
        <a:solidFill>
          <a:schemeClr val="tx1"/>
        </a:solidFill>
        <a:latin typeface="Times New Roman" panose="02020603050405020304" pitchFamily="18" charset="0"/>
        <a:ea typeface="SimSun" panose="02010600030101010101" pitchFamily="2" charset="-122"/>
        <a:cs typeface="+mn-cs"/>
      </a:defRPr>
    </a:lvl7pPr>
    <a:lvl8pPr marL="3200400" algn="l" defTabSz="914400" rtl="0" eaLnBrk="1" latinLnBrk="0" hangingPunct="1">
      <a:defRPr sz="3000" kern="1200">
        <a:solidFill>
          <a:schemeClr val="tx1"/>
        </a:solidFill>
        <a:latin typeface="Times New Roman" panose="02020603050405020304" pitchFamily="18" charset="0"/>
        <a:ea typeface="SimSun" panose="02010600030101010101" pitchFamily="2" charset="-122"/>
        <a:cs typeface="+mn-cs"/>
      </a:defRPr>
    </a:lvl8pPr>
    <a:lvl9pPr marL="3657600" algn="l" defTabSz="914400" rtl="0" eaLnBrk="1" latinLnBrk="0" hangingPunct="1">
      <a:defRPr sz="3000" kern="1200">
        <a:solidFill>
          <a:schemeClr val="tx1"/>
        </a:solidFill>
        <a:latin typeface="Times New Roman" panose="02020603050405020304" pitchFamily="18"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5F1EC"/>
    <a:srgbClr val="D5F1DE"/>
    <a:srgbClr val="E1F5E7"/>
    <a:srgbClr val="CFEFD9"/>
    <a:srgbClr val="CC0000"/>
    <a:srgbClr val="99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62" autoAdjust="0"/>
    <p:restoredTop sz="80566" autoAdjust="0"/>
  </p:normalViewPr>
  <p:slideViewPr>
    <p:cSldViewPr>
      <p:cViewPr varScale="1">
        <p:scale>
          <a:sx n="67" d="100"/>
          <a:sy n="67" d="100"/>
        </p:scale>
        <p:origin x="2218"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6.xml"/><Relationship Id="rId117" Type="http://schemas.openxmlformats.org/officeDocument/2006/relationships/presProps" Target="presProps.xml"/><Relationship Id="rId21" Type="http://schemas.openxmlformats.org/officeDocument/2006/relationships/slide" Target="slides/slide1.xml"/><Relationship Id="rId42" Type="http://schemas.openxmlformats.org/officeDocument/2006/relationships/slide" Target="slides/slide22.xml"/><Relationship Id="rId47" Type="http://schemas.openxmlformats.org/officeDocument/2006/relationships/slide" Target="slides/slide27.xml"/><Relationship Id="rId63" Type="http://schemas.openxmlformats.org/officeDocument/2006/relationships/slide" Target="slides/slide43.xml"/><Relationship Id="rId68" Type="http://schemas.openxmlformats.org/officeDocument/2006/relationships/slide" Target="slides/slide48.xml"/><Relationship Id="rId84" Type="http://schemas.openxmlformats.org/officeDocument/2006/relationships/slide" Target="slides/slide64.xml"/><Relationship Id="rId89" Type="http://schemas.openxmlformats.org/officeDocument/2006/relationships/slide" Target="slides/slide69.xml"/><Relationship Id="rId112" Type="http://schemas.openxmlformats.org/officeDocument/2006/relationships/slide" Target="slides/slide92.xml"/><Relationship Id="rId16" Type="http://schemas.openxmlformats.org/officeDocument/2006/relationships/slideMaster" Target="slideMasters/slideMaster16.xml"/><Relationship Id="rId107" Type="http://schemas.openxmlformats.org/officeDocument/2006/relationships/slide" Target="slides/slide87.xml"/><Relationship Id="rId11" Type="http://schemas.openxmlformats.org/officeDocument/2006/relationships/slideMaster" Target="slideMasters/slideMaster11.xml"/><Relationship Id="rId24" Type="http://schemas.openxmlformats.org/officeDocument/2006/relationships/slide" Target="slides/slide4.xml"/><Relationship Id="rId32" Type="http://schemas.openxmlformats.org/officeDocument/2006/relationships/slide" Target="slides/slide12.xml"/><Relationship Id="rId37" Type="http://schemas.openxmlformats.org/officeDocument/2006/relationships/slide" Target="slides/slide17.xml"/><Relationship Id="rId40" Type="http://schemas.openxmlformats.org/officeDocument/2006/relationships/slide" Target="slides/slide20.xml"/><Relationship Id="rId45" Type="http://schemas.openxmlformats.org/officeDocument/2006/relationships/slide" Target="slides/slide25.xml"/><Relationship Id="rId53" Type="http://schemas.openxmlformats.org/officeDocument/2006/relationships/slide" Target="slides/slide33.xml"/><Relationship Id="rId58" Type="http://schemas.openxmlformats.org/officeDocument/2006/relationships/slide" Target="slides/slide38.xml"/><Relationship Id="rId66" Type="http://schemas.openxmlformats.org/officeDocument/2006/relationships/slide" Target="slides/slide46.xml"/><Relationship Id="rId74" Type="http://schemas.openxmlformats.org/officeDocument/2006/relationships/slide" Target="slides/slide54.xml"/><Relationship Id="rId79" Type="http://schemas.openxmlformats.org/officeDocument/2006/relationships/slide" Target="slides/slide59.xml"/><Relationship Id="rId87" Type="http://schemas.openxmlformats.org/officeDocument/2006/relationships/slide" Target="slides/slide67.xml"/><Relationship Id="rId102" Type="http://schemas.openxmlformats.org/officeDocument/2006/relationships/slide" Target="slides/slide82.xml"/><Relationship Id="rId110" Type="http://schemas.openxmlformats.org/officeDocument/2006/relationships/slide" Target="slides/slide90.xml"/><Relationship Id="rId115"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41.xml"/><Relationship Id="rId82" Type="http://schemas.openxmlformats.org/officeDocument/2006/relationships/slide" Target="slides/slide62.xml"/><Relationship Id="rId90" Type="http://schemas.openxmlformats.org/officeDocument/2006/relationships/slide" Target="slides/slide70.xml"/><Relationship Id="rId95" Type="http://schemas.openxmlformats.org/officeDocument/2006/relationships/slide" Target="slides/slide75.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slide" Target="slides/slide15.xml"/><Relationship Id="rId43" Type="http://schemas.openxmlformats.org/officeDocument/2006/relationships/slide" Target="slides/slide23.xml"/><Relationship Id="rId48" Type="http://schemas.openxmlformats.org/officeDocument/2006/relationships/slide" Target="slides/slide28.xml"/><Relationship Id="rId56" Type="http://schemas.openxmlformats.org/officeDocument/2006/relationships/slide" Target="slides/slide36.xml"/><Relationship Id="rId64" Type="http://schemas.openxmlformats.org/officeDocument/2006/relationships/slide" Target="slides/slide44.xml"/><Relationship Id="rId69" Type="http://schemas.openxmlformats.org/officeDocument/2006/relationships/slide" Target="slides/slide49.xml"/><Relationship Id="rId77" Type="http://schemas.openxmlformats.org/officeDocument/2006/relationships/slide" Target="slides/slide57.xml"/><Relationship Id="rId100" Type="http://schemas.openxmlformats.org/officeDocument/2006/relationships/slide" Target="slides/slide80.xml"/><Relationship Id="rId105" Type="http://schemas.openxmlformats.org/officeDocument/2006/relationships/slide" Target="slides/slide85.xml"/><Relationship Id="rId113" Type="http://schemas.openxmlformats.org/officeDocument/2006/relationships/slide" Target="slides/slide93.xml"/><Relationship Id="rId118"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1.xml"/><Relationship Id="rId72" Type="http://schemas.openxmlformats.org/officeDocument/2006/relationships/slide" Target="slides/slide52.xml"/><Relationship Id="rId80" Type="http://schemas.openxmlformats.org/officeDocument/2006/relationships/slide" Target="slides/slide60.xml"/><Relationship Id="rId85" Type="http://schemas.openxmlformats.org/officeDocument/2006/relationships/slide" Target="slides/slide65.xml"/><Relationship Id="rId93" Type="http://schemas.openxmlformats.org/officeDocument/2006/relationships/slide" Target="slides/slide73.xml"/><Relationship Id="rId98" Type="http://schemas.openxmlformats.org/officeDocument/2006/relationships/slide" Target="slides/slide7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5.xml"/><Relationship Id="rId33" Type="http://schemas.openxmlformats.org/officeDocument/2006/relationships/slide" Target="slides/slide13.xml"/><Relationship Id="rId38" Type="http://schemas.openxmlformats.org/officeDocument/2006/relationships/slide" Target="slides/slide18.xml"/><Relationship Id="rId46" Type="http://schemas.openxmlformats.org/officeDocument/2006/relationships/slide" Target="slides/slide26.xml"/><Relationship Id="rId59" Type="http://schemas.openxmlformats.org/officeDocument/2006/relationships/slide" Target="slides/slide39.xml"/><Relationship Id="rId67" Type="http://schemas.openxmlformats.org/officeDocument/2006/relationships/slide" Target="slides/slide47.xml"/><Relationship Id="rId103" Type="http://schemas.openxmlformats.org/officeDocument/2006/relationships/slide" Target="slides/slide83.xml"/><Relationship Id="rId108" Type="http://schemas.openxmlformats.org/officeDocument/2006/relationships/slide" Target="slides/slide88.xml"/><Relationship Id="rId116" Type="http://schemas.openxmlformats.org/officeDocument/2006/relationships/handoutMaster" Target="handoutMasters/handoutMaster1.xml"/><Relationship Id="rId20" Type="http://schemas.openxmlformats.org/officeDocument/2006/relationships/slideMaster" Target="slideMasters/slideMaster20.xml"/><Relationship Id="rId41" Type="http://schemas.openxmlformats.org/officeDocument/2006/relationships/slide" Target="slides/slide21.xml"/><Relationship Id="rId54" Type="http://schemas.openxmlformats.org/officeDocument/2006/relationships/slide" Target="slides/slide34.xml"/><Relationship Id="rId62" Type="http://schemas.openxmlformats.org/officeDocument/2006/relationships/slide" Target="slides/slide42.xml"/><Relationship Id="rId70" Type="http://schemas.openxmlformats.org/officeDocument/2006/relationships/slide" Target="slides/slide50.xml"/><Relationship Id="rId75" Type="http://schemas.openxmlformats.org/officeDocument/2006/relationships/slide" Target="slides/slide55.xml"/><Relationship Id="rId83" Type="http://schemas.openxmlformats.org/officeDocument/2006/relationships/slide" Target="slides/slide63.xml"/><Relationship Id="rId88" Type="http://schemas.openxmlformats.org/officeDocument/2006/relationships/slide" Target="slides/slide68.xml"/><Relationship Id="rId91" Type="http://schemas.openxmlformats.org/officeDocument/2006/relationships/slide" Target="slides/slide71.xml"/><Relationship Id="rId96" Type="http://schemas.openxmlformats.org/officeDocument/2006/relationships/slide" Target="slides/slide76.xml"/><Relationship Id="rId111"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slide" Target="slides/slide16.xml"/><Relationship Id="rId49" Type="http://schemas.openxmlformats.org/officeDocument/2006/relationships/slide" Target="slides/slide29.xml"/><Relationship Id="rId57" Type="http://schemas.openxmlformats.org/officeDocument/2006/relationships/slide" Target="slides/slide37.xml"/><Relationship Id="rId106" Type="http://schemas.openxmlformats.org/officeDocument/2006/relationships/slide" Target="slides/slide86.xml"/><Relationship Id="rId114" Type="http://schemas.openxmlformats.org/officeDocument/2006/relationships/slide" Target="slides/slide94.xml"/><Relationship Id="rId119"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 Target="slides/slide11.xml"/><Relationship Id="rId44" Type="http://schemas.openxmlformats.org/officeDocument/2006/relationships/slide" Target="slides/slide24.xml"/><Relationship Id="rId52" Type="http://schemas.openxmlformats.org/officeDocument/2006/relationships/slide" Target="slides/slide32.xml"/><Relationship Id="rId60" Type="http://schemas.openxmlformats.org/officeDocument/2006/relationships/slide" Target="slides/slide40.xml"/><Relationship Id="rId65" Type="http://schemas.openxmlformats.org/officeDocument/2006/relationships/slide" Target="slides/slide45.xml"/><Relationship Id="rId73" Type="http://schemas.openxmlformats.org/officeDocument/2006/relationships/slide" Target="slides/slide53.xml"/><Relationship Id="rId78" Type="http://schemas.openxmlformats.org/officeDocument/2006/relationships/slide" Target="slides/slide58.xml"/><Relationship Id="rId81" Type="http://schemas.openxmlformats.org/officeDocument/2006/relationships/slide" Target="slides/slide61.xml"/><Relationship Id="rId86" Type="http://schemas.openxmlformats.org/officeDocument/2006/relationships/slide" Target="slides/slide66.xml"/><Relationship Id="rId94" Type="http://schemas.openxmlformats.org/officeDocument/2006/relationships/slide" Target="slides/slide74.xml"/><Relationship Id="rId99" Type="http://schemas.openxmlformats.org/officeDocument/2006/relationships/slide" Target="slides/slide79.xml"/><Relationship Id="rId101" Type="http://schemas.openxmlformats.org/officeDocument/2006/relationships/slide" Target="slides/slide8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9.xml"/><Relationship Id="rId109" Type="http://schemas.openxmlformats.org/officeDocument/2006/relationships/slide" Target="slides/slide89.xml"/><Relationship Id="rId34" Type="http://schemas.openxmlformats.org/officeDocument/2006/relationships/slide" Target="slides/slide14.xml"/><Relationship Id="rId50" Type="http://schemas.openxmlformats.org/officeDocument/2006/relationships/slide" Target="slides/slide30.xml"/><Relationship Id="rId55" Type="http://schemas.openxmlformats.org/officeDocument/2006/relationships/slide" Target="slides/slide35.xml"/><Relationship Id="rId76" Type="http://schemas.openxmlformats.org/officeDocument/2006/relationships/slide" Target="slides/slide56.xml"/><Relationship Id="rId97" Type="http://schemas.openxmlformats.org/officeDocument/2006/relationships/slide" Target="slides/slide77.xml"/><Relationship Id="rId104" Type="http://schemas.openxmlformats.org/officeDocument/2006/relationships/slide" Target="slides/slide84.xml"/><Relationship Id="rId120"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51.xml"/><Relationship Id="rId92" Type="http://schemas.openxmlformats.org/officeDocument/2006/relationships/slide" Target="slides/slide72.xml"/><Relationship Id="rId2" Type="http://schemas.openxmlformats.org/officeDocument/2006/relationships/slideMaster" Target="slideMasters/slideMaster2.xml"/><Relationship Id="rId29" Type="http://schemas.openxmlformats.org/officeDocument/2006/relationships/slide" Target="slides/slide9.xml"/></Relationships>
</file>

<file path=ppt/_rels/viewProps.xml.rels><?xml version="1.0" encoding="UTF-8" standalone="yes"?>
<Relationships xmlns="http://schemas.openxmlformats.org/package/2006/relationships"><Relationship Id="rId8" Type="http://schemas.openxmlformats.org/officeDocument/2006/relationships/slide" Target="slides/slide43.xml"/><Relationship Id="rId13" Type="http://schemas.openxmlformats.org/officeDocument/2006/relationships/slide" Target="slides/slide54.xml"/><Relationship Id="rId3" Type="http://schemas.openxmlformats.org/officeDocument/2006/relationships/slide" Target="slides/slide8.xml"/><Relationship Id="rId7" Type="http://schemas.openxmlformats.org/officeDocument/2006/relationships/slide" Target="slides/slide39.xml"/><Relationship Id="rId12" Type="http://schemas.openxmlformats.org/officeDocument/2006/relationships/slide" Target="slides/slide49.xml"/><Relationship Id="rId2" Type="http://schemas.openxmlformats.org/officeDocument/2006/relationships/slide" Target="slides/slide7.xml"/><Relationship Id="rId1" Type="http://schemas.openxmlformats.org/officeDocument/2006/relationships/slide" Target="slides/slide2.xml"/><Relationship Id="rId6" Type="http://schemas.openxmlformats.org/officeDocument/2006/relationships/slide" Target="slides/slide37.xml"/><Relationship Id="rId11" Type="http://schemas.openxmlformats.org/officeDocument/2006/relationships/slide" Target="slides/slide48.xml"/><Relationship Id="rId5" Type="http://schemas.openxmlformats.org/officeDocument/2006/relationships/slide" Target="slides/slide29.xml"/><Relationship Id="rId10" Type="http://schemas.openxmlformats.org/officeDocument/2006/relationships/slide" Target="slides/slide47.xml"/><Relationship Id="rId4" Type="http://schemas.openxmlformats.org/officeDocument/2006/relationships/slide" Target="slides/slide11.xml"/><Relationship Id="rId9" Type="http://schemas.openxmlformats.org/officeDocument/2006/relationships/slide" Target="slides/slide44.xml"/></Relationships>
</file>

<file path=ppt/charts/_rels/chart1.xml.rels><?xml version="1.0" encoding="UTF-8" standalone="yes"?>
<Relationships xmlns="http://schemas.openxmlformats.org/package/2006/relationships"><Relationship Id="rId3" Type="http://schemas.openxmlformats.org/officeDocument/2006/relationships/oleObject" Target="file:///D:\Workspaces\SummerCampofDataMiningTraining\src\CCCP\data\regressor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525216470728597E-2"/>
          <c:y val="1.9602140203566633E-2"/>
          <c:w val="0.95144685381480598"/>
          <c:h val="0.91052258577567913"/>
        </c:manualLayout>
      </c:layout>
      <c:scatterChart>
        <c:scatterStyle val="lineMarker"/>
        <c:varyColors val="0"/>
        <c:ser>
          <c:idx val="0"/>
          <c:order val="0"/>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regressor_data!$A$1:$A$50</c:f>
              <c:numCache>
                <c:formatCode>General</c:formatCode>
                <c:ptCount val="50"/>
                <c:pt idx="0">
                  <c:v>4.9400000000000004</c:v>
                </c:pt>
                <c:pt idx="1">
                  <c:v>-1.58</c:v>
                </c:pt>
                <c:pt idx="2">
                  <c:v>-4.45</c:v>
                </c:pt>
                <c:pt idx="3">
                  <c:v>-6.06</c:v>
                </c:pt>
                <c:pt idx="4">
                  <c:v>-1.22</c:v>
                </c:pt>
                <c:pt idx="5">
                  <c:v>-3.55</c:v>
                </c:pt>
                <c:pt idx="6">
                  <c:v>0.36</c:v>
                </c:pt>
                <c:pt idx="7">
                  <c:v>-3.24</c:v>
                </c:pt>
                <c:pt idx="8">
                  <c:v>1.31</c:v>
                </c:pt>
                <c:pt idx="9">
                  <c:v>2.17</c:v>
                </c:pt>
                <c:pt idx="10">
                  <c:v>2.94</c:v>
                </c:pt>
                <c:pt idx="11">
                  <c:v>-0.92</c:v>
                </c:pt>
                <c:pt idx="12">
                  <c:v>-0.91</c:v>
                </c:pt>
                <c:pt idx="13">
                  <c:v>1.24</c:v>
                </c:pt>
                <c:pt idx="14">
                  <c:v>1.56</c:v>
                </c:pt>
                <c:pt idx="15">
                  <c:v>-4.1399999999999997</c:v>
                </c:pt>
                <c:pt idx="16">
                  <c:v>3.75</c:v>
                </c:pt>
                <c:pt idx="17">
                  <c:v>4.1500000000000004</c:v>
                </c:pt>
                <c:pt idx="18">
                  <c:v>0.33</c:v>
                </c:pt>
                <c:pt idx="19">
                  <c:v>3.41</c:v>
                </c:pt>
                <c:pt idx="20">
                  <c:v>2.27</c:v>
                </c:pt>
                <c:pt idx="21">
                  <c:v>2.6</c:v>
                </c:pt>
                <c:pt idx="22">
                  <c:v>1.06</c:v>
                </c:pt>
                <c:pt idx="23">
                  <c:v>1.04</c:v>
                </c:pt>
                <c:pt idx="24">
                  <c:v>2.74</c:v>
                </c:pt>
                <c:pt idx="25">
                  <c:v>-0.71</c:v>
                </c:pt>
                <c:pt idx="26">
                  <c:v>-2.75</c:v>
                </c:pt>
                <c:pt idx="27">
                  <c:v>0.55000000000000004</c:v>
                </c:pt>
                <c:pt idx="28">
                  <c:v>-3.45</c:v>
                </c:pt>
                <c:pt idx="29">
                  <c:v>1.0900000000000001</c:v>
                </c:pt>
                <c:pt idx="30">
                  <c:v>2.4700000000000002</c:v>
                </c:pt>
                <c:pt idx="31">
                  <c:v>-6.35</c:v>
                </c:pt>
                <c:pt idx="32">
                  <c:v>1.83</c:v>
                </c:pt>
                <c:pt idx="33">
                  <c:v>-0.68</c:v>
                </c:pt>
                <c:pt idx="34">
                  <c:v>-3.83</c:v>
                </c:pt>
                <c:pt idx="35">
                  <c:v>-2.0299999999999998</c:v>
                </c:pt>
                <c:pt idx="36">
                  <c:v>3.13</c:v>
                </c:pt>
                <c:pt idx="37">
                  <c:v>0.92</c:v>
                </c:pt>
                <c:pt idx="38">
                  <c:v>4.0199999999999996</c:v>
                </c:pt>
                <c:pt idx="39">
                  <c:v>3.89</c:v>
                </c:pt>
                <c:pt idx="40">
                  <c:v>-1.81</c:v>
                </c:pt>
                <c:pt idx="41">
                  <c:v>3.94</c:v>
                </c:pt>
                <c:pt idx="42">
                  <c:v>-2</c:v>
                </c:pt>
                <c:pt idx="43">
                  <c:v>0.54</c:v>
                </c:pt>
                <c:pt idx="44">
                  <c:v>0.78</c:v>
                </c:pt>
                <c:pt idx="45">
                  <c:v>2.15</c:v>
                </c:pt>
                <c:pt idx="46">
                  <c:v>2.5499999999999998</c:v>
                </c:pt>
                <c:pt idx="47">
                  <c:v>-0.63</c:v>
                </c:pt>
                <c:pt idx="48">
                  <c:v>1.06</c:v>
                </c:pt>
                <c:pt idx="49">
                  <c:v>-0.36</c:v>
                </c:pt>
              </c:numCache>
            </c:numRef>
          </c:xVal>
          <c:yVal>
            <c:numRef>
              <c:f>regressor_data!$B$1:$B$50</c:f>
              <c:numCache>
                <c:formatCode>General</c:formatCode>
                <c:ptCount val="50"/>
                <c:pt idx="0">
                  <c:v>4.37</c:v>
                </c:pt>
                <c:pt idx="1">
                  <c:v>1.7</c:v>
                </c:pt>
                <c:pt idx="2">
                  <c:v>1.88</c:v>
                </c:pt>
                <c:pt idx="3">
                  <c:v>0.56000000000000005</c:v>
                </c:pt>
                <c:pt idx="4">
                  <c:v>2.23</c:v>
                </c:pt>
                <c:pt idx="5">
                  <c:v>1.53</c:v>
                </c:pt>
                <c:pt idx="6">
                  <c:v>2.99</c:v>
                </c:pt>
                <c:pt idx="7">
                  <c:v>0.48</c:v>
                </c:pt>
                <c:pt idx="8">
                  <c:v>2.76</c:v>
                </c:pt>
                <c:pt idx="9">
                  <c:v>3.99</c:v>
                </c:pt>
                <c:pt idx="10">
                  <c:v>3.25</c:v>
                </c:pt>
                <c:pt idx="11">
                  <c:v>2.27</c:v>
                </c:pt>
                <c:pt idx="12">
                  <c:v>2</c:v>
                </c:pt>
                <c:pt idx="13">
                  <c:v>4.75</c:v>
                </c:pt>
                <c:pt idx="14">
                  <c:v>3.52</c:v>
                </c:pt>
                <c:pt idx="15">
                  <c:v>1.39</c:v>
                </c:pt>
                <c:pt idx="16">
                  <c:v>4.9000000000000004</c:v>
                </c:pt>
                <c:pt idx="17">
                  <c:v>4.4400000000000004</c:v>
                </c:pt>
                <c:pt idx="18">
                  <c:v>2.72</c:v>
                </c:pt>
                <c:pt idx="19">
                  <c:v>4.59</c:v>
                </c:pt>
                <c:pt idx="20">
                  <c:v>5.3</c:v>
                </c:pt>
                <c:pt idx="21">
                  <c:v>3.43</c:v>
                </c:pt>
                <c:pt idx="22">
                  <c:v>2.5299999999999998</c:v>
                </c:pt>
                <c:pt idx="23">
                  <c:v>3.69</c:v>
                </c:pt>
                <c:pt idx="24">
                  <c:v>3.1</c:v>
                </c:pt>
                <c:pt idx="25">
                  <c:v>2.72</c:v>
                </c:pt>
                <c:pt idx="26">
                  <c:v>2.82</c:v>
                </c:pt>
                <c:pt idx="27">
                  <c:v>3.53</c:v>
                </c:pt>
                <c:pt idx="28">
                  <c:v>1.77</c:v>
                </c:pt>
                <c:pt idx="29">
                  <c:v>4.6100000000000003</c:v>
                </c:pt>
                <c:pt idx="30">
                  <c:v>4.24</c:v>
                </c:pt>
                <c:pt idx="31">
                  <c:v>1</c:v>
                </c:pt>
                <c:pt idx="32">
                  <c:v>3.84</c:v>
                </c:pt>
                <c:pt idx="33">
                  <c:v>2.42</c:v>
                </c:pt>
                <c:pt idx="34">
                  <c:v>0.67</c:v>
                </c:pt>
                <c:pt idx="35">
                  <c:v>1.07</c:v>
                </c:pt>
                <c:pt idx="36">
                  <c:v>3.19</c:v>
                </c:pt>
                <c:pt idx="37">
                  <c:v>4.21</c:v>
                </c:pt>
                <c:pt idx="38">
                  <c:v>5.24</c:v>
                </c:pt>
                <c:pt idx="39">
                  <c:v>3.94</c:v>
                </c:pt>
                <c:pt idx="40">
                  <c:v>2.85</c:v>
                </c:pt>
                <c:pt idx="41">
                  <c:v>4.8600000000000003</c:v>
                </c:pt>
                <c:pt idx="42">
                  <c:v>1.31</c:v>
                </c:pt>
                <c:pt idx="43">
                  <c:v>3.99</c:v>
                </c:pt>
                <c:pt idx="44">
                  <c:v>2.92</c:v>
                </c:pt>
                <c:pt idx="45">
                  <c:v>4.72</c:v>
                </c:pt>
                <c:pt idx="46">
                  <c:v>3.83</c:v>
                </c:pt>
                <c:pt idx="47">
                  <c:v>2.58</c:v>
                </c:pt>
                <c:pt idx="48">
                  <c:v>2.89</c:v>
                </c:pt>
                <c:pt idx="49">
                  <c:v>1.99</c:v>
                </c:pt>
              </c:numCache>
            </c:numRef>
          </c:yVal>
          <c:smooth val="0"/>
          <c:extLst>
            <c:ext xmlns:c16="http://schemas.microsoft.com/office/drawing/2014/chart" uri="{C3380CC4-5D6E-409C-BE32-E72D297353CC}">
              <c16:uniqueId val="{00000000-D0A8-4FE9-B0BF-6B2459A5B58C}"/>
            </c:ext>
          </c:extLst>
        </c:ser>
        <c:dLbls>
          <c:showLegendKey val="0"/>
          <c:showVal val="0"/>
          <c:showCatName val="0"/>
          <c:showSerName val="0"/>
          <c:showPercent val="0"/>
          <c:showBubbleSize val="0"/>
        </c:dLbls>
        <c:axId val="488250936"/>
        <c:axId val="488254544"/>
      </c:scatterChart>
      <c:valAx>
        <c:axId val="488250936"/>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488254544"/>
        <c:crosses val="autoZero"/>
        <c:crossBetween val="midCat"/>
      </c:valAx>
      <c:valAx>
        <c:axId val="488254544"/>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488250936"/>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12" Type="http://schemas.openxmlformats.org/officeDocument/2006/relationships/image" Target="../media/image73.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11" Type="http://schemas.openxmlformats.org/officeDocument/2006/relationships/image" Target="../media/image72.wmf"/><Relationship Id="rId5" Type="http://schemas.openxmlformats.org/officeDocument/2006/relationships/image" Target="../media/image66.wmf"/><Relationship Id="rId10" Type="http://schemas.openxmlformats.org/officeDocument/2006/relationships/image" Target="../media/image71.wmf"/><Relationship Id="rId4" Type="http://schemas.openxmlformats.org/officeDocument/2006/relationships/image" Target="../media/image65.wmf"/><Relationship Id="rId9"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6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spcBef>
                <a:spcPct val="0"/>
              </a:spcBef>
              <a:buClrTx/>
              <a:buSzTx/>
              <a:buFontTx/>
              <a:buNone/>
              <a:defRPr kumimoji="1" sz="1300">
                <a:cs typeface="Times New Roman" pitchFamily="18" charset="0"/>
              </a:defRPr>
            </a:lvl1pPr>
          </a:lstStyle>
          <a:p>
            <a:pPr>
              <a:defRPr/>
            </a:pPr>
            <a:endParaRPr lang="zh-CN" altLang="en-US"/>
          </a:p>
        </p:txBody>
      </p:sp>
      <p:sp>
        <p:nvSpPr>
          <p:cNvPr id="41677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spcBef>
                <a:spcPct val="0"/>
              </a:spcBef>
              <a:buClrTx/>
              <a:buSzTx/>
              <a:buFontTx/>
              <a:buNone/>
              <a:defRPr kumimoji="1" sz="1300">
                <a:cs typeface="Times New Roman" pitchFamily="18" charset="0"/>
              </a:defRPr>
            </a:lvl1pPr>
          </a:lstStyle>
          <a:p>
            <a:pPr>
              <a:defRPr/>
            </a:pPr>
            <a:endParaRPr lang="en-US" altLang="zh-CN"/>
          </a:p>
        </p:txBody>
      </p:sp>
      <p:sp>
        <p:nvSpPr>
          <p:cNvPr id="41677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spcBef>
                <a:spcPct val="0"/>
              </a:spcBef>
              <a:buClrTx/>
              <a:buSzTx/>
              <a:buFontTx/>
              <a:buNone/>
              <a:defRPr kumimoji="1" sz="1300">
                <a:cs typeface="Times New Roman" pitchFamily="18" charset="0"/>
              </a:defRPr>
            </a:lvl1pPr>
          </a:lstStyle>
          <a:p>
            <a:pPr>
              <a:defRPr/>
            </a:pPr>
            <a:endParaRPr lang="en-US" altLang="zh-CN"/>
          </a:p>
        </p:txBody>
      </p:sp>
      <p:sp>
        <p:nvSpPr>
          <p:cNvPr id="41677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spcBef>
                <a:spcPct val="0"/>
              </a:spcBef>
              <a:buClrTx/>
              <a:buSzTx/>
              <a:buFontTx/>
              <a:buNone/>
              <a:defRPr kumimoji="1" sz="1300"/>
            </a:lvl1pPr>
          </a:lstStyle>
          <a:p>
            <a:fld id="{5F33582A-45EF-44CB-AA6F-AD78CCFE4FE4}" type="slidenum">
              <a:rPr lang="zh-CN" altLang="en-US"/>
              <a:pPr/>
              <a:t>‹#›</a:t>
            </a:fld>
            <a:endParaRPr lang="en-US" altLang="zh-CN"/>
          </a:p>
        </p:txBody>
      </p:sp>
    </p:spTree>
    <p:extLst>
      <p:ext uri="{BB962C8B-B14F-4D97-AF65-F5344CB8AC3E}">
        <p14:creationId xmlns:p14="http://schemas.microsoft.com/office/powerpoint/2010/main" val="3047802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spcBef>
                <a:spcPct val="0"/>
              </a:spcBef>
              <a:buClrTx/>
              <a:buSzTx/>
              <a:buFontTx/>
              <a:buNone/>
              <a:defRPr sz="1300">
                <a:latin typeface="Arial" charset="0"/>
                <a:cs typeface="Times New Roman" pitchFamily="18" charset="0"/>
              </a:defRPr>
            </a:lvl1pPr>
          </a:lstStyle>
          <a:p>
            <a:pPr>
              <a:defRPr/>
            </a:pPr>
            <a:endParaRPr lang="en-US" altLang="zh-CN"/>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spcBef>
                <a:spcPct val="0"/>
              </a:spcBef>
              <a:buClrTx/>
              <a:buSzTx/>
              <a:buFontTx/>
              <a:buNone/>
              <a:defRPr sz="1300">
                <a:latin typeface="Arial" charset="0"/>
                <a:cs typeface="Times New Roman" pitchFamily="18" charset="0"/>
              </a:defRPr>
            </a:lvl1pPr>
          </a:lstStyle>
          <a:p>
            <a:pPr>
              <a:defRPr/>
            </a:pPr>
            <a:endParaRPr lang="en-US" altLang="zh-CN"/>
          </a:p>
        </p:txBody>
      </p:sp>
      <p:sp>
        <p:nvSpPr>
          <p:cNvPr id="8499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spcBef>
                <a:spcPct val="0"/>
              </a:spcBef>
              <a:buClrTx/>
              <a:buSzTx/>
              <a:buFontTx/>
              <a:buNone/>
              <a:defRPr sz="1300">
                <a:latin typeface="Arial" charset="0"/>
                <a:cs typeface="Times New Roman" pitchFamily="18"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spcBef>
                <a:spcPct val="0"/>
              </a:spcBef>
              <a:buClrTx/>
              <a:buSzTx/>
              <a:buFontTx/>
              <a:buNone/>
              <a:defRPr sz="1300">
                <a:latin typeface="Arial" panose="020B0604020202020204" pitchFamily="34" charset="0"/>
              </a:defRPr>
            </a:lvl1pPr>
          </a:lstStyle>
          <a:p>
            <a:fld id="{622C5EFB-670E-43FC-ADA2-A7E997E8D5FF}" type="slidenum">
              <a:rPr lang="zh-CN" altLang="en-US"/>
              <a:pPr/>
              <a:t>‹#›</a:t>
            </a:fld>
            <a:endParaRPr lang="en-US" altLang="zh-CN"/>
          </a:p>
        </p:txBody>
      </p:sp>
    </p:spTree>
    <p:extLst>
      <p:ext uri="{BB962C8B-B14F-4D97-AF65-F5344CB8AC3E}">
        <p14:creationId xmlns:p14="http://schemas.microsoft.com/office/powerpoint/2010/main" val="27170594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SimSun"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SimSun"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SimSun"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SimSun"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10AD83F7-9C7C-427B-B148-ACC095A9EE5A}" type="slidenum">
              <a:rPr lang="zh-CN" altLang="en-US" sz="1300">
                <a:latin typeface="Arial" panose="020B0604020202020204" pitchFamily="34" charset="0"/>
              </a:rPr>
              <a:pPr eaLnBrk="1" hangingPunct="1"/>
              <a:t>1</a:t>
            </a:fld>
            <a:endParaRPr lang="en-US" altLang="zh-CN" sz="1300">
              <a:latin typeface="Arial" panose="020B0604020202020204" pitchFamily="34" charset="0"/>
            </a:endParaRPr>
          </a:p>
        </p:txBody>
      </p:sp>
      <p:sp>
        <p:nvSpPr>
          <p:cNvPr id="86019" name="Rectangle 2"/>
          <p:cNvSpPr>
            <a:spLocks noGrp="1" noRot="1" noChangeAspect="1" noChangeArrowheads="1" noTextEdit="1"/>
          </p:cNvSpPr>
          <p:nvPr>
            <p:ph type="sldImg"/>
          </p:nvPr>
        </p:nvSpPr>
        <p:spPr>
          <a:xfrm>
            <a:off x="992188" y="768350"/>
            <a:ext cx="5114925" cy="3836988"/>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211607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C976C31E-819C-4335-98DD-0C2B043FC9DC}" type="slidenum">
              <a:rPr lang="zh-CN" altLang="en-US" sz="1300">
                <a:latin typeface="Arial" panose="020B0604020202020204" pitchFamily="34" charset="0"/>
              </a:rPr>
              <a:pPr eaLnBrk="1" hangingPunct="1"/>
              <a:t>10</a:t>
            </a:fld>
            <a:endParaRPr lang="en-US" altLang="zh-CN" sz="1300">
              <a:latin typeface="Arial" panose="020B0604020202020204" pitchFamily="34" charset="0"/>
            </a:endParaRPr>
          </a:p>
        </p:txBody>
      </p:sp>
      <p:sp>
        <p:nvSpPr>
          <p:cNvPr id="98307" name="Rectangle 2"/>
          <p:cNvSpPr>
            <a:spLocks noGrp="1" noRot="1" noChangeAspect="1" noChangeArrowheads="1" noTextEdit="1"/>
          </p:cNvSpPr>
          <p:nvPr>
            <p:ph type="sldImg"/>
          </p:nvPr>
        </p:nvSpPr>
        <p:spPr>
          <a:xfrm>
            <a:off x="992188" y="768350"/>
            <a:ext cx="5114925" cy="3836988"/>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57033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A6F2A053-88B9-4BD5-A798-F1DBF64BAB1A}" type="slidenum">
              <a:rPr lang="zh-CN" altLang="en-US" sz="1300">
                <a:latin typeface="Arial" panose="020B0604020202020204" pitchFamily="34" charset="0"/>
              </a:rPr>
              <a:pPr eaLnBrk="1" hangingPunct="1"/>
              <a:t>11</a:t>
            </a:fld>
            <a:endParaRPr lang="en-US" altLang="zh-CN" sz="1300">
              <a:latin typeface="Arial" panose="020B0604020202020204" pitchFamily="34" charset="0"/>
            </a:endParaRPr>
          </a:p>
        </p:txBody>
      </p:sp>
      <p:sp>
        <p:nvSpPr>
          <p:cNvPr id="96259" name="Rectangle 2"/>
          <p:cNvSpPr>
            <a:spLocks noGrp="1" noRot="1" noChangeAspect="1" noChangeArrowheads="1" noTextEdit="1"/>
          </p:cNvSpPr>
          <p:nvPr>
            <p:ph type="sldImg"/>
          </p:nvPr>
        </p:nvSpPr>
        <p:spPr>
          <a:xfrm>
            <a:off x="992188" y="768350"/>
            <a:ext cx="5114925" cy="3836988"/>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89995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受信者是指是传送消息的目的地</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622C5EFB-670E-43FC-ADA2-A7E997E8D5FF}" type="slidenum">
              <a:rPr lang="zh-CN" altLang="en-US" smtClean="0"/>
              <a:pPr/>
              <a:t>12</a:t>
            </a:fld>
            <a:endParaRPr lang="en-US" altLang="zh-CN"/>
          </a:p>
        </p:txBody>
      </p:sp>
    </p:spTree>
    <p:extLst>
      <p:ext uri="{BB962C8B-B14F-4D97-AF65-F5344CB8AC3E}">
        <p14:creationId xmlns:p14="http://schemas.microsoft.com/office/powerpoint/2010/main" val="1576131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8B99B612-C4FE-4402-98E5-282B974C3677}" type="slidenum">
              <a:rPr lang="zh-CN" altLang="en-US" sz="1300">
                <a:latin typeface="Arial" panose="020B0604020202020204" pitchFamily="34" charset="0"/>
              </a:rPr>
              <a:pPr eaLnBrk="1" hangingPunct="1"/>
              <a:t>19</a:t>
            </a:fld>
            <a:endParaRPr lang="en-US" altLang="zh-CN" sz="1300">
              <a:latin typeface="Arial" panose="020B0604020202020204" pitchFamily="34" charset="0"/>
            </a:endParaRPr>
          </a:p>
        </p:txBody>
      </p:sp>
      <p:sp>
        <p:nvSpPr>
          <p:cNvPr id="103427" name="Rectangle 2"/>
          <p:cNvSpPr>
            <a:spLocks noGrp="1" noRot="1" noChangeAspect="1" noChangeArrowheads="1" noTextEdit="1"/>
          </p:cNvSpPr>
          <p:nvPr>
            <p:ph type="sldImg"/>
          </p:nvPr>
        </p:nvSpPr>
        <p:spPr>
          <a:xfrm>
            <a:off x="992188" y="768350"/>
            <a:ext cx="5114925" cy="3836988"/>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202982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D82C7246-8576-456F-B317-1A973775A4E1}" type="slidenum">
              <a:rPr lang="zh-CN" altLang="en-US" sz="1300">
                <a:latin typeface="Arial" panose="020B0604020202020204" pitchFamily="34" charset="0"/>
              </a:rPr>
              <a:pPr eaLnBrk="1" hangingPunct="1"/>
              <a:t>20</a:t>
            </a:fld>
            <a:endParaRPr lang="en-US" altLang="zh-CN" sz="1300">
              <a:latin typeface="Arial" panose="020B0604020202020204" pitchFamily="34" charset="0"/>
            </a:endParaRPr>
          </a:p>
        </p:txBody>
      </p:sp>
      <p:sp>
        <p:nvSpPr>
          <p:cNvPr id="104451" name="Rectangle 2"/>
          <p:cNvSpPr>
            <a:spLocks noGrp="1" noRot="1" noChangeAspect="1" noChangeArrowheads="1" noTextEdit="1"/>
          </p:cNvSpPr>
          <p:nvPr>
            <p:ph type="sldImg"/>
          </p:nvPr>
        </p:nvSpPr>
        <p:spPr>
          <a:xfrm>
            <a:off x="992188" y="768350"/>
            <a:ext cx="5114925" cy="3836988"/>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670613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kumimoji="0" lang="zh-CN" altLang="zh-CN" sz="1200" b="0" i="1" u="none" strike="noStrike" cap="none" normalizeH="0" baseline="0" dirty="0">
                <a:ln>
                  <a:noFill/>
                </a:ln>
                <a:solidFill>
                  <a:srgbClr val="0000FF"/>
                </a:solidFill>
                <a:effectLst/>
                <a:latin typeface="华文仿宋" panose="02010600040101010101" pitchFamily="2" charset="-122"/>
                <a:ea typeface="华文仿宋" panose="02010600040101010101" pitchFamily="2" charset="-122"/>
              </a:rPr>
              <a:t>H</a:t>
            </a:r>
            <a:r>
              <a:rPr kumimoji="0" lang="zh-CN" altLang="zh-CN" sz="1200" b="0" i="0" u="none" strike="noStrike" cap="none" normalizeH="0" baseline="0" dirty="0">
                <a:ln>
                  <a:noFill/>
                </a:ln>
                <a:solidFill>
                  <a:srgbClr val="0000FF"/>
                </a:solidFill>
                <a:effectLst/>
                <a:latin typeface="华文仿宋" panose="02010600040101010101" pitchFamily="2" charset="-122"/>
                <a:ea typeface="华文仿宋" panose="02010600040101010101" pitchFamily="2" charset="-122"/>
              </a:rPr>
              <a:t>(活动|晴天)=−</a:t>
            </a:r>
            <a:r>
              <a:rPr kumimoji="0" lang="zh-CN" altLang="zh-CN" sz="1200" b="0" i="1" u="none" strike="noStrike" cap="none" normalizeH="0" baseline="0" dirty="0">
                <a:ln>
                  <a:noFill/>
                </a:ln>
                <a:solidFill>
                  <a:srgbClr val="0000FF"/>
                </a:solidFill>
                <a:effectLst/>
                <a:latin typeface="华文仿宋" panose="02010600040101010101" pitchFamily="2" charset="-122"/>
                <a:ea typeface="华文仿宋" panose="02010600040101010101" pitchFamily="2" charset="-122"/>
              </a:rPr>
              <a:t>P</a:t>
            </a:r>
            <a:r>
              <a:rPr kumimoji="0" lang="zh-CN" altLang="zh-CN" sz="1200" b="0" i="0" u="none" strike="noStrike" cap="none" normalizeH="0" baseline="0" dirty="0">
                <a:ln>
                  <a:noFill/>
                </a:ln>
                <a:solidFill>
                  <a:srgbClr val="0000FF"/>
                </a:solidFill>
                <a:effectLst/>
                <a:latin typeface="华文仿宋" panose="02010600040101010101" pitchFamily="2" charset="-122"/>
                <a:ea typeface="华文仿宋" panose="02010600040101010101" pitchFamily="2" charset="-122"/>
              </a:rPr>
              <a:t>(进行|晴天)</a:t>
            </a:r>
            <a:r>
              <a:rPr kumimoji="0" lang="zh-CN" altLang="zh-CN" sz="1200" b="0" i="1" u="none" strike="noStrike" cap="none" normalizeH="0" baseline="0" dirty="0">
                <a:ln>
                  <a:noFill/>
                </a:ln>
                <a:solidFill>
                  <a:srgbClr val="0000FF"/>
                </a:solidFill>
                <a:effectLst/>
                <a:latin typeface="华文仿宋" panose="02010600040101010101" pitchFamily="2" charset="-122"/>
                <a:ea typeface="华文仿宋" panose="02010600040101010101" pitchFamily="2" charset="-122"/>
              </a:rPr>
              <a:t>logP</a:t>
            </a:r>
            <a:r>
              <a:rPr kumimoji="0" lang="zh-CN" altLang="zh-CN" sz="1200" b="0" i="0" u="none" strike="noStrike" cap="none" normalizeH="0" baseline="0" dirty="0">
                <a:ln>
                  <a:noFill/>
                </a:ln>
                <a:solidFill>
                  <a:srgbClr val="0000FF"/>
                </a:solidFill>
                <a:effectLst/>
                <a:latin typeface="华文仿宋" panose="02010600040101010101" pitchFamily="2" charset="-122"/>
                <a:ea typeface="华文仿宋" panose="02010600040101010101" pitchFamily="2" charset="-122"/>
              </a:rPr>
              <a:t>(进行|晴天)−</a:t>
            </a:r>
            <a:r>
              <a:rPr kumimoji="0" lang="zh-CN" altLang="zh-CN" sz="1200" b="0" i="1" u="none" strike="noStrike" cap="none" normalizeH="0" baseline="0" dirty="0">
                <a:ln>
                  <a:noFill/>
                </a:ln>
                <a:solidFill>
                  <a:srgbClr val="0000FF"/>
                </a:solidFill>
                <a:effectLst/>
                <a:latin typeface="华文仿宋" panose="02010600040101010101" pitchFamily="2" charset="-122"/>
                <a:ea typeface="华文仿宋" panose="02010600040101010101" pitchFamily="2" charset="-122"/>
              </a:rPr>
              <a:t>P</a:t>
            </a:r>
            <a:r>
              <a:rPr kumimoji="0" lang="zh-CN" altLang="zh-CN" sz="1200" b="0" i="0" u="none" strike="noStrike" cap="none" normalizeH="0" baseline="0" dirty="0">
                <a:ln>
                  <a:noFill/>
                </a:ln>
                <a:solidFill>
                  <a:srgbClr val="0000FF"/>
                </a:solidFill>
                <a:effectLst/>
                <a:latin typeface="华文仿宋" panose="02010600040101010101" pitchFamily="2" charset="-122"/>
                <a:ea typeface="华文仿宋" panose="02010600040101010101" pitchFamily="2" charset="-122"/>
              </a:rPr>
              <a:t>(取消|晴天)</a:t>
            </a:r>
            <a:r>
              <a:rPr kumimoji="0" lang="zh-CN" altLang="zh-CN" sz="1200" b="0" i="1" u="none" strike="noStrike" cap="none" normalizeH="0" baseline="0" dirty="0">
                <a:ln>
                  <a:noFill/>
                </a:ln>
                <a:solidFill>
                  <a:srgbClr val="0000FF"/>
                </a:solidFill>
                <a:effectLst/>
                <a:latin typeface="华文仿宋" panose="02010600040101010101" pitchFamily="2" charset="-122"/>
                <a:ea typeface="华文仿宋" panose="02010600040101010101" pitchFamily="2" charset="-122"/>
              </a:rPr>
              <a:t>logP</a:t>
            </a:r>
            <a:r>
              <a:rPr kumimoji="0" lang="zh-CN" altLang="zh-CN" sz="1200" b="0" i="0" u="none" strike="noStrike" cap="none" normalizeH="0" baseline="0" dirty="0">
                <a:ln>
                  <a:noFill/>
                </a:ln>
                <a:solidFill>
                  <a:srgbClr val="0000FF"/>
                </a:solidFill>
                <a:effectLst/>
                <a:latin typeface="华文仿宋" panose="02010600040101010101" pitchFamily="2" charset="-122"/>
                <a:ea typeface="华文仿宋" panose="02010600040101010101" pitchFamily="2" charset="-122"/>
              </a:rPr>
              <a:t>(取消|晴天)=</a:t>
            </a:r>
            <a:r>
              <a:rPr lang="en-US" altLang="zh-CN" sz="1200" dirty="0"/>
              <a:t>- (2/5)*log</a:t>
            </a:r>
            <a:r>
              <a:rPr lang="en-US" altLang="zh-CN" sz="1200" baseline="-25000" dirty="0"/>
              <a:t>2</a:t>
            </a:r>
            <a:r>
              <a:rPr lang="en-US" altLang="zh-CN" sz="1200" dirty="0"/>
              <a:t>(2/5) - (3/5)*log</a:t>
            </a:r>
            <a:r>
              <a:rPr lang="en-US" altLang="zh-CN" sz="1200" baseline="-25000" dirty="0"/>
              <a:t>2</a:t>
            </a:r>
            <a:r>
              <a:rPr lang="en-US" altLang="zh-CN" sz="1200" dirty="0"/>
              <a:t>(3/5) = </a:t>
            </a:r>
            <a:r>
              <a:rPr kumimoji="0" lang="zh-CN" altLang="zh-CN" sz="1200" b="0" i="0" u="none" strike="noStrike" cap="none" normalizeH="0" baseline="0" dirty="0">
                <a:ln>
                  <a:noFill/>
                </a:ln>
                <a:solidFill>
                  <a:srgbClr val="0000FF"/>
                </a:solidFill>
                <a:effectLst/>
                <a:latin typeface="华文仿宋" panose="02010600040101010101" pitchFamily="2" charset="-122"/>
                <a:ea typeface="华文仿宋" panose="02010600040101010101" pitchFamily="2" charset="-122"/>
              </a:rPr>
              <a:t>0.971</a:t>
            </a:r>
            <a:endParaRPr kumimoji="0" lang="en-US" altLang="zh-CN" sz="1200" b="0" i="0" u="none" strike="noStrike" cap="none" normalizeH="0" baseline="0" dirty="0">
              <a:ln>
                <a:noFill/>
              </a:ln>
              <a:solidFill>
                <a:srgbClr val="0000FF"/>
              </a:solidFill>
              <a:effectLst/>
              <a:latin typeface="华文仿宋" panose="02010600040101010101" pitchFamily="2" charset="-122"/>
              <a:ea typeface="华文仿宋" panose="0201060004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i="1" kern="1200" dirty="0">
                <a:solidFill>
                  <a:schemeClr val="tx1"/>
                </a:solidFill>
                <a:effectLst/>
                <a:latin typeface="Times New Roman" pitchFamily="18" charset="0"/>
                <a:ea typeface="SimSun" pitchFamily="2" charset="-122"/>
                <a:cs typeface="+mn-cs"/>
              </a:rPr>
              <a:t>H</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活动</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阴天</a:t>
            </a:r>
            <a:r>
              <a:rPr lang="en-US" altLang="zh-CN" sz="1200" kern="1200" dirty="0">
                <a:solidFill>
                  <a:schemeClr val="tx1"/>
                </a:solidFill>
                <a:effectLst/>
                <a:latin typeface="Times New Roman" pitchFamily="18" charset="0"/>
                <a:ea typeface="SimSun" pitchFamily="2" charset="-122"/>
                <a:cs typeface="+mn-cs"/>
              </a:rPr>
              <a:t>)=−</a:t>
            </a:r>
            <a:r>
              <a:rPr lang="en-US" altLang="zh-CN" sz="1200" i="1" kern="1200" dirty="0">
                <a:solidFill>
                  <a:schemeClr val="tx1"/>
                </a:solidFill>
                <a:effectLst/>
                <a:latin typeface="Times New Roman" pitchFamily="18" charset="0"/>
                <a:ea typeface="SimSun" pitchFamily="2" charset="-122"/>
                <a:cs typeface="+mn-cs"/>
              </a:rPr>
              <a:t>P</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进行</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阴天</a:t>
            </a:r>
            <a:r>
              <a:rPr lang="en-US" altLang="zh-CN" sz="1200" kern="1200" dirty="0">
                <a:solidFill>
                  <a:schemeClr val="tx1"/>
                </a:solidFill>
                <a:effectLst/>
                <a:latin typeface="Times New Roman" pitchFamily="18" charset="0"/>
                <a:ea typeface="SimSun" pitchFamily="2" charset="-122"/>
                <a:cs typeface="+mn-cs"/>
              </a:rPr>
              <a:t>)</a:t>
            </a:r>
            <a:r>
              <a:rPr lang="en-US" altLang="zh-CN" sz="1200" i="1" kern="1200" dirty="0" err="1">
                <a:solidFill>
                  <a:schemeClr val="tx1"/>
                </a:solidFill>
                <a:effectLst/>
                <a:latin typeface="Times New Roman" pitchFamily="18" charset="0"/>
                <a:ea typeface="SimSun" pitchFamily="2" charset="-122"/>
                <a:cs typeface="+mn-cs"/>
              </a:rPr>
              <a:t>logP</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进行</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阴天</a:t>
            </a:r>
            <a:r>
              <a:rPr lang="en-US" altLang="zh-CN" sz="1200" kern="1200" dirty="0">
                <a:solidFill>
                  <a:schemeClr val="tx1"/>
                </a:solidFill>
                <a:effectLst/>
                <a:latin typeface="Times New Roman" pitchFamily="18" charset="0"/>
                <a:ea typeface="SimSun" pitchFamily="2" charset="-122"/>
                <a:cs typeface="+mn-cs"/>
              </a:rPr>
              <a:t>)−</a:t>
            </a:r>
            <a:r>
              <a:rPr lang="en-US" altLang="zh-CN" sz="1200" i="1" kern="1200" dirty="0">
                <a:solidFill>
                  <a:schemeClr val="tx1"/>
                </a:solidFill>
                <a:effectLst/>
                <a:latin typeface="Times New Roman" pitchFamily="18" charset="0"/>
                <a:ea typeface="SimSun" pitchFamily="2" charset="-122"/>
                <a:cs typeface="+mn-cs"/>
              </a:rPr>
              <a:t>P</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取消</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阴天</a:t>
            </a:r>
            <a:r>
              <a:rPr lang="en-US" altLang="zh-CN" sz="1200" kern="1200" dirty="0">
                <a:solidFill>
                  <a:schemeClr val="tx1"/>
                </a:solidFill>
                <a:effectLst/>
                <a:latin typeface="Times New Roman" pitchFamily="18" charset="0"/>
                <a:ea typeface="SimSun" pitchFamily="2" charset="-122"/>
                <a:cs typeface="+mn-cs"/>
              </a:rPr>
              <a:t>)</a:t>
            </a:r>
            <a:r>
              <a:rPr lang="en-US" altLang="zh-CN" sz="1200" i="1" kern="1200" dirty="0" err="1">
                <a:solidFill>
                  <a:schemeClr val="tx1"/>
                </a:solidFill>
                <a:effectLst/>
                <a:latin typeface="Times New Roman" pitchFamily="18" charset="0"/>
                <a:ea typeface="SimSun" pitchFamily="2" charset="-122"/>
                <a:cs typeface="+mn-cs"/>
              </a:rPr>
              <a:t>logP</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取消</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阴天</a:t>
            </a:r>
            <a:r>
              <a:rPr lang="en-US" altLang="zh-CN" sz="1200" kern="1200" dirty="0">
                <a:solidFill>
                  <a:schemeClr val="tx1"/>
                </a:solidFill>
                <a:effectLst/>
                <a:latin typeface="Times New Roman" pitchFamily="18" charset="0"/>
                <a:ea typeface="SimSun" pitchFamily="2" charset="-122"/>
                <a:cs typeface="+mn-cs"/>
              </a:rPr>
              <a:t>)=</a:t>
            </a:r>
            <a:r>
              <a:rPr lang="en-US" altLang="zh-CN" sz="1200" dirty="0"/>
              <a:t>- (4/4)*log</a:t>
            </a:r>
            <a:r>
              <a:rPr lang="en-US" altLang="zh-CN" sz="1200" baseline="-25000" dirty="0"/>
              <a:t>2</a:t>
            </a:r>
            <a:r>
              <a:rPr lang="en-US" altLang="zh-CN" sz="1200" dirty="0"/>
              <a:t>(4/4) = </a:t>
            </a:r>
            <a:r>
              <a:rPr lang="en-US" altLang="zh-CN" sz="1200" kern="1200" dirty="0">
                <a:solidFill>
                  <a:schemeClr val="tx1"/>
                </a:solidFill>
                <a:effectLst/>
                <a:latin typeface="Times New Roman" pitchFamily="18" charset="0"/>
                <a:ea typeface="SimSun" pitchFamily="2" charset="-122"/>
                <a:cs typeface="+mn-cs"/>
              </a:rPr>
              <a:t>0</a:t>
            </a:r>
            <a:endParaRPr lang="zh-CN" alt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i="1" kern="1200" dirty="0">
                <a:solidFill>
                  <a:schemeClr val="tx1"/>
                </a:solidFill>
                <a:effectLst/>
                <a:latin typeface="Times New Roman" pitchFamily="18" charset="0"/>
                <a:ea typeface="SimSun" pitchFamily="2" charset="-122"/>
                <a:cs typeface="+mn-cs"/>
              </a:rPr>
              <a:t>H</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活动</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雨天</a:t>
            </a:r>
            <a:r>
              <a:rPr lang="en-US" altLang="zh-CN" sz="1200" kern="1200" dirty="0">
                <a:solidFill>
                  <a:schemeClr val="tx1"/>
                </a:solidFill>
                <a:effectLst/>
                <a:latin typeface="Times New Roman" pitchFamily="18" charset="0"/>
                <a:ea typeface="SimSun" pitchFamily="2" charset="-122"/>
                <a:cs typeface="+mn-cs"/>
              </a:rPr>
              <a:t>)=−</a:t>
            </a:r>
            <a:r>
              <a:rPr lang="en-US" altLang="zh-CN" sz="1200" i="1" kern="1200" dirty="0">
                <a:solidFill>
                  <a:schemeClr val="tx1"/>
                </a:solidFill>
                <a:effectLst/>
                <a:latin typeface="Times New Roman" pitchFamily="18" charset="0"/>
                <a:ea typeface="SimSun" pitchFamily="2" charset="-122"/>
                <a:cs typeface="+mn-cs"/>
              </a:rPr>
              <a:t>P</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进行</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雨天</a:t>
            </a:r>
            <a:r>
              <a:rPr lang="en-US" altLang="zh-CN" sz="1200" kern="1200" dirty="0">
                <a:solidFill>
                  <a:schemeClr val="tx1"/>
                </a:solidFill>
                <a:effectLst/>
                <a:latin typeface="Times New Roman" pitchFamily="18" charset="0"/>
                <a:ea typeface="SimSun" pitchFamily="2" charset="-122"/>
                <a:cs typeface="+mn-cs"/>
              </a:rPr>
              <a:t>)</a:t>
            </a:r>
            <a:r>
              <a:rPr lang="en-US" altLang="zh-CN" sz="1200" i="1" kern="1200" dirty="0" err="1">
                <a:solidFill>
                  <a:schemeClr val="tx1"/>
                </a:solidFill>
                <a:effectLst/>
                <a:latin typeface="Times New Roman" pitchFamily="18" charset="0"/>
                <a:ea typeface="SimSun" pitchFamily="2" charset="-122"/>
                <a:cs typeface="+mn-cs"/>
              </a:rPr>
              <a:t>logP</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进行</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雨天</a:t>
            </a:r>
            <a:r>
              <a:rPr lang="en-US" altLang="zh-CN" sz="1200" kern="1200" dirty="0">
                <a:solidFill>
                  <a:schemeClr val="tx1"/>
                </a:solidFill>
                <a:effectLst/>
                <a:latin typeface="Times New Roman" pitchFamily="18" charset="0"/>
                <a:ea typeface="SimSun" pitchFamily="2" charset="-122"/>
                <a:cs typeface="+mn-cs"/>
              </a:rPr>
              <a:t>)−</a:t>
            </a:r>
            <a:r>
              <a:rPr lang="en-US" altLang="zh-CN" sz="1200" i="1" kern="1200" dirty="0">
                <a:solidFill>
                  <a:schemeClr val="tx1"/>
                </a:solidFill>
                <a:effectLst/>
                <a:latin typeface="Times New Roman" pitchFamily="18" charset="0"/>
                <a:ea typeface="SimSun" pitchFamily="2" charset="-122"/>
                <a:cs typeface="+mn-cs"/>
              </a:rPr>
              <a:t>P</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取消</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雨天</a:t>
            </a:r>
            <a:r>
              <a:rPr lang="en-US" altLang="zh-CN" sz="1200" kern="1200" dirty="0">
                <a:solidFill>
                  <a:schemeClr val="tx1"/>
                </a:solidFill>
                <a:effectLst/>
                <a:latin typeface="Times New Roman" pitchFamily="18" charset="0"/>
                <a:ea typeface="SimSun" pitchFamily="2" charset="-122"/>
                <a:cs typeface="+mn-cs"/>
              </a:rPr>
              <a:t>)</a:t>
            </a:r>
            <a:r>
              <a:rPr lang="en-US" altLang="zh-CN" sz="1200" i="1" kern="1200" dirty="0" err="1">
                <a:solidFill>
                  <a:schemeClr val="tx1"/>
                </a:solidFill>
                <a:effectLst/>
                <a:latin typeface="Times New Roman" pitchFamily="18" charset="0"/>
                <a:ea typeface="SimSun" pitchFamily="2" charset="-122"/>
                <a:cs typeface="+mn-cs"/>
              </a:rPr>
              <a:t>logP</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取消</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雨天</a:t>
            </a:r>
            <a:r>
              <a:rPr lang="en-US" altLang="zh-CN" sz="1200" kern="1200" dirty="0">
                <a:solidFill>
                  <a:schemeClr val="tx1"/>
                </a:solidFill>
                <a:effectLst/>
                <a:latin typeface="Times New Roman" pitchFamily="18" charset="0"/>
                <a:ea typeface="SimSun" pitchFamily="2" charset="-122"/>
                <a:cs typeface="+mn-cs"/>
              </a:rPr>
              <a:t>)</a:t>
            </a:r>
            <a:r>
              <a:rPr lang="en-US" altLang="zh-CN" sz="1200" dirty="0"/>
              <a:t> = - (3/5)*log</a:t>
            </a:r>
            <a:r>
              <a:rPr lang="en-US" altLang="zh-CN" sz="1200" baseline="-25000" dirty="0"/>
              <a:t>2</a:t>
            </a:r>
            <a:r>
              <a:rPr lang="en-US" altLang="zh-CN" sz="1200" dirty="0"/>
              <a:t>(3/5)- (2/5)*log</a:t>
            </a:r>
            <a:r>
              <a:rPr lang="en-US" altLang="zh-CN" sz="1200" baseline="-25000" dirty="0"/>
              <a:t>2</a:t>
            </a:r>
            <a:r>
              <a:rPr lang="en-US" altLang="zh-CN" sz="1200" dirty="0"/>
              <a:t>(2/5) =</a:t>
            </a:r>
            <a:r>
              <a:rPr lang="en-US" altLang="zh-CN" sz="1200" kern="1200" dirty="0">
                <a:solidFill>
                  <a:schemeClr val="tx1"/>
                </a:solidFill>
                <a:effectLst/>
                <a:latin typeface="Times New Roman" pitchFamily="18" charset="0"/>
                <a:ea typeface="SimSun" pitchFamily="2" charset="-122"/>
                <a:cs typeface="+mn-cs"/>
              </a:rPr>
              <a:t>0.971</a:t>
            </a:r>
            <a:endParaRPr lang="zh-CN" alt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i="1" kern="1200">
                <a:solidFill>
                  <a:schemeClr val="tx1"/>
                </a:solidFill>
                <a:effectLst/>
                <a:latin typeface="Times New Roman" pitchFamily="18" charset="0"/>
                <a:ea typeface="SimSun" pitchFamily="2" charset="-122"/>
                <a:cs typeface="+mn-cs"/>
              </a:rPr>
              <a:t>H</a:t>
            </a:r>
            <a:r>
              <a:rPr lang="zh-CN" altLang="en-US" sz="1200" b="0" i="0" kern="1200" dirty="0">
                <a:solidFill>
                  <a:schemeClr val="tx1"/>
                </a:solidFill>
                <a:effectLst/>
                <a:latin typeface="Times New Roman" pitchFamily="18" charset="0"/>
                <a:ea typeface="SimSun" pitchFamily="2" charset="-122"/>
                <a:cs typeface="+mn-cs"/>
              </a:rPr>
              <a:t>（活动</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天气）</a:t>
            </a:r>
            <a:r>
              <a:rPr lang="en-US" altLang="zh-CN" sz="1200" kern="1200" dirty="0">
                <a:solidFill>
                  <a:schemeClr val="tx1"/>
                </a:solidFill>
                <a:effectLst/>
                <a:latin typeface="Times New Roman" pitchFamily="18" charset="0"/>
                <a:ea typeface="SimSun" pitchFamily="2" charset="-122"/>
                <a:cs typeface="+mn-cs"/>
              </a:rPr>
              <a:t>=5/14∗</a:t>
            </a:r>
            <a:r>
              <a:rPr lang="en-US" altLang="zh-CN" sz="1200" i="1" kern="1200" dirty="0">
                <a:solidFill>
                  <a:schemeClr val="tx1"/>
                </a:solidFill>
                <a:effectLst/>
                <a:latin typeface="Times New Roman" pitchFamily="18" charset="0"/>
                <a:ea typeface="SimSun" pitchFamily="2" charset="-122"/>
                <a:cs typeface="+mn-cs"/>
              </a:rPr>
              <a:t>H</a:t>
            </a:r>
            <a:r>
              <a:rPr lang="zh-CN" altLang="en-US" sz="1200" b="0" i="0" kern="1200" dirty="0">
                <a:solidFill>
                  <a:schemeClr val="tx1"/>
                </a:solidFill>
                <a:effectLst/>
                <a:latin typeface="Times New Roman" pitchFamily="18" charset="0"/>
                <a:ea typeface="SimSun" pitchFamily="2" charset="-122"/>
                <a:cs typeface="+mn-cs"/>
              </a:rPr>
              <a:t>（活动</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晴天）</a:t>
            </a:r>
            <a:r>
              <a:rPr lang="en-US" altLang="zh-CN" sz="1200" kern="1200" dirty="0">
                <a:solidFill>
                  <a:schemeClr val="tx1"/>
                </a:solidFill>
                <a:effectLst/>
                <a:latin typeface="Times New Roman" pitchFamily="18" charset="0"/>
                <a:ea typeface="SimSun" pitchFamily="2" charset="-122"/>
                <a:cs typeface="+mn-cs"/>
              </a:rPr>
              <a:t>+4/14∗</a:t>
            </a:r>
            <a:r>
              <a:rPr lang="en-US" altLang="zh-CN" sz="1200" i="1" kern="1200" dirty="0">
                <a:solidFill>
                  <a:schemeClr val="tx1"/>
                </a:solidFill>
                <a:effectLst/>
                <a:latin typeface="Times New Roman" pitchFamily="18" charset="0"/>
                <a:ea typeface="SimSun" pitchFamily="2" charset="-122"/>
                <a:cs typeface="+mn-cs"/>
              </a:rPr>
              <a:t>H</a:t>
            </a:r>
            <a:r>
              <a:rPr lang="zh-CN" altLang="en-US" sz="1200" b="0" i="0" kern="1200" dirty="0">
                <a:solidFill>
                  <a:schemeClr val="tx1"/>
                </a:solidFill>
                <a:effectLst/>
                <a:latin typeface="Times New Roman" pitchFamily="18" charset="0"/>
                <a:ea typeface="SimSun" pitchFamily="2" charset="-122"/>
                <a:cs typeface="+mn-cs"/>
              </a:rPr>
              <a:t>（活动</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阴天）</a:t>
            </a:r>
            <a:r>
              <a:rPr lang="en-US" altLang="zh-CN" sz="1200" kern="1200" dirty="0">
                <a:solidFill>
                  <a:schemeClr val="tx1"/>
                </a:solidFill>
                <a:effectLst/>
                <a:latin typeface="Times New Roman" pitchFamily="18" charset="0"/>
                <a:ea typeface="SimSun" pitchFamily="2" charset="-122"/>
                <a:cs typeface="+mn-cs"/>
              </a:rPr>
              <a:t>+5/14∗</a:t>
            </a:r>
            <a:r>
              <a:rPr lang="en-US" altLang="zh-CN" sz="1200" i="1" kern="1200" dirty="0">
                <a:solidFill>
                  <a:schemeClr val="tx1"/>
                </a:solidFill>
                <a:effectLst/>
                <a:latin typeface="Times New Roman" pitchFamily="18" charset="0"/>
                <a:ea typeface="SimSun" pitchFamily="2" charset="-122"/>
                <a:cs typeface="+mn-cs"/>
              </a:rPr>
              <a:t>H</a:t>
            </a:r>
            <a:r>
              <a:rPr lang="zh-CN" altLang="en-US" sz="1200" b="0" i="0" kern="1200" dirty="0">
                <a:solidFill>
                  <a:schemeClr val="tx1"/>
                </a:solidFill>
                <a:effectLst/>
                <a:latin typeface="Times New Roman" pitchFamily="18" charset="0"/>
                <a:ea typeface="SimSun" pitchFamily="2" charset="-122"/>
                <a:cs typeface="+mn-cs"/>
              </a:rPr>
              <a:t>（活动</a:t>
            </a:r>
            <a:r>
              <a:rPr lang="en-US" altLang="zh-CN" sz="1200" kern="1200" dirty="0">
                <a:solidFill>
                  <a:schemeClr val="tx1"/>
                </a:solidFill>
                <a:effectLst/>
                <a:latin typeface="Times New Roman" pitchFamily="18" charset="0"/>
                <a:ea typeface="SimSun" pitchFamily="2" charset="-122"/>
                <a:cs typeface="+mn-cs"/>
              </a:rPr>
              <a:t>|</a:t>
            </a:r>
            <a:r>
              <a:rPr lang="zh-CN" altLang="en-US" sz="1200" b="0" i="0" kern="1200" dirty="0">
                <a:solidFill>
                  <a:schemeClr val="tx1"/>
                </a:solidFill>
                <a:effectLst/>
                <a:latin typeface="Times New Roman" pitchFamily="18" charset="0"/>
                <a:ea typeface="SimSun" pitchFamily="2" charset="-122"/>
                <a:cs typeface="+mn-cs"/>
              </a:rPr>
              <a:t>雨天）</a:t>
            </a:r>
            <a:r>
              <a:rPr lang="en-US" altLang="zh-CN" sz="1200" kern="1200" dirty="0">
                <a:solidFill>
                  <a:schemeClr val="tx1"/>
                </a:solidFill>
                <a:effectLst/>
                <a:latin typeface="Times New Roman" pitchFamily="18" charset="0"/>
                <a:ea typeface="SimSun" pitchFamily="2" charset="-122"/>
                <a:cs typeface="+mn-cs"/>
              </a:rPr>
              <a:t>=</a:t>
            </a:r>
            <a:r>
              <a:rPr lang="en-US" altLang="zh-CN" sz="1200" dirty="0"/>
              <a:t>= (5/14)*0.971 + (4/14)*0 +(5/14)*0.971</a:t>
            </a:r>
            <a:r>
              <a:rPr lang="en-US" altLang="zh-CN" sz="1200" kern="1200" dirty="0">
                <a:solidFill>
                  <a:schemeClr val="tx1"/>
                </a:solidFill>
                <a:effectLst/>
                <a:latin typeface="Times New Roman" pitchFamily="18" charset="0"/>
                <a:ea typeface="SimSun" pitchFamily="2" charset="-122"/>
                <a:cs typeface="+mn-cs"/>
              </a:rPr>
              <a:t>=0.693</a:t>
            </a:r>
            <a:endParaRPr lang="zh-CN" altLang="en-US" dirty="0">
              <a:effectLst/>
            </a:endParaRPr>
          </a:p>
          <a:p>
            <a:endParaRPr lang="zh-CN" altLang="en-US" dirty="0"/>
          </a:p>
        </p:txBody>
      </p:sp>
      <p:sp>
        <p:nvSpPr>
          <p:cNvPr id="4" name="灯片编号占位符 3"/>
          <p:cNvSpPr>
            <a:spLocks noGrp="1"/>
          </p:cNvSpPr>
          <p:nvPr>
            <p:ph type="sldNum" sz="quarter" idx="10"/>
          </p:nvPr>
        </p:nvSpPr>
        <p:spPr/>
        <p:txBody>
          <a:bodyPr/>
          <a:lstStyle/>
          <a:p>
            <a:fld id="{622C5EFB-670E-43FC-ADA2-A7E997E8D5FF}" type="slidenum">
              <a:rPr lang="zh-CN" altLang="en-US" smtClean="0"/>
              <a:pPr/>
              <a:t>22</a:t>
            </a:fld>
            <a:endParaRPr lang="en-US" altLang="zh-CN"/>
          </a:p>
        </p:txBody>
      </p:sp>
    </p:spTree>
    <p:extLst>
      <p:ext uri="{BB962C8B-B14F-4D97-AF65-F5344CB8AC3E}">
        <p14:creationId xmlns:p14="http://schemas.microsoft.com/office/powerpoint/2010/main" val="456526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DC8B1C68-610B-4B13-A0E4-A2D0B7509775}" type="slidenum">
              <a:rPr lang="zh-CN" altLang="en-US" sz="1300">
                <a:latin typeface="Arial" panose="020B0604020202020204" pitchFamily="34" charset="0"/>
              </a:rPr>
              <a:pPr eaLnBrk="1" hangingPunct="1"/>
              <a:t>28</a:t>
            </a:fld>
            <a:endParaRPr lang="en-US" altLang="zh-CN" sz="1300">
              <a:latin typeface="Arial" panose="020B0604020202020204" pitchFamily="34" charset="0"/>
            </a:endParaRPr>
          </a:p>
        </p:txBody>
      </p:sp>
      <p:sp>
        <p:nvSpPr>
          <p:cNvPr id="105475" name="Rectangle 2"/>
          <p:cNvSpPr>
            <a:spLocks noGrp="1" noRot="1" noChangeAspect="1" noChangeArrowheads="1" noTextEdit="1"/>
          </p:cNvSpPr>
          <p:nvPr>
            <p:ph type="sldImg"/>
          </p:nvPr>
        </p:nvSpPr>
        <p:spPr>
          <a:xfrm>
            <a:off x="992188" y="768350"/>
            <a:ext cx="5114925" cy="3836988"/>
          </a:xfrm>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20257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D7A1574F-9D54-4FEB-9DE8-26905051A5B3}" type="slidenum">
              <a:rPr lang="zh-CN" altLang="en-US" sz="1300">
                <a:latin typeface="Arial" panose="020B0604020202020204" pitchFamily="34" charset="0"/>
              </a:rPr>
              <a:pPr eaLnBrk="1" hangingPunct="1"/>
              <a:t>29</a:t>
            </a:fld>
            <a:endParaRPr lang="en-US" altLang="zh-CN" sz="1300">
              <a:latin typeface="Arial" panose="020B0604020202020204" pitchFamily="34" charset="0"/>
            </a:endParaRPr>
          </a:p>
        </p:txBody>
      </p:sp>
      <p:sp>
        <p:nvSpPr>
          <p:cNvPr id="106499" name="Rectangle 2"/>
          <p:cNvSpPr>
            <a:spLocks noGrp="1" noRot="1" noChangeAspect="1" noChangeArrowheads="1" noTextEdit="1"/>
          </p:cNvSpPr>
          <p:nvPr>
            <p:ph type="sldImg"/>
          </p:nvPr>
        </p:nvSpPr>
        <p:spPr>
          <a:xfrm>
            <a:off x="992188" y="768350"/>
            <a:ext cx="5114925" cy="3836988"/>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630377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AD698724-ECFD-4E15-AC2A-601EC2BBA015}" type="slidenum">
              <a:rPr lang="zh-CN" altLang="en-US" sz="1300">
                <a:latin typeface="Arial" panose="020B0604020202020204" pitchFamily="34" charset="0"/>
              </a:rPr>
              <a:pPr eaLnBrk="1" hangingPunct="1"/>
              <a:t>30</a:t>
            </a:fld>
            <a:endParaRPr lang="en-US" altLang="zh-CN" sz="1300">
              <a:latin typeface="Arial" panose="020B0604020202020204" pitchFamily="34" charset="0"/>
            </a:endParaRPr>
          </a:p>
        </p:txBody>
      </p:sp>
      <p:sp>
        <p:nvSpPr>
          <p:cNvPr id="107523" name="Rectangle 2"/>
          <p:cNvSpPr>
            <a:spLocks noGrp="1" noRot="1" noChangeAspect="1" noChangeArrowheads="1" noTextEdit="1"/>
          </p:cNvSpPr>
          <p:nvPr>
            <p:ph type="sldImg"/>
          </p:nvPr>
        </p:nvSpPr>
        <p:spPr>
          <a:xfrm>
            <a:off x="992188" y="768350"/>
            <a:ext cx="5114925" cy="383698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992030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8BFAF789-C635-410A-B899-B5E079276B80}" type="slidenum">
              <a:rPr lang="zh-CN" altLang="en-US" sz="1300">
                <a:latin typeface="Arial" panose="020B0604020202020204" pitchFamily="34" charset="0"/>
              </a:rPr>
              <a:pPr eaLnBrk="1" hangingPunct="1"/>
              <a:t>31</a:t>
            </a:fld>
            <a:endParaRPr lang="en-US" altLang="zh-CN" sz="1300">
              <a:latin typeface="Arial" panose="020B0604020202020204" pitchFamily="34" charset="0"/>
            </a:endParaRPr>
          </a:p>
        </p:txBody>
      </p:sp>
      <p:sp>
        <p:nvSpPr>
          <p:cNvPr id="108547" name="Rectangle 2"/>
          <p:cNvSpPr>
            <a:spLocks noGrp="1" noRot="1" noChangeAspect="1" noChangeArrowheads="1" noTextEdit="1"/>
          </p:cNvSpPr>
          <p:nvPr>
            <p:ph type="sldImg"/>
          </p:nvPr>
        </p:nvSpPr>
        <p:spPr>
          <a:xfrm>
            <a:off x="992188" y="768350"/>
            <a:ext cx="5114925" cy="3836988"/>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264244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ECC17F9F-0F73-41E8-9E1A-859331BD1E9E}" type="slidenum">
              <a:rPr lang="zh-CN" altLang="en-US" sz="1300">
                <a:latin typeface="Arial" panose="020B0604020202020204" pitchFamily="34" charset="0"/>
              </a:rPr>
              <a:pPr eaLnBrk="1" hangingPunct="1"/>
              <a:t>2</a:t>
            </a:fld>
            <a:endParaRPr lang="en-US" altLang="zh-CN" sz="1300">
              <a:latin typeface="Arial" panose="020B0604020202020204" pitchFamily="34" charset="0"/>
            </a:endParaRPr>
          </a:p>
        </p:txBody>
      </p:sp>
      <p:sp>
        <p:nvSpPr>
          <p:cNvPr id="87043" name="Rectangle 2"/>
          <p:cNvSpPr>
            <a:spLocks noGrp="1" noRot="1" noChangeAspect="1" noChangeArrowheads="1" noTextEdit="1"/>
          </p:cNvSpPr>
          <p:nvPr>
            <p:ph type="sldImg"/>
          </p:nvPr>
        </p:nvSpPr>
        <p:spPr>
          <a:xfrm>
            <a:off x="992188" y="768350"/>
            <a:ext cx="5114925" cy="3836988"/>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53539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Classification.Iris_DecisionTreeClassifier.py</a:t>
            </a:r>
            <a:endParaRPr lang="zh-CN" altLang="en-US" dirty="0"/>
          </a:p>
        </p:txBody>
      </p:sp>
      <p:sp>
        <p:nvSpPr>
          <p:cNvPr id="4" name="灯片编号占位符 3"/>
          <p:cNvSpPr>
            <a:spLocks noGrp="1"/>
          </p:cNvSpPr>
          <p:nvPr>
            <p:ph type="sldNum" sz="quarter" idx="5"/>
          </p:nvPr>
        </p:nvSpPr>
        <p:spPr/>
        <p:txBody>
          <a:bodyPr/>
          <a:lstStyle/>
          <a:p>
            <a:fld id="{622C5EFB-670E-43FC-ADA2-A7E997E8D5FF}" type="slidenum">
              <a:rPr lang="zh-CN" altLang="en-US" smtClean="0"/>
              <a:pPr/>
              <a:t>35</a:t>
            </a:fld>
            <a:endParaRPr lang="en-US" altLang="zh-CN"/>
          </a:p>
        </p:txBody>
      </p:sp>
    </p:spTree>
    <p:extLst>
      <p:ext uri="{BB962C8B-B14F-4D97-AF65-F5344CB8AC3E}">
        <p14:creationId xmlns:p14="http://schemas.microsoft.com/office/powerpoint/2010/main" val="2274809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DEAD6A8C-03F0-42C1-8B4F-E7A174BBCF76}" type="slidenum">
              <a:rPr lang="zh-CN" altLang="en-US" sz="1300">
                <a:latin typeface="Arial" panose="020B0604020202020204" pitchFamily="34" charset="0"/>
              </a:rPr>
              <a:pPr eaLnBrk="1" hangingPunct="1"/>
              <a:t>37</a:t>
            </a:fld>
            <a:endParaRPr lang="en-US" altLang="zh-CN" sz="1300">
              <a:latin typeface="Arial" panose="020B0604020202020204" pitchFamily="34" charset="0"/>
            </a:endParaRPr>
          </a:p>
        </p:txBody>
      </p:sp>
      <p:sp>
        <p:nvSpPr>
          <p:cNvPr id="109571" name="Rectangle 2"/>
          <p:cNvSpPr>
            <a:spLocks noGrp="1" noRot="1" noChangeAspect="1" noChangeArrowheads="1" noTextEdit="1"/>
          </p:cNvSpPr>
          <p:nvPr>
            <p:ph type="sldImg"/>
          </p:nvPr>
        </p:nvSpPr>
        <p:spPr>
          <a:xfrm>
            <a:off x="992188" y="768350"/>
            <a:ext cx="5114925" cy="3836988"/>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65270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Times New Roman" pitchFamily="18" charset="0"/>
                <a:ea typeface="SimSun" pitchFamily="2" charset="-122"/>
                <a:cs typeface="+mn-cs"/>
              </a:rPr>
              <a:t>从图中可以看出，随着树的增长，决策树在训练集上的精度是单调上升的，在测试集上的精度呈先上升后下降的趋势。出现上述情况主要有如下原因：</a:t>
            </a:r>
          </a:p>
          <a:p>
            <a:pPr lvl="0"/>
            <a:r>
              <a:rPr lang="zh-CN" altLang="zh-CN" sz="1200" kern="1200" dirty="0">
                <a:solidFill>
                  <a:schemeClr val="tx1"/>
                </a:solidFill>
                <a:effectLst/>
                <a:latin typeface="Times New Roman" pitchFamily="18" charset="0"/>
                <a:ea typeface="SimSun" pitchFamily="2" charset="-122"/>
                <a:cs typeface="+mn-cs"/>
              </a:rPr>
              <a:t>训练样本集中含有随机错误或噪声造成样本冲突。</a:t>
            </a:r>
          </a:p>
          <a:p>
            <a:pPr lvl="0"/>
            <a:r>
              <a:rPr lang="zh-CN" altLang="zh-CN" sz="1200" kern="1200" dirty="0">
                <a:solidFill>
                  <a:schemeClr val="tx1"/>
                </a:solidFill>
                <a:effectLst/>
                <a:latin typeface="Times New Roman" pitchFamily="18" charset="0"/>
                <a:ea typeface="SimSun" pitchFamily="2" charset="-122"/>
                <a:cs typeface="+mn-cs"/>
              </a:rPr>
              <a:t>属性不能完全作为分类标准，决策存在巧合的规律性。</a:t>
            </a:r>
          </a:p>
          <a:p>
            <a:pPr lvl="0"/>
            <a:r>
              <a:rPr lang="zh-CN" altLang="zh-CN" sz="1200" kern="1200" dirty="0">
                <a:solidFill>
                  <a:schemeClr val="tx1"/>
                </a:solidFill>
                <a:effectLst/>
                <a:latin typeface="Times New Roman" pitchFamily="18" charset="0"/>
                <a:ea typeface="SimSun" pitchFamily="2" charset="-122"/>
                <a:cs typeface="+mn-cs"/>
              </a:rPr>
              <a:t>数据分裂过程中，部分节点样本过少，缺乏统计意义。</a:t>
            </a:r>
          </a:p>
          <a:p>
            <a:r>
              <a:rPr lang="zh-CN" altLang="en-US" dirty="0"/>
              <a:t>精度是精确性的度量，表示被分为正例的示例中实际为正例的比例，</a:t>
            </a:r>
            <a:r>
              <a:rPr lang="en-US" altLang="zh-CN" dirty="0"/>
              <a:t>precision=TP/</a:t>
            </a:r>
            <a:r>
              <a:rPr lang="zh-CN" altLang="en-US" dirty="0"/>
              <a:t>（</a:t>
            </a:r>
            <a:r>
              <a:rPr lang="en-US" altLang="zh-CN" dirty="0"/>
              <a:t>TP+FP</a:t>
            </a:r>
            <a:r>
              <a:rPr lang="zh-CN" altLang="en-US" dirty="0"/>
              <a:t>）</a:t>
            </a:r>
          </a:p>
        </p:txBody>
      </p:sp>
      <p:sp>
        <p:nvSpPr>
          <p:cNvPr id="4" name="灯片编号占位符 3"/>
          <p:cNvSpPr>
            <a:spLocks noGrp="1"/>
          </p:cNvSpPr>
          <p:nvPr>
            <p:ph type="sldNum" sz="quarter" idx="10"/>
          </p:nvPr>
        </p:nvSpPr>
        <p:spPr/>
        <p:txBody>
          <a:bodyPr/>
          <a:lstStyle/>
          <a:p>
            <a:fld id="{622C5EFB-670E-43FC-ADA2-A7E997E8D5FF}" type="slidenum">
              <a:rPr lang="zh-CN" altLang="en-US" smtClean="0"/>
              <a:pPr/>
              <a:t>38</a:t>
            </a:fld>
            <a:endParaRPr lang="en-US" altLang="zh-CN"/>
          </a:p>
        </p:txBody>
      </p:sp>
    </p:spTree>
    <p:extLst>
      <p:ext uri="{BB962C8B-B14F-4D97-AF65-F5344CB8AC3E}">
        <p14:creationId xmlns:p14="http://schemas.microsoft.com/office/powerpoint/2010/main" val="3014407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508ABDA5-B061-4635-AC35-198DBD97EFA8}" type="slidenum">
              <a:rPr lang="zh-CN" altLang="en-US" sz="1300">
                <a:latin typeface="Arial" panose="020B0604020202020204" pitchFamily="34" charset="0"/>
              </a:rPr>
              <a:pPr eaLnBrk="1" hangingPunct="1"/>
              <a:t>39</a:t>
            </a:fld>
            <a:endParaRPr lang="en-US" altLang="zh-CN" sz="1300">
              <a:latin typeface="Arial" panose="020B0604020202020204" pitchFamily="34" charset="0"/>
            </a:endParaRPr>
          </a:p>
        </p:txBody>
      </p:sp>
      <p:sp>
        <p:nvSpPr>
          <p:cNvPr id="111619" name="Rectangle 2"/>
          <p:cNvSpPr>
            <a:spLocks noGrp="1" noRot="1" noChangeAspect="1" noChangeArrowheads="1" noTextEdit="1"/>
          </p:cNvSpPr>
          <p:nvPr>
            <p:ph type="sldImg"/>
          </p:nvPr>
        </p:nvSpPr>
        <p:spPr>
          <a:xfrm>
            <a:off x="992188" y="768350"/>
            <a:ext cx="5114925" cy="3836988"/>
          </a:xfrm>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294337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Times New Roman" pitchFamily="18" charset="0"/>
                <a:ea typeface="SimSun" pitchFamily="2" charset="-122"/>
                <a:cs typeface="+mn-cs"/>
              </a:rPr>
              <a:t>REP</a:t>
            </a:r>
            <a:r>
              <a:rPr lang="zh-CN" altLang="zh-CN" sz="1200" kern="1200" dirty="0">
                <a:solidFill>
                  <a:schemeClr val="tx1"/>
                </a:solidFill>
                <a:effectLst/>
                <a:latin typeface="Times New Roman" pitchFamily="18" charset="0"/>
                <a:ea typeface="SimSun" pitchFamily="2" charset="-122"/>
                <a:cs typeface="+mn-cs"/>
              </a:rPr>
              <a:t>在数据量较少的情况下很少应用，因为</a:t>
            </a:r>
            <a:r>
              <a:rPr lang="en-US" altLang="zh-CN" sz="1200" kern="1200" dirty="0">
                <a:solidFill>
                  <a:schemeClr val="tx1"/>
                </a:solidFill>
                <a:effectLst/>
                <a:latin typeface="Times New Roman" pitchFamily="18" charset="0"/>
                <a:ea typeface="SimSun" pitchFamily="2" charset="-122"/>
                <a:cs typeface="+mn-cs"/>
              </a:rPr>
              <a:t>REP</a:t>
            </a:r>
            <a:r>
              <a:rPr lang="zh-CN" altLang="zh-CN" sz="1200" kern="1200" dirty="0">
                <a:solidFill>
                  <a:schemeClr val="tx1"/>
                </a:solidFill>
                <a:effectLst/>
                <a:latin typeface="Times New Roman" pitchFamily="18" charset="0"/>
                <a:ea typeface="SimSun" pitchFamily="2" charset="-122"/>
                <a:cs typeface="+mn-cs"/>
              </a:rPr>
              <a:t>偏向于过度修剪，在剪枝过程中，那些在剪枝集中不会出现的一些很稀少的训练数据实例所对应的分枝都要被删除。</a:t>
            </a:r>
            <a:endParaRPr lang="en-US" altLang="zh-CN" sz="1200" kern="1200" dirty="0">
              <a:solidFill>
                <a:schemeClr val="tx1"/>
              </a:solidFill>
              <a:effectLst/>
              <a:latin typeface="Times New Roman" pitchFamily="18" charset="0"/>
              <a:ea typeface="SimSun" pitchFamily="2" charset="-122"/>
              <a:cs typeface="+mn-cs"/>
            </a:endParaRPr>
          </a:p>
          <a:p>
            <a:r>
              <a:rPr lang="zh-CN" altLang="zh-CN" sz="1200" kern="1200" dirty="0">
                <a:solidFill>
                  <a:schemeClr val="tx1"/>
                </a:solidFill>
                <a:effectLst/>
                <a:latin typeface="Times New Roman" pitchFamily="18" charset="0"/>
                <a:ea typeface="SimSun" pitchFamily="2" charset="-122"/>
                <a:cs typeface="+mn-cs"/>
              </a:rPr>
              <a:t>当剪枝集比训练集规模小很多的时候，这个问题更加突出。</a:t>
            </a:r>
            <a:endParaRPr lang="zh-CN" altLang="en-US" dirty="0"/>
          </a:p>
        </p:txBody>
      </p:sp>
      <p:sp>
        <p:nvSpPr>
          <p:cNvPr id="4" name="灯片编号占位符 3"/>
          <p:cNvSpPr>
            <a:spLocks noGrp="1"/>
          </p:cNvSpPr>
          <p:nvPr>
            <p:ph type="sldNum" sz="quarter" idx="10"/>
          </p:nvPr>
        </p:nvSpPr>
        <p:spPr/>
        <p:txBody>
          <a:bodyPr/>
          <a:lstStyle/>
          <a:p>
            <a:fld id="{622C5EFB-670E-43FC-ADA2-A7E997E8D5FF}" type="slidenum">
              <a:rPr lang="zh-CN" altLang="en-US" smtClean="0"/>
              <a:pPr/>
              <a:t>42</a:t>
            </a:fld>
            <a:endParaRPr lang="en-US" altLang="zh-CN"/>
          </a:p>
        </p:txBody>
      </p:sp>
    </p:spTree>
    <p:extLst>
      <p:ext uri="{BB962C8B-B14F-4D97-AF65-F5344CB8AC3E}">
        <p14:creationId xmlns:p14="http://schemas.microsoft.com/office/powerpoint/2010/main" val="3734815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5212EE37-3C03-40CB-96B6-5F8515A4D258}" type="slidenum">
              <a:rPr lang="zh-CN" altLang="en-US" sz="1300">
                <a:latin typeface="Arial" panose="020B0604020202020204" pitchFamily="34" charset="0"/>
              </a:rPr>
              <a:pPr eaLnBrk="1" hangingPunct="1"/>
              <a:t>43</a:t>
            </a:fld>
            <a:endParaRPr lang="en-US" altLang="zh-CN" sz="1300">
              <a:latin typeface="Arial" panose="020B0604020202020204" pitchFamily="34" charset="0"/>
            </a:endParaRPr>
          </a:p>
        </p:txBody>
      </p:sp>
      <p:sp>
        <p:nvSpPr>
          <p:cNvPr id="115715" name="Rectangle 2"/>
          <p:cNvSpPr>
            <a:spLocks noGrp="1" noRot="1" noChangeAspect="1" noChangeArrowheads="1" noTextEdit="1"/>
          </p:cNvSpPr>
          <p:nvPr>
            <p:ph type="sldImg"/>
          </p:nvPr>
        </p:nvSpPr>
        <p:spPr>
          <a:xfrm>
            <a:off x="992188" y="768350"/>
            <a:ext cx="5114925" cy="3836988"/>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398656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1388269C-E15E-4BCB-B52D-8CA53DDC9EF5}" type="slidenum">
              <a:rPr lang="zh-CN" altLang="en-US" sz="1300">
                <a:latin typeface="Arial" panose="020B0604020202020204" pitchFamily="34" charset="0"/>
              </a:rPr>
              <a:pPr eaLnBrk="1" hangingPunct="1"/>
              <a:t>44</a:t>
            </a:fld>
            <a:endParaRPr lang="en-US" altLang="zh-CN" sz="1300">
              <a:latin typeface="Arial" panose="020B0604020202020204" pitchFamily="34" charset="0"/>
            </a:endParaRPr>
          </a:p>
        </p:txBody>
      </p:sp>
      <p:sp>
        <p:nvSpPr>
          <p:cNvPr id="116739" name="Rectangle 2"/>
          <p:cNvSpPr>
            <a:spLocks noGrp="1" noRot="1" noChangeAspect="1" noChangeArrowheads="1" noTextEdit="1"/>
          </p:cNvSpPr>
          <p:nvPr>
            <p:ph type="sldImg"/>
          </p:nvPr>
        </p:nvSpPr>
        <p:spPr>
          <a:xfrm>
            <a:off x="992188" y="768350"/>
            <a:ext cx="5114925" cy="3836988"/>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74280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E4367B92-E384-45A8-ABC8-9AB4F4557B9C}" type="slidenum">
              <a:rPr lang="zh-CN" altLang="en-US" sz="1300">
                <a:latin typeface="Arial" panose="020B0604020202020204" pitchFamily="34" charset="0"/>
              </a:rPr>
              <a:pPr eaLnBrk="1" hangingPunct="1"/>
              <a:t>45</a:t>
            </a:fld>
            <a:endParaRPr lang="en-US" altLang="zh-CN" sz="1300">
              <a:latin typeface="Arial" panose="020B0604020202020204" pitchFamily="34" charset="0"/>
            </a:endParaRPr>
          </a:p>
        </p:txBody>
      </p:sp>
      <p:sp>
        <p:nvSpPr>
          <p:cNvPr id="117763" name="Rectangle 2"/>
          <p:cNvSpPr>
            <a:spLocks noGrp="1" noRot="1" noChangeAspect="1" noChangeArrowheads="1" noTextEdit="1"/>
          </p:cNvSpPr>
          <p:nvPr>
            <p:ph type="sldImg"/>
          </p:nvPr>
        </p:nvSpPr>
        <p:spPr>
          <a:xfrm>
            <a:off x="992188" y="768350"/>
            <a:ext cx="5114925" cy="3836988"/>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853979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96099346-6F72-47FD-B394-B9FD01EFA8BB}" type="slidenum">
              <a:rPr lang="zh-CN" altLang="en-US" sz="1300">
                <a:latin typeface="Arial" panose="020B0604020202020204" pitchFamily="34" charset="0"/>
              </a:rPr>
              <a:pPr eaLnBrk="1" hangingPunct="1"/>
              <a:t>46</a:t>
            </a:fld>
            <a:endParaRPr lang="en-US" altLang="zh-CN" sz="1300">
              <a:latin typeface="Arial" panose="020B0604020202020204" pitchFamily="34" charset="0"/>
            </a:endParaRPr>
          </a:p>
        </p:txBody>
      </p:sp>
      <p:sp>
        <p:nvSpPr>
          <p:cNvPr id="120835" name="Rectangle 2"/>
          <p:cNvSpPr>
            <a:spLocks noGrp="1" noRot="1" noChangeAspect="1" noChangeArrowheads="1" noTextEdit="1"/>
          </p:cNvSpPr>
          <p:nvPr>
            <p:ph type="sldImg"/>
          </p:nvPr>
        </p:nvSpPr>
        <p:spPr>
          <a:xfrm>
            <a:off x="992188" y="768350"/>
            <a:ext cx="5114925" cy="3836988"/>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99663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69223A26-5271-483A-A05B-83DE22C3E526}" type="slidenum">
              <a:rPr lang="zh-CN" altLang="en-US" sz="1300">
                <a:latin typeface="Arial" panose="020B0604020202020204" pitchFamily="34" charset="0"/>
              </a:rPr>
              <a:pPr eaLnBrk="1" hangingPunct="1"/>
              <a:t>47</a:t>
            </a:fld>
            <a:endParaRPr lang="en-US" altLang="zh-CN" sz="1300">
              <a:latin typeface="Arial" panose="020B0604020202020204" pitchFamily="34" charset="0"/>
            </a:endParaRPr>
          </a:p>
        </p:txBody>
      </p:sp>
      <p:sp>
        <p:nvSpPr>
          <p:cNvPr id="121859" name="Rectangle 2"/>
          <p:cNvSpPr>
            <a:spLocks noGrp="1" noRot="1" noChangeAspect="1" noChangeArrowheads="1" noTextEdit="1"/>
          </p:cNvSpPr>
          <p:nvPr>
            <p:ph type="sldImg"/>
          </p:nvPr>
        </p:nvSpPr>
        <p:spPr>
          <a:xfrm>
            <a:off x="992188" y="768350"/>
            <a:ext cx="5114925" cy="3836988"/>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364892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AB771B8E-F22A-4D09-BB01-9B44D7F654BF}" type="slidenum">
              <a:rPr lang="zh-CN" altLang="en-US" sz="1300">
                <a:latin typeface="Arial" panose="020B0604020202020204" pitchFamily="34" charset="0"/>
              </a:rPr>
              <a:pPr eaLnBrk="1" hangingPunct="1"/>
              <a:t>3</a:t>
            </a:fld>
            <a:endParaRPr lang="en-US" altLang="zh-CN" sz="1300">
              <a:latin typeface="Arial" panose="020B0604020202020204" pitchFamily="34" charset="0"/>
            </a:endParaRPr>
          </a:p>
        </p:txBody>
      </p:sp>
      <p:sp>
        <p:nvSpPr>
          <p:cNvPr id="88067" name="Rectangle 2"/>
          <p:cNvSpPr>
            <a:spLocks noGrp="1" noRot="1" noChangeAspect="1" noChangeArrowheads="1" noTextEdit="1"/>
          </p:cNvSpPr>
          <p:nvPr>
            <p:ph type="sldImg"/>
          </p:nvPr>
        </p:nvSpPr>
        <p:spPr>
          <a:xfrm>
            <a:off x="992188" y="768350"/>
            <a:ext cx="5114925" cy="3836988"/>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094866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4A40439A-A931-4C98-B800-54CDD278E887}" type="slidenum">
              <a:rPr lang="zh-CN" altLang="en-US" sz="1300">
                <a:latin typeface="Arial" panose="020B0604020202020204" pitchFamily="34" charset="0"/>
              </a:rPr>
              <a:pPr eaLnBrk="1" hangingPunct="1"/>
              <a:t>48</a:t>
            </a:fld>
            <a:endParaRPr lang="en-US" altLang="zh-CN" sz="1300">
              <a:latin typeface="Arial" panose="020B0604020202020204" pitchFamily="34" charset="0"/>
            </a:endParaRPr>
          </a:p>
        </p:txBody>
      </p:sp>
      <p:sp>
        <p:nvSpPr>
          <p:cNvPr id="122883" name="Rectangle 2"/>
          <p:cNvSpPr>
            <a:spLocks noGrp="1" noRot="1" noChangeAspect="1" noChangeArrowheads="1" noTextEdit="1"/>
          </p:cNvSpPr>
          <p:nvPr>
            <p:ph type="sldImg"/>
          </p:nvPr>
        </p:nvSpPr>
        <p:spPr>
          <a:xfrm>
            <a:off x="992188" y="768350"/>
            <a:ext cx="5114925" cy="3836988"/>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990347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A4FD7C47-B229-4917-AF84-1DCA456CC697}" type="slidenum">
              <a:rPr lang="zh-CN" altLang="en-US" sz="1300">
                <a:latin typeface="Arial" panose="020B0604020202020204" pitchFamily="34" charset="0"/>
              </a:rPr>
              <a:pPr eaLnBrk="1" hangingPunct="1"/>
              <a:t>49</a:t>
            </a:fld>
            <a:endParaRPr lang="en-US" altLang="zh-CN" sz="1300">
              <a:latin typeface="Arial" panose="020B0604020202020204" pitchFamily="34" charset="0"/>
            </a:endParaRPr>
          </a:p>
        </p:txBody>
      </p:sp>
      <p:sp>
        <p:nvSpPr>
          <p:cNvPr id="123907" name="Rectangle 2"/>
          <p:cNvSpPr>
            <a:spLocks noGrp="1" noRot="1" noChangeAspect="1" noChangeArrowheads="1" noTextEdit="1"/>
          </p:cNvSpPr>
          <p:nvPr>
            <p:ph type="sldImg"/>
          </p:nvPr>
        </p:nvSpPr>
        <p:spPr>
          <a:xfrm>
            <a:off x="992188" y="768350"/>
            <a:ext cx="5114925" cy="3836988"/>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654913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5D1E6353-8BDE-453D-8D3B-33FD9EFC40D0}" type="slidenum">
              <a:rPr lang="zh-CN" altLang="en-US" sz="1300">
                <a:latin typeface="Arial" panose="020B0604020202020204" pitchFamily="34" charset="0"/>
              </a:rPr>
              <a:pPr eaLnBrk="1" hangingPunct="1"/>
              <a:t>50</a:t>
            </a:fld>
            <a:endParaRPr lang="en-US" altLang="zh-CN" sz="1300">
              <a:latin typeface="Arial" panose="020B0604020202020204" pitchFamily="34" charset="0"/>
            </a:endParaRPr>
          </a:p>
        </p:txBody>
      </p:sp>
      <p:sp>
        <p:nvSpPr>
          <p:cNvPr id="124931" name="Rectangle 2"/>
          <p:cNvSpPr>
            <a:spLocks noGrp="1" noRot="1" noChangeAspect="1" noChangeArrowheads="1" noTextEdit="1"/>
          </p:cNvSpPr>
          <p:nvPr>
            <p:ph type="sldImg"/>
          </p:nvPr>
        </p:nvSpPr>
        <p:spPr>
          <a:xfrm>
            <a:off x="992188" y="768350"/>
            <a:ext cx="5114925" cy="3836988"/>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22462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F7B733A0-FC95-48A7-A0FA-38598E20295A}" type="slidenum">
              <a:rPr lang="zh-CN" altLang="en-US" sz="1300">
                <a:latin typeface="Arial" panose="020B0604020202020204" pitchFamily="34" charset="0"/>
              </a:rPr>
              <a:pPr eaLnBrk="1" hangingPunct="1"/>
              <a:t>51</a:t>
            </a:fld>
            <a:endParaRPr lang="en-US" altLang="zh-CN" sz="1300">
              <a:latin typeface="Arial" panose="020B0604020202020204" pitchFamily="34" charset="0"/>
            </a:endParaRPr>
          </a:p>
        </p:txBody>
      </p:sp>
      <p:sp>
        <p:nvSpPr>
          <p:cNvPr id="125955" name="Rectangle 2"/>
          <p:cNvSpPr>
            <a:spLocks noGrp="1" noRot="1" noChangeAspect="1" noChangeArrowheads="1" noTextEdit="1"/>
          </p:cNvSpPr>
          <p:nvPr>
            <p:ph type="sldImg"/>
          </p:nvPr>
        </p:nvSpPr>
        <p:spPr>
          <a:xfrm>
            <a:off x="992188" y="768350"/>
            <a:ext cx="5114925" cy="3836988"/>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467706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3E917F1F-388E-4732-AE2B-5C954554BC18}" type="slidenum">
              <a:rPr lang="zh-CN" altLang="en-US" sz="1300">
                <a:latin typeface="Arial" panose="020B0604020202020204" pitchFamily="34" charset="0"/>
              </a:rPr>
              <a:pPr eaLnBrk="1" hangingPunct="1"/>
              <a:t>52</a:t>
            </a:fld>
            <a:endParaRPr lang="en-US" altLang="zh-CN" sz="1300">
              <a:latin typeface="Arial" panose="020B0604020202020204" pitchFamily="34" charset="0"/>
            </a:endParaRPr>
          </a:p>
        </p:txBody>
      </p:sp>
      <p:sp>
        <p:nvSpPr>
          <p:cNvPr id="126979" name="Rectangle 2"/>
          <p:cNvSpPr>
            <a:spLocks noGrp="1" noRot="1" noChangeAspect="1" noChangeArrowheads="1" noTextEdit="1"/>
          </p:cNvSpPr>
          <p:nvPr>
            <p:ph type="sldImg"/>
          </p:nvPr>
        </p:nvSpPr>
        <p:spPr>
          <a:xfrm>
            <a:off x="992188" y="768350"/>
            <a:ext cx="5114925" cy="3836988"/>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335049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5CDB7523-5872-4CDF-B748-310D6B51161E}" type="slidenum">
              <a:rPr lang="zh-CN" altLang="en-US" sz="1300">
                <a:latin typeface="Arial" panose="020B0604020202020204" pitchFamily="34" charset="0"/>
              </a:rPr>
              <a:pPr eaLnBrk="1" hangingPunct="1"/>
              <a:t>53</a:t>
            </a:fld>
            <a:endParaRPr lang="en-US" altLang="zh-CN" sz="1300">
              <a:latin typeface="Arial" panose="020B0604020202020204" pitchFamily="34" charset="0"/>
            </a:endParaRPr>
          </a:p>
        </p:txBody>
      </p:sp>
      <p:sp>
        <p:nvSpPr>
          <p:cNvPr id="128003" name="Rectangle 2"/>
          <p:cNvSpPr>
            <a:spLocks noGrp="1" noRot="1" noChangeAspect="1" noChangeArrowheads="1" noTextEdit="1"/>
          </p:cNvSpPr>
          <p:nvPr>
            <p:ph type="sldImg"/>
          </p:nvPr>
        </p:nvSpPr>
        <p:spPr>
          <a:xfrm>
            <a:off x="992188" y="768350"/>
            <a:ext cx="5114925" cy="3836988"/>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795706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F97923CD-3B10-4EAA-BE96-9FA2C618A3ED}" type="slidenum">
              <a:rPr lang="zh-CN" altLang="en-US" sz="1300">
                <a:latin typeface="Arial" panose="020B0604020202020204" pitchFamily="34" charset="0"/>
              </a:rPr>
              <a:pPr eaLnBrk="1" hangingPunct="1"/>
              <a:t>54</a:t>
            </a:fld>
            <a:endParaRPr lang="en-US" altLang="zh-CN" sz="1300">
              <a:latin typeface="Arial" panose="020B0604020202020204" pitchFamily="34" charset="0"/>
            </a:endParaRPr>
          </a:p>
        </p:txBody>
      </p:sp>
      <p:sp>
        <p:nvSpPr>
          <p:cNvPr id="130051" name="Rectangle 2"/>
          <p:cNvSpPr>
            <a:spLocks noGrp="1" noRot="1" noChangeAspect="1" noChangeArrowheads="1" noTextEdit="1"/>
          </p:cNvSpPr>
          <p:nvPr>
            <p:ph type="sldImg"/>
          </p:nvPr>
        </p:nvSpPr>
        <p:spPr>
          <a:xfrm>
            <a:off x="992188" y="768350"/>
            <a:ext cx="5114925" cy="3836988"/>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268036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Times New Roman" pitchFamily="18" charset="0"/>
                <a:ea typeface="SimSun" pitchFamily="2" charset="-122"/>
                <a:cs typeface="+mn-cs"/>
              </a:rPr>
              <a:t>当</a:t>
            </a:r>
            <a:r>
              <a:rPr lang="en-US" altLang="zh-CN" sz="1200" i="1" kern="1200" dirty="0">
                <a:solidFill>
                  <a:schemeClr val="tx1"/>
                </a:solidFill>
                <a:effectLst/>
                <a:latin typeface="Times New Roman" pitchFamily="18" charset="0"/>
                <a:ea typeface="SimSun" pitchFamily="2" charset="-122"/>
                <a:cs typeface="+mn-cs"/>
              </a:rPr>
              <a:t>K</a:t>
            </a:r>
            <a:r>
              <a:rPr lang="en-US" altLang="zh-CN" sz="1200" kern="1200" dirty="0">
                <a:solidFill>
                  <a:schemeClr val="tx1"/>
                </a:solidFill>
                <a:effectLst/>
                <a:latin typeface="Times New Roman" pitchFamily="18" charset="0"/>
                <a:ea typeface="SimSun" pitchFamily="2" charset="-122"/>
                <a:cs typeface="+mn-cs"/>
              </a:rPr>
              <a:t>=4</a:t>
            </a:r>
            <a:r>
              <a:rPr lang="zh-CN" altLang="zh-CN" sz="1200" kern="1200" dirty="0">
                <a:solidFill>
                  <a:schemeClr val="tx1"/>
                </a:solidFill>
                <a:effectLst/>
                <a:latin typeface="Times New Roman" pitchFamily="18" charset="0"/>
                <a:ea typeface="SimSun" pitchFamily="2" charset="-122"/>
                <a:cs typeface="+mn-cs"/>
              </a:rPr>
              <a:t>时，未知点会根据最近邻原理选取</a:t>
            </a:r>
            <a:r>
              <a:rPr lang="en-US" altLang="zh-CN" sz="1200" kern="1200" dirty="0">
                <a:solidFill>
                  <a:schemeClr val="tx1"/>
                </a:solidFill>
                <a:effectLst/>
                <a:latin typeface="Times New Roman" pitchFamily="18" charset="0"/>
                <a:ea typeface="SimSun" pitchFamily="2" charset="-122"/>
                <a:cs typeface="+mn-cs"/>
              </a:rPr>
              <a:t>3</a:t>
            </a:r>
            <a:r>
              <a:rPr lang="zh-CN" altLang="zh-CN" sz="1200" kern="1200" dirty="0">
                <a:solidFill>
                  <a:schemeClr val="tx1"/>
                </a:solidFill>
                <a:effectLst/>
                <a:latin typeface="Times New Roman" pitchFamily="18" charset="0"/>
                <a:ea typeface="SimSun" pitchFamily="2" charset="-122"/>
                <a:cs typeface="+mn-cs"/>
              </a:rPr>
              <a:t>个五角星，</a:t>
            </a:r>
            <a:r>
              <a:rPr lang="en-US" altLang="zh-CN" sz="1200" kern="1200" dirty="0">
                <a:solidFill>
                  <a:schemeClr val="tx1"/>
                </a:solidFill>
                <a:effectLst/>
                <a:latin typeface="Times New Roman" pitchFamily="18" charset="0"/>
                <a:ea typeface="SimSun" pitchFamily="2" charset="-122"/>
                <a:cs typeface="+mn-cs"/>
              </a:rPr>
              <a:t>1</a:t>
            </a:r>
            <a:r>
              <a:rPr lang="zh-CN" altLang="zh-CN" sz="1200" kern="1200" dirty="0">
                <a:solidFill>
                  <a:schemeClr val="tx1"/>
                </a:solidFill>
                <a:effectLst/>
                <a:latin typeface="Times New Roman" pitchFamily="18" charset="0"/>
                <a:ea typeface="SimSun" pitchFamily="2" charset="-122"/>
                <a:cs typeface="+mn-cs"/>
              </a:rPr>
              <a:t>个三角形，依据少数服从多数原理，将未知点归为五角星类别；当</a:t>
            </a:r>
            <a:r>
              <a:rPr lang="en-US" altLang="zh-CN" sz="1200" i="1" kern="1200" dirty="0">
                <a:solidFill>
                  <a:schemeClr val="tx1"/>
                </a:solidFill>
                <a:effectLst/>
                <a:latin typeface="Times New Roman" pitchFamily="18" charset="0"/>
                <a:ea typeface="SimSun" pitchFamily="2" charset="-122"/>
                <a:cs typeface="+mn-cs"/>
              </a:rPr>
              <a:t>K</a:t>
            </a:r>
            <a:r>
              <a:rPr lang="en-US" altLang="zh-CN" sz="1200" kern="1200" dirty="0">
                <a:solidFill>
                  <a:schemeClr val="tx1"/>
                </a:solidFill>
                <a:effectLst/>
                <a:latin typeface="Times New Roman" pitchFamily="18" charset="0"/>
                <a:ea typeface="SimSun" pitchFamily="2" charset="-122"/>
                <a:cs typeface="+mn-cs"/>
              </a:rPr>
              <a:t>=11</a:t>
            </a:r>
            <a:r>
              <a:rPr lang="zh-CN" altLang="zh-CN" sz="1200" kern="1200" dirty="0">
                <a:solidFill>
                  <a:schemeClr val="tx1"/>
                </a:solidFill>
                <a:effectLst/>
                <a:latin typeface="Times New Roman" pitchFamily="18" charset="0"/>
                <a:ea typeface="SimSun" pitchFamily="2" charset="-122"/>
                <a:cs typeface="+mn-cs"/>
              </a:rPr>
              <a:t>时，未知点根据最近邻原理会选取</a:t>
            </a:r>
            <a:r>
              <a:rPr lang="en-US" altLang="zh-CN" sz="1200" kern="1200" dirty="0">
                <a:solidFill>
                  <a:schemeClr val="tx1"/>
                </a:solidFill>
                <a:effectLst/>
                <a:latin typeface="Times New Roman" pitchFamily="18" charset="0"/>
                <a:ea typeface="SimSun" pitchFamily="2" charset="-122"/>
                <a:cs typeface="+mn-cs"/>
              </a:rPr>
              <a:t>5</a:t>
            </a:r>
            <a:r>
              <a:rPr lang="zh-CN" altLang="zh-CN" sz="1200" kern="1200" dirty="0">
                <a:solidFill>
                  <a:schemeClr val="tx1"/>
                </a:solidFill>
                <a:effectLst/>
                <a:latin typeface="Times New Roman" pitchFamily="18" charset="0"/>
                <a:ea typeface="SimSun" pitchFamily="2" charset="-122"/>
                <a:cs typeface="+mn-cs"/>
              </a:rPr>
              <a:t>个五角星，</a:t>
            </a:r>
            <a:r>
              <a:rPr lang="en-US" altLang="zh-CN" sz="1200" kern="1200" dirty="0">
                <a:solidFill>
                  <a:schemeClr val="tx1"/>
                </a:solidFill>
                <a:effectLst/>
                <a:latin typeface="Times New Roman" pitchFamily="18" charset="0"/>
                <a:ea typeface="SimSun" pitchFamily="2" charset="-122"/>
                <a:cs typeface="+mn-cs"/>
              </a:rPr>
              <a:t>6</a:t>
            </a:r>
            <a:r>
              <a:rPr lang="zh-CN" altLang="zh-CN" sz="1200" kern="1200" dirty="0">
                <a:solidFill>
                  <a:schemeClr val="tx1"/>
                </a:solidFill>
                <a:effectLst/>
                <a:latin typeface="Times New Roman" pitchFamily="18" charset="0"/>
                <a:ea typeface="SimSun" pitchFamily="2" charset="-122"/>
                <a:cs typeface="+mn-cs"/>
              </a:rPr>
              <a:t>个三角形，此时未知点归属为三角形类别。</a:t>
            </a:r>
            <a:endParaRPr lang="en-US" altLang="zh-CN" sz="1200" kern="1200" dirty="0">
              <a:solidFill>
                <a:schemeClr val="tx1"/>
              </a:solidFill>
              <a:effectLst/>
              <a:latin typeface="Times New Roman" pitchFamily="18" charset="0"/>
              <a:ea typeface="SimSun" pitchFamily="2" charset="-122"/>
              <a:cs typeface="+mn-cs"/>
            </a:endParaRPr>
          </a:p>
          <a:p>
            <a:r>
              <a:rPr lang="en-US" altLang="zh-CN" sz="1200" i="1" kern="1200" dirty="0">
                <a:solidFill>
                  <a:schemeClr val="tx1"/>
                </a:solidFill>
                <a:effectLst/>
                <a:latin typeface="Times New Roman" pitchFamily="18" charset="0"/>
                <a:ea typeface="SimSun" pitchFamily="2" charset="-122"/>
                <a:cs typeface="+mn-cs"/>
              </a:rPr>
              <a:t>K</a:t>
            </a:r>
            <a:r>
              <a:rPr lang="zh-CN" altLang="zh-CN" sz="1200" kern="1200" dirty="0">
                <a:solidFill>
                  <a:schemeClr val="tx1"/>
                </a:solidFill>
                <a:effectLst/>
                <a:latin typeface="Times New Roman" pitchFamily="18" charset="0"/>
                <a:ea typeface="SimSun" pitchFamily="2" charset="-122"/>
                <a:cs typeface="+mn-cs"/>
              </a:rPr>
              <a:t>值过大时，意味着最后选取的参考样本点数量较大，极限的情况则是考虑所有的样本，此时就会存在一个明显的问题，当训练样本集不平衡时，此时占数多的类别更占优势。所以较大的</a:t>
            </a:r>
            <a:r>
              <a:rPr lang="en-US" altLang="zh-CN" sz="1200" i="1" kern="1200" dirty="0">
                <a:solidFill>
                  <a:schemeClr val="tx1"/>
                </a:solidFill>
                <a:effectLst/>
                <a:latin typeface="Times New Roman" pitchFamily="18" charset="0"/>
                <a:ea typeface="SimSun" pitchFamily="2" charset="-122"/>
                <a:cs typeface="+mn-cs"/>
              </a:rPr>
              <a:t>K</a:t>
            </a:r>
            <a:r>
              <a:rPr lang="zh-CN" altLang="zh-CN" sz="1200" kern="1200" dirty="0">
                <a:solidFill>
                  <a:schemeClr val="tx1"/>
                </a:solidFill>
                <a:effectLst/>
                <a:latin typeface="Times New Roman" pitchFamily="18" charset="0"/>
                <a:ea typeface="SimSun" pitchFamily="2" charset="-122"/>
                <a:cs typeface="+mn-cs"/>
              </a:rPr>
              <a:t>值能够减小噪声的影响，但会使类别之间的界限变得模糊；但</a:t>
            </a:r>
            <a:r>
              <a:rPr lang="en-US" altLang="zh-CN" sz="1200" i="1" kern="1200" dirty="0">
                <a:solidFill>
                  <a:schemeClr val="tx1"/>
                </a:solidFill>
                <a:effectLst/>
                <a:latin typeface="Times New Roman" pitchFamily="18" charset="0"/>
                <a:ea typeface="SimSun" pitchFamily="2" charset="-122"/>
                <a:cs typeface="+mn-cs"/>
              </a:rPr>
              <a:t>K</a:t>
            </a:r>
            <a:r>
              <a:rPr lang="zh-CN" altLang="zh-CN" sz="1200" kern="1200" dirty="0">
                <a:solidFill>
                  <a:schemeClr val="tx1"/>
                </a:solidFill>
                <a:effectLst/>
                <a:latin typeface="Times New Roman" pitchFamily="18" charset="0"/>
                <a:ea typeface="SimSun" pitchFamily="2" charset="-122"/>
                <a:cs typeface="+mn-cs"/>
              </a:rPr>
              <a:t>值过小时，极限来看便是取最近的样本点，这样的学习缺少了泛化能力，同时很容易受噪声数据和异常值的影响。因此，</a:t>
            </a:r>
            <a:r>
              <a:rPr lang="en-US" altLang="zh-CN" sz="1200" i="1" kern="1200" dirty="0">
                <a:solidFill>
                  <a:schemeClr val="tx1"/>
                </a:solidFill>
                <a:effectLst/>
                <a:latin typeface="Times New Roman" pitchFamily="18" charset="0"/>
                <a:ea typeface="SimSun" pitchFamily="2" charset="-122"/>
                <a:cs typeface="+mn-cs"/>
              </a:rPr>
              <a:t>K</a:t>
            </a:r>
            <a:r>
              <a:rPr lang="zh-CN" altLang="zh-CN" sz="1200" kern="1200" dirty="0">
                <a:solidFill>
                  <a:schemeClr val="tx1"/>
                </a:solidFill>
                <a:effectLst/>
                <a:latin typeface="Times New Roman" pitchFamily="18" charset="0"/>
                <a:ea typeface="SimSun" pitchFamily="2" charset="-122"/>
                <a:cs typeface="+mn-cs"/>
              </a:rPr>
              <a:t>值的设定在</a:t>
            </a:r>
            <a:r>
              <a:rPr lang="en-US" altLang="zh-CN" sz="1200" kern="1200" dirty="0">
                <a:solidFill>
                  <a:schemeClr val="tx1"/>
                </a:solidFill>
                <a:effectLst/>
                <a:latin typeface="Times New Roman" pitchFamily="18" charset="0"/>
                <a:ea typeface="SimSun" pitchFamily="2" charset="-122"/>
                <a:cs typeface="+mn-cs"/>
              </a:rPr>
              <a:t>KNN</a:t>
            </a:r>
            <a:r>
              <a:rPr lang="zh-CN" altLang="zh-CN" sz="1200" kern="1200" dirty="0">
                <a:solidFill>
                  <a:schemeClr val="tx1"/>
                </a:solidFill>
                <a:effectLst/>
                <a:latin typeface="Times New Roman" pitchFamily="18" charset="0"/>
                <a:ea typeface="SimSun" pitchFamily="2" charset="-122"/>
                <a:cs typeface="+mn-cs"/>
              </a:rPr>
              <a:t>算法中十分关键，取值过大易造成欠拟合效果，取值过小易造成过拟合效果。常见的确定</a:t>
            </a:r>
            <a:r>
              <a:rPr lang="en-US" altLang="zh-CN" sz="1200" i="1" kern="1200" dirty="0">
                <a:solidFill>
                  <a:schemeClr val="tx1"/>
                </a:solidFill>
                <a:effectLst/>
                <a:latin typeface="Times New Roman" pitchFamily="18" charset="0"/>
                <a:ea typeface="SimSun" pitchFamily="2" charset="-122"/>
                <a:cs typeface="+mn-cs"/>
              </a:rPr>
              <a:t>K</a:t>
            </a:r>
            <a:r>
              <a:rPr lang="zh-CN" altLang="zh-CN" sz="1200" kern="1200" dirty="0">
                <a:solidFill>
                  <a:schemeClr val="tx1"/>
                </a:solidFill>
                <a:effectLst/>
                <a:latin typeface="Times New Roman" pitchFamily="18" charset="0"/>
                <a:ea typeface="SimSun" pitchFamily="2" charset="-122"/>
                <a:cs typeface="+mn-cs"/>
              </a:rPr>
              <a:t>值的方法有：</a:t>
            </a:r>
          </a:p>
          <a:p>
            <a:pPr lvl="0"/>
            <a:r>
              <a:rPr lang="zh-CN" altLang="zh-CN" sz="1200" kern="1200" dirty="0">
                <a:solidFill>
                  <a:schemeClr val="tx1"/>
                </a:solidFill>
                <a:effectLst/>
                <a:latin typeface="Times New Roman" pitchFamily="18" charset="0"/>
                <a:ea typeface="SimSun" pitchFamily="2" charset="-122"/>
                <a:cs typeface="+mn-cs"/>
              </a:rPr>
              <a:t>取训练集中样本总数的平方根。</a:t>
            </a:r>
          </a:p>
          <a:p>
            <a:pPr lvl="0"/>
            <a:r>
              <a:rPr lang="zh-CN" altLang="zh-CN" sz="1200" kern="1200" dirty="0">
                <a:solidFill>
                  <a:schemeClr val="tx1"/>
                </a:solidFill>
                <a:effectLst/>
                <a:latin typeface="Times New Roman" pitchFamily="18" charset="0"/>
                <a:ea typeface="SimSun" pitchFamily="2" charset="-122"/>
                <a:cs typeface="+mn-cs"/>
              </a:rPr>
              <a:t>根据验证集，通过交叉验证确定</a:t>
            </a:r>
            <a:r>
              <a:rPr lang="en-US" altLang="zh-CN" sz="1200" i="1" kern="1200" dirty="0">
                <a:solidFill>
                  <a:schemeClr val="tx1"/>
                </a:solidFill>
                <a:effectLst/>
                <a:latin typeface="Times New Roman" pitchFamily="18" charset="0"/>
                <a:ea typeface="SimSun" pitchFamily="2" charset="-122"/>
                <a:cs typeface="+mn-cs"/>
              </a:rPr>
              <a:t>K</a:t>
            </a:r>
            <a:r>
              <a:rPr lang="zh-CN" altLang="zh-CN" sz="1200" kern="1200" dirty="0">
                <a:solidFill>
                  <a:schemeClr val="tx1"/>
                </a:solidFill>
                <a:effectLst/>
                <a:latin typeface="Times New Roman" pitchFamily="18" charset="0"/>
                <a:ea typeface="SimSun" pitchFamily="2" charset="-122"/>
                <a:cs typeface="+mn-cs"/>
              </a:rPr>
              <a:t>值。</a:t>
            </a:r>
          </a:p>
          <a:p>
            <a:endParaRPr lang="zh-CN" altLang="en-US" dirty="0"/>
          </a:p>
        </p:txBody>
      </p:sp>
      <p:sp>
        <p:nvSpPr>
          <p:cNvPr id="4" name="灯片编号占位符 3"/>
          <p:cNvSpPr>
            <a:spLocks noGrp="1"/>
          </p:cNvSpPr>
          <p:nvPr>
            <p:ph type="sldNum" sz="quarter" idx="10"/>
          </p:nvPr>
        </p:nvSpPr>
        <p:spPr/>
        <p:txBody>
          <a:bodyPr/>
          <a:lstStyle/>
          <a:p>
            <a:fld id="{622C5EFB-670E-43FC-ADA2-A7E997E8D5FF}" type="slidenum">
              <a:rPr lang="zh-CN" altLang="en-US" smtClean="0"/>
              <a:pPr/>
              <a:t>57</a:t>
            </a:fld>
            <a:endParaRPr lang="en-US" altLang="zh-CN"/>
          </a:p>
        </p:txBody>
      </p:sp>
    </p:spTree>
    <p:extLst>
      <p:ext uri="{BB962C8B-B14F-4D97-AF65-F5344CB8AC3E}">
        <p14:creationId xmlns:p14="http://schemas.microsoft.com/office/powerpoint/2010/main" val="42870239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6E1035-A290-486B-9CA0-1E98A3534074}" type="slidenum">
              <a:rPr lang="zh-CN" altLang="en-US" smtClean="0">
                <a:solidFill>
                  <a:prstClr val="black"/>
                </a:solidFill>
              </a:rPr>
              <a:pPr/>
              <a:t>67</a:t>
            </a:fld>
            <a:endParaRPr lang="zh-CN" altLang="en-US">
              <a:solidFill>
                <a:prstClr val="black"/>
              </a:solidFill>
            </a:endParaRPr>
          </a:p>
        </p:txBody>
      </p:sp>
    </p:spTree>
    <p:extLst>
      <p:ext uri="{BB962C8B-B14F-4D97-AF65-F5344CB8AC3E}">
        <p14:creationId xmlns:p14="http://schemas.microsoft.com/office/powerpoint/2010/main" val="1928691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1) Alcohol :</a:t>
            </a:r>
            <a:r>
              <a:rPr lang="zh-CN" altLang="en-US" dirty="0"/>
              <a:t>酒精</a:t>
            </a:r>
            <a:br>
              <a:rPr lang="en-US" altLang="zh-CN" dirty="0"/>
            </a:br>
            <a:r>
              <a:rPr lang="en-US" altLang="zh-CN" dirty="0"/>
              <a:t>2) Malic acid : </a:t>
            </a:r>
            <a:r>
              <a:rPr lang="zh-CN" altLang="en-US" dirty="0">
                <a:effectLst/>
              </a:rPr>
              <a:t>苹果酸 </a:t>
            </a:r>
            <a:br>
              <a:rPr lang="en-US" altLang="zh-CN" dirty="0"/>
            </a:br>
            <a:r>
              <a:rPr lang="en-US" altLang="zh-CN" dirty="0"/>
              <a:t>3) Ash: </a:t>
            </a:r>
            <a:r>
              <a:rPr lang="zh-CN" altLang="en-US" dirty="0"/>
              <a:t>灰分（无机物）</a:t>
            </a:r>
            <a:br>
              <a:rPr lang="en-US" altLang="zh-CN" dirty="0"/>
            </a:br>
            <a:r>
              <a:rPr lang="en-US" altLang="zh-CN" dirty="0"/>
              <a:t>4) </a:t>
            </a:r>
            <a:r>
              <a:rPr lang="en-US" altLang="zh-CN" dirty="0" err="1"/>
              <a:t>Alcalinity</a:t>
            </a:r>
            <a:r>
              <a:rPr lang="en-US" altLang="zh-CN" dirty="0"/>
              <a:t> of ash:</a:t>
            </a:r>
            <a:r>
              <a:rPr lang="zh-CN" altLang="en-US" dirty="0"/>
              <a:t>灰分的碱度</a:t>
            </a:r>
            <a:br>
              <a:rPr lang="en-US" altLang="zh-CN" dirty="0"/>
            </a:br>
            <a:r>
              <a:rPr lang="en-US" altLang="zh-CN" dirty="0"/>
              <a:t>5) Magnesium</a:t>
            </a:r>
            <a:r>
              <a:rPr lang="zh-CN" altLang="en-US" dirty="0"/>
              <a:t>：镁</a:t>
            </a:r>
            <a:br>
              <a:rPr lang="en-US" altLang="zh-CN" dirty="0"/>
            </a:br>
            <a:r>
              <a:rPr lang="en-US" altLang="zh-CN" dirty="0"/>
              <a:t>6) Total phenols </a:t>
            </a:r>
            <a:r>
              <a:rPr lang="zh-CN" altLang="en-US" dirty="0"/>
              <a:t>：总酚</a:t>
            </a:r>
            <a:br>
              <a:rPr lang="en-US" altLang="zh-CN" dirty="0"/>
            </a:br>
            <a:r>
              <a:rPr lang="en-US" altLang="zh-CN" dirty="0"/>
              <a:t>7) </a:t>
            </a:r>
            <a:r>
              <a:rPr lang="en-US" altLang="zh-CN" dirty="0" err="1"/>
              <a:t>Flavanoids</a:t>
            </a:r>
            <a:r>
              <a:rPr lang="zh-CN" altLang="en-US" dirty="0"/>
              <a:t>：黄酮素类</a:t>
            </a:r>
            <a:br>
              <a:rPr lang="en-US" altLang="zh-CN" dirty="0"/>
            </a:br>
            <a:r>
              <a:rPr lang="en-US" altLang="zh-CN" dirty="0"/>
              <a:t>8) </a:t>
            </a:r>
            <a:r>
              <a:rPr lang="en-US" altLang="zh-CN" dirty="0" err="1"/>
              <a:t>Nonflavanoid</a:t>
            </a:r>
            <a:r>
              <a:rPr lang="en-US" altLang="zh-CN" dirty="0"/>
              <a:t> phenols </a:t>
            </a:r>
            <a:br>
              <a:rPr lang="en-US" altLang="zh-CN" dirty="0"/>
            </a:br>
            <a:r>
              <a:rPr lang="en-US" altLang="zh-CN" dirty="0"/>
              <a:t>9) </a:t>
            </a:r>
            <a:r>
              <a:rPr lang="en-US" altLang="zh-CN" dirty="0" err="1"/>
              <a:t>Proanthocyanins</a:t>
            </a:r>
            <a:r>
              <a:rPr lang="en-US" altLang="zh-CN" dirty="0"/>
              <a:t> </a:t>
            </a:r>
            <a:br>
              <a:rPr lang="en-US" altLang="zh-CN" dirty="0"/>
            </a:br>
            <a:r>
              <a:rPr lang="en-US" altLang="zh-CN" dirty="0"/>
              <a:t>10)Color intensity </a:t>
            </a:r>
            <a:br>
              <a:rPr lang="en-US" altLang="zh-CN" dirty="0"/>
            </a:br>
            <a:r>
              <a:rPr lang="en-US" altLang="zh-CN" dirty="0"/>
              <a:t>11)Hue </a:t>
            </a:r>
            <a:br>
              <a:rPr lang="en-US" altLang="zh-CN" dirty="0"/>
            </a:br>
            <a:r>
              <a:rPr lang="en-US" altLang="zh-CN" dirty="0"/>
              <a:t>12)OD280/OD315 of diluted wines </a:t>
            </a:r>
            <a:br>
              <a:rPr lang="en-US" altLang="zh-CN" dirty="0"/>
            </a:br>
            <a:r>
              <a:rPr lang="en-US" altLang="zh-CN" dirty="0"/>
              <a:t>13)</a:t>
            </a:r>
            <a:r>
              <a:rPr lang="en-US" altLang="zh-CN" dirty="0" err="1"/>
              <a:t>Proline</a:t>
            </a:r>
            <a:r>
              <a:rPr lang="zh-CN" altLang="en-US" dirty="0"/>
              <a:t>：脯氨酸</a:t>
            </a:r>
          </a:p>
        </p:txBody>
      </p:sp>
      <p:sp>
        <p:nvSpPr>
          <p:cNvPr id="4" name="灯片编号占位符 3"/>
          <p:cNvSpPr>
            <a:spLocks noGrp="1"/>
          </p:cNvSpPr>
          <p:nvPr>
            <p:ph type="sldNum" sz="quarter" idx="10"/>
          </p:nvPr>
        </p:nvSpPr>
        <p:spPr/>
        <p:txBody>
          <a:bodyPr/>
          <a:lstStyle/>
          <a:p>
            <a:fld id="{622C5EFB-670E-43FC-ADA2-A7E997E8D5FF}" type="slidenum">
              <a:rPr lang="zh-CN" altLang="en-US" smtClean="0"/>
              <a:pPr/>
              <a:t>71</a:t>
            </a:fld>
            <a:endParaRPr lang="en-US" altLang="zh-CN"/>
          </a:p>
        </p:txBody>
      </p:sp>
    </p:spTree>
    <p:extLst>
      <p:ext uri="{BB962C8B-B14F-4D97-AF65-F5344CB8AC3E}">
        <p14:creationId xmlns:p14="http://schemas.microsoft.com/office/powerpoint/2010/main" val="2412389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C2E1F938-1FA6-45C5-BA9E-7959B90442D4}" type="slidenum">
              <a:rPr lang="zh-CN" altLang="en-US" sz="1300">
                <a:latin typeface="Arial" panose="020B0604020202020204" pitchFamily="34" charset="0"/>
              </a:rPr>
              <a:pPr eaLnBrk="1" hangingPunct="1"/>
              <a:t>4</a:t>
            </a:fld>
            <a:endParaRPr lang="en-US" altLang="zh-CN" sz="1300">
              <a:latin typeface="Arial" panose="020B0604020202020204" pitchFamily="34" charset="0"/>
            </a:endParaRPr>
          </a:p>
        </p:txBody>
      </p:sp>
      <p:sp>
        <p:nvSpPr>
          <p:cNvPr id="89091" name="Rectangle 2"/>
          <p:cNvSpPr>
            <a:spLocks noGrp="1" noRot="1" noChangeAspect="1" noChangeArrowheads="1" noTextEdit="1"/>
          </p:cNvSpPr>
          <p:nvPr>
            <p:ph type="sldImg"/>
          </p:nvPr>
        </p:nvSpPr>
        <p:spPr>
          <a:xfrm>
            <a:off x="992188" y="768350"/>
            <a:ext cx="5114925" cy="3836988"/>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8672105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2C5EFB-670E-43FC-ADA2-A7E997E8D5FF}" type="slidenum">
              <a:rPr lang="zh-CN" altLang="en-US" smtClean="0"/>
              <a:pPr/>
              <a:t>72</a:t>
            </a:fld>
            <a:endParaRPr lang="en-US" altLang="zh-CN"/>
          </a:p>
        </p:txBody>
      </p:sp>
    </p:spTree>
    <p:extLst>
      <p:ext uri="{BB962C8B-B14F-4D97-AF65-F5344CB8AC3E}">
        <p14:creationId xmlns:p14="http://schemas.microsoft.com/office/powerpoint/2010/main" val="1387405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𝜀</m:t>
                        </m:r>
                      </m:e>
                      <m:sub>
                        <m:r>
                          <a:rPr lang="en-US" altLang="zh-CN" b="0" i="1" smtClean="0">
                            <a:latin typeface="Cambria Math" panose="02040503050406030204" pitchFamily="18" charset="0"/>
                          </a:rPr>
                          <m:t>1</m:t>
                        </m:r>
                      </m:sub>
                    </m:sSub>
                  </m:oMath>
                </a14:m>
                <a:r>
                  <a:rPr lang="en-US" altLang="zh-CN" dirty="0"/>
                  <a:t>=3/10=0.3</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a:t>
                </a:r>
                <a:r>
                  <a:rPr lang="en-US" altLang="zh-CN" baseline="-25000" dirty="0"/>
                  <a:t>1</a:t>
                </a:r>
                <a:r>
                  <a:rPr lang="en-US" altLang="zh-CN" dirty="0"/>
                  <a:t>=</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m:rPr>
                        <m:sty m:val="p"/>
                      </m:rPr>
                      <a:rPr lang="en-US" altLang="zh-CN" b="0" i="0" smtClean="0">
                        <a:latin typeface="Cambria Math" panose="02040503050406030204" pitchFamily="18" charset="0"/>
                      </a:rPr>
                      <m:t>ln</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1−0.3</m:t>
                        </m:r>
                      </m:num>
                      <m:den>
                        <m:r>
                          <a:rPr lang="en-US" altLang="zh-CN" b="0" i="1" smtClean="0">
                            <a:latin typeface="Cambria Math" panose="02040503050406030204" pitchFamily="18" charset="0"/>
                          </a:rPr>
                          <m:t>0.3</m:t>
                        </m:r>
                      </m:den>
                    </m:f>
                    <m:r>
                      <a:rPr lang="en-US" altLang="zh-CN" b="0" i="1" smtClean="0">
                        <a:latin typeface="Cambria Math" panose="02040503050406030204" pitchFamily="18" charset="0"/>
                      </a:rPr>
                      <m:t>)</m:t>
                    </m:r>
                  </m:oMath>
                </a14:m>
                <a:r>
                  <a:rPr lang="en-US" altLang="zh-CN" dirty="0"/>
                  <a:t>=0.42</a:t>
                </a:r>
              </a:p>
              <a:p>
                <a:pPr marL="0" marR="0" lvl="0" indent="0" algn="l" defTabSz="914400" rtl="0" eaLnBrk="0" fontAlgn="base" latinLnBrk="0" hangingPunct="0">
                  <a:lnSpc>
                    <a:spcPct val="100000"/>
                  </a:lnSpc>
                  <a:spcBef>
                    <a:spcPct val="30000"/>
                  </a:spcBef>
                  <a:spcAft>
                    <a:spcPct val="0"/>
                  </a:spcAft>
                  <a:buClrTx/>
                  <a:buSzTx/>
                  <a:buFontTx/>
                  <a:buNone/>
                  <a:tabLst/>
                  <a:defRPr/>
                </a:pP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SimSun" pitchFamily="2" charset="-122"/>
                            <a:cs typeface="+mn-cs"/>
                          </a:rPr>
                        </m:ctrlPr>
                      </m:sSubPr>
                      <m:e>
                        <m:r>
                          <a:rPr lang="en-US" altLang="zh-CN" sz="1200" i="1" kern="1200">
                            <a:solidFill>
                              <a:schemeClr val="tx1"/>
                            </a:solidFill>
                            <a:effectLst/>
                            <a:latin typeface="Cambria Math" panose="02040503050406030204" pitchFamily="18" charset="0"/>
                            <a:ea typeface="SimSun" pitchFamily="2" charset="-122"/>
                            <a:cs typeface="+mn-cs"/>
                          </a:rPr>
                          <m:t>𝑍</m:t>
                        </m:r>
                      </m:e>
                      <m:sub>
                        <m:r>
                          <a:rPr lang="en-US" altLang="zh-CN" sz="1200" i="1" kern="1200">
                            <a:solidFill>
                              <a:schemeClr val="tx1"/>
                            </a:solidFill>
                            <a:effectLst/>
                            <a:latin typeface="Cambria Math" panose="02040503050406030204" pitchFamily="18" charset="0"/>
                            <a:ea typeface="SimSun" pitchFamily="2" charset="-122"/>
                            <a:cs typeface="+mn-cs"/>
                          </a:rPr>
                          <m:t>𝑚</m:t>
                        </m:r>
                      </m:sub>
                    </m:sSub>
                    <m:r>
                      <a:rPr lang="en-US" altLang="zh-CN" sz="1200" i="1" kern="1200">
                        <a:solidFill>
                          <a:schemeClr val="tx1"/>
                        </a:solidFill>
                        <a:effectLst/>
                        <a:latin typeface="Cambria Math" panose="02040503050406030204" pitchFamily="18" charset="0"/>
                        <a:ea typeface="SimSun" pitchFamily="2" charset="-122"/>
                        <a:cs typeface="+mn-cs"/>
                      </a:rPr>
                      <m:t>=</m:t>
                    </m:r>
                    <m:nary>
                      <m:naryPr>
                        <m:chr m:val="∑"/>
                        <m:limLoc m:val="undOvr"/>
                        <m:ctrlPr>
                          <a:rPr lang="zh-CN" altLang="zh-CN" sz="1200" i="1" kern="1200">
                            <a:solidFill>
                              <a:schemeClr val="tx1"/>
                            </a:solidFill>
                            <a:effectLst/>
                            <a:latin typeface="Cambria Math" panose="02040503050406030204" pitchFamily="18" charset="0"/>
                            <a:ea typeface="SimSun" pitchFamily="2" charset="-122"/>
                            <a:cs typeface="+mn-cs"/>
                          </a:rPr>
                        </m:ctrlPr>
                      </m:naryPr>
                      <m:sub>
                        <m:r>
                          <a:rPr lang="en-US" altLang="zh-CN" sz="1200" i="1" kern="1200">
                            <a:solidFill>
                              <a:schemeClr val="tx1"/>
                            </a:solidFill>
                            <a:effectLst/>
                            <a:latin typeface="Cambria Math" panose="02040503050406030204" pitchFamily="18" charset="0"/>
                            <a:ea typeface="SimSun" pitchFamily="2" charset="-122"/>
                            <a:cs typeface="+mn-cs"/>
                          </a:rPr>
                          <m:t>𝑖</m:t>
                        </m:r>
                        <m:r>
                          <a:rPr lang="en-US" altLang="zh-CN" sz="1200" i="1" kern="1200">
                            <a:solidFill>
                              <a:schemeClr val="tx1"/>
                            </a:solidFill>
                            <a:effectLst/>
                            <a:latin typeface="Cambria Math" panose="02040503050406030204" pitchFamily="18" charset="0"/>
                            <a:ea typeface="SimSun" pitchFamily="2" charset="-122"/>
                            <a:cs typeface="+mn-cs"/>
                          </a:rPr>
                          <m:t>=1</m:t>
                        </m:r>
                      </m:sub>
                      <m:sup>
                        <m:r>
                          <a:rPr lang="en-US" altLang="zh-CN" sz="1200" i="1" kern="1200">
                            <a:solidFill>
                              <a:schemeClr val="tx1"/>
                            </a:solidFill>
                            <a:effectLst/>
                            <a:latin typeface="Cambria Math" panose="02040503050406030204" pitchFamily="18" charset="0"/>
                            <a:ea typeface="SimSun" pitchFamily="2" charset="-122"/>
                            <a:cs typeface="+mn-cs"/>
                          </a:rPr>
                          <m:t>𝑁</m:t>
                        </m:r>
                      </m:sup>
                      <m:e>
                        <m:sSub>
                          <m:sSubPr>
                            <m:ctrlPr>
                              <a:rPr lang="zh-CN" altLang="zh-CN" sz="1200" i="1" kern="1200">
                                <a:solidFill>
                                  <a:schemeClr val="tx1"/>
                                </a:solidFill>
                                <a:effectLst/>
                                <a:latin typeface="Cambria Math" panose="02040503050406030204" pitchFamily="18" charset="0"/>
                                <a:ea typeface="SimSun" pitchFamily="2" charset="-122"/>
                                <a:cs typeface="+mn-cs"/>
                              </a:rPr>
                            </m:ctrlPr>
                          </m:sSubPr>
                          <m:e>
                            <m:r>
                              <a:rPr lang="en-US" altLang="zh-CN" sz="1200" i="1" kern="1200">
                                <a:solidFill>
                                  <a:schemeClr val="tx1"/>
                                </a:solidFill>
                                <a:effectLst/>
                                <a:latin typeface="Cambria Math" panose="02040503050406030204" pitchFamily="18" charset="0"/>
                                <a:ea typeface="SimSun" pitchFamily="2" charset="-122"/>
                                <a:cs typeface="+mn-cs"/>
                              </a:rPr>
                              <m:t>𝑤</m:t>
                            </m:r>
                          </m:e>
                          <m:sub>
                            <m:r>
                              <a:rPr lang="en-US" altLang="zh-CN" sz="1200" i="1" kern="1200">
                                <a:solidFill>
                                  <a:schemeClr val="tx1"/>
                                </a:solidFill>
                                <a:effectLst/>
                                <a:latin typeface="Cambria Math" panose="02040503050406030204" pitchFamily="18" charset="0"/>
                                <a:ea typeface="SimSun" pitchFamily="2" charset="-122"/>
                                <a:cs typeface="+mn-cs"/>
                              </a:rPr>
                              <m:t>𝑚𝑖</m:t>
                            </m:r>
                          </m:sub>
                        </m:sSub>
                        <m:sSup>
                          <m:sSupPr>
                            <m:ctrlPr>
                              <a:rPr lang="zh-CN" altLang="zh-CN" sz="1200" i="1" kern="1200">
                                <a:solidFill>
                                  <a:schemeClr val="tx1"/>
                                </a:solidFill>
                                <a:effectLst/>
                                <a:latin typeface="Cambria Math" panose="02040503050406030204" pitchFamily="18" charset="0"/>
                                <a:ea typeface="SimSun" pitchFamily="2" charset="-122"/>
                                <a:cs typeface="+mn-cs"/>
                              </a:rPr>
                            </m:ctrlPr>
                          </m:sSupPr>
                          <m:e>
                            <m:r>
                              <a:rPr lang="en-US" altLang="zh-CN" sz="1200" i="1" kern="1200">
                                <a:solidFill>
                                  <a:schemeClr val="tx1"/>
                                </a:solidFill>
                                <a:effectLst/>
                                <a:latin typeface="Cambria Math" panose="02040503050406030204" pitchFamily="18" charset="0"/>
                                <a:ea typeface="SimSun" pitchFamily="2" charset="-122"/>
                                <a:cs typeface="+mn-cs"/>
                              </a:rPr>
                              <m:t>𝑒</m:t>
                            </m:r>
                          </m:e>
                          <m:sup>
                            <m:r>
                              <a:rPr lang="zh-CN" altLang="en-US" sz="1200" i="1" kern="1200">
                                <a:solidFill>
                                  <a:schemeClr val="tx1"/>
                                </a:solidFill>
                                <a:effectLst/>
                                <a:latin typeface="Cambria Math" panose="02040503050406030204" pitchFamily="18" charset="0"/>
                                <a:ea typeface="SimSun" pitchFamily="2" charset="-122"/>
                                <a:cs typeface="+mn-cs"/>
                              </a:rPr>
                              <m:t>−</m:t>
                            </m:r>
                            <m:sSub>
                              <m:sSubPr>
                                <m:ctrlPr>
                                  <a:rPr lang="zh-CN" altLang="zh-CN" sz="1200" i="1" kern="1200">
                                    <a:solidFill>
                                      <a:schemeClr val="tx1"/>
                                    </a:solidFill>
                                    <a:effectLst/>
                                    <a:latin typeface="Cambria Math" panose="02040503050406030204" pitchFamily="18" charset="0"/>
                                    <a:ea typeface="SimSun" pitchFamily="2" charset="-122"/>
                                    <a:cs typeface="+mn-cs"/>
                                  </a:rPr>
                                </m:ctrlPr>
                              </m:sSubPr>
                              <m:e>
                                <m:r>
                                  <m:rPr>
                                    <m:sty m:val="p"/>
                                  </m:rPr>
                                  <a:rPr lang="en-US" altLang="zh-CN" sz="1200" kern="1200">
                                    <a:solidFill>
                                      <a:schemeClr val="tx1"/>
                                    </a:solidFill>
                                    <a:effectLst/>
                                    <a:latin typeface="Cambria Math" panose="02040503050406030204" pitchFamily="18" charset="0"/>
                                    <a:ea typeface="SimSun" pitchFamily="2" charset="-122"/>
                                    <a:cs typeface="+mn-cs"/>
                                  </a:rPr>
                                  <m:t>α</m:t>
                                </m:r>
                              </m:e>
                              <m:sub>
                                <m:r>
                                  <a:rPr lang="en-US" altLang="zh-CN" sz="1200" i="1" kern="1200">
                                    <a:solidFill>
                                      <a:schemeClr val="tx1"/>
                                    </a:solidFill>
                                    <a:effectLst/>
                                    <a:latin typeface="Cambria Math" panose="02040503050406030204" pitchFamily="18" charset="0"/>
                                    <a:ea typeface="SimSun" pitchFamily="2" charset="-122"/>
                                    <a:cs typeface="+mn-cs"/>
                                  </a:rPr>
                                  <m:t>𝑚</m:t>
                                </m:r>
                              </m:sub>
                            </m:sSub>
                            <m:sSub>
                              <m:sSubPr>
                                <m:ctrlPr>
                                  <a:rPr lang="zh-CN" altLang="zh-CN" sz="1200" i="1" kern="1200">
                                    <a:solidFill>
                                      <a:schemeClr val="tx1"/>
                                    </a:solidFill>
                                    <a:effectLst/>
                                    <a:latin typeface="Cambria Math" panose="02040503050406030204" pitchFamily="18" charset="0"/>
                                    <a:ea typeface="SimSun" pitchFamily="2" charset="-122"/>
                                    <a:cs typeface="+mn-cs"/>
                                  </a:rPr>
                                </m:ctrlPr>
                              </m:sSubPr>
                              <m:e>
                                <m:r>
                                  <a:rPr lang="en-US" altLang="zh-CN" sz="1200" i="1" kern="1200">
                                    <a:solidFill>
                                      <a:schemeClr val="tx1"/>
                                    </a:solidFill>
                                    <a:effectLst/>
                                    <a:latin typeface="Cambria Math" panose="02040503050406030204" pitchFamily="18" charset="0"/>
                                    <a:ea typeface="SimSun" pitchFamily="2" charset="-122"/>
                                    <a:cs typeface="+mn-cs"/>
                                  </a:rPr>
                                  <m:t>𝑦</m:t>
                                </m:r>
                              </m:e>
                              <m:sub>
                                <m:r>
                                  <a:rPr lang="en-US" altLang="zh-CN" sz="1200" i="1" kern="1200">
                                    <a:solidFill>
                                      <a:schemeClr val="tx1"/>
                                    </a:solidFill>
                                    <a:effectLst/>
                                    <a:latin typeface="Cambria Math" panose="02040503050406030204" pitchFamily="18" charset="0"/>
                                    <a:ea typeface="SimSun" pitchFamily="2" charset="-122"/>
                                    <a:cs typeface="+mn-cs"/>
                                  </a:rPr>
                                  <m:t>𝑖</m:t>
                                </m:r>
                              </m:sub>
                            </m:sSub>
                            <m:sSub>
                              <m:sSubPr>
                                <m:ctrlPr>
                                  <a:rPr lang="zh-CN" altLang="zh-CN" sz="1200" i="1" kern="1200">
                                    <a:solidFill>
                                      <a:schemeClr val="tx1"/>
                                    </a:solidFill>
                                    <a:effectLst/>
                                    <a:latin typeface="Cambria Math" panose="02040503050406030204" pitchFamily="18" charset="0"/>
                                    <a:ea typeface="SimSun" pitchFamily="2" charset="-122"/>
                                    <a:cs typeface="+mn-cs"/>
                                  </a:rPr>
                                </m:ctrlPr>
                              </m:sSubPr>
                              <m:e>
                                <m:r>
                                  <a:rPr lang="en-US" altLang="zh-CN" sz="1200" i="1" kern="1200">
                                    <a:solidFill>
                                      <a:schemeClr val="tx1"/>
                                    </a:solidFill>
                                    <a:effectLst/>
                                    <a:latin typeface="Cambria Math" panose="02040503050406030204" pitchFamily="18" charset="0"/>
                                    <a:ea typeface="SimSun" pitchFamily="2" charset="-122"/>
                                    <a:cs typeface="+mn-cs"/>
                                  </a:rPr>
                                  <m:t>𝐺</m:t>
                                </m:r>
                              </m:e>
                              <m:sub>
                                <m:r>
                                  <a:rPr lang="en-US" altLang="zh-CN" sz="1200" i="1" kern="1200">
                                    <a:solidFill>
                                      <a:schemeClr val="tx1"/>
                                    </a:solidFill>
                                    <a:effectLst/>
                                    <a:latin typeface="Cambria Math" panose="02040503050406030204" pitchFamily="18" charset="0"/>
                                    <a:ea typeface="SimSun" pitchFamily="2" charset="-122"/>
                                    <a:cs typeface="+mn-cs"/>
                                  </a:rPr>
                                  <m:t>𝑚</m:t>
                                </m:r>
                              </m:sub>
                            </m:sSub>
                            <m:r>
                              <a:rPr lang="en-US" altLang="zh-CN" sz="1200" i="1" kern="1200">
                                <a:solidFill>
                                  <a:schemeClr val="tx1"/>
                                </a:solidFill>
                                <a:effectLst/>
                                <a:latin typeface="Cambria Math" panose="02040503050406030204" pitchFamily="18" charset="0"/>
                                <a:ea typeface="SimSun" pitchFamily="2" charset="-122"/>
                                <a:cs typeface="+mn-cs"/>
                              </a:rPr>
                              <m:t>(</m:t>
                            </m:r>
                            <m:sSub>
                              <m:sSubPr>
                                <m:ctrlPr>
                                  <a:rPr lang="zh-CN" altLang="zh-CN" sz="1200" i="1" kern="1200">
                                    <a:solidFill>
                                      <a:schemeClr val="tx1"/>
                                    </a:solidFill>
                                    <a:effectLst/>
                                    <a:latin typeface="Cambria Math" panose="02040503050406030204" pitchFamily="18" charset="0"/>
                                    <a:ea typeface="SimSun" pitchFamily="2" charset="-122"/>
                                    <a:cs typeface="+mn-cs"/>
                                  </a:rPr>
                                </m:ctrlPr>
                              </m:sSubPr>
                              <m:e>
                                <m:r>
                                  <a:rPr lang="en-US" altLang="zh-CN" sz="1200" i="1" kern="1200">
                                    <a:solidFill>
                                      <a:schemeClr val="tx1"/>
                                    </a:solidFill>
                                    <a:effectLst/>
                                    <a:latin typeface="Cambria Math" panose="02040503050406030204" pitchFamily="18" charset="0"/>
                                    <a:ea typeface="SimSun" pitchFamily="2" charset="-122"/>
                                    <a:cs typeface="+mn-cs"/>
                                  </a:rPr>
                                  <m:t>𝑥</m:t>
                                </m:r>
                              </m:e>
                              <m:sub>
                                <m:r>
                                  <a:rPr lang="en-US" altLang="zh-CN" sz="1200" i="1" kern="1200">
                                    <a:solidFill>
                                      <a:schemeClr val="tx1"/>
                                    </a:solidFill>
                                    <a:effectLst/>
                                    <a:latin typeface="Cambria Math" panose="02040503050406030204" pitchFamily="18" charset="0"/>
                                    <a:ea typeface="SimSun" pitchFamily="2" charset="-122"/>
                                    <a:cs typeface="+mn-cs"/>
                                  </a:rPr>
                                  <m:t>𝑖</m:t>
                                </m:r>
                              </m:sub>
                            </m:sSub>
                            <m:r>
                              <a:rPr lang="en-US" altLang="zh-CN" sz="1200" i="1" kern="1200">
                                <a:solidFill>
                                  <a:schemeClr val="tx1"/>
                                </a:solidFill>
                                <a:effectLst/>
                                <a:latin typeface="Cambria Math" panose="02040503050406030204" pitchFamily="18" charset="0"/>
                                <a:ea typeface="SimSun" pitchFamily="2" charset="-122"/>
                                <a:cs typeface="+mn-cs"/>
                              </a:rPr>
                              <m:t>)</m:t>
                            </m:r>
                          </m:sup>
                        </m:sSup>
                      </m:e>
                    </m:nary>
                  </m:oMath>
                </a14:m>
                <a:r>
                  <a:rPr lang="en-US" altLang="zh-CN" sz="1200" kern="1200" dirty="0">
                    <a:solidFill>
                      <a:schemeClr val="tx1"/>
                    </a:solidFill>
                    <a:effectLst/>
                    <a:latin typeface="Times New Roman" pitchFamily="18" charset="0"/>
                    <a:ea typeface="SimSun" pitchFamily="2" charset="-122"/>
                    <a:cs typeface="+mn-cs"/>
                  </a:rPr>
                  <a:t>  </a:t>
                </a:r>
                <a:r>
                  <a:rPr lang="zh-CN" altLang="en-US" sz="1200" kern="1200" dirty="0">
                    <a:solidFill>
                      <a:schemeClr val="tx1"/>
                    </a:solidFill>
                    <a:effectLst/>
                    <a:latin typeface="Times New Roman" pitchFamily="18" charset="0"/>
                    <a:ea typeface="SimSun" pitchFamily="2" charset="-122"/>
                    <a:cs typeface="+mn-cs"/>
                  </a:rPr>
                  <a:t>（后算，就是新权值求和）</a:t>
                </a:r>
                <a:endParaRPr lang="en-US" altLang="zh-CN" sz="1200" kern="1200" dirty="0">
                  <a:solidFill>
                    <a:schemeClr val="tx1"/>
                  </a:solidFill>
                  <a:effectLst/>
                  <a:latin typeface="Times New Roman" pitchFamily="18" charset="0"/>
                  <a:ea typeface="SimSun"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Times New Roman" pitchFamily="18" charset="0"/>
                    <a:ea typeface="SimSun" pitchFamily="2" charset="-122"/>
                    <a:cs typeface="+mn-cs"/>
                  </a:rPr>
                  <a:t>D</a:t>
                </a:r>
                <a:r>
                  <a:rPr lang="en-US" altLang="zh-CN" sz="1200" kern="1200" baseline="-25000" dirty="0">
                    <a:solidFill>
                      <a:schemeClr val="tx1"/>
                    </a:solidFill>
                    <a:effectLst/>
                    <a:latin typeface="Times New Roman" pitchFamily="18" charset="0"/>
                    <a:ea typeface="SimSun" pitchFamily="2" charset="-122"/>
                    <a:cs typeface="+mn-cs"/>
                  </a:rPr>
                  <a:t>2</a:t>
                </a:r>
                <a:r>
                  <a:rPr lang="zh-CN" altLang="en-US" sz="1200" kern="1200" dirty="0">
                    <a:solidFill>
                      <a:schemeClr val="tx1"/>
                    </a:solidFill>
                    <a:effectLst/>
                    <a:latin typeface="Times New Roman" pitchFamily="18" charset="0"/>
                    <a:ea typeface="SimSun" pitchFamily="2" charset="-122"/>
                    <a:cs typeface="+mn-cs"/>
                  </a:rPr>
                  <a:t>计算各个</a:t>
                </a:r>
                <a:r>
                  <a:rPr lang="en-US" altLang="zh-CN" sz="1200" kern="1200" dirty="0">
                    <a:solidFill>
                      <a:schemeClr val="tx1"/>
                    </a:solidFill>
                    <a:effectLst/>
                    <a:latin typeface="Times New Roman" pitchFamily="18" charset="0"/>
                    <a:ea typeface="SimSun" pitchFamily="2" charset="-122"/>
                    <a:cs typeface="+mn-cs"/>
                  </a:rPr>
                  <a:t>W</a:t>
                </a:r>
                <a:r>
                  <a:rPr lang="en-US" altLang="zh-CN" sz="1200" kern="1200" baseline="-25000" dirty="0">
                    <a:solidFill>
                      <a:schemeClr val="tx1"/>
                    </a:solidFill>
                    <a:effectLst/>
                    <a:latin typeface="Times New Roman" pitchFamily="18" charset="0"/>
                    <a:ea typeface="SimSun" pitchFamily="2" charset="-122"/>
                    <a:cs typeface="+mn-cs"/>
                  </a:rPr>
                  <a:t>i</a:t>
                </a:r>
                <a:r>
                  <a:rPr lang="zh-CN" altLang="en-US" sz="1200" kern="1200" dirty="0">
                    <a:solidFill>
                      <a:schemeClr val="tx1"/>
                    </a:solidFill>
                    <a:effectLst/>
                    <a:latin typeface="Times New Roman" pitchFamily="18" charset="0"/>
                    <a:ea typeface="SimSun" pitchFamily="2" charset="-122"/>
                    <a:cs typeface="+mn-cs"/>
                  </a:rPr>
                  <a:t>：正确的</a:t>
                </a:r>
                <a14:m>
                  <m:oMath xmlns:m="http://schemas.openxmlformats.org/officeDocument/2006/math">
                    <m:r>
                      <a:rPr lang="en-US" altLang="zh-CN" sz="1200" b="0" i="0" kern="1200" smtClean="0">
                        <a:solidFill>
                          <a:schemeClr val="tx1"/>
                        </a:solidFill>
                        <a:effectLst/>
                        <a:latin typeface="Cambria Math" panose="02040503050406030204" pitchFamily="18" charset="0"/>
                        <a:ea typeface="SimSun" pitchFamily="2" charset="-122"/>
                        <a:cs typeface="+mn-cs"/>
                      </a:rPr>
                      <m:t>0.1</m:t>
                    </m:r>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m:t>
                    </m:r>
                    <m:sSup>
                      <m:sSupPr>
                        <m:ctrlP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ctrlPr>
                      </m:sSupPr>
                      <m:e>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𝑒</m:t>
                        </m:r>
                      </m:e>
                      <m:sup>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−0.42</m:t>
                        </m:r>
                      </m:sup>
                    </m:sSup>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=0.0657047</m:t>
                    </m:r>
                  </m:oMath>
                </a14:m>
                <a:r>
                  <a:rPr lang="en-US" altLang="zh-CN" sz="1200" kern="1200" dirty="0">
                    <a:solidFill>
                      <a:schemeClr val="tx1"/>
                    </a:solidFill>
                    <a:effectLst/>
                    <a:latin typeface="Times New Roman" pitchFamily="18" charset="0"/>
                    <a:ea typeface="SimSun" pitchFamily="2" charset="-122"/>
                    <a:cs typeface="+mn-cs"/>
                  </a:rPr>
                  <a:t> </a:t>
                </a:r>
                <a:r>
                  <a:rPr lang="zh-CN" altLang="en-US" sz="1200" kern="1200" dirty="0">
                    <a:solidFill>
                      <a:schemeClr val="tx1"/>
                    </a:solidFill>
                    <a:effectLst/>
                    <a:latin typeface="Times New Roman" pitchFamily="18" charset="0"/>
                    <a:ea typeface="SimSun" pitchFamily="2" charset="-122"/>
                    <a:cs typeface="+mn-cs"/>
                  </a:rPr>
                  <a:t>分类错误的：</a:t>
                </a:r>
                <a14:m>
                  <m:oMath xmlns:m="http://schemas.openxmlformats.org/officeDocument/2006/math">
                    <m:r>
                      <a:rPr lang="en-US" altLang="zh-CN" sz="1200" b="0" i="0" kern="1200" smtClean="0">
                        <a:solidFill>
                          <a:schemeClr val="tx1"/>
                        </a:solidFill>
                        <a:effectLst/>
                        <a:latin typeface="Cambria Math" panose="02040503050406030204" pitchFamily="18" charset="0"/>
                        <a:ea typeface="SimSun" pitchFamily="2" charset="-122"/>
                        <a:cs typeface="+mn-cs"/>
                      </a:rPr>
                      <m:t>0.1</m:t>
                    </m:r>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m:t>
                    </m:r>
                    <m:sSup>
                      <m:sSupPr>
                        <m:ctrlP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ctrlPr>
                      </m:sSupPr>
                      <m:e>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𝑒</m:t>
                        </m:r>
                      </m:e>
                      <m:sup>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0.42</m:t>
                        </m:r>
                      </m:sup>
                    </m:sSup>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=0.</m:t>
                    </m:r>
                  </m:oMath>
                </a14:m>
                <a:r>
                  <a:rPr lang="en-US" altLang="zh-CN" sz="1200" kern="1200" dirty="0">
                    <a:solidFill>
                      <a:schemeClr val="tx1"/>
                    </a:solidFill>
                    <a:effectLst/>
                    <a:latin typeface="Times New Roman" pitchFamily="18" charset="0"/>
                    <a:ea typeface="SimSun" pitchFamily="2" charset="-122"/>
                    <a:cs typeface="+mn-cs"/>
                  </a:rPr>
                  <a:t>1521962</a:t>
                </a:r>
                <a:endParaRPr lang="zh-CN" altLang="zh-CN" sz="1200" kern="1200" dirty="0">
                  <a:solidFill>
                    <a:schemeClr val="tx1"/>
                  </a:solidFill>
                  <a:effectLst/>
                  <a:latin typeface="Times New Roman" pitchFamily="18" charset="0"/>
                  <a:ea typeface="SimSun"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altLang="zh-CN" sz="1200" b="0" i="0" kern="1200" smtClean="0">
                          <a:solidFill>
                            <a:schemeClr val="tx1"/>
                          </a:solidFill>
                          <a:effectLst/>
                          <a:latin typeface="Cambria Math" panose="02040503050406030204" pitchFamily="18" charset="0"/>
                          <a:ea typeface="SimSun" pitchFamily="2" charset="-122"/>
                          <a:cs typeface="+mn-cs"/>
                        </a:rPr>
                        <m:t>z</m:t>
                      </m:r>
                      <m:r>
                        <a:rPr lang="en-US" altLang="zh-CN" sz="1200" b="0" i="0" kern="1200" smtClean="0">
                          <a:solidFill>
                            <a:schemeClr val="tx1"/>
                          </a:solidFill>
                          <a:effectLst/>
                          <a:latin typeface="Cambria Math" panose="02040503050406030204" pitchFamily="18" charset="0"/>
                          <a:ea typeface="SimSun" pitchFamily="2" charset="-122"/>
                          <a:cs typeface="+mn-cs"/>
                        </a:rPr>
                        <m:t>=</m:t>
                      </m:r>
                      <m:r>
                        <a:rPr lang="en-US" altLang="zh-CN" sz="1200" b="0" i="1" kern="1200" smtClean="0">
                          <a:solidFill>
                            <a:schemeClr val="tx1"/>
                          </a:solidFill>
                          <a:effectLst/>
                          <a:latin typeface="Cambria Math" panose="02040503050406030204" pitchFamily="18" charset="0"/>
                          <a:ea typeface="Cambria Math" panose="02040503050406030204" pitchFamily="18" charset="0"/>
                          <a:cs typeface="+mn-cs"/>
                        </a:rPr>
                        <m:t>0.0657047×7+0.1521962×3=0.9165215</m:t>
                      </m:r>
                    </m:oMath>
                  </m:oMathPara>
                </a14:m>
                <a:endParaRPr lang="en-US" altLang="zh-CN" sz="1200" b="0" kern="1200" dirty="0">
                  <a:solidFill>
                    <a:schemeClr val="tx1"/>
                  </a:solidFill>
                  <a:effectLst/>
                  <a:latin typeface="Times New Roman" pitchFamily="18" charset="0"/>
                  <a:ea typeface="Cambria Math" panose="02040503050406030204" pitchFamily="18" charset="0"/>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Times New Roman" pitchFamily="18" charset="0"/>
                    <a:ea typeface="SimSun" pitchFamily="2" charset="-122"/>
                    <a:cs typeface="+mn-cs"/>
                  </a:rPr>
                  <a:t>规范化后的权值，分别为</a:t>
                </a:r>
                <a:r>
                  <a:rPr lang="en-US" altLang="zh-CN" sz="1200" kern="1200" dirty="0">
                    <a:solidFill>
                      <a:schemeClr val="tx1"/>
                    </a:solidFill>
                    <a:effectLst/>
                    <a:latin typeface="Times New Roman" pitchFamily="18" charset="0"/>
                    <a:ea typeface="SimSun" pitchFamily="2" charset="-122"/>
                    <a:cs typeface="+mn-cs"/>
                  </a:rPr>
                  <a:t>0.07</a:t>
                </a:r>
                <a:r>
                  <a:rPr lang="zh-CN" altLang="en-US" sz="1200" kern="1200" dirty="0">
                    <a:solidFill>
                      <a:schemeClr val="tx1"/>
                    </a:solidFill>
                    <a:effectLst/>
                    <a:latin typeface="Times New Roman" pitchFamily="18" charset="0"/>
                    <a:ea typeface="SimSun" pitchFamily="2" charset="-122"/>
                    <a:cs typeface="+mn-cs"/>
                  </a:rPr>
                  <a:t>（正确的降低了）和</a:t>
                </a:r>
                <a:r>
                  <a:rPr lang="en-US" altLang="zh-CN" sz="1200" kern="1200" dirty="0">
                    <a:solidFill>
                      <a:schemeClr val="tx1"/>
                    </a:solidFill>
                    <a:effectLst/>
                    <a:latin typeface="Times New Roman" pitchFamily="18" charset="0"/>
                    <a:ea typeface="SimSun" pitchFamily="2" charset="-122"/>
                    <a:cs typeface="+mn-cs"/>
                  </a:rPr>
                  <a:t>0.15</a:t>
                </a:r>
                <a:r>
                  <a:rPr lang="zh-CN" altLang="en-US" sz="1200" kern="1200" dirty="0">
                    <a:solidFill>
                      <a:schemeClr val="tx1"/>
                    </a:solidFill>
                    <a:effectLst/>
                    <a:latin typeface="Times New Roman" pitchFamily="18" charset="0"/>
                    <a:ea typeface="SimSun" pitchFamily="2" charset="-122"/>
                    <a:cs typeface="+mn-cs"/>
                  </a:rPr>
                  <a:t>（错误的提高了）</a:t>
                </a:r>
                <a:endParaRPr lang="zh-CN" altLang="zh-CN" sz="1200" kern="1200" dirty="0">
                  <a:solidFill>
                    <a:schemeClr val="tx1"/>
                  </a:solidFill>
                  <a:effectLst/>
                  <a:latin typeface="Times New Roman" pitchFamily="18" charset="0"/>
                  <a:ea typeface="SimSun"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Times New Roman" pitchFamily="18" charset="0"/>
                  <a:ea typeface="SimSun"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i="0">
                    <a:latin typeface="Cambria Math" panose="02040503050406030204" pitchFamily="18" charset="0"/>
                  </a:rPr>
                  <a:t>𝜀</a:t>
                </a:r>
                <a:r>
                  <a:rPr lang="en-US" altLang="zh-CN" i="0" smtClean="0">
                    <a:latin typeface="Cambria Math" panose="02040503050406030204" pitchFamily="18" charset="0"/>
                  </a:rPr>
                  <a:t>_</a:t>
                </a:r>
                <a:r>
                  <a:rPr lang="en-US" altLang="zh-CN" b="0" i="0" smtClean="0">
                    <a:latin typeface="Cambria Math" panose="02040503050406030204" pitchFamily="18" charset="0"/>
                  </a:rPr>
                  <a:t>1</a:t>
                </a:r>
                <a:r>
                  <a:rPr lang="en-US" altLang="zh-CN" dirty="0" smtClean="0"/>
                  <a:t>=3/10=0.3</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a</a:t>
                </a:r>
                <a:r>
                  <a:rPr lang="en-US" altLang="zh-CN" baseline="-25000" dirty="0" smtClean="0"/>
                  <a:t>1</a:t>
                </a:r>
                <a:r>
                  <a:rPr lang="en-US" altLang="zh-CN" dirty="0" smtClean="0"/>
                  <a:t>=</a:t>
                </a:r>
                <a:r>
                  <a:rPr lang="en-US" altLang="zh-CN" b="0" i="0" smtClean="0">
                    <a:latin typeface="Cambria Math" panose="02040503050406030204" pitchFamily="18" charset="0"/>
                  </a:rPr>
                  <a:t>1</a:t>
                </a:r>
                <a:r>
                  <a:rPr lang="en-US" altLang="zh-CN" b="0" i="0" smtClean="0">
                    <a:latin typeface="Cambria Math" panose="02040503050406030204" pitchFamily="18" charset="0"/>
                  </a:rPr>
                  <a:t>/</a:t>
                </a:r>
                <a:r>
                  <a:rPr lang="en-US" altLang="zh-CN" b="0" i="0" smtClean="0">
                    <a:latin typeface="Cambria Math" panose="02040503050406030204" pitchFamily="18" charset="0"/>
                  </a:rPr>
                  <a:t>2 ln⁡((1−</a:t>
                </a:r>
                <a:r>
                  <a:rPr lang="en-US" altLang="zh-CN" b="0" i="0" smtClean="0">
                    <a:latin typeface="Cambria Math" panose="02040503050406030204" pitchFamily="18" charset="0"/>
                  </a:rPr>
                  <a:t>0.3)/0.3</a:t>
                </a:r>
                <a:r>
                  <a:rPr lang="en-US" altLang="zh-CN" b="0" i="0" smtClean="0">
                    <a:latin typeface="Cambria Math" panose="02040503050406030204" pitchFamily="18" charset="0"/>
                  </a:rPr>
                  <a:t>)</a:t>
                </a:r>
                <a:r>
                  <a:rPr lang="en-US" altLang="zh-CN" dirty="0" smtClean="0"/>
                  <a:t>=0.42</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i="0" kern="1200">
                    <a:solidFill>
                      <a:schemeClr val="tx1"/>
                    </a:solidFill>
                    <a:effectLst/>
                    <a:latin typeface="Times New Roman" pitchFamily="18" charset="0"/>
                    <a:ea typeface="SimSun" pitchFamily="2" charset="-122"/>
                    <a:cs typeface="+mn-cs"/>
                  </a:rPr>
                  <a:t>𝑍</a:t>
                </a:r>
                <a:r>
                  <a:rPr lang="zh-CN" altLang="zh-CN" sz="1200" i="0" kern="1200" smtClean="0">
                    <a:solidFill>
                      <a:schemeClr val="tx1"/>
                    </a:solidFill>
                    <a:effectLst/>
                    <a:latin typeface="Times New Roman" pitchFamily="18" charset="0"/>
                    <a:ea typeface="SimSun" pitchFamily="2" charset="-122"/>
                    <a:cs typeface="+mn-cs"/>
                  </a:rPr>
                  <a:t>_</a:t>
                </a:r>
                <a:r>
                  <a:rPr lang="en-US" altLang="zh-CN" sz="1200" i="0" kern="1200">
                    <a:solidFill>
                      <a:schemeClr val="tx1"/>
                    </a:solidFill>
                    <a:effectLst/>
                    <a:latin typeface="Times New Roman" pitchFamily="18" charset="0"/>
                    <a:ea typeface="SimSun" pitchFamily="2" charset="-122"/>
                    <a:cs typeface="+mn-cs"/>
                  </a:rPr>
                  <a:t>𝑚=</a:t>
                </a:r>
                <a:r>
                  <a:rPr lang="zh-CN" altLang="zh-CN" sz="1200" i="0" kern="1200">
                    <a:solidFill>
                      <a:schemeClr val="tx1"/>
                    </a:solidFill>
                    <a:effectLst/>
                    <a:latin typeface="Times New Roman" pitchFamily="18" charset="0"/>
                    <a:ea typeface="SimSun" pitchFamily="2" charset="-122"/>
                    <a:cs typeface="+mn-cs"/>
                  </a:rPr>
                  <a:t>∑1</a:t>
                </a:r>
                <a:r>
                  <a:rPr lang="en-US" altLang="zh-CN" sz="1200" i="0" kern="1200">
                    <a:solidFill>
                      <a:schemeClr val="tx1"/>
                    </a:solidFill>
                    <a:effectLst/>
                    <a:latin typeface="Times New Roman" pitchFamily="18" charset="0"/>
                    <a:ea typeface="SimSun" pitchFamily="2" charset="-122"/>
                    <a:cs typeface="+mn-cs"/>
                  </a:rPr>
                  <a:t>_</a:t>
                </a:r>
                <a:r>
                  <a:rPr lang="zh-CN" altLang="zh-CN" sz="1200" i="0" kern="1200">
                    <a:solidFill>
                      <a:schemeClr val="tx1"/>
                    </a:solidFill>
                    <a:effectLst/>
                    <a:latin typeface="Times New Roman" pitchFamily="18" charset="0"/>
                    <a:ea typeface="SimSun" pitchFamily="2" charset="-122"/>
                    <a:cs typeface="+mn-cs"/>
                  </a:rPr>
                  <a:t>(</a:t>
                </a:r>
                <a:r>
                  <a:rPr lang="en-US" altLang="zh-CN" sz="1200" i="0" kern="1200">
                    <a:solidFill>
                      <a:schemeClr val="tx1"/>
                    </a:solidFill>
                    <a:effectLst/>
                    <a:latin typeface="Times New Roman" pitchFamily="18" charset="0"/>
                    <a:ea typeface="SimSun" pitchFamily="2" charset="-122"/>
                    <a:cs typeface="+mn-cs"/>
                  </a:rPr>
                  <a:t>𝑖=1</a:t>
                </a:r>
                <a:r>
                  <a:rPr lang="zh-CN" altLang="zh-CN" sz="1200" i="0" kern="1200">
                    <a:solidFill>
                      <a:schemeClr val="tx1"/>
                    </a:solidFill>
                    <a:effectLst/>
                    <a:latin typeface="Times New Roman" pitchFamily="18" charset="0"/>
                    <a:ea typeface="SimSun" pitchFamily="2" charset="-122"/>
                    <a:cs typeface="+mn-cs"/>
                  </a:rPr>
                  <a:t>)</a:t>
                </a:r>
                <a:r>
                  <a:rPr lang="en-US" altLang="zh-CN" sz="1200" i="0" kern="1200">
                    <a:solidFill>
                      <a:schemeClr val="tx1"/>
                    </a:solidFill>
                    <a:effectLst/>
                    <a:latin typeface="Times New Roman" pitchFamily="18" charset="0"/>
                    <a:ea typeface="SimSun" pitchFamily="2" charset="-122"/>
                    <a:cs typeface="+mn-cs"/>
                  </a:rPr>
                  <a:t>^𝑁▒〖𝑤</a:t>
                </a:r>
                <a:r>
                  <a:rPr lang="zh-CN" altLang="zh-CN" sz="1200" i="0" kern="1200">
                    <a:solidFill>
                      <a:schemeClr val="tx1"/>
                    </a:solidFill>
                    <a:effectLst/>
                    <a:latin typeface="Times New Roman" pitchFamily="18" charset="0"/>
                    <a:ea typeface="SimSun" pitchFamily="2" charset="-122"/>
                    <a:cs typeface="+mn-cs"/>
                  </a:rPr>
                  <a:t>_</a:t>
                </a:r>
                <a:r>
                  <a:rPr lang="en-US" altLang="zh-CN" sz="1200" i="0" kern="1200">
                    <a:solidFill>
                      <a:schemeClr val="tx1"/>
                    </a:solidFill>
                    <a:effectLst/>
                    <a:latin typeface="Times New Roman" pitchFamily="18" charset="0"/>
                    <a:ea typeface="SimSun" pitchFamily="2" charset="-122"/>
                    <a:cs typeface="+mn-cs"/>
                  </a:rPr>
                  <a:t>𝑚𝑖</a:t>
                </a:r>
                <a:r>
                  <a:rPr lang="zh-CN" altLang="zh-CN" sz="1200" i="0" kern="1200">
                    <a:solidFill>
                      <a:schemeClr val="tx1"/>
                    </a:solidFill>
                    <a:effectLst/>
                    <a:latin typeface="Times New Roman" pitchFamily="18" charset="0"/>
                    <a:ea typeface="SimSun" pitchFamily="2" charset="-122"/>
                    <a:cs typeface="+mn-cs"/>
                  </a:rPr>
                  <a:t> </a:t>
                </a:r>
                <a:r>
                  <a:rPr lang="en-US" altLang="zh-CN" sz="1200" i="0" kern="1200">
                    <a:solidFill>
                      <a:schemeClr val="tx1"/>
                    </a:solidFill>
                    <a:effectLst/>
                    <a:latin typeface="Times New Roman" pitchFamily="18" charset="0"/>
                    <a:ea typeface="SimSun" pitchFamily="2" charset="-122"/>
                    <a:cs typeface="+mn-cs"/>
                  </a:rPr>
                  <a:t>𝑒</a:t>
                </a:r>
                <a:r>
                  <a:rPr lang="zh-CN" altLang="zh-CN" sz="1200" i="0" kern="1200">
                    <a:solidFill>
                      <a:schemeClr val="tx1"/>
                    </a:solidFill>
                    <a:effectLst/>
                    <a:latin typeface="Times New Roman" pitchFamily="18" charset="0"/>
                    <a:ea typeface="SimSun" pitchFamily="2" charset="-122"/>
                    <a:cs typeface="+mn-cs"/>
                  </a:rPr>
                  <a:t>^(</a:t>
                </a:r>
                <a:r>
                  <a:rPr lang="zh-CN" altLang="en-US" sz="1200" i="0" kern="1200">
                    <a:solidFill>
                      <a:schemeClr val="tx1"/>
                    </a:solidFill>
                    <a:effectLst/>
                    <a:latin typeface="Times New Roman" pitchFamily="18" charset="0"/>
                    <a:ea typeface="SimSun" pitchFamily="2" charset="-122"/>
                    <a:cs typeface="+mn-cs"/>
                  </a:rPr>
                  <a:t>−</a:t>
                </a:r>
                <a:r>
                  <a:rPr lang="en-US" altLang="zh-CN" sz="1200" i="0" kern="1200">
                    <a:solidFill>
                      <a:schemeClr val="tx1"/>
                    </a:solidFill>
                    <a:effectLst/>
                    <a:latin typeface="Times New Roman" pitchFamily="18" charset="0"/>
                    <a:ea typeface="SimSun" pitchFamily="2" charset="-122"/>
                    <a:cs typeface="+mn-cs"/>
                  </a:rPr>
                  <a:t>α</a:t>
                </a:r>
                <a:r>
                  <a:rPr lang="zh-CN" altLang="zh-CN" sz="1200" i="0" kern="1200">
                    <a:solidFill>
                      <a:schemeClr val="tx1"/>
                    </a:solidFill>
                    <a:effectLst/>
                    <a:latin typeface="Times New Roman" pitchFamily="18" charset="0"/>
                    <a:ea typeface="SimSun" pitchFamily="2" charset="-122"/>
                    <a:cs typeface="+mn-cs"/>
                  </a:rPr>
                  <a:t>_</a:t>
                </a:r>
                <a:r>
                  <a:rPr lang="en-US" altLang="zh-CN" sz="1200" i="0" kern="1200">
                    <a:solidFill>
                      <a:schemeClr val="tx1"/>
                    </a:solidFill>
                    <a:effectLst/>
                    <a:latin typeface="Times New Roman" pitchFamily="18" charset="0"/>
                    <a:ea typeface="SimSun" pitchFamily="2" charset="-122"/>
                    <a:cs typeface="+mn-cs"/>
                  </a:rPr>
                  <a:t>𝑚</a:t>
                </a:r>
                <a:r>
                  <a:rPr lang="zh-CN" altLang="zh-CN" sz="1200" i="0" kern="1200">
                    <a:solidFill>
                      <a:schemeClr val="tx1"/>
                    </a:solidFill>
                    <a:effectLst/>
                    <a:latin typeface="Times New Roman" pitchFamily="18" charset="0"/>
                    <a:ea typeface="SimSun" pitchFamily="2" charset="-122"/>
                    <a:cs typeface="+mn-cs"/>
                  </a:rPr>
                  <a:t> </a:t>
                </a:r>
                <a:r>
                  <a:rPr lang="en-US" altLang="zh-CN" sz="1200" i="0" kern="1200">
                    <a:solidFill>
                      <a:schemeClr val="tx1"/>
                    </a:solidFill>
                    <a:effectLst/>
                    <a:latin typeface="Times New Roman" pitchFamily="18" charset="0"/>
                    <a:ea typeface="SimSun" pitchFamily="2" charset="-122"/>
                    <a:cs typeface="+mn-cs"/>
                  </a:rPr>
                  <a:t>𝑦</a:t>
                </a:r>
                <a:r>
                  <a:rPr lang="zh-CN" altLang="zh-CN" sz="1200" i="0" kern="1200">
                    <a:solidFill>
                      <a:schemeClr val="tx1"/>
                    </a:solidFill>
                    <a:effectLst/>
                    <a:latin typeface="Times New Roman" pitchFamily="18" charset="0"/>
                    <a:ea typeface="SimSun" pitchFamily="2" charset="-122"/>
                    <a:cs typeface="+mn-cs"/>
                  </a:rPr>
                  <a:t>_</a:t>
                </a:r>
                <a:r>
                  <a:rPr lang="en-US" altLang="zh-CN" sz="1200" i="0" kern="1200">
                    <a:solidFill>
                      <a:schemeClr val="tx1"/>
                    </a:solidFill>
                    <a:effectLst/>
                    <a:latin typeface="Times New Roman" pitchFamily="18" charset="0"/>
                    <a:ea typeface="SimSun" pitchFamily="2" charset="-122"/>
                    <a:cs typeface="+mn-cs"/>
                  </a:rPr>
                  <a:t>𝑖</a:t>
                </a:r>
                <a:r>
                  <a:rPr lang="zh-CN" altLang="zh-CN" sz="1200" i="0" kern="1200">
                    <a:solidFill>
                      <a:schemeClr val="tx1"/>
                    </a:solidFill>
                    <a:effectLst/>
                    <a:latin typeface="Times New Roman" pitchFamily="18" charset="0"/>
                    <a:ea typeface="SimSun" pitchFamily="2" charset="-122"/>
                    <a:cs typeface="+mn-cs"/>
                  </a:rPr>
                  <a:t> </a:t>
                </a:r>
                <a:r>
                  <a:rPr lang="en-US" altLang="zh-CN" sz="1200" i="0" kern="1200">
                    <a:solidFill>
                      <a:schemeClr val="tx1"/>
                    </a:solidFill>
                    <a:effectLst/>
                    <a:latin typeface="Times New Roman" pitchFamily="18" charset="0"/>
                    <a:ea typeface="SimSun" pitchFamily="2" charset="-122"/>
                    <a:cs typeface="+mn-cs"/>
                  </a:rPr>
                  <a:t>𝐺</a:t>
                </a:r>
                <a:r>
                  <a:rPr lang="zh-CN" altLang="zh-CN" sz="1200" i="0" kern="1200">
                    <a:solidFill>
                      <a:schemeClr val="tx1"/>
                    </a:solidFill>
                    <a:effectLst/>
                    <a:latin typeface="Times New Roman" pitchFamily="18" charset="0"/>
                    <a:ea typeface="SimSun" pitchFamily="2" charset="-122"/>
                    <a:cs typeface="+mn-cs"/>
                  </a:rPr>
                  <a:t>_</a:t>
                </a:r>
                <a:r>
                  <a:rPr lang="en-US" altLang="zh-CN" sz="1200" i="0" kern="1200">
                    <a:solidFill>
                      <a:schemeClr val="tx1"/>
                    </a:solidFill>
                    <a:effectLst/>
                    <a:latin typeface="Times New Roman" pitchFamily="18" charset="0"/>
                    <a:ea typeface="SimSun" pitchFamily="2" charset="-122"/>
                    <a:cs typeface="+mn-cs"/>
                  </a:rPr>
                  <a:t>𝑚 (𝑥</a:t>
                </a:r>
                <a:r>
                  <a:rPr lang="zh-CN" altLang="zh-CN" sz="1200" i="0" kern="1200">
                    <a:solidFill>
                      <a:schemeClr val="tx1"/>
                    </a:solidFill>
                    <a:effectLst/>
                    <a:latin typeface="Times New Roman" pitchFamily="18" charset="0"/>
                    <a:ea typeface="SimSun" pitchFamily="2" charset="-122"/>
                    <a:cs typeface="+mn-cs"/>
                  </a:rPr>
                  <a:t>_</a:t>
                </a:r>
                <a:r>
                  <a:rPr lang="en-US" altLang="zh-CN" sz="1200" i="0" kern="1200">
                    <a:solidFill>
                      <a:schemeClr val="tx1"/>
                    </a:solidFill>
                    <a:effectLst/>
                    <a:latin typeface="Times New Roman" pitchFamily="18" charset="0"/>
                    <a:ea typeface="SimSun" pitchFamily="2" charset="-122"/>
                    <a:cs typeface="+mn-cs"/>
                  </a:rPr>
                  <a:t>𝑖)</a:t>
                </a:r>
                <a:r>
                  <a:rPr lang="zh-CN" altLang="zh-CN" sz="1200" i="0" kern="1200">
                    <a:solidFill>
                      <a:schemeClr val="tx1"/>
                    </a:solidFill>
                    <a:effectLst/>
                    <a:latin typeface="Times New Roman" pitchFamily="18" charset="0"/>
                    <a:ea typeface="SimSun" pitchFamily="2" charset="-122"/>
                    <a:cs typeface="+mn-cs"/>
                  </a:rPr>
                  <a:t>)</a:t>
                </a:r>
                <a:r>
                  <a:rPr lang="en-US" altLang="zh-CN" sz="1200" i="0" kern="1200">
                    <a:solidFill>
                      <a:schemeClr val="tx1"/>
                    </a:solidFill>
                    <a:effectLst/>
                    <a:latin typeface="Times New Roman" pitchFamily="18" charset="0"/>
                    <a:ea typeface="SimSun" pitchFamily="2" charset="-122"/>
                    <a:cs typeface="+mn-cs"/>
                  </a:rPr>
                  <a:t> 〗</a:t>
                </a:r>
                <a:r>
                  <a:rPr lang="en-US" altLang="zh-CN" sz="1200" kern="1200" dirty="0" smtClean="0">
                    <a:solidFill>
                      <a:schemeClr val="tx1"/>
                    </a:solidFill>
                    <a:effectLst/>
                    <a:latin typeface="Times New Roman" pitchFamily="18" charset="0"/>
                    <a:ea typeface="SimSun" pitchFamily="2" charset="-122"/>
                    <a:cs typeface="+mn-cs"/>
                  </a:rPr>
                  <a:t>  </a:t>
                </a:r>
                <a:r>
                  <a:rPr lang="zh-CN" altLang="en-US" sz="1200" kern="1200" dirty="0" smtClean="0">
                    <a:solidFill>
                      <a:schemeClr val="tx1"/>
                    </a:solidFill>
                    <a:effectLst/>
                    <a:latin typeface="Times New Roman" pitchFamily="18" charset="0"/>
                    <a:ea typeface="SimSun" pitchFamily="2" charset="-122"/>
                    <a:cs typeface="+mn-cs"/>
                  </a:rPr>
                  <a:t>（后算，就是新权值求和）</a:t>
                </a:r>
                <a:endParaRPr lang="en-US" altLang="zh-CN" sz="1200" kern="1200" dirty="0" smtClean="0">
                  <a:solidFill>
                    <a:schemeClr val="tx1"/>
                  </a:solidFill>
                  <a:effectLst/>
                  <a:latin typeface="Times New Roman" pitchFamily="18" charset="0"/>
                  <a:ea typeface="SimSun"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Times New Roman" pitchFamily="18" charset="0"/>
                    <a:ea typeface="SimSun" pitchFamily="2" charset="-122"/>
                    <a:cs typeface="+mn-cs"/>
                  </a:rPr>
                  <a:t>D</a:t>
                </a:r>
                <a:r>
                  <a:rPr lang="en-US" altLang="zh-CN" sz="1200" kern="1200" baseline="-25000" dirty="0" smtClean="0">
                    <a:solidFill>
                      <a:schemeClr val="tx1"/>
                    </a:solidFill>
                    <a:effectLst/>
                    <a:latin typeface="Times New Roman" pitchFamily="18" charset="0"/>
                    <a:ea typeface="SimSun" pitchFamily="2" charset="-122"/>
                    <a:cs typeface="+mn-cs"/>
                  </a:rPr>
                  <a:t>2</a:t>
                </a:r>
                <a:r>
                  <a:rPr lang="zh-CN" altLang="en-US" sz="1200" kern="1200" dirty="0" smtClean="0">
                    <a:solidFill>
                      <a:schemeClr val="tx1"/>
                    </a:solidFill>
                    <a:effectLst/>
                    <a:latin typeface="Times New Roman" pitchFamily="18" charset="0"/>
                    <a:ea typeface="SimSun" pitchFamily="2" charset="-122"/>
                    <a:cs typeface="+mn-cs"/>
                  </a:rPr>
                  <a:t>计算各个</a:t>
                </a:r>
                <a:r>
                  <a:rPr lang="en-US" altLang="zh-CN" sz="1200" kern="1200" dirty="0" smtClean="0">
                    <a:solidFill>
                      <a:schemeClr val="tx1"/>
                    </a:solidFill>
                    <a:effectLst/>
                    <a:latin typeface="Times New Roman" pitchFamily="18" charset="0"/>
                    <a:ea typeface="SimSun" pitchFamily="2" charset="-122"/>
                    <a:cs typeface="+mn-cs"/>
                  </a:rPr>
                  <a:t>W</a:t>
                </a:r>
                <a:r>
                  <a:rPr lang="en-US" altLang="zh-CN" sz="1200" kern="1200" baseline="-25000" dirty="0" smtClean="0">
                    <a:solidFill>
                      <a:schemeClr val="tx1"/>
                    </a:solidFill>
                    <a:effectLst/>
                    <a:latin typeface="Times New Roman" pitchFamily="18" charset="0"/>
                    <a:ea typeface="SimSun" pitchFamily="2" charset="-122"/>
                    <a:cs typeface="+mn-cs"/>
                  </a:rPr>
                  <a:t>i</a:t>
                </a:r>
                <a:r>
                  <a:rPr lang="zh-CN" altLang="en-US" sz="1200" kern="1200" dirty="0" smtClean="0">
                    <a:solidFill>
                      <a:schemeClr val="tx1"/>
                    </a:solidFill>
                    <a:effectLst/>
                    <a:latin typeface="Times New Roman" pitchFamily="18" charset="0"/>
                    <a:ea typeface="SimSun" pitchFamily="2" charset="-122"/>
                    <a:cs typeface="+mn-cs"/>
                  </a:rPr>
                  <a:t>：正确的</a:t>
                </a:r>
                <a:r>
                  <a:rPr lang="en-US" altLang="zh-CN" sz="1200" b="0" i="0" kern="1200" smtClean="0">
                    <a:solidFill>
                      <a:schemeClr val="tx1"/>
                    </a:solidFill>
                    <a:effectLst/>
                    <a:latin typeface="Cambria Math" panose="02040503050406030204" pitchFamily="18" charset="0"/>
                    <a:ea typeface="SimSun" pitchFamily="2" charset="-122"/>
                    <a:cs typeface="+mn-cs"/>
                  </a:rPr>
                  <a:t>0.1</a:t>
                </a:r>
                <a:r>
                  <a:rPr lang="en-US" altLang="zh-CN" sz="1200" b="0" i="0" kern="1200" smtClean="0">
                    <a:solidFill>
                      <a:schemeClr val="tx1"/>
                    </a:solidFill>
                    <a:effectLst/>
                    <a:latin typeface="Cambria Math" panose="02040503050406030204" pitchFamily="18" charset="0"/>
                    <a:ea typeface="Cambria Math" panose="02040503050406030204" pitchFamily="18" charset="0"/>
                    <a:cs typeface="+mn-cs"/>
                  </a:rPr>
                  <a:t>×𝑒^(−0.42)=0.0657047</a:t>
                </a:r>
                <a:r>
                  <a:rPr lang="en-US" altLang="zh-CN" sz="1200" kern="1200" dirty="0" smtClean="0">
                    <a:solidFill>
                      <a:schemeClr val="tx1"/>
                    </a:solidFill>
                    <a:effectLst/>
                    <a:latin typeface="Times New Roman" pitchFamily="18" charset="0"/>
                    <a:ea typeface="SimSun" pitchFamily="2" charset="-122"/>
                    <a:cs typeface="+mn-cs"/>
                  </a:rPr>
                  <a:t> </a:t>
                </a:r>
                <a:r>
                  <a:rPr lang="zh-CN" altLang="en-US" sz="1200" kern="1200" dirty="0" smtClean="0">
                    <a:solidFill>
                      <a:schemeClr val="tx1"/>
                    </a:solidFill>
                    <a:effectLst/>
                    <a:latin typeface="Times New Roman" pitchFamily="18" charset="0"/>
                    <a:ea typeface="SimSun" pitchFamily="2" charset="-122"/>
                    <a:cs typeface="+mn-cs"/>
                  </a:rPr>
                  <a:t>分类错误的：</a:t>
                </a:r>
                <a:r>
                  <a:rPr lang="en-US" altLang="zh-CN" sz="1200" b="0" i="0" kern="1200" smtClean="0">
                    <a:solidFill>
                      <a:schemeClr val="tx1"/>
                    </a:solidFill>
                    <a:effectLst/>
                    <a:latin typeface="Cambria Math" panose="02040503050406030204" pitchFamily="18" charset="0"/>
                    <a:ea typeface="SimSun" pitchFamily="2" charset="-122"/>
                    <a:cs typeface="+mn-cs"/>
                  </a:rPr>
                  <a:t>0.1</a:t>
                </a:r>
                <a:r>
                  <a:rPr lang="en-US" altLang="zh-CN" sz="1200" b="0" i="0" kern="1200" smtClean="0">
                    <a:solidFill>
                      <a:schemeClr val="tx1"/>
                    </a:solidFill>
                    <a:effectLst/>
                    <a:latin typeface="Cambria Math" panose="02040503050406030204" pitchFamily="18" charset="0"/>
                    <a:ea typeface="Cambria Math" panose="02040503050406030204" pitchFamily="18" charset="0"/>
                    <a:cs typeface="+mn-cs"/>
                  </a:rPr>
                  <a:t>×𝑒^0.42=0.</a:t>
                </a:r>
                <a:r>
                  <a:rPr lang="en-US" altLang="zh-CN" sz="1200" kern="1200" dirty="0" smtClean="0">
                    <a:solidFill>
                      <a:schemeClr val="tx1"/>
                    </a:solidFill>
                    <a:effectLst/>
                    <a:latin typeface="Times New Roman" pitchFamily="18" charset="0"/>
                    <a:ea typeface="SimSun" pitchFamily="2" charset="-122"/>
                    <a:cs typeface="+mn-cs"/>
                  </a:rPr>
                  <a:t>1521962</a:t>
                </a:r>
                <a:endParaRPr lang="zh-CN" altLang="zh-CN" sz="1200" kern="1200" dirty="0">
                  <a:solidFill>
                    <a:schemeClr val="tx1"/>
                  </a:solidFill>
                  <a:effectLst/>
                  <a:latin typeface="Times New Roman" pitchFamily="18" charset="0"/>
                  <a:ea typeface="SimSun"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smtClean="0">
                    <a:solidFill>
                      <a:schemeClr val="tx1"/>
                    </a:solidFill>
                    <a:effectLst/>
                    <a:latin typeface="Cambria Math" panose="02040503050406030204" pitchFamily="18" charset="0"/>
                    <a:ea typeface="SimSun" pitchFamily="2" charset="-122"/>
                    <a:cs typeface="+mn-cs"/>
                  </a:rPr>
                  <a:t>z=</a:t>
                </a:r>
                <a:r>
                  <a:rPr lang="en-US" altLang="zh-CN" sz="1200" b="0" i="0" kern="1200" smtClean="0">
                    <a:solidFill>
                      <a:schemeClr val="tx1"/>
                    </a:solidFill>
                    <a:effectLst/>
                    <a:latin typeface="Cambria Math" panose="02040503050406030204" pitchFamily="18" charset="0"/>
                    <a:ea typeface="Cambria Math" panose="02040503050406030204" pitchFamily="18" charset="0"/>
                    <a:cs typeface="+mn-cs"/>
                  </a:rPr>
                  <a:t>0.0657047</a:t>
                </a:r>
                <a:r>
                  <a:rPr lang="en-US" altLang="zh-CN" sz="1200" b="0" i="0" kern="1200" smtClean="0">
                    <a:solidFill>
                      <a:schemeClr val="tx1"/>
                    </a:solidFill>
                    <a:effectLst/>
                    <a:latin typeface="Cambria Math" panose="02040503050406030204" pitchFamily="18" charset="0"/>
                    <a:ea typeface="Cambria Math" panose="02040503050406030204" pitchFamily="18" charset="0"/>
                    <a:cs typeface="+mn-cs"/>
                  </a:rPr>
                  <a:t>×7+0.1521962×3=0.9165215</a:t>
                </a:r>
                <a:endParaRPr lang="en-US" altLang="zh-CN" sz="1200" b="0" kern="1200" dirty="0" smtClean="0">
                  <a:solidFill>
                    <a:schemeClr val="tx1"/>
                  </a:solidFill>
                  <a:effectLst/>
                  <a:latin typeface="Times New Roman" pitchFamily="18" charset="0"/>
                  <a:ea typeface="Cambria Math" panose="02040503050406030204" pitchFamily="18" charset="0"/>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Times New Roman" pitchFamily="18" charset="0"/>
                    <a:ea typeface="SimSun" pitchFamily="2" charset="-122"/>
                    <a:cs typeface="+mn-cs"/>
                  </a:rPr>
                  <a:t>规范化后的权值，分别为</a:t>
                </a:r>
                <a:r>
                  <a:rPr lang="en-US" altLang="zh-CN" sz="1200" kern="1200" dirty="0" smtClean="0">
                    <a:solidFill>
                      <a:schemeClr val="tx1"/>
                    </a:solidFill>
                    <a:effectLst/>
                    <a:latin typeface="Times New Roman" pitchFamily="18" charset="0"/>
                    <a:ea typeface="SimSun" pitchFamily="2" charset="-122"/>
                    <a:cs typeface="+mn-cs"/>
                  </a:rPr>
                  <a:t>0.07</a:t>
                </a:r>
                <a:r>
                  <a:rPr lang="zh-CN" altLang="en-US" sz="1200" kern="1200" dirty="0" smtClean="0">
                    <a:solidFill>
                      <a:schemeClr val="tx1"/>
                    </a:solidFill>
                    <a:effectLst/>
                    <a:latin typeface="Times New Roman" pitchFamily="18" charset="0"/>
                    <a:ea typeface="SimSun" pitchFamily="2" charset="-122"/>
                    <a:cs typeface="+mn-cs"/>
                  </a:rPr>
                  <a:t>（正确的降低了）和</a:t>
                </a:r>
                <a:r>
                  <a:rPr lang="en-US" altLang="zh-CN" sz="1200" kern="1200" dirty="0" smtClean="0">
                    <a:solidFill>
                      <a:schemeClr val="tx1"/>
                    </a:solidFill>
                    <a:effectLst/>
                    <a:latin typeface="Times New Roman" pitchFamily="18" charset="0"/>
                    <a:ea typeface="SimSun" pitchFamily="2" charset="-122"/>
                    <a:cs typeface="+mn-cs"/>
                  </a:rPr>
                  <a:t>0.15</a:t>
                </a:r>
                <a:r>
                  <a:rPr lang="zh-CN" altLang="en-US" sz="1200" kern="1200" dirty="0" smtClean="0">
                    <a:solidFill>
                      <a:schemeClr val="tx1"/>
                    </a:solidFill>
                    <a:effectLst/>
                    <a:latin typeface="Times New Roman" pitchFamily="18" charset="0"/>
                    <a:ea typeface="SimSun" pitchFamily="2" charset="-122"/>
                    <a:cs typeface="+mn-cs"/>
                  </a:rPr>
                  <a:t>（错误的提高了）</a:t>
                </a:r>
                <a:endParaRPr lang="zh-CN" altLang="zh-CN" sz="1200" kern="1200" dirty="0">
                  <a:solidFill>
                    <a:schemeClr val="tx1"/>
                  </a:solidFill>
                  <a:effectLst/>
                  <a:latin typeface="Times New Roman" pitchFamily="18" charset="0"/>
                  <a:ea typeface="SimSun"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Times New Roman" pitchFamily="18" charset="0"/>
                  <a:ea typeface="SimSun"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endParaRPr lang="zh-CN" altLang="en-US" dirty="0"/>
              </a:p>
            </p:txBody>
          </p:sp>
        </mc:Fallback>
      </mc:AlternateContent>
      <p:sp>
        <p:nvSpPr>
          <p:cNvPr id="4" name="灯片编号占位符 3"/>
          <p:cNvSpPr>
            <a:spLocks noGrp="1"/>
          </p:cNvSpPr>
          <p:nvPr>
            <p:ph type="sldNum" sz="quarter" idx="10"/>
          </p:nvPr>
        </p:nvSpPr>
        <p:spPr/>
        <p:txBody>
          <a:bodyPr/>
          <a:lstStyle/>
          <a:p>
            <a:fld id="{622C5EFB-670E-43FC-ADA2-A7E997E8D5FF}" type="slidenum">
              <a:rPr lang="zh-CN" altLang="en-US" smtClean="0"/>
              <a:pPr/>
              <a:t>77</a:t>
            </a:fld>
            <a:endParaRPr lang="en-US" altLang="zh-CN"/>
          </a:p>
        </p:txBody>
      </p:sp>
    </p:spTree>
    <p:extLst>
      <p:ext uri="{BB962C8B-B14F-4D97-AF65-F5344CB8AC3E}">
        <p14:creationId xmlns:p14="http://schemas.microsoft.com/office/powerpoint/2010/main" val="10904507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6E1035-A290-486B-9CA0-1E98A3534074}" type="slidenum">
              <a:rPr lang="zh-CN" altLang="en-US" smtClean="0">
                <a:solidFill>
                  <a:prstClr val="black"/>
                </a:solidFill>
              </a:rPr>
              <a:pPr/>
              <a:t>78</a:t>
            </a:fld>
            <a:endParaRPr lang="zh-CN" altLang="en-US">
              <a:solidFill>
                <a:prstClr val="black"/>
              </a:solidFill>
            </a:endParaRPr>
          </a:p>
        </p:txBody>
      </p:sp>
    </p:spTree>
    <p:extLst>
      <p:ext uri="{BB962C8B-B14F-4D97-AF65-F5344CB8AC3E}">
        <p14:creationId xmlns:p14="http://schemas.microsoft.com/office/powerpoint/2010/main" val="39499121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I(.): </a:t>
            </a:r>
            <a:r>
              <a:rPr lang="zh-CN" altLang="en-US" dirty="0"/>
              <a:t>指示函数，在</a:t>
            </a:r>
            <a:r>
              <a:rPr lang="en-US" altLang="zh-CN" dirty="0"/>
              <a:t>.</a:t>
            </a:r>
            <a:r>
              <a:rPr lang="zh-CN" altLang="en-US" dirty="0"/>
              <a:t>为真和假时分别取值为</a:t>
            </a:r>
            <a:r>
              <a:rPr lang="en-US" altLang="zh-CN" dirty="0"/>
              <a:t>1,0</a:t>
            </a:r>
          </a:p>
          <a:p>
            <a:r>
              <a:rPr lang="en-US" altLang="zh-CN" dirty="0"/>
              <a:t>sign(.)</a:t>
            </a:r>
            <a:r>
              <a:rPr lang="zh-CN" altLang="en-US" dirty="0"/>
              <a:t>函数：符号函数，在</a:t>
            </a:r>
            <a:r>
              <a:rPr lang="en-US" altLang="zh-CN" dirty="0"/>
              <a:t>.&lt;0,=0,&gt;0</a:t>
            </a:r>
            <a:r>
              <a:rPr lang="zh-CN" altLang="en-US" dirty="0"/>
              <a:t>时分别取值为</a:t>
            </a:r>
            <a:r>
              <a:rPr lang="en-US" altLang="zh-CN" dirty="0"/>
              <a:t>-1,0,1</a:t>
            </a:r>
            <a:endParaRPr lang="zh-CN" altLang="en-US" dirty="0"/>
          </a:p>
        </p:txBody>
      </p:sp>
      <p:sp>
        <p:nvSpPr>
          <p:cNvPr id="4" name="灯片编号占位符 3"/>
          <p:cNvSpPr>
            <a:spLocks noGrp="1"/>
          </p:cNvSpPr>
          <p:nvPr>
            <p:ph type="sldNum" sz="quarter" idx="10"/>
          </p:nvPr>
        </p:nvSpPr>
        <p:spPr/>
        <p:txBody>
          <a:bodyPr/>
          <a:lstStyle/>
          <a:p>
            <a:fld id="{6A6E1035-A290-486B-9CA0-1E98A3534074}" type="slidenum">
              <a:rPr lang="zh-CN" altLang="en-US" smtClean="0">
                <a:solidFill>
                  <a:prstClr val="black"/>
                </a:solidFill>
              </a:rPr>
              <a:pPr/>
              <a:t>81</a:t>
            </a:fld>
            <a:endParaRPr lang="zh-CN" altLang="en-US">
              <a:solidFill>
                <a:prstClr val="black"/>
              </a:solidFill>
            </a:endParaRPr>
          </a:p>
        </p:txBody>
      </p:sp>
    </p:spTree>
    <p:extLst>
      <p:ext uri="{BB962C8B-B14F-4D97-AF65-F5344CB8AC3E}">
        <p14:creationId xmlns:p14="http://schemas.microsoft.com/office/powerpoint/2010/main" val="3963728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DFAFEE92-7477-477A-9285-86F77EE38D38}" type="slidenum">
              <a:rPr lang="zh-CN" altLang="en-US" sz="1300">
                <a:latin typeface="Arial" panose="020B0604020202020204" pitchFamily="34" charset="0"/>
              </a:rPr>
              <a:pPr eaLnBrk="1" hangingPunct="1"/>
              <a:t>83</a:t>
            </a:fld>
            <a:endParaRPr lang="en-US" altLang="zh-CN" sz="1300">
              <a:latin typeface="Arial" panose="020B0604020202020204" pitchFamily="34" charset="0"/>
            </a:endParaRPr>
          </a:p>
        </p:txBody>
      </p:sp>
      <p:sp>
        <p:nvSpPr>
          <p:cNvPr id="132099" name="Rectangle 2"/>
          <p:cNvSpPr>
            <a:spLocks noGrp="1" noRot="1" noChangeAspect="1" noChangeArrowheads="1" noTextEdit="1"/>
          </p:cNvSpPr>
          <p:nvPr>
            <p:ph type="sldImg"/>
          </p:nvPr>
        </p:nvSpPr>
        <p:spPr>
          <a:xfrm>
            <a:off x="992188" y="768350"/>
            <a:ext cx="5114925" cy="3836988"/>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534829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可释方差得分</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越接近</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越表明模型的质量高。</a:t>
            </a:r>
            <a:endParaRPr lang="en-US" altLang="zh-CN" sz="1200" kern="1200" dirty="0">
              <a:solidFill>
                <a:schemeClr val="tx1"/>
              </a:solidFill>
              <a:effectLst/>
              <a:latin typeface="+mn-lt"/>
              <a:ea typeface="+mn-ea"/>
              <a:cs typeface="+mn-cs"/>
            </a:endParaRPr>
          </a:p>
          <a:p>
            <a:r>
              <a:rPr lang="zh-CN" altLang="en-US" dirty="0"/>
              <a:t>拟合优度越大，自变量对因变量的解释程度越高，自变量引起的变动占总变动的百分比高。观察点在回归直线附近越密集。</a:t>
            </a:r>
          </a:p>
          <a:p>
            <a:r>
              <a:rPr lang="zh-CN" altLang="en-US" dirty="0"/>
              <a:t>取值意思：</a:t>
            </a:r>
          </a:p>
          <a:p>
            <a:r>
              <a:rPr lang="en-US" altLang="zh-CN" dirty="0"/>
              <a:t>0 </a:t>
            </a:r>
            <a:r>
              <a:rPr lang="zh-CN" altLang="en-US" dirty="0"/>
              <a:t>表示模型效果跟瞎猜差不多</a:t>
            </a:r>
          </a:p>
          <a:p>
            <a:r>
              <a:rPr lang="en-US" altLang="zh-CN" dirty="0"/>
              <a:t>1 </a:t>
            </a:r>
            <a:r>
              <a:rPr lang="zh-CN" altLang="en-US" dirty="0"/>
              <a:t>表示模型拟合度较好（有可能会是过拟合，需要判定）</a:t>
            </a:r>
          </a:p>
        </p:txBody>
      </p:sp>
      <p:sp>
        <p:nvSpPr>
          <p:cNvPr id="4" name="灯片编号占位符 3"/>
          <p:cNvSpPr>
            <a:spLocks noGrp="1"/>
          </p:cNvSpPr>
          <p:nvPr>
            <p:ph type="sldNum" sz="quarter" idx="10"/>
          </p:nvPr>
        </p:nvSpPr>
        <p:spPr/>
        <p:txBody>
          <a:bodyPr/>
          <a:lstStyle/>
          <a:p>
            <a:fld id="{2F78EB2F-BD26-4E4B-8A55-4B1E33B2C0F3}" type="slidenum">
              <a:rPr lang="zh-CN" altLang="en-US" smtClean="0"/>
              <a:t>86</a:t>
            </a:fld>
            <a:endParaRPr lang="zh-CN" altLang="en-US"/>
          </a:p>
        </p:txBody>
      </p:sp>
    </p:spTree>
    <p:extLst>
      <p:ext uri="{BB962C8B-B14F-4D97-AF65-F5344CB8AC3E}">
        <p14:creationId xmlns:p14="http://schemas.microsoft.com/office/powerpoint/2010/main" val="42201039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a:t>为了多项式回归，训练集的属性应该如何构造（最初只有基本变量）</a:t>
            </a:r>
          </a:p>
        </p:txBody>
      </p:sp>
      <p:sp>
        <p:nvSpPr>
          <p:cNvPr id="4" name="灯片编号占位符 3"/>
          <p:cNvSpPr>
            <a:spLocks noGrp="1"/>
          </p:cNvSpPr>
          <p:nvPr>
            <p:ph type="sldNum" sz="quarter" idx="5"/>
          </p:nvPr>
        </p:nvSpPr>
        <p:spPr/>
        <p:txBody>
          <a:bodyPr/>
          <a:lstStyle/>
          <a:p>
            <a:fld id="{622C5EFB-670E-43FC-ADA2-A7E997E8D5FF}" type="slidenum">
              <a:rPr lang="zh-CN" altLang="en-US" smtClean="0"/>
              <a:pPr/>
              <a:t>88</a:t>
            </a:fld>
            <a:endParaRPr lang="en-US" altLang="zh-CN"/>
          </a:p>
        </p:txBody>
      </p:sp>
    </p:spTree>
    <p:extLst>
      <p:ext uri="{BB962C8B-B14F-4D97-AF65-F5344CB8AC3E}">
        <p14:creationId xmlns:p14="http://schemas.microsoft.com/office/powerpoint/2010/main" val="31022223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y通过隐变量</a:t>
                </a:r>
                <a:r>
                  <a:rPr lang="en-US" altLang="zh-CN" dirty="0"/>
                  <a:t>Z</a:t>
                </a:r>
                <a:r>
                  <a:rPr lang="zh-CN" altLang="en-US" dirty="0"/>
                  <a:t>与</a:t>
                </a:r>
                <a:r>
                  <a:rPr lang="en-US" altLang="zh-CN" dirty="0"/>
                  <a:t>X</a:t>
                </a:r>
                <a:r>
                  <a:rPr lang="zh-CN" altLang="en-US" dirty="0"/>
                  <a:t>建立联系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z值就是Logit，也就是z=Logit=ln(发生比)</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y</a:t>
                </a:r>
                <a14:m>
                  <m:oMath xmlns:m="http://schemas.openxmlformats.org/officeDocument/2006/math">
                    <m:r>
                      <a:rPr lang="en-US" altLang="zh-CN" b="0" i="0" smtClean="0">
                        <a:latin typeface="Cambria Math" panose="02040503050406030204" pitchFamily="18" charset="0"/>
                      </a:rPr>
                      <m:t>=</m:t>
                    </m:r>
                    <m:d>
                      <m:dPr>
                        <m:begChr m:val="{"/>
                        <m:endChr m:val=""/>
                        <m:ctrlPr>
                          <a:rPr lang="zh-CN" altLang="en-US" i="1" smtClean="0">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r>
                                <a:rPr lang="zh-CN" altLang="en-US" i="0">
                                  <a:latin typeface="Cambria Math" panose="02040503050406030204" pitchFamily="18" charset="0"/>
                                </a:rPr>
                                <m:t>1</m:t>
                              </m:r>
                              <m:r>
                                <a:rPr lang="zh-CN" altLang="en-US" i="0">
                                  <a:latin typeface="Cambria Math" panose="02040503050406030204" pitchFamily="18" charset="0"/>
                                </a:rPr>
                                <m:t>，当</m:t>
                              </m:r>
                              <m:sSub>
                                <m:sSubPr>
                                  <m:ctrlPr>
                                    <a:rPr lang="zh-CN" altLang="en-US" i="1">
                                      <a:latin typeface="Cambria Math" panose="02040503050406030204" pitchFamily="18" charset="0"/>
                                    </a:rPr>
                                  </m:ctrlPr>
                                </m:sSubPr>
                                <m:e>
                                  <m:r>
                                    <m:rPr>
                                      <m:nor/>
                                    </m:rPr>
                                    <a:rPr lang="zh-CN" altLang="en-US" i="1">
                                      <a:latin typeface="Cambria Math" panose="02040503050406030204" pitchFamily="18" charset="0"/>
                                    </a:rPr>
                                    <m:t>z</m:t>
                                  </m:r>
                                </m:e>
                                <m:sub>
                                  <m:r>
                                    <m:rPr>
                                      <m:nor/>
                                    </m:rPr>
                                    <a:rPr lang="zh-CN" altLang="en-US" i="1">
                                      <a:latin typeface="Cambria Math" panose="02040503050406030204" pitchFamily="18" charset="0"/>
                                    </a:rPr>
                                    <m:t>k</m:t>
                                  </m:r>
                                </m:sub>
                              </m:sSub>
                              <m:r>
                                <a:rPr lang="zh-CN" altLang="en-US" i="0">
                                  <a:latin typeface="Cambria Math" panose="02040503050406030204" pitchFamily="18" charset="0"/>
                                </a:rPr>
                                <m:t>&gt;0</m:t>
                              </m:r>
                              <m:r>
                                <a:rPr lang="zh-CN" altLang="en-US" i="0">
                                  <a:latin typeface="Cambria Math" panose="02040503050406030204" pitchFamily="18" charset="0"/>
                                </a:rPr>
                                <m:t>时；</m:t>
                              </m:r>
                            </m:e>
                          </m:mr>
                          <m:mr>
                            <m:e>
                              <m:r>
                                <a:rPr lang="zh-CN" altLang="en-US" i="0">
                                  <a:latin typeface="Cambria Math" panose="02040503050406030204" pitchFamily="18" charset="0"/>
                                </a:rPr>
                                <m:t>0</m:t>
                              </m:r>
                              <m:r>
                                <a:rPr lang="zh-CN" altLang="en-US" i="0">
                                  <a:latin typeface="Cambria Math" panose="02040503050406030204" pitchFamily="18" charset="0"/>
                                </a:rPr>
                                <m:t>，当</m:t>
                              </m:r>
                              <m:sSub>
                                <m:sSubPr>
                                  <m:ctrlPr>
                                    <a:rPr lang="zh-CN" altLang="en-US" i="1">
                                      <a:latin typeface="Cambria Math" panose="02040503050406030204" pitchFamily="18" charset="0"/>
                                    </a:rPr>
                                  </m:ctrlPr>
                                </m:sSubPr>
                                <m:e>
                                  <m:r>
                                    <m:rPr>
                                      <m:nor/>
                                    </m:rPr>
                                    <a:rPr lang="zh-CN" altLang="en-US" i="1">
                                      <a:latin typeface="Cambria Math" panose="02040503050406030204" pitchFamily="18" charset="0"/>
                                    </a:rPr>
                                    <m:t>z</m:t>
                                  </m:r>
                                </m:e>
                                <m:sub>
                                  <m:r>
                                    <m:rPr>
                                      <m:nor/>
                                    </m:rPr>
                                    <a:rPr lang="zh-CN" altLang="en-US" i="1">
                                      <a:latin typeface="Cambria Math" panose="02040503050406030204" pitchFamily="18" charset="0"/>
                                    </a:rPr>
                                    <m:t>k</m:t>
                                  </m:r>
                                </m:sub>
                              </m:sSub>
                              <m:r>
                                <a:rPr lang="zh-CN" altLang="en-US" i="0">
                                  <a:latin typeface="Cambria Math" panose="02040503050406030204" pitchFamily="18" charset="0"/>
                                </a:rPr>
                                <m:t>≤0</m:t>
                              </m:r>
                              <m:r>
                                <a:rPr lang="zh-CN" altLang="en-US" i="0">
                                  <a:latin typeface="Cambria Math" panose="02040503050406030204" pitchFamily="18" charset="0"/>
                                </a:rPr>
                                <m:t>时；</m:t>
                              </m:r>
                            </m:e>
                          </m:mr>
                        </m:m>
                      </m:e>
                    </m:d>
                  </m:oMath>
                </a14:m>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mc:Choice>
        <mc:Fallback xmlns="">
          <p:sp>
            <p:nvSpPr>
              <p:cNvPr id="3" name="备注占位符 2"/>
              <p:cNvSpPr>
                <a:spLocks noGrp="1"/>
              </p:cNvSpPr>
              <p:nvPr>
                <p:ph type="body" idx="1"/>
              </p:nvPr>
            </p:nvSpPr>
            <p:spPr/>
            <p:txBody>
              <a:bodyPr/>
              <a:lstStyle/>
              <a:p>
                <a:r>
                  <a:rPr lang="zh-CN" altLang="en-US" dirty="0"/>
                  <a:t>y通过隐变量</a:t>
                </a:r>
                <a:r>
                  <a:rPr lang="en-US" altLang="zh-CN" dirty="0"/>
                  <a:t>Z</a:t>
                </a:r>
                <a:r>
                  <a:rPr lang="zh-CN" altLang="en-US" dirty="0"/>
                  <a:t>与</a:t>
                </a:r>
                <a:r>
                  <a:rPr lang="en-US" altLang="zh-CN" dirty="0"/>
                  <a:t>X</a:t>
                </a:r>
                <a:r>
                  <a:rPr lang="zh-CN" altLang="en-US" dirty="0"/>
                  <a:t>建立联系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z值就是Logit，也就是z=Logit=ln(发生比)</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y</a:t>
                </a:r>
                <a:r>
                  <a:rPr lang="en-US" altLang="zh-CN" b="0" i="0">
                    <a:latin typeface="Cambria Math" panose="02040503050406030204" pitchFamily="18" charset="0"/>
                  </a:rPr>
                  <a:t>=</a:t>
                </a:r>
                <a:r>
                  <a:rPr lang="zh-CN" altLang="en-US" i="0">
                    <a:latin typeface="Cambria Math" panose="02040503050406030204" pitchFamily="18" charset="0"/>
                  </a:rPr>
                  <a:t>{■(1，当"z" _"k" &gt;0时；@0，当"z" _"k" ≤0时；)┤</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mc:Fallback>
      </mc:AlternateContent>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E6232D-42B4-498B-8156-51B6EC33BAF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837212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E6232D-42B4-498B-8156-51B6EC33BAF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215130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E6232D-42B4-498B-8156-51B6EC33BAF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63864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63023300-3951-4F40-BF95-298AFFA1215D}" type="slidenum">
              <a:rPr lang="zh-CN" altLang="en-US" sz="1300">
                <a:latin typeface="Arial" panose="020B0604020202020204" pitchFamily="34" charset="0"/>
              </a:rPr>
              <a:pPr eaLnBrk="1" hangingPunct="1"/>
              <a:t>5</a:t>
            </a:fld>
            <a:endParaRPr lang="en-US" altLang="zh-CN" sz="1300">
              <a:latin typeface="Arial" panose="020B0604020202020204" pitchFamily="34" charset="0"/>
            </a:endParaRPr>
          </a:p>
        </p:txBody>
      </p:sp>
      <p:sp>
        <p:nvSpPr>
          <p:cNvPr id="90115" name="Rectangle 2"/>
          <p:cNvSpPr>
            <a:spLocks noGrp="1" noRot="1" noChangeAspect="1" noChangeArrowheads="1" noTextEdit="1"/>
          </p:cNvSpPr>
          <p:nvPr>
            <p:ph type="sldImg"/>
          </p:nvPr>
        </p:nvSpPr>
        <p:spPr>
          <a:xfrm>
            <a:off x="992188" y="768350"/>
            <a:ext cx="5114925" cy="3836988"/>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918513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C817F702-8373-4575-AAAF-AB71AAEA24FA}" type="slidenum">
              <a:rPr lang="zh-CN" altLang="en-US" sz="1300">
                <a:latin typeface="Arial" panose="020B0604020202020204" pitchFamily="34" charset="0"/>
              </a:rPr>
              <a:pPr eaLnBrk="1" hangingPunct="1"/>
              <a:t>6</a:t>
            </a:fld>
            <a:endParaRPr lang="en-US" altLang="zh-CN" sz="1300">
              <a:latin typeface="Arial" panose="020B0604020202020204" pitchFamily="34" charset="0"/>
            </a:endParaRPr>
          </a:p>
        </p:txBody>
      </p:sp>
      <p:sp>
        <p:nvSpPr>
          <p:cNvPr id="91139" name="Rectangle 2"/>
          <p:cNvSpPr>
            <a:spLocks noGrp="1" noRot="1" noChangeAspect="1" noChangeArrowheads="1" noTextEdit="1"/>
          </p:cNvSpPr>
          <p:nvPr>
            <p:ph type="sldImg"/>
          </p:nvPr>
        </p:nvSpPr>
        <p:spPr>
          <a:xfrm>
            <a:off x="992188" y="768350"/>
            <a:ext cx="5114925" cy="3836988"/>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381255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11FC7F59-5EBC-44FD-9F04-97211D282D6C}" type="slidenum">
              <a:rPr lang="zh-CN" altLang="en-US" sz="1300">
                <a:latin typeface="Arial" panose="020B0604020202020204" pitchFamily="34" charset="0"/>
              </a:rPr>
              <a:pPr eaLnBrk="1" hangingPunct="1"/>
              <a:t>7</a:t>
            </a:fld>
            <a:endParaRPr lang="en-US" altLang="zh-CN" sz="1300">
              <a:latin typeface="Arial" panose="020B0604020202020204" pitchFamily="34" charset="0"/>
            </a:endParaRPr>
          </a:p>
        </p:txBody>
      </p:sp>
      <p:sp>
        <p:nvSpPr>
          <p:cNvPr id="92163" name="Rectangle 2"/>
          <p:cNvSpPr>
            <a:spLocks noGrp="1" noRot="1" noChangeAspect="1" noChangeArrowheads="1" noTextEdit="1"/>
          </p:cNvSpPr>
          <p:nvPr>
            <p:ph type="sldImg"/>
          </p:nvPr>
        </p:nvSpPr>
        <p:spPr>
          <a:xfrm>
            <a:off x="992188" y="768350"/>
            <a:ext cx="5114925" cy="3836988"/>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8841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521F103E-CF84-4B7A-8D6A-E8C89E37EB45}" type="slidenum">
              <a:rPr lang="zh-CN" altLang="en-US" sz="1300">
                <a:latin typeface="Arial" panose="020B0604020202020204" pitchFamily="34" charset="0"/>
              </a:rPr>
              <a:pPr eaLnBrk="1" hangingPunct="1"/>
              <a:t>8</a:t>
            </a:fld>
            <a:endParaRPr lang="en-US" altLang="zh-CN" sz="1300">
              <a:latin typeface="Arial" panose="020B0604020202020204" pitchFamily="34" charset="0"/>
            </a:endParaRPr>
          </a:p>
        </p:txBody>
      </p:sp>
      <p:sp>
        <p:nvSpPr>
          <p:cNvPr id="93187" name="Rectangle 2"/>
          <p:cNvSpPr>
            <a:spLocks noGrp="1" noRot="1" noChangeAspect="1" noChangeArrowheads="1" noTextEdit="1"/>
          </p:cNvSpPr>
          <p:nvPr>
            <p:ph type="sldImg"/>
          </p:nvPr>
        </p:nvSpPr>
        <p:spPr>
          <a:xfrm>
            <a:off x="992188" y="768350"/>
            <a:ext cx="5114925" cy="3836988"/>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606237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defTabSz="99060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defTabSz="990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defTabSz="990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defTabSz="990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defTabSz="990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C44AAD5A-F108-45B7-82CA-4F4AD0B5E317}" type="slidenum">
              <a:rPr lang="zh-CN" altLang="en-US" sz="1300">
                <a:latin typeface="Arial" panose="020B0604020202020204" pitchFamily="34" charset="0"/>
              </a:rPr>
              <a:pPr eaLnBrk="1" hangingPunct="1"/>
              <a:t>9</a:t>
            </a:fld>
            <a:endParaRPr lang="en-US" altLang="zh-CN" sz="1300">
              <a:latin typeface="Arial" panose="020B0604020202020204" pitchFamily="34" charset="0"/>
            </a:endParaRPr>
          </a:p>
        </p:txBody>
      </p:sp>
      <p:sp>
        <p:nvSpPr>
          <p:cNvPr id="94211" name="Rectangle 2"/>
          <p:cNvSpPr>
            <a:spLocks noGrp="1" noRot="1" noChangeAspect="1" noChangeArrowheads="1" noTextEdit="1"/>
          </p:cNvSpPr>
          <p:nvPr>
            <p:ph type="sldImg"/>
          </p:nvPr>
        </p:nvSpPr>
        <p:spPr>
          <a:xfrm>
            <a:off x="992188" y="768350"/>
            <a:ext cx="5114925" cy="3836988"/>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375084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cs typeface="Times New Roman" pitchFamily="18" charset="0"/>
            </a:endParaRPr>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zh-CN" altLang="en-US">
                <a:cs typeface="Times New Roman" pitchFamily="18" charset="0"/>
              </a:endParaRPr>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zh-CN" altLang="en-US">
                <a:cs typeface="Times New Roman" pitchFamily="18" charset="0"/>
              </a:endParaRPr>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zh-CN" altLang="en-US">
                <a:cs typeface="Times New Roman" pitchFamily="18" charset="0"/>
              </a:endParaRPr>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zh-CN" altLang="en-US">
                <a:cs typeface="Times New Roman" pitchFamily="18" charset="0"/>
              </a:endParaRPr>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zh-CN" altLang="en-US">
                <a:cs typeface="Times New Roman" pitchFamily="18" charset="0"/>
              </a:endParaRPr>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zh-CN" altLang="en-US">
                <a:cs typeface="Times New Roman" pitchFamily="18" charset="0"/>
              </a:endParaRPr>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zh-CN" altLang="en-US">
                <a:cs typeface="Times New Roman" pitchFamily="18" charset="0"/>
              </a:endParaRPr>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zh-CN" altLang="en-US">
                <a:cs typeface="Times New Roman" pitchFamily="18" charset="0"/>
              </a:endParaRPr>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zh-CN" altLang="en-US">
                <a:cs typeface="Times New Roman" pitchFamily="18" charset="0"/>
              </a:endParaRPr>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zh-CN" altLang="en-US">
                <a:cs typeface="Times New Roman" pitchFamily="18" charset="0"/>
              </a:endParaRPr>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zh-CN" altLang="en-US">
                <a:cs typeface="Times New Roman" pitchFamily="18" charset="0"/>
              </a:endParaRPr>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zh-CN" altLang="en-US">
                <a:cs typeface="Times New Roman" pitchFamily="18" charset="0"/>
              </a:endParaRPr>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zh-CN" altLang="en-US">
                <a:cs typeface="Times New Roman" pitchFamily="18" charset="0"/>
              </a:endParaRPr>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zh-CN" altLang="en-US">
                <a:cs typeface="Times New Roman" pitchFamily="18" charset="0"/>
              </a:endParaRPr>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zh-CN" altLang="en-US">
                <a:cs typeface="Times New Roman" pitchFamily="18" charset="0"/>
              </a:endParaRPr>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zh-CN" altLang="en-US">
                <a:cs typeface="Times New Roman" pitchFamily="18" charset="0"/>
              </a:endParaRPr>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zh-CN" altLang="en-US">
                <a:cs typeface="Times New Roman" pitchFamily="18" charset="0"/>
              </a:endParaRPr>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zh-CN" altLang="en-US">
                <a:cs typeface="Times New Roman" pitchFamily="18" charset="0"/>
              </a:endParaRPr>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zh-CN" altLang="en-US">
                <a:cs typeface="Times New Roman" pitchFamily="18" charset="0"/>
              </a:endParaRPr>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zh-CN" altLang="en-US">
                <a:cs typeface="Times New Roman" pitchFamily="18" charset="0"/>
              </a:endParaRPr>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zh-CN" altLang="en-US">
                <a:cs typeface="Times New Roman" pitchFamily="18" charset="0"/>
              </a:endParaRPr>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zh-CN" altLang="en-US">
                <a:cs typeface="Times New Roman" pitchFamily="18" charset="0"/>
              </a:endParaRPr>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zh-CN" altLang="en-US">
                <a:cs typeface="Times New Roman" pitchFamily="18" charset="0"/>
              </a:endParaRPr>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zh-CN" altLang="en-US">
                <a:cs typeface="Times New Roman" pitchFamily="18" charset="0"/>
              </a:endParaRPr>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zh-CN" altLang="en-US">
                <a:cs typeface="Times New Roman" pitchFamily="18" charset="0"/>
              </a:endParaRPr>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zh-CN" altLang="en-US">
                <a:cs typeface="Times New Roman" pitchFamily="18" charset="0"/>
              </a:endParaRPr>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zh-CN" altLang="en-US">
                <a:cs typeface="Times New Roman" pitchFamily="18" charset="0"/>
              </a:endParaRPr>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zh-CN" altLang="en-US">
                <a:cs typeface="Times New Roman" pitchFamily="18" charset="0"/>
              </a:endParaRPr>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zh-CN" altLang="en-US">
                <a:cs typeface="Times New Roman" pitchFamily="18" charset="0"/>
              </a:endParaRPr>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zh-CN" altLang="en-US">
                <a:cs typeface="Times New Roman" pitchFamily="18" charset="0"/>
              </a:endParaRPr>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zh-CN" altLang="en-US">
                <a:cs typeface="Times New Roman" pitchFamily="18" charset="0"/>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cs typeface="Times New Roman" pitchFamily="18" charset="0"/>
            </a:endParaRPr>
          </a:p>
        </p:txBody>
      </p:sp>
      <p:sp>
        <p:nvSpPr>
          <p:cNvPr id="490499"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zh-CN"/>
              <a:t>单击此处编辑母版标题样式</a:t>
            </a:r>
          </a:p>
        </p:txBody>
      </p:sp>
      <p:sp>
        <p:nvSpPr>
          <p:cNvPr id="49050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zh-CN"/>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fld id="{6025E625-F59D-4D3C-ACAF-547E8F97B68D}" type="datetime1">
              <a:rPr lang="zh-CN" altLang="en-US"/>
              <a:pPr>
                <a:defRPr/>
              </a:pPr>
              <a:t>2018/10/8</a:t>
            </a:fld>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fld id="{D007ECAE-1CD3-491E-A72C-DA25C8621C18}" type="slidenum">
              <a:rPr lang="en-US" altLang="zh-CN"/>
              <a:pPr/>
              <a:t>‹#›</a:t>
            </a:fld>
            <a:endParaRPr lang="en-US" altLang="zh-CN"/>
          </a:p>
        </p:txBody>
      </p:sp>
    </p:spTree>
    <p:extLst>
      <p:ext uri="{BB962C8B-B14F-4D97-AF65-F5344CB8AC3E}">
        <p14:creationId xmlns:p14="http://schemas.microsoft.com/office/powerpoint/2010/main" val="2438111524"/>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25A1AAA7-2B33-4114-8AA5-4E7B753DC10B}" type="datetime1">
              <a:rPr lang="zh-CN" altLang="en-US"/>
              <a:pPr>
                <a:defRPr/>
              </a:pPr>
              <a:t>2018/10/8</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32885EF8-00D6-4FA9-8BDE-29DBA656C401}" type="slidenum">
              <a:rPr lang="en-US" altLang="zh-CN"/>
              <a:pPr/>
              <a:t>‹#›</a:t>
            </a:fld>
            <a:endParaRPr lang="en-US" altLang="zh-CN"/>
          </a:p>
        </p:txBody>
      </p:sp>
    </p:spTree>
    <p:extLst>
      <p:ext uri="{BB962C8B-B14F-4D97-AF65-F5344CB8AC3E}">
        <p14:creationId xmlns:p14="http://schemas.microsoft.com/office/powerpoint/2010/main" val="3722657672"/>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0C88308A-955C-4FBF-A06E-8772A3A2BD3F}" type="datetime1">
              <a:rPr lang="zh-CN" altLang="en-US"/>
              <a:pPr>
                <a:defRPr/>
              </a:pPr>
              <a:t>2018/10/8</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81667BA1-D915-4251-AD11-272CF2E32F98}" type="slidenum">
              <a:rPr lang="en-US" altLang="zh-CN"/>
              <a:pPr/>
              <a:t>‹#›</a:t>
            </a:fld>
            <a:endParaRPr lang="en-US" altLang="zh-CN"/>
          </a:p>
        </p:txBody>
      </p:sp>
    </p:spTree>
    <p:extLst>
      <p:ext uri="{BB962C8B-B14F-4D97-AF65-F5344CB8AC3E}">
        <p14:creationId xmlns:p14="http://schemas.microsoft.com/office/powerpoint/2010/main" val="1644625686"/>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p:cNvSpPr>
            <a:spLocks noGrp="1" noChangeArrowheads="1"/>
          </p:cNvSpPr>
          <p:nvPr>
            <p:ph type="dt" sz="half" idx="10"/>
          </p:nvPr>
        </p:nvSpPr>
        <p:spPr>
          <a:ln/>
        </p:spPr>
        <p:txBody>
          <a:bodyPr/>
          <a:lstStyle>
            <a:lvl1pPr>
              <a:defRPr/>
            </a:lvl1pPr>
          </a:lstStyle>
          <a:p>
            <a:pPr>
              <a:defRPr/>
            </a:pPr>
            <a:fld id="{4DA0EC24-E592-4FE7-B801-69FDF1BE8CFD}" type="datetime1">
              <a:rPr lang="zh-CN" altLang="en-US"/>
              <a:pPr>
                <a:defRPr/>
              </a:pPr>
              <a:t>2018/10/8</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fld id="{421BF8B9-2663-4FFB-96B1-FF94D6A7A514}" type="slidenum">
              <a:rPr lang="en-US" altLang="zh-CN"/>
              <a:pPr/>
              <a:t>‹#›</a:t>
            </a:fld>
            <a:endParaRPr lang="en-US" altLang="zh-CN"/>
          </a:p>
        </p:txBody>
      </p:sp>
    </p:spTree>
    <p:extLst>
      <p:ext uri="{BB962C8B-B14F-4D97-AF65-F5344CB8AC3E}">
        <p14:creationId xmlns:p14="http://schemas.microsoft.com/office/powerpoint/2010/main" val="4159632363"/>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lvl1pPr>
              <a:defRPr b="0">
                <a:solidFill>
                  <a:srgbClr val="0000FF"/>
                </a:solidFill>
                <a:latin typeface="方正姚体" panose="02010601030101010101" pitchFamily="2" charset="-122"/>
                <a:ea typeface="方正姚体" panose="02010601030101010101" pitchFamily="2" charset="-122"/>
              </a:defRPr>
            </a:lvl1pPr>
          </a:lstStyle>
          <a:p>
            <a:r>
              <a:rPr lang="zh-CN" altLang="en-US" dirty="0"/>
              <a:t>单击此处编辑母版标题样式</a:t>
            </a:r>
          </a:p>
        </p:txBody>
      </p:sp>
      <p:sp>
        <p:nvSpPr>
          <p:cNvPr id="3" name="文本占位符 2"/>
          <p:cNvSpPr>
            <a:spLocks noGrp="1"/>
          </p:cNvSpPr>
          <p:nvPr>
            <p:ph type="body" sz="half" idx="1"/>
          </p:nvPr>
        </p:nvSpPr>
        <p:spPr>
          <a:xfrm>
            <a:off x="457200" y="1719263"/>
            <a:ext cx="7543800" cy="4411662"/>
          </a:xfrm>
        </p:spPr>
        <p:txBody>
          <a:bodyPr/>
          <a:lstStyle>
            <a:lvl1pPr marL="342900" indent="-342900">
              <a:buFont typeface="Wingdings" panose="05000000000000000000" pitchFamily="2" charset="2"/>
              <a:buChar char="Ø"/>
              <a:defRPr sz="2400">
                <a:solidFill>
                  <a:srgbClr val="0000FF"/>
                </a:solidFill>
                <a:latin typeface="华文仿宋" panose="02010600040101010101" pitchFamily="2" charset="-122"/>
                <a:ea typeface="华文仿宋" panose="02010600040101010101" pitchFamily="2" charset="-122"/>
              </a:defRPr>
            </a:lvl1pPr>
            <a:lvl2pPr marL="692150" indent="-347663">
              <a:buFont typeface="Wingdings" panose="05000000000000000000" pitchFamily="2" charset="2"/>
              <a:buChar char="ü"/>
              <a:defRPr sz="2000">
                <a:solidFill>
                  <a:srgbClr val="0000FF"/>
                </a:solidFill>
                <a:latin typeface="华文仿宋" panose="02010600040101010101" pitchFamily="2" charset="-122"/>
                <a:ea typeface="华文仿宋" panose="02010600040101010101" pitchFamily="2" charset="-122"/>
              </a:defRPr>
            </a:lvl2pPr>
            <a:lvl3pPr>
              <a:defRPr sz="1800">
                <a:latin typeface="华文仿宋" panose="02010600040101010101" pitchFamily="2" charset="-122"/>
                <a:ea typeface="华文仿宋" panose="02010600040101010101" pitchFamily="2" charset="-122"/>
              </a:defRPr>
            </a:lvl3pPr>
            <a:lvl4pPr>
              <a:defRPr>
                <a:latin typeface="华文仿宋" panose="02010600040101010101" pitchFamily="2" charset="-122"/>
                <a:ea typeface="华文仿宋" panose="02010600040101010101" pitchFamily="2" charset="-122"/>
              </a:defRPr>
            </a:lvl4pPr>
            <a:lvl5pPr>
              <a:defRPr>
                <a:latin typeface="华文仿宋" panose="02010600040101010101" pitchFamily="2" charset="-122"/>
                <a:ea typeface="华文仿宋" panose="0201060004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7"/>
          <p:cNvSpPr>
            <a:spLocks noGrp="1" noChangeArrowheads="1"/>
          </p:cNvSpPr>
          <p:nvPr>
            <p:ph type="sldNum" sz="quarter" idx="12"/>
          </p:nvPr>
        </p:nvSpPr>
        <p:spPr>
          <a:ln/>
        </p:spPr>
        <p:txBody>
          <a:bodyPr/>
          <a:lstStyle>
            <a:lvl1pPr>
              <a:defRPr/>
            </a:lvl1pPr>
          </a:lstStyle>
          <a:p>
            <a:fld id="{9607B70A-3E0E-44E9-8692-6BD164CC5B23}" type="slidenum">
              <a:rPr lang="en-US" altLang="zh-CN"/>
              <a:pPr/>
              <a:t>‹#›</a:t>
            </a:fld>
            <a:endParaRPr lang="en-US" altLang="zh-CN"/>
          </a:p>
        </p:txBody>
      </p:sp>
    </p:spTree>
    <p:extLst>
      <p:ext uri="{BB962C8B-B14F-4D97-AF65-F5344CB8AC3E}">
        <p14:creationId xmlns:p14="http://schemas.microsoft.com/office/powerpoint/2010/main" val="3811554295"/>
      </p:ext>
    </p:extLst>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dt" sz="half" idx="10"/>
          </p:nvPr>
        </p:nvSpPr>
        <p:spPr>
          <a:ln/>
        </p:spPr>
        <p:txBody>
          <a:bodyPr/>
          <a:lstStyle>
            <a:lvl1pPr>
              <a:defRPr/>
            </a:lvl1pPr>
          </a:lstStyle>
          <a:p>
            <a:pPr>
              <a:defRPr/>
            </a:pPr>
            <a:fld id="{206ACA11-6262-4C15-A86D-6F9F678A920B}" type="datetime1">
              <a:rPr lang="zh-CN" altLang="en-US"/>
              <a:pPr>
                <a:defRPr/>
              </a:pPr>
              <a:t>2018/10/8</a:t>
            </a:fld>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fld id="{58C7A991-43F5-43C3-B8EA-501A380A3154}" type="slidenum">
              <a:rPr lang="en-US" altLang="zh-CN"/>
              <a:pPr/>
              <a:t>‹#›</a:t>
            </a:fld>
            <a:endParaRPr lang="en-US" altLang="zh-CN"/>
          </a:p>
        </p:txBody>
      </p:sp>
    </p:spTree>
    <p:extLst>
      <p:ext uri="{BB962C8B-B14F-4D97-AF65-F5344CB8AC3E}">
        <p14:creationId xmlns:p14="http://schemas.microsoft.com/office/powerpoint/2010/main" val="3792429435"/>
      </p:ext>
    </p:extLst>
  </p:cSld>
  <p:clrMapOvr>
    <a:masterClrMapping/>
  </p:clrMapOvr>
  <p:transition spd="med">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fld id="{50EE0FDC-019A-40ED-B8FD-520174E91782}" type="slidenum">
              <a:rPr lang="en-US" altLang="zh-CN"/>
              <a:pPr/>
              <a:t>‹#›</a:t>
            </a:fld>
            <a:endParaRPr lang="en-US" altLang="zh-CN"/>
          </a:p>
        </p:txBody>
      </p:sp>
    </p:spTree>
    <p:extLst>
      <p:ext uri="{BB962C8B-B14F-4D97-AF65-F5344CB8AC3E}">
        <p14:creationId xmlns:p14="http://schemas.microsoft.com/office/powerpoint/2010/main" val="305147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679E7992-3E70-4EF7-97D2-70BB7BD3FBA4}" type="datetimeFigureOut">
              <a:rPr lang="zh-CN" altLang="en-US" smtClean="0">
                <a:solidFill>
                  <a:prstClr val="black">
                    <a:tint val="75000"/>
                  </a:prstClr>
                </a:solidFill>
              </a:rPr>
              <a:pPr/>
              <a:t>2018/10/8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839001-0A0A-46F7-920E-40795DF853A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242140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100"/>
            </a:lvl1pPr>
            <a:lvl2pPr marL="557213" indent="-214313">
              <a:buFont typeface="Wingdings" panose="05000000000000000000" pitchFamily="2" charset="2"/>
              <a:buChar char="ü"/>
              <a:defRPr sz="1800"/>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79E7992-3E70-4EF7-97D2-70BB7BD3FBA4}" type="datetimeFigureOut">
              <a:rPr lang="zh-CN" altLang="en-US" smtClean="0">
                <a:solidFill>
                  <a:prstClr val="black">
                    <a:tint val="75000"/>
                  </a:prstClr>
                </a:solidFill>
              </a:rPr>
              <a:pPr/>
              <a:t>2018/10/8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839001-0A0A-46F7-920E-40795DF853A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331591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100"/>
            </a:lvl1pPr>
            <a:lvl2pPr marL="557213" indent="-214313">
              <a:buFont typeface="Wingdings" panose="05000000000000000000" pitchFamily="2" charset="2"/>
              <a:buChar char="ü"/>
              <a:defRPr sz="1800"/>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79E7992-3E70-4EF7-97D2-70BB7BD3FBA4}" type="datetimeFigureOut">
              <a:rPr lang="zh-CN" altLang="en-US" smtClean="0">
                <a:solidFill>
                  <a:prstClr val="black">
                    <a:tint val="75000"/>
                  </a:prstClr>
                </a:solidFill>
              </a:rPr>
              <a:pPr/>
              <a:t>2018/10/8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839001-0A0A-46F7-920E-40795DF853A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1958253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100"/>
            </a:lvl1pPr>
            <a:lvl2pPr marL="557213" indent="-214313">
              <a:buFont typeface="Wingdings" panose="05000000000000000000" pitchFamily="2" charset="2"/>
              <a:buChar char="ü"/>
              <a:defRPr sz="1800"/>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79E7992-3E70-4EF7-97D2-70BB7BD3FBA4}" type="datetimeFigureOut">
              <a:rPr lang="zh-CN" altLang="en-US" smtClean="0">
                <a:solidFill>
                  <a:prstClr val="black">
                    <a:tint val="75000"/>
                  </a:prstClr>
                </a:solidFill>
              </a:rPr>
              <a:pPr/>
              <a:t>2018/10/8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839001-0A0A-46F7-920E-40795DF853A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401995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0659038"/>
      </p:ext>
    </p:extLst>
  </p:cSld>
  <p:clrMapOvr>
    <a:masterClrMapping/>
  </p:clrMapOvr>
  <p:transition spd="med">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100"/>
            </a:lvl1pPr>
            <a:lvl2pPr marL="557213" indent="-214313">
              <a:buFont typeface="Wingdings" panose="05000000000000000000" pitchFamily="2" charset="2"/>
              <a:buChar char="ü"/>
              <a:defRPr sz="1800"/>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79E7992-3E70-4EF7-97D2-70BB7BD3FBA4}" type="datetimeFigureOut">
              <a:rPr lang="zh-CN" altLang="en-US" smtClean="0">
                <a:solidFill>
                  <a:prstClr val="black">
                    <a:tint val="75000"/>
                  </a:prstClr>
                </a:solidFill>
              </a:rPr>
              <a:pPr/>
              <a:t>2018/10/8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839001-0A0A-46F7-920E-40795DF853A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418652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100"/>
            </a:lvl1pPr>
            <a:lvl2pPr marL="557213" indent="-214313">
              <a:buFont typeface="Wingdings" panose="05000000000000000000" pitchFamily="2" charset="2"/>
              <a:buChar char="ü"/>
              <a:defRPr sz="1800"/>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79E7992-3E70-4EF7-97D2-70BB7BD3FBA4}" type="datetimeFigureOut">
              <a:rPr lang="zh-CN" altLang="en-US" smtClean="0">
                <a:solidFill>
                  <a:prstClr val="black">
                    <a:tint val="75000"/>
                  </a:prstClr>
                </a:solidFill>
              </a:rPr>
              <a:pPr/>
              <a:t>2018/10/8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839001-0A0A-46F7-920E-40795DF853A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729390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100"/>
            </a:lvl1pPr>
            <a:lvl2pPr marL="557213" indent="-214313">
              <a:buFont typeface="Wingdings" panose="05000000000000000000" pitchFamily="2" charset="2"/>
              <a:buChar char="ü"/>
              <a:defRPr sz="1800"/>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79E7992-3E70-4EF7-97D2-70BB7BD3FBA4}" type="datetimeFigureOut">
              <a:rPr lang="zh-CN" altLang="en-US" smtClean="0">
                <a:solidFill>
                  <a:prstClr val="black">
                    <a:tint val="75000"/>
                  </a:prstClr>
                </a:solidFill>
              </a:rPr>
              <a:pPr/>
              <a:t>2018/10/8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839001-0A0A-46F7-920E-40795DF853A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25323210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100"/>
            </a:lvl1pPr>
            <a:lvl2pPr marL="557213" indent="-214313">
              <a:buFont typeface="Wingdings" panose="05000000000000000000" pitchFamily="2" charset="2"/>
              <a:buChar char="ü"/>
              <a:defRPr sz="1800"/>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79E7992-3E70-4EF7-97D2-70BB7BD3FBA4}" type="datetimeFigureOut">
              <a:rPr lang="zh-CN" altLang="en-US" smtClean="0">
                <a:solidFill>
                  <a:prstClr val="black">
                    <a:tint val="75000"/>
                  </a:prstClr>
                </a:solidFill>
              </a:rPr>
              <a:pPr/>
              <a:t>2018/10/8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839001-0A0A-46F7-920E-40795DF853A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2811651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100"/>
            </a:lvl1pPr>
            <a:lvl2pPr marL="557213" indent="-214313">
              <a:buFont typeface="Wingdings" panose="05000000000000000000" pitchFamily="2" charset="2"/>
              <a:buChar char="ü"/>
              <a:defRPr sz="1800"/>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79E7992-3E70-4EF7-97D2-70BB7BD3FBA4}" type="datetimeFigureOut">
              <a:rPr lang="zh-CN" altLang="en-US" smtClean="0">
                <a:solidFill>
                  <a:prstClr val="black">
                    <a:tint val="75000"/>
                  </a:prstClr>
                </a:solidFill>
              </a:rPr>
              <a:pPr/>
              <a:t>2018/10/8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839001-0A0A-46F7-920E-40795DF853A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38036149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100"/>
            </a:lvl1pPr>
            <a:lvl2pPr marL="557213" indent="-214313">
              <a:buFont typeface="Wingdings" panose="05000000000000000000" pitchFamily="2" charset="2"/>
              <a:buChar char="ü"/>
              <a:defRPr sz="1800"/>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79E7992-3E70-4EF7-97D2-70BB7BD3FBA4}" type="datetimeFigureOut">
              <a:rPr lang="zh-CN" altLang="en-US" smtClean="0">
                <a:solidFill>
                  <a:prstClr val="black">
                    <a:tint val="75000"/>
                  </a:prstClr>
                </a:solidFill>
              </a:rPr>
              <a:pPr/>
              <a:t>2018/10/8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839001-0A0A-46F7-920E-40795DF853A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26525952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100"/>
            </a:lvl1pPr>
            <a:lvl2pPr marL="557213" indent="-214313">
              <a:buFont typeface="Wingdings" panose="05000000000000000000" pitchFamily="2" charset="2"/>
              <a:buChar char="ü"/>
              <a:defRPr sz="1800"/>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79E7992-3E70-4EF7-97D2-70BB7BD3FBA4}" type="datetimeFigureOut">
              <a:rPr lang="zh-CN" altLang="en-US" smtClean="0">
                <a:solidFill>
                  <a:prstClr val="black">
                    <a:tint val="75000"/>
                  </a:prstClr>
                </a:solidFill>
              </a:rPr>
              <a:pPr/>
              <a:t>2018/10/8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839001-0A0A-46F7-920E-40795DF853A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31269825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100"/>
            </a:lvl1pPr>
            <a:lvl2pPr marL="557213" indent="-214313">
              <a:buFont typeface="Wingdings" panose="05000000000000000000" pitchFamily="2" charset="2"/>
              <a:buChar char="ü"/>
              <a:defRPr sz="1800"/>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79E7992-3E70-4EF7-97D2-70BB7BD3FBA4}" type="datetimeFigureOut">
              <a:rPr lang="zh-CN" altLang="en-US" smtClean="0">
                <a:solidFill>
                  <a:prstClr val="black">
                    <a:tint val="75000"/>
                  </a:prstClr>
                </a:solidFill>
              </a:rPr>
              <a:pPr/>
              <a:t>2018/10/8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839001-0A0A-46F7-920E-40795DF853A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240689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100"/>
            </a:lvl1pPr>
            <a:lvl2pPr marL="557213" indent="-214313">
              <a:buFont typeface="Wingdings" panose="05000000000000000000" pitchFamily="2" charset="2"/>
              <a:buChar char="ü"/>
              <a:defRPr sz="1800"/>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79E7992-3E70-4EF7-97D2-70BB7BD3FBA4}" type="datetimeFigureOut">
              <a:rPr lang="zh-CN" altLang="en-US" smtClean="0">
                <a:solidFill>
                  <a:prstClr val="black">
                    <a:tint val="75000"/>
                  </a:prstClr>
                </a:solidFill>
              </a:rPr>
              <a:pPr/>
              <a:t>2018/10/8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839001-0A0A-46F7-920E-40795DF853A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27219261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100"/>
            </a:lvl1pPr>
            <a:lvl2pPr marL="557213" indent="-214313">
              <a:buFont typeface="Wingdings" panose="05000000000000000000" pitchFamily="2" charset="2"/>
              <a:buChar char="ü"/>
              <a:defRPr sz="1800"/>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79E7992-3E70-4EF7-97D2-70BB7BD3FBA4}" type="datetimeFigureOut">
              <a:rPr lang="zh-CN" altLang="en-US" smtClean="0">
                <a:solidFill>
                  <a:prstClr val="black">
                    <a:tint val="75000"/>
                  </a:prstClr>
                </a:solidFill>
              </a:rPr>
              <a:pPr/>
              <a:t>2018/10/8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839001-0A0A-46F7-920E-40795DF853A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406386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4D25DE80-CED8-4F4E-948D-A449264AFE8C}" type="datetime1">
              <a:rPr lang="zh-CN" altLang="en-US"/>
              <a:pPr>
                <a:defRPr/>
              </a:pPr>
              <a:t>2018/10/8</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6E3AA778-1296-46DD-875F-E4E93C2618CB}" type="slidenum">
              <a:rPr lang="en-US" altLang="zh-CN"/>
              <a:pPr/>
              <a:t>‹#›</a:t>
            </a:fld>
            <a:endParaRPr lang="en-US" altLang="zh-CN"/>
          </a:p>
        </p:txBody>
      </p:sp>
    </p:spTree>
    <p:extLst>
      <p:ext uri="{BB962C8B-B14F-4D97-AF65-F5344CB8AC3E}">
        <p14:creationId xmlns:p14="http://schemas.microsoft.com/office/powerpoint/2010/main" val="1730489715"/>
      </p:ext>
    </p:extLst>
  </p:cSld>
  <p:clrMapOvr>
    <a:masterClrMapping/>
  </p:clrMapOvr>
  <p:transition spd="med">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100"/>
            </a:lvl1pPr>
            <a:lvl2pPr marL="557213" indent="-214313">
              <a:buFont typeface="Wingdings" panose="05000000000000000000" pitchFamily="2" charset="2"/>
              <a:buChar char="ü"/>
              <a:defRPr sz="1800"/>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79E7992-3E70-4EF7-97D2-70BB7BD3FBA4}" type="datetimeFigureOut">
              <a:rPr lang="zh-CN" altLang="en-US" smtClean="0">
                <a:solidFill>
                  <a:prstClr val="black">
                    <a:tint val="75000"/>
                  </a:prstClr>
                </a:solidFill>
              </a:rPr>
              <a:pPr/>
              <a:t>2018/10/8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839001-0A0A-46F7-920E-40795DF853A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6363160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100"/>
            </a:lvl1pPr>
            <a:lvl2pPr marL="557213" indent="-214313">
              <a:buFont typeface="Wingdings" panose="05000000000000000000" pitchFamily="2" charset="2"/>
              <a:buChar char="ü"/>
              <a:defRPr sz="1800"/>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79E7992-3E70-4EF7-97D2-70BB7BD3FBA4}" type="datetimeFigureOut">
              <a:rPr lang="zh-CN" altLang="en-US" smtClean="0">
                <a:solidFill>
                  <a:prstClr val="black">
                    <a:tint val="75000"/>
                  </a:prstClr>
                </a:solidFill>
              </a:rPr>
              <a:pPr/>
              <a:t>2018/10/8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839001-0A0A-46F7-920E-40795DF853A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22865381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100"/>
            </a:lvl1pPr>
            <a:lvl2pPr marL="557213" indent="-214313">
              <a:buFont typeface="Wingdings" panose="05000000000000000000" pitchFamily="2" charset="2"/>
              <a:buChar char="ü"/>
              <a:defRPr sz="1800"/>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79E7992-3E70-4EF7-97D2-70BB7BD3FBA4}" type="datetimeFigureOut">
              <a:rPr lang="zh-CN" altLang="en-US" smtClean="0">
                <a:solidFill>
                  <a:prstClr val="black">
                    <a:tint val="75000"/>
                  </a:prstClr>
                </a:solidFill>
              </a:rPr>
              <a:pPr/>
              <a:t>2018/10/8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839001-0A0A-46F7-920E-40795DF853A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41052921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257175" indent="-257175">
              <a:buFont typeface="Wingdings" panose="05000000000000000000" pitchFamily="2" charset="2"/>
              <a:buChar char="Ø"/>
              <a:defRPr sz="2100"/>
            </a:lvl1pPr>
            <a:lvl2pPr marL="557213" indent="-214313">
              <a:buFont typeface="Wingdings" panose="05000000000000000000" pitchFamily="2" charset="2"/>
              <a:buChar char="ü"/>
              <a:defRPr sz="1800"/>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79E7992-3E70-4EF7-97D2-70BB7BD3FBA4}" type="datetimeFigureOut">
              <a:rPr lang="zh-CN" altLang="en-US" smtClean="0">
                <a:solidFill>
                  <a:prstClr val="black">
                    <a:tint val="75000"/>
                  </a:prstClr>
                </a:solidFill>
              </a:rPr>
              <a:pPr/>
              <a:t>2018/10/8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839001-0A0A-46F7-920E-40795DF853A9}" type="slidenum">
              <a:rPr lang="zh-CN" altLang="en-US" smtClean="0">
                <a:solidFill>
                  <a:srgbClr val="90C226"/>
                </a:solidFill>
              </a:rPr>
              <a:pPr/>
              <a:t>‹#›</a:t>
            </a:fld>
            <a:endParaRPr lang="zh-CN" altLang="en-US">
              <a:solidFill>
                <a:srgbClr val="90C226"/>
              </a:solidFill>
            </a:endParaRPr>
          </a:p>
        </p:txBody>
      </p:sp>
    </p:spTree>
    <p:extLst>
      <p:ext uri="{BB962C8B-B14F-4D97-AF65-F5344CB8AC3E}">
        <p14:creationId xmlns:p14="http://schemas.microsoft.com/office/powerpoint/2010/main" val="12953017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300"/>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sz="1800"/>
            </a:lvl1pPr>
            <a:lvl2pPr>
              <a:defRPr sz="1500"/>
            </a:lvl2pPr>
            <a:lvl3pPr>
              <a:defRPr sz="1350"/>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defTabSz="685800" fontAlgn="auto">
              <a:spcBef>
                <a:spcPts val="0"/>
              </a:spcBef>
              <a:spcAft>
                <a:spcPts val="0"/>
              </a:spcAft>
              <a:buClrTx/>
              <a:buSzTx/>
              <a:buFont typeface="Wingdings" panose="05000000000000000000" pitchFamily="2" charset="2"/>
              <a:buNone/>
            </a:pPr>
            <a:fld id="{19997FD0-E3C7-4B2C-A03B-D8901C8B6AC0}" type="datetime1">
              <a:rPr lang="zh-CN" altLang="en-US" smtClean="0">
                <a:solidFill>
                  <a:prstClr val="black">
                    <a:tint val="75000"/>
                  </a:prstClr>
                </a:solidFill>
                <a:latin typeface="Trebuchet MS"/>
                <a:ea typeface="华文新魏" panose="02010800040101010101" pitchFamily="2" charset="-122"/>
              </a:rPr>
              <a:pPr defTabSz="685800" fontAlgn="auto">
                <a:spcBef>
                  <a:spcPts val="0"/>
                </a:spcBef>
                <a:spcAft>
                  <a:spcPts val="0"/>
                </a:spcAft>
                <a:buClrTx/>
                <a:buSzTx/>
                <a:buFont typeface="Wingdings" panose="05000000000000000000" pitchFamily="2" charset="2"/>
                <a:buNone/>
              </a:pPr>
              <a:t>2018/10/8</a:t>
            </a:fld>
            <a:endParaRPr lang="zh-CN" altLang="en-US">
              <a:solidFill>
                <a:prstClr val="black">
                  <a:tint val="75000"/>
                </a:prstClr>
              </a:solidFill>
              <a:latin typeface="Trebuchet MS"/>
              <a:ea typeface="华文新魏" panose="02010800040101010101" pitchFamily="2" charset="-122"/>
            </a:endParaRPr>
          </a:p>
        </p:txBody>
      </p:sp>
      <p:sp>
        <p:nvSpPr>
          <p:cNvPr id="5" name="Footer Placeholder 4"/>
          <p:cNvSpPr>
            <a:spLocks noGrp="1"/>
          </p:cNvSpPr>
          <p:nvPr>
            <p:ph type="ftr" sz="quarter" idx="11"/>
          </p:nvPr>
        </p:nvSpPr>
        <p:spPr/>
        <p:txBody>
          <a:bodyPr/>
          <a:lstStyle/>
          <a:p>
            <a:pPr defTabSz="685800" fontAlgn="auto">
              <a:spcBef>
                <a:spcPts val="0"/>
              </a:spcBef>
              <a:spcAft>
                <a:spcPts val="0"/>
              </a:spcAft>
              <a:buClrTx/>
              <a:buSzTx/>
              <a:buFont typeface="Wingdings" panose="05000000000000000000" pitchFamily="2" charset="2"/>
              <a:buNone/>
            </a:pPr>
            <a:endParaRPr lang="zh-CN" altLang="en-US">
              <a:solidFill>
                <a:prstClr val="black">
                  <a:tint val="75000"/>
                </a:prstClr>
              </a:solidFill>
              <a:latin typeface="Trebuchet MS"/>
              <a:ea typeface="华文新魏" panose="02010800040101010101" pitchFamily="2" charset="-122"/>
            </a:endParaRPr>
          </a:p>
        </p:txBody>
      </p:sp>
      <p:sp>
        <p:nvSpPr>
          <p:cNvPr id="6" name="Slide Number Placeholder 5"/>
          <p:cNvSpPr>
            <a:spLocks noGrp="1"/>
          </p:cNvSpPr>
          <p:nvPr>
            <p:ph type="sldNum" sz="quarter" idx="12"/>
          </p:nvPr>
        </p:nvSpPr>
        <p:spPr/>
        <p:txBody>
          <a:bodyPr/>
          <a:lstStyle/>
          <a:p>
            <a:pPr defTabSz="685800" fontAlgn="auto">
              <a:spcBef>
                <a:spcPts val="0"/>
              </a:spcBef>
              <a:spcAft>
                <a:spcPts val="0"/>
              </a:spcAft>
              <a:buClrTx/>
              <a:buSzTx/>
              <a:buFont typeface="Wingdings" panose="05000000000000000000" pitchFamily="2" charset="2"/>
              <a:buNone/>
            </a:pPr>
            <a:fld id="{65B8AB34-AC4B-47AE-A239-75C9354C5637}" type="slidenum">
              <a:rPr lang="zh-CN" altLang="en-US" smtClean="0">
                <a:solidFill>
                  <a:srgbClr val="90C226"/>
                </a:solidFill>
                <a:latin typeface="Trebuchet MS"/>
                <a:ea typeface="华文新魏" panose="02010800040101010101" pitchFamily="2" charset="-122"/>
              </a:rPr>
              <a:pPr defTabSz="685800" fontAlgn="auto">
                <a:spcBef>
                  <a:spcPts val="0"/>
                </a:spcBef>
                <a:spcAft>
                  <a:spcPts val="0"/>
                </a:spcAft>
                <a:buClrTx/>
                <a:buSzTx/>
                <a:buFont typeface="Wingdings" panose="05000000000000000000" pitchFamily="2" charset="2"/>
                <a:buNone/>
              </a:pPr>
              <a:t>‹#›</a:t>
            </a:fld>
            <a:endParaRPr lang="zh-CN" altLang="en-US">
              <a:solidFill>
                <a:srgbClr val="90C226"/>
              </a:solidFill>
              <a:latin typeface="Trebuchet MS"/>
              <a:ea typeface="华文新魏" panose="02010800040101010101" pitchFamily="2" charset="-122"/>
            </a:endParaRPr>
          </a:p>
        </p:txBody>
      </p:sp>
    </p:spTree>
    <p:extLst>
      <p:ext uri="{BB962C8B-B14F-4D97-AF65-F5344CB8AC3E}">
        <p14:creationId xmlns:p14="http://schemas.microsoft.com/office/powerpoint/2010/main" val="1767660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35009798-A781-4E28-AA38-120D0A422854}" type="datetime1">
              <a:rPr lang="zh-CN" altLang="en-US"/>
              <a:pPr>
                <a:defRPr/>
              </a:pPr>
              <a:t>2018/10/8</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7C295F45-6070-47CE-836C-248D4872B33D}" type="slidenum">
              <a:rPr lang="en-US" altLang="zh-CN"/>
              <a:pPr/>
              <a:t>‹#›</a:t>
            </a:fld>
            <a:endParaRPr lang="en-US" altLang="zh-CN"/>
          </a:p>
        </p:txBody>
      </p:sp>
    </p:spTree>
    <p:extLst>
      <p:ext uri="{BB962C8B-B14F-4D97-AF65-F5344CB8AC3E}">
        <p14:creationId xmlns:p14="http://schemas.microsoft.com/office/powerpoint/2010/main" val="3951506468"/>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fld id="{61BC9233-EB9D-4E2D-8500-5F4957A29C24}" type="datetime1">
              <a:rPr lang="zh-CN" altLang="en-US"/>
              <a:pPr>
                <a:defRPr/>
              </a:pPr>
              <a:t>2018/10/8</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fld id="{1C7C23BB-1CD5-47B1-B498-476E704C56D0}" type="slidenum">
              <a:rPr lang="en-US" altLang="zh-CN"/>
              <a:pPr/>
              <a:t>‹#›</a:t>
            </a:fld>
            <a:endParaRPr lang="en-US" altLang="zh-CN"/>
          </a:p>
        </p:txBody>
      </p:sp>
    </p:spTree>
    <p:extLst>
      <p:ext uri="{BB962C8B-B14F-4D97-AF65-F5344CB8AC3E}">
        <p14:creationId xmlns:p14="http://schemas.microsoft.com/office/powerpoint/2010/main" val="3306331361"/>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72837244-4A37-41C6-AEDF-4EAF55DB4502}" type="datetime1">
              <a:rPr lang="zh-CN" altLang="en-US"/>
              <a:pPr>
                <a:defRPr/>
              </a:pPr>
              <a:t>2018/10/8</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fld id="{596EA72D-394A-487B-9D4E-580B9EB9B868}" type="slidenum">
              <a:rPr lang="en-US" altLang="zh-CN"/>
              <a:pPr/>
              <a:t>‹#›</a:t>
            </a:fld>
            <a:endParaRPr lang="en-US" altLang="zh-CN"/>
          </a:p>
        </p:txBody>
      </p:sp>
    </p:spTree>
    <p:extLst>
      <p:ext uri="{BB962C8B-B14F-4D97-AF65-F5344CB8AC3E}">
        <p14:creationId xmlns:p14="http://schemas.microsoft.com/office/powerpoint/2010/main" val="2381861870"/>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24C5F16B-D26B-457F-B38B-22FA94A38B78}" type="datetime1">
              <a:rPr lang="zh-CN" altLang="en-US"/>
              <a:pPr>
                <a:defRPr/>
              </a:pPr>
              <a:t>2018/10/8</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fld id="{9E6D199D-28A0-42D6-AC25-2E4D3A9CF44F}" type="slidenum">
              <a:rPr lang="en-US" altLang="zh-CN"/>
              <a:pPr/>
              <a:t>‹#›</a:t>
            </a:fld>
            <a:endParaRPr lang="en-US" altLang="zh-CN"/>
          </a:p>
        </p:txBody>
      </p:sp>
    </p:spTree>
    <p:extLst>
      <p:ext uri="{BB962C8B-B14F-4D97-AF65-F5344CB8AC3E}">
        <p14:creationId xmlns:p14="http://schemas.microsoft.com/office/powerpoint/2010/main" val="1415856066"/>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D3F4621E-EE6A-46A5-B495-C93D84637786}" type="datetime1">
              <a:rPr lang="zh-CN" altLang="en-US"/>
              <a:pPr>
                <a:defRPr/>
              </a:pPr>
              <a:t>2018/10/8</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1B5F705F-D616-4F42-9BD4-79257192DB9F}" type="slidenum">
              <a:rPr lang="en-US" altLang="zh-CN"/>
              <a:pPr/>
              <a:t>‹#›</a:t>
            </a:fld>
            <a:endParaRPr lang="en-US" altLang="zh-CN"/>
          </a:p>
        </p:txBody>
      </p:sp>
    </p:spTree>
    <p:extLst>
      <p:ext uri="{BB962C8B-B14F-4D97-AF65-F5344CB8AC3E}">
        <p14:creationId xmlns:p14="http://schemas.microsoft.com/office/powerpoint/2010/main" val="1665405753"/>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E03CB435-88F3-45CD-AC8C-CA8370C125F8}" type="datetime1">
              <a:rPr lang="zh-CN" altLang="en-US"/>
              <a:pPr>
                <a:defRPr/>
              </a:pPr>
              <a:t>2018/10/8</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F3C2F026-BA84-4307-9643-34C34E22BD8D}" type="slidenum">
              <a:rPr lang="en-US" altLang="zh-CN"/>
              <a:pPr/>
              <a:t>‹#›</a:t>
            </a:fld>
            <a:endParaRPr lang="en-US" altLang="zh-CN"/>
          </a:p>
        </p:txBody>
      </p:sp>
    </p:spTree>
    <p:extLst>
      <p:ext uri="{BB962C8B-B14F-4D97-AF65-F5344CB8AC3E}">
        <p14:creationId xmlns:p14="http://schemas.microsoft.com/office/powerpoint/2010/main" val="3786732489"/>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4.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5.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6.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7.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8.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29.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30.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31.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32.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3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21.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2.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947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cs typeface="Times New Roman" pitchFamily="18" charset="0"/>
            </a:endParaRPr>
          </a:p>
        </p:txBody>
      </p:sp>
      <p:sp>
        <p:nvSpPr>
          <p:cNvPr id="7171"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单击此处编辑母版标题样式</a:t>
            </a:r>
          </a:p>
        </p:txBody>
      </p:sp>
      <p:sp>
        <p:nvSpPr>
          <p:cNvPr id="7172"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48947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atin typeface="+mn-lt"/>
                <a:cs typeface="Times New Roman" pitchFamily="18" charset="0"/>
              </a:defRPr>
            </a:lvl1pPr>
          </a:lstStyle>
          <a:p>
            <a:pPr>
              <a:defRPr/>
            </a:pPr>
            <a:fld id="{2429D16F-548A-4F3B-82D5-6AD1ED7EE0C3}" type="datetime1">
              <a:rPr lang="zh-CN" altLang="en-US"/>
              <a:pPr>
                <a:defRPr/>
              </a:pPr>
              <a:t>2018/10/8</a:t>
            </a:fld>
            <a:endParaRPr lang="en-US" altLang="zh-CN"/>
          </a:p>
        </p:txBody>
      </p:sp>
      <p:sp>
        <p:nvSpPr>
          <p:cNvPr id="48947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atin typeface="+mn-lt"/>
                <a:cs typeface="Times New Roman" pitchFamily="18" charset="0"/>
              </a:defRPr>
            </a:lvl1pPr>
          </a:lstStyle>
          <a:p>
            <a:pPr>
              <a:defRPr/>
            </a:pPr>
            <a:endParaRPr lang="en-US" altLang="zh-CN"/>
          </a:p>
        </p:txBody>
      </p:sp>
      <p:sp>
        <p:nvSpPr>
          <p:cNvPr id="48947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atin typeface="Arial" panose="020B0604020202020204" pitchFamily="34" charset="0"/>
              </a:defRPr>
            </a:lvl1pPr>
          </a:lstStyle>
          <a:p>
            <a:fld id="{B6FFB239-3B0D-4AD1-86F1-ACDB2AAC396E}" type="slidenum">
              <a:rPr lang="en-US" altLang="zh-CN"/>
              <a:pPr/>
              <a:t>‹#›</a:t>
            </a:fld>
            <a:endParaRPr lang="en-US" altLang="zh-CN"/>
          </a:p>
        </p:txBody>
      </p:sp>
      <p:grpSp>
        <p:nvGrpSpPr>
          <p:cNvPr id="7176" name="Group 8"/>
          <p:cNvGrpSpPr>
            <a:grpSpLocks/>
          </p:cNvGrpSpPr>
          <p:nvPr/>
        </p:nvGrpSpPr>
        <p:grpSpPr bwMode="auto">
          <a:xfrm>
            <a:off x="8153400" y="152400"/>
            <a:ext cx="792163" cy="1295400"/>
            <a:chOff x="5136" y="960"/>
            <a:chExt cx="528" cy="864"/>
          </a:xfrm>
        </p:grpSpPr>
        <p:sp>
          <p:nvSpPr>
            <p:cNvPr id="48948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zh-CN" altLang="en-US">
                <a:cs typeface="Times New Roman" pitchFamily="18" charset="0"/>
              </a:endParaRPr>
            </a:p>
          </p:txBody>
        </p:sp>
        <p:sp>
          <p:nvSpPr>
            <p:cNvPr id="489482"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zh-CN" altLang="en-US">
                <a:cs typeface="Times New Roman" pitchFamily="18" charset="0"/>
              </a:endParaRPr>
            </a:p>
          </p:txBody>
        </p:sp>
        <p:sp>
          <p:nvSpPr>
            <p:cNvPr id="489483" name="Oval 11"/>
            <p:cNvSpPr>
              <a:spLocks noChangeArrowheads="1"/>
            </p:cNvSpPr>
            <p:nvPr/>
          </p:nvSpPr>
          <p:spPr bwMode="auto">
            <a:xfrm>
              <a:off x="5360" y="960"/>
              <a:ext cx="77" cy="80"/>
            </a:xfrm>
            <a:prstGeom prst="ellipse">
              <a:avLst/>
            </a:prstGeom>
            <a:solidFill>
              <a:schemeClr val="tx2"/>
            </a:solidFill>
            <a:ln w="9525">
              <a:noFill/>
              <a:round/>
              <a:headEnd/>
              <a:tailEnd/>
            </a:ln>
            <a:effectLst/>
          </p:spPr>
          <p:txBody>
            <a:bodyPr wrap="none" anchor="ctr"/>
            <a:lstStyle/>
            <a:p>
              <a:pPr>
                <a:defRPr/>
              </a:pPr>
              <a:endParaRPr lang="zh-CN" altLang="en-US">
                <a:cs typeface="Times New Roman" pitchFamily="18" charset="0"/>
              </a:endParaRPr>
            </a:p>
          </p:txBody>
        </p:sp>
        <p:sp>
          <p:nvSpPr>
            <p:cNvPr id="489484" name="Oval 12"/>
            <p:cNvSpPr>
              <a:spLocks noChangeArrowheads="1"/>
            </p:cNvSpPr>
            <p:nvPr/>
          </p:nvSpPr>
          <p:spPr bwMode="auto">
            <a:xfrm>
              <a:off x="5136" y="1072"/>
              <a:ext cx="80" cy="77"/>
            </a:xfrm>
            <a:prstGeom prst="ellipse">
              <a:avLst/>
            </a:prstGeom>
            <a:solidFill>
              <a:schemeClr val="tx2"/>
            </a:solidFill>
            <a:ln w="9525">
              <a:noFill/>
              <a:round/>
              <a:headEnd/>
              <a:tailEnd/>
            </a:ln>
            <a:effectLst/>
          </p:spPr>
          <p:txBody>
            <a:bodyPr wrap="none" anchor="ctr"/>
            <a:lstStyle/>
            <a:p>
              <a:pPr>
                <a:defRPr/>
              </a:pPr>
              <a:endParaRPr lang="zh-CN" altLang="en-US">
                <a:cs typeface="Times New Roman" pitchFamily="18" charset="0"/>
              </a:endParaRPr>
            </a:p>
          </p:txBody>
        </p:sp>
        <p:sp>
          <p:nvSpPr>
            <p:cNvPr id="489485" name="Oval 13"/>
            <p:cNvSpPr>
              <a:spLocks noChangeArrowheads="1"/>
            </p:cNvSpPr>
            <p:nvPr/>
          </p:nvSpPr>
          <p:spPr bwMode="auto">
            <a:xfrm>
              <a:off x="5248" y="1072"/>
              <a:ext cx="79" cy="77"/>
            </a:xfrm>
            <a:prstGeom prst="ellipse">
              <a:avLst/>
            </a:prstGeom>
            <a:solidFill>
              <a:schemeClr val="tx2"/>
            </a:solidFill>
            <a:ln w="9525">
              <a:noFill/>
              <a:round/>
              <a:headEnd/>
              <a:tailEnd/>
            </a:ln>
            <a:effectLst/>
          </p:spPr>
          <p:txBody>
            <a:bodyPr wrap="none" anchor="ctr"/>
            <a:lstStyle/>
            <a:p>
              <a:pPr>
                <a:defRPr/>
              </a:pPr>
              <a:endParaRPr lang="zh-CN" altLang="en-US">
                <a:cs typeface="Times New Roman" pitchFamily="18" charset="0"/>
              </a:endParaRPr>
            </a:p>
          </p:txBody>
        </p:sp>
        <p:sp>
          <p:nvSpPr>
            <p:cNvPr id="489486" name="Oval 14"/>
            <p:cNvSpPr>
              <a:spLocks noChangeArrowheads="1"/>
            </p:cNvSpPr>
            <p:nvPr/>
          </p:nvSpPr>
          <p:spPr bwMode="auto">
            <a:xfrm>
              <a:off x="5360" y="1072"/>
              <a:ext cx="77" cy="77"/>
            </a:xfrm>
            <a:prstGeom prst="ellipse">
              <a:avLst/>
            </a:prstGeom>
            <a:solidFill>
              <a:schemeClr val="tx2"/>
            </a:solidFill>
            <a:ln w="9525">
              <a:noFill/>
              <a:round/>
              <a:headEnd/>
              <a:tailEnd/>
            </a:ln>
            <a:effectLst/>
          </p:spPr>
          <p:txBody>
            <a:bodyPr wrap="none" anchor="ctr"/>
            <a:lstStyle/>
            <a:p>
              <a:pPr>
                <a:defRPr/>
              </a:pPr>
              <a:endParaRPr lang="zh-CN" altLang="en-US">
                <a:cs typeface="Times New Roman" pitchFamily="18" charset="0"/>
              </a:endParaRPr>
            </a:p>
          </p:txBody>
        </p:sp>
        <p:sp>
          <p:nvSpPr>
            <p:cNvPr id="489487" name="Oval 15"/>
            <p:cNvSpPr>
              <a:spLocks noChangeArrowheads="1"/>
            </p:cNvSpPr>
            <p:nvPr/>
          </p:nvSpPr>
          <p:spPr bwMode="auto">
            <a:xfrm>
              <a:off x="5472" y="1072"/>
              <a:ext cx="77" cy="77"/>
            </a:xfrm>
            <a:prstGeom prst="ellipse">
              <a:avLst/>
            </a:prstGeom>
            <a:solidFill>
              <a:schemeClr val="accent2"/>
            </a:solidFill>
            <a:ln w="9525">
              <a:noFill/>
              <a:round/>
              <a:headEnd/>
              <a:tailEnd/>
            </a:ln>
            <a:effectLst/>
          </p:spPr>
          <p:txBody>
            <a:bodyPr wrap="none" anchor="ctr"/>
            <a:lstStyle/>
            <a:p>
              <a:pPr>
                <a:defRPr/>
              </a:pPr>
              <a:endParaRPr lang="zh-CN" altLang="en-US">
                <a:cs typeface="Times New Roman" pitchFamily="18" charset="0"/>
              </a:endParaRPr>
            </a:p>
          </p:txBody>
        </p:sp>
        <p:sp>
          <p:nvSpPr>
            <p:cNvPr id="489488" name="Oval 16"/>
            <p:cNvSpPr>
              <a:spLocks noChangeArrowheads="1"/>
            </p:cNvSpPr>
            <p:nvPr/>
          </p:nvSpPr>
          <p:spPr bwMode="auto">
            <a:xfrm>
              <a:off x="5136" y="1184"/>
              <a:ext cx="80" cy="77"/>
            </a:xfrm>
            <a:prstGeom prst="ellipse">
              <a:avLst/>
            </a:prstGeom>
            <a:solidFill>
              <a:schemeClr val="tx2"/>
            </a:solidFill>
            <a:ln w="9525">
              <a:noFill/>
              <a:round/>
              <a:headEnd/>
              <a:tailEnd/>
            </a:ln>
            <a:effectLst/>
          </p:spPr>
          <p:txBody>
            <a:bodyPr wrap="none" anchor="ctr"/>
            <a:lstStyle/>
            <a:p>
              <a:pPr>
                <a:defRPr/>
              </a:pPr>
              <a:endParaRPr lang="zh-CN" altLang="en-US">
                <a:cs typeface="Times New Roman" pitchFamily="18" charset="0"/>
              </a:endParaRPr>
            </a:p>
          </p:txBody>
        </p:sp>
        <p:sp>
          <p:nvSpPr>
            <p:cNvPr id="489489" name="Oval 17"/>
            <p:cNvSpPr>
              <a:spLocks noChangeArrowheads="1"/>
            </p:cNvSpPr>
            <p:nvPr/>
          </p:nvSpPr>
          <p:spPr bwMode="auto">
            <a:xfrm>
              <a:off x="5248" y="1184"/>
              <a:ext cx="79" cy="77"/>
            </a:xfrm>
            <a:prstGeom prst="ellipse">
              <a:avLst/>
            </a:prstGeom>
            <a:solidFill>
              <a:schemeClr val="tx2"/>
            </a:solidFill>
            <a:ln w="9525">
              <a:noFill/>
              <a:round/>
              <a:headEnd/>
              <a:tailEnd/>
            </a:ln>
            <a:effectLst/>
          </p:spPr>
          <p:txBody>
            <a:bodyPr wrap="none" anchor="ctr"/>
            <a:lstStyle/>
            <a:p>
              <a:pPr>
                <a:defRPr/>
              </a:pPr>
              <a:endParaRPr lang="zh-CN" altLang="en-US">
                <a:cs typeface="Times New Roman" pitchFamily="18" charset="0"/>
              </a:endParaRPr>
            </a:p>
          </p:txBody>
        </p:sp>
        <p:sp>
          <p:nvSpPr>
            <p:cNvPr id="489490" name="Oval 18"/>
            <p:cNvSpPr>
              <a:spLocks noChangeArrowheads="1"/>
            </p:cNvSpPr>
            <p:nvPr/>
          </p:nvSpPr>
          <p:spPr bwMode="auto">
            <a:xfrm>
              <a:off x="5360" y="1184"/>
              <a:ext cx="77" cy="77"/>
            </a:xfrm>
            <a:prstGeom prst="ellipse">
              <a:avLst/>
            </a:prstGeom>
            <a:solidFill>
              <a:schemeClr val="accent2"/>
            </a:solidFill>
            <a:ln w="9525">
              <a:noFill/>
              <a:round/>
              <a:headEnd/>
              <a:tailEnd/>
            </a:ln>
            <a:effectLst/>
          </p:spPr>
          <p:txBody>
            <a:bodyPr wrap="none" anchor="ctr"/>
            <a:lstStyle/>
            <a:p>
              <a:pPr>
                <a:defRPr/>
              </a:pPr>
              <a:endParaRPr lang="zh-CN" altLang="en-US">
                <a:cs typeface="Times New Roman" pitchFamily="18" charset="0"/>
              </a:endParaRPr>
            </a:p>
          </p:txBody>
        </p:sp>
        <p:sp>
          <p:nvSpPr>
            <p:cNvPr id="489491" name="Oval 19"/>
            <p:cNvSpPr>
              <a:spLocks noChangeArrowheads="1"/>
            </p:cNvSpPr>
            <p:nvPr/>
          </p:nvSpPr>
          <p:spPr bwMode="auto">
            <a:xfrm>
              <a:off x="5472" y="1184"/>
              <a:ext cx="77" cy="77"/>
            </a:xfrm>
            <a:prstGeom prst="ellipse">
              <a:avLst/>
            </a:prstGeom>
            <a:solidFill>
              <a:schemeClr val="accent2"/>
            </a:solidFill>
            <a:ln w="9525">
              <a:noFill/>
              <a:round/>
              <a:headEnd/>
              <a:tailEnd/>
            </a:ln>
            <a:effectLst/>
          </p:spPr>
          <p:txBody>
            <a:bodyPr wrap="none" anchor="ctr"/>
            <a:lstStyle/>
            <a:p>
              <a:pPr>
                <a:defRPr/>
              </a:pPr>
              <a:endParaRPr lang="zh-CN" altLang="en-US">
                <a:cs typeface="Times New Roman" pitchFamily="18" charset="0"/>
              </a:endParaRPr>
            </a:p>
          </p:txBody>
        </p:sp>
        <p:sp>
          <p:nvSpPr>
            <p:cNvPr id="489492" name="Oval 20"/>
            <p:cNvSpPr>
              <a:spLocks noChangeArrowheads="1"/>
            </p:cNvSpPr>
            <p:nvPr/>
          </p:nvSpPr>
          <p:spPr bwMode="auto">
            <a:xfrm>
              <a:off x="5584" y="1184"/>
              <a:ext cx="80" cy="77"/>
            </a:xfrm>
            <a:prstGeom prst="ellipse">
              <a:avLst/>
            </a:prstGeom>
            <a:solidFill>
              <a:schemeClr val="accent1"/>
            </a:solidFill>
            <a:ln w="9525">
              <a:noFill/>
              <a:round/>
              <a:headEnd/>
              <a:tailEnd/>
            </a:ln>
            <a:effectLst/>
          </p:spPr>
          <p:txBody>
            <a:bodyPr wrap="none" anchor="ctr"/>
            <a:lstStyle/>
            <a:p>
              <a:pPr>
                <a:defRPr/>
              </a:pPr>
              <a:endParaRPr lang="zh-CN" altLang="en-US">
                <a:cs typeface="Times New Roman" pitchFamily="18" charset="0"/>
              </a:endParaRPr>
            </a:p>
          </p:txBody>
        </p:sp>
        <p:sp>
          <p:nvSpPr>
            <p:cNvPr id="48949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zh-CN" altLang="en-US">
                <a:cs typeface="Times New Roman" pitchFamily="18" charset="0"/>
              </a:endParaRPr>
            </a:p>
          </p:txBody>
        </p:sp>
        <p:sp>
          <p:nvSpPr>
            <p:cNvPr id="489494"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zh-CN" altLang="en-US">
                <a:cs typeface="Times New Roman" pitchFamily="18" charset="0"/>
              </a:endParaRPr>
            </a:p>
          </p:txBody>
        </p:sp>
        <p:sp>
          <p:nvSpPr>
            <p:cNvPr id="489495" name="Oval 23"/>
            <p:cNvSpPr>
              <a:spLocks noChangeArrowheads="1"/>
            </p:cNvSpPr>
            <p:nvPr/>
          </p:nvSpPr>
          <p:spPr bwMode="auto">
            <a:xfrm>
              <a:off x="5360" y="1296"/>
              <a:ext cx="77" cy="80"/>
            </a:xfrm>
            <a:prstGeom prst="ellipse">
              <a:avLst/>
            </a:prstGeom>
            <a:solidFill>
              <a:schemeClr val="accent2"/>
            </a:solidFill>
            <a:ln w="9525">
              <a:noFill/>
              <a:round/>
              <a:headEnd/>
              <a:tailEnd/>
            </a:ln>
            <a:effectLst/>
          </p:spPr>
          <p:txBody>
            <a:bodyPr wrap="none" anchor="ctr"/>
            <a:lstStyle/>
            <a:p>
              <a:pPr>
                <a:defRPr/>
              </a:pPr>
              <a:endParaRPr lang="zh-CN" altLang="en-US">
                <a:cs typeface="Times New Roman" pitchFamily="18" charset="0"/>
              </a:endParaRPr>
            </a:p>
          </p:txBody>
        </p:sp>
        <p:sp>
          <p:nvSpPr>
            <p:cNvPr id="489496" name="Oval 24"/>
            <p:cNvSpPr>
              <a:spLocks noChangeArrowheads="1"/>
            </p:cNvSpPr>
            <p:nvPr/>
          </p:nvSpPr>
          <p:spPr bwMode="auto">
            <a:xfrm>
              <a:off x="5472" y="1296"/>
              <a:ext cx="77" cy="80"/>
            </a:xfrm>
            <a:prstGeom prst="ellipse">
              <a:avLst/>
            </a:prstGeom>
            <a:solidFill>
              <a:schemeClr val="accent1"/>
            </a:solidFill>
            <a:ln w="9525">
              <a:noFill/>
              <a:round/>
              <a:headEnd/>
              <a:tailEnd/>
            </a:ln>
            <a:effectLst/>
          </p:spPr>
          <p:txBody>
            <a:bodyPr wrap="none" anchor="ctr"/>
            <a:lstStyle/>
            <a:p>
              <a:pPr>
                <a:defRPr/>
              </a:pPr>
              <a:endParaRPr lang="zh-CN" altLang="en-US">
                <a:cs typeface="Times New Roman" pitchFamily="18" charset="0"/>
              </a:endParaRPr>
            </a:p>
          </p:txBody>
        </p:sp>
        <p:sp>
          <p:nvSpPr>
            <p:cNvPr id="48949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zh-CN" altLang="en-US">
                <a:cs typeface="Times New Roman" pitchFamily="18" charset="0"/>
              </a:endParaRPr>
            </a:p>
          </p:txBody>
        </p:sp>
        <p:sp>
          <p:nvSpPr>
            <p:cNvPr id="489498"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zh-CN" altLang="en-US">
                <a:cs typeface="Times New Roman" pitchFamily="18" charset="0"/>
              </a:endParaRPr>
            </a:p>
          </p:txBody>
        </p:sp>
        <p:sp>
          <p:nvSpPr>
            <p:cNvPr id="489499" name="Oval 27"/>
            <p:cNvSpPr>
              <a:spLocks noChangeArrowheads="1"/>
            </p:cNvSpPr>
            <p:nvPr/>
          </p:nvSpPr>
          <p:spPr bwMode="auto">
            <a:xfrm>
              <a:off x="5360" y="1408"/>
              <a:ext cx="77" cy="80"/>
            </a:xfrm>
            <a:prstGeom prst="ellipse">
              <a:avLst/>
            </a:prstGeom>
            <a:solidFill>
              <a:schemeClr val="accent1"/>
            </a:solidFill>
            <a:ln w="9525">
              <a:noFill/>
              <a:round/>
              <a:headEnd/>
              <a:tailEnd/>
            </a:ln>
            <a:effectLst/>
          </p:spPr>
          <p:txBody>
            <a:bodyPr wrap="none" anchor="ctr"/>
            <a:lstStyle/>
            <a:p>
              <a:pPr>
                <a:defRPr/>
              </a:pPr>
              <a:endParaRPr lang="zh-CN" altLang="en-US">
                <a:cs typeface="Times New Roman" pitchFamily="18" charset="0"/>
              </a:endParaRPr>
            </a:p>
          </p:txBody>
        </p:sp>
        <p:sp>
          <p:nvSpPr>
            <p:cNvPr id="489500" name="Oval 28"/>
            <p:cNvSpPr>
              <a:spLocks noChangeArrowheads="1"/>
            </p:cNvSpPr>
            <p:nvPr/>
          </p:nvSpPr>
          <p:spPr bwMode="auto">
            <a:xfrm>
              <a:off x="5472" y="1408"/>
              <a:ext cx="77" cy="80"/>
            </a:xfrm>
            <a:prstGeom prst="ellipse">
              <a:avLst/>
            </a:prstGeom>
            <a:solidFill>
              <a:schemeClr val="accent1"/>
            </a:solidFill>
            <a:ln w="9525">
              <a:noFill/>
              <a:round/>
              <a:headEnd/>
              <a:tailEnd/>
            </a:ln>
            <a:effectLst/>
          </p:spPr>
          <p:txBody>
            <a:bodyPr wrap="none" anchor="ctr"/>
            <a:lstStyle/>
            <a:p>
              <a:pPr>
                <a:defRPr/>
              </a:pPr>
              <a:endParaRPr lang="zh-CN" altLang="en-US">
                <a:cs typeface="Times New Roman" pitchFamily="18" charset="0"/>
              </a:endParaRPr>
            </a:p>
          </p:txBody>
        </p:sp>
        <p:sp>
          <p:nvSpPr>
            <p:cNvPr id="48950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zh-CN" altLang="en-US">
                <a:cs typeface="Times New Roman" pitchFamily="18" charset="0"/>
              </a:endParaRPr>
            </a:p>
          </p:txBody>
        </p:sp>
        <p:sp>
          <p:nvSpPr>
            <p:cNvPr id="489502"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zh-CN" altLang="en-US">
                <a:cs typeface="Times New Roman" pitchFamily="18" charset="0"/>
              </a:endParaRPr>
            </a:p>
          </p:txBody>
        </p:sp>
        <p:sp>
          <p:nvSpPr>
            <p:cNvPr id="489503"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zh-CN" altLang="en-US">
                <a:cs typeface="Times New Roman" pitchFamily="18" charset="0"/>
              </a:endParaRPr>
            </a:p>
          </p:txBody>
        </p:sp>
        <p:sp>
          <p:nvSpPr>
            <p:cNvPr id="489504" name="Oval 32"/>
            <p:cNvSpPr>
              <a:spLocks noChangeArrowheads="1"/>
            </p:cNvSpPr>
            <p:nvPr/>
          </p:nvSpPr>
          <p:spPr bwMode="auto">
            <a:xfrm>
              <a:off x="5360" y="1520"/>
              <a:ext cx="77" cy="79"/>
            </a:xfrm>
            <a:prstGeom prst="ellipse">
              <a:avLst/>
            </a:prstGeom>
            <a:solidFill>
              <a:schemeClr val="accent1"/>
            </a:solidFill>
            <a:ln w="9525">
              <a:noFill/>
              <a:round/>
              <a:headEnd/>
              <a:tailEnd/>
            </a:ln>
            <a:effectLst/>
          </p:spPr>
          <p:txBody>
            <a:bodyPr wrap="none" anchor="ctr"/>
            <a:lstStyle/>
            <a:p>
              <a:pPr>
                <a:defRPr/>
              </a:pPr>
              <a:endParaRPr lang="zh-CN" altLang="en-US">
                <a:cs typeface="Times New Roman" pitchFamily="18" charset="0"/>
              </a:endParaRPr>
            </a:p>
          </p:txBody>
        </p:sp>
        <p:sp>
          <p:nvSpPr>
            <p:cNvPr id="489505" name="Oval 33"/>
            <p:cNvSpPr>
              <a:spLocks noChangeArrowheads="1"/>
            </p:cNvSpPr>
            <p:nvPr/>
          </p:nvSpPr>
          <p:spPr bwMode="auto">
            <a:xfrm>
              <a:off x="5472" y="1520"/>
              <a:ext cx="77" cy="79"/>
            </a:xfrm>
            <a:prstGeom prst="ellipse">
              <a:avLst/>
            </a:prstGeom>
            <a:solidFill>
              <a:schemeClr val="folHlink"/>
            </a:solidFill>
            <a:ln w="9525">
              <a:noFill/>
              <a:round/>
              <a:headEnd/>
              <a:tailEnd/>
            </a:ln>
            <a:effectLst/>
          </p:spPr>
          <p:txBody>
            <a:bodyPr wrap="none" anchor="ctr"/>
            <a:lstStyle/>
            <a:p>
              <a:pPr>
                <a:defRPr/>
              </a:pPr>
              <a:endParaRPr lang="zh-CN" altLang="en-US">
                <a:cs typeface="Times New Roman" pitchFamily="18" charset="0"/>
              </a:endParaRPr>
            </a:p>
          </p:txBody>
        </p:sp>
        <p:sp>
          <p:nvSpPr>
            <p:cNvPr id="489506" name="Oval 34"/>
            <p:cNvSpPr>
              <a:spLocks noChangeArrowheads="1"/>
            </p:cNvSpPr>
            <p:nvPr/>
          </p:nvSpPr>
          <p:spPr bwMode="auto">
            <a:xfrm>
              <a:off x="5136" y="1632"/>
              <a:ext cx="80" cy="77"/>
            </a:xfrm>
            <a:prstGeom prst="ellipse">
              <a:avLst/>
            </a:prstGeom>
            <a:solidFill>
              <a:schemeClr val="accent1"/>
            </a:solidFill>
            <a:ln w="9525">
              <a:noFill/>
              <a:round/>
              <a:headEnd/>
              <a:tailEnd/>
            </a:ln>
            <a:effectLst/>
          </p:spPr>
          <p:txBody>
            <a:bodyPr wrap="none" anchor="ctr"/>
            <a:lstStyle/>
            <a:p>
              <a:pPr>
                <a:defRPr/>
              </a:pPr>
              <a:endParaRPr lang="zh-CN" altLang="en-US">
                <a:cs typeface="Times New Roman" pitchFamily="18" charset="0"/>
              </a:endParaRPr>
            </a:p>
          </p:txBody>
        </p:sp>
        <p:sp>
          <p:nvSpPr>
            <p:cNvPr id="489507" name="Oval 35"/>
            <p:cNvSpPr>
              <a:spLocks noChangeArrowheads="1"/>
            </p:cNvSpPr>
            <p:nvPr/>
          </p:nvSpPr>
          <p:spPr bwMode="auto">
            <a:xfrm>
              <a:off x="5248" y="1632"/>
              <a:ext cx="79" cy="77"/>
            </a:xfrm>
            <a:prstGeom prst="ellipse">
              <a:avLst/>
            </a:prstGeom>
            <a:solidFill>
              <a:schemeClr val="accent1"/>
            </a:solidFill>
            <a:ln w="9525">
              <a:noFill/>
              <a:round/>
              <a:headEnd/>
              <a:tailEnd/>
            </a:ln>
            <a:effectLst/>
          </p:spPr>
          <p:txBody>
            <a:bodyPr wrap="none" anchor="ctr"/>
            <a:lstStyle/>
            <a:p>
              <a:pPr>
                <a:defRPr/>
              </a:pPr>
              <a:endParaRPr lang="zh-CN" altLang="en-US">
                <a:cs typeface="Times New Roman" pitchFamily="18" charset="0"/>
              </a:endParaRPr>
            </a:p>
          </p:txBody>
        </p:sp>
        <p:sp>
          <p:nvSpPr>
            <p:cNvPr id="489508" name="Oval 36"/>
            <p:cNvSpPr>
              <a:spLocks noChangeArrowheads="1"/>
            </p:cNvSpPr>
            <p:nvPr/>
          </p:nvSpPr>
          <p:spPr bwMode="auto">
            <a:xfrm>
              <a:off x="5360" y="1632"/>
              <a:ext cx="77" cy="77"/>
            </a:xfrm>
            <a:prstGeom prst="ellipse">
              <a:avLst/>
            </a:prstGeom>
            <a:solidFill>
              <a:schemeClr val="folHlink"/>
            </a:solidFill>
            <a:ln w="9525">
              <a:noFill/>
              <a:round/>
              <a:headEnd/>
              <a:tailEnd/>
            </a:ln>
            <a:effectLst/>
          </p:spPr>
          <p:txBody>
            <a:bodyPr wrap="none" anchor="ctr"/>
            <a:lstStyle/>
            <a:p>
              <a:pPr>
                <a:defRPr/>
              </a:pPr>
              <a:endParaRPr lang="zh-CN" altLang="en-US">
                <a:cs typeface="Times New Roman" pitchFamily="18" charset="0"/>
              </a:endParaRPr>
            </a:p>
          </p:txBody>
        </p:sp>
        <p:sp>
          <p:nvSpPr>
            <p:cNvPr id="489509" name="Oval 37"/>
            <p:cNvSpPr>
              <a:spLocks noChangeArrowheads="1"/>
            </p:cNvSpPr>
            <p:nvPr/>
          </p:nvSpPr>
          <p:spPr bwMode="auto">
            <a:xfrm>
              <a:off x="5472" y="1632"/>
              <a:ext cx="77" cy="77"/>
            </a:xfrm>
            <a:prstGeom prst="ellipse">
              <a:avLst/>
            </a:prstGeom>
            <a:solidFill>
              <a:schemeClr val="folHlink"/>
            </a:solidFill>
            <a:ln w="9525">
              <a:noFill/>
              <a:round/>
              <a:headEnd/>
              <a:tailEnd/>
            </a:ln>
            <a:effectLst/>
          </p:spPr>
          <p:txBody>
            <a:bodyPr wrap="none" anchor="ctr"/>
            <a:lstStyle/>
            <a:p>
              <a:pPr>
                <a:defRPr/>
              </a:pPr>
              <a:endParaRPr lang="zh-CN" altLang="en-US">
                <a:cs typeface="Times New Roman" pitchFamily="18" charset="0"/>
              </a:endParaRPr>
            </a:p>
          </p:txBody>
        </p:sp>
        <p:sp>
          <p:nvSpPr>
            <p:cNvPr id="489510"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zh-CN" altLang="en-US">
                <a:cs typeface="Times New Roman" pitchFamily="18" charset="0"/>
              </a:endParaRPr>
            </a:p>
          </p:txBody>
        </p:sp>
        <p:sp>
          <p:nvSpPr>
            <p:cNvPr id="489511" name="Oval 39"/>
            <p:cNvSpPr>
              <a:spLocks noChangeArrowheads="1"/>
            </p:cNvSpPr>
            <p:nvPr/>
          </p:nvSpPr>
          <p:spPr bwMode="auto">
            <a:xfrm>
              <a:off x="5472" y="1744"/>
              <a:ext cx="77" cy="80"/>
            </a:xfrm>
            <a:prstGeom prst="ellipse">
              <a:avLst/>
            </a:prstGeom>
            <a:solidFill>
              <a:schemeClr val="folHlink"/>
            </a:solidFill>
            <a:ln w="9525">
              <a:noFill/>
              <a:round/>
              <a:headEnd/>
              <a:tailEnd/>
            </a:ln>
            <a:effectLst/>
          </p:spPr>
          <p:txBody>
            <a:bodyPr wrap="none" anchor="ctr"/>
            <a:lstStyle/>
            <a:p>
              <a:pPr>
                <a:defRPr/>
              </a:pPr>
              <a:endParaRPr lang="zh-CN" altLang="en-US">
                <a:cs typeface="Times New Roman" pitchFamily="18" charset="0"/>
              </a:endParaRPr>
            </a:p>
          </p:txBody>
        </p:sp>
      </p:grpSp>
    </p:spTree>
  </p:cSld>
  <p:clrMap bg1="lt1" tx1="dk1" bg2="lt2" tx2="dk2" accent1="accent1" accent2="accent2" accent3="accent3" accent4="accent4" accent5="accent5" accent6="accent6" hlink="hlink" folHlink="folHlink"/>
  <p:sldLayoutIdLst>
    <p:sldLayoutId id="2147483729" r:id="rId1"/>
    <p:sldLayoutId id="2147483730"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75" r:id="rId15"/>
  </p:sldLayoutIdLst>
  <p:transition spd="med">
    <p:random/>
  </p:transition>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SimSun" pitchFamily="2" charset="-122"/>
        </a:defRPr>
      </a:lvl2pPr>
      <a:lvl3pPr algn="l" rtl="0" eaLnBrk="0" fontAlgn="base" hangingPunct="0">
        <a:spcBef>
          <a:spcPct val="0"/>
        </a:spcBef>
        <a:spcAft>
          <a:spcPct val="0"/>
        </a:spcAft>
        <a:defRPr sz="3900" b="1">
          <a:solidFill>
            <a:schemeClr val="tx2"/>
          </a:solidFill>
          <a:latin typeface="Arial" charset="0"/>
          <a:ea typeface="SimSun" pitchFamily="2" charset="-122"/>
        </a:defRPr>
      </a:lvl3pPr>
      <a:lvl4pPr algn="l" rtl="0" eaLnBrk="0" fontAlgn="base" hangingPunct="0">
        <a:spcBef>
          <a:spcPct val="0"/>
        </a:spcBef>
        <a:spcAft>
          <a:spcPct val="0"/>
        </a:spcAft>
        <a:defRPr sz="3900" b="1">
          <a:solidFill>
            <a:schemeClr val="tx2"/>
          </a:solidFill>
          <a:latin typeface="Arial" charset="0"/>
          <a:ea typeface="SimSun" pitchFamily="2" charset="-122"/>
        </a:defRPr>
      </a:lvl4pPr>
      <a:lvl5pPr algn="l" rtl="0" eaLnBrk="0" fontAlgn="base" hangingPunct="0">
        <a:spcBef>
          <a:spcPct val="0"/>
        </a:spcBef>
        <a:spcAft>
          <a:spcPct val="0"/>
        </a:spcAft>
        <a:defRPr sz="3900" b="1">
          <a:solidFill>
            <a:schemeClr val="tx2"/>
          </a:solidFill>
          <a:latin typeface="Arial" charset="0"/>
          <a:ea typeface="SimSun" pitchFamily="2" charset="-122"/>
        </a:defRPr>
      </a:lvl5pPr>
      <a:lvl6pPr marL="457200" algn="l" rtl="0" fontAlgn="base">
        <a:spcBef>
          <a:spcPct val="0"/>
        </a:spcBef>
        <a:spcAft>
          <a:spcPct val="0"/>
        </a:spcAft>
        <a:defRPr sz="3900" b="1">
          <a:solidFill>
            <a:schemeClr val="tx2"/>
          </a:solidFill>
          <a:latin typeface="Arial" charset="0"/>
          <a:ea typeface="SimSun" pitchFamily="2" charset="-122"/>
        </a:defRPr>
      </a:lvl6pPr>
      <a:lvl7pPr marL="914400" algn="l" rtl="0" fontAlgn="base">
        <a:spcBef>
          <a:spcPct val="0"/>
        </a:spcBef>
        <a:spcAft>
          <a:spcPct val="0"/>
        </a:spcAft>
        <a:defRPr sz="3900" b="1">
          <a:solidFill>
            <a:schemeClr val="tx2"/>
          </a:solidFill>
          <a:latin typeface="Arial" charset="0"/>
          <a:ea typeface="SimSun" pitchFamily="2" charset="-122"/>
        </a:defRPr>
      </a:lvl7pPr>
      <a:lvl8pPr marL="1371600" algn="l" rtl="0" fontAlgn="base">
        <a:spcBef>
          <a:spcPct val="0"/>
        </a:spcBef>
        <a:spcAft>
          <a:spcPct val="0"/>
        </a:spcAft>
        <a:defRPr sz="3900" b="1">
          <a:solidFill>
            <a:schemeClr val="tx2"/>
          </a:solidFill>
          <a:latin typeface="Arial" charset="0"/>
          <a:ea typeface="SimSun" pitchFamily="2" charset="-122"/>
        </a:defRPr>
      </a:lvl8pPr>
      <a:lvl9pPr marL="1828800" algn="l" rtl="0" fontAlgn="base">
        <a:spcBef>
          <a:spcPct val="0"/>
        </a:spcBef>
        <a:spcAft>
          <a:spcPct val="0"/>
        </a:spcAft>
        <a:defRPr sz="3900" b="1">
          <a:solidFill>
            <a:schemeClr val="tx2"/>
          </a:solidFill>
          <a:latin typeface="Arial" charset="0"/>
          <a:ea typeface="SimSun"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fld id="{679E7992-3E70-4EF7-97D2-70BB7BD3FBA4}" type="datetimeFigureOut">
              <a:rPr lang="zh-CN" altLang="en-US" smtClean="0">
                <a:solidFill>
                  <a:prstClr val="black">
                    <a:tint val="75000"/>
                  </a:prstClr>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2018/10/8</a:t>
            </a:fld>
            <a:endParaRPr lang="zh-CN" altLang="en-US">
              <a:solidFill>
                <a:prstClr val="black">
                  <a:tint val="75000"/>
                </a:prstClr>
              </a:solidFill>
              <a:latin typeface="Trebuchet MS" panose="020B0603020202020204"/>
              <a:ea typeface="华文新魏" panose="02010800040101010101" pitchFamily="2" charset="-122"/>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endParaRPr lang="zh-CN" altLang="en-US">
              <a:solidFill>
                <a:prstClr val="black">
                  <a:tint val="75000"/>
                </a:prstClr>
              </a:solidFill>
              <a:latin typeface="Trebuchet MS" panose="020B0603020202020204"/>
              <a:ea typeface="华文新魏" panose="02010800040101010101" pitchFamily="2" charset="-122"/>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fontAlgn="auto">
              <a:spcBef>
                <a:spcPts val="0"/>
              </a:spcBef>
              <a:spcAft>
                <a:spcPts val="0"/>
              </a:spcAft>
              <a:buClrTx/>
              <a:buSzTx/>
              <a:buFont typeface="Wingdings" panose="05000000000000000000" pitchFamily="2" charset="2"/>
              <a:buNone/>
            </a:pPr>
            <a:fld id="{58839001-0A0A-46F7-920E-40795DF853A9}" type="slidenum">
              <a:rPr lang="zh-CN" altLang="en-US" smtClean="0">
                <a:solidFill>
                  <a:srgbClr val="90C226"/>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a:t>
            </a:fld>
            <a:endParaRPr lang="zh-CN" altLang="en-US">
              <a:solidFill>
                <a:srgbClr val="90C226"/>
              </a:solidFill>
              <a:latin typeface="Trebuchet MS" panose="020B0603020202020204"/>
              <a:ea typeface="华文新魏" panose="02010800040101010101" pitchFamily="2" charset="-122"/>
            </a:endParaRPr>
          </a:p>
        </p:txBody>
      </p:sp>
    </p:spTree>
    <p:extLst>
      <p:ext uri="{BB962C8B-B14F-4D97-AF65-F5344CB8AC3E}">
        <p14:creationId xmlns:p14="http://schemas.microsoft.com/office/powerpoint/2010/main" val="3722489183"/>
      </p:ext>
    </p:extLst>
  </p:cSld>
  <p:clrMap bg1="lt1" tx1="dk1" bg2="lt2" tx2="dk2" accent1="accent1" accent2="accent2" accent3="accent3" accent4="accent4" accent5="accent5" accent6="accent6" hlink="hlink" folHlink="folHlink"/>
  <p:sldLayoutIdLst>
    <p:sldLayoutId id="2147483752" r:id="rId1"/>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fld id="{679E7992-3E70-4EF7-97D2-70BB7BD3FBA4}" type="datetimeFigureOut">
              <a:rPr lang="zh-CN" altLang="en-US" smtClean="0">
                <a:solidFill>
                  <a:prstClr val="black">
                    <a:tint val="75000"/>
                  </a:prstClr>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2018/10/8</a:t>
            </a:fld>
            <a:endParaRPr lang="zh-CN" altLang="en-US">
              <a:solidFill>
                <a:prstClr val="black">
                  <a:tint val="75000"/>
                </a:prstClr>
              </a:solidFill>
              <a:latin typeface="Trebuchet MS" panose="020B0603020202020204"/>
              <a:ea typeface="华文新魏" panose="02010800040101010101" pitchFamily="2" charset="-122"/>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endParaRPr lang="zh-CN" altLang="en-US">
              <a:solidFill>
                <a:prstClr val="black">
                  <a:tint val="75000"/>
                </a:prstClr>
              </a:solidFill>
              <a:latin typeface="Trebuchet MS" panose="020B0603020202020204"/>
              <a:ea typeface="华文新魏" panose="02010800040101010101" pitchFamily="2" charset="-122"/>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fontAlgn="auto">
              <a:spcBef>
                <a:spcPts val="0"/>
              </a:spcBef>
              <a:spcAft>
                <a:spcPts val="0"/>
              </a:spcAft>
              <a:buClrTx/>
              <a:buSzTx/>
              <a:buFont typeface="Wingdings" panose="05000000000000000000" pitchFamily="2" charset="2"/>
              <a:buNone/>
            </a:pPr>
            <a:fld id="{58839001-0A0A-46F7-920E-40795DF853A9}" type="slidenum">
              <a:rPr lang="zh-CN" altLang="en-US" smtClean="0">
                <a:solidFill>
                  <a:srgbClr val="90C226"/>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a:t>
            </a:fld>
            <a:endParaRPr lang="zh-CN" altLang="en-US">
              <a:solidFill>
                <a:srgbClr val="90C226"/>
              </a:solidFill>
              <a:latin typeface="Trebuchet MS" panose="020B0603020202020204"/>
              <a:ea typeface="华文新魏" panose="02010800040101010101" pitchFamily="2" charset="-122"/>
            </a:endParaRPr>
          </a:p>
        </p:txBody>
      </p:sp>
    </p:spTree>
    <p:extLst>
      <p:ext uri="{BB962C8B-B14F-4D97-AF65-F5344CB8AC3E}">
        <p14:creationId xmlns:p14="http://schemas.microsoft.com/office/powerpoint/2010/main" val="434399456"/>
      </p:ext>
    </p:extLst>
  </p:cSld>
  <p:clrMap bg1="lt1" tx1="dk1" bg2="lt2" tx2="dk2" accent1="accent1" accent2="accent2" accent3="accent3" accent4="accent4" accent5="accent5" accent6="accent6" hlink="hlink" folHlink="folHlink"/>
  <p:sldLayoutIdLst>
    <p:sldLayoutId id="2147483754" r:id="rId1"/>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fld id="{679E7992-3E70-4EF7-97D2-70BB7BD3FBA4}" type="datetimeFigureOut">
              <a:rPr lang="zh-CN" altLang="en-US" smtClean="0">
                <a:solidFill>
                  <a:prstClr val="black">
                    <a:tint val="75000"/>
                  </a:prstClr>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2018/10/8</a:t>
            </a:fld>
            <a:endParaRPr lang="zh-CN" altLang="en-US">
              <a:solidFill>
                <a:prstClr val="black">
                  <a:tint val="75000"/>
                </a:prstClr>
              </a:solidFill>
              <a:latin typeface="Trebuchet MS" panose="020B0603020202020204"/>
              <a:ea typeface="华文新魏" panose="02010800040101010101" pitchFamily="2" charset="-122"/>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endParaRPr lang="zh-CN" altLang="en-US">
              <a:solidFill>
                <a:prstClr val="black">
                  <a:tint val="75000"/>
                </a:prstClr>
              </a:solidFill>
              <a:latin typeface="Trebuchet MS" panose="020B0603020202020204"/>
              <a:ea typeface="华文新魏" panose="02010800040101010101" pitchFamily="2" charset="-122"/>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fontAlgn="auto">
              <a:spcBef>
                <a:spcPts val="0"/>
              </a:spcBef>
              <a:spcAft>
                <a:spcPts val="0"/>
              </a:spcAft>
              <a:buClrTx/>
              <a:buSzTx/>
              <a:buFont typeface="Wingdings" panose="05000000000000000000" pitchFamily="2" charset="2"/>
              <a:buNone/>
            </a:pPr>
            <a:fld id="{58839001-0A0A-46F7-920E-40795DF853A9}" type="slidenum">
              <a:rPr lang="zh-CN" altLang="en-US" smtClean="0">
                <a:solidFill>
                  <a:srgbClr val="90C226"/>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a:t>
            </a:fld>
            <a:endParaRPr lang="zh-CN" altLang="en-US">
              <a:solidFill>
                <a:srgbClr val="90C226"/>
              </a:solidFill>
              <a:latin typeface="Trebuchet MS" panose="020B0603020202020204"/>
              <a:ea typeface="华文新魏" panose="02010800040101010101" pitchFamily="2" charset="-122"/>
            </a:endParaRPr>
          </a:p>
        </p:txBody>
      </p:sp>
    </p:spTree>
    <p:extLst>
      <p:ext uri="{BB962C8B-B14F-4D97-AF65-F5344CB8AC3E}">
        <p14:creationId xmlns:p14="http://schemas.microsoft.com/office/powerpoint/2010/main" val="5445302"/>
      </p:ext>
    </p:extLst>
  </p:cSld>
  <p:clrMap bg1="lt1" tx1="dk1" bg2="lt2" tx2="dk2" accent1="accent1" accent2="accent2" accent3="accent3" accent4="accent4" accent5="accent5" accent6="accent6" hlink="hlink" folHlink="folHlink"/>
  <p:sldLayoutIdLst>
    <p:sldLayoutId id="2147483756" r:id="rId1"/>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fld id="{679E7992-3E70-4EF7-97D2-70BB7BD3FBA4}" type="datetimeFigureOut">
              <a:rPr lang="zh-CN" altLang="en-US" smtClean="0">
                <a:solidFill>
                  <a:prstClr val="black">
                    <a:tint val="75000"/>
                  </a:prstClr>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2018/10/8</a:t>
            </a:fld>
            <a:endParaRPr lang="zh-CN" altLang="en-US">
              <a:solidFill>
                <a:prstClr val="black">
                  <a:tint val="75000"/>
                </a:prstClr>
              </a:solidFill>
              <a:latin typeface="Trebuchet MS" panose="020B0603020202020204"/>
              <a:ea typeface="华文新魏" panose="02010800040101010101" pitchFamily="2" charset="-122"/>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endParaRPr lang="zh-CN" altLang="en-US">
              <a:solidFill>
                <a:prstClr val="black">
                  <a:tint val="75000"/>
                </a:prstClr>
              </a:solidFill>
              <a:latin typeface="Trebuchet MS" panose="020B0603020202020204"/>
              <a:ea typeface="华文新魏" panose="02010800040101010101" pitchFamily="2" charset="-122"/>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fontAlgn="auto">
              <a:spcBef>
                <a:spcPts val="0"/>
              </a:spcBef>
              <a:spcAft>
                <a:spcPts val="0"/>
              </a:spcAft>
              <a:buClrTx/>
              <a:buSzTx/>
              <a:buFont typeface="Wingdings" panose="05000000000000000000" pitchFamily="2" charset="2"/>
              <a:buNone/>
            </a:pPr>
            <a:fld id="{58839001-0A0A-46F7-920E-40795DF853A9}" type="slidenum">
              <a:rPr lang="zh-CN" altLang="en-US" smtClean="0">
                <a:solidFill>
                  <a:srgbClr val="90C226"/>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a:t>
            </a:fld>
            <a:endParaRPr lang="zh-CN" altLang="en-US">
              <a:solidFill>
                <a:srgbClr val="90C226"/>
              </a:solidFill>
              <a:latin typeface="Trebuchet MS" panose="020B0603020202020204"/>
              <a:ea typeface="华文新魏" panose="02010800040101010101" pitchFamily="2" charset="-122"/>
            </a:endParaRPr>
          </a:p>
        </p:txBody>
      </p:sp>
    </p:spTree>
    <p:extLst>
      <p:ext uri="{BB962C8B-B14F-4D97-AF65-F5344CB8AC3E}">
        <p14:creationId xmlns:p14="http://schemas.microsoft.com/office/powerpoint/2010/main" val="818020947"/>
      </p:ext>
    </p:extLst>
  </p:cSld>
  <p:clrMap bg1="lt1" tx1="dk1" bg2="lt2" tx2="dk2" accent1="accent1" accent2="accent2" accent3="accent3" accent4="accent4" accent5="accent5" accent6="accent6" hlink="hlink" folHlink="folHlink"/>
  <p:sldLayoutIdLst>
    <p:sldLayoutId id="2147483758" r:id="rId1"/>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fld id="{679E7992-3E70-4EF7-97D2-70BB7BD3FBA4}" type="datetimeFigureOut">
              <a:rPr lang="zh-CN" altLang="en-US" smtClean="0">
                <a:solidFill>
                  <a:prstClr val="black">
                    <a:tint val="75000"/>
                  </a:prstClr>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2018/10/8</a:t>
            </a:fld>
            <a:endParaRPr lang="zh-CN" altLang="en-US">
              <a:solidFill>
                <a:prstClr val="black">
                  <a:tint val="75000"/>
                </a:prstClr>
              </a:solidFill>
              <a:latin typeface="Trebuchet MS" panose="020B0603020202020204"/>
              <a:ea typeface="华文新魏" panose="02010800040101010101" pitchFamily="2" charset="-122"/>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endParaRPr lang="zh-CN" altLang="en-US">
              <a:solidFill>
                <a:prstClr val="black">
                  <a:tint val="75000"/>
                </a:prstClr>
              </a:solidFill>
              <a:latin typeface="Trebuchet MS" panose="020B0603020202020204"/>
              <a:ea typeface="华文新魏" panose="02010800040101010101" pitchFamily="2" charset="-122"/>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fontAlgn="auto">
              <a:spcBef>
                <a:spcPts val="0"/>
              </a:spcBef>
              <a:spcAft>
                <a:spcPts val="0"/>
              </a:spcAft>
              <a:buClrTx/>
              <a:buSzTx/>
              <a:buFont typeface="Wingdings" panose="05000000000000000000" pitchFamily="2" charset="2"/>
              <a:buNone/>
            </a:pPr>
            <a:fld id="{58839001-0A0A-46F7-920E-40795DF853A9}" type="slidenum">
              <a:rPr lang="zh-CN" altLang="en-US" smtClean="0">
                <a:solidFill>
                  <a:srgbClr val="90C226"/>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a:t>
            </a:fld>
            <a:endParaRPr lang="zh-CN" altLang="en-US">
              <a:solidFill>
                <a:srgbClr val="90C226"/>
              </a:solidFill>
              <a:latin typeface="Trebuchet MS" panose="020B0603020202020204"/>
              <a:ea typeface="华文新魏" panose="02010800040101010101" pitchFamily="2" charset="-122"/>
            </a:endParaRPr>
          </a:p>
        </p:txBody>
      </p:sp>
    </p:spTree>
    <p:extLst>
      <p:ext uri="{BB962C8B-B14F-4D97-AF65-F5344CB8AC3E}">
        <p14:creationId xmlns:p14="http://schemas.microsoft.com/office/powerpoint/2010/main" val="3559865804"/>
      </p:ext>
    </p:extLst>
  </p:cSld>
  <p:clrMap bg1="lt1" tx1="dk1" bg2="lt2" tx2="dk2" accent1="accent1" accent2="accent2" accent3="accent3" accent4="accent4" accent5="accent5" accent6="accent6" hlink="hlink" folHlink="folHlink"/>
  <p:sldLayoutIdLst>
    <p:sldLayoutId id="2147483760" r:id="rId1"/>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fld id="{679E7992-3E70-4EF7-97D2-70BB7BD3FBA4}" type="datetimeFigureOut">
              <a:rPr lang="zh-CN" altLang="en-US" smtClean="0">
                <a:solidFill>
                  <a:prstClr val="black">
                    <a:tint val="75000"/>
                  </a:prstClr>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2018/10/8</a:t>
            </a:fld>
            <a:endParaRPr lang="zh-CN" altLang="en-US">
              <a:solidFill>
                <a:prstClr val="black">
                  <a:tint val="75000"/>
                </a:prstClr>
              </a:solidFill>
              <a:latin typeface="Trebuchet MS" panose="020B0603020202020204"/>
              <a:ea typeface="华文新魏" panose="02010800040101010101" pitchFamily="2" charset="-122"/>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endParaRPr lang="zh-CN" altLang="en-US">
              <a:solidFill>
                <a:prstClr val="black">
                  <a:tint val="75000"/>
                </a:prstClr>
              </a:solidFill>
              <a:latin typeface="Trebuchet MS" panose="020B0603020202020204"/>
              <a:ea typeface="华文新魏" panose="02010800040101010101" pitchFamily="2" charset="-122"/>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fontAlgn="auto">
              <a:spcBef>
                <a:spcPts val="0"/>
              </a:spcBef>
              <a:spcAft>
                <a:spcPts val="0"/>
              </a:spcAft>
              <a:buClrTx/>
              <a:buSzTx/>
              <a:buFont typeface="Wingdings" panose="05000000000000000000" pitchFamily="2" charset="2"/>
              <a:buNone/>
            </a:pPr>
            <a:fld id="{58839001-0A0A-46F7-920E-40795DF853A9}" type="slidenum">
              <a:rPr lang="zh-CN" altLang="en-US" smtClean="0">
                <a:solidFill>
                  <a:srgbClr val="90C226"/>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a:t>
            </a:fld>
            <a:endParaRPr lang="zh-CN" altLang="en-US">
              <a:solidFill>
                <a:srgbClr val="90C226"/>
              </a:solidFill>
              <a:latin typeface="Trebuchet MS" panose="020B0603020202020204"/>
              <a:ea typeface="华文新魏" panose="02010800040101010101" pitchFamily="2" charset="-122"/>
            </a:endParaRPr>
          </a:p>
        </p:txBody>
      </p:sp>
    </p:spTree>
    <p:extLst>
      <p:ext uri="{BB962C8B-B14F-4D97-AF65-F5344CB8AC3E}">
        <p14:creationId xmlns:p14="http://schemas.microsoft.com/office/powerpoint/2010/main" val="1310468213"/>
      </p:ext>
    </p:extLst>
  </p:cSld>
  <p:clrMap bg1="lt1" tx1="dk1" bg2="lt2" tx2="dk2" accent1="accent1" accent2="accent2" accent3="accent3" accent4="accent4" accent5="accent5" accent6="accent6" hlink="hlink" folHlink="folHlink"/>
  <p:sldLayoutIdLst>
    <p:sldLayoutId id="2147483764" r:id="rId1"/>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fld id="{679E7992-3E70-4EF7-97D2-70BB7BD3FBA4}" type="datetimeFigureOut">
              <a:rPr lang="zh-CN" altLang="en-US" smtClean="0">
                <a:solidFill>
                  <a:prstClr val="black">
                    <a:tint val="75000"/>
                  </a:prstClr>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2018/10/8</a:t>
            </a:fld>
            <a:endParaRPr lang="zh-CN" altLang="en-US">
              <a:solidFill>
                <a:prstClr val="black">
                  <a:tint val="75000"/>
                </a:prstClr>
              </a:solidFill>
              <a:latin typeface="Trebuchet MS" panose="020B0603020202020204"/>
              <a:ea typeface="华文新魏" panose="02010800040101010101" pitchFamily="2" charset="-122"/>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endParaRPr lang="zh-CN" altLang="en-US">
              <a:solidFill>
                <a:prstClr val="black">
                  <a:tint val="75000"/>
                </a:prstClr>
              </a:solidFill>
              <a:latin typeface="Trebuchet MS" panose="020B0603020202020204"/>
              <a:ea typeface="华文新魏" panose="02010800040101010101" pitchFamily="2" charset="-122"/>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fontAlgn="auto">
              <a:spcBef>
                <a:spcPts val="0"/>
              </a:spcBef>
              <a:spcAft>
                <a:spcPts val="0"/>
              </a:spcAft>
              <a:buClrTx/>
              <a:buSzTx/>
              <a:buFont typeface="Wingdings" panose="05000000000000000000" pitchFamily="2" charset="2"/>
              <a:buNone/>
            </a:pPr>
            <a:fld id="{58839001-0A0A-46F7-920E-40795DF853A9}" type="slidenum">
              <a:rPr lang="zh-CN" altLang="en-US" smtClean="0">
                <a:solidFill>
                  <a:srgbClr val="90C226"/>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a:t>
            </a:fld>
            <a:endParaRPr lang="zh-CN" altLang="en-US">
              <a:solidFill>
                <a:srgbClr val="90C226"/>
              </a:solidFill>
              <a:latin typeface="Trebuchet MS" panose="020B0603020202020204"/>
              <a:ea typeface="华文新魏" panose="02010800040101010101" pitchFamily="2" charset="-122"/>
            </a:endParaRPr>
          </a:p>
        </p:txBody>
      </p:sp>
    </p:spTree>
    <p:extLst>
      <p:ext uri="{BB962C8B-B14F-4D97-AF65-F5344CB8AC3E}">
        <p14:creationId xmlns:p14="http://schemas.microsoft.com/office/powerpoint/2010/main" val="2570802373"/>
      </p:ext>
    </p:extLst>
  </p:cSld>
  <p:clrMap bg1="lt1" tx1="dk1" bg2="lt2" tx2="dk2" accent1="accent1" accent2="accent2" accent3="accent3" accent4="accent4" accent5="accent5" accent6="accent6" hlink="hlink" folHlink="folHlink"/>
  <p:sldLayoutIdLst>
    <p:sldLayoutId id="2147483766" r:id="rId1"/>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fld id="{679E7992-3E70-4EF7-97D2-70BB7BD3FBA4}" type="datetimeFigureOut">
              <a:rPr lang="zh-CN" altLang="en-US" smtClean="0">
                <a:solidFill>
                  <a:prstClr val="black">
                    <a:tint val="75000"/>
                  </a:prstClr>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2018/10/8</a:t>
            </a:fld>
            <a:endParaRPr lang="zh-CN" altLang="en-US">
              <a:solidFill>
                <a:prstClr val="black">
                  <a:tint val="75000"/>
                </a:prstClr>
              </a:solidFill>
              <a:latin typeface="Trebuchet MS" panose="020B0603020202020204"/>
              <a:ea typeface="华文新魏" panose="02010800040101010101" pitchFamily="2" charset="-122"/>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endParaRPr lang="zh-CN" altLang="en-US">
              <a:solidFill>
                <a:prstClr val="black">
                  <a:tint val="75000"/>
                </a:prstClr>
              </a:solidFill>
              <a:latin typeface="Trebuchet MS" panose="020B0603020202020204"/>
              <a:ea typeface="华文新魏" panose="02010800040101010101" pitchFamily="2" charset="-122"/>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fontAlgn="auto">
              <a:spcBef>
                <a:spcPts val="0"/>
              </a:spcBef>
              <a:spcAft>
                <a:spcPts val="0"/>
              </a:spcAft>
              <a:buClrTx/>
              <a:buSzTx/>
              <a:buFont typeface="Wingdings" panose="05000000000000000000" pitchFamily="2" charset="2"/>
              <a:buNone/>
            </a:pPr>
            <a:fld id="{58839001-0A0A-46F7-920E-40795DF853A9}" type="slidenum">
              <a:rPr lang="zh-CN" altLang="en-US" smtClean="0">
                <a:solidFill>
                  <a:srgbClr val="90C226"/>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a:t>
            </a:fld>
            <a:endParaRPr lang="zh-CN" altLang="en-US">
              <a:solidFill>
                <a:srgbClr val="90C226"/>
              </a:solidFill>
              <a:latin typeface="Trebuchet MS" panose="020B0603020202020204"/>
              <a:ea typeface="华文新魏" panose="02010800040101010101" pitchFamily="2" charset="-122"/>
            </a:endParaRPr>
          </a:p>
        </p:txBody>
      </p:sp>
    </p:spTree>
    <p:extLst>
      <p:ext uri="{BB962C8B-B14F-4D97-AF65-F5344CB8AC3E}">
        <p14:creationId xmlns:p14="http://schemas.microsoft.com/office/powerpoint/2010/main" val="2632186018"/>
      </p:ext>
    </p:extLst>
  </p:cSld>
  <p:clrMap bg1="lt1" tx1="dk1" bg2="lt2" tx2="dk2" accent1="accent1" accent2="accent2" accent3="accent3" accent4="accent4" accent5="accent5" accent6="accent6" hlink="hlink" folHlink="folHlink"/>
  <p:sldLayoutIdLst>
    <p:sldLayoutId id="2147483768" r:id="rId1"/>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fld id="{679E7992-3E70-4EF7-97D2-70BB7BD3FBA4}" type="datetimeFigureOut">
              <a:rPr lang="zh-CN" altLang="en-US" smtClean="0">
                <a:solidFill>
                  <a:prstClr val="black">
                    <a:tint val="75000"/>
                  </a:prstClr>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2018/10/8</a:t>
            </a:fld>
            <a:endParaRPr lang="zh-CN" altLang="en-US">
              <a:solidFill>
                <a:prstClr val="black">
                  <a:tint val="75000"/>
                </a:prstClr>
              </a:solidFill>
              <a:latin typeface="Trebuchet MS" panose="020B0603020202020204"/>
              <a:ea typeface="华文新魏" panose="02010800040101010101" pitchFamily="2" charset="-122"/>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endParaRPr lang="zh-CN" altLang="en-US">
              <a:solidFill>
                <a:prstClr val="black">
                  <a:tint val="75000"/>
                </a:prstClr>
              </a:solidFill>
              <a:latin typeface="Trebuchet MS" panose="020B0603020202020204"/>
              <a:ea typeface="华文新魏" panose="02010800040101010101" pitchFamily="2" charset="-122"/>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fontAlgn="auto">
              <a:spcBef>
                <a:spcPts val="0"/>
              </a:spcBef>
              <a:spcAft>
                <a:spcPts val="0"/>
              </a:spcAft>
              <a:buClrTx/>
              <a:buSzTx/>
              <a:buFont typeface="Wingdings" panose="05000000000000000000" pitchFamily="2" charset="2"/>
              <a:buNone/>
            </a:pPr>
            <a:fld id="{58839001-0A0A-46F7-920E-40795DF853A9}" type="slidenum">
              <a:rPr lang="zh-CN" altLang="en-US" smtClean="0">
                <a:solidFill>
                  <a:srgbClr val="90C226"/>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a:t>
            </a:fld>
            <a:endParaRPr lang="zh-CN" altLang="en-US">
              <a:solidFill>
                <a:srgbClr val="90C226"/>
              </a:solidFill>
              <a:latin typeface="Trebuchet MS" panose="020B0603020202020204"/>
              <a:ea typeface="华文新魏" panose="02010800040101010101" pitchFamily="2" charset="-122"/>
            </a:endParaRPr>
          </a:p>
        </p:txBody>
      </p:sp>
    </p:spTree>
    <p:extLst>
      <p:ext uri="{BB962C8B-B14F-4D97-AF65-F5344CB8AC3E}">
        <p14:creationId xmlns:p14="http://schemas.microsoft.com/office/powerpoint/2010/main" val="3596045346"/>
      </p:ext>
    </p:extLst>
  </p:cSld>
  <p:clrMap bg1="lt1" tx1="dk1" bg2="lt2" tx2="dk2" accent1="accent1" accent2="accent2" accent3="accent3" accent4="accent4" accent5="accent5" accent6="accent6" hlink="hlink" folHlink="folHlink"/>
  <p:sldLayoutIdLst>
    <p:sldLayoutId id="2147483770" r:id="rId1"/>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fld id="{679E7992-3E70-4EF7-97D2-70BB7BD3FBA4}" type="datetimeFigureOut">
              <a:rPr lang="zh-CN" altLang="en-US" smtClean="0">
                <a:solidFill>
                  <a:prstClr val="black">
                    <a:tint val="75000"/>
                  </a:prstClr>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2018/10/8</a:t>
            </a:fld>
            <a:endParaRPr lang="zh-CN" altLang="en-US">
              <a:solidFill>
                <a:prstClr val="black">
                  <a:tint val="75000"/>
                </a:prstClr>
              </a:solidFill>
              <a:latin typeface="Trebuchet MS" panose="020B0603020202020204"/>
              <a:ea typeface="华文新魏" panose="02010800040101010101" pitchFamily="2" charset="-122"/>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endParaRPr lang="zh-CN" altLang="en-US">
              <a:solidFill>
                <a:prstClr val="black">
                  <a:tint val="75000"/>
                </a:prstClr>
              </a:solidFill>
              <a:latin typeface="Trebuchet MS" panose="020B0603020202020204"/>
              <a:ea typeface="华文新魏" panose="02010800040101010101" pitchFamily="2" charset="-122"/>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fontAlgn="auto">
              <a:spcBef>
                <a:spcPts val="0"/>
              </a:spcBef>
              <a:spcAft>
                <a:spcPts val="0"/>
              </a:spcAft>
              <a:buClrTx/>
              <a:buSzTx/>
              <a:buFont typeface="Wingdings" panose="05000000000000000000" pitchFamily="2" charset="2"/>
              <a:buNone/>
            </a:pPr>
            <a:fld id="{58839001-0A0A-46F7-920E-40795DF853A9}" type="slidenum">
              <a:rPr lang="zh-CN" altLang="en-US" smtClean="0">
                <a:solidFill>
                  <a:srgbClr val="90C226"/>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a:t>
            </a:fld>
            <a:endParaRPr lang="zh-CN" altLang="en-US">
              <a:solidFill>
                <a:srgbClr val="90C226"/>
              </a:solidFill>
              <a:latin typeface="Trebuchet MS" panose="020B0603020202020204"/>
              <a:ea typeface="华文新魏" panose="02010800040101010101" pitchFamily="2" charset="-122"/>
            </a:endParaRPr>
          </a:p>
        </p:txBody>
      </p:sp>
    </p:spTree>
    <p:extLst>
      <p:ext uri="{BB962C8B-B14F-4D97-AF65-F5344CB8AC3E}">
        <p14:creationId xmlns:p14="http://schemas.microsoft.com/office/powerpoint/2010/main" val="1048998900"/>
      </p:ext>
    </p:extLst>
  </p:cSld>
  <p:clrMap bg1="lt1" tx1="dk1" bg2="lt2" tx2="dk2" accent1="accent1" accent2="accent2" accent3="accent3" accent4="accent4" accent5="accent5" accent6="accent6" hlink="hlink" folHlink="folHlink"/>
  <p:sldLayoutIdLst>
    <p:sldLayoutId id="2147483772" r:id="rId1"/>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fld id="{679E7992-3E70-4EF7-97D2-70BB7BD3FBA4}" type="datetimeFigureOut">
              <a:rPr lang="zh-CN" altLang="en-US" smtClean="0">
                <a:solidFill>
                  <a:prstClr val="black">
                    <a:tint val="75000"/>
                  </a:prstClr>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2018/10/8</a:t>
            </a:fld>
            <a:endParaRPr lang="zh-CN" altLang="en-US">
              <a:solidFill>
                <a:prstClr val="black">
                  <a:tint val="75000"/>
                </a:prstClr>
              </a:solidFill>
              <a:latin typeface="Trebuchet MS" panose="020B0603020202020204"/>
              <a:ea typeface="华文新魏" panose="02010800040101010101" pitchFamily="2" charset="-122"/>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endParaRPr lang="zh-CN" altLang="en-US">
              <a:solidFill>
                <a:prstClr val="black">
                  <a:tint val="75000"/>
                </a:prstClr>
              </a:solidFill>
              <a:latin typeface="Trebuchet MS" panose="020B0603020202020204"/>
              <a:ea typeface="华文新魏" panose="02010800040101010101" pitchFamily="2" charset="-122"/>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fontAlgn="auto">
              <a:spcBef>
                <a:spcPts val="0"/>
              </a:spcBef>
              <a:spcAft>
                <a:spcPts val="0"/>
              </a:spcAft>
              <a:buClrTx/>
              <a:buSzTx/>
              <a:buFont typeface="Wingdings" panose="05000000000000000000" pitchFamily="2" charset="2"/>
              <a:buNone/>
            </a:pPr>
            <a:fld id="{58839001-0A0A-46F7-920E-40795DF853A9}" type="slidenum">
              <a:rPr lang="zh-CN" altLang="en-US" smtClean="0">
                <a:solidFill>
                  <a:srgbClr val="90C226"/>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a:t>
            </a:fld>
            <a:endParaRPr lang="zh-CN" altLang="en-US">
              <a:solidFill>
                <a:srgbClr val="90C226"/>
              </a:solidFill>
              <a:latin typeface="Trebuchet MS" panose="020B0603020202020204"/>
              <a:ea typeface="华文新魏" panose="02010800040101010101" pitchFamily="2" charset="-122"/>
            </a:endParaRPr>
          </a:p>
        </p:txBody>
      </p:sp>
    </p:spTree>
    <p:extLst>
      <p:ext uri="{BB962C8B-B14F-4D97-AF65-F5344CB8AC3E}">
        <p14:creationId xmlns:p14="http://schemas.microsoft.com/office/powerpoint/2010/main" val="3676193491"/>
      </p:ext>
    </p:extLst>
  </p:cSld>
  <p:clrMap bg1="lt1" tx1="dk1" bg2="lt2" tx2="dk2" accent1="accent1" accent2="accent2" accent3="accent3" accent4="accent4" accent5="accent5" accent6="accent6" hlink="hlink" folHlink="folHlink"/>
  <p:sldLayoutIdLst>
    <p:sldLayoutId id="2147483736" r:id="rId1"/>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91ED3D2E-ED98-43FA-819C-C500CF169B79}" type="datetime1">
              <a:rPr lang="zh-CN" altLang="en-US" smtClean="0"/>
              <a:pPr/>
              <a:t>2018/10/8</a:t>
            </a:fld>
            <a:endParaRPr lang="zh-CN" altLang="en-US"/>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fld id="{65B8AB34-AC4B-47AE-A239-75C9354C5637}" type="slidenum">
              <a:rPr lang="zh-CN" altLang="en-US" smtClean="0"/>
              <a:pPr/>
              <a:t>‹#›</a:t>
            </a:fld>
            <a:endParaRPr lang="zh-CN" altLang="en-US"/>
          </a:p>
        </p:txBody>
      </p:sp>
    </p:spTree>
    <p:extLst>
      <p:ext uri="{BB962C8B-B14F-4D97-AF65-F5344CB8AC3E}">
        <p14:creationId xmlns:p14="http://schemas.microsoft.com/office/powerpoint/2010/main" val="1261565332"/>
      </p:ext>
    </p:extLst>
  </p:cSld>
  <p:clrMap bg1="lt1" tx1="dk1" bg2="lt2" tx2="dk2" accent1="accent1" accent2="accent2" accent3="accent3" accent4="accent4" accent5="accent5" accent6="accent6" hlink="hlink" folHlink="folHlink"/>
  <p:sldLayoutIdLst>
    <p:sldLayoutId id="2147483774" r:id="rId1"/>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fld id="{679E7992-3E70-4EF7-97D2-70BB7BD3FBA4}" type="datetimeFigureOut">
              <a:rPr lang="zh-CN" altLang="en-US" smtClean="0">
                <a:solidFill>
                  <a:prstClr val="black">
                    <a:tint val="75000"/>
                  </a:prstClr>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2018/10/8</a:t>
            </a:fld>
            <a:endParaRPr lang="zh-CN" altLang="en-US">
              <a:solidFill>
                <a:prstClr val="black">
                  <a:tint val="75000"/>
                </a:prstClr>
              </a:solidFill>
              <a:latin typeface="Trebuchet MS" panose="020B0603020202020204"/>
              <a:ea typeface="华文新魏" panose="02010800040101010101" pitchFamily="2" charset="-122"/>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endParaRPr lang="zh-CN" altLang="en-US">
              <a:solidFill>
                <a:prstClr val="black">
                  <a:tint val="75000"/>
                </a:prstClr>
              </a:solidFill>
              <a:latin typeface="Trebuchet MS" panose="020B0603020202020204"/>
              <a:ea typeface="华文新魏" panose="02010800040101010101" pitchFamily="2" charset="-122"/>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fontAlgn="auto">
              <a:spcBef>
                <a:spcPts val="0"/>
              </a:spcBef>
              <a:spcAft>
                <a:spcPts val="0"/>
              </a:spcAft>
              <a:buClrTx/>
              <a:buSzTx/>
              <a:buFont typeface="Wingdings" panose="05000000000000000000" pitchFamily="2" charset="2"/>
              <a:buNone/>
            </a:pPr>
            <a:fld id="{58839001-0A0A-46F7-920E-40795DF853A9}" type="slidenum">
              <a:rPr lang="zh-CN" altLang="en-US" smtClean="0">
                <a:solidFill>
                  <a:srgbClr val="90C226"/>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a:t>
            </a:fld>
            <a:endParaRPr lang="zh-CN" altLang="en-US">
              <a:solidFill>
                <a:srgbClr val="90C226"/>
              </a:solidFill>
              <a:latin typeface="Trebuchet MS" panose="020B0603020202020204"/>
              <a:ea typeface="华文新魏" panose="02010800040101010101" pitchFamily="2" charset="-122"/>
            </a:endParaRPr>
          </a:p>
        </p:txBody>
      </p:sp>
    </p:spTree>
    <p:extLst>
      <p:ext uri="{BB962C8B-B14F-4D97-AF65-F5344CB8AC3E}">
        <p14:creationId xmlns:p14="http://schemas.microsoft.com/office/powerpoint/2010/main" val="2528130979"/>
      </p:ext>
    </p:extLst>
  </p:cSld>
  <p:clrMap bg1="lt1" tx1="dk1" bg2="lt2" tx2="dk2" accent1="accent1" accent2="accent2" accent3="accent3" accent4="accent4" accent5="accent5" accent6="accent6" hlink="hlink" folHlink="folHlink"/>
  <p:sldLayoutIdLst>
    <p:sldLayoutId id="2147483738" r:id="rId1"/>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fld id="{679E7992-3E70-4EF7-97D2-70BB7BD3FBA4}" type="datetimeFigureOut">
              <a:rPr lang="zh-CN" altLang="en-US" smtClean="0">
                <a:solidFill>
                  <a:prstClr val="black">
                    <a:tint val="75000"/>
                  </a:prstClr>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2018/10/8</a:t>
            </a:fld>
            <a:endParaRPr lang="zh-CN" altLang="en-US">
              <a:solidFill>
                <a:prstClr val="black">
                  <a:tint val="75000"/>
                </a:prstClr>
              </a:solidFill>
              <a:latin typeface="Trebuchet MS" panose="020B0603020202020204"/>
              <a:ea typeface="华文新魏" panose="02010800040101010101" pitchFamily="2" charset="-122"/>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endParaRPr lang="zh-CN" altLang="en-US">
              <a:solidFill>
                <a:prstClr val="black">
                  <a:tint val="75000"/>
                </a:prstClr>
              </a:solidFill>
              <a:latin typeface="Trebuchet MS" panose="020B0603020202020204"/>
              <a:ea typeface="华文新魏" panose="02010800040101010101" pitchFamily="2" charset="-122"/>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fontAlgn="auto">
              <a:spcBef>
                <a:spcPts val="0"/>
              </a:spcBef>
              <a:spcAft>
                <a:spcPts val="0"/>
              </a:spcAft>
              <a:buClrTx/>
              <a:buSzTx/>
              <a:buFont typeface="Wingdings" panose="05000000000000000000" pitchFamily="2" charset="2"/>
              <a:buNone/>
            </a:pPr>
            <a:fld id="{58839001-0A0A-46F7-920E-40795DF853A9}" type="slidenum">
              <a:rPr lang="zh-CN" altLang="en-US" smtClean="0">
                <a:solidFill>
                  <a:srgbClr val="90C226"/>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a:t>
            </a:fld>
            <a:endParaRPr lang="zh-CN" altLang="en-US">
              <a:solidFill>
                <a:srgbClr val="90C226"/>
              </a:solidFill>
              <a:latin typeface="Trebuchet MS" panose="020B0603020202020204"/>
              <a:ea typeface="华文新魏" panose="02010800040101010101" pitchFamily="2" charset="-122"/>
            </a:endParaRPr>
          </a:p>
        </p:txBody>
      </p:sp>
    </p:spTree>
    <p:extLst>
      <p:ext uri="{BB962C8B-B14F-4D97-AF65-F5344CB8AC3E}">
        <p14:creationId xmlns:p14="http://schemas.microsoft.com/office/powerpoint/2010/main" val="1290858767"/>
      </p:ext>
    </p:extLst>
  </p:cSld>
  <p:clrMap bg1="lt1" tx1="dk1" bg2="lt2" tx2="dk2" accent1="accent1" accent2="accent2" accent3="accent3" accent4="accent4" accent5="accent5" accent6="accent6" hlink="hlink" folHlink="folHlink"/>
  <p:sldLayoutIdLst>
    <p:sldLayoutId id="2147483740" r:id="rId1"/>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fld id="{679E7992-3E70-4EF7-97D2-70BB7BD3FBA4}" type="datetimeFigureOut">
              <a:rPr lang="zh-CN" altLang="en-US" smtClean="0">
                <a:solidFill>
                  <a:prstClr val="black">
                    <a:tint val="75000"/>
                  </a:prstClr>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2018/10/8</a:t>
            </a:fld>
            <a:endParaRPr lang="zh-CN" altLang="en-US">
              <a:solidFill>
                <a:prstClr val="black">
                  <a:tint val="75000"/>
                </a:prstClr>
              </a:solidFill>
              <a:latin typeface="Trebuchet MS" panose="020B0603020202020204"/>
              <a:ea typeface="华文新魏" panose="02010800040101010101" pitchFamily="2" charset="-122"/>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endParaRPr lang="zh-CN" altLang="en-US">
              <a:solidFill>
                <a:prstClr val="black">
                  <a:tint val="75000"/>
                </a:prstClr>
              </a:solidFill>
              <a:latin typeface="Trebuchet MS" panose="020B0603020202020204"/>
              <a:ea typeface="华文新魏" panose="02010800040101010101" pitchFamily="2" charset="-122"/>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fontAlgn="auto">
              <a:spcBef>
                <a:spcPts val="0"/>
              </a:spcBef>
              <a:spcAft>
                <a:spcPts val="0"/>
              </a:spcAft>
              <a:buClrTx/>
              <a:buSzTx/>
              <a:buFont typeface="Wingdings" panose="05000000000000000000" pitchFamily="2" charset="2"/>
              <a:buNone/>
            </a:pPr>
            <a:fld id="{58839001-0A0A-46F7-920E-40795DF853A9}" type="slidenum">
              <a:rPr lang="zh-CN" altLang="en-US" smtClean="0">
                <a:solidFill>
                  <a:srgbClr val="90C226"/>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a:t>
            </a:fld>
            <a:endParaRPr lang="zh-CN" altLang="en-US">
              <a:solidFill>
                <a:srgbClr val="90C226"/>
              </a:solidFill>
              <a:latin typeface="Trebuchet MS" panose="020B0603020202020204"/>
              <a:ea typeface="华文新魏" panose="02010800040101010101" pitchFamily="2" charset="-122"/>
            </a:endParaRPr>
          </a:p>
        </p:txBody>
      </p:sp>
    </p:spTree>
    <p:extLst>
      <p:ext uri="{BB962C8B-B14F-4D97-AF65-F5344CB8AC3E}">
        <p14:creationId xmlns:p14="http://schemas.microsoft.com/office/powerpoint/2010/main" val="858150761"/>
      </p:ext>
    </p:extLst>
  </p:cSld>
  <p:clrMap bg1="lt1" tx1="dk1" bg2="lt2" tx2="dk2" accent1="accent1" accent2="accent2" accent3="accent3" accent4="accent4" accent5="accent5" accent6="accent6" hlink="hlink" folHlink="folHlink"/>
  <p:sldLayoutIdLst>
    <p:sldLayoutId id="2147483742" r:id="rId1"/>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fld id="{679E7992-3E70-4EF7-97D2-70BB7BD3FBA4}" type="datetimeFigureOut">
              <a:rPr lang="zh-CN" altLang="en-US" smtClean="0">
                <a:solidFill>
                  <a:prstClr val="black">
                    <a:tint val="75000"/>
                  </a:prstClr>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2018/10/8</a:t>
            </a:fld>
            <a:endParaRPr lang="zh-CN" altLang="en-US">
              <a:solidFill>
                <a:prstClr val="black">
                  <a:tint val="75000"/>
                </a:prstClr>
              </a:solidFill>
              <a:latin typeface="Trebuchet MS" panose="020B0603020202020204"/>
              <a:ea typeface="华文新魏" panose="02010800040101010101" pitchFamily="2" charset="-122"/>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endParaRPr lang="zh-CN" altLang="en-US">
              <a:solidFill>
                <a:prstClr val="black">
                  <a:tint val="75000"/>
                </a:prstClr>
              </a:solidFill>
              <a:latin typeface="Trebuchet MS" panose="020B0603020202020204"/>
              <a:ea typeface="华文新魏" panose="02010800040101010101" pitchFamily="2" charset="-122"/>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fontAlgn="auto">
              <a:spcBef>
                <a:spcPts val="0"/>
              </a:spcBef>
              <a:spcAft>
                <a:spcPts val="0"/>
              </a:spcAft>
              <a:buClrTx/>
              <a:buSzTx/>
              <a:buFont typeface="Wingdings" panose="05000000000000000000" pitchFamily="2" charset="2"/>
              <a:buNone/>
            </a:pPr>
            <a:fld id="{58839001-0A0A-46F7-920E-40795DF853A9}" type="slidenum">
              <a:rPr lang="zh-CN" altLang="en-US" smtClean="0">
                <a:solidFill>
                  <a:srgbClr val="90C226"/>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a:t>
            </a:fld>
            <a:endParaRPr lang="zh-CN" altLang="en-US">
              <a:solidFill>
                <a:srgbClr val="90C226"/>
              </a:solidFill>
              <a:latin typeface="Trebuchet MS" panose="020B0603020202020204"/>
              <a:ea typeface="华文新魏" panose="02010800040101010101" pitchFamily="2" charset="-122"/>
            </a:endParaRPr>
          </a:p>
        </p:txBody>
      </p:sp>
    </p:spTree>
    <p:extLst>
      <p:ext uri="{BB962C8B-B14F-4D97-AF65-F5344CB8AC3E}">
        <p14:creationId xmlns:p14="http://schemas.microsoft.com/office/powerpoint/2010/main" val="3130836436"/>
      </p:ext>
    </p:extLst>
  </p:cSld>
  <p:clrMap bg1="lt1" tx1="dk1" bg2="lt2" tx2="dk2" accent1="accent1" accent2="accent2" accent3="accent3" accent4="accent4" accent5="accent5" accent6="accent6" hlink="hlink" folHlink="folHlink"/>
  <p:sldLayoutIdLst>
    <p:sldLayoutId id="2147483744" r:id="rId1"/>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fld id="{679E7992-3E70-4EF7-97D2-70BB7BD3FBA4}" type="datetimeFigureOut">
              <a:rPr lang="zh-CN" altLang="en-US" smtClean="0">
                <a:solidFill>
                  <a:prstClr val="black">
                    <a:tint val="75000"/>
                  </a:prstClr>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2018/10/8</a:t>
            </a:fld>
            <a:endParaRPr lang="zh-CN" altLang="en-US">
              <a:solidFill>
                <a:prstClr val="black">
                  <a:tint val="75000"/>
                </a:prstClr>
              </a:solidFill>
              <a:latin typeface="Trebuchet MS" panose="020B0603020202020204"/>
              <a:ea typeface="华文新魏" panose="02010800040101010101" pitchFamily="2" charset="-122"/>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endParaRPr lang="zh-CN" altLang="en-US">
              <a:solidFill>
                <a:prstClr val="black">
                  <a:tint val="75000"/>
                </a:prstClr>
              </a:solidFill>
              <a:latin typeface="Trebuchet MS" panose="020B0603020202020204"/>
              <a:ea typeface="华文新魏" panose="02010800040101010101" pitchFamily="2" charset="-122"/>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fontAlgn="auto">
              <a:spcBef>
                <a:spcPts val="0"/>
              </a:spcBef>
              <a:spcAft>
                <a:spcPts val="0"/>
              </a:spcAft>
              <a:buClrTx/>
              <a:buSzTx/>
              <a:buFont typeface="Wingdings" panose="05000000000000000000" pitchFamily="2" charset="2"/>
              <a:buNone/>
            </a:pPr>
            <a:fld id="{58839001-0A0A-46F7-920E-40795DF853A9}" type="slidenum">
              <a:rPr lang="zh-CN" altLang="en-US" smtClean="0">
                <a:solidFill>
                  <a:srgbClr val="90C226"/>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a:t>
            </a:fld>
            <a:endParaRPr lang="zh-CN" altLang="en-US">
              <a:solidFill>
                <a:srgbClr val="90C226"/>
              </a:solidFill>
              <a:latin typeface="Trebuchet MS" panose="020B0603020202020204"/>
              <a:ea typeface="华文新魏" panose="02010800040101010101" pitchFamily="2" charset="-122"/>
            </a:endParaRPr>
          </a:p>
        </p:txBody>
      </p:sp>
    </p:spTree>
    <p:extLst>
      <p:ext uri="{BB962C8B-B14F-4D97-AF65-F5344CB8AC3E}">
        <p14:creationId xmlns:p14="http://schemas.microsoft.com/office/powerpoint/2010/main" val="806474701"/>
      </p:ext>
    </p:extLst>
  </p:cSld>
  <p:clrMap bg1="lt1" tx1="dk1" bg2="lt2" tx2="dk2" accent1="accent1" accent2="accent2" accent3="accent3" accent4="accent4" accent5="accent5" accent6="accent6" hlink="hlink" folHlink="folHlink"/>
  <p:sldLayoutIdLst>
    <p:sldLayoutId id="2147483746" r:id="rId1"/>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fld id="{679E7992-3E70-4EF7-97D2-70BB7BD3FBA4}" type="datetimeFigureOut">
              <a:rPr lang="zh-CN" altLang="en-US" smtClean="0">
                <a:solidFill>
                  <a:prstClr val="black">
                    <a:tint val="75000"/>
                  </a:prstClr>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2018/10/8</a:t>
            </a:fld>
            <a:endParaRPr lang="zh-CN" altLang="en-US">
              <a:solidFill>
                <a:prstClr val="black">
                  <a:tint val="75000"/>
                </a:prstClr>
              </a:solidFill>
              <a:latin typeface="Trebuchet MS" panose="020B0603020202020204"/>
              <a:ea typeface="华文新魏" panose="02010800040101010101" pitchFamily="2" charset="-122"/>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endParaRPr lang="zh-CN" altLang="en-US">
              <a:solidFill>
                <a:prstClr val="black">
                  <a:tint val="75000"/>
                </a:prstClr>
              </a:solidFill>
              <a:latin typeface="Trebuchet MS" panose="020B0603020202020204"/>
              <a:ea typeface="华文新魏" panose="02010800040101010101" pitchFamily="2" charset="-122"/>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fontAlgn="auto">
              <a:spcBef>
                <a:spcPts val="0"/>
              </a:spcBef>
              <a:spcAft>
                <a:spcPts val="0"/>
              </a:spcAft>
              <a:buClrTx/>
              <a:buSzTx/>
              <a:buFont typeface="Wingdings" panose="05000000000000000000" pitchFamily="2" charset="2"/>
              <a:buNone/>
            </a:pPr>
            <a:fld id="{58839001-0A0A-46F7-920E-40795DF853A9}" type="slidenum">
              <a:rPr lang="zh-CN" altLang="en-US" smtClean="0">
                <a:solidFill>
                  <a:srgbClr val="90C226"/>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a:t>
            </a:fld>
            <a:endParaRPr lang="zh-CN" altLang="en-US">
              <a:solidFill>
                <a:srgbClr val="90C226"/>
              </a:solidFill>
              <a:latin typeface="Trebuchet MS" panose="020B0603020202020204"/>
              <a:ea typeface="华文新魏" panose="02010800040101010101" pitchFamily="2" charset="-122"/>
            </a:endParaRPr>
          </a:p>
        </p:txBody>
      </p:sp>
    </p:spTree>
    <p:extLst>
      <p:ext uri="{BB962C8B-B14F-4D97-AF65-F5344CB8AC3E}">
        <p14:creationId xmlns:p14="http://schemas.microsoft.com/office/powerpoint/2010/main" val="1523850596"/>
      </p:ext>
    </p:extLst>
  </p:cSld>
  <p:clrMap bg1="lt1" tx1="dk1" bg2="lt2" tx2="dk2" accent1="accent1" accent2="accent2" accent3="accent3" accent4="accent4" accent5="accent5" accent6="accent6" hlink="hlink" folHlink="folHlink"/>
  <p:sldLayoutIdLst>
    <p:sldLayoutId id="2147483748" r:id="rId1"/>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fld id="{679E7992-3E70-4EF7-97D2-70BB7BD3FBA4}" type="datetimeFigureOut">
              <a:rPr lang="zh-CN" altLang="en-US" smtClean="0">
                <a:solidFill>
                  <a:prstClr val="black">
                    <a:tint val="75000"/>
                  </a:prstClr>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2018/10/8</a:t>
            </a:fld>
            <a:endParaRPr lang="zh-CN" altLang="en-US">
              <a:solidFill>
                <a:prstClr val="black">
                  <a:tint val="75000"/>
                </a:prstClr>
              </a:solidFill>
              <a:latin typeface="Trebuchet MS" panose="020B0603020202020204"/>
              <a:ea typeface="华文新魏" panose="02010800040101010101" pitchFamily="2" charset="-122"/>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fontAlgn="auto">
              <a:spcBef>
                <a:spcPts val="0"/>
              </a:spcBef>
              <a:spcAft>
                <a:spcPts val="0"/>
              </a:spcAft>
              <a:buClrTx/>
              <a:buSzTx/>
              <a:buFont typeface="Wingdings" panose="05000000000000000000" pitchFamily="2" charset="2"/>
              <a:buNone/>
            </a:pPr>
            <a:endParaRPr lang="zh-CN" altLang="en-US">
              <a:solidFill>
                <a:prstClr val="black">
                  <a:tint val="75000"/>
                </a:prstClr>
              </a:solidFill>
              <a:latin typeface="Trebuchet MS" panose="020B0603020202020204"/>
              <a:ea typeface="华文新魏" panose="02010800040101010101" pitchFamily="2" charset="-122"/>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fontAlgn="auto">
              <a:spcBef>
                <a:spcPts val="0"/>
              </a:spcBef>
              <a:spcAft>
                <a:spcPts val="0"/>
              </a:spcAft>
              <a:buClrTx/>
              <a:buSzTx/>
              <a:buFont typeface="Wingdings" panose="05000000000000000000" pitchFamily="2" charset="2"/>
              <a:buNone/>
            </a:pPr>
            <a:fld id="{58839001-0A0A-46F7-920E-40795DF853A9}" type="slidenum">
              <a:rPr lang="zh-CN" altLang="en-US" smtClean="0">
                <a:solidFill>
                  <a:srgbClr val="90C226"/>
                </a:solidFill>
                <a:latin typeface="Trebuchet MS" panose="020B0603020202020204"/>
                <a:ea typeface="华文新魏" panose="02010800040101010101" pitchFamily="2" charset="-122"/>
              </a:rPr>
              <a:pPr defTabSz="342900" fontAlgn="auto">
                <a:spcBef>
                  <a:spcPts val="0"/>
                </a:spcBef>
                <a:spcAft>
                  <a:spcPts val="0"/>
                </a:spcAft>
                <a:buClrTx/>
                <a:buSzTx/>
                <a:buFont typeface="Wingdings" panose="05000000000000000000" pitchFamily="2" charset="2"/>
                <a:buNone/>
              </a:pPr>
              <a:t>‹#›</a:t>
            </a:fld>
            <a:endParaRPr lang="zh-CN" altLang="en-US">
              <a:solidFill>
                <a:srgbClr val="90C226"/>
              </a:solidFill>
              <a:latin typeface="Trebuchet MS" panose="020B0603020202020204"/>
              <a:ea typeface="华文新魏" panose="02010800040101010101" pitchFamily="2" charset="-122"/>
            </a:endParaRPr>
          </a:p>
        </p:txBody>
      </p:sp>
    </p:spTree>
    <p:extLst>
      <p:ext uri="{BB962C8B-B14F-4D97-AF65-F5344CB8AC3E}">
        <p14:creationId xmlns:p14="http://schemas.microsoft.com/office/powerpoint/2010/main" val="680049276"/>
      </p:ext>
    </p:extLst>
  </p:cSld>
  <p:clrMap bg1="lt1" tx1="dk1" bg2="lt2" tx2="dk2" accent1="accent1" accent2="accent2" accent3="accent3" accent4="accent4" accent5="accent5" accent6="accent6" hlink="hlink" folHlink="folHlink"/>
  <p:sldLayoutIdLst>
    <p:sldLayoutId id="2147483750" r:id="rId1"/>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2.wmf"/><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5.xml"/><Relationship Id="rId7" Type="http://schemas.openxmlformats.org/officeDocument/2006/relationships/image" Target="../media/image15.e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4.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8.w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1.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20.w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2.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23.wmf"/><Relationship Id="rId4"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6.xml"/><Relationship Id="rId4" Type="http://schemas.openxmlformats.org/officeDocument/2006/relationships/image" Target="../media/image27.jpg"/></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36.wmf"/><Relationship Id="rId4" Type="http://schemas.openxmlformats.org/officeDocument/2006/relationships/oleObject" Target="../embeddings/oleObject9.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40.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39.png"/><Relationship Id="rId5" Type="http://schemas.openxmlformats.org/officeDocument/2006/relationships/image" Target="../media/image38.wmf"/><Relationship Id="rId4"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41.emf"/><Relationship Id="rId4" Type="http://schemas.openxmlformats.org/officeDocument/2006/relationships/oleObject" Target="../embeddings/oleObject11.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41.emf"/><Relationship Id="rId4" Type="http://schemas.openxmlformats.org/officeDocument/2006/relationships/oleObject" Target="../embeddings/oleObject12.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slideLayout" Target="../slideLayouts/slideLayout13.xml"/><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slides/_rels/slide59.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hyperlink" Target="http://www.managershare.com/wiki/%E5%86%B3%E7%AD%96%E6%A0%91" TargetMode="Externa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53.png"/><Relationship Id="rId2" Type="http://schemas.openxmlformats.org/officeDocument/2006/relationships/slideLayout" Target="../slideLayouts/slideLayout20.xml"/><Relationship Id="rId1" Type="http://schemas.openxmlformats.org/officeDocument/2006/relationships/vmlDrawing" Target="../drawings/vmlDrawing9.vml"/><Relationship Id="rId6" Type="http://schemas.openxmlformats.org/officeDocument/2006/relationships/image" Target="NULL"/><Relationship Id="rId5" Type="http://schemas.openxmlformats.org/officeDocument/2006/relationships/oleObject" Target="../embeddings/oleObject100.bin"/><Relationship Id="rId4" Type="http://schemas.openxmlformats.org/officeDocument/2006/relationships/image" Target="../media/image51.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7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2.xml"/><Relationship Id="rId1" Type="http://schemas.openxmlformats.org/officeDocument/2006/relationships/slideLayout" Target="../slideLayouts/slideLayout29.xml"/><Relationship Id="rId4" Type="http://schemas.openxmlformats.org/officeDocument/2006/relationships/image" Target="../media/image59.png"/></Relationships>
</file>

<file path=ppt/slides/_rels/slide7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1.xml"/></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66.wmf"/><Relationship Id="rId18" Type="http://schemas.openxmlformats.org/officeDocument/2006/relationships/oleObject" Target="../embeddings/oleObject21.bin"/><Relationship Id="rId26" Type="http://schemas.openxmlformats.org/officeDocument/2006/relationships/oleObject" Target="../embeddings/oleObject25.bin"/><Relationship Id="rId3" Type="http://schemas.openxmlformats.org/officeDocument/2006/relationships/notesSlide" Target="../notesSlides/notesSlide43.xml"/><Relationship Id="rId21" Type="http://schemas.openxmlformats.org/officeDocument/2006/relationships/image" Target="../media/image70.wmf"/><Relationship Id="rId7" Type="http://schemas.openxmlformats.org/officeDocument/2006/relationships/image" Target="../media/image63.wmf"/><Relationship Id="rId12" Type="http://schemas.openxmlformats.org/officeDocument/2006/relationships/oleObject" Target="../embeddings/oleObject18.bin"/><Relationship Id="rId17" Type="http://schemas.openxmlformats.org/officeDocument/2006/relationships/image" Target="../media/image68.wmf"/><Relationship Id="rId25" Type="http://schemas.openxmlformats.org/officeDocument/2006/relationships/image" Target="../media/image72.wmf"/><Relationship Id="rId2" Type="http://schemas.openxmlformats.org/officeDocument/2006/relationships/slideLayout" Target="../slideLayouts/slideLayout32.xml"/><Relationship Id="rId16" Type="http://schemas.openxmlformats.org/officeDocument/2006/relationships/oleObject" Target="../embeddings/oleObject20.bin"/><Relationship Id="rId20" Type="http://schemas.openxmlformats.org/officeDocument/2006/relationships/oleObject" Target="../embeddings/oleObject22.bin"/><Relationship Id="rId1" Type="http://schemas.openxmlformats.org/officeDocument/2006/relationships/vmlDrawing" Target="../drawings/vmlDrawing10.vml"/><Relationship Id="rId6" Type="http://schemas.openxmlformats.org/officeDocument/2006/relationships/oleObject" Target="../embeddings/oleObject15.bin"/><Relationship Id="rId11" Type="http://schemas.openxmlformats.org/officeDocument/2006/relationships/image" Target="../media/image65.wmf"/><Relationship Id="rId24" Type="http://schemas.openxmlformats.org/officeDocument/2006/relationships/oleObject" Target="../embeddings/oleObject24.bin"/><Relationship Id="rId5" Type="http://schemas.openxmlformats.org/officeDocument/2006/relationships/image" Target="../media/image62.wmf"/><Relationship Id="rId15" Type="http://schemas.openxmlformats.org/officeDocument/2006/relationships/image" Target="../media/image67.wmf"/><Relationship Id="rId23" Type="http://schemas.openxmlformats.org/officeDocument/2006/relationships/image" Target="../media/image71.wmf"/><Relationship Id="rId10" Type="http://schemas.openxmlformats.org/officeDocument/2006/relationships/oleObject" Target="../embeddings/oleObject17.bin"/><Relationship Id="rId19" Type="http://schemas.openxmlformats.org/officeDocument/2006/relationships/image" Target="../media/image69.wmf"/><Relationship Id="rId4" Type="http://schemas.openxmlformats.org/officeDocument/2006/relationships/oleObject" Target="../embeddings/oleObject14.bin"/><Relationship Id="rId9" Type="http://schemas.openxmlformats.org/officeDocument/2006/relationships/image" Target="../media/image64.wmf"/><Relationship Id="rId14" Type="http://schemas.openxmlformats.org/officeDocument/2006/relationships/oleObject" Target="../embeddings/oleObject19.bin"/><Relationship Id="rId22" Type="http://schemas.openxmlformats.org/officeDocument/2006/relationships/oleObject" Target="../embeddings/oleObject23.bin"/><Relationship Id="rId27" Type="http://schemas.openxmlformats.org/officeDocument/2006/relationships/image" Target="../media/image73.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45.xml"/><Relationship Id="rId1" Type="http://schemas.openxmlformats.org/officeDocument/2006/relationships/slideLayout" Target="../slideLayouts/slideLayout15.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6.xml"/><Relationship Id="rId1" Type="http://schemas.openxmlformats.org/officeDocument/2006/relationships/slideLayout" Target="../slideLayouts/slideLayout15.xml"/><Relationship Id="rId4" Type="http://schemas.openxmlformats.org/officeDocument/2006/relationships/image" Target="../media/image83.png"/></Relationships>
</file>

<file path=ppt/slides/_rels/slide8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7.xml"/><Relationship Id="rId1" Type="http://schemas.openxmlformats.org/officeDocument/2006/relationships/slideLayout" Target="../slideLayouts/slideLayout34.xml"/><Relationship Id="rId4" Type="http://schemas.openxmlformats.org/officeDocument/2006/relationships/image" Target="../media/image86.png"/></Relationships>
</file>

<file path=ppt/slides/_rels/slide9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8.xml"/><Relationship Id="rId1" Type="http://schemas.openxmlformats.org/officeDocument/2006/relationships/slideLayout" Target="../slideLayouts/slideLayout34.xml"/></Relationships>
</file>

<file path=ppt/slides/_rels/slide9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7"/>
          <p:cNvSpPr txBox="1">
            <a:spLocks noChangeArrowheads="1"/>
          </p:cNvSpPr>
          <p:nvPr/>
        </p:nvSpPr>
        <p:spPr bwMode="auto">
          <a:xfrm>
            <a:off x="755576" y="368660"/>
            <a:ext cx="727305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eaLnBrk="1" hangingPunct="1">
              <a:spcBef>
                <a:spcPct val="50000"/>
              </a:spcBef>
              <a:buClrTx/>
              <a:buSzTx/>
              <a:buFontTx/>
              <a:buNone/>
            </a:pPr>
            <a:r>
              <a:rPr lang="zh-CN" altLang="en-US" sz="5400" b="1" dirty="0">
                <a:solidFill>
                  <a:srgbClr val="0000FF"/>
                </a:solidFill>
              </a:rPr>
              <a:t>分类</a:t>
            </a:r>
            <a:endParaRPr lang="en-US" altLang="zh-CN" sz="5400" b="1" dirty="0">
              <a:solidFill>
                <a:srgbClr val="0000FF"/>
              </a:solidFill>
            </a:endParaRPr>
          </a:p>
        </p:txBody>
      </p:sp>
      <p:pic>
        <p:nvPicPr>
          <p:cNvPr id="15363" name="Picture 8" descr="Classification"/>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2807804" y="1863762"/>
            <a:ext cx="2832100" cy="3473450"/>
          </a:xfrm>
          <a:noFill/>
        </p:spPr>
      </p:pic>
      <p:pic>
        <p:nvPicPr>
          <p:cNvPr id="4" name="图片 3">
            <a:extLst>
              <a:ext uri="{FF2B5EF4-FFF2-40B4-BE49-F238E27FC236}">
                <a16:creationId xmlns:a16="http://schemas.microsoft.com/office/drawing/2014/main" id="{8510A5E6-1F36-4901-977B-84D3A90767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 y="5123347"/>
            <a:ext cx="1259538" cy="1726033"/>
          </a:xfrm>
          <a:prstGeom prst="rect">
            <a:avLst/>
          </a:prstGeom>
        </p:spPr>
      </p:pic>
      <p:sp>
        <p:nvSpPr>
          <p:cNvPr id="5" name="Rectangle 3">
            <a:extLst>
              <a:ext uri="{FF2B5EF4-FFF2-40B4-BE49-F238E27FC236}">
                <a16:creationId xmlns:a16="http://schemas.microsoft.com/office/drawing/2014/main" id="{E45AFC8B-1E3A-4EFF-BE3A-EB560C2F522D}"/>
              </a:ext>
            </a:extLst>
          </p:cNvPr>
          <p:cNvSpPr txBox="1">
            <a:spLocks noChangeArrowheads="1"/>
          </p:cNvSpPr>
          <p:nvPr/>
        </p:nvSpPr>
        <p:spPr>
          <a:xfrm>
            <a:off x="3816225" y="5301952"/>
            <a:ext cx="5148263" cy="1295400"/>
          </a:xfrm>
          <a:prstGeom prst="rect">
            <a:avLst/>
          </a:prstGeom>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algn="r" eaLnBrk="1" hangingPunct="1">
              <a:lnSpc>
                <a:spcPct val="90000"/>
              </a:lnSpc>
              <a:spcBef>
                <a:spcPct val="50000"/>
              </a:spcBef>
              <a:buClrTx/>
              <a:buSzTx/>
              <a:buFontTx/>
              <a:buNone/>
            </a:pPr>
            <a:r>
              <a:rPr lang="zh-CN" altLang="en-US" b="1" kern="0" dirty="0">
                <a:solidFill>
                  <a:srgbClr val="0000FF"/>
                </a:solidFill>
                <a:latin typeface="华文新魏" panose="02010800040101010101" pitchFamily="2" charset="-122"/>
                <a:ea typeface="华文新魏" panose="02010800040101010101" pitchFamily="2" charset="-122"/>
              </a:rPr>
              <a:t>石胜飞</a:t>
            </a:r>
            <a:endParaRPr lang="en-US" altLang="zh-CN" b="1" kern="0" dirty="0">
              <a:solidFill>
                <a:srgbClr val="0000FF"/>
              </a:solidFill>
              <a:latin typeface="华文新魏" panose="02010800040101010101" pitchFamily="2" charset="-122"/>
              <a:ea typeface="华文新魏" panose="02010800040101010101" pitchFamily="2" charset="-122"/>
            </a:endParaRPr>
          </a:p>
          <a:p>
            <a:pPr marL="0" indent="0" algn="r" eaLnBrk="1" hangingPunct="1">
              <a:spcBef>
                <a:spcPts val="1000"/>
              </a:spcBef>
              <a:buClr>
                <a:srgbClr val="90C226"/>
              </a:buClr>
              <a:buSzPct val="80000"/>
              <a:buNone/>
            </a:pPr>
            <a:r>
              <a:rPr lang="zh-CN" altLang="en-US" sz="2000" kern="0" dirty="0">
                <a:solidFill>
                  <a:srgbClr val="0070C0"/>
                </a:solidFill>
                <a:latin typeface="华文新魏" panose="02010800040101010101" pitchFamily="2" charset="-122"/>
                <a:ea typeface="华文新魏" panose="02010800040101010101" pitchFamily="2" charset="-122"/>
              </a:rPr>
              <a:t>海量数据计算研究中心</a:t>
            </a:r>
            <a:endParaRPr lang="en-US" altLang="zh-CN" sz="2000" kern="0" dirty="0">
              <a:solidFill>
                <a:srgbClr val="0070C0"/>
              </a:solidFill>
              <a:latin typeface="华文新魏" panose="02010800040101010101" pitchFamily="2" charset="-122"/>
              <a:ea typeface="华文新魏" panose="02010800040101010101" pitchFamily="2" charset="-122"/>
            </a:endParaRPr>
          </a:p>
          <a:p>
            <a:pPr marL="0" indent="0" algn="r" eaLnBrk="1" hangingPunct="1">
              <a:spcBef>
                <a:spcPts val="1000"/>
              </a:spcBef>
              <a:buClr>
                <a:srgbClr val="90C226"/>
              </a:buClr>
              <a:buSzPct val="80000"/>
              <a:buNone/>
            </a:pPr>
            <a:r>
              <a:rPr lang="zh-CN" altLang="en-US" sz="2000" kern="0" dirty="0">
                <a:solidFill>
                  <a:srgbClr val="0070C0"/>
                </a:solidFill>
                <a:latin typeface="华文新魏" panose="02010800040101010101" pitchFamily="2" charset="-122"/>
                <a:ea typeface="华文新魏" panose="02010800040101010101" pitchFamily="2" charset="-122"/>
              </a:rPr>
              <a:t>哈尔滨工业大学计算机科学与技术学院</a:t>
            </a:r>
            <a:endParaRPr lang="en-US" altLang="zh-CN" sz="2000" kern="0" dirty="0">
              <a:solidFill>
                <a:srgbClr val="0070C0"/>
              </a:solidFill>
              <a:latin typeface="华文新魏" panose="02010800040101010101" pitchFamily="2" charset="-122"/>
              <a:ea typeface="华文新魏" panose="02010800040101010101" pitchFamily="2" charset="-122"/>
            </a:endParaRPr>
          </a:p>
          <a:p>
            <a:pPr eaLnBrk="1" hangingPunct="1">
              <a:lnSpc>
                <a:spcPct val="90000"/>
              </a:lnSpc>
              <a:spcBef>
                <a:spcPct val="50000"/>
              </a:spcBef>
              <a:buClrTx/>
              <a:buSzTx/>
              <a:buFontTx/>
              <a:buNone/>
            </a:pPr>
            <a:endParaRPr lang="en-US" altLang="zh-CN" b="1" kern="0" dirty="0">
              <a:solidFill>
                <a:schemeClr val="folHlink"/>
              </a:solidFill>
              <a:latin typeface="华文仿宋" panose="02010600040101010101" pitchFamily="2" charset="-122"/>
              <a:ea typeface="华文仿宋" panose="02010600040101010101" pitchFamily="2" charset="-122"/>
            </a:endParaRP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1893" name="Rectangle 5"/>
          <p:cNvSpPr>
            <a:spLocks noChangeArrowheads="1"/>
          </p:cNvSpPr>
          <p:nvPr/>
        </p:nvSpPr>
        <p:spPr bwMode="auto">
          <a:xfrm>
            <a:off x="2508250" y="3181350"/>
            <a:ext cx="608013" cy="365125"/>
          </a:xfrm>
          <a:prstGeom prst="rect">
            <a:avLst/>
          </a:prstGeom>
          <a:solidFill>
            <a:srgbClr val="CCCCFF"/>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1600" b="1"/>
              <a:t>age?</a:t>
            </a:r>
          </a:p>
        </p:txBody>
      </p:sp>
      <p:sp>
        <p:nvSpPr>
          <p:cNvPr id="421894" name="Rectangle 6"/>
          <p:cNvSpPr>
            <a:spLocks noChangeArrowheads="1"/>
          </p:cNvSpPr>
          <p:nvPr/>
        </p:nvSpPr>
        <p:spPr bwMode="auto">
          <a:xfrm>
            <a:off x="1127125" y="4535488"/>
            <a:ext cx="958850" cy="365125"/>
          </a:xfrm>
          <a:prstGeom prst="rect">
            <a:avLst/>
          </a:prstGeom>
          <a:solidFill>
            <a:srgbClr val="CCCCFF"/>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1600" b="1"/>
              <a:t>student?</a:t>
            </a:r>
          </a:p>
        </p:txBody>
      </p:sp>
      <p:sp>
        <p:nvSpPr>
          <p:cNvPr id="421895" name="Rectangle 7"/>
          <p:cNvSpPr>
            <a:spLocks noChangeArrowheads="1"/>
          </p:cNvSpPr>
          <p:nvPr/>
        </p:nvSpPr>
        <p:spPr bwMode="auto">
          <a:xfrm>
            <a:off x="3840163" y="4535488"/>
            <a:ext cx="1406525" cy="365125"/>
          </a:xfrm>
          <a:prstGeom prst="rect">
            <a:avLst/>
          </a:prstGeom>
          <a:solidFill>
            <a:srgbClr val="CCCCFF"/>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1600" b="1"/>
              <a:t>credit rating?</a:t>
            </a:r>
          </a:p>
        </p:txBody>
      </p:sp>
      <p:sp>
        <p:nvSpPr>
          <p:cNvPr id="421896" name="Rectangle 8"/>
          <p:cNvSpPr>
            <a:spLocks noChangeArrowheads="1"/>
          </p:cNvSpPr>
          <p:nvPr/>
        </p:nvSpPr>
        <p:spPr bwMode="auto">
          <a:xfrm>
            <a:off x="844550" y="5229225"/>
            <a:ext cx="427038" cy="365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1600" b="1"/>
              <a:t>no</a:t>
            </a:r>
          </a:p>
        </p:txBody>
      </p:sp>
      <p:sp>
        <p:nvSpPr>
          <p:cNvPr id="421897" name="Rectangle 9"/>
          <p:cNvSpPr>
            <a:spLocks noChangeArrowheads="1"/>
          </p:cNvSpPr>
          <p:nvPr/>
        </p:nvSpPr>
        <p:spPr bwMode="auto">
          <a:xfrm>
            <a:off x="1843088" y="5229225"/>
            <a:ext cx="484187" cy="365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1600" b="1"/>
              <a:t>yes</a:t>
            </a:r>
          </a:p>
        </p:txBody>
      </p:sp>
      <p:sp>
        <p:nvSpPr>
          <p:cNvPr id="421898" name="Rectangle 10"/>
          <p:cNvSpPr>
            <a:spLocks noChangeArrowheads="1"/>
          </p:cNvSpPr>
          <p:nvPr/>
        </p:nvSpPr>
        <p:spPr bwMode="auto">
          <a:xfrm>
            <a:off x="4848225" y="5240338"/>
            <a:ext cx="530225" cy="365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1600" b="1"/>
              <a:t>fair</a:t>
            </a:r>
          </a:p>
        </p:txBody>
      </p:sp>
      <p:sp>
        <p:nvSpPr>
          <p:cNvPr id="421899" name="Rectangle 11"/>
          <p:cNvSpPr>
            <a:spLocks noChangeArrowheads="1"/>
          </p:cNvSpPr>
          <p:nvPr/>
        </p:nvSpPr>
        <p:spPr bwMode="auto">
          <a:xfrm>
            <a:off x="3506788" y="5249863"/>
            <a:ext cx="971550" cy="3651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1600" b="1"/>
              <a:t>excellent</a:t>
            </a:r>
          </a:p>
        </p:txBody>
      </p:sp>
      <p:sp>
        <p:nvSpPr>
          <p:cNvPr id="421900" name="Line 12"/>
          <p:cNvSpPr>
            <a:spLocks noChangeShapeType="1"/>
          </p:cNvSpPr>
          <p:nvPr/>
        </p:nvSpPr>
        <p:spPr bwMode="auto">
          <a:xfrm flipH="1">
            <a:off x="1616075" y="3505200"/>
            <a:ext cx="919163" cy="9779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901" name="Line 13"/>
          <p:cNvSpPr>
            <a:spLocks noChangeShapeType="1"/>
          </p:cNvSpPr>
          <p:nvPr/>
        </p:nvSpPr>
        <p:spPr bwMode="auto">
          <a:xfrm flipH="1">
            <a:off x="2867025" y="3567113"/>
            <a:ext cx="1588" cy="39211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902" name="Line 14"/>
          <p:cNvSpPr>
            <a:spLocks noChangeShapeType="1"/>
          </p:cNvSpPr>
          <p:nvPr/>
        </p:nvSpPr>
        <p:spPr bwMode="auto">
          <a:xfrm>
            <a:off x="3111500" y="3505200"/>
            <a:ext cx="1408113" cy="10223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903" name="Rectangle 15"/>
          <p:cNvSpPr>
            <a:spLocks noChangeArrowheads="1"/>
          </p:cNvSpPr>
          <p:nvPr/>
        </p:nvSpPr>
        <p:spPr bwMode="auto">
          <a:xfrm>
            <a:off x="1536700" y="3851275"/>
            <a:ext cx="647700" cy="365125"/>
          </a:xfrm>
          <a:prstGeom prst="rect">
            <a:avLst/>
          </a:prstGeom>
          <a:solidFill>
            <a:schemeClr val="bg1"/>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1600" b="1"/>
              <a:t>&lt;=30</a:t>
            </a:r>
          </a:p>
        </p:txBody>
      </p:sp>
      <p:sp>
        <p:nvSpPr>
          <p:cNvPr id="421904" name="Rectangle 16"/>
          <p:cNvSpPr>
            <a:spLocks noChangeArrowheads="1"/>
          </p:cNvSpPr>
          <p:nvPr/>
        </p:nvSpPr>
        <p:spPr bwMode="auto">
          <a:xfrm>
            <a:off x="3798888" y="3851275"/>
            <a:ext cx="531812" cy="365125"/>
          </a:xfrm>
          <a:prstGeom prst="rect">
            <a:avLst/>
          </a:prstGeom>
          <a:solidFill>
            <a:schemeClr val="bg1"/>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1600" b="1" dirty="0"/>
              <a:t>&gt;40</a:t>
            </a:r>
          </a:p>
        </p:txBody>
      </p:sp>
      <p:sp>
        <p:nvSpPr>
          <p:cNvPr id="421905" name="Line 17"/>
          <p:cNvSpPr>
            <a:spLocks noChangeShapeType="1"/>
          </p:cNvSpPr>
          <p:nvPr/>
        </p:nvSpPr>
        <p:spPr bwMode="auto">
          <a:xfrm flipH="1">
            <a:off x="1149350" y="4884738"/>
            <a:ext cx="314325" cy="36988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906" name="Line 18"/>
          <p:cNvSpPr>
            <a:spLocks noChangeShapeType="1"/>
          </p:cNvSpPr>
          <p:nvPr/>
        </p:nvSpPr>
        <p:spPr bwMode="auto">
          <a:xfrm>
            <a:off x="1790700" y="4910138"/>
            <a:ext cx="268288" cy="304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907" name="Line 19"/>
          <p:cNvSpPr>
            <a:spLocks noChangeShapeType="1"/>
          </p:cNvSpPr>
          <p:nvPr/>
        </p:nvSpPr>
        <p:spPr bwMode="auto">
          <a:xfrm flipH="1">
            <a:off x="3933825" y="4884738"/>
            <a:ext cx="219075" cy="3270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908" name="Line 20"/>
          <p:cNvSpPr>
            <a:spLocks noChangeShapeType="1"/>
          </p:cNvSpPr>
          <p:nvPr/>
        </p:nvSpPr>
        <p:spPr bwMode="auto">
          <a:xfrm>
            <a:off x="4848225" y="4910138"/>
            <a:ext cx="207963" cy="28416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909" name="Line 21"/>
          <p:cNvSpPr>
            <a:spLocks noChangeShapeType="1"/>
          </p:cNvSpPr>
          <p:nvPr/>
        </p:nvSpPr>
        <p:spPr bwMode="auto">
          <a:xfrm>
            <a:off x="1055688" y="5567363"/>
            <a:ext cx="0" cy="31591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910" name="Line 22"/>
          <p:cNvSpPr>
            <a:spLocks noChangeShapeType="1"/>
          </p:cNvSpPr>
          <p:nvPr/>
        </p:nvSpPr>
        <p:spPr bwMode="auto">
          <a:xfrm>
            <a:off x="5135563" y="5619750"/>
            <a:ext cx="0" cy="315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911" name="Line 23"/>
          <p:cNvSpPr>
            <a:spLocks noChangeShapeType="1"/>
          </p:cNvSpPr>
          <p:nvPr/>
        </p:nvSpPr>
        <p:spPr bwMode="auto">
          <a:xfrm>
            <a:off x="4013200" y="5630863"/>
            <a:ext cx="0" cy="31591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912" name="Line 24"/>
          <p:cNvSpPr>
            <a:spLocks noChangeShapeType="1"/>
          </p:cNvSpPr>
          <p:nvPr/>
        </p:nvSpPr>
        <p:spPr bwMode="auto">
          <a:xfrm>
            <a:off x="2081213" y="5607050"/>
            <a:ext cx="0" cy="3143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913" name="Line 25"/>
          <p:cNvSpPr>
            <a:spLocks noChangeShapeType="1"/>
          </p:cNvSpPr>
          <p:nvPr/>
        </p:nvSpPr>
        <p:spPr bwMode="auto">
          <a:xfrm>
            <a:off x="2868613" y="4179888"/>
            <a:ext cx="0" cy="31591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1914" name="Rectangle 26"/>
          <p:cNvSpPr>
            <a:spLocks noChangeArrowheads="1"/>
          </p:cNvSpPr>
          <p:nvPr/>
        </p:nvSpPr>
        <p:spPr bwMode="auto">
          <a:xfrm>
            <a:off x="842963" y="5857875"/>
            <a:ext cx="427037" cy="365125"/>
          </a:xfrm>
          <a:prstGeom prst="rect">
            <a:avLst/>
          </a:prstGeom>
          <a:solidFill>
            <a:srgbClr val="FFCC99"/>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1600" b="1"/>
              <a:t>no</a:t>
            </a:r>
          </a:p>
        </p:txBody>
      </p:sp>
      <p:sp>
        <p:nvSpPr>
          <p:cNvPr id="421915" name="Rectangle 27"/>
          <p:cNvSpPr>
            <a:spLocks noChangeArrowheads="1"/>
          </p:cNvSpPr>
          <p:nvPr/>
        </p:nvSpPr>
        <p:spPr bwMode="auto">
          <a:xfrm>
            <a:off x="3800475" y="5943600"/>
            <a:ext cx="427038" cy="365125"/>
          </a:xfrm>
          <a:prstGeom prst="rect">
            <a:avLst/>
          </a:prstGeom>
          <a:solidFill>
            <a:srgbClr val="FFCC99"/>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1600" b="1"/>
              <a:t>no</a:t>
            </a:r>
          </a:p>
        </p:txBody>
      </p:sp>
      <p:sp>
        <p:nvSpPr>
          <p:cNvPr id="421916" name="Rectangle 28"/>
          <p:cNvSpPr>
            <a:spLocks noChangeArrowheads="1"/>
          </p:cNvSpPr>
          <p:nvPr/>
        </p:nvSpPr>
        <p:spPr bwMode="auto">
          <a:xfrm>
            <a:off x="1836738" y="5918200"/>
            <a:ext cx="484187" cy="365125"/>
          </a:xfrm>
          <a:prstGeom prst="rect">
            <a:avLst/>
          </a:prstGeom>
          <a:solidFill>
            <a:srgbClr val="00FF00"/>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1600" b="1"/>
              <a:t>yes</a:t>
            </a:r>
          </a:p>
        </p:txBody>
      </p:sp>
      <p:sp>
        <p:nvSpPr>
          <p:cNvPr id="421917" name="Rectangle 29"/>
          <p:cNvSpPr>
            <a:spLocks noChangeArrowheads="1"/>
          </p:cNvSpPr>
          <p:nvPr/>
        </p:nvSpPr>
        <p:spPr bwMode="auto">
          <a:xfrm>
            <a:off x="4894263" y="5943600"/>
            <a:ext cx="484187" cy="365125"/>
          </a:xfrm>
          <a:prstGeom prst="rect">
            <a:avLst/>
          </a:prstGeom>
          <a:solidFill>
            <a:srgbClr val="00FF00"/>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1600" b="1"/>
              <a:t>yes</a:t>
            </a:r>
          </a:p>
        </p:txBody>
      </p:sp>
      <p:sp>
        <p:nvSpPr>
          <p:cNvPr id="421918" name="Rectangle 30"/>
          <p:cNvSpPr>
            <a:spLocks noChangeArrowheads="1"/>
          </p:cNvSpPr>
          <p:nvPr/>
        </p:nvSpPr>
        <p:spPr bwMode="auto">
          <a:xfrm>
            <a:off x="2627313" y="4538663"/>
            <a:ext cx="484187" cy="365125"/>
          </a:xfrm>
          <a:prstGeom prst="rect">
            <a:avLst/>
          </a:prstGeom>
          <a:solidFill>
            <a:srgbClr val="00FF00"/>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1600" b="1"/>
              <a:t>yes</a:t>
            </a:r>
          </a:p>
        </p:txBody>
      </p:sp>
      <p:sp>
        <p:nvSpPr>
          <p:cNvPr id="421919" name="Rectangle 31"/>
          <p:cNvSpPr>
            <a:spLocks noChangeArrowheads="1"/>
          </p:cNvSpPr>
          <p:nvPr/>
        </p:nvSpPr>
        <p:spPr bwMode="auto">
          <a:xfrm>
            <a:off x="2519363" y="3851275"/>
            <a:ext cx="771525" cy="315913"/>
          </a:xfrm>
          <a:prstGeom prst="rect">
            <a:avLst/>
          </a:prstGeom>
          <a:solidFill>
            <a:schemeClr val="bg1"/>
          </a:solidFill>
          <a:ln w="28575">
            <a:solidFill>
              <a:schemeClr val="tx1"/>
            </a:solidFill>
            <a:miter lim="800000"/>
            <a:headEnd type="none" w="sm" len="sm"/>
            <a:tailEnd type="none" w="sm" len="sm"/>
          </a:ln>
        </p:spPr>
        <p:txBody>
          <a:bodyPr wrap="none" anchor="ct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1600" b="1"/>
              <a:t>30..40</a:t>
            </a:r>
          </a:p>
        </p:txBody>
      </p:sp>
      <p:graphicFrame>
        <p:nvGraphicFramePr>
          <p:cNvPr id="422086" name="Group 198"/>
          <p:cNvGraphicFramePr>
            <a:graphicFrameLocks noGrp="1"/>
          </p:cNvGraphicFramePr>
          <p:nvPr/>
        </p:nvGraphicFramePr>
        <p:xfrm>
          <a:off x="4032250" y="188913"/>
          <a:ext cx="4932363" cy="2892300"/>
        </p:xfrm>
        <a:graphic>
          <a:graphicData uri="http://schemas.openxmlformats.org/drawingml/2006/table">
            <a:tbl>
              <a:tblPr/>
              <a:tblGrid>
                <a:gridCol w="581025">
                  <a:extLst>
                    <a:ext uri="{9D8B030D-6E8A-4147-A177-3AD203B41FA5}">
                      <a16:colId xmlns:a16="http://schemas.microsoft.com/office/drawing/2014/main" val="20000"/>
                    </a:ext>
                  </a:extLst>
                </a:gridCol>
                <a:gridCol w="709613">
                  <a:extLst>
                    <a:ext uri="{9D8B030D-6E8A-4147-A177-3AD203B41FA5}">
                      <a16:colId xmlns:a16="http://schemas.microsoft.com/office/drawing/2014/main" val="20001"/>
                    </a:ext>
                  </a:extLst>
                </a:gridCol>
                <a:gridCol w="515937">
                  <a:extLst>
                    <a:ext uri="{9D8B030D-6E8A-4147-A177-3AD203B41FA5}">
                      <a16:colId xmlns:a16="http://schemas.microsoft.com/office/drawing/2014/main" val="20002"/>
                    </a:ext>
                  </a:extLst>
                </a:gridCol>
                <a:gridCol w="709613">
                  <a:extLst>
                    <a:ext uri="{9D8B030D-6E8A-4147-A177-3AD203B41FA5}">
                      <a16:colId xmlns:a16="http://schemas.microsoft.com/office/drawing/2014/main" val="20003"/>
                    </a:ext>
                  </a:extLst>
                </a:gridCol>
                <a:gridCol w="774700">
                  <a:extLst>
                    <a:ext uri="{9D8B030D-6E8A-4147-A177-3AD203B41FA5}">
                      <a16:colId xmlns:a16="http://schemas.microsoft.com/office/drawing/2014/main" val="20004"/>
                    </a:ext>
                  </a:extLst>
                </a:gridCol>
                <a:gridCol w="709612">
                  <a:extLst>
                    <a:ext uri="{9D8B030D-6E8A-4147-A177-3AD203B41FA5}">
                      <a16:colId xmlns:a16="http://schemas.microsoft.com/office/drawing/2014/main" val="20005"/>
                    </a:ext>
                  </a:extLst>
                </a:gridCol>
                <a:gridCol w="931863">
                  <a:extLst>
                    <a:ext uri="{9D8B030D-6E8A-4147-A177-3AD203B41FA5}">
                      <a16:colId xmlns:a16="http://schemas.microsoft.com/office/drawing/2014/main" val="20006"/>
                    </a:ext>
                  </a:extLst>
                </a:gridCol>
              </a:tblGrid>
              <a:tr h="268288">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gender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Credit rating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Student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Buy</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 computer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66700">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male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fair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68288">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Tom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male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excellent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3688">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Fred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male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fair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Yes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68288">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Marry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female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fair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Yes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66700">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Marry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female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excellent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No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No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68288">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Peter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male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fair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66700">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male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fair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66700">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Susan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female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fair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66700">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Jenny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female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excellent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defRPr sz="2600">
                          <a:solidFill>
                            <a:schemeClr val="tx1"/>
                          </a:solidFill>
                          <a:latin typeface="Arial" panose="020B0604020202020204" pitchFamily="34" charset="0"/>
                          <a:ea typeface="SimSun" panose="02010600030101010101" pitchFamily="2" charset="-122"/>
                        </a:defRPr>
                      </a:lvl1pPr>
                      <a:lvl2pPr marL="742950" indent="-285750" eaLnBrk="0" hangingPunct="0">
                        <a:buClr>
                          <a:schemeClr val="accent2"/>
                        </a:buClr>
                        <a:defRPr sz="2200">
                          <a:solidFill>
                            <a:schemeClr val="tx1"/>
                          </a:solidFill>
                          <a:latin typeface="Arial" panose="020B0604020202020204" pitchFamily="34" charset="0"/>
                          <a:ea typeface="SimSun" panose="02010600030101010101" pitchFamily="2" charset="-122"/>
                        </a:defRPr>
                      </a:lvl2pPr>
                      <a:lvl3pPr marL="1143000" indent="-228600" eaLnBrk="0" hangingPunct="0">
                        <a:buClr>
                          <a:schemeClr val="accent1"/>
                        </a:buClr>
                        <a:defRPr sz="2100">
                          <a:solidFill>
                            <a:schemeClr val="tx1"/>
                          </a:solidFill>
                          <a:latin typeface="Arial" panose="020B0604020202020204" pitchFamily="34" charset="0"/>
                          <a:ea typeface="SimSun" panose="02010600030101010101" pitchFamily="2" charset="-122"/>
                        </a:defRPr>
                      </a:lvl3pPr>
                      <a:lvl4pPr marL="1600200" indent="-228600" eaLnBrk="0" hangingPunct="0">
                        <a:buSzPct val="75000"/>
                        <a:defRPr>
                          <a:solidFill>
                            <a:schemeClr val="tx1"/>
                          </a:solidFill>
                          <a:latin typeface="Arial" panose="020B0604020202020204" pitchFamily="34" charset="0"/>
                          <a:ea typeface="SimSun" panose="02010600030101010101" pitchFamily="2" charset="-122"/>
                        </a:defRPr>
                      </a:lvl4pPr>
                      <a:lvl5pPr marL="2057400" indent="-228600" eaLnBrk="0" hangingPunct="0">
                        <a:buClr>
                          <a:schemeClr val="folHlink"/>
                        </a:buClr>
                        <a:buSzPct val="800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100" b="0" i="0" u="none" strike="noStrike" cap="none" normalizeH="0" baseline="0">
                          <a:ln>
                            <a:noFill/>
                          </a:ln>
                          <a:solidFill>
                            <a:schemeClr val="tx1"/>
                          </a:solidFill>
                          <a:effectLst/>
                          <a:latin typeface="Arial" panose="020B0604020202020204" pitchFamily="34" charset="0"/>
                          <a:ea typeface="SimSun" panose="02010600030101010101"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422077" name="Text Box 189"/>
          <p:cNvSpPr txBox="1">
            <a:spLocks noChangeArrowheads="1"/>
          </p:cNvSpPr>
          <p:nvPr/>
        </p:nvSpPr>
        <p:spPr bwMode="auto">
          <a:xfrm>
            <a:off x="193675" y="194085"/>
            <a:ext cx="356393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zh-CN" altLang="en-US" sz="3200" b="1" dirty="0">
                <a:solidFill>
                  <a:srgbClr val="0000FF"/>
                </a:solidFill>
                <a:latin typeface="方正姚体" panose="02010601030101010101" pitchFamily="2" charset="-122"/>
                <a:ea typeface="方正姚体" panose="02010601030101010101" pitchFamily="2" charset="-122"/>
              </a:rPr>
              <a:t>标记了分类标签的训练数据集</a:t>
            </a:r>
            <a:endParaRPr lang="en-US" altLang="zh-CN" sz="3200" b="1" dirty="0">
              <a:solidFill>
                <a:srgbClr val="0000FF"/>
              </a:solidFill>
              <a:latin typeface="方正姚体" panose="02010601030101010101" pitchFamily="2" charset="-122"/>
              <a:ea typeface="方正姚体" panose="02010601030101010101" pitchFamily="2" charset="-122"/>
            </a:endParaRPr>
          </a:p>
        </p:txBody>
      </p:sp>
      <p:sp>
        <p:nvSpPr>
          <p:cNvPr id="422078" name="Text Box 190"/>
          <p:cNvSpPr txBox="1">
            <a:spLocks noChangeArrowheads="1"/>
          </p:cNvSpPr>
          <p:nvPr/>
        </p:nvSpPr>
        <p:spPr bwMode="auto">
          <a:xfrm>
            <a:off x="2066925" y="2651125"/>
            <a:ext cx="1663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en-US" altLang="zh-CN" sz="1600" b="1"/>
              <a:t>{1,2,3,4,5,6,7,8,9}</a:t>
            </a:r>
          </a:p>
        </p:txBody>
      </p:sp>
      <p:sp>
        <p:nvSpPr>
          <p:cNvPr id="422079" name="Text Box 191"/>
          <p:cNvSpPr txBox="1">
            <a:spLocks noChangeArrowheads="1"/>
          </p:cNvSpPr>
          <p:nvPr/>
        </p:nvSpPr>
        <p:spPr bwMode="auto">
          <a:xfrm>
            <a:off x="842963" y="4081463"/>
            <a:ext cx="749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en-US" altLang="zh-CN" sz="1600" b="1"/>
              <a:t>{6,7,8}</a:t>
            </a:r>
          </a:p>
        </p:txBody>
      </p:sp>
      <p:sp>
        <p:nvSpPr>
          <p:cNvPr id="422080" name="Text Box 192"/>
          <p:cNvSpPr txBox="1">
            <a:spLocks noChangeArrowheads="1"/>
          </p:cNvSpPr>
          <p:nvPr/>
        </p:nvSpPr>
        <p:spPr bwMode="auto">
          <a:xfrm>
            <a:off x="2895600" y="4152900"/>
            <a:ext cx="749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en-US" altLang="zh-CN" sz="1600" b="1" dirty="0"/>
              <a:t>{1,2,9}</a:t>
            </a:r>
          </a:p>
        </p:txBody>
      </p:sp>
      <p:sp>
        <p:nvSpPr>
          <p:cNvPr id="422081" name="Text Box 193"/>
          <p:cNvSpPr txBox="1">
            <a:spLocks noChangeArrowheads="1"/>
          </p:cNvSpPr>
          <p:nvPr/>
        </p:nvSpPr>
        <p:spPr bwMode="auto">
          <a:xfrm>
            <a:off x="4406900" y="4117975"/>
            <a:ext cx="749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en-US" altLang="zh-CN" sz="1600" b="1"/>
              <a:t>{3,4,5}</a:t>
            </a:r>
          </a:p>
        </p:txBody>
      </p:sp>
      <p:sp>
        <p:nvSpPr>
          <p:cNvPr id="422082" name="Text Box 194"/>
          <p:cNvSpPr txBox="1">
            <a:spLocks noChangeArrowheads="1"/>
          </p:cNvSpPr>
          <p:nvPr/>
        </p:nvSpPr>
        <p:spPr bwMode="auto">
          <a:xfrm>
            <a:off x="1166813" y="5592763"/>
            <a:ext cx="64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en-US" altLang="zh-CN" sz="1600" b="1"/>
              <a:t>{6, 8}</a:t>
            </a:r>
          </a:p>
        </p:txBody>
      </p:sp>
      <p:sp>
        <p:nvSpPr>
          <p:cNvPr id="422083" name="Text Box 195"/>
          <p:cNvSpPr txBox="1">
            <a:spLocks noChangeArrowheads="1"/>
          </p:cNvSpPr>
          <p:nvPr/>
        </p:nvSpPr>
        <p:spPr bwMode="auto">
          <a:xfrm>
            <a:off x="2319338" y="5592763"/>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en-US" altLang="zh-CN" sz="1600" b="1"/>
              <a:t>{7}</a:t>
            </a:r>
          </a:p>
        </p:txBody>
      </p:sp>
      <p:sp>
        <p:nvSpPr>
          <p:cNvPr id="422084" name="Text Box 196"/>
          <p:cNvSpPr txBox="1">
            <a:spLocks noChangeArrowheads="1"/>
          </p:cNvSpPr>
          <p:nvPr/>
        </p:nvSpPr>
        <p:spPr bwMode="auto">
          <a:xfrm>
            <a:off x="5343525" y="5629275"/>
            <a:ext cx="596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en-US" altLang="zh-CN" sz="1600" b="1"/>
              <a:t>{3,4}</a:t>
            </a:r>
          </a:p>
        </p:txBody>
      </p:sp>
      <p:sp>
        <p:nvSpPr>
          <p:cNvPr id="422085" name="Text Box 197"/>
          <p:cNvSpPr txBox="1">
            <a:spLocks noChangeArrowheads="1"/>
          </p:cNvSpPr>
          <p:nvPr/>
        </p:nvSpPr>
        <p:spPr bwMode="auto">
          <a:xfrm>
            <a:off x="3290888" y="5629275"/>
            <a:ext cx="444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en-US" altLang="zh-CN" sz="1600" b="1"/>
              <a:t>{5}</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22086"/>
                                        </p:tgtEl>
                                        <p:attrNameLst>
                                          <p:attrName>style.visibility</p:attrName>
                                        </p:attrNameLst>
                                      </p:cBhvr>
                                      <p:to>
                                        <p:strVal val="visible"/>
                                      </p:to>
                                    </p:set>
                                    <p:anim calcmode="lin" valueType="num">
                                      <p:cBhvr additive="base">
                                        <p:cTn id="7" dur="500" fill="hold"/>
                                        <p:tgtEl>
                                          <p:spTgt spid="422086"/>
                                        </p:tgtEl>
                                        <p:attrNameLst>
                                          <p:attrName>ppt_x</p:attrName>
                                        </p:attrNameLst>
                                      </p:cBhvr>
                                      <p:tavLst>
                                        <p:tav tm="0">
                                          <p:val>
                                            <p:strVal val="#ppt_x"/>
                                          </p:val>
                                        </p:tav>
                                        <p:tav tm="100000">
                                          <p:val>
                                            <p:strVal val="#ppt_x"/>
                                          </p:val>
                                        </p:tav>
                                      </p:tavLst>
                                    </p:anim>
                                    <p:anim calcmode="lin" valueType="num">
                                      <p:cBhvr additive="base">
                                        <p:cTn id="8" dur="500" fill="hold"/>
                                        <p:tgtEl>
                                          <p:spTgt spid="422086"/>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422077"/>
                                        </p:tgtEl>
                                        <p:attrNameLst>
                                          <p:attrName>style.visibility</p:attrName>
                                        </p:attrNameLst>
                                      </p:cBhvr>
                                      <p:to>
                                        <p:strVal val="visible"/>
                                      </p:to>
                                    </p:set>
                                    <p:anim calcmode="lin" valueType="num">
                                      <p:cBhvr additive="base">
                                        <p:cTn id="12" dur="500" fill="hold"/>
                                        <p:tgtEl>
                                          <p:spTgt spid="422077"/>
                                        </p:tgtEl>
                                        <p:attrNameLst>
                                          <p:attrName>ppt_x</p:attrName>
                                        </p:attrNameLst>
                                      </p:cBhvr>
                                      <p:tavLst>
                                        <p:tav tm="0">
                                          <p:val>
                                            <p:strVal val="#ppt_x"/>
                                          </p:val>
                                        </p:tav>
                                        <p:tav tm="100000">
                                          <p:val>
                                            <p:strVal val="#ppt_x"/>
                                          </p:val>
                                        </p:tav>
                                      </p:tavLst>
                                    </p:anim>
                                    <p:anim calcmode="lin" valueType="num">
                                      <p:cBhvr additive="base">
                                        <p:cTn id="13" dur="500" fill="hold"/>
                                        <p:tgtEl>
                                          <p:spTgt spid="422077"/>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22078"/>
                                        </p:tgtEl>
                                        <p:attrNameLst>
                                          <p:attrName>style.visibility</p:attrName>
                                        </p:attrNameLst>
                                      </p:cBhvr>
                                      <p:to>
                                        <p:strVal val="visible"/>
                                      </p:to>
                                    </p:set>
                                    <p:animEffect transition="in" filter="box(in)">
                                      <p:cBhvr>
                                        <p:cTn id="18" dur="500"/>
                                        <p:tgtEl>
                                          <p:spTgt spid="4220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21893"/>
                                        </p:tgtEl>
                                        <p:attrNameLst>
                                          <p:attrName>style.visibility</p:attrName>
                                        </p:attrNameLst>
                                      </p:cBhvr>
                                      <p:to>
                                        <p:strVal val="visible"/>
                                      </p:to>
                                    </p:set>
                                    <p:animEffect transition="in" filter="box(in)">
                                      <p:cBhvr>
                                        <p:cTn id="23" dur="500"/>
                                        <p:tgtEl>
                                          <p:spTgt spid="42189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21900"/>
                                        </p:tgtEl>
                                        <p:attrNameLst>
                                          <p:attrName>style.visibility</p:attrName>
                                        </p:attrNameLst>
                                      </p:cBhvr>
                                      <p:to>
                                        <p:strVal val="visible"/>
                                      </p:to>
                                    </p:set>
                                    <p:animEffect transition="in" filter="box(in)">
                                      <p:cBhvr>
                                        <p:cTn id="28" dur="500"/>
                                        <p:tgtEl>
                                          <p:spTgt spid="421900"/>
                                        </p:tgtEl>
                                      </p:cBhvr>
                                    </p:animEffect>
                                  </p:childTnLst>
                                </p:cTn>
                              </p:par>
                            </p:childTnLst>
                          </p:cTn>
                        </p:par>
                        <p:par>
                          <p:cTn id="29" fill="hold" nodeType="afterGroup">
                            <p:stCondLst>
                              <p:cond delay="500"/>
                            </p:stCondLst>
                            <p:childTnLst>
                              <p:par>
                                <p:cTn id="30" presetID="4" presetClass="entr" presetSubtype="16" fill="hold" grpId="0" nodeType="afterEffect">
                                  <p:stCondLst>
                                    <p:cond delay="0"/>
                                  </p:stCondLst>
                                  <p:childTnLst>
                                    <p:set>
                                      <p:cBhvr>
                                        <p:cTn id="31" dur="1" fill="hold">
                                          <p:stCondLst>
                                            <p:cond delay="0"/>
                                          </p:stCondLst>
                                        </p:cTn>
                                        <p:tgtEl>
                                          <p:spTgt spid="421901"/>
                                        </p:tgtEl>
                                        <p:attrNameLst>
                                          <p:attrName>style.visibility</p:attrName>
                                        </p:attrNameLst>
                                      </p:cBhvr>
                                      <p:to>
                                        <p:strVal val="visible"/>
                                      </p:to>
                                    </p:set>
                                    <p:animEffect transition="in" filter="box(in)">
                                      <p:cBhvr>
                                        <p:cTn id="32" dur="500"/>
                                        <p:tgtEl>
                                          <p:spTgt spid="421901"/>
                                        </p:tgtEl>
                                      </p:cBhvr>
                                    </p:animEffect>
                                  </p:childTnLst>
                                </p:cTn>
                              </p:par>
                            </p:childTnLst>
                          </p:cTn>
                        </p:par>
                        <p:par>
                          <p:cTn id="33" fill="hold" nodeType="afterGroup">
                            <p:stCondLst>
                              <p:cond delay="1000"/>
                            </p:stCondLst>
                            <p:childTnLst>
                              <p:par>
                                <p:cTn id="34" presetID="4" presetClass="entr" presetSubtype="16" fill="hold" grpId="0" nodeType="afterEffect">
                                  <p:stCondLst>
                                    <p:cond delay="0"/>
                                  </p:stCondLst>
                                  <p:childTnLst>
                                    <p:set>
                                      <p:cBhvr>
                                        <p:cTn id="35" dur="1" fill="hold">
                                          <p:stCondLst>
                                            <p:cond delay="0"/>
                                          </p:stCondLst>
                                        </p:cTn>
                                        <p:tgtEl>
                                          <p:spTgt spid="421902"/>
                                        </p:tgtEl>
                                        <p:attrNameLst>
                                          <p:attrName>style.visibility</p:attrName>
                                        </p:attrNameLst>
                                      </p:cBhvr>
                                      <p:to>
                                        <p:strVal val="visible"/>
                                      </p:to>
                                    </p:set>
                                    <p:animEffect transition="in" filter="box(in)">
                                      <p:cBhvr>
                                        <p:cTn id="36" dur="500"/>
                                        <p:tgtEl>
                                          <p:spTgt spid="421902"/>
                                        </p:tgtEl>
                                      </p:cBhvr>
                                    </p:animEffect>
                                  </p:childTnLst>
                                </p:cTn>
                              </p:par>
                            </p:childTnLst>
                          </p:cTn>
                        </p:par>
                        <p:par>
                          <p:cTn id="37" fill="hold" nodeType="afterGroup">
                            <p:stCondLst>
                              <p:cond delay="1500"/>
                            </p:stCondLst>
                            <p:childTnLst>
                              <p:par>
                                <p:cTn id="38" presetID="4" presetClass="entr" presetSubtype="16" fill="hold" grpId="0" nodeType="afterEffect">
                                  <p:stCondLst>
                                    <p:cond delay="0"/>
                                  </p:stCondLst>
                                  <p:childTnLst>
                                    <p:set>
                                      <p:cBhvr>
                                        <p:cTn id="39" dur="1" fill="hold">
                                          <p:stCondLst>
                                            <p:cond delay="0"/>
                                          </p:stCondLst>
                                        </p:cTn>
                                        <p:tgtEl>
                                          <p:spTgt spid="421903"/>
                                        </p:tgtEl>
                                        <p:attrNameLst>
                                          <p:attrName>style.visibility</p:attrName>
                                        </p:attrNameLst>
                                      </p:cBhvr>
                                      <p:to>
                                        <p:strVal val="visible"/>
                                      </p:to>
                                    </p:set>
                                    <p:animEffect transition="in" filter="box(in)">
                                      <p:cBhvr>
                                        <p:cTn id="40" dur="500"/>
                                        <p:tgtEl>
                                          <p:spTgt spid="421903"/>
                                        </p:tgtEl>
                                      </p:cBhvr>
                                    </p:animEffect>
                                  </p:childTnLst>
                                </p:cTn>
                              </p:par>
                            </p:childTnLst>
                          </p:cTn>
                        </p:par>
                        <p:par>
                          <p:cTn id="41" fill="hold" nodeType="afterGroup">
                            <p:stCondLst>
                              <p:cond delay="2000"/>
                            </p:stCondLst>
                            <p:childTnLst>
                              <p:par>
                                <p:cTn id="42" presetID="4" presetClass="entr" presetSubtype="16" fill="hold" grpId="0" nodeType="afterEffect">
                                  <p:stCondLst>
                                    <p:cond delay="0"/>
                                  </p:stCondLst>
                                  <p:childTnLst>
                                    <p:set>
                                      <p:cBhvr>
                                        <p:cTn id="43" dur="1" fill="hold">
                                          <p:stCondLst>
                                            <p:cond delay="0"/>
                                          </p:stCondLst>
                                        </p:cTn>
                                        <p:tgtEl>
                                          <p:spTgt spid="421904"/>
                                        </p:tgtEl>
                                        <p:attrNameLst>
                                          <p:attrName>style.visibility</p:attrName>
                                        </p:attrNameLst>
                                      </p:cBhvr>
                                      <p:to>
                                        <p:strVal val="visible"/>
                                      </p:to>
                                    </p:set>
                                    <p:animEffect transition="in" filter="box(in)">
                                      <p:cBhvr>
                                        <p:cTn id="44" dur="500"/>
                                        <p:tgtEl>
                                          <p:spTgt spid="421904"/>
                                        </p:tgtEl>
                                      </p:cBhvr>
                                    </p:animEffect>
                                  </p:childTnLst>
                                </p:cTn>
                              </p:par>
                            </p:childTnLst>
                          </p:cTn>
                        </p:par>
                        <p:par>
                          <p:cTn id="45" fill="hold" nodeType="afterGroup">
                            <p:stCondLst>
                              <p:cond delay="2500"/>
                            </p:stCondLst>
                            <p:childTnLst>
                              <p:par>
                                <p:cTn id="46" presetID="4" presetClass="entr" presetSubtype="16" fill="hold" grpId="0" nodeType="afterEffect">
                                  <p:stCondLst>
                                    <p:cond delay="0"/>
                                  </p:stCondLst>
                                  <p:childTnLst>
                                    <p:set>
                                      <p:cBhvr>
                                        <p:cTn id="47" dur="1" fill="hold">
                                          <p:stCondLst>
                                            <p:cond delay="0"/>
                                          </p:stCondLst>
                                        </p:cTn>
                                        <p:tgtEl>
                                          <p:spTgt spid="421913"/>
                                        </p:tgtEl>
                                        <p:attrNameLst>
                                          <p:attrName>style.visibility</p:attrName>
                                        </p:attrNameLst>
                                      </p:cBhvr>
                                      <p:to>
                                        <p:strVal val="visible"/>
                                      </p:to>
                                    </p:set>
                                    <p:animEffect transition="in" filter="box(in)">
                                      <p:cBhvr>
                                        <p:cTn id="48" dur="500"/>
                                        <p:tgtEl>
                                          <p:spTgt spid="421913"/>
                                        </p:tgtEl>
                                      </p:cBhvr>
                                    </p:animEffect>
                                  </p:childTnLst>
                                </p:cTn>
                              </p:par>
                            </p:childTnLst>
                          </p:cTn>
                        </p:par>
                        <p:par>
                          <p:cTn id="49" fill="hold" nodeType="afterGroup">
                            <p:stCondLst>
                              <p:cond delay="3000"/>
                            </p:stCondLst>
                            <p:childTnLst>
                              <p:par>
                                <p:cTn id="50" presetID="4" presetClass="entr" presetSubtype="16" fill="hold" grpId="0" nodeType="afterEffect">
                                  <p:stCondLst>
                                    <p:cond delay="0"/>
                                  </p:stCondLst>
                                  <p:childTnLst>
                                    <p:set>
                                      <p:cBhvr>
                                        <p:cTn id="51" dur="1" fill="hold">
                                          <p:stCondLst>
                                            <p:cond delay="0"/>
                                          </p:stCondLst>
                                        </p:cTn>
                                        <p:tgtEl>
                                          <p:spTgt spid="421919"/>
                                        </p:tgtEl>
                                        <p:attrNameLst>
                                          <p:attrName>style.visibility</p:attrName>
                                        </p:attrNameLst>
                                      </p:cBhvr>
                                      <p:to>
                                        <p:strVal val="visible"/>
                                      </p:to>
                                    </p:set>
                                    <p:animEffect transition="in" filter="box(in)">
                                      <p:cBhvr>
                                        <p:cTn id="52" dur="500"/>
                                        <p:tgtEl>
                                          <p:spTgt spid="4219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422079"/>
                                        </p:tgtEl>
                                        <p:attrNameLst>
                                          <p:attrName>style.visibility</p:attrName>
                                        </p:attrNameLst>
                                      </p:cBhvr>
                                      <p:to>
                                        <p:strVal val="visible"/>
                                      </p:to>
                                    </p:set>
                                    <p:animEffect transition="in" filter="box(in)">
                                      <p:cBhvr>
                                        <p:cTn id="57" dur="500"/>
                                        <p:tgtEl>
                                          <p:spTgt spid="42207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422080"/>
                                        </p:tgtEl>
                                        <p:attrNameLst>
                                          <p:attrName>style.visibility</p:attrName>
                                        </p:attrNameLst>
                                      </p:cBhvr>
                                      <p:to>
                                        <p:strVal val="visible"/>
                                      </p:to>
                                    </p:set>
                                    <p:animEffect transition="in" filter="box(in)">
                                      <p:cBhvr>
                                        <p:cTn id="62" dur="500"/>
                                        <p:tgtEl>
                                          <p:spTgt spid="42208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422081"/>
                                        </p:tgtEl>
                                        <p:attrNameLst>
                                          <p:attrName>style.visibility</p:attrName>
                                        </p:attrNameLst>
                                      </p:cBhvr>
                                      <p:to>
                                        <p:strVal val="visible"/>
                                      </p:to>
                                    </p:set>
                                    <p:animEffect transition="in" filter="box(in)">
                                      <p:cBhvr>
                                        <p:cTn id="67" dur="500"/>
                                        <p:tgtEl>
                                          <p:spTgt spid="42208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421894"/>
                                        </p:tgtEl>
                                        <p:attrNameLst>
                                          <p:attrName>style.visibility</p:attrName>
                                        </p:attrNameLst>
                                      </p:cBhvr>
                                      <p:to>
                                        <p:strVal val="visible"/>
                                      </p:to>
                                    </p:set>
                                    <p:animEffect transition="in" filter="box(in)">
                                      <p:cBhvr>
                                        <p:cTn id="72" dur="500"/>
                                        <p:tgtEl>
                                          <p:spTgt spid="42189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421896"/>
                                        </p:tgtEl>
                                        <p:attrNameLst>
                                          <p:attrName>style.visibility</p:attrName>
                                        </p:attrNameLst>
                                      </p:cBhvr>
                                      <p:to>
                                        <p:strVal val="visible"/>
                                      </p:to>
                                    </p:set>
                                    <p:animEffect transition="in" filter="box(in)">
                                      <p:cBhvr>
                                        <p:cTn id="77" dur="500"/>
                                        <p:tgtEl>
                                          <p:spTgt spid="421896"/>
                                        </p:tgtEl>
                                      </p:cBhvr>
                                    </p:animEffect>
                                  </p:childTnLst>
                                </p:cTn>
                              </p:par>
                            </p:childTnLst>
                          </p:cTn>
                        </p:par>
                        <p:par>
                          <p:cTn id="78" fill="hold" nodeType="afterGroup">
                            <p:stCondLst>
                              <p:cond delay="500"/>
                            </p:stCondLst>
                            <p:childTnLst>
                              <p:par>
                                <p:cTn id="79" presetID="4" presetClass="entr" presetSubtype="16" fill="hold" grpId="0" nodeType="afterEffect">
                                  <p:stCondLst>
                                    <p:cond delay="0"/>
                                  </p:stCondLst>
                                  <p:childTnLst>
                                    <p:set>
                                      <p:cBhvr>
                                        <p:cTn id="80" dur="1" fill="hold">
                                          <p:stCondLst>
                                            <p:cond delay="0"/>
                                          </p:stCondLst>
                                        </p:cTn>
                                        <p:tgtEl>
                                          <p:spTgt spid="421897"/>
                                        </p:tgtEl>
                                        <p:attrNameLst>
                                          <p:attrName>style.visibility</p:attrName>
                                        </p:attrNameLst>
                                      </p:cBhvr>
                                      <p:to>
                                        <p:strVal val="visible"/>
                                      </p:to>
                                    </p:set>
                                    <p:animEffect transition="in" filter="box(in)">
                                      <p:cBhvr>
                                        <p:cTn id="81" dur="500"/>
                                        <p:tgtEl>
                                          <p:spTgt spid="421897"/>
                                        </p:tgtEl>
                                      </p:cBhvr>
                                    </p:animEffect>
                                  </p:childTnLst>
                                </p:cTn>
                              </p:par>
                            </p:childTnLst>
                          </p:cTn>
                        </p:par>
                        <p:par>
                          <p:cTn id="82" fill="hold" nodeType="afterGroup">
                            <p:stCondLst>
                              <p:cond delay="1000"/>
                            </p:stCondLst>
                            <p:childTnLst>
                              <p:par>
                                <p:cTn id="83" presetID="4" presetClass="entr" presetSubtype="16" fill="hold" grpId="0" nodeType="afterEffect">
                                  <p:stCondLst>
                                    <p:cond delay="0"/>
                                  </p:stCondLst>
                                  <p:childTnLst>
                                    <p:set>
                                      <p:cBhvr>
                                        <p:cTn id="84" dur="1" fill="hold">
                                          <p:stCondLst>
                                            <p:cond delay="0"/>
                                          </p:stCondLst>
                                        </p:cTn>
                                        <p:tgtEl>
                                          <p:spTgt spid="421905"/>
                                        </p:tgtEl>
                                        <p:attrNameLst>
                                          <p:attrName>style.visibility</p:attrName>
                                        </p:attrNameLst>
                                      </p:cBhvr>
                                      <p:to>
                                        <p:strVal val="visible"/>
                                      </p:to>
                                    </p:set>
                                    <p:animEffect transition="in" filter="box(in)">
                                      <p:cBhvr>
                                        <p:cTn id="85" dur="500"/>
                                        <p:tgtEl>
                                          <p:spTgt spid="421905"/>
                                        </p:tgtEl>
                                      </p:cBhvr>
                                    </p:animEffect>
                                  </p:childTnLst>
                                </p:cTn>
                              </p:par>
                            </p:childTnLst>
                          </p:cTn>
                        </p:par>
                        <p:par>
                          <p:cTn id="86" fill="hold" nodeType="afterGroup">
                            <p:stCondLst>
                              <p:cond delay="1500"/>
                            </p:stCondLst>
                            <p:childTnLst>
                              <p:par>
                                <p:cTn id="87" presetID="4" presetClass="entr" presetSubtype="16" fill="hold" grpId="0" nodeType="afterEffect">
                                  <p:stCondLst>
                                    <p:cond delay="0"/>
                                  </p:stCondLst>
                                  <p:childTnLst>
                                    <p:set>
                                      <p:cBhvr>
                                        <p:cTn id="88" dur="1" fill="hold">
                                          <p:stCondLst>
                                            <p:cond delay="0"/>
                                          </p:stCondLst>
                                        </p:cTn>
                                        <p:tgtEl>
                                          <p:spTgt spid="421906"/>
                                        </p:tgtEl>
                                        <p:attrNameLst>
                                          <p:attrName>style.visibility</p:attrName>
                                        </p:attrNameLst>
                                      </p:cBhvr>
                                      <p:to>
                                        <p:strVal val="visible"/>
                                      </p:to>
                                    </p:set>
                                    <p:animEffect transition="in" filter="box(in)">
                                      <p:cBhvr>
                                        <p:cTn id="89" dur="500"/>
                                        <p:tgtEl>
                                          <p:spTgt spid="421906"/>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ntr" presetSubtype="16" fill="hold" grpId="0" nodeType="clickEffect">
                                  <p:stCondLst>
                                    <p:cond delay="0"/>
                                  </p:stCondLst>
                                  <p:childTnLst>
                                    <p:set>
                                      <p:cBhvr>
                                        <p:cTn id="93" dur="1" fill="hold">
                                          <p:stCondLst>
                                            <p:cond delay="0"/>
                                          </p:stCondLst>
                                        </p:cTn>
                                        <p:tgtEl>
                                          <p:spTgt spid="422082"/>
                                        </p:tgtEl>
                                        <p:attrNameLst>
                                          <p:attrName>style.visibility</p:attrName>
                                        </p:attrNameLst>
                                      </p:cBhvr>
                                      <p:to>
                                        <p:strVal val="visible"/>
                                      </p:to>
                                    </p:set>
                                    <p:animEffect transition="in" filter="box(in)">
                                      <p:cBhvr>
                                        <p:cTn id="94" dur="500"/>
                                        <p:tgtEl>
                                          <p:spTgt spid="422082"/>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421909"/>
                                        </p:tgtEl>
                                        <p:attrNameLst>
                                          <p:attrName>style.visibility</p:attrName>
                                        </p:attrNameLst>
                                      </p:cBhvr>
                                      <p:to>
                                        <p:strVal val="visible"/>
                                      </p:to>
                                    </p:set>
                                    <p:anim calcmode="lin" valueType="num">
                                      <p:cBhvr additive="base">
                                        <p:cTn id="99" dur="500" fill="hold"/>
                                        <p:tgtEl>
                                          <p:spTgt spid="421909"/>
                                        </p:tgtEl>
                                        <p:attrNameLst>
                                          <p:attrName>ppt_x</p:attrName>
                                        </p:attrNameLst>
                                      </p:cBhvr>
                                      <p:tavLst>
                                        <p:tav tm="0">
                                          <p:val>
                                            <p:strVal val="#ppt_x"/>
                                          </p:val>
                                        </p:tav>
                                        <p:tav tm="100000">
                                          <p:val>
                                            <p:strVal val="#ppt_x"/>
                                          </p:val>
                                        </p:tav>
                                      </p:tavLst>
                                    </p:anim>
                                    <p:anim calcmode="lin" valueType="num">
                                      <p:cBhvr additive="base">
                                        <p:cTn id="100" dur="500" fill="hold"/>
                                        <p:tgtEl>
                                          <p:spTgt spid="421909"/>
                                        </p:tgtEl>
                                        <p:attrNameLst>
                                          <p:attrName>ppt_y</p:attrName>
                                        </p:attrNameLst>
                                      </p:cBhvr>
                                      <p:tavLst>
                                        <p:tav tm="0">
                                          <p:val>
                                            <p:strVal val="1+#ppt_h/2"/>
                                          </p:val>
                                        </p:tav>
                                        <p:tav tm="100000">
                                          <p:val>
                                            <p:strVal val="#ppt_y"/>
                                          </p:val>
                                        </p:tav>
                                      </p:tavLst>
                                    </p:anim>
                                  </p:childTnLst>
                                </p:cTn>
                              </p:par>
                            </p:childTnLst>
                          </p:cTn>
                        </p:par>
                        <p:par>
                          <p:cTn id="101" fill="hold" nodeType="afterGroup">
                            <p:stCondLst>
                              <p:cond delay="500"/>
                            </p:stCondLst>
                            <p:childTnLst>
                              <p:par>
                                <p:cTn id="102" presetID="2" presetClass="entr" presetSubtype="4" fill="hold" grpId="0" nodeType="afterEffect">
                                  <p:stCondLst>
                                    <p:cond delay="0"/>
                                  </p:stCondLst>
                                  <p:childTnLst>
                                    <p:set>
                                      <p:cBhvr>
                                        <p:cTn id="103" dur="1" fill="hold">
                                          <p:stCondLst>
                                            <p:cond delay="0"/>
                                          </p:stCondLst>
                                        </p:cTn>
                                        <p:tgtEl>
                                          <p:spTgt spid="421914"/>
                                        </p:tgtEl>
                                        <p:attrNameLst>
                                          <p:attrName>style.visibility</p:attrName>
                                        </p:attrNameLst>
                                      </p:cBhvr>
                                      <p:to>
                                        <p:strVal val="visible"/>
                                      </p:to>
                                    </p:set>
                                    <p:anim calcmode="lin" valueType="num">
                                      <p:cBhvr additive="base">
                                        <p:cTn id="104" dur="500" fill="hold"/>
                                        <p:tgtEl>
                                          <p:spTgt spid="421914"/>
                                        </p:tgtEl>
                                        <p:attrNameLst>
                                          <p:attrName>ppt_x</p:attrName>
                                        </p:attrNameLst>
                                      </p:cBhvr>
                                      <p:tavLst>
                                        <p:tav tm="0">
                                          <p:val>
                                            <p:strVal val="#ppt_x"/>
                                          </p:val>
                                        </p:tav>
                                        <p:tav tm="100000">
                                          <p:val>
                                            <p:strVal val="#ppt_x"/>
                                          </p:val>
                                        </p:tav>
                                      </p:tavLst>
                                    </p:anim>
                                    <p:anim calcmode="lin" valueType="num">
                                      <p:cBhvr additive="base">
                                        <p:cTn id="105" dur="500" fill="hold"/>
                                        <p:tgtEl>
                                          <p:spTgt spid="421914"/>
                                        </p:tgtEl>
                                        <p:attrNameLst>
                                          <p:attrName>ppt_y</p:attrName>
                                        </p:attrNameLst>
                                      </p:cBhvr>
                                      <p:tavLst>
                                        <p:tav tm="0">
                                          <p:val>
                                            <p:strVal val="1+#ppt_h/2"/>
                                          </p:val>
                                        </p:tav>
                                        <p:tav tm="100000">
                                          <p:val>
                                            <p:strVal val="#ppt_y"/>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 presetClass="entr" presetSubtype="16" fill="hold" grpId="0" nodeType="clickEffect">
                                  <p:stCondLst>
                                    <p:cond delay="0"/>
                                  </p:stCondLst>
                                  <p:childTnLst>
                                    <p:set>
                                      <p:cBhvr>
                                        <p:cTn id="109" dur="1" fill="hold">
                                          <p:stCondLst>
                                            <p:cond delay="0"/>
                                          </p:stCondLst>
                                        </p:cTn>
                                        <p:tgtEl>
                                          <p:spTgt spid="422083"/>
                                        </p:tgtEl>
                                        <p:attrNameLst>
                                          <p:attrName>style.visibility</p:attrName>
                                        </p:attrNameLst>
                                      </p:cBhvr>
                                      <p:to>
                                        <p:strVal val="visible"/>
                                      </p:to>
                                    </p:set>
                                    <p:animEffect transition="in" filter="box(in)">
                                      <p:cBhvr>
                                        <p:cTn id="110" dur="500"/>
                                        <p:tgtEl>
                                          <p:spTgt spid="422083"/>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4" presetClass="entr" presetSubtype="16" fill="hold" grpId="0" nodeType="clickEffect">
                                  <p:stCondLst>
                                    <p:cond delay="0"/>
                                  </p:stCondLst>
                                  <p:childTnLst>
                                    <p:set>
                                      <p:cBhvr>
                                        <p:cTn id="114" dur="1" fill="hold">
                                          <p:stCondLst>
                                            <p:cond delay="0"/>
                                          </p:stCondLst>
                                        </p:cTn>
                                        <p:tgtEl>
                                          <p:spTgt spid="421912"/>
                                        </p:tgtEl>
                                        <p:attrNameLst>
                                          <p:attrName>style.visibility</p:attrName>
                                        </p:attrNameLst>
                                      </p:cBhvr>
                                      <p:to>
                                        <p:strVal val="visible"/>
                                      </p:to>
                                    </p:set>
                                    <p:animEffect transition="in" filter="box(in)">
                                      <p:cBhvr>
                                        <p:cTn id="115" dur="500"/>
                                        <p:tgtEl>
                                          <p:spTgt spid="421912"/>
                                        </p:tgtEl>
                                      </p:cBhvr>
                                    </p:animEffect>
                                  </p:childTnLst>
                                </p:cTn>
                              </p:par>
                            </p:childTnLst>
                          </p:cTn>
                        </p:par>
                        <p:par>
                          <p:cTn id="116" fill="hold" nodeType="afterGroup">
                            <p:stCondLst>
                              <p:cond delay="500"/>
                            </p:stCondLst>
                            <p:childTnLst>
                              <p:par>
                                <p:cTn id="117" presetID="4" presetClass="entr" presetSubtype="16" fill="hold" grpId="0" nodeType="afterEffect">
                                  <p:stCondLst>
                                    <p:cond delay="0"/>
                                  </p:stCondLst>
                                  <p:childTnLst>
                                    <p:set>
                                      <p:cBhvr>
                                        <p:cTn id="118" dur="1" fill="hold">
                                          <p:stCondLst>
                                            <p:cond delay="0"/>
                                          </p:stCondLst>
                                        </p:cTn>
                                        <p:tgtEl>
                                          <p:spTgt spid="421916"/>
                                        </p:tgtEl>
                                        <p:attrNameLst>
                                          <p:attrName>style.visibility</p:attrName>
                                        </p:attrNameLst>
                                      </p:cBhvr>
                                      <p:to>
                                        <p:strVal val="visible"/>
                                      </p:to>
                                    </p:set>
                                    <p:animEffect transition="in" filter="box(in)">
                                      <p:cBhvr>
                                        <p:cTn id="119" dur="500"/>
                                        <p:tgtEl>
                                          <p:spTgt spid="421916"/>
                                        </p:tgtEl>
                                      </p:cBhvr>
                                    </p:animEffect>
                                  </p:childTnLst>
                                </p:cTn>
                              </p:par>
                            </p:childTnLst>
                          </p:cTn>
                        </p:par>
                        <p:par>
                          <p:cTn id="120" fill="hold" nodeType="afterGroup">
                            <p:stCondLst>
                              <p:cond delay="1000"/>
                            </p:stCondLst>
                            <p:childTnLst>
                              <p:par>
                                <p:cTn id="121" presetID="4" presetClass="entr" presetSubtype="16" fill="hold" grpId="0" nodeType="afterEffect">
                                  <p:stCondLst>
                                    <p:cond delay="0"/>
                                  </p:stCondLst>
                                  <p:childTnLst>
                                    <p:set>
                                      <p:cBhvr>
                                        <p:cTn id="122" dur="1" fill="hold">
                                          <p:stCondLst>
                                            <p:cond delay="0"/>
                                          </p:stCondLst>
                                        </p:cTn>
                                        <p:tgtEl>
                                          <p:spTgt spid="421918"/>
                                        </p:tgtEl>
                                        <p:attrNameLst>
                                          <p:attrName>style.visibility</p:attrName>
                                        </p:attrNameLst>
                                      </p:cBhvr>
                                      <p:to>
                                        <p:strVal val="visible"/>
                                      </p:to>
                                    </p:set>
                                    <p:animEffect transition="in" filter="box(in)">
                                      <p:cBhvr>
                                        <p:cTn id="123" dur="500"/>
                                        <p:tgtEl>
                                          <p:spTgt spid="421918"/>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4" presetClass="entr" presetSubtype="16" fill="hold" grpId="0" nodeType="clickEffect">
                                  <p:stCondLst>
                                    <p:cond delay="0"/>
                                  </p:stCondLst>
                                  <p:childTnLst>
                                    <p:set>
                                      <p:cBhvr>
                                        <p:cTn id="127" dur="1" fill="hold">
                                          <p:stCondLst>
                                            <p:cond delay="0"/>
                                          </p:stCondLst>
                                        </p:cTn>
                                        <p:tgtEl>
                                          <p:spTgt spid="421895"/>
                                        </p:tgtEl>
                                        <p:attrNameLst>
                                          <p:attrName>style.visibility</p:attrName>
                                        </p:attrNameLst>
                                      </p:cBhvr>
                                      <p:to>
                                        <p:strVal val="visible"/>
                                      </p:to>
                                    </p:set>
                                    <p:animEffect transition="in" filter="box(in)">
                                      <p:cBhvr>
                                        <p:cTn id="128" dur="500"/>
                                        <p:tgtEl>
                                          <p:spTgt spid="421895"/>
                                        </p:tgtEl>
                                      </p:cBhvr>
                                    </p:animEffect>
                                  </p:childTnLst>
                                </p:cTn>
                              </p:par>
                            </p:childTnLst>
                          </p:cTn>
                        </p:par>
                        <p:par>
                          <p:cTn id="129" fill="hold" nodeType="afterGroup">
                            <p:stCondLst>
                              <p:cond delay="500"/>
                            </p:stCondLst>
                            <p:childTnLst>
                              <p:par>
                                <p:cTn id="130" presetID="4" presetClass="entr" presetSubtype="16" fill="hold" grpId="0" nodeType="afterEffect">
                                  <p:stCondLst>
                                    <p:cond delay="0"/>
                                  </p:stCondLst>
                                  <p:childTnLst>
                                    <p:set>
                                      <p:cBhvr>
                                        <p:cTn id="131" dur="1" fill="hold">
                                          <p:stCondLst>
                                            <p:cond delay="0"/>
                                          </p:stCondLst>
                                        </p:cTn>
                                        <p:tgtEl>
                                          <p:spTgt spid="421898"/>
                                        </p:tgtEl>
                                        <p:attrNameLst>
                                          <p:attrName>style.visibility</p:attrName>
                                        </p:attrNameLst>
                                      </p:cBhvr>
                                      <p:to>
                                        <p:strVal val="visible"/>
                                      </p:to>
                                    </p:set>
                                    <p:animEffect transition="in" filter="box(in)">
                                      <p:cBhvr>
                                        <p:cTn id="132" dur="500"/>
                                        <p:tgtEl>
                                          <p:spTgt spid="421898"/>
                                        </p:tgtEl>
                                      </p:cBhvr>
                                    </p:animEffect>
                                  </p:childTnLst>
                                </p:cTn>
                              </p:par>
                            </p:childTnLst>
                          </p:cTn>
                        </p:par>
                        <p:par>
                          <p:cTn id="133" fill="hold" nodeType="afterGroup">
                            <p:stCondLst>
                              <p:cond delay="1000"/>
                            </p:stCondLst>
                            <p:childTnLst>
                              <p:par>
                                <p:cTn id="134" presetID="4" presetClass="entr" presetSubtype="16" fill="hold" grpId="0" nodeType="afterEffect">
                                  <p:stCondLst>
                                    <p:cond delay="0"/>
                                  </p:stCondLst>
                                  <p:childTnLst>
                                    <p:set>
                                      <p:cBhvr>
                                        <p:cTn id="135" dur="1" fill="hold">
                                          <p:stCondLst>
                                            <p:cond delay="0"/>
                                          </p:stCondLst>
                                        </p:cTn>
                                        <p:tgtEl>
                                          <p:spTgt spid="421899"/>
                                        </p:tgtEl>
                                        <p:attrNameLst>
                                          <p:attrName>style.visibility</p:attrName>
                                        </p:attrNameLst>
                                      </p:cBhvr>
                                      <p:to>
                                        <p:strVal val="visible"/>
                                      </p:to>
                                    </p:set>
                                    <p:animEffect transition="in" filter="box(in)">
                                      <p:cBhvr>
                                        <p:cTn id="136" dur="500"/>
                                        <p:tgtEl>
                                          <p:spTgt spid="421899"/>
                                        </p:tgtEl>
                                      </p:cBhvr>
                                    </p:animEffect>
                                  </p:childTnLst>
                                </p:cTn>
                              </p:par>
                            </p:childTnLst>
                          </p:cTn>
                        </p:par>
                        <p:par>
                          <p:cTn id="137" fill="hold" nodeType="afterGroup">
                            <p:stCondLst>
                              <p:cond delay="1500"/>
                            </p:stCondLst>
                            <p:childTnLst>
                              <p:par>
                                <p:cTn id="138" presetID="4" presetClass="entr" presetSubtype="16" fill="hold" grpId="0" nodeType="afterEffect">
                                  <p:stCondLst>
                                    <p:cond delay="0"/>
                                  </p:stCondLst>
                                  <p:childTnLst>
                                    <p:set>
                                      <p:cBhvr>
                                        <p:cTn id="139" dur="1" fill="hold">
                                          <p:stCondLst>
                                            <p:cond delay="0"/>
                                          </p:stCondLst>
                                        </p:cTn>
                                        <p:tgtEl>
                                          <p:spTgt spid="421907"/>
                                        </p:tgtEl>
                                        <p:attrNameLst>
                                          <p:attrName>style.visibility</p:attrName>
                                        </p:attrNameLst>
                                      </p:cBhvr>
                                      <p:to>
                                        <p:strVal val="visible"/>
                                      </p:to>
                                    </p:set>
                                    <p:animEffect transition="in" filter="box(in)">
                                      <p:cBhvr>
                                        <p:cTn id="140" dur="500"/>
                                        <p:tgtEl>
                                          <p:spTgt spid="421907"/>
                                        </p:tgtEl>
                                      </p:cBhvr>
                                    </p:animEffect>
                                  </p:childTnLst>
                                </p:cTn>
                              </p:par>
                            </p:childTnLst>
                          </p:cTn>
                        </p:par>
                        <p:par>
                          <p:cTn id="141" fill="hold" nodeType="afterGroup">
                            <p:stCondLst>
                              <p:cond delay="2000"/>
                            </p:stCondLst>
                            <p:childTnLst>
                              <p:par>
                                <p:cTn id="142" presetID="4" presetClass="entr" presetSubtype="16" fill="hold" grpId="0" nodeType="afterEffect">
                                  <p:stCondLst>
                                    <p:cond delay="0"/>
                                  </p:stCondLst>
                                  <p:childTnLst>
                                    <p:set>
                                      <p:cBhvr>
                                        <p:cTn id="143" dur="1" fill="hold">
                                          <p:stCondLst>
                                            <p:cond delay="0"/>
                                          </p:stCondLst>
                                        </p:cTn>
                                        <p:tgtEl>
                                          <p:spTgt spid="421908"/>
                                        </p:tgtEl>
                                        <p:attrNameLst>
                                          <p:attrName>style.visibility</p:attrName>
                                        </p:attrNameLst>
                                      </p:cBhvr>
                                      <p:to>
                                        <p:strVal val="visible"/>
                                      </p:to>
                                    </p:set>
                                    <p:animEffect transition="in" filter="box(in)">
                                      <p:cBhvr>
                                        <p:cTn id="144" dur="500"/>
                                        <p:tgtEl>
                                          <p:spTgt spid="421908"/>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4" presetClass="entr" presetSubtype="16" fill="hold" grpId="0" nodeType="clickEffect">
                                  <p:stCondLst>
                                    <p:cond delay="0"/>
                                  </p:stCondLst>
                                  <p:childTnLst>
                                    <p:set>
                                      <p:cBhvr>
                                        <p:cTn id="148" dur="1" fill="hold">
                                          <p:stCondLst>
                                            <p:cond delay="0"/>
                                          </p:stCondLst>
                                        </p:cTn>
                                        <p:tgtEl>
                                          <p:spTgt spid="422084"/>
                                        </p:tgtEl>
                                        <p:attrNameLst>
                                          <p:attrName>style.visibility</p:attrName>
                                        </p:attrNameLst>
                                      </p:cBhvr>
                                      <p:to>
                                        <p:strVal val="visible"/>
                                      </p:to>
                                    </p:set>
                                    <p:animEffect transition="in" filter="box(in)">
                                      <p:cBhvr>
                                        <p:cTn id="149" dur="500"/>
                                        <p:tgtEl>
                                          <p:spTgt spid="422084"/>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4" presetClass="entr" presetSubtype="16" fill="hold" grpId="0" nodeType="clickEffect">
                                  <p:stCondLst>
                                    <p:cond delay="0"/>
                                  </p:stCondLst>
                                  <p:childTnLst>
                                    <p:set>
                                      <p:cBhvr>
                                        <p:cTn id="153" dur="1" fill="hold">
                                          <p:stCondLst>
                                            <p:cond delay="0"/>
                                          </p:stCondLst>
                                        </p:cTn>
                                        <p:tgtEl>
                                          <p:spTgt spid="422085"/>
                                        </p:tgtEl>
                                        <p:attrNameLst>
                                          <p:attrName>style.visibility</p:attrName>
                                        </p:attrNameLst>
                                      </p:cBhvr>
                                      <p:to>
                                        <p:strVal val="visible"/>
                                      </p:to>
                                    </p:set>
                                    <p:animEffect transition="in" filter="box(in)">
                                      <p:cBhvr>
                                        <p:cTn id="154" dur="500"/>
                                        <p:tgtEl>
                                          <p:spTgt spid="422085"/>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4" presetClass="entr" presetSubtype="16" fill="hold" grpId="0" nodeType="clickEffect">
                                  <p:stCondLst>
                                    <p:cond delay="0"/>
                                  </p:stCondLst>
                                  <p:childTnLst>
                                    <p:set>
                                      <p:cBhvr>
                                        <p:cTn id="158" dur="1" fill="hold">
                                          <p:stCondLst>
                                            <p:cond delay="0"/>
                                          </p:stCondLst>
                                        </p:cTn>
                                        <p:tgtEl>
                                          <p:spTgt spid="421911"/>
                                        </p:tgtEl>
                                        <p:attrNameLst>
                                          <p:attrName>style.visibility</p:attrName>
                                        </p:attrNameLst>
                                      </p:cBhvr>
                                      <p:to>
                                        <p:strVal val="visible"/>
                                      </p:to>
                                    </p:set>
                                    <p:animEffect transition="in" filter="box(in)">
                                      <p:cBhvr>
                                        <p:cTn id="159" dur="500"/>
                                        <p:tgtEl>
                                          <p:spTgt spid="421911"/>
                                        </p:tgtEl>
                                      </p:cBhvr>
                                    </p:animEffect>
                                  </p:childTnLst>
                                </p:cTn>
                              </p:par>
                            </p:childTnLst>
                          </p:cTn>
                        </p:par>
                        <p:par>
                          <p:cTn id="160" fill="hold" nodeType="afterGroup">
                            <p:stCondLst>
                              <p:cond delay="500"/>
                            </p:stCondLst>
                            <p:childTnLst>
                              <p:par>
                                <p:cTn id="161" presetID="4" presetClass="entr" presetSubtype="16" fill="hold" grpId="0" nodeType="afterEffect">
                                  <p:stCondLst>
                                    <p:cond delay="0"/>
                                  </p:stCondLst>
                                  <p:childTnLst>
                                    <p:set>
                                      <p:cBhvr>
                                        <p:cTn id="162" dur="1" fill="hold">
                                          <p:stCondLst>
                                            <p:cond delay="0"/>
                                          </p:stCondLst>
                                        </p:cTn>
                                        <p:tgtEl>
                                          <p:spTgt spid="421915"/>
                                        </p:tgtEl>
                                        <p:attrNameLst>
                                          <p:attrName>style.visibility</p:attrName>
                                        </p:attrNameLst>
                                      </p:cBhvr>
                                      <p:to>
                                        <p:strVal val="visible"/>
                                      </p:to>
                                    </p:set>
                                    <p:animEffect transition="in" filter="box(in)">
                                      <p:cBhvr>
                                        <p:cTn id="163" dur="500"/>
                                        <p:tgtEl>
                                          <p:spTgt spid="421915"/>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4" presetClass="entr" presetSubtype="16" fill="hold" grpId="0" nodeType="clickEffect">
                                  <p:stCondLst>
                                    <p:cond delay="0"/>
                                  </p:stCondLst>
                                  <p:childTnLst>
                                    <p:set>
                                      <p:cBhvr>
                                        <p:cTn id="167" dur="1" fill="hold">
                                          <p:stCondLst>
                                            <p:cond delay="0"/>
                                          </p:stCondLst>
                                        </p:cTn>
                                        <p:tgtEl>
                                          <p:spTgt spid="421910"/>
                                        </p:tgtEl>
                                        <p:attrNameLst>
                                          <p:attrName>style.visibility</p:attrName>
                                        </p:attrNameLst>
                                      </p:cBhvr>
                                      <p:to>
                                        <p:strVal val="visible"/>
                                      </p:to>
                                    </p:set>
                                    <p:animEffect transition="in" filter="box(in)">
                                      <p:cBhvr>
                                        <p:cTn id="168" dur="500"/>
                                        <p:tgtEl>
                                          <p:spTgt spid="421910"/>
                                        </p:tgtEl>
                                      </p:cBhvr>
                                    </p:animEffect>
                                  </p:childTnLst>
                                </p:cTn>
                              </p:par>
                            </p:childTnLst>
                          </p:cTn>
                        </p:par>
                        <p:par>
                          <p:cTn id="169" fill="hold" nodeType="afterGroup">
                            <p:stCondLst>
                              <p:cond delay="500"/>
                            </p:stCondLst>
                            <p:childTnLst>
                              <p:par>
                                <p:cTn id="170" presetID="4" presetClass="entr" presetSubtype="16" fill="hold" grpId="0" nodeType="afterEffect">
                                  <p:stCondLst>
                                    <p:cond delay="0"/>
                                  </p:stCondLst>
                                  <p:childTnLst>
                                    <p:set>
                                      <p:cBhvr>
                                        <p:cTn id="171" dur="1" fill="hold">
                                          <p:stCondLst>
                                            <p:cond delay="0"/>
                                          </p:stCondLst>
                                        </p:cTn>
                                        <p:tgtEl>
                                          <p:spTgt spid="421917"/>
                                        </p:tgtEl>
                                        <p:attrNameLst>
                                          <p:attrName>style.visibility</p:attrName>
                                        </p:attrNameLst>
                                      </p:cBhvr>
                                      <p:to>
                                        <p:strVal val="visible"/>
                                      </p:to>
                                    </p:set>
                                    <p:animEffect transition="in" filter="box(in)">
                                      <p:cBhvr>
                                        <p:cTn id="172" dur="500"/>
                                        <p:tgtEl>
                                          <p:spTgt spid="421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3" grpId="0" animBg="1" autoUpdateAnimBg="0"/>
      <p:bldP spid="421894" grpId="0" animBg="1" autoUpdateAnimBg="0"/>
      <p:bldP spid="421895" grpId="0" animBg="1" autoUpdateAnimBg="0"/>
      <p:bldP spid="421896" grpId="0" animBg="1" autoUpdateAnimBg="0"/>
      <p:bldP spid="421897" grpId="0" animBg="1" autoUpdateAnimBg="0"/>
      <p:bldP spid="421898" grpId="0" animBg="1" autoUpdateAnimBg="0"/>
      <p:bldP spid="421899" grpId="0" animBg="1" autoUpdateAnimBg="0"/>
      <p:bldP spid="421900" grpId="0" animBg="1"/>
      <p:bldP spid="421901" grpId="0" animBg="1"/>
      <p:bldP spid="421902" grpId="0" animBg="1"/>
      <p:bldP spid="421903" grpId="0" animBg="1" autoUpdateAnimBg="0"/>
      <p:bldP spid="421904" grpId="0" animBg="1" autoUpdateAnimBg="0"/>
      <p:bldP spid="421905" grpId="0" animBg="1"/>
      <p:bldP spid="421906" grpId="0" animBg="1"/>
      <p:bldP spid="421907" grpId="0" animBg="1"/>
      <p:bldP spid="421908" grpId="0" animBg="1"/>
      <p:bldP spid="421909" grpId="0" animBg="1"/>
      <p:bldP spid="421910" grpId="0" animBg="1"/>
      <p:bldP spid="421911" grpId="0" animBg="1"/>
      <p:bldP spid="421912" grpId="0" animBg="1"/>
      <p:bldP spid="421913" grpId="0" animBg="1"/>
      <p:bldP spid="421914" grpId="0" animBg="1" autoUpdateAnimBg="0"/>
      <p:bldP spid="421915" grpId="0" animBg="1" autoUpdateAnimBg="0"/>
      <p:bldP spid="421916" grpId="0" animBg="1" autoUpdateAnimBg="0"/>
      <p:bldP spid="421917" grpId="0" animBg="1" autoUpdateAnimBg="0"/>
      <p:bldP spid="421918" grpId="0" animBg="1" autoUpdateAnimBg="0"/>
      <p:bldP spid="421919" grpId="0" animBg="1" autoUpdateAnimBg="0"/>
      <p:bldP spid="422077" grpId="0" autoUpdateAnimBg="0"/>
      <p:bldP spid="422078" grpId="0" autoUpdateAnimBg="0"/>
      <p:bldP spid="422079" grpId="0" autoUpdateAnimBg="0"/>
      <p:bldP spid="422080" grpId="0" autoUpdateAnimBg="0"/>
      <p:bldP spid="422081" grpId="0" autoUpdateAnimBg="0"/>
      <p:bldP spid="422082" grpId="0" autoUpdateAnimBg="0"/>
      <p:bldP spid="422083" grpId="0" autoUpdateAnimBg="0"/>
      <p:bldP spid="422084" grpId="0" autoUpdateAnimBg="0"/>
      <p:bldP spid="42208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15C87-65DA-4131-AC85-EA6B9AE60F2A}"/>
              </a:ext>
            </a:extLst>
          </p:cNvPr>
          <p:cNvSpPr>
            <a:spLocks noGrp="1"/>
          </p:cNvSpPr>
          <p:nvPr>
            <p:ph type="title"/>
          </p:nvPr>
        </p:nvSpPr>
        <p:spPr/>
        <p:txBody>
          <a:bodyPr/>
          <a:lstStyle/>
          <a:p>
            <a:r>
              <a:rPr lang="zh-CN" altLang="en-US" sz="4000" dirty="0"/>
              <a:t>决策树的构造过程</a:t>
            </a:r>
            <a:endParaRPr lang="zh-CN" altLang="en-US" dirty="0"/>
          </a:p>
        </p:txBody>
      </p:sp>
      <p:sp>
        <p:nvSpPr>
          <p:cNvPr id="4" name="灯片编号占位符 5"/>
          <p:cNvSpPr>
            <a:spLocks noGrp="1"/>
          </p:cNvSpPr>
          <p:nvPr>
            <p:ph type="sldNum" sz="quarter" idx="12"/>
          </p:nvPr>
        </p:nvSpPr>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674F86CF-04C7-4DF0-8F44-C35BFF4FA3E8}" type="slidenum">
              <a:rPr lang="en-US" altLang="zh-CN" sz="1000">
                <a:latin typeface="Arial" panose="020B0604020202020204" pitchFamily="34" charset="0"/>
              </a:rPr>
              <a:pPr eaLnBrk="1" hangingPunct="1"/>
              <a:t>11</a:t>
            </a:fld>
            <a:endParaRPr lang="en-US" altLang="zh-CN" sz="1000">
              <a:latin typeface="Arial" panose="020B0604020202020204" pitchFamily="34" charset="0"/>
            </a:endParaRPr>
          </a:p>
        </p:txBody>
      </p:sp>
      <p:sp>
        <p:nvSpPr>
          <p:cNvPr id="6" name="Rectangle 3"/>
          <p:cNvSpPr>
            <a:spLocks noGrp="1" noChangeArrowheads="1"/>
          </p:cNvSpPr>
          <p:nvPr>
            <p:ph type="body" sz="half" idx="1"/>
          </p:nvPr>
        </p:nvSpPr>
        <p:spPr>
          <a:xfrm>
            <a:off x="441808" y="1772816"/>
            <a:ext cx="8306655" cy="4411662"/>
          </a:xfrm>
          <a:solidFill>
            <a:schemeClr val="bg1"/>
          </a:solidFill>
        </p:spPr>
        <p:txBody>
          <a:bodyPr/>
          <a:lstStyle/>
          <a:p>
            <a:pPr eaLnBrk="1" hangingPunct="1">
              <a:lnSpc>
                <a:spcPct val="105000"/>
              </a:lnSpc>
              <a:spcBef>
                <a:spcPct val="15000"/>
              </a:spcBef>
            </a:pPr>
            <a:r>
              <a:rPr lang="zh-CN" altLang="en-US" dirty="0"/>
              <a:t>自顶向下的分治方式构造判定树</a:t>
            </a:r>
          </a:p>
          <a:p>
            <a:pPr eaLnBrk="1" hangingPunct="1">
              <a:lnSpc>
                <a:spcPct val="105000"/>
              </a:lnSpc>
              <a:spcBef>
                <a:spcPct val="15000"/>
              </a:spcBef>
            </a:pPr>
            <a:r>
              <a:rPr lang="zh-CN" altLang="en-US" dirty="0"/>
              <a:t>从代表所有训练样本的单个根节点开始</a:t>
            </a:r>
          </a:p>
          <a:p>
            <a:pPr eaLnBrk="1" hangingPunct="1">
              <a:lnSpc>
                <a:spcPct val="105000"/>
              </a:lnSpc>
              <a:spcBef>
                <a:spcPct val="15000"/>
              </a:spcBef>
            </a:pPr>
            <a:r>
              <a:rPr lang="zh-CN" altLang="en-US" dirty="0"/>
              <a:t>使用分类属性（如果是量化属性，则需先进行离散化）</a:t>
            </a:r>
          </a:p>
          <a:p>
            <a:pPr eaLnBrk="1" hangingPunct="1">
              <a:lnSpc>
                <a:spcPct val="105000"/>
              </a:lnSpc>
              <a:spcBef>
                <a:spcPct val="15000"/>
              </a:spcBef>
            </a:pPr>
            <a:r>
              <a:rPr lang="zh-CN" altLang="en-US" dirty="0"/>
              <a:t>递归的通过选择相应的测试属性，来划分样本，一旦一个属性出现在一个节点上，就不在该节点的任何后代上出现</a:t>
            </a:r>
          </a:p>
          <a:p>
            <a:pPr eaLnBrk="1" hangingPunct="1">
              <a:lnSpc>
                <a:spcPct val="105000"/>
              </a:lnSpc>
              <a:spcBef>
                <a:spcPct val="15000"/>
              </a:spcBef>
            </a:pPr>
            <a:r>
              <a:rPr lang="zh-CN" altLang="en-US" dirty="0"/>
              <a:t>测试属性是根据某种启发信息或者是统计信息来进行选择（如：信息增益）</a:t>
            </a:r>
          </a:p>
          <a:p>
            <a:pPr eaLnBrk="1" hangingPunct="1">
              <a:lnSpc>
                <a:spcPct val="105000"/>
              </a:lnSpc>
              <a:spcBef>
                <a:spcPct val="15000"/>
              </a:spcBef>
            </a:pPr>
            <a:endParaRPr lang="en-US" altLang="zh-CN"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预备知识：</a:t>
            </a:r>
            <a:r>
              <a:rPr lang="zh-CN" altLang="en-US" dirty="0">
                <a:solidFill>
                  <a:schemeClr val="hlink"/>
                </a:solidFill>
              </a:rPr>
              <a:t>信息的定量描述</a:t>
            </a:r>
            <a:endParaRPr lang="zh-CN" altLang="en-US" dirty="0"/>
          </a:p>
        </p:txBody>
      </p:sp>
      <p:sp>
        <p:nvSpPr>
          <p:cNvPr id="6" name="文本占位符 5"/>
          <p:cNvSpPr>
            <a:spLocks noGrp="1"/>
          </p:cNvSpPr>
          <p:nvPr>
            <p:ph type="body" sz="half" idx="1"/>
          </p:nvPr>
        </p:nvSpPr>
        <p:spPr>
          <a:xfrm>
            <a:off x="457200" y="1719263"/>
            <a:ext cx="7543800" cy="4411662"/>
          </a:xfrm>
        </p:spPr>
        <p:txBody>
          <a:bodyPr/>
          <a:lstStyle/>
          <a:p>
            <a:r>
              <a:rPr lang="zh-CN" altLang="en-US" dirty="0"/>
              <a:t>若概率很大，受信者事先已有所估计，则该消息信息量就很小；</a:t>
            </a:r>
            <a:endParaRPr lang="en-US" altLang="zh-CN" dirty="0"/>
          </a:p>
          <a:p>
            <a:r>
              <a:rPr lang="zh-CN" altLang="en-US" dirty="0"/>
              <a:t>若概率很小，受信者感觉很突然，该消息所含信息量就很大。</a:t>
            </a:r>
          </a:p>
          <a:p>
            <a:pPr lvl="1"/>
            <a:r>
              <a:rPr lang="zh-CN" altLang="en-US" dirty="0"/>
              <a:t>例：在一个口袋中，有</a:t>
            </a:r>
            <a:r>
              <a:rPr lang="en-US" altLang="zh-CN" dirty="0"/>
              <a:t>100</a:t>
            </a:r>
            <a:r>
              <a:rPr lang="zh-CN" altLang="en-US" dirty="0"/>
              <a:t>个球，其中</a:t>
            </a:r>
            <a:r>
              <a:rPr lang="en-US" altLang="zh-CN" dirty="0"/>
              <a:t>1</a:t>
            </a:r>
            <a:r>
              <a:rPr lang="zh-CN" altLang="en-US" dirty="0"/>
              <a:t>个是红球，另外</a:t>
            </a:r>
            <a:r>
              <a:rPr lang="en-US" altLang="zh-CN" dirty="0"/>
              <a:t>99</a:t>
            </a:r>
            <a:r>
              <a:rPr lang="zh-CN" altLang="en-US" dirty="0"/>
              <a:t>个是绿球，现在你随意抓一个球。</a:t>
            </a:r>
            <a:endParaRPr lang="en-US" altLang="zh-CN" dirty="0"/>
          </a:p>
          <a:p>
            <a:pPr lvl="1"/>
            <a:r>
              <a:rPr lang="zh-CN" altLang="en-US" dirty="0"/>
              <a:t>如果事先预言家告诉你将抓到绿球，你会觉得惊讶吗？</a:t>
            </a:r>
            <a:endParaRPr lang="en-US" altLang="zh-CN" dirty="0"/>
          </a:p>
          <a:p>
            <a:pPr lvl="1"/>
            <a:r>
              <a:rPr lang="zh-CN" altLang="en-US" dirty="0"/>
              <a:t>如果预言家告诉你将抓到红球，则觉得他的确有神算能力。</a:t>
            </a:r>
          </a:p>
        </p:txBody>
      </p:sp>
    </p:spTree>
    <p:extLst>
      <p:ext uri="{BB962C8B-B14F-4D97-AF65-F5344CB8AC3E}">
        <p14:creationId xmlns:p14="http://schemas.microsoft.com/office/powerpoint/2010/main" val="171046805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预备知识：</a:t>
            </a:r>
            <a:r>
              <a:rPr lang="zh-CN" altLang="en-US" dirty="0">
                <a:solidFill>
                  <a:srgbClr val="0000FF"/>
                </a:solidFill>
              </a:rPr>
              <a:t>信息量的定义</a:t>
            </a:r>
          </a:p>
        </p:txBody>
      </p:sp>
      <p:sp>
        <p:nvSpPr>
          <p:cNvPr id="3" name="文本占位符 2"/>
          <p:cNvSpPr>
            <a:spLocks noGrp="1"/>
          </p:cNvSpPr>
          <p:nvPr>
            <p:ph type="body" sz="half" idx="1"/>
          </p:nvPr>
        </p:nvSpPr>
        <p:spPr/>
        <p:txBody>
          <a:bodyPr/>
          <a:lstStyle/>
          <a:p>
            <a:r>
              <a:rPr lang="zh-CN" altLang="en-US" dirty="0"/>
              <a:t>根据客观事实和人们的习惯概念，函数</a:t>
            </a:r>
            <a:r>
              <a:rPr lang="en-US" altLang="zh-CN" dirty="0"/>
              <a:t>f(p)</a:t>
            </a:r>
            <a:r>
              <a:rPr lang="zh-CN" altLang="en-US" dirty="0"/>
              <a:t>应满足以下条件：</a:t>
            </a:r>
          </a:p>
          <a:p>
            <a:pPr lvl="1"/>
            <a:r>
              <a:rPr lang="en-US" altLang="zh-CN" dirty="0"/>
              <a:t>f(p)</a:t>
            </a:r>
            <a:r>
              <a:rPr lang="zh-CN" altLang="en-US" dirty="0"/>
              <a:t>应是概率</a:t>
            </a:r>
            <a:r>
              <a:rPr lang="en-US" altLang="zh-CN" dirty="0"/>
              <a:t>p</a:t>
            </a:r>
            <a:r>
              <a:rPr lang="zh-CN" altLang="en-US" dirty="0"/>
              <a:t>的严格单调递减函数，即当</a:t>
            </a:r>
            <a:r>
              <a:rPr lang="en-US" altLang="zh-CN" dirty="0"/>
              <a:t>p1&gt;p2</a:t>
            </a:r>
            <a:r>
              <a:rPr lang="zh-CN" altLang="en-US" dirty="0"/>
              <a:t>， </a:t>
            </a:r>
            <a:r>
              <a:rPr lang="en-US" altLang="zh-CN" dirty="0"/>
              <a:t>f(p1)&lt;f(p2)</a:t>
            </a:r>
            <a:r>
              <a:rPr lang="zh-CN" altLang="en-US" dirty="0"/>
              <a:t>；</a:t>
            </a:r>
          </a:p>
          <a:p>
            <a:pPr lvl="1"/>
            <a:r>
              <a:rPr lang="zh-CN" altLang="en-US" dirty="0"/>
              <a:t>当</a:t>
            </a:r>
            <a:r>
              <a:rPr lang="en-US" altLang="zh-CN" dirty="0"/>
              <a:t>p=1</a:t>
            </a:r>
            <a:r>
              <a:rPr lang="zh-CN" altLang="en-US" dirty="0"/>
              <a:t>时，</a:t>
            </a:r>
            <a:r>
              <a:rPr lang="en-US" altLang="zh-CN" dirty="0"/>
              <a:t>f(p)=0</a:t>
            </a:r>
            <a:r>
              <a:rPr lang="zh-CN" altLang="en-US" dirty="0"/>
              <a:t>；</a:t>
            </a:r>
          </a:p>
          <a:p>
            <a:pPr lvl="1"/>
            <a:r>
              <a:rPr lang="zh-CN" altLang="en-US" dirty="0"/>
              <a:t>当</a:t>
            </a:r>
            <a:r>
              <a:rPr lang="en-US" altLang="zh-CN" dirty="0"/>
              <a:t>p=0</a:t>
            </a:r>
            <a:r>
              <a:rPr lang="zh-CN" altLang="en-US" dirty="0"/>
              <a:t>时，</a:t>
            </a:r>
            <a:r>
              <a:rPr lang="en-US" altLang="zh-CN" dirty="0"/>
              <a:t>f(p)=∞</a:t>
            </a:r>
            <a:r>
              <a:rPr lang="zh-CN" altLang="en-US" dirty="0"/>
              <a:t>；</a:t>
            </a:r>
          </a:p>
          <a:p>
            <a:pPr lvl="1"/>
            <a:r>
              <a:rPr lang="zh-CN" altLang="en-US" dirty="0"/>
              <a:t>两个独立事件的联合信息量应等于它们分别的信息量之和。</a:t>
            </a:r>
          </a:p>
        </p:txBody>
      </p:sp>
      <p:sp>
        <p:nvSpPr>
          <p:cNvPr id="4" name="灯片编号占位符 3"/>
          <p:cNvSpPr>
            <a:spLocks noGrp="1"/>
          </p:cNvSpPr>
          <p:nvPr>
            <p:ph type="sldNum" sz="quarter" idx="12"/>
          </p:nvPr>
        </p:nvSpPr>
        <p:spPr/>
        <p:txBody>
          <a:bodyPr/>
          <a:lstStyle/>
          <a:p>
            <a:fld id="{9607B70A-3E0E-44E9-8692-6BD164CC5B23}" type="slidenum">
              <a:rPr lang="en-US" altLang="zh-CN" smtClean="0"/>
              <a:pPr/>
              <a:t>13</a:t>
            </a:fld>
            <a:endParaRPr lang="en-US" altLang="zh-CN"/>
          </a:p>
        </p:txBody>
      </p:sp>
    </p:spTree>
    <p:extLst>
      <p:ext uri="{BB962C8B-B14F-4D97-AF65-F5344CB8AC3E}">
        <p14:creationId xmlns:p14="http://schemas.microsoft.com/office/powerpoint/2010/main" val="211371998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预备知识：信息量的定义</a:t>
            </a:r>
          </a:p>
        </p:txBody>
      </p:sp>
      <mc:AlternateContent xmlns:mc="http://schemas.openxmlformats.org/markup-compatibility/2006" xmlns:a14="http://schemas.microsoft.com/office/drawing/2010/main">
        <mc:Choice Requires="a14">
          <p:sp>
            <p:nvSpPr>
              <p:cNvPr id="3" name="文本占位符 2"/>
              <p:cNvSpPr>
                <a:spLocks noGrp="1"/>
              </p:cNvSpPr>
              <p:nvPr>
                <p:ph type="body" sz="half" idx="1"/>
              </p:nvPr>
            </p:nvSpPr>
            <p:spPr/>
            <p:txBody>
              <a:bodyPr/>
              <a:lstStyle/>
              <a:p>
                <a:r>
                  <a:rPr lang="zh-CN" altLang="en-US" dirty="0"/>
                  <a:t>若一个消息</a:t>
                </a:r>
                <a:r>
                  <a:rPr lang="en-US" altLang="zh-CN" dirty="0"/>
                  <a:t>x</a:t>
                </a:r>
                <a:r>
                  <a:rPr lang="zh-CN" altLang="en-US" dirty="0"/>
                  <a:t>出现的概率为</a:t>
                </a:r>
                <a:r>
                  <a:rPr lang="en-US" altLang="zh-CN" dirty="0"/>
                  <a:t>p</a:t>
                </a:r>
                <a:r>
                  <a:rPr lang="zh-CN" altLang="en-US" dirty="0"/>
                  <a:t>，则这一消息所含的信息量为</a:t>
                </a:r>
              </a:p>
              <a:p>
                <a:pPr lvl="1"/>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𝑙𝑜𝑔</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𝑝</m:t>
                    </m:r>
                  </m:oMath>
                </a14:m>
                <a:r>
                  <a:rPr lang="en-US" altLang="zh-CN" b="0" dirty="0"/>
                  <a:t>   </a:t>
                </a:r>
                <a:r>
                  <a:rPr lang="zh-CN" altLang="en-US" dirty="0"/>
                  <a:t>单位：</a:t>
                </a:r>
                <a:r>
                  <a:rPr lang="en-US" altLang="zh-CN" dirty="0"/>
                  <a:t>bit</a:t>
                </a:r>
              </a:p>
              <a:p>
                <a:r>
                  <a:rPr lang="zh-CN" altLang="en-US" b="0" dirty="0"/>
                  <a:t>例：</a:t>
                </a:r>
                <a:endParaRPr lang="en-US" altLang="zh-CN" b="0" dirty="0"/>
              </a:p>
              <a:p>
                <a:pPr lvl="1"/>
                <a:r>
                  <a:rPr lang="zh-CN" altLang="en-US" b="0" dirty="0"/>
                  <a:t>抛一枚均匀硬币，出现正面与反面的信息量是多少？</a:t>
                </a:r>
              </a:p>
              <a:p>
                <a:pPr lvl="2"/>
                <a:r>
                  <a:rPr lang="en-US" altLang="zh-CN" b="0" dirty="0"/>
                  <a:t>I(</a:t>
                </a:r>
                <a:r>
                  <a:rPr lang="zh-CN" altLang="en-US" b="0" dirty="0"/>
                  <a:t>正</a:t>
                </a:r>
                <a:r>
                  <a:rPr lang="en-US" altLang="zh-CN" b="0" dirty="0"/>
                  <a:t>)= I(</a:t>
                </a:r>
                <a:r>
                  <a:rPr lang="zh-CN" altLang="en-US" b="0" dirty="0"/>
                  <a:t>反</a:t>
                </a:r>
                <a:r>
                  <a:rPr lang="en-US" altLang="zh-CN" b="0" dirty="0"/>
                  <a:t>)= -log</a:t>
                </a:r>
                <a:r>
                  <a:rPr lang="en-US" altLang="zh-CN" b="0" baseline="-25000" dirty="0"/>
                  <a:t>2</a:t>
                </a:r>
                <a:r>
                  <a:rPr lang="en-US" altLang="zh-CN" b="0" dirty="0"/>
                  <a:t>0.5=1b</a:t>
                </a:r>
              </a:p>
              <a:p>
                <a:pPr lvl="1"/>
                <a:r>
                  <a:rPr lang="zh-CN" altLang="en-US" b="0" dirty="0"/>
                  <a:t>抛一枚畸形硬币，出现正面与反面的概率分别是</a:t>
                </a:r>
                <a:r>
                  <a:rPr lang="en-US" altLang="zh-CN" b="0" dirty="0"/>
                  <a:t>1/4</a:t>
                </a:r>
                <a:r>
                  <a:rPr lang="zh-CN" altLang="en-US" b="0" dirty="0"/>
                  <a:t>，</a:t>
                </a:r>
                <a:r>
                  <a:rPr lang="en-US" altLang="zh-CN" b="0" dirty="0"/>
                  <a:t>3/4</a:t>
                </a:r>
                <a:r>
                  <a:rPr lang="zh-CN" altLang="en-US" b="0" dirty="0"/>
                  <a:t>，出现正面与反面时的信息量是多少？</a:t>
                </a:r>
              </a:p>
              <a:p>
                <a:pPr lvl="2"/>
                <a:r>
                  <a:rPr lang="en-US" altLang="zh-CN" b="0" dirty="0"/>
                  <a:t>I(</a:t>
                </a:r>
                <a:r>
                  <a:rPr lang="zh-CN" altLang="en-US" b="0" dirty="0"/>
                  <a:t>正</a:t>
                </a:r>
                <a:r>
                  <a:rPr lang="en-US" altLang="zh-CN" b="0" dirty="0"/>
                  <a:t>)= -log</a:t>
                </a:r>
                <a:r>
                  <a:rPr lang="en-US" altLang="zh-CN" b="0" baseline="-25000" dirty="0"/>
                  <a:t>2</a:t>
                </a:r>
                <a:r>
                  <a:rPr lang="en-US" altLang="zh-CN" b="0" dirty="0"/>
                  <a:t>1/4=2b</a:t>
                </a:r>
                <a:r>
                  <a:rPr lang="zh-CN" altLang="en-US" b="0" dirty="0"/>
                  <a:t>；</a:t>
                </a:r>
                <a:r>
                  <a:rPr lang="en-US" altLang="zh-CN" b="0" dirty="0"/>
                  <a:t>I(</a:t>
                </a:r>
                <a:r>
                  <a:rPr lang="zh-CN" altLang="en-US" b="0" dirty="0"/>
                  <a:t>反</a:t>
                </a:r>
                <a:r>
                  <a:rPr lang="en-US" altLang="zh-CN" b="0" dirty="0"/>
                  <a:t>)= -l</a:t>
                </a:r>
                <a:r>
                  <a:rPr lang="en-US" altLang="zh-CN" dirty="0"/>
                  <a:t>og</a:t>
                </a:r>
                <a:r>
                  <a:rPr lang="en-US" altLang="zh-CN" baseline="-25000" dirty="0"/>
                  <a:t>2</a:t>
                </a:r>
                <a:r>
                  <a:rPr lang="en-US" altLang="zh-CN" b="0" dirty="0"/>
                  <a:t>3/4=0.415b</a:t>
                </a:r>
              </a:p>
              <a:p>
                <a:pPr lvl="1"/>
                <a:endParaRPr lang="en-US" altLang="zh-CN" b="0" dirty="0"/>
              </a:p>
              <a:p>
                <a:pPr lvl="2"/>
                <a:endParaRPr lang="en-US" altLang="zh-CN" b="0" dirty="0"/>
              </a:p>
              <a:p>
                <a:pPr lvl="2"/>
                <a:endParaRPr lang="en-US" altLang="zh-CN" b="0" dirty="0"/>
              </a:p>
              <a:p>
                <a:pPr lvl="1"/>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half" idx="1"/>
              </p:nvPr>
            </p:nvSpPr>
            <p:spPr>
              <a:blipFill rotWithShape="0">
                <a:blip r:embed="rId2"/>
                <a:stretch>
                  <a:fillRect l="-323" t="-1105" r="-96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07B70A-3E0E-44E9-8692-6BD164CC5B23}" type="slidenum">
              <a:rPr lang="en-US" altLang="zh-CN" smtClean="0"/>
              <a:pPr/>
              <a:t>14</a:t>
            </a:fld>
            <a:endParaRPr lang="en-US" altLang="zh-CN"/>
          </a:p>
        </p:txBody>
      </p:sp>
    </p:spTree>
    <p:extLst>
      <p:ext uri="{BB962C8B-B14F-4D97-AF65-F5344CB8AC3E}">
        <p14:creationId xmlns:p14="http://schemas.microsoft.com/office/powerpoint/2010/main" val="343457270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0628"/>
            <a:ext cx="4258816" cy="832954"/>
          </a:xfrm>
        </p:spPr>
        <p:txBody>
          <a:bodyPr/>
          <a:lstStyle/>
          <a:p>
            <a:r>
              <a:rPr lang="zh-CN" altLang="en-US" dirty="0"/>
              <a:t>预备知识：信息熵</a:t>
            </a:r>
          </a:p>
        </p:txBody>
      </p:sp>
      <mc:AlternateContent xmlns:mc="http://schemas.openxmlformats.org/markup-compatibility/2006" xmlns:a14="http://schemas.microsoft.com/office/drawing/2010/main">
        <mc:Choice Requires="a14">
          <p:sp>
            <p:nvSpPr>
              <p:cNvPr id="3" name="文本占位符 2"/>
              <p:cNvSpPr>
                <a:spLocks noGrp="1"/>
              </p:cNvSpPr>
              <p:nvPr>
                <p:ph type="body" sz="half" idx="1"/>
              </p:nvPr>
            </p:nvSpPr>
            <p:spPr>
              <a:xfrm>
                <a:off x="143508" y="1555167"/>
                <a:ext cx="8229600" cy="5114193"/>
              </a:xfrm>
            </p:spPr>
            <p:txBody>
              <a:bodyPr/>
              <a:lstStyle/>
              <a:p>
                <a:r>
                  <a:rPr lang="zh-CN" altLang="en-US" sz="2200" dirty="0"/>
                  <a:t>信源含有的信息量是信源发出的所有可能消息的平均不确定性</a:t>
                </a:r>
                <a:endParaRPr lang="en-US" altLang="zh-CN" sz="2200" dirty="0"/>
              </a:p>
              <a:p>
                <a:pPr algn="just"/>
                <a:r>
                  <a:rPr lang="zh-CN" altLang="en-US" sz="2200" dirty="0"/>
                  <a:t>信息论创始人</a:t>
                </a:r>
                <a:r>
                  <a:rPr lang="zh-CN" altLang="en-US" sz="2200" b="1" dirty="0"/>
                  <a:t>香农</a:t>
                </a:r>
                <a:r>
                  <a:rPr lang="zh-CN" altLang="en-US" sz="2200" dirty="0"/>
                  <a:t>把信源所含有的信息量称为</a:t>
                </a:r>
                <a:r>
                  <a:rPr lang="zh-CN" altLang="en-US" sz="2200" b="1" dirty="0"/>
                  <a:t>信息熵</a:t>
                </a:r>
                <a:r>
                  <a:rPr lang="en-US" altLang="zh-CN" sz="2200" b="1" dirty="0"/>
                  <a:t>(</a:t>
                </a:r>
                <a:r>
                  <a:rPr lang="en-US" altLang="zh-CN" sz="2200" dirty="0"/>
                  <a:t>entropy</a:t>
                </a:r>
                <a:r>
                  <a:rPr lang="en-US" altLang="zh-CN" sz="2200" b="1" dirty="0"/>
                  <a:t>)</a:t>
                </a:r>
                <a:r>
                  <a:rPr lang="zh-CN" altLang="en-US" sz="2200" dirty="0"/>
                  <a:t>，是指每个符号所含信息量的</a:t>
                </a:r>
                <a:r>
                  <a:rPr lang="zh-CN" altLang="en-US" sz="2200" b="1" dirty="0"/>
                  <a:t>统计平均值</a:t>
                </a:r>
                <a:r>
                  <a:rPr lang="zh-CN" altLang="en-US" sz="2200" dirty="0"/>
                  <a:t>。</a:t>
                </a:r>
                <a:r>
                  <a:rPr lang="en-US" altLang="zh-CN" sz="2200" dirty="0"/>
                  <a:t>m</a:t>
                </a:r>
                <a:r>
                  <a:rPr lang="zh-CN" altLang="en-US" sz="2200" dirty="0"/>
                  <a:t>种符号的平均信息量为：</a:t>
                </a:r>
                <a:endParaRPr lang="en-US" altLang="zh-CN" sz="2200" dirty="0"/>
              </a:p>
              <a:p>
                <a:pPr lvl="1"/>
                <a14:m>
                  <m:oMath xmlns:m="http://schemas.openxmlformats.org/officeDocument/2006/math">
                    <m:r>
                      <a:rPr lang="en-US" altLang="zh-CN" sz="2200" b="0" i="1" smtClean="0">
                        <a:latin typeface="Cambria Math" panose="02040503050406030204" pitchFamily="18" charset="0"/>
                      </a:rPr>
                      <m:t>𝐻</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𝑋</m:t>
                        </m:r>
                      </m:e>
                    </m:d>
                    <m:r>
                      <a:rPr lang="en-US" altLang="zh-CN" sz="2200" b="0" i="1" smtClean="0">
                        <a:latin typeface="Cambria Math" panose="02040503050406030204" pitchFamily="18" charset="0"/>
                      </a:rPr>
                      <m:t>=</m:t>
                    </m:r>
                    <m:nary>
                      <m:naryPr>
                        <m:chr m:val="∑"/>
                        <m:ctrlPr>
                          <a:rPr lang="en-US" altLang="zh-CN" sz="2200" b="0" i="1" smtClean="0">
                            <a:latin typeface="Cambria Math" panose="02040503050406030204" pitchFamily="18" charset="0"/>
                          </a:rPr>
                        </m:ctrlPr>
                      </m:naryPr>
                      <m:sub>
                        <m:r>
                          <m:rPr>
                            <m:brk m:alnAt="23"/>
                          </m:rP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=1</m:t>
                        </m:r>
                      </m:sub>
                      <m:sup>
                        <m:r>
                          <a:rPr lang="en-US" altLang="zh-CN" sz="2200" b="0" i="1" smtClean="0">
                            <a:latin typeface="Cambria Math" panose="02040503050406030204" pitchFamily="18" charset="0"/>
                          </a:rPr>
                          <m:t>𝑚</m:t>
                        </m:r>
                      </m:sup>
                      <m:e>
                        <m:r>
                          <a:rPr lang="en-US" altLang="zh-CN" sz="2200" b="0" i="1" smtClean="0">
                            <a:latin typeface="Cambria Math" panose="02040503050406030204" pitchFamily="18" charset="0"/>
                          </a:rPr>
                          <m:t>𝑝</m:t>
                        </m:r>
                        <m:d>
                          <m:dPr>
                            <m:ctrlPr>
                              <a:rPr lang="en-US" altLang="zh-CN" sz="2200" b="0" i="1" smtClean="0">
                                <a:latin typeface="Cambria Math" panose="02040503050406030204" pitchFamily="18" charset="0"/>
                              </a:rPr>
                            </m:ctrlPr>
                          </m:dPr>
                          <m:e>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𝑥</m:t>
                                </m:r>
                              </m:e>
                              <m:sub>
                                <m:r>
                                  <a:rPr lang="en-US" altLang="zh-CN" sz="2200" b="0" i="1" smtClean="0">
                                    <a:latin typeface="Cambria Math" panose="02040503050406030204" pitchFamily="18" charset="0"/>
                                  </a:rPr>
                                  <m:t>𝑖</m:t>
                                </m:r>
                              </m:sub>
                            </m:sSub>
                          </m:e>
                        </m:d>
                        <m:r>
                          <a:rPr lang="en-US" altLang="zh-CN" sz="2200" b="0" i="1" smtClean="0">
                            <a:latin typeface="Cambria Math" panose="02040503050406030204" pitchFamily="18" charset="0"/>
                          </a:rPr>
                          <m:t>𝐼</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𝑥</m:t>
                            </m:r>
                          </m:e>
                          <m:sub>
                            <m:r>
                              <a:rPr lang="en-US" altLang="zh-CN" sz="2200" b="0" i="1" smtClean="0">
                                <a:latin typeface="Cambria Math" panose="02040503050406030204" pitchFamily="18" charset="0"/>
                              </a:rPr>
                              <m:t>𝑖</m:t>
                            </m:r>
                          </m:sub>
                        </m:sSub>
                        <m:r>
                          <a:rPr lang="en-US" altLang="zh-CN" sz="2200" b="0" i="1" smtClean="0">
                            <a:latin typeface="Cambria Math" panose="02040503050406030204" pitchFamily="18" charset="0"/>
                          </a:rPr>
                          <m:t>)=−</m:t>
                        </m:r>
                      </m:e>
                    </m:nary>
                    <m:nary>
                      <m:naryPr>
                        <m:chr m:val="∑"/>
                        <m:ctrlPr>
                          <a:rPr lang="en-US" altLang="zh-CN" sz="2200" b="0" i="1" smtClean="0">
                            <a:latin typeface="Cambria Math" panose="02040503050406030204" pitchFamily="18" charset="0"/>
                          </a:rPr>
                        </m:ctrlPr>
                      </m:naryPr>
                      <m:sub>
                        <m:r>
                          <m:rPr>
                            <m:brk m:alnAt="23"/>
                          </m:rP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=1</m:t>
                        </m:r>
                      </m:sub>
                      <m:sup>
                        <m:r>
                          <a:rPr lang="en-US" altLang="zh-CN" sz="2200" b="0" i="1" smtClean="0">
                            <a:latin typeface="Cambria Math" panose="02040503050406030204" pitchFamily="18" charset="0"/>
                          </a:rPr>
                          <m:t>𝑚</m:t>
                        </m:r>
                      </m:sup>
                      <m:e>
                        <m:r>
                          <a:rPr lang="en-US" altLang="zh-CN" sz="2200" b="0" i="1" smtClean="0">
                            <a:latin typeface="Cambria Math" panose="02040503050406030204" pitchFamily="18" charset="0"/>
                          </a:rPr>
                          <m:t>𝑝</m:t>
                        </m:r>
                        <m:d>
                          <m:dPr>
                            <m:ctrlPr>
                              <a:rPr lang="en-US" altLang="zh-CN" sz="2200" b="0" i="1" smtClean="0">
                                <a:latin typeface="Cambria Math" panose="02040503050406030204" pitchFamily="18" charset="0"/>
                              </a:rPr>
                            </m:ctrlPr>
                          </m:dPr>
                          <m:e>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𝑥</m:t>
                                </m:r>
                              </m:e>
                              <m:sub>
                                <m:r>
                                  <a:rPr lang="en-US" altLang="zh-CN" sz="2200" b="0" i="1" smtClean="0">
                                    <a:latin typeface="Cambria Math" panose="02040503050406030204" pitchFamily="18" charset="0"/>
                                  </a:rPr>
                                  <m:t>𝑖</m:t>
                                </m:r>
                              </m:sub>
                            </m:sSub>
                          </m:e>
                        </m:d>
                        <m:r>
                          <a:rPr lang="en-US" altLang="zh-CN" sz="2200" b="0" i="1" smtClean="0">
                            <a:latin typeface="Cambria Math" panose="02040503050406030204" pitchFamily="18" charset="0"/>
                          </a:rPr>
                          <m:t>𝑙𝑜𝑔𝑝</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𝑥</m:t>
                            </m:r>
                          </m:e>
                          <m:sub>
                            <m:r>
                              <a:rPr lang="en-US" altLang="zh-CN" sz="2200" b="0" i="1" smtClean="0">
                                <a:latin typeface="Cambria Math" panose="02040503050406030204" pitchFamily="18" charset="0"/>
                              </a:rPr>
                              <m:t>𝑖</m:t>
                            </m:r>
                          </m:sub>
                        </m:sSub>
                        <m:r>
                          <a:rPr lang="en-US" altLang="zh-CN" sz="2200" b="0" i="1" smtClean="0">
                            <a:latin typeface="Cambria Math" panose="02040503050406030204" pitchFamily="18" charset="0"/>
                          </a:rPr>
                          <m:t>)</m:t>
                        </m:r>
                      </m:e>
                    </m:nary>
                  </m:oMath>
                </a14:m>
                <a:endParaRPr lang="en-US" altLang="zh-CN" sz="2200" b="0" dirty="0"/>
              </a:p>
              <a:p>
                <a:r>
                  <a:rPr lang="zh-CN" altLang="en-US" sz="2200" b="0" dirty="0"/>
                  <a:t>抛一枚均匀硬币的信息熵是多少？</a:t>
                </a:r>
              </a:p>
              <a:p>
                <a:pPr lvl="1"/>
                <a14:m>
                  <m:oMath xmlns:m="http://schemas.openxmlformats.org/officeDocument/2006/math">
                    <m:r>
                      <a:rPr lang="en-US" altLang="zh-CN" sz="2200" b="0" i="1" smtClean="0">
                        <a:latin typeface="Cambria Math" panose="02040503050406030204" pitchFamily="18" charset="0"/>
                      </a:rPr>
                      <m:t>𝐻</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𝑋</m:t>
                        </m:r>
                      </m:e>
                    </m:d>
                    <m:r>
                      <a:rPr lang="en-US" altLang="zh-CN" sz="2200" b="0" i="1" smtClean="0">
                        <a:latin typeface="Cambria Math" panose="02040503050406030204" pitchFamily="18" charset="0"/>
                      </a:rPr>
                      <m:t>=−</m:t>
                    </m:r>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0.5</m:t>
                        </m:r>
                        <m:r>
                          <a:rPr lang="en-US" altLang="zh-CN" sz="2200" b="0" i="1" smtClean="0">
                            <a:latin typeface="Cambria Math" panose="02040503050406030204" pitchFamily="18" charset="0"/>
                          </a:rPr>
                          <m:t>𝑙𝑜𝑔</m:t>
                        </m:r>
                        <m:r>
                          <a:rPr lang="en-US" altLang="zh-CN" sz="2200" b="0" i="1" smtClean="0">
                            <a:latin typeface="Cambria Math" panose="02040503050406030204" pitchFamily="18" charset="0"/>
                          </a:rPr>
                          <m:t>0.5+0.5</m:t>
                        </m:r>
                        <m:r>
                          <a:rPr lang="en-US" altLang="zh-CN" sz="2200" b="0" i="1" smtClean="0">
                            <a:latin typeface="Cambria Math" panose="02040503050406030204" pitchFamily="18" charset="0"/>
                          </a:rPr>
                          <m:t>𝑙𝑜𝑔</m:t>
                        </m:r>
                        <m:r>
                          <a:rPr lang="en-US" altLang="zh-CN" sz="2200" b="0" i="1" smtClean="0">
                            <a:latin typeface="Cambria Math" panose="02040503050406030204" pitchFamily="18" charset="0"/>
                          </a:rPr>
                          <m:t>0.5</m:t>
                        </m:r>
                      </m:e>
                    </m:d>
                    <m:r>
                      <a:rPr lang="en-US" altLang="zh-CN" sz="2200" b="0" i="1" smtClean="0">
                        <a:latin typeface="Cambria Math" panose="02040503050406030204" pitchFamily="18" charset="0"/>
                      </a:rPr>
                      <m:t>=1</m:t>
                    </m:r>
                    <m:r>
                      <a:rPr lang="en-US" altLang="zh-CN" sz="2200" b="0" i="1" smtClean="0">
                        <a:latin typeface="Cambria Math" panose="02040503050406030204" pitchFamily="18" charset="0"/>
                      </a:rPr>
                      <m:t>𝑏𝑖𝑡</m:t>
                    </m:r>
                  </m:oMath>
                </a14:m>
                <a:endParaRPr lang="en-US" altLang="zh-CN" sz="2200" b="0" dirty="0"/>
              </a:p>
              <a:p>
                <a:r>
                  <a:rPr lang="zh-CN" altLang="en-US" sz="2200" b="0" dirty="0"/>
                  <a:t>抛一枚畸形硬币，出现正面与反面的概率分别是</a:t>
                </a:r>
                <a:r>
                  <a:rPr lang="en-US" altLang="zh-CN" sz="2200" b="0" dirty="0"/>
                  <a:t>1/4</a:t>
                </a:r>
                <a:r>
                  <a:rPr lang="zh-CN" altLang="en-US" sz="2200" b="0" dirty="0"/>
                  <a:t>，</a:t>
                </a:r>
                <a:r>
                  <a:rPr lang="en-US" altLang="zh-CN" sz="2200" b="0" dirty="0"/>
                  <a:t>3/4</a:t>
                </a:r>
                <a:r>
                  <a:rPr lang="zh-CN" altLang="en-US" sz="2200" b="0" dirty="0"/>
                  <a:t>，出现正面与反面时的信息熵是多少？</a:t>
                </a:r>
              </a:p>
              <a:p>
                <a:pPr lvl="1"/>
                <a14:m>
                  <m:oMath xmlns:m="http://schemas.openxmlformats.org/officeDocument/2006/math">
                    <m:r>
                      <a:rPr lang="en-US" altLang="zh-CN" sz="1800" b="0" i="1" smtClean="0">
                        <a:latin typeface="Cambria Math" panose="02040503050406030204" pitchFamily="18" charset="0"/>
                      </a:rPr>
                      <m:t>𝐻</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𝑋</m:t>
                        </m:r>
                      </m:e>
                    </m:d>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4</m:t>
                            </m:r>
                          </m:den>
                        </m:f>
                        <m:r>
                          <a:rPr lang="en-US" altLang="zh-CN" sz="1800" b="0" i="1" smtClean="0">
                            <a:latin typeface="Cambria Math" panose="02040503050406030204" pitchFamily="18" charset="0"/>
                          </a:rPr>
                          <m:t>𝑙𝑜𝑔</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4</m:t>
                            </m:r>
                          </m:den>
                        </m:f>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3</m:t>
                            </m:r>
                          </m:num>
                          <m:den>
                            <m:r>
                              <a:rPr lang="en-US" altLang="zh-CN" sz="1800" b="0" i="1" smtClean="0">
                                <a:latin typeface="Cambria Math" panose="02040503050406030204" pitchFamily="18" charset="0"/>
                              </a:rPr>
                              <m:t>4</m:t>
                            </m:r>
                          </m:den>
                        </m:f>
                        <m:r>
                          <a:rPr lang="en-US" altLang="zh-CN" sz="1800" b="0" i="1" smtClean="0">
                            <a:latin typeface="Cambria Math" panose="02040503050406030204" pitchFamily="18" charset="0"/>
                          </a:rPr>
                          <m:t>𝑙𝑜𝑔</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3</m:t>
                            </m:r>
                          </m:num>
                          <m:den>
                            <m:r>
                              <a:rPr lang="en-US" altLang="zh-CN" sz="1800" b="0" i="1" smtClean="0">
                                <a:latin typeface="Cambria Math" panose="02040503050406030204" pitchFamily="18" charset="0"/>
                              </a:rPr>
                              <m:t>4</m:t>
                            </m:r>
                          </m:den>
                        </m:f>
                      </m:e>
                    </m:d>
                    <m:r>
                      <a:rPr lang="en-US" altLang="zh-CN" sz="1800" b="0" i="1" smtClean="0">
                        <a:latin typeface="Cambria Math" panose="02040503050406030204" pitchFamily="18" charset="0"/>
                      </a:rPr>
                      <m:t>=0.811</m:t>
                    </m:r>
                    <m:r>
                      <a:rPr lang="en-US" altLang="zh-CN" sz="1800" b="0" i="1" smtClean="0">
                        <a:latin typeface="Cambria Math" panose="02040503050406030204" pitchFamily="18" charset="0"/>
                      </a:rPr>
                      <m:t>𝑏𝑖𝑡</m:t>
                    </m:r>
                  </m:oMath>
                </a14:m>
                <a:endParaRPr lang="en-US" altLang="zh-CN" sz="1800" b="0" dirty="0"/>
              </a:p>
              <a:p>
                <a:pPr lvl="1"/>
                <a:endParaRPr lang="en-US" altLang="zh-CN" sz="1800" b="0" dirty="0"/>
              </a:p>
              <a:p>
                <a:pPr lvl="1"/>
                <a:endParaRPr lang="zh-CN" altLang="en-US" sz="2200" dirty="0"/>
              </a:p>
              <a:p>
                <a:endParaRPr lang="zh-CN" altLang="en-US" sz="2200" dirty="0"/>
              </a:p>
            </p:txBody>
          </p:sp>
        </mc:Choice>
        <mc:Fallback xmlns="">
          <p:sp>
            <p:nvSpPr>
              <p:cNvPr id="3" name="文本占位符 2"/>
              <p:cNvSpPr>
                <a:spLocks noGrp="1" noRot="1" noChangeAspect="1" noMove="1" noResize="1" noEditPoints="1" noAdjustHandles="1" noChangeArrowheads="1" noChangeShapeType="1" noTextEdit="1"/>
              </p:cNvSpPr>
              <p:nvPr>
                <p:ph type="body" sz="half" idx="1"/>
              </p:nvPr>
            </p:nvSpPr>
            <p:spPr>
              <a:xfrm>
                <a:off x="143508" y="1555167"/>
                <a:ext cx="8229600" cy="5114193"/>
              </a:xfrm>
              <a:blipFill rotWithShape="0">
                <a:blip r:embed="rId2"/>
                <a:stretch>
                  <a:fillRect l="-296" t="-834" r="-96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07B70A-3E0E-44E9-8692-6BD164CC5B23}" type="slidenum">
              <a:rPr lang="en-US" altLang="zh-CN" smtClean="0"/>
              <a:pPr/>
              <a:t>15</a:t>
            </a:fld>
            <a:endParaRPr lang="en-US" altLang="zh-CN"/>
          </a:p>
        </p:txBody>
      </p:sp>
    </p:spTree>
    <p:extLst>
      <p:ext uri="{BB962C8B-B14F-4D97-AF65-F5344CB8AC3E}">
        <p14:creationId xmlns:p14="http://schemas.microsoft.com/office/powerpoint/2010/main" val="272386368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479550"/>
          </a:xfrm>
        </p:spPr>
        <p:txBody>
          <a:bodyPr/>
          <a:lstStyle/>
          <a:p>
            <a:r>
              <a:rPr lang="zh-CN" altLang="en-US" dirty="0"/>
              <a:t>决策树</a:t>
            </a:r>
            <a:r>
              <a:rPr lang="en-US" altLang="zh-CN" dirty="0"/>
              <a:t>ID3</a:t>
            </a:r>
            <a:r>
              <a:rPr lang="zh-CN" altLang="en-US" dirty="0"/>
              <a:t>算法</a:t>
            </a:r>
            <a:br>
              <a:rPr lang="en-US" altLang="zh-CN" dirty="0"/>
            </a:br>
            <a:r>
              <a:rPr lang="en-US" altLang="zh-CN" dirty="0"/>
              <a:t>           --</a:t>
            </a:r>
            <a:r>
              <a:rPr lang="zh-CN" altLang="en-US" dirty="0"/>
              <a:t>选择最优分裂属性的方法</a:t>
            </a:r>
          </a:p>
        </p:txBody>
      </p:sp>
      <mc:AlternateContent xmlns:mc="http://schemas.openxmlformats.org/markup-compatibility/2006" xmlns:a14="http://schemas.microsoft.com/office/drawing/2010/main">
        <mc:Choice Requires="a14">
          <p:sp>
            <p:nvSpPr>
              <p:cNvPr id="3" name="文本占位符 2"/>
              <p:cNvSpPr>
                <a:spLocks noGrp="1"/>
              </p:cNvSpPr>
              <p:nvPr>
                <p:ph type="body" sz="half" idx="1"/>
              </p:nvPr>
            </p:nvSpPr>
            <p:spPr>
              <a:xfrm>
                <a:off x="457200" y="1719263"/>
                <a:ext cx="8327268" cy="4411662"/>
              </a:xfrm>
            </p:spPr>
            <p:txBody>
              <a:bodyPr/>
              <a:lstStyle/>
              <a:p>
                <a:r>
                  <a:rPr lang="zh-CN" altLang="en-US" sz="2800" dirty="0"/>
                  <a:t>选择熵作为衡量节点纯度的标准；</a:t>
                </a:r>
                <a:endParaRPr lang="en-US" altLang="zh-CN" sz="2800" dirty="0"/>
              </a:p>
              <a:p>
                <a:r>
                  <a:rPr lang="zh-CN" altLang="en-US" sz="2800" dirty="0"/>
                  <a:t>分类问题：给定训练样本</a:t>
                </a:r>
                <a:r>
                  <a:rPr lang="en-US" altLang="zh-CN" sz="2800" dirty="0"/>
                  <a:t>D</a:t>
                </a:r>
                <a:r>
                  <a:rPr lang="zh-CN" altLang="en-US" sz="2800" dirty="0"/>
                  <a:t>，有</a:t>
                </a:r>
                <a:r>
                  <a:rPr lang="en-US" altLang="zh-CN" sz="2800" dirty="0"/>
                  <a:t>m</a:t>
                </a:r>
                <a:r>
                  <a:rPr lang="zh-CN" altLang="en-US" sz="2800" dirty="0"/>
                  <a:t>个类别标签；</a:t>
                </a:r>
                <a:endParaRPr lang="en-US" altLang="zh-CN" sz="2800" dirty="0"/>
              </a:p>
              <a:p>
                <a14:m>
                  <m:oMath xmlns:m="http://schemas.openxmlformats.org/officeDocument/2006/math">
                    <m:r>
                      <a:rPr lang="en-US" altLang="zh-CN" sz="2800" b="0" i="1" smtClean="0">
                        <a:latin typeface="Cambria Math" panose="02040503050406030204" pitchFamily="18" charset="0"/>
                      </a:rPr>
                      <m:t>𝐼𝑛𝑓𝑜</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𝐷</m:t>
                        </m:r>
                      </m:e>
                    </m:d>
                    <m:r>
                      <a:rPr lang="en-US" altLang="zh-CN" sz="2800" b="0" i="1" smtClean="0">
                        <a:latin typeface="Cambria Math" panose="02040503050406030204" pitchFamily="18" charset="0"/>
                      </a:rPr>
                      <m:t>=−</m:t>
                    </m:r>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𝑚</m:t>
                        </m:r>
                      </m:sup>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𝑝</m:t>
                            </m:r>
                          </m:e>
                          <m:sub>
                            <m:r>
                              <a:rPr lang="en-US" altLang="zh-CN" sz="2800" b="0" i="1" smtClean="0">
                                <a:latin typeface="Cambria Math" panose="02040503050406030204" pitchFamily="18" charset="0"/>
                              </a:rPr>
                              <m:t>𝑖</m:t>
                            </m:r>
                          </m:sub>
                        </m:sSub>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log</m:t>
                            </m:r>
                          </m:fName>
                          <m:e>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𝑝</m:t>
                                    </m:r>
                                  </m:e>
                                  <m:sub>
                                    <m:r>
                                      <a:rPr lang="en-US" altLang="zh-CN" sz="2800" b="0" i="1" smtClean="0">
                                        <a:latin typeface="Cambria Math" panose="02040503050406030204" pitchFamily="18" charset="0"/>
                                      </a:rPr>
                                      <m:t>𝑖</m:t>
                                    </m:r>
                                  </m:sub>
                                </m:sSub>
                              </m:e>
                            </m:d>
                          </m:e>
                        </m:func>
                      </m:e>
                    </m:nary>
                  </m:oMath>
                </a14:m>
                <a:endParaRPr lang="en-US" altLang="zh-CN" sz="2800" b="0" dirty="0"/>
              </a:p>
              <a:p>
                <a:pPr lvl="1"/>
                <a:r>
                  <a:rPr lang="en-US" altLang="zh-CN" sz="2800" dirty="0">
                    <a:latin typeface="Vijaya" panose="020B0604020202020204" pitchFamily="34" charset="0"/>
                    <a:cs typeface="Vijaya" panose="020B0604020202020204" pitchFamily="34" charset="0"/>
                  </a:rPr>
                  <a:t>p</a:t>
                </a:r>
                <a:r>
                  <a:rPr lang="en-US" altLang="zh-CN" sz="2800" baseline="-25000" dirty="0">
                    <a:latin typeface="Vijaya" panose="020B0604020202020204" pitchFamily="34" charset="0"/>
                    <a:cs typeface="Vijaya" panose="020B0604020202020204" pitchFamily="34" charset="0"/>
                  </a:rPr>
                  <a:t>i</a:t>
                </a:r>
                <a:r>
                  <a:rPr lang="en-US" altLang="zh-CN" sz="2800" dirty="0"/>
                  <a:t> : </a:t>
                </a:r>
                <a:r>
                  <a:rPr lang="en-US" altLang="zh-CN" sz="2800" dirty="0">
                    <a:latin typeface="Vijaya" panose="020B0604020202020204" pitchFamily="34" charset="0"/>
                    <a:cs typeface="Vijaya" panose="020B0604020202020204" pitchFamily="34" charset="0"/>
                  </a:rPr>
                  <a:t>D</a:t>
                </a:r>
                <a:r>
                  <a:rPr lang="zh-CN" altLang="en-US" sz="2800" dirty="0"/>
                  <a:t>中任意一个元组属于类</a:t>
                </a:r>
                <a:r>
                  <a:rPr lang="en-US" altLang="zh-CN" sz="2800" dirty="0">
                    <a:latin typeface="Vijaya" panose="020B0604020202020204" pitchFamily="34" charset="0"/>
                    <a:cs typeface="Vijaya" panose="020B0604020202020204" pitchFamily="34" charset="0"/>
                  </a:rPr>
                  <a:t>C</a:t>
                </a:r>
                <a:r>
                  <a:rPr lang="en-US" altLang="zh-CN" sz="2800" baseline="-25000" dirty="0">
                    <a:latin typeface="Vijaya" panose="020B0604020202020204" pitchFamily="34" charset="0"/>
                    <a:cs typeface="Vijaya" panose="020B0604020202020204" pitchFamily="34" charset="0"/>
                  </a:rPr>
                  <a:t>i</a:t>
                </a:r>
                <a:r>
                  <a:rPr lang="zh-CN" altLang="en-US" sz="2800" dirty="0"/>
                  <a:t>的概率，</a:t>
                </a:r>
                <a:r>
                  <a:rPr lang="en-US" altLang="zh-CN" sz="2800" dirty="0">
                    <a:latin typeface="Vijaya" panose="020B0604020202020204" pitchFamily="34" charset="0"/>
                    <a:cs typeface="Vijaya" panose="020B0604020202020204" pitchFamily="34" charset="0"/>
                  </a:rPr>
                  <a:t>p</a:t>
                </a:r>
                <a:r>
                  <a:rPr lang="en-US" altLang="zh-CN" sz="2800" baseline="-25000" dirty="0">
                    <a:latin typeface="Vijaya" panose="020B0604020202020204" pitchFamily="34" charset="0"/>
                    <a:cs typeface="Vijaya" panose="020B0604020202020204" pitchFamily="34" charset="0"/>
                  </a:rPr>
                  <a:t>i</a:t>
                </a:r>
                <a:r>
                  <a:rPr lang="en-US" altLang="zh-CN" sz="2800" dirty="0">
                    <a:latin typeface="Vijaya" panose="020B0604020202020204" pitchFamily="34" charset="0"/>
                    <a:cs typeface="Vijaya" panose="020B0604020202020204" pitchFamily="34" charset="0"/>
                  </a:rPr>
                  <a:t>=|</a:t>
                </a:r>
                <a:r>
                  <a:rPr lang="en-US" altLang="zh-CN" sz="2800" dirty="0" err="1">
                    <a:latin typeface="Vijaya" panose="020B0604020202020204" pitchFamily="34" charset="0"/>
                    <a:cs typeface="Vijaya" panose="020B0604020202020204" pitchFamily="34" charset="0"/>
                  </a:rPr>
                  <a:t>C</a:t>
                </a:r>
                <a:r>
                  <a:rPr lang="en-US" altLang="zh-CN" sz="2800" baseline="-25000" dirty="0" err="1">
                    <a:latin typeface="Vijaya" panose="020B0604020202020204" pitchFamily="34" charset="0"/>
                    <a:cs typeface="Vijaya" panose="020B0604020202020204" pitchFamily="34" charset="0"/>
                  </a:rPr>
                  <a:t>i</a:t>
                </a:r>
                <a:r>
                  <a:rPr lang="en-US" altLang="zh-CN" sz="2800" dirty="0" err="1">
                    <a:latin typeface="Vijaya" panose="020B0604020202020204" pitchFamily="34" charset="0"/>
                    <a:cs typeface="Vijaya" panose="020B0604020202020204" pitchFamily="34" charset="0"/>
                  </a:rPr>
                  <a:t>,</a:t>
                </a:r>
                <a:r>
                  <a:rPr lang="en-US" altLang="zh-CN" sz="2800" baseline="-25000" dirty="0" err="1">
                    <a:latin typeface="Vijaya" panose="020B0604020202020204" pitchFamily="34" charset="0"/>
                    <a:cs typeface="Vijaya" panose="020B0604020202020204" pitchFamily="34" charset="0"/>
                  </a:rPr>
                  <a:t>D</a:t>
                </a:r>
                <a:r>
                  <a:rPr lang="en-US" altLang="zh-CN" sz="2800" dirty="0">
                    <a:latin typeface="Vijaya" panose="020B0604020202020204" pitchFamily="34" charset="0"/>
                    <a:cs typeface="Vijaya" panose="020B0604020202020204" pitchFamily="34" charset="0"/>
                  </a:rPr>
                  <a:t>|/|D|</a:t>
                </a:r>
              </a:p>
              <a:p>
                <a:r>
                  <a:rPr lang="zh-CN" altLang="en-US" sz="2800" dirty="0">
                    <a:latin typeface="Vijaya" panose="020B0604020202020204" pitchFamily="34" charset="0"/>
                    <a:cs typeface="Vijaya" panose="020B0604020202020204" pitchFamily="34" charset="0"/>
                  </a:rPr>
                  <a:t>在分类问题中，</a:t>
                </a:r>
                <a:r>
                  <a:rPr lang="en-US" altLang="zh-CN" sz="2800" dirty="0">
                    <a:latin typeface="Vijaya" panose="020B0604020202020204" pitchFamily="34" charset="0"/>
                    <a:cs typeface="Vijaya" panose="020B0604020202020204" pitchFamily="34" charset="0"/>
                  </a:rPr>
                  <a:t>Info(D) </a:t>
                </a:r>
                <a:r>
                  <a:rPr lang="zh-CN" altLang="en-US" sz="2800" dirty="0">
                    <a:latin typeface="Arial" panose="020B0604020202020204" pitchFamily="34" charset="0"/>
                  </a:rPr>
                  <a:t>是能够标识一个</a:t>
                </a:r>
                <a:r>
                  <a:rPr lang="en-US" altLang="zh-CN" sz="2800" dirty="0">
                    <a:latin typeface="Vijaya" panose="020B0604020202020204" pitchFamily="34" charset="0"/>
                    <a:cs typeface="Vijaya" panose="020B0604020202020204" pitchFamily="34" charset="0"/>
                  </a:rPr>
                  <a:t>D</a:t>
                </a:r>
                <a:r>
                  <a:rPr lang="zh-CN" altLang="en-US" sz="2800" dirty="0">
                    <a:latin typeface="Arial" panose="020B0604020202020204" pitchFamily="34" charset="0"/>
                  </a:rPr>
                  <a:t>中元组类标签所需要的平均信息量</a:t>
                </a:r>
                <a:endParaRPr lang="en-US" altLang="zh-CN" sz="2800" dirty="0">
                  <a:latin typeface="Arial" panose="020B0604020202020204" pitchFamily="34" charset="0"/>
                </a:endParaRPr>
              </a:p>
              <a:p>
                <a:r>
                  <a:rPr lang="en-US" altLang="zh-CN" sz="2800" dirty="0">
                    <a:latin typeface="Vijaya" panose="020B0604020202020204" pitchFamily="34" charset="0"/>
                    <a:cs typeface="Vijaya" panose="020B0604020202020204" pitchFamily="34" charset="0"/>
                  </a:rPr>
                  <a:t>Info(D) </a:t>
                </a:r>
                <a:r>
                  <a:rPr lang="zh-CN" altLang="en-US" sz="2800" dirty="0">
                    <a:latin typeface="Vijaya" panose="020B0604020202020204" pitchFamily="34" charset="0"/>
                    <a:cs typeface="Vijaya" panose="020B0604020202020204" pitchFamily="34" charset="0"/>
                  </a:rPr>
                  <a:t>就</a:t>
                </a:r>
                <a:r>
                  <a:rPr lang="zh-CN" altLang="en-US" sz="2800" dirty="0">
                    <a:latin typeface="Arial" panose="020B0604020202020204" pitchFamily="34" charset="0"/>
                  </a:rPr>
                  <a:t>是</a:t>
                </a:r>
                <a:r>
                  <a:rPr lang="en-US" altLang="zh-CN" sz="2800" dirty="0">
                    <a:latin typeface="Vijaya" panose="020B0604020202020204" pitchFamily="34" charset="0"/>
                    <a:cs typeface="Vijaya" panose="020B0604020202020204" pitchFamily="34" charset="0"/>
                  </a:rPr>
                  <a:t>D</a:t>
                </a:r>
                <a:r>
                  <a:rPr lang="zh-CN" altLang="en-US" sz="2800" dirty="0">
                    <a:latin typeface="Arial" panose="020B0604020202020204" pitchFamily="34" charset="0"/>
                  </a:rPr>
                  <a:t>的信息熵</a:t>
                </a:r>
                <a:endParaRPr lang="en-US" altLang="zh-CN" sz="2800" dirty="0">
                  <a:latin typeface="Arial" panose="020B0604020202020204" pitchFamily="34" charset="0"/>
                </a:endParaRPr>
              </a:p>
            </p:txBody>
          </p:sp>
        </mc:Choice>
        <mc:Fallback xmlns="">
          <p:sp>
            <p:nvSpPr>
              <p:cNvPr id="3" name="文本占位符 2"/>
              <p:cNvSpPr>
                <a:spLocks noGrp="1" noRot="1" noChangeAspect="1" noMove="1" noResize="1" noEditPoints="1" noAdjustHandles="1" noChangeArrowheads="1" noChangeShapeType="1" noTextEdit="1"/>
              </p:cNvSpPr>
              <p:nvPr>
                <p:ph type="body" sz="half" idx="1"/>
              </p:nvPr>
            </p:nvSpPr>
            <p:spPr>
              <a:xfrm>
                <a:off x="457200" y="1719263"/>
                <a:ext cx="8327268" cy="4411662"/>
              </a:xfrm>
              <a:blipFill>
                <a:blip r:embed="rId2"/>
                <a:stretch>
                  <a:fillRect l="-586" t="-138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07B70A-3E0E-44E9-8692-6BD164CC5B23}" type="slidenum">
              <a:rPr lang="en-US" altLang="zh-CN" smtClean="0"/>
              <a:pPr/>
              <a:t>16</a:t>
            </a:fld>
            <a:endParaRPr lang="en-US" altLang="zh-CN"/>
          </a:p>
        </p:txBody>
      </p:sp>
    </p:spTree>
    <p:extLst>
      <p:ext uri="{BB962C8B-B14F-4D97-AF65-F5344CB8AC3E}">
        <p14:creationId xmlns:p14="http://schemas.microsoft.com/office/powerpoint/2010/main" val="339850489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决策树</a:t>
            </a:r>
            <a:r>
              <a:rPr lang="en-US" altLang="zh-CN" dirty="0"/>
              <a:t>ID3</a:t>
            </a:r>
            <a:r>
              <a:rPr lang="zh-CN" altLang="en-US" dirty="0"/>
              <a:t>算法</a:t>
            </a:r>
            <a:br>
              <a:rPr lang="en-US" altLang="zh-CN" dirty="0"/>
            </a:br>
            <a:r>
              <a:rPr lang="en-US" altLang="zh-CN" dirty="0"/>
              <a:t>           --</a:t>
            </a:r>
            <a:r>
              <a:rPr lang="zh-CN" altLang="en-US" dirty="0"/>
              <a:t>选择最优分裂属性的方法</a:t>
            </a:r>
          </a:p>
        </p:txBody>
      </p:sp>
      <mc:AlternateContent xmlns:mc="http://schemas.openxmlformats.org/markup-compatibility/2006" xmlns:a14="http://schemas.microsoft.com/office/drawing/2010/main">
        <mc:Choice Requires="a14">
          <p:sp>
            <p:nvSpPr>
              <p:cNvPr id="3" name="文本占位符 2"/>
              <p:cNvSpPr>
                <a:spLocks noGrp="1"/>
              </p:cNvSpPr>
              <p:nvPr>
                <p:ph type="body" sz="half" idx="1"/>
              </p:nvPr>
            </p:nvSpPr>
            <p:spPr>
              <a:xfrm>
                <a:off x="3959833" y="1719263"/>
                <a:ext cx="4968651" cy="4411662"/>
              </a:xfrm>
            </p:spPr>
            <p:txBody>
              <a:bodyPr/>
              <a:lstStyle/>
              <a:p>
                <a:pPr algn="just"/>
                <a:r>
                  <a:rPr lang="zh-CN" altLang="en-US" sz="2000" dirty="0"/>
                  <a:t>假设</a:t>
                </a:r>
                <a:r>
                  <a:rPr lang="en-US" altLang="zh-CN" sz="2000" dirty="0">
                    <a:latin typeface="Vijaya" panose="020B0604020202020204" pitchFamily="34" charset="0"/>
                    <a:cs typeface="Vijaya" panose="020B0604020202020204" pitchFamily="34" charset="0"/>
                  </a:rPr>
                  <a:t>D</a:t>
                </a:r>
                <a:r>
                  <a:rPr lang="zh-CN" altLang="en-US" sz="2000" dirty="0"/>
                  <a:t>中的元组根据属性</a:t>
                </a:r>
                <a:r>
                  <a:rPr lang="en-US" altLang="zh-CN" sz="2000" dirty="0"/>
                  <a:t>A</a:t>
                </a:r>
                <a:r>
                  <a:rPr lang="zh-CN" altLang="en-US" sz="2000" dirty="0"/>
                  <a:t>的</a:t>
                </a:r>
                <a:r>
                  <a:rPr lang="en-US" altLang="zh-CN" sz="2000" dirty="0"/>
                  <a:t>v</a:t>
                </a:r>
                <a:r>
                  <a:rPr lang="zh-CN" altLang="en-US" sz="2000" dirty="0"/>
                  <a:t>个不同的值</a:t>
                </a:r>
                <a:r>
                  <a:rPr lang="en-US" altLang="zh-CN" sz="2000" dirty="0"/>
                  <a:t>{</a:t>
                </a:r>
                <a:r>
                  <a:rPr lang="en-US" altLang="zh-CN" dirty="0">
                    <a:latin typeface="Vijaya" panose="020B0604020202020204" pitchFamily="34" charset="0"/>
                    <a:cs typeface="Vijaya" panose="020B0604020202020204" pitchFamily="34" charset="0"/>
                  </a:rPr>
                  <a:t>a</a:t>
                </a:r>
                <a:r>
                  <a:rPr lang="en-US" altLang="zh-CN" baseline="-25000" dirty="0">
                    <a:latin typeface="Vijaya" panose="020B0604020202020204" pitchFamily="34" charset="0"/>
                    <a:cs typeface="Vijaya" panose="020B0604020202020204" pitchFamily="34" charset="0"/>
                  </a:rPr>
                  <a:t>1</a:t>
                </a:r>
                <a:r>
                  <a:rPr lang="en-US" altLang="zh-CN" dirty="0">
                    <a:latin typeface="Vijaya" panose="020B0604020202020204" pitchFamily="34" charset="0"/>
                    <a:cs typeface="Vijaya" panose="020B0604020202020204" pitchFamily="34" charset="0"/>
                  </a:rPr>
                  <a:t>,a</a:t>
                </a:r>
                <a:r>
                  <a:rPr lang="en-US" altLang="zh-CN" baseline="-25000" dirty="0">
                    <a:latin typeface="Vijaya" panose="020B0604020202020204" pitchFamily="34" charset="0"/>
                    <a:cs typeface="Vijaya" panose="020B0604020202020204" pitchFamily="34" charset="0"/>
                  </a:rPr>
                  <a:t>2</a:t>
                </a:r>
                <a:r>
                  <a:rPr lang="en-US" altLang="zh-CN" dirty="0">
                    <a:latin typeface="Vijaya" panose="020B0604020202020204" pitchFamily="34" charset="0"/>
                    <a:cs typeface="Vijaya" panose="020B0604020202020204" pitchFamily="34" charset="0"/>
                  </a:rPr>
                  <a:t>,…,</a:t>
                </a:r>
                <a:r>
                  <a:rPr lang="en-US" altLang="zh-CN" dirty="0" err="1">
                    <a:latin typeface="Vijaya" panose="020B0604020202020204" pitchFamily="34" charset="0"/>
                    <a:cs typeface="Vijaya" panose="020B0604020202020204" pitchFamily="34" charset="0"/>
                  </a:rPr>
                  <a:t>a</a:t>
                </a:r>
                <a:r>
                  <a:rPr lang="en-US" altLang="zh-CN" baseline="-25000" dirty="0" err="1">
                    <a:latin typeface="Vijaya" panose="020B0604020202020204" pitchFamily="34" charset="0"/>
                    <a:cs typeface="Vijaya" panose="020B0604020202020204" pitchFamily="34" charset="0"/>
                  </a:rPr>
                  <a:t>v</a:t>
                </a:r>
                <a:r>
                  <a:rPr lang="en-US" altLang="zh-CN" sz="2000" dirty="0"/>
                  <a:t>}</a:t>
                </a:r>
                <a:r>
                  <a:rPr lang="zh-CN" altLang="en-US" sz="2000" dirty="0"/>
                  <a:t>被划分为</a:t>
                </a:r>
                <a:r>
                  <a:rPr lang="en-US" altLang="zh-CN" sz="2000" dirty="0"/>
                  <a:t>v</a:t>
                </a:r>
                <a:r>
                  <a:rPr lang="zh-CN" altLang="en-US" sz="2000" dirty="0"/>
                  <a:t>个子集合</a:t>
                </a:r>
                <a:r>
                  <a:rPr lang="en-US" altLang="zh-CN" sz="2000" dirty="0"/>
                  <a:t>{</a:t>
                </a:r>
                <a:r>
                  <a:rPr lang="en-US" altLang="zh-CN" sz="2000" dirty="0">
                    <a:latin typeface="Vijaya" panose="020B0604020202020204" pitchFamily="34" charset="0"/>
                    <a:cs typeface="Vijaya" panose="020B0604020202020204" pitchFamily="34" charset="0"/>
                  </a:rPr>
                  <a:t>D</a:t>
                </a:r>
                <a:r>
                  <a:rPr lang="en-US" altLang="zh-CN" sz="2000" baseline="-25000" dirty="0">
                    <a:latin typeface="Vijaya" panose="020B0604020202020204" pitchFamily="34" charset="0"/>
                    <a:cs typeface="Vijaya" panose="020B0604020202020204" pitchFamily="34" charset="0"/>
                  </a:rPr>
                  <a:t>1</a:t>
                </a:r>
                <a:r>
                  <a:rPr lang="en-US" altLang="zh-CN" sz="2000" dirty="0">
                    <a:latin typeface="Vijaya" panose="020B0604020202020204" pitchFamily="34" charset="0"/>
                    <a:cs typeface="Vijaya" panose="020B0604020202020204" pitchFamily="34" charset="0"/>
                  </a:rPr>
                  <a:t>,D</a:t>
                </a:r>
                <a:r>
                  <a:rPr lang="en-US" altLang="zh-CN" sz="2000" baseline="-25000" dirty="0">
                    <a:latin typeface="Vijaya" panose="020B0604020202020204" pitchFamily="34" charset="0"/>
                    <a:cs typeface="Vijaya" panose="020B0604020202020204" pitchFamily="34" charset="0"/>
                  </a:rPr>
                  <a:t>2</a:t>
                </a:r>
                <a:r>
                  <a:rPr lang="en-US" altLang="zh-CN" sz="2000" dirty="0">
                    <a:latin typeface="Vijaya" panose="020B0604020202020204" pitchFamily="34" charset="0"/>
                    <a:cs typeface="Vijaya" panose="020B0604020202020204" pitchFamily="34" charset="0"/>
                  </a:rPr>
                  <a:t>,…,</a:t>
                </a:r>
                <a:r>
                  <a:rPr lang="en-US" altLang="zh-CN" sz="2000" dirty="0" err="1">
                    <a:latin typeface="Vijaya" panose="020B0604020202020204" pitchFamily="34" charset="0"/>
                    <a:cs typeface="Vijaya" panose="020B0604020202020204" pitchFamily="34" charset="0"/>
                  </a:rPr>
                  <a:t>D</a:t>
                </a:r>
                <a:r>
                  <a:rPr lang="en-US" altLang="zh-CN" sz="2000" baseline="-25000" dirty="0" err="1">
                    <a:latin typeface="Vijaya" panose="020B0604020202020204" pitchFamily="34" charset="0"/>
                    <a:cs typeface="Vijaya" panose="020B0604020202020204" pitchFamily="34" charset="0"/>
                  </a:rPr>
                  <a:t>v</a:t>
                </a:r>
                <a:r>
                  <a:rPr lang="en-US" altLang="zh-CN" sz="2000" dirty="0"/>
                  <a:t>}</a:t>
                </a:r>
                <a:r>
                  <a:rPr lang="zh-CN" altLang="en-US" sz="2000" dirty="0"/>
                  <a:t>；</a:t>
                </a:r>
                <a:endParaRPr lang="en-US" altLang="zh-CN" sz="2000" dirty="0"/>
              </a:p>
              <a:p>
                <a:pPr algn="just"/>
                <a:r>
                  <a:rPr lang="zh-CN" altLang="en-US" sz="2000" dirty="0"/>
                  <a:t>每个子集合</a:t>
                </a:r>
                <a:r>
                  <a:rPr lang="en-US" altLang="zh-CN" sz="2000" dirty="0" err="1">
                    <a:latin typeface="Vijaya" panose="020B0604020202020204" pitchFamily="34" charset="0"/>
                    <a:cs typeface="Vijaya" panose="020B0604020202020204" pitchFamily="34" charset="0"/>
                  </a:rPr>
                  <a:t>D</a:t>
                </a:r>
                <a:r>
                  <a:rPr lang="en-US" altLang="zh-CN" sz="2000" baseline="-25000" dirty="0" err="1">
                    <a:latin typeface="Vijaya" panose="020B0604020202020204" pitchFamily="34" charset="0"/>
                    <a:cs typeface="Vijaya" panose="020B0604020202020204" pitchFamily="34" charset="0"/>
                  </a:rPr>
                  <a:t>j</a:t>
                </a:r>
                <a:r>
                  <a:rPr lang="zh-CN" altLang="en-US" sz="2000" dirty="0"/>
                  <a:t>中元组属于不同分类，纯度不一样；</a:t>
                </a:r>
                <a:endParaRPr lang="en-US" altLang="zh-CN" sz="2000" dirty="0"/>
              </a:p>
              <a:p>
                <a:pPr algn="just"/>
                <a:r>
                  <a:rPr lang="en-US" altLang="zh-CN" sz="2000" dirty="0"/>
                  <a:t>D</a:t>
                </a:r>
                <a:r>
                  <a:rPr lang="zh-CN" altLang="en-US" sz="2000" dirty="0"/>
                  <a:t>这样“分裂后”，标识元组的类标签所需的信息量是：</a:t>
                </a:r>
                <a:endParaRPr lang="en-US" altLang="zh-CN" sz="2000" dirty="0"/>
              </a:p>
              <a:p>
                <a:pPr algn="just"/>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𝐼𝑛𝑓𝑜</m:t>
                        </m:r>
                      </m:e>
                      <m:sub>
                        <m:r>
                          <a:rPr lang="en-US" altLang="zh-CN" sz="2000" b="0" i="1" smtClean="0">
                            <a:latin typeface="Cambria Math" panose="02040503050406030204" pitchFamily="18" charset="0"/>
                          </a:rPr>
                          <m:t>𝐴</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𝐷</m:t>
                        </m:r>
                      </m:e>
                    </m:d>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𝑣</m:t>
                        </m:r>
                      </m:sup>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𝐷</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den>
                        </m:f>
                      </m:e>
                    </m:nary>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𝐼𝑛𝑓𝑜</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𝐷</m:t>
                        </m:r>
                      </m:e>
                      <m:sub>
                        <m:r>
                          <a:rPr lang="en-US" altLang="zh-CN" sz="2000" b="0" i="1" smtClean="0">
                            <a:latin typeface="Cambria Math" panose="02040503050406030204" pitchFamily="18" charset="0"/>
                            <a:ea typeface="Cambria Math" panose="02040503050406030204" pitchFamily="18" charset="0"/>
                          </a:rPr>
                          <m:t>𝑗</m:t>
                        </m:r>
                      </m:sub>
                    </m:sSub>
                    <m:r>
                      <a:rPr lang="en-US" altLang="zh-CN" sz="2000" b="0" i="1" smtClean="0">
                        <a:latin typeface="Cambria Math" panose="02040503050406030204" pitchFamily="18" charset="0"/>
                        <a:ea typeface="Cambria Math" panose="02040503050406030204" pitchFamily="18" charset="0"/>
                      </a:rPr>
                      <m:t>)</m:t>
                    </m:r>
                  </m:oMath>
                </a14:m>
                <a:endParaRPr lang="en-US" altLang="zh-CN" sz="2000" dirty="0"/>
              </a:p>
              <a:p>
                <a:pPr algn="just"/>
                <a:r>
                  <a:rPr lang="zh-CN" altLang="en-US" sz="2000" dirty="0"/>
                  <a:t>“分裂”前后信息量的变化对于属性选择的作用是什么？</a:t>
                </a:r>
                <a:endParaRPr lang="en-US" altLang="zh-CN" sz="2000" dirty="0"/>
              </a:p>
              <a:p>
                <a:endParaRPr lang="zh-CN" altLang="en-US" sz="2000" dirty="0"/>
              </a:p>
            </p:txBody>
          </p:sp>
        </mc:Choice>
        <mc:Fallback xmlns="">
          <p:sp>
            <p:nvSpPr>
              <p:cNvPr id="3" name="文本占位符 2"/>
              <p:cNvSpPr>
                <a:spLocks noGrp="1" noRot="1" noChangeAspect="1" noMove="1" noResize="1" noEditPoints="1" noAdjustHandles="1" noChangeArrowheads="1" noChangeShapeType="1" noTextEdit="1"/>
              </p:cNvSpPr>
              <p:nvPr>
                <p:ph type="body" sz="half" idx="1"/>
              </p:nvPr>
            </p:nvSpPr>
            <p:spPr>
              <a:xfrm>
                <a:off x="3959833" y="1719263"/>
                <a:ext cx="4968651" cy="4411662"/>
              </a:xfrm>
              <a:blipFill rotWithShape="0">
                <a:blip r:embed="rId2"/>
                <a:stretch>
                  <a:fillRect l="-245" t="-967" r="-122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07B70A-3E0E-44E9-8692-6BD164CC5B23}" type="slidenum">
              <a:rPr lang="en-US" altLang="zh-CN" smtClean="0"/>
              <a:pPr/>
              <a:t>17</a:t>
            </a:fld>
            <a:endParaRPr lang="en-US" altLang="zh-CN" dirty="0"/>
          </a:p>
        </p:txBody>
      </p:sp>
      <p:pic>
        <p:nvPicPr>
          <p:cNvPr id="5" name="图片 4"/>
          <p:cNvPicPr>
            <a:picLocks noChangeAspect="1"/>
          </p:cNvPicPr>
          <p:nvPr/>
        </p:nvPicPr>
        <p:blipFill>
          <a:blip r:embed="rId3"/>
          <a:stretch>
            <a:fillRect/>
          </a:stretch>
        </p:blipFill>
        <p:spPr>
          <a:xfrm>
            <a:off x="466" y="2240869"/>
            <a:ext cx="3959367" cy="2772308"/>
          </a:xfrm>
          <a:prstGeom prst="rect">
            <a:avLst/>
          </a:prstGeom>
        </p:spPr>
      </p:pic>
    </p:spTree>
    <p:extLst>
      <p:ext uri="{BB962C8B-B14F-4D97-AF65-F5344CB8AC3E}">
        <p14:creationId xmlns:p14="http://schemas.microsoft.com/office/powerpoint/2010/main" val="162620718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决策树</a:t>
            </a:r>
            <a:r>
              <a:rPr lang="en-US" altLang="zh-CN" dirty="0"/>
              <a:t>ID3</a:t>
            </a:r>
            <a:r>
              <a:rPr lang="zh-CN" altLang="en-US" dirty="0"/>
              <a:t>算法</a:t>
            </a:r>
            <a:br>
              <a:rPr lang="en-US" altLang="zh-CN" dirty="0"/>
            </a:br>
            <a:r>
              <a:rPr lang="en-US" altLang="zh-CN" dirty="0"/>
              <a:t>   --</a:t>
            </a:r>
            <a:r>
              <a:rPr lang="zh-CN" altLang="en-US" dirty="0"/>
              <a:t>选择最优分裂属性：信息增益</a:t>
            </a:r>
          </a:p>
        </p:txBody>
      </p:sp>
      <p:sp>
        <p:nvSpPr>
          <p:cNvPr id="3" name="文本占位符 2"/>
          <p:cNvSpPr>
            <a:spLocks noGrp="1"/>
          </p:cNvSpPr>
          <p:nvPr>
            <p:ph type="body" sz="half" idx="1"/>
          </p:nvPr>
        </p:nvSpPr>
        <p:spPr/>
        <p:txBody>
          <a:bodyPr/>
          <a:lstStyle/>
          <a:p>
            <a:r>
              <a:rPr lang="en-US" altLang="zh-CN" dirty="0"/>
              <a:t>D</a:t>
            </a:r>
            <a:r>
              <a:rPr lang="zh-CN" altLang="en-US" dirty="0"/>
              <a:t>在属性</a:t>
            </a:r>
            <a:r>
              <a:rPr lang="en-US" altLang="zh-CN" dirty="0"/>
              <a:t>A</a:t>
            </a:r>
            <a:r>
              <a:rPr lang="zh-CN" altLang="en-US" dirty="0"/>
              <a:t>上“分裂后”，标识各个元组所需信息量减少多少，用信息增益</a:t>
            </a:r>
            <a:r>
              <a:rPr lang="en-US" altLang="zh-CN" b="1" dirty="0"/>
              <a:t>(Information Gain)</a:t>
            </a:r>
            <a:r>
              <a:rPr lang="zh-CN" altLang="en-US" dirty="0"/>
              <a:t>来表示：</a:t>
            </a:r>
            <a:endParaRPr lang="en-US" altLang="zh-CN" dirty="0"/>
          </a:p>
          <a:p>
            <a:r>
              <a:rPr lang="en-US" altLang="zh-CN" dirty="0">
                <a:latin typeface="Vijaya" panose="020B0604020202020204" pitchFamily="34" charset="0"/>
                <a:cs typeface="Vijaya" panose="020B0604020202020204" pitchFamily="34" charset="0"/>
              </a:rPr>
              <a:t>Gain(A) = Info(D) - </a:t>
            </a:r>
            <a:r>
              <a:rPr lang="en-US" altLang="zh-CN" dirty="0" err="1">
                <a:latin typeface="Vijaya" panose="020B0604020202020204" pitchFamily="34" charset="0"/>
                <a:cs typeface="Vijaya" panose="020B0604020202020204" pitchFamily="34" charset="0"/>
              </a:rPr>
              <a:t>Info</a:t>
            </a:r>
            <a:r>
              <a:rPr lang="en-US" altLang="zh-CN" baseline="-25000" dirty="0" err="1">
                <a:latin typeface="Vijaya" panose="020B0604020202020204" pitchFamily="34" charset="0"/>
                <a:cs typeface="Vijaya" panose="020B0604020202020204" pitchFamily="34" charset="0"/>
              </a:rPr>
              <a:t>A</a:t>
            </a:r>
            <a:r>
              <a:rPr lang="en-US" altLang="zh-CN" dirty="0">
                <a:latin typeface="Vijaya" panose="020B0604020202020204" pitchFamily="34" charset="0"/>
                <a:cs typeface="Vijaya" panose="020B0604020202020204" pitchFamily="34" charset="0"/>
              </a:rPr>
              <a:t>(D)</a:t>
            </a:r>
          </a:p>
          <a:p>
            <a:r>
              <a:rPr lang="en-US" altLang="zh-CN" dirty="0">
                <a:latin typeface="Vijaya" panose="020B0604020202020204" pitchFamily="34" charset="0"/>
                <a:cs typeface="Vijaya" panose="020B0604020202020204" pitchFamily="34" charset="0"/>
              </a:rPr>
              <a:t>ID3</a:t>
            </a:r>
            <a:r>
              <a:rPr lang="zh-CN" altLang="en-US" dirty="0">
                <a:latin typeface="Vijaya" panose="020B0604020202020204" pitchFamily="34" charset="0"/>
                <a:cs typeface="Vijaya" panose="020B0604020202020204" pitchFamily="34" charset="0"/>
              </a:rPr>
              <a:t>算法选择信息增益最大的属性作为当前的“分裂属性”。（这样做的考虑是什么？）</a:t>
            </a:r>
            <a:endParaRPr lang="zh-CN" altLang="en-US" dirty="0"/>
          </a:p>
          <a:p>
            <a:pPr lvl="1"/>
            <a:r>
              <a:rPr lang="zh-CN" altLang="en-US" dirty="0"/>
              <a:t>这样做使得目前要完成最终分类所需的信息量最小</a:t>
            </a:r>
            <a:endParaRPr lang="en-US" altLang="zh-CN" dirty="0"/>
          </a:p>
          <a:p>
            <a:r>
              <a:rPr lang="zh-CN" altLang="en-US"/>
              <a:t>思考：会得到全局最优解吗？</a:t>
            </a:r>
            <a:endParaRPr lang="zh-CN" altLang="en-US" dirty="0"/>
          </a:p>
        </p:txBody>
      </p:sp>
      <p:sp>
        <p:nvSpPr>
          <p:cNvPr id="4" name="灯片编号占位符 3"/>
          <p:cNvSpPr>
            <a:spLocks noGrp="1"/>
          </p:cNvSpPr>
          <p:nvPr>
            <p:ph type="sldNum" sz="quarter" idx="12"/>
          </p:nvPr>
        </p:nvSpPr>
        <p:spPr/>
        <p:txBody>
          <a:bodyPr/>
          <a:lstStyle/>
          <a:p>
            <a:fld id="{9607B70A-3E0E-44E9-8692-6BD164CC5B23}" type="slidenum">
              <a:rPr lang="en-US" altLang="zh-CN" smtClean="0"/>
              <a:pPr/>
              <a:t>18</a:t>
            </a:fld>
            <a:endParaRPr lang="en-US" altLang="zh-CN"/>
          </a:p>
        </p:txBody>
      </p:sp>
    </p:spTree>
    <p:extLst>
      <p:ext uri="{BB962C8B-B14F-4D97-AF65-F5344CB8AC3E}">
        <p14:creationId xmlns:p14="http://schemas.microsoft.com/office/powerpoint/2010/main" val="312295648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770" name="Picture 4"/>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125413" y="152400"/>
            <a:ext cx="8893175" cy="4249738"/>
          </a:xfrm>
          <a:noFill/>
        </p:spPr>
      </p:pic>
      <p:pic>
        <p:nvPicPr>
          <p:cNvPr id="49767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4437063"/>
            <a:ext cx="8856663"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9767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8" y="5022850"/>
            <a:ext cx="3997325"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97685" name="Text Box 21"/>
          <p:cNvSpPr txBox="1">
            <a:spLocks noChangeArrowheads="1"/>
          </p:cNvSpPr>
          <p:nvPr/>
        </p:nvSpPr>
        <p:spPr bwMode="auto">
          <a:xfrm>
            <a:off x="4751388" y="5121275"/>
            <a:ext cx="3852862"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50000"/>
              </a:spcBef>
              <a:buClrTx/>
              <a:buSzTx/>
              <a:buFontTx/>
              <a:buNone/>
            </a:pPr>
            <a:r>
              <a:rPr lang="en-US" altLang="zh-CN" sz="1800" i="1" dirty="0"/>
              <a:t>Gain(age)=0.940-0.694=0.246</a:t>
            </a:r>
          </a:p>
          <a:p>
            <a:pPr eaLnBrk="1" hangingPunct="1">
              <a:spcBef>
                <a:spcPct val="50000"/>
              </a:spcBef>
              <a:buClrTx/>
              <a:buSzTx/>
              <a:buFontTx/>
              <a:buNone/>
            </a:pPr>
            <a:r>
              <a:rPr lang="en-US" altLang="zh-CN" sz="1800" i="1" dirty="0"/>
              <a:t>Gain(income)=0.029</a:t>
            </a:r>
          </a:p>
          <a:p>
            <a:pPr eaLnBrk="1" hangingPunct="1">
              <a:spcBef>
                <a:spcPct val="50000"/>
              </a:spcBef>
              <a:buClrTx/>
              <a:buSzTx/>
              <a:buFontTx/>
              <a:buNone/>
            </a:pPr>
            <a:r>
              <a:rPr lang="en-US" altLang="zh-CN" sz="1800" i="1" dirty="0"/>
              <a:t>Gain(student)=0.151</a:t>
            </a:r>
          </a:p>
          <a:p>
            <a:pPr eaLnBrk="1" hangingPunct="1">
              <a:spcBef>
                <a:spcPct val="50000"/>
              </a:spcBef>
              <a:buClrTx/>
              <a:buSzTx/>
              <a:buFontTx/>
              <a:buNone/>
            </a:pPr>
            <a:r>
              <a:rPr lang="en-US" altLang="zh-CN" sz="1800" i="1" dirty="0"/>
              <a:t>Gain(</a:t>
            </a:r>
            <a:r>
              <a:rPr lang="en-US" altLang="zh-CN" sz="1800" i="1" dirty="0" err="1"/>
              <a:t>credit_rating</a:t>
            </a:r>
            <a:r>
              <a:rPr lang="en-US" altLang="zh-CN" sz="1800" i="1" dirty="0"/>
              <a:t>)=0.048</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97673"/>
                                        </p:tgtEl>
                                        <p:attrNameLst>
                                          <p:attrName>style.visibility</p:attrName>
                                        </p:attrNameLst>
                                      </p:cBhvr>
                                      <p:to>
                                        <p:strVal val="visible"/>
                                      </p:to>
                                    </p:set>
                                    <p:animEffect transition="in" filter="dissolve">
                                      <p:cBhvr>
                                        <p:cTn id="7" dur="500"/>
                                        <p:tgtEl>
                                          <p:spTgt spid="4976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97677"/>
                                        </p:tgtEl>
                                        <p:attrNameLst>
                                          <p:attrName>style.visibility</p:attrName>
                                        </p:attrNameLst>
                                      </p:cBhvr>
                                      <p:to>
                                        <p:strVal val="visible"/>
                                      </p:to>
                                    </p:set>
                                    <p:animEffect transition="in" filter="dissolve">
                                      <p:cBhvr>
                                        <p:cTn id="12" dur="500"/>
                                        <p:tgtEl>
                                          <p:spTgt spid="4976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7685">
                                            <p:txEl>
                                              <p:pRg st="0" end="0"/>
                                            </p:txEl>
                                          </p:spTgt>
                                        </p:tgtEl>
                                        <p:attrNameLst>
                                          <p:attrName>style.visibility</p:attrName>
                                        </p:attrNameLst>
                                      </p:cBhvr>
                                      <p:to>
                                        <p:strVal val="visible"/>
                                      </p:to>
                                    </p:set>
                                    <p:animEffect transition="in" filter="dissolve">
                                      <p:cBhvr>
                                        <p:cTn id="17" dur="500"/>
                                        <p:tgtEl>
                                          <p:spTgt spid="49768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7685">
                                            <p:txEl>
                                              <p:pRg st="1" end="1"/>
                                            </p:txEl>
                                          </p:spTgt>
                                        </p:tgtEl>
                                        <p:attrNameLst>
                                          <p:attrName>style.visibility</p:attrName>
                                        </p:attrNameLst>
                                      </p:cBhvr>
                                      <p:to>
                                        <p:strVal val="visible"/>
                                      </p:to>
                                    </p:set>
                                    <p:animEffect transition="in" filter="dissolve">
                                      <p:cBhvr>
                                        <p:cTn id="22" dur="500"/>
                                        <p:tgtEl>
                                          <p:spTgt spid="49768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97685">
                                            <p:txEl>
                                              <p:pRg st="2" end="2"/>
                                            </p:txEl>
                                          </p:spTgt>
                                        </p:tgtEl>
                                        <p:attrNameLst>
                                          <p:attrName>style.visibility</p:attrName>
                                        </p:attrNameLst>
                                      </p:cBhvr>
                                      <p:to>
                                        <p:strVal val="visible"/>
                                      </p:to>
                                    </p:set>
                                    <p:animEffect transition="in" filter="dissolve">
                                      <p:cBhvr>
                                        <p:cTn id="27" dur="500"/>
                                        <p:tgtEl>
                                          <p:spTgt spid="497685">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97685">
                                            <p:txEl>
                                              <p:pRg st="3" end="3"/>
                                            </p:txEl>
                                          </p:spTgt>
                                        </p:tgtEl>
                                        <p:attrNameLst>
                                          <p:attrName>style.visibility</p:attrName>
                                        </p:attrNameLst>
                                      </p:cBhvr>
                                      <p:to>
                                        <p:strVal val="visible"/>
                                      </p:to>
                                    </p:set>
                                    <p:animEffect transition="in" filter="dissolve">
                                      <p:cBhvr>
                                        <p:cTn id="32" dur="500"/>
                                        <p:tgtEl>
                                          <p:spTgt spid="4976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8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21"/>
          <p:cNvSpPr>
            <a:spLocks noGrp="1" noChangeArrowheads="1"/>
          </p:cNvSpPr>
          <p:nvPr>
            <p:ph type="title"/>
          </p:nvPr>
        </p:nvSpPr>
        <p:spPr/>
        <p:txBody>
          <a:bodyPr/>
          <a:lstStyle/>
          <a:p>
            <a:pPr eaLnBrk="1" hangingPunct="1"/>
            <a:r>
              <a:rPr lang="zh-CN" altLang="en-US" dirty="0"/>
              <a:t>分类与预测</a:t>
            </a:r>
          </a:p>
        </p:txBody>
      </p:sp>
      <p:sp>
        <p:nvSpPr>
          <p:cNvPr id="254979" name="Rectangle 3"/>
          <p:cNvSpPr>
            <a:spLocks noGrp="1" noChangeArrowheads="1"/>
          </p:cNvSpPr>
          <p:nvPr>
            <p:ph type="body" sz="half" idx="1"/>
          </p:nvPr>
        </p:nvSpPr>
        <p:spPr/>
        <p:txBody>
          <a:bodyPr/>
          <a:lstStyle/>
          <a:p>
            <a:pPr eaLnBrk="1" hangingPunct="1">
              <a:lnSpc>
                <a:spcPct val="90000"/>
              </a:lnSpc>
            </a:pPr>
            <a:r>
              <a:rPr lang="zh-CN" altLang="en-US" sz="2200" dirty="0"/>
              <a:t>分类</a:t>
            </a:r>
            <a:endParaRPr lang="en-US" altLang="zh-CN" sz="2200" dirty="0"/>
          </a:p>
          <a:p>
            <a:pPr lvl="1" eaLnBrk="1" hangingPunct="1">
              <a:lnSpc>
                <a:spcPct val="90000"/>
              </a:lnSpc>
            </a:pPr>
            <a:r>
              <a:rPr lang="zh-CN" altLang="en-US" dirty="0"/>
              <a:t>信用风险评价问题中</a:t>
            </a:r>
            <a:r>
              <a:rPr lang="en-US" altLang="zh-CN" dirty="0"/>
              <a:t>——</a:t>
            </a:r>
            <a:r>
              <a:rPr lang="zh-CN" altLang="en-US" dirty="0"/>
              <a:t>银行贷款员需要分析数据，来弄清哪些贷款申请者是安全的，哪些是有风险的（将贷款申请者分为“安全”和“有风险”两类）</a:t>
            </a:r>
            <a:endParaRPr lang="en-US" altLang="zh-CN" dirty="0"/>
          </a:p>
          <a:p>
            <a:pPr lvl="1" eaLnBrk="1" hangingPunct="1">
              <a:lnSpc>
                <a:spcPct val="90000"/>
              </a:lnSpc>
            </a:pPr>
            <a:r>
              <a:rPr lang="zh-CN" altLang="en-US" dirty="0"/>
              <a:t>市场分析员，需要根据给定的客户资料，来猜测他是否会购买本公司的新产品</a:t>
            </a:r>
            <a:endParaRPr lang="en-US" altLang="zh-CN" dirty="0"/>
          </a:p>
          <a:p>
            <a:pPr lvl="1" eaLnBrk="1" hangingPunct="1">
              <a:lnSpc>
                <a:spcPct val="90000"/>
              </a:lnSpc>
            </a:pPr>
            <a:r>
              <a:rPr lang="zh-CN" altLang="en-US" dirty="0"/>
              <a:t>上述任务称为分类</a:t>
            </a:r>
            <a:r>
              <a:rPr lang="en-US" altLang="zh-CN" dirty="0"/>
              <a:t>(</a:t>
            </a:r>
            <a:r>
              <a:rPr lang="en-US" altLang="zh-CN" dirty="0">
                <a:solidFill>
                  <a:srgbClr val="0000FF"/>
                </a:solidFill>
              </a:rPr>
              <a:t>classification)</a:t>
            </a:r>
          </a:p>
          <a:p>
            <a:pPr lvl="1" eaLnBrk="1" hangingPunct="1">
              <a:lnSpc>
                <a:spcPct val="90000"/>
              </a:lnSpc>
            </a:pPr>
            <a:r>
              <a:rPr lang="zh-CN" altLang="en-US" dirty="0"/>
              <a:t>分类任务会产生一个模型（分类器）用于预测分类标签</a:t>
            </a:r>
            <a:endParaRPr lang="en-US" altLang="zh-CN" b="1" dirty="0">
              <a:solidFill>
                <a:srgbClr val="0000FF"/>
              </a:solidFill>
            </a:endParaRPr>
          </a:p>
        </p:txBody>
      </p:sp>
      <p:sp>
        <p:nvSpPr>
          <p:cNvPr id="4" name="灯片编号占位符 5"/>
          <p:cNvSpPr>
            <a:spLocks noGrp="1"/>
          </p:cNvSpPr>
          <p:nvPr>
            <p:ph type="sldNum" sz="quarter" idx="12"/>
          </p:nvPr>
        </p:nvSpPr>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1646EAAC-50EE-4991-A020-5975EBB16308}" type="slidenum">
              <a:rPr lang="en-US" altLang="zh-CN" sz="1000">
                <a:latin typeface="Arial" panose="020B0604020202020204" pitchFamily="34" charset="0"/>
              </a:rPr>
              <a:pPr eaLnBrk="1" hangingPunct="1"/>
              <a:t>2</a:t>
            </a:fld>
            <a:endParaRPr lang="en-US" altLang="zh-CN" sz="1000">
              <a:latin typeface="Arial" panose="020B0604020202020204"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Effect transition="in" filter="dissolve">
                                      <p:cBhvr>
                                        <p:cTn id="7" dur="500"/>
                                        <p:tgtEl>
                                          <p:spTgt spid="254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4979">
                                            <p:txEl>
                                              <p:pRg st="1" end="1"/>
                                            </p:txEl>
                                          </p:spTgt>
                                        </p:tgtEl>
                                        <p:attrNameLst>
                                          <p:attrName>style.visibility</p:attrName>
                                        </p:attrNameLst>
                                      </p:cBhvr>
                                      <p:to>
                                        <p:strVal val="visible"/>
                                      </p:to>
                                    </p:set>
                                    <p:animEffect transition="in" filter="dissolve">
                                      <p:cBhvr>
                                        <p:cTn id="12" dur="500"/>
                                        <p:tgtEl>
                                          <p:spTgt spid="254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Effect transition="in" filter="dissolve">
                                      <p:cBhvr>
                                        <p:cTn id="17" dur="500"/>
                                        <p:tgtEl>
                                          <p:spTgt spid="254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4979">
                                            <p:txEl>
                                              <p:pRg st="3" end="3"/>
                                            </p:txEl>
                                          </p:spTgt>
                                        </p:tgtEl>
                                        <p:attrNameLst>
                                          <p:attrName>style.visibility</p:attrName>
                                        </p:attrNameLst>
                                      </p:cBhvr>
                                      <p:to>
                                        <p:strVal val="visible"/>
                                      </p:to>
                                    </p:set>
                                    <p:animEffect transition="in" filter="dissolve">
                                      <p:cBhvr>
                                        <p:cTn id="22" dur="500"/>
                                        <p:tgtEl>
                                          <p:spTgt spid="2549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4979">
                                            <p:txEl>
                                              <p:pRg st="4" end="4"/>
                                            </p:txEl>
                                          </p:spTgt>
                                        </p:tgtEl>
                                        <p:attrNameLst>
                                          <p:attrName>style.visibility</p:attrName>
                                        </p:attrNameLst>
                                      </p:cBhvr>
                                      <p:to>
                                        <p:strVal val="visible"/>
                                      </p:to>
                                    </p:set>
                                    <p:animEffect transition="in" filter="dissolve">
                                      <p:cBhvr>
                                        <p:cTn id="27" dur="500"/>
                                        <p:tgtEl>
                                          <p:spTgt spid="2549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794" name="Picture 6" descr="figure6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269875"/>
            <a:ext cx="7902575" cy="631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085FD-AD1A-43DB-8AC9-87D5B574381C}"/>
              </a:ext>
            </a:extLst>
          </p:cNvPr>
          <p:cNvSpPr>
            <a:spLocks noGrp="1"/>
          </p:cNvSpPr>
          <p:nvPr>
            <p:ph type="title"/>
          </p:nvPr>
        </p:nvSpPr>
        <p:spPr>
          <a:xfrm>
            <a:off x="457200" y="8620"/>
            <a:ext cx="7543800" cy="724942"/>
          </a:xfrm>
        </p:spPr>
        <p:txBody>
          <a:bodyPr/>
          <a:lstStyle/>
          <a:p>
            <a:r>
              <a:rPr lang="zh-CN" altLang="en-US" dirty="0"/>
              <a:t>“信息增益”的本质：实例二</a:t>
            </a:r>
          </a:p>
        </p:txBody>
      </p:sp>
      <p:sp>
        <p:nvSpPr>
          <p:cNvPr id="3" name="文本占位符 2">
            <a:extLst>
              <a:ext uri="{FF2B5EF4-FFF2-40B4-BE49-F238E27FC236}">
                <a16:creationId xmlns:a16="http://schemas.microsoft.com/office/drawing/2014/main" id="{F02152EC-7140-473B-9483-08BDD81AAD42}"/>
              </a:ext>
            </a:extLst>
          </p:cNvPr>
          <p:cNvSpPr>
            <a:spLocks noGrp="1"/>
          </p:cNvSpPr>
          <p:nvPr>
            <p:ph type="body" sz="half" idx="1"/>
          </p:nvPr>
        </p:nvSpPr>
        <p:spPr>
          <a:xfrm>
            <a:off x="616023" y="741567"/>
            <a:ext cx="3631941" cy="648072"/>
          </a:xfrm>
        </p:spPr>
        <p:txBody>
          <a:bodyPr/>
          <a:lstStyle/>
          <a:p>
            <a:pPr marL="0" indent="0">
              <a:buNone/>
            </a:pPr>
            <a:r>
              <a:rPr lang="zh-CN" altLang="en-US" dirty="0"/>
              <a:t>是否适合打垒球的</a:t>
            </a:r>
            <a:r>
              <a:rPr lang="zh-CN" altLang="en-US" b="1" dirty="0"/>
              <a:t>决策表</a:t>
            </a:r>
            <a:endParaRPr lang="en-US" altLang="zh-CN" b="1" dirty="0"/>
          </a:p>
          <a:p>
            <a:pPr marL="0" indent="0">
              <a:buNone/>
            </a:pPr>
            <a:endParaRPr lang="zh-CN" altLang="en-US" dirty="0"/>
          </a:p>
        </p:txBody>
      </p:sp>
      <p:sp>
        <p:nvSpPr>
          <p:cNvPr id="4" name="灯片编号占位符 3">
            <a:extLst>
              <a:ext uri="{FF2B5EF4-FFF2-40B4-BE49-F238E27FC236}">
                <a16:creationId xmlns:a16="http://schemas.microsoft.com/office/drawing/2014/main" id="{262B8412-0BA4-4253-AF78-89107B0FA28C}"/>
              </a:ext>
            </a:extLst>
          </p:cNvPr>
          <p:cNvSpPr>
            <a:spLocks noGrp="1"/>
          </p:cNvSpPr>
          <p:nvPr>
            <p:ph type="sldNum" sz="quarter" idx="12"/>
          </p:nvPr>
        </p:nvSpPr>
        <p:spPr/>
        <p:txBody>
          <a:bodyPr/>
          <a:lstStyle/>
          <a:p>
            <a:fld id="{9607B70A-3E0E-44E9-8692-6BD164CC5B23}" type="slidenum">
              <a:rPr lang="en-US" altLang="zh-CN" smtClean="0"/>
              <a:pPr/>
              <a:t>21</a:t>
            </a:fld>
            <a:endParaRPr lang="en-US" altLang="zh-CN"/>
          </a:p>
        </p:txBody>
      </p:sp>
      <p:graphicFrame>
        <p:nvGraphicFramePr>
          <p:cNvPr id="5" name="表格 4">
            <a:extLst>
              <a:ext uri="{FF2B5EF4-FFF2-40B4-BE49-F238E27FC236}">
                <a16:creationId xmlns:a16="http://schemas.microsoft.com/office/drawing/2014/main" id="{31FFC6C6-A257-4D65-A8C0-304B856CAEA5}"/>
              </a:ext>
            </a:extLst>
          </p:cNvPr>
          <p:cNvGraphicFramePr>
            <a:graphicFrameLocks noGrp="1"/>
          </p:cNvGraphicFramePr>
          <p:nvPr>
            <p:extLst>
              <p:ext uri="{D42A27DB-BD31-4B8C-83A1-F6EECF244321}">
                <p14:modId xmlns:p14="http://schemas.microsoft.com/office/powerpoint/2010/main" val="3151247868"/>
              </p:ext>
            </p:extLst>
          </p:nvPr>
        </p:nvGraphicFramePr>
        <p:xfrm>
          <a:off x="107504" y="1233195"/>
          <a:ext cx="4608515" cy="5486400"/>
        </p:xfrm>
        <a:graphic>
          <a:graphicData uri="http://schemas.openxmlformats.org/drawingml/2006/table">
            <a:tbl>
              <a:tblPr firstRow="1" bandRow="1">
                <a:tableStyleId>{5C22544A-7EE6-4342-B048-85BDC9FD1C3A}</a:tableStyleId>
              </a:tblPr>
              <a:tblGrid>
                <a:gridCol w="921703">
                  <a:extLst>
                    <a:ext uri="{9D8B030D-6E8A-4147-A177-3AD203B41FA5}">
                      <a16:colId xmlns:a16="http://schemas.microsoft.com/office/drawing/2014/main" val="3450537881"/>
                    </a:ext>
                  </a:extLst>
                </a:gridCol>
                <a:gridCol w="921703">
                  <a:extLst>
                    <a:ext uri="{9D8B030D-6E8A-4147-A177-3AD203B41FA5}">
                      <a16:colId xmlns:a16="http://schemas.microsoft.com/office/drawing/2014/main" val="349776065"/>
                    </a:ext>
                  </a:extLst>
                </a:gridCol>
                <a:gridCol w="921703">
                  <a:extLst>
                    <a:ext uri="{9D8B030D-6E8A-4147-A177-3AD203B41FA5}">
                      <a16:colId xmlns:a16="http://schemas.microsoft.com/office/drawing/2014/main" val="1882790525"/>
                    </a:ext>
                  </a:extLst>
                </a:gridCol>
                <a:gridCol w="921703">
                  <a:extLst>
                    <a:ext uri="{9D8B030D-6E8A-4147-A177-3AD203B41FA5}">
                      <a16:colId xmlns:a16="http://schemas.microsoft.com/office/drawing/2014/main" val="3762491710"/>
                    </a:ext>
                  </a:extLst>
                </a:gridCol>
                <a:gridCol w="921703">
                  <a:extLst>
                    <a:ext uri="{9D8B030D-6E8A-4147-A177-3AD203B41FA5}">
                      <a16:colId xmlns:a16="http://schemas.microsoft.com/office/drawing/2014/main" val="1157236732"/>
                    </a:ext>
                  </a:extLst>
                </a:gridCol>
              </a:tblGrid>
              <a:tr h="321651">
                <a:tc>
                  <a:txBody>
                    <a:bodyPr/>
                    <a:lstStyle/>
                    <a:p>
                      <a:pPr algn="ctr"/>
                      <a:r>
                        <a:rPr lang="zh-CN" altLang="en-US" dirty="0"/>
                        <a:t>天气</a:t>
                      </a:r>
                    </a:p>
                  </a:txBody>
                  <a:tcPr anchor="ctr"/>
                </a:tc>
                <a:tc>
                  <a:txBody>
                    <a:bodyPr/>
                    <a:lstStyle/>
                    <a:p>
                      <a:pPr algn="ctr"/>
                      <a:r>
                        <a:rPr lang="zh-CN" altLang="en-US"/>
                        <a:t>温度</a:t>
                      </a:r>
                    </a:p>
                  </a:txBody>
                  <a:tcPr anchor="ctr"/>
                </a:tc>
                <a:tc>
                  <a:txBody>
                    <a:bodyPr/>
                    <a:lstStyle/>
                    <a:p>
                      <a:pPr algn="ctr"/>
                      <a:r>
                        <a:rPr lang="zh-CN" altLang="en-US"/>
                        <a:t>湿度</a:t>
                      </a:r>
                    </a:p>
                  </a:txBody>
                  <a:tcPr anchor="ctr"/>
                </a:tc>
                <a:tc>
                  <a:txBody>
                    <a:bodyPr/>
                    <a:lstStyle/>
                    <a:p>
                      <a:pPr algn="ctr"/>
                      <a:r>
                        <a:rPr lang="zh-CN" altLang="en-US"/>
                        <a:t>风速</a:t>
                      </a:r>
                    </a:p>
                  </a:txBody>
                  <a:tcPr anchor="ctr"/>
                </a:tc>
                <a:tc>
                  <a:txBody>
                    <a:bodyPr/>
                    <a:lstStyle/>
                    <a:p>
                      <a:pPr algn="ctr"/>
                      <a:r>
                        <a:rPr lang="zh-CN" altLang="en-US"/>
                        <a:t>活动</a:t>
                      </a:r>
                    </a:p>
                  </a:txBody>
                  <a:tcPr anchor="ctr"/>
                </a:tc>
                <a:extLst>
                  <a:ext uri="{0D108BD9-81ED-4DB2-BD59-A6C34878D82A}">
                    <a16:rowId xmlns:a16="http://schemas.microsoft.com/office/drawing/2014/main" val="891574245"/>
                  </a:ext>
                </a:extLst>
              </a:tr>
              <a:tr h="321651">
                <a:tc>
                  <a:txBody>
                    <a:bodyPr/>
                    <a:lstStyle/>
                    <a:p>
                      <a:pPr algn="ctr"/>
                      <a:r>
                        <a:rPr lang="zh-CN" altLang="en-US"/>
                        <a:t>晴</a:t>
                      </a:r>
                    </a:p>
                  </a:txBody>
                  <a:tcPr anchor="ctr"/>
                </a:tc>
                <a:tc>
                  <a:txBody>
                    <a:bodyPr/>
                    <a:lstStyle/>
                    <a:p>
                      <a:pPr algn="ctr"/>
                      <a:r>
                        <a:rPr lang="zh-CN" altLang="en-US"/>
                        <a:t>炎热</a:t>
                      </a:r>
                    </a:p>
                  </a:txBody>
                  <a:tcPr anchor="ctr"/>
                </a:tc>
                <a:tc>
                  <a:txBody>
                    <a:bodyPr/>
                    <a:lstStyle/>
                    <a:p>
                      <a:pPr algn="ctr"/>
                      <a:r>
                        <a:rPr lang="zh-CN" altLang="en-US"/>
                        <a:t>高</a:t>
                      </a:r>
                    </a:p>
                  </a:txBody>
                  <a:tcPr anchor="ctr"/>
                </a:tc>
                <a:tc>
                  <a:txBody>
                    <a:bodyPr/>
                    <a:lstStyle/>
                    <a:p>
                      <a:pPr algn="ctr"/>
                      <a:r>
                        <a:rPr lang="zh-CN" altLang="en-US"/>
                        <a:t>弱</a:t>
                      </a:r>
                    </a:p>
                  </a:txBody>
                  <a:tcPr anchor="ctr"/>
                </a:tc>
                <a:tc>
                  <a:txBody>
                    <a:bodyPr/>
                    <a:lstStyle/>
                    <a:p>
                      <a:pPr algn="ctr"/>
                      <a:r>
                        <a:rPr lang="zh-CN" altLang="en-US"/>
                        <a:t>取消</a:t>
                      </a:r>
                    </a:p>
                  </a:txBody>
                  <a:tcPr anchor="ctr"/>
                </a:tc>
                <a:extLst>
                  <a:ext uri="{0D108BD9-81ED-4DB2-BD59-A6C34878D82A}">
                    <a16:rowId xmlns:a16="http://schemas.microsoft.com/office/drawing/2014/main" val="3135886532"/>
                  </a:ext>
                </a:extLst>
              </a:tr>
              <a:tr h="321651">
                <a:tc>
                  <a:txBody>
                    <a:bodyPr/>
                    <a:lstStyle/>
                    <a:p>
                      <a:pPr algn="ctr"/>
                      <a:r>
                        <a:rPr lang="zh-CN" altLang="en-US"/>
                        <a:t>晴</a:t>
                      </a:r>
                    </a:p>
                  </a:txBody>
                  <a:tcPr anchor="ctr"/>
                </a:tc>
                <a:tc>
                  <a:txBody>
                    <a:bodyPr/>
                    <a:lstStyle/>
                    <a:p>
                      <a:pPr algn="ctr"/>
                      <a:r>
                        <a:rPr lang="zh-CN" altLang="en-US"/>
                        <a:t>炎热</a:t>
                      </a:r>
                    </a:p>
                  </a:txBody>
                  <a:tcPr anchor="ctr"/>
                </a:tc>
                <a:tc>
                  <a:txBody>
                    <a:bodyPr/>
                    <a:lstStyle/>
                    <a:p>
                      <a:pPr algn="ctr"/>
                      <a:r>
                        <a:rPr lang="zh-CN" altLang="en-US"/>
                        <a:t>高</a:t>
                      </a:r>
                    </a:p>
                  </a:txBody>
                  <a:tcPr anchor="ctr"/>
                </a:tc>
                <a:tc>
                  <a:txBody>
                    <a:bodyPr/>
                    <a:lstStyle/>
                    <a:p>
                      <a:pPr algn="ctr"/>
                      <a:r>
                        <a:rPr lang="zh-CN" altLang="en-US"/>
                        <a:t>强</a:t>
                      </a:r>
                    </a:p>
                  </a:txBody>
                  <a:tcPr anchor="ctr"/>
                </a:tc>
                <a:tc>
                  <a:txBody>
                    <a:bodyPr/>
                    <a:lstStyle/>
                    <a:p>
                      <a:pPr algn="ctr"/>
                      <a:r>
                        <a:rPr lang="zh-CN" altLang="en-US"/>
                        <a:t>取消</a:t>
                      </a:r>
                    </a:p>
                  </a:txBody>
                  <a:tcPr anchor="ctr"/>
                </a:tc>
                <a:extLst>
                  <a:ext uri="{0D108BD9-81ED-4DB2-BD59-A6C34878D82A}">
                    <a16:rowId xmlns:a16="http://schemas.microsoft.com/office/drawing/2014/main" val="19141572"/>
                  </a:ext>
                </a:extLst>
              </a:tr>
              <a:tr h="321651">
                <a:tc>
                  <a:txBody>
                    <a:bodyPr/>
                    <a:lstStyle/>
                    <a:p>
                      <a:pPr algn="ctr"/>
                      <a:r>
                        <a:rPr lang="zh-CN" altLang="en-US"/>
                        <a:t>阴</a:t>
                      </a:r>
                    </a:p>
                  </a:txBody>
                  <a:tcPr anchor="ctr"/>
                </a:tc>
                <a:tc>
                  <a:txBody>
                    <a:bodyPr/>
                    <a:lstStyle/>
                    <a:p>
                      <a:pPr algn="ctr"/>
                      <a:r>
                        <a:rPr lang="zh-CN" altLang="en-US"/>
                        <a:t>炎热</a:t>
                      </a:r>
                    </a:p>
                  </a:txBody>
                  <a:tcPr anchor="ctr"/>
                </a:tc>
                <a:tc>
                  <a:txBody>
                    <a:bodyPr/>
                    <a:lstStyle/>
                    <a:p>
                      <a:pPr algn="ctr"/>
                      <a:r>
                        <a:rPr lang="zh-CN" altLang="en-US"/>
                        <a:t>高</a:t>
                      </a:r>
                    </a:p>
                  </a:txBody>
                  <a:tcPr anchor="ctr"/>
                </a:tc>
                <a:tc>
                  <a:txBody>
                    <a:bodyPr/>
                    <a:lstStyle/>
                    <a:p>
                      <a:pPr algn="ctr"/>
                      <a:r>
                        <a:rPr lang="zh-CN" altLang="en-US"/>
                        <a:t>弱</a:t>
                      </a:r>
                    </a:p>
                  </a:txBody>
                  <a:tcPr anchor="ctr"/>
                </a:tc>
                <a:tc>
                  <a:txBody>
                    <a:bodyPr/>
                    <a:lstStyle/>
                    <a:p>
                      <a:pPr algn="ctr"/>
                      <a:r>
                        <a:rPr lang="zh-CN" altLang="en-US"/>
                        <a:t>进行</a:t>
                      </a:r>
                    </a:p>
                  </a:txBody>
                  <a:tcPr anchor="ctr"/>
                </a:tc>
                <a:extLst>
                  <a:ext uri="{0D108BD9-81ED-4DB2-BD59-A6C34878D82A}">
                    <a16:rowId xmlns:a16="http://schemas.microsoft.com/office/drawing/2014/main" val="2701549860"/>
                  </a:ext>
                </a:extLst>
              </a:tr>
              <a:tr h="321651">
                <a:tc>
                  <a:txBody>
                    <a:bodyPr/>
                    <a:lstStyle/>
                    <a:p>
                      <a:pPr algn="ctr"/>
                      <a:r>
                        <a:rPr lang="zh-CN" altLang="en-US"/>
                        <a:t>雨</a:t>
                      </a:r>
                    </a:p>
                  </a:txBody>
                  <a:tcPr anchor="ctr"/>
                </a:tc>
                <a:tc>
                  <a:txBody>
                    <a:bodyPr/>
                    <a:lstStyle/>
                    <a:p>
                      <a:pPr algn="ctr"/>
                      <a:r>
                        <a:rPr lang="zh-CN" altLang="en-US"/>
                        <a:t>适中</a:t>
                      </a:r>
                    </a:p>
                  </a:txBody>
                  <a:tcPr anchor="ctr"/>
                </a:tc>
                <a:tc>
                  <a:txBody>
                    <a:bodyPr/>
                    <a:lstStyle/>
                    <a:p>
                      <a:pPr algn="ctr"/>
                      <a:r>
                        <a:rPr lang="zh-CN" altLang="en-US"/>
                        <a:t>高</a:t>
                      </a:r>
                    </a:p>
                  </a:txBody>
                  <a:tcPr anchor="ctr"/>
                </a:tc>
                <a:tc>
                  <a:txBody>
                    <a:bodyPr/>
                    <a:lstStyle/>
                    <a:p>
                      <a:pPr algn="ctr"/>
                      <a:r>
                        <a:rPr lang="zh-CN" altLang="en-US"/>
                        <a:t>弱</a:t>
                      </a:r>
                    </a:p>
                  </a:txBody>
                  <a:tcPr anchor="ctr"/>
                </a:tc>
                <a:tc>
                  <a:txBody>
                    <a:bodyPr/>
                    <a:lstStyle/>
                    <a:p>
                      <a:pPr algn="ctr"/>
                      <a:r>
                        <a:rPr lang="zh-CN" altLang="en-US"/>
                        <a:t>进行</a:t>
                      </a:r>
                    </a:p>
                  </a:txBody>
                  <a:tcPr anchor="ctr"/>
                </a:tc>
                <a:extLst>
                  <a:ext uri="{0D108BD9-81ED-4DB2-BD59-A6C34878D82A}">
                    <a16:rowId xmlns:a16="http://schemas.microsoft.com/office/drawing/2014/main" val="3908155053"/>
                  </a:ext>
                </a:extLst>
              </a:tr>
              <a:tr h="321651">
                <a:tc>
                  <a:txBody>
                    <a:bodyPr/>
                    <a:lstStyle/>
                    <a:p>
                      <a:pPr algn="ctr"/>
                      <a:r>
                        <a:rPr lang="zh-CN" altLang="en-US"/>
                        <a:t>雨</a:t>
                      </a:r>
                    </a:p>
                  </a:txBody>
                  <a:tcPr anchor="ctr"/>
                </a:tc>
                <a:tc>
                  <a:txBody>
                    <a:bodyPr/>
                    <a:lstStyle/>
                    <a:p>
                      <a:pPr algn="ctr"/>
                      <a:r>
                        <a:rPr lang="zh-CN" altLang="en-US"/>
                        <a:t>寒冷</a:t>
                      </a:r>
                    </a:p>
                  </a:txBody>
                  <a:tcPr anchor="ctr"/>
                </a:tc>
                <a:tc>
                  <a:txBody>
                    <a:bodyPr/>
                    <a:lstStyle/>
                    <a:p>
                      <a:pPr algn="ctr"/>
                      <a:r>
                        <a:rPr lang="zh-CN" altLang="en-US"/>
                        <a:t>正常</a:t>
                      </a:r>
                    </a:p>
                  </a:txBody>
                  <a:tcPr anchor="ctr"/>
                </a:tc>
                <a:tc>
                  <a:txBody>
                    <a:bodyPr/>
                    <a:lstStyle/>
                    <a:p>
                      <a:pPr algn="ctr"/>
                      <a:r>
                        <a:rPr lang="zh-CN" altLang="en-US"/>
                        <a:t>弱</a:t>
                      </a:r>
                    </a:p>
                  </a:txBody>
                  <a:tcPr anchor="ctr"/>
                </a:tc>
                <a:tc>
                  <a:txBody>
                    <a:bodyPr/>
                    <a:lstStyle/>
                    <a:p>
                      <a:pPr algn="ctr"/>
                      <a:r>
                        <a:rPr lang="zh-CN" altLang="en-US"/>
                        <a:t>进行</a:t>
                      </a:r>
                    </a:p>
                  </a:txBody>
                  <a:tcPr anchor="ctr"/>
                </a:tc>
                <a:extLst>
                  <a:ext uri="{0D108BD9-81ED-4DB2-BD59-A6C34878D82A}">
                    <a16:rowId xmlns:a16="http://schemas.microsoft.com/office/drawing/2014/main" val="3776105925"/>
                  </a:ext>
                </a:extLst>
              </a:tr>
              <a:tr h="321651">
                <a:tc>
                  <a:txBody>
                    <a:bodyPr/>
                    <a:lstStyle/>
                    <a:p>
                      <a:pPr algn="ctr"/>
                      <a:r>
                        <a:rPr lang="zh-CN" altLang="en-US"/>
                        <a:t>雨</a:t>
                      </a:r>
                    </a:p>
                  </a:txBody>
                  <a:tcPr anchor="ctr"/>
                </a:tc>
                <a:tc>
                  <a:txBody>
                    <a:bodyPr/>
                    <a:lstStyle/>
                    <a:p>
                      <a:pPr algn="ctr"/>
                      <a:r>
                        <a:rPr lang="zh-CN" altLang="en-US"/>
                        <a:t>寒冷</a:t>
                      </a:r>
                    </a:p>
                  </a:txBody>
                  <a:tcPr anchor="ctr"/>
                </a:tc>
                <a:tc>
                  <a:txBody>
                    <a:bodyPr/>
                    <a:lstStyle/>
                    <a:p>
                      <a:pPr algn="ctr"/>
                      <a:r>
                        <a:rPr lang="zh-CN" altLang="en-US"/>
                        <a:t>正常</a:t>
                      </a:r>
                    </a:p>
                  </a:txBody>
                  <a:tcPr anchor="ctr"/>
                </a:tc>
                <a:tc>
                  <a:txBody>
                    <a:bodyPr/>
                    <a:lstStyle/>
                    <a:p>
                      <a:pPr algn="ctr"/>
                      <a:r>
                        <a:rPr lang="zh-CN" altLang="en-US"/>
                        <a:t>强</a:t>
                      </a:r>
                    </a:p>
                  </a:txBody>
                  <a:tcPr anchor="ctr"/>
                </a:tc>
                <a:tc>
                  <a:txBody>
                    <a:bodyPr/>
                    <a:lstStyle/>
                    <a:p>
                      <a:pPr algn="ctr"/>
                      <a:r>
                        <a:rPr lang="zh-CN" altLang="en-US"/>
                        <a:t>取消</a:t>
                      </a:r>
                    </a:p>
                  </a:txBody>
                  <a:tcPr anchor="ctr"/>
                </a:tc>
                <a:extLst>
                  <a:ext uri="{0D108BD9-81ED-4DB2-BD59-A6C34878D82A}">
                    <a16:rowId xmlns:a16="http://schemas.microsoft.com/office/drawing/2014/main" val="2897585462"/>
                  </a:ext>
                </a:extLst>
              </a:tr>
              <a:tr h="321651">
                <a:tc>
                  <a:txBody>
                    <a:bodyPr/>
                    <a:lstStyle/>
                    <a:p>
                      <a:pPr algn="ctr"/>
                      <a:r>
                        <a:rPr lang="zh-CN" altLang="en-US"/>
                        <a:t>阴</a:t>
                      </a:r>
                    </a:p>
                  </a:txBody>
                  <a:tcPr anchor="ctr"/>
                </a:tc>
                <a:tc>
                  <a:txBody>
                    <a:bodyPr/>
                    <a:lstStyle/>
                    <a:p>
                      <a:pPr algn="ctr"/>
                      <a:r>
                        <a:rPr lang="zh-CN" altLang="en-US"/>
                        <a:t>寒冷</a:t>
                      </a:r>
                    </a:p>
                  </a:txBody>
                  <a:tcPr anchor="ctr"/>
                </a:tc>
                <a:tc>
                  <a:txBody>
                    <a:bodyPr/>
                    <a:lstStyle/>
                    <a:p>
                      <a:pPr algn="ctr"/>
                      <a:r>
                        <a:rPr lang="zh-CN" altLang="en-US"/>
                        <a:t>正常</a:t>
                      </a:r>
                    </a:p>
                  </a:txBody>
                  <a:tcPr anchor="ctr"/>
                </a:tc>
                <a:tc>
                  <a:txBody>
                    <a:bodyPr/>
                    <a:lstStyle/>
                    <a:p>
                      <a:pPr algn="ctr"/>
                      <a:r>
                        <a:rPr lang="zh-CN" altLang="en-US"/>
                        <a:t>强</a:t>
                      </a:r>
                    </a:p>
                  </a:txBody>
                  <a:tcPr anchor="ctr"/>
                </a:tc>
                <a:tc>
                  <a:txBody>
                    <a:bodyPr/>
                    <a:lstStyle/>
                    <a:p>
                      <a:pPr algn="ctr"/>
                      <a:r>
                        <a:rPr lang="zh-CN" altLang="en-US"/>
                        <a:t>进行</a:t>
                      </a:r>
                    </a:p>
                  </a:txBody>
                  <a:tcPr anchor="ctr"/>
                </a:tc>
                <a:extLst>
                  <a:ext uri="{0D108BD9-81ED-4DB2-BD59-A6C34878D82A}">
                    <a16:rowId xmlns:a16="http://schemas.microsoft.com/office/drawing/2014/main" val="31145782"/>
                  </a:ext>
                </a:extLst>
              </a:tr>
              <a:tr h="321651">
                <a:tc>
                  <a:txBody>
                    <a:bodyPr/>
                    <a:lstStyle/>
                    <a:p>
                      <a:pPr algn="ctr"/>
                      <a:r>
                        <a:rPr lang="zh-CN" altLang="en-US"/>
                        <a:t>晴</a:t>
                      </a:r>
                    </a:p>
                  </a:txBody>
                  <a:tcPr anchor="ctr"/>
                </a:tc>
                <a:tc>
                  <a:txBody>
                    <a:bodyPr/>
                    <a:lstStyle/>
                    <a:p>
                      <a:pPr algn="ctr"/>
                      <a:r>
                        <a:rPr lang="zh-CN" altLang="en-US"/>
                        <a:t>适中</a:t>
                      </a:r>
                    </a:p>
                  </a:txBody>
                  <a:tcPr anchor="ctr"/>
                </a:tc>
                <a:tc>
                  <a:txBody>
                    <a:bodyPr/>
                    <a:lstStyle/>
                    <a:p>
                      <a:pPr algn="ctr"/>
                      <a:r>
                        <a:rPr lang="zh-CN" altLang="en-US"/>
                        <a:t>高</a:t>
                      </a:r>
                    </a:p>
                  </a:txBody>
                  <a:tcPr anchor="ctr"/>
                </a:tc>
                <a:tc>
                  <a:txBody>
                    <a:bodyPr/>
                    <a:lstStyle/>
                    <a:p>
                      <a:pPr algn="ctr"/>
                      <a:r>
                        <a:rPr lang="zh-CN" altLang="en-US"/>
                        <a:t>弱</a:t>
                      </a:r>
                    </a:p>
                  </a:txBody>
                  <a:tcPr anchor="ctr"/>
                </a:tc>
                <a:tc>
                  <a:txBody>
                    <a:bodyPr/>
                    <a:lstStyle/>
                    <a:p>
                      <a:pPr algn="ctr"/>
                      <a:r>
                        <a:rPr lang="zh-CN" altLang="en-US"/>
                        <a:t>取消</a:t>
                      </a:r>
                    </a:p>
                  </a:txBody>
                  <a:tcPr anchor="ctr"/>
                </a:tc>
                <a:extLst>
                  <a:ext uri="{0D108BD9-81ED-4DB2-BD59-A6C34878D82A}">
                    <a16:rowId xmlns:a16="http://schemas.microsoft.com/office/drawing/2014/main" val="1395942510"/>
                  </a:ext>
                </a:extLst>
              </a:tr>
              <a:tr h="321651">
                <a:tc>
                  <a:txBody>
                    <a:bodyPr/>
                    <a:lstStyle/>
                    <a:p>
                      <a:pPr algn="ctr"/>
                      <a:r>
                        <a:rPr lang="zh-CN" altLang="en-US"/>
                        <a:t>晴</a:t>
                      </a:r>
                    </a:p>
                  </a:txBody>
                  <a:tcPr anchor="ctr"/>
                </a:tc>
                <a:tc>
                  <a:txBody>
                    <a:bodyPr/>
                    <a:lstStyle/>
                    <a:p>
                      <a:pPr algn="ctr"/>
                      <a:r>
                        <a:rPr lang="zh-CN" altLang="en-US"/>
                        <a:t>寒冷</a:t>
                      </a:r>
                    </a:p>
                  </a:txBody>
                  <a:tcPr anchor="ctr"/>
                </a:tc>
                <a:tc>
                  <a:txBody>
                    <a:bodyPr/>
                    <a:lstStyle/>
                    <a:p>
                      <a:pPr algn="ctr"/>
                      <a:r>
                        <a:rPr lang="zh-CN" altLang="en-US"/>
                        <a:t>正常</a:t>
                      </a:r>
                    </a:p>
                  </a:txBody>
                  <a:tcPr anchor="ctr"/>
                </a:tc>
                <a:tc>
                  <a:txBody>
                    <a:bodyPr/>
                    <a:lstStyle/>
                    <a:p>
                      <a:pPr algn="ctr"/>
                      <a:r>
                        <a:rPr lang="zh-CN" altLang="en-US"/>
                        <a:t>弱</a:t>
                      </a:r>
                    </a:p>
                  </a:txBody>
                  <a:tcPr anchor="ctr"/>
                </a:tc>
                <a:tc>
                  <a:txBody>
                    <a:bodyPr/>
                    <a:lstStyle/>
                    <a:p>
                      <a:pPr algn="ctr"/>
                      <a:r>
                        <a:rPr lang="zh-CN" altLang="en-US"/>
                        <a:t>进行</a:t>
                      </a:r>
                    </a:p>
                  </a:txBody>
                  <a:tcPr anchor="ctr"/>
                </a:tc>
                <a:extLst>
                  <a:ext uri="{0D108BD9-81ED-4DB2-BD59-A6C34878D82A}">
                    <a16:rowId xmlns:a16="http://schemas.microsoft.com/office/drawing/2014/main" val="2583388874"/>
                  </a:ext>
                </a:extLst>
              </a:tr>
              <a:tr h="321651">
                <a:tc>
                  <a:txBody>
                    <a:bodyPr/>
                    <a:lstStyle/>
                    <a:p>
                      <a:pPr algn="ctr"/>
                      <a:r>
                        <a:rPr lang="zh-CN" altLang="en-US"/>
                        <a:t>雨</a:t>
                      </a:r>
                    </a:p>
                  </a:txBody>
                  <a:tcPr anchor="ctr"/>
                </a:tc>
                <a:tc>
                  <a:txBody>
                    <a:bodyPr/>
                    <a:lstStyle/>
                    <a:p>
                      <a:pPr algn="ctr"/>
                      <a:r>
                        <a:rPr lang="zh-CN" altLang="en-US"/>
                        <a:t>适中</a:t>
                      </a:r>
                    </a:p>
                  </a:txBody>
                  <a:tcPr anchor="ctr"/>
                </a:tc>
                <a:tc>
                  <a:txBody>
                    <a:bodyPr/>
                    <a:lstStyle/>
                    <a:p>
                      <a:pPr algn="ctr"/>
                      <a:r>
                        <a:rPr lang="zh-CN" altLang="en-US"/>
                        <a:t>正常</a:t>
                      </a:r>
                    </a:p>
                  </a:txBody>
                  <a:tcPr anchor="ctr"/>
                </a:tc>
                <a:tc>
                  <a:txBody>
                    <a:bodyPr/>
                    <a:lstStyle/>
                    <a:p>
                      <a:pPr algn="ctr"/>
                      <a:r>
                        <a:rPr lang="zh-CN" altLang="en-US"/>
                        <a:t>弱</a:t>
                      </a:r>
                    </a:p>
                  </a:txBody>
                  <a:tcPr anchor="ctr"/>
                </a:tc>
                <a:tc>
                  <a:txBody>
                    <a:bodyPr/>
                    <a:lstStyle/>
                    <a:p>
                      <a:pPr algn="ctr"/>
                      <a:r>
                        <a:rPr lang="zh-CN" altLang="en-US"/>
                        <a:t>进行</a:t>
                      </a:r>
                    </a:p>
                  </a:txBody>
                  <a:tcPr anchor="ctr"/>
                </a:tc>
                <a:extLst>
                  <a:ext uri="{0D108BD9-81ED-4DB2-BD59-A6C34878D82A}">
                    <a16:rowId xmlns:a16="http://schemas.microsoft.com/office/drawing/2014/main" val="1330535768"/>
                  </a:ext>
                </a:extLst>
              </a:tr>
              <a:tr h="321651">
                <a:tc>
                  <a:txBody>
                    <a:bodyPr/>
                    <a:lstStyle/>
                    <a:p>
                      <a:pPr algn="ctr"/>
                      <a:r>
                        <a:rPr lang="zh-CN" altLang="en-US"/>
                        <a:t>晴</a:t>
                      </a:r>
                    </a:p>
                  </a:txBody>
                  <a:tcPr anchor="ctr"/>
                </a:tc>
                <a:tc>
                  <a:txBody>
                    <a:bodyPr/>
                    <a:lstStyle/>
                    <a:p>
                      <a:pPr algn="ctr"/>
                      <a:r>
                        <a:rPr lang="zh-CN" altLang="en-US"/>
                        <a:t>适中</a:t>
                      </a:r>
                    </a:p>
                  </a:txBody>
                  <a:tcPr anchor="ctr"/>
                </a:tc>
                <a:tc>
                  <a:txBody>
                    <a:bodyPr/>
                    <a:lstStyle/>
                    <a:p>
                      <a:pPr algn="ctr"/>
                      <a:r>
                        <a:rPr lang="zh-CN" altLang="en-US"/>
                        <a:t>正常</a:t>
                      </a:r>
                    </a:p>
                  </a:txBody>
                  <a:tcPr anchor="ctr"/>
                </a:tc>
                <a:tc>
                  <a:txBody>
                    <a:bodyPr/>
                    <a:lstStyle/>
                    <a:p>
                      <a:pPr algn="ctr"/>
                      <a:r>
                        <a:rPr lang="zh-CN" altLang="en-US"/>
                        <a:t>强</a:t>
                      </a:r>
                    </a:p>
                  </a:txBody>
                  <a:tcPr anchor="ctr"/>
                </a:tc>
                <a:tc>
                  <a:txBody>
                    <a:bodyPr/>
                    <a:lstStyle/>
                    <a:p>
                      <a:pPr algn="ctr"/>
                      <a:r>
                        <a:rPr lang="zh-CN" altLang="en-US"/>
                        <a:t>进行</a:t>
                      </a:r>
                    </a:p>
                  </a:txBody>
                  <a:tcPr anchor="ctr"/>
                </a:tc>
                <a:extLst>
                  <a:ext uri="{0D108BD9-81ED-4DB2-BD59-A6C34878D82A}">
                    <a16:rowId xmlns:a16="http://schemas.microsoft.com/office/drawing/2014/main" val="1158888984"/>
                  </a:ext>
                </a:extLst>
              </a:tr>
              <a:tr h="321651">
                <a:tc>
                  <a:txBody>
                    <a:bodyPr/>
                    <a:lstStyle/>
                    <a:p>
                      <a:pPr algn="ctr"/>
                      <a:r>
                        <a:rPr lang="zh-CN" altLang="en-US"/>
                        <a:t>阴</a:t>
                      </a:r>
                    </a:p>
                  </a:txBody>
                  <a:tcPr anchor="ctr"/>
                </a:tc>
                <a:tc>
                  <a:txBody>
                    <a:bodyPr/>
                    <a:lstStyle/>
                    <a:p>
                      <a:pPr algn="ctr"/>
                      <a:r>
                        <a:rPr lang="zh-CN" altLang="en-US"/>
                        <a:t>适中</a:t>
                      </a:r>
                    </a:p>
                  </a:txBody>
                  <a:tcPr anchor="ctr"/>
                </a:tc>
                <a:tc>
                  <a:txBody>
                    <a:bodyPr/>
                    <a:lstStyle/>
                    <a:p>
                      <a:pPr algn="ctr"/>
                      <a:r>
                        <a:rPr lang="zh-CN" altLang="en-US"/>
                        <a:t>高</a:t>
                      </a:r>
                    </a:p>
                  </a:txBody>
                  <a:tcPr anchor="ctr"/>
                </a:tc>
                <a:tc>
                  <a:txBody>
                    <a:bodyPr/>
                    <a:lstStyle/>
                    <a:p>
                      <a:pPr algn="ctr"/>
                      <a:r>
                        <a:rPr lang="zh-CN" altLang="en-US"/>
                        <a:t>强</a:t>
                      </a:r>
                    </a:p>
                  </a:txBody>
                  <a:tcPr anchor="ctr"/>
                </a:tc>
                <a:tc>
                  <a:txBody>
                    <a:bodyPr/>
                    <a:lstStyle/>
                    <a:p>
                      <a:pPr algn="ctr"/>
                      <a:r>
                        <a:rPr lang="zh-CN" altLang="en-US"/>
                        <a:t>进行</a:t>
                      </a:r>
                    </a:p>
                  </a:txBody>
                  <a:tcPr anchor="ctr"/>
                </a:tc>
                <a:extLst>
                  <a:ext uri="{0D108BD9-81ED-4DB2-BD59-A6C34878D82A}">
                    <a16:rowId xmlns:a16="http://schemas.microsoft.com/office/drawing/2014/main" val="2733182126"/>
                  </a:ext>
                </a:extLst>
              </a:tr>
              <a:tr h="321651">
                <a:tc>
                  <a:txBody>
                    <a:bodyPr/>
                    <a:lstStyle/>
                    <a:p>
                      <a:pPr algn="ctr"/>
                      <a:r>
                        <a:rPr lang="zh-CN" altLang="en-US"/>
                        <a:t>阴</a:t>
                      </a:r>
                    </a:p>
                  </a:txBody>
                  <a:tcPr anchor="ctr"/>
                </a:tc>
                <a:tc>
                  <a:txBody>
                    <a:bodyPr/>
                    <a:lstStyle/>
                    <a:p>
                      <a:pPr algn="ctr"/>
                      <a:r>
                        <a:rPr lang="zh-CN" altLang="en-US"/>
                        <a:t>炎热</a:t>
                      </a:r>
                    </a:p>
                  </a:txBody>
                  <a:tcPr anchor="ctr"/>
                </a:tc>
                <a:tc>
                  <a:txBody>
                    <a:bodyPr/>
                    <a:lstStyle/>
                    <a:p>
                      <a:pPr algn="ctr"/>
                      <a:r>
                        <a:rPr lang="zh-CN" altLang="en-US"/>
                        <a:t>正常</a:t>
                      </a:r>
                    </a:p>
                  </a:txBody>
                  <a:tcPr anchor="ctr"/>
                </a:tc>
                <a:tc>
                  <a:txBody>
                    <a:bodyPr/>
                    <a:lstStyle/>
                    <a:p>
                      <a:pPr algn="ctr"/>
                      <a:r>
                        <a:rPr lang="zh-CN" altLang="en-US"/>
                        <a:t>弱</a:t>
                      </a:r>
                    </a:p>
                  </a:txBody>
                  <a:tcPr anchor="ctr"/>
                </a:tc>
                <a:tc>
                  <a:txBody>
                    <a:bodyPr/>
                    <a:lstStyle/>
                    <a:p>
                      <a:pPr algn="ctr"/>
                      <a:r>
                        <a:rPr lang="zh-CN" altLang="en-US"/>
                        <a:t>进行</a:t>
                      </a:r>
                    </a:p>
                  </a:txBody>
                  <a:tcPr anchor="ctr"/>
                </a:tc>
                <a:extLst>
                  <a:ext uri="{0D108BD9-81ED-4DB2-BD59-A6C34878D82A}">
                    <a16:rowId xmlns:a16="http://schemas.microsoft.com/office/drawing/2014/main" val="4006262904"/>
                  </a:ext>
                </a:extLst>
              </a:tr>
              <a:tr h="321651">
                <a:tc>
                  <a:txBody>
                    <a:bodyPr/>
                    <a:lstStyle/>
                    <a:p>
                      <a:pPr algn="ctr"/>
                      <a:r>
                        <a:rPr lang="zh-CN" altLang="en-US"/>
                        <a:t>雨</a:t>
                      </a:r>
                    </a:p>
                  </a:txBody>
                  <a:tcPr anchor="ctr"/>
                </a:tc>
                <a:tc>
                  <a:txBody>
                    <a:bodyPr/>
                    <a:lstStyle/>
                    <a:p>
                      <a:pPr algn="ctr"/>
                      <a:r>
                        <a:rPr lang="zh-CN" altLang="en-US"/>
                        <a:t>适中</a:t>
                      </a:r>
                    </a:p>
                  </a:txBody>
                  <a:tcPr anchor="ctr"/>
                </a:tc>
                <a:tc>
                  <a:txBody>
                    <a:bodyPr/>
                    <a:lstStyle/>
                    <a:p>
                      <a:pPr algn="ctr"/>
                      <a:r>
                        <a:rPr lang="zh-CN" altLang="en-US"/>
                        <a:t>高</a:t>
                      </a:r>
                    </a:p>
                  </a:txBody>
                  <a:tcPr anchor="ctr"/>
                </a:tc>
                <a:tc>
                  <a:txBody>
                    <a:bodyPr/>
                    <a:lstStyle/>
                    <a:p>
                      <a:pPr algn="ctr"/>
                      <a:r>
                        <a:rPr lang="zh-CN" altLang="en-US" dirty="0"/>
                        <a:t>强</a:t>
                      </a:r>
                    </a:p>
                  </a:txBody>
                  <a:tcPr anchor="ctr"/>
                </a:tc>
                <a:tc>
                  <a:txBody>
                    <a:bodyPr/>
                    <a:lstStyle/>
                    <a:p>
                      <a:pPr algn="ctr"/>
                      <a:r>
                        <a:rPr lang="zh-CN" altLang="en-US" dirty="0"/>
                        <a:t>取消</a:t>
                      </a:r>
                    </a:p>
                  </a:txBody>
                  <a:tcPr anchor="ctr"/>
                </a:tc>
                <a:extLst>
                  <a:ext uri="{0D108BD9-81ED-4DB2-BD59-A6C34878D82A}">
                    <a16:rowId xmlns:a16="http://schemas.microsoft.com/office/drawing/2014/main" val="620965383"/>
                  </a:ext>
                </a:extLst>
              </a:tr>
            </a:tbl>
          </a:graphicData>
        </a:graphic>
      </p:graphicFrame>
      <p:sp>
        <p:nvSpPr>
          <p:cNvPr id="6" name="文本占位符 2">
            <a:extLst>
              <a:ext uri="{FF2B5EF4-FFF2-40B4-BE49-F238E27FC236}">
                <a16:creationId xmlns:a16="http://schemas.microsoft.com/office/drawing/2014/main" id="{F5C69947-B6D8-4B1D-8FB5-FA7DF75F5577}"/>
              </a:ext>
            </a:extLst>
          </p:cNvPr>
          <p:cNvSpPr txBox="1">
            <a:spLocks/>
          </p:cNvSpPr>
          <p:nvPr/>
        </p:nvSpPr>
        <p:spPr bwMode="auto">
          <a:xfrm>
            <a:off x="4900499" y="1700808"/>
            <a:ext cx="4099993" cy="4547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Ø"/>
              <a:defRPr sz="2400">
                <a:solidFill>
                  <a:srgbClr val="0000FF"/>
                </a:solidFill>
                <a:latin typeface="华文仿宋" panose="02010600040101010101" pitchFamily="2" charset="-122"/>
                <a:ea typeface="华文仿宋" panose="02010600040101010101" pitchFamily="2" charset="-122"/>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ü"/>
              <a:defRPr sz="2000">
                <a:solidFill>
                  <a:srgbClr val="0000FF"/>
                </a:solidFill>
                <a:latin typeface="华文仿宋" panose="02010600040101010101" pitchFamily="2" charset="-122"/>
                <a:ea typeface="华文仿宋" panose="02010600040101010101" pitchFamily="2" charset="-122"/>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1800">
                <a:solidFill>
                  <a:schemeClr val="tx1"/>
                </a:solidFill>
                <a:latin typeface="华文仿宋" panose="02010600040101010101" pitchFamily="2" charset="-122"/>
                <a:ea typeface="华文仿宋" panose="02010600040101010101" pitchFamily="2" charset="-122"/>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华文仿宋" panose="02010600040101010101" pitchFamily="2" charset="-122"/>
                <a:ea typeface="华文仿宋" panose="02010600040101010101" pitchFamily="2" charset="-122"/>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华文仿宋" panose="02010600040101010101" pitchFamily="2" charset="-122"/>
                <a:ea typeface="华文仿宋" panose="02010600040101010101" pitchFamily="2" charset="-122"/>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r>
              <a:rPr lang="zh-CN" altLang="en-US" sz="2800" b="1" dirty="0"/>
              <a:t>先验熵</a:t>
            </a:r>
            <a:r>
              <a:rPr lang="zh-CN" altLang="en-US" sz="2800" dirty="0"/>
              <a:t>：在没有接收到其它任何属性值时候，活动进行与否的熵。</a:t>
            </a:r>
            <a:endParaRPr lang="en-US" altLang="zh-CN" sz="2800" dirty="0"/>
          </a:p>
          <a:p>
            <a:pPr lvl="1"/>
            <a:r>
              <a:rPr lang="en-US" altLang="zh-CN" sz="2800" i="1" dirty="0"/>
              <a:t>H</a:t>
            </a:r>
            <a:r>
              <a:rPr lang="en-US" altLang="zh-CN" sz="2800" dirty="0"/>
              <a:t>(</a:t>
            </a:r>
            <a:r>
              <a:rPr lang="zh-CN" altLang="zh-CN" sz="2800" dirty="0"/>
              <a:t>活动</a:t>
            </a:r>
            <a:r>
              <a:rPr lang="en-US" altLang="zh-CN" sz="2800" dirty="0"/>
              <a:t>) = - (9/14)*log</a:t>
            </a:r>
            <a:r>
              <a:rPr lang="en-US" altLang="zh-CN" sz="2800" baseline="-25000" dirty="0"/>
              <a:t> </a:t>
            </a:r>
            <a:r>
              <a:rPr lang="en-US" altLang="zh-CN" sz="2800" dirty="0"/>
              <a:t>(9/14) - (5/14)*log</a:t>
            </a:r>
            <a:r>
              <a:rPr lang="en-US" altLang="zh-CN" sz="2800" baseline="-25000" dirty="0"/>
              <a:t> </a:t>
            </a:r>
            <a:r>
              <a:rPr lang="en-US" altLang="zh-CN" sz="2800" dirty="0"/>
              <a:t>(5/14) = </a:t>
            </a:r>
            <a:r>
              <a:rPr lang="en-US" altLang="zh-CN" sz="2800" b="1" dirty="0"/>
              <a:t>0.94</a:t>
            </a:r>
            <a:endParaRPr lang="zh-CN" altLang="en-US" sz="2800" dirty="0"/>
          </a:p>
          <a:p>
            <a:pPr marL="0" indent="0">
              <a:buNone/>
            </a:pPr>
            <a:endParaRPr lang="zh-CN" altLang="en-US" sz="2800" kern="0" dirty="0"/>
          </a:p>
        </p:txBody>
      </p:sp>
    </p:spTree>
    <p:extLst>
      <p:ext uri="{BB962C8B-B14F-4D97-AF65-F5344CB8AC3E}">
        <p14:creationId xmlns:p14="http://schemas.microsoft.com/office/powerpoint/2010/main" val="3889464864"/>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37B7F-C479-4E2E-A8A7-D675A5992E73}"/>
              </a:ext>
            </a:extLst>
          </p:cNvPr>
          <p:cNvSpPr>
            <a:spLocks noGrp="1"/>
          </p:cNvSpPr>
          <p:nvPr>
            <p:ph type="title"/>
          </p:nvPr>
        </p:nvSpPr>
        <p:spPr>
          <a:xfrm>
            <a:off x="71500" y="260648"/>
            <a:ext cx="4356484" cy="798762"/>
          </a:xfrm>
        </p:spPr>
        <p:txBody>
          <a:bodyPr/>
          <a:lstStyle/>
          <a:p>
            <a:r>
              <a:rPr lang="zh-CN" altLang="en-US" sz="3600" dirty="0"/>
              <a:t>条件熵：已知天气</a:t>
            </a:r>
          </a:p>
        </p:txBody>
      </p:sp>
      <p:sp>
        <p:nvSpPr>
          <p:cNvPr id="3" name="文本占位符 2">
            <a:extLst>
              <a:ext uri="{FF2B5EF4-FFF2-40B4-BE49-F238E27FC236}">
                <a16:creationId xmlns:a16="http://schemas.microsoft.com/office/drawing/2014/main" id="{9AC748BF-2859-4547-900B-B8EBD835A936}"/>
              </a:ext>
            </a:extLst>
          </p:cNvPr>
          <p:cNvSpPr>
            <a:spLocks noGrp="1"/>
          </p:cNvSpPr>
          <p:nvPr>
            <p:ph type="body" sz="half" idx="1"/>
          </p:nvPr>
        </p:nvSpPr>
        <p:spPr>
          <a:xfrm>
            <a:off x="3923928" y="512676"/>
            <a:ext cx="4680520" cy="4842085"/>
          </a:xfrm>
        </p:spPr>
        <p:txBody>
          <a:bodyPr/>
          <a:lstStyle/>
          <a:p>
            <a:r>
              <a:rPr lang="zh-CN" altLang="en-US" dirty="0"/>
              <a:t>在给定</a:t>
            </a:r>
            <a:r>
              <a:rPr lang="en-US" altLang="zh-CN" sz="3200" b="1" dirty="0" err="1">
                <a:latin typeface="Vijaya" panose="02020604020202020204" pitchFamily="18" charset="0"/>
                <a:cs typeface="Vijaya" panose="02020604020202020204" pitchFamily="18" charset="0"/>
              </a:rPr>
              <a:t>y</a:t>
            </a:r>
            <a:r>
              <a:rPr lang="en-US" altLang="zh-CN" sz="3200" b="1" baseline="-25000" dirty="0" err="1">
                <a:latin typeface="Vijaya" panose="02020604020202020204" pitchFamily="18" charset="0"/>
                <a:cs typeface="Vijaya" panose="02020604020202020204" pitchFamily="18" charset="0"/>
              </a:rPr>
              <a:t>j</a:t>
            </a:r>
            <a:r>
              <a:rPr lang="zh-CN" altLang="en-US" dirty="0"/>
              <a:t>条件下，</a:t>
            </a:r>
            <a:r>
              <a:rPr lang="en-US" altLang="zh-CN" dirty="0">
                <a:latin typeface="Vijaya" panose="02020604020202020204" pitchFamily="18" charset="0"/>
                <a:cs typeface="Vijaya" panose="02020604020202020204" pitchFamily="18" charset="0"/>
              </a:rPr>
              <a:t>X</a:t>
            </a:r>
            <a:r>
              <a:rPr lang="zh-CN" altLang="en-US" dirty="0"/>
              <a:t>集合的条件熵</a:t>
            </a:r>
            <a:r>
              <a:rPr lang="en-US" altLang="zh-CN" sz="3200" dirty="0">
                <a:latin typeface="Vijaya" panose="02020604020202020204" pitchFamily="18" charset="0"/>
                <a:cs typeface="Vijaya" panose="02020604020202020204" pitchFamily="18" charset="0"/>
              </a:rPr>
              <a:t>H(</a:t>
            </a:r>
            <a:r>
              <a:rPr lang="en-US" altLang="zh-CN" sz="3200" dirty="0" err="1">
                <a:latin typeface="Vijaya" panose="02020604020202020204" pitchFamily="18" charset="0"/>
                <a:cs typeface="Vijaya" panose="02020604020202020204" pitchFamily="18" charset="0"/>
              </a:rPr>
              <a:t>X|y</a:t>
            </a:r>
            <a:r>
              <a:rPr lang="en-US" altLang="zh-CN" sz="3200" baseline="-25000" dirty="0" err="1">
                <a:latin typeface="Vijaya" panose="02020604020202020204" pitchFamily="18" charset="0"/>
                <a:cs typeface="Vijaya" panose="02020604020202020204" pitchFamily="18" charset="0"/>
              </a:rPr>
              <a:t>j</a:t>
            </a:r>
            <a:r>
              <a:rPr lang="en-US" altLang="zh-CN" sz="3200" dirty="0">
                <a:latin typeface="Vijaya" panose="02020604020202020204" pitchFamily="18" charset="0"/>
                <a:cs typeface="Vijaya" panose="02020604020202020204" pitchFamily="18" charset="0"/>
              </a:rPr>
              <a:t>)</a:t>
            </a:r>
            <a:r>
              <a:rPr lang="zh-CN" altLang="en-US" dirty="0"/>
              <a:t>为：</a:t>
            </a:r>
            <a:endParaRPr lang="en-US" altLang="zh-CN" dirty="0"/>
          </a:p>
          <a:p>
            <a:pPr lvl="1"/>
            <a:endParaRPr kumimoji="1" lang="zh-CN" altLang="en-US" dirty="0"/>
          </a:p>
          <a:p>
            <a:endParaRPr lang="en-US" altLang="zh-CN" dirty="0"/>
          </a:p>
          <a:p>
            <a:r>
              <a:rPr lang="zh-CN" altLang="en-US" dirty="0"/>
              <a:t>在给定</a:t>
            </a:r>
            <a:r>
              <a:rPr lang="en-US" altLang="zh-CN" dirty="0">
                <a:latin typeface="Vijaya" panose="02020604020202020204" pitchFamily="18" charset="0"/>
                <a:cs typeface="Vijaya" panose="02020604020202020204" pitchFamily="18" charset="0"/>
              </a:rPr>
              <a:t>Y</a:t>
            </a:r>
            <a:r>
              <a:rPr lang="en-US" altLang="zh-CN" dirty="0"/>
              <a:t>(</a:t>
            </a:r>
            <a:r>
              <a:rPr lang="zh-CN" altLang="en-US" dirty="0"/>
              <a:t>即各个</a:t>
            </a:r>
            <a:r>
              <a:rPr lang="en-US" altLang="zh-CN" sz="3200" dirty="0" err="1">
                <a:latin typeface="Vijaya" panose="02020604020202020204" pitchFamily="18" charset="0"/>
                <a:cs typeface="Vijaya" panose="02020604020202020204" pitchFamily="18" charset="0"/>
              </a:rPr>
              <a:t>y</a:t>
            </a:r>
            <a:r>
              <a:rPr lang="en-US" altLang="zh-CN" sz="3200" baseline="-25000" dirty="0" err="1">
                <a:latin typeface="Vijaya" panose="02020604020202020204" pitchFamily="18" charset="0"/>
                <a:cs typeface="Vijaya" panose="02020604020202020204" pitchFamily="18" charset="0"/>
              </a:rPr>
              <a:t>j</a:t>
            </a:r>
            <a:r>
              <a:rPr lang="en-US" altLang="zh-CN" dirty="0"/>
              <a:t> )</a:t>
            </a:r>
            <a:r>
              <a:rPr lang="zh-CN" altLang="en-US" dirty="0"/>
              <a:t>条件下，</a:t>
            </a:r>
            <a:r>
              <a:rPr lang="en-US" altLang="zh-CN" sz="2800" dirty="0">
                <a:latin typeface="Vijaya" panose="02020604020202020204" pitchFamily="18" charset="0"/>
                <a:cs typeface="Vijaya" panose="02020604020202020204" pitchFamily="18" charset="0"/>
              </a:rPr>
              <a:t>X</a:t>
            </a:r>
            <a:r>
              <a:rPr lang="zh-CN" altLang="en-US" dirty="0"/>
              <a:t>集合的条件熵</a:t>
            </a:r>
            <a:r>
              <a:rPr lang="en-US" altLang="zh-CN" dirty="0">
                <a:latin typeface="Vijaya" panose="02020604020202020204" pitchFamily="18" charset="0"/>
                <a:cs typeface="Vijaya" panose="02020604020202020204" pitchFamily="18" charset="0"/>
              </a:rPr>
              <a:t>H(X|Y)</a:t>
            </a:r>
            <a:r>
              <a:rPr lang="zh-CN" altLang="en-US" dirty="0">
                <a:latin typeface="Vijaya" panose="02020604020202020204" pitchFamily="18" charset="0"/>
                <a:cs typeface="Vijaya" panose="02020604020202020204" pitchFamily="18" charset="0"/>
              </a:rPr>
              <a:t>：</a:t>
            </a:r>
            <a:endParaRPr lang="en-US" altLang="zh-CN" dirty="0">
              <a:latin typeface="Vijaya" panose="02020604020202020204" pitchFamily="18" charset="0"/>
              <a:cs typeface="Vijaya" panose="02020604020202020204" pitchFamily="18" charset="0"/>
            </a:endParaRPr>
          </a:p>
          <a:p>
            <a:pPr marL="0" indent="0">
              <a:buNone/>
            </a:pPr>
            <a:endParaRPr lang="en-US" altLang="zh-CN" dirty="0">
              <a:latin typeface="Vijaya" panose="02020604020202020204" pitchFamily="18" charset="0"/>
              <a:cs typeface="Vijaya" panose="02020604020202020204" pitchFamily="18" charset="0"/>
            </a:endParaRPr>
          </a:p>
          <a:p>
            <a:endParaRPr lang="en-US" altLang="zh-CN" dirty="0"/>
          </a:p>
          <a:p>
            <a:endParaRPr lang="en-US" altLang="zh-CN" i="1" kern="1200" dirty="0">
              <a:latin typeface="Times New Roman" pitchFamily="18" charset="0"/>
              <a:ea typeface="SimSun" pitchFamily="2" charset="-122"/>
            </a:endParaRPr>
          </a:p>
          <a:p>
            <a:r>
              <a:rPr lang="en-US" altLang="zh-CN" i="1" kern="1200" dirty="0">
                <a:latin typeface="Times New Roman" pitchFamily="18" charset="0"/>
                <a:ea typeface="SimSun" pitchFamily="2" charset="-122"/>
              </a:rPr>
              <a:t>H</a:t>
            </a:r>
            <a:r>
              <a:rPr lang="en-US" altLang="zh-CN" kern="1200" dirty="0">
                <a:latin typeface="Times New Roman" pitchFamily="18" charset="0"/>
                <a:ea typeface="SimSun" pitchFamily="2" charset="-122"/>
              </a:rPr>
              <a:t>(</a:t>
            </a:r>
            <a:r>
              <a:rPr lang="zh-CN" altLang="en-US" kern="1200" dirty="0">
                <a:latin typeface="Times New Roman" pitchFamily="18" charset="0"/>
                <a:ea typeface="SimSun" pitchFamily="2" charset="-122"/>
              </a:rPr>
              <a:t>活动</a:t>
            </a:r>
            <a:r>
              <a:rPr lang="en-US" altLang="zh-CN" kern="1200" dirty="0">
                <a:latin typeface="Times New Roman" pitchFamily="18" charset="0"/>
                <a:ea typeface="SimSun" pitchFamily="2" charset="-122"/>
              </a:rPr>
              <a:t>|</a:t>
            </a:r>
            <a:r>
              <a:rPr lang="zh-CN" altLang="en-US" kern="1200" dirty="0">
                <a:latin typeface="Times New Roman" pitchFamily="18" charset="0"/>
                <a:ea typeface="SimSun" pitchFamily="2" charset="-122"/>
              </a:rPr>
              <a:t>天气</a:t>
            </a:r>
            <a:r>
              <a:rPr lang="en-US" altLang="zh-CN" kern="1200" dirty="0">
                <a:latin typeface="Times New Roman" pitchFamily="18" charset="0"/>
                <a:ea typeface="SimSun" pitchFamily="2" charset="-122"/>
              </a:rPr>
              <a:t>)=</a:t>
            </a:r>
            <a:r>
              <a:rPr lang="zh-CN" altLang="en-US" kern="1200" dirty="0">
                <a:latin typeface="Times New Roman" pitchFamily="18" charset="0"/>
                <a:ea typeface="SimSun" pitchFamily="2" charset="-122"/>
              </a:rPr>
              <a:t>？</a:t>
            </a:r>
            <a:endParaRPr lang="zh-CN" altLang="en-US" dirty="0"/>
          </a:p>
        </p:txBody>
      </p:sp>
      <p:graphicFrame>
        <p:nvGraphicFramePr>
          <p:cNvPr id="6" name="Object 0">
            <a:extLst>
              <a:ext uri="{FF2B5EF4-FFF2-40B4-BE49-F238E27FC236}">
                <a16:creationId xmlns:a16="http://schemas.microsoft.com/office/drawing/2014/main" id="{B2C38CEA-73B6-4666-BE3F-CDEDE0866265}"/>
              </a:ext>
            </a:extLst>
          </p:cNvPr>
          <p:cNvGraphicFramePr>
            <a:graphicFrameLocks noChangeAspect="1"/>
          </p:cNvGraphicFramePr>
          <p:nvPr>
            <p:extLst>
              <p:ext uri="{D42A27DB-BD31-4B8C-83A1-F6EECF244321}">
                <p14:modId xmlns:p14="http://schemas.microsoft.com/office/powerpoint/2010/main" val="3592675679"/>
              </p:ext>
            </p:extLst>
          </p:nvPr>
        </p:nvGraphicFramePr>
        <p:xfrm>
          <a:off x="4391980" y="1651441"/>
          <a:ext cx="4078970" cy="553423"/>
        </p:xfrm>
        <a:graphic>
          <a:graphicData uri="http://schemas.openxmlformats.org/presentationml/2006/ole">
            <mc:AlternateContent xmlns:mc="http://schemas.openxmlformats.org/markup-compatibility/2006">
              <mc:Choice xmlns:v="urn:schemas-microsoft-com:vml" Requires="v">
                <p:oleObj spid="_x0000_s32799" name="Equation" r:id="rId4" imgW="2247840" imgH="342720" progId="Equation.DSMT4">
                  <p:embed/>
                </p:oleObj>
              </mc:Choice>
              <mc:Fallback>
                <p:oleObj name="Equation" r:id="rId4" imgW="2247840" imgH="342720" progId="Equation.DSMT4">
                  <p:embed/>
                  <p:pic>
                    <p:nvPicPr>
                      <p:cNvPr id="503808" name="Object 0"/>
                      <p:cNvPicPr>
                        <a:picLocks noChangeAspect="1" noChangeArrowheads="1"/>
                      </p:cNvPicPr>
                      <p:nvPr/>
                    </p:nvPicPr>
                    <p:blipFill>
                      <a:blip r:embed="rId5"/>
                      <a:srcRect/>
                      <a:stretch>
                        <a:fillRect/>
                      </a:stretch>
                    </p:blipFill>
                    <p:spPr bwMode="auto">
                      <a:xfrm>
                        <a:off x="4391980" y="1651441"/>
                        <a:ext cx="4078970" cy="553423"/>
                      </a:xfrm>
                      <a:prstGeom prst="rect">
                        <a:avLst/>
                      </a:prstGeom>
                      <a:noFill/>
                      <a:ln w="19050">
                        <a:solidFill>
                          <a:srgbClr val="FFFF99"/>
                        </a:solidFill>
                        <a:miter lim="800000"/>
                        <a:headEnd/>
                        <a:tailEnd/>
                      </a:ln>
                    </p:spPr>
                  </p:pic>
                </p:oleObj>
              </mc:Fallback>
            </mc:AlternateContent>
          </a:graphicData>
        </a:graphic>
      </p:graphicFrame>
      <p:graphicFrame>
        <p:nvGraphicFramePr>
          <p:cNvPr id="7" name="Object 1">
            <a:extLst>
              <a:ext uri="{FF2B5EF4-FFF2-40B4-BE49-F238E27FC236}">
                <a16:creationId xmlns:a16="http://schemas.microsoft.com/office/drawing/2014/main" id="{C79CEED4-D380-4FDD-AC02-653D24084797}"/>
              </a:ext>
            </a:extLst>
          </p:cNvPr>
          <p:cNvGraphicFramePr>
            <a:graphicFrameLocks noChangeAspect="1"/>
          </p:cNvGraphicFramePr>
          <p:nvPr>
            <p:extLst>
              <p:ext uri="{D42A27DB-BD31-4B8C-83A1-F6EECF244321}">
                <p14:modId xmlns:p14="http://schemas.microsoft.com/office/powerpoint/2010/main" val="144392035"/>
              </p:ext>
            </p:extLst>
          </p:nvPr>
        </p:nvGraphicFramePr>
        <p:xfrm>
          <a:off x="4427984" y="3597391"/>
          <a:ext cx="4013727" cy="659701"/>
        </p:xfrm>
        <a:graphic>
          <a:graphicData uri="http://schemas.openxmlformats.org/presentationml/2006/ole">
            <mc:AlternateContent xmlns:mc="http://schemas.openxmlformats.org/markup-compatibility/2006">
              <mc:Choice xmlns:v="urn:schemas-microsoft-com:vml" Requires="v">
                <p:oleObj spid="_x0000_s32800" name="公式" r:id="rId6" imgW="1638000" imgH="355320" progId="Equation.3">
                  <p:embed/>
                </p:oleObj>
              </mc:Choice>
              <mc:Fallback>
                <p:oleObj name="公式" r:id="rId6" imgW="1638000" imgH="355320" progId="Equation.3">
                  <p:embed/>
                  <p:pic>
                    <p:nvPicPr>
                      <p:cNvPr id="503809"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984" y="3597391"/>
                        <a:ext cx="4013727" cy="659701"/>
                      </a:xfrm>
                      <a:prstGeom prst="rect">
                        <a:avLst/>
                      </a:prstGeom>
                      <a:noFill/>
                      <a:ln w="19050">
                        <a:solidFill>
                          <a:srgbClr val="FFFF99"/>
                        </a:solidFill>
                        <a:miter lim="800000"/>
                        <a:headEnd/>
                        <a:tailEnd/>
                      </a:ln>
                    </p:spPr>
                  </p:pic>
                </p:oleObj>
              </mc:Fallback>
            </mc:AlternateContent>
          </a:graphicData>
        </a:graphic>
      </p:graphicFrame>
      <p:pic>
        <p:nvPicPr>
          <p:cNvPr id="10" name="图片 9">
            <a:extLst>
              <a:ext uri="{FF2B5EF4-FFF2-40B4-BE49-F238E27FC236}">
                <a16:creationId xmlns:a16="http://schemas.microsoft.com/office/drawing/2014/main" id="{1AC7EE69-AAB5-4353-85BE-61D24B8A83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1540" y="1174490"/>
            <a:ext cx="8575666" cy="5555926"/>
          </a:xfrm>
          <a:prstGeom prst="rect">
            <a:avLst/>
          </a:prstGeom>
        </p:spPr>
      </p:pic>
    </p:spTree>
    <p:extLst>
      <p:ext uri="{BB962C8B-B14F-4D97-AF65-F5344CB8AC3E}">
        <p14:creationId xmlns:p14="http://schemas.microsoft.com/office/powerpoint/2010/main" val="52041652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3AA61-05BE-4833-810A-712107995479}"/>
              </a:ext>
            </a:extLst>
          </p:cNvPr>
          <p:cNvSpPr>
            <a:spLocks noGrp="1"/>
          </p:cNvSpPr>
          <p:nvPr>
            <p:ph type="title"/>
          </p:nvPr>
        </p:nvSpPr>
        <p:spPr>
          <a:xfrm>
            <a:off x="457200" y="-27384"/>
            <a:ext cx="4078796" cy="1295400"/>
          </a:xfrm>
        </p:spPr>
        <p:txBody>
          <a:bodyPr/>
          <a:lstStyle/>
          <a:p>
            <a:r>
              <a:rPr lang="zh-CN" altLang="en-US" sz="3600" dirty="0">
                <a:solidFill>
                  <a:srgbClr val="330066"/>
                </a:solidFill>
              </a:rPr>
              <a:t>条件熵：已知温度</a:t>
            </a:r>
            <a:endParaRPr lang="zh-CN" altLang="en-US" dirty="0"/>
          </a:p>
        </p:txBody>
      </p:sp>
      <p:sp>
        <p:nvSpPr>
          <p:cNvPr id="4" name="灯片编号占位符 3">
            <a:extLst>
              <a:ext uri="{FF2B5EF4-FFF2-40B4-BE49-F238E27FC236}">
                <a16:creationId xmlns:a16="http://schemas.microsoft.com/office/drawing/2014/main" id="{1BA1A9CC-5946-4CCF-A462-A674F56CE6E5}"/>
              </a:ext>
            </a:extLst>
          </p:cNvPr>
          <p:cNvSpPr>
            <a:spLocks noGrp="1"/>
          </p:cNvSpPr>
          <p:nvPr>
            <p:ph type="sldNum" sz="quarter" idx="12"/>
          </p:nvPr>
        </p:nvSpPr>
        <p:spPr/>
        <p:txBody>
          <a:bodyPr/>
          <a:lstStyle/>
          <a:p>
            <a:fld id="{9607B70A-3E0E-44E9-8692-6BD164CC5B23}" type="slidenum">
              <a:rPr lang="en-US" altLang="zh-CN" smtClean="0"/>
              <a:pPr/>
              <a:t>23</a:t>
            </a:fld>
            <a:endParaRPr lang="en-US" altLang="zh-CN"/>
          </a:p>
        </p:txBody>
      </p:sp>
      <p:graphicFrame>
        <p:nvGraphicFramePr>
          <p:cNvPr id="7" name="内容占位符 3">
            <a:extLst>
              <a:ext uri="{FF2B5EF4-FFF2-40B4-BE49-F238E27FC236}">
                <a16:creationId xmlns:a16="http://schemas.microsoft.com/office/drawing/2014/main" id="{5FD7674F-95B4-471F-BC60-4A0C8C5682D9}"/>
              </a:ext>
            </a:extLst>
          </p:cNvPr>
          <p:cNvGraphicFramePr>
            <a:graphicFrameLocks/>
          </p:cNvGraphicFramePr>
          <p:nvPr>
            <p:extLst>
              <p:ext uri="{D42A27DB-BD31-4B8C-83A1-F6EECF244321}">
                <p14:modId xmlns:p14="http://schemas.microsoft.com/office/powerpoint/2010/main" val="2242603737"/>
              </p:ext>
            </p:extLst>
          </p:nvPr>
        </p:nvGraphicFramePr>
        <p:xfrm>
          <a:off x="2386350" y="1484784"/>
          <a:ext cx="4320000" cy="4714875"/>
        </p:xfrm>
        <a:graphic>
          <a:graphicData uri="http://schemas.openxmlformats.org/drawingml/2006/table">
            <a:tbl>
              <a:tblPr/>
              <a:tblGrid>
                <a:gridCol w="864000">
                  <a:extLst>
                    <a:ext uri="{9D8B030D-6E8A-4147-A177-3AD203B41FA5}">
                      <a16:colId xmlns:a16="http://schemas.microsoft.com/office/drawing/2014/main" val="20000"/>
                    </a:ext>
                  </a:extLst>
                </a:gridCol>
                <a:gridCol w="864000">
                  <a:extLst>
                    <a:ext uri="{9D8B030D-6E8A-4147-A177-3AD203B41FA5}">
                      <a16:colId xmlns:a16="http://schemas.microsoft.com/office/drawing/2014/main" val="20001"/>
                    </a:ext>
                  </a:extLst>
                </a:gridCol>
                <a:gridCol w="864000">
                  <a:extLst>
                    <a:ext uri="{9D8B030D-6E8A-4147-A177-3AD203B41FA5}">
                      <a16:colId xmlns:a16="http://schemas.microsoft.com/office/drawing/2014/main" val="20002"/>
                    </a:ext>
                  </a:extLst>
                </a:gridCol>
                <a:gridCol w="864000">
                  <a:extLst>
                    <a:ext uri="{9D8B030D-6E8A-4147-A177-3AD203B41FA5}">
                      <a16:colId xmlns:a16="http://schemas.microsoft.com/office/drawing/2014/main" val="20003"/>
                    </a:ext>
                  </a:extLst>
                </a:gridCol>
                <a:gridCol w="864000">
                  <a:extLst>
                    <a:ext uri="{9D8B030D-6E8A-4147-A177-3AD203B41FA5}">
                      <a16:colId xmlns:a16="http://schemas.microsoft.com/office/drawing/2014/main" val="20004"/>
                    </a:ext>
                  </a:extLst>
                </a:gridCol>
              </a:tblGrid>
              <a:tr h="304802">
                <a:tc>
                  <a:txBody>
                    <a:bodyPr/>
                    <a:lstStyle/>
                    <a:p>
                      <a:pPr algn="l" rtl="0" fontAlgn="ctr"/>
                      <a:r>
                        <a:rPr lang="zh-CN" altLang="en-US" sz="2000" b="1" i="0" u="none" strike="noStrike" dirty="0">
                          <a:solidFill>
                            <a:srgbClr val="0070C0"/>
                          </a:solidFill>
                          <a:latin typeface="宋体"/>
                        </a:rPr>
                        <a:t>天气</a:t>
                      </a:r>
                      <a:r>
                        <a:rPr lang="zh-CN" altLang="en-US" sz="2000" b="0" i="0" u="none" strike="noStrike" dirty="0">
                          <a:solidFill>
                            <a:srgbClr val="0070C0"/>
                          </a:solidFill>
                          <a:latin typeface="Calibri"/>
                        </a:rPr>
                        <a:t> </a:t>
                      </a:r>
                      <a:endParaRPr lang="zh-CN" altLang="en-US" sz="2000" b="1" i="0" u="none" strike="noStrike" dirty="0">
                        <a:solidFill>
                          <a:srgbClr val="0070C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1" i="0" u="none" strike="noStrike" dirty="0">
                          <a:solidFill>
                            <a:srgbClr val="0070C0"/>
                          </a:solidFill>
                          <a:latin typeface="宋体"/>
                        </a:rPr>
                        <a:t>湿度</a:t>
                      </a:r>
                      <a:r>
                        <a:rPr lang="zh-CN" altLang="en-US" sz="2000" b="0" i="0" u="none" strike="noStrike" dirty="0">
                          <a:solidFill>
                            <a:srgbClr val="0070C0"/>
                          </a:solidFill>
                          <a:latin typeface="Calibri"/>
                        </a:rPr>
                        <a:t> </a:t>
                      </a:r>
                      <a:endParaRPr lang="zh-CN" altLang="en-US" sz="2000" b="1" i="0" u="none" strike="noStrike" dirty="0">
                        <a:solidFill>
                          <a:srgbClr val="0070C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1" i="0" u="none" strike="noStrike">
                          <a:solidFill>
                            <a:srgbClr val="0070C0"/>
                          </a:solidFill>
                          <a:latin typeface="宋体"/>
                        </a:rPr>
                        <a:t>风速</a:t>
                      </a:r>
                      <a:r>
                        <a:rPr lang="zh-CN" altLang="en-US" sz="2000" b="0" i="0" u="none" strike="noStrike">
                          <a:solidFill>
                            <a:srgbClr val="0070C0"/>
                          </a:solidFill>
                          <a:latin typeface="Calibri"/>
                        </a:rPr>
                        <a:t> </a:t>
                      </a:r>
                      <a:endParaRPr lang="zh-CN" altLang="en-US" sz="2000" b="1" i="0" u="none" strike="noStrike">
                        <a:solidFill>
                          <a:srgbClr val="0070C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1" i="0" u="none" strike="noStrike">
                          <a:solidFill>
                            <a:srgbClr val="0070C0"/>
                          </a:solidFill>
                          <a:latin typeface="宋体"/>
                        </a:rPr>
                        <a:t>温度</a:t>
                      </a:r>
                      <a:r>
                        <a:rPr lang="zh-CN" altLang="en-US" sz="2000" b="0" i="0" u="none" strike="noStrike">
                          <a:solidFill>
                            <a:srgbClr val="0070C0"/>
                          </a:solidFill>
                          <a:latin typeface="Calibri"/>
                        </a:rPr>
                        <a:t> </a:t>
                      </a:r>
                      <a:endParaRPr lang="zh-CN" altLang="en-US" sz="2000" b="1" i="0" u="none" strike="noStrike">
                        <a:solidFill>
                          <a:srgbClr val="0070C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1" i="0" u="none" strike="noStrike">
                          <a:solidFill>
                            <a:srgbClr val="0070C0"/>
                          </a:solidFill>
                          <a:latin typeface="宋体"/>
                        </a:rPr>
                        <a:t>活动</a:t>
                      </a:r>
                      <a:r>
                        <a:rPr lang="zh-CN" altLang="en-US" sz="2000" b="0" i="0" u="none" strike="noStrike">
                          <a:solidFill>
                            <a:srgbClr val="0070C0"/>
                          </a:solidFill>
                          <a:latin typeface="Calibri"/>
                        </a:rPr>
                        <a:t> </a:t>
                      </a:r>
                      <a:endParaRPr lang="zh-CN" altLang="en-US" sz="2000" b="1" i="0" u="none" strike="noStrike">
                        <a:solidFill>
                          <a:srgbClr val="0070C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802">
                <a:tc>
                  <a:txBody>
                    <a:bodyPr/>
                    <a:lstStyle/>
                    <a:p>
                      <a:pPr algn="l" rtl="0" fontAlgn="ctr"/>
                      <a:r>
                        <a:rPr lang="zh-CN" altLang="en-US" sz="2000" b="0" i="0" u="none" strike="noStrike">
                          <a:solidFill>
                            <a:srgbClr val="000000"/>
                          </a:solidFill>
                          <a:latin typeface="宋体"/>
                        </a:rPr>
                        <a:t>阴</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高</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dirty="0">
                          <a:solidFill>
                            <a:srgbClr val="000000"/>
                          </a:solidFill>
                          <a:latin typeface="宋体"/>
                        </a:rPr>
                        <a:t>弱</a:t>
                      </a:r>
                      <a:r>
                        <a:rPr lang="zh-CN" altLang="en-US" sz="2000" b="0" i="0" u="none" strike="noStrike" dirty="0">
                          <a:solidFill>
                            <a:srgbClr val="000000"/>
                          </a:solidFill>
                          <a:latin typeface="Calibri"/>
                        </a:rPr>
                        <a:t> </a:t>
                      </a:r>
                      <a:endParaRPr lang="zh-CN" altLang="en-US" sz="2000" b="0" i="0" u="none" strike="noStrike" dirty="0">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炎热</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dirty="0">
                          <a:solidFill>
                            <a:srgbClr val="000000"/>
                          </a:solidFill>
                          <a:latin typeface="宋体"/>
                        </a:rPr>
                        <a:t>进行</a:t>
                      </a:r>
                      <a:r>
                        <a:rPr lang="zh-CN" altLang="en-US" sz="2000" b="0" i="0" u="none" strike="noStrike" dirty="0">
                          <a:solidFill>
                            <a:srgbClr val="000000"/>
                          </a:solidFill>
                          <a:latin typeface="Calibri"/>
                        </a:rPr>
                        <a:t> </a:t>
                      </a:r>
                      <a:endParaRPr lang="zh-CN" altLang="en-US" sz="2000" b="0" i="0" u="none" strike="noStrike" dirty="0">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4802">
                <a:tc>
                  <a:txBody>
                    <a:bodyPr/>
                    <a:lstStyle/>
                    <a:p>
                      <a:pPr algn="l" rtl="0" fontAlgn="ctr"/>
                      <a:r>
                        <a:rPr lang="zh-CN" altLang="en-US" sz="2000" b="0" i="0" u="none" strike="noStrike">
                          <a:solidFill>
                            <a:srgbClr val="000000"/>
                          </a:solidFill>
                          <a:latin typeface="宋体"/>
                        </a:rPr>
                        <a:t>阴</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dirty="0">
                          <a:solidFill>
                            <a:srgbClr val="000000"/>
                          </a:solidFill>
                          <a:latin typeface="宋体"/>
                        </a:rPr>
                        <a:t>正常</a:t>
                      </a:r>
                      <a:r>
                        <a:rPr lang="zh-CN" altLang="en-US" sz="2000" b="0" i="0" u="none" strike="noStrike" dirty="0">
                          <a:solidFill>
                            <a:srgbClr val="000000"/>
                          </a:solidFill>
                          <a:latin typeface="Calibri"/>
                        </a:rPr>
                        <a:t> </a:t>
                      </a:r>
                      <a:endParaRPr lang="zh-CN" altLang="en-US" sz="2000" b="0" i="0" u="none" strike="noStrike" dirty="0">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dirty="0">
                          <a:solidFill>
                            <a:srgbClr val="000000"/>
                          </a:solidFill>
                          <a:latin typeface="宋体"/>
                        </a:rPr>
                        <a:t>弱</a:t>
                      </a:r>
                      <a:r>
                        <a:rPr lang="zh-CN" altLang="en-US" sz="2000" b="0" i="0" u="none" strike="noStrike" dirty="0">
                          <a:solidFill>
                            <a:srgbClr val="000000"/>
                          </a:solidFill>
                          <a:latin typeface="Calibri"/>
                        </a:rPr>
                        <a:t> </a:t>
                      </a:r>
                      <a:endParaRPr lang="zh-CN" altLang="en-US" sz="2000" b="0" i="0" u="none" strike="noStrike" dirty="0">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炎热</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dirty="0">
                          <a:solidFill>
                            <a:srgbClr val="000000"/>
                          </a:solidFill>
                          <a:latin typeface="宋体"/>
                        </a:rPr>
                        <a:t>进行</a:t>
                      </a:r>
                      <a:r>
                        <a:rPr lang="zh-CN" altLang="en-US" sz="2000" b="0" i="0" u="none" strike="noStrike" dirty="0">
                          <a:solidFill>
                            <a:srgbClr val="000000"/>
                          </a:solidFill>
                          <a:latin typeface="Calibri"/>
                        </a:rPr>
                        <a:t> </a:t>
                      </a:r>
                      <a:endParaRPr lang="zh-CN" altLang="en-US" sz="2000" b="0" i="0" u="none" strike="noStrike" dirty="0">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4802">
                <a:tc>
                  <a:txBody>
                    <a:bodyPr/>
                    <a:lstStyle/>
                    <a:p>
                      <a:pPr algn="l" rtl="0" fontAlgn="ctr"/>
                      <a:r>
                        <a:rPr lang="zh-CN" altLang="en-US" sz="2000" b="0" i="0" u="none" strike="noStrike">
                          <a:solidFill>
                            <a:srgbClr val="000000"/>
                          </a:solidFill>
                          <a:latin typeface="宋体"/>
                        </a:rPr>
                        <a:t>晴</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高</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弱</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炎热</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取消</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4802">
                <a:tc>
                  <a:txBody>
                    <a:bodyPr/>
                    <a:lstStyle/>
                    <a:p>
                      <a:pPr algn="l" rtl="0" fontAlgn="ctr"/>
                      <a:r>
                        <a:rPr lang="zh-CN" altLang="en-US" sz="2000" b="0" i="0" u="none" strike="noStrike">
                          <a:solidFill>
                            <a:srgbClr val="000000"/>
                          </a:solidFill>
                          <a:latin typeface="宋体"/>
                        </a:rPr>
                        <a:t>晴</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高</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强</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炎热</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取消</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4802">
                <a:tc>
                  <a:txBody>
                    <a:bodyPr/>
                    <a:lstStyle/>
                    <a:p>
                      <a:pPr algn="l" rtl="0" fontAlgn="ctr"/>
                      <a:r>
                        <a:rPr lang="zh-CN" altLang="en-US" sz="2000" b="0" i="0" u="none" strike="noStrike">
                          <a:solidFill>
                            <a:srgbClr val="000000"/>
                          </a:solidFill>
                          <a:latin typeface="宋体"/>
                        </a:rPr>
                        <a:t>雨</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高</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弱</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适中</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进行</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4802">
                <a:tc>
                  <a:txBody>
                    <a:bodyPr/>
                    <a:lstStyle/>
                    <a:p>
                      <a:pPr algn="l" rtl="0" fontAlgn="ctr"/>
                      <a:r>
                        <a:rPr lang="zh-CN" altLang="en-US" sz="2000" b="0" i="0" u="none" strike="noStrike">
                          <a:solidFill>
                            <a:srgbClr val="000000"/>
                          </a:solidFill>
                          <a:latin typeface="宋体"/>
                        </a:rPr>
                        <a:t>雨</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正常</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弱</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适中</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dirty="0">
                          <a:solidFill>
                            <a:srgbClr val="000000"/>
                          </a:solidFill>
                          <a:latin typeface="宋体"/>
                        </a:rPr>
                        <a:t>进行</a:t>
                      </a:r>
                      <a:r>
                        <a:rPr lang="zh-CN" altLang="en-US" sz="2000" b="0" i="0" u="none" strike="noStrike" dirty="0">
                          <a:solidFill>
                            <a:srgbClr val="000000"/>
                          </a:solidFill>
                          <a:latin typeface="Calibri"/>
                        </a:rPr>
                        <a:t> </a:t>
                      </a:r>
                      <a:endParaRPr lang="zh-CN" altLang="en-US" sz="2000" b="0" i="0" u="none" strike="noStrike" dirty="0">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4802">
                <a:tc>
                  <a:txBody>
                    <a:bodyPr/>
                    <a:lstStyle/>
                    <a:p>
                      <a:pPr algn="l" rtl="0" fontAlgn="ctr"/>
                      <a:r>
                        <a:rPr lang="zh-CN" altLang="en-US" sz="2000" b="0" i="0" u="none" strike="noStrike">
                          <a:solidFill>
                            <a:srgbClr val="000000"/>
                          </a:solidFill>
                          <a:latin typeface="宋体"/>
                        </a:rPr>
                        <a:t>晴</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正常</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强</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适中</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进行</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4802">
                <a:tc>
                  <a:txBody>
                    <a:bodyPr/>
                    <a:lstStyle/>
                    <a:p>
                      <a:pPr algn="l" rtl="0" fontAlgn="ctr"/>
                      <a:r>
                        <a:rPr lang="zh-CN" altLang="en-US" sz="2000" b="0" i="0" u="none" strike="noStrike">
                          <a:solidFill>
                            <a:srgbClr val="000000"/>
                          </a:solidFill>
                          <a:latin typeface="宋体"/>
                        </a:rPr>
                        <a:t>阴</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高</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强</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适中</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进行</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04802">
                <a:tc>
                  <a:txBody>
                    <a:bodyPr/>
                    <a:lstStyle/>
                    <a:p>
                      <a:pPr algn="l" rtl="0" fontAlgn="ctr"/>
                      <a:r>
                        <a:rPr lang="zh-CN" altLang="en-US" sz="2000" b="0" i="0" u="none" strike="noStrike">
                          <a:solidFill>
                            <a:srgbClr val="000000"/>
                          </a:solidFill>
                          <a:latin typeface="宋体"/>
                        </a:rPr>
                        <a:t>晴</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高</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弱</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适中</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dirty="0">
                          <a:solidFill>
                            <a:srgbClr val="000000"/>
                          </a:solidFill>
                          <a:latin typeface="宋体"/>
                        </a:rPr>
                        <a:t>取消</a:t>
                      </a:r>
                      <a:r>
                        <a:rPr lang="zh-CN" altLang="en-US" sz="2000" b="0" i="0" u="none" strike="noStrike" dirty="0">
                          <a:solidFill>
                            <a:srgbClr val="000000"/>
                          </a:solidFill>
                          <a:latin typeface="Calibri"/>
                        </a:rPr>
                        <a:t> </a:t>
                      </a:r>
                      <a:endParaRPr lang="zh-CN" altLang="en-US" sz="2000" b="0" i="0" u="none" strike="noStrike" dirty="0">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04802">
                <a:tc>
                  <a:txBody>
                    <a:bodyPr/>
                    <a:lstStyle/>
                    <a:p>
                      <a:pPr algn="l" rtl="0" fontAlgn="ctr"/>
                      <a:r>
                        <a:rPr lang="zh-CN" altLang="en-US" sz="2000" b="0" i="0" u="none" strike="noStrike">
                          <a:solidFill>
                            <a:srgbClr val="000000"/>
                          </a:solidFill>
                          <a:latin typeface="宋体"/>
                        </a:rPr>
                        <a:t>雨</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高</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强</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适中</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取消</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04802">
                <a:tc>
                  <a:txBody>
                    <a:bodyPr/>
                    <a:lstStyle/>
                    <a:p>
                      <a:pPr algn="l" rtl="0" fontAlgn="ctr"/>
                      <a:r>
                        <a:rPr lang="zh-CN" altLang="en-US" sz="2000" b="0" i="0" u="none" strike="noStrike">
                          <a:solidFill>
                            <a:srgbClr val="000000"/>
                          </a:solidFill>
                          <a:latin typeface="宋体"/>
                        </a:rPr>
                        <a:t>雨</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正常</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弱</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寒冷</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进行</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04802">
                <a:tc>
                  <a:txBody>
                    <a:bodyPr/>
                    <a:lstStyle/>
                    <a:p>
                      <a:pPr algn="l" rtl="0" fontAlgn="ctr"/>
                      <a:r>
                        <a:rPr lang="zh-CN" altLang="en-US" sz="2000" b="0" i="0" u="none" strike="noStrike">
                          <a:solidFill>
                            <a:srgbClr val="000000"/>
                          </a:solidFill>
                          <a:latin typeface="宋体"/>
                        </a:rPr>
                        <a:t>阴</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正常</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强</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寒冷</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进行</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04802">
                <a:tc>
                  <a:txBody>
                    <a:bodyPr/>
                    <a:lstStyle/>
                    <a:p>
                      <a:pPr algn="l" rtl="0" fontAlgn="ctr"/>
                      <a:r>
                        <a:rPr lang="zh-CN" altLang="en-US" sz="2000" b="0" i="0" u="none" strike="noStrike">
                          <a:solidFill>
                            <a:srgbClr val="000000"/>
                          </a:solidFill>
                          <a:latin typeface="宋体"/>
                        </a:rPr>
                        <a:t>晴</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正常</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弱</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寒冷</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进行</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304802">
                <a:tc>
                  <a:txBody>
                    <a:bodyPr/>
                    <a:lstStyle/>
                    <a:p>
                      <a:pPr algn="l" rtl="0" fontAlgn="ctr"/>
                      <a:r>
                        <a:rPr lang="zh-CN" altLang="en-US" sz="2000" b="0" i="0" u="none" strike="noStrike">
                          <a:solidFill>
                            <a:srgbClr val="000000"/>
                          </a:solidFill>
                          <a:latin typeface="宋体"/>
                        </a:rPr>
                        <a:t>雨</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正常</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强</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a:solidFill>
                            <a:srgbClr val="000000"/>
                          </a:solidFill>
                          <a:latin typeface="宋体"/>
                        </a:rPr>
                        <a:t>寒冷</a:t>
                      </a:r>
                      <a:r>
                        <a:rPr lang="zh-CN" altLang="en-US" sz="2000" b="0" i="0" u="none" strike="noStrike">
                          <a:solidFill>
                            <a:srgbClr val="000000"/>
                          </a:solidFill>
                          <a:latin typeface="Calibri"/>
                        </a:rPr>
                        <a:t> </a:t>
                      </a:r>
                      <a:endParaRPr lang="zh-CN" altLang="en-US" sz="20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2000" b="0" i="0" u="none" strike="noStrike" dirty="0">
                          <a:solidFill>
                            <a:srgbClr val="000000"/>
                          </a:solidFill>
                          <a:latin typeface="宋体"/>
                        </a:rPr>
                        <a:t>取消</a:t>
                      </a:r>
                      <a:r>
                        <a:rPr lang="zh-CN" altLang="en-US" sz="2000" b="0" i="0" u="none" strike="noStrike" dirty="0">
                          <a:solidFill>
                            <a:srgbClr val="000000"/>
                          </a:solidFill>
                          <a:latin typeface="Calibri"/>
                        </a:rPr>
                        <a:t> </a:t>
                      </a:r>
                      <a:endParaRPr lang="zh-CN" altLang="en-US" sz="2000" b="0" i="0" u="none" strike="noStrike" dirty="0">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8" name="矩形 7">
            <a:extLst>
              <a:ext uri="{FF2B5EF4-FFF2-40B4-BE49-F238E27FC236}">
                <a16:creationId xmlns:a16="http://schemas.microsoft.com/office/drawing/2014/main" id="{868D487B-561B-4EDC-BA1E-CAF102DEB94D}"/>
              </a:ext>
            </a:extLst>
          </p:cNvPr>
          <p:cNvSpPr/>
          <p:nvPr/>
        </p:nvSpPr>
        <p:spPr>
          <a:xfrm>
            <a:off x="5858738" y="1828722"/>
            <a:ext cx="785818" cy="5847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D2D4F14-FBF4-422F-94C1-79A0DFF01D94}"/>
              </a:ext>
            </a:extLst>
          </p:cNvPr>
          <p:cNvSpPr/>
          <p:nvPr/>
        </p:nvSpPr>
        <p:spPr>
          <a:xfrm>
            <a:off x="5858738" y="2453234"/>
            <a:ext cx="785818" cy="5847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4F52110-7E95-4D7B-8A6E-C79EE1E74F87}"/>
              </a:ext>
            </a:extLst>
          </p:cNvPr>
          <p:cNvSpPr/>
          <p:nvPr/>
        </p:nvSpPr>
        <p:spPr>
          <a:xfrm>
            <a:off x="4974978" y="1770536"/>
            <a:ext cx="1785950" cy="1285884"/>
          </a:xfrm>
          <a:prstGeom prst="rect">
            <a:avLst/>
          </a:prstGeom>
          <a:no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8F9B587-2DCB-41BC-84EE-78D3ADAE68BD}"/>
              </a:ext>
            </a:extLst>
          </p:cNvPr>
          <p:cNvSpPr/>
          <p:nvPr/>
        </p:nvSpPr>
        <p:spPr>
          <a:xfrm>
            <a:off x="4974978" y="3056420"/>
            <a:ext cx="1785950" cy="1928826"/>
          </a:xfrm>
          <a:prstGeom prst="rect">
            <a:avLst/>
          </a:prstGeom>
          <a:no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FA8913C-351E-4245-83C8-5F79D3009FF4}"/>
              </a:ext>
            </a:extLst>
          </p:cNvPr>
          <p:cNvSpPr/>
          <p:nvPr/>
        </p:nvSpPr>
        <p:spPr>
          <a:xfrm>
            <a:off x="4974978" y="4985246"/>
            <a:ext cx="1785950" cy="1285884"/>
          </a:xfrm>
          <a:prstGeom prst="rect">
            <a:avLst/>
          </a:prstGeom>
          <a:no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A43B658-1AD1-4A81-9F6C-AA5DD6E4E495}"/>
              </a:ext>
            </a:extLst>
          </p:cNvPr>
          <p:cNvSpPr/>
          <p:nvPr/>
        </p:nvSpPr>
        <p:spPr>
          <a:xfrm>
            <a:off x="5845486" y="3056420"/>
            <a:ext cx="785818" cy="121444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EA46470-1212-4CF5-B635-54AE38E0091C}"/>
              </a:ext>
            </a:extLst>
          </p:cNvPr>
          <p:cNvSpPr/>
          <p:nvPr/>
        </p:nvSpPr>
        <p:spPr>
          <a:xfrm>
            <a:off x="5832234" y="4985246"/>
            <a:ext cx="785818" cy="8572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874B7221-E403-4F04-A623-9858B1CF82C3}"/>
              </a:ext>
            </a:extLst>
          </p:cNvPr>
          <p:cNvSpPr/>
          <p:nvPr/>
        </p:nvSpPr>
        <p:spPr>
          <a:xfrm>
            <a:off x="5832234" y="4342304"/>
            <a:ext cx="785818" cy="5847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5B035AB-B45A-4F3C-8D8A-58C7CBA69ABA}"/>
              </a:ext>
            </a:extLst>
          </p:cNvPr>
          <p:cNvSpPr/>
          <p:nvPr/>
        </p:nvSpPr>
        <p:spPr>
          <a:xfrm>
            <a:off x="5832234" y="5842502"/>
            <a:ext cx="785818" cy="3571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1">
            <a:extLst>
              <a:ext uri="{FF2B5EF4-FFF2-40B4-BE49-F238E27FC236}">
                <a16:creationId xmlns:a16="http://schemas.microsoft.com/office/drawing/2014/main" id="{F29964A6-0BB1-4F03-BCF2-08D94E437AC1}"/>
              </a:ext>
            </a:extLst>
          </p:cNvPr>
          <p:cNvSpPr>
            <a:spLocks noChangeArrowheads="1"/>
          </p:cNvSpPr>
          <p:nvPr/>
        </p:nvSpPr>
        <p:spPr bwMode="auto">
          <a:xfrm>
            <a:off x="3065850" y="6259378"/>
            <a:ext cx="3594382" cy="553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algn="ctr">
              <a:buNone/>
            </a:pPr>
            <a:r>
              <a:rPr lang="en-US" altLang="zh-CN" i="1" dirty="0"/>
              <a:t>H</a:t>
            </a:r>
            <a:r>
              <a:rPr lang="en-US" altLang="zh-CN" dirty="0"/>
              <a:t>(</a:t>
            </a:r>
            <a:r>
              <a:rPr lang="zh-CN" altLang="zh-CN" dirty="0"/>
              <a:t>活动</a:t>
            </a:r>
            <a:r>
              <a:rPr lang="en-US" altLang="zh-CN" dirty="0"/>
              <a:t>|</a:t>
            </a:r>
            <a:r>
              <a:rPr kumimoji="0" lang="zh-CN" altLang="en-US" dirty="0">
                <a:latin typeface="Times New Roman" pitchFamily="18" charset="0"/>
                <a:cs typeface="宋体" pitchFamily="2" charset="-122"/>
              </a:rPr>
              <a:t>温度</a:t>
            </a:r>
            <a:r>
              <a:rPr lang="en-US" altLang="zh-CN" dirty="0"/>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宋体" pitchFamily="2" charset="-122"/>
              </a:rPr>
              <a:t> = 0.911</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572924842"/>
      </p:ext>
    </p:extLst>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内容占位符 3">
            <a:extLst>
              <a:ext uri="{FF2B5EF4-FFF2-40B4-BE49-F238E27FC236}">
                <a16:creationId xmlns:a16="http://schemas.microsoft.com/office/drawing/2014/main" id="{D2607808-67B5-4F06-A7A8-65C76036938F}"/>
              </a:ext>
            </a:extLst>
          </p:cNvPr>
          <p:cNvGraphicFramePr>
            <a:graphicFrameLocks/>
          </p:cNvGraphicFramePr>
          <p:nvPr/>
        </p:nvGraphicFramePr>
        <p:xfrm>
          <a:off x="2143108" y="1857364"/>
          <a:ext cx="4929220" cy="4257675"/>
        </p:xfrm>
        <a:graphic>
          <a:graphicData uri="http://schemas.openxmlformats.org/drawingml/2006/table">
            <a:tbl>
              <a:tblPr/>
              <a:tblGrid>
                <a:gridCol w="985844">
                  <a:extLst>
                    <a:ext uri="{9D8B030D-6E8A-4147-A177-3AD203B41FA5}">
                      <a16:colId xmlns:a16="http://schemas.microsoft.com/office/drawing/2014/main" val="20000"/>
                    </a:ext>
                  </a:extLst>
                </a:gridCol>
                <a:gridCol w="985844">
                  <a:extLst>
                    <a:ext uri="{9D8B030D-6E8A-4147-A177-3AD203B41FA5}">
                      <a16:colId xmlns:a16="http://schemas.microsoft.com/office/drawing/2014/main" val="20001"/>
                    </a:ext>
                  </a:extLst>
                </a:gridCol>
                <a:gridCol w="985844">
                  <a:extLst>
                    <a:ext uri="{9D8B030D-6E8A-4147-A177-3AD203B41FA5}">
                      <a16:colId xmlns:a16="http://schemas.microsoft.com/office/drawing/2014/main" val="20002"/>
                    </a:ext>
                  </a:extLst>
                </a:gridCol>
                <a:gridCol w="985844">
                  <a:extLst>
                    <a:ext uri="{9D8B030D-6E8A-4147-A177-3AD203B41FA5}">
                      <a16:colId xmlns:a16="http://schemas.microsoft.com/office/drawing/2014/main" val="20003"/>
                    </a:ext>
                  </a:extLst>
                </a:gridCol>
                <a:gridCol w="985844">
                  <a:extLst>
                    <a:ext uri="{9D8B030D-6E8A-4147-A177-3AD203B41FA5}">
                      <a16:colId xmlns:a16="http://schemas.microsoft.com/office/drawing/2014/main" val="20004"/>
                    </a:ext>
                  </a:extLst>
                </a:gridCol>
              </a:tblGrid>
              <a:tr h="276227">
                <a:tc>
                  <a:txBody>
                    <a:bodyPr/>
                    <a:lstStyle/>
                    <a:p>
                      <a:pPr algn="l" rtl="0" fontAlgn="ctr"/>
                      <a:r>
                        <a:rPr lang="zh-CN" altLang="en-US" sz="1800" b="1" i="0" u="none" strike="noStrike" dirty="0">
                          <a:solidFill>
                            <a:srgbClr val="0070C0"/>
                          </a:solidFill>
                          <a:latin typeface="宋体"/>
                        </a:rPr>
                        <a:t>天气</a:t>
                      </a:r>
                      <a:r>
                        <a:rPr lang="zh-CN" altLang="en-US" sz="1800" b="0" i="0" u="none" strike="noStrike" dirty="0">
                          <a:solidFill>
                            <a:srgbClr val="0070C0"/>
                          </a:solidFill>
                          <a:latin typeface="Calibri"/>
                        </a:rPr>
                        <a:t> </a:t>
                      </a:r>
                      <a:endParaRPr lang="zh-CN" altLang="en-US" sz="1800" b="1" i="0" u="none" strike="noStrike" dirty="0">
                        <a:solidFill>
                          <a:srgbClr val="0070C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1" i="0" u="none" strike="noStrike">
                          <a:solidFill>
                            <a:srgbClr val="0070C0"/>
                          </a:solidFill>
                          <a:latin typeface="宋体"/>
                        </a:rPr>
                        <a:t>温度</a:t>
                      </a:r>
                      <a:r>
                        <a:rPr lang="zh-CN" altLang="en-US" sz="1800" b="0" i="0" u="none" strike="noStrike">
                          <a:solidFill>
                            <a:srgbClr val="0070C0"/>
                          </a:solidFill>
                          <a:latin typeface="Calibri"/>
                        </a:rPr>
                        <a:t> </a:t>
                      </a:r>
                      <a:endParaRPr lang="zh-CN" altLang="en-US" sz="1800" b="1" i="0" u="none" strike="noStrike">
                        <a:solidFill>
                          <a:srgbClr val="0070C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1" i="0" u="none" strike="noStrike">
                          <a:solidFill>
                            <a:srgbClr val="0070C0"/>
                          </a:solidFill>
                          <a:latin typeface="宋体"/>
                        </a:rPr>
                        <a:t>风速</a:t>
                      </a:r>
                      <a:r>
                        <a:rPr lang="zh-CN" altLang="en-US" sz="1800" b="0" i="0" u="none" strike="noStrike">
                          <a:solidFill>
                            <a:srgbClr val="0070C0"/>
                          </a:solidFill>
                          <a:latin typeface="Calibri"/>
                        </a:rPr>
                        <a:t> </a:t>
                      </a:r>
                      <a:endParaRPr lang="zh-CN" altLang="en-US" sz="1800" b="1" i="0" u="none" strike="noStrike">
                        <a:solidFill>
                          <a:srgbClr val="0070C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1" i="0" u="none" strike="noStrike" dirty="0">
                          <a:solidFill>
                            <a:srgbClr val="0070C0"/>
                          </a:solidFill>
                          <a:latin typeface="宋体"/>
                        </a:rPr>
                        <a:t>湿度</a:t>
                      </a:r>
                      <a:r>
                        <a:rPr lang="zh-CN" altLang="en-US" sz="1800" b="0" i="0" u="none" strike="noStrike" dirty="0">
                          <a:solidFill>
                            <a:srgbClr val="0070C0"/>
                          </a:solidFill>
                          <a:latin typeface="Calibri"/>
                        </a:rPr>
                        <a:t> </a:t>
                      </a:r>
                      <a:endParaRPr lang="zh-CN" altLang="en-US" sz="1800" b="1" i="0" u="none" strike="noStrike" dirty="0">
                        <a:solidFill>
                          <a:srgbClr val="0070C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1" i="0" u="none" strike="noStrike">
                          <a:solidFill>
                            <a:srgbClr val="0070C0"/>
                          </a:solidFill>
                          <a:latin typeface="宋体"/>
                        </a:rPr>
                        <a:t>活动</a:t>
                      </a:r>
                      <a:r>
                        <a:rPr lang="zh-CN" altLang="en-US" sz="1800" b="0" i="0" u="none" strike="noStrike">
                          <a:solidFill>
                            <a:srgbClr val="0070C0"/>
                          </a:solidFill>
                          <a:latin typeface="Calibri"/>
                        </a:rPr>
                        <a:t> </a:t>
                      </a:r>
                      <a:endParaRPr lang="zh-CN" altLang="en-US" sz="1800" b="1" i="0" u="none" strike="noStrike">
                        <a:solidFill>
                          <a:srgbClr val="0070C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6227">
                <a:tc>
                  <a:txBody>
                    <a:bodyPr/>
                    <a:lstStyle/>
                    <a:p>
                      <a:pPr algn="l" rtl="0" fontAlgn="ctr"/>
                      <a:r>
                        <a:rPr lang="zh-CN" altLang="en-US" sz="1800" b="0" i="0" u="none" strike="noStrike">
                          <a:solidFill>
                            <a:srgbClr val="000000"/>
                          </a:solidFill>
                          <a:latin typeface="宋体"/>
                        </a:rPr>
                        <a:t>阴</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炎热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弱</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高</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dirty="0">
                          <a:solidFill>
                            <a:srgbClr val="000000"/>
                          </a:solidFill>
                          <a:latin typeface="宋体"/>
                        </a:rPr>
                        <a:t>进行</a:t>
                      </a:r>
                      <a:r>
                        <a:rPr lang="zh-CN" altLang="en-US" sz="1800" b="0" i="0" u="none" strike="noStrike" dirty="0">
                          <a:solidFill>
                            <a:srgbClr val="000000"/>
                          </a:solidFill>
                          <a:latin typeface="Calibri"/>
                        </a:rPr>
                        <a:t> </a:t>
                      </a:r>
                      <a:endParaRPr lang="zh-CN" altLang="en-US" sz="1800" b="0" i="0" u="none" strike="noStrike" dirty="0">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6227">
                <a:tc>
                  <a:txBody>
                    <a:bodyPr/>
                    <a:lstStyle/>
                    <a:p>
                      <a:pPr algn="l" rtl="0" fontAlgn="ctr"/>
                      <a:r>
                        <a:rPr lang="zh-CN" altLang="en-US" sz="1800" b="0" i="0" u="none" strike="noStrike">
                          <a:solidFill>
                            <a:srgbClr val="000000"/>
                          </a:solidFill>
                          <a:latin typeface="宋体"/>
                        </a:rPr>
                        <a:t>雨</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适中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弱</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高</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进行</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6227">
                <a:tc>
                  <a:txBody>
                    <a:bodyPr/>
                    <a:lstStyle/>
                    <a:p>
                      <a:pPr algn="l" rtl="0" fontAlgn="ctr"/>
                      <a:r>
                        <a:rPr lang="zh-CN" altLang="en-US" sz="1800" b="0" i="0" u="none" strike="noStrike">
                          <a:solidFill>
                            <a:srgbClr val="000000"/>
                          </a:solidFill>
                          <a:latin typeface="宋体"/>
                        </a:rPr>
                        <a:t>阴</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适中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强</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高</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进行</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6227">
                <a:tc>
                  <a:txBody>
                    <a:bodyPr/>
                    <a:lstStyle/>
                    <a:p>
                      <a:pPr algn="l" rtl="0" fontAlgn="ctr"/>
                      <a:r>
                        <a:rPr lang="zh-CN" altLang="en-US" sz="1800" b="0" i="0" u="none" strike="noStrike">
                          <a:solidFill>
                            <a:srgbClr val="000000"/>
                          </a:solidFill>
                          <a:latin typeface="宋体"/>
                        </a:rPr>
                        <a:t>晴</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炎热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弱</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高</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取消</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6227">
                <a:tc>
                  <a:txBody>
                    <a:bodyPr/>
                    <a:lstStyle/>
                    <a:p>
                      <a:pPr algn="l" rtl="0" fontAlgn="ctr"/>
                      <a:r>
                        <a:rPr lang="zh-CN" altLang="en-US" sz="1800" b="0" i="0" u="none" strike="noStrike">
                          <a:solidFill>
                            <a:srgbClr val="000000"/>
                          </a:solidFill>
                          <a:latin typeface="宋体"/>
                        </a:rPr>
                        <a:t>晴</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炎热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强</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高</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取消</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6227">
                <a:tc>
                  <a:txBody>
                    <a:bodyPr/>
                    <a:lstStyle/>
                    <a:p>
                      <a:pPr algn="l" rtl="0" fontAlgn="ctr"/>
                      <a:r>
                        <a:rPr lang="zh-CN" altLang="en-US" sz="1800" b="0" i="0" u="none" strike="noStrike">
                          <a:solidFill>
                            <a:srgbClr val="000000"/>
                          </a:solidFill>
                          <a:latin typeface="宋体"/>
                        </a:rPr>
                        <a:t>晴</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适中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弱</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高</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取消</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6227">
                <a:tc>
                  <a:txBody>
                    <a:bodyPr/>
                    <a:lstStyle/>
                    <a:p>
                      <a:pPr algn="l" rtl="0" fontAlgn="ctr"/>
                      <a:r>
                        <a:rPr lang="zh-CN" altLang="en-US" sz="1800" b="0" i="0" u="none" strike="noStrike">
                          <a:solidFill>
                            <a:srgbClr val="000000"/>
                          </a:solidFill>
                          <a:latin typeface="宋体"/>
                        </a:rPr>
                        <a:t>雨</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适中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强</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高</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取消</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6227">
                <a:tc>
                  <a:txBody>
                    <a:bodyPr/>
                    <a:lstStyle/>
                    <a:p>
                      <a:pPr algn="l" rtl="0" fontAlgn="ctr"/>
                      <a:r>
                        <a:rPr lang="zh-CN" altLang="en-US" sz="1800" b="0" i="0" u="none" strike="noStrike">
                          <a:solidFill>
                            <a:srgbClr val="000000"/>
                          </a:solidFill>
                          <a:latin typeface="宋体"/>
                        </a:rPr>
                        <a:t>雨</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寒冷</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弱</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正常</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进行</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6227">
                <a:tc>
                  <a:txBody>
                    <a:bodyPr/>
                    <a:lstStyle/>
                    <a:p>
                      <a:pPr algn="l" rtl="0" fontAlgn="ctr"/>
                      <a:r>
                        <a:rPr lang="zh-CN" altLang="en-US" sz="1800" b="0" i="0" u="none" strike="noStrike">
                          <a:solidFill>
                            <a:srgbClr val="000000"/>
                          </a:solidFill>
                          <a:latin typeface="宋体"/>
                        </a:rPr>
                        <a:t>阴</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寒冷</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强</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正常</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进行</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6227">
                <a:tc>
                  <a:txBody>
                    <a:bodyPr/>
                    <a:lstStyle/>
                    <a:p>
                      <a:pPr algn="l" rtl="0" fontAlgn="ctr"/>
                      <a:r>
                        <a:rPr lang="zh-CN" altLang="en-US" sz="1800" b="0" i="0" u="none" strike="noStrike">
                          <a:solidFill>
                            <a:srgbClr val="000000"/>
                          </a:solidFill>
                          <a:latin typeface="宋体"/>
                        </a:rPr>
                        <a:t>晴</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寒冷</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弱</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正常</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进行</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6227">
                <a:tc>
                  <a:txBody>
                    <a:bodyPr/>
                    <a:lstStyle/>
                    <a:p>
                      <a:pPr algn="l" rtl="0" fontAlgn="ctr"/>
                      <a:r>
                        <a:rPr lang="zh-CN" altLang="en-US" sz="1800" b="0" i="0" u="none" strike="noStrike">
                          <a:solidFill>
                            <a:srgbClr val="000000"/>
                          </a:solidFill>
                          <a:latin typeface="宋体"/>
                        </a:rPr>
                        <a:t>雨</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适中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弱</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正常</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进行</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6227">
                <a:tc>
                  <a:txBody>
                    <a:bodyPr/>
                    <a:lstStyle/>
                    <a:p>
                      <a:pPr algn="l" rtl="0" fontAlgn="ctr"/>
                      <a:r>
                        <a:rPr lang="zh-CN" altLang="en-US" sz="1800" b="0" i="0" u="none" strike="noStrike">
                          <a:solidFill>
                            <a:srgbClr val="000000"/>
                          </a:solidFill>
                          <a:latin typeface="宋体"/>
                        </a:rPr>
                        <a:t>晴</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适中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强</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正常</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进行</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76227">
                <a:tc>
                  <a:txBody>
                    <a:bodyPr/>
                    <a:lstStyle/>
                    <a:p>
                      <a:pPr algn="l" rtl="0" fontAlgn="ctr"/>
                      <a:r>
                        <a:rPr lang="zh-CN" altLang="en-US" sz="1800" b="0" i="0" u="none" strike="noStrike">
                          <a:solidFill>
                            <a:srgbClr val="000000"/>
                          </a:solidFill>
                          <a:latin typeface="宋体"/>
                        </a:rPr>
                        <a:t>阴</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炎热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弱</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正常</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进行</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76227">
                <a:tc>
                  <a:txBody>
                    <a:bodyPr/>
                    <a:lstStyle/>
                    <a:p>
                      <a:pPr algn="l" rtl="0" fontAlgn="ctr"/>
                      <a:r>
                        <a:rPr lang="zh-CN" altLang="en-US" sz="1800" b="0" i="0" u="none" strike="noStrike">
                          <a:solidFill>
                            <a:srgbClr val="000000"/>
                          </a:solidFill>
                          <a:latin typeface="宋体"/>
                        </a:rPr>
                        <a:t>雨</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寒冷</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强</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正常</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dirty="0">
                          <a:solidFill>
                            <a:srgbClr val="000000"/>
                          </a:solidFill>
                          <a:latin typeface="宋体"/>
                        </a:rPr>
                        <a:t>取消</a:t>
                      </a:r>
                      <a:r>
                        <a:rPr lang="zh-CN" altLang="en-US" sz="1800" b="0" i="0" u="none" strike="noStrike" dirty="0">
                          <a:solidFill>
                            <a:srgbClr val="000000"/>
                          </a:solidFill>
                          <a:latin typeface="Calibri"/>
                        </a:rPr>
                        <a:t> </a:t>
                      </a:r>
                      <a:endParaRPr lang="zh-CN" altLang="en-US" sz="1800" b="0" i="0" u="none" strike="noStrike" dirty="0">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31" name="矩形 30">
            <a:extLst>
              <a:ext uri="{FF2B5EF4-FFF2-40B4-BE49-F238E27FC236}">
                <a16:creationId xmlns:a16="http://schemas.microsoft.com/office/drawing/2014/main" id="{07B8F6EF-50D9-4A87-9212-930D8C9D7FB8}"/>
              </a:ext>
            </a:extLst>
          </p:cNvPr>
          <p:cNvSpPr/>
          <p:nvPr/>
        </p:nvSpPr>
        <p:spPr>
          <a:xfrm>
            <a:off x="5000628" y="2143116"/>
            <a:ext cx="2000264" cy="2000264"/>
          </a:xfrm>
          <a:prstGeom prst="rect">
            <a:avLst/>
          </a:prstGeom>
          <a:no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8E1ADF9A-8899-4DAB-80F8-D08884BC62E3}"/>
              </a:ext>
            </a:extLst>
          </p:cNvPr>
          <p:cNvSpPr/>
          <p:nvPr/>
        </p:nvSpPr>
        <p:spPr>
          <a:xfrm>
            <a:off x="5000628" y="4143380"/>
            <a:ext cx="2000264" cy="2000264"/>
          </a:xfrm>
          <a:prstGeom prst="rect">
            <a:avLst/>
          </a:prstGeom>
          <a:no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D4ACDDBA-C8F6-49AE-9D29-7519FC5FB9FD}"/>
              </a:ext>
            </a:extLst>
          </p:cNvPr>
          <p:cNvSpPr/>
          <p:nvPr/>
        </p:nvSpPr>
        <p:spPr>
          <a:xfrm>
            <a:off x="6000760" y="2143116"/>
            <a:ext cx="785818" cy="8572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E0ADD9E3-62A8-4859-994C-330173C8CC98}"/>
              </a:ext>
            </a:extLst>
          </p:cNvPr>
          <p:cNvSpPr/>
          <p:nvPr/>
        </p:nvSpPr>
        <p:spPr>
          <a:xfrm>
            <a:off x="6000760" y="4143380"/>
            <a:ext cx="785818" cy="164307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EA64A8EF-70FA-4E3E-AE18-6C26287DBFC2}"/>
              </a:ext>
            </a:extLst>
          </p:cNvPr>
          <p:cNvSpPr/>
          <p:nvPr/>
        </p:nvSpPr>
        <p:spPr>
          <a:xfrm>
            <a:off x="6000760" y="3032054"/>
            <a:ext cx="785818" cy="10715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C27B08B4-FD88-4625-AB34-4749ACB5FE5E}"/>
              </a:ext>
            </a:extLst>
          </p:cNvPr>
          <p:cNvSpPr/>
          <p:nvPr/>
        </p:nvSpPr>
        <p:spPr>
          <a:xfrm>
            <a:off x="6000760" y="5857892"/>
            <a:ext cx="785818"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Rectangle 1">
            <a:extLst>
              <a:ext uri="{FF2B5EF4-FFF2-40B4-BE49-F238E27FC236}">
                <a16:creationId xmlns:a16="http://schemas.microsoft.com/office/drawing/2014/main" id="{1AF92A4C-EC8A-4C51-A504-42E5C3A31422}"/>
              </a:ext>
            </a:extLst>
          </p:cNvPr>
          <p:cNvSpPr>
            <a:spLocks noChangeArrowheads="1"/>
          </p:cNvSpPr>
          <p:nvPr/>
        </p:nvSpPr>
        <p:spPr bwMode="auto">
          <a:xfrm>
            <a:off x="3087556" y="6223374"/>
            <a:ext cx="3608680" cy="553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a:buNone/>
            </a:pPr>
            <a:r>
              <a:rPr lang="en-US" altLang="zh-CN" i="1" dirty="0"/>
              <a:t>H</a:t>
            </a:r>
            <a:r>
              <a:rPr lang="en-US" altLang="zh-CN" dirty="0"/>
              <a:t>(</a:t>
            </a:r>
            <a:r>
              <a:rPr lang="zh-CN" altLang="zh-CN" dirty="0"/>
              <a:t>活动</a:t>
            </a:r>
            <a:r>
              <a:rPr lang="en-US" altLang="zh-CN" dirty="0"/>
              <a:t>|</a:t>
            </a:r>
            <a:r>
              <a:rPr kumimoji="0" lang="zh-CN" altLang="en-US" dirty="0">
                <a:latin typeface="Times New Roman" pitchFamily="18" charset="0"/>
                <a:cs typeface="宋体" pitchFamily="2" charset="-122"/>
              </a:rPr>
              <a:t>湿度</a:t>
            </a:r>
            <a:r>
              <a:rPr lang="en-US" altLang="zh-CN" dirty="0"/>
              <a:t>)</a:t>
            </a:r>
            <a:r>
              <a:rPr kumimoji="0" lang="zh-CN" altLang="en-US" b="0" i="0" u="none" strike="noStrike" cap="none" normalizeH="0" baseline="0" dirty="0">
                <a:ln>
                  <a:noFill/>
                </a:ln>
                <a:solidFill>
                  <a:schemeClr val="tx1"/>
                </a:solidFill>
                <a:effectLst/>
                <a:latin typeface="Times New Roman" pitchFamily="18" charset="0"/>
                <a:ea typeface="宋体" pitchFamily="2" charset="-122"/>
                <a:cs typeface="宋体" pitchFamily="2" charset="-122"/>
              </a:rPr>
              <a:t> </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宋体" pitchFamily="2" charset="-122"/>
              </a:rPr>
              <a:t>= 0.789</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8" name="标题 1">
            <a:extLst>
              <a:ext uri="{FF2B5EF4-FFF2-40B4-BE49-F238E27FC236}">
                <a16:creationId xmlns:a16="http://schemas.microsoft.com/office/drawing/2014/main" id="{FEFF3C1E-2D42-4EE3-91BE-42A04DB26DA6}"/>
              </a:ext>
            </a:extLst>
          </p:cNvPr>
          <p:cNvSpPr>
            <a:spLocks noGrp="1"/>
          </p:cNvSpPr>
          <p:nvPr>
            <p:ph type="title"/>
          </p:nvPr>
        </p:nvSpPr>
        <p:spPr>
          <a:xfrm>
            <a:off x="457200" y="214290"/>
            <a:ext cx="8229600" cy="1143000"/>
          </a:xfrm>
        </p:spPr>
        <p:txBody>
          <a:bodyPr/>
          <a:lstStyle/>
          <a:p>
            <a:r>
              <a:rPr lang="zh-CN" altLang="en-US" dirty="0"/>
              <a:t>已知</a:t>
            </a:r>
            <a:r>
              <a:rPr lang="zh-CN" altLang="en-US" dirty="0">
                <a:latin typeface="Times New Roman" pitchFamily="18" charset="0"/>
                <a:cs typeface="宋体" pitchFamily="2" charset="-122"/>
              </a:rPr>
              <a:t>湿度</a:t>
            </a:r>
            <a:r>
              <a:rPr lang="zh-CN" altLang="en-US" dirty="0"/>
              <a:t>时</a:t>
            </a:r>
            <a:r>
              <a:rPr lang="zh-CN" altLang="zh-CN" dirty="0"/>
              <a:t>活动</a:t>
            </a:r>
            <a:r>
              <a:rPr lang="zh-CN" altLang="en-US" dirty="0"/>
              <a:t>的条件熵</a:t>
            </a:r>
          </a:p>
        </p:txBody>
      </p:sp>
    </p:spTree>
    <p:extLst>
      <p:ext uri="{BB962C8B-B14F-4D97-AF65-F5344CB8AC3E}">
        <p14:creationId xmlns:p14="http://schemas.microsoft.com/office/powerpoint/2010/main" val="3952844304"/>
      </p:ext>
    </p:extLst>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3">
            <a:extLst>
              <a:ext uri="{FF2B5EF4-FFF2-40B4-BE49-F238E27FC236}">
                <a16:creationId xmlns:a16="http://schemas.microsoft.com/office/drawing/2014/main" id="{1CB2E361-2D07-431B-9087-ECB3BD4B2F81}"/>
              </a:ext>
            </a:extLst>
          </p:cNvPr>
          <p:cNvGraphicFramePr>
            <a:graphicFrameLocks/>
          </p:cNvGraphicFramePr>
          <p:nvPr/>
        </p:nvGraphicFramePr>
        <p:xfrm>
          <a:off x="2071670" y="1857364"/>
          <a:ext cx="5000660" cy="4257675"/>
        </p:xfrm>
        <a:graphic>
          <a:graphicData uri="http://schemas.openxmlformats.org/drawingml/2006/table">
            <a:tbl>
              <a:tblPr/>
              <a:tblGrid>
                <a:gridCol w="1000132">
                  <a:extLst>
                    <a:ext uri="{9D8B030D-6E8A-4147-A177-3AD203B41FA5}">
                      <a16:colId xmlns:a16="http://schemas.microsoft.com/office/drawing/2014/main" val="20000"/>
                    </a:ext>
                  </a:extLst>
                </a:gridCol>
                <a:gridCol w="1000132">
                  <a:extLst>
                    <a:ext uri="{9D8B030D-6E8A-4147-A177-3AD203B41FA5}">
                      <a16:colId xmlns:a16="http://schemas.microsoft.com/office/drawing/2014/main" val="20001"/>
                    </a:ext>
                  </a:extLst>
                </a:gridCol>
                <a:gridCol w="1000132">
                  <a:extLst>
                    <a:ext uri="{9D8B030D-6E8A-4147-A177-3AD203B41FA5}">
                      <a16:colId xmlns:a16="http://schemas.microsoft.com/office/drawing/2014/main" val="20002"/>
                    </a:ext>
                  </a:extLst>
                </a:gridCol>
                <a:gridCol w="1000132">
                  <a:extLst>
                    <a:ext uri="{9D8B030D-6E8A-4147-A177-3AD203B41FA5}">
                      <a16:colId xmlns:a16="http://schemas.microsoft.com/office/drawing/2014/main" val="20003"/>
                    </a:ext>
                  </a:extLst>
                </a:gridCol>
                <a:gridCol w="1000132">
                  <a:extLst>
                    <a:ext uri="{9D8B030D-6E8A-4147-A177-3AD203B41FA5}">
                      <a16:colId xmlns:a16="http://schemas.microsoft.com/office/drawing/2014/main" val="20004"/>
                    </a:ext>
                  </a:extLst>
                </a:gridCol>
              </a:tblGrid>
              <a:tr h="280989">
                <a:tc>
                  <a:txBody>
                    <a:bodyPr/>
                    <a:lstStyle/>
                    <a:p>
                      <a:pPr algn="l" rtl="0" fontAlgn="ctr"/>
                      <a:r>
                        <a:rPr lang="zh-CN" altLang="en-US" sz="1800" b="1" i="0" u="none" strike="noStrike" dirty="0">
                          <a:solidFill>
                            <a:srgbClr val="0070C0"/>
                          </a:solidFill>
                          <a:latin typeface="宋体"/>
                        </a:rPr>
                        <a:t>天气</a:t>
                      </a:r>
                      <a:r>
                        <a:rPr lang="zh-CN" altLang="en-US" sz="1800" b="0" i="0" u="none" strike="noStrike" dirty="0">
                          <a:solidFill>
                            <a:srgbClr val="0070C0"/>
                          </a:solidFill>
                          <a:latin typeface="Calibri"/>
                        </a:rPr>
                        <a:t> </a:t>
                      </a:r>
                      <a:endParaRPr lang="zh-CN" altLang="en-US" sz="1800" b="1" i="0" u="none" strike="noStrike" dirty="0">
                        <a:solidFill>
                          <a:srgbClr val="0070C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1" i="0" u="none" strike="noStrike">
                          <a:solidFill>
                            <a:srgbClr val="0070C0"/>
                          </a:solidFill>
                          <a:latin typeface="宋体"/>
                        </a:rPr>
                        <a:t>温度</a:t>
                      </a:r>
                      <a:r>
                        <a:rPr lang="zh-CN" altLang="en-US" sz="1800" b="0" i="0" u="none" strike="noStrike">
                          <a:solidFill>
                            <a:srgbClr val="0070C0"/>
                          </a:solidFill>
                          <a:latin typeface="Calibri"/>
                        </a:rPr>
                        <a:t> </a:t>
                      </a:r>
                      <a:endParaRPr lang="zh-CN" altLang="en-US" sz="1800" b="1" i="0" u="none" strike="noStrike">
                        <a:solidFill>
                          <a:srgbClr val="0070C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1" i="0" u="none" strike="noStrike" dirty="0">
                          <a:solidFill>
                            <a:srgbClr val="0070C0"/>
                          </a:solidFill>
                          <a:latin typeface="宋体"/>
                        </a:rPr>
                        <a:t>湿度</a:t>
                      </a:r>
                      <a:r>
                        <a:rPr lang="zh-CN" altLang="en-US" sz="1800" b="0" i="0" u="none" strike="noStrike" dirty="0">
                          <a:solidFill>
                            <a:srgbClr val="0070C0"/>
                          </a:solidFill>
                          <a:latin typeface="Calibri"/>
                        </a:rPr>
                        <a:t> </a:t>
                      </a:r>
                      <a:endParaRPr lang="zh-CN" altLang="en-US" sz="1800" b="1" i="0" u="none" strike="noStrike" dirty="0">
                        <a:solidFill>
                          <a:srgbClr val="0070C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1" i="0" u="none" strike="noStrike">
                          <a:solidFill>
                            <a:srgbClr val="0070C0"/>
                          </a:solidFill>
                          <a:latin typeface="宋体"/>
                        </a:rPr>
                        <a:t>风速</a:t>
                      </a:r>
                      <a:r>
                        <a:rPr lang="zh-CN" altLang="en-US" sz="1800" b="0" i="0" u="none" strike="noStrike">
                          <a:solidFill>
                            <a:srgbClr val="0070C0"/>
                          </a:solidFill>
                          <a:latin typeface="Calibri"/>
                        </a:rPr>
                        <a:t> </a:t>
                      </a:r>
                      <a:endParaRPr lang="zh-CN" altLang="en-US" sz="1800" b="1" i="0" u="none" strike="noStrike">
                        <a:solidFill>
                          <a:srgbClr val="0070C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1" i="0" u="none" strike="noStrike">
                          <a:solidFill>
                            <a:srgbClr val="0070C0"/>
                          </a:solidFill>
                          <a:latin typeface="宋体"/>
                        </a:rPr>
                        <a:t>活动</a:t>
                      </a:r>
                      <a:r>
                        <a:rPr lang="zh-CN" altLang="en-US" sz="1800" b="0" i="0" u="none" strike="noStrike">
                          <a:solidFill>
                            <a:srgbClr val="0070C0"/>
                          </a:solidFill>
                          <a:latin typeface="Calibri"/>
                        </a:rPr>
                        <a:t> </a:t>
                      </a:r>
                      <a:endParaRPr lang="zh-CN" altLang="en-US" sz="1800" b="1" i="0" u="none" strike="noStrike">
                        <a:solidFill>
                          <a:srgbClr val="0070C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0989">
                <a:tc>
                  <a:txBody>
                    <a:bodyPr/>
                    <a:lstStyle/>
                    <a:p>
                      <a:pPr algn="l" rtl="0" fontAlgn="ctr"/>
                      <a:r>
                        <a:rPr lang="zh-CN" altLang="en-US" sz="1800" b="0" i="0" u="none" strike="noStrike">
                          <a:solidFill>
                            <a:srgbClr val="000000"/>
                          </a:solidFill>
                          <a:latin typeface="宋体"/>
                        </a:rPr>
                        <a:t>阴</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寒冷</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正常</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强</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进行</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0989">
                <a:tc>
                  <a:txBody>
                    <a:bodyPr/>
                    <a:lstStyle/>
                    <a:p>
                      <a:pPr algn="l" rtl="0" fontAlgn="ctr"/>
                      <a:r>
                        <a:rPr lang="zh-CN" altLang="en-US" sz="1800" b="0" i="0" u="none" strike="noStrike">
                          <a:solidFill>
                            <a:srgbClr val="000000"/>
                          </a:solidFill>
                          <a:latin typeface="宋体"/>
                        </a:rPr>
                        <a:t>晴</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适中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正常</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强</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进行</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0989">
                <a:tc>
                  <a:txBody>
                    <a:bodyPr/>
                    <a:lstStyle/>
                    <a:p>
                      <a:pPr algn="l" rtl="0" fontAlgn="ctr"/>
                      <a:r>
                        <a:rPr lang="zh-CN" altLang="en-US" sz="1800" b="0" i="0" u="none" strike="noStrike">
                          <a:solidFill>
                            <a:srgbClr val="000000"/>
                          </a:solidFill>
                          <a:latin typeface="宋体"/>
                        </a:rPr>
                        <a:t>阴</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适中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高</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强</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进行</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0989">
                <a:tc>
                  <a:txBody>
                    <a:bodyPr/>
                    <a:lstStyle/>
                    <a:p>
                      <a:pPr algn="l" rtl="0" fontAlgn="ctr"/>
                      <a:r>
                        <a:rPr lang="zh-CN" altLang="en-US" sz="1800" b="0" i="0" u="none" strike="noStrike">
                          <a:solidFill>
                            <a:srgbClr val="000000"/>
                          </a:solidFill>
                          <a:latin typeface="宋体"/>
                        </a:rPr>
                        <a:t>晴</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炎热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高</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强</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取消</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0989">
                <a:tc>
                  <a:txBody>
                    <a:bodyPr/>
                    <a:lstStyle/>
                    <a:p>
                      <a:pPr algn="l" rtl="0" fontAlgn="ctr"/>
                      <a:r>
                        <a:rPr lang="zh-CN" altLang="en-US" sz="1800" b="0" i="0" u="none" strike="noStrike">
                          <a:solidFill>
                            <a:srgbClr val="000000"/>
                          </a:solidFill>
                          <a:latin typeface="宋体"/>
                        </a:rPr>
                        <a:t>雨</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寒冷</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正常</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强</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取消</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0989">
                <a:tc>
                  <a:txBody>
                    <a:bodyPr/>
                    <a:lstStyle/>
                    <a:p>
                      <a:pPr algn="l" rtl="0" fontAlgn="ctr"/>
                      <a:r>
                        <a:rPr lang="zh-CN" altLang="en-US" sz="1800" b="0" i="0" u="none" strike="noStrike">
                          <a:solidFill>
                            <a:srgbClr val="000000"/>
                          </a:solidFill>
                          <a:latin typeface="宋体"/>
                        </a:rPr>
                        <a:t>雨</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适中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高</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强</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取消</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0989">
                <a:tc>
                  <a:txBody>
                    <a:bodyPr/>
                    <a:lstStyle/>
                    <a:p>
                      <a:pPr algn="l" rtl="0" fontAlgn="ctr"/>
                      <a:r>
                        <a:rPr lang="zh-CN" altLang="en-US" sz="1800" b="0" i="0" u="none" strike="noStrike">
                          <a:solidFill>
                            <a:srgbClr val="000000"/>
                          </a:solidFill>
                          <a:latin typeface="宋体"/>
                        </a:rPr>
                        <a:t>阴</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炎热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高</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弱</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进行</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0989">
                <a:tc>
                  <a:txBody>
                    <a:bodyPr/>
                    <a:lstStyle/>
                    <a:p>
                      <a:pPr algn="l" rtl="0" fontAlgn="ctr"/>
                      <a:r>
                        <a:rPr lang="zh-CN" altLang="en-US" sz="1800" b="0" i="0" u="none" strike="noStrike">
                          <a:solidFill>
                            <a:srgbClr val="000000"/>
                          </a:solidFill>
                          <a:latin typeface="宋体"/>
                        </a:rPr>
                        <a:t>雨</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适中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高</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弱</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进行</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0989">
                <a:tc>
                  <a:txBody>
                    <a:bodyPr/>
                    <a:lstStyle/>
                    <a:p>
                      <a:pPr algn="l" rtl="0" fontAlgn="ctr"/>
                      <a:r>
                        <a:rPr lang="zh-CN" altLang="en-US" sz="1800" b="0" i="0" u="none" strike="noStrike">
                          <a:solidFill>
                            <a:srgbClr val="000000"/>
                          </a:solidFill>
                          <a:latin typeface="宋体"/>
                        </a:rPr>
                        <a:t>雨</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寒冷</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正常</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弱</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进行</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80989">
                <a:tc>
                  <a:txBody>
                    <a:bodyPr/>
                    <a:lstStyle/>
                    <a:p>
                      <a:pPr algn="l" rtl="0" fontAlgn="ctr"/>
                      <a:r>
                        <a:rPr lang="zh-CN" altLang="en-US" sz="1800" b="0" i="0" u="none" strike="noStrike">
                          <a:solidFill>
                            <a:srgbClr val="000000"/>
                          </a:solidFill>
                          <a:latin typeface="宋体"/>
                        </a:rPr>
                        <a:t>晴</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寒冷</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正常</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弱</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进行</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0989">
                <a:tc>
                  <a:txBody>
                    <a:bodyPr/>
                    <a:lstStyle/>
                    <a:p>
                      <a:pPr algn="l" rtl="0" fontAlgn="ctr"/>
                      <a:r>
                        <a:rPr lang="zh-CN" altLang="en-US" sz="1800" b="0" i="0" u="none" strike="noStrike">
                          <a:solidFill>
                            <a:srgbClr val="000000"/>
                          </a:solidFill>
                          <a:latin typeface="宋体"/>
                        </a:rPr>
                        <a:t>雨</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适中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正常</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弱</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进行</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0989">
                <a:tc>
                  <a:txBody>
                    <a:bodyPr/>
                    <a:lstStyle/>
                    <a:p>
                      <a:pPr algn="l" rtl="0" fontAlgn="ctr"/>
                      <a:r>
                        <a:rPr lang="zh-CN" altLang="en-US" sz="1800" b="0" i="0" u="none" strike="noStrike">
                          <a:solidFill>
                            <a:srgbClr val="000000"/>
                          </a:solidFill>
                          <a:latin typeface="宋体"/>
                        </a:rPr>
                        <a:t>阴</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炎热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正常</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弱</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进行</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80989">
                <a:tc>
                  <a:txBody>
                    <a:bodyPr/>
                    <a:lstStyle/>
                    <a:p>
                      <a:pPr algn="l" rtl="0" fontAlgn="ctr"/>
                      <a:r>
                        <a:rPr lang="zh-CN" altLang="en-US" sz="1800" b="0" i="0" u="none" strike="noStrike">
                          <a:solidFill>
                            <a:srgbClr val="000000"/>
                          </a:solidFill>
                          <a:latin typeface="宋体"/>
                        </a:rPr>
                        <a:t>晴</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炎热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高</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弱</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取消</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80989">
                <a:tc>
                  <a:txBody>
                    <a:bodyPr/>
                    <a:lstStyle/>
                    <a:p>
                      <a:pPr algn="l" rtl="0" fontAlgn="ctr"/>
                      <a:r>
                        <a:rPr lang="zh-CN" altLang="en-US" sz="1800" b="0" i="0" u="none" strike="noStrike">
                          <a:solidFill>
                            <a:srgbClr val="000000"/>
                          </a:solidFill>
                          <a:latin typeface="宋体"/>
                        </a:rPr>
                        <a:t>晴</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适中</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高</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a:solidFill>
                            <a:srgbClr val="000000"/>
                          </a:solidFill>
                          <a:latin typeface="宋体"/>
                        </a:rPr>
                        <a:t>弱</a:t>
                      </a:r>
                      <a:r>
                        <a:rPr lang="zh-CN" altLang="en-US" sz="1800" b="0" i="0" u="none" strike="noStrike">
                          <a:solidFill>
                            <a:srgbClr val="000000"/>
                          </a:solidFill>
                          <a:latin typeface="Calibri"/>
                        </a:rPr>
                        <a:t> </a:t>
                      </a:r>
                      <a:endParaRPr lang="zh-CN" altLang="en-US" sz="1800" b="0" i="0" u="none" strike="noStrike">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800" b="0" i="0" u="none" strike="noStrike" dirty="0">
                          <a:solidFill>
                            <a:srgbClr val="000000"/>
                          </a:solidFill>
                          <a:latin typeface="宋体"/>
                        </a:rPr>
                        <a:t>取消</a:t>
                      </a:r>
                      <a:r>
                        <a:rPr lang="zh-CN" altLang="en-US" sz="1800" b="0" i="0" u="none" strike="noStrike" dirty="0">
                          <a:solidFill>
                            <a:srgbClr val="000000"/>
                          </a:solidFill>
                          <a:latin typeface="Calibri"/>
                        </a:rPr>
                        <a:t> </a:t>
                      </a:r>
                      <a:endParaRPr lang="zh-CN" altLang="en-US" sz="1800" b="0" i="0" u="none" strike="noStrike" dirty="0">
                        <a:solidFill>
                          <a:srgbClr val="000000"/>
                        </a:solidFill>
                        <a:latin typeface="宋体"/>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6" name="矩形 5">
            <a:extLst>
              <a:ext uri="{FF2B5EF4-FFF2-40B4-BE49-F238E27FC236}">
                <a16:creationId xmlns:a16="http://schemas.microsoft.com/office/drawing/2014/main" id="{1042E9EA-4397-467A-BCEA-0000B6E9BFCF}"/>
              </a:ext>
            </a:extLst>
          </p:cNvPr>
          <p:cNvSpPr/>
          <p:nvPr/>
        </p:nvSpPr>
        <p:spPr>
          <a:xfrm>
            <a:off x="5000628" y="2143116"/>
            <a:ext cx="2000264" cy="1714512"/>
          </a:xfrm>
          <a:prstGeom prst="rect">
            <a:avLst/>
          </a:prstGeom>
          <a:no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3CFEFE9-B28E-4777-861E-26EB094D5EF2}"/>
              </a:ext>
            </a:extLst>
          </p:cNvPr>
          <p:cNvSpPr/>
          <p:nvPr/>
        </p:nvSpPr>
        <p:spPr>
          <a:xfrm>
            <a:off x="5000628" y="3857628"/>
            <a:ext cx="2000264" cy="2286016"/>
          </a:xfrm>
          <a:prstGeom prst="rect">
            <a:avLst/>
          </a:prstGeom>
          <a:no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6EFCC87-5E07-45E4-BFF8-02F9DA264E93}"/>
              </a:ext>
            </a:extLst>
          </p:cNvPr>
          <p:cNvSpPr/>
          <p:nvPr/>
        </p:nvSpPr>
        <p:spPr>
          <a:xfrm>
            <a:off x="6000760" y="2143116"/>
            <a:ext cx="785818" cy="8572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11EE7C8-143A-4BCC-B8F3-26ED5F8843B6}"/>
              </a:ext>
            </a:extLst>
          </p:cNvPr>
          <p:cNvSpPr/>
          <p:nvPr/>
        </p:nvSpPr>
        <p:spPr>
          <a:xfrm>
            <a:off x="6000760" y="3857628"/>
            <a:ext cx="785818" cy="164307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78B7397-F866-42F5-B77E-D3A34A24622A}"/>
              </a:ext>
            </a:extLst>
          </p:cNvPr>
          <p:cNvSpPr/>
          <p:nvPr/>
        </p:nvSpPr>
        <p:spPr>
          <a:xfrm>
            <a:off x="6000760" y="3032054"/>
            <a:ext cx="785818" cy="7541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346240CB-DCCE-465A-BC9D-E5902EC9B855}"/>
              </a:ext>
            </a:extLst>
          </p:cNvPr>
          <p:cNvSpPr/>
          <p:nvPr/>
        </p:nvSpPr>
        <p:spPr>
          <a:xfrm>
            <a:off x="6000760" y="5572140"/>
            <a:ext cx="785818" cy="5715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
            <a:extLst>
              <a:ext uri="{FF2B5EF4-FFF2-40B4-BE49-F238E27FC236}">
                <a16:creationId xmlns:a16="http://schemas.microsoft.com/office/drawing/2014/main" id="{65F9EE0A-C78D-449C-99B1-4CD85501B718}"/>
              </a:ext>
            </a:extLst>
          </p:cNvPr>
          <p:cNvSpPr>
            <a:spLocks noChangeArrowheads="1"/>
          </p:cNvSpPr>
          <p:nvPr/>
        </p:nvSpPr>
        <p:spPr bwMode="auto">
          <a:xfrm>
            <a:off x="2907536" y="6151366"/>
            <a:ext cx="3608680" cy="553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a:buNone/>
            </a:pPr>
            <a:r>
              <a:rPr lang="en-US" altLang="zh-CN" i="1" dirty="0"/>
              <a:t>H</a:t>
            </a:r>
            <a:r>
              <a:rPr lang="en-US" altLang="zh-CN" dirty="0"/>
              <a:t>(</a:t>
            </a:r>
            <a:r>
              <a:rPr lang="zh-CN" altLang="zh-CN" dirty="0"/>
              <a:t>活动</a:t>
            </a:r>
            <a:r>
              <a:rPr lang="en-US" altLang="zh-CN" dirty="0"/>
              <a:t>|</a:t>
            </a:r>
            <a:r>
              <a:rPr kumimoji="0" lang="zh-CN" altLang="en-US" dirty="0">
                <a:latin typeface="Times New Roman" pitchFamily="18" charset="0"/>
                <a:cs typeface="宋体" pitchFamily="2" charset="-122"/>
              </a:rPr>
              <a:t>风速</a:t>
            </a:r>
            <a:r>
              <a:rPr lang="en-US" altLang="zh-CN" dirty="0"/>
              <a:t>)</a:t>
            </a:r>
            <a:r>
              <a:rPr kumimoji="0" lang="en-US" altLang="zh-CN" b="0" i="0" u="none" strike="noStrike" cap="none" normalizeH="0" baseline="0" dirty="0">
                <a:ln>
                  <a:noFill/>
                </a:ln>
                <a:solidFill>
                  <a:schemeClr val="tx1"/>
                </a:solidFill>
                <a:effectLst/>
                <a:latin typeface="Times New Roman" pitchFamily="18" charset="0"/>
                <a:ea typeface="宋体" pitchFamily="2" charset="-122"/>
                <a:cs typeface="宋体" pitchFamily="2" charset="-122"/>
              </a:rPr>
              <a:t> = 0.892</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3" name="标题 1">
            <a:extLst>
              <a:ext uri="{FF2B5EF4-FFF2-40B4-BE49-F238E27FC236}">
                <a16:creationId xmlns:a16="http://schemas.microsoft.com/office/drawing/2014/main" id="{6818DC25-81F6-466D-B18B-3C3B14AB85C2}"/>
              </a:ext>
            </a:extLst>
          </p:cNvPr>
          <p:cNvSpPr>
            <a:spLocks noGrp="1"/>
          </p:cNvSpPr>
          <p:nvPr>
            <p:ph type="title"/>
          </p:nvPr>
        </p:nvSpPr>
        <p:spPr>
          <a:xfrm>
            <a:off x="457200" y="214290"/>
            <a:ext cx="8229600" cy="1143000"/>
          </a:xfrm>
        </p:spPr>
        <p:txBody>
          <a:bodyPr/>
          <a:lstStyle/>
          <a:p>
            <a:r>
              <a:rPr lang="zh-CN" altLang="en-US" dirty="0"/>
              <a:t>已知</a:t>
            </a:r>
            <a:r>
              <a:rPr lang="zh-CN" altLang="en-US" dirty="0">
                <a:latin typeface="Times New Roman" pitchFamily="18" charset="0"/>
                <a:cs typeface="宋体" pitchFamily="2" charset="-122"/>
              </a:rPr>
              <a:t>风速</a:t>
            </a:r>
            <a:r>
              <a:rPr lang="zh-CN" altLang="en-US" dirty="0"/>
              <a:t>时</a:t>
            </a:r>
            <a:r>
              <a:rPr lang="zh-CN" altLang="zh-CN" dirty="0"/>
              <a:t>活动</a:t>
            </a:r>
            <a:r>
              <a:rPr lang="zh-CN" altLang="en-US" dirty="0"/>
              <a:t>的条件熵</a:t>
            </a:r>
          </a:p>
        </p:txBody>
      </p:sp>
    </p:spTree>
    <p:extLst>
      <p:ext uri="{BB962C8B-B14F-4D97-AF65-F5344CB8AC3E}">
        <p14:creationId xmlns:p14="http://schemas.microsoft.com/office/powerpoint/2010/main" val="2031292034"/>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1DFDC-6240-40FC-8F21-BD9D2C2CB01C}"/>
              </a:ext>
            </a:extLst>
          </p:cNvPr>
          <p:cNvSpPr>
            <a:spLocks noGrp="1"/>
          </p:cNvSpPr>
          <p:nvPr>
            <p:ph type="title"/>
          </p:nvPr>
        </p:nvSpPr>
        <p:spPr/>
        <p:txBody>
          <a:bodyPr/>
          <a:lstStyle/>
          <a:p>
            <a:r>
              <a:rPr lang="zh-CN" altLang="en-US" dirty="0"/>
              <a:t>互信息量</a:t>
            </a:r>
          </a:p>
        </p:txBody>
      </p:sp>
      <p:sp>
        <p:nvSpPr>
          <p:cNvPr id="4" name="灯片编号占位符 3">
            <a:extLst>
              <a:ext uri="{FF2B5EF4-FFF2-40B4-BE49-F238E27FC236}">
                <a16:creationId xmlns:a16="http://schemas.microsoft.com/office/drawing/2014/main" id="{ACCB1E27-FEA0-4D63-97FB-CCD05C89D0ED}"/>
              </a:ext>
            </a:extLst>
          </p:cNvPr>
          <p:cNvSpPr>
            <a:spLocks noGrp="1"/>
          </p:cNvSpPr>
          <p:nvPr>
            <p:ph type="sldNum" sz="quarter" idx="12"/>
          </p:nvPr>
        </p:nvSpPr>
        <p:spPr/>
        <p:txBody>
          <a:bodyPr/>
          <a:lstStyle/>
          <a:p>
            <a:fld id="{9607B70A-3E0E-44E9-8692-6BD164CC5B23}" type="slidenum">
              <a:rPr lang="en-US" altLang="zh-CN" smtClean="0"/>
              <a:pPr/>
              <a:t>26</a:t>
            </a:fld>
            <a:endParaRPr lang="en-US" altLang="zh-CN"/>
          </a:p>
        </p:txBody>
      </p:sp>
      <p:sp>
        <p:nvSpPr>
          <p:cNvPr id="5" name="内容占位符 2">
            <a:extLst>
              <a:ext uri="{FF2B5EF4-FFF2-40B4-BE49-F238E27FC236}">
                <a16:creationId xmlns:a16="http://schemas.microsoft.com/office/drawing/2014/main" id="{2E17073F-3416-40F1-84C1-FF88529538D5}"/>
              </a:ext>
            </a:extLst>
          </p:cNvPr>
          <p:cNvSpPr txBox="1">
            <a:spLocks/>
          </p:cNvSpPr>
          <p:nvPr/>
        </p:nvSpPr>
        <p:spPr bwMode="auto">
          <a:xfrm>
            <a:off x="457200" y="1600200"/>
            <a:ext cx="8686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Ø"/>
              <a:defRPr sz="2400">
                <a:solidFill>
                  <a:srgbClr val="0000FF"/>
                </a:solidFill>
                <a:latin typeface="华文仿宋" panose="02010600040101010101" pitchFamily="2" charset="-122"/>
                <a:ea typeface="华文仿宋" panose="02010600040101010101" pitchFamily="2" charset="-122"/>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ü"/>
              <a:defRPr sz="2000">
                <a:solidFill>
                  <a:srgbClr val="0000FF"/>
                </a:solidFill>
                <a:latin typeface="华文仿宋" panose="02010600040101010101" pitchFamily="2" charset="-122"/>
                <a:ea typeface="华文仿宋" panose="02010600040101010101" pitchFamily="2" charset="-122"/>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1800">
                <a:solidFill>
                  <a:schemeClr val="tx1"/>
                </a:solidFill>
                <a:latin typeface="华文仿宋" panose="02010600040101010101" pitchFamily="2" charset="-122"/>
                <a:ea typeface="华文仿宋" panose="02010600040101010101" pitchFamily="2" charset="-122"/>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华文仿宋" panose="02010600040101010101" pitchFamily="2" charset="-122"/>
                <a:ea typeface="华文仿宋" panose="02010600040101010101" pitchFamily="2" charset="-122"/>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华文仿宋" panose="02010600040101010101" pitchFamily="2" charset="-122"/>
                <a:ea typeface="华文仿宋" panose="02010600040101010101" pitchFamily="2" charset="-122"/>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r>
              <a:rPr lang="en-US" altLang="zh-CN" b="1" i="1" kern="0">
                <a:solidFill>
                  <a:srgbClr val="FF0000"/>
                </a:solidFill>
              </a:rPr>
              <a:t>I</a:t>
            </a:r>
            <a:r>
              <a:rPr lang="en-US" altLang="zh-CN" b="1" kern="0">
                <a:solidFill>
                  <a:srgbClr val="FF0000"/>
                </a:solidFill>
              </a:rPr>
              <a:t>(</a:t>
            </a:r>
            <a:r>
              <a:rPr lang="zh-CN" altLang="zh-CN" b="1" kern="0">
                <a:solidFill>
                  <a:srgbClr val="FF0000"/>
                </a:solidFill>
              </a:rPr>
              <a:t>活动</a:t>
            </a:r>
            <a:r>
              <a:rPr lang="en-US" altLang="zh-CN" b="1" kern="0">
                <a:solidFill>
                  <a:srgbClr val="FF0000"/>
                </a:solidFill>
              </a:rPr>
              <a:t>;</a:t>
            </a:r>
            <a:r>
              <a:rPr lang="zh-CN" altLang="zh-CN" b="1" kern="0">
                <a:solidFill>
                  <a:srgbClr val="FF0000"/>
                </a:solidFill>
                <a:latin typeface="Calibri"/>
                <a:ea typeface="宋体"/>
                <a:cs typeface="宋体"/>
              </a:rPr>
              <a:t>天气</a:t>
            </a:r>
            <a:r>
              <a:rPr lang="en-US" altLang="zh-CN" b="1" kern="0">
                <a:solidFill>
                  <a:srgbClr val="FF0000"/>
                </a:solidFill>
              </a:rPr>
              <a:t>) = </a:t>
            </a:r>
            <a:r>
              <a:rPr lang="en-US" altLang="zh-CN" b="1" i="1" kern="0">
                <a:solidFill>
                  <a:srgbClr val="FF0000"/>
                </a:solidFill>
              </a:rPr>
              <a:t>H</a:t>
            </a:r>
            <a:r>
              <a:rPr lang="en-US" altLang="zh-CN" b="1" kern="0">
                <a:solidFill>
                  <a:srgbClr val="FF0000"/>
                </a:solidFill>
              </a:rPr>
              <a:t>(</a:t>
            </a:r>
            <a:r>
              <a:rPr lang="zh-CN" altLang="zh-CN" b="1" kern="0">
                <a:solidFill>
                  <a:srgbClr val="FF0000"/>
                </a:solidFill>
              </a:rPr>
              <a:t>活动</a:t>
            </a:r>
            <a:r>
              <a:rPr lang="en-US" altLang="zh-CN" b="1" kern="0">
                <a:solidFill>
                  <a:srgbClr val="FF0000"/>
                </a:solidFill>
              </a:rPr>
              <a:t>) - </a:t>
            </a:r>
            <a:r>
              <a:rPr lang="en-US" altLang="zh-CN" b="1" i="1" kern="0">
                <a:solidFill>
                  <a:srgbClr val="FF0000"/>
                </a:solidFill>
              </a:rPr>
              <a:t>H</a:t>
            </a:r>
            <a:r>
              <a:rPr lang="en-US" altLang="zh-CN" b="1" kern="0">
                <a:solidFill>
                  <a:srgbClr val="FF0000"/>
                </a:solidFill>
              </a:rPr>
              <a:t>(</a:t>
            </a:r>
            <a:r>
              <a:rPr lang="zh-CN" altLang="zh-CN" b="1" kern="0">
                <a:solidFill>
                  <a:srgbClr val="FF0000"/>
                </a:solidFill>
              </a:rPr>
              <a:t>活动</a:t>
            </a:r>
            <a:r>
              <a:rPr lang="en-US" altLang="zh-CN" b="1" kern="0">
                <a:solidFill>
                  <a:srgbClr val="FF0000"/>
                </a:solidFill>
              </a:rPr>
              <a:t>|</a:t>
            </a:r>
            <a:r>
              <a:rPr lang="zh-CN" altLang="zh-CN" b="1" kern="0">
                <a:solidFill>
                  <a:srgbClr val="FF0000"/>
                </a:solidFill>
                <a:latin typeface="Calibri"/>
                <a:ea typeface="宋体"/>
                <a:cs typeface="宋体"/>
              </a:rPr>
              <a:t>天气</a:t>
            </a:r>
            <a:r>
              <a:rPr lang="en-US" altLang="zh-CN" b="1" kern="0">
                <a:solidFill>
                  <a:srgbClr val="FF0000"/>
                </a:solidFill>
              </a:rPr>
              <a:t>) = 0.94- 0.693 = 0.246</a:t>
            </a:r>
            <a:endParaRPr lang="zh-CN" altLang="zh-CN" b="1" kern="0">
              <a:solidFill>
                <a:srgbClr val="FF0000"/>
              </a:solidFill>
            </a:endParaRPr>
          </a:p>
          <a:p>
            <a:r>
              <a:rPr lang="en-US" altLang="zh-CN" b="1" i="1" kern="0"/>
              <a:t>I</a:t>
            </a:r>
            <a:r>
              <a:rPr lang="en-US" altLang="zh-CN" b="1" kern="0"/>
              <a:t>(</a:t>
            </a:r>
            <a:r>
              <a:rPr lang="zh-CN" altLang="zh-CN" b="1" kern="0"/>
              <a:t>活动</a:t>
            </a:r>
            <a:r>
              <a:rPr lang="en-US" altLang="zh-CN" b="1" kern="0"/>
              <a:t>;</a:t>
            </a:r>
            <a:r>
              <a:rPr lang="zh-CN" altLang="zh-CN" kern="0"/>
              <a:t>温度</a:t>
            </a:r>
            <a:r>
              <a:rPr lang="en-US" altLang="zh-CN" b="1" kern="0"/>
              <a:t>) =</a:t>
            </a:r>
            <a:r>
              <a:rPr lang="en-US" altLang="zh-CN" kern="0"/>
              <a:t> </a:t>
            </a:r>
            <a:r>
              <a:rPr lang="en-US" altLang="zh-CN" b="1" i="1" kern="0"/>
              <a:t>H</a:t>
            </a:r>
            <a:r>
              <a:rPr lang="en-US" altLang="zh-CN" b="1" kern="0"/>
              <a:t>(</a:t>
            </a:r>
            <a:r>
              <a:rPr lang="zh-CN" altLang="zh-CN" b="1" kern="0"/>
              <a:t>活动</a:t>
            </a:r>
            <a:r>
              <a:rPr lang="en-US" altLang="zh-CN" b="1" kern="0"/>
              <a:t>) - </a:t>
            </a:r>
            <a:r>
              <a:rPr lang="en-US" altLang="zh-CN" i="1" kern="0"/>
              <a:t>H</a:t>
            </a:r>
            <a:r>
              <a:rPr lang="en-US" altLang="zh-CN" kern="0"/>
              <a:t>(</a:t>
            </a:r>
            <a:r>
              <a:rPr lang="zh-CN" altLang="zh-CN" kern="0"/>
              <a:t>活动</a:t>
            </a:r>
            <a:r>
              <a:rPr lang="en-US" altLang="zh-CN" kern="0"/>
              <a:t>|</a:t>
            </a:r>
            <a:r>
              <a:rPr lang="zh-CN" altLang="zh-CN" kern="0"/>
              <a:t>温度</a:t>
            </a:r>
            <a:r>
              <a:rPr lang="en-US" altLang="zh-CN" kern="0"/>
              <a:t>) = 0.94- 0.911 = 0.029</a:t>
            </a:r>
            <a:endParaRPr lang="zh-CN" altLang="zh-CN" kern="0"/>
          </a:p>
          <a:p>
            <a:r>
              <a:rPr lang="en-US" altLang="zh-CN" b="1" i="1" kern="0"/>
              <a:t>I</a:t>
            </a:r>
            <a:r>
              <a:rPr lang="en-US" altLang="zh-CN" b="1" kern="0"/>
              <a:t>(</a:t>
            </a:r>
            <a:r>
              <a:rPr lang="zh-CN" altLang="zh-CN" b="1" kern="0"/>
              <a:t>活动</a:t>
            </a:r>
            <a:r>
              <a:rPr lang="en-US" altLang="zh-CN" b="1" kern="0"/>
              <a:t>;</a:t>
            </a:r>
            <a:r>
              <a:rPr lang="zh-CN" altLang="zh-CN" kern="0"/>
              <a:t>湿度</a:t>
            </a:r>
            <a:r>
              <a:rPr lang="en-US" altLang="zh-CN" b="1" kern="0"/>
              <a:t>) =</a:t>
            </a:r>
            <a:r>
              <a:rPr lang="en-US" altLang="zh-CN" kern="0"/>
              <a:t> </a:t>
            </a:r>
            <a:r>
              <a:rPr lang="en-US" altLang="zh-CN" b="1" i="1" kern="0"/>
              <a:t>H</a:t>
            </a:r>
            <a:r>
              <a:rPr lang="en-US" altLang="zh-CN" b="1" kern="0"/>
              <a:t>(</a:t>
            </a:r>
            <a:r>
              <a:rPr lang="zh-CN" altLang="zh-CN" b="1" kern="0"/>
              <a:t>活动</a:t>
            </a:r>
            <a:r>
              <a:rPr lang="en-US" altLang="zh-CN" b="1" kern="0"/>
              <a:t>) - </a:t>
            </a:r>
            <a:r>
              <a:rPr lang="en-US" altLang="zh-CN" i="1" kern="0"/>
              <a:t>H</a:t>
            </a:r>
            <a:r>
              <a:rPr lang="en-US" altLang="zh-CN" kern="0"/>
              <a:t>(</a:t>
            </a:r>
            <a:r>
              <a:rPr lang="zh-CN" altLang="zh-CN" kern="0"/>
              <a:t>活动</a:t>
            </a:r>
            <a:r>
              <a:rPr lang="en-US" altLang="zh-CN" kern="0"/>
              <a:t>|</a:t>
            </a:r>
            <a:r>
              <a:rPr lang="zh-CN" altLang="zh-CN" kern="0"/>
              <a:t>湿度</a:t>
            </a:r>
            <a:r>
              <a:rPr lang="en-US" altLang="zh-CN" kern="0"/>
              <a:t>) = 0.94- 0.789 = 0.151</a:t>
            </a:r>
            <a:endParaRPr lang="zh-CN" altLang="zh-CN" kern="0"/>
          </a:p>
          <a:p>
            <a:r>
              <a:rPr lang="en-US" altLang="zh-CN" b="1" i="1" kern="0"/>
              <a:t>I</a:t>
            </a:r>
            <a:r>
              <a:rPr lang="en-US" altLang="zh-CN" b="1" kern="0"/>
              <a:t>(</a:t>
            </a:r>
            <a:r>
              <a:rPr lang="zh-CN" altLang="zh-CN" b="1" kern="0"/>
              <a:t>活动</a:t>
            </a:r>
            <a:r>
              <a:rPr lang="en-US" altLang="zh-CN" b="1" kern="0"/>
              <a:t>;</a:t>
            </a:r>
            <a:r>
              <a:rPr lang="zh-CN" altLang="zh-CN" kern="0"/>
              <a:t>风速</a:t>
            </a:r>
            <a:r>
              <a:rPr lang="en-US" altLang="zh-CN" b="1" kern="0"/>
              <a:t>) =</a:t>
            </a:r>
            <a:r>
              <a:rPr lang="en-US" altLang="zh-CN" kern="0"/>
              <a:t> </a:t>
            </a:r>
            <a:r>
              <a:rPr lang="en-US" altLang="zh-CN" b="1" i="1" kern="0"/>
              <a:t>H</a:t>
            </a:r>
            <a:r>
              <a:rPr lang="en-US" altLang="zh-CN" b="1" kern="0"/>
              <a:t>(</a:t>
            </a:r>
            <a:r>
              <a:rPr lang="zh-CN" altLang="zh-CN" b="1" kern="0"/>
              <a:t>活动</a:t>
            </a:r>
            <a:r>
              <a:rPr lang="en-US" altLang="zh-CN" b="1" kern="0"/>
              <a:t>) - </a:t>
            </a:r>
            <a:r>
              <a:rPr lang="en-US" altLang="zh-CN" i="1" kern="0"/>
              <a:t>H</a:t>
            </a:r>
            <a:r>
              <a:rPr lang="en-US" altLang="zh-CN" kern="0"/>
              <a:t>(</a:t>
            </a:r>
            <a:r>
              <a:rPr lang="zh-CN" altLang="zh-CN" kern="0"/>
              <a:t>活动</a:t>
            </a:r>
            <a:r>
              <a:rPr lang="en-US" altLang="zh-CN" kern="0"/>
              <a:t>|</a:t>
            </a:r>
            <a:r>
              <a:rPr lang="zh-CN" altLang="zh-CN" kern="0"/>
              <a:t>风速</a:t>
            </a:r>
            <a:r>
              <a:rPr lang="en-US" altLang="zh-CN" kern="0"/>
              <a:t>) = 0.94- 0.892 = 0.048</a:t>
            </a:r>
            <a:endParaRPr lang="zh-CN" altLang="en-US" kern="0" dirty="0"/>
          </a:p>
        </p:txBody>
      </p:sp>
      <p:sp>
        <p:nvSpPr>
          <p:cNvPr id="6" name="Rectangle 13">
            <a:extLst>
              <a:ext uri="{FF2B5EF4-FFF2-40B4-BE49-F238E27FC236}">
                <a16:creationId xmlns:a16="http://schemas.microsoft.com/office/drawing/2014/main" id="{960B1681-5656-40F6-8307-532CCBA211BD}"/>
              </a:ext>
            </a:extLst>
          </p:cNvPr>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Picture 21">
            <a:extLst>
              <a:ext uri="{FF2B5EF4-FFF2-40B4-BE49-F238E27FC236}">
                <a16:creationId xmlns:a16="http://schemas.microsoft.com/office/drawing/2014/main" id="{F17E8212-AF0E-45B9-8516-405D5F4E4FB1}"/>
              </a:ext>
            </a:extLst>
          </p:cNvPr>
          <p:cNvPicPr>
            <a:picLocks noChangeAspect="1" noChangeArrowheads="1"/>
          </p:cNvPicPr>
          <p:nvPr/>
        </p:nvPicPr>
        <p:blipFill>
          <a:blip r:embed="rId2" cstate="print"/>
          <a:srcRect/>
          <a:stretch>
            <a:fillRect/>
          </a:stretch>
        </p:blipFill>
        <p:spPr bwMode="auto">
          <a:xfrm>
            <a:off x="2786050" y="3857628"/>
            <a:ext cx="3806531" cy="2286016"/>
          </a:xfrm>
          <a:prstGeom prst="rect">
            <a:avLst/>
          </a:prstGeom>
          <a:noFill/>
          <a:ln w="9525">
            <a:noFill/>
            <a:miter lim="800000"/>
            <a:headEnd/>
            <a:tailEnd/>
          </a:ln>
        </p:spPr>
      </p:pic>
    </p:spTree>
    <p:extLst>
      <p:ext uri="{BB962C8B-B14F-4D97-AF65-F5344CB8AC3E}">
        <p14:creationId xmlns:p14="http://schemas.microsoft.com/office/powerpoint/2010/main" val="822148643"/>
      </p:ext>
    </p:extLst>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481B4-2AB8-4E89-9887-A7793B4D3FE3}"/>
              </a:ext>
            </a:extLst>
          </p:cNvPr>
          <p:cNvSpPr>
            <a:spLocks noGrp="1"/>
          </p:cNvSpPr>
          <p:nvPr>
            <p:ph type="title"/>
          </p:nvPr>
        </p:nvSpPr>
        <p:spPr/>
        <p:txBody>
          <a:bodyPr/>
          <a:lstStyle/>
          <a:p>
            <a:r>
              <a:rPr lang="zh-CN" altLang="en-US" dirty="0"/>
              <a:t>几个概念之间的关系</a:t>
            </a:r>
          </a:p>
        </p:txBody>
      </p:sp>
      <p:sp>
        <p:nvSpPr>
          <p:cNvPr id="3" name="文本占位符 2">
            <a:extLst>
              <a:ext uri="{FF2B5EF4-FFF2-40B4-BE49-F238E27FC236}">
                <a16:creationId xmlns:a16="http://schemas.microsoft.com/office/drawing/2014/main" id="{321A318D-6B25-40A5-BBD3-1434EBF5D65E}"/>
              </a:ext>
            </a:extLst>
          </p:cNvPr>
          <p:cNvSpPr>
            <a:spLocks noGrp="1"/>
          </p:cNvSpPr>
          <p:nvPr>
            <p:ph type="body" sz="half" idx="1"/>
          </p:nvPr>
        </p:nvSpPr>
        <p:spPr/>
        <p:txBody>
          <a:bodyPr/>
          <a:lstStyle/>
          <a:p>
            <a:r>
              <a:rPr lang="en-US" altLang="zh-CN" sz="3200" dirty="0">
                <a:latin typeface="Vijaya" panose="02020604020202020204" pitchFamily="18" charset="0"/>
                <a:cs typeface="Vijaya" panose="02020604020202020204" pitchFamily="18" charset="0"/>
              </a:rPr>
              <a:t>Info(D)</a:t>
            </a:r>
            <a:r>
              <a:rPr lang="zh-CN" altLang="en-US" sz="3200" dirty="0">
                <a:latin typeface="Vijaya" panose="02020604020202020204" pitchFamily="18" charset="0"/>
                <a:cs typeface="Vijaya" panose="02020604020202020204" pitchFamily="18" charset="0"/>
              </a:rPr>
              <a:t>与</a:t>
            </a:r>
            <a:r>
              <a:rPr lang="en-US" altLang="zh-CN" sz="3200" dirty="0">
                <a:latin typeface="Vijaya" panose="02020604020202020204" pitchFamily="18" charset="0"/>
                <a:cs typeface="Vijaya" panose="02020604020202020204" pitchFamily="18" charset="0"/>
              </a:rPr>
              <a:t>H(X</a:t>
            </a:r>
            <a:r>
              <a:rPr lang="zh-CN" altLang="en-US" sz="3200" dirty="0">
                <a:latin typeface="Vijaya" panose="02020604020202020204" pitchFamily="18" charset="0"/>
                <a:cs typeface="Vijaya" panose="02020604020202020204" pitchFamily="18" charset="0"/>
              </a:rPr>
              <a:t>）；</a:t>
            </a:r>
            <a:endParaRPr lang="en-US" altLang="zh-CN" sz="3200" dirty="0">
              <a:latin typeface="Vijaya" panose="02020604020202020204" pitchFamily="18" charset="0"/>
              <a:cs typeface="Vijaya" panose="02020604020202020204" pitchFamily="18" charset="0"/>
            </a:endParaRPr>
          </a:p>
          <a:p>
            <a:r>
              <a:rPr lang="en-US" altLang="zh-CN" sz="3200" dirty="0" err="1">
                <a:latin typeface="Vijaya" panose="02020604020202020204" pitchFamily="18" charset="0"/>
                <a:cs typeface="Vijaya" panose="02020604020202020204" pitchFamily="18" charset="0"/>
              </a:rPr>
              <a:t>Info</a:t>
            </a:r>
            <a:r>
              <a:rPr lang="en-US" altLang="zh-CN" sz="3200" baseline="-25000" dirty="0" err="1">
                <a:latin typeface="Vijaya" panose="02020604020202020204" pitchFamily="18" charset="0"/>
                <a:cs typeface="Vijaya" panose="02020604020202020204" pitchFamily="18" charset="0"/>
              </a:rPr>
              <a:t>A</a:t>
            </a:r>
            <a:r>
              <a:rPr lang="en-US" altLang="zh-CN" sz="3200" dirty="0">
                <a:latin typeface="Vijaya" panose="02020604020202020204" pitchFamily="18" charset="0"/>
                <a:cs typeface="Vijaya" panose="02020604020202020204" pitchFamily="18" charset="0"/>
              </a:rPr>
              <a:t>(D)</a:t>
            </a:r>
            <a:r>
              <a:rPr lang="zh-CN" altLang="en-US" sz="3200" dirty="0">
                <a:latin typeface="Vijaya" panose="02020604020202020204" pitchFamily="18" charset="0"/>
                <a:cs typeface="Vijaya" panose="02020604020202020204" pitchFamily="18" charset="0"/>
              </a:rPr>
              <a:t>与</a:t>
            </a:r>
            <a:r>
              <a:rPr lang="en-US" altLang="zh-CN" sz="3200" dirty="0">
                <a:latin typeface="Vijaya" panose="02020604020202020204" pitchFamily="18" charset="0"/>
                <a:cs typeface="Vijaya" panose="02020604020202020204" pitchFamily="18" charset="0"/>
              </a:rPr>
              <a:t>H(X|Y);</a:t>
            </a:r>
          </a:p>
          <a:p>
            <a:r>
              <a:rPr lang="en-US" altLang="zh-CN" sz="3200" dirty="0">
                <a:latin typeface="Vijaya" panose="02020604020202020204" pitchFamily="18" charset="0"/>
                <a:cs typeface="Vijaya" panose="02020604020202020204" pitchFamily="18" charset="0"/>
              </a:rPr>
              <a:t>Gain(A)</a:t>
            </a:r>
            <a:r>
              <a:rPr lang="zh-CN" altLang="en-US" sz="3200" dirty="0">
                <a:latin typeface="Vijaya" panose="02020604020202020204" pitchFamily="18" charset="0"/>
                <a:cs typeface="Vijaya" panose="02020604020202020204" pitchFamily="18" charset="0"/>
              </a:rPr>
              <a:t>与互信息</a:t>
            </a:r>
            <a:r>
              <a:rPr lang="en-US" altLang="zh-CN" sz="3200" dirty="0">
                <a:latin typeface="Vijaya" panose="02020604020202020204" pitchFamily="18" charset="0"/>
                <a:cs typeface="Vijaya" panose="02020604020202020204" pitchFamily="18" charset="0"/>
              </a:rPr>
              <a:t>I(X,Y</a:t>
            </a:r>
            <a:r>
              <a:rPr lang="zh-CN" altLang="en-US" sz="3200" dirty="0">
                <a:latin typeface="Vijaya" panose="02020604020202020204" pitchFamily="18" charset="0"/>
                <a:cs typeface="Vijaya" panose="02020604020202020204" pitchFamily="18" charset="0"/>
              </a:rPr>
              <a:t>）</a:t>
            </a:r>
            <a:endParaRPr lang="en-US" altLang="zh-CN" sz="3200" dirty="0">
              <a:latin typeface="Vijaya" panose="02020604020202020204" pitchFamily="18" charset="0"/>
              <a:cs typeface="Vijaya" panose="02020604020202020204" pitchFamily="18" charset="0"/>
            </a:endParaRPr>
          </a:p>
          <a:p>
            <a:pPr marL="0" indent="0">
              <a:buNone/>
            </a:pPr>
            <a:endParaRPr lang="zh-CN" altLang="en-US" sz="3200" dirty="0">
              <a:latin typeface="Vijaya" panose="02020604020202020204" pitchFamily="18" charset="0"/>
              <a:cs typeface="Vijaya" panose="02020604020202020204" pitchFamily="18" charset="0"/>
            </a:endParaRPr>
          </a:p>
        </p:txBody>
      </p:sp>
      <p:sp>
        <p:nvSpPr>
          <p:cNvPr id="4" name="灯片编号占位符 3">
            <a:extLst>
              <a:ext uri="{FF2B5EF4-FFF2-40B4-BE49-F238E27FC236}">
                <a16:creationId xmlns:a16="http://schemas.microsoft.com/office/drawing/2014/main" id="{0CC9B2CB-4111-4EC1-8B28-714BBAFA5AB6}"/>
              </a:ext>
            </a:extLst>
          </p:cNvPr>
          <p:cNvSpPr>
            <a:spLocks noGrp="1"/>
          </p:cNvSpPr>
          <p:nvPr>
            <p:ph type="sldNum" sz="quarter" idx="12"/>
          </p:nvPr>
        </p:nvSpPr>
        <p:spPr/>
        <p:txBody>
          <a:bodyPr/>
          <a:lstStyle/>
          <a:p>
            <a:fld id="{9607B70A-3E0E-44E9-8692-6BD164CC5B23}" type="slidenum">
              <a:rPr lang="en-US" altLang="zh-CN" smtClean="0"/>
              <a:pPr/>
              <a:t>27</a:t>
            </a:fld>
            <a:endParaRPr lang="en-US" altLang="zh-CN"/>
          </a:p>
        </p:txBody>
      </p:sp>
    </p:spTree>
    <p:extLst>
      <p:ext uri="{BB962C8B-B14F-4D97-AF65-F5344CB8AC3E}">
        <p14:creationId xmlns:p14="http://schemas.microsoft.com/office/powerpoint/2010/main" val="3934173887"/>
      </p:ext>
    </p:extLst>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1" y="122238"/>
            <a:ext cx="7740353" cy="1295400"/>
          </a:xfrm>
        </p:spPr>
        <p:txBody>
          <a:bodyPr/>
          <a:lstStyle/>
          <a:p>
            <a:pPr eaLnBrk="1" hangingPunct="1"/>
            <a:r>
              <a:rPr lang="zh-CN" altLang="en-US" b="0" dirty="0">
                <a:solidFill>
                  <a:srgbClr val="0000FF"/>
                </a:solidFill>
                <a:latin typeface="方正姚体" panose="02010601030101010101" pitchFamily="2" charset="-122"/>
                <a:ea typeface="方正姚体" panose="02010601030101010101" pitchFamily="2" charset="-122"/>
              </a:rPr>
              <a:t>其它属性选择度量：</a:t>
            </a:r>
            <a:r>
              <a:rPr lang="zh-CN" altLang="en-US" sz="4000" dirty="0">
                <a:solidFill>
                  <a:srgbClr val="0000FF"/>
                </a:solidFill>
                <a:latin typeface="方正姚体" panose="02010601030101010101" pitchFamily="2" charset="-122"/>
                <a:ea typeface="方正姚体" panose="02010601030101010101" pitchFamily="2" charset="-122"/>
                <a:cs typeface="Times New Roman" pitchFamily="18" charset="0"/>
              </a:rPr>
              <a:t>信息增益率 </a:t>
            </a:r>
            <a:r>
              <a:rPr lang="en-US" altLang="zh-CN" sz="4000" dirty="0">
                <a:solidFill>
                  <a:srgbClr val="0000FF"/>
                </a:solidFill>
                <a:latin typeface="方正姚体" panose="02010601030101010101" pitchFamily="2" charset="-122"/>
                <a:ea typeface="方正姚体" panose="02010601030101010101" pitchFamily="2" charset="-122"/>
                <a:cs typeface="Calibri" pitchFamily="34" charset="0"/>
              </a:rPr>
              <a:t>(Gain ratio)</a:t>
            </a:r>
            <a:endParaRPr lang="zh-CN" altLang="en-US" dirty="0">
              <a:solidFill>
                <a:srgbClr val="0000FF"/>
              </a:solidFill>
            </a:endParaRPr>
          </a:p>
        </p:txBody>
      </p:sp>
      <p:sp>
        <p:nvSpPr>
          <p:cNvPr id="503811" name="Rectangle 3"/>
          <p:cNvSpPr>
            <a:spLocks noGrp="1" noChangeArrowheads="1"/>
          </p:cNvSpPr>
          <p:nvPr>
            <p:ph type="body" idx="4294967295"/>
          </p:nvPr>
        </p:nvSpPr>
        <p:spPr>
          <a:xfrm>
            <a:off x="230832" y="1719263"/>
            <a:ext cx="8229600" cy="1709737"/>
          </a:xfrm>
        </p:spPr>
        <p:txBody>
          <a:bodyPr/>
          <a:lstStyle/>
          <a:p>
            <a:pPr eaLnBrk="1" hangingPunct="1">
              <a:lnSpc>
                <a:spcPct val="90000"/>
              </a:lnSpc>
              <a:buFont typeface="Wingdings" panose="05000000000000000000" pitchFamily="2" charset="2"/>
              <a:buChar char="Ø"/>
            </a:pPr>
            <a:r>
              <a:rPr lang="zh-CN" altLang="en-US" sz="2400" dirty="0">
                <a:latin typeface="华文仿宋" panose="02010600040101010101" pitchFamily="2" charset="-122"/>
                <a:ea typeface="华文仿宋" panose="02010600040101010101" pitchFamily="2" charset="-122"/>
              </a:rPr>
              <a:t>增益率</a:t>
            </a:r>
            <a:r>
              <a:rPr lang="en-US" altLang="zh-CN" sz="2400" dirty="0">
                <a:latin typeface="华文仿宋" panose="02010600040101010101" pitchFamily="2" charset="-122"/>
                <a:ea typeface="华文仿宋" panose="02010600040101010101" pitchFamily="2" charset="-122"/>
              </a:rPr>
              <a:t>(Gain ratio)</a:t>
            </a:r>
          </a:p>
          <a:p>
            <a:pPr lvl="1" eaLnBrk="1" hangingPunct="1">
              <a:lnSpc>
                <a:spcPct val="90000"/>
              </a:lnSpc>
              <a:buFont typeface="Wingdings" panose="05000000000000000000" pitchFamily="2" charset="2"/>
              <a:buChar char="ü"/>
            </a:pPr>
            <a:r>
              <a:rPr lang="zh-CN" altLang="en-US" sz="2400" dirty="0">
                <a:latin typeface="华文仿宋" panose="02010600040101010101" pitchFamily="2" charset="-122"/>
                <a:ea typeface="华文仿宋" panose="02010600040101010101" pitchFamily="2" charset="-122"/>
              </a:rPr>
              <a:t>信息增益倾向于选择多值属性</a:t>
            </a:r>
          </a:p>
          <a:p>
            <a:pPr lvl="1" eaLnBrk="1" hangingPunct="1">
              <a:lnSpc>
                <a:spcPct val="90000"/>
              </a:lnSpc>
              <a:buFont typeface="Wingdings" panose="05000000000000000000" pitchFamily="2" charset="2"/>
              <a:buChar char="ü"/>
            </a:pPr>
            <a:r>
              <a:rPr lang="zh-CN" altLang="en-US" sz="2400" dirty="0">
                <a:latin typeface="华文仿宋" panose="02010600040101010101" pitchFamily="2" charset="-122"/>
                <a:ea typeface="华文仿宋" panose="02010600040101010101" pitchFamily="2" charset="-122"/>
              </a:rPr>
              <a:t>它倾向于选择取值较多的属性</a:t>
            </a:r>
            <a:endParaRPr lang="en-US" altLang="zh-CN" sz="2400" dirty="0">
              <a:latin typeface="华文仿宋" panose="02010600040101010101" pitchFamily="2" charset="-122"/>
              <a:ea typeface="华文仿宋" panose="02010600040101010101" pitchFamily="2" charset="-122"/>
            </a:endParaRPr>
          </a:p>
          <a:p>
            <a:pPr lvl="2" eaLnBrk="1" hangingPunct="1">
              <a:lnSpc>
                <a:spcPct val="90000"/>
              </a:lnSpc>
              <a:buFont typeface="Wingdings" panose="05000000000000000000" pitchFamily="2" charset="2"/>
              <a:buChar char="ü"/>
            </a:pPr>
            <a:r>
              <a:rPr lang="zh-CN" altLang="en-US" sz="2400" dirty="0">
                <a:latin typeface="华文仿宋" panose="02010600040101010101" pitchFamily="2" charset="-122"/>
                <a:ea typeface="华文仿宋" panose="02010600040101010101" pitchFamily="2" charset="-122"/>
              </a:rPr>
              <a:t>极端情况：</a:t>
            </a:r>
            <a:r>
              <a:rPr lang="en-US" altLang="zh-CN" sz="2400" i="1" dirty="0" err="1">
                <a:latin typeface="华文仿宋" panose="02010600040101010101" pitchFamily="2" charset="-122"/>
                <a:ea typeface="华文仿宋" panose="02010600040101010101" pitchFamily="2" charset="-122"/>
              </a:rPr>
              <a:t>Info</a:t>
            </a:r>
            <a:r>
              <a:rPr lang="en-US" altLang="zh-CN" sz="2400" i="1" baseline="-25000" dirty="0" err="1">
                <a:latin typeface="华文仿宋" panose="02010600040101010101" pitchFamily="2" charset="-122"/>
                <a:ea typeface="华文仿宋" panose="02010600040101010101" pitchFamily="2" charset="-122"/>
              </a:rPr>
              <a:t>product_ID</a:t>
            </a:r>
            <a:r>
              <a:rPr lang="en-US" altLang="zh-CN" sz="2400" i="1" dirty="0">
                <a:latin typeface="华文仿宋" panose="02010600040101010101" pitchFamily="2" charset="-122"/>
                <a:ea typeface="华文仿宋" panose="02010600040101010101" pitchFamily="2" charset="-122"/>
              </a:rPr>
              <a:t>(D)</a:t>
            </a:r>
            <a:r>
              <a:rPr lang="en-US" altLang="zh-CN" sz="2400" dirty="0">
                <a:latin typeface="华文仿宋" panose="02010600040101010101" pitchFamily="2" charset="-122"/>
                <a:ea typeface="华文仿宋" panose="02010600040101010101" pitchFamily="2" charset="-122"/>
              </a:rPr>
              <a:t>=0</a:t>
            </a:r>
          </a:p>
        </p:txBody>
      </p:sp>
      <p:sp>
        <p:nvSpPr>
          <p:cNvPr id="4" name="灯片编号占位符 5"/>
          <p:cNvSpPr>
            <a:spLocks noGrp="1"/>
          </p:cNvSpPr>
          <p:nvPr>
            <p:ph type="sldNum" sz="quarter" idx="4294967295"/>
          </p:nvPr>
        </p:nvSpPr>
        <p:spPr>
          <a:xfrm>
            <a:off x="7010400" y="6248400"/>
            <a:ext cx="2133600" cy="457200"/>
          </a:xfrm>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C497251B-BABA-4658-BB1E-05FC262EC62B}" type="slidenum">
              <a:rPr lang="en-US" altLang="zh-CN" sz="1000">
                <a:latin typeface="Arial" panose="020B0604020202020204" pitchFamily="34" charset="0"/>
              </a:rPr>
              <a:pPr eaLnBrk="1" hangingPunct="1"/>
              <a:t>28</a:t>
            </a:fld>
            <a:endParaRPr lang="en-US" altLang="zh-CN" sz="1000">
              <a:latin typeface="Arial" panose="020B0604020202020204" pitchFamily="34" charset="0"/>
            </a:endParaRPr>
          </a:p>
        </p:txBody>
      </p:sp>
      <p:sp>
        <p:nvSpPr>
          <p:cNvPr id="5" name="Rectangle 3">
            <a:extLst>
              <a:ext uri="{FF2B5EF4-FFF2-40B4-BE49-F238E27FC236}">
                <a16:creationId xmlns:a16="http://schemas.microsoft.com/office/drawing/2014/main" id="{6CA476B7-5A32-4966-B0D2-9E148F31ED65}"/>
              </a:ext>
            </a:extLst>
          </p:cNvPr>
          <p:cNvSpPr txBox="1">
            <a:spLocks noChangeArrowheads="1"/>
          </p:cNvSpPr>
          <p:nvPr/>
        </p:nvSpPr>
        <p:spPr>
          <a:xfrm>
            <a:off x="230832" y="3429000"/>
            <a:ext cx="8512175" cy="972108"/>
          </a:xfrm>
          <a:prstGeom prst="rect">
            <a:avLst/>
          </a:prstGeom>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buFont typeface="Wingdings" panose="05000000000000000000" pitchFamily="2" charset="2"/>
              <a:buChar char="Ø"/>
            </a:pPr>
            <a:r>
              <a:rPr lang="en-US" altLang="zh-CN" sz="2400" kern="0" dirty="0">
                <a:latin typeface="华文仿宋" panose="02010600040101010101" pitchFamily="2" charset="-122"/>
                <a:ea typeface="华文仿宋" panose="02010600040101010101" pitchFamily="2" charset="-122"/>
              </a:rPr>
              <a:t>C4.5</a:t>
            </a:r>
            <a:r>
              <a:rPr lang="zh-CN" altLang="en-US" sz="2400" kern="0" dirty="0">
                <a:latin typeface="华文仿宋" panose="02010600040101010101" pitchFamily="2" charset="-122"/>
                <a:ea typeface="华文仿宋" panose="02010600040101010101" pitchFamily="2" charset="-122"/>
              </a:rPr>
              <a:t>算法中采用</a:t>
            </a:r>
            <a:r>
              <a:rPr lang="en-US" altLang="zh-CN" sz="2400" kern="0" dirty="0">
                <a:solidFill>
                  <a:srgbClr val="0000FF"/>
                </a:solidFill>
                <a:latin typeface="华文仿宋" panose="02010600040101010101" pitchFamily="2" charset="-122"/>
                <a:ea typeface="华文仿宋" panose="02010600040101010101" pitchFamily="2" charset="-122"/>
              </a:rPr>
              <a:t>Gain ratio</a:t>
            </a:r>
            <a:r>
              <a:rPr lang="zh-CN" altLang="en-US" sz="2400" kern="0" dirty="0">
                <a:latin typeface="华文仿宋" panose="02010600040101010101" pitchFamily="2" charset="-122"/>
                <a:ea typeface="华文仿宋" panose="02010600040101010101" pitchFamily="2" charset="-122"/>
              </a:rPr>
              <a:t>代替</a:t>
            </a:r>
            <a:r>
              <a:rPr lang="en-US" altLang="zh-CN" sz="2400" kern="0" dirty="0">
                <a:solidFill>
                  <a:srgbClr val="0000FF"/>
                </a:solidFill>
                <a:latin typeface="华文仿宋" panose="02010600040101010101" pitchFamily="2" charset="-122"/>
                <a:ea typeface="华文仿宋" panose="02010600040101010101" pitchFamily="2" charset="-122"/>
              </a:rPr>
              <a:t>Information gain</a:t>
            </a:r>
          </a:p>
          <a:p>
            <a:pPr eaLnBrk="1" hangingPunct="1">
              <a:buFont typeface="Wingdings" panose="05000000000000000000" pitchFamily="2" charset="2"/>
              <a:buChar char="Ø"/>
            </a:pPr>
            <a:r>
              <a:rPr lang="zh-CN" altLang="en-US" sz="2400" kern="0" dirty="0">
                <a:latin typeface="华文仿宋" panose="02010600040101010101" pitchFamily="2" charset="-122"/>
                <a:ea typeface="华文仿宋" panose="02010600040101010101" pitchFamily="2" charset="-122"/>
              </a:rPr>
              <a:t>引入分裂信息，代表按照属性</a:t>
            </a:r>
            <a:r>
              <a:rPr lang="en-US" altLang="zh-CN" sz="2400" kern="0" dirty="0">
                <a:latin typeface="华文仿宋" panose="02010600040101010101" pitchFamily="2" charset="-122"/>
                <a:ea typeface="华文仿宋" panose="02010600040101010101" pitchFamily="2" charset="-122"/>
              </a:rPr>
              <a:t>A</a:t>
            </a:r>
            <a:r>
              <a:rPr lang="zh-CN" altLang="en-US" sz="2400" kern="0" dirty="0">
                <a:latin typeface="华文仿宋" panose="02010600040101010101" pitchFamily="2" charset="-122"/>
                <a:ea typeface="华文仿宋" panose="02010600040101010101" pitchFamily="2" charset="-122"/>
              </a:rPr>
              <a:t>分裂样本</a:t>
            </a:r>
            <a:r>
              <a:rPr lang="en-US" altLang="zh-CN" sz="2400" kern="0" dirty="0">
                <a:latin typeface="华文仿宋" panose="02010600040101010101" pitchFamily="2" charset="-122"/>
                <a:ea typeface="华文仿宋" panose="02010600040101010101" pitchFamily="2" charset="-122"/>
              </a:rPr>
              <a:t>D</a:t>
            </a:r>
            <a:r>
              <a:rPr lang="zh-CN" altLang="en-US" sz="2400" kern="0" dirty="0">
                <a:latin typeface="华文仿宋" panose="02010600040101010101" pitchFamily="2" charset="-122"/>
                <a:ea typeface="华文仿宋" panose="02010600040101010101" pitchFamily="2" charset="-122"/>
              </a:rPr>
              <a:t>的广度和均匀性：</a:t>
            </a:r>
            <a:endParaRPr lang="en-US" altLang="zh-CN" sz="2400" kern="0" dirty="0">
              <a:latin typeface="华文仿宋" panose="02010600040101010101" pitchFamily="2" charset="-122"/>
              <a:ea typeface="华文仿宋" panose="02010600040101010101" pitchFamily="2" charset="-122"/>
            </a:endParaRPr>
          </a:p>
        </p:txBody>
      </p:sp>
      <p:graphicFrame>
        <p:nvGraphicFramePr>
          <p:cNvPr id="3" name="对象 2">
            <a:extLst>
              <a:ext uri="{FF2B5EF4-FFF2-40B4-BE49-F238E27FC236}">
                <a16:creationId xmlns:a16="http://schemas.microsoft.com/office/drawing/2014/main" id="{98E2511B-06E5-4E94-A782-12F008F4DCD4}"/>
              </a:ext>
            </a:extLst>
          </p:cNvPr>
          <p:cNvGraphicFramePr>
            <a:graphicFrameLocks noChangeAspect="1"/>
          </p:cNvGraphicFramePr>
          <p:nvPr>
            <p:extLst>
              <p:ext uri="{D42A27DB-BD31-4B8C-83A1-F6EECF244321}">
                <p14:modId xmlns:p14="http://schemas.microsoft.com/office/powerpoint/2010/main" val="1376305238"/>
              </p:ext>
            </p:extLst>
          </p:nvPr>
        </p:nvGraphicFramePr>
        <p:xfrm>
          <a:off x="2093164" y="4367702"/>
          <a:ext cx="3946200" cy="771035"/>
        </p:xfrm>
        <a:graphic>
          <a:graphicData uri="http://schemas.openxmlformats.org/presentationml/2006/ole">
            <mc:AlternateContent xmlns:mc="http://schemas.openxmlformats.org/markup-compatibility/2006">
              <mc:Choice xmlns:v="urn:schemas-microsoft-com:vml" Requires="v">
                <p:oleObj spid="_x0000_s26990" name="Equation" r:id="rId4" imgW="2349500" imgH="457200" progId="Equation.DSMT4">
                  <p:embed/>
                </p:oleObj>
              </mc:Choice>
              <mc:Fallback>
                <p:oleObj name="Equation" r:id="rId4" imgW="2349500" imgH="4572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3164" y="4367702"/>
                        <a:ext cx="3946200" cy="771035"/>
                      </a:xfrm>
                      <a:prstGeom prst="rect">
                        <a:avLst/>
                      </a:prstGeom>
                      <a:noFill/>
                    </p:spPr>
                  </p:pic>
                </p:oleObj>
              </mc:Fallback>
            </mc:AlternateContent>
          </a:graphicData>
        </a:graphic>
      </p:graphicFrame>
      <p:sp>
        <p:nvSpPr>
          <p:cNvPr id="8" name="Rectangle 3">
            <a:extLst>
              <a:ext uri="{FF2B5EF4-FFF2-40B4-BE49-F238E27FC236}">
                <a16:creationId xmlns:a16="http://schemas.microsoft.com/office/drawing/2014/main" id="{ADC58987-025B-4002-BBAD-A71B3D5942FE}"/>
              </a:ext>
            </a:extLst>
          </p:cNvPr>
          <p:cNvSpPr txBox="1">
            <a:spLocks noChangeArrowheads="1"/>
          </p:cNvSpPr>
          <p:nvPr/>
        </p:nvSpPr>
        <p:spPr>
          <a:xfrm>
            <a:off x="230831" y="5265204"/>
            <a:ext cx="1604865" cy="484200"/>
          </a:xfrm>
          <a:prstGeom prst="rect">
            <a:avLst/>
          </a:prstGeom>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buFont typeface="Wingdings" panose="05000000000000000000" pitchFamily="2" charset="2"/>
              <a:buChar char="Ø"/>
            </a:pPr>
            <a:r>
              <a:rPr lang="zh-CN" altLang="en-US" sz="2400" kern="0" dirty="0">
                <a:solidFill>
                  <a:srgbClr val="0000FF"/>
                </a:solidFill>
                <a:latin typeface="华文仿宋" panose="02010600040101010101" pitchFamily="2" charset="-122"/>
                <a:ea typeface="华文仿宋" panose="02010600040101010101" pitchFamily="2" charset="-122"/>
              </a:rPr>
              <a:t>增益率：</a:t>
            </a:r>
            <a:endParaRPr lang="en-US" altLang="zh-CN" sz="2400" kern="0" dirty="0">
              <a:solidFill>
                <a:srgbClr val="0000FF"/>
              </a:solidFill>
              <a:latin typeface="华文仿宋" panose="02010600040101010101" pitchFamily="2" charset="-122"/>
              <a:ea typeface="华文仿宋" panose="02010600040101010101" pitchFamily="2" charset="-122"/>
            </a:endParaRPr>
          </a:p>
        </p:txBody>
      </p:sp>
      <p:graphicFrame>
        <p:nvGraphicFramePr>
          <p:cNvPr id="10" name="对象 9">
            <a:extLst>
              <a:ext uri="{FF2B5EF4-FFF2-40B4-BE49-F238E27FC236}">
                <a16:creationId xmlns:a16="http://schemas.microsoft.com/office/drawing/2014/main" id="{08A86809-FCB6-49D2-82F6-CC7636D0A2FF}"/>
              </a:ext>
            </a:extLst>
          </p:cNvPr>
          <p:cNvGraphicFramePr>
            <a:graphicFrameLocks noChangeAspect="1"/>
          </p:cNvGraphicFramePr>
          <p:nvPr>
            <p:extLst>
              <p:ext uri="{D42A27DB-BD31-4B8C-83A1-F6EECF244321}">
                <p14:modId xmlns:p14="http://schemas.microsoft.com/office/powerpoint/2010/main" val="4035138965"/>
              </p:ext>
            </p:extLst>
          </p:nvPr>
        </p:nvGraphicFramePr>
        <p:xfrm>
          <a:off x="1835696" y="5076905"/>
          <a:ext cx="4171024" cy="944383"/>
        </p:xfrm>
        <a:graphic>
          <a:graphicData uri="http://schemas.openxmlformats.org/presentationml/2006/ole">
            <mc:AlternateContent xmlns:mc="http://schemas.openxmlformats.org/markup-compatibility/2006">
              <mc:Choice xmlns:v="urn:schemas-microsoft-com:vml" Requires="v">
                <p:oleObj spid="_x0000_s26991" name="Equation" r:id="rId6" imgW="1828800" imgH="431800" progId="Equation.DSMT4">
                  <p:embed/>
                </p:oleObj>
              </mc:Choice>
              <mc:Fallback>
                <p:oleObj name="Equation" r:id="rId6" imgW="1828800" imgH="4318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696" y="5076905"/>
                        <a:ext cx="4171024" cy="944383"/>
                      </a:xfrm>
                      <a:prstGeom prst="rect">
                        <a:avLst/>
                      </a:prstGeom>
                      <a:noFill/>
                    </p:spPr>
                  </p:pic>
                </p:oleObj>
              </mc:Fallback>
            </mc:AlternateContent>
          </a:graphicData>
        </a:graphic>
      </p:graphicFrame>
      <p:sp>
        <p:nvSpPr>
          <p:cNvPr id="13" name="Rectangle 3">
            <a:extLst>
              <a:ext uri="{FF2B5EF4-FFF2-40B4-BE49-F238E27FC236}">
                <a16:creationId xmlns:a16="http://schemas.microsoft.com/office/drawing/2014/main" id="{2B3198BF-FE2A-4ADC-88BF-3C4D538352B2}"/>
              </a:ext>
            </a:extLst>
          </p:cNvPr>
          <p:cNvSpPr txBox="1">
            <a:spLocks noChangeArrowheads="1"/>
          </p:cNvSpPr>
          <p:nvPr/>
        </p:nvSpPr>
        <p:spPr>
          <a:xfrm>
            <a:off x="231564" y="6041144"/>
            <a:ext cx="7688808" cy="484200"/>
          </a:xfrm>
          <a:prstGeom prst="rect">
            <a:avLst/>
          </a:prstGeom>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eaLnBrk="1" hangingPunct="1">
              <a:buFont typeface="Wingdings" panose="05000000000000000000" pitchFamily="2" charset="2"/>
              <a:buChar char="Ø"/>
            </a:pPr>
            <a:r>
              <a:rPr lang="zh-CN" altLang="en-US" sz="2400" dirty="0">
                <a:solidFill>
                  <a:srgbClr val="0000FF"/>
                </a:solidFill>
                <a:latin typeface="华文仿宋" panose="02010600040101010101" pitchFamily="2" charset="-122"/>
                <a:ea typeface="华文仿宋" panose="02010600040101010101" pitchFamily="2" charset="-122"/>
                <a:cs typeface="Times New Roman" pitchFamily="18" charset="0"/>
              </a:rPr>
              <a:t>选择具有最大信息增益率的属性划分数据集</a:t>
            </a:r>
            <a:endParaRPr lang="en-US" altLang="zh-CN" sz="2400" b="1" dirty="0">
              <a:solidFill>
                <a:srgbClr val="0000FF"/>
              </a:solidFill>
              <a:latin typeface="华文仿宋" panose="02010600040101010101" pitchFamily="2" charset="-122"/>
              <a:ea typeface="华文仿宋" panose="0201060004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3811">
                                            <p:txEl>
                                              <p:pRg st="0" end="0"/>
                                            </p:txEl>
                                          </p:spTgt>
                                        </p:tgtEl>
                                        <p:attrNameLst>
                                          <p:attrName>style.visibility</p:attrName>
                                        </p:attrNameLst>
                                      </p:cBhvr>
                                      <p:to>
                                        <p:strVal val="visible"/>
                                      </p:to>
                                    </p:set>
                                    <p:animEffect transition="in" filter="dissolve">
                                      <p:cBhvr>
                                        <p:cTn id="7" dur="500"/>
                                        <p:tgtEl>
                                          <p:spTgt spid="503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3811">
                                            <p:txEl>
                                              <p:pRg st="1" end="1"/>
                                            </p:txEl>
                                          </p:spTgt>
                                        </p:tgtEl>
                                        <p:attrNameLst>
                                          <p:attrName>style.visibility</p:attrName>
                                        </p:attrNameLst>
                                      </p:cBhvr>
                                      <p:to>
                                        <p:strVal val="visible"/>
                                      </p:to>
                                    </p:set>
                                    <p:animEffect transition="in" filter="dissolve">
                                      <p:cBhvr>
                                        <p:cTn id="12" dur="500"/>
                                        <p:tgtEl>
                                          <p:spTgt spid="503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03811">
                                            <p:txEl>
                                              <p:pRg st="2" end="2"/>
                                            </p:txEl>
                                          </p:spTgt>
                                        </p:tgtEl>
                                        <p:attrNameLst>
                                          <p:attrName>style.visibility</p:attrName>
                                        </p:attrNameLst>
                                      </p:cBhvr>
                                      <p:to>
                                        <p:strVal val="visible"/>
                                      </p:to>
                                    </p:set>
                                    <p:animEffect transition="in" filter="dissolve">
                                      <p:cBhvr>
                                        <p:cTn id="17" dur="500"/>
                                        <p:tgtEl>
                                          <p:spTgt spid="5038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03811">
                                            <p:txEl>
                                              <p:pRg st="3" end="3"/>
                                            </p:txEl>
                                          </p:spTgt>
                                        </p:tgtEl>
                                        <p:attrNameLst>
                                          <p:attrName>style.visibility</p:attrName>
                                        </p:attrNameLst>
                                      </p:cBhvr>
                                      <p:to>
                                        <p:strVal val="visible"/>
                                      </p:to>
                                    </p:set>
                                    <p:animEffect transition="in" filter="dissolve">
                                      <p:cBhvr>
                                        <p:cTn id="22" dur="500"/>
                                        <p:tgtEl>
                                          <p:spTgt spid="5038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dissolv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dissolve">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dissolve">
                                      <p:cBhvr>
                                        <p:cTn id="42" dur="500"/>
                                        <p:tgtEl>
                                          <p:spTgt spid="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3">
                                            <p:txEl>
                                              <p:pRg st="0" end="0"/>
                                            </p:txEl>
                                          </p:spTgt>
                                        </p:tgtEl>
                                        <p:attrNameLst>
                                          <p:attrName>style.visibility</p:attrName>
                                        </p:attrNameLst>
                                      </p:cBhvr>
                                      <p:to>
                                        <p:strVal val="visible"/>
                                      </p:to>
                                    </p:set>
                                    <p:animEffect transition="in" filter="dissolve">
                                      <p:cBhvr>
                                        <p:cTn id="5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build="p" bldLvl="5" autoUpdateAnimBg="0"/>
      <p:bldP spid="5" grpId="0" build="p" bldLvl="5" autoUpdateAnimBg="0"/>
      <p:bldP spid="8" grpId="0" build="p" bldLvl="5" autoUpdateAnimBg="0"/>
      <p:bldP spid="13" grpId="0" build="p" bldLvl="5"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4" name="Text Box 8"/>
          <p:cNvSpPr txBox="1">
            <a:spLocks noChangeArrowheads="1"/>
          </p:cNvSpPr>
          <p:nvPr/>
        </p:nvSpPr>
        <p:spPr bwMode="auto">
          <a:xfrm>
            <a:off x="250825" y="225425"/>
            <a:ext cx="8569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50000"/>
              </a:spcBef>
              <a:buClrTx/>
              <a:buSzTx/>
              <a:buNone/>
            </a:pPr>
            <a:r>
              <a:rPr lang="en-US" altLang="zh-CN" sz="3600" dirty="0">
                <a:solidFill>
                  <a:srgbClr val="0000FF"/>
                </a:solidFill>
                <a:latin typeface="方正姚体" panose="02010601030101010101" pitchFamily="2" charset="-122"/>
                <a:ea typeface="方正姚体" panose="02010601030101010101" pitchFamily="2" charset="-122"/>
                <a:cs typeface="Times New Roman" pitchFamily="18" charset="0"/>
              </a:rPr>
              <a:t>C4.5</a:t>
            </a:r>
            <a:r>
              <a:rPr lang="zh-CN" altLang="en-US" sz="3600" dirty="0">
                <a:solidFill>
                  <a:srgbClr val="0000FF"/>
                </a:solidFill>
                <a:latin typeface="方正姚体" panose="02010601030101010101" pitchFamily="2" charset="-122"/>
                <a:ea typeface="方正姚体" panose="02010601030101010101" pitchFamily="2" charset="-122"/>
                <a:cs typeface="Times New Roman" pitchFamily="18" charset="0"/>
              </a:rPr>
              <a:t>算法：信息增益率 </a:t>
            </a:r>
            <a:r>
              <a:rPr lang="en-US" altLang="zh-CN" sz="3600" dirty="0">
                <a:solidFill>
                  <a:srgbClr val="0000FF"/>
                </a:solidFill>
                <a:latin typeface="方正姚体" panose="02010601030101010101" pitchFamily="2" charset="-122"/>
                <a:ea typeface="方正姚体" panose="02010601030101010101" pitchFamily="2" charset="-122"/>
                <a:cs typeface="Calibri" pitchFamily="34" charset="0"/>
              </a:rPr>
              <a:t>(Gain ratio)</a:t>
            </a:r>
          </a:p>
        </p:txBody>
      </p:sp>
      <p:sp>
        <p:nvSpPr>
          <p:cNvPr id="360466" name="Rectangle 18"/>
          <p:cNvSpPr>
            <a:spLocks noChangeArrowheads="1"/>
          </p:cNvSpPr>
          <p:nvPr/>
        </p:nvSpPr>
        <p:spPr bwMode="auto">
          <a:xfrm>
            <a:off x="250825" y="1052736"/>
            <a:ext cx="8512175" cy="255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buFont typeface="Wingdings" panose="05000000000000000000" pitchFamily="2" charset="2"/>
              <a:buChar char="Ø"/>
            </a:pPr>
            <a:r>
              <a:rPr lang="en-US" altLang="zh-CN" sz="2400" dirty="0">
                <a:solidFill>
                  <a:srgbClr val="0000FF"/>
                </a:solidFill>
                <a:latin typeface="华文仿宋" panose="02010600040101010101" pitchFamily="2" charset="-122"/>
                <a:ea typeface="华文仿宋" panose="02010600040101010101" pitchFamily="2" charset="-122"/>
              </a:rPr>
              <a:t>C4.5</a:t>
            </a:r>
            <a:r>
              <a:rPr lang="zh-CN" altLang="en-US" sz="2400" dirty="0">
                <a:solidFill>
                  <a:srgbClr val="0000FF"/>
                </a:solidFill>
                <a:latin typeface="华文仿宋" panose="02010600040101010101" pitchFamily="2" charset="-122"/>
                <a:ea typeface="华文仿宋" panose="02010600040101010101" pitchFamily="2" charset="-122"/>
              </a:rPr>
              <a:t>算法既可以处理离散型属性，也可以处理连续值属性。</a:t>
            </a:r>
            <a:endParaRPr lang="en-US" altLang="zh-CN" sz="2400" dirty="0">
              <a:solidFill>
                <a:srgbClr val="0000FF"/>
              </a:solidFill>
              <a:latin typeface="华文仿宋" panose="02010600040101010101" pitchFamily="2" charset="-122"/>
              <a:ea typeface="华文仿宋" panose="02010600040101010101" pitchFamily="2" charset="-122"/>
            </a:endParaRPr>
          </a:p>
          <a:p>
            <a:pPr eaLnBrk="1" hangingPunct="1">
              <a:buFont typeface="Wingdings" panose="05000000000000000000" pitchFamily="2" charset="2"/>
              <a:buChar char="Ø"/>
            </a:pPr>
            <a:r>
              <a:rPr lang="zh-CN" altLang="en-US" sz="2400" dirty="0">
                <a:solidFill>
                  <a:srgbClr val="0000FF"/>
                </a:solidFill>
                <a:latin typeface="华文仿宋" panose="02010600040101010101" pitchFamily="2" charset="-122"/>
                <a:ea typeface="华文仿宋" panose="02010600040101010101" pitchFamily="2" charset="-122"/>
              </a:rPr>
              <a:t>对于离散型属性，</a:t>
            </a:r>
            <a:r>
              <a:rPr lang="en-US" altLang="zh-CN" sz="2400" dirty="0">
                <a:solidFill>
                  <a:srgbClr val="0000FF"/>
                </a:solidFill>
                <a:latin typeface="华文仿宋" panose="02010600040101010101" pitchFamily="2" charset="-122"/>
                <a:ea typeface="华文仿宋" panose="02010600040101010101" pitchFamily="2" charset="-122"/>
              </a:rPr>
              <a:t>C4.5</a:t>
            </a:r>
            <a:r>
              <a:rPr lang="zh-CN" altLang="en-US" sz="2400" dirty="0">
                <a:solidFill>
                  <a:srgbClr val="0000FF"/>
                </a:solidFill>
                <a:latin typeface="华文仿宋" panose="02010600040101010101" pitchFamily="2" charset="-122"/>
                <a:ea typeface="华文仿宋" panose="02010600040101010101" pitchFamily="2" charset="-122"/>
              </a:rPr>
              <a:t>算法的处理方法与</a:t>
            </a:r>
            <a:r>
              <a:rPr lang="en-US" altLang="zh-CN" sz="2400" dirty="0">
                <a:solidFill>
                  <a:srgbClr val="0000FF"/>
                </a:solidFill>
                <a:latin typeface="华文仿宋" panose="02010600040101010101" pitchFamily="2" charset="-122"/>
                <a:ea typeface="华文仿宋" panose="02010600040101010101" pitchFamily="2" charset="-122"/>
              </a:rPr>
              <a:t>ID3</a:t>
            </a:r>
            <a:r>
              <a:rPr lang="zh-CN" altLang="en-US" sz="2400" dirty="0">
                <a:solidFill>
                  <a:srgbClr val="0000FF"/>
                </a:solidFill>
                <a:latin typeface="华文仿宋" panose="02010600040101010101" pitchFamily="2" charset="-122"/>
                <a:ea typeface="华文仿宋" panose="02010600040101010101" pitchFamily="2" charset="-122"/>
              </a:rPr>
              <a:t>相同</a:t>
            </a:r>
            <a:endParaRPr lang="en-US" altLang="zh-CN" sz="2400" dirty="0">
              <a:solidFill>
                <a:srgbClr val="0000FF"/>
              </a:solidFill>
              <a:latin typeface="华文仿宋" panose="02010600040101010101" pitchFamily="2" charset="-122"/>
              <a:ea typeface="华文仿宋" panose="02010600040101010101" pitchFamily="2" charset="-122"/>
            </a:endParaRPr>
          </a:p>
          <a:p>
            <a:pPr eaLnBrk="1" hangingPunct="1">
              <a:buFont typeface="Wingdings" panose="05000000000000000000" pitchFamily="2" charset="2"/>
              <a:buChar char="Ø"/>
            </a:pPr>
            <a:r>
              <a:rPr lang="zh-CN" altLang="en-US" sz="2400" dirty="0">
                <a:solidFill>
                  <a:srgbClr val="0000FF"/>
                </a:solidFill>
                <a:latin typeface="华文仿宋" panose="02010600040101010101" pitchFamily="2" charset="-122"/>
                <a:ea typeface="华文仿宋" panose="02010600040101010101" pitchFamily="2" charset="-122"/>
              </a:rPr>
              <a:t>对于某个连续值属性</a:t>
            </a:r>
            <a:r>
              <a:rPr lang="en-US" altLang="zh-CN" sz="2400" dirty="0">
                <a:solidFill>
                  <a:srgbClr val="0000FF"/>
                </a:solidFill>
                <a:latin typeface="华文仿宋" panose="02010600040101010101" pitchFamily="2" charset="-122"/>
                <a:ea typeface="华文仿宋" panose="02010600040101010101" pitchFamily="2" charset="-122"/>
              </a:rPr>
              <a:t>A</a:t>
            </a:r>
            <a:r>
              <a:rPr lang="zh-CN" altLang="en-US" sz="2400" dirty="0">
                <a:solidFill>
                  <a:srgbClr val="0000FF"/>
                </a:solidFill>
                <a:latin typeface="华文仿宋" panose="02010600040101010101" pitchFamily="2" charset="-122"/>
                <a:ea typeface="华文仿宋" panose="02010600040101010101" pitchFamily="2" charset="-122"/>
              </a:rPr>
              <a:t>，假设在某个节点上的数据集的样本数量为</a:t>
            </a:r>
            <a:r>
              <a:rPr lang="en-US" altLang="zh-CN" sz="2400" dirty="0">
                <a:solidFill>
                  <a:srgbClr val="0000FF"/>
                </a:solidFill>
                <a:latin typeface="华文仿宋" panose="02010600040101010101" pitchFamily="2" charset="-122"/>
                <a:ea typeface="华文仿宋" panose="02010600040101010101" pitchFamily="2" charset="-122"/>
              </a:rPr>
              <a:t>total</a:t>
            </a:r>
            <a:r>
              <a:rPr lang="zh-CN" altLang="en-US" sz="2400" dirty="0">
                <a:solidFill>
                  <a:srgbClr val="0000FF"/>
                </a:solidFill>
                <a:latin typeface="华文仿宋" panose="02010600040101010101" pitchFamily="2" charset="-122"/>
                <a:ea typeface="华文仿宋" panose="02010600040101010101" pitchFamily="2" charset="-122"/>
              </a:rPr>
              <a:t>，</a:t>
            </a:r>
            <a:r>
              <a:rPr lang="en-US" altLang="zh-CN" sz="2400" dirty="0">
                <a:solidFill>
                  <a:srgbClr val="0000FF"/>
                </a:solidFill>
                <a:latin typeface="华文仿宋" panose="02010600040101010101" pitchFamily="2" charset="-122"/>
                <a:ea typeface="华文仿宋" panose="02010600040101010101" pitchFamily="2" charset="-122"/>
              </a:rPr>
              <a:t>C4.5</a:t>
            </a:r>
            <a:r>
              <a:rPr lang="zh-CN" altLang="en-US" sz="2400" dirty="0">
                <a:solidFill>
                  <a:srgbClr val="0000FF"/>
                </a:solidFill>
                <a:latin typeface="华文仿宋" panose="02010600040101010101" pitchFamily="2" charset="-122"/>
                <a:ea typeface="华文仿宋" panose="02010600040101010101" pitchFamily="2" charset="-122"/>
              </a:rPr>
              <a:t>算法将作以下处理：</a:t>
            </a:r>
            <a:endParaRPr lang="en-US" altLang="zh-CN" sz="2400" dirty="0">
              <a:solidFill>
                <a:srgbClr val="0000FF"/>
              </a:solidFill>
              <a:latin typeface="华文仿宋" panose="02010600040101010101" pitchFamily="2" charset="-122"/>
              <a:ea typeface="华文仿宋" panose="02010600040101010101" pitchFamily="2" charset="-122"/>
            </a:endParaRPr>
          </a:p>
          <a:p>
            <a:pPr lvl="1" eaLnBrk="1" hangingPunct="1">
              <a:buFont typeface="Wingdings" panose="05000000000000000000" pitchFamily="2" charset="2"/>
              <a:buChar char="ü"/>
            </a:pPr>
            <a:r>
              <a:rPr lang="zh-CN" altLang="en-US" sz="2000" dirty="0">
                <a:solidFill>
                  <a:srgbClr val="0000FF"/>
                </a:solidFill>
                <a:latin typeface="华文仿宋" panose="02010600040101010101" pitchFamily="2" charset="-122"/>
                <a:ea typeface="华文仿宋" panose="02010600040101010101" pitchFamily="2" charset="-122"/>
              </a:rPr>
              <a:t>将该节点上的所有数据样本按照连续值属性的具体数值，由小到大进行排序，得到属性值的取值序列：</a:t>
            </a:r>
            <a:endParaRPr lang="en-US" altLang="zh-CN" sz="2000" dirty="0">
              <a:solidFill>
                <a:srgbClr val="0000FF"/>
              </a:solidFill>
              <a:latin typeface="华文仿宋" panose="02010600040101010101" pitchFamily="2" charset="-122"/>
              <a:ea typeface="华文仿宋" panose="02010600040101010101" pitchFamily="2" charset="-122"/>
            </a:endParaRPr>
          </a:p>
        </p:txBody>
      </p:sp>
      <p:graphicFrame>
        <p:nvGraphicFramePr>
          <p:cNvPr id="5" name="对象 4">
            <a:extLst>
              <a:ext uri="{FF2B5EF4-FFF2-40B4-BE49-F238E27FC236}">
                <a16:creationId xmlns:a16="http://schemas.microsoft.com/office/drawing/2014/main" id="{82FF6259-D79B-4DE7-80A2-850620644565}"/>
              </a:ext>
            </a:extLst>
          </p:cNvPr>
          <p:cNvGraphicFramePr>
            <a:graphicFrameLocks noChangeAspect="1"/>
          </p:cNvGraphicFramePr>
          <p:nvPr>
            <p:extLst>
              <p:ext uri="{D42A27DB-BD31-4B8C-83A1-F6EECF244321}">
                <p14:modId xmlns:p14="http://schemas.microsoft.com/office/powerpoint/2010/main" val="3519470608"/>
              </p:ext>
            </p:extLst>
          </p:nvPr>
        </p:nvGraphicFramePr>
        <p:xfrm>
          <a:off x="5040052" y="3032956"/>
          <a:ext cx="1545664" cy="386416"/>
        </p:xfrm>
        <a:graphic>
          <a:graphicData uri="http://schemas.openxmlformats.org/presentationml/2006/ole">
            <mc:AlternateContent xmlns:mc="http://schemas.openxmlformats.org/markup-compatibility/2006">
              <mc:Choice xmlns:v="urn:schemas-microsoft-com:vml" Requires="v">
                <p:oleObj spid="_x0000_s27993" name="Equation" r:id="rId4" imgW="914400" imgH="228600" progId="Equation.DSMT4">
                  <p:embed/>
                </p:oleObj>
              </mc:Choice>
              <mc:Fallback>
                <p:oleObj name="Equation" r:id="rId4" imgW="914400" imgH="228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0052" y="3032956"/>
                        <a:ext cx="1545664" cy="386416"/>
                      </a:xfrm>
                      <a:prstGeom prst="rect">
                        <a:avLst/>
                      </a:prstGeom>
                      <a:noFill/>
                    </p:spPr>
                  </p:pic>
                </p:oleObj>
              </mc:Fallback>
            </mc:AlternateContent>
          </a:graphicData>
        </a:graphic>
      </p:graphicFrame>
      <p:sp>
        <p:nvSpPr>
          <p:cNvPr id="11" name="Rectangle 18">
            <a:extLst>
              <a:ext uri="{FF2B5EF4-FFF2-40B4-BE49-F238E27FC236}">
                <a16:creationId xmlns:a16="http://schemas.microsoft.com/office/drawing/2014/main" id="{A4F85828-0125-444E-8CE0-EB31735B3A4D}"/>
              </a:ext>
            </a:extLst>
          </p:cNvPr>
          <p:cNvSpPr>
            <a:spLocks noChangeArrowheads="1"/>
          </p:cNvSpPr>
          <p:nvPr/>
        </p:nvSpPr>
        <p:spPr bwMode="auto">
          <a:xfrm>
            <a:off x="215516" y="3501008"/>
            <a:ext cx="8512175" cy="3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lvl="1" eaLnBrk="1" hangingPunct="1">
              <a:buFont typeface="Wingdings" panose="05000000000000000000" pitchFamily="2" charset="2"/>
              <a:buChar char="ü"/>
            </a:pPr>
            <a:r>
              <a:rPr lang="zh-CN" altLang="en-US" sz="2000" dirty="0">
                <a:solidFill>
                  <a:srgbClr val="0000FF"/>
                </a:solidFill>
                <a:latin typeface="华文仿宋" panose="02010600040101010101" pitchFamily="2" charset="-122"/>
                <a:ea typeface="华文仿宋" panose="02010600040101010101" pitchFamily="2" charset="-122"/>
              </a:rPr>
              <a:t>在取值序列生成 </a:t>
            </a:r>
            <a:r>
              <a:rPr lang="en-US" altLang="zh-CN" sz="2000" i="1" dirty="0">
                <a:solidFill>
                  <a:srgbClr val="0000FF"/>
                </a:solidFill>
                <a:ea typeface="华文仿宋" panose="02010600040101010101" pitchFamily="2" charset="-122"/>
                <a:cs typeface="Times New Roman" panose="02020603050405020304" pitchFamily="18" charset="0"/>
              </a:rPr>
              <a:t>total</a:t>
            </a:r>
            <a:r>
              <a:rPr lang="en-US" altLang="zh-CN" sz="2000" dirty="0">
                <a:solidFill>
                  <a:srgbClr val="0000FF"/>
                </a:solidFill>
                <a:latin typeface="华文仿宋" panose="02010600040101010101" pitchFamily="2" charset="-122"/>
                <a:ea typeface="华文仿宋" panose="02010600040101010101" pitchFamily="2" charset="-122"/>
              </a:rPr>
              <a:t>-1</a:t>
            </a:r>
            <a:r>
              <a:rPr lang="zh-CN" altLang="en-US" sz="2000" dirty="0">
                <a:solidFill>
                  <a:srgbClr val="0000FF"/>
                </a:solidFill>
                <a:latin typeface="华文仿宋" panose="02010600040101010101" pitchFamily="2" charset="-122"/>
                <a:ea typeface="华文仿宋" panose="02010600040101010101" pitchFamily="2" charset="-122"/>
              </a:rPr>
              <a:t>个分割点。第 </a:t>
            </a:r>
            <a:r>
              <a:rPr lang="en-US" altLang="zh-CN" sz="2000" i="1" dirty="0" err="1">
                <a:solidFill>
                  <a:srgbClr val="0000FF"/>
                </a:solidFill>
                <a:ea typeface="华文仿宋" panose="02010600040101010101" pitchFamily="2" charset="-122"/>
                <a:cs typeface="Times New Roman" panose="02020603050405020304" pitchFamily="18" charset="0"/>
              </a:rPr>
              <a:t>i</a:t>
            </a:r>
            <a:r>
              <a:rPr lang="en-US" altLang="zh-CN" sz="2000" dirty="0">
                <a:solidFill>
                  <a:srgbClr val="0000FF"/>
                </a:solidFill>
                <a:latin typeface="华文仿宋" panose="02010600040101010101" pitchFamily="2" charset="-122"/>
                <a:ea typeface="华文仿宋" panose="02010600040101010101" pitchFamily="2" charset="-122"/>
              </a:rPr>
              <a:t>(0&lt;</a:t>
            </a:r>
            <a:r>
              <a:rPr lang="en-US" altLang="zh-CN" sz="2000" i="1" dirty="0" err="1">
                <a:solidFill>
                  <a:srgbClr val="0000FF"/>
                </a:solidFill>
                <a:ea typeface="华文仿宋" panose="02010600040101010101" pitchFamily="2" charset="-122"/>
                <a:cs typeface="Times New Roman" panose="02020603050405020304" pitchFamily="18" charset="0"/>
              </a:rPr>
              <a:t>i</a:t>
            </a:r>
            <a:r>
              <a:rPr lang="en-US" altLang="zh-CN" sz="2000" dirty="0">
                <a:solidFill>
                  <a:srgbClr val="0000FF"/>
                </a:solidFill>
                <a:latin typeface="华文仿宋" panose="02010600040101010101" pitchFamily="2" charset="-122"/>
                <a:ea typeface="华文仿宋" panose="02010600040101010101" pitchFamily="2" charset="-122"/>
              </a:rPr>
              <a:t>&lt;</a:t>
            </a:r>
            <a:r>
              <a:rPr lang="en-US" altLang="zh-CN" sz="2000" i="1" dirty="0">
                <a:solidFill>
                  <a:srgbClr val="0000FF"/>
                </a:solidFill>
                <a:ea typeface="华文仿宋" panose="02010600040101010101" pitchFamily="2" charset="-122"/>
                <a:cs typeface="Times New Roman" panose="02020603050405020304" pitchFamily="18" charset="0"/>
              </a:rPr>
              <a:t>total</a:t>
            </a:r>
            <a:r>
              <a:rPr lang="en-US" altLang="zh-CN" sz="2000" dirty="0">
                <a:solidFill>
                  <a:srgbClr val="0000FF"/>
                </a:solidFill>
                <a:latin typeface="华文仿宋" panose="02010600040101010101" pitchFamily="2" charset="-122"/>
                <a:ea typeface="华文仿宋" panose="02010600040101010101" pitchFamily="2" charset="-122"/>
              </a:rPr>
              <a:t>)</a:t>
            </a:r>
            <a:r>
              <a:rPr lang="zh-CN" altLang="en-US" sz="2000" dirty="0">
                <a:solidFill>
                  <a:srgbClr val="0000FF"/>
                </a:solidFill>
                <a:latin typeface="华文仿宋" panose="02010600040101010101" pitchFamily="2" charset="-122"/>
                <a:ea typeface="华文仿宋" panose="02010600040101010101" pitchFamily="2" charset="-122"/>
              </a:rPr>
              <a:t>个分割点取值为</a:t>
            </a:r>
            <a:r>
              <a:rPr lang="en-US" altLang="zh-CN" sz="2000" dirty="0">
                <a:solidFill>
                  <a:srgbClr val="0000FF"/>
                </a:solidFill>
                <a:latin typeface="华文仿宋" panose="02010600040101010101" pitchFamily="2" charset="-122"/>
                <a:ea typeface="华文仿宋" panose="02010600040101010101" pitchFamily="2" charset="-122"/>
              </a:rPr>
              <a:t>:</a:t>
            </a:r>
          </a:p>
        </p:txBody>
      </p:sp>
      <p:graphicFrame>
        <p:nvGraphicFramePr>
          <p:cNvPr id="7" name="对象 6">
            <a:extLst>
              <a:ext uri="{FF2B5EF4-FFF2-40B4-BE49-F238E27FC236}">
                <a16:creationId xmlns:a16="http://schemas.microsoft.com/office/drawing/2014/main" id="{456367FB-A4D3-4459-B846-0A8CC9CC3314}"/>
              </a:ext>
            </a:extLst>
          </p:cNvPr>
          <p:cNvGraphicFramePr>
            <a:graphicFrameLocks noChangeAspect="1"/>
          </p:cNvGraphicFramePr>
          <p:nvPr>
            <p:extLst>
              <p:ext uri="{D42A27DB-BD31-4B8C-83A1-F6EECF244321}">
                <p14:modId xmlns:p14="http://schemas.microsoft.com/office/powerpoint/2010/main" val="637138689"/>
              </p:ext>
            </p:extLst>
          </p:nvPr>
        </p:nvGraphicFramePr>
        <p:xfrm>
          <a:off x="3851920" y="3897052"/>
          <a:ext cx="1440160" cy="667274"/>
        </p:xfrm>
        <a:graphic>
          <a:graphicData uri="http://schemas.openxmlformats.org/presentationml/2006/ole">
            <mc:AlternateContent xmlns:mc="http://schemas.openxmlformats.org/markup-compatibility/2006">
              <mc:Choice xmlns:v="urn:schemas-microsoft-com:vml" Requires="v">
                <p:oleObj spid="_x0000_s27994" name="Equation" r:id="rId6" imgW="939392" imgH="393529" progId="Equation.DSMT4">
                  <p:embed/>
                </p:oleObj>
              </mc:Choice>
              <mc:Fallback>
                <p:oleObj name="Equation" r:id="rId6" imgW="939392" imgH="393529"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920" y="3897052"/>
                        <a:ext cx="1440160" cy="667274"/>
                      </a:xfrm>
                      <a:prstGeom prst="rect">
                        <a:avLst/>
                      </a:prstGeom>
                      <a:noFill/>
                    </p:spPr>
                  </p:pic>
                </p:oleObj>
              </mc:Fallback>
            </mc:AlternateContent>
          </a:graphicData>
        </a:graphic>
      </p:graphicFrame>
      <p:sp>
        <p:nvSpPr>
          <p:cNvPr id="14" name="Rectangle 18">
            <a:extLst>
              <a:ext uri="{FF2B5EF4-FFF2-40B4-BE49-F238E27FC236}">
                <a16:creationId xmlns:a16="http://schemas.microsoft.com/office/drawing/2014/main" id="{89959515-8E45-4B36-9470-23BCCE846D61}"/>
              </a:ext>
            </a:extLst>
          </p:cNvPr>
          <p:cNvSpPr>
            <a:spLocks noChangeArrowheads="1"/>
          </p:cNvSpPr>
          <p:nvPr/>
        </p:nvSpPr>
        <p:spPr bwMode="auto">
          <a:xfrm>
            <a:off x="215516" y="4617132"/>
            <a:ext cx="8512175" cy="3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lvl="1" eaLnBrk="1" hangingPunct="1">
              <a:buFont typeface="Wingdings" panose="05000000000000000000" pitchFamily="2" charset="2"/>
              <a:buChar char="ü"/>
            </a:pPr>
            <a:r>
              <a:rPr lang="zh-CN" altLang="en-US" sz="2000" dirty="0">
                <a:solidFill>
                  <a:srgbClr val="0000FF"/>
                </a:solidFill>
                <a:latin typeface="华文仿宋" panose="02010600040101010101" pitchFamily="2" charset="-122"/>
                <a:ea typeface="华文仿宋" panose="02010600040101010101" pitchFamily="2" charset="-122"/>
              </a:rPr>
              <a:t>它可以将该节点上的数据集划分为两个子集</a:t>
            </a:r>
            <a:endParaRPr lang="en-US" altLang="zh-CN" sz="2000" dirty="0">
              <a:solidFill>
                <a:srgbClr val="0000FF"/>
              </a:solidFill>
              <a:latin typeface="华文仿宋" panose="02010600040101010101" pitchFamily="2" charset="-122"/>
              <a:ea typeface="华文仿宋" panose="02010600040101010101" pitchFamily="2" charset="-122"/>
            </a:endParaRPr>
          </a:p>
        </p:txBody>
      </p:sp>
      <p:sp>
        <p:nvSpPr>
          <p:cNvPr id="15" name="Rectangle 18">
            <a:extLst>
              <a:ext uri="{FF2B5EF4-FFF2-40B4-BE49-F238E27FC236}">
                <a16:creationId xmlns:a16="http://schemas.microsoft.com/office/drawing/2014/main" id="{88A19669-CE52-4A95-8111-6633DB2EE4B4}"/>
              </a:ext>
            </a:extLst>
          </p:cNvPr>
          <p:cNvSpPr>
            <a:spLocks noChangeArrowheads="1"/>
          </p:cNvSpPr>
          <p:nvPr/>
        </p:nvSpPr>
        <p:spPr bwMode="auto">
          <a:xfrm>
            <a:off x="215516" y="5121188"/>
            <a:ext cx="8512175" cy="700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lvl="1" eaLnBrk="1" hangingPunct="1">
              <a:buFont typeface="Wingdings" panose="05000000000000000000" pitchFamily="2" charset="2"/>
              <a:buChar char="ü"/>
            </a:pPr>
            <a:r>
              <a:rPr lang="zh-CN" altLang="en-US" sz="2000" dirty="0">
                <a:solidFill>
                  <a:srgbClr val="0000FF"/>
                </a:solidFill>
                <a:latin typeface="华文仿宋" panose="02010600040101010101" pitchFamily="2" charset="-122"/>
                <a:ea typeface="华文仿宋" panose="02010600040101010101" pitchFamily="2" charset="-122"/>
              </a:rPr>
              <a:t>从</a:t>
            </a:r>
            <a:r>
              <a:rPr lang="en-US" altLang="zh-CN" sz="2000" i="1" dirty="0">
                <a:solidFill>
                  <a:srgbClr val="0000FF"/>
                </a:solidFill>
                <a:ea typeface="华文仿宋" panose="02010600040101010101" pitchFamily="2" charset="-122"/>
                <a:cs typeface="Times New Roman" panose="02020603050405020304" pitchFamily="18" charset="0"/>
              </a:rPr>
              <a:t>total</a:t>
            </a:r>
            <a:r>
              <a:rPr lang="en-US" altLang="zh-CN" sz="2000" dirty="0">
                <a:solidFill>
                  <a:srgbClr val="0000FF"/>
                </a:solidFill>
                <a:latin typeface="华文仿宋" panose="02010600040101010101" pitchFamily="2" charset="-122"/>
                <a:ea typeface="华文仿宋" panose="02010600040101010101" pitchFamily="2" charset="-122"/>
              </a:rPr>
              <a:t>-1</a:t>
            </a:r>
            <a:r>
              <a:rPr lang="zh-CN" altLang="en-US" sz="2000" dirty="0">
                <a:solidFill>
                  <a:srgbClr val="0000FF"/>
                </a:solidFill>
                <a:latin typeface="华文仿宋" panose="02010600040101010101" pitchFamily="2" charset="-122"/>
                <a:ea typeface="华文仿宋" panose="02010600040101010101" pitchFamily="2" charset="-122"/>
              </a:rPr>
              <a:t>个分割点中选择最佳分割点，即对于每个分割点</a:t>
            </a:r>
            <a:r>
              <a:rPr lang="en-US" altLang="zh-CN" sz="2000" dirty="0">
                <a:solidFill>
                  <a:srgbClr val="0000FF"/>
                </a:solidFill>
                <a:ea typeface="华文仿宋" panose="02010600040101010101" pitchFamily="2" charset="-122"/>
                <a:cs typeface="Times New Roman" panose="02020603050405020304" pitchFamily="18" charset="0"/>
              </a:rPr>
              <a:t>V</a:t>
            </a:r>
            <a:r>
              <a:rPr lang="en-US" altLang="zh-CN" sz="2000" baseline="-25000" dirty="0">
                <a:solidFill>
                  <a:srgbClr val="0000FF"/>
                </a:solidFill>
                <a:ea typeface="华文仿宋" panose="02010600040101010101" pitchFamily="2" charset="-122"/>
                <a:cs typeface="Times New Roman" panose="02020603050405020304" pitchFamily="18" charset="0"/>
              </a:rPr>
              <a:t>i</a:t>
            </a:r>
            <a:r>
              <a:rPr lang="zh-CN" altLang="en-US" sz="2000" dirty="0">
                <a:solidFill>
                  <a:srgbClr val="0000FF"/>
                </a:solidFill>
                <a:latin typeface="华文仿宋" panose="02010600040101010101" pitchFamily="2" charset="-122"/>
                <a:ea typeface="华文仿宋" panose="02010600040101010101" pitchFamily="2" charset="-122"/>
              </a:rPr>
              <a:t> ，将</a:t>
            </a:r>
            <a:r>
              <a:rPr lang="en-US" altLang="zh-CN" sz="2000" dirty="0">
                <a:solidFill>
                  <a:srgbClr val="0000FF"/>
                </a:solidFill>
                <a:latin typeface="华文仿宋" panose="02010600040101010101" pitchFamily="2" charset="-122"/>
                <a:ea typeface="华文仿宋" panose="02010600040101010101" pitchFamily="2" charset="-122"/>
              </a:rPr>
              <a:t>D</a:t>
            </a:r>
            <a:r>
              <a:rPr lang="zh-CN" altLang="en-US" sz="2000" dirty="0">
                <a:solidFill>
                  <a:srgbClr val="0000FF"/>
                </a:solidFill>
                <a:latin typeface="华文仿宋" panose="02010600040101010101" pitchFamily="2" charset="-122"/>
                <a:ea typeface="华文仿宋" panose="02010600040101010101" pitchFamily="2" charset="-122"/>
              </a:rPr>
              <a:t>划分为两个集合，选取使得</a:t>
            </a:r>
            <a:r>
              <a:rPr lang="en-US" altLang="zh-CN" sz="2000" dirty="0" err="1">
                <a:solidFill>
                  <a:srgbClr val="0000FF"/>
                </a:solidFill>
                <a:latin typeface="华文仿宋" panose="02010600040101010101" pitchFamily="2" charset="-122"/>
                <a:ea typeface="华文仿宋" panose="02010600040101010101" pitchFamily="2" charset="-122"/>
              </a:rPr>
              <a:t>Info</a:t>
            </a:r>
            <a:r>
              <a:rPr lang="en-US" altLang="zh-CN" sz="2000" baseline="-25000" dirty="0" err="1">
                <a:solidFill>
                  <a:srgbClr val="0000FF"/>
                </a:solidFill>
                <a:latin typeface="华文仿宋" panose="02010600040101010101" pitchFamily="2" charset="-122"/>
                <a:ea typeface="华文仿宋" panose="02010600040101010101" pitchFamily="2" charset="-122"/>
              </a:rPr>
              <a:t>A</a:t>
            </a:r>
            <a:r>
              <a:rPr lang="en-US" altLang="zh-CN" sz="2000" dirty="0">
                <a:solidFill>
                  <a:srgbClr val="0000FF"/>
                </a:solidFill>
                <a:latin typeface="华文仿宋" panose="02010600040101010101" pitchFamily="2" charset="-122"/>
                <a:ea typeface="华文仿宋" panose="02010600040101010101" pitchFamily="2" charset="-122"/>
              </a:rPr>
              <a:t>(D)</a:t>
            </a:r>
            <a:r>
              <a:rPr lang="zh-CN" altLang="en-US" sz="2000" dirty="0">
                <a:solidFill>
                  <a:srgbClr val="0000FF"/>
                </a:solidFill>
                <a:latin typeface="华文仿宋" panose="02010600040101010101" pitchFamily="2" charset="-122"/>
                <a:ea typeface="华文仿宋" panose="02010600040101010101" pitchFamily="2" charset="-122"/>
              </a:rPr>
              <a:t> 最小的点。</a:t>
            </a:r>
            <a:endParaRPr lang="en-US" altLang="zh-CN" sz="2000" dirty="0">
              <a:solidFill>
                <a:srgbClr val="0000FF"/>
              </a:solidFill>
              <a:latin typeface="华文仿宋" panose="02010600040101010101" pitchFamily="2" charset="-122"/>
              <a:ea typeface="华文仿宋" panose="0201060004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0466">
                                            <p:txEl>
                                              <p:pRg st="0" end="0"/>
                                            </p:txEl>
                                          </p:spTgt>
                                        </p:tgtEl>
                                        <p:attrNameLst>
                                          <p:attrName>style.visibility</p:attrName>
                                        </p:attrNameLst>
                                      </p:cBhvr>
                                      <p:to>
                                        <p:strVal val="visible"/>
                                      </p:to>
                                    </p:set>
                                    <p:animEffect transition="in" filter="dissolve">
                                      <p:cBhvr>
                                        <p:cTn id="7" dur="500"/>
                                        <p:tgtEl>
                                          <p:spTgt spid="3604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0466">
                                            <p:txEl>
                                              <p:pRg st="1" end="1"/>
                                            </p:txEl>
                                          </p:spTgt>
                                        </p:tgtEl>
                                        <p:attrNameLst>
                                          <p:attrName>style.visibility</p:attrName>
                                        </p:attrNameLst>
                                      </p:cBhvr>
                                      <p:to>
                                        <p:strVal val="visible"/>
                                      </p:to>
                                    </p:set>
                                    <p:animEffect transition="in" filter="dissolve">
                                      <p:cBhvr>
                                        <p:cTn id="12" dur="500"/>
                                        <p:tgtEl>
                                          <p:spTgt spid="3604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60466">
                                            <p:txEl>
                                              <p:pRg st="2" end="2"/>
                                            </p:txEl>
                                          </p:spTgt>
                                        </p:tgtEl>
                                        <p:attrNameLst>
                                          <p:attrName>style.visibility</p:attrName>
                                        </p:attrNameLst>
                                      </p:cBhvr>
                                      <p:to>
                                        <p:strVal val="visible"/>
                                      </p:to>
                                    </p:set>
                                    <p:animEffect transition="in" filter="dissolve">
                                      <p:cBhvr>
                                        <p:cTn id="17" dur="500"/>
                                        <p:tgtEl>
                                          <p:spTgt spid="3604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0466">
                                            <p:txEl>
                                              <p:pRg st="3" end="3"/>
                                            </p:txEl>
                                          </p:spTgt>
                                        </p:tgtEl>
                                        <p:attrNameLst>
                                          <p:attrName>style.visibility</p:attrName>
                                        </p:attrNameLst>
                                      </p:cBhvr>
                                      <p:to>
                                        <p:strVal val="visible"/>
                                      </p:to>
                                    </p:set>
                                    <p:animEffect transition="in" filter="dissolve">
                                      <p:cBhvr>
                                        <p:cTn id="22" dur="500"/>
                                        <p:tgtEl>
                                          <p:spTgt spid="3604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dissolve">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dissolve">
                                      <p:cBhvr>
                                        <p:cTn id="37" dur="500"/>
                                        <p:tgtEl>
                                          <p:spTgt spid="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Effect transition="in" filter="dissolve">
                                      <p:cBhvr>
                                        <p:cTn id="4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66" grpId="0" build="p" bldLvl="5" autoUpdateAnimBg="0"/>
      <p:bldP spid="11" grpId="0" build="p" bldLvl="5" autoUpdateAnimBg="0"/>
      <p:bldP spid="14" grpId="0" build="p" bldLvl="5" autoUpdateAnimBg="0"/>
      <p:bldP spid="15" grpId="0" build="p" bldLvl="5"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0" y="122238"/>
            <a:ext cx="7543800" cy="1295400"/>
          </a:xfrm>
        </p:spPr>
        <p:txBody>
          <a:bodyPr/>
          <a:lstStyle/>
          <a:p>
            <a:pPr eaLnBrk="1" hangingPunct="1"/>
            <a:r>
              <a:rPr lang="zh-CN" altLang="en-US" b="0" dirty="0">
                <a:solidFill>
                  <a:srgbClr val="0000FF"/>
                </a:solidFill>
                <a:latin typeface="方正姚体" panose="02010601030101010101" pitchFamily="2" charset="-122"/>
                <a:ea typeface="方正姚体" panose="02010601030101010101" pitchFamily="2" charset="-122"/>
              </a:rPr>
              <a:t>分类与预测</a:t>
            </a:r>
            <a:endParaRPr lang="zh-CN" altLang="en-US" dirty="0"/>
          </a:p>
        </p:txBody>
      </p:sp>
      <p:sp>
        <p:nvSpPr>
          <p:cNvPr id="526339" name="Rectangle 3"/>
          <p:cNvSpPr>
            <a:spLocks noGrp="1" noChangeArrowheads="1"/>
          </p:cNvSpPr>
          <p:nvPr>
            <p:ph type="body" idx="4294967295"/>
          </p:nvPr>
        </p:nvSpPr>
        <p:spPr>
          <a:xfrm>
            <a:off x="482860" y="1719263"/>
            <a:ext cx="8229600" cy="4411662"/>
          </a:xfrm>
        </p:spPr>
        <p:txBody>
          <a:bodyPr/>
          <a:lstStyle/>
          <a:p>
            <a:pPr eaLnBrk="1" hangingPunct="1">
              <a:buFont typeface="Wingdings" panose="05000000000000000000" pitchFamily="2" charset="2"/>
              <a:buChar char="Ø"/>
            </a:pPr>
            <a:r>
              <a:rPr lang="zh-CN" altLang="en-US" dirty="0">
                <a:solidFill>
                  <a:srgbClr val="0000FF"/>
                </a:solidFill>
                <a:latin typeface="华文仿宋" panose="02010600040101010101" pitchFamily="2" charset="-122"/>
                <a:ea typeface="华文仿宋" panose="02010600040101010101" pitchFamily="2" charset="-122"/>
              </a:rPr>
              <a:t>预测</a:t>
            </a:r>
            <a:endParaRPr lang="en-US" altLang="zh-CN" dirty="0">
              <a:solidFill>
                <a:srgbClr val="0000FF"/>
              </a:solidFill>
              <a:latin typeface="华文仿宋" panose="02010600040101010101" pitchFamily="2" charset="-122"/>
              <a:ea typeface="华文仿宋" panose="02010600040101010101" pitchFamily="2" charset="-122"/>
            </a:endParaRPr>
          </a:p>
          <a:p>
            <a:pPr lvl="1" eaLnBrk="1" hangingPunct="1">
              <a:buFont typeface="Wingdings" panose="05000000000000000000" pitchFamily="2" charset="2"/>
              <a:buChar char="ü"/>
            </a:pPr>
            <a:r>
              <a:rPr lang="zh-CN" altLang="en-US" dirty="0">
                <a:solidFill>
                  <a:srgbClr val="0000FF"/>
                </a:solidFill>
                <a:latin typeface="华文仿宋" panose="02010600040101010101" pitchFamily="2" charset="-122"/>
                <a:ea typeface="华文仿宋" panose="02010600040101010101" pitchFamily="2" charset="-122"/>
              </a:rPr>
              <a:t>市场分析员希望预测一位顾客在一次促销期间将花多少钱</a:t>
            </a:r>
            <a:endParaRPr lang="en-US" altLang="zh-CN" dirty="0">
              <a:solidFill>
                <a:srgbClr val="0000FF"/>
              </a:solidFill>
              <a:latin typeface="华文仿宋" panose="02010600040101010101" pitchFamily="2" charset="-122"/>
              <a:ea typeface="华文仿宋" panose="02010600040101010101" pitchFamily="2" charset="-122"/>
            </a:endParaRPr>
          </a:p>
          <a:p>
            <a:pPr lvl="1" eaLnBrk="1" hangingPunct="1">
              <a:buFont typeface="Wingdings" panose="05000000000000000000" pitchFamily="2" charset="2"/>
              <a:buChar char="ü"/>
            </a:pPr>
            <a:r>
              <a:rPr lang="zh-CN" altLang="en-US" dirty="0">
                <a:solidFill>
                  <a:srgbClr val="0000FF"/>
                </a:solidFill>
                <a:latin typeface="华文仿宋" panose="02010600040101010101" pitchFamily="2" charset="-122"/>
                <a:ea typeface="华文仿宋" panose="02010600040101010101" pitchFamily="2" charset="-122"/>
              </a:rPr>
              <a:t>这个数据分析任务就属于数值</a:t>
            </a:r>
            <a:r>
              <a:rPr lang="zh-CN" altLang="en-US" b="1" dirty="0">
                <a:solidFill>
                  <a:srgbClr val="0000FF"/>
                </a:solidFill>
                <a:latin typeface="华文仿宋" panose="02010600040101010101" pitchFamily="2" charset="-122"/>
                <a:ea typeface="华文仿宋" panose="02010600040101010101" pitchFamily="2" charset="-122"/>
              </a:rPr>
              <a:t>预测</a:t>
            </a:r>
            <a:r>
              <a:rPr lang="en-US" altLang="zh-CN" b="1" dirty="0">
                <a:solidFill>
                  <a:srgbClr val="0000FF"/>
                </a:solidFill>
                <a:latin typeface="华文仿宋" panose="02010600040101010101" pitchFamily="2" charset="-122"/>
                <a:ea typeface="华文仿宋" panose="02010600040101010101" pitchFamily="2" charset="-122"/>
              </a:rPr>
              <a:t>(numeric prediction)</a:t>
            </a:r>
          </a:p>
          <a:p>
            <a:pPr lvl="1" eaLnBrk="1" hangingPunct="1">
              <a:buFont typeface="Wingdings" panose="05000000000000000000" pitchFamily="2" charset="2"/>
              <a:buChar char="ü"/>
            </a:pPr>
            <a:r>
              <a:rPr lang="zh-CN" altLang="en-US" dirty="0">
                <a:solidFill>
                  <a:srgbClr val="0000FF"/>
                </a:solidFill>
                <a:latin typeface="华文仿宋" panose="02010600040101010101" pitchFamily="2" charset="-122"/>
                <a:ea typeface="华文仿宋" panose="02010600040101010101" pitchFamily="2" charset="-122"/>
              </a:rPr>
              <a:t>所构造的模型预测一个连续值函数或有序值。这种模型是预测器（</a:t>
            </a:r>
            <a:r>
              <a:rPr lang="en-US" altLang="zh-CN" dirty="0">
                <a:solidFill>
                  <a:srgbClr val="0000FF"/>
                </a:solidFill>
                <a:latin typeface="华文仿宋" panose="02010600040101010101" pitchFamily="2" charset="-122"/>
                <a:ea typeface="华文仿宋" panose="02010600040101010101" pitchFamily="2" charset="-122"/>
              </a:rPr>
              <a:t>predictor</a:t>
            </a:r>
            <a:r>
              <a:rPr lang="zh-CN" altLang="en-US" dirty="0">
                <a:solidFill>
                  <a:srgbClr val="0000FF"/>
                </a:solidFill>
                <a:latin typeface="华文仿宋" panose="02010600040101010101" pitchFamily="2" charset="-122"/>
                <a:ea typeface="华文仿宋" panose="02010600040101010101" pitchFamily="2" charset="-122"/>
              </a:rPr>
              <a:t>）</a:t>
            </a:r>
          </a:p>
        </p:txBody>
      </p:sp>
      <p:sp>
        <p:nvSpPr>
          <p:cNvPr id="4" name="灯片编号占位符 5"/>
          <p:cNvSpPr>
            <a:spLocks noGrp="1"/>
          </p:cNvSpPr>
          <p:nvPr>
            <p:ph type="sldNum" sz="quarter" idx="4294967295"/>
          </p:nvPr>
        </p:nvSpPr>
        <p:spPr>
          <a:xfrm>
            <a:off x="6768244" y="5733256"/>
            <a:ext cx="2133600" cy="457200"/>
          </a:xfrm>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7C0C9C95-D5C6-40B0-B7C4-5ED9895C63F9}" type="slidenum">
              <a:rPr lang="en-US" altLang="zh-CN" sz="1000">
                <a:latin typeface="Arial" panose="020B0604020202020204" pitchFamily="34" charset="0"/>
              </a:rPr>
              <a:pPr eaLnBrk="1" hangingPunct="1"/>
              <a:t>3</a:t>
            </a:fld>
            <a:endParaRPr lang="en-US" altLang="zh-CN" sz="1000" dirty="0">
              <a:latin typeface="Arial" panose="020B0604020202020204"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animEffect transition="in" filter="dissolve">
                                      <p:cBhvr>
                                        <p:cTn id="7" dur="500"/>
                                        <p:tgtEl>
                                          <p:spTgt spid="52633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26339">
                                            <p:txEl>
                                              <p:pRg st="1" end="1"/>
                                            </p:txEl>
                                          </p:spTgt>
                                        </p:tgtEl>
                                        <p:attrNameLst>
                                          <p:attrName>style.visibility</p:attrName>
                                        </p:attrNameLst>
                                      </p:cBhvr>
                                      <p:to>
                                        <p:strVal val="visible"/>
                                      </p:to>
                                    </p:set>
                                    <p:animEffect transition="in" filter="dissolve">
                                      <p:cBhvr>
                                        <p:cTn id="10" dur="500"/>
                                        <p:tgtEl>
                                          <p:spTgt spid="5263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26339">
                                            <p:txEl>
                                              <p:pRg st="2" end="2"/>
                                            </p:txEl>
                                          </p:spTgt>
                                        </p:tgtEl>
                                        <p:attrNameLst>
                                          <p:attrName>style.visibility</p:attrName>
                                        </p:attrNameLst>
                                      </p:cBhvr>
                                      <p:to>
                                        <p:strVal val="visible"/>
                                      </p:to>
                                    </p:set>
                                    <p:animEffect transition="in" filter="dissolve">
                                      <p:cBhvr>
                                        <p:cTn id="15" dur="500"/>
                                        <p:tgtEl>
                                          <p:spTgt spid="52633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26339">
                                            <p:txEl>
                                              <p:pRg st="3" end="3"/>
                                            </p:txEl>
                                          </p:spTgt>
                                        </p:tgtEl>
                                        <p:attrNameLst>
                                          <p:attrName>style.visibility</p:attrName>
                                        </p:attrNameLst>
                                      </p:cBhvr>
                                      <p:to>
                                        <p:strVal val="visible"/>
                                      </p:to>
                                    </p:set>
                                    <p:animEffect transition="in" filter="dissolve">
                                      <p:cBhvr>
                                        <p:cTn id="20" dur="500"/>
                                        <p:tgtEl>
                                          <p:spTgt spid="526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spcBef>
                <a:spcPct val="50000"/>
              </a:spcBef>
              <a:buClrTx/>
              <a:buSzTx/>
              <a:buNone/>
            </a:pPr>
            <a:r>
              <a:rPr lang="zh-CN" altLang="en-US" sz="4000" dirty="0">
                <a:cs typeface="Times New Roman" pitchFamily="18" charset="0"/>
              </a:rPr>
              <a:t>信息增益率 </a:t>
            </a:r>
            <a:r>
              <a:rPr lang="en-US" altLang="zh-CN" sz="4000" dirty="0">
                <a:cs typeface="Calibri" pitchFamily="34" charset="0"/>
              </a:rPr>
              <a:t>(Gain ratio)</a:t>
            </a:r>
          </a:p>
        </p:txBody>
      </p:sp>
      <p:pic>
        <p:nvPicPr>
          <p:cNvPr id="36869" name="Picture 4"/>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0" y="2609850"/>
            <a:ext cx="5040313" cy="4248150"/>
          </a:xfrm>
          <a:noFill/>
        </p:spPr>
      </p:pic>
      <p:sp>
        <p:nvSpPr>
          <p:cNvPr id="7" name="灯片编号占位符 6"/>
          <p:cNvSpPr>
            <a:spLocks noGrp="1"/>
          </p:cNvSpPr>
          <p:nvPr>
            <p:ph type="sldNum" sz="quarter" idx="12"/>
          </p:nvPr>
        </p:nvSpPr>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F3DABD16-AC4E-49E1-AF0C-C6EB730D3865}" type="slidenum">
              <a:rPr lang="en-US" altLang="zh-CN" sz="1000">
                <a:latin typeface="Arial" panose="020B0604020202020204" pitchFamily="34" charset="0"/>
              </a:rPr>
              <a:pPr eaLnBrk="1" hangingPunct="1"/>
              <a:t>30</a:t>
            </a:fld>
            <a:endParaRPr lang="en-US" altLang="zh-CN" sz="1000">
              <a:latin typeface="Arial" panose="020B0604020202020204" pitchFamily="34" charset="0"/>
            </a:endParaRPr>
          </a:p>
        </p:txBody>
      </p:sp>
      <p:sp>
        <p:nvSpPr>
          <p:cNvPr id="504842" name="Text Box 10"/>
          <p:cNvSpPr txBox="1">
            <a:spLocks noChangeArrowheads="1"/>
          </p:cNvSpPr>
          <p:nvPr/>
        </p:nvSpPr>
        <p:spPr bwMode="auto">
          <a:xfrm>
            <a:off x="5256076" y="2924944"/>
            <a:ext cx="302825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50000"/>
              </a:spcBef>
              <a:buFont typeface="Wingdings" panose="05000000000000000000" pitchFamily="2" charset="2"/>
              <a:buChar char="Ø"/>
            </a:pPr>
            <a:r>
              <a:rPr lang="en-US" altLang="zh-CN" sz="2000" dirty="0" err="1">
                <a:latin typeface="Calibri" pitchFamily="34" charset="0"/>
                <a:ea typeface="宋体" pitchFamily="2" charset="-122"/>
                <a:cs typeface="Calibri" pitchFamily="34" charset="0"/>
              </a:rPr>
              <a:t>gain_ratio</a:t>
            </a:r>
            <a:r>
              <a:rPr lang="en-US" altLang="zh-CN" sz="2000" dirty="0">
                <a:latin typeface="Calibri" pitchFamily="34" charset="0"/>
                <a:ea typeface="宋体" pitchFamily="2" charset="-122"/>
                <a:cs typeface="Calibri" pitchFamily="34" charset="0"/>
              </a:rPr>
              <a:t>(income) = 0.029/1.557 = 0.019</a:t>
            </a:r>
            <a:endParaRPr lang="en-US" altLang="zh-CN" sz="2000" dirty="0"/>
          </a:p>
        </p:txBody>
      </p:sp>
      <p:pic>
        <p:nvPicPr>
          <p:cNvPr id="10" name="Picture 10" descr="8splitinfo">
            <a:extLst>
              <a:ext uri="{FF2B5EF4-FFF2-40B4-BE49-F238E27FC236}">
                <a16:creationId xmlns:a16="http://schemas.microsoft.com/office/drawing/2014/main" id="{5EC1001C-22B4-47F3-9C4F-632F8A7CA9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691482"/>
            <a:ext cx="7924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4842"/>
                                        </p:tgtEl>
                                        <p:attrNameLst>
                                          <p:attrName>style.visibility</p:attrName>
                                        </p:attrNameLst>
                                      </p:cBhvr>
                                      <p:to>
                                        <p:strVal val="visible"/>
                                      </p:to>
                                    </p:set>
                                    <p:animEffect transition="in" filter="dissolve">
                                      <p:cBhvr>
                                        <p:cTn id="7" dur="500"/>
                                        <p:tgtEl>
                                          <p:spTgt spid="504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4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F4D7DB82-3FA1-45F7-A1B4-9C66E3C9D92E}" type="slidenum">
              <a:rPr lang="en-US" altLang="zh-CN" sz="1000">
                <a:latin typeface="Arial" panose="020B0604020202020204" pitchFamily="34" charset="0"/>
              </a:rPr>
              <a:pPr eaLnBrk="1" hangingPunct="1"/>
              <a:t>31</a:t>
            </a:fld>
            <a:endParaRPr lang="en-US" altLang="zh-CN" sz="1000">
              <a:latin typeface="Arial" panose="020B0604020202020204" pitchFamily="34" charset="0"/>
            </a:endParaRPr>
          </a:p>
        </p:txBody>
      </p:sp>
      <p:sp>
        <p:nvSpPr>
          <p:cNvPr id="37892" name="Rectangle 5"/>
          <p:cNvSpPr>
            <a:spLocks noChangeArrowheads="1"/>
          </p:cNvSpPr>
          <p:nvPr/>
        </p:nvSpPr>
        <p:spPr bwMode="auto">
          <a:xfrm>
            <a:off x="215900" y="1050684"/>
            <a:ext cx="770447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lnSpc>
                <a:spcPct val="90000"/>
              </a:lnSpc>
              <a:buClr>
                <a:srgbClr val="0000FF"/>
              </a:buClr>
              <a:buSzTx/>
              <a:buFont typeface="Wingdings" panose="05000000000000000000" pitchFamily="2" charset="2"/>
              <a:buChar char="Ø"/>
            </a:pPr>
            <a:r>
              <a:rPr lang="en-US" altLang="zh-CN" sz="3200" dirty="0">
                <a:solidFill>
                  <a:srgbClr val="0000FF"/>
                </a:solidFill>
                <a:latin typeface="华文仿宋" panose="02010600040101010101" pitchFamily="2" charset="-122"/>
                <a:ea typeface="华文仿宋" panose="02010600040101010101" pitchFamily="2" charset="-122"/>
              </a:rPr>
              <a:t>CART</a:t>
            </a:r>
            <a:r>
              <a:rPr lang="zh-CN" altLang="en-US" sz="3200" dirty="0">
                <a:solidFill>
                  <a:srgbClr val="0000FF"/>
                </a:solidFill>
                <a:latin typeface="华文仿宋" panose="02010600040101010101" pitchFamily="2" charset="-122"/>
                <a:ea typeface="华文仿宋" panose="02010600040101010101" pitchFamily="2" charset="-122"/>
              </a:rPr>
              <a:t>算法</a:t>
            </a:r>
            <a:r>
              <a:rPr lang="en-US" altLang="zh-CN" sz="3200" dirty="0">
                <a:solidFill>
                  <a:srgbClr val="0000FF"/>
                </a:solidFill>
                <a:latin typeface="华文仿宋" panose="02010600040101010101" pitchFamily="2" charset="-122"/>
                <a:ea typeface="华文仿宋" panose="02010600040101010101" pitchFamily="2" charset="-122"/>
              </a:rPr>
              <a:t>(Classification And Regression Tree)</a:t>
            </a:r>
          </a:p>
        </p:txBody>
      </p:sp>
      <p:sp>
        <p:nvSpPr>
          <p:cNvPr id="37894" name="Rectangle 11"/>
          <p:cNvSpPr>
            <a:spLocks noChangeArrowheads="1"/>
          </p:cNvSpPr>
          <p:nvPr/>
        </p:nvSpPr>
        <p:spPr bwMode="auto">
          <a:xfrm>
            <a:off x="179388" y="152636"/>
            <a:ext cx="7821612" cy="7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zh-CN" altLang="en-US" sz="4000" dirty="0">
                <a:solidFill>
                  <a:srgbClr val="0000FF"/>
                </a:solidFill>
                <a:latin typeface="方正姚体" panose="02010601030101010101" pitchFamily="2" charset="-122"/>
                <a:ea typeface="方正姚体" panose="02010601030101010101" pitchFamily="2" charset="-122"/>
              </a:rPr>
              <a:t>其它属性选择度量：</a:t>
            </a:r>
            <a:r>
              <a:rPr lang="en-US" altLang="zh-CN" sz="4000" dirty="0">
                <a:solidFill>
                  <a:srgbClr val="0000FF"/>
                </a:solidFill>
                <a:latin typeface="方正姚体" panose="02010601030101010101" pitchFamily="2" charset="-122"/>
                <a:ea typeface="方正姚体" panose="02010601030101010101" pitchFamily="2" charset="-122"/>
              </a:rPr>
              <a:t>Gini</a:t>
            </a:r>
            <a:r>
              <a:rPr lang="zh-CN" altLang="en-US" sz="4000" dirty="0">
                <a:solidFill>
                  <a:srgbClr val="0000FF"/>
                </a:solidFill>
                <a:latin typeface="方正姚体" panose="02010601030101010101" pitchFamily="2" charset="-122"/>
                <a:ea typeface="方正姚体" panose="02010601030101010101" pitchFamily="2" charset="-122"/>
              </a:rPr>
              <a:t>系数</a:t>
            </a:r>
            <a:endParaRPr lang="zh-CN" altLang="en-US" sz="3900" dirty="0">
              <a:solidFill>
                <a:srgbClr val="0000FF"/>
              </a:solidFill>
              <a:latin typeface="Arial" panose="020B0604020202020204" pitchFamily="34" charset="0"/>
            </a:endParaRPr>
          </a:p>
        </p:txBody>
      </p:sp>
      <p:sp>
        <p:nvSpPr>
          <p:cNvPr id="2" name="文本框 1"/>
          <p:cNvSpPr txBox="1"/>
          <p:nvPr/>
        </p:nvSpPr>
        <p:spPr>
          <a:xfrm>
            <a:off x="179388" y="4582571"/>
            <a:ext cx="8389056" cy="1569660"/>
          </a:xfrm>
          <a:prstGeom prst="rect">
            <a:avLst/>
          </a:prstGeom>
          <a:noFill/>
        </p:spPr>
        <p:txBody>
          <a:bodyPr wrap="square" rtlCol="0">
            <a:spAutoFit/>
          </a:bodyPr>
          <a:lstStyle/>
          <a:p>
            <a:pPr marL="457200" indent="-457200" algn="just">
              <a:buFont typeface="Wingdings" panose="05000000000000000000" pitchFamily="2" charset="2"/>
              <a:buChar char="Ø"/>
            </a:pPr>
            <a:r>
              <a:rPr lang="zh-CN" altLang="en-US" sz="3200" dirty="0">
                <a:solidFill>
                  <a:srgbClr val="0000FF"/>
                </a:solidFill>
                <a:latin typeface="华文仿宋" panose="02010600040101010101" pitchFamily="2" charset="-122"/>
                <a:ea typeface="华文仿宋" panose="02010600040101010101" pitchFamily="2" charset="-122"/>
              </a:rPr>
              <a:t>具有最小</a:t>
            </a:r>
            <a:r>
              <a:rPr lang="en-US" altLang="zh-CN" sz="3200" dirty="0" err="1">
                <a:solidFill>
                  <a:srgbClr val="0000FF"/>
                </a:solidFill>
                <a:ea typeface="华文仿宋" panose="02010600040101010101" pitchFamily="2" charset="-122"/>
                <a:cs typeface="Times New Roman" panose="02020603050405020304" pitchFamily="18" charset="0"/>
              </a:rPr>
              <a:t>Gini</a:t>
            </a:r>
            <a:r>
              <a:rPr lang="en-US" altLang="zh-CN" sz="3200" baseline="-25000" dirty="0" err="1">
                <a:solidFill>
                  <a:srgbClr val="0000FF"/>
                </a:solidFill>
                <a:ea typeface="华文仿宋" panose="02010600040101010101" pitchFamily="2" charset="-122"/>
                <a:cs typeface="Times New Roman" panose="02020603050405020304" pitchFamily="18" charset="0"/>
              </a:rPr>
              <a:t>A</a:t>
            </a:r>
            <a:r>
              <a:rPr lang="en-US" altLang="zh-CN" sz="3200" dirty="0">
                <a:solidFill>
                  <a:srgbClr val="0000FF"/>
                </a:solidFill>
                <a:ea typeface="华文仿宋" panose="02010600040101010101" pitchFamily="2" charset="-122"/>
                <a:cs typeface="Times New Roman" panose="02020603050405020304" pitchFamily="18" charset="0"/>
              </a:rPr>
              <a:t>(D)</a:t>
            </a:r>
            <a:r>
              <a:rPr lang="en-US" altLang="zh-CN" sz="3200" dirty="0">
                <a:solidFill>
                  <a:srgbClr val="0000FF"/>
                </a:solidFill>
                <a:latin typeface="华文仿宋" panose="02010600040101010101" pitchFamily="2" charset="-122"/>
                <a:ea typeface="华文仿宋" panose="02010600040101010101" pitchFamily="2" charset="-122"/>
              </a:rPr>
              <a:t> </a:t>
            </a:r>
            <a:r>
              <a:rPr lang="zh-CN" altLang="en-US" sz="3200" dirty="0">
                <a:solidFill>
                  <a:srgbClr val="0000FF"/>
                </a:solidFill>
                <a:latin typeface="华文仿宋" panose="02010600040101010101" pitchFamily="2" charset="-122"/>
                <a:ea typeface="华文仿宋" panose="02010600040101010101" pitchFamily="2" charset="-122"/>
              </a:rPr>
              <a:t>的属性</a:t>
            </a:r>
            <a:r>
              <a:rPr lang="en-US" altLang="zh-CN" sz="3200" dirty="0">
                <a:solidFill>
                  <a:srgbClr val="0000FF"/>
                </a:solidFill>
                <a:latin typeface="华文仿宋" panose="02010600040101010101" pitchFamily="2" charset="-122"/>
                <a:ea typeface="华文仿宋" panose="02010600040101010101" pitchFamily="2" charset="-122"/>
              </a:rPr>
              <a:t>(</a:t>
            </a:r>
            <a:r>
              <a:rPr lang="zh-CN" altLang="en-US" sz="3200" dirty="0">
                <a:solidFill>
                  <a:srgbClr val="0000FF"/>
                </a:solidFill>
                <a:latin typeface="华文仿宋" panose="02010600040101010101" pitchFamily="2" charset="-122"/>
                <a:ea typeface="华文仿宋" panose="02010600040101010101" pitchFamily="2" charset="-122"/>
              </a:rPr>
              <a:t>不纯度减少最大</a:t>
            </a:r>
            <a:r>
              <a:rPr lang="en-US" altLang="zh-CN" sz="3200" dirty="0">
                <a:solidFill>
                  <a:srgbClr val="0000FF"/>
                </a:solidFill>
                <a:latin typeface="华文仿宋" panose="02010600040101010101" pitchFamily="2" charset="-122"/>
                <a:ea typeface="华文仿宋" panose="02010600040101010101" pitchFamily="2" charset="-122"/>
              </a:rPr>
              <a:t>) </a:t>
            </a:r>
            <a:r>
              <a:rPr lang="zh-CN" altLang="en-US" sz="3200" dirty="0">
                <a:solidFill>
                  <a:srgbClr val="0000FF"/>
                </a:solidFill>
                <a:latin typeface="华文仿宋" panose="02010600040101010101" pitchFamily="2" charset="-122"/>
                <a:ea typeface="华文仿宋" panose="02010600040101010101" pitchFamily="2" charset="-122"/>
              </a:rPr>
              <a:t>用于分裂节点 </a:t>
            </a:r>
            <a:r>
              <a:rPr lang="en-US" altLang="zh-CN" sz="3200" dirty="0">
                <a:solidFill>
                  <a:srgbClr val="0000FF"/>
                </a:solidFill>
                <a:latin typeface="华文仿宋" panose="02010600040101010101" pitchFamily="2" charset="-122"/>
                <a:ea typeface="华文仿宋" panose="02010600040101010101" pitchFamily="2" charset="-122"/>
              </a:rPr>
              <a:t>(</a:t>
            </a:r>
            <a:r>
              <a:rPr lang="zh-CN" altLang="en-US" sz="3200" dirty="0">
                <a:solidFill>
                  <a:srgbClr val="0000FF"/>
                </a:solidFill>
                <a:latin typeface="华文仿宋" panose="02010600040101010101" pitchFamily="2" charset="-122"/>
                <a:ea typeface="华文仿宋" panose="02010600040101010101" pitchFamily="2" charset="-122"/>
              </a:rPr>
              <a:t>需要枚举所有可能的分裂情况</a:t>
            </a:r>
            <a:r>
              <a:rPr lang="en-US" altLang="zh-CN" sz="3200" dirty="0">
                <a:solidFill>
                  <a:srgbClr val="0000FF"/>
                </a:solidFill>
                <a:latin typeface="华文仿宋" panose="02010600040101010101" pitchFamily="2" charset="-122"/>
                <a:ea typeface="华文仿宋" panose="02010600040101010101" pitchFamily="2" charset="-122"/>
              </a:rPr>
              <a:t>)</a:t>
            </a:r>
          </a:p>
        </p:txBody>
      </p:sp>
      <p:graphicFrame>
        <p:nvGraphicFramePr>
          <p:cNvPr id="4" name="对象 3">
            <a:extLst>
              <a:ext uri="{FF2B5EF4-FFF2-40B4-BE49-F238E27FC236}">
                <a16:creationId xmlns:a16="http://schemas.microsoft.com/office/drawing/2014/main" id="{C2100ED6-71B8-4FF3-B023-204A8832A8F2}"/>
              </a:ext>
            </a:extLst>
          </p:cNvPr>
          <p:cNvGraphicFramePr>
            <a:graphicFrameLocks noChangeAspect="1"/>
          </p:cNvGraphicFramePr>
          <p:nvPr>
            <p:extLst>
              <p:ext uri="{D42A27DB-BD31-4B8C-83A1-F6EECF244321}">
                <p14:modId xmlns:p14="http://schemas.microsoft.com/office/powerpoint/2010/main" val="1822919398"/>
              </p:ext>
            </p:extLst>
          </p:nvPr>
        </p:nvGraphicFramePr>
        <p:xfrm>
          <a:off x="2591780" y="2019564"/>
          <a:ext cx="3276758" cy="1085400"/>
        </p:xfrm>
        <a:graphic>
          <a:graphicData uri="http://schemas.openxmlformats.org/presentationml/2006/ole">
            <mc:AlternateContent xmlns:mc="http://schemas.openxmlformats.org/markup-compatibility/2006">
              <mc:Choice xmlns:v="urn:schemas-microsoft-com:vml" Requires="v">
                <p:oleObj spid="_x0000_s28999" name="Equation" r:id="rId4" imgW="1257300" imgH="431800" progId="Equation.DSMT4">
                  <p:embed/>
                </p:oleObj>
              </mc:Choice>
              <mc:Fallback>
                <p:oleObj name="Equation" r:id="rId4" imgW="1257300" imgH="4318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1780" y="2019564"/>
                        <a:ext cx="3276758" cy="1085400"/>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E927A798-B9C7-409D-9BB1-2A83D8F8545A}"/>
              </a:ext>
            </a:extLst>
          </p:cNvPr>
          <p:cNvGraphicFramePr>
            <a:graphicFrameLocks noChangeAspect="1"/>
          </p:cNvGraphicFramePr>
          <p:nvPr>
            <p:extLst>
              <p:ext uri="{D42A27DB-BD31-4B8C-83A1-F6EECF244321}">
                <p14:modId xmlns:p14="http://schemas.microsoft.com/office/powerpoint/2010/main" val="1719135164"/>
              </p:ext>
            </p:extLst>
          </p:nvPr>
        </p:nvGraphicFramePr>
        <p:xfrm>
          <a:off x="1617464" y="3325998"/>
          <a:ext cx="5909072" cy="954107"/>
        </p:xfrm>
        <a:graphic>
          <a:graphicData uri="http://schemas.openxmlformats.org/presentationml/2006/ole">
            <mc:AlternateContent xmlns:mc="http://schemas.openxmlformats.org/markup-compatibility/2006">
              <mc:Choice xmlns:v="urn:schemas-microsoft-com:vml" Requires="v">
                <p:oleObj spid="_x0000_s29000" name="Equation" r:id="rId6" imgW="2628900" imgH="419100" progId="Equation.DSMT4">
                  <p:embed/>
                </p:oleObj>
              </mc:Choice>
              <mc:Fallback>
                <p:oleObj name="Equation" r:id="rId6" imgW="2628900" imgH="4191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7464" y="3325998"/>
                        <a:ext cx="5909072" cy="954107"/>
                      </a:xfrm>
                      <a:prstGeom prst="rect">
                        <a:avLst/>
                      </a:prstGeom>
                      <a:noFill/>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fade">
                                      <p:cBhvr>
                                        <p:cTn id="7" dur="500"/>
                                        <p:tgtEl>
                                          <p:spTgt spid="3789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D815F01-8789-4DA9-85E3-B382A162B2C5}"/>
              </a:ext>
            </a:extLst>
          </p:cNvPr>
          <p:cNvSpPr>
            <a:spLocks noGrp="1"/>
          </p:cNvSpPr>
          <p:nvPr>
            <p:ph type="title"/>
          </p:nvPr>
        </p:nvSpPr>
        <p:spPr>
          <a:xfrm>
            <a:off x="457200" y="296652"/>
            <a:ext cx="7543800" cy="690563"/>
          </a:xfrm>
        </p:spPr>
        <p:txBody>
          <a:bodyPr/>
          <a:lstStyle/>
          <a:p>
            <a:r>
              <a:rPr lang="en-US" altLang="zh-CN" b="0" dirty="0">
                <a:solidFill>
                  <a:srgbClr val="0000FF"/>
                </a:solidFill>
                <a:latin typeface="方正姚体" panose="02010601030101010101" pitchFamily="2" charset="-122"/>
                <a:ea typeface="方正姚体" panose="02010601030101010101" pitchFamily="2" charset="-122"/>
              </a:rPr>
              <a:t>CART</a:t>
            </a:r>
            <a:r>
              <a:rPr lang="zh-CN" altLang="en-US" b="0" dirty="0">
                <a:solidFill>
                  <a:srgbClr val="0000FF"/>
                </a:solidFill>
                <a:latin typeface="方正姚体" panose="02010601030101010101" pitchFamily="2" charset="-122"/>
                <a:ea typeface="方正姚体" panose="02010601030101010101" pitchFamily="2" charset="-122"/>
              </a:rPr>
              <a:t>算法</a:t>
            </a:r>
          </a:p>
        </p:txBody>
      </p:sp>
      <p:sp>
        <p:nvSpPr>
          <p:cNvPr id="5" name="内容占位符 4">
            <a:extLst>
              <a:ext uri="{FF2B5EF4-FFF2-40B4-BE49-F238E27FC236}">
                <a16:creationId xmlns:a16="http://schemas.microsoft.com/office/drawing/2014/main" id="{51F0C5A7-8BF3-4491-B422-18E5171A4DF0}"/>
              </a:ext>
            </a:extLst>
          </p:cNvPr>
          <p:cNvSpPr>
            <a:spLocks noGrp="1"/>
          </p:cNvSpPr>
          <p:nvPr>
            <p:ph idx="1"/>
          </p:nvPr>
        </p:nvSpPr>
        <p:spPr>
          <a:xfrm>
            <a:off x="143508" y="1196752"/>
            <a:ext cx="8460940" cy="5364596"/>
          </a:xfrm>
        </p:spPr>
        <p:txBody>
          <a:bodyPr/>
          <a:lstStyle/>
          <a:p>
            <a:pPr>
              <a:buFont typeface="Wingdings" panose="05000000000000000000" pitchFamily="2" charset="2"/>
              <a:buChar char="Ø"/>
            </a:pPr>
            <a:r>
              <a:rPr lang="zh-CN" altLang="en-US" sz="2400" dirty="0">
                <a:solidFill>
                  <a:srgbClr val="0000FF"/>
                </a:solidFill>
                <a:latin typeface="华文仿宋" panose="02010600040101010101" pitchFamily="2" charset="-122"/>
                <a:ea typeface="华文仿宋" panose="02010600040101010101" pitchFamily="2" charset="-122"/>
              </a:rPr>
              <a:t>对于连续属性，需要计算其分割阈值，按分割阈值将其离散化，并计算其</a:t>
            </a:r>
            <a:r>
              <a:rPr lang="en-US" altLang="zh-CN" sz="2400" dirty="0">
                <a:solidFill>
                  <a:srgbClr val="0000FF"/>
                </a:solidFill>
                <a:latin typeface="Times New Roman" panose="02020603050405020304" pitchFamily="18" charset="0"/>
                <a:ea typeface="华文仿宋" panose="02010600040101010101" pitchFamily="2" charset="-122"/>
                <a:cs typeface="Times New Roman" panose="02020603050405020304" pitchFamily="18" charset="0"/>
              </a:rPr>
              <a:t>Gini</a:t>
            </a:r>
            <a:r>
              <a:rPr lang="zh-CN" altLang="en-US" sz="2400" dirty="0">
                <a:solidFill>
                  <a:srgbClr val="0000FF"/>
                </a:solidFill>
                <a:latin typeface="华文仿宋" panose="02010600040101010101" pitchFamily="2" charset="-122"/>
                <a:ea typeface="华文仿宋" panose="02010600040101010101" pitchFamily="2" charset="-122"/>
              </a:rPr>
              <a:t>系数</a:t>
            </a:r>
            <a:endParaRPr lang="en-US" altLang="zh-CN" sz="2400" dirty="0">
              <a:solidFill>
                <a:srgbClr val="0000FF"/>
              </a:solidFill>
              <a:latin typeface="华文仿宋" panose="02010600040101010101" pitchFamily="2" charset="-122"/>
              <a:ea typeface="华文仿宋" panose="02010600040101010101" pitchFamily="2" charset="-122"/>
            </a:endParaRPr>
          </a:p>
          <a:p>
            <a:pPr>
              <a:buFont typeface="Wingdings" panose="05000000000000000000" pitchFamily="2" charset="2"/>
              <a:buChar char="Ø"/>
            </a:pPr>
            <a:r>
              <a:rPr lang="zh-CN" altLang="en-US" sz="2400" dirty="0">
                <a:solidFill>
                  <a:srgbClr val="0000FF"/>
                </a:solidFill>
                <a:latin typeface="华文仿宋" panose="02010600040101010101" pitchFamily="2" charset="-122"/>
                <a:ea typeface="华文仿宋" panose="02010600040101010101" pitchFamily="2" charset="-122"/>
              </a:rPr>
              <a:t>对于离散属性，需将样本集按照该离散属性取值的可能子集进行划分，如该离散属性有</a:t>
            </a:r>
            <a:r>
              <a:rPr lang="en-US" altLang="zh-CN" sz="2400" i="1" dirty="0">
                <a:solidFill>
                  <a:srgbClr val="0000FF"/>
                </a:solidFill>
                <a:latin typeface="Times New Roman" panose="02020603050405020304" pitchFamily="18" charset="0"/>
                <a:ea typeface="华文仿宋" panose="02010600040101010101" pitchFamily="2" charset="-122"/>
                <a:cs typeface="Times New Roman" panose="02020603050405020304" pitchFamily="18" charset="0"/>
              </a:rPr>
              <a:t>n</a:t>
            </a:r>
            <a:r>
              <a:rPr lang="zh-CN" altLang="en-US" sz="2400" dirty="0">
                <a:solidFill>
                  <a:srgbClr val="0000FF"/>
                </a:solidFill>
                <a:latin typeface="华文仿宋" panose="02010600040101010101" pitchFamily="2" charset="-122"/>
                <a:ea typeface="华文仿宋" panose="02010600040101010101" pitchFamily="2" charset="-122"/>
              </a:rPr>
              <a:t>个取值，则其有效子集为</a:t>
            </a:r>
            <a:r>
              <a:rPr lang="en-US" altLang="zh-CN" sz="2400" dirty="0">
                <a:solidFill>
                  <a:srgbClr val="0000FF"/>
                </a:solidFill>
                <a:latin typeface="华文仿宋" panose="02010600040101010101" pitchFamily="2" charset="-122"/>
                <a:ea typeface="华文仿宋" panose="02010600040101010101" pitchFamily="2" charset="-122"/>
              </a:rPr>
              <a:t>2</a:t>
            </a:r>
            <a:r>
              <a:rPr lang="en-US" altLang="zh-CN" sz="2400" baseline="30000" dirty="0">
                <a:solidFill>
                  <a:srgbClr val="0000FF"/>
                </a:solidFill>
                <a:latin typeface="Times New Roman" panose="02020603050405020304" pitchFamily="18" charset="0"/>
                <a:ea typeface="华文仿宋" panose="02010600040101010101" pitchFamily="2" charset="-122"/>
                <a:cs typeface="Times New Roman" panose="02020603050405020304" pitchFamily="18" charset="0"/>
              </a:rPr>
              <a:t>n</a:t>
            </a:r>
            <a:r>
              <a:rPr lang="en-US" altLang="zh-CN" sz="2400" dirty="0">
                <a:solidFill>
                  <a:srgbClr val="0000FF"/>
                </a:solidFill>
                <a:latin typeface="华文仿宋" panose="02010600040101010101" pitchFamily="2" charset="-122"/>
                <a:ea typeface="华文仿宋" panose="02010600040101010101" pitchFamily="2" charset="-122"/>
              </a:rPr>
              <a:t>-2</a:t>
            </a:r>
            <a:r>
              <a:rPr lang="zh-CN" altLang="en-US" sz="2400" dirty="0">
                <a:solidFill>
                  <a:srgbClr val="0000FF"/>
                </a:solidFill>
                <a:latin typeface="华文仿宋" panose="02010600040101010101" pitchFamily="2" charset="-122"/>
                <a:ea typeface="华文仿宋" panose="02010600040101010101" pitchFamily="2" charset="-122"/>
              </a:rPr>
              <a:t> 个（全集和空集除外）</a:t>
            </a:r>
            <a:endParaRPr lang="en-US" altLang="zh-CN" sz="2400" dirty="0">
              <a:solidFill>
                <a:srgbClr val="0000FF"/>
              </a:solidFill>
              <a:latin typeface="华文仿宋" panose="02010600040101010101" pitchFamily="2" charset="-122"/>
              <a:ea typeface="华文仿宋" panose="02010600040101010101" pitchFamily="2" charset="-122"/>
            </a:endParaRPr>
          </a:p>
          <a:p>
            <a:pPr>
              <a:buFont typeface="Wingdings" panose="05000000000000000000" pitchFamily="2" charset="2"/>
              <a:buChar char="Ø"/>
            </a:pPr>
            <a:r>
              <a:rPr lang="zh-CN" altLang="en-US" sz="2400" dirty="0">
                <a:solidFill>
                  <a:srgbClr val="0000FF"/>
                </a:solidFill>
                <a:latin typeface="华文仿宋" panose="02010600040101010101" pitchFamily="2" charset="-122"/>
                <a:ea typeface="华文仿宋" panose="02010600040101010101" pitchFamily="2" charset="-122"/>
              </a:rPr>
              <a:t>属性“天气”有三个特征值：“晴”、“阴”、“雨”。使用“天气”属性对</a:t>
            </a:r>
            <a:r>
              <a:rPr lang="en-US" altLang="zh-CN" sz="2400" dirty="0">
                <a:solidFill>
                  <a:srgbClr val="0000FF"/>
                </a:solidFill>
                <a:latin typeface="华文仿宋" panose="02010600040101010101" pitchFamily="2" charset="-122"/>
                <a:ea typeface="华文仿宋" panose="02010600040101010101" pitchFamily="2" charset="-122"/>
              </a:rPr>
              <a:t>D</a:t>
            </a:r>
            <a:r>
              <a:rPr lang="zh-CN" altLang="en-US" sz="2400" dirty="0">
                <a:solidFill>
                  <a:srgbClr val="0000FF"/>
                </a:solidFill>
                <a:latin typeface="华文仿宋" panose="02010600040101010101" pitchFamily="2" charset="-122"/>
                <a:ea typeface="华文仿宋" panose="02010600040101010101" pitchFamily="2" charset="-122"/>
              </a:rPr>
              <a:t>划分后的子集如下：</a:t>
            </a:r>
            <a:endParaRPr lang="en-US" altLang="zh-CN" sz="2400" dirty="0">
              <a:solidFill>
                <a:srgbClr val="0000FF"/>
              </a:solidFill>
              <a:latin typeface="华文仿宋" panose="02010600040101010101" pitchFamily="2" charset="-122"/>
              <a:ea typeface="华文仿宋" panose="02010600040101010101" pitchFamily="2" charset="-122"/>
            </a:endParaRPr>
          </a:p>
          <a:p>
            <a:pPr lvl="1">
              <a:buFont typeface="Wingdings" panose="05000000000000000000" pitchFamily="2" charset="2"/>
              <a:buChar char="ü"/>
            </a:pPr>
            <a:r>
              <a:rPr lang="zh-CN" altLang="en-US" sz="2000" dirty="0">
                <a:solidFill>
                  <a:srgbClr val="0000FF"/>
                </a:solidFill>
                <a:latin typeface="华文仿宋" panose="02010600040101010101" pitchFamily="2" charset="-122"/>
                <a:ea typeface="华文仿宋" panose="02010600040101010101" pitchFamily="2" charset="-122"/>
              </a:rPr>
              <a:t>划分点：“晴”，划分后的子集合：</a:t>
            </a:r>
            <a:r>
              <a:rPr lang="en-US" altLang="zh-CN" sz="2000" dirty="0">
                <a:solidFill>
                  <a:srgbClr val="0000FF"/>
                </a:solidFill>
                <a:latin typeface="华文仿宋" panose="02010600040101010101" pitchFamily="2" charset="-122"/>
                <a:ea typeface="华文仿宋" panose="02010600040101010101" pitchFamily="2" charset="-122"/>
              </a:rPr>
              <a:t>{</a:t>
            </a:r>
            <a:r>
              <a:rPr lang="zh-CN" altLang="en-US" sz="2000" dirty="0">
                <a:solidFill>
                  <a:srgbClr val="0000FF"/>
                </a:solidFill>
                <a:latin typeface="华文仿宋" panose="02010600040101010101" pitchFamily="2" charset="-122"/>
                <a:ea typeface="华文仿宋" panose="02010600040101010101" pitchFamily="2" charset="-122"/>
              </a:rPr>
              <a:t>晴</a:t>
            </a:r>
            <a:r>
              <a:rPr lang="en-US" altLang="zh-CN" sz="2000" dirty="0">
                <a:solidFill>
                  <a:srgbClr val="0000FF"/>
                </a:solidFill>
                <a:latin typeface="华文仿宋" panose="02010600040101010101" pitchFamily="2" charset="-122"/>
                <a:ea typeface="华文仿宋" panose="02010600040101010101" pitchFamily="2" charset="-122"/>
              </a:rPr>
              <a:t>}</a:t>
            </a:r>
            <a:r>
              <a:rPr lang="zh-CN" altLang="en-US" sz="2000" dirty="0">
                <a:solidFill>
                  <a:srgbClr val="0000FF"/>
                </a:solidFill>
                <a:latin typeface="华文仿宋" panose="02010600040101010101" pitchFamily="2" charset="-122"/>
                <a:ea typeface="华文仿宋" panose="02010600040101010101" pitchFamily="2" charset="-122"/>
              </a:rPr>
              <a:t>，</a:t>
            </a:r>
            <a:r>
              <a:rPr lang="en-US" altLang="zh-CN" sz="2000" dirty="0">
                <a:solidFill>
                  <a:srgbClr val="0000FF"/>
                </a:solidFill>
                <a:latin typeface="华文仿宋" panose="02010600040101010101" pitchFamily="2" charset="-122"/>
                <a:ea typeface="华文仿宋" panose="02010600040101010101" pitchFamily="2" charset="-122"/>
              </a:rPr>
              <a:t>{</a:t>
            </a:r>
            <a:r>
              <a:rPr lang="zh-CN" altLang="en-US" sz="2000" dirty="0">
                <a:solidFill>
                  <a:srgbClr val="0000FF"/>
                </a:solidFill>
                <a:latin typeface="华文仿宋" panose="02010600040101010101" pitchFamily="2" charset="-122"/>
                <a:ea typeface="华文仿宋" panose="02010600040101010101" pitchFamily="2" charset="-122"/>
              </a:rPr>
              <a:t>阴，雨</a:t>
            </a:r>
            <a:r>
              <a:rPr lang="en-US" altLang="zh-CN" sz="2000" dirty="0">
                <a:solidFill>
                  <a:srgbClr val="0000FF"/>
                </a:solidFill>
                <a:latin typeface="华文仿宋" panose="02010600040101010101" pitchFamily="2" charset="-122"/>
                <a:ea typeface="华文仿宋" panose="02010600040101010101" pitchFamily="2" charset="-122"/>
              </a:rPr>
              <a:t>}</a:t>
            </a:r>
            <a:r>
              <a:rPr lang="zh-CN" altLang="en-US" sz="2000" dirty="0">
                <a:solidFill>
                  <a:srgbClr val="0000FF"/>
                </a:solidFill>
                <a:latin typeface="华文仿宋" panose="02010600040101010101" pitchFamily="2" charset="-122"/>
                <a:ea typeface="华文仿宋" panose="02010600040101010101" pitchFamily="2" charset="-122"/>
              </a:rPr>
              <a:t>；</a:t>
            </a:r>
          </a:p>
          <a:p>
            <a:pPr lvl="1">
              <a:buFont typeface="Wingdings" panose="05000000000000000000" pitchFamily="2" charset="2"/>
              <a:buChar char="ü"/>
            </a:pPr>
            <a:r>
              <a:rPr lang="zh-CN" altLang="en-US" sz="2000" dirty="0">
                <a:solidFill>
                  <a:srgbClr val="0000FF"/>
                </a:solidFill>
                <a:latin typeface="华文仿宋" panose="02010600040101010101" pitchFamily="2" charset="-122"/>
                <a:ea typeface="华文仿宋" panose="02010600040101010101" pitchFamily="2" charset="-122"/>
              </a:rPr>
              <a:t>划分点：“阴”，划分后的子集合：</a:t>
            </a:r>
            <a:r>
              <a:rPr lang="en-US" altLang="zh-CN" sz="2000" dirty="0">
                <a:solidFill>
                  <a:srgbClr val="0000FF"/>
                </a:solidFill>
                <a:latin typeface="华文仿宋" panose="02010600040101010101" pitchFamily="2" charset="-122"/>
                <a:ea typeface="华文仿宋" panose="02010600040101010101" pitchFamily="2" charset="-122"/>
              </a:rPr>
              <a:t>{</a:t>
            </a:r>
            <a:r>
              <a:rPr lang="zh-CN" altLang="en-US" sz="2000" dirty="0">
                <a:solidFill>
                  <a:srgbClr val="0000FF"/>
                </a:solidFill>
                <a:latin typeface="华文仿宋" panose="02010600040101010101" pitchFamily="2" charset="-122"/>
                <a:ea typeface="华文仿宋" panose="02010600040101010101" pitchFamily="2" charset="-122"/>
              </a:rPr>
              <a:t>阴</a:t>
            </a:r>
            <a:r>
              <a:rPr lang="en-US" altLang="zh-CN" sz="2000" dirty="0">
                <a:solidFill>
                  <a:srgbClr val="0000FF"/>
                </a:solidFill>
                <a:latin typeface="华文仿宋" panose="02010600040101010101" pitchFamily="2" charset="-122"/>
                <a:ea typeface="华文仿宋" panose="02010600040101010101" pitchFamily="2" charset="-122"/>
              </a:rPr>
              <a:t>}</a:t>
            </a:r>
            <a:r>
              <a:rPr lang="zh-CN" altLang="en-US" sz="2000" dirty="0">
                <a:solidFill>
                  <a:srgbClr val="0000FF"/>
                </a:solidFill>
                <a:latin typeface="华文仿宋" panose="02010600040101010101" pitchFamily="2" charset="-122"/>
                <a:ea typeface="华文仿宋" panose="02010600040101010101" pitchFamily="2" charset="-122"/>
              </a:rPr>
              <a:t>，</a:t>
            </a:r>
            <a:r>
              <a:rPr lang="en-US" altLang="zh-CN" sz="2000" dirty="0">
                <a:solidFill>
                  <a:srgbClr val="0000FF"/>
                </a:solidFill>
                <a:latin typeface="华文仿宋" panose="02010600040101010101" pitchFamily="2" charset="-122"/>
                <a:ea typeface="华文仿宋" panose="02010600040101010101" pitchFamily="2" charset="-122"/>
              </a:rPr>
              <a:t>{</a:t>
            </a:r>
            <a:r>
              <a:rPr lang="zh-CN" altLang="en-US" sz="2000" dirty="0">
                <a:solidFill>
                  <a:srgbClr val="0000FF"/>
                </a:solidFill>
                <a:latin typeface="华文仿宋" panose="02010600040101010101" pitchFamily="2" charset="-122"/>
                <a:ea typeface="华文仿宋" panose="02010600040101010101" pitchFamily="2" charset="-122"/>
              </a:rPr>
              <a:t>晴，雨</a:t>
            </a:r>
            <a:r>
              <a:rPr lang="en-US" altLang="zh-CN" sz="2000" dirty="0">
                <a:solidFill>
                  <a:srgbClr val="0000FF"/>
                </a:solidFill>
                <a:latin typeface="华文仿宋" panose="02010600040101010101" pitchFamily="2" charset="-122"/>
                <a:ea typeface="华文仿宋" panose="02010600040101010101" pitchFamily="2" charset="-122"/>
              </a:rPr>
              <a:t>}</a:t>
            </a:r>
            <a:r>
              <a:rPr lang="zh-CN" altLang="en-US" sz="2000" dirty="0">
                <a:solidFill>
                  <a:srgbClr val="0000FF"/>
                </a:solidFill>
                <a:latin typeface="华文仿宋" panose="02010600040101010101" pitchFamily="2" charset="-122"/>
                <a:ea typeface="华文仿宋" panose="02010600040101010101" pitchFamily="2" charset="-122"/>
              </a:rPr>
              <a:t>；</a:t>
            </a:r>
          </a:p>
          <a:p>
            <a:pPr lvl="1">
              <a:buFont typeface="Wingdings" panose="05000000000000000000" pitchFamily="2" charset="2"/>
              <a:buChar char="ü"/>
            </a:pPr>
            <a:r>
              <a:rPr lang="zh-CN" altLang="en-US" sz="2000" dirty="0">
                <a:solidFill>
                  <a:srgbClr val="0000FF"/>
                </a:solidFill>
                <a:latin typeface="华文仿宋" panose="02010600040101010101" pitchFamily="2" charset="-122"/>
                <a:ea typeface="华文仿宋" panose="02010600040101010101" pitchFamily="2" charset="-122"/>
              </a:rPr>
              <a:t>划分点：“雨”，划分后的子集合：</a:t>
            </a:r>
            <a:r>
              <a:rPr lang="en-US" altLang="zh-CN" sz="2000" dirty="0">
                <a:solidFill>
                  <a:srgbClr val="0000FF"/>
                </a:solidFill>
                <a:latin typeface="华文仿宋" panose="02010600040101010101" pitchFamily="2" charset="-122"/>
                <a:ea typeface="华文仿宋" panose="02010600040101010101" pitchFamily="2" charset="-122"/>
              </a:rPr>
              <a:t>{</a:t>
            </a:r>
            <a:r>
              <a:rPr lang="zh-CN" altLang="en-US" sz="2000" dirty="0">
                <a:solidFill>
                  <a:srgbClr val="0000FF"/>
                </a:solidFill>
                <a:latin typeface="华文仿宋" panose="02010600040101010101" pitchFamily="2" charset="-122"/>
                <a:ea typeface="华文仿宋" panose="02010600040101010101" pitchFamily="2" charset="-122"/>
              </a:rPr>
              <a:t>雨</a:t>
            </a:r>
            <a:r>
              <a:rPr lang="en-US" altLang="zh-CN" sz="2000" dirty="0">
                <a:solidFill>
                  <a:srgbClr val="0000FF"/>
                </a:solidFill>
                <a:latin typeface="华文仿宋" panose="02010600040101010101" pitchFamily="2" charset="-122"/>
                <a:ea typeface="华文仿宋" panose="02010600040101010101" pitchFamily="2" charset="-122"/>
              </a:rPr>
              <a:t>}</a:t>
            </a:r>
            <a:r>
              <a:rPr lang="zh-CN" altLang="en-US" sz="2000" dirty="0">
                <a:solidFill>
                  <a:srgbClr val="0000FF"/>
                </a:solidFill>
                <a:latin typeface="华文仿宋" panose="02010600040101010101" pitchFamily="2" charset="-122"/>
                <a:ea typeface="华文仿宋" panose="02010600040101010101" pitchFamily="2" charset="-122"/>
              </a:rPr>
              <a:t>，</a:t>
            </a:r>
            <a:r>
              <a:rPr lang="en-US" altLang="zh-CN" sz="2000" dirty="0">
                <a:solidFill>
                  <a:srgbClr val="0000FF"/>
                </a:solidFill>
                <a:latin typeface="华文仿宋" panose="02010600040101010101" pitchFamily="2" charset="-122"/>
                <a:ea typeface="华文仿宋" panose="02010600040101010101" pitchFamily="2" charset="-122"/>
              </a:rPr>
              <a:t>{</a:t>
            </a:r>
            <a:r>
              <a:rPr lang="zh-CN" altLang="en-US" sz="2000" dirty="0">
                <a:solidFill>
                  <a:srgbClr val="0000FF"/>
                </a:solidFill>
                <a:latin typeface="华文仿宋" panose="02010600040101010101" pitchFamily="2" charset="-122"/>
                <a:ea typeface="华文仿宋" panose="02010600040101010101" pitchFamily="2" charset="-122"/>
              </a:rPr>
              <a:t>晴，阴</a:t>
            </a:r>
            <a:r>
              <a:rPr lang="en-US" altLang="zh-CN" sz="2000" dirty="0">
                <a:solidFill>
                  <a:srgbClr val="0000FF"/>
                </a:solidFill>
                <a:latin typeface="华文仿宋" panose="02010600040101010101" pitchFamily="2" charset="-122"/>
                <a:ea typeface="华文仿宋" panose="02010600040101010101" pitchFamily="2" charset="-122"/>
              </a:rPr>
              <a:t>}</a:t>
            </a:r>
            <a:r>
              <a:rPr lang="zh-CN" altLang="en-US" sz="2000" dirty="0">
                <a:solidFill>
                  <a:srgbClr val="0000FF"/>
                </a:solidFill>
                <a:latin typeface="华文仿宋" panose="02010600040101010101" pitchFamily="2" charset="-122"/>
                <a:ea typeface="华文仿宋" panose="02010600040101010101" pitchFamily="2" charset="-122"/>
              </a:rPr>
              <a:t>。</a:t>
            </a:r>
          </a:p>
          <a:p>
            <a:pPr>
              <a:buFont typeface="Wingdings" panose="05000000000000000000" pitchFamily="2" charset="2"/>
              <a:buChar char="Ø"/>
            </a:pPr>
            <a:r>
              <a:rPr lang="zh-CN" altLang="en-US" sz="2400" dirty="0">
                <a:solidFill>
                  <a:srgbClr val="0000FF"/>
                </a:solidFill>
                <a:latin typeface="华文仿宋" panose="02010600040101010101" pitchFamily="2" charset="-122"/>
                <a:ea typeface="华文仿宋" panose="02010600040101010101" pitchFamily="2" charset="-122"/>
              </a:rPr>
              <a:t>对上述每一种划分，都可将</a:t>
            </a:r>
            <a:r>
              <a:rPr lang="en-US" altLang="zh-CN" sz="2400" dirty="0">
                <a:solidFill>
                  <a:srgbClr val="0000FF"/>
                </a:solidFill>
                <a:latin typeface="华文仿宋" panose="02010600040101010101" pitchFamily="2" charset="-122"/>
                <a:ea typeface="华文仿宋" panose="02010600040101010101" pitchFamily="2" charset="-122"/>
              </a:rPr>
              <a:t>D</a:t>
            </a:r>
            <a:r>
              <a:rPr lang="zh-CN" altLang="en-US" sz="2400" dirty="0">
                <a:solidFill>
                  <a:srgbClr val="0000FF"/>
                </a:solidFill>
                <a:latin typeface="华文仿宋" panose="02010600040101010101" pitchFamily="2" charset="-122"/>
                <a:ea typeface="华文仿宋" panose="02010600040101010101" pitchFamily="2" charset="-122"/>
              </a:rPr>
              <a:t>划分为两个子集。</a:t>
            </a:r>
            <a:endParaRPr lang="en-US" altLang="zh-CN" sz="2400" dirty="0">
              <a:solidFill>
                <a:srgbClr val="0000FF"/>
              </a:solidFill>
              <a:latin typeface="华文仿宋" panose="02010600040101010101" pitchFamily="2" charset="-122"/>
              <a:ea typeface="华文仿宋" panose="02010600040101010101" pitchFamily="2" charset="-122"/>
            </a:endParaRPr>
          </a:p>
          <a:p>
            <a:pPr>
              <a:buFont typeface="Wingdings" panose="05000000000000000000" pitchFamily="2" charset="2"/>
              <a:buChar char="Ø"/>
            </a:pPr>
            <a:r>
              <a:rPr lang="en-US" altLang="zh-CN" sz="2400" dirty="0">
                <a:solidFill>
                  <a:srgbClr val="0000FF"/>
                </a:solidFill>
                <a:latin typeface="华文仿宋" panose="02010600040101010101" pitchFamily="2" charset="-122"/>
                <a:ea typeface="华文仿宋" panose="02010600040101010101" pitchFamily="2" charset="-122"/>
              </a:rPr>
              <a:t>CART</a:t>
            </a:r>
            <a:r>
              <a:rPr lang="zh-CN" altLang="en-US" sz="2400" dirty="0">
                <a:solidFill>
                  <a:srgbClr val="0000FF"/>
                </a:solidFill>
                <a:latin typeface="华文仿宋" panose="02010600040101010101" pitchFamily="2" charset="-122"/>
                <a:ea typeface="华文仿宋" panose="02010600040101010101" pitchFamily="2" charset="-122"/>
              </a:rPr>
              <a:t>特点是构造了二叉树，并且每个内部结点都恰好具有两个分支。</a:t>
            </a:r>
            <a:endParaRPr lang="en-US" altLang="zh-CN" sz="2400" dirty="0">
              <a:solidFill>
                <a:srgbClr val="0000FF"/>
              </a:solidFill>
              <a:latin typeface="华文仿宋" panose="02010600040101010101" pitchFamily="2" charset="-122"/>
              <a:ea typeface="华文仿宋" panose="02010600040101010101" pitchFamily="2" charset="-122"/>
            </a:endParaRPr>
          </a:p>
          <a:p>
            <a:pPr>
              <a:buFont typeface="Wingdings" panose="05000000000000000000" pitchFamily="2" charset="2"/>
              <a:buChar char="Ø"/>
            </a:pPr>
            <a:endParaRPr lang="zh-CN" altLang="en-US" sz="2400" dirty="0">
              <a:solidFill>
                <a:srgbClr val="0000FF"/>
              </a:solidFill>
              <a:latin typeface="华文仿宋" panose="02010600040101010101" pitchFamily="2" charset="-122"/>
              <a:ea typeface="华文仿宋" panose="02010600040101010101" pitchFamily="2" charset="-122"/>
            </a:endParaRPr>
          </a:p>
        </p:txBody>
      </p:sp>
      <p:sp>
        <p:nvSpPr>
          <p:cNvPr id="2" name="灯片编号占位符 1">
            <a:extLst>
              <a:ext uri="{FF2B5EF4-FFF2-40B4-BE49-F238E27FC236}">
                <a16:creationId xmlns:a16="http://schemas.microsoft.com/office/drawing/2014/main" id="{6F6523FC-30D7-4E0C-B1F7-1ACB51143079}"/>
              </a:ext>
            </a:extLst>
          </p:cNvPr>
          <p:cNvSpPr>
            <a:spLocks noGrp="1"/>
          </p:cNvSpPr>
          <p:nvPr>
            <p:ph type="sldNum" sz="quarter" idx="12"/>
          </p:nvPr>
        </p:nvSpPr>
        <p:spPr/>
        <p:txBody>
          <a:bodyPr/>
          <a:lstStyle/>
          <a:p>
            <a:fld id="{9E6D199D-28A0-42D6-AC25-2E4D3A9CF44F}" type="slidenum">
              <a:rPr lang="en-US" altLang="zh-CN" smtClean="0"/>
              <a:pPr/>
              <a:t>32</a:t>
            </a:fld>
            <a:endParaRPr lang="en-US" altLang="zh-CN"/>
          </a:p>
        </p:txBody>
      </p:sp>
    </p:spTree>
    <p:extLst>
      <p:ext uri="{BB962C8B-B14F-4D97-AF65-F5344CB8AC3E}">
        <p14:creationId xmlns:p14="http://schemas.microsoft.com/office/powerpoint/2010/main" val="114051865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fade">
                                      <p:cBhvr>
                                        <p:cTn id="3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9532" y="584684"/>
            <a:ext cx="6424142" cy="765771"/>
          </a:xfrm>
        </p:spPr>
        <p:txBody>
          <a:bodyPr/>
          <a:lstStyle/>
          <a:p>
            <a:r>
              <a:rPr lang="zh-CN" altLang="en-US" b="0" dirty="0">
                <a:solidFill>
                  <a:srgbClr val="0000FF"/>
                </a:solidFill>
                <a:latin typeface="方正姚体" panose="02010601030101010101" pitchFamily="2" charset="-122"/>
                <a:ea typeface="方正姚体" panose="02010601030101010101" pitchFamily="2" charset="-122"/>
              </a:rPr>
              <a:t>分类算法实践：</a:t>
            </a:r>
            <a:r>
              <a:rPr lang="zh-CN" altLang="zh-CN" b="0" dirty="0">
                <a:solidFill>
                  <a:srgbClr val="0000FF"/>
                </a:solidFill>
                <a:latin typeface="方正姚体" panose="02010601030101010101" pitchFamily="2" charset="-122"/>
                <a:ea typeface="方正姚体" panose="02010601030101010101" pitchFamily="2" charset="-122"/>
              </a:rPr>
              <a:t>鸢尾花</a:t>
            </a:r>
            <a:r>
              <a:rPr lang="zh-CN" altLang="en-US" b="0" dirty="0">
                <a:solidFill>
                  <a:srgbClr val="0000FF"/>
                </a:solidFill>
                <a:latin typeface="方正姚体" panose="02010601030101010101" pitchFamily="2" charset="-122"/>
                <a:ea typeface="方正姚体" panose="02010601030101010101" pitchFamily="2" charset="-122"/>
              </a:rPr>
              <a:t>分类</a:t>
            </a:r>
          </a:p>
        </p:txBody>
      </p:sp>
      <p:pic>
        <p:nvPicPr>
          <p:cNvPr id="7" name="图片 6">
            <a:extLst>
              <a:ext uri="{FF2B5EF4-FFF2-40B4-BE49-F238E27FC236}">
                <a16:creationId xmlns:a16="http://schemas.microsoft.com/office/drawing/2014/main" id="{E6DB5DB4-7DC0-4B05-9281-EE6F3AA01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616" y="2584935"/>
            <a:ext cx="2570866" cy="23566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图片 8">
            <a:extLst>
              <a:ext uri="{FF2B5EF4-FFF2-40B4-BE49-F238E27FC236}">
                <a16:creationId xmlns:a16="http://schemas.microsoft.com/office/drawing/2014/main" id="{9CFAF799-9A02-43BE-ACA4-A639CC32E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15" y="2584935"/>
            <a:ext cx="2570866" cy="23566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图片 10">
            <a:extLst>
              <a:ext uri="{FF2B5EF4-FFF2-40B4-BE49-F238E27FC236}">
                <a16:creationId xmlns:a16="http://schemas.microsoft.com/office/drawing/2014/main" id="{3C9599E4-9546-475C-A0B5-2922FC4B02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8619" y="2584935"/>
            <a:ext cx="2570866" cy="23566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灯片编号占位符 2">
            <a:extLst>
              <a:ext uri="{FF2B5EF4-FFF2-40B4-BE49-F238E27FC236}">
                <a16:creationId xmlns:a16="http://schemas.microsoft.com/office/drawing/2014/main" id="{385D281C-9644-443D-9CEB-7D958747BD5E}"/>
              </a:ext>
            </a:extLst>
          </p:cNvPr>
          <p:cNvSpPr>
            <a:spLocks noGrp="1"/>
          </p:cNvSpPr>
          <p:nvPr>
            <p:ph type="sldNum" sz="quarter" idx="12"/>
          </p:nvPr>
        </p:nvSpPr>
        <p:spPr/>
        <p:txBody>
          <a:bodyPr/>
          <a:lstStyle/>
          <a:p>
            <a:fld id="{25BA54BD-C84D-46CE-8B72-31BFB26ABA43}" type="slidenum">
              <a:rPr lang="en-US" altLang="zh-CN" smtClean="0"/>
              <a:pPr/>
              <a:t>33</a:t>
            </a:fld>
            <a:endParaRPr lang="zh-CN" altLang="en-US" dirty="0"/>
          </a:p>
        </p:txBody>
      </p:sp>
    </p:spTree>
    <p:extLst>
      <p:ext uri="{BB962C8B-B14F-4D97-AF65-F5344CB8AC3E}">
        <p14:creationId xmlns:p14="http://schemas.microsoft.com/office/powerpoint/2010/main" val="202690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86919" y="367602"/>
            <a:ext cx="7543800" cy="700024"/>
          </a:xfrm>
        </p:spPr>
        <p:txBody>
          <a:bodyPr/>
          <a:lstStyle/>
          <a:p>
            <a:r>
              <a:rPr lang="zh-CN" altLang="zh-CN" b="0" dirty="0">
                <a:solidFill>
                  <a:srgbClr val="0000FF"/>
                </a:solidFill>
                <a:latin typeface="方正姚体" panose="02010601030101010101" pitchFamily="2" charset="-122"/>
                <a:ea typeface="方正姚体" panose="02010601030101010101" pitchFamily="2" charset="-122"/>
              </a:rPr>
              <a:t>鸢尾花数据</a:t>
            </a:r>
            <a:endParaRPr lang="zh-CN" altLang="en-US" b="0" dirty="0">
              <a:solidFill>
                <a:srgbClr val="0000FF"/>
              </a:solidFill>
              <a:latin typeface="方正姚体" panose="02010601030101010101" pitchFamily="2" charset="-122"/>
              <a:ea typeface="方正姚体" panose="02010601030101010101" pitchFamily="2" charset="-122"/>
            </a:endParaRPr>
          </a:p>
        </p:txBody>
      </p:sp>
      <p:graphicFrame>
        <p:nvGraphicFramePr>
          <p:cNvPr id="3" name="内容占位符 3"/>
          <p:cNvGraphicFramePr>
            <a:graphicFrameLocks/>
          </p:cNvGraphicFramePr>
          <p:nvPr>
            <p:extLst>
              <p:ext uri="{D42A27DB-BD31-4B8C-83A1-F6EECF244321}">
                <p14:modId xmlns:p14="http://schemas.microsoft.com/office/powerpoint/2010/main" val="4080500173"/>
              </p:ext>
            </p:extLst>
          </p:nvPr>
        </p:nvGraphicFramePr>
        <p:xfrm>
          <a:off x="288352" y="2033082"/>
          <a:ext cx="8496944" cy="3852430"/>
        </p:xfrm>
        <a:graphic>
          <a:graphicData uri="http://schemas.openxmlformats.org/drawingml/2006/table">
            <a:tbl>
              <a:tblPr firstRow="1" bandRow="1">
                <a:tableStyleId>{8EC20E35-A176-4012-BC5E-935CFFF8708E}</a:tableStyleId>
              </a:tblPr>
              <a:tblGrid>
                <a:gridCol w="1836204">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1836204">
                  <a:extLst>
                    <a:ext uri="{9D8B030D-6E8A-4147-A177-3AD203B41FA5}">
                      <a16:colId xmlns:a16="http://schemas.microsoft.com/office/drawing/2014/main" val="20002"/>
                    </a:ext>
                  </a:extLst>
                </a:gridCol>
                <a:gridCol w="1548172">
                  <a:extLst>
                    <a:ext uri="{9D8B030D-6E8A-4147-A177-3AD203B41FA5}">
                      <a16:colId xmlns:a16="http://schemas.microsoft.com/office/drawing/2014/main" val="3049231912"/>
                    </a:ext>
                  </a:extLst>
                </a:gridCol>
                <a:gridCol w="1548172">
                  <a:extLst>
                    <a:ext uri="{9D8B030D-6E8A-4147-A177-3AD203B41FA5}">
                      <a16:colId xmlns:a16="http://schemas.microsoft.com/office/drawing/2014/main" val="3952288182"/>
                    </a:ext>
                  </a:extLst>
                </a:gridCol>
              </a:tblGrid>
              <a:tr h="1335442">
                <a:tc>
                  <a:txBody>
                    <a:bodyPr/>
                    <a:lstStyle/>
                    <a:p>
                      <a:pPr algn="ctr" rtl="0"/>
                      <a:r>
                        <a:rPr lang="en-US" altLang="zh-CN" sz="2000" b="1" i="1" kern="1200" dirty="0" err="1">
                          <a:solidFill>
                            <a:schemeClr val="lt1"/>
                          </a:solidFill>
                          <a:latin typeface="Times New Roman" panose="02020603050405020304" pitchFamily="18" charset="0"/>
                          <a:ea typeface="+mn-ea"/>
                          <a:cs typeface="Times New Roman" panose="02020603050405020304" pitchFamily="18" charset="0"/>
                        </a:rPr>
                        <a:t>sepal_length</a:t>
                      </a:r>
                      <a:endParaRPr lang="zh-CN" altLang="en-US" sz="2000" dirty="0">
                        <a:latin typeface="Times New Roman" panose="02020603050405020304" pitchFamily="18" charset="0"/>
                        <a:ea typeface="Microsoft YaHei UI" panose="020B0503020204020204" pitchFamily="34" charset="-122"/>
                        <a:cs typeface="Times New Roman" panose="02020603050405020304" pitchFamily="18"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altLang="zh-CN" sz="2000" b="1" i="1" kern="1200" dirty="0" err="1">
                          <a:solidFill>
                            <a:schemeClr val="lt1"/>
                          </a:solidFill>
                          <a:latin typeface="Times New Roman" panose="02020603050405020304" pitchFamily="18" charset="0"/>
                          <a:ea typeface="+mn-ea"/>
                          <a:cs typeface="Times New Roman" panose="02020603050405020304" pitchFamily="18" charset="0"/>
                        </a:rPr>
                        <a:t>sepal_width</a:t>
                      </a:r>
                      <a:endParaRPr lang="en-US" altLang="zh-CN" sz="2000" dirty="0">
                        <a:latin typeface="Times New Roman" panose="02020603050405020304" pitchFamily="18" charset="0"/>
                        <a:ea typeface="Microsoft YaHei UI" panose="020B0503020204020204" pitchFamily="34" charset="-122"/>
                        <a:cs typeface="Times New Roman" panose="02020603050405020304" pitchFamily="18"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altLang="zh-CN" sz="2000" b="1" i="1" kern="1200" dirty="0" err="1">
                          <a:solidFill>
                            <a:schemeClr val="lt1"/>
                          </a:solidFill>
                          <a:latin typeface="Times New Roman" panose="02020603050405020304" pitchFamily="18" charset="0"/>
                          <a:ea typeface="+mn-ea"/>
                          <a:cs typeface="Times New Roman" panose="02020603050405020304" pitchFamily="18" charset="0"/>
                        </a:rPr>
                        <a:t>petal_length</a:t>
                      </a:r>
                      <a:endParaRPr lang="zh-CN" altLang="en-US" sz="2000" dirty="0">
                        <a:latin typeface="Times New Roman" panose="02020603050405020304" pitchFamily="18" charset="0"/>
                        <a:ea typeface="Microsoft YaHei UI" panose="020B0503020204020204" pitchFamily="34" charset="-122"/>
                        <a:cs typeface="Times New Roman" panose="02020603050405020304" pitchFamily="18"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altLang="zh-CN" sz="2000" b="1" i="1" kern="1200" dirty="0" err="1">
                          <a:solidFill>
                            <a:schemeClr val="lt1"/>
                          </a:solidFill>
                          <a:latin typeface="Times New Roman" panose="02020603050405020304" pitchFamily="18" charset="0"/>
                          <a:ea typeface="+mn-ea"/>
                          <a:cs typeface="Times New Roman" panose="02020603050405020304" pitchFamily="18" charset="0"/>
                        </a:rPr>
                        <a:t>petal_width</a:t>
                      </a:r>
                      <a:endParaRPr lang="zh-CN" altLang="en-US" sz="2000" dirty="0">
                        <a:latin typeface="Times New Roman" panose="02020603050405020304" pitchFamily="18" charset="0"/>
                        <a:ea typeface="Microsoft YaHei UI" panose="020B0503020204020204" pitchFamily="34" charset="-122"/>
                        <a:cs typeface="Times New Roman" panose="02020603050405020304" pitchFamily="18"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altLang="zh-CN" sz="2000" b="1" i="1" kern="1200" dirty="0">
                          <a:solidFill>
                            <a:schemeClr val="lt1"/>
                          </a:solidFill>
                          <a:latin typeface="Times New Roman" panose="02020603050405020304" pitchFamily="18" charset="0"/>
                          <a:ea typeface="+mn-ea"/>
                          <a:cs typeface="Times New Roman" panose="02020603050405020304" pitchFamily="18" charset="0"/>
                        </a:rPr>
                        <a:t>Species</a:t>
                      </a:r>
                      <a:r>
                        <a:rPr lang="zh-CN" altLang="en-US" sz="2000" b="1" i="0" kern="1200" dirty="0">
                          <a:solidFill>
                            <a:schemeClr val="lt1"/>
                          </a:solidFill>
                          <a:latin typeface="Times New Roman" panose="02020603050405020304" pitchFamily="18" charset="0"/>
                          <a:ea typeface="+mn-ea"/>
                          <a:cs typeface="Times New Roman" panose="02020603050405020304" pitchFamily="18" charset="0"/>
                        </a:rPr>
                        <a:t>（</a:t>
                      </a:r>
                      <a:r>
                        <a:rPr lang="en-US" altLang="zh-CN" sz="2000" b="1" i="1" kern="1200" dirty="0">
                          <a:solidFill>
                            <a:schemeClr val="lt1"/>
                          </a:solidFill>
                          <a:latin typeface="Times New Roman" panose="02020603050405020304" pitchFamily="18" charset="0"/>
                          <a:ea typeface="+mn-ea"/>
                          <a:cs typeface="Times New Roman" panose="02020603050405020304" pitchFamily="18" charset="0"/>
                        </a:rPr>
                        <a:t>class</a:t>
                      </a:r>
                      <a:r>
                        <a:rPr lang="zh-CN" altLang="en-US" sz="2000" b="1" i="0" kern="1200" dirty="0">
                          <a:solidFill>
                            <a:schemeClr val="lt1"/>
                          </a:solidFill>
                          <a:latin typeface="Times New Roman" panose="02020603050405020304" pitchFamily="18" charset="0"/>
                          <a:ea typeface="+mn-ea"/>
                          <a:cs typeface="Times New Roman" panose="02020603050405020304" pitchFamily="18" charset="0"/>
                        </a:rPr>
                        <a:t>）</a:t>
                      </a:r>
                      <a:endParaRPr lang="zh-CN" altLang="en-US" sz="2000" i="0" dirty="0">
                        <a:latin typeface="Times New Roman" panose="02020603050405020304" pitchFamily="18" charset="0"/>
                        <a:ea typeface="Microsoft YaHei UI" panose="020B0503020204020204" pitchFamily="34" charset="-122"/>
                        <a:cs typeface="Times New Roman" panose="02020603050405020304" pitchFamily="18" charset="0"/>
                      </a:endParaRPr>
                    </a:p>
                  </a:txBody>
                  <a:tcPr marL="68598" marR="68598" marT="34299" marB="3429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29247">
                <a:tc>
                  <a:txBody>
                    <a:bodyPr/>
                    <a:lstStyle/>
                    <a:p>
                      <a:pPr algn="ctr" fontAlgn="ctr"/>
                      <a:r>
                        <a:rPr lang="en-US" altLang="zh-CN" sz="2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a:t>
                      </a:r>
                    </a:p>
                  </a:txBody>
                  <a:tcPr marL="5716" marR="5716" marT="5716" marB="0" anchor="ctr">
                    <a:lnL w="12700" cap="flat" cmpd="sng" algn="ctr">
                      <a:solidFill>
                        <a:schemeClr val="tx1"/>
                      </a:solidFill>
                      <a:prstDash val="solid"/>
                      <a:round/>
                      <a:headEnd type="none" w="med" len="med"/>
                      <a:tailEnd type="none" w="med" len="med"/>
                    </a:lnL>
                    <a:lnR w="28575" cap="flat" cmpd="sng" algn="ctr">
                      <a:solidFill>
                        <a:srgbClr val="0070C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3.3</a:t>
                      </a:r>
                    </a:p>
                  </a:txBody>
                  <a:tcPr marL="5716" marR="5716" marT="5716"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1.4</a:t>
                      </a:r>
                    </a:p>
                  </a:txBody>
                  <a:tcPr marL="5716" marR="5716" marT="5716"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0.2</a:t>
                      </a:r>
                    </a:p>
                  </a:txBody>
                  <a:tcPr marL="5716" marR="5716" marT="5716"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Iris-setosa</a:t>
                      </a:r>
                    </a:p>
                  </a:txBody>
                  <a:tcPr marL="5716" marR="5716" marT="5716" marB="0" anchor="ctr">
                    <a:lnL w="28575" cap="flat" cmpd="sng" algn="ctr">
                      <a:solidFill>
                        <a:srgbClr val="0070C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247">
                <a:tc>
                  <a:txBody>
                    <a:bodyPr/>
                    <a:lstStyle/>
                    <a:p>
                      <a:pPr algn="ctr" fontAlgn="ctr"/>
                      <a:r>
                        <a:rPr lang="en-US" altLang="zh-CN" sz="2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a:t>
                      </a:r>
                    </a:p>
                  </a:txBody>
                  <a:tcPr marL="5716" marR="5716" marT="5716" marB="0" anchor="ctr">
                    <a:lnL w="12700" cap="flat" cmpd="sng" algn="ctr">
                      <a:solidFill>
                        <a:schemeClr val="tx1"/>
                      </a:solidFill>
                      <a:prstDash val="solid"/>
                      <a:round/>
                      <a:headEnd type="none" w="med" len="med"/>
                      <a:tailEnd type="none" w="med" len="med"/>
                    </a:lnL>
                    <a:lnR w="28575" cap="flat" cmpd="sng" algn="ctr">
                      <a:solidFill>
                        <a:srgbClr val="0070C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3.2</a:t>
                      </a:r>
                    </a:p>
                  </a:txBody>
                  <a:tcPr marL="5716" marR="5716" marT="5716"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4.7</a:t>
                      </a:r>
                    </a:p>
                  </a:txBody>
                  <a:tcPr marL="5716" marR="5716" marT="5716"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1.4</a:t>
                      </a:r>
                    </a:p>
                  </a:txBody>
                  <a:tcPr marL="5716" marR="5716" marT="5716"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Iris-versicolor</a:t>
                      </a:r>
                    </a:p>
                  </a:txBody>
                  <a:tcPr marL="5716" marR="5716" marT="5716" marB="0" anchor="ctr">
                    <a:lnL w="28575" cap="flat" cmpd="sng" algn="ctr">
                      <a:solidFill>
                        <a:srgbClr val="0070C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29247">
                <a:tc>
                  <a:txBody>
                    <a:bodyPr/>
                    <a:lstStyle/>
                    <a:p>
                      <a:pPr algn="ctr" fontAlgn="ctr"/>
                      <a:r>
                        <a:rPr lang="en-US" altLang="zh-CN" sz="2400" b="0" i="0" u="none" strike="noStrike"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6.8</a:t>
                      </a:r>
                    </a:p>
                  </a:txBody>
                  <a:tcPr marL="5716" marR="5716" marT="5716" marB="0" anchor="ctr">
                    <a:lnL w="12700" cap="flat" cmpd="sng" algn="ctr">
                      <a:solidFill>
                        <a:schemeClr val="tx1"/>
                      </a:solidFill>
                      <a:prstDash val="solid"/>
                      <a:round/>
                      <a:headEnd type="none" w="med" len="med"/>
                      <a:tailEnd type="none" w="med" len="med"/>
                    </a:lnL>
                    <a:lnR w="28575" cap="flat" cmpd="sng" algn="ctr">
                      <a:solidFill>
                        <a:srgbClr val="0070C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a:t>
                      </a:r>
                    </a:p>
                  </a:txBody>
                  <a:tcPr marL="5716" marR="5716" marT="5716"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2400" b="0" i="0" u="none" strike="noStrike"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5.5</a:t>
                      </a:r>
                    </a:p>
                  </a:txBody>
                  <a:tcPr marL="5716" marR="5716" marT="5716"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a:t>
                      </a:r>
                    </a:p>
                  </a:txBody>
                  <a:tcPr marL="5716" marR="5716" marT="5716"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b="0" i="0" u="none" strike="noStrike"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Iris-</a:t>
                      </a:r>
                      <a:r>
                        <a:rPr lang="en-US" sz="2000" b="0" i="0" u="none" strike="noStrike" kern="1200" dirty="0" err="1">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virginica</a:t>
                      </a:r>
                      <a:endParaRPr lang="en-US" sz="2000" b="0" i="0" u="none" strike="noStrike"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716" marR="5716" marT="5716" marB="0" anchor="ctr">
                    <a:lnL w="28575" cap="flat" cmpd="sng" algn="ctr">
                      <a:solidFill>
                        <a:srgbClr val="0070C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29247">
                <a:tc>
                  <a:txBody>
                    <a:bodyPr/>
                    <a:lstStyle/>
                    <a:p>
                      <a:pPr algn="ctr" fontAlgn="ctr"/>
                      <a:r>
                        <a:rPr lang="en-US" altLang="zh-CN" sz="2400" b="0" i="0" u="none" strike="noStrike"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5716" marR="5716" marT="5716" marB="0" anchor="ctr">
                    <a:lnL w="12700" cap="flat" cmpd="sng" algn="ctr">
                      <a:solidFill>
                        <a:schemeClr val="tx1"/>
                      </a:solidFill>
                      <a:prstDash val="solid"/>
                      <a:round/>
                      <a:headEnd type="none" w="med" len="med"/>
                      <a:tailEnd type="none" w="med" len="med"/>
                    </a:lnL>
                    <a:lnR w="28575" cap="flat" cmpd="sng" algn="ctr">
                      <a:solidFill>
                        <a:srgbClr val="0070C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5716" marR="5716" marT="5716"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5716" marR="5716" marT="5716"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5716" marR="5716" marT="5716" marB="0"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b="0" i="0" u="none" strike="noStrike"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p>
                  </a:txBody>
                  <a:tcPr marL="5716" marR="5716" marT="5716" marB="0" anchor="ctr">
                    <a:lnL w="28575" cap="flat" cmpd="sng" algn="ctr">
                      <a:solidFill>
                        <a:srgbClr val="0070C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8771861"/>
                  </a:ext>
                </a:extLst>
              </a:tr>
            </a:tbl>
          </a:graphicData>
        </a:graphic>
      </p:graphicFrame>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8059" y="82051"/>
            <a:ext cx="2303882" cy="1769587"/>
          </a:xfrm>
          <a:prstGeom prst="rect">
            <a:avLst/>
          </a:prstGeom>
          <a:effectLst>
            <a:softEdge rad="127000"/>
          </a:effectLst>
        </p:spPr>
      </p:pic>
      <p:sp>
        <p:nvSpPr>
          <p:cNvPr id="5" name="灯片编号占位符 4">
            <a:extLst>
              <a:ext uri="{FF2B5EF4-FFF2-40B4-BE49-F238E27FC236}">
                <a16:creationId xmlns:a16="http://schemas.microsoft.com/office/drawing/2014/main" id="{98B49633-953A-4FA6-874C-01A009650303}"/>
              </a:ext>
            </a:extLst>
          </p:cNvPr>
          <p:cNvSpPr>
            <a:spLocks noGrp="1"/>
          </p:cNvSpPr>
          <p:nvPr>
            <p:ph type="sldNum" sz="quarter" idx="12"/>
          </p:nvPr>
        </p:nvSpPr>
        <p:spPr/>
        <p:txBody>
          <a:bodyPr/>
          <a:lstStyle/>
          <a:p>
            <a:fld id="{25BA54BD-C84D-46CE-8B72-31BFB26ABA43}" type="slidenum">
              <a:rPr lang="en-US" altLang="zh-CN" smtClean="0"/>
              <a:pPr/>
              <a:t>34</a:t>
            </a:fld>
            <a:endParaRPr lang="zh-CN" altLang="en-US" dirty="0"/>
          </a:p>
        </p:txBody>
      </p:sp>
    </p:spTree>
    <p:extLst>
      <p:ext uri="{BB962C8B-B14F-4D97-AF65-F5344CB8AC3E}">
        <p14:creationId xmlns:p14="http://schemas.microsoft.com/office/powerpoint/2010/main" val="107176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D8F5E31-E05C-4898-A4D2-83E9A6DB4A1E}"/>
              </a:ext>
            </a:extLst>
          </p:cNvPr>
          <p:cNvSpPr>
            <a:spLocks noGrp="1"/>
          </p:cNvSpPr>
          <p:nvPr>
            <p:ph type="sldNum" sz="quarter" idx="12"/>
          </p:nvPr>
        </p:nvSpPr>
        <p:spPr>
          <a:xfrm>
            <a:off x="6758880" y="6248400"/>
            <a:ext cx="2133600" cy="457200"/>
          </a:xfrm>
        </p:spPr>
        <p:txBody>
          <a:bodyPr/>
          <a:lstStyle/>
          <a:p>
            <a:fld id="{50EE0FDC-019A-40ED-B8FD-520174E91782}" type="slidenum">
              <a:rPr lang="en-US" altLang="zh-CN" smtClean="0"/>
              <a:pPr/>
              <a:t>35</a:t>
            </a:fld>
            <a:endParaRPr lang="en-US" altLang="zh-CN"/>
          </a:p>
        </p:txBody>
      </p:sp>
      <p:pic>
        <p:nvPicPr>
          <p:cNvPr id="5" name="图片 4">
            <a:extLst>
              <a:ext uri="{FF2B5EF4-FFF2-40B4-BE49-F238E27FC236}">
                <a16:creationId xmlns:a16="http://schemas.microsoft.com/office/drawing/2014/main" id="{57FE43A5-4205-416C-A050-BBDDBCDA430F}"/>
              </a:ext>
            </a:extLst>
          </p:cNvPr>
          <p:cNvPicPr>
            <a:picLocks noChangeAspect="1"/>
          </p:cNvPicPr>
          <p:nvPr/>
        </p:nvPicPr>
        <p:blipFill>
          <a:blip r:embed="rId3"/>
          <a:stretch>
            <a:fillRect/>
          </a:stretch>
        </p:blipFill>
        <p:spPr>
          <a:xfrm>
            <a:off x="323528" y="515107"/>
            <a:ext cx="8244408" cy="6053131"/>
          </a:xfrm>
          <a:prstGeom prst="rect">
            <a:avLst/>
          </a:prstGeom>
        </p:spPr>
      </p:pic>
      <p:sp>
        <p:nvSpPr>
          <p:cNvPr id="2" name="标题 1">
            <a:extLst>
              <a:ext uri="{FF2B5EF4-FFF2-40B4-BE49-F238E27FC236}">
                <a16:creationId xmlns:a16="http://schemas.microsoft.com/office/drawing/2014/main" id="{F7B419FC-5F3A-4B24-A3F0-D13B2F0FB3A9}"/>
              </a:ext>
            </a:extLst>
          </p:cNvPr>
          <p:cNvSpPr>
            <a:spLocks noGrp="1"/>
          </p:cNvSpPr>
          <p:nvPr>
            <p:ph type="title"/>
          </p:nvPr>
        </p:nvSpPr>
        <p:spPr>
          <a:xfrm>
            <a:off x="323528" y="224644"/>
            <a:ext cx="1702532" cy="580926"/>
          </a:xfrm>
        </p:spPr>
        <p:txBody>
          <a:bodyPr/>
          <a:lstStyle/>
          <a:p>
            <a:r>
              <a:rPr lang="zh-CN" altLang="en-US" b="0" dirty="0">
                <a:solidFill>
                  <a:srgbClr val="0000FF"/>
                </a:solidFill>
                <a:latin typeface="方正姚体" panose="02010601030101010101" pitchFamily="2" charset="-122"/>
                <a:ea typeface="方正姚体" panose="02010601030101010101" pitchFamily="2" charset="-122"/>
              </a:rPr>
              <a:t>决策树</a:t>
            </a:r>
          </a:p>
        </p:txBody>
      </p:sp>
    </p:spTree>
    <p:extLst>
      <p:ext uri="{BB962C8B-B14F-4D97-AF65-F5344CB8AC3E}">
        <p14:creationId xmlns:p14="http://schemas.microsoft.com/office/powerpoint/2010/main" val="208694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600" dirty="0"/>
              <a:t>属性选择度量的对比</a:t>
            </a:r>
            <a:endParaRPr lang="zh-CN" altLang="en-US" dirty="0"/>
          </a:p>
        </p:txBody>
      </p:sp>
      <p:sp>
        <p:nvSpPr>
          <p:cNvPr id="4" name="文本占位符 3"/>
          <p:cNvSpPr>
            <a:spLocks noGrp="1"/>
          </p:cNvSpPr>
          <p:nvPr>
            <p:ph type="body" sz="half" idx="1"/>
          </p:nvPr>
        </p:nvSpPr>
        <p:spPr/>
        <p:txBody>
          <a:bodyPr/>
          <a:lstStyle/>
          <a:p>
            <a:r>
              <a:rPr lang="zh-CN" altLang="en-US" dirty="0"/>
              <a:t>信息增益 </a:t>
            </a:r>
            <a:r>
              <a:rPr lang="en-US" altLang="zh-CN" dirty="0"/>
              <a:t>Information gain: </a:t>
            </a:r>
          </a:p>
          <a:p>
            <a:pPr lvl="1"/>
            <a:r>
              <a:rPr lang="zh-CN" altLang="en-US" dirty="0"/>
              <a:t>偏向于多值属性</a:t>
            </a:r>
          </a:p>
          <a:p>
            <a:r>
              <a:rPr lang="zh-CN" altLang="en-US" dirty="0"/>
              <a:t>增益率 </a:t>
            </a:r>
            <a:r>
              <a:rPr lang="en-US" altLang="zh-CN" dirty="0"/>
              <a:t>Gain ratio: </a:t>
            </a:r>
          </a:p>
          <a:p>
            <a:pPr lvl="1"/>
            <a:r>
              <a:rPr lang="zh-CN" altLang="en-US" dirty="0"/>
              <a:t>倾向于不平衡的分裂，其中一个子集比其他小得多</a:t>
            </a:r>
          </a:p>
          <a:p>
            <a:r>
              <a:rPr lang="en-US" altLang="zh-CN" dirty="0" err="1"/>
              <a:t>Gini</a:t>
            </a:r>
            <a:r>
              <a:rPr lang="en-US" altLang="zh-CN" dirty="0"/>
              <a:t> index: </a:t>
            </a:r>
          </a:p>
          <a:p>
            <a:pPr lvl="1"/>
            <a:r>
              <a:rPr lang="zh-CN" altLang="en-US" dirty="0"/>
              <a:t>偏向于多值属性</a:t>
            </a:r>
          </a:p>
          <a:p>
            <a:pPr lvl="1"/>
            <a:r>
              <a:rPr lang="zh-CN" altLang="en-US" dirty="0"/>
              <a:t>当类数目较大时，计算困难</a:t>
            </a:r>
          </a:p>
          <a:p>
            <a:pPr lvl="1"/>
            <a:r>
              <a:rPr lang="zh-CN" altLang="en-US" dirty="0"/>
              <a:t>倾向于导致大小相等的分区和纯度</a:t>
            </a:r>
          </a:p>
        </p:txBody>
      </p:sp>
      <p:sp>
        <p:nvSpPr>
          <p:cNvPr id="2" name="灯片编号占位符 1"/>
          <p:cNvSpPr>
            <a:spLocks noGrp="1"/>
          </p:cNvSpPr>
          <p:nvPr>
            <p:ph type="sldNum" sz="quarter" idx="12"/>
          </p:nvPr>
        </p:nvSpPr>
        <p:spPr/>
        <p:txBody>
          <a:bodyPr/>
          <a:lstStyle/>
          <a:p>
            <a:fld id="{9E6D199D-28A0-42D6-AC25-2E4D3A9CF44F}" type="slidenum">
              <a:rPr lang="en-US" altLang="zh-CN" smtClean="0"/>
              <a:pPr/>
              <a:t>36</a:t>
            </a:fld>
            <a:endParaRPr lang="en-US" altLang="zh-CN"/>
          </a:p>
        </p:txBody>
      </p:sp>
    </p:spTree>
    <p:extLst>
      <p:ext uri="{BB962C8B-B14F-4D97-AF65-F5344CB8AC3E}">
        <p14:creationId xmlns:p14="http://schemas.microsoft.com/office/powerpoint/2010/main" val="4086873094"/>
      </p:ext>
    </p:extLst>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33222" y="197138"/>
            <a:ext cx="4762872" cy="724942"/>
          </a:xfrm>
        </p:spPr>
        <p:txBody>
          <a:bodyPr/>
          <a:lstStyle/>
          <a:p>
            <a:pPr algn="ctr"/>
            <a:r>
              <a:rPr lang="zh-CN" altLang="en-US" sz="4000" dirty="0"/>
              <a:t>从决策树中提取规则</a:t>
            </a:r>
            <a:endParaRPr lang="zh-CN" altLang="en-US" dirty="0"/>
          </a:p>
        </p:txBody>
      </p:sp>
      <p:sp>
        <p:nvSpPr>
          <p:cNvPr id="364547" name="Rectangle 3"/>
          <p:cNvSpPr>
            <a:spLocks noGrp="1" noChangeArrowheads="1"/>
          </p:cNvSpPr>
          <p:nvPr>
            <p:ph type="body" sz="half" idx="1"/>
          </p:nvPr>
        </p:nvSpPr>
        <p:spPr>
          <a:xfrm>
            <a:off x="7460" y="2348880"/>
            <a:ext cx="8003232" cy="4411662"/>
          </a:xfrm>
        </p:spPr>
        <p:txBody>
          <a:bodyPr/>
          <a:lstStyle/>
          <a:p>
            <a:pPr eaLnBrk="1" hangingPunct="1">
              <a:lnSpc>
                <a:spcPct val="110000"/>
              </a:lnSpc>
            </a:pPr>
            <a:r>
              <a:rPr lang="zh-CN" altLang="en-US" sz="1800" dirty="0"/>
              <a:t>以</a:t>
            </a:r>
            <a:r>
              <a:rPr lang="en-US" altLang="zh-CN" sz="1800" dirty="0"/>
              <a:t>IF-THEN</a:t>
            </a:r>
            <a:r>
              <a:rPr lang="zh-CN" altLang="en-US" sz="1800" dirty="0"/>
              <a:t>规则的形式来表示知识</a:t>
            </a:r>
          </a:p>
          <a:p>
            <a:pPr eaLnBrk="1" hangingPunct="1">
              <a:lnSpc>
                <a:spcPct val="110000"/>
              </a:lnSpc>
            </a:pPr>
            <a:r>
              <a:rPr lang="zh-CN" altLang="en-US" sz="1800" dirty="0"/>
              <a:t>对从根到树叶的每一条路径创建一条规则。</a:t>
            </a:r>
          </a:p>
          <a:p>
            <a:pPr eaLnBrk="1" hangingPunct="1">
              <a:lnSpc>
                <a:spcPct val="110000"/>
              </a:lnSpc>
            </a:pPr>
            <a:r>
              <a:rPr lang="zh-CN" altLang="en-US" sz="1800" dirty="0"/>
              <a:t>沿着给定路径上的每个属性</a:t>
            </a:r>
            <a:r>
              <a:rPr lang="en-US" altLang="zh-CN" sz="1800" dirty="0"/>
              <a:t>——</a:t>
            </a:r>
            <a:r>
              <a:rPr lang="zh-CN" altLang="en-US" sz="1800" dirty="0"/>
              <a:t>值对，形成规则前件</a:t>
            </a:r>
            <a:r>
              <a:rPr lang="en-US" altLang="zh-CN" sz="1800" dirty="0"/>
              <a:t>(“IF”</a:t>
            </a:r>
            <a:r>
              <a:rPr lang="zh-CN" altLang="en-US" sz="1800" dirty="0"/>
              <a:t>部分</a:t>
            </a:r>
            <a:r>
              <a:rPr lang="en-US" altLang="zh-CN" sz="1800" dirty="0"/>
              <a:t>)</a:t>
            </a:r>
          </a:p>
          <a:p>
            <a:pPr eaLnBrk="1" hangingPunct="1">
              <a:lnSpc>
                <a:spcPct val="110000"/>
              </a:lnSpc>
            </a:pPr>
            <a:r>
              <a:rPr lang="zh-CN" altLang="en-US" sz="1800" dirty="0"/>
              <a:t>叶子节点包含类预测，形成规则后件</a:t>
            </a:r>
            <a:r>
              <a:rPr lang="en-US" altLang="zh-CN" sz="1800" dirty="0"/>
              <a:t>(“THEN”</a:t>
            </a:r>
            <a:r>
              <a:rPr lang="zh-CN" altLang="en-US" sz="1800" dirty="0"/>
              <a:t>部分</a:t>
            </a:r>
            <a:r>
              <a:rPr lang="en-US" altLang="zh-CN" sz="1800" dirty="0"/>
              <a:t>)</a:t>
            </a:r>
          </a:p>
          <a:p>
            <a:pPr eaLnBrk="1" hangingPunct="1">
              <a:lnSpc>
                <a:spcPct val="110000"/>
              </a:lnSpc>
            </a:pPr>
            <a:r>
              <a:rPr lang="en-US" altLang="zh-CN" sz="1800" dirty="0"/>
              <a:t>IF-THEN</a:t>
            </a:r>
            <a:r>
              <a:rPr lang="zh-CN" altLang="en-US" sz="1800" dirty="0"/>
              <a:t>规则易于理解。</a:t>
            </a:r>
          </a:p>
          <a:p>
            <a:pPr eaLnBrk="1" hangingPunct="1">
              <a:lnSpc>
                <a:spcPct val="110000"/>
              </a:lnSpc>
            </a:pPr>
            <a:r>
              <a:rPr lang="zh-CN" altLang="en-US" sz="1800" dirty="0"/>
              <a:t>例子：</a:t>
            </a:r>
            <a:endParaRPr lang="en-US" altLang="zh-CN" sz="1800" dirty="0"/>
          </a:p>
          <a:p>
            <a:pPr lvl="1" eaLnBrk="1" hangingPunct="1"/>
            <a:r>
              <a:rPr lang="en-US" altLang="zh-CN" sz="1600" dirty="0"/>
              <a:t>IF age = “&lt;=30” AND student = “no”   THEN </a:t>
            </a:r>
            <a:r>
              <a:rPr lang="en-US" altLang="zh-CN" sz="1600" dirty="0" err="1"/>
              <a:t>buys_computer</a:t>
            </a:r>
            <a:r>
              <a:rPr lang="en-US" altLang="zh-CN" sz="1600" dirty="0"/>
              <a:t> = “no”</a:t>
            </a:r>
          </a:p>
          <a:p>
            <a:pPr lvl="1" eaLnBrk="1" hangingPunct="1"/>
            <a:r>
              <a:rPr lang="en-US" altLang="zh-CN" sz="1600" dirty="0"/>
              <a:t>IF age = “&lt;=30” AND student = “yes”  THEN </a:t>
            </a:r>
            <a:r>
              <a:rPr lang="en-US" altLang="zh-CN" sz="1600" dirty="0" err="1"/>
              <a:t>buys_computer</a:t>
            </a:r>
            <a:r>
              <a:rPr lang="en-US" altLang="zh-CN" sz="1600" dirty="0"/>
              <a:t> = “yes”</a:t>
            </a:r>
          </a:p>
          <a:p>
            <a:pPr lvl="1" eaLnBrk="1" hangingPunct="1"/>
            <a:r>
              <a:rPr lang="en-US" altLang="zh-CN" sz="1600" dirty="0"/>
              <a:t>IF age = “31…40” THEN </a:t>
            </a:r>
            <a:r>
              <a:rPr lang="en-US" altLang="zh-CN" sz="1600" dirty="0" err="1"/>
              <a:t>buys_computer</a:t>
            </a:r>
            <a:r>
              <a:rPr lang="en-US" altLang="zh-CN" sz="1600" dirty="0"/>
              <a:t> = “yes”</a:t>
            </a:r>
          </a:p>
          <a:p>
            <a:pPr lvl="1" eaLnBrk="1" hangingPunct="1"/>
            <a:r>
              <a:rPr lang="en-US" altLang="zh-CN" sz="1600" dirty="0"/>
              <a:t>IF age = “&gt;40”AND </a:t>
            </a:r>
            <a:r>
              <a:rPr lang="en-US" altLang="zh-CN" sz="1600" dirty="0" err="1"/>
              <a:t>credit_rating</a:t>
            </a:r>
            <a:r>
              <a:rPr lang="en-US" altLang="zh-CN" sz="1600" dirty="0"/>
              <a:t> = “excellent”   THEN </a:t>
            </a:r>
            <a:r>
              <a:rPr lang="en-US" altLang="zh-CN" sz="1600" dirty="0" err="1"/>
              <a:t>buys_computer</a:t>
            </a:r>
            <a:r>
              <a:rPr lang="en-US" altLang="zh-CN" sz="1600" dirty="0"/>
              <a:t> = “yes”</a:t>
            </a:r>
          </a:p>
          <a:p>
            <a:pPr lvl="1" eaLnBrk="1" hangingPunct="1"/>
            <a:r>
              <a:rPr lang="en-US" altLang="zh-CN" sz="1600" dirty="0"/>
              <a:t>IF age = “&lt;=30” AND </a:t>
            </a:r>
            <a:r>
              <a:rPr lang="en-US" altLang="zh-CN" sz="1600" dirty="0" err="1"/>
              <a:t>credit_rating</a:t>
            </a:r>
            <a:r>
              <a:rPr lang="en-US" altLang="zh-CN" sz="1600" dirty="0"/>
              <a:t> = “fair”  THEN </a:t>
            </a:r>
            <a:r>
              <a:rPr lang="en-US" altLang="zh-CN" sz="1600" dirty="0" err="1"/>
              <a:t>buys_computer</a:t>
            </a:r>
            <a:r>
              <a:rPr lang="en-US" altLang="zh-CN" sz="1600" dirty="0"/>
              <a:t> = “no”</a:t>
            </a:r>
          </a:p>
          <a:p>
            <a:pPr lvl="1" eaLnBrk="1" hangingPunct="1">
              <a:lnSpc>
                <a:spcPct val="110000"/>
              </a:lnSpc>
            </a:pPr>
            <a:endParaRPr lang="en-US" altLang="zh-CN" sz="1400" dirty="0"/>
          </a:p>
          <a:p>
            <a:pPr eaLnBrk="1" hangingPunct="1">
              <a:lnSpc>
                <a:spcPct val="110000"/>
              </a:lnSpc>
            </a:pPr>
            <a:endParaRPr lang="en-US" altLang="zh-CN" sz="1800" dirty="0"/>
          </a:p>
        </p:txBody>
      </p:sp>
      <p:grpSp>
        <p:nvGrpSpPr>
          <p:cNvPr id="5" name="Group 4"/>
          <p:cNvGrpSpPr>
            <a:grpSpLocks/>
          </p:cNvGrpSpPr>
          <p:nvPr/>
        </p:nvGrpSpPr>
        <p:grpSpPr bwMode="auto">
          <a:xfrm>
            <a:off x="5014392" y="262098"/>
            <a:ext cx="3842084" cy="2518829"/>
            <a:chOff x="3504" y="144"/>
            <a:chExt cx="2091" cy="1248"/>
          </a:xfrm>
        </p:grpSpPr>
        <p:sp>
          <p:nvSpPr>
            <p:cNvPr id="6" name="Rectangle 5"/>
            <p:cNvSpPr>
              <a:spLocks noChangeArrowheads="1"/>
            </p:cNvSpPr>
            <p:nvPr/>
          </p:nvSpPr>
          <p:spPr bwMode="auto">
            <a:xfrm>
              <a:off x="4272" y="144"/>
              <a:ext cx="336" cy="200"/>
            </a:xfrm>
            <a:prstGeom prst="rect">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lang="en-US" altLang="zh-CN" sz="1400">
                  <a:latin typeface="Times New Roman" panose="02020603050405020304" pitchFamily="18" charset="0"/>
                  <a:ea typeface="宋体" panose="02010600030101010101" pitchFamily="2" charset="-122"/>
                </a:rPr>
                <a:t>age?</a:t>
              </a:r>
            </a:p>
          </p:txBody>
        </p:sp>
        <p:grpSp>
          <p:nvGrpSpPr>
            <p:cNvPr id="7" name="Group 6"/>
            <p:cNvGrpSpPr>
              <a:grpSpLocks/>
            </p:cNvGrpSpPr>
            <p:nvPr/>
          </p:nvGrpSpPr>
          <p:grpSpPr bwMode="auto">
            <a:xfrm>
              <a:off x="3504" y="290"/>
              <a:ext cx="2091" cy="1102"/>
              <a:chOff x="3504" y="144"/>
              <a:chExt cx="2091" cy="1102"/>
            </a:xfrm>
          </p:grpSpPr>
          <p:sp>
            <p:nvSpPr>
              <p:cNvPr id="8" name="Rectangle 7"/>
              <p:cNvSpPr>
                <a:spLocks noChangeArrowheads="1"/>
              </p:cNvSpPr>
              <p:nvPr/>
            </p:nvSpPr>
            <p:spPr bwMode="auto">
              <a:xfrm>
                <a:off x="3717" y="528"/>
                <a:ext cx="498" cy="200"/>
              </a:xfrm>
              <a:prstGeom prst="rect">
                <a:avLst/>
              </a:prstGeom>
              <a:solidFill>
                <a:srgbClr val="00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sz="1400">
                    <a:latin typeface="Times New Roman" panose="02020603050405020304" pitchFamily="18" charset="0"/>
                    <a:ea typeface="宋体" panose="02010600030101010101" pitchFamily="2" charset="-122"/>
                  </a:rPr>
                  <a:t>student?</a:t>
                </a:r>
              </a:p>
            </p:txBody>
          </p:sp>
          <p:sp>
            <p:nvSpPr>
              <p:cNvPr id="9" name="Rectangle 8"/>
              <p:cNvSpPr>
                <a:spLocks noChangeArrowheads="1"/>
              </p:cNvSpPr>
              <p:nvPr/>
            </p:nvSpPr>
            <p:spPr bwMode="auto">
              <a:xfrm>
                <a:off x="4824" y="528"/>
                <a:ext cx="718" cy="200"/>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sz="1400">
                    <a:latin typeface="Times New Roman" panose="02020603050405020304" pitchFamily="18" charset="0"/>
                    <a:ea typeface="宋体" panose="02010600030101010101" pitchFamily="2" charset="-122"/>
                  </a:rPr>
                  <a:t>credit rating?</a:t>
                </a:r>
              </a:p>
            </p:txBody>
          </p:sp>
          <p:sp>
            <p:nvSpPr>
              <p:cNvPr id="10" name="Line 9"/>
              <p:cNvSpPr>
                <a:spLocks noChangeShapeType="1"/>
              </p:cNvSpPr>
              <p:nvPr/>
            </p:nvSpPr>
            <p:spPr bwMode="auto">
              <a:xfrm flipH="1">
                <a:off x="3971" y="155"/>
                <a:ext cx="317" cy="41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0"/>
              <p:cNvSpPr>
                <a:spLocks noChangeShapeType="1"/>
              </p:cNvSpPr>
              <p:nvPr/>
            </p:nvSpPr>
            <p:spPr bwMode="auto">
              <a:xfrm flipH="1">
                <a:off x="4481" y="169"/>
                <a:ext cx="0" cy="17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1"/>
              <p:cNvSpPr>
                <a:spLocks noChangeShapeType="1"/>
              </p:cNvSpPr>
              <p:nvPr/>
            </p:nvSpPr>
            <p:spPr bwMode="auto">
              <a:xfrm>
                <a:off x="4636" y="144"/>
                <a:ext cx="534" cy="4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2"/>
              <p:cNvSpPr>
                <a:spLocks noChangeArrowheads="1"/>
              </p:cNvSpPr>
              <p:nvPr/>
            </p:nvSpPr>
            <p:spPr bwMode="auto">
              <a:xfrm>
                <a:off x="3889" y="288"/>
                <a:ext cx="330" cy="181"/>
              </a:xfrm>
              <a:prstGeom prst="rect">
                <a:avLst/>
              </a:prstGeom>
              <a:solidFill>
                <a:srgbClr val="FFFF00"/>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sz="1200" b="1">
                    <a:latin typeface="Times New Roman" panose="02020603050405020304" pitchFamily="18" charset="0"/>
                    <a:ea typeface="宋体" panose="02010600030101010101" pitchFamily="2" charset="-122"/>
                  </a:rPr>
                  <a:t>&lt;=30</a:t>
                </a:r>
                <a:endParaRPr lang="en-US" altLang="zh-CN" sz="1200">
                  <a:latin typeface="Times New Roman" panose="02020603050405020304" pitchFamily="18" charset="0"/>
                  <a:ea typeface="宋体" panose="02010600030101010101" pitchFamily="2" charset="-122"/>
                </a:endParaRPr>
              </a:p>
            </p:txBody>
          </p:sp>
          <p:sp>
            <p:nvSpPr>
              <p:cNvPr id="14" name="Rectangle 13"/>
              <p:cNvSpPr>
                <a:spLocks noChangeArrowheads="1"/>
              </p:cNvSpPr>
              <p:nvPr/>
            </p:nvSpPr>
            <p:spPr bwMode="auto">
              <a:xfrm>
                <a:off x="4828" y="325"/>
                <a:ext cx="267" cy="17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sz="1200" b="1" dirty="0">
                    <a:latin typeface="Times New Roman" panose="02020603050405020304" pitchFamily="18" charset="0"/>
                    <a:ea typeface="宋体" panose="02010600030101010101" pitchFamily="2" charset="-122"/>
                  </a:rPr>
                  <a:t>&gt;40</a:t>
                </a:r>
                <a:endParaRPr lang="en-US" altLang="zh-CN" sz="1200" dirty="0">
                  <a:latin typeface="Times New Roman" panose="02020603050405020304" pitchFamily="18" charset="0"/>
                  <a:ea typeface="宋体" panose="02010600030101010101" pitchFamily="2" charset="-122"/>
                </a:endParaRPr>
              </a:p>
            </p:txBody>
          </p:sp>
          <p:sp>
            <p:nvSpPr>
              <p:cNvPr id="15" name="Line 14"/>
              <p:cNvSpPr>
                <a:spLocks noChangeShapeType="1"/>
              </p:cNvSpPr>
              <p:nvPr/>
            </p:nvSpPr>
            <p:spPr bwMode="auto">
              <a:xfrm flipH="1">
                <a:off x="3636" y="743"/>
                <a:ext cx="268" cy="31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5"/>
              <p:cNvSpPr>
                <a:spLocks noChangeShapeType="1"/>
              </p:cNvSpPr>
              <p:nvPr/>
            </p:nvSpPr>
            <p:spPr bwMode="auto">
              <a:xfrm>
                <a:off x="4026" y="743"/>
                <a:ext cx="244" cy="31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6"/>
              <p:cNvSpPr>
                <a:spLocks noChangeShapeType="1"/>
              </p:cNvSpPr>
              <p:nvPr/>
            </p:nvSpPr>
            <p:spPr bwMode="auto">
              <a:xfrm flipH="1">
                <a:off x="4856" y="743"/>
                <a:ext cx="244" cy="2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7"/>
              <p:cNvSpPr>
                <a:spLocks noChangeShapeType="1"/>
              </p:cNvSpPr>
              <p:nvPr/>
            </p:nvSpPr>
            <p:spPr bwMode="auto">
              <a:xfrm>
                <a:off x="5246" y="743"/>
                <a:ext cx="220" cy="2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8"/>
              <p:cNvSpPr>
                <a:spLocks noChangeShapeType="1"/>
              </p:cNvSpPr>
              <p:nvPr/>
            </p:nvSpPr>
            <p:spPr bwMode="auto">
              <a:xfrm>
                <a:off x="4481" y="438"/>
                <a:ext cx="0" cy="13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19"/>
              <p:cNvSpPr>
                <a:spLocks noChangeArrowheads="1"/>
              </p:cNvSpPr>
              <p:nvPr/>
            </p:nvSpPr>
            <p:spPr bwMode="auto">
              <a:xfrm>
                <a:off x="3504" y="1054"/>
                <a:ext cx="228" cy="192"/>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sz="1400">
                    <a:latin typeface="Times New Roman" panose="02020603050405020304" pitchFamily="18" charset="0"/>
                    <a:ea typeface="宋体" panose="02010600030101010101" pitchFamily="2" charset="-122"/>
                  </a:rPr>
                  <a:t>no</a:t>
                </a:r>
              </a:p>
            </p:txBody>
          </p:sp>
          <p:sp>
            <p:nvSpPr>
              <p:cNvPr id="21" name="Rectangle 20"/>
              <p:cNvSpPr>
                <a:spLocks noChangeArrowheads="1"/>
              </p:cNvSpPr>
              <p:nvPr/>
            </p:nvSpPr>
            <p:spPr bwMode="auto">
              <a:xfrm>
                <a:off x="4139" y="1054"/>
                <a:ext cx="266" cy="192"/>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sz="1400">
                    <a:latin typeface="Times New Roman" panose="02020603050405020304" pitchFamily="18" charset="0"/>
                    <a:ea typeface="宋体" panose="02010600030101010101" pitchFamily="2" charset="-122"/>
                  </a:rPr>
                  <a:t>yes</a:t>
                </a:r>
              </a:p>
            </p:txBody>
          </p:sp>
          <p:sp>
            <p:nvSpPr>
              <p:cNvPr id="22" name="Rectangle 21"/>
              <p:cNvSpPr>
                <a:spLocks noChangeArrowheads="1"/>
              </p:cNvSpPr>
              <p:nvPr/>
            </p:nvSpPr>
            <p:spPr bwMode="auto">
              <a:xfrm>
                <a:off x="5329" y="1030"/>
                <a:ext cx="266" cy="192"/>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sz="1400">
                    <a:latin typeface="Times New Roman" panose="02020603050405020304" pitchFamily="18" charset="0"/>
                    <a:ea typeface="宋体" panose="02010600030101010101" pitchFamily="2" charset="-122"/>
                  </a:rPr>
                  <a:t>yes</a:t>
                </a:r>
              </a:p>
            </p:txBody>
          </p:sp>
          <p:sp>
            <p:nvSpPr>
              <p:cNvPr id="23" name="Rectangle 22"/>
              <p:cNvSpPr>
                <a:spLocks noChangeArrowheads="1"/>
              </p:cNvSpPr>
              <p:nvPr/>
            </p:nvSpPr>
            <p:spPr bwMode="auto">
              <a:xfrm>
                <a:off x="4348" y="595"/>
                <a:ext cx="266" cy="192"/>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sz="1400">
                    <a:latin typeface="Times New Roman" panose="02020603050405020304" pitchFamily="18" charset="0"/>
                    <a:ea typeface="宋体" panose="02010600030101010101" pitchFamily="2" charset="-122"/>
                  </a:rPr>
                  <a:t>yes</a:t>
                </a:r>
              </a:p>
            </p:txBody>
          </p:sp>
          <p:sp>
            <p:nvSpPr>
              <p:cNvPr id="24" name="Rectangle 23"/>
              <p:cNvSpPr>
                <a:spLocks noChangeArrowheads="1"/>
              </p:cNvSpPr>
              <p:nvPr/>
            </p:nvSpPr>
            <p:spPr bwMode="auto">
              <a:xfrm>
                <a:off x="4295" y="335"/>
                <a:ext cx="341" cy="96"/>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200" b="1">
                    <a:latin typeface="Times New Roman" panose="02020603050405020304" pitchFamily="18" charset="0"/>
                    <a:ea typeface="宋体" panose="02010600030101010101" pitchFamily="2" charset="-122"/>
                  </a:rPr>
                  <a:t>31..40</a:t>
                </a:r>
                <a:endParaRPr lang="en-US" altLang="zh-CN" sz="1200">
                  <a:latin typeface="Times New Roman" panose="02020603050405020304" pitchFamily="18" charset="0"/>
                  <a:ea typeface="宋体" panose="02010600030101010101" pitchFamily="2" charset="-122"/>
                </a:endParaRPr>
              </a:p>
            </p:txBody>
          </p:sp>
          <p:sp>
            <p:nvSpPr>
              <p:cNvPr id="25" name="Rectangle 24"/>
              <p:cNvSpPr>
                <a:spLocks noChangeArrowheads="1"/>
              </p:cNvSpPr>
              <p:nvPr/>
            </p:nvSpPr>
            <p:spPr bwMode="auto">
              <a:xfrm rot="-143156">
                <a:off x="4723" y="1030"/>
                <a:ext cx="228" cy="192"/>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sz="1400">
                    <a:latin typeface="Times New Roman" panose="02020603050405020304" pitchFamily="18" charset="0"/>
                    <a:ea typeface="宋体" panose="02010600030101010101" pitchFamily="2" charset="-122"/>
                  </a:rPr>
                  <a:t>no</a:t>
                </a:r>
              </a:p>
            </p:txBody>
          </p:sp>
          <p:sp>
            <p:nvSpPr>
              <p:cNvPr id="26" name="Rectangle 25"/>
              <p:cNvSpPr>
                <a:spLocks noChangeArrowheads="1"/>
              </p:cNvSpPr>
              <p:nvPr/>
            </p:nvSpPr>
            <p:spPr bwMode="auto">
              <a:xfrm>
                <a:off x="5242" y="815"/>
                <a:ext cx="250" cy="17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sz="1200">
                    <a:latin typeface="Times New Roman" panose="02020603050405020304" pitchFamily="18" charset="0"/>
                    <a:ea typeface="宋体" panose="02010600030101010101" pitchFamily="2" charset="-122"/>
                  </a:rPr>
                  <a:t>fair</a:t>
                </a:r>
              </a:p>
            </p:txBody>
          </p:sp>
          <p:sp>
            <p:nvSpPr>
              <p:cNvPr id="27" name="Rectangle 26"/>
              <p:cNvSpPr>
                <a:spLocks noChangeArrowheads="1"/>
              </p:cNvSpPr>
              <p:nvPr/>
            </p:nvSpPr>
            <p:spPr bwMode="auto">
              <a:xfrm>
                <a:off x="4682" y="815"/>
                <a:ext cx="465" cy="17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sz="1200">
                    <a:latin typeface="Times New Roman" panose="02020603050405020304" pitchFamily="18" charset="0"/>
                    <a:ea typeface="宋体" panose="02010600030101010101" pitchFamily="2" charset="-122"/>
                  </a:rPr>
                  <a:t>excellent</a:t>
                </a:r>
              </a:p>
            </p:txBody>
          </p:sp>
          <p:sp>
            <p:nvSpPr>
              <p:cNvPr id="28" name="Rectangle 27"/>
              <p:cNvSpPr>
                <a:spLocks noChangeArrowheads="1"/>
              </p:cNvSpPr>
              <p:nvPr/>
            </p:nvSpPr>
            <p:spPr bwMode="auto">
              <a:xfrm>
                <a:off x="4070" y="839"/>
                <a:ext cx="244" cy="17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sz="1200">
                    <a:latin typeface="Times New Roman" panose="02020603050405020304" pitchFamily="18" charset="0"/>
                    <a:ea typeface="宋体" panose="02010600030101010101" pitchFamily="2" charset="-122"/>
                  </a:rPr>
                  <a:t>yes</a:t>
                </a:r>
              </a:p>
            </p:txBody>
          </p:sp>
          <p:sp>
            <p:nvSpPr>
              <p:cNvPr id="29" name="Rectangle 28"/>
              <p:cNvSpPr>
                <a:spLocks noChangeArrowheads="1"/>
              </p:cNvSpPr>
              <p:nvPr/>
            </p:nvSpPr>
            <p:spPr bwMode="auto">
              <a:xfrm>
                <a:off x="3637" y="839"/>
                <a:ext cx="218" cy="17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lang="en-US" altLang="zh-CN" sz="1200">
                    <a:latin typeface="Times New Roman" panose="02020603050405020304" pitchFamily="18" charset="0"/>
                    <a:ea typeface="宋体" panose="02010600030101010101" pitchFamily="2" charset="-122"/>
                  </a:rPr>
                  <a:t>no</a:t>
                </a:r>
              </a:p>
            </p:txBody>
          </p:sp>
        </p:grpSp>
      </p:grpSp>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4870884" cy="832954"/>
          </a:xfrm>
        </p:spPr>
        <p:txBody>
          <a:bodyPr/>
          <a:lstStyle/>
          <a:p>
            <a:r>
              <a:rPr lang="zh-CN" altLang="en-US" dirty="0"/>
              <a:t>过拟合与决策树剪枝</a:t>
            </a:r>
          </a:p>
        </p:txBody>
      </p:sp>
      <p:sp>
        <p:nvSpPr>
          <p:cNvPr id="3" name="文本占位符 2"/>
          <p:cNvSpPr>
            <a:spLocks noGrp="1"/>
          </p:cNvSpPr>
          <p:nvPr>
            <p:ph type="body" sz="half" idx="1"/>
          </p:nvPr>
        </p:nvSpPr>
        <p:spPr>
          <a:xfrm>
            <a:off x="143508" y="1340768"/>
            <a:ext cx="8229600" cy="1241685"/>
          </a:xfrm>
        </p:spPr>
        <p:txBody>
          <a:bodyPr/>
          <a:lstStyle/>
          <a:p>
            <a:pPr algn="just"/>
            <a:r>
              <a:rPr lang="zh-CN" altLang="zh-CN" dirty="0"/>
              <a:t>为将所有训练样本分类，节点不断分裂，分支越来越多，这种过程很可能过分适应了训练数据集中的“噪声”，这种现象称为“过拟合”。</a:t>
            </a:r>
            <a:endParaRPr lang="zh-CN" altLang="en-US" dirty="0"/>
          </a:p>
        </p:txBody>
      </p:sp>
      <p:sp>
        <p:nvSpPr>
          <p:cNvPr id="4" name="灯片编号占位符 3"/>
          <p:cNvSpPr>
            <a:spLocks noGrp="1"/>
          </p:cNvSpPr>
          <p:nvPr>
            <p:ph type="sldNum" sz="quarter" idx="12"/>
          </p:nvPr>
        </p:nvSpPr>
        <p:spPr/>
        <p:txBody>
          <a:bodyPr/>
          <a:lstStyle/>
          <a:p>
            <a:fld id="{9607B70A-3E0E-44E9-8692-6BD164CC5B23}" type="slidenum">
              <a:rPr lang="en-US" altLang="zh-CN" smtClean="0"/>
              <a:pPr/>
              <a:t>38</a:t>
            </a:fld>
            <a:endParaRPr lang="en-US" altLang="zh-CN"/>
          </a:p>
        </p:txBody>
      </p:sp>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917594" y="2582453"/>
            <a:ext cx="6681428" cy="4275547"/>
          </a:xfrm>
          <a:prstGeom prst="rect">
            <a:avLst/>
          </a:prstGeom>
        </p:spPr>
      </p:pic>
    </p:spTree>
    <p:extLst>
      <p:ext uri="{BB962C8B-B14F-4D97-AF65-F5344CB8AC3E}">
        <p14:creationId xmlns:p14="http://schemas.microsoft.com/office/powerpoint/2010/main" val="311810910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7543800" cy="652934"/>
          </a:xfrm>
        </p:spPr>
        <p:txBody>
          <a:bodyPr/>
          <a:lstStyle/>
          <a:p>
            <a:r>
              <a:rPr lang="zh-CN" altLang="en-US" dirty="0"/>
              <a:t>决策树剪枝：</a:t>
            </a:r>
            <a:r>
              <a:rPr lang="zh-CN" altLang="en-US" sz="4000" dirty="0"/>
              <a:t>预剪枝</a:t>
            </a:r>
            <a:r>
              <a:rPr lang="en-US" altLang="zh-CN" sz="4000" dirty="0"/>
              <a:t>(</a:t>
            </a:r>
            <a:r>
              <a:rPr lang="en-US" altLang="zh-CN" b="1" dirty="0"/>
              <a:t>pre-pruning</a:t>
            </a:r>
            <a:r>
              <a:rPr lang="en-US" altLang="zh-CN" sz="4000" dirty="0"/>
              <a:t>)</a:t>
            </a:r>
            <a:endParaRPr lang="zh-CN" altLang="en-US" dirty="0"/>
          </a:p>
        </p:txBody>
      </p:sp>
      <p:sp>
        <p:nvSpPr>
          <p:cNvPr id="366595" name="Rectangle 3"/>
          <p:cNvSpPr>
            <a:spLocks noGrp="1" noChangeArrowheads="1"/>
          </p:cNvSpPr>
          <p:nvPr>
            <p:ph type="body" sz="half" idx="1"/>
          </p:nvPr>
        </p:nvSpPr>
        <p:spPr>
          <a:xfrm>
            <a:off x="179512" y="1160748"/>
            <a:ext cx="8604956" cy="5436603"/>
          </a:xfrm>
        </p:spPr>
        <p:txBody>
          <a:bodyPr/>
          <a:lstStyle/>
          <a:p>
            <a:pPr eaLnBrk="1" hangingPunct="1"/>
            <a:r>
              <a:rPr lang="zh-CN" altLang="en-US" sz="2200" dirty="0"/>
              <a:t>通过提前停止树的构建而对树剪枝，一旦停止，当前的节点就是叶节点。</a:t>
            </a:r>
            <a:r>
              <a:rPr lang="zh-CN" altLang="zh-CN" sz="2200" dirty="0"/>
              <a:t>此叶节点的类别设置为当前样本子集内出现次数最多的类别。</a:t>
            </a:r>
            <a:endParaRPr lang="en-US" altLang="zh-CN" sz="2200" dirty="0"/>
          </a:p>
          <a:p>
            <a:pPr lvl="1" eaLnBrk="1" hangingPunct="1"/>
            <a:r>
              <a:rPr lang="zh-CN" altLang="zh-CN" dirty="0"/>
              <a:t>定义一个高度，当决策树的高度达到此值时，即停止决策树的生长；</a:t>
            </a:r>
            <a:endParaRPr lang="en-US" altLang="zh-CN" dirty="0"/>
          </a:p>
          <a:p>
            <a:pPr lvl="1" eaLnBrk="1" hangingPunct="1"/>
            <a:r>
              <a:rPr lang="zh-CN" altLang="zh-CN" dirty="0"/>
              <a:t>定义一个阈值，当到达某节点的样本个数小于该值时，停止树的生长；</a:t>
            </a:r>
            <a:endParaRPr lang="en-US" altLang="zh-CN" dirty="0"/>
          </a:p>
          <a:p>
            <a:pPr lvl="1" eaLnBrk="1" hangingPunct="1"/>
            <a:r>
              <a:rPr lang="zh-CN" altLang="zh-CN" dirty="0"/>
              <a:t>定义一个阈值，如当前分支对性能增益小于该值时，停止树生长；</a:t>
            </a:r>
            <a:endParaRPr lang="en-US" altLang="zh-CN" dirty="0"/>
          </a:p>
          <a:p>
            <a:pPr eaLnBrk="1" hangingPunct="1"/>
            <a:r>
              <a:rPr lang="zh-CN" altLang="en-US" sz="2200" dirty="0"/>
              <a:t>预剪枝不必生成整棵决策树且算法相对简单，效率很高，适合解决大规模问题。但是，预剪枝方法存在两个问题：</a:t>
            </a:r>
            <a:endParaRPr lang="en-US" altLang="zh-CN" sz="2200" dirty="0"/>
          </a:p>
          <a:p>
            <a:pPr lvl="1" eaLnBrk="1" hangingPunct="1"/>
            <a:r>
              <a:rPr lang="zh-CN" altLang="zh-CN" sz="2200" dirty="0"/>
              <a:t>很难精确地估计何时停止决策树的生长；</a:t>
            </a:r>
            <a:endParaRPr lang="en-US" altLang="zh-CN" sz="2200" dirty="0"/>
          </a:p>
          <a:p>
            <a:pPr lvl="1" eaLnBrk="1" hangingPunct="1"/>
            <a:r>
              <a:rPr lang="zh-CN" altLang="zh-CN" sz="2200" dirty="0"/>
              <a:t>预剪枝存在视野效果问题，也就是说可能当前的扩展会造成过渡拟合训练数据，但更进一步的扩展能够满足要求，也有可能准确地拟合训练数据。这将使得算法过早地停止决策树的构造。</a:t>
            </a:r>
            <a:endParaRPr lang="zh-CN" altLang="en-US" sz="2200" dirty="0"/>
          </a:p>
        </p:txBody>
      </p:sp>
      <p:sp>
        <p:nvSpPr>
          <p:cNvPr id="4" name="灯片编号占位符 5"/>
          <p:cNvSpPr>
            <a:spLocks noGrp="1"/>
          </p:cNvSpPr>
          <p:nvPr>
            <p:ph type="sldNum" sz="quarter" idx="12"/>
          </p:nvPr>
        </p:nvSpPr>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7EA4CF0A-51F6-4FE0-ABBE-4CE6408FF1B8}" type="slidenum">
              <a:rPr lang="en-US" altLang="zh-CN" sz="1000">
                <a:latin typeface="Arial" panose="020B0604020202020204" pitchFamily="34" charset="0"/>
              </a:rPr>
              <a:pPr eaLnBrk="1" hangingPunct="1"/>
              <a:t>39</a:t>
            </a:fld>
            <a:endParaRPr lang="en-US" altLang="zh-CN" sz="1000">
              <a:latin typeface="Arial" panose="020B0604020202020204"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Effect transition="in" filter="fade">
                                      <p:cBhvr>
                                        <p:cTn id="7" dur="500"/>
                                        <p:tgtEl>
                                          <p:spTgt spid="366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6595">
                                            <p:txEl>
                                              <p:pRg st="1" end="1"/>
                                            </p:txEl>
                                          </p:spTgt>
                                        </p:tgtEl>
                                        <p:attrNameLst>
                                          <p:attrName>style.visibility</p:attrName>
                                        </p:attrNameLst>
                                      </p:cBhvr>
                                      <p:to>
                                        <p:strVal val="visible"/>
                                      </p:to>
                                    </p:set>
                                    <p:animEffect transition="in" filter="fade">
                                      <p:cBhvr>
                                        <p:cTn id="12" dur="500"/>
                                        <p:tgtEl>
                                          <p:spTgt spid="366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6595">
                                            <p:txEl>
                                              <p:pRg st="2" end="2"/>
                                            </p:txEl>
                                          </p:spTgt>
                                        </p:tgtEl>
                                        <p:attrNameLst>
                                          <p:attrName>style.visibility</p:attrName>
                                        </p:attrNameLst>
                                      </p:cBhvr>
                                      <p:to>
                                        <p:strVal val="visible"/>
                                      </p:to>
                                    </p:set>
                                    <p:animEffect transition="in" filter="fade">
                                      <p:cBhvr>
                                        <p:cTn id="17" dur="500"/>
                                        <p:tgtEl>
                                          <p:spTgt spid="3665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6595">
                                            <p:txEl>
                                              <p:pRg st="3" end="3"/>
                                            </p:txEl>
                                          </p:spTgt>
                                        </p:tgtEl>
                                        <p:attrNameLst>
                                          <p:attrName>style.visibility</p:attrName>
                                        </p:attrNameLst>
                                      </p:cBhvr>
                                      <p:to>
                                        <p:strVal val="visible"/>
                                      </p:to>
                                    </p:set>
                                    <p:animEffect transition="in" filter="fade">
                                      <p:cBhvr>
                                        <p:cTn id="22" dur="500"/>
                                        <p:tgtEl>
                                          <p:spTgt spid="3665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6595">
                                            <p:txEl>
                                              <p:pRg st="4" end="4"/>
                                            </p:txEl>
                                          </p:spTgt>
                                        </p:tgtEl>
                                        <p:attrNameLst>
                                          <p:attrName>style.visibility</p:attrName>
                                        </p:attrNameLst>
                                      </p:cBhvr>
                                      <p:to>
                                        <p:strVal val="visible"/>
                                      </p:to>
                                    </p:set>
                                    <p:animEffect transition="in" filter="fade">
                                      <p:cBhvr>
                                        <p:cTn id="27" dur="500"/>
                                        <p:tgtEl>
                                          <p:spTgt spid="3665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6595">
                                            <p:txEl>
                                              <p:pRg st="5" end="5"/>
                                            </p:txEl>
                                          </p:spTgt>
                                        </p:tgtEl>
                                        <p:attrNameLst>
                                          <p:attrName>style.visibility</p:attrName>
                                        </p:attrNameLst>
                                      </p:cBhvr>
                                      <p:to>
                                        <p:strVal val="visible"/>
                                      </p:to>
                                    </p:set>
                                    <p:animEffect transition="in" filter="fade">
                                      <p:cBhvr>
                                        <p:cTn id="32" dur="500"/>
                                        <p:tgtEl>
                                          <p:spTgt spid="3665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6595">
                                            <p:txEl>
                                              <p:pRg st="6" end="6"/>
                                            </p:txEl>
                                          </p:spTgt>
                                        </p:tgtEl>
                                        <p:attrNameLst>
                                          <p:attrName>style.visibility</p:attrName>
                                        </p:attrNameLst>
                                      </p:cBhvr>
                                      <p:to>
                                        <p:strVal val="visible"/>
                                      </p:to>
                                    </p:set>
                                    <p:animEffect transition="in" filter="fade">
                                      <p:cBhvr>
                                        <p:cTn id="37" dur="500"/>
                                        <p:tgtEl>
                                          <p:spTgt spid="3665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D9337-56FC-4741-8CE4-B0CA85E83D73}"/>
              </a:ext>
            </a:extLst>
          </p:cNvPr>
          <p:cNvSpPr>
            <a:spLocks noGrp="1"/>
          </p:cNvSpPr>
          <p:nvPr>
            <p:ph type="title"/>
          </p:nvPr>
        </p:nvSpPr>
        <p:spPr>
          <a:xfrm>
            <a:off x="457200" y="286491"/>
            <a:ext cx="7543800" cy="756497"/>
          </a:xfrm>
        </p:spPr>
        <p:txBody>
          <a:bodyPr/>
          <a:lstStyle/>
          <a:p>
            <a:r>
              <a:rPr lang="zh-CN" altLang="en-US" dirty="0"/>
              <a:t>数据分类是一个两步过程</a:t>
            </a:r>
          </a:p>
        </p:txBody>
      </p:sp>
      <p:sp>
        <p:nvSpPr>
          <p:cNvPr id="3" name="文本占位符 2">
            <a:extLst>
              <a:ext uri="{FF2B5EF4-FFF2-40B4-BE49-F238E27FC236}">
                <a16:creationId xmlns:a16="http://schemas.microsoft.com/office/drawing/2014/main" id="{F5AA33CF-5052-4DFC-AA7F-6E48F6B1EA65}"/>
              </a:ext>
            </a:extLst>
          </p:cNvPr>
          <p:cNvSpPr>
            <a:spLocks noGrp="1"/>
          </p:cNvSpPr>
          <p:nvPr>
            <p:ph type="body" sz="half" idx="1"/>
          </p:nvPr>
        </p:nvSpPr>
        <p:spPr>
          <a:xfrm>
            <a:off x="468204" y="1196752"/>
            <a:ext cx="8028231" cy="5400600"/>
          </a:xfrm>
        </p:spPr>
        <p:txBody>
          <a:bodyPr/>
          <a:lstStyle/>
          <a:p>
            <a:pPr algn="just"/>
            <a:r>
              <a:rPr lang="zh-CN" altLang="en-US" sz="2200" dirty="0"/>
              <a:t>第一步，事先利用已有数据样本建立一个数学模型</a:t>
            </a:r>
          </a:p>
          <a:p>
            <a:pPr lvl="1" algn="just"/>
            <a:r>
              <a:rPr lang="zh-CN" altLang="en-US" dirty="0"/>
              <a:t>假定每个元组属于一个预定义的类，由一个类标号属性确定</a:t>
            </a:r>
          </a:p>
          <a:p>
            <a:pPr lvl="1" algn="just"/>
            <a:r>
              <a:rPr lang="zh-CN" altLang="en-US" dirty="0"/>
              <a:t>基本概念</a:t>
            </a:r>
          </a:p>
          <a:p>
            <a:pPr lvl="2" algn="just"/>
            <a:r>
              <a:rPr lang="zh-CN" altLang="en-US" b="1" dirty="0"/>
              <a:t>训练数据集</a:t>
            </a:r>
            <a:r>
              <a:rPr lang="zh-CN" altLang="en-US" dirty="0"/>
              <a:t>：为建立模型的学习过程提供的具有类标号的数据</a:t>
            </a:r>
          </a:p>
          <a:p>
            <a:pPr lvl="2" algn="just"/>
            <a:r>
              <a:rPr lang="zh-CN" altLang="en-US" b="1" dirty="0"/>
              <a:t>训练样本</a:t>
            </a:r>
            <a:r>
              <a:rPr lang="zh-CN" altLang="en-US" dirty="0"/>
              <a:t>：    训练数据集中的单个样本（元组）</a:t>
            </a:r>
          </a:p>
          <a:p>
            <a:pPr lvl="1" algn="just"/>
            <a:r>
              <a:rPr lang="zh-CN" altLang="en-US" dirty="0"/>
              <a:t>学习模型可以用分类规则、判定树或数学公式的形式提供</a:t>
            </a:r>
          </a:p>
          <a:p>
            <a:pPr algn="just"/>
            <a:r>
              <a:rPr lang="zh-CN" altLang="en-US" sz="2200" dirty="0"/>
              <a:t>第二步，使用模型，对将来的或未知的对象进行分类</a:t>
            </a:r>
          </a:p>
          <a:p>
            <a:pPr lvl="1" algn="just"/>
            <a:r>
              <a:rPr lang="zh-CN" altLang="en-US" dirty="0"/>
              <a:t>首先评估模型的预测准确率</a:t>
            </a:r>
          </a:p>
          <a:p>
            <a:pPr lvl="2" algn="just"/>
            <a:r>
              <a:rPr lang="zh-CN" altLang="en-US" dirty="0"/>
              <a:t>对每个测试样本，将已知的类标号和该样本的学习模型类预测比较</a:t>
            </a:r>
          </a:p>
          <a:p>
            <a:pPr lvl="2" algn="just"/>
            <a:r>
              <a:rPr lang="zh-CN" altLang="en-US" dirty="0"/>
              <a:t>模型在给定测试集上的准确率是正确被模型分类的测试样本的百分比</a:t>
            </a:r>
          </a:p>
          <a:p>
            <a:pPr lvl="2" algn="just"/>
            <a:r>
              <a:rPr lang="zh-CN" altLang="en-US" dirty="0"/>
              <a:t>测试集要独立于训练样本集，否则会出现“过分适应数据”的情况</a:t>
            </a:r>
          </a:p>
        </p:txBody>
      </p:sp>
      <p:sp>
        <p:nvSpPr>
          <p:cNvPr id="4" name="灯片编号占位符 3"/>
          <p:cNvSpPr>
            <a:spLocks noGrp="1"/>
          </p:cNvSpPr>
          <p:nvPr>
            <p:ph type="sldNum" sz="quarter" idx="12"/>
          </p:nvPr>
        </p:nvSpPr>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C22B3220-B999-49D7-B577-7A975869520F}" type="slidenum">
              <a:rPr lang="en-US" altLang="zh-CN" sz="1000">
                <a:latin typeface="Arial" panose="020B0604020202020204" pitchFamily="34" charset="0"/>
              </a:rPr>
              <a:pPr eaLnBrk="1" hangingPunct="1"/>
              <a:t>4</a:t>
            </a:fld>
            <a:endParaRPr lang="en-US" altLang="zh-CN" sz="1000">
              <a:latin typeface="Arial" panose="020B0604020202020204" pitchFamily="34" charset="0"/>
            </a:endParaRPr>
          </a:p>
        </p:txBody>
      </p:sp>
    </p:spTree>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77" y="116632"/>
            <a:ext cx="7931224" cy="1295400"/>
          </a:xfrm>
        </p:spPr>
        <p:txBody>
          <a:bodyPr/>
          <a:lstStyle/>
          <a:p>
            <a:r>
              <a:rPr lang="zh-CN" altLang="en-US" dirty="0"/>
              <a:t>决策树剪枝：后剪枝</a:t>
            </a:r>
            <a:r>
              <a:rPr lang="en-US" altLang="zh-CN" dirty="0"/>
              <a:t>(</a:t>
            </a:r>
            <a:r>
              <a:rPr lang="en-US" altLang="zh-CN" b="1" dirty="0"/>
              <a:t>post-pruning</a:t>
            </a:r>
            <a:r>
              <a:rPr lang="en-US" altLang="zh-CN" dirty="0"/>
              <a:t>)</a:t>
            </a:r>
            <a:endParaRPr lang="zh-CN" altLang="en-US" dirty="0"/>
          </a:p>
        </p:txBody>
      </p:sp>
      <p:sp>
        <p:nvSpPr>
          <p:cNvPr id="3" name="文本占位符 2"/>
          <p:cNvSpPr>
            <a:spLocks noGrp="1"/>
          </p:cNvSpPr>
          <p:nvPr>
            <p:ph type="body" sz="half" idx="1"/>
          </p:nvPr>
        </p:nvSpPr>
        <p:spPr/>
        <p:txBody>
          <a:bodyPr/>
          <a:lstStyle/>
          <a:p>
            <a:r>
              <a:rPr lang="zh-CN" altLang="en-US" b="1" dirty="0"/>
              <a:t>后剪枝方法主要有以下几个方法：</a:t>
            </a:r>
            <a:endParaRPr lang="en-US" altLang="zh-CN" b="1" dirty="0"/>
          </a:p>
          <a:p>
            <a:pPr lvl="1"/>
            <a:r>
              <a:rPr lang="en-US" altLang="zh-CN" dirty="0"/>
              <a:t>Reduced-Error Pruning(REP,</a:t>
            </a:r>
            <a:r>
              <a:rPr lang="zh-CN" altLang="en-US" dirty="0"/>
              <a:t>错误率降低剪枝）</a:t>
            </a:r>
          </a:p>
          <a:p>
            <a:pPr lvl="1"/>
            <a:endParaRPr lang="zh-CN" altLang="en-US" dirty="0"/>
          </a:p>
          <a:p>
            <a:pPr lvl="1"/>
            <a:r>
              <a:rPr lang="en-US" altLang="zh-CN" dirty="0" err="1"/>
              <a:t>Pesimistic</a:t>
            </a:r>
            <a:r>
              <a:rPr lang="en-US" altLang="zh-CN" dirty="0"/>
              <a:t>-Error Pruning(PEP,</a:t>
            </a:r>
            <a:r>
              <a:rPr lang="zh-CN" altLang="en-US" dirty="0"/>
              <a:t>悲观错误剪枝）</a:t>
            </a:r>
          </a:p>
          <a:p>
            <a:pPr lvl="1"/>
            <a:endParaRPr lang="zh-CN" altLang="en-US" dirty="0"/>
          </a:p>
          <a:p>
            <a:pPr lvl="1"/>
            <a:r>
              <a:rPr lang="en-US" altLang="zh-CN" dirty="0"/>
              <a:t>Cost-Complexity Pruning</a:t>
            </a:r>
            <a:r>
              <a:rPr lang="zh-CN" altLang="en-US" dirty="0"/>
              <a:t>（</a:t>
            </a:r>
            <a:r>
              <a:rPr lang="en-US" altLang="zh-CN" dirty="0"/>
              <a:t>CCP</a:t>
            </a:r>
            <a:r>
              <a:rPr lang="zh-CN" altLang="en-US" dirty="0"/>
              <a:t>，代价复杂度剪枝</a:t>
            </a:r>
            <a:r>
              <a:rPr lang="en-US" altLang="zh-CN" dirty="0"/>
              <a:t>)</a:t>
            </a:r>
          </a:p>
          <a:p>
            <a:pPr lvl="1"/>
            <a:endParaRPr lang="en-US" altLang="zh-CN" dirty="0"/>
          </a:p>
          <a:p>
            <a:pPr lvl="1"/>
            <a:r>
              <a:rPr lang="en-US" altLang="zh-CN" dirty="0"/>
              <a:t>EBP(Error-Based Pruning)</a:t>
            </a:r>
            <a:r>
              <a:rPr lang="zh-CN" altLang="en-US" dirty="0"/>
              <a:t>（基于错误的剪枝）</a:t>
            </a:r>
          </a:p>
        </p:txBody>
      </p:sp>
      <p:sp>
        <p:nvSpPr>
          <p:cNvPr id="4" name="灯片编号占位符 3"/>
          <p:cNvSpPr>
            <a:spLocks noGrp="1"/>
          </p:cNvSpPr>
          <p:nvPr>
            <p:ph type="sldNum" sz="quarter" idx="12"/>
          </p:nvPr>
        </p:nvSpPr>
        <p:spPr/>
        <p:txBody>
          <a:bodyPr/>
          <a:lstStyle/>
          <a:p>
            <a:fld id="{9607B70A-3E0E-44E9-8692-6BD164CC5B23}" type="slidenum">
              <a:rPr lang="en-US" altLang="zh-CN" smtClean="0"/>
              <a:pPr/>
              <a:t>40</a:t>
            </a:fld>
            <a:endParaRPr lang="en-US" altLang="zh-CN"/>
          </a:p>
        </p:txBody>
      </p:sp>
    </p:spTree>
    <p:extLst>
      <p:ext uri="{BB962C8B-B14F-4D97-AF65-F5344CB8AC3E}">
        <p14:creationId xmlns:p14="http://schemas.microsoft.com/office/powerpoint/2010/main" val="362775241"/>
      </p:ext>
    </p:extLst>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516" y="260648"/>
            <a:ext cx="7543800" cy="616930"/>
          </a:xfrm>
        </p:spPr>
        <p:txBody>
          <a:bodyPr/>
          <a:lstStyle/>
          <a:p>
            <a:r>
              <a:rPr lang="zh-CN" altLang="en-US" dirty="0"/>
              <a:t>决策树剪枝</a:t>
            </a:r>
            <a:r>
              <a:rPr lang="en-US" altLang="zh-CN" dirty="0"/>
              <a:t>-</a:t>
            </a:r>
            <a:r>
              <a:rPr lang="zh-CN" altLang="en-US" dirty="0"/>
              <a:t>错误率降低剪枝</a:t>
            </a:r>
            <a:r>
              <a:rPr lang="en-US" altLang="zh-CN" dirty="0"/>
              <a:t>(REP)</a:t>
            </a:r>
            <a:endParaRPr lang="zh-CN" altLang="en-US" dirty="0"/>
          </a:p>
        </p:txBody>
      </p:sp>
      <p:sp>
        <p:nvSpPr>
          <p:cNvPr id="3" name="文本占位符 2"/>
          <p:cNvSpPr>
            <a:spLocks noGrp="1"/>
          </p:cNvSpPr>
          <p:nvPr>
            <p:ph type="body" sz="half" idx="1"/>
          </p:nvPr>
        </p:nvSpPr>
        <p:spPr>
          <a:xfrm>
            <a:off x="0" y="1705298"/>
            <a:ext cx="8856984" cy="4135970"/>
          </a:xfrm>
        </p:spPr>
        <p:txBody>
          <a:bodyPr/>
          <a:lstStyle/>
          <a:p>
            <a:pPr algn="just"/>
            <a:r>
              <a:rPr lang="zh-CN" altLang="en-US" sz="2000" dirty="0"/>
              <a:t>数据被分成两个样例集合：一个训练集用来形成学习到的决策树，一个分离的</a:t>
            </a:r>
            <a:r>
              <a:rPr lang="zh-CN" altLang="en-US" sz="2000" b="1" dirty="0"/>
              <a:t>剪枝集</a:t>
            </a:r>
            <a:r>
              <a:rPr lang="zh-CN" altLang="en-US" sz="2000" dirty="0"/>
              <a:t>用来评估修剪这个决策树的影响。</a:t>
            </a:r>
            <a:endParaRPr lang="en-US" altLang="zh-CN" sz="2000" dirty="0"/>
          </a:p>
          <a:p>
            <a:pPr algn="just"/>
            <a:r>
              <a:rPr lang="zh-CN" altLang="en-US" sz="2000" dirty="0"/>
              <a:t>该剪枝方法考虑将树上的每个节点作为修剪的候选对象，决定是否修剪这个结点由如下步骤组成：</a:t>
            </a:r>
            <a:endParaRPr lang="en-US" altLang="zh-CN" sz="2000" dirty="0"/>
          </a:p>
          <a:p>
            <a:pPr lvl="1" algn="just">
              <a:buClr>
                <a:srgbClr val="0000FF"/>
              </a:buClr>
              <a:buSzPct val="100000"/>
              <a:buFont typeface="+mj-lt"/>
              <a:buAutoNum type="arabicPeriod"/>
            </a:pPr>
            <a:r>
              <a:rPr lang="zh-CN" altLang="en-US" sz="1800" dirty="0"/>
              <a:t>删除以此结点为根的子树</a:t>
            </a:r>
          </a:p>
          <a:p>
            <a:pPr lvl="1" algn="just">
              <a:buClr>
                <a:srgbClr val="0000FF"/>
              </a:buClr>
              <a:buSzPct val="100000"/>
              <a:buFont typeface="+mj-lt"/>
              <a:buAutoNum type="arabicPeriod"/>
            </a:pPr>
            <a:r>
              <a:rPr lang="zh-CN" altLang="en-US" sz="1800" dirty="0"/>
              <a:t>使其成为叶子结点</a:t>
            </a:r>
          </a:p>
          <a:p>
            <a:pPr lvl="1" algn="just">
              <a:buClr>
                <a:srgbClr val="0000FF"/>
              </a:buClr>
              <a:buSzPct val="100000"/>
              <a:buFont typeface="+mj-lt"/>
              <a:buAutoNum type="arabicPeriod"/>
            </a:pPr>
            <a:r>
              <a:rPr lang="zh-CN" altLang="en-US" sz="1800" dirty="0"/>
              <a:t>赋予该结点关联的训练数据的最常见分类</a:t>
            </a:r>
          </a:p>
          <a:p>
            <a:pPr lvl="1" algn="just">
              <a:buClr>
                <a:srgbClr val="0000FF"/>
              </a:buClr>
              <a:buSzPct val="100000"/>
              <a:buFont typeface="+mj-lt"/>
              <a:buAutoNum type="arabicPeriod"/>
            </a:pPr>
            <a:r>
              <a:rPr lang="zh-CN" altLang="en-US" sz="1800" dirty="0"/>
              <a:t>当修剪后的树对于验证集合的性能不会比原来的树差时，才真正删除该结点</a:t>
            </a:r>
            <a:endParaRPr lang="en-US" altLang="zh-CN" sz="1800" dirty="0"/>
          </a:p>
          <a:p>
            <a:pPr algn="just">
              <a:buClr>
                <a:srgbClr val="0000FF"/>
              </a:buClr>
              <a:buSzPct val="100000"/>
            </a:pPr>
            <a:r>
              <a:rPr lang="zh-CN" altLang="en-US" sz="2000" dirty="0"/>
              <a:t>因为训练集合的过拟合，使得验证集合数据能够对其进行修正，反复进行上面的操作，从底向上的处理结点，删除那些能够最大限度的提高验证集合的精度的结点，直到进一步修剪有害为止</a:t>
            </a:r>
            <a:r>
              <a:rPr lang="en-US" altLang="zh-CN" sz="2000" dirty="0"/>
              <a:t>(</a:t>
            </a:r>
            <a:r>
              <a:rPr lang="zh-CN" altLang="en-US" sz="2000" dirty="0"/>
              <a:t>有害指修剪会减低验证集合的精度</a:t>
            </a:r>
            <a:r>
              <a:rPr lang="en-US" altLang="zh-CN" sz="2000" dirty="0"/>
              <a:t>)</a:t>
            </a:r>
            <a:r>
              <a:rPr lang="zh-CN" altLang="en-US" sz="2000" dirty="0"/>
              <a:t>。</a:t>
            </a:r>
          </a:p>
        </p:txBody>
      </p:sp>
      <p:sp>
        <p:nvSpPr>
          <p:cNvPr id="4" name="灯片编号占位符 3"/>
          <p:cNvSpPr>
            <a:spLocks noGrp="1"/>
          </p:cNvSpPr>
          <p:nvPr>
            <p:ph type="sldNum" sz="quarter" idx="12"/>
          </p:nvPr>
        </p:nvSpPr>
        <p:spPr/>
        <p:txBody>
          <a:bodyPr/>
          <a:lstStyle/>
          <a:p>
            <a:fld id="{9607B70A-3E0E-44E9-8692-6BD164CC5B23}" type="slidenum">
              <a:rPr lang="en-US" altLang="zh-CN" smtClean="0"/>
              <a:pPr/>
              <a:t>41</a:t>
            </a:fld>
            <a:endParaRPr lang="en-US" altLang="zh-CN"/>
          </a:p>
        </p:txBody>
      </p:sp>
    </p:spTree>
    <p:extLst>
      <p:ext uri="{BB962C8B-B14F-4D97-AF65-F5344CB8AC3E}">
        <p14:creationId xmlns:p14="http://schemas.microsoft.com/office/powerpoint/2010/main" val="178082952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3671900" y="2492896"/>
            <a:ext cx="5292588" cy="4212704"/>
          </a:xfrm>
          <a:prstGeom prst="rect">
            <a:avLst/>
          </a:prstGeom>
        </p:spPr>
      </p:pic>
      <p:sp>
        <p:nvSpPr>
          <p:cNvPr id="2" name="标题 1"/>
          <p:cNvSpPr>
            <a:spLocks noGrp="1"/>
          </p:cNvSpPr>
          <p:nvPr>
            <p:ph type="title"/>
          </p:nvPr>
        </p:nvSpPr>
        <p:spPr>
          <a:xfrm>
            <a:off x="12724" y="80628"/>
            <a:ext cx="2242592" cy="652934"/>
          </a:xfrm>
        </p:spPr>
        <p:txBody>
          <a:bodyPr/>
          <a:lstStyle/>
          <a:p>
            <a:r>
              <a:rPr lang="en-US" altLang="zh-CN" dirty="0"/>
              <a:t>REP</a:t>
            </a:r>
            <a:r>
              <a:rPr lang="zh-CN" altLang="en-US" dirty="0"/>
              <a:t>实例</a:t>
            </a:r>
          </a:p>
        </p:txBody>
      </p:sp>
      <p:sp>
        <p:nvSpPr>
          <p:cNvPr id="4" name="灯片编号占位符 3"/>
          <p:cNvSpPr>
            <a:spLocks noGrp="1"/>
          </p:cNvSpPr>
          <p:nvPr>
            <p:ph type="sldNum" sz="quarter" idx="12"/>
          </p:nvPr>
        </p:nvSpPr>
        <p:spPr/>
        <p:txBody>
          <a:bodyPr/>
          <a:lstStyle/>
          <a:p>
            <a:fld id="{9607B70A-3E0E-44E9-8692-6BD164CC5B23}" type="slidenum">
              <a:rPr lang="en-US" altLang="zh-CN" smtClean="0"/>
              <a:pPr/>
              <a:t>42</a:t>
            </a:fld>
            <a:endParaRPr lang="en-US" altLang="zh-CN"/>
          </a:p>
        </p:txBody>
      </p:sp>
      <p:pic>
        <p:nvPicPr>
          <p:cNvPr id="8" name="图片 7"/>
          <p:cNvPicPr>
            <a:picLocks noChangeAspect="1"/>
          </p:cNvPicPr>
          <p:nvPr/>
        </p:nvPicPr>
        <p:blipFill>
          <a:blip r:embed="rId4"/>
          <a:stretch>
            <a:fillRect/>
          </a:stretch>
        </p:blipFill>
        <p:spPr>
          <a:xfrm>
            <a:off x="4807460" y="72237"/>
            <a:ext cx="3491480" cy="2420659"/>
          </a:xfrm>
          <a:prstGeom prst="rect">
            <a:avLst/>
          </a:prstGeom>
        </p:spPr>
      </p:pic>
      <p:pic>
        <p:nvPicPr>
          <p:cNvPr id="9" name="图片 8"/>
          <p:cNvPicPr/>
          <p:nvPr/>
        </p:nvPicPr>
        <p:blipFill>
          <a:blip r:embed="rId5">
            <a:extLst>
              <a:ext uri="{28A0092B-C50C-407E-A947-70E740481C1C}">
                <a14:useLocalDpi xmlns:a14="http://schemas.microsoft.com/office/drawing/2010/main" val="0"/>
              </a:ext>
            </a:extLst>
          </a:blip>
          <a:stretch>
            <a:fillRect/>
          </a:stretch>
        </p:blipFill>
        <p:spPr>
          <a:xfrm>
            <a:off x="3887924" y="2492896"/>
            <a:ext cx="5076563" cy="4140460"/>
          </a:xfrm>
          <a:prstGeom prst="rect">
            <a:avLst/>
          </a:prstGeom>
        </p:spPr>
      </p:pic>
      <p:pic>
        <p:nvPicPr>
          <p:cNvPr id="6" name="图片 5"/>
          <p:cNvPicPr/>
          <p:nvPr/>
        </p:nvPicPr>
        <p:blipFill>
          <a:blip r:embed="rId6" cstate="print">
            <a:extLst>
              <a:ext uri="{28A0092B-C50C-407E-A947-70E740481C1C}">
                <a14:useLocalDpi xmlns:a14="http://schemas.microsoft.com/office/drawing/2010/main" val="0"/>
              </a:ext>
            </a:extLst>
          </a:blip>
          <a:stretch>
            <a:fillRect/>
          </a:stretch>
        </p:blipFill>
        <p:spPr>
          <a:xfrm>
            <a:off x="12724" y="980728"/>
            <a:ext cx="4413250" cy="3218815"/>
          </a:xfrm>
          <a:prstGeom prst="rect">
            <a:avLst/>
          </a:prstGeom>
        </p:spPr>
      </p:pic>
      <p:sp>
        <p:nvSpPr>
          <p:cNvPr id="12" name="虚尾箭头 11"/>
          <p:cNvSpPr/>
          <p:nvPr/>
        </p:nvSpPr>
        <p:spPr bwMode="auto">
          <a:xfrm>
            <a:off x="1727683" y="4876389"/>
            <a:ext cx="1944216" cy="540060"/>
          </a:xfrm>
          <a:prstGeom prst="stripedRightArrow">
            <a:avLst/>
          </a:prstGeom>
          <a:solidFill>
            <a:srgbClr val="0000FF"/>
          </a:solidFill>
          <a:ln w="9525" cap="flat" cmpd="sng" algn="ctr">
            <a:noFill/>
            <a:prstDash val="solid"/>
            <a:round/>
            <a:headEnd type="none" w="med" len="med"/>
            <a:tailEnd type="none" w="med" len="med"/>
          </a:ln>
          <a:effectLst>
            <a:softEdge rad="12700"/>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pPr>
            <a:endParaRPr kumimoji="0" lang="zh-CN" altLang="en-US" sz="3000" b="0" i="0" u="none" strike="noStrike" cap="none" normalizeH="0" baseline="0">
              <a:ln>
                <a:noFill/>
              </a:ln>
              <a:solidFill>
                <a:schemeClr val="tx1"/>
              </a:solidFill>
              <a:effectLst/>
              <a:latin typeface="Times New Roman" pitchFamily="18" charset="0"/>
              <a:ea typeface="SimSun" pitchFamily="2" charset="-122"/>
              <a:cs typeface="Times New Roman" pitchFamily="18" charset="0"/>
            </a:endParaRPr>
          </a:p>
        </p:txBody>
      </p:sp>
      <p:pic>
        <p:nvPicPr>
          <p:cNvPr id="15" name="图片 14"/>
          <p:cNvPicPr/>
          <p:nvPr/>
        </p:nvPicPr>
        <p:blipFill>
          <a:blip r:embed="rId7">
            <a:extLst>
              <a:ext uri="{28A0092B-C50C-407E-A947-70E740481C1C}">
                <a14:useLocalDpi xmlns:a14="http://schemas.microsoft.com/office/drawing/2010/main" val="0"/>
              </a:ext>
            </a:extLst>
          </a:blip>
          <a:srcRect/>
          <a:stretch>
            <a:fillRect/>
          </a:stretch>
        </p:blipFill>
        <p:spPr bwMode="auto">
          <a:xfrm>
            <a:off x="4468475" y="2470936"/>
            <a:ext cx="4426006" cy="3222642"/>
          </a:xfrm>
          <a:prstGeom prst="rect">
            <a:avLst/>
          </a:prstGeom>
          <a:noFill/>
        </p:spPr>
      </p:pic>
    </p:spTree>
    <p:extLst>
      <p:ext uri="{BB962C8B-B14F-4D97-AF65-F5344CB8AC3E}">
        <p14:creationId xmlns:p14="http://schemas.microsoft.com/office/powerpoint/2010/main" val="385728621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53" presetClass="entr" presetSubtype="16"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58567-984D-4278-BF8C-DFF6E6903BDB}"/>
              </a:ext>
            </a:extLst>
          </p:cNvPr>
          <p:cNvSpPr>
            <a:spLocks noGrp="1"/>
          </p:cNvSpPr>
          <p:nvPr>
            <p:ph type="ctrTitle"/>
          </p:nvPr>
        </p:nvSpPr>
        <p:spPr/>
        <p:txBody>
          <a:bodyPr/>
          <a:lstStyle/>
          <a:p>
            <a:r>
              <a:rPr lang="zh-CN" altLang="en-US" dirty="0"/>
              <a:t>朴素贝叶斯分类器</a:t>
            </a:r>
          </a:p>
        </p:txBody>
      </p:sp>
      <p:sp>
        <p:nvSpPr>
          <p:cNvPr id="6" name="副标题 5">
            <a:extLst>
              <a:ext uri="{FF2B5EF4-FFF2-40B4-BE49-F238E27FC236}">
                <a16:creationId xmlns:a16="http://schemas.microsoft.com/office/drawing/2014/main" id="{2CB79BBC-9FB9-4BA8-8E5E-DD0139126780}"/>
              </a:ext>
            </a:extLst>
          </p:cNvPr>
          <p:cNvSpPr>
            <a:spLocks noGrp="1"/>
          </p:cNvSpPr>
          <p:nvPr>
            <p:ph type="subTitle" idx="1"/>
          </p:nvPr>
        </p:nvSpPr>
        <p:spPr/>
        <p:txBody>
          <a:bodyPr/>
          <a:lstStyle/>
          <a:p>
            <a:r>
              <a:rPr lang="en-US" altLang="zh-CN" dirty="0"/>
              <a:t>Naive Bayesian Classifier</a:t>
            </a:r>
            <a:endParaRPr lang="zh-CN" altLang="en-US" dirty="0"/>
          </a:p>
        </p:txBody>
      </p:sp>
      <p:sp>
        <p:nvSpPr>
          <p:cNvPr id="4" name="灯片编号占位符 5"/>
          <p:cNvSpPr>
            <a:spLocks noGrp="1"/>
          </p:cNvSpPr>
          <p:nvPr>
            <p:ph type="sldNum" sz="quarter" idx="12"/>
          </p:nvPr>
        </p:nvSpPr>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E797C15D-83C7-4A38-B922-8FD09C9615E6}" type="slidenum">
              <a:rPr lang="en-US" altLang="zh-CN" sz="1000">
                <a:latin typeface="Arial" panose="020B0604020202020204" pitchFamily="34" charset="0"/>
              </a:rPr>
              <a:pPr eaLnBrk="1" hangingPunct="1"/>
              <a:t>43</a:t>
            </a:fld>
            <a:endParaRPr lang="en-US" altLang="zh-CN" sz="1000">
              <a:latin typeface="Arial" panose="020B0604020202020204" pitchFamily="34" charset="0"/>
            </a:endParaRPr>
          </a:p>
        </p:txBody>
      </p:sp>
    </p:spTree>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dirty="0"/>
              <a:t>基本概念</a:t>
            </a:r>
            <a:endParaRPr lang="zh-CN" altLang="en-US" dirty="0">
              <a:solidFill>
                <a:srgbClr val="0000FF"/>
              </a:solidFill>
            </a:endParaRPr>
          </a:p>
        </p:txBody>
      </p:sp>
      <p:sp>
        <p:nvSpPr>
          <p:cNvPr id="376835" name="Rectangle 3"/>
          <p:cNvSpPr>
            <a:spLocks noGrp="1" noChangeArrowheads="1"/>
          </p:cNvSpPr>
          <p:nvPr>
            <p:ph type="body" sz="half" idx="1"/>
          </p:nvPr>
        </p:nvSpPr>
        <p:spPr>
          <a:xfrm>
            <a:off x="457200" y="1736812"/>
            <a:ext cx="8229600" cy="4411662"/>
          </a:xfrm>
        </p:spPr>
        <p:txBody>
          <a:bodyPr/>
          <a:lstStyle/>
          <a:p>
            <a:pPr algn="just" eaLnBrk="1" hangingPunct="1"/>
            <a:r>
              <a:rPr lang="zh-CN" altLang="en-US" sz="2800" dirty="0">
                <a:latin typeface="Times New Roman" panose="02020603050405020304" pitchFamily="18" charset="0"/>
              </a:rPr>
              <a:t>先验概率：由以往的数据分析得到的概率</a:t>
            </a:r>
          </a:p>
          <a:p>
            <a:pPr algn="just" eaLnBrk="1" hangingPunct="1"/>
            <a:r>
              <a:rPr lang="zh-CN" altLang="en-US" sz="2800" dirty="0">
                <a:latin typeface="Times New Roman" panose="02020603050405020304" pitchFamily="18" charset="0"/>
              </a:rPr>
              <a:t>后验概率：得到</a:t>
            </a:r>
            <a:r>
              <a:rPr lang="en-US" altLang="zh-CN" sz="2800" dirty="0">
                <a:latin typeface="Times New Roman" panose="02020603050405020304" pitchFamily="18" charset="0"/>
              </a:rPr>
              <a:t>"</a:t>
            </a:r>
            <a:r>
              <a:rPr lang="zh-CN" altLang="en-US" sz="2800" dirty="0">
                <a:latin typeface="Times New Roman" panose="02020603050405020304" pitchFamily="18" charset="0"/>
              </a:rPr>
              <a:t>结果</a:t>
            </a:r>
            <a:r>
              <a:rPr lang="en-US" altLang="zh-CN" sz="2800" dirty="0">
                <a:latin typeface="Times New Roman" panose="02020603050405020304" pitchFamily="18" charset="0"/>
              </a:rPr>
              <a:t>"</a:t>
            </a:r>
            <a:r>
              <a:rPr lang="zh-CN" altLang="en-US" sz="2800" dirty="0">
                <a:latin typeface="Times New Roman" panose="02020603050405020304" pitchFamily="18" charset="0"/>
              </a:rPr>
              <a:t>的信息后重新修正的概率</a:t>
            </a:r>
          </a:p>
          <a:p>
            <a:pPr algn="just" eaLnBrk="1" hangingPunct="1"/>
            <a:r>
              <a:rPr lang="zh-CN" altLang="en-US" sz="2800" dirty="0">
                <a:latin typeface="Times New Roman" panose="02020603050405020304" pitchFamily="18" charset="0"/>
              </a:rPr>
              <a:t>简单地说，贝叶斯定理是基于假设的先验概率、给定假设下观察到不同数据的概率，提供了一种计算后验概率的方法</a:t>
            </a:r>
          </a:p>
          <a:p>
            <a:pPr algn="just" eaLnBrk="1" hangingPunct="1"/>
            <a:r>
              <a:rPr lang="zh-CN" altLang="en-US" sz="2800" dirty="0">
                <a:latin typeface="Times New Roman" panose="02020603050405020304" pitchFamily="18" charset="0"/>
              </a:rPr>
              <a:t>在人工智能领域，贝叶斯方法是一种非常具有代表性的不确定性知识表示和推理方法</a:t>
            </a:r>
            <a:endParaRPr lang="en-US" altLang="zh-CN" sz="2800" dirty="0">
              <a:latin typeface="Times New Roman" panose="02020603050405020304" pitchFamily="18" charset="0"/>
            </a:endParaRPr>
          </a:p>
        </p:txBody>
      </p:sp>
      <p:sp>
        <p:nvSpPr>
          <p:cNvPr id="4" name="灯片编号占位符 5"/>
          <p:cNvSpPr>
            <a:spLocks noGrp="1"/>
          </p:cNvSpPr>
          <p:nvPr>
            <p:ph type="sldNum" sz="quarter" idx="12"/>
          </p:nvPr>
        </p:nvSpPr>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CA5B3DE7-8CF5-47A2-937D-1FD443AD248F}" type="slidenum">
              <a:rPr lang="en-US" altLang="zh-CN" sz="1000">
                <a:latin typeface="Arial" panose="020B0604020202020204" pitchFamily="34" charset="0"/>
              </a:rPr>
              <a:pPr eaLnBrk="1" hangingPunct="1"/>
              <a:t>44</a:t>
            </a:fld>
            <a:endParaRPr lang="en-US" altLang="zh-CN" sz="1000">
              <a:latin typeface="Arial" panose="020B0604020202020204"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Effect transition="in" filter="dissolve">
                                      <p:cBhvr>
                                        <p:cTn id="7" dur="500"/>
                                        <p:tgtEl>
                                          <p:spTgt spid="3768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6835">
                                            <p:txEl>
                                              <p:pRg st="1" end="1"/>
                                            </p:txEl>
                                          </p:spTgt>
                                        </p:tgtEl>
                                        <p:attrNameLst>
                                          <p:attrName>style.visibility</p:attrName>
                                        </p:attrNameLst>
                                      </p:cBhvr>
                                      <p:to>
                                        <p:strVal val="visible"/>
                                      </p:to>
                                    </p:set>
                                    <p:animEffect transition="in" filter="dissolve">
                                      <p:cBhvr>
                                        <p:cTn id="12" dur="500"/>
                                        <p:tgtEl>
                                          <p:spTgt spid="3768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6835">
                                            <p:txEl>
                                              <p:pRg st="2" end="2"/>
                                            </p:txEl>
                                          </p:spTgt>
                                        </p:tgtEl>
                                        <p:attrNameLst>
                                          <p:attrName>style.visibility</p:attrName>
                                        </p:attrNameLst>
                                      </p:cBhvr>
                                      <p:to>
                                        <p:strVal val="visible"/>
                                      </p:to>
                                    </p:set>
                                    <p:animEffect transition="in" filter="dissolve">
                                      <p:cBhvr>
                                        <p:cTn id="17" dur="500"/>
                                        <p:tgtEl>
                                          <p:spTgt spid="3768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6835">
                                            <p:txEl>
                                              <p:pRg st="3" end="3"/>
                                            </p:txEl>
                                          </p:spTgt>
                                        </p:tgtEl>
                                        <p:attrNameLst>
                                          <p:attrName>style.visibility</p:attrName>
                                        </p:attrNameLst>
                                      </p:cBhvr>
                                      <p:to>
                                        <p:strVal val="visible"/>
                                      </p:to>
                                    </p:set>
                                    <p:animEffect transition="in" filter="dissolve">
                                      <p:cBhvr>
                                        <p:cTn id="22" dur="500"/>
                                        <p:tgtEl>
                                          <p:spTgt spid="3768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bldLvl="5"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4"/>
          <p:cNvSpPr>
            <a:spLocks noGrp="1" noChangeArrowheads="1"/>
          </p:cNvSpPr>
          <p:nvPr>
            <p:ph type="title"/>
          </p:nvPr>
        </p:nvSpPr>
        <p:spPr>
          <a:xfrm>
            <a:off x="250825" y="225146"/>
            <a:ext cx="2700995" cy="652934"/>
          </a:xfrm>
          <a:noFill/>
        </p:spPr>
        <p:txBody>
          <a:bodyPr/>
          <a:lstStyle/>
          <a:p>
            <a:pPr eaLnBrk="1" hangingPunct="1"/>
            <a:r>
              <a:rPr lang="zh-CN" altLang="en-US" dirty="0"/>
              <a:t>基本概念</a:t>
            </a:r>
            <a:endParaRPr lang="zh-CN" altLang="en-US" dirty="0">
              <a:solidFill>
                <a:srgbClr val="0000FF"/>
              </a:solidFill>
            </a:endParaRPr>
          </a:p>
        </p:txBody>
      </p:sp>
      <p:sp>
        <p:nvSpPr>
          <p:cNvPr id="2" name="文本占位符 1"/>
          <p:cNvSpPr>
            <a:spLocks noGrp="1"/>
          </p:cNvSpPr>
          <p:nvPr>
            <p:ph type="body" sz="half" idx="1"/>
          </p:nvPr>
        </p:nvSpPr>
        <p:spPr>
          <a:xfrm>
            <a:off x="250825" y="878080"/>
            <a:ext cx="8533643" cy="5827520"/>
          </a:xfrm>
        </p:spPr>
        <p:txBody>
          <a:bodyPr/>
          <a:lstStyle/>
          <a:p>
            <a:pPr algn="just"/>
            <a:r>
              <a:rPr lang="zh-CN" altLang="en-US" sz="2000" dirty="0"/>
              <a:t>设</a:t>
            </a:r>
            <a:r>
              <a:rPr lang="en-US" altLang="zh-CN" sz="2000" dirty="0"/>
              <a:t>X</a:t>
            </a:r>
            <a:r>
              <a:rPr lang="zh-CN" altLang="en-US" sz="2000" dirty="0"/>
              <a:t>是类标号未知的数据样本。</a:t>
            </a:r>
            <a:endParaRPr lang="en-US" altLang="zh-CN" sz="2000" dirty="0"/>
          </a:p>
          <a:p>
            <a:pPr algn="just"/>
            <a:r>
              <a:rPr lang="zh-CN" altLang="en-US" sz="2000" dirty="0"/>
              <a:t>设</a:t>
            </a:r>
            <a:r>
              <a:rPr lang="en-US" altLang="zh-CN" sz="2000" dirty="0"/>
              <a:t>H</a:t>
            </a:r>
            <a:r>
              <a:rPr lang="zh-CN" altLang="en-US" sz="2000" dirty="0"/>
              <a:t>为某种假定，如数据样本</a:t>
            </a:r>
            <a:r>
              <a:rPr lang="en-US" altLang="zh-CN" sz="2000" dirty="0"/>
              <a:t>X</a:t>
            </a:r>
            <a:r>
              <a:rPr lang="zh-CN" altLang="en-US" sz="2000" dirty="0"/>
              <a:t>属于某特定的类</a:t>
            </a:r>
            <a:r>
              <a:rPr lang="en-US" altLang="zh-CN" sz="2000" dirty="0"/>
              <a:t>C</a:t>
            </a:r>
            <a:r>
              <a:rPr lang="zh-CN" altLang="en-US" sz="2000" dirty="0"/>
              <a:t>。</a:t>
            </a:r>
            <a:endParaRPr lang="en-US" altLang="zh-CN" sz="2000" dirty="0"/>
          </a:p>
          <a:p>
            <a:pPr algn="just"/>
            <a:r>
              <a:rPr lang="zh-CN" altLang="en-US" sz="2000" dirty="0"/>
              <a:t>对于分类问题，我们希望确定</a:t>
            </a:r>
            <a:r>
              <a:rPr lang="en-US" altLang="zh-CN" sz="2000" dirty="0"/>
              <a:t>P(H|X)</a:t>
            </a:r>
            <a:r>
              <a:rPr lang="zh-CN" altLang="en-US" sz="2000" dirty="0"/>
              <a:t>，即给定观测数据样本</a:t>
            </a:r>
            <a:r>
              <a:rPr lang="en-US" altLang="zh-CN" sz="2000" dirty="0"/>
              <a:t>X</a:t>
            </a:r>
            <a:r>
              <a:rPr lang="zh-CN" altLang="en-US" sz="2000" dirty="0"/>
              <a:t>，假定</a:t>
            </a:r>
            <a:r>
              <a:rPr lang="en-US" altLang="zh-CN" sz="2000" dirty="0"/>
              <a:t>H</a:t>
            </a:r>
            <a:r>
              <a:rPr lang="zh-CN" altLang="en-US" sz="2000" dirty="0"/>
              <a:t>成立的概率。</a:t>
            </a:r>
            <a:endParaRPr lang="en-US" altLang="zh-CN" sz="2000" dirty="0"/>
          </a:p>
          <a:p>
            <a:pPr algn="just"/>
            <a:r>
              <a:rPr lang="en-US" altLang="zh-CN" sz="2000" dirty="0"/>
              <a:t>P(H)</a:t>
            </a:r>
            <a:r>
              <a:rPr lang="zh-CN" altLang="en-US" sz="2000" dirty="0"/>
              <a:t>是先验概率。</a:t>
            </a:r>
          </a:p>
          <a:p>
            <a:pPr lvl="1" algn="just" eaLnBrk="1" hangingPunct="1"/>
            <a:r>
              <a:rPr lang="en-US" altLang="zh-CN" sz="1600" dirty="0">
                <a:latin typeface="Times New Roman" panose="02020603050405020304" pitchFamily="18" charset="0"/>
                <a:cs typeface="Times New Roman" panose="02020603050405020304" pitchFamily="18" charset="0"/>
              </a:rPr>
              <a:t>The probability that any given customer will buy a computer</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regardless of their age, income, or any other information</a:t>
            </a:r>
            <a:endParaRPr lang="en-US" altLang="zh-CN" sz="1600" b="1" i="1" dirty="0"/>
          </a:p>
          <a:p>
            <a:pPr algn="just"/>
            <a:r>
              <a:rPr lang="en-US" altLang="zh-CN" sz="2000" dirty="0"/>
              <a:t>P(H| X )</a:t>
            </a:r>
            <a:r>
              <a:rPr lang="zh-CN" altLang="en-US" sz="2000" dirty="0"/>
              <a:t>是后验概率，或称条件</a:t>
            </a:r>
            <a:r>
              <a:rPr lang="en-US" altLang="zh-CN" sz="2000" dirty="0"/>
              <a:t>X</a:t>
            </a:r>
            <a:r>
              <a:rPr lang="zh-CN" altLang="en-US" sz="2000" dirty="0"/>
              <a:t>下</a:t>
            </a:r>
            <a:r>
              <a:rPr lang="en-US" altLang="zh-CN" sz="2000" dirty="0"/>
              <a:t>H</a:t>
            </a:r>
            <a:r>
              <a:rPr lang="zh-CN" altLang="en-US" sz="2000" dirty="0"/>
              <a:t>的后验概率。</a:t>
            </a:r>
            <a:endParaRPr lang="en-US" altLang="zh-CN" sz="2000" dirty="0"/>
          </a:p>
          <a:p>
            <a:pPr lvl="1" algn="just"/>
            <a:r>
              <a:rPr lang="en-US" altLang="zh-CN" sz="1600" dirty="0"/>
              <a:t>X is a 35 year old customer with an income of $40K</a:t>
            </a:r>
          </a:p>
          <a:p>
            <a:pPr lvl="1" algn="just"/>
            <a:r>
              <a:rPr lang="en-US" altLang="zh-CN" sz="1600" dirty="0"/>
              <a:t>H is the hypothesis that our customer will buy a computer</a:t>
            </a:r>
          </a:p>
          <a:p>
            <a:pPr lvl="1" algn="just"/>
            <a:r>
              <a:rPr lang="en-US" altLang="zh-CN" sz="1600" dirty="0"/>
              <a:t>P(H|X) reflects the probability that customer X will buy a computer given that we know the customer's age and income.</a:t>
            </a:r>
          </a:p>
          <a:p>
            <a:pPr algn="just"/>
            <a:r>
              <a:rPr lang="en-US" altLang="zh-CN" sz="2000" dirty="0"/>
              <a:t>P(X|H)</a:t>
            </a:r>
            <a:r>
              <a:rPr lang="zh-CN" altLang="en-US" sz="2000" dirty="0"/>
              <a:t>是后验概率，或称条件</a:t>
            </a:r>
            <a:r>
              <a:rPr lang="en-US" altLang="zh-CN" sz="2000" dirty="0"/>
              <a:t>H</a:t>
            </a:r>
            <a:r>
              <a:rPr lang="zh-CN" altLang="en-US" sz="2000" dirty="0"/>
              <a:t>下</a:t>
            </a:r>
            <a:r>
              <a:rPr lang="en-US" altLang="zh-CN" sz="2000" dirty="0"/>
              <a:t>X</a:t>
            </a:r>
            <a:r>
              <a:rPr lang="zh-CN" altLang="en-US" sz="2000" dirty="0"/>
              <a:t>的后验概率</a:t>
            </a:r>
            <a:endParaRPr lang="en-US" altLang="zh-CN" sz="2000" dirty="0"/>
          </a:p>
          <a:p>
            <a:pPr lvl="1" algn="just"/>
            <a:r>
              <a:rPr lang="en-US" altLang="zh-CN" sz="1600" dirty="0"/>
              <a:t>It is the probability that a customer, X, is 35 years old and earns $40K</a:t>
            </a:r>
          </a:p>
          <a:p>
            <a:pPr lvl="1" algn="just"/>
            <a:r>
              <a:rPr lang="en-US" altLang="zh-CN" sz="1600" dirty="0"/>
              <a:t>given that we know the customer will buy a computer</a:t>
            </a:r>
          </a:p>
          <a:p>
            <a:pPr algn="just"/>
            <a:r>
              <a:rPr lang="en-US" altLang="zh-CN" sz="2000" dirty="0"/>
              <a:t>P(X)</a:t>
            </a:r>
            <a:r>
              <a:rPr lang="zh-CN" altLang="en-US" sz="2000" dirty="0"/>
              <a:t>是先验概率，或称</a:t>
            </a:r>
            <a:r>
              <a:rPr lang="en-US" altLang="zh-CN" sz="2000" dirty="0"/>
              <a:t>X</a:t>
            </a:r>
            <a:r>
              <a:rPr lang="zh-CN" altLang="en-US" sz="2000" dirty="0"/>
              <a:t>的先验概率。</a:t>
            </a:r>
            <a:endParaRPr lang="en-US" altLang="zh-CN" sz="2000" dirty="0"/>
          </a:p>
          <a:p>
            <a:pPr lvl="1" algn="just"/>
            <a:r>
              <a:rPr lang="en-US" altLang="zh-CN" dirty="0"/>
              <a:t>A person from our set of customers is 35 years old and earns $40K</a:t>
            </a:r>
          </a:p>
        </p:txBody>
      </p:sp>
      <p:sp>
        <p:nvSpPr>
          <p:cNvPr id="4" name="灯片编号占位符 5"/>
          <p:cNvSpPr>
            <a:spLocks noGrp="1"/>
          </p:cNvSpPr>
          <p:nvPr>
            <p:ph type="sldNum" sz="quarter" idx="12"/>
          </p:nvPr>
        </p:nvSpPr>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050DF3A0-1FE7-4C7E-868E-D0402EC31702}" type="slidenum">
              <a:rPr lang="en-US" altLang="zh-CN" sz="1000">
                <a:latin typeface="Arial" panose="020B0604020202020204" pitchFamily="34" charset="0"/>
              </a:rPr>
              <a:pPr eaLnBrk="1" hangingPunct="1"/>
              <a:t>45</a:t>
            </a:fld>
            <a:endParaRPr lang="en-US" altLang="zh-CN" sz="1000">
              <a:latin typeface="Arial" panose="020B0604020202020204"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down)">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wipe(down)">
                                      <p:cBhvr>
                                        <p:cTn id="30" dur="500"/>
                                        <p:tgtEl>
                                          <p:spTgt spid="2">
                                            <p:txEl>
                                              <p:pRg st="5" end="5"/>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wipe(down)">
                                      <p:cBhvr>
                                        <p:cTn id="33" dur="500"/>
                                        <p:tgtEl>
                                          <p:spTgt spid="2">
                                            <p:txEl>
                                              <p:pRg st="6" end="6"/>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wipe(down)">
                                      <p:cBhvr>
                                        <p:cTn id="36" dur="500"/>
                                        <p:tgtEl>
                                          <p:spTgt spid="2">
                                            <p:txEl>
                                              <p:pRg st="7" end="7"/>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wipe(down)">
                                      <p:cBhvr>
                                        <p:cTn id="39" dur="500"/>
                                        <p:tgtEl>
                                          <p:spTgt spid="2">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Effect transition="in" filter="wipe(down)">
                                      <p:cBhvr>
                                        <p:cTn id="44" dur="500"/>
                                        <p:tgtEl>
                                          <p:spTgt spid="2">
                                            <p:txEl>
                                              <p:pRg st="9" end="9"/>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wipe(down)">
                                      <p:cBhvr>
                                        <p:cTn id="47" dur="500"/>
                                        <p:tgtEl>
                                          <p:spTgt spid="2">
                                            <p:txEl>
                                              <p:pRg st="10" end="10"/>
                                            </p:tx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
                                            <p:txEl>
                                              <p:pRg st="11" end="11"/>
                                            </p:txEl>
                                          </p:spTgt>
                                        </p:tgtEl>
                                        <p:attrNameLst>
                                          <p:attrName>style.visibility</p:attrName>
                                        </p:attrNameLst>
                                      </p:cBhvr>
                                      <p:to>
                                        <p:strVal val="visible"/>
                                      </p:to>
                                    </p:set>
                                    <p:animEffect transition="in" filter="wipe(down)">
                                      <p:cBhvr>
                                        <p:cTn id="50" dur="500"/>
                                        <p:tgtEl>
                                          <p:spTgt spid="2">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Effect transition="in" filter="wipe(down)">
                                      <p:cBhvr>
                                        <p:cTn id="55" dur="500"/>
                                        <p:tgtEl>
                                          <p:spTgt spid="2">
                                            <p:txEl>
                                              <p:pRg st="12" end="12"/>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
                                            <p:txEl>
                                              <p:pRg st="13" end="13"/>
                                            </p:txEl>
                                          </p:spTgt>
                                        </p:tgtEl>
                                        <p:attrNameLst>
                                          <p:attrName>style.visibility</p:attrName>
                                        </p:attrNameLst>
                                      </p:cBhvr>
                                      <p:to>
                                        <p:strVal val="visible"/>
                                      </p:to>
                                    </p:set>
                                    <p:animEffect transition="in" filter="wipe(down)">
                                      <p:cBhvr>
                                        <p:cTn id="58"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76B3BB4D-FC05-49DD-BA79-B03B3DDB4D13}" type="slidenum">
              <a:rPr lang="en-US" altLang="zh-CN" sz="1000">
                <a:latin typeface="Arial" panose="020B0604020202020204" pitchFamily="34" charset="0"/>
              </a:rPr>
              <a:pPr eaLnBrk="1" hangingPunct="1"/>
              <a:t>46</a:t>
            </a:fld>
            <a:endParaRPr lang="en-US" altLang="zh-CN" sz="1000">
              <a:latin typeface="Arial" panose="020B0604020202020204" pitchFamily="34" charset="0"/>
            </a:endParaRPr>
          </a:p>
        </p:txBody>
      </p:sp>
      <p:sp>
        <p:nvSpPr>
          <p:cNvPr id="50179" name="Rectangle 4"/>
          <p:cNvSpPr>
            <a:spLocks noChangeArrowheads="1"/>
          </p:cNvSpPr>
          <p:nvPr/>
        </p:nvSpPr>
        <p:spPr bwMode="auto">
          <a:xfrm>
            <a:off x="107504" y="947107"/>
            <a:ext cx="763348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zh-CN" altLang="en-US" sz="4400" b="1" dirty="0">
                <a:solidFill>
                  <a:srgbClr val="0000FF"/>
                </a:solidFill>
                <a:latin typeface="Arial" panose="020B0604020202020204" pitchFamily="34" charset="0"/>
              </a:rPr>
              <a:t>贝叶斯定理</a:t>
            </a:r>
            <a:r>
              <a:rPr lang="en-US" altLang="zh-CN" sz="4400" b="1" dirty="0">
                <a:solidFill>
                  <a:srgbClr val="0000FF"/>
                </a:solidFill>
                <a:latin typeface="Arial" panose="020B0604020202020204" pitchFamily="34" charset="0"/>
              </a:rPr>
              <a:t>(Bayes theorem )</a:t>
            </a:r>
          </a:p>
          <a:p>
            <a:pPr eaLnBrk="1" hangingPunct="1">
              <a:spcBef>
                <a:spcPct val="0"/>
              </a:spcBef>
              <a:buClrTx/>
              <a:buSzTx/>
              <a:buFontTx/>
              <a:buNone/>
            </a:pPr>
            <a:endParaRPr lang="zh-CN" altLang="en-US" sz="4400" b="1" dirty="0">
              <a:solidFill>
                <a:srgbClr val="0000FF"/>
              </a:solidFill>
              <a:latin typeface="Arial" panose="020B0604020202020204" pitchFamily="34" charset="0"/>
            </a:endParaRPr>
          </a:p>
        </p:txBody>
      </p:sp>
      <p:sp>
        <p:nvSpPr>
          <p:cNvPr id="50180" name="Rectangle 5"/>
          <p:cNvSpPr>
            <a:spLocks noChangeArrowheads="1"/>
          </p:cNvSpPr>
          <p:nvPr/>
        </p:nvSpPr>
        <p:spPr bwMode="auto">
          <a:xfrm>
            <a:off x="358775" y="1376363"/>
            <a:ext cx="843915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000">
                <a:solidFill>
                  <a:schemeClr val="tx1"/>
                </a:solidFill>
                <a:latin typeface="Times New Roman" panose="02020603050405020304" pitchFamily="18" charset="0"/>
                <a:ea typeface="SimSun" panose="02010600030101010101" pitchFamily="2" charset="-122"/>
              </a:defRPr>
            </a:lvl1pPr>
            <a:lvl2pPr marL="692150" indent="-347663"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lvl="1" eaLnBrk="1" hangingPunct="1">
              <a:lnSpc>
                <a:spcPct val="90000"/>
              </a:lnSpc>
              <a:buClr>
                <a:schemeClr val="accent2"/>
              </a:buClr>
            </a:pPr>
            <a:endParaRPr lang="en-US" altLang="zh-CN" sz="2200" b="1" dirty="0"/>
          </a:p>
        </p:txBody>
      </p:sp>
      <p:graphicFrame>
        <p:nvGraphicFramePr>
          <p:cNvPr id="2" name="对象 1"/>
          <p:cNvGraphicFramePr>
            <a:graphicFrameLocks noChangeAspect="1"/>
          </p:cNvGraphicFramePr>
          <p:nvPr>
            <p:extLst>
              <p:ext uri="{D42A27DB-BD31-4B8C-83A1-F6EECF244321}">
                <p14:modId xmlns:p14="http://schemas.microsoft.com/office/powerpoint/2010/main" val="2020731844"/>
              </p:ext>
            </p:extLst>
          </p:nvPr>
        </p:nvGraphicFramePr>
        <p:xfrm>
          <a:off x="611560" y="2996952"/>
          <a:ext cx="7544231" cy="1944997"/>
        </p:xfrm>
        <a:graphic>
          <a:graphicData uri="http://schemas.openxmlformats.org/presentationml/2006/ole">
            <mc:AlternateContent xmlns:mc="http://schemas.openxmlformats.org/markup-compatibility/2006">
              <mc:Choice xmlns:v="urn:schemas-microsoft-com:vml" Requires="v">
                <p:oleObj spid="_x0000_s11719" name="Equation" r:id="rId4" imgW="1625400" imgH="419040" progId="Equation.DSMT4">
                  <p:embed/>
                </p:oleObj>
              </mc:Choice>
              <mc:Fallback>
                <p:oleObj name="Equation" r:id="rId4" imgW="1625400" imgH="419040" progId="Equation.DSMT4">
                  <p:embed/>
                  <p:pic>
                    <p:nvPicPr>
                      <p:cNvPr id="0" name=""/>
                      <p:cNvPicPr/>
                      <p:nvPr/>
                    </p:nvPicPr>
                    <p:blipFill>
                      <a:blip r:embed="rId5"/>
                      <a:stretch>
                        <a:fillRect/>
                      </a:stretch>
                    </p:blipFill>
                    <p:spPr>
                      <a:xfrm>
                        <a:off x="611560" y="2996952"/>
                        <a:ext cx="7544231" cy="1944997"/>
                      </a:xfrm>
                      <a:prstGeom prst="rect">
                        <a:avLst/>
                      </a:prstGeom>
                    </p:spPr>
                  </p:pic>
                </p:oleObj>
              </mc:Fallback>
            </mc:AlternateContent>
          </a:graphicData>
        </a:graphic>
      </p:graphicFrame>
    </p:spTree>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215516" y="525390"/>
            <a:ext cx="7543800" cy="652934"/>
          </a:xfrm>
        </p:spPr>
        <p:txBody>
          <a:bodyPr/>
          <a:lstStyle/>
          <a:p>
            <a:pPr eaLnBrk="1" hangingPunct="1"/>
            <a:r>
              <a:rPr lang="zh-CN" altLang="en-US" dirty="0">
                <a:solidFill>
                  <a:srgbClr val="0000FF"/>
                </a:solidFill>
              </a:rPr>
              <a:t>朴素贝叶斯分类</a:t>
            </a:r>
          </a:p>
        </p:txBody>
      </p:sp>
      <p:sp>
        <p:nvSpPr>
          <p:cNvPr id="386051" name="Rectangle 3"/>
          <p:cNvSpPr>
            <a:spLocks noGrp="1" noChangeArrowheads="1"/>
          </p:cNvSpPr>
          <p:nvPr>
            <p:ph type="body" sz="half" idx="1"/>
          </p:nvPr>
        </p:nvSpPr>
        <p:spPr>
          <a:xfrm>
            <a:off x="215516" y="1394139"/>
            <a:ext cx="8471284" cy="5078189"/>
          </a:xfrm>
        </p:spPr>
        <p:txBody>
          <a:bodyPr/>
          <a:lstStyle/>
          <a:p>
            <a:pPr eaLnBrk="1" hangingPunct="1">
              <a:lnSpc>
                <a:spcPct val="110000"/>
              </a:lnSpc>
            </a:pPr>
            <a:r>
              <a:rPr lang="zh-CN" altLang="en-US" sz="2600" dirty="0"/>
              <a:t>有</a:t>
            </a:r>
            <a:r>
              <a:rPr lang="zh-CN" altLang="zh-CN" sz="2800" i="1" dirty="0">
                <a:latin typeface="Times New Roman" panose="02020603050405020304" pitchFamily="18" charset="0"/>
                <a:cs typeface="Times New Roman" panose="02020603050405020304" pitchFamily="18" charset="0"/>
              </a:rPr>
              <a:t>m</a:t>
            </a:r>
            <a:r>
              <a:rPr lang="zh-CN" altLang="en-US" sz="2600" dirty="0"/>
              <a:t>个分类：</a:t>
            </a:r>
            <a:r>
              <a:rPr lang="en-US" altLang="zh-CN" sz="2600" dirty="0"/>
              <a:t> </a:t>
            </a:r>
            <a:r>
              <a:rPr lang="en-US" altLang="zh-CN" sz="2800" i="1" dirty="0">
                <a:latin typeface="Times New Roman" panose="02020603050405020304" pitchFamily="18" charset="0"/>
                <a:cs typeface="Times New Roman" panose="02020603050405020304" pitchFamily="18" charset="0"/>
              </a:rPr>
              <a:t>C</a:t>
            </a:r>
            <a:r>
              <a:rPr lang="en-US" altLang="zh-CN" sz="2600" baseline="-25000" dirty="0"/>
              <a:t>1</a:t>
            </a:r>
            <a:r>
              <a:rPr lang="en-US" altLang="zh-CN" sz="2600" dirty="0"/>
              <a:t>, </a:t>
            </a:r>
            <a:r>
              <a:rPr lang="en-US" altLang="zh-CN" sz="2800" i="1" dirty="0">
                <a:latin typeface="Times New Roman" panose="02020603050405020304" pitchFamily="18" charset="0"/>
                <a:cs typeface="Times New Roman" panose="02020603050405020304" pitchFamily="18" charset="0"/>
              </a:rPr>
              <a:t>C</a:t>
            </a:r>
            <a:r>
              <a:rPr lang="en-US" altLang="zh-CN" sz="2600" baseline="-25000" dirty="0"/>
              <a:t>2</a:t>
            </a:r>
            <a:r>
              <a:rPr lang="en-US" altLang="zh-CN" sz="2600" dirty="0"/>
              <a:t>, ……, </a:t>
            </a:r>
            <a:r>
              <a:rPr lang="en-US" altLang="zh-CN" sz="2800" i="1" dirty="0">
                <a:latin typeface="Times New Roman" panose="02020603050405020304" pitchFamily="18" charset="0"/>
                <a:cs typeface="Times New Roman" panose="02020603050405020304" pitchFamily="18" charset="0"/>
              </a:rPr>
              <a:t>C</a:t>
            </a:r>
            <a:r>
              <a:rPr lang="en-US" altLang="zh-CN" sz="2600" baseline="-25000" dirty="0"/>
              <a:t>m</a:t>
            </a:r>
            <a:r>
              <a:rPr lang="en-US" altLang="zh-CN" sz="2400" dirty="0"/>
              <a:t> </a:t>
            </a:r>
          </a:p>
          <a:p>
            <a:pPr algn="just" eaLnBrk="1" hangingPunct="1"/>
            <a:r>
              <a:rPr lang="zh-CN" altLang="en-US" sz="2800" dirty="0"/>
              <a:t>每个数据样本用一个</a:t>
            </a:r>
            <a:r>
              <a:rPr lang="en-US" altLang="zh-CN" sz="2800" i="1" dirty="0">
                <a:latin typeface="Times New Roman" panose="02020603050405020304" pitchFamily="18" charset="0"/>
                <a:cs typeface="Times New Roman" panose="02020603050405020304" pitchFamily="18" charset="0"/>
              </a:rPr>
              <a:t>n</a:t>
            </a:r>
            <a:r>
              <a:rPr lang="zh-CN" altLang="en-US" sz="2800" dirty="0"/>
              <a:t>维特征向量</a:t>
            </a:r>
            <a:r>
              <a:rPr lang="en-US" altLang="zh-CN" sz="2800" i="1" dirty="0">
                <a:latin typeface="Times New Roman" panose="02020603050405020304" pitchFamily="18" charset="0"/>
                <a:cs typeface="Times New Roman" panose="02020603050405020304" pitchFamily="18" charset="0"/>
              </a:rPr>
              <a:t>X</a:t>
            </a:r>
            <a:r>
              <a:rPr lang="en-US" altLang="zh-CN" sz="2800" dirty="0"/>
              <a:t>= {</a:t>
            </a:r>
            <a:r>
              <a:rPr lang="en-US" altLang="zh-CN" sz="2800" i="1" dirty="0">
                <a:latin typeface="Times New Roman" panose="02020603050405020304" pitchFamily="18" charset="0"/>
                <a:cs typeface="Times New Roman" panose="02020603050405020304" pitchFamily="18" charset="0"/>
              </a:rPr>
              <a:t>x</a:t>
            </a:r>
            <a:r>
              <a:rPr lang="en-US" altLang="zh-CN" sz="2800" baseline="-30000" dirty="0"/>
              <a:t>1</a:t>
            </a:r>
            <a:r>
              <a:rPr lang="zh-CN" altLang="en-US" sz="2800" dirty="0"/>
              <a:t>，</a:t>
            </a:r>
            <a:r>
              <a:rPr lang="en-US" altLang="zh-CN" sz="2800" i="1" dirty="0">
                <a:latin typeface="Times New Roman" panose="02020603050405020304" pitchFamily="18" charset="0"/>
                <a:cs typeface="Times New Roman" panose="02020603050405020304" pitchFamily="18" charset="0"/>
              </a:rPr>
              <a:t>x</a:t>
            </a:r>
            <a:r>
              <a:rPr lang="en-US" altLang="zh-CN" sz="2800" baseline="-30000" dirty="0"/>
              <a:t>2</a:t>
            </a:r>
            <a:r>
              <a:rPr lang="zh-CN" altLang="en-US" sz="2800" dirty="0"/>
              <a:t>，</a:t>
            </a:r>
            <a:r>
              <a:rPr lang="en-US" altLang="zh-CN" sz="2800" dirty="0"/>
              <a:t>……</a:t>
            </a:r>
            <a:r>
              <a:rPr lang="zh-CN" altLang="en-US" sz="2800" dirty="0"/>
              <a:t>，</a:t>
            </a:r>
            <a:r>
              <a:rPr lang="en-US" altLang="zh-CN" sz="2800" i="1" dirty="0" err="1">
                <a:latin typeface="Times New Roman" panose="02020603050405020304" pitchFamily="18" charset="0"/>
                <a:cs typeface="Times New Roman" panose="02020603050405020304" pitchFamily="18" charset="0"/>
              </a:rPr>
              <a:t>x</a:t>
            </a:r>
            <a:r>
              <a:rPr lang="en-US" altLang="zh-CN" sz="2800" baseline="-30000" dirty="0" err="1"/>
              <a:t>n</a:t>
            </a:r>
            <a:r>
              <a:rPr lang="en-US" altLang="zh-CN" sz="2800" dirty="0"/>
              <a:t>}</a:t>
            </a:r>
            <a:r>
              <a:rPr lang="zh-CN" altLang="en-US" sz="2800" dirty="0"/>
              <a:t>表示，分别描述对</a:t>
            </a:r>
            <a:r>
              <a:rPr lang="en-US" altLang="zh-CN" sz="2800" i="1" dirty="0">
                <a:latin typeface="Times New Roman" panose="02020603050405020304" pitchFamily="18" charset="0"/>
                <a:cs typeface="Times New Roman" panose="02020603050405020304" pitchFamily="18" charset="0"/>
              </a:rPr>
              <a:t>n</a:t>
            </a:r>
            <a:r>
              <a:rPr lang="zh-CN" altLang="en-US" sz="2800" dirty="0"/>
              <a:t>个属性</a:t>
            </a:r>
            <a:r>
              <a:rPr lang="en-US" altLang="zh-CN" sz="2800" i="1" dirty="0">
                <a:latin typeface="Times New Roman" panose="02020603050405020304" pitchFamily="18" charset="0"/>
                <a:cs typeface="Times New Roman" panose="02020603050405020304" pitchFamily="18" charset="0"/>
              </a:rPr>
              <a:t>A</a:t>
            </a:r>
            <a:r>
              <a:rPr lang="en-US" altLang="zh-CN" sz="2800" baseline="-30000" dirty="0"/>
              <a:t>1</a:t>
            </a:r>
            <a:r>
              <a:rPr lang="zh-CN" altLang="en-US" sz="2800" dirty="0"/>
              <a:t>，</a:t>
            </a:r>
            <a:r>
              <a:rPr lang="en-US" altLang="zh-CN" sz="2800" i="1" dirty="0">
                <a:latin typeface="Times New Roman" panose="02020603050405020304" pitchFamily="18" charset="0"/>
                <a:cs typeface="Times New Roman" panose="02020603050405020304" pitchFamily="18" charset="0"/>
              </a:rPr>
              <a:t>A</a:t>
            </a:r>
            <a:r>
              <a:rPr lang="en-US" altLang="zh-CN" sz="2800" baseline="-30000" dirty="0"/>
              <a:t>2</a:t>
            </a:r>
            <a:r>
              <a:rPr lang="zh-CN" altLang="en-US" sz="2800" dirty="0"/>
              <a:t>，</a:t>
            </a:r>
            <a:r>
              <a:rPr lang="en-US" altLang="zh-CN" sz="2800" dirty="0"/>
              <a:t>……</a:t>
            </a:r>
            <a:r>
              <a:rPr lang="zh-CN" altLang="en-US" sz="2800" dirty="0"/>
              <a:t>，</a:t>
            </a:r>
            <a:r>
              <a:rPr lang="en-US" altLang="zh-CN" sz="2800" i="1" dirty="0">
                <a:latin typeface="Times New Roman" panose="02020603050405020304" pitchFamily="18" charset="0"/>
                <a:cs typeface="Times New Roman" panose="02020603050405020304" pitchFamily="18" charset="0"/>
              </a:rPr>
              <a:t>A</a:t>
            </a:r>
            <a:r>
              <a:rPr lang="en-US" altLang="zh-CN" sz="2800" baseline="-30000" dirty="0"/>
              <a:t>n</a:t>
            </a:r>
            <a:r>
              <a:rPr lang="zh-CN" altLang="en-US" sz="2800" dirty="0"/>
              <a:t>样本的</a:t>
            </a:r>
            <a:r>
              <a:rPr lang="en-US" altLang="zh-CN" sz="2800" i="1" dirty="0">
                <a:latin typeface="Times New Roman" panose="02020603050405020304" pitchFamily="18" charset="0"/>
                <a:cs typeface="Times New Roman" panose="02020603050405020304" pitchFamily="18" charset="0"/>
              </a:rPr>
              <a:t>n</a:t>
            </a:r>
            <a:r>
              <a:rPr lang="zh-CN" altLang="en-US" sz="2800" dirty="0"/>
              <a:t>个度量。</a:t>
            </a:r>
          </a:p>
          <a:p>
            <a:pPr algn="just" eaLnBrk="1" hangingPunct="1"/>
            <a:r>
              <a:rPr lang="zh-CN" altLang="en-US" sz="2800" dirty="0"/>
              <a:t>给定一个未知的数据样本</a:t>
            </a:r>
            <a:r>
              <a:rPr lang="en-US" altLang="zh-CN" sz="2800" dirty="0">
                <a:latin typeface="Times New Roman" panose="02020603050405020304" pitchFamily="18" charset="0"/>
                <a:cs typeface="Times New Roman" panose="02020603050405020304" pitchFamily="18" charset="0"/>
              </a:rPr>
              <a:t>X(</a:t>
            </a:r>
            <a:r>
              <a:rPr lang="zh-CN" altLang="en-US" sz="2800" dirty="0"/>
              <a:t>即没有类标号</a:t>
            </a:r>
            <a:r>
              <a:rPr lang="en-US" altLang="zh-CN" sz="2800" dirty="0"/>
              <a:t>),</a:t>
            </a:r>
            <a:r>
              <a:rPr lang="zh-CN" altLang="en-US" sz="2800" dirty="0"/>
              <a:t>分类器将预测</a:t>
            </a:r>
            <a:r>
              <a:rPr lang="en-US" altLang="zh-CN" sz="2800" dirty="0"/>
              <a:t>X</a:t>
            </a:r>
            <a:r>
              <a:rPr lang="zh-CN" altLang="en-US" sz="2800" dirty="0"/>
              <a:t>属于具有最高后验概率（条件</a:t>
            </a:r>
            <a:r>
              <a:rPr lang="en-US" altLang="zh-CN" sz="2800" dirty="0"/>
              <a:t>X</a:t>
            </a:r>
            <a:r>
              <a:rPr lang="zh-CN" altLang="en-US" sz="2800" dirty="0"/>
              <a:t>下）的类。</a:t>
            </a:r>
            <a:endParaRPr lang="en-US" altLang="zh-CN" sz="2800" dirty="0"/>
          </a:p>
          <a:p>
            <a:pPr lvl="1" eaLnBrk="1" hangingPunct="1"/>
            <a:r>
              <a:rPr lang="zh-CN" altLang="en-US" sz="2200" dirty="0"/>
              <a:t>朴素贝叶斯分类将未知的样本分配给类</a:t>
            </a:r>
            <a:r>
              <a:rPr lang="zh-CN" altLang="zh-CN" sz="2200" dirty="0"/>
              <a:t>C</a:t>
            </a:r>
            <a:r>
              <a:rPr lang="zh-CN" altLang="zh-CN" sz="2200" baseline="-25000" dirty="0"/>
              <a:t>i</a:t>
            </a:r>
            <a:r>
              <a:rPr lang="zh-CN" altLang="zh-CN" sz="2200" dirty="0"/>
              <a:t> </a:t>
            </a:r>
            <a:r>
              <a:rPr lang="zh-CN" altLang="en-US" sz="2200" dirty="0"/>
              <a:t>，当且仅当：</a:t>
            </a:r>
          </a:p>
          <a:p>
            <a:pPr lvl="1" eaLnBrk="1" hangingPunct="1"/>
            <a:r>
              <a:rPr lang="en-US" altLang="zh-CN" sz="2400" dirty="0">
                <a:solidFill>
                  <a:srgbClr val="0000FF"/>
                </a:solidFill>
                <a:latin typeface="Times New Roman" panose="02020603050405020304" pitchFamily="18" charset="0"/>
                <a:cs typeface="Times New Roman" panose="02020603050405020304" pitchFamily="18" charset="0"/>
              </a:rPr>
              <a:t>P(</a:t>
            </a:r>
            <a:r>
              <a:rPr lang="en-US" altLang="zh-CN" sz="2400" i="1" dirty="0" err="1">
                <a:solidFill>
                  <a:srgbClr val="0000FF"/>
                </a:solidFill>
                <a:latin typeface="Times New Roman" panose="02020603050405020304" pitchFamily="18" charset="0"/>
                <a:cs typeface="Times New Roman" panose="02020603050405020304" pitchFamily="18" charset="0"/>
              </a:rPr>
              <a:t>C</a:t>
            </a:r>
            <a:r>
              <a:rPr lang="en-US" altLang="zh-CN" sz="2400" i="1" baseline="-25000" dirty="0" err="1">
                <a:solidFill>
                  <a:srgbClr val="0000FF"/>
                </a:solidFill>
                <a:latin typeface="Times New Roman" panose="02020603050405020304" pitchFamily="18" charset="0"/>
                <a:cs typeface="Times New Roman" panose="02020603050405020304" pitchFamily="18" charset="0"/>
              </a:rPr>
              <a:t>i</a:t>
            </a:r>
            <a:r>
              <a:rPr lang="en-US" altLang="zh-CN" sz="2400" dirty="0" err="1">
                <a:solidFill>
                  <a:srgbClr val="0000FF"/>
                </a:solidFill>
                <a:latin typeface="Times New Roman" panose="02020603050405020304" pitchFamily="18" charset="0"/>
                <a:cs typeface="Times New Roman" panose="02020603050405020304" pitchFamily="18" charset="0"/>
              </a:rPr>
              <a:t>|</a:t>
            </a:r>
            <a:r>
              <a:rPr lang="en-US" altLang="zh-CN" sz="2400" i="1" dirty="0" err="1">
                <a:solidFill>
                  <a:srgbClr val="0000FF"/>
                </a:solidFill>
                <a:latin typeface="Times New Roman" panose="02020603050405020304" pitchFamily="18" charset="0"/>
                <a:cs typeface="Times New Roman" panose="02020603050405020304" pitchFamily="18" charset="0"/>
              </a:rPr>
              <a:t>X</a:t>
            </a:r>
            <a:r>
              <a:rPr lang="en-US" altLang="zh-CN" sz="2400" dirty="0">
                <a:solidFill>
                  <a:srgbClr val="0000FF"/>
                </a:solidFill>
                <a:latin typeface="Times New Roman" panose="02020603050405020304" pitchFamily="18" charset="0"/>
                <a:cs typeface="Times New Roman" panose="02020603050405020304" pitchFamily="18" charset="0"/>
              </a:rPr>
              <a:t>) &gt; P(</a:t>
            </a:r>
            <a:r>
              <a:rPr lang="en-US" altLang="zh-CN" sz="2400" i="1" dirty="0" err="1">
                <a:solidFill>
                  <a:srgbClr val="0000FF"/>
                </a:solidFill>
                <a:latin typeface="Times New Roman" panose="02020603050405020304" pitchFamily="18" charset="0"/>
                <a:cs typeface="Times New Roman" panose="02020603050405020304" pitchFamily="18" charset="0"/>
              </a:rPr>
              <a:t>C</a:t>
            </a:r>
            <a:r>
              <a:rPr lang="en-US" altLang="zh-CN" sz="2400" i="1" baseline="-25000" dirty="0" err="1">
                <a:solidFill>
                  <a:srgbClr val="0000FF"/>
                </a:solidFill>
                <a:latin typeface="Times New Roman" panose="02020603050405020304" pitchFamily="18" charset="0"/>
                <a:cs typeface="Times New Roman" panose="02020603050405020304" pitchFamily="18" charset="0"/>
              </a:rPr>
              <a:t>j</a:t>
            </a:r>
            <a:r>
              <a:rPr lang="en-US" altLang="zh-CN" sz="2400" dirty="0" err="1">
                <a:solidFill>
                  <a:srgbClr val="0000FF"/>
                </a:solidFill>
                <a:latin typeface="Times New Roman" panose="02020603050405020304" pitchFamily="18" charset="0"/>
                <a:cs typeface="Times New Roman" panose="02020603050405020304" pitchFamily="18" charset="0"/>
              </a:rPr>
              <a:t>|</a:t>
            </a:r>
            <a:r>
              <a:rPr lang="en-US" altLang="zh-CN" sz="2400" i="1" dirty="0" err="1">
                <a:solidFill>
                  <a:srgbClr val="0000FF"/>
                </a:solidFill>
                <a:latin typeface="Times New Roman" panose="02020603050405020304" pitchFamily="18" charset="0"/>
                <a:cs typeface="Times New Roman" panose="02020603050405020304" pitchFamily="18" charset="0"/>
              </a:rPr>
              <a:t>X</a:t>
            </a:r>
            <a:r>
              <a:rPr lang="en-US" altLang="zh-CN" sz="2400" dirty="0">
                <a:solidFill>
                  <a:srgbClr val="0000FF"/>
                </a:solidFill>
                <a:latin typeface="Times New Roman" panose="02020603050405020304" pitchFamily="18" charset="0"/>
                <a:cs typeface="Times New Roman" panose="02020603050405020304" pitchFamily="18" charset="0"/>
              </a:rPr>
              <a:t>) for 1 </a:t>
            </a:r>
            <a:r>
              <a:rPr lang="en-US" altLang="zh-CN" sz="24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dirty="0" err="1">
                <a:solidFill>
                  <a:srgbClr val="0000FF"/>
                </a:solidFill>
                <a:latin typeface="Times New Roman" panose="02020603050405020304" pitchFamily="18" charset="0"/>
                <a:cs typeface="Times New Roman" panose="02020603050405020304" pitchFamily="18" charset="0"/>
              </a:rPr>
              <a:t>j</a:t>
            </a:r>
            <a:r>
              <a:rPr lang="en-US" altLang="zh-CN" sz="2400" dirty="0" err="1">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dirty="0" err="1">
                <a:solidFill>
                  <a:srgbClr val="0000FF"/>
                </a:solidFill>
                <a:latin typeface="Times New Roman" panose="02020603050405020304" pitchFamily="18" charset="0"/>
                <a:cs typeface="Times New Roman" panose="02020603050405020304" pitchFamily="18" charset="0"/>
              </a:rPr>
              <a:t>m</a:t>
            </a:r>
            <a:r>
              <a:rPr lang="en-US" altLang="zh-CN" sz="2400" dirty="0">
                <a:solidFill>
                  <a:srgbClr val="0000FF"/>
                </a:solidFill>
                <a:latin typeface="Times New Roman" panose="02020603050405020304" pitchFamily="18" charset="0"/>
                <a:cs typeface="Times New Roman" panose="02020603050405020304" pitchFamily="18" charset="0"/>
              </a:rPr>
              <a:t>, </a:t>
            </a:r>
            <a:r>
              <a:rPr lang="en-US" altLang="zh-CN" sz="2400" i="1" dirty="0" err="1">
                <a:solidFill>
                  <a:srgbClr val="0000FF"/>
                </a:solidFill>
                <a:latin typeface="Times New Roman" panose="02020603050405020304" pitchFamily="18" charset="0"/>
                <a:cs typeface="Times New Roman" panose="02020603050405020304" pitchFamily="18" charset="0"/>
              </a:rPr>
              <a:t>j</a:t>
            </a:r>
            <a:r>
              <a:rPr lang="en-US" altLang="zh-CN" sz="2400" dirty="0" err="1">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dirty="0" err="1">
                <a:solidFill>
                  <a:srgbClr val="0000FF"/>
                </a:solidFill>
                <a:latin typeface="Times New Roman" panose="02020603050405020304" pitchFamily="18" charset="0"/>
                <a:cs typeface="Times New Roman" panose="02020603050405020304" pitchFamily="18" charset="0"/>
              </a:rPr>
              <a:t>i</a:t>
            </a:r>
            <a:endParaRPr lang="en-US" altLang="zh-CN" sz="2400" i="1" dirty="0">
              <a:solidFill>
                <a:srgbClr val="0000FF"/>
              </a:solidFill>
              <a:latin typeface="Times New Roman" panose="02020603050405020304" pitchFamily="18" charset="0"/>
              <a:cs typeface="Times New Roman" panose="02020603050405020304" pitchFamily="18" charset="0"/>
            </a:endParaRPr>
          </a:p>
          <a:p>
            <a:pPr eaLnBrk="1" hangingPunct="1"/>
            <a:r>
              <a:rPr lang="en-US" altLang="zh-CN" sz="2400" dirty="0">
                <a:solidFill>
                  <a:srgbClr val="0000FF"/>
                </a:solidFill>
                <a:latin typeface="Times New Roman" panose="02020603050405020304" pitchFamily="18" charset="0"/>
                <a:cs typeface="Times New Roman" panose="02020603050405020304" pitchFamily="18" charset="0"/>
              </a:rPr>
              <a:t>P(</a:t>
            </a:r>
            <a:r>
              <a:rPr lang="en-US" altLang="zh-CN" sz="2400" dirty="0" err="1">
                <a:solidFill>
                  <a:srgbClr val="0000FF"/>
                </a:solidFill>
                <a:latin typeface="Times New Roman" panose="02020603050405020304" pitchFamily="18" charset="0"/>
                <a:cs typeface="Times New Roman" panose="02020603050405020304" pitchFamily="18" charset="0"/>
              </a:rPr>
              <a:t>C</a:t>
            </a:r>
            <a:r>
              <a:rPr lang="en-US" altLang="zh-CN" sz="2400" baseline="-25000" dirty="0" err="1">
                <a:solidFill>
                  <a:srgbClr val="0000FF"/>
                </a:solidFill>
                <a:latin typeface="Times New Roman" panose="02020603050405020304" pitchFamily="18" charset="0"/>
                <a:cs typeface="Times New Roman" panose="02020603050405020304" pitchFamily="18" charset="0"/>
              </a:rPr>
              <a:t>i</a:t>
            </a:r>
            <a:r>
              <a:rPr lang="en-US" altLang="zh-CN" sz="2400" dirty="0" err="1">
                <a:solidFill>
                  <a:srgbClr val="0000FF"/>
                </a:solidFill>
                <a:latin typeface="Times New Roman" panose="02020603050405020304" pitchFamily="18" charset="0"/>
                <a:cs typeface="Times New Roman" panose="02020603050405020304" pitchFamily="18" charset="0"/>
              </a:rPr>
              <a:t>|X</a:t>
            </a:r>
            <a:r>
              <a:rPr lang="en-US" altLang="zh-CN" sz="2400" dirty="0">
                <a:solidFill>
                  <a:srgbClr val="0000FF"/>
                </a:solidFill>
                <a:latin typeface="Times New Roman" panose="02020603050405020304" pitchFamily="18" charset="0"/>
                <a:cs typeface="Times New Roman" panose="02020603050405020304" pitchFamily="18" charset="0"/>
              </a:rPr>
              <a:t>)</a:t>
            </a:r>
            <a:r>
              <a:rPr lang="zh-CN" altLang="en-US" sz="2400" dirty="0">
                <a:solidFill>
                  <a:srgbClr val="0000FF"/>
                </a:solidFill>
              </a:rPr>
              <a:t>称为</a:t>
            </a:r>
            <a:r>
              <a:rPr lang="zh-CN" altLang="en-US" dirty="0"/>
              <a:t>最大后验假定。</a:t>
            </a:r>
            <a:endParaRPr lang="zh-CN" altLang="en-US" sz="2600" dirty="0"/>
          </a:p>
        </p:txBody>
      </p:sp>
      <p:sp>
        <p:nvSpPr>
          <p:cNvPr id="4" name="灯片编号占位符 5"/>
          <p:cNvSpPr>
            <a:spLocks noGrp="1"/>
          </p:cNvSpPr>
          <p:nvPr>
            <p:ph type="sldNum" sz="quarter" idx="12"/>
          </p:nvPr>
        </p:nvSpPr>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8A572118-75EA-4E2D-9394-537C74821DE5}" type="slidenum">
              <a:rPr lang="en-US" altLang="zh-CN" sz="1000">
                <a:latin typeface="Arial" panose="020B0604020202020204" pitchFamily="34" charset="0"/>
              </a:rPr>
              <a:pPr eaLnBrk="1" hangingPunct="1"/>
              <a:t>47</a:t>
            </a:fld>
            <a:endParaRPr lang="en-US" altLang="zh-CN" sz="1000">
              <a:latin typeface="Arial" panose="020B0604020202020204"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dissolve">
                                      <p:cBhvr>
                                        <p:cTn id="7" dur="50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dissolve">
                                      <p:cBhvr>
                                        <p:cTn id="12" dur="50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dissolve">
                                      <p:cBhvr>
                                        <p:cTn id="17" dur="500"/>
                                        <p:tgtEl>
                                          <p:spTgt spid="386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dissolve">
                                      <p:cBhvr>
                                        <p:cTn id="22" dur="500"/>
                                        <p:tgtEl>
                                          <p:spTgt spid="386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86051">
                                            <p:txEl>
                                              <p:pRg st="4" end="4"/>
                                            </p:txEl>
                                          </p:spTgt>
                                        </p:tgtEl>
                                        <p:attrNameLst>
                                          <p:attrName>style.visibility</p:attrName>
                                        </p:attrNameLst>
                                      </p:cBhvr>
                                      <p:to>
                                        <p:strVal val="visible"/>
                                      </p:to>
                                    </p:set>
                                    <p:animEffect transition="in" filter="dissolve">
                                      <p:cBhvr>
                                        <p:cTn id="27" dur="500"/>
                                        <p:tgtEl>
                                          <p:spTgt spid="386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86051">
                                            <p:txEl>
                                              <p:pRg st="5" end="5"/>
                                            </p:txEl>
                                          </p:spTgt>
                                        </p:tgtEl>
                                        <p:attrNameLst>
                                          <p:attrName>style.visibility</p:attrName>
                                        </p:attrNameLst>
                                      </p:cBhvr>
                                      <p:to>
                                        <p:strVal val="visible"/>
                                      </p:to>
                                    </p:set>
                                    <p:animEffect transition="in" filter="dissolve">
                                      <p:cBhvr>
                                        <p:cTn id="32" dur="500"/>
                                        <p:tgtEl>
                                          <p:spTgt spid="3860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build="p" bldLvl="5"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457200" y="76200"/>
            <a:ext cx="6167438" cy="796925"/>
          </a:xfrm>
        </p:spPr>
        <p:txBody>
          <a:bodyPr/>
          <a:lstStyle/>
          <a:p>
            <a:pPr eaLnBrk="1" hangingPunct="1"/>
            <a:r>
              <a:rPr lang="zh-CN" altLang="en-US" dirty="0"/>
              <a:t>朴素贝叶斯分类</a:t>
            </a:r>
            <a:endParaRPr lang="zh-CN" altLang="en-US" dirty="0">
              <a:solidFill>
                <a:srgbClr val="0000FF"/>
              </a:solidFill>
            </a:endParaRPr>
          </a:p>
        </p:txBody>
      </p:sp>
      <p:sp>
        <p:nvSpPr>
          <p:cNvPr id="52228" name="Rectangle 3"/>
          <p:cNvSpPr>
            <a:spLocks noGrp="1" noChangeArrowheads="1"/>
          </p:cNvSpPr>
          <p:nvPr>
            <p:ph type="body" sz="half" idx="1"/>
          </p:nvPr>
        </p:nvSpPr>
        <p:spPr>
          <a:xfrm>
            <a:off x="468313" y="908050"/>
            <a:ext cx="4038600" cy="641350"/>
          </a:xfrm>
        </p:spPr>
        <p:txBody>
          <a:bodyPr/>
          <a:lstStyle/>
          <a:p>
            <a:pPr eaLnBrk="1" hangingPunct="1"/>
            <a:r>
              <a:rPr lang="zh-CN" altLang="en-US" sz="2800" dirty="0">
                <a:latin typeface="华文楷体" pitchFamily="2" charset="-122"/>
                <a:ea typeface="华文楷体" pitchFamily="2" charset="-122"/>
              </a:rPr>
              <a:t>根据贝叶斯定理</a:t>
            </a:r>
            <a:endParaRPr lang="zh-CN" altLang="en-US" sz="2600" dirty="0"/>
          </a:p>
        </p:txBody>
      </p:sp>
      <p:pic>
        <p:nvPicPr>
          <p:cNvPr id="52229" name="Picture 4"/>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115616" y="1584325"/>
            <a:ext cx="6192838" cy="1465262"/>
          </a:xfrm>
          <a:noFill/>
        </p:spPr>
      </p:pic>
      <p:sp>
        <p:nvSpPr>
          <p:cNvPr id="7" name="灯片编号占位符 6"/>
          <p:cNvSpPr>
            <a:spLocks noGrp="1"/>
          </p:cNvSpPr>
          <p:nvPr>
            <p:ph type="sldNum" sz="quarter" idx="12"/>
          </p:nvPr>
        </p:nvSpPr>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2EBBDF5D-2CC5-406F-8BC1-A3CFA4A09ED0}" type="slidenum">
              <a:rPr lang="en-US" altLang="zh-CN" sz="1000">
                <a:latin typeface="Arial" panose="020B0604020202020204" pitchFamily="34" charset="0"/>
              </a:rPr>
              <a:pPr eaLnBrk="1" hangingPunct="1"/>
              <a:t>48</a:t>
            </a:fld>
            <a:endParaRPr lang="en-US" altLang="zh-CN" sz="1000" dirty="0">
              <a:latin typeface="Arial" panose="020B0604020202020204" pitchFamily="34" charset="0"/>
            </a:endParaRPr>
          </a:p>
        </p:txBody>
      </p:sp>
      <p:sp>
        <p:nvSpPr>
          <p:cNvPr id="387078" name="Rectangle 6"/>
          <p:cNvSpPr>
            <a:spLocks noChangeArrowheads="1"/>
          </p:cNvSpPr>
          <p:nvPr/>
        </p:nvSpPr>
        <p:spPr bwMode="auto">
          <a:xfrm>
            <a:off x="503238" y="3033713"/>
            <a:ext cx="8497887"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000">
                <a:solidFill>
                  <a:schemeClr val="tx1"/>
                </a:solidFill>
                <a:latin typeface="Times New Roman" panose="02020603050405020304" pitchFamily="18" charset="0"/>
                <a:ea typeface="SimSun" panose="02010600030101010101" pitchFamily="2" charset="-122"/>
              </a:defRPr>
            </a:lvl1pPr>
            <a:lvl2pPr marL="692150" indent="-347663"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lnSpc>
                <a:spcPct val="120000"/>
              </a:lnSpc>
              <a:buFont typeface="Wingdings" panose="05000000000000000000" pitchFamily="2" charset="2"/>
              <a:buChar char="Ø"/>
            </a:pPr>
            <a:r>
              <a:rPr lang="zh-CN" altLang="en-US" sz="2800" dirty="0">
                <a:solidFill>
                  <a:srgbClr val="0000FF"/>
                </a:solidFill>
                <a:latin typeface="华文仿宋" panose="02010600040101010101" pitchFamily="2" charset="-122"/>
                <a:ea typeface="华文仿宋" panose="02010600040101010101" pitchFamily="2" charset="-122"/>
              </a:rPr>
              <a:t>由于</a:t>
            </a:r>
            <a:r>
              <a:rPr lang="en-US" altLang="zh-CN" sz="2800" dirty="0">
                <a:solidFill>
                  <a:srgbClr val="0000FF"/>
                </a:solidFill>
                <a:latin typeface="华文仿宋" panose="02010600040101010101" pitchFamily="2" charset="-122"/>
                <a:ea typeface="华文仿宋" panose="02010600040101010101" pitchFamily="2" charset="-122"/>
              </a:rPr>
              <a:t>P(X)</a:t>
            </a:r>
            <a:r>
              <a:rPr lang="zh-CN" altLang="en-US" sz="2800" dirty="0">
                <a:solidFill>
                  <a:srgbClr val="0000FF"/>
                </a:solidFill>
                <a:latin typeface="华文仿宋" panose="02010600040101010101" pitchFamily="2" charset="-122"/>
                <a:ea typeface="华文仿宋" panose="02010600040101010101" pitchFamily="2" charset="-122"/>
              </a:rPr>
              <a:t>对于所有类为常数，只需要</a:t>
            </a:r>
            <a:r>
              <a:rPr lang="en-US" altLang="zh-CN" sz="2800" dirty="0">
                <a:solidFill>
                  <a:srgbClr val="0000FF"/>
                </a:solidFill>
                <a:latin typeface="华文仿宋" panose="02010600040101010101" pitchFamily="2" charset="-122"/>
                <a:ea typeface="华文仿宋" panose="02010600040101010101" pitchFamily="2" charset="-122"/>
              </a:rPr>
              <a:t>P(</a:t>
            </a:r>
            <a:r>
              <a:rPr lang="en-US" altLang="zh-CN" sz="2800" dirty="0" err="1">
                <a:solidFill>
                  <a:srgbClr val="0000FF"/>
                </a:solidFill>
                <a:latin typeface="华文仿宋" panose="02010600040101010101" pitchFamily="2" charset="-122"/>
                <a:ea typeface="华文仿宋" panose="02010600040101010101" pitchFamily="2" charset="-122"/>
              </a:rPr>
              <a:t>X|C</a:t>
            </a:r>
            <a:r>
              <a:rPr lang="en-US" altLang="zh-CN" sz="2800" baseline="-25000" dirty="0" err="1">
                <a:solidFill>
                  <a:srgbClr val="0000FF"/>
                </a:solidFill>
                <a:latin typeface="华文仿宋" panose="02010600040101010101" pitchFamily="2" charset="-122"/>
                <a:ea typeface="华文仿宋" panose="02010600040101010101" pitchFamily="2" charset="-122"/>
              </a:rPr>
              <a:t>i</a:t>
            </a:r>
            <a:r>
              <a:rPr lang="en-US" altLang="zh-CN" sz="2800" dirty="0">
                <a:solidFill>
                  <a:srgbClr val="0000FF"/>
                </a:solidFill>
                <a:latin typeface="华文仿宋" panose="02010600040101010101" pitchFamily="2" charset="-122"/>
                <a:ea typeface="华文仿宋" panose="02010600040101010101" pitchFamily="2" charset="-122"/>
              </a:rPr>
              <a:t>)P(C</a:t>
            </a:r>
            <a:r>
              <a:rPr lang="en-US" altLang="zh-CN" sz="2800" baseline="-25000" dirty="0">
                <a:solidFill>
                  <a:srgbClr val="0000FF"/>
                </a:solidFill>
                <a:latin typeface="华文仿宋" panose="02010600040101010101" pitchFamily="2" charset="-122"/>
                <a:ea typeface="华文仿宋" panose="02010600040101010101" pitchFamily="2" charset="-122"/>
              </a:rPr>
              <a:t>i</a:t>
            </a:r>
            <a:r>
              <a:rPr lang="en-US" altLang="zh-CN" sz="2800" dirty="0">
                <a:solidFill>
                  <a:srgbClr val="0000FF"/>
                </a:solidFill>
                <a:latin typeface="华文仿宋" panose="02010600040101010101" pitchFamily="2" charset="-122"/>
                <a:ea typeface="华文仿宋" panose="02010600040101010101" pitchFamily="2" charset="-122"/>
              </a:rPr>
              <a:t>)</a:t>
            </a:r>
            <a:r>
              <a:rPr lang="zh-CN" altLang="en-US" sz="2800" dirty="0">
                <a:solidFill>
                  <a:srgbClr val="0000FF"/>
                </a:solidFill>
                <a:latin typeface="华文仿宋" panose="02010600040101010101" pitchFamily="2" charset="-122"/>
                <a:ea typeface="华文仿宋" panose="02010600040101010101" pitchFamily="2" charset="-122"/>
              </a:rPr>
              <a:t>最大即可</a:t>
            </a:r>
          </a:p>
          <a:p>
            <a:pPr lvl="1" eaLnBrk="1" hangingPunct="1">
              <a:buClr>
                <a:schemeClr val="accent2"/>
              </a:buClr>
            </a:pPr>
            <a:r>
              <a:rPr lang="zh-CN" altLang="en-US" sz="2800" dirty="0">
                <a:solidFill>
                  <a:srgbClr val="0000FF"/>
                </a:solidFill>
                <a:latin typeface="华文仿宋" panose="02010600040101010101" pitchFamily="2" charset="-122"/>
                <a:ea typeface="华文仿宋" panose="02010600040101010101" pitchFamily="2" charset="-122"/>
              </a:rPr>
              <a:t>类的先验概率可以用：</a:t>
            </a:r>
            <a:r>
              <a:rPr lang="en-US" altLang="zh-CN" sz="2800" dirty="0">
                <a:solidFill>
                  <a:srgbClr val="0000FF"/>
                </a:solidFill>
                <a:latin typeface="华文仿宋" panose="02010600040101010101" pitchFamily="2" charset="-122"/>
                <a:ea typeface="华文仿宋" panose="02010600040101010101" pitchFamily="2" charset="-122"/>
              </a:rPr>
              <a:t>P(C</a:t>
            </a:r>
            <a:r>
              <a:rPr lang="en-US" altLang="zh-CN" sz="2800" baseline="-25000" dirty="0">
                <a:solidFill>
                  <a:srgbClr val="0000FF"/>
                </a:solidFill>
                <a:latin typeface="华文仿宋" panose="02010600040101010101" pitchFamily="2" charset="-122"/>
                <a:ea typeface="华文仿宋" panose="02010600040101010101" pitchFamily="2" charset="-122"/>
              </a:rPr>
              <a:t>i</a:t>
            </a:r>
            <a:r>
              <a:rPr lang="en-US" altLang="zh-CN" sz="2800" dirty="0">
                <a:solidFill>
                  <a:srgbClr val="0000FF"/>
                </a:solidFill>
                <a:latin typeface="华文仿宋" panose="02010600040101010101" pitchFamily="2" charset="-122"/>
                <a:ea typeface="华文仿宋" panose="02010600040101010101" pitchFamily="2" charset="-122"/>
              </a:rPr>
              <a:t>)=S</a:t>
            </a:r>
            <a:r>
              <a:rPr lang="en-US" altLang="zh-CN" sz="2800" baseline="-25000" dirty="0">
                <a:solidFill>
                  <a:srgbClr val="0000FF"/>
                </a:solidFill>
                <a:latin typeface="华文仿宋" panose="02010600040101010101" pitchFamily="2" charset="-122"/>
                <a:ea typeface="华文仿宋" panose="02010600040101010101" pitchFamily="2" charset="-122"/>
              </a:rPr>
              <a:t>i</a:t>
            </a:r>
            <a:r>
              <a:rPr lang="en-US" altLang="zh-CN" sz="2800" dirty="0">
                <a:solidFill>
                  <a:srgbClr val="0000FF"/>
                </a:solidFill>
                <a:latin typeface="华文仿宋" panose="02010600040101010101" pitchFamily="2" charset="-122"/>
                <a:ea typeface="华文仿宋" panose="02010600040101010101" pitchFamily="2" charset="-122"/>
              </a:rPr>
              <a:t>/S,</a:t>
            </a:r>
            <a:r>
              <a:rPr lang="zh-CN" altLang="en-US" sz="2800" dirty="0">
                <a:solidFill>
                  <a:srgbClr val="0000FF"/>
                </a:solidFill>
                <a:latin typeface="华文仿宋" panose="02010600040101010101" pitchFamily="2" charset="-122"/>
                <a:ea typeface="华文仿宋" panose="02010600040101010101" pitchFamily="2" charset="-122"/>
              </a:rPr>
              <a:t>其中</a:t>
            </a:r>
            <a:r>
              <a:rPr lang="en-US" altLang="zh-CN" sz="2800" dirty="0">
                <a:solidFill>
                  <a:srgbClr val="0000FF"/>
                </a:solidFill>
                <a:latin typeface="华文仿宋" panose="02010600040101010101" pitchFamily="2" charset="-122"/>
                <a:ea typeface="华文仿宋" panose="02010600040101010101" pitchFamily="2" charset="-122"/>
              </a:rPr>
              <a:t>S</a:t>
            </a:r>
            <a:r>
              <a:rPr lang="en-US" altLang="zh-CN" sz="2800" baseline="-25000" dirty="0">
                <a:solidFill>
                  <a:srgbClr val="0000FF"/>
                </a:solidFill>
                <a:latin typeface="华文仿宋" panose="02010600040101010101" pitchFamily="2" charset="-122"/>
                <a:ea typeface="华文仿宋" panose="02010600040101010101" pitchFamily="2" charset="-122"/>
              </a:rPr>
              <a:t>i</a:t>
            </a:r>
            <a:r>
              <a:rPr lang="zh-CN" altLang="en-US" sz="2800" dirty="0">
                <a:solidFill>
                  <a:srgbClr val="0000FF"/>
                </a:solidFill>
                <a:latin typeface="华文仿宋" panose="02010600040101010101" pitchFamily="2" charset="-122"/>
                <a:ea typeface="华文仿宋" panose="02010600040101010101" pitchFamily="2" charset="-122"/>
              </a:rPr>
              <a:t>是类</a:t>
            </a:r>
            <a:r>
              <a:rPr lang="en-US" altLang="zh-CN" sz="2800" dirty="0">
                <a:solidFill>
                  <a:srgbClr val="0000FF"/>
                </a:solidFill>
                <a:latin typeface="华文仿宋" panose="02010600040101010101" pitchFamily="2" charset="-122"/>
                <a:ea typeface="华文仿宋" panose="02010600040101010101" pitchFamily="2" charset="-122"/>
              </a:rPr>
              <a:t>C</a:t>
            </a:r>
            <a:r>
              <a:rPr lang="en-US" altLang="zh-CN" sz="2800" baseline="-25000" dirty="0">
                <a:solidFill>
                  <a:srgbClr val="0000FF"/>
                </a:solidFill>
                <a:latin typeface="华文仿宋" panose="02010600040101010101" pitchFamily="2" charset="-122"/>
                <a:ea typeface="华文仿宋" panose="02010600040101010101" pitchFamily="2" charset="-122"/>
              </a:rPr>
              <a:t>i</a:t>
            </a:r>
            <a:r>
              <a:rPr lang="zh-CN" altLang="en-US" sz="2800" dirty="0">
                <a:solidFill>
                  <a:srgbClr val="0000FF"/>
                </a:solidFill>
                <a:latin typeface="华文仿宋" panose="02010600040101010101" pitchFamily="2" charset="-122"/>
                <a:ea typeface="华文仿宋" panose="02010600040101010101" pitchFamily="2" charset="-122"/>
              </a:rPr>
              <a:t>中的训练样本数，而</a:t>
            </a:r>
            <a:r>
              <a:rPr lang="en-US" altLang="zh-CN" sz="2800" dirty="0">
                <a:solidFill>
                  <a:srgbClr val="0000FF"/>
                </a:solidFill>
                <a:latin typeface="华文仿宋" panose="02010600040101010101" pitchFamily="2" charset="-122"/>
                <a:ea typeface="华文仿宋" panose="02010600040101010101" pitchFamily="2" charset="-122"/>
              </a:rPr>
              <a:t>S</a:t>
            </a:r>
            <a:r>
              <a:rPr lang="zh-CN" altLang="en-US" sz="2800" dirty="0">
                <a:solidFill>
                  <a:srgbClr val="0000FF"/>
                </a:solidFill>
                <a:latin typeface="华文仿宋" panose="02010600040101010101" pitchFamily="2" charset="-122"/>
                <a:ea typeface="华文仿宋" panose="02010600040101010101" pitchFamily="2" charset="-122"/>
              </a:rPr>
              <a:t>是训练样本总数</a:t>
            </a:r>
          </a:p>
        </p:txBody>
      </p:sp>
      <p:sp>
        <p:nvSpPr>
          <p:cNvPr id="387080" name="Text Box 8"/>
          <p:cNvSpPr txBox="1">
            <a:spLocks noChangeArrowheads="1"/>
          </p:cNvSpPr>
          <p:nvPr/>
        </p:nvSpPr>
        <p:spPr bwMode="auto">
          <a:xfrm>
            <a:off x="3095625" y="5697538"/>
            <a:ext cx="3455988" cy="523220"/>
          </a:xfrm>
          <a:prstGeom prst="rect">
            <a:avLst/>
          </a:prstGeom>
          <a:solidFill>
            <a:srgbClr val="FFFF99"/>
          </a:solidFill>
          <a:ln w="9525">
            <a:solidFill>
              <a:srgbClr val="FF6600"/>
            </a:solidFill>
            <a:miter lim="800000"/>
            <a:headEnd/>
            <a:tailEnd/>
          </a:ln>
        </p:spPr>
        <p:txBody>
          <a:bodyPr>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eaLnBrk="1" hangingPunct="1">
              <a:spcBef>
                <a:spcPct val="0"/>
              </a:spcBef>
              <a:buClrTx/>
              <a:buSzTx/>
              <a:buFontTx/>
              <a:buNone/>
            </a:pPr>
            <a:r>
              <a:rPr lang="zh-CN" altLang="en-US" sz="2800" b="1" dirty="0">
                <a:solidFill>
                  <a:srgbClr val="0000FF"/>
                </a:solidFill>
                <a:latin typeface="华文仿宋" panose="02010600040101010101" pitchFamily="2" charset="-122"/>
                <a:ea typeface="华文仿宋" panose="02010600040101010101" pitchFamily="2" charset="-122"/>
              </a:rPr>
              <a:t>如何计算</a:t>
            </a:r>
            <a:r>
              <a:rPr lang="en-US" altLang="zh-CN" sz="2800" b="1" dirty="0">
                <a:solidFill>
                  <a:srgbClr val="0000FF"/>
                </a:solidFill>
                <a:latin typeface="华文仿宋" panose="02010600040101010101" pitchFamily="2" charset="-122"/>
                <a:ea typeface="华文仿宋" panose="02010600040101010101" pitchFamily="2" charset="-122"/>
              </a:rPr>
              <a:t>P(</a:t>
            </a:r>
            <a:r>
              <a:rPr lang="en-US" altLang="zh-CN" sz="2800" b="1" dirty="0" err="1">
                <a:solidFill>
                  <a:srgbClr val="0000FF"/>
                </a:solidFill>
                <a:latin typeface="华文仿宋" panose="02010600040101010101" pitchFamily="2" charset="-122"/>
                <a:ea typeface="华文仿宋" panose="02010600040101010101" pitchFamily="2" charset="-122"/>
              </a:rPr>
              <a:t>X|C</a:t>
            </a:r>
            <a:r>
              <a:rPr lang="en-US" altLang="zh-CN" sz="2800" b="1" baseline="-25000" dirty="0" err="1">
                <a:solidFill>
                  <a:srgbClr val="0000FF"/>
                </a:solidFill>
                <a:latin typeface="华文仿宋" panose="02010600040101010101" pitchFamily="2" charset="-122"/>
                <a:ea typeface="华文仿宋" panose="02010600040101010101" pitchFamily="2" charset="-122"/>
              </a:rPr>
              <a:t>i</a:t>
            </a:r>
            <a:r>
              <a:rPr lang="en-US" altLang="zh-CN" sz="2800" b="1" dirty="0">
                <a:solidFill>
                  <a:srgbClr val="0000FF"/>
                </a:solidFill>
                <a:latin typeface="华文仿宋" panose="02010600040101010101" pitchFamily="2" charset="-122"/>
                <a:ea typeface="华文仿宋" panose="02010600040101010101" pitchFamily="2" charset="-122"/>
              </a:rPr>
              <a:t>)</a:t>
            </a:r>
            <a:r>
              <a:rPr lang="zh-CN" altLang="en-US" sz="2800" b="1" dirty="0">
                <a:solidFill>
                  <a:srgbClr val="0000FF"/>
                </a:solidFill>
                <a:latin typeface="华文仿宋" panose="02010600040101010101" pitchFamily="2" charset="-122"/>
                <a:ea typeface="华文仿宋" panose="02010600040101010101" pitchFamily="2" charset="-122"/>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7078">
                                            <p:txEl>
                                              <p:pRg st="0" end="0"/>
                                            </p:txEl>
                                          </p:spTgt>
                                        </p:tgtEl>
                                        <p:attrNameLst>
                                          <p:attrName>style.visibility</p:attrName>
                                        </p:attrNameLst>
                                      </p:cBhvr>
                                      <p:to>
                                        <p:strVal val="visible"/>
                                      </p:to>
                                    </p:set>
                                    <p:animEffect transition="in" filter="box(in)">
                                      <p:cBhvr>
                                        <p:cTn id="7" dur="500"/>
                                        <p:tgtEl>
                                          <p:spTgt spid="3870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7078">
                                            <p:txEl>
                                              <p:pRg st="1" end="1"/>
                                            </p:txEl>
                                          </p:spTgt>
                                        </p:tgtEl>
                                        <p:attrNameLst>
                                          <p:attrName>style.visibility</p:attrName>
                                        </p:attrNameLst>
                                      </p:cBhvr>
                                      <p:to>
                                        <p:strVal val="visible"/>
                                      </p:to>
                                    </p:set>
                                    <p:animEffect transition="in" filter="box(in)">
                                      <p:cBhvr>
                                        <p:cTn id="12" dur="500"/>
                                        <p:tgtEl>
                                          <p:spTgt spid="3870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87080"/>
                                        </p:tgtEl>
                                        <p:attrNameLst>
                                          <p:attrName>style.visibility</p:attrName>
                                        </p:attrNameLst>
                                      </p:cBhvr>
                                      <p:to>
                                        <p:strVal val="visible"/>
                                      </p:to>
                                    </p:set>
                                    <p:anim calcmode="lin" valueType="num">
                                      <p:cBhvr>
                                        <p:cTn id="17" dur="500" fill="hold"/>
                                        <p:tgtEl>
                                          <p:spTgt spid="387080"/>
                                        </p:tgtEl>
                                        <p:attrNameLst>
                                          <p:attrName>ppt_w</p:attrName>
                                        </p:attrNameLst>
                                      </p:cBhvr>
                                      <p:tavLst>
                                        <p:tav tm="0">
                                          <p:val>
                                            <p:fltVal val="0"/>
                                          </p:val>
                                        </p:tav>
                                        <p:tav tm="100000">
                                          <p:val>
                                            <p:strVal val="#ppt_w"/>
                                          </p:val>
                                        </p:tav>
                                      </p:tavLst>
                                    </p:anim>
                                    <p:anim calcmode="lin" valueType="num">
                                      <p:cBhvr>
                                        <p:cTn id="18" dur="500" fill="hold"/>
                                        <p:tgtEl>
                                          <p:spTgt spid="387080"/>
                                        </p:tgtEl>
                                        <p:attrNameLst>
                                          <p:attrName>ppt_h</p:attrName>
                                        </p:attrNameLst>
                                      </p:cBhvr>
                                      <p:tavLst>
                                        <p:tav tm="0">
                                          <p:val>
                                            <p:fltVal val="0"/>
                                          </p:val>
                                        </p:tav>
                                        <p:tav tm="100000">
                                          <p:val>
                                            <p:strVal val="#ppt_h"/>
                                          </p:val>
                                        </p:tav>
                                      </p:tavLst>
                                    </p:anim>
                                    <p:animEffect transition="in" filter="fade">
                                      <p:cBhvr>
                                        <p:cTn id="19" dur="500"/>
                                        <p:tgtEl>
                                          <p:spTgt spid="387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8" grpId="0" build="p" bldLvl="2" autoUpdateAnimBg="0"/>
      <p:bldP spid="387080"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287338" y="225425"/>
            <a:ext cx="6192837" cy="792163"/>
          </a:xfrm>
        </p:spPr>
        <p:txBody>
          <a:bodyPr/>
          <a:lstStyle/>
          <a:p>
            <a:pPr eaLnBrk="1" hangingPunct="1"/>
            <a:r>
              <a:rPr lang="zh-CN" altLang="en-US" dirty="0"/>
              <a:t>朴素贝叶斯分类</a:t>
            </a:r>
          </a:p>
        </p:txBody>
      </p:sp>
      <p:sp>
        <p:nvSpPr>
          <p:cNvPr id="1029" name="Rectangle 3"/>
          <p:cNvSpPr>
            <a:spLocks noGrp="1" noChangeArrowheads="1"/>
          </p:cNvSpPr>
          <p:nvPr>
            <p:ph type="body" sz="half" idx="1"/>
          </p:nvPr>
        </p:nvSpPr>
        <p:spPr>
          <a:xfrm>
            <a:off x="107950" y="1196975"/>
            <a:ext cx="8748525" cy="561975"/>
          </a:xfrm>
        </p:spPr>
        <p:txBody>
          <a:bodyPr/>
          <a:lstStyle/>
          <a:p>
            <a:pPr eaLnBrk="1" hangingPunct="1"/>
            <a:r>
              <a:rPr lang="zh-CN" altLang="en-US" sz="2600" dirty="0"/>
              <a:t>类条件独立的朴素假定</a:t>
            </a:r>
            <a:r>
              <a:rPr lang="en-US" altLang="zh-CN" sz="2600" dirty="0"/>
              <a:t>(</a:t>
            </a:r>
            <a:r>
              <a:rPr lang="en-US" altLang="en-US" dirty="0">
                <a:solidFill>
                  <a:srgbClr val="CC0000"/>
                </a:solidFill>
              </a:rPr>
              <a:t>class conditional independence )</a:t>
            </a:r>
            <a:r>
              <a:rPr lang="en-US" altLang="zh-CN" sz="2600" dirty="0"/>
              <a:t>:</a:t>
            </a:r>
            <a:r>
              <a:rPr lang="en-US" altLang="zh-CN" sz="2600" i="1" dirty="0"/>
              <a:t>   </a:t>
            </a:r>
            <a:endParaRPr lang="zh-CN" altLang="en-US" sz="2200" dirty="0"/>
          </a:p>
        </p:txBody>
      </p:sp>
      <p:graphicFrame>
        <p:nvGraphicFramePr>
          <p:cNvPr id="384004" name="Object 4"/>
          <p:cNvGraphicFramePr>
            <a:graphicFrameLocks noGrp="1"/>
          </p:cNvGraphicFramePr>
          <p:nvPr>
            <p:ph sz="half" idx="4294967295"/>
            <p:extLst>
              <p:ext uri="{D42A27DB-BD31-4B8C-83A1-F6EECF244321}">
                <p14:modId xmlns:p14="http://schemas.microsoft.com/office/powerpoint/2010/main" val="1337300329"/>
              </p:ext>
            </p:extLst>
          </p:nvPr>
        </p:nvGraphicFramePr>
        <p:xfrm>
          <a:off x="2591780" y="1758950"/>
          <a:ext cx="3060340" cy="985974"/>
        </p:xfrm>
        <a:graphic>
          <a:graphicData uri="http://schemas.openxmlformats.org/presentationml/2006/ole">
            <mc:AlternateContent xmlns:mc="http://schemas.openxmlformats.org/markup-compatibility/2006">
              <mc:Choice xmlns:v="urn:schemas-microsoft-com:vml" Requires="v">
                <p:oleObj spid="_x0000_s1646" name="公式" r:id="rId4" imgW="1765080" imgH="507960" progId="Equation.3">
                  <p:embed/>
                </p:oleObj>
              </mc:Choice>
              <mc:Fallback>
                <p:oleObj name="公式" r:id="rId4" imgW="1765080" imgH="50796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1780" y="1758950"/>
                        <a:ext cx="3060340" cy="985974"/>
                      </a:xfrm>
                      <a:prstGeom prst="rect">
                        <a:avLst/>
                      </a:prstGeom>
                      <a:noFill/>
                      <a:ln>
                        <a:noFill/>
                      </a:ln>
                      <a:effectLst/>
                      <a:extLst/>
                    </p:spPr>
                  </p:pic>
                </p:oleObj>
              </mc:Fallback>
            </mc:AlternateContent>
          </a:graphicData>
        </a:graphic>
      </p:graphicFrame>
      <p:sp>
        <p:nvSpPr>
          <p:cNvPr id="8" name="灯片编号占位符 6"/>
          <p:cNvSpPr>
            <a:spLocks noGrp="1"/>
          </p:cNvSpPr>
          <p:nvPr>
            <p:ph type="sldNum" sz="quarter" idx="12"/>
          </p:nvPr>
        </p:nvSpPr>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4BF3FB90-2E11-4582-A237-086868BC3759}" type="slidenum">
              <a:rPr lang="en-US" altLang="zh-CN" sz="1000">
                <a:latin typeface="Arial" panose="020B0604020202020204" pitchFamily="34" charset="0"/>
              </a:rPr>
              <a:pPr eaLnBrk="1" hangingPunct="1"/>
              <a:t>49</a:t>
            </a:fld>
            <a:endParaRPr lang="en-US" altLang="zh-CN" sz="1000">
              <a:latin typeface="Arial" panose="020B0604020202020204" pitchFamily="34" charset="0"/>
            </a:endParaRPr>
          </a:p>
        </p:txBody>
      </p:sp>
      <p:sp>
        <p:nvSpPr>
          <p:cNvPr id="384006" name="Rectangle 6"/>
          <p:cNvSpPr>
            <a:spLocks noChangeArrowheads="1"/>
          </p:cNvSpPr>
          <p:nvPr/>
        </p:nvSpPr>
        <p:spPr bwMode="auto">
          <a:xfrm>
            <a:off x="107950" y="3162300"/>
            <a:ext cx="8964613"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000">
                <a:solidFill>
                  <a:schemeClr val="tx1"/>
                </a:solidFill>
                <a:latin typeface="Times New Roman" panose="02020603050405020304" pitchFamily="18" charset="0"/>
                <a:ea typeface="SimSun" panose="02010600030101010101" pitchFamily="2" charset="-122"/>
              </a:defRPr>
            </a:lvl1pPr>
            <a:lvl2pPr marL="692150" indent="-347663"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lnSpc>
                <a:spcPct val="120000"/>
              </a:lnSpc>
              <a:buClr>
                <a:schemeClr val="accent2"/>
              </a:buClr>
              <a:buFont typeface="Wingdings" panose="05000000000000000000" pitchFamily="2" charset="2"/>
              <a:buChar char="Ø"/>
            </a:pPr>
            <a:r>
              <a:rPr lang="zh-CN" altLang="en-US" sz="2200" dirty="0">
                <a:solidFill>
                  <a:srgbClr val="0000FF"/>
                </a:solidFill>
                <a:latin typeface="华文仿宋" panose="02010600040101010101" pitchFamily="2" charset="-122"/>
                <a:ea typeface="华文仿宋" panose="02010600040101010101" pitchFamily="2" charset="-122"/>
              </a:rPr>
              <a:t>如果</a:t>
            </a:r>
            <a:r>
              <a:rPr lang="en-US" altLang="zh-CN" sz="2200" dirty="0">
                <a:solidFill>
                  <a:srgbClr val="0000FF"/>
                </a:solidFill>
                <a:latin typeface="华文仿宋" panose="02010600040101010101" pitchFamily="2" charset="-122"/>
                <a:ea typeface="华文仿宋" panose="02010600040101010101" pitchFamily="2" charset="-122"/>
              </a:rPr>
              <a:t> </a:t>
            </a:r>
            <a:r>
              <a:rPr lang="en-US" altLang="zh-CN" sz="2200" dirty="0" err="1">
                <a:solidFill>
                  <a:srgbClr val="0000FF"/>
                </a:solidFill>
                <a:latin typeface="华文仿宋" panose="02010600040101010101" pitchFamily="2" charset="-122"/>
                <a:ea typeface="华文仿宋" panose="02010600040101010101" pitchFamily="2" charset="-122"/>
              </a:rPr>
              <a:t>A</a:t>
            </a:r>
            <a:r>
              <a:rPr lang="en-US" altLang="zh-CN" sz="2200" baseline="-25000" dirty="0" err="1">
                <a:solidFill>
                  <a:srgbClr val="0000FF"/>
                </a:solidFill>
                <a:latin typeface="华文仿宋" panose="02010600040101010101" pitchFamily="2" charset="-122"/>
                <a:ea typeface="华文仿宋" panose="02010600040101010101" pitchFamily="2" charset="-122"/>
              </a:rPr>
              <a:t>k</a:t>
            </a:r>
            <a:r>
              <a:rPr lang="zh-CN" altLang="en-US" sz="2200" dirty="0">
                <a:solidFill>
                  <a:srgbClr val="0000FF"/>
                </a:solidFill>
                <a:latin typeface="华文仿宋" panose="02010600040101010101" pitchFamily="2" charset="-122"/>
                <a:ea typeface="华文仿宋" panose="02010600040101010101" pitchFamily="2" charset="-122"/>
              </a:rPr>
              <a:t>是离散值，则</a:t>
            </a:r>
            <a:r>
              <a:rPr lang="en-US" altLang="zh-CN" sz="2200" dirty="0">
                <a:solidFill>
                  <a:srgbClr val="0000FF"/>
                </a:solidFill>
                <a:latin typeface="华文仿宋" panose="02010600040101010101" pitchFamily="2" charset="-122"/>
                <a:ea typeface="华文仿宋" panose="02010600040101010101" pitchFamily="2" charset="-122"/>
              </a:rPr>
              <a:t>P(</a:t>
            </a:r>
            <a:r>
              <a:rPr lang="en-US" altLang="zh-CN" sz="2200" dirty="0" err="1">
                <a:solidFill>
                  <a:srgbClr val="0000FF"/>
                </a:solidFill>
                <a:latin typeface="华文仿宋" panose="02010600040101010101" pitchFamily="2" charset="-122"/>
                <a:ea typeface="华文仿宋" panose="02010600040101010101" pitchFamily="2" charset="-122"/>
              </a:rPr>
              <a:t>x</a:t>
            </a:r>
            <a:r>
              <a:rPr lang="en-US" altLang="zh-CN" sz="2200" baseline="-25000" dirty="0" err="1">
                <a:solidFill>
                  <a:srgbClr val="0000FF"/>
                </a:solidFill>
                <a:latin typeface="华文仿宋" panose="02010600040101010101" pitchFamily="2" charset="-122"/>
                <a:ea typeface="华文仿宋" panose="02010600040101010101" pitchFamily="2" charset="-122"/>
              </a:rPr>
              <a:t>k</a:t>
            </a:r>
            <a:r>
              <a:rPr lang="en-US" altLang="zh-CN" sz="2200" dirty="0" err="1">
                <a:solidFill>
                  <a:srgbClr val="0000FF"/>
                </a:solidFill>
                <a:latin typeface="华文仿宋" panose="02010600040101010101" pitchFamily="2" charset="-122"/>
                <a:ea typeface="华文仿宋" panose="02010600040101010101" pitchFamily="2" charset="-122"/>
              </a:rPr>
              <a:t>|C</a:t>
            </a:r>
            <a:r>
              <a:rPr lang="en-US" altLang="zh-CN" sz="2200" baseline="-25000" dirty="0" err="1">
                <a:solidFill>
                  <a:srgbClr val="0000FF"/>
                </a:solidFill>
                <a:latin typeface="华文仿宋" panose="02010600040101010101" pitchFamily="2" charset="-122"/>
                <a:ea typeface="华文仿宋" panose="02010600040101010101" pitchFamily="2" charset="-122"/>
              </a:rPr>
              <a:t>i</a:t>
            </a:r>
            <a:r>
              <a:rPr lang="en-US" altLang="zh-CN" sz="2200" dirty="0">
                <a:solidFill>
                  <a:srgbClr val="0000FF"/>
                </a:solidFill>
                <a:latin typeface="华文仿宋" panose="02010600040101010101" pitchFamily="2" charset="-122"/>
                <a:ea typeface="华文仿宋" panose="02010600040101010101" pitchFamily="2" charset="-122"/>
              </a:rPr>
              <a:t>)=</a:t>
            </a:r>
            <a:r>
              <a:rPr lang="en-US" altLang="zh-CN" sz="2200" dirty="0" err="1">
                <a:solidFill>
                  <a:srgbClr val="0000FF"/>
                </a:solidFill>
                <a:latin typeface="华文仿宋" panose="02010600040101010101" pitchFamily="2" charset="-122"/>
                <a:ea typeface="华文仿宋" panose="02010600040101010101" pitchFamily="2" charset="-122"/>
              </a:rPr>
              <a:t>S</a:t>
            </a:r>
            <a:r>
              <a:rPr lang="en-US" altLang="zh-CN" sz="2200" baseline="-25000" dirty="0" err="1">
                <a:solidFill>
                  <a:srgbClr val="0000FF"/>
                </a:solidFill>
                <a:latin typeface="华文仿宋" panose="02010600040101010101" pitchFamily="2" charset="-122"/>
                <a:ea typeface="华文仿宋" panose="02010600040101010101" pitchFamily="2" charset="-122"/>
              </a:rPr>
              <a:t>i</a:t>
            </a:r>
            <a:r>
              <a:rPr lang="en-US" altLang="zh-CN" sz="2200" baseline="-38000" dirty="0" err="1">
                <a:solidFill>
                  <a:srgbClr val="0000FF"/>
                </a:solidFill>
                <a:latin typeface="华文仿宋" panose="02010600040101010101" pitchFamily="2" charset="-122"/>
                <a:ea typeface="华文仿宋" panose="02010600040101010101" pitchFamily="2" charset="-122"/>
              </a:rPr>
              <a:t>k</a:t>
            </a:r>
            <a:r>
              <a:rPr lang="en-US" altLang="zh-CN" sz="2200" dirty="0">
                <a:solidFill>
                  <a:srgbClr val="0000FF"/>
                </a:solidFill>
                <a:latin typeface="华文仿宋" panose="02010600040101010101" pitchFamily="2" charset="-122"/>
                <a:ea typeface="华文仿宋" panose="02010600040101010101" pitchFamily="2" charset="-122"/>
              </a:rPr>
              <a:t>/S</a:t>
            </a:r>
            <a:r>
              <a:rPr lang="en-US" altLang="zh-CN" sz="2200" baseline="-25000" dirty="0">
                <a:solidFill>
                  <a:srgbClr val="0000FF"/>
                </a:solidFill>
                <a:latin typeface="华文仿宋" panose="02010600040101010101" pitchFamily="2" charset="-122"/>
                <a:ea typeface="华文仿宋" panose="02010600040101010101" pitchFamily="2" charset="-122"/>
              </a:rPr>
              <a:t>i</a:t>
            </a:r>
            <a:r>
              <a:rPr lang="zh-CN" altLang="en-US" sz="2200" dirty="0">
                <a:solidFill>
                  <a:srgbClr val="0000FF"/>
                </a:solidFill>
                <a:latin typeface="华文仿宋" panose="02010600040101010101" pitchFamily="2" charset="-122"/>
                <a:ea typeface="华文仿宋" panose="02010600040101010101" pitchFamily="2" charset="-122"/>
              </a:rPr>
              <a:t>，</a:t>
            </a:r>
            <a:r>
              <a:rPr lang="en-US" altLang="zh-CN" sz="2200" dirty="0" err="1">
                <a:solidFill>
                  <a:srgbClr val="0000FF"/>
                </a:solidFill>
                <a:latin typeface="华文仿宋" panose="02010600040101010101" pitchFamily="2" charset="-122"/>
                <a:ea typeface="华文仿宋" panose="02010600040101010101" pitchFamily="2" charset="-122"/>
              </a:rPr>
              <a:t>S</a:t>
            </a:r>
            <a:r>
              <a:rPr lang="en-US" altLang="zh-CN" sz="2200" baseline="-25000" dirty="0" err="1">
                <a:solidFill>
                  <a:srgbClr val="0000FF"/>
                </a:solidFill>
                <a:latin typeface="华文仿宋" panose="02010600040101010101" pitchFamily="2" charset="-122"/>
                <a:ea typeface="华文仿宋" panose="02010600040101010101" pitchFamily="2" charset="-122"/>
              </a:rPr>
              <a:t>i</a:t>
            </a:r>
            <a:r>
              <a:rPr lang="en-US" altLang="zh-CN" sz="2200" baseline="-38000" dirty="0" err="1">
                <a:solidFill>
                  <a:srgbClr val="0000FF"/>
                </a:solidFill>
                <a:latin typeface="华文仿宋" panose="02010600040101010101" pitchFamily="2" charset="-122"/>
                <a:ea typeface="华文仿宋" panose="02010600040101010101" pitchFamily="2" charset="-122"/>
              </a:rPr>
              <a:t>k</a:t>
            </a:r>
            <a:r>
              <a:rPr lang="zh-CN" altLang="en-US" sz="2200" dirty="0">
                <a:solidFill>
                  <a:srgbClr val="0000FF"/>
                </a:solidFill>
                <a:latin typeface="华文仿宋" panose="02010600040101010101" pitchFamily="2" charset="-122"/>
                <a:ea typeface="华文仿宋" panose="02010600040101010101" pitchFamily="2" charset="-122"/>
              </a:rPr>
              <a:t>是</a:t>
            </a:r>
            <a:r>
              <a:rPr lang="en-US" altLang="zh-CN" sz="2200" dirty="0">
                <a:solidFill>
                  <a:srgbClr val="0000FF"/>
                </a:solidFill>
                <a:latin typeface="华文仿宋" panose="02010600040101010101" pitchFamily="2" charset="-122"/>
                <a:ea typeface="华文仿宋" panose="02010600040101010101" pitchFamily="2" charset="-122"/>
              </a:rPr>
              <a:t>D</a:t>
            </a:r>
            <a:r>
              <a:rPr lang="zh-CN" altLang="en-US" sz="2200" dirty="0">
                <a:solidFill>
                  <a:srgbClr val="0000FF"/>
                </a:solidFill>
                <a:latin typeface="华文仿宋" panose="02010600040101010101" pitchFamily="2" charset="-122"/>
                <a:ea typeface="华文仿宋" panose="02010600040101010101" pitchFamily="2" charset="-122"/>
              </a:rPr>
              <a:t>中类别为</a:t>
            </a:r>
            <a:r>
              <a:rPr lang="en-US" altLang="zh-CN" sz="2200" dirty="0">
                <a:solidFill>
                  <a:srgbClr val="0000FF"/>
                </a:solidFill>
                <a:latin typeface="华文仿宋" panose="02010600040101010101" pitchFamily="2" charset="-122"/>
                <a:ea typeface="华文仿宋" panose="02010600040101010101" pitchFamily="2" charset="-122"/>
              </a:rPr>
              <a:t>C</a:t>
            </a:r>
            <a:r>
              <a:rPr lang="en-US" altLang="zh-CN" sz="2200" baseline="-25000" dirty="0">
                <a:solidFill>
                  <a:srgbClr val="0000FF"/>
                </a:solidFill>
                <a:latin typeface="华文仿宋" panose="02010600040101010101" pitchFamily="2" charset="-122"/>
                <a:ea typeface="华文仿宋" panose="02010600040101010101" pitchFamily="2" charset="-122"/>
              </a:rPr>
              <a:t>i</a:t>
            </a:r>
            <a:r>
              <a:rPr lang="zh-CN" altLang="en-US" sz="2200" dirty="0">
                <a:solidFill>
                  <a:srgbClr val="0000FF"/>
                </a:solidFill>
                <a:latin typeface="华文仿宋" panose="02010600040101010101" pitchFamily="2" charset="-122"/>
                <a:ea typeface="华文仿宋" panose="02010600040101010101" pitchFamily="2" charset="-122"/>
              </a:rPr>
              <a:t>且属性</a:t>
            </a:r>
            <a:r>
              <a:rPr lang="en-US" altLang="zh-CN" sz="2200" dirty="0" err="1">
                <a:solidFill>
                  <a:srgbClr val="0000FF"/>
                </a:solidFill>
                <a:latin typeface="华文仿宋" panose="02010600040101010101" pitchFamily="2" charset="-122"/>
                <a:ea typeface="华文仿宋" panose="02010600040101010101" pitchFamily="2" charset="-122"/>
              </a:rPr>
              <a:t>A</a:t>
            </a:r>
            <a:r>
              <a:rPr lang="en-US" altLang="zh-CN" sz="2200" baseline="-25000" dirty="0" err="1">
                <a:solidFill>
                  <a:srgbClr val="0000FF"/>
                </a:solidFill>
                <a:latin typeface="华文仿宋" panose="02010600040101010101" pitchFamily="2" charset="-122"/>
                <a:ea typeface="华文仿宋" panose="02010600040101010101" pitchFamily="2" charset="-122"/>
              </a:rPr>
              <a:t>k</a:t>
            </a:r>
            <a:r>
              <a:rPr lang="zh-CN" altLang="en-US" sz="2200" dirty="0">
                <a:solidFill>
                  <a:srgbClr val="0000FF"/>
                </a:solidFill>
                <a:latin typeface="华文仿宋" panose="02010600040101010101" pitchFamily="2" charset="-122"/>
                <a:ea typeface="华文仿宋" panose="02010600040101010101" pitchFamily="2" charset="-122"/>
              </a:rPr>
              <a:t>取值为</a:t>
            </a:r>
            <a:r>
              <a:rPr lang="en-US" altLang="zh-CN" sz="2200" dirty="0" err="1">
                <a:solidFill>
                  <a:srgbClr val="0000FF"/>
                </a:solidFill>
                <a:latin typeface="华文仿宋" panose="02010600040101010101" pitchFamily="2" charset="-122"/>
                <a:ea typeface="华文仿宋" panose="02010600040101010101" pitchFamily="2" charset="-122"/>
              </a:rPr>
              <a:t>x</a:t>
            </a:r>
            <a:r>
              <a:rPr lang="en-US" altLang="zh-CN" sz="2200" baseline="-25000" dirty="0" err="1">
                <a:solidFill>
                  <a:srgbClr val="0000FF"/>
                </a:solidFill>
                <a:latin typeface="华文仿宋" panose="02010600040101010101" pitchFamily="2" charset="-122"/>
                <a:ea typeface="华文仿宋" panose="02010600040101010101" pitchFamily="2" charset="-122"/>
              </a:rPr>
              <a:t>k</a:t>
            </a:r>
            <a:r>
              <a:rPr lang="zh-CN" altLang="en-US" sz="2200" dirty="0">
                <a:solidFill>
                  <a:srgbClr val="0000FF"/>
                </a:solidFill>
                <a:latin typeface="华文仿宋" panose="02010600040101010101" pitchFamily="2" charset="-122"/>
                <a:ea typeface="华文仿宋" panose="02010600040101010101" pitchFamily="2" charset="-122"/>
              </a:rPr>
              <a:t>的元组个数；</a:t>
            </a:r>
            <a:r>
              <a:rPr lang="en-US" altLang="zh-CN" sz="2200" dirty="0" err="1">
                <a:solidFill>
                  <a:srgbClr val="0000FF"/>
                </a:solidFill>
                <a:latin typeface="华文仿宋" panose="02010600040101010101" pitchFamily="2" charset="-122"/>
                <a:ea typeface="华文仿宋" panose="02010600040101010101" pitchFamily="2" charset="-122"/>
              </a:rPr>
              <a:t>S</a:t>
            </a:r>
            <a:r>
              <a:rPr lang="en-US" altLang="zh-CN" sz="2200" baseline="-25000" dirty="0" err="1">
                <a:solidFill>
                  <a:srgbClr val="0000FF"/>
                </a:solidFill>
                <a:latin typeface="华文仿宋" panose="02010600040101010101" pitchFamily="2" charset="-122"/>
                <a:ea typeface="华文仿宋" panose="02010600040101010101" pitchFamily="2" charset="-122"/>
              </a:rPr>
              <a:t>i</a:t>
            </a:r>
            <a:r>
              <a:rPr lang="en-US" altLang="zh-CN" sz="2200" dirty="0" err="1">
                <a:solidFill>
                  <a:srgbClr val="0000FF"/>
                </a:solidFill>
                <a:latin typeface="华文仿宋" panose="02010600040101010101" pitchFamily="2" charset="-122"/>
                <a:ea typeface="华文仿宋" panose="02010600040101010101" pitchFamily="2" charset="-122"/>
              </a:rPr>
              <a:t>D</a:t>
            </a:r>
            <a:r>
              <a:rPr lang="zh-CN" altLang="en-US" sz="2200" dirty="0">
                <a:solidFill>
                  <a:srgbClr val="0000FF"/>
                </a:solidFill>
                <a:latin typeface="华文仿宋" panose="02010600040101010101" pitchFamily="2" charset="-122"/>
                <a:ea typeface="华文仿宋" panose="02010600040101010101" pitchFamily="2" charset="-122"/>
              </a:rPr>
              <a:t>中属于</a:t>
            </a:r>
            <a:r>
              <a:rPr lang="en-US" altLang="zh-CN" sz="2200" dirty="0">
                <a:solidFill>
                  <a:srgbClr val="0000FF"/>
                </a:solidFill>
                <a:latin typeface="华文仿宋" panose="02010600040101010101" pitchFamily="2" charset="-122"/>
                <a:ea typeface="华文仿宋" panose="02010600040101010101" pitchFamily="2" charset="-122"/>
              </a:rPr>
              <a:t>C</a:t>
            </a:r>
            <a:r>
              <a:rPr lang="en-US" altLang="zh-CN" sz="2200" baseline="-25000" dirty="0">
                <a:solidFill>
                  <a:srgbClr val="0000FF"/>
                </a:solidFill>
                <a:latin typeface="华文仿宋" panose="02010600040101010101" pitchFamily="2" charset="-122"/>
                <a:ea typeface="华文仿宋" panose="02010600040101010101" pitchFamily="2" charset="-122"/>
              </a:rPr>
              <a:t>i</a:t>
            </a:r>
            <a:r>
              <a:rPr lang="en-US" altLang="zh-CN" sz="2200" dirty="0">
                <a:solidFill>
                  <a:srgbClr val="0000FF"/>
                </a:solidFill>
                <a:latin typeface="华文仿宋" panose="02010600040101010101" pitchFamily="2" charset="-122"/>
                <a:ea typeface="华文仿宋" panose="02010600040101010101" pitchFamily="2" charset="-122"/>
              </a:rPr>
              <a:t> </a:t>
            </a:r>
            <a:r>
              <a:rPr lang="zh-CN" altLang="en-US" sz="2200" dirty="0">
                <a:solidFill>
                  <a:srgbClr val="0000FF"/>
                </a:solidFill>
                <a:latin typeface="华文仿宋" panose="02010600040101010101" pitchFamily="2" charset="-122"/>
                <a:ea typeface="华文仿宋" panose="02010600040101010101" pitchFamily="2" charset="-122"/>
              </a:rPr>
              <a:t>类别的元组数量；</a:t>
            </a:r>
          </a:p>
          <a:p>
            <a:pPr eaLnBrk="1" hangingPunct="1">
              <a:lnSpc>
                <a:spcPct val="120000"/>
              </a:lnSpc>
              <a:buClr>
                <a:schemeClr val="accent2"/>
              </a:buClr>
              <a:buFont typeface="Wingdings" panose="05000000000000000000" pitchFamily="2" charset="2"/>
              <a:buChar char="Ø"/>
            </a:pPr>
            <a:r>
              <a:rPr lang="zh-CN" altLang="en-US" sz="2200" dirty="0">
                <a:solidFill>
                  <a:srgbClr val="0000FF"/>
                </a:solidFill>
                <a:latin typeface="华文仿宋" panose="02010600040101010101" pitchFamily="2" charset="-122"/>
                <a:ea typeface="华文仿宋" panose="02010600040101010101" pitchFamily="2" charset="-122"/>
              </a:rPr>
              <a:t>如果属性</a:t>
            </a:r>
            <a:r>
              <a:rPr lang="en-US" altLang="zh-CN" sz="2200" dirty="0">
                <a:solidFill>
                  <a:srgbClr val="0000FF"/>
                </a:solidFill>
                <a:latin typeface="华文仿宋" panose="02010600040101010101" pitchFamily="2" charset="-122"/>
                <a:ea typeface="华文仿宋" panose="02010600040101010101" pitchFamily="2" charset="-122"/>
              </a:rPr>
              <a:t> </a:t>
            </a:r>
            <a:r>
              <a:rPr lang="en-US" altLang="zh-CN" sz="2200" dirty="0" err="1">
                <a:solidFill>
                  <a:srgbClr val="0000FF"/>
                </a:solidFill>
                <a:latin typeface="华文仿宋" panose="02010600040101010101" pitchFamily="2" charset="-122"/>
                <a:ea typeface="华文仿宋" panose="02010600040101010101" pitchFamily="2" charset="-122"/>
              </a:rPr>
              <a:t>A</a:t>
            </a:r>
            <a:r>
              <a:rPr lang="en-US" altLang="zh-CN" sz="2200" baseline="-25000" dirty="0" err="1">
                <a:solidFill>
                  <a:srgbClr val="0000FF"/>
                </a:solidFill>
                <a:latin typeface="华文仿宋" panose="02010600040101010101" pitchFamily="2" charset="-122"/>
                <a:ea typeface="华文仿宋" panose="02010600040101010101" pitchFamily="2" charset="-122"/>
              </a:rPr>
              <a:t>k</a:t>
            </a:r>
            <a:r>
              <a:rPr lang="zh-CN" altLang="en-US" sz="2200" dirty="0">
                <a:solidFill>
                  <a:srgbClr val="0000FF"/>
                </a:solidFill>
                <a:latin typeface="华文仿宋" panose="02010600040101010101" pitchFamily="2" charset="-122"/>
                <a:ea typeface="华文仿宋" panose="02010600040101010101" pitchFamily="2" charset="-122"/>
              </a:rPr>
              <a:t>是连续值类型，假设符合高斯分布</a:t>
            </a:r>
            <a:r>
              <a:rPr lang="en-US" altLang="zh-CN" sz="2200" dirty="0">
                <a:solidFill>
                  <a:srgbClr val="0000FF"/>
                </a:solidFill>
                <a:latin typeface="华文仿宋" panose="02010600040101010101" pitchFamily="2" charset="-122"/>
                <a:ea typeface="华文仿宋" panose="02010600040101010101" pitchFamily="2" charset="-122"/>
              </a:rPr>
              <a:t>(Gaussian distribution):</a:t>
            </a:r>
            <a:endParaRPr lang="zh-CN" altLang="en-US" sz="2200" dirty="0">
              <a:solidFill>
                <a:srgbClr val="0000FF"/>
              </a:solidFill>
              <a:latin typeface="华文仿宋" panose="02010600040101010101" pitchFamily="2" charset="-122"/>
              <a:ea typeface="华文仿宋" panose="02010600040101010101" pitchFamily="2" charset="-122"/>
            </a:endParaRPr>
          </a:p>
        </p:txBody>
      </p:sp>
      <p:pic>
        <p:nvPicPr>
          <p:cNvPr id="384017"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850" y="4557713"/>
            <a:ext cx="4140200"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84020"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6" y="5746717"/>
            <a:ext cx="4643437"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84004"/>
                                        </p:tgtEl>
                                        <p:attrNameLst>
                                          <p:attrName>style.visibility</p:attrName>
                                        </p:attrNameLst>
                                      </p:cBhvr>
                                      <p:to>
                                        <p:strVal val="visible"/>
                                      </p:to>
                                    </p:set>
                                    <p:animEffect transition="in" filter="box(in)">
                                      <p:cBhvr>
                                        <p:cTn id="7" dur="500"/>
                                        <p:tgtEl>
                                          <p:spTgt spid="3840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4006">
                                            <p:txEl>
                                              <p:pRg st="0" end="0"/>
                                            </p:txEl>
                                          </p:spTgt>
                                        </p:tgtEl>
                                        <p:attrNameLst>
                                          <p:attrName>style.visibility</p:attrName>
                                        </p:attrNameLst>
                                      </p:cBhvr>
                                      <p:to>
                                        <p:strVal val="visible"/>
                                      </p:to>
                                    </p:set>
                                    <p:animEffect transition="in" filter="box(in)">
                                      <p:cBhvr>
                                        <p:cTn id="12" dur="500"/>
                                        <p:tgtEl>
                                          <p:spTgt spid="38400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4006">
                                            <p:txEl>
                                              <p:pRg st="1" end="1"/>
                                            </p:txEl>
                                          </p:spTgt>
                                        </p:tgtEl>
                                        <p:attrNameLst>
                                          <p:attrName>style.visibility</p:attrName>
                                        </p:attrNameLst>
                                      </p:cBhvr>
                                      <p:to>
                                        <p:strVal val="visible"/>
                                      </p:to>
                                    </p:set>
                                    <p:animEffect transition="in" filter="box(in)">
                                      <p:cBhvr>
                                        <p:cTn id="17" dur="500"/>
                                        <p:tgtEl>
                                          <p:spTgt spid="38400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84017"/>
                                        </p:tgtEl>
                                        <p:attrNameLst>
                                          <p:attrName>style.visibility</p:attrName>
                                        </p:attrNameLst>
                                      </p:cBhvr>
                                      <p:to>
                                        <p:strVal val="visible"/>
                                      </p:to>
                                    </p:set>
                                    <p:animEffect transition="in" filter="dissolve">
                                      <p:cBhvr>
                                        <p:cTn id="22" dur="500"/>
                                        <p:tgtEl>
                                          <p:spTgt spid="3840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84020"/>
                                        </p:tgtEl>
                                        <p:attrNameLst>
                                          <p:attrName>style.visibility</p:attrName>
                                        </p:attrNameLst>
                                      </p:cBhvr>
                                      <p:to>
                                        <p:strVal val="visible"/>
                                      </p:to>
                                    </p:set>
                                    <p:animEffect transition="in" filter="dissolve">
                                      <p:cBhvr>
                                        <p:cTn id="27" dur="500"/>
                                        <p:tgtEl>
                                          <p:spTgt spid="384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6"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5112" name="Picture 24" descr="fig60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813" y="3233738"/>
            <a:ext cx="4608512" cy="350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 Box 6"/>
          <p:cNvSpPr txBox="1">
            <a:spLocks noChangeArrowheads="1"/>
          </p:cNvSpPr>
          <p:nvPr/>
        </p:nvSpPr>
        <p:spPr bwMode="auto">
          <a:xfrm>
            <a:off x="358775" y="188913"/>
            <a:ext cx="13500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zh-CN" altLang="en-US" sz="3200" b="1" dirty="0">
                <a:latin typeface="Arial" panose="020B0604020202020204" pitchFamily="34" charset="0"/>
              </a:rPr>
              <a:t>步骤</a:t>
            </a:r>
            <a:r>
              <a:rPr lang="en-US" altLang="zh-CN" sz="3200" b="1" dirty="0">
                <a:latin typeface="Arial" panose="020B0604020202020204" pitchFamily="34" charset="0"/>
              </a:rPr>
              <a:t> 1</a:t>
            </a:r>
          </a:p>
        </p:txBody>
      </p:sp>
      <p:pic>
        <p:nvPicPr>
          <p:cNvPr id="19460" name="Picture 22" descr="fig6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6613"/>
            <a:ext cx="5292725" cy="335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5111" name="AutoShape 23"/>
          <p:cNvSpPr>
            <a:spLocks noChangeArrowheads="1"/>
          </p:cNvSpPr>
          <p:nvPr/>
        </p:nvSpPr>
        <p:spPr bwMode="auto">
          <a:xfrm>
            <a:off x="5653088" y="152400"/>
            <a:ext cx="3203575" cy="6842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eaLnBrk="1" hangingPunct="1">
              <a:spcBef>
                <a:spcPct val="0"/>
              </a:spcBef>
              <a:buClrTx/>
              <a:buSzTx/>
              <a:buFontTx/>
              <a:buNone/>
            </a:pPr>
            <a:r>
              <a:rPr lang="en-US" altLang="zh-CN" sz="2400">
                <a:solidFill>
                  <a:srgbClr val="0000FF"/>
                </a:solidFill>
              </a:rPr>
              <a:t>Classification algorithm</a:t>
            </a:r>
          </a:p>
        </p:txBody>
      </p:sp>
      <p:sp>
        <p:nvSpPr>
          <p:cNvPr id="345113" name="Line 25"/>
          <p:cNvSpPr>
            <a:spLocks noChangeShapeType="1"/>
          </p:cNvSpPr>
          <p:nvPr/>
        </p:nvSpPr>
        <p:spPr bwMode="auto">
          <a:xfrm flipV="1">
            <a:off x="3492500" y="584200"/>
            <a:ext cx="2159000" cy="649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5114" name="Line 26"/>
          <p:cNvSpPr>
            <a:spLocks noChangeShapeType="1"/>
          </p:cNvSpPr>
          <p:nvPr/>
        </p:nvSpPr>
        <p:spPr bwMode="auto">
          <a:xfrm>
            <a:off x="6624638" y="873125"/>
            <a:ext cx="0" cy="23399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5113"/>
                                        </p:tgtEl>
                                        <p:attrNameLst>
                                          <p:attrName>style.visibility</p:attrName>
                                        </p:attrNameLst>
                                      </p:cBhvr>
                                      <p:to>
                                        <p:strVal val="visible"/>
                                      </p:to>
                                    </p:set>
                                    <p:animEffect transition="in" filter="dissolve">
                                      <p:cBhvr>
                                        <p:cTn id="7" dur="500"/>
                                        <p:tgtEl>
                                          <p:spTgt spid="3451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5111"/>
                                        </p:tgtEl>
                                        <p:attrNameLst>
                                          <p:attrName>style.visibility</p:attrName>
                                        </p:attrNameLst>
                                      </p:cBhvr>
                                      <p:to>
                                        <p:strVal val="visible"/>
                                      </p:to>
                                    </p:set>
                                    <p:animEffect transition="in" filter="dissolve">
                                      <p:cBhvr>
                                        <p:cTn id="12" dur="500"/>
                                        <p:tgtEl>
                                          <p:spTgt spid="3451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5114"/>
                                        </p:tgtEl>
                                        <p:attrNameLst>
                                          <p:attrName>style.visibility</p:attrName>
                                        </p:attrNameLst>
                                      </p:cBhvr>
                                      <p:to>
                                        <p:strVal val="visible"/>
                                      </p:to>
                                    </p:set>
                                    <p:animEffect transition="in" filter="dissolve">
                                      <p:cBhvr>
                                        <p:cTn id="17" dur="500"/>
                                        <p:tgtEl>
                                          <p:spTgt spid="3451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45112"/>
                                        </p:tgtEl>
                                        <p:attrNameLst>
                                          <p:attrName>style.visibility</p:attrName>
                                        </p:attrNameLst>
                                      </p:cBhvr>
                                      <p:to>
                                        <p:strVal val="visible"/>
                                      </p:to>
                                    </p:set>
                                    <p:animEffect transition="in" filter="dissolve">
                                      <p:cBhvr>
                                        <p:cTn id="22" dur="500"/>
                                        <p:tgtEl>
                                          <p:spTgt spid="345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11" grpId="0" animBg="1" autoUpdateAnimBg="0"/>
      <p:bldP spid="345113" grpId="0" animBg="1"/>
      <p:bldP spid="345114"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50" name="Object 8"/>
          <p:cNvGraphicFramePr>
            <a:graphicFrameLocks/>
          </p:cNvGraphicFramePr>
          <p:nvPr>
            <p:extLst>
              <p:ext uri="{D42A27DB-BD31-4B8C-83A1-F6EECF244321}">
                <p14:modId xmlns:p14="http://schemas.microsoft.com/office/powerpoint/2010/main" val="199792446"/>
              </p:ext>
            </p:extLst>
          </p:nvPr>
        </p:nvGraphicFramePr>
        <p:xfrm>
          <a:off x="683568" y="1647651"/>
          <a:ext cx="7308850" cy="4319588"/>
        </p:xfrm>
        <a:graphic>
          <a:graphicData uri="http://schemas.openxmlformats.org/presentationml/2006/ole">
            <mc:AlternateContent xmlns:mc="http://schemas.openxmlformats.org/markup-compatibility/2006">
              <mc:Choice xmlns:v="urn:schemas-microsoft-com:vml" Requires="v">
                <p:oleObj spid="_x0000_s2667" name="Worksheet" r:id="rId4" imgW="6115507" imgH="4457948" progId="Excel.Sheet.8">
                  <p:embed/>
                </p:oleObj>
              </mc:Choice>
              <mc:Fallback>
                <p:oleObj name="Worksheet" r:id="rId4" imgW="6115507" imgH="4457948" progId="Excel.Sheet.8">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1647651"/>
                        <a:ext cx="7308850" cy="431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 name="Text Box 9"/>
          <p:cNvSpPr txBox="1">
            <a:spLocks noChangeArrowheads="1"/>
          </p:cNvSpPr>
          <p:nvPr/>
        </p:nvSpPr>
        <p:spPr bwMode="auto">
          <a:xfrm>
            <a:off x="395536" y="1033572"/>
            <a:ext cx="8136904"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zh-CN" altLang="en-US" sz="2800" dirty="0">
                <a:solidFill>
                  <a:srgbClr val="0000FF"/>
                </a:solidFill>
                <a:latin typeface="华文仿宋" panose="02010600040101010101" pitchFamily="2" charset="-122"/>
                <a:ea typeface="华文仿宋" panose="02010600040101010101" pitchFamily="2" charset="-122"/>
              </a:rPr>
              <a:t>分类</a:t>
            </a:r>
            <a:r>
              <a:rPr lang="en-US" altLang="zh-CN" sz="2800" dirty="0">
                <a:solidFill>
                  <a:srgbClr val="0000FF"/>
                </a:solidFill>
                <a:latin typeface="华文仿宋" panose="02010600040101010101" pitchFamily="2" charset="-122"/>
                <a:ea typeface="华文仿宋" panose="02010600040101010101" pitchFamily="2" charset="-122"/>
              </a:rPr>
              <a:t>: C</a:t>
            </a:r>
            <a:r>
              <a:rPr lang="en-US" altLang="zh-CN" sz="2800" baseline="-25000" dirty="0">
                <a:solidFill>
                  <a:srgbClr val="0000FF"/>
                </a:solidFill>
                <a:latin typeface="华文仿宋" panose="02010600040101010101" pitchFamily="2" charset="-122"/>
                <a:ea typeface="华文仿宋" panose="02010600040101010101" pitchFamily="2" charset="-122"/>
              </a:rPr>
              <a:t>1</a:t>
            </a:r>
            <a:r>
              <a:rPr lang="en-US" altLang="zh-CN" sz="2800" dirty="0">
                <a:solidFill>
                  <a:srgbClr val="0000FF"/>
                </a:solidFill>
                <a:latin typeface="华文仿宋" panose="02010600040101010101" pitchFamily="2" charset="-122"/>
                <a:ea typeface="华文仿宋" panose="02010600040101010101" pitchFamily="2" charset="-122"/>
              </a:rPr>
              <a:t>:buys_computer='yes'  C</a:t>
            </a:r>
            <a:r>
              <a:rPr lang="en-US" altLang="zh-CN" sz="2800" baseline="-25000" dirty="0">
                <a:solidFill>
                  <a:srgbClr val="0000FF"/>
                </a:solidFill>
                <a:latin typeface="华文仿宋" panose="02010600040101010101" pitchFamily="2" charset="-122"/>
                <a:ea typeface="华文仿宋" panose="02010600040101010101" pitchFamily="2" charset="-122"/>
              </a:rPr>
              <a:t>2</a:t>
            </a:r>
            <a:r>
              <a:rPr lang="en-US" altLang="zh-CN" sz="2800" dirty="0">
                <a:solidFill>
                  <a:srgbClr val="0000FF"/>
                </a:solidFill>
                <a:latin typeface="华文仿宋" panose="02010600040101010101" pitchFamily="2" charset="-122"/>
                <a:ea typeface="华文仿宋" panose="02010600040101010101" pitchFamily="2" charset="-122"/>
              </a:rPr>
              <a:t>:buys_computer='no'</a:t>
            </a:r>
          </a:p>
        </p:txBody>
      </p:sp>
      <p:sp>
        <p:nvSpPr>
          <p:cNvPr id="389130" name="Text Box 10"/>
          <p:cNvSpPr txBox="1">
            <a:spLocks noChangeArrowheads="1"/>
          </p:cNvSpPr>
          <p:nvPr/>
        </p:nvSpPr>
        <p:spPr bwMode="auto">
          <a:xfrm>
            <a:off x="503548" y="6233246"/>
            <a:ext cx="809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en-US" altLang="zh-CN" sz="2000" dirty="0">
                <a:solidFill>
                  <a:srgbClr val="0000FF"/>
                </a:solidFill>
                <a:latin typeface="Ebrima" panose="02000000000000000000" pitchFamily="2" charset="0"/>
                <a:ea typeface="Ebrima" panose="02000000000000000000" pitchFamily="2" charset="0"/>
                <a:cs typeface="Ebrima" panose="02000000000000000000" pitchFamily="2" charset="0"/>
              </a:rPr>
              <a:t>X =(age&lt;=30, Income=medium, Student=yes</a:t>
            </a:r>
            <a:r>
              <a:rPr lang="zh-CN" altLang="en-US" sz="2000" dirty="0">
                <a:solidFill>
                  <a:srgbClr val="0000FF"/>
                </a:solidFill>
                <a:latin typeface="Ebrima" panose="02000000000000000000" pitchFamily="2" charset="0"/>
                <a:cs typeface="Ebrima" panose="02000000000000000000" pitchFamily="2" charset="0"/>
              </a:rPr>
              <a:t>，</a:t>
            </a:r>
            <a:r>
              <a:rPr lang="en-US" altLang="zh-CN" sz="2000" dirty="0" err="1">
                <a:solidFill>
                  <a:srgbClr val="0000FF"/>
                </a:solidFill>
                <a:latin typeface="Ebrima" panose="02000000000000000000" pitchFamily="2" charset="0"/>
                <a:ea typeface="Ebrima" panose="02000000000000000000" pitchFamily="2" charset="0"/>
                <a:cs typeface="Ebrima" panose="02000000000000000000" pitchFamily="2" charset="0"/>
              </a:rPr>
              <a:t>Credit_rating</a:t>
            </a:r>
            <a:r>
              <a:rPr lang="en-US" altLang="zh-CN" sz="2000" dirty="0">
                <a:solidFill>
                  <a:srgbClr val="0000FF"/>
                </a:solidFill>
                <a:latin typeface="Ebrima" panose="02000000000000000000" pitchFamily="2" charset="0"/>
                <a:ea typeface="Ebrima" panose="02000000000000000000" pitchFamily="2" charset="0"/>
                <a:cs typeface="Ebrima" panose="02000000000000000000" pitchFamily="2" charset="0"/>
              </a:rPr>
              <a:t>=Fair)</a:t>
            </a:r>
          </a:p>
        </p:txBody>
      </p:sp>
      <p:sp>
        <p:nvSpPr>
          <p:cNvPr id="6" name="标题 5"/>
          <p:cNvSpPr>
            <a:spLocks noGrp="1"/>
          </p:cNvSpPr>
          <p:nvPr>
            <p:ph type="title"/>
          </p:nvPr>
        </p:nvSpPr>
        <p:spPr>
          <a:xfrm>
            <a:off x="467544" y="188640"/>
            <a:ext cx="7543800" cy="724942"/>
          </a:xfrm>
        </p:spPr>
        <p:txBody>
          <a:bodyPr/>
          <a:lstStyle/>
          <a:p>
            <a:pPr algn="ctr"/>
            <a:r>
              <a:rPr lang="zh-CN" altLang="en-US" dirty="0">
                <a:solidFill>
                  <a:srgbClr val="0000FF"/>
                </a:solidFill>
                <a:latin typeface="华文仿宋" panose="02010600040101010101" pitchFamily="2" charset="-122"/>
                <a:ea typeface="华文仿宋" panose="02010600040101010101" pitchFamily="2" charset="-122"/>
              </a:rPr>
              <a:t>例子</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30"/>
                                        </p:tgtEl>
                                        <p:attrNameLst>
                                          <p:attrName>style.visibility</p:attrName>
                                        </p:attrNameLst>
                                      </p:cBhvr>
                                      <p:to>
                                        <p:strVal val="visible"/>
                                      </p:to>
                                    </p:set>
                                    <p:anim calcmode="lin" valueType="num">
                                      <p:cBhvr additive="base">
                                        <p:cTn id="7" dur="500" fill="hold"/>
                                        <p:tgtEl>
                                          <p:spTgt spid="389130"/>
                                        </p:tgtEl>
                                        <p:attrNameLst>
                                          <p:attrName>ppt_x</p:attrName>
                                        </p:attrNameLst>
                                      </p:cBhvr>
                                      <p:tavLst>
                                        <p:tav tm="0">
                                          <p:val>
                                            <p:strVal val="#ppt_x"/>
                                          </p:val>
                                        </p:tav>
                                        <p:tav tm="100000">
                                          <p:val>
                                            <p:strVal val="#ppt_x"/>
                                          </p:val>
                                        </p:tav>
                                      </p:tavLst>
                                    </p:anim>
                                    <p:anim calcmode="lin" valueType="num">
                                      <p:cBhvr additive="base">
                                        <p:cTn id="8" dur="500" fill="hold"/>
                                        <p:tgtEl>
                                          <p:spTgt spid="389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30"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074" name="Object 4"/>
          <p:cNvGraphicFramePr>
            <a:graphicFrameLocks/>
          </p:cNvGraphicFramePr>
          <p:nvPr/>
        </p:nvGraphicFramePr>
        <p:xfrm>
          <a:off x="0" y="0"/>
          <a:ext cx="6156325" cy="3357563"/>
        </p:xfrm>
        <a:graphic>
          <a:graphicData uri="http://schemas.openxmlformats.org/presentationml/2006/ole">
            <mc:AlternateContent xmlns:mc="http://schemas.openxmlformats.org/markup-compatibility/2006">
              <mc:Choice xmlns:v="urn:schemas-microsoft-com:vml" Requires="v">
                <p:oleObj spid="_x0000_s3692" name="Worksheet" r:id="rId4" imgW="6115507" imgH="4457948" progId="Excel.Sheet.8">
                  <p:embed/>
                </p:oleObj>
              </mc:Choice>
              <mc:Fallback>
                <p:oleObj name="Worksheet" r:id="rId4" imgW="6115507" imgH="4457948" progId="Excel.Sheet.8">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156325" cy="335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 name="Text Box 5"/>
          <p:cNvSpPr txBox="1">
            <a:spLocks noChangeArrowheads="1"/>
          </p:cNvSpPr>
          <p:nvPr/>
        </p:nvSpPr>
        <p:spPr bwMode="auto">
          <a:xfrm>
            <a:off x="6264275" y="657225"/>
            <a:ext cx="2555875" cy="132343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en-US" altLang="zh-CN" sz="2000" dirty="0">
                <a:latin typeface="Tahoma" panose="020B0604030504040204" pitchFamily="34" charset="0"/>
              </a:rPr>
              <a:t>X =(age&lt;=30, Income=medium, Student=yes</a:t>
            </a:r>
            <a:r>
              <a:rPr lang="zh-CN" altLang="en-US" sz="2000" dirty="0">
                <a:latin typeface="Tahoma" panose="020B0604030504040204" pitchFamily="34" charset="0"/>
              </a:rPr>
              <a:t>，</a:t>
            </a:r>
            <a:r>
              <a:rPr lang="en-US" altLang="zh-CN" sz="2000" dirty="0" err="1">
                <a:latin typeface="Tahoma" panose="020B0604030504040204" pitchFamily="34" charset="0"/>
              </a:rPr>
              <a:t>Credit_rating</a:t>
            </a:r>
            <a:r>
              <a:rPr lang="en-US" altLang="zh-CN" sz="2000" dirty="0">
                <a:latin typeface="Tahoma" panose="020B0604030504040204" pitchFamily="34" charset="0"/>
              </a:rPr>
              <a:t>=Fair)</a:t>
            </a:r>
          </a:p>
        </p:txBody>
      </p:sp>
      <p:sp>
        <p:nvSpPr>
          <p:cNvPr id="391174" name="Text Box 6"/>
          <p:cNvSpPr txBox="1">
            <a:spLocks noChangeArrowheads="1"/>
          </p:cNvSpPr>
          <p:nvPr/>
        </p:nvSpPr>
        <p:spPr bwMode="auto">
          <a:xfrm>
            <a:off x="215900" y="3465513"/>
            <a:ext cx="6545263" cy="822325"/>
          </a:xfrm>
          <a:prstGeom prst="rect">
            <a:avLst/>
          </a:prstGeom>
          <a:noFill/>
          <a:ln w="9525">
            <a:noFill/>
            <a:miter lim="800000"/>
            <a:headEnd/>
            <a:tailEnd/>
          </a:ln>
          <a:effectLst/>
        </p:spPr>
        <p:txBody>
          <a:bodyPr wrap="none">
            <a:spAutoFit/>
          </a:bodyPr>
          <a:lstStyle/>
          <a:p>
            <a:pPr>
              <a:spcBef>
                <a:spcPct val="0"/>
              </a:spcBef>
              <a:buClrTx/>
              <a:buSzTx/>
              <a:buFontTx/>
              <a:buNone/>
              <a:defRPr/>
            </a:pPr>
            <a:r>
              <a:rPr lang="en-US" altLang="zh-CN" sz="2400" b="1">
                <a:effectLst>
                  <a:outerShdw blurRad="38100" dist="38100" dir="2700000" algn="tl">
                    <a:srgbClr val="C0C0C0"/>
                  </a:outerShdw>
                </a:effectLst>
                <a:cs typeface="Times New Roman" pitchFamily="18" charset="0"/>
              </a:rPr>
              <a:t>P(</a:t>
            </a:r>
            <a:r>
              <a:rPr lang="en-US" altLang="zh-CN" sz="2400" b="1" i="1">
                <a:effectLst>
                  <a:outerShdw blurRad="38100" dist="38100" dir="2700000" algn="tl">
                    <a:srgbClr val="C0C0C0"/>
                  </a:outerShdw>
                </a:effectLst>
                <a:cs typeface="Times New Roman" pitchFamily="18" charset="0"/>
              </a:rPr>
              <a:t>Ci</a:t>
            </a:r>
            <a:r>
              <a:rPr lang="en-US" altLang="zh-CN" sz="2400" b="1">
                <a:effectLst>
                  <a:outerShdw blurRad="38100" dist="38100" dir="2700000" algn="tl">
                    <a:srgbClr val="C0C0C0"/>
                  </a:outerShdw>
                </a:effectLst>
                <a:cs typeface="Times New Roman" pitchFamily="18" charset="0"/>
              </a:rPr>
              <a:t>): P(</a:t>
            </a:r>
            <a:r>
              <a:rPr lang="en-US" altLang="zh-CN" sz="2400" b="1" i="1">
                <a:effectLst>
                  <a:outerShdw blurRad="38100" dist="38100" dir="2700000" algn="tl">
                    <a:srgbClr val="C0C0C0"/>
                  </a:outerShdw>
                </a:effectLst>
                <a:cs typeface="Times New Roman" pitchFamily="18" charset="0"/>
              </a:rPr>
              <a:t>C</a:t>
            </a:r>
            <a:r>
              <a:rPr lang="en-US" altLang="zh-CN" sz="2400" b="1" i="1" baseline="-25000">
                <a:effectLst>
                  <a:outerShdw blurRad="38100" dist="38100" dir="2700000" algn="tl">
                    <a:srgbClr val="C0C0C0"/>
                  </a:outerShdw>
                </a:effectLst>
                <a:cs typeface="Times New Roman" pitchFamily="18" charset="0"/>
              </a:rPr>
              <a:t>1</a:t>
            </a:r>
            <a:r>
              <a:rPr lang="en-US" altLang="zh-CN" sz="2400" b="1">
                <a:effectLst>
                  <a:outerShdw blurRad="38100" dist="38100" dir="2700000" algn="tl">
                    <a:srgbClr val="C0C0C0"/>
                  </a:outerShdw>
                </a:effectLst>
                <a:cs typeface="Times New Roman" pitchFamily="18" charset="0"/>
              </a:rPr>
              <a:t>)=P(</a:t>
            </a:r>
            <a:r>
              <a:rPr lang="en-US" altLang="zh-CN" sz="2400" b="1" i="1">
                <a:effectLst>
                  <a:outerShdw blurRad="38100" dist="38100" dir="2700000" algn="tl">
                    <a:srgbClr val="C0C0C0"/>
                  </a:outerShdw>
                </a:effectLst>
                <a:cs typeface="Times New Roman" pitchFamily="18" charset="0"/>
              </a:rPr>
              <a:t>buy_computer</a:t>
            </a:r>
            <a:r>
              <a:rPr lang="en-US" altLang="zh-CN" sz="2400" b="1">
                <a:effectLst>
                  <a:outerShdw blurRad="38100" dist="38100" dir="2700000" algn="tl">
                    <a:srgbClr val="C0C0C0"/>
                  </a:outerShdw>
                </a:effectLst>
                <a:cs typeface="Times New Roman" pitchFamily="18" charset="0"/>
              </a:rPr>
              <a:t>=“yes”)=9/14=0.643</a:t>
            </a:r>
          </a:p>
          <a:p>
            <a:pPr>
              <a:spcBef>
                <a:spcPct val="0"/>
              </a:spcBef>
              <a:buClrTx/>
              <a:buSzTx/>
              <a:buFontTx/>
              <a:buNone/>
              <a:defRPr/>
            </a:pPr>
            <a:r>
              <a:rPr lang="en-US" altLang="zh-CN" sz="2400" b="1">
                <a:effectLst>
                  <a:outerShdw blurRad="38100" dist="38100" dir="2700000" algn="tl">
                    <a:srgbClr val="C0C0C0"/>
                  </a:outerShdw>
                </a:effectLst>
                <a:cs typeface="Times New Roman" pitchFamily="18" charset="0"/>
              </a:rPr>
              <a:t>           P(</a:t>
            </a:r>
            <a:r>
              <a:rPr lang="en-US" altLang="zh-CN" sz="2400" b="1" i="1">
                <a:effectLst>
                  <a:outerShdw blurRad="38100" dist="38100" dir="2700000" algn="tl">
                    <a:srgbClr val="C0C0C0"/>
                  </a:outerShdw>
                </a:effectLst>
                <a:cs typeface="Times New Roman" pitchFamily="18" charset="0"/>
              </a:rPr>
              <a:t>C</a:t>
            </a:r>
            <a:r>
              <a:rPr lang="en-US" altLang="zh-CN" sz="2400" b="1" i="1" baseline="-25000">
                <a:effectLst>
                  <a:outerShdw blurRad="38100" dist="38100" dir="2700000" algn="tl">
                    <a:srgbClr val="C0C0C0"/>
                  </a:outerShdw>
                </a:effectLst>
                <a:cs typeface="Times New Roman" pitchFamily="18" charset="0"/>
              </a:rPr>
              <a:t>2</a:t>
            </a:r>
            <a:r>
              <a:rPr lang="en-US" altLang="zh-CN" sz="2400" b="1">
                <a:effectLst>
                  <a:outerShdw blurRad="38100" dist="38100" dir="2700000" algn="tl">
                    <a:srgbClr val="C0C0C0"/>
                  </a:outerShdw>
                </a:effectLst>
                <a:cs typeface="Times New Roman" pitchFamily="18" charset="0"/>
              </a:rPr>
              <a:t>)=P(</a:t>
            </a:r>
            <a:r>
              <a:rPr lang="en-US" altLang="zh-CN" sz="2400" b="1" i="1">
                <a:effectLst>
                  <a:outerShdw blurRad="38100" dist="38100" dir="2700000" algn="tl">
                    <a:srgbClr val="C0C0C0"/>
                  </a:outerShdw>
                </a:effectLst>
                <a:cs typeface="Times New Roman" pitchFamily="18" charset="0"/>
              </a:rPr>
              <a:t>buy_computer</a:t>
            </a:r>
            <a:r>
              <a:rPr lang="en-US" altLang="zh-CN" sz="2400" b="1">
                <a:effectLst>
                  <a:outerShdw blurRad="38100" dist="38100" dir="2700000" algn="tl">
                    <a:srgbClr val="C0C0C0"/>
                  </a:outerShdw>
                </a:effectLst>
                <a:cs typeface="Times New Roman" pitchFamily="18" charset="0"/>
              </a:rPr>
              <a:t>=“no”)=5/14=0.357</a:t>
            </a:r>
          </a:p>
        </p:txBody>
      </p:sp>
      <p:sp>
        <p:nvSpPr>
          <p:cNvPr id="391175" name="Text Box 7"/>
          <p:cNvSpPr txBox="1">
            <a:spLocks noChangeArrowheads="1"/>
          </p:cNvSpPr>
          <p:nvPr/>
        </p:nvSpPr>
        <p:spPr bwMode="auto">
          <a:xfrm>
            <a:off x="107950" y="4292600"/>
            <a:ext cx="4872038" cy="519113"/>
          </a:xfrm>
          <a:prstGeom prst="rect">
            <a:avLst/>
          </a:prstGeom>
          <a:noFill/>
          <a:ln w="9525">
            <a:noFill/>
            <a:miter lim="800000"/>
            <a:headEnd/>
            <a:tailEnd/>
          </a:ln>
          <a:effectLst/>
        </p:spPr>
        <p:txBody>
          <a:bodyPr wrap="none">
            <a:spAutoFit/>
          </a:bodyPr>
          <a:lstStyle/>
          <a:p>
            <a:pPr>
              <a:spcBef>
                <a:spcPct val="0"/>
              </a:spcBef>
              <a:buClrTx/>
              <a:buSzTx/>
              <a:buFontTx/>
              <a:buNone/>
              <a:defRPr/>
            </a:pPr>
            <a:r>
              <a:rPr lang="en-US" altLang="zh-CN" sz="2800" b="1">
                <a:effectLst>
                  <a:outerShdw blurRad="38100" dist="38100" dir="2700000" algn="tl">
                    <a:srgbClr val="C0C0C0"/>
                  </a:outerShdw>
                </a:effectLst>
                <a:cs typeface="Times New Roman" pitchFamily="18" charset="0"/>
              </a:rPr>
              <a:t>Compute P(</a:t>
            </a:r>
            <a:r>
              <a:rPr lang="en-US" altLang="zh-CN" sz="2800" b="1" i="1">
                <a:effectLst>
                  <a:outerShdw blurRad="38100" dist="38100" dir="2700000" algn="tl">
                    <a:srgbClr val="C0C0C0"/>
                  </a:outerShdw>
                </a:effectLst>
                <a:cs typeface="Times New Roman" pitchFamily="18" charset="0"/>
              </a:rPr>
              <a:t>X</a:t>
            </a:r>
            <a:r>
              <a:rPr lang="en-US" altLang="zh-CN" sz="2800" b="1">
                <a:effectLst>
                  <a:outerShdw blurRad="38100" dist="38100" dir="2700000" algn="tl">
                    <a:srgbClr val="C0C0C0"/>
                  </a:outerShdw>
                </a:effectLst>
                <a:cs typeface="Times New Roman" pitchFamily="18" charset="0"/>
              </a:rPr>
              <a:t>|</a:t>
            </a:r>
            <a:r>
              <a:rPr lang="en-US" altLang="zh-CN" sz="2800" b="1" i="1">
                <a:effectLst>
                  <a:outerShdw blurRad="38100" dist="38100" dir="2700000" algn="tl">
                    <a:srgbClr val="C0C0C0"/>
                  </a:outerShdw>
                </a:effectLst>
                <a:cs typeface="Times New Roman" pitchFamily="18" charset="0"/>
              </a:rPr>
              <a:t>C</a:t>
            </a:r>
            <a:r>
              <a:rPr lang="en-US" altLang="zh-CN" sz="2800" b="1" i="1" baseline="-25000">
                <a:effectLst>
                  <a:outerShdw blurRad="38100" dist="38100" dir="2700000" algn="tl">
                    <a:srgbClr val="C0C0C0"/>
                  </a:outerShdw>
                </a:effectLst>
                <a:cs typeface="Times New Roman" pitchFamily="18" charset="0"/>
              </a:rPr>
              <a:t>i</a:t>
            </a:r>
            <a:r>
              <a:rPr lang="en-US" altLang="zh-CN" sz="2800" b="1">
                <a:effectLst>
                  <a:outerShdw blurRad="38100" dist="38100" dir="2700000" algn="tl">
                    <a:srgbClr val="C0C0C0"/>
                  </a:outerShdw>
                </a:effectLst>
                <a:cs typeface="Times New Roman" pitchFamily="18" charset="0"/>
              </a:rPr>
              <a:t>) for each class</a:t>
            </a:r>
            <a:endParaRPr lang="zh-CN" altLang="en-US" sz="2800" b="1">
              <a:effectLst>
                <a:outerShdw blurRad="38100" dist="38100" dir="2700000" algn="tl">
                  <a:srgbClr val="C0C0C0"/>
                </a:outerShdw>
              </a:effectLst>
              <a:cs typeface="Times New Roman" pitchFamily="18" charset="0"/>
            </a:endParaRPr>
          </a:p>
        </p:txBody>
      </p:sp>
      <p:sp>
        <p:nvSpPr>
          <p:cNvPr id="391176" name="Text Box 8"/>
          <p:cNvSpPr txBox="1">
            <a:spLocks noChangeArrowheads="1"/>
          </p:cNvSpPr>
          <p:nvPr/>
        </p:nvSpPr>
        <p:spPr bwMode="auto">
          <a:xfrm>
            <a:off x="503238" y="4797425"/>
            <a:ext cx="788511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en-US" altLang="zh-CN" sz="2400" b="1"/>
              <a:t>P(age=“&lt;=30” | buys_computer=“yes”)  = 2/9=0.222</a:t>
            </a:r>
          </a:p>
          <a:p>
            <a:pPr eaLnBrk="1" hangingPunct="1">
              <a:spcBef>
                <a:spcPct val="0"/>
              </a:spcBef>
              <a:buClrTx/>
              <a:buSzTx/>
              <a:buFontTx/>
              <a:buNone/>
            </a:pPr>
            <a:r>
              <a:rPr lang="en-US" altLang="zh-CN" sz="2400" b="1"/>
              <a:t>P(age=“&lt;=30” | buys_computer=“no”) = 3/5 =0.6</a:t>
            </a:r>
          </a:p>
          <a:p>
            <a:pPr eaLnBrk="1" hangingPunct="1">
              <a:spcBef>
                <a:spcPct val="0"/>
              </a:spcBef>
              <a:buClrTx/>
              <a:buSzTx/>
              <a:buFontTx/>
              <a:buNone/>
            </a:pPr>
            <a:r>
              <a:rPr lang="en-US" altLang="zh-CN" sz="2400" b="1"/>
              <a:t>P(income=“medium” | buys_computer=“yes”)= 4/9 =0.444</a:t>
            </a:r>
          </a:p>
          <a:p>
            <a:pPr eaLnBrk="1" hangingPunct="1">
              <a:spcBef>
                <a:spcPct val="0"/>
              </a:spcBef>
              <a:buClrTx/>
              <a:buSzTx/>
              <a:buFontTx/>
              <a:buNone/>
            </a:pPr>
            <a:r>
              <a:rPr lang="en-US" altLang="zh-CN" sz="2400" b="1"/>
              <a:t>P(income=“medium” | buys_computer=“no”) = 2/5 = 0.4</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1174"/>
                                        </p:tgtEl>
                                        <p:attrNameLst>
                                          <p:attrName>style.visibility</p:attrName>
                                        </p:attrNameLst>
                                      </p:cBhvr>
                                      <p:to>
                                        <p:strVal val="visible"/>
                                      </p:to>
                                    </p:set>
                                    <p:animEffect transition="in" filter="box(in)">
                                      <p:cBhvr>
                                        <p:cTn id="7" dur="500"/>
                                        <p:tgtEl>
                                          <p:spTgt spid="3911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1175"/>
                                        </p:tgtEl>
                                        <p:attrNameLst>
                                          <p:attrName>style.visibility</p:attrName>
                                        </p:attrNameLst>
                                      </p:cBhvr>
                                      <p:to>
                                        <p:strVal val="visible"/>
                                      </p:to>
                                    </p:set>
                                    <p:animEffect transition="in" filter="box(in)">
                                      <p:cBhvr>
                                        <p:cTn id="12" dur="500"/>
                                        <p:tgtEl>
                                          <p:spTgt spid="3911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91176">
                                            <p:txEl>
                                              <p:pRg st="0" end="0"/>
                                            </p:txEl>
                                          </p:spTgt>
                                        </p:tgtEl>
                                        <p:attrNameLst>
                                          <p:attrName>style.visibility</p:attrName>
                                        </p:attrNameLst>
                                      </p:cBhvr>
                                      <p:to>
                                        <p:strVal val="visible"/>
                                      </p:to>
                                    </p:set>
                                    <p:animEffect transition="in" filter="box(in)">
                                      <p:cBhvr>
                                        <p:cTn id="17" dur="500"/>
                                        <p:tgtEl>
                                          <p:spTgt spid="391176">
                                            <p:txEl>
                                              <p:pRg st="0" end="0"/>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91176">
                                            <p:txEl>
                                              <p:pRg st="1" end="1"/>
                                            </p:txEl>
                                          </p:spTgt>
                                        </p:tgtEl>
                                        <p:attrNameLst>
                                          <p:attrName>style.visibility</p:attrName>
                                        </p:attrNameLst>
                                      </p:cBhvr>
                                      <p:to>
                                        <p:strVal val="visible"/>
                                      </p:to>
                                    </p:set>
                                    <p:animEffect transition="in" filter="box(in)">
                                      <p:cBhvr>
                                        <p:cTn id="20" dur="500"/>
                                        <p:tgtEl>
                                          <p:spTgt spid="391176">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391176">
                                            <p:txEl>
                                              <p:pRg st="2" end="2"/>
                                            </p:txEl>
                                          </p:spTgt>
                                        </p:tgtEl>
                                        <p:attrNameLst>
                                          <p:attrName>style.visibility</p:attrName>
                                        </p:attrNameLst>
                                      </p:cBhvr>
                                      <p:to>
                                        <p:strVal val="visible"/>
                                      </p:to>
                                    </p:set>
                                    <p:animEffect transition="in" filter="box(in)">
                                      <p:cBhvr>
                                        <p:cTn id="25" dur="500"/>
                                        <p:tgtEl>
                                          <p:spTgt spid="391176">
                                            <p:txEl>
                                              <p:pRg st="2" end="2"/>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91176">
                                            <p:txEl>
                                              <p:pRg st="3" end="3"/>
                                            </p:txEl>
                                          </p:spTgt>
                                        </p:tgtEl>
                                        <p:attrNameLst>
                                          <p:attrName>style.visibility</p:attrName>
                                        </p:attrNameLst>
                                      </p:cBhvr>
                                      <p:to>
                                        <p:strVal val="visible"/>
                                      </p:to>
                                    </p:set>
                                    <p:animEffect transition="in" filter="box(in)">
                                      <p:cBhvr>
                                        <p:cTn id="28" dur="500"/>
                                        <p:tgtEl>
                                          <p:spTgt spid="3911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4" grpId="0"/>
      <p:bldP spid="391175"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0149" name="Text Box 5"/>
          <p:cNvSpPr txBox="1">
            <a:spLocks noChangeArrowheads="1"/>
          </p:cNvSpPr>
          <p:nvPr/>
        </p:nvSpPr>
        <p:spPr bwMode="auto">
          <a:xfrm>
            <a:off x="1223963" y="152400"/>
            <a:ext cx="6545262" cy="822325"/>
          </a:xfrm>
          <a:prstGeom prst="rect">
            <a:avLst/>
          </a:prstGeom>
          <a:noFill/>
          <a:ln w="9525">
            <a:noFill/>
            <a:miter lim="800000"/>
            <a:headEnd/>
            <a:tailEnd/>
          </a:ln>
          <a:effectLst/>
        </p:spPr>
        <p:txBody>
          <a:bodyPr wrap="none">
            <a:spAutoFit/>
          </a:bodyPr>
          <a:lstStyle/>
          <a:p>
            <a:pPr>
              <a:spcBef>
                <a:spcPct val="0"/>
              </a:spcBef>
              <a:buClrTx/>
              <a:buSzTx/>
              <a:buFontTx/>
              <a:buNone/>
              <a:defRPr/>
            </a:pPr>
            <a:r>
              <a:rPr lang="en-US" altLang="zh-CN" sz="2400" b="1">
                <a:effectLst>
                  <a:outerShdw blurRad="38100" dist="38100" dir="2700000" algn="tl">
                    <a:srgbClr val="C0C0C0"/>
                  </a:outerShdw>
                </a:effectLst>
                <a:cs typeface="Times New Roman" pitchFamily="18" charset="0"/>
              </a:rPr>
              <a:t>P(</a:t>
            </a:r>
            <a:r>
              <a:rPr lang="en-US" altLang="zh-CN" sz="2400" b="1" i="1">
                <a:effectLst>
                  <a:outerShdw blurRad="38100" dist="38100" dir="2700000" algn="tl">
                    <a:srgbClr val="C0C0C0"/>
                  </a:outerShdw>
                </a:effectLst>
                <a:cs typeface="Times New Roman" pitchFamily="18" charset="0"/>
              </a:rPr>
              <a:t>Ci</a:t>
            </a:r>
            <a:r>
              <a:rPr lang="en-US" altLang="zh-CN" sz="2400" b="1">
                <a:effectLst>
                  <a:outerShdw blurRad="38100" dist="38100" dir="2700000" algn="tl">
                    <a:srgbClr val="C0C0C0"/>
                  </a:outerShdw>
                </a:effectLst>
                <a:cs typeface="Times New Roman" pitchFamily="18" charset="0"/>
              </a:rPr>
              <a:t>): P(</a:t>
            </a:r>
            <a:r>
              <a:rPr lang="en-US" altLang="zh-CN" sz="2400" b="1" i="1">
                <a:effectLst>
                  <a:outerShdw blurRad="38100" dist="38100" dir="2700000" algn="tl">
                    <a:srgbClr val="C0C0C0"/>
                  </a:outerShdw>
                </a:effectLst>
                <a:cs typeface="Times New Roman" pitchFamily="18" charset="0"/>
              </a:rPr>
              <a:t>C</a:t>
            </a:r>
            <a:r>
              <a:rPr lang="en-US" altLang="zh-CN" sz="2400" b="1" i="1" baseline="-25000">
                <a:effectLst>
                  <a:outerShdw blurRad="38100" dist="38100" dir="2700000" algn="tl">
                    <a:srgbClr val="C0C0C0"/>
                  </a:outerShdw>
                </a:effectLst>
                <a:cs typeface="Times New Roman" pitchFamily="18" charset="0"/>
              </a:rPr>
              <a:t>1</a:t>
            </a:r>
            <a:r>
              <a:rPr lang="en-US" altLang="zh-CN" sz="2400" b="1">
                <a:effectLst>
                  <a:outerShdw blurRad="38100" dist="38100" dir="2700000" algn="tl">
                    <a:srgbClr val="C0C0C0"/>
                  </a:outerShdw>
                </a:effectLst>
                <a:cs typeface="Times New Roman" pitchFamily="18" charset="0"/>
              </a:rPr>
              <a:t>)=P(</a:t>
            </a:r>
            <a:r>
              <a:rPr lang="en-US" altLang="zh-CN" sz="2400" b="1" i="1">
                <a:effectLst>
                  <a:outerShdw blurRad="38100" dist="38100" dir="2700000" algn="tl">
                    <a:srgbClr val="C0C0C0"/>
                  </a:outerShdw>
                </a:effectLst>
                <a:cs typeface="Times New Roman" pitchFamily="18" charset="0"/>
              </a:rPr>
              <a:t>buy_computer</a:t>
            </a:r>
            <a:r>
              <a:rPr lang="en-US" altLang="zh-CN" sz="2400" b="1">
                <a:effectLst>
                  <a:outerShdw blurRad="38100" dist="38100" dir="2700000" algn="tl">
                    <a:srgbClr val="C0C0C0"/>
                  </a:outerShdw>
                </a:effectLst>
                <a:cs typeface="Times New Roman" pitchFamily="18" charset="0"/>
              </a:rPr>
              <a:t>=“yes”)=9/14=0.643</a:t>
            </a:r>
          </a:p>
          <a:p>
            <a:pPr>
              <a:spcBef>
                <a:spcPct val="0"/>
              </a:spcBef>
              <a:buClrTx/>
              <a:buSzTx/>
              <a:buFontTx/>
              <a:buNone/>
              <a:defRPr/>
            </a:pPr>
            <a:r>
              <a:rPr lang="en-US" altLang="zh-CN" sz="2400" b="1">
                <a:effectLst>
                  <a:outerShdw blurRad="38100" dist="38100" dir="2700000" algn="tl">
                    <a:srgbClr val="C0C0C0"/>
                  </a:outerShdw>
                </a:effectLst>
                <a:cs typeface="Times New Roman" pitchFamily="18" charset="0"/>
              </a:rPr>
              <a:t>           P(</a:t>
            </a:r>
            <a:r>
              <a:rPr lang="en-US" altLang="zh-CN" sz="2400" b="1" i="1">
                <a:effectLst>
                  <a:outerShdw blurRad="38100" dist="38100" dir="2700000" algn="tl">
                    <a:srgbClr val="C0C0C0"/>
                  </a:outerShdw>
                </a:effectLst>
                <a:cs typeface="Times New Roman" pitchFamily="18" charset="0"/>
              </a:rPr>
              <a:t>C</a:t>
            </a:r>
            <a:r>
              <a:rPr lang="en-US" altLang="zh-CN" sz="2400" b="1" i="1" baseline="-25000">
                <a:effectLst>
                  <a:outerShdw blurRad="38100" dist="38100" dir="2700000" algn="tl">
                    <a:srgbClr val="C0C0C0"/>
                  </a:outerShdw>
                </a:effectLst>
                <a:cs typeface="Times New Roman" pitchFamily="18" charset="0"/>
              </a:rPr>
              <a:t>2</a:t>
            </a:r>
            <a:r>
              <a:rPr lang="en-US" altLang="zh-CN" sz="2400" b="1">
                <a:effectLst>
                  <a:outerShdw blurRad="38100" dist="38100" dir="2700000" algn="tl">
                    <a:srgbClr val="C0C0C0"/>
                  </a:outerShdw>
                </a:effectLst>
                <a:cs typeface="Times New Roman" pitchFamily="18" charset="0"/>
              </a:rPr>
              <a:t>)=P(</a:t>
            </a:r>
            <a:r>
              <a:rPr lang="en-US" altLang="zh-CN" sz="2400" b="1" i="1">
                <a:effectLst>
                  <a:outerShdw blurRad="38100" dist="38100" dir="2700000" algn="tl">
                    <a:srgbClr val="C0C0C0"/>
                  </a:outerShdw>
                </a:effectLst>
                <a:cs typeface="Times New Roman" pitchFamily="18" charset="0"/>
              </a:rPr>
              <a:t>buy_computer</a:t>
            </a:r>
            <a:r>
              <a:rPr lang="en-US" altLang="zh-CN" sz="2400" b="1">
                <a:effectLst>
                  <a:outerShdw blurRad="38100" dist="38100" dir="2700000" algn="tl">
                    <a:srgbClr val="C0C0C0"/>
                  </a:outerShdw>
                </a:effectLst>
                <a:cs typeface="Times New Roman" pitchFamily="18" charset="0"/>
              </a:rPr>
              <a:t>=“no”)=5/14=0.357</a:t>
            </a:r>
          </a:p>
        </p:txBody>
      </p:sp>
      <p:sp>
        <p:nvSpPr>
          <p:cNvPr id="390150" name="Text Box 6"/>
          <p:cNvSpPr txBox="1">
            <a:spLocks noChangeArrowheads="1"/>
          </p:cNvSpPr>
          <p:nvPr/>
        </p:nvSpPr>
        <p:spPr bwMode="auto">
          <a:xfrm>
            <a:off x="179388" y="1557338"/>
            <a:ext cx="4269117" cy="523220"/>
          </a:xfrm>
          <a:prstGeom prst="rect">
            <a:avLst/>
          </a:prstGeom>
          <a:noFill/>
          <a:ln w="9525">
            <a:noFill/>
            <a:miter lim="800000"/>
            <a:headEnd/>
            <a:tailEnd/>
          </a:ln>
          <a:effectLst/>
        </p:spPr>
        <p:txBody>
          <a:bodyPr wrap="none">
            <a:spAutoFit/>
          </a:bodyPr>
          <a:lstStyle/>
          <a:p>
            <a:pPr>
              <a:spcBef>
                <a:spcPct val="0"/>
              </a:spcBef>
              <a:buClrTx/>
              <a:buSzTx/>
              <a:buFontTx/>
              <a:buNone/>
              <a:defRPr/>
            </a:pPr>
            <a:r>
              <a:rPr lang="zh-CN" altLang="en-US" sz="2800" dirty="0">
                <a:solidFill>
                  <a:srgbClr val="0000FF"/>
                </a:solidFill>
                <a:latin typeface="华文仿宋" panose="02010600040101010101" pitchFamily="2" charset="-122"/>
                <a:ea typeface="华文仿宋" panose="02010600040101010101" pitchFamily="2" charset="-122"/>
                <a:cs typeface="Times New Roman" pitchFamily="18" charset="0"/>
              </a:rPr>
              <a:t>为每个类别计算</a:t>
            </a:r>
            <a:r>
              <a:rPr lang="en-US" altLang="zh-CN" sz="2800" dirty="0">
                <a:solidFill>
                  <a:srgbClr val="0000FF"/>
                </a:solidFill>
                <a:latin typeface="华文仿宋" panose="02010600040101010101" pitchFamily="2" charset="-122"/>
                <a:ea typeface="华文仿宋" panose="02010600040101010101" pitchFamily="2" charset="-122"/>
                <a:cs typeface="Times New Roman" pitchFamily="18" charset="0"/>
              </a:rPr>
              <a:t> P(</a:t>
            </a:r>
            <a:r>
              <a:rPr lang="en-US" altLang="zh-CN" sz="2800" i="1" dirty="0" err="1">
                <a:solidFill>
                  <a:srgbClr val="0000FF"/>
                </a:solidFill>
                <a:latin typeface="华文仿宋" panose="02010600040101010101" pitchFamily="2" charset="-122"/>
                <a:ea typeface="华文仿宋" panose="02010600040101010101" pitchFamily="2" charset="-122"/>
                <a:cs typeface="Times New Roman" pitchFamily="18" charset="0"/>
              </a:rPr>
              <a:t>X</a:t>
            </a:r>
            <a:r>
              <a:rPr lang="en-US" altLang="zh-CN" sz="2800" dirty="0" err="1">
                <a:solidFill>
                  <a:srgbClr val="0000FF"/>
                </a:solidFill>
                <a:latin typeface="华文仿宋" panose="02010600040101010101" pitchFamily="2" charset="-122"/>
                <a:ea typeface="华文仿宋" panose="02010600040101010101" pitchFamily="2" charset="-122"/>
                <a:cs typeface="Times New Roman" pitchFamily="18" charset="0"/>
              </a:rPr>
              <a:t>|</a:t>
            </a:r>
            <a:r>
              <a:rPr lang="en-US" altLang="zh-CN" sz="2800" i="1" dirty="0" err="1">
                <a:solidFill>
                  <a:srgbClr val="0000FF"/>
                </a:solidFill>
                <a:latin typeface="华文仿宋" panose="02010600040101010101" pitchFamily="2" charset="-122"/>
                <a:ea typeface="华文仿宋" panose="02010600040101010101" pitchFamily="2" charset="-122"/>
                <a:cs typeface="Times New Roman" pitchFamily="18" charset="0"/>
              </a:rPr>
              <a:t>C</a:t>
            </a:r>
            <a:r>
              <a:rPr lang="en-US" altLang="zh-CN" sz="2800" i="1" baseline="-25000" dirty="0" err="1">
                <a:solidFill>
                  <a:srgbClr val="0000FF"/>
                </a:solidFill>
                <a:latin typeface="华文仿宋" panose="02010600040101010101" pitchFamily="2" charset="-122"/>
                <a:ea typeface="华文仿宋" panose="02010600040101010101" pitchFamily="2" charset="-122"/>
                <a:cs typeface="Times New Roman" pitchFamily="18" charset="0"/>
              </a:rPr>
              <a:t>i</a:t>
            </a:r>
            <a:r>
              <a:rPr lang="en-US" altLang="zh-CN" sz="2800" dirty="0">
                <a:solidFill>
                  <a:srgbClr val="0000FF"/>
                </a:solidFill>
                <a:latin typeface="华文仿宋" panose="02010600040101010101" pitchFamily="2" charset="-122"/>
                <a:ea typeface="华文仿宋" panose="02010600040101010101" pitchFamily="2" charset="-122"/>
                <a:cs typeface="Times New Roman" pitchFamily="18" charset="0"/>
              </a:rPr>
              <a:t>)</a:t>
            </a:r>
            <a:r>
              <a:rPr lang="zh-CN" altLang="en-US" sz="2800" dirty="0">
                <a:solidFill>
                  <a:srgbClr val="0000FF"/>
                </a:solidFill>
                <a:latin typeface="华文仿宋" panose="02010600040101010101" pitchFamily="2" charset="-122"/>
                <a:ea typeface="华文仿宋" panose="02010600040101010101" pitchFamily="2" charset="-122"/>
                <a:cs typeface="Times New Roman" pitchFamily="18" charset="0"/>
              </a:rPr>
              <a:t>：</a:t>
            </a:r>
          </a:p>
        </p:txBody>
      </p:sp>
      <p:sp>
        <p:nvSpPr>
          <p:cNvPr id="390151" name="Text Box 7"/>
          <p:cNvSpPr txBox="1">
            <a:spLocks noChangeArrowheads="1"/>
          </p:cNvSpPr>
          <p:nvPr/>
        </p:nvSpPr>
        <p:spPr bwMode="auto">
          <a:xfrm>
            <a:off x="503238" y="2071688"/>
            <a:ext cx="6503987"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en-US" altLang="zh-CN" sz="2000" b="1"/>
              <a:t>P(age=“&lt;30” | buys_computer=“yes”)  = 2/9=0.222</a:t>
            </a:r>
          </a:p>
          <a:p>
            <a:pPr eaLnBrk="1" hangingPunct="1">
              <a:spcBef>
                <a:spcPct val="0"/>
              </a:spcBef>
              <a:buClrTx/>
              <a:buSzTx/>
              <a:buFontTx/>
              <a:buNone/>
            </a:pPr>
            <a:r>
              <a:rPr lang="en-US" altLang="zh-CN" sz="2000" b="1"/>
              <a:t>P(age=“&lt;30” | buys_computer=“no”) = 3/5 =0.6</a:t>
            </a:r>
          </a:p>
          <a:p>
            <a:pPr eaLnBrk="1" hangingPunct="1">
              <a:spcBef>
                <a:spcPct val="0"/>
              </a:spcBef>
              <a:buClrTx/>
              <a:buSzTx/>
              <a:buFontTx/>
              <a:buNone/>
            </a:pPr>
            <a:r>
              <a:rPr lang="en-US" altLang="zh-CN" sz="2000" b="1"/>
              <a:t>P(income=“medium” | buys_computer=“yes”)= 4/9 =0.444</a:t>
            </a:r>
          </a:p>
          <a:p>
            <a:pPr eaLnBrk="1" hangingPunct="1">
              <a:spcBef>
                <a:spcPct val="0"/>
              </a:spcBef>
              <a:buClrTx/>
              <a:buSzTx/>
              <a:buFontTx/>
              <a:buNone/>
            </a:pPr>
            <a:r>
              <a:rPr lang="en-US" altLang="zh-CN" sz="2000" b="1"/>
              <a:t>P(income=“medium” | buys_computer=“no”) = 2/5 = 0.4</a:t>
            </a:r>
          </a:p>
          <a:p>
            <a:pPr eaLnBrk="1" hangingPunct="1">
              <a:spcBef>
                <a:spcPct val="0"/>
              </a:spcBef>
              <a:buClrTx/>
              <a:buSzTx/>
              <a:buFontTx/>
              <a:buNone/>
            </a:pPr>
            <a:r>
              <a:rPr lang="en-US" altLang="zh-CN" sz="2000" b="1"/>
              <a:t>P(student=“yes” | buys_computer=“yes)= 6/9 =0.667</a:t>
            </a:r>
          </a:p>
          <a:p>
            <a:pPr eaLnBrk="1" hangingPunct="1">
              <a:spcBef>
                <a:spcPct val="0"/>
              </a:spcBef>
              <a:buClrTx/>
              <a:buSzTx/>
              <a:buFontTx/>
              <a:buNone/>
            </a:pPr>
            <a:r>
              <a:rPr lang="en-US" altLang="zh-CN" sz="2000" b="1"/>
              <a:t>P(student=“yes” | buys_computer=“no”)= 1/5=0.2</a:t>
            </a:r>
          </a:p>
          <a:p>
            <a:pPr eaLnBrk="1" hangingPunct="1">
              <a:spcBef>
                <a:spcPct val="0"/>
              </a:spcBef>
              <a:buClrTx/>
              <a:buSzTx/>
              <a:buFontTx/>
              <a:buNone/>
            </a:pPr>
            <a:r>
              <a:rPr lang="en-US" altLang="zh-CN" sz="2000" b="1"/>
              <a:t>P(credit_rating=“fair” | buys_computer=“yes”)=6/9=0.667</a:t>
            </a:r>
          </a:p>
          <a:p>
            <a:pPr eaLnBrk="1" hangingPunct="1">
              <a:spcBef>
                <a:spcPct val="0"/>
              </a:spcBef>
              <a:buClrTx/>
              <a:buSzTx/>
              <a:buFontTx/>
              <a:buNone/>
            </a:pPr>
            <a:r>
              <a:rPr lang="en-US" altLang="zh-CN" sz="2000" b="1"/>
              <a:t>P(credit_rating=“fair” | buys_computer=“no”)=2/5=0.4</a:t>
            </a:r>
            <a:endParaRPr lang="zh-CN" altLang="en-US" sz="2000" b="1"/>
          </a:p>
        </p:txBody>
      </p:sp>
      <p:sp>
        <p:nvSpPr>
          <p:cNvPr id="53253" name="Text Box 9"/>
          <p:cNvSpPr txBox="1">
            <a:spLocks noChangeArrowheads="1"/>
          </p:cNvSpPr>
          <p:nvPr/>
        </p:nvSpPr>
        <p:spPr bwMode="auto">
          <a:xfrm>
            <a:off x="250825" y="1052513"/>
            <a:ext cx="839946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en-US" altLang="zh-CN" sz="2400" b="1"/>
              <a:t>X=(age&lt;=30 ,income =medium, student=yes,credit_rating=fair)</a:t>
            </a:r>
            <a:endParaRPr lang="zh-CN" altLang="en-US" sz="2400" b="1"/>
          </a:p>
        </p:txBody>
      </p:sp>
      <p:sp>
        <p:nvSpPr>
          <p:cNvPr id="390154" name="Text Box 10"/>
          <p:cNvSpPr txBox="1">
            <a:spLocks noChangeArrowheads="1"/>
          </p:cNvSpPr>
          <p:nvPr/>
        </p:nvSpPr>
        <p:spPr bwMode="auto">
          <a:xfrm>
            <a:off x="53975" y="4689475"/>
            <a:ext cx="9114996"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en-US" altLang="zh-CN" sz="2400" b="1" dirty="0"/>
              <a:t>P(</a:t>
            </a:r>
            <a:r>
              <a:rPr lang="en-US" altLang="zh-CN" sz="2400" b="1" dirty="0" err="1"/>
              <a:t>X|Ci</a:t>
            </a:r>
            <a:r>
              <a:rPr lang="en-US" altLang="zh-CN" sz="2400" b="1" dirty="0"/>
              <a:t>) :</a:t>
            </a:r>
            <a:r>
              <a:rPr lang="en-US" altLang="zh-CN" sz="2400" dirty="0"/>
              <a:t> </a:t>
            </a:r>
            <a:r>
              <a:rPr lang="en-US" altLang="zh-CN" sz="2000" b="1" dirty="0"/>
              <a:t>P(</a:t>
            </a:r>
            <a:r>
              <a:rPr lang="en-US" altLang="zh-CN" sz="2000" b="1" dirty="0" err="1"/>
              <a:t>X|buys_computer</a:t>
            </a:r>
            <a:r>
              <a:rPr lang="en-US" altLang="zh-CN" sz="2000" b="1" dirty="0"/>
              <a:t>=“yes”)= 0.222 x 0.444 x 0.667 x 0.0.667 =0.044</a:t>
            </a:r>
          </a:p>
          <a:p>
            <a:pPr eaLnBrk="1" hangingPunct="1">
              <a:spcBef>
                <a:spcPct val="0"/>
              </a:spcBef>
              <a:buClrTx/>
              <a:buSzTx/>
              <a:buFontTx/>
              <a:buNone/>
            </a:pPr>
            <a:r>
              <a:rPr lang="en-US" altLang="zh-CN" sz="2000" b="1" dirty="0"/>
              <a:t>                    P(</a:t>
            </a:r>
            <a:r>
              <a:rPr lang="en-US" altLang="zh-CN" sz="2000" b="1" dirty="0" err="1"/>
              <a:t>X|buys_computer</a:t>
            </a:r>
            <a:r>
              <a:rPr lang="en-US" altLang="zh-CN" sz="2000" b="1" dirty="0"/>
              <a:t>=“no”)= 0.6 x 0.4 x 0.2 x 0.4 =0.019</a:t>
            </a:r>
          </a:p>
          <a:p>
            <a:pPr eaLnBrk="1" hangingPunct="1">
              <a:spcBef>
                <a:spcPct val="0"/>
              </a:spcBef>
              <a:buClrTx/>
              <a:buSzTx/>
              <a:buFontTx/>
              <a:buNone/>
            </a:pPr>
            <a:r>
              <a:rPr lang="en-US" altLang="zh-CN" sz="2400" b="1" dirty="0"/>
              <a:t>P(</a:t>
            </a:r>
            <a:r>
              <a:rPr lang="en-US" altLang="zh-CN" sz="2400" b="1" dirty="0" err="1"/>
              <a:t>X|Ci</a:t>
            </a:r>
            <a:r>
              <a:rPr lang="en-US" altLang="zh-CN" sz="2400" b="1" dirty="0"/>
              <a:t>)*P(Ci ) : </a:t>
            </a:r>
            <a:r>
              <a:rPr lang="en-US" altLang="zh-CN" sz="2000" b="1" dirty="0"/>
              <a:t>P(</a:t>
            </a:r>
            <a:r>
              <a:rPr lang="en-US" altLang="zh-CN" sz="2000" b="1" dirty="0" err="1"/>
              <a:t>X|buys_computer</a:t>
            </a:r>
            <a:r>
              <a:rPr lang="en-US" altLang="zh-CN" sz="2000" b="1" dirty="0"/>
              <a:t>=“yes”) * P(</a:t>
            </a:r>
            <a:r>
              <a:rPr lang="en-US" altLang="zh-CN" sz="2000" b="1" dirty="0" err="1"/>
              <a:t>buys_computer</a:t>
            </a:r>
            <a:r>
              <a:rPr lang="en-US" altLang="zh-CN" sz="2000" b="1" dirty="0"/>
              <a:t>=“yes”)=0.028</a:t>
            </a:r>
          </a:p>
          <a:p>
            <a:pPr eaLnBrk="1" hangingPunct="1">
              <a:spcBef>
                <a:spcPct val="0"/>
              </a:spcBef>
              <a:buClrTx/>
              <a:buSzTx/>
              <a:buFontTx/>
              <a:buNone/>
            </a:pPr>
            <a:r>
              <a:rPr lang="en-US" altLang="zh-CN" sz="2000" b="1" dirty="0"/>
              <a:t>		     P(</a:t>
            </a:r>
            <a:r>
              <a:rPr lang="en-US" altLang="zh-CN" sz="2000" b="1" dirty="0" err="1"/>
              <a:t>X|buys_computer</a:t>
            </a:r>
            <a:r>
              <a:rPr lang="en-US" altLang="zh-CN" sz="2000" b="1" dirty="0"/>
              <a:t>=“no”) * P(</a:t>
            </a:r>
            <a:r>
              <a:rPr lang="en-US" altLang="zh-CN" sz="2000" b="1" dirty="0" err="1"/>
              <a:t>buys_computer</a:t>
            </a:r>
            <a:r>
              <a:rPr lang="en-US" altLang="zh-CN" sz="2000" b="1"/>
              <a:t>=“no”)=</a:t>
            </a:r>
            <a:r>
              <a:rPr lang="en-US" altLang="zh-CN" sz="2000" b="1" dirty="0"/>
              <a:t>0.007</a:t>
            </a:r>
            <a:endParaRPr lang="zh-CN" altLang="en-US" sz="2000" b="1" dirty="0"/>
          </a:p>
        </p:txBody>
      </p:sp>
      <p:sp>
        <p:nvSpPr>
          <p:cNvPr id="390155" name="Text Box 11"/>
          <p:cNvSpPr txBox="1">
            <a:spLocks noChangeArrowheads="1"/>
          </p:cNvSpPr>
          <p:nvPr/>
        </p:nvSpPr>
        <p:spPr bwMode="auto">
          <a:xfrm>
            <a:off x="2456715" y="6121400"/>
            <a:ext cx="4222631" cy="523220"/>
          </a:xfrm>
          <a:prstGeom prst="rect">
            <a:avLst/>
          </a:prstGeom>
          <a:solidFill>
            <a:srgbClr val="FFFF99"/>
          </a:solidFill>
          <a:ln w="9525">
            <a:solidFill>
              <a:srgbClr val="FF9900"/>
            </a:solidFill>
            <a:miter lim="800000"/>
            <a:headEnd/>
            <a:tailEnd/>
          </a:ln>
          <a:effectLst/>
        </p:spPr>
        <p:txBody>
          <a:bodyPr wrap="none">
            <a:spAutoFit/>
          </a:bodyPr>
          <a:lstStyle/>
          <a:p>
            <a:pPr algn="ctr">
              <a:spcBef>
                <a:spcPct val="0"/>
              </a:spcBef>
              <a:buClrTx/>
              <a:buSzTx/>
              <a:buFontTx/>
              <a:buNone/>
              <a:defRPr/>
            </a:pPr>
            <a:r>
              <a:rPr lang="en-US" altLang="zh-CN" sz="2800" b="1" dirty="0">
                <a:solidFill>
                  <a:srgbClr val="CC0000"/>
                </a:solidFill>
                <a:effectLst>
                  <a:outerShdw blurRad="38100" dist="38100" dir="2700000" algn="tl">
                    <a:srgbClr val="000000">
                      <a:alpha val="43137"/>
                    </a:srgbClr>
                  </a:outerShdw>
                </a:effectLst>
                <a:cs typeface="Times New Roman" pitchFamily="18" charset="0"/>
              </a:rPr>
              <a:t>X</a:t>
            </a:r>
            <a:r>
              <a:rPr lang="zh-CN" altLang="en-US" sz="2800" b="1" dirty="0">
                <a:solidFill>
                  <a:srgbClr val="CC0000"/>
                </a:solidFill>
                <a:effectLst>
                  <a:outerShdw blurRad="38100" dist="38100" dir="2700000" algn="tl">
                    <a:srgbClr val="000000">
                      <a:alpha val="43137"/>
                    </a:srgbClr>
                  </a:outerShdw>
                </a:effectLst>
                <a:cs typeface="Times New Roman" pitchFamily="18" charset="0"/>
              </a:rPr>
              <a:t>：</a:t>
            </a:r>
            <a:r>
              <a:rPr lang="en-US" altLang="zh-CN" sz="2800" b="1" dirty="0">
                <a:solidFill>
                  <a:srgbClr val="CC0000"/>
                </a:solidFill>
                <a:effectLst>
                  <a:outerShdw blurRad="38100" dist="38100" dir="2700000" algn="tl">
                    <a:srgbClr val="000000">
                      <a:alpha val="43137"/>
                    </a:srgbClr>
                  </a:outerShdw>
                </a:effectLst>
                <a:cs typeface="Times New Roman" pitchFamily="18" charset="0"/>
              </a:rPr>
              <a:t>“</a:t>
            </a:r>
            <a:r>
              <a:rPr lang="en-US" altLang="zh-CN" sz="2800" b="1" dirty="0" err="1">
                <a:solidFill>
                  <a:srgbClr val="CC0000"/>
                </a:solidFill>
                <a:effectLst>
                  <a:outerShdw blurRad="38100" dist="38100" dir="2700000" algn="tl">
                    <a:srgbClr val="000000">
                      <a:alpha val="43137"/>
                    </a:srgbClr>
                  </a:outerShdw>
                </a:effectLst>
                <a:cs typeface="Times New Roman" pitchFamily="18" charset="0"/>
              </a:rPr>
              <a:t>buys_computer</a:t>
            </a:r>
            <a:r>
              <a:rPr lang="en-US" altLang="zh-CN" sz="2800" b="1" dirty="0">
                <a:solidFill>
                  <a:srgbClr val="CC0000"/>
                </a:solidFill>
                <a:effectLst>
                  <a:outerShdw blurRad="38100" dist="38100" dir="2700000" algn="tl">
                    <a:srgbClr val="000000">
                      <a:alpha val="43137"/>
                    </a:srgbClr>
                  </a:outerShdw>
                </a:effectLst>
                <a:cs typeface="Times New Roman" pitchFamily="18" charset="0"/>
              </a:rPr>
              <a:t>=yes”</a:t>
            </a:r>
            <a:endParaRPr lang="zh-CN" altLang="en-US" sz="2800" b="1" dirty="0">
              <a:solidFill>
                <a:srgbClr val="CC0000"/>
              </a:solidFill>
              <a:effectLst>
                <a:outerShdw blurRad="38100" dist="38100" dir="2700000" algn="tl">
                  <a:srgbClr val="000000">
                    <a:alpha val="43137"/>
                  </a:srgbClr>
                </a:outerShdw>
              </a:effectLst>
              <a:cs typeface="Times New Roman"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0151">
                                            <p:txEl>
                                              <p:pRg st="4" end="4"/>
                                            </p:txEl>
                                          </p:spTgt>
                                        </p:tgtEl>
                                        <p:attrNameLst>
                                          <p:attrName>style.visibility</p:attrName>
                                        </p:attrNameLst>
                                      </p:cBhvr>
                                      <p:to>
                                        <p:strVal val="visible"/>
                                      </p:to>
                                    </p:set>
                                    <p:animEffect transition="in" filter="box(in)">
                                      <p:cBhvr>
                                        <p:cTn id="7" dur="500"/>
                                        <p:tgtEl>
                                          <p:spTgt spid="390151">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90151">
                                            <p:txEl>
                                              <p:pRg st="5" end="5"/>
                                            </p:txEl>
                                          </p:spTgt>
                                        </p:tgtEl>
                                        <p:attrNameLst>
                                          <p:attrName>style.visibility</p:attrName>
                                        </p:attrNameLst>
                                      </p:cBhvr>
                                      <p:to>
                                        <p:strVal val="visible"/>
                                      </p:to>
                                    </p:set>
                                    <p:animEffect transition="in" filter="box(in)">
                                      <p:cBhvr>
                                        <p:cTn id="10" dur="500"/>
                                        <p:tgtEl>
                                          <p:spTgt spid="390151">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90151">
                                            <p:txEl>
                                              <p:pRg st="6" end="6"/>
                                            </p:txEl>
                                          </p:spTgt>
                                        </p:tgtEl>
                                        <p:attrNameLst>
                                          <p:attrName>style.visibility</p:attrName>
                                        </p:attrNameLst>
                                      </p:cBhvr>
                                      <p:to>
                                        <p:strVal val="visible"/>
                                      </p:to>
                                    </p:set>
                                    <p:animEffect transition="in" filter="box(in)">
                                      <p:cBhvr>
                                        <p:cTn id="15" dur="500"/>
                                        <p:tgtEl>
                                          <p:spTgt spid="390151">
                                            <p:txEl>
                                              <p:pRg st="6" end="6"/>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90151">
                                            <p:txEl>
                                              <p:pRg st="7" end="7"/>
                                            </p:txEl>
                                          </p:spTgt>
                                        </p:tgtEl>
                                        <p:attrNameLst>
                                          <p:attrName>style.visibility</p:attrName>
                                        </p:attrNameLst>
                                      </p:cBhvr>
                                      <p:to>
                                        <p:strVal val="visible"/>
                                      </p:to>
                                    </p:set>
                                    <p:animEffect transition="in" filter="box(in)">
                                      <p:cBhvr>
                                        <p:cTn id="18" dur="500"/>
                                        <p:tgtEl>
                                          <p:spTgt spid="390151">
                                            <p:txEl>
                                              <p:pRg st="7" end="7"/>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90154">
                                            <p:txEl>
                                              <p:pRg st="0" end="0"/>
                                            </p:txEl>
                                          </p:spTgt>
                                        </p:tgtEl>
                                        <p:attrNameLst>
                                          <p:attrName>style.visibility</p:attrName>
                                        </p:attrNameLst>
                                      </p:cBhvr>
                                      <p:to>
                                        <p:strVal val="visible"/>
                                      </p:to>
                                    </p:set>
                                    <p:animEffect transition="in" filter="box(in)">
                                      <p:cBhvr>
                                        <p:cTn id="23" dur="500"/>
                                        <p:tgtEl>
                                          <p:spTgt spid="390154">
                                            <p:txEl>
                                              <p:pRg st="0" end="0"/>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90154">
                                            <p:txEl>
                                              <p:pRg st="1" end="1"/>
                                            </p:txEl>
                                          </p:spTgt>
                                        </p:tgtEl>
                                        <p:attrNameLst>
                                          <p:attrName>style.visibility</p:attrName>
                                        </p:attrNameLst>
                                      </p:cBhvr>
                                      <p:to>
                                        <p:strVal val="visible"/>
                                      </p:to>
                                    </p:set>
                                    <p:animEffect transition="in" filter="box(in)">
                                      <p:cBhvr>
                                        <p:cTn id="26" dur="500"/>
                                        <p:tgtEl>
                                          <p:spTgt spid="390154">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390154">
                                            <p:txEl>
                                              <p:pRg st="2" end="2"/>
                                            </p:txEl>
                                          </p:spTgt>
                                        </p:tgtEl>
                                        <p:attrNameLst>
                                          <p:attrName>style.visibility</p:attrName>
                                        </p:attrNameLst>
                                      </p:cBhvr>
                                      <p:to>
                                        <p:strVal val="visible"/>
                                      </p:to>
                                    </p:set>
                                    <p:animEffect transition="in" filter="box(in)">
                                      <p:cBhvr>
                                        <p:cTn id="31" dur="500"/>
                                        <p:tgtEl>
                                          <p:spTgt spid="390154">
                                            <p:txEl>
                                              <p:pRg st="2" end="2"/>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90154">
                                            <p:txEl>
                                              <p:pRg st="3" end="3"/>
                                            </p:txEl>
                                          </p:spTgt>
                                        </p:tgtEl>
                                        <p:attrNameLst>
                                          <p:attrName>style.visibility</p:attrName>
                                        </p:attrNameLst>
                                      </p:cBhvr>
                                      <p:to>
                                        <p:strVal val="visible"/>
                                      </p:to>
                                    </p:set>
                                    <p:animEffect transition="in" filter="box(in)">
                                      <p:cBhvr>
                                        <p:cTn id="34" dur="500"/>
                                        <p:tgtEl>
                                          <p:spTgt spid="390154">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390155"/>
                                        </p:tgtEl>
                                        <p:attrNameLst>
                                          <p:attrName>style.visibility</p:attrName>
                                        </p:attrNameLst>
                                      </p:cBhvr>
                                      <p:to>
                                        <p:strVal val="visible"/>
                                      </p:to>
                                    </p:set>
                                    <p:anim calcmode="lin" valueType="num">
                                      <p:cBhvr>
                                        <p:cTn id="39" dur="500" fill="hold"/>
                                        <p:tgtEl>
                                          <p:spTgt spid="390155"/>
                                        </p:tgtEl>
                                        <p:attrNameLst>
                                          <p:attrName>ppt_w</p:attrName>
                                        </p:attrNameLst>
                                      </p:cBhvr>
                                      <p:tavLst>
                                        <p:tav tm="0">
                                          <p:val>
                                            <p:fltVal val="0"/>
                                          </p:val>
                                        </p:tav>
                                        <p:tav tm="100000">
                                          <p:val>
                                            <p:strVal val="#ppt_w"/>
                                          </p:val>
                                        </p:tav>
                                      </p:tavLst>
                                    </p:anim>
                                    <p:anim calcmode="lin" valueType="num">
                                      <p:cBhvr>
                                        <p:cTn id="40" dur="500" fill="hold"/>
                                        <p:tgtEl>
                                          <p:spTgt spid="390155"/>
                                        </p:tgtEl>
                                        <p:attrNameLst>
                                          <p:attrName>ppt_h</p:attrName>
                                        </p:attrNameLst>
                                      </p:cBhvr>
                                      <p:tavLst>
                                        <p:tav tm="0">
                                          <p:val>
                                            <p:fltVal val="0"/>
                                          </p:val>
                                        </p:tav>
                                        <p:tav tm="100000">
                                          <p:val>
                                            <p:strVal val="#ppt_h"/>
                                          </p:val>
                                        </p:tav>
                                      </p:tavLst>
                                    </p:anim>
                                    <p:animEffect transition="in" filter="fade">
                                      <p:cBhvr>
                                        <p:cTn id="41" dur="500"/>
                                        <p:tgtEl>
                                          <p:spTgt spid="390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5"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a:xfrm>
            <a:off x="52536" y="152636"/>
            <a:ext cx="7543800" cy="688938"/>
          </a:xfrm>
        </p:spPr>
        <p:txBody>
          <a:bodyPr/>
          <a:lstStyle/>
          <a:p>
            <a:pPr eaLnBrk="1" hangingPunct="1"/>
            <a:r>
              <a:rPr lang="zh-CN" altLang="en-US" b="0" dirty="0">
                <a:solidFill>
                  <a:srgbClr val="0000FF"/>
                </a:solidFill>
                <a:latin typeface="方正姚体" panose="02010601030101010101" pitchFamily="2" charset="-122"/>
                <a:ea typeface="方正姚体" panose="02010601030101010101" pitchFamily="2" charset="-122"/>
              </a:rPr>
              <a:t>先验概率或条件概率为</a:t>
            </a:r>
            <a:r>
              <a:rPr lang="en-US" altLang="zh-CN" b="0" dirty="0">
                <a:solidFill>
                  <a:srgbClr val="0000FF"/>
                </a:solidFill>
                <a:latin typeface="方正姚体" panose="02010601030101010101" pitchFamily="2" charset="-122"/>
                <a:ea typeface="方正姚体" panose="02010601030101010101" pitchFamily="2" charset="-122"/>
              </a:rPr>
              <a:t>0</a:t>
            </a:r>
            <a:r>
              <a:rPr lang="zh-CN" altLang="en-US" b="0" dirty="0">
                <a:solidFill>
                  <a:srgbClr val="0000FF"/>
                </a:solidFill>
                <a:latin typeface="方正姚体" panose="02010601030101010101" pitchFamily="2" charset="-122"/>
                <a:ea typeface="方正姚体" panose="02010601030101010101" pitchFamily="2" charset="-122"/>
              </a:rPr>
              <a:t>的情况</a:t>
            </a:r>
            <a:endParaRPr lang="zh-CN" altLang="en-US" b="0" dirty="0">
              <a:solidFill>
                <a:srgbClr val="0000FF"/>
              </a:solidFill>
            </a:endParaRPr>
          </a:p>
        </p:txBody>
      </p:sp>
      <p:pic>
        <p:nvPicPr>
          <p:cNvPr id="514054" name="Picture 6"/>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80482" y="908720"/>
            <a:ext cx="7019925" cy="1260140"/>
          </a:xfrm>
          <a:noFill/>
        </p:spPr>
      </p:pic>
      <p:sp>
        <p:nvSpPr>
          <p:cNvPr id="5" name="灯片编号占位符 5"/>
          <p:cNvSpPr>
            <a:spLocks noGrp="1"/>
          </p:cNvSpPr>
          <p:nvPr>
            <p:ph type="sldNum" sz="quarter" idx="4294967295"/>
          </p:nvPr>
        </p:nvSpPr>
        <p:spPr>
          <a:xfrm>
            <a:off x="7010400" y="6248400"/>
            <a:ext cx="2133600" cy="457200"/>
          </a:xfrm>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ED39CDB7-715F-4FE3-AFFF-38459B4F2DA3}" type="slidenum">
              <a:rPr lang="en-US" altLang="zh-CN" sz="1000">
                <a:latin typeface="Arial" panose="020B0604020202020204" pitchFamily="34" charset="0"/>
              </a:rPr>
              <a:pPr eaLnBrk="1" hangingPunct="1"/>
              <a:t>53</a:t>
            </a:fld>
            <a:endParaRPr lang="en-US" altLang="zh-CN" sz="1000">
              <a:latin typeface="Arial" panose="020B0604020202020204" pitchFamily="34" charset="0"/>
            </a:endParaRPr>
          </a:p>
        </p:txBody>
      </p:sp>
      <p:sp>
        <p:nvSpPr>
          <p:cNvPr id="514058" name="Text Box 10"/>
          <p:cNvSpPr txBox="1">
            <a:spLocks noChangeArrowheads="1"/>
          </p:cNvSpPr>
          <p:nvPr/>
        </p:nvSpPr>
        <p:spPr bwMode="auto">
          <a:xfrm>
            <a:off x="287338" y="2240868"/>
            <a:ext cx="8532812" cy="448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000">
                <a:solidFill>
                  <a:schemeClr val="tx1"/>
                </a:solidFill>
                <a:latin typeface="Times New Roman" panose="02020603050405020304" pitchFamily="18" charset="0"/>
                <a:ea typeface="SimSun" panose="02010600030101010101" pitchFamily="2" charset="-122"/>
              </a:defRPr>
            </a:lvl1pPr>
            <a:lvl2pPr marL="892175" indent="-369888"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buFont typeface="Wingdings" panose="05000000000000000000" pitchFamily="2" charset="2"/>
              <a:buChar char="Ø"/>
            </a:pPr>
            <a:r>
              <a:rPr lang="zh-CN" altLang="en-US" sz="24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如果某个量</a:t>
            </a:r>
            <a:r>
              <a:rPr lang="en-US" altLang="zh-CN" sz="24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X</a:t>
            </a:r>
            <a:r>
              <a:rPr lang="zh-CN" altLang="en-US" sz="24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，在观察样本库（训练集）中没有出现过，会导致整个实例的概率结果是</a:t>
            </a:r>
            <a:r>
              <a:rPr lang="en-US" altLang="zh-CN" sz="24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0</a:t>
            </a:r>
            <a:r>
              <a:rPr lang="zh-CN" altLang="en-US" sz="24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a:t>
            </a:r>
            <a:endParaRPr lang="en-US" altLang="zh-CN" sz="24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endParaRPr>
          </a:p>
          <a:p>
            <a:pPr eaLnBrk="1" hangingPunct="1">
              <a:buFont typeface="Wingdings" panose="05000000000000000000" pitchFamily="2" charset="2"/>
              <a:buChar char="Ø"/>
            </a:pPr>
            <a:r>
              <a:rPr lang="zh-CN" altLang="en-US" sz="24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拉普拉斯平滑</a:t>
            </a:r>
            <a:r>
              <a:rPr lang="en-US" altLang="zh-CN" sz="24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2400" dirty="0" err="1">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Laplacian</a:t>
            </a:r>
            <a:r>
              <a:rPr lang="en-US" altLang="zh-CN" sz="24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 correction)</a:t>
            </a:r>
            <a:r>
              <a:rPr lang="zh-CN" altLang="en-US" sz="24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a:t>
            </a:r>
            <a:endParaRPr lang="en-US" altLang="zh-CN" sz="24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endParaRPr>
          </a:p>
          <a:p>
            <a:pPr lvl="1" eaLnBrk="1" hangingPunct="1">
              <a:buFont typeface="Wingdings" panose="05000000000000000000" pitchFamily="2" charset="2"/>
              <a:buChar char="ü"/>
            </a:pPr>
            <a:r>
              <a:rPr lang="zh-CN" altLang="en-US" sz="2000" dirty="0">
                <a:solidFill>
                  <a:srgbClr val="0000FF"/>
                </a:solidFill>
                <a:latin typeface="华文仿宋" panose="02010600040101010101" pitchFamily="2" charset="-122"/>
                <a:ea typeface="华文仿宋" panose="02010600040101010101" pitchFamily="2" charset="-122"/>
              </a:rPr>
              <a:t>假设样本足够大</a:t>
            </a:r>
            <a:endParaRPr lang="en-US" altLang="zh-CN" sz="2000" dirty="0">
              <a:solidFill>
                <a:srgbClr val="0000FF"/>
              </a:solidFill>
              <a:latin typeface="华文仿宋" panose="02010600040101010101" pitchFamily="2" charset="-122"/>
              <a:ea typeface="华文仿宋" panose="02010600040101010101" pitchFamily="2" charset="-122"/>
            </a:endParaRPr>
          </a:p>
          <a:p>
            <a:pPr lvl="1" eaLnBrk="1" hangingPunct="1">
              <a:buFont typeface="Wingdings" panose="05000000000000000000" pitchFamily="2" charset="2"/>
              <a:buChar char="ü"/>
            </a:pPr>
            <a:r>
              <a:rPr lang="zh-CN" altLang="en-US" sz="2000" dirty="0">
                <a:solidFill>
                  <a:srgbClr val="0000FF"/>
                </a:solidFill>
                <a:latin typeface="华文仿宋" panose="02010600040101010101" pitchFamily="2" charset="-122"/>
                <a:ea typeface="华文仿宋" panose="02010600040101010101" pitchFamily="2" charset="-122"/>
              </a:rPr>
              <a:t>每一个计数加一的话，对于概率计算的影响可以忽略不计</a:t>
            </a:r>
            <a:endParaRPr lang="en-US" altLang="zh-CN" sz="2000" dirty="0">
              <a:solidFill>
                <a:srgbClr val="0000FF"/>
              </a:solidFill>
              <a:latin typeface="华文仿宋" panose="02010600040101010101" pitchFamily="2" charset="-122"/>
              <a:ea typeface="华文仿宋" panose="02010600040101010101" pitchFamily="2" charset="-122"/>
            </a:endParaRPr>
          </a:p>
          <a:p>
            <a:pPr eaLnBrk="1" hangingPunct="1">
              <a:buFont typeface="Wingdings" panose="05000000000000000000" pitchFamily="2" charset="2"/>
              <a:buChar char="Ø"/>
            </a:pPr>
            <a:r>
              <a:rPr lang="zh-CN" altLang="en-US" sz="2400" dirty="0">
                <a:solidFill>
                  <a:srgbClr val="0000FF"/>
                </a:solidFill>
                <a:latin typeface="华文仿宋" panose="02010600040101010101" pitchFamily="2" charset="-122"/>
                <a:ea typeface="华文仿宋" panose="02010600040101010101" pitchFamily="2" charset="-122"/>
              </a:rPr>
              <a:t>例：</a:t>
            </a:r>
            <a:endParaRPr lang="en-US" altLang="zh-CN" sz="2400" dirty="0">
              <a:solidFill>
                <a:srgbClr val="0000FF"/>
              </a:solidFill>
              <a:latin typeface="华文仿宋" panose="02010600040101010101" pitchFamily="2" charset="-122"/>
              <a:ea typeface="华文仿宋" panose="02010600040101010101" pitchFamily="2" charset="-122"/>
            </a:endParaRPr>
          </a:p>
          <a:p>
            <a:pPr lvl="1" eaLnBrk="1" hangingPunct="1">
              <a:buFont typeface="Wingdings" panose="05000000000000000000" pitchFamily="2" charset="2"/>
              <a:buChar char="ü"/>
            </a:pPr>
            <a:r>
              <a:rPr lang="zh-CN" altLang="en-US" sz="2000" dirty="0">
                <a:solidFill>
                  <a:srgbClr val="0000FF"/>
                </a:solidFill>
                <a:latin typeface="华文仿宋" panose="02010600040101010101" pitchFamily="2" charset="-122"/>
                <a:ea typeface="华文仿宋" panose="02010600040101010101" pitchFamily="2" charset="-122"/>
              </a:rPr>
              <a:t>在训练数据</a:t>
            </a:r>
            <a:r>
              <a:rPr lang="en-US" altLang="zh-CN" sz="2000" dirty="0">
                <a:solidFill>
                  <a:srgbClr val="0000FF"/>
                </a:solidFill>
                <a:latin typeface="华文仿宋" panose="02010600040101010101" pitchFamily="2" charset="-122"/>
                <a:ea typeface="华文仿宋" panose="02010600040101010101" pitchFamily="2" charset="-122"/>
              </a:rPr>
              <a:t>D</a:t>
            </a:r>
            <a:r>
              <a:rPr lang="zh-CN" altLang="en-US" sz="2000" dirty="0">
                <a:solidFill>
                  <a:srgbClr val="0000FF"/>
                </a:solidFill>
                <a:latin typeface="华文仿宋" panose="02010600040101010101" pitchFamily="2" charset="-122"/>
                <a:ea typeface="华文仿宋" panose="02010600040101010101" pitchFamily="2" charset="-122"/>
              </a:rPr>
              <a:t>上，类</a:t>
            </a:r>
            <a:r>
              <a:rPr lang="en-US" altLang="zh-CN" sz="2000" dirty="0" err="1">
                <a:solidFill>
                  <a:srgbClr val="0000FF"/>
                </a:solidFill>
                <a:latin typeface="华文仿宋" panose="02010600040101010101" pitchFamily="2" charset="-122"/>
                <a:ea typeface="华文仿宋" panose="02010600040101010101" pitchFamily="2" charset="-122"/>
              </a:rPr>
              <a:t>buys_computer</a:t>
            </a:r>
            <a:r>
              <a:rPr lang="zh-CN" altLang="en-US" sz="2000" dirty="0">
                <a:solidFill>
                  <a:srgbClr val="0000FF"/>
                </a:solidFill>
                <a:latin typeface="华文仿宋" panose="02010600040101010101" pitchFamily="2" charset="-122"/>
                <a:ea typeface="华文仿宋" panose="02010600040101010101" pitchFamily="2" charset="-122"/>
              </a:rPr>
              <a:t>包含</a:t>
            </a:r>
            <a:r>
              <a:rPr lang="en-US" altLang="zh-CN" sz="2000" dirty="0">
                <a:solidFill>
                  <a:srgbClr val="0000FF"/>
                </a:solidFill>
                <a:latin typeface="华文仿宋" panose="02010600040101010101" pitchFamily="2" charset="-122"/>
                <a:ea typeface="华文仿宋" panose="02010600040101010101" pitchFamily="2" charset="-122"/>
              </a:rPr>
              <a:t>1000</a:t>
            </a:r>
            <a:r>
              <a:rPr lang="zh-CN" altLang="en-US" sz="2000" dirty="0">
                <a:solidFill>
                  <a:srgbClr val="0000FF"/>
                </a:solidFill>
                <a:latin typeface="华文仿宋" panose="02010600040101010101" pitchFamily="2" charset="-122"/>
                <a:ea typeface="华文仿宋" panose="02010600040101010101" pitchFamily="2" charset="-122"/>
              </a:rPr>
              <a:t>个元组，其中</a:t>
            </a:r>
            <a:r>
              <a:rPr lang="en-US" altLang="zh-CN" sz="2000" dirty="0">
                <a:solidFill>
                  <a:srgbClr val="0000FF"/>
                </a:solidFill>
                <a:latin typeface="华文仿宋" panose="02010600040101010101" pitchFamily="2" charset="-122"/>
                <a:ea typeface="华文仿宋" panose="02010600040101010101" pitchFamily="2" charset="-122"/>
              </a:rPr>
              <a:t>0</a:t>
            </a:r>
            <a:r>
              <a:rPr lang="zh-CN" altLang="en-US" sz="2000" dirty="0">
                <a:solidFill>
                  <a:srgbClr val="0000FF"/>
                </a:solidFill>
                <a:latin typeface="华文仿宋" panose="02010600040101010101" pitchFamily="2" charset="-122"/>
                <a:ea typeface="华文仿宋" panose="02010600040101010101" pitchFamily="2" charset="-122"/>
              </a:rPr>
              <a:t>个元组</a:t>
            </a:r>
            <a:r>
              <a:rPr lang="en-US" altLang="zh-CN" sz="2000" dirty="0">
                <a:solidFill>
                  <a:srgbClr val="0000FF"/>
                </a:solidFill>
                <a:latin typeface="华文仿宋" panose="02010600040101010101" pitchFamily="2" charset="-122"/>
                <a:ea typeface="华文仿宋" panose="02010600040101010101" pitchFamily="2" charset="-122"/>
              </a:rPr>
              <a:t>income=low</a:t>
            </a:r>
            <a:r>
              <a:rPr lang="zh-CN" altLang="en-US" sz="2000" dirty="0">
                <a:solidFill>
                  <a:srgbClr val="0000FF"/>
                </a:solidFill>
                <a:latin typeface="华文仿宋" panose="02010600040101010101" pitchFamily="2" charset="-122"/>
                <a:ea typeface="华文仿宋" panose="02010600040101010101" pitchFamily="2" charset="-122"/>
              </a:rPr>
              <a:t>，</a:t>
            </a:r>
            <a:r>
              <a:rPr lang="en-US" altLang="zh-CN" sz="2000" dirty="0">
                <a:solidFill>
                  <a:srgbClr val="0000FF"/>
                </a:solidFill>
                <a:latin typeface="华文仿宋" panose="02010600040101010101" pitchFamily="2" charset="-122"/>
                <a:ea typeface="华文仿宋" panose="02010600040101010101" pitchFamily="2" charset="-122"/>
              </a:rPr>
              <a:t>990</a:t>
            </a:r>
            <a:r>
              <a:rPr lang="zh-CN" altLang="en-US" sz="2000" dirty="0">
                <a:solidFill>
                  <a:srgbClr val="0000FF"/>
                </a:solidFill>
                <a:latin typeface="华文仿宋" panose="02010600040101010101" pitchFamily="2" charset="-122"/>
                <a:ea typeface="华文仿宋" panose="02010600040101010101" pitchFamily="2" charset="-122"/>
              </a:rPr>
              <a:t>个元组</a:t>
            </a:r>
            <a:r>
              <a:rPr lang="en-US" altLang="zh-CN" sz="2000" dirty="0">
                <a:solidFill>
                  <a:srgbClr val="0000FF"/>
                </a:solidFill>
                <a:latin typeface="华文仿宋" panose="02010600040101010101" pitchFamily="2" charset="-122"/>
                <a:ea typeface="华文仿宋" panose="02010600040101010101" pitchFamily="2" charset="-122"/>
              </a:rPr>
              <a:t>income=medium</a:t>
            </a:r>
            <a:r>
              <a:rPr lang="zh-CN" altLang="en-US" sz="2000" dirty="0">
                <a:solidFill>
                  <a:srgbClr val="0000FF"/>
                </a:solidFill>
                <a:latin typeface="华文仿宋" panose="02010600040101010101" pitchFamily="2" charset="-122"/>
                <a:ea typeface="华文仿宋" panose="02010600040101010101" pitchFamily="2" charset="-122"/>
              </a:rPr>
              <a:t>，</a:t>
            </a:r>
            <a:r>
              <a:rPr lang="en-US" altLang="zh-CN" sz="2000" dirty="0">
                <a:solidFill>
                  <a:srgbClr val="0000FF"/>
                </a:solidFill>
                <a:latin typeface="华文仿宋" panose="02010600040101010101" pitchFamily="2" charset="-122"/>
                <a:ea typeface="华文仿宋" panose="02010600040101010101" pitchFamily="2" charset="-122"/>
              </a:rPr>
              <a:t>10</a:t>
            </a:r>
            <a:r>
              <a:rPr lang="zh-CN" altLang="en-US" sz="2000" dirty="0">
                <a:solidFill>
                  <a:srgbClr val="0000FF"/>
                </a:solidFill>
                <a:latin typeface="华文仿宋" panose="02010600040101010101" pitchFamily="2" charset="-122"/>
                <a:ea typeface="华文仿宋" panose="02010600040101010101" pitchFamily="2" charset="-122"/>
              </a:rPr>
              <a:t>个元组</a:t>
            </a:r>
            <a:r>
              <a:rPr lang="en-US" altLang="zh-CN" sz="2000" dirty="0">
                <a:solidFill>
                  <a:srgbClr val="0000FF"/>
                </a:solidFill>
                <a:latin typeface="华文仿宋" panose="02010600040101010101" pitchFamily="2" charset="-122"/>
                <a:ea typeface="华文仿宋" panose="02010600040101010101" pitchFamily="2" charset="-122"/>
              </a:rPr>
              <a:t>income=high</a:t>
            </a:r>
            <a:r>
              <a:rPr lang="zh-CN" altLang="en-US" sz="2000" dirty="0">
                <a:solidFill>
                  <a:srgbClr val="0000FF"/>
                </a:solidFill>
                <a:latin typeface="华文仿宋" panose="02010600040101010101" pitchFamily="2" charset="-122"/>
                <a:ea typeface="华文仿宋" panose="02010600040101010101" pitchFamily="2" charset="-122"/>
              </a:rPr>
              <a:t>。这些事件的概率分别为</a:t>
            </a:r>
            <a:r>
              <a:rPr lang="en-US" altLang="zh-CN" sz="2000" dirty="0">
                <a:solidFill>
                  <a:srgbClr val="0000FF"/>
                </a:solidFill>
                <a:latin typeface="华文仿宋" panose="02010600040101010101" pitchFamily="2" charset="-122"/>
                <a:ea typeface="华文仿宋" panose="02010600040101010101" pitchFamily="2" charset="-122"/>
              </a:rPr>
              <a:t>0, 0.990, 0.010</a:t>
            </a:r>
          </a:p>
          <a:p>
            <a:pPr lvl="1" eaLnBrk="1" hangingPunct="1">
              <a:buFont typeface="Wingdings" panose="05000000000000000000" pitchFamily="2" charset="2"/>
              <a:buChar char="ü"/>
            </a:pPr>
            <a:r>
              <a:rPr lang="zh-CN" altLang="en-US" sz="2000" dirty="0">
                <a:solidFill>
                  <a:srgbClr val="0000FF"/>
                </a:solidFill>
                <a:latin typeface="华文仿宋" panose="02010600040101010101" pitchFamily="2" charset="-122"/>
                <a:ea typeface="华文仿宋" panose="02010600040101010101" pitchFamily="2" charset="-122"/>
              </a:rPr>
              <a:t>将</a:t>
            </a:r>
            <a:r>
              <a:rPr lang="en-US" altLang="zh-CN" sz="2000" dirty="0">
                <a:solidFill>
                  <a:srgbClr val="0000FF"/>
                </a:solidFill>
                <a:latin typeface="华文仿宋" panose="02010600040101010101" pitchFamily="2" charset="-122"/>
                <a:ea typeface="华文仿宋" panose="02010600040101010101" pitchFamily="2" charset="-122"/>
              </a:rPr>
              <a:t>1</a:t>
            </a:r>
            <a:r>
              <a:rPr lang="zh-CN" altLang="en-US" sz="2000" dirty="0">
                <a:solidFill>
                  <a:srgbClr val="0000FF"/>
                </a:solidFill>
                <a:latin typeface="华文仿宋" panose="02010600040101010101" pitchFamily="2" charset="-122"/>
                <a:ea typeface="华文仿宋" panose="02010600040101010101" pitchFamily="2" charset="-122"/>
              </a:rPr>
              <a:t>加入</a:t>
            </a:r>
            <a:r>
              <a:rPr lang="en-US" altLang="zh-CN" sz="2000" dirty="0" err="1">
                <a:solidFill>
                  <a:srgbClr val="0000FF"/>
                </a:solidFill>
                <a:latin typeface="华文仿宋" panose="02010600040101010101" pitchFamily="2" charset="-122"/>
                <a:ea typeface="华文仿宋" panose="02010600040101010101" pitchFamily="2" charset="-122"/>
              </a:rPr>
              <a:t>low,medium</a:t>
            </a:r>
            <a:r>
              <a:rPr lang="zh-CN" altLang="en-US" sz="2000" dirty="0">
                <a:solidFill>
                  <a:srgbClr val="0000FF"/>
                </a:solidFill>
                <a:latin typeface="华文仿宋" panose="02010600040101010101" pitchFamily="2" charset="-122"/>
                <a:ea typeface="华文仿宋" panose="02010600040101010101" pitchFamily="2" charset="-122"/>
              </a:rPr>
              <a:t>和</a:t>
            </a:r>
            <a:r>
              <a:rPr lang="en-US" altLang="zh-CN" sz="2000" dirty="0">
                <a:solidFill>
                  <a:srgbClr val="0000FF"/>
                </a:solidFill>
                <a:latin typeface="华文仿宋" panose="02010600040101010101" pitchFamily="2" charset="-122"/>
                <a:ea typeface="华文仿宋" panose="02010600040101010101" pitchFamily="2" charset="-122"/>
              </a:rPr>
              <a:t>high</a:t>
            </a:r>
            <a:r>
              <a:rPr lang="zh-CN" altLang="en-US" sz="2000" dirty="0">
                <a:solidFill>
                  <a:srgbClr val="0000FF"/>
                </a:solidFill>
                <a:latin typeface="华文仿宋" panose="02010600040101010101" pitchFamily="2" charset="-122"/>
                <a:ea typeface="华文仿宋" panose="02010600040101010101" pitchFamily="2" charset="-122"/>
              </a:rPr>
              <a:t>的元组，这样元组总数为</a:t>
            </a:r>
            <a:r>
              <a:rPr lang="en-US" altLang="zh-CN" sz="2000" dirty="0">
                <a:solidFill>
                  <a:srgbClr val="0000FF"/>
                </a:solidFill>
                <a:latin typeface="华文仿宋" panose="02010600040101010101" pitchFamily="2" charset="-122"/>
                <a:ea typeface="华文仿宋" panose="02010600040101010101" pitchFamily="2" charset="-122"/>
              </a:rPr>
              <a:t>1003</a:t>
            </a:r>
            <a:r>
              <a:rPr lang="zh-CN" altLang="en-US" sz="2000" dirty="0">
                <a:solidFill>
                  <a:srgbClr val="0000FF"/>
                </a:solidFill>
                <a:latin typeface="华文仿宋" panose="02010600040101010101" pitchFamily="2" charset="-122"/>
                <a:ea typeface="华文仿宋" panose="02010600040101010101" pitchFamily="2" charset="-122"/>
              </a:rPr>
              <a:t>，</a:t>
            </a:r>
            <a:r>
              <a:rPr lang="en-US" altLang="zh-CN" sz="2000" dirty="0">
                <a:solidFill>
                  <a:srgbClr val="0000FF"/>
                </a:solidFill>
                <a:latin typeface="华文仿宋" panose="02010600040101010101" pitchFamily="2" charset="-122"/>
                <a:ea typeface="华文仿宋" panose="02010600040101010101" pitchFamily="2" charset="-122"/>
              </a:rPr>
              <a:t>low</a:t>
            </a:r>
            <a:r>
              <a:rPr lang="zh-CN" altLang="en-US" sz="2000" dirty="0">
                <a:solidFill>
                  <a:srgbClr val="0000FF"/>
                </a:solidFill>
                <a:latin typeface="华文仿宋" panose="02010600040101010101" pitchFamily="2" charset="-122"/>
                <a:ea typeface="华文仿宋" panose="02010600040101010101" pitchFamily="2" charset="-122"/>
              </a:rPr>
              <a:t>为</a:t>
            </a:r>
            <a:r>
              <a:rPr lang="en-US" altLang="zh-CN" sz="2000" dirty="0">
                <a:solidFill>
                  <a:srgbClr val="0000FF"/>
                </a:solidFill>
                <a:latin typeface="华文仿宋" panose="02010600040101010101" pitchFamily="2" charset="-122"/>
                <a:ea typeface="华文仿宋" panose="02010600040101010101" pitchFamily="2" charset="-122"/>
              </a:rPr>
              <a:t>1</a:t>
            </a:r>
            <a:r>
              <a:rPr lang="zh-CN" altLang="en-US" sz="2000" dirty="0">
                <a:solidFill>
                  <a:srgbClr val="0000FF"/>
                </a:solidFill>
                <a:latin typeface="华文仿宋" panose="02010600040101010101" pitchFamily="2" charset="-122"/>
                <a:ea typeface="华文仿宋" panose="02010600040101010101" pitchFamily="2" charset="-122"/>
              </a:rPr>
              <a:t>，</a:t>
            </a:r>
            <a:r>
              <a:rPr lang="en-US" altLang="zh-CN" sz="2000" dirty="0">
                <a:solidFill>
                  <a:srgbClr val="0000FF"/>
                </a:solidFill>
                <a:latin typeface="华文仿宋" panose="02010600040101010101" pitchFamily="2" charset="-122"/>
                <a:ea typeface="华文仿宋" panose="02010600040101010101" pitchFamily="2" charset="-122"/>
              </a:rPr>
              <a:t>medium</a:t>
            </a:r>
            <a:r>
              <a:rPr lang="zh-CN" altLang="en-US" sz="2000" dirty="0">
                <a:solidFill>
                  <a:srgbClr val="0000FF"/>
                </a:solidFill>
                <a:latin typeface="华文仿宋" panose="02010600040101010101" pitchFamily="2" charset="-122"/>
                <a:ea typeface="华文仿宋" panose="02010600040101010101" pitchFamily="2" charset="-122"/>
              </a:rPr>
              <a:t>为</a:t>
            </a:r>
            <a:r>
              <a:rPr lang="en-US" altLang="zh-CN" sz="2000" dirty="0">
                <a:solidFill>
                  <a:srgbClr val="0000FF"/>
                </a:solidFill>
                <a:latin typeface="华文仿宋" panose="02010600040101010101" pitchFamily="2" charset="-122"/>
                <a:ea typeface="华文仿宋" panose="02010600040101010101" pitchFamily="2" charset="-122"/>
              </a:rPr>
              <a:t>991</a:t>
            </a:r>
            <a:r>
              <a:rPr lang="zh-CN" altLang="en-US" sz="2000" dirty="0">
                <a:solidFill>
                  <a:srgbClr val="0000FF"/>
                </a:solidFill>
                <a:latin typeface="华文仿宋" panose="02010600040101010101" pitchFamily="2" charset="-122"/>
                <a:ea typeface="华文仿宋" panose="02010600040101010101" pitchFamily="2" charset="-122"/>
              </a:rPr>
              <a:t>，</a:t>
            </a:r>
            <a:r>
              <a:rPr lang="en-US" altLang="zh-CN" sz="2000" dirty="0">
                <a:solidFill>
                  <a:srgbClr val="0000FF"/>
                </a:solidFill>
                <a:latin typeface="华文仿宋" panose="02010600040101010101" pitchFamily="2" charset="-122"/>
                <a:ea typeface="华文仿宋" panose="02010600040101010101" pitchFamily="2" charset="-122"/>
              </a:rPr>
              <a:t>high</a:t>
            </a:r>
            <a:r>
              <a:rPr lang="zh-CN" altLang="en-US" sz="2000" dirty="0">
                <a:solidFill>
                  <a:srgbClr val="0000FF"/>
                </a:solidFill>
                <a:latin typeface="华文仿宋" panose="02010600040101010101" pitchFamily="2" charset="-122"/>
                <a:ea typeface="华文仿宋" panose="02010600040101010101" pitchFamily="2" charset="-122"/>
              </a:rPr>
              <a:t>为</a:t>
            </a:r>
            <a:r>
              <a:rPr lang="en-US" altLang="zh-CN" sz="2000" dirty="0">
                <a:solidFill>
                  <a:srgbClr val="0000FF"/>
                </a:solidFill>
                <a:latin typeface="华文仿宋" panose="02010600040101010101" pitchFamily="2" charset="-122"/>
                <a:ea typeface="华文仿宋" panose="02010600040101010101" pitchFamily="2" charset="-122"/>
              </a:rPr>
              <a:t>11</a:t>
            </a:r>
            <a:r>
              <a:rPr lang="zh-CN" altLang="en-US" sz="2000" dirty="0">
                <a:solidFill>
                  <a:srgbClr val="0000FF"/>
                </a:solidFill>
                <a:latin typeface="华文仿宋" panose="02010600040101010101" pitchFamily="2" charset="-122"/>
                <a:ea typeface="华文仿宋" panose="02010600040101010101" pitchFamily="2" charset="-122"/>
              </a:rPr>
              <a:t>。</a:t>
            </a:r>
            <a:endParaRPr lang="en-US" altLang="zh-CN" sz="2000" dirty="0">
              <a:solidFill>
                <a:srgbClr val="0000FF"/>
              </a:solidFill>
              <a:latin typeface="华文仿宋" panose="02010600040101010101" pitchFamily="2" charset="-122"/>
              <a:ea typeface="华文仿宋" panose="02010600040101010101" pitchFamily="2" charset="-122"/>
            </a:endParaRPr>
          </a:p>
          <a:p>
            <a:pPr lvl="1" eaLnBrk="1" hangingPunct="1">
              <a:buFont typeface="Wingdings" panose="05000000000000000000" pitchFamily="2" charset="2"/>
              <a:buChar char="ü"/>
            </a:pPr>
            <a:r>
              <a:rPr lang="zh-CN" altLang="en-US" sz="2000" dirty="0">
                <a:solidFill>
                  <a:srgbClr val="0000FF"/>
                </a:solidFill>
                <a:latin typeface="华文仿宋" panose="02010600040101010101" pitchFamily="2" charset="-122"/>
                <a:ea typeface="华文仿宋" panose="02010600040101010101" pitchFamily="2" charset="-122"/>
              </a:rPr>
              <a:t>修正的概率分别为：</a:t>
            </a:r>
            <a:r>
              <a:rPr lang="en-US" altLang="zh-CN" sz="2000" dirty="0">
                <a:solidFill>
                  <a:srgbClr val="0000FF"/>
                </a:solidFill>
                <a:latin typeface="华文仿宋" panose="02010600040101010101" pitchFamily="2" charset="-122"/>
                <a:ea typeface="华文仿宋" panose="02010600040101010101" pitchFamily="2" charset="-122"/>
              </a:rPr>
              <a:t>1/1003=0.001, 991/1003=0.988, 11/1003=0.011</a:t>
            </a:r>
            <a:endParaRPr lang="zh-CN" altLang="en-US" sz="2000" dirty="0">
              <a:solidFill>
                <a:srgbClr val="0000FF"/>
              </a:solidFill>
              <a:latin typeface="华文仿宋" panose="02010600040101010101" pitchFamily="2" charset="-122"/>
              <a:ea typeface="华文仿宋" panose="0201060004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4054"/>
                                        </p:tgtEl>
                                        <p:attrNameLst>
                                          <p:attrName>style.visibility</p:attrName>
                                        </p:attrNameLst>
                                      </p:cBhvr>
                                      <p:to>
                                        <p:strVal val="visible"/>
                                      </p:to>
                                    </p:set>
                                    <p:animEffect transition="in" filter="dissolve">
                                      <p:cBhvr>
                                        <p:cTn id="7" dur="500"/>
                                        <p:tgtEl>
                                          <p:spTgt spid="5140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4058">
                                            <p:txEl>
                                              <p:pRg st="0" end="0"/>
                                            </p:txEl>
                                          </p:spTgt>
                                        </p:tgtEl>
                                        <p:attrNameLst>
                                          <p:attrName>style.visibility</p:attrName>
                                        </p:attrNameLst>
                                      </p:cBhvr>
                                      <p:to>
                                        <p:strVal val="visible"/>
                                      </p:to>
                                    </p:set>
                                    <p:animEffect transition="in" filter="dissolve">
                                      <p:cBhvr>
                                        <p:cTn id="12" dur="500"/>
                                        <p:tgtEl>
                                          <p:spTgt spid="5140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4058">
                                            <p:txEl>
                                              <p:pRg st="1" end="1"/>
                                            </p:txEl>
                                          </p:spTgt>
                                        </p:tgtEl>
                                        <p:attrNameLst>
                                          <p:attrName>style.visibility</p:attrName>
                                        </p:attrNameLst>
                                      </p:cBhvr>
                                      <p:to>
                                        <p:strVal val="visible"/>
                                      </p:to>
                                    </p:set>
                                    <p:animEffect transition="in" filter="dissolve">
                                      <p:cBhvr>
                                        <p:cTn id="17" dur="500"/>
                                        <p:tgtEl>
                                          <p:spTgt spid="51405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4058">
                                            <p:txEl>
                                              <p:pRg st="2" end="2"/>
                                            </p:txEl>
                                          </p:spTgt>
                                        </p:tgtEl>
                                        <p:attrNameLst>
                                          <p:attrName>style.visibility</p:attrName>
                                        </p:attrNameLst>
                                      </p:cBhvr>
                                      <p:to>
                                        <p:strVal val="visible"/>
                                      </p:to>
                                    </p:set>
                                    <p:animEffect transition="in" filter="dissolve">
                                      <p:cBhvr>
                                        <p:cTn id="22" dur="500"/>
                                        <p:tgtEl>
                                          <p:spTgt spid="51405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14058">
                                            <p:txEl>
                                              <p:pRg st="3" end="3"/>
                                            </p:txEl>
                                          </p:spTgt>
                                        </p:tgtEl>
                                        <p:attrNameLst>
                                          <p:attrName>style.visibility</p:attrName>
                                        </p:attrNameLst>
                                      </p:cBhvr>
                                      <p:to>
                                        <p:strVal val="visible"/>
                                      </p:to>
                                    </p:set>
                                    <p:animEffect transition="in" filter="dissolve">
                                      <p:cBhvr>
                                        <p:cTn id="27" dur="500"/>
                                        <p:tgtEl>
                                          <p:spTgt spid="51405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4058">
                                            <p:txEl>
                                              <p:pRg st="4" end="4"/>
                                            </p:txEl>
                                          </p:spTgt>
                                        </p:tgtEl>
                                        <p:attrNameLst>
                                          <p:attrName>style.visibility</p:attrName>
                                        </p:attrNameLst>
                                      </p:cBhvr>
                                      <p:to>
                                        <p:strVal val="visible"/>
                                      </p:to>
                                    </p:set>
                                    <p:animEffect transition="in" filter="dissolve">
                                      <p:cBhvr>
                                        <p:cTn id="32" dur="500"/>
                                        <p:tgtEl>
                                          <p:spTgt spid="51405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14058">
                                            <p:txEl>
                                              <p:pRg st="5" end="5"/>
                                            </p:txEl>
                                          </p:spTgt>
                                        </p:tgtEl>
                                        <p:attrNameLst>
                                          <p:attrName>style.visibility</p:attrName>
                                        </p:attrNameLst>
                                      </p:cBhvr>
                                      <p:to>
                                        <p:strVal val="visible"/>
                                      </p:to>
                                    </p:set>
                                    <p:animEffect transition="in" filter="dissolve">
                                      <p:cBhvr>
                                        <p:cTn id="37" dur="500"/>
                                        <p:tgtEl>
                                          <p:spTgt spid="51405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14058">
                                            <p:txEl>
                                              <p:pRg st="6" end="6"/>
                                            </p:txEl>
                                          </p:spTgt>
                                        </p:tgtEl>
                                        <p:attrNameLst>
                                          <p:attrName>style.visibility</p:attrName>
                                        </p:attrNameLst>
                                      </p:cBhvr>
                                      <p:to>
                                        <p:strVal val="visible"/>
                                      </p:to>
                                    </p:set>
                                    <p:animEffect transition="in" filter="dissolve">
                                      <p:cBhvr>
                                        <p:cTn id="42" dur="500"/>
                                        <p:tgtEl>
                                          <p:spTgt spid="51405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14058">
                                            <p:txEl>
                                              <p:pRg st="7" end="7"/>
                                            </p:txEl>
                                          </p:spTgt>
                                        </p:tgtEl>
                                        <p:attrNameLst>
                                          <p:attrName>style.visibility</p:attrName>
                                        </p:attrNameLst>
                                      </p:cBhvr>
                                      <p:to>
                                        <p:strVal val="visible"/>
                                      </p:to>
                                    </p:set>
                                    <p:animEffect transition="in" filter="dissolve">
                                      <p:cBhvr>
                                        <p:cTn id="47" dur="500"/>
                                        <p:tgtEl>
                                          <p:spTgt spid="5140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8" grpId="0" build="p" bldLvl="2"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朴素贝叶斯分类</a:t>
            </a:r>
          </a:p>
        </p:txBody>
      </p:sp>
      <p:sp>
        <p:nvSpPr>
          <p:cNvPr id="392195" name="Rectangle 3"/>
          <p:cNvSpPr>
            <a:spLocks noGrp="1" noChangeArrowheads="1"/>
          </p:cNvSpPr>
          <p:nvPr>
            <p:ph type="body" sz="half" idx="1"/>
          </p:nvPr>
        </p:nvSpPr>
        <p:spPr/>
        <p:txBody>
          <a:bodyPr/>
          <a:lstStyle/>
          <a:p>
            <a:pPr algn="just" eaLnBrk="1" hangingPunct="1"/>
            <a:r>
              <a:rPr lang="zh-CN" altLang="en-US" sz="1800" dirty="0"/>
              <a:t>优点</a:t>
            </a:r>
            <a:r>
              <a:rPr lang="en-US" altLang="zh-CN" sz="1800" dirty="0"/>
              <a:t> : </a:t>
            </a:r>
          </a:p>
          <a:p>
            <a:pPr lvl="1" algn="just" eaLnBrk="1" hangingPunct="1"/>
            <a:r>
              <a:rPr lang="zh-CN" altLang="en-US" sz="1800" dirty="0"/>
              <a:t>朴素贝叶斯模型发源于古典数学理论，有稳定的分类效率</a:t>
            </a:r>
            <a:endParaRPr lang="en-US" altLang="zh-CN" sz="1800" dirty="0"/>
          </a:p>
          <a:p>
            <a:pPr lvl="1" algn="just" eaLnBrk="1" hangingPunct="1"/>
            <a:r>
              <a:rPr lang="zh-CN" altLang="en-US" sz="1800" dirty="0"/>
              <a:t>对小规模的数据表现很好，能处理多分类任务，适合增量式训练，</a:t>
            </a:r>
            <a:endParaRPr lang="en-US" altLang="zh-CN" sz="1800" dirty="0"/>
          </a:p>
          <a:p>
            <a:pPr lvl="1" algn="just" eaLnBrk="1" hangingPunct="1"/>
            <a:r>
              <a:rPr lang="zh-CN" altLang="en-US" sz="1800" dirty="0"/>
              <a:t>对缺失数据不太敏感，算法也比较简单</a:t>
            </a:r>
            <a:endParaRPr lang="en-US" altLang="zh-CN" sz="1800" dirty="0"/>
          </a:p>
          <a:p>
            <a:pPr algn="just" eaLnBrk="1" hangingPunct="1"/>
            <a:r>
              <a:rPr lang="zh-CN" altLang="en-US" sz="1800" dirty="0"/>
              <a:t>缺点</a:t>
            </a:r>
            <a:endParaRPr lang="en-US" altLang="zh-CN" sz="1800" dirty="0"/>
          </a:p>
          <a:p>
            <a:pPr lvl="1" algn="just" eaLnBrk="1" hangingPunct="1"/>
            <a:r>
              <a:rPr lang="zh-CN" altLang="en-US" sz="1800" dirty="0"/>
              <a:t>模型假设属性之间相互独立，在实际应用中往往是不成立的。在属性个数比较多或者属性之间相关性较大时，分类效果不好。而在属性相关性较小时，朴素贝叶斯性能最为良好</a:t>
            </a:r>
            <a:endParaRPr lang="en-US" altLang="zh-CN" sz="1800" dirty="0"/>
          </a:p>
          <a:p>
            <a:pPr lvl="1" algn="just" eaLnBrk="1" hangingPunct="1"/>
            <a:r>
              <a:rPr lang="zh-CN" altLang="en-US" sz="1800" dirty="0"/>
              <a:t>需要知道先验概率，且先验概率很多时候取决于假设，假设的模型可以有很多种，因此在某些时候会由于假设的先验模型的原因导致预测效果不佳</a:t>
            </a:r>
            <a:endParaRPr lang="en-US" altLang="zh-CN" sz="1800" dirty="0"/>
          </a:p>
          <a:p>
            <a:pPr lvl="1" algn="just" eaLnBrk="1" hangingPunct="1"/>
            <a:r>
              <a:rPr lang="zh-CN" altLang="en-US" sz="1800" dirty="0"/>
              <a:t>通过先验和数据来决定后验的概率从而决定分类，所以分类决策存在一定的错误率</a:t>
            </a:r>
          </a:p>
        </p:txBody>
      </p:sp>
      <p:sp>
        <p:nvSpPr>
          <p:cNvPr id="4" name="灯片编号占位符 5"/>
          <p:cNvSpPr>
            <a:spLocks noGrp="1"/>
          </p:cNvSpPr>
          <p:nvPr>
            <p:ph type="sldNum" sz="quarter" idx="12"/>
          </p:nvPr>
        </p:nvSpPr>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A2A34F97-494A-49BC-B9C6-EE34EC809FBF}" type="slidenum">
              <a:rPr lang="en-US" altLang="zh-CN" sz="1000">
                <a:latin typeface="Arial" panose="020B0604020202020204" pitchFamily="34" charset="0"/>
              </a:rPr>
              <a:pPr eaLnBrk="1" hangingPunct="1"/>
              <a:t>54</a:t>
            </a:fld>
            <a:endParaRPr lang="en-US" altLang="zh-CN" sz="1000">
              <a:latin typeface="Arial" panose="020B0604020202020204"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animEffect transition="in" filter="box(in)">
                                      <p:cBhvr>
                                        <p:cTn id="7" dur="500"/>
                                        <p:tgtEl>
                                          <p:spTgt spid="392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2195">
                                            <p:txEl>
                                              <p:pRg st="1" end="1"/>
                                            </p:txEl>
                                          </p:spTgt>
                                        </p:tgtEl>
                                        <p:attrNameLst>
                                          <p:attrName>style.visibility</p:attrName>
                                        </p:attrNameLst>
                                      </p:cBhvr>
                                      <p:to>
                                        <p:strVal val="visible"/>
                                      </p:to>
                                    </p:set>
                                    <p:animEffect transition="in" filter="box(in)">
                                      <p:cBhvr>
                                        <p:cTn id="12" dur="500"/>
                                        <p:tgtEl>
                                          <p:spTgt spid="392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92195">
                                            <p:txEl>
                                              <p:pRg st="2" end="2"/>
                                            </p:txEl>
                                          </p:spTgt>
                                        </p:tgtEl>
                                        <p:attrNameLst>
                                          <p:attrName>style.visibility</p:attrName>
                                        </p:attrNameLst>
                                      </p:cBhvr>
                                      <p:to>
                                        <p:strVal val="visible"/>
                                      </p:to>
                                    </p:set>
                                    <p:animEffect transition="in" filter="box(in)">
                                      <p:cBhvr>
                                        <p:cTn id="17" dur="500"/>
                                        <p:tgtEl>
                                          <p:spTgt spid="392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92195">
                                            <p:txEl>
                                              <p:pRg st="3" end="3"/>
                                            </p:txEl>
                                          </p:spTgt>
                                        </p:tgtEl>
                                        <p:attrNameLst>
                                          <p:attrName>style.visibility</p:attrName>
                                        </p:attrNameLst>
                                      </p:cBhvr>
                                      <p:to>
                                        <p:strVal val="visible"/>
                                      </p:to>
                                    </p:set>
                                    <p:animEffect transition="in" filter="box(in)">
                                      <p:cBhvr>
                                        <p:cTn id="22" dur="500"/>
                                        <p:tgtEl>
                                          <p:spTgt spid="392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92195">
                                            <p:txEl>
                                              <p:pRg st="4" end="4"/>
                                            </p:txEl>
                                          </p:spTgt>
                                        </p:tgtEl>
                                        <p:attrNameLst>
                                          <p:attrName>style.visibility</p:attrName>
                                        </p:attrNameLst>
                                      </p:cBhvr>
                                      <p:to>
                                        <p:strVal val="visible"/>
                                      </p:to>
                                    </p:set>
                                    <p:animEffect transition="in" filter="box(in)">
                                      <p:cBhvr>
                                        <p:cTn id="27" dur="500"/>
                                        <p:tgtEl>
                                          <p:spTgt spid="3921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92195">
                                            <p:txEl>
                                              <p:pRg st="5" end="5"/>
                                            </p:txEl>
                                          </p:spTgt>
                                        </p:tgtEl>
                                        <p:attrNameLst>
                                          <p:attrName>style.visibility</p:attrName>
                                        </p:attrNameLst>
                                      </p:cBhvr>
                                      <p:to>
                                        <p:strVal val="visible"/>
                                      </p:to>
                                    </p:set>
                                    <p:animEffect transition="in" filter="box(in)">
                                      <p:cBhvr>
                                        <p:cTn id="32" dur="500"/>
                                        <p:tgtEl>
                                          <p:spTgt spid="392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92195">
                                            <p:txEl>
                                              <p:pRg st="6" end="6"/>
                                            </p:txEl>
                                          </p:spTgt>
                                        </p:tgtEl>
                                        <p:attrNameLst>
                                          <p:attrName>style.visibility</p:attrName>
                                        </p:attrNameLst>
                                      </p:cBhvr>
                                      <p:to>
                                        <p:strVal val="visible"/>
                                      </p:to>
                                    </p:set>
                                    <p:animEffect transition="in" filter="box(in)">
                                      <p:cBhvr>
                                        <p:cTn id="37" dur="500"/>
                                        <p:tgtEl>
                                          <p:spTgt spid="392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92195">
                                            <p:txEl>
                                              <p:pRg st="7" end="7"/>
                                            </p:txEl>
                                          </p:spTgt>
                                        </p:tgtEl>
                                        <p:attrNameLst>
                                          <p:attrName>style.visibility</p:attrName>
                                        </p:attrNameLst>
                                      </p:cBhvr>
                                      <p:to>
                                        <p:strVal val="visible"/>
                                      </p:to>
                                    </p:set>
                                    <p:animEffect transition="in" filter="box(in)">
                                      <p:cBhvr>
                                        <p:cTn id="42" dur="500"/>
                                        <p:tgtEl>
                                          <p:spTgt spid="392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bldLvl="5"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idx="4294967295"/>
          </p:nvPr>
        </p:nvSpPr>
        <p:spPr>
          <a:xfrm>
            <a:off x="0" y="122238"/>
            <a:ext cx="8172400" cy="1295400"/>
          </a:xfrm>
        </p:spPr>
        <p:txBody>
          <a:bodyPr/>
          <a:lstStyle/>
          <a:p>
            <a:pPr algn="r"/>
            <a:r>
              <a:rPr lang="zh-CN" altLang="en-US" sz="4000" dirty="0">
                <a:solidFill>
                  <a:srgbClr val="0000FF"/>
                </a:solidFill>
                <a:latin typeface="方正姚体" panose="02010601030101010101" pitchFamily="2" charset="-122"/>
                <a:ea typeface="方正姚体" panose="02010601030101010101" pitchFamily="2" charset="-122"/>
              </a:rPr>
              <a:t>K最近邻分类</a:t>
            </a:r>
            <a:br>
              <a:rPr lang="en-US" altLang="zh-CN" sz="4000" dirty="0">
                <a:solidFill>
                  <a:srgbClr val="0000FF"/>
                </a:solidFill>
                <a:latin typeface="方正姚体" panose="02010601030101010101" pitchFamily="2" charset="-122"/>
                <a:ea typeface="方正姚体" panose="02010601030101010101" pitchFamily="2" charset="-122"/>
              </a:rPr>
            </a:br>
            <a:r>
              <a:rPr lang="en-US" altLang="zh-CN" sz="4000" dirty="0">
                <a:solidFill>
                  <a:srgbClr val="0000FF"/>
                </a:solidFill>
                <a:latin typeface="方正姚体" panose="02010601030101010101" pitchFamily="2" charset="-122"/>
                <a:ea typeface="方正姚体" panose="02010601030101010101" pitchFamily="2" charset="-122"/>
              </a:rPr>
              <a:t>    (K-Nearest Neighbor  Classifier)</a:t>
            </a:r>
            <a:endParaRPr lang="zh-CN" altLang="en-US" dirty="0">
              <a:solidFill>
                <a:srgbClr val="0000FF"/>
              </a:solidFill>
              <a:latin typeface="方正姚体" panose="02010601030101010101" pitchFamily="2" charset="-122"/>
              <a:ea typeface="方正姚体" panose="02010601030101010101" pitchFamily="2" charset="-122"/>
            </a:endParaRPr>
          </a:p>
        </p:txBody>
      </p:sp>
      <p:pic>
        <p:nvPicPr>
          <p:cNvPr id="65540" name="Picture 10" descr="BD06694_[1]"/>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2843808" y="2096852"/>
            <a:ext cx="3327400" cy="3311525"/>
          </a:xfrm>
          <a:noFill/>
        </p:spPr>
      </p:pic>
      <p:sp>
        <p:nvSpPr>
          <p:cNvPr id="4" name="灯片编号占位符 3"/>
          <p:cNvSpPr>
            <a:spLocks noGrp="1"/>
          </p:cNvSpPr>
          <p:nvPr>
            <p:ph type="sldNum" sz="quarter" idx="4294967295"/>
          </p:nvPr>
        </p:nvSpPr>
        <p:spPr>
          <a:xfrm>
            <a:off x="7010400" y="6248400"/>
            <a:ext cx="2133600" cy="457200"/>
          </a:xfrm>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8154EB94-8311-4C78-9896-E6DEB0F5B00D}" type="slidenum">
              <a:rPr lang="en-US" altLang="zh-CN" sz="1000">
                <a:latin typeface="Arial" panose="020B0604020202020204" pitchFamily="34" charset="0"/>
              </a:rPr>
              <a:pPr eaLnBrk="1" hangingPunct="1"/>
              <a:t>55</a:t>
            </a:fld>
            <a:endParaRPr lang="en-US" altLang="zh-CN" sz="1000">
              <a:latin typeface="Arial" panose="020B0604020202020204" pitchFamily="34" charset="0"/>
            </a:endParaRPr>
          </a:p>
        </p:txBody>
      </p:sp>
    </p:spTree>
  </p:cSld>
  <p:clrMapOvr>
    <a:masterClrMapping/>
  </p:clrMapOvr>
  <p:transition spd="med">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idx="4294967295"/>
          </p:nvPr>
        </p:nvSpPr>
        <p:spPr>
          <a:xfrm>
            <a:off x="0" y="122238"/>
            <a:ext cx="7543800" cy="1295400"/>
          </a:xfrm>
        </p:spPr>
        <p:txBody>
          <a:bodyPr/>
          <a:lstStyle/>
          <a:p>
            <a:r>
              <a:rPr lang="zh-CN" altLang="en-US" b="0" dirty="0">
                <a:solidFill>
                  <a:srgbClr val="0000FF"/>
                </a:solidFill>
                <a:latin typeface="方正姚体" panose="02010601030101010101" pitchFamily="2" charset="-122"/>
                <a:ea typeface="方正姚体" panose="02010601030101010101" pitchFamily="2" charset="-122"/>
              </a:rPr>
              <a:t>不同的学习方法</a:t>
            </a:r>
          </a:p>
        </p:txBody>
      </p:sp>
      <p:sp>
        <p:nvSpPr>
          <p:cNvPr id="66563" name="内容占位符 2"/>
          <p:cNvSpPr>
            <a:spLocks noGrp="1"/>
          </p:cNvSpPr>
          <p:nvPr>
            <p:ph idx="4294967295"/>
          </p:nvPr>
        </p:nvSpPr>
        <p:spPr>
          <a:xfrm>
            <a:off x="0" y="1719263"/>
            <a:ext cx="8229600" cy="4411662"/>
          </a:xfrm>
        </p:spPr>
        <p:txBody>
          <a:bodyPr/>
          <a:lstStyle/>
          <a:p>
            <a:pPr>
              <a:buFont typeface="Wingdings" panose="05000000000000000000" pitchFamily="2" charset="2"/>
              <a:buChar char="Ø"/>
            </a:pPr>
            <a:r>
              <a:rPr lang="zh-CN" altLang="en-US" dirty="0">
                <a:solidFill>
                  <a:srgbClr val="0000FF"/>
                </a:solidFill>
                <a:latin typeface="华文仿宋" panose="02010600040101010101" pitchFamily="2" charset="-122"/>
                <a:ea typeface="华文仿宋" panose="02010600040101010101" pitchFamily="2" charset="-122"/>
              </a:rPr>
              <a:t>急切学习法</a:t>
            </a:r>
            <a:r>
              <a:rPr lang="en-US" altLang="zh-CN" dirty="0">
                <a:solidFill>
                  <a:srgbClr val="0000FF"/>
                </a:solidFill>
                <a:latin typeface="华文仿宋" panose="02010600040101010101" pitchFamily="2" charset="-122"/>
                <a:ea typeface="华文仿宋" panose="02010600040101010101" pitchFamily="2" charset="-122"/>
              </a:rPr>
              <a:t>(Eager Learning)</a:t>
            </a:r>
          </a:p>
          <a:p>
            <a:pPr lvl="1">
              <a:buFont typeface="Wingdings" panose="05000000000000000000" pitchFamily="2" charset="2"/>
              <a:buChar char="ü"/>
            </a:pPr>
            <a:r>
              <a:rPr lang="zh-CN" altLang="en-US" sz="2400" dirty="0">
                <a:solidFill>
                  <a:srgbClr val="0000FF"/>
                </a:solidFill>
                <a:latin typeface="华文仿宋" panose="02010600040101010101" pitchFamily="2" charset="-122"/>
                <a:ea typeface="华文仿宋" panose="02010600040101010101" pitchFamily="2" charset="-122"/>
              </a:rPr>
              <a:t>给定训练集</a:t>
            </a:r>
            <a:r>
              <a:rPr lang="en-US" altLang="zh-CN" sz="2400" dirty="0">
                <a:solidFill>
                  <a:srgbClr val="0000FF"/>
                </a:solidFill>
                <a:latin typeface="华文仿宋" panose="02010600040101010101" pitchFamily="2" charset="-122"/>
                <a:ea typeface="华文仿宋" panose="02010600040101010101" pitchFamily="2" charset="-122"/>
              </a:rPr>
              <a:t>, </a:t>
            </a:r>
            <a:r>
              <a:rPr lang="zh-CN" altLang="en-US" sz="2400" dirty="0">
                <a:solidFill>
                  <a:srgbClr val="0000FF"/>
                </a:solidFill>
                <a:latin typeface="华文仿宋" panose="02010600040101010101" pitchFamily="2" charset="-122"/>
                <a:ea typeface="华文仿宋" panose="02010600040101010101" pitchFamily="2" charset="-122"/>
              </a:rPr>
              <a:t>在接收待分类的新元祖（如检验元组）之前，构造泛化（即分类）模型。</a:t>
            </a:r>
          </a:p>
          <a:p>
            <a:pPr>
              <a:buFont typeface="Wingdings" panose="05000000000000000000" pitchFamily="2" charset="2"/>
              <a:buChar char="Ø"/>
            </a:pPr>
            <a:r>
              <a:rPr lang="zh-CN" altLang="en-US" dirty="0">
                <a:solidFill>
                  <a:srgbClr val="0000FF"/>
                </a:solidFill>
                <a:latin typeface="华文仿宋" panose="02010600040101010101" pitchFamily="2" charset="-122"/>
                <a:ea typeface="华文仿宋" panose="02010600040101010101" pitchFamily="2" charset="-122"/>
              </a:rPr>
              <a:t>惰性学习</a:t>
            </a:r>
            <a:r>
              <a:rPr lang="en-US" altLang="zh-CN" dirty="0">
                <a:solidFill>
                  <a:srgbClr val="0000FF"/>
                </a:solidFill>
                <a:latin typeface="华文仿宋" panose="02010600040101010101" pitchFamily="2" charset="-122"/>
                <a:ea typeface="华文仿宋" panose="02010600040101010101" pitchFamily="2" charset="-122"/>
              </a:rPr>
              <a:t>(Lazy Learning)</a:t>
            </a:r>
          </a:p>
          <a:p>
            <a:pPr lvl="1">
              <a:buFont typeface="Wingdings" panose="05000000000000000000" pitchFamily="2" charset="2"/>
              <a:buChar char="ü"/>
            </a:pPr>
            <a:r>
              <a:rPr lang="zh-CN" altLang="en-US" sz="2400" dirty="0">
                <a:solidFill>
                  <a:srgbClr val="0000FF"/>
                </a:solidFill>
                <a:latin typeface="华文仿宋" panose="02010600040101010101" pitchFamily="2" charset="-122"/>
                <a:ea typeface="华文仿宋" panose="02010600040101010101" pitchFamily="2" charset="-122"/>
              </a:rPr>
              <a:t>也称为基于实例的学习法</a:t>
            </a:r>
            <a:endParaRPr lang="en-US" altLang="zh-CN" sz="2400" dirty="0">
              <a:solidFill>
                <a:srgbClr val="0000FF"/>
              </a:solidFill>
              <a:latin typeface="华文仿宋" panose="02010600040101010101" pitchFamily="2" charset="-122"/>
              <a:ea typeface="华文仿宋" panose="02010600040101010101" pitchFamily="2" charset="-122"/>
            </a:endParaRPr>
          </a:p>
          <a:p>
            <a:pPr lvl="1">
              <a:buFont typeface="Wingdings" panose="05000000000000000000" pitchFamily="2" charset="2"/>
              <a:buChar char="ü"/>
            </a:pPr>
            <a:r>
              <a:rPr lang="zh-CN" altLang="en-US" sz="2400" dirty="0">
                <a:solidFill>
                  <a:srgbClr val="0000FF"/>
                </a:solidFill>
                <a:latin typeface="华文仿宋" panose="02010600040101010101" pitchFamily="2" charset="-122"/>
                <a:ea typeface="华文仿宋" panose="02010600040101010101" pitchFamily="2" charset="-122"/>
              </a:rPr>
              <a:t>给定一个训练元组，简单地存储它 </a:t>
            </a:r>
            <a:r>
              <a:rPr lang="en-US" altLang="zh-CN" sz="2400" dirty="0">
                <a:solidFill>
                  <a:srgbClr val="0000FF"/>
                </a:solidFill>
                <a:latin typeface="华文仿宋" panose="02010600040101010101" pitchFamily="2" charset="-122"/>
                <a:ea typeface="华文仿宋" panose="02010600040101010101" pitchFamily="2" charset="-122"/>
              </a:rPr>
              <a:t>(</a:t>
            </a:r>
            <a:r>
              <a:rPr lang="zh-CN" altLang="en-US" sz="2400" dirty="0">
                <a:solidFill>
                  <a:srgbClr val="0000FF"/>
                </a:solidFill>
                <a:latin typeface="华文仿宋" panose="02010600040101010101" pitchFamily="2" charset="-122"/>
                <a:ea typeface="华文仿宋" panose="02010600040101010101" pitchFamily="2" charset="-122"/>
              </a:rPr>
              <a:t>或只是稍加处理</a:t>
            </a:r>
            <a:r>
              <a:rPr lang="en-US" altLang="zh-CN" sz="2400" dirty="0">
                <a:solidFill>
                  <a:srgbClr val="0000FF"/>
                </a:solidFill>
                <a:latin typeface="华文仿宋" panose="02010600040101010101" pitchFamily="2" charset="-122"/>
                <a:ea typeface="华文仿宋" panose="02010600040101010101" pitchFamily="2" charset="-122"/>
              </a:rPr>
              <a:t>) </a:t>
            </a:r>
            <a:r>
              <a:rPr lang="zh-CN" altLang="en-US" sz="2400" dirty="0">
                <a:solidFill>
                  <a:srgbClr val="0000FF"/>
                </a:solidFill>
                <a:latin typeface="华文仿宋" panose="02010600040101010101" pitchFamily="2" charset="-122"/>
                <a:ea typeface="华文仿宋" panose="02010600040101010101" pitchFamily="2" charset="-122"/>
              </a:rPr>
              <a:t>，一直等到给定一个检验元组。</a:t>
            </a:r>
            <a:endParaRPr lang="en-US" altLang="zh-CN" sz="2400" dirty="0">
              <a:solidFill>
                <a:srgbClr val="0000FF"/>
              </a:solidFill>
              <a:latin typeface="华文仿宋" panose="02010600040101010101" pitchFamily="2" charset="-122"/>
              <a:ea typeface="华文仿宋" panose="02010600040101010101" pitchFamily="2" charset="-122"/>
            </a:endParaRPr>
          </a:p>
          <a:p>
            <a:pPr lvl="1">
              <a:buFont typeface="Wingdings" panose="05000000000000000000" pitchFamily="2" charset="2"/>
              <a:buChar char="ü"/>
            </a:pPr>
            <a:r>
              <a:rPr lang="zh-CN" altLang="en-US" sz="2400" dirty="0">
                <a:solidFill>
                  <a:srgbClr val="0000FF"/>
                </a:solidFill>
                <a:latin typeface="华文仿宋" panose="02010600040101010101" pitchFamily="2" charset="-122"/>
                <a:ea typeface="华文仿宋" panose="02010600040101010101" pitchFamily="2" charset="-122"/>
              </a:rPr>
              <a:t>仅当看到检验元组时，它才进行泛化，以便根据存储的训练元组的相似性对该元组进行分类</a:t>
            </a:r>
            <a:endParaRPr lang="en-US" altLang="zh-CN" sz="2400" dirty="0">
              <a:solidFill>
                <a:srgbClr val="0000FF"/>
              </a:solidFill>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4294967295"/>
          </p:nvPr>
        </p:nvSpPr>
        <p:spPr>
          <a:xfrm>
            <a:off x="7010400" y="6248400"/>
            <a:ext cx="2133600" cy="457200"/>
          </a:xfrm>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8CD9174E-809C-41BA-AAD8-ABFFB20DBD38}" type="slidenum">
              <a:rPr lang="en-US" altLang="zh-CN" sz="1000">
                <a:latin typeface="Arial" panose="020B0604020202020204" pitchFamily="34" charset="0"/>
              </a:rPr>
              <a:pPr eaLnBrk="1" hangingPunct="1"/>
              <a:t>56</a:t>
            </a:fld>
            <a:endParaRPr lang="en-US" altLang="zh-CN" sz="1000">
              <a:latin typeface="Arial" panose="020B0604020202020204"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dissolve">
                                      <p:cBhvr>
                                        <p:cTn id="7" dur="500"/>
                                        <p:tgtEl>
                                          <p:spTgt spid="6656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563">
                                            <p:txEl>
                                              <p:pRg st="1" end="1"/>
                                            </p:txEl>
                                          </p:spTgt>
                                        </p:tgtEl>
                                        <p:attrNameLst>
                                          <p:attrName>style.visibility</p:attrName>
                                        </p:attrNameLst>
                                      </p:cBhvr>
                                      <p:to>
                                        <p:strVal val="visible"/>
                                      </p:to>
                                    </p:set>
                                    <p:animEffect transition="in" filter="dissolve">
                                      <p:cBhvr>
                                        <p:cTn id="10" dur="500"/>
                                        <p:tgtEl>
                                          <p:spTgt spid="665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animEffect transition="in" filter="dissolve">
                                      <p:cBhvr>
                                        <p:cTn id="15" dur="500"/>
                                        <p:tgtEl>
                                          <p:spTgt spid="6656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6563">
                                            <p:txEl>
                                              <p:pRg st="3" end="3"/>
                                            </p:txEl>
                                          </p:spTgt>
                                        </p:tgtEl>
                                        <p:attrNameLst>
                                          <p:attrName>style.visibility</p:attrName>
                                        </p:attrNameLst>
                                      </p:cBhvr>
                                      <p:to>
                                        <p:strVal val="visible"/>
                                      </p:to>
                                    </p:set>
                                    <p:animEffect transition="in" filter="dissolve">
                                      <p:cBhvr>
                                        <p:cTn id="18" dur="500"/>
                                        <p:tgtEl>
                                          <p:spTgt spid="6656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6563">
                                            <p:txEl>
                                              <p:pRg st="4" end="4"/>
                                            </p:txEl>
                                          </p:spTgt>
                                        </p:tgtEl>
                                        <p:attrNameLst>
                                          <p:attrName>style.visibility</p:attrName>
                                        </p:attrNameLst>
                                      </p:cBhvr>
                                      <p:to>
                                        <p:strVal val="visible"/>
                                      </p:to>
                                    </p:set>
                                    <p:animEffect transition="in" filter="dissolve">
                                      <p:cBhvr>
                                        <p:cTn id="21" dur="500"/>
                                        <p:tgtEl>
                                          <p:spTgt spid="6656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6563">
                                            <p:txEl>
                                              <p:pRg st="5" end="5"/>
                                            </p:txEl>
                                          </p:spTgt>
                                        </p:tgtEl>
                                        <p:attrNameLst>
                                          <p:attrName>style.visibility</p:attrName>
                                        </p:attrNameLst>
                                      </p:cBhvr>
                                      <p:to>
                                        <p:strVal val="visible"/>
                                      </p:to>
                                    </p:set>
                                    <p:animEffect transition="in" filter="dissolve">
                                      <p:cBhvr>
                                        <p:cTn id="24" dur="500"/>
                                        <p:tgtEl>
                                          <p:spTgt spid="665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K最近邻</a:t>
            </a:r>
            <a:r>
              <a:rPr lang="en-US" altLang="zh-CN" sz="4000" dirty="0"/>
              <a:t>(</a:t>
            </a:r>
            <a:r>
              <a:rPr lang="en-US" altLang="zh-CN" dirty="0"/>
              <a:t>KNN)</a:t>
            </a:r>
            <a:r>
              <a:rPr lang="zh-CN" altLang="zh-CN" dirty="0"/>
              <a:t>算法原理</a:t>
            </a:r>
            <a:endParaRPr lang="zh-CN" altLang="en-US" dirty="0"/>
          </a:p>
        </p:txBody>
      </p:sp>
      <p:sp>
        <p:nvSpPr>
          <p:cNvPr id="4" name="灯片编号占位符 3"/>
          <p:cNvSpPr>
            <a:spLocks noGrp="1"/>
          </p:cNvSpPr>
          <p:nvPr>
            <p:ph type="sldNum" sz="quarter" idx="12"/>
          </p:nvPr>
        </p:nvSpPr>
        <p:spPr/>
        <p:txBody>
          <a:bodyPr/>
          <a:lstStyle/>
          <a:p>
            <a:fld id="{9607B70A-3E0E-44E9-8692-6BD164CC5B23}" type="slidenum">
              <a:rPr lang="en-US" altLang="zh-CN" smtClean="0"/>
              <a:pPr/>
              <a:t>57</a:t>
            </a:fld>
            <a:endParaRPr lang="en-US" altLang="zh-CN"/>
          </a:p>
        </p:txBody>
      </p:sp>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2123728" y="1880828"/>
            <a:ext cx="4752528" cy="4068452"/>
          </a:xfrm>
          <a:prstGeom prst="rect">
            <a:avLst/>
          </a:prstGeom>
        </p:spPr>
      </p:pic>
    </p:spTree>
    <p:extLst>
      <p:ext uri="{BB962C8B-B14F-4D97-AF65-F5344CB8AC3E}">
        <p14:creationId xmlns:p14="http://schemas.microsoft.com/office/powerpoint/2010/main" val="3826960817"/>
      </p:ext>
    </p:extLst>
  </p:cSld>
  <p:clrMapOvr>
    <a:masterClrMapping/>
  </p:clrMapOvr>
  <p:transition spd="med">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21"/>
          <p:cNvSpPr>
            <a:spLocks noChangeArrowheads="1"/>
          </p:cNvSpPr>
          <p:nvPr/>
        </p:nvSpPr>
        <p:spPr bwMode="auto">
          <a:xfrm>
            <a:off x="0" y="2895600"/>
            <a:ext cx="5715000" cy="3962400"/>
          </a:xfrm>
          <a:prstGeom prst="ellipse">
            <a:avLst/>
          </a:prstGeom>
          <a:solidFill>
            <a:srgbClr val="FF99CC"/>
          </a:solidFill>
          <a:ln w="9525">
            <a:solidFill>
              <a:schemeClr val="tx1"/>
            </a:solidFill>
            <a:round/>
            <a:headEnd/>
            <a:tailEnd/>
          </a:ln>
        </p:spPr>
        <p:txBody>
          <a:bodyPr wrap="none" anchor="ct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endParaRPr lang="zh-CN" altLang="en-US"/>
          </a:p>
        </p:txBody>
      </p:sp>
      <p:pic>
        <p:nvPicPr>
          <p:cNvPr id="8" name="Picture 4" descr="j030552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3352800"/>
            <a:ext cx="1101725"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j028579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4724400"/>
            <a:ext cx="1155700"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pe07100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0" y="3335338"/>
            <a:ext cx="801688"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j0091967[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00200" y="3352800"/>
            <a:ext cx="10112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j0310428[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00" y="4325938"/>
            <a:ext cx="930275"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 descr="j029757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19200" y="4800600"/>
            <a:ext cx="114300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10"/>
          <p:cNvSpPr>
            <a:spLocks noChangeShapeType="1"/>
          </p:cNvSpPr>
          <p:nvPr/>
        </p:nvSpPr>
        <p:spPr bwMode="auto">
          <a:xfrm flipH="1">
            <a:off x="3733800" y="4495800"/>
            <a:ext cx="609600" cy="376238"/>
          </a:xfrm>
          <a:prstGeom prst="line">
            <a:avLst/>
          </a:prstGeom>
          <a:noFill/>
          <a:ln w="38100">
            <a:solidFill>
              <a:schemeClr val="tx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1"/>
          <p:cNvSpPr>
            <a:spLocks noChangeShapeType="1"/>
          </p:cNvSpPr>
          <p:nvPr/>
        </p:nvSpPr>
        <p:spPr bwMode="auto">
          <a:xfrm>
            <a:off x="2133600" y="4343400"/>
            <a:ext cx="838200" cy="457200"/>
          </a:xfrm>
          <a:prstGeom prst="line">
            <a:avLst/>
          </a:prstGeom>
          <a:noFill/>
          <a:ln w="38100">
            <a:solidFill>
              <a:schemeClr val="tx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2"/>
          <p:cNvSpPr>
            <a:spLocks noChangeShapeType="1"/>
          </p:cNvSpPr>
          <p:nvPr/>
        </p:nvSpPr>
        <p:spPr bwMode="auto">
          <a:xfrm>
            <a:off x="2209800" y="5410200"/>
            <a:ext cx="685800" cy="762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Text Box 13"/>
          <p:cNvSpPr txBox="1">
            <a:spLocks noChangeArrowheads="1"/>
          </p:cNvSpPr>
          <p:nvPr/>
        </p:nvSpPr>
        <p:spPr bwMode="auto">
          <a:xfrm>
            <a:off x="1219200" y="6248400"/>
            <a:ext cx="1069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buNone/>
            </a:pPr>
            <a:r>
              <a:rPr lang="en-US" altLang="zh-CN" sz="1800" dirty="0"/>
              <a:t>Response</a:t>
            </a:r>
          </a:p>
        </p:txBody>
      </p:sp>
      <p:sp>
        <p:nvSpPr>
          <p:cNvPr id="18" name="Text Box 14"/>
          <p:cNvSpPr txBox="1">
            <a:spLocks noChangeArrowheads="1"/>
          </p:cNvSpPr>
          <p:nvPr/>
        </p:nvSpPr>
        <p:spPr bwMode="auto">
          <a:xfrm>
            <a:off x="762000" y="4267200"/>
            <a:ext cx="1069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buNone/>
            </a:pPr>
            <a:r>
              <a:rPr lang="en-US" altLang="zh-CN" sz="1800" dirty="0"/>
              <a:t>Response</a:t>
            </a:r>
          </a:p>
        </p:txBody>
      </p:sp>
      <p:sp>
        <p:nvSpPr>
          <p:cNvPr id="19" name="Text Box 15"/>
          <p:cNvSpPr txBox="1">
            <a:spLocks noChangeArrowheads="1"/>
          </p:cNvSpPr>
          <p:nvPr/>
        </p:nvSpPr>
        <p:spPr bwMode="auto">
          <a:xfrm>
            <a:off x="3886200" y="4648200"/>
            <a:ext cx="13324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buNone/>
            </a:pPr>
            <a:r>
              <a:rPr lang="en-US" altLang="zh-CN" sz="1800" dirty="0"/>
              <a:t>No response</a:t>
            </a:r>
          </a:p>
        </p:txBody>
      </p:sp>
      <p:sp>
        <p:nvSpPr>
          <p:cNvPr id="20" name="Text Box 16"/>
          <p:cNvSpPr txBox="1">
            <a:spLocks noChangeArrowheads="1"/>
          </p:cNvSpPr>
          <p:nvPr/>
        </p:nvSpPr>
        <p:spPr bwMode="auto">
          <a:xfrm>
            <a:off x="5562600" y="6096000"/>
            <a:ext cx="13324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buNone/>
            </a:pPr>
            <a:r>
              <a:rPr lang="en-US" altLang="zh-CN" sz="1800" dirty="0"/>
              <a:t>No response</a:t>
            </a:r>
          </a:p>
        </p:txBody>
      </p:sp>
      <p:sp>
        <p:nvSpPr>
          <p:cNvPr id="21" name="Text Box 17"/>
          <p:cNvSpPr txBox="1">
            <a:spLocks noChangeArrowheads="1"/>
          </p:cNvSpPr>
          <p:nvPr/>
        </p:nvSpPr>
        <p:spPr bwMode="auto">
          <a:xfrm>
            <a:off x="7086600" y="4724400"/>
            <a:ext cx="13324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buNone/>
            </a:pPr>
            <a:r>
              <a:rPr lang="en-US" altLang="zh-CN" sz="1800" dirty="0"/>
              <a:t>No response</a:t>
            </a:r>
          </a:p>
        </p:txBody>
      </p:sp>
      <p:sp>
        <p:nvSpPr>
          <p:cNvPr id="22" name="Text Box 18"/>
          <p:cNvSpPr txBox="1">
            <a:spLocks noChangeArrowheads="1"/>
          </p:cNvSpPr>
          <p:nvPr/>
        </p:nvSpPr>
        <p:spPr bwMode="auto">
          <a:xfrm>
            <a:off x="2590800" y="6146800"/>
            <a:ext cx="17684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buNone/>
            </a:pPr>
            <a:r>
              <a:rPr lang="en-US" altLang="zh-CN" sz="1800" b="1" dirty="0">
                <a:solidFill>
                  <a:srgbClr val="000000"/>
                </a:solidFill>
              </a:rPr>
              <a:t>Class: Response</a:t>
            </a:r>
          </a:p>
        </p:txBody>
      </p:sp>
      <p:sp>
        <p:nvSpPr>
          <p:cNvPr id="23" name="Line 19"/>
          <p:cNvSpPr>
            <a:spLocks noChangeShapeType="1"/>
          </p:cNvSpPr>
          <p:nvPr/>
        </p:nvSpPr>
        <p:spPr bwMode="auto">
          <a:xfrm flipH="1">
            <a:off x="3962400" y="3657600"/>
            <a:ext cx="3200400" cy="1524000"/>
          </a:xfrm>
          <a:prstGeom prst="line">
            <a:avLst/>
          </a:prstGeom>
          <a:noFill/>
          <a:ln w="38100">
            <a:solidFill>
              <a:schemeClr val="tx2">
                <a:lumMod val="40000"/>
                <a:lumOff val="6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0"/>
          <p:cNvSpPr>
            <a:spLocks noChangeShapeType="1"/>
          </p:cNvSpPr>
          <p:nvPr/>
        </p:nvSpPr>
        <p:spPr bwMode="auto">
          <a:xfrm flipH="1">
            <a:off x="3962400" y="4800600"/>
            <a:ext cx="2209800" cy="609600"/>
          </a:xfrm>
          <a:prstGeom prst="line">
            <a:avLst/>
          </a:prstGeom>
          <a:noFill/>
          <a:ln w="38100">
            <a:solidFill>
              <a:schemeClr val="tx2">
                <a:lumMod val="40000"/>
                <a:lumOff val="6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a:xfrm>
            <a:off x="261144" y="81757"/>
            <a:ext cx="7543800" cy="614362"/>
          </a:xfrm>
        </p:spPr>
        <p:txBody>
          <a:bodyPr/>
          <a:lstStyle/>
          <a:p>
            <a:r>
              <a:rPr lang="zh-CN" altLang="en-US" sz="3600" dirty="0"/>
              <a:t>K最近邻分类算法</a:t>
            </a:r>
            <a:endParaRPr lang="zh-CN" altLang="en-US" dirty="0"/>
          </a:p>
        </p:txBody>
      </p:sp>
      <p:sp>
        <p:nvSpPr>
          <p:cNvPr id="3" name="文本占位符 2"/>
          <p:cNvSpPr>
            <a:spLocks noGrp="1"/>
          </p:cNvSpPr>
          <p:nvPr>
            <p:ph type="body" sz="half" idx="1"/>
          </p:nvPr>
        </p:nvSpPr>
        <p:spPr>
          <a:xfrm>
            <a:off x="114300" y="862807"/>
            <a:ext cx="7543800" cy="1558131"/>
          </a:xfrm>
        </p:spPr>
        <p:txBody>
          <a:bodyPr/>
          <a:lstStyle/>
          <a:p>
            <a:r>
              <a:rPr lang="zh-CN" altLang="en-US" dirty="0"/>
              <a:t>对新实例进行</a:t>
            </a:r>
            <a:r>
              <a:rPr lang="en-US" altLang="zh-CN" dirty="0"/>
              <a:t>KNN</a:t>
            </a:r>
            <a:r>
              <a:rPr lang="zh-CN" altLang="en-US" dirty="0"/>
              <a:t>分类</a:t>
            </a:r>
            <a:r>
              <a:rPr lang="en-US" altLang="zh-CN" dirty="0"/>
              <a:t>:</a:t>
            </a:r>
          </a:p>
          <a:p>
            <a:pPr lvl="1"/>
            <a:r>
              <a:rPr lang="zh-CN" altLang="en-US" dirty="0"/>
              <a:t>计算</a:t>
            </a:r>
            <a:r>
              <a:rPr lang="en-US" altLang="zh-CN" dirty="0"/>
              <a:t>E</a:t>
            </a:r>
            <a:r>
              <a:rPr lang="zh-CN" altLang="en-US" dirty="0"/>
              <a:t>与所有训练样本的距离</a:t>
            </a:r>
            <a:endParaRPr lang="en-US" altLang="zh-CN" dirty="0"/>
          </a:p>
          <a:p>
            <a:pPr lvl="1"/>
            <a:r>
              <a:rPr lang="zh-CN" altLang="en-US" dirty="0"/>
              <a:t>选择</a:t>
            </a:r>
            <a:r>
              <a:rPr lang="en-US" altLang="zh-CN" dirty="0"/>
              <a:t>E</a:t>
            </a:r>
            <a:r>
              <a:rPr lang="zh-CN" altLang="en-US" dirty="0"/>
              <a:t>在训练集中的</a:t>
            </a:r>
            <a:r>
              <a:rPr lang="en-US" altLang="zh-CN" dirty="0"/>
              <a:t>K</a:t>
            </a:r>
            <a:r>
              <a:rPr lang="zh-CN" altLang="en-US" dirty="0"/>
              <a:t>个近邻样本（</a:t>
            </a:r>
            <a:r>
              <a:rPr lang="en-US" altLang="zh-CN" dirty="0"/>
              <a:t>K=3</a:t>
            </a:r>
            <a:r>
              <a:rPr lang="zh-CN" altLang="en-US" dirty="0"/>
              <a:t>）</a:t>
            </a:r>
            <a:endParaRPr lang="en-US" altLang="zh-CN" dirty="0"/>
          </a:p>
          <a:p>
            <a:pPr lvl="1"/>
            <a:r>
              <a:rPr lang="zh-CN" altLang="en-US" dirty="0"/>
              <a:t>将这</a:t>
            </a:r>
            <a:r>
              <a:rPr lang="en-US" altLang="zh-CN" dirty="0"/>
              <a:t>K</a:t>
            </a:r>
            <a:r>
              <a:rPr lang="zh-CN" altLang="en-US" dirty="0"/>
              <a:t>个近邻样本中占多数的分类赋予</a:t>
            </a:r>
            <a:r>
              <a:rPr lang="en-US" altLang="zh-CN" dirty="0"/>
              <a:t>E</a:t>
            </a:r>
            <a:endParaRPr lang="zh-CN" altLang="en-US"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par>
                                <p:cTn id="11" presetID="9"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par>
                                <p:cTn id="17" presetID="9"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par>
                                <p:cTn id="23" presetID="9"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dissolve">
                                      <p:cBhvr>
                                        <p:cTn id="28" dur="500"/>
                                        <p:tgtEl>
                                          <p:spTgt spid="20"/>
                                        </p:tgtEl>
                                      </p:cBhvr>
                                    </p:animEffect>
                                  </p:childTnLst>
                                </p:cTn>
                              </p:par>
                              <p:par>
                                <p:cTn id="29" presetID="9"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dissolve">
                                      <p:cBhvr>
                                        <p:cTn id="34" dur="500"/>
                                        <p:tgtEl>
                                          <p:spTgt spid="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p:cTn id="71" dur="500" fill="hold"/>
                                        <p:tgtEl>
                                          <p:spTgt spid="22"/>
                                        </p:tgtEl>
                                        <p:attrNameLst>
                                          <p:attrName>ppt_w</p:attrName>
                                        </p:attrNameLst>
                                      </p:cBhvr>
                                      <p:tavLst>
                                        <p:tav tm="0">
                                          <p:val>
                                            <p:fltVal val="0"/>
                                          </p:val>
                                        </p:tav>
                                        <p:tav tm="100000">
                                          <p:val>
                                            <p:strVal val="#ppt_w"/>
                                          </p:val>
                                        </p:tav>
                                      </p:tavLst>
                                    </p:anim>
                                    <p:anim calcmode="lin" valueType="num">
                                      <p:cBhvr>
                                        <p:cTn id="72" dur="500" fill="hold"/>
                                        <p:tgtEl>
                                          <p:spTgt spid="22"/>
                                        </p:tgtEl>
                                        <p:attrNameLst>
                                          <p:attrName>ppt_h</p:attrName>
                                        </p:attrNameLst>
                                      </p:cBhvr>
                                      <p:tavLst>
                                        <p:tav tm="0">
                                          <p:val>
                                            <p:fltVal val="0"/>
                                          </p:val>
                                        </p:tav>
                                        <p:tav tm="100000">
                                          <p:val>
                                            <p:strVal val="#ppt_h"/>
                                          </p:val>
                                        </p:tav>
                                      </p:tavLst>
                                    </p:anim>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p:bldP spid="18" grpId="0"/>
      <p:bldP spid="19" grpId="0"/>
      <p:bldP spid="20" grpId="0"/>
      <p:bldP spid="21" grpId="0"/>
      <p:bldP spid="22" grpId="0"/>
      <p:bldP spid="23" grpId="0" animBg="1"/>
      <p:bldP spid="24"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Rectangle 5"/>
              <p:cNvSpPr>
                <a:spLocks noChangeArrowheads="1"/>
              </p:cNvSpPr>
              <p:nvPr/>
            </p:nvSpPr>
            <p:spPr bwMode="auto">
              <a:xfrm>
                <a:off x="504436" y="836712"/>
                <a:ext cx="8153400" cy="20522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lnSpc>
                    <a:spcPct val="90000"/>
                  </a:lnSpc>
                  <a:buClr>
                    <a:schemeClr val="hlink"/>
                  </a:buClr>
                  <a:buSzPct val="65000"/>
                  <a:buFont typeface="Wingdings" panose="05000000000000000000" pitchFamily="2" charset="2"/>
                  <a:buChar char="Ø"/>
                </a:pPr>
                <a:r>
                  <a:rPr lang="zh-CN" altLang="en-US" sz="2400" dirty="0">
                    <a:solidFill>
                      <a:srgbClr val="0000FF"/>
                    </a:solidFill>
                  </a:rPr>
                  <a:t>每个样本由</a:t>
                </a:r>
                <a:r>
                  <a:rPr lang="en-US" altLang="zh-CN" sz="2400" dirty="0">
                    <a:solidFill>
                      <a:srgbClr val="0000FF"/>
                    </a:solidFill>
                  </a:rPr>
                  <a:t>n</a:t>
                </a:r>
                <a:r>
                  <a:rPr lang="zh-CN" altLang="en-US" sz="2400" dirty="0">
                    <a:solidFill>
                      <a:srgbClr val="0000FF"/>
                    </a:solidFill>
                  </a:rPr>
                  <a:t>个数值型属性构成</a:t>
                </a:r>
                <a:endParaRPr lang="en-US" altLang="zh-CN" sz="2400" dirty="0">
                  <a:solidFill>
                    <a:srgbClr val="0000FF"/>
                  </a:solidFill>
                </a:endParaRPr>
              </a:p>
              <a:p>
                <a:pPr eaLnBrk="1" hangingPunct="1">
                  <a:lnSpc>
                    <a:spcPct val="90000"/>
                  </a:lnSpc>
                  <a:buClr>
                    <a:schemeClr val="hlink"/>
                  </a:buClr>
                  <a:buSzPct val="65000"/>
                  <a:buFont typeface="Wingdings" panose="05000000000000000000" pitchFamily="2" charset="2"/>
                  <a:buChar char="Ø"/>
                </a:pPr>
                <a:r>
                  <a:rPr lang="zh-CN" altLang="en-US" sz="2400" dirty="0">
                    <a:solidFill>
                      <a:srgbClr val="0000FF"/>
                    </a:solidFill>
                  </a:rPr>
                  <a:t>两个样本间的距离用“欧氏距离”表示：</a:t>
                </a:r>
                <a:endParaRPr lang="en-US" altLang="zh-CN" sz="2400" dirty="0">
                  <a:solidFill>
                    <a:srgbClr val="0000FF"/>
                  </a:solidFill>
                </a:endParaRPr>
              </a:p>
              <a:p>
                <a:pPr eaLnBrk="1" hangingPunct="1">
                  <a:lnSpc>
                    <a:spcPct val="90000"/>
                  </a:lnSpc>
                  <a:buClr>
                    <a:schemeClr val="hlink"/>
                  </a:buClr>
                  <a:buSzPct val="65000"/>
                  <a:buFont typeface="Wingdings" panose="05000000000000000000" pitchFamily="2" charset="2"/>
                  <a:buChar char="Ø"/>
                </a:pPr>
                <a14:m>
                  <m:oMath xmlns:m="http://schemas.openxmlformats.org/officeDocument/2006/math">
                    <m:r>
                      <a:rPr lang="en-US" altLang="zh-CN" sz="2400" b="0" i="1" smtClean="0">
                        <a:solidFill>
                          <a:srgbClr val="0000FF"/>
                        </a:solidFill>
                        <a:latin typeface="Cambria Math" panose="02040503050406030204" pitchFamily="18" charset="0"/>
                      </a:rPr>
                      <m:t>𝐷</m:t>
                    </m:r>
                    <m:d>
                      <m:dPr>
                        <m:ctrlPr>
                          <a:rPr lang="en-US" altLang="zh-CN" sz="2400" b="0" i="1" smtClean="0">
                            <a:solidFill>
                              <a:srgbClr val="0000FF"/>
                            </a:solidFill>
                            <a:latin typeface="Cambria Math" panose="02040503050406030204" pitchFamily="18" charset="0"/>
                          </a:rPr>
                        </m:ctrlPr>
                      </m:dPr>
                      <m:e>
                        <m:r>
                          <a:rPr lang="en-US" altLang="zh-CN" sz="2400" b="0" i="1" smtClean="0">
                            <a:solidFill>
                              <a:srgbClr val="0000FF"/>
                            </a:solidFill>
                            <a:latin typeface="Cambria Math" panose="02040503050406030204" pitchFamily="18" charset="0"/>
                          </a:rPr>
                          <m:t>𝑋</m:t>
                        </m:r>
                        <m:r>
                          <a:rPr lang="en-US" altLang="zh-CN" sz="2400" b="0" i="1" smtClean="0">
                            <a:solidFill>
                              <a:srgbClr val="0000FF"/>
                            </a:solidFill>
                            <a:latin typeface="Cambria Math" panose="02040503050406030204" pitchFamily="18" charset="0"/>
                          </a:rPr>
                          <m:t>,</m:t>
                        </m:r>
                        <m:r>
                          <a:rPr lang="en-US" altLang="zh-CN" sz="2400" b="0" i="1" smtClean="0">
                            <a:solidFill>
                              <a:srgbClr val="0000FF"/>
                            </a:solidFill>
                            <a:latin typeface="Cambria Math" panose="02040503050406030204" pitchFamily="18" charset="0"/>
                          </a:rPr>
                          <m:t>𝑌</m:t>
                        </m:r>
                      </m:e>
                    </m:d>
                    <m:r>
                      <a:rPr lang="en-US" altLang="zh-CN" sz="2400" b="0" i="1" smtClean="0">
                        <a:solidFill>
                          <a:srgbClr val="0000FF"/>
                        </a:solidFill>
                        <a:latin typeface="Cambria Math" panose="02040503050406030204" pitchFamily="18" charset="0"/>
                      </a:rPr>
                      <m:t>=</m:t>
                    </m:r>
                    <m:rad>
                      <m:radPr>
                        <m:degHide m:val="on"/>
                        <m:ctrlPr>
                          <a:rPr lang="en-US" altLang="zh-CN" sz="2400" b="0" i="1" smtClean="0">
                            <a:solidFill>
                              <a:srgbClr val="0000FF"/>
                            </a:solidFill>
                            <a:latin typeface="Cambria Math" panose="02040503050406030204" pitchFamily="18" charset="0"/>
                          </a:rPr>
                        </m:ctrlPr>
                      </m:radPr>
                      <m:deg/>
                      <m:e>
                        <m:nary>
                          <m:naryPr>
                            <m:chr m:val="∑"/>
                            <m:ctrlPr>
                              <a:rPr lang="en-US" altLang="zh-CN" sz="2400" b="0" i="1" smtClean="0">
                                <a:solidFill>
                                  <a:srgbClr val="0000FF"/>
                                </a:solidFill>
                                <a:latin typeface="Cambria Math" panose="02040503050406030204" pitchFamily="18" charset="0"/>
                              </a:rPr>
                            </m:ctrlPr>
                          </m:naryPr>
                          <m:sub>
                            <m:r>
                              <m:rPr>
                                <m:brk m:alnAt="23"/>
                              </m:rPr>
                              <a:rPr lang="en-US" altLang="zh-CN" sz="2400" b="0" i="1" smtClean="0">
                                <a:solidFill>
                                  <a:srgbClr val="0000FF"/>
                                </a:solidFill>
                                <a:latin typeface="Cambria Math" panose="02040503050406030204" pitchFamily="18" charset="0"/>
                              </a:rPr>
                              <m:t>𝑖</m:t>
                            </m:r>
                            <m:r>
                              <a:rPr lang="en-US" altLang="zh-CN" sz="2400" b="0" i="1" smtClean="0">
                                <a:solidFill>
                                  <a:srgbClr val="0000FF"/>
                                </a:solidFill>
                                <a:latin typeface="Cambria Math" panose="02040503050406030204" pitchFamily="18" charset="0"/>
                              </a:rPr>
                              <m:t>=1</m:t>
                            </m:r>
                          </m:sub>
                          <m:sup>
                            <m:r>
                              <a:rPr lang="en-US" altLang="zh-CN" sz="2400" b="0" i="1" smtClean="0">
                                <a:solidFill>
                                  <a:srgbClr val="0000FF"/>
                                </a:solidFill>
                                <a:latin typeface="Cambria Math" panose="02040503050406030204" pitchFamily="18" charset="0"/>
                              </a:rPr>
                              <m:t>𝑛</m:t>
                            </m:r>
                          </m:sup>
                          <m:e>
                            <m:sSup>
                              <m:sSupPr>
                                <m:ctrlPr>
                                  <a:rPr lang="en-US" altLang="zh-CN" sz="2400" b="0" i="1" smtClean="0">
                                    <a:solidFill>
                                      <a:srgbClr val="0000FF"/>
                                    </a:solidFill>
                                    <a:latin typeface="Cambria Math" panose="02040503050406030204" pitchFamily="18" charset="0"/>
                                  </a:rPr>
                                </m:ctrlPr>
                              </m:sSupPr>
                              <m:e>
                                <m:r>
                                  <a:rPr lang="en-US" altLang="zh-CN" sz="2400" b="0" i="1" smtClean="0">
                                    <a:solidFill>
                                      <a:srgbClr val="0000FF"/>
                                    </a:solidFill>
                                    <a:latin typeface="Cambria Math" panose="02040503050406030204" pitchFamily="18" charset="0"/>
                                  </a:rPr>
                                  <m:t>(</m:t>
                                </m:r>
                                <m:r>
                                  <a:rPr lang="en-US" altLang="zh-CN" sz="2400" b="0" i="1" smtClean="0">
                                    <a:solidFill>
                                      <a:srgbClr val="0000FF"/>
                                    </a:solidFill>
                                    <a:latin typeface="Cambria Math" panose="02040503050406030204" pitchFamily="18" charset="0"/>
                                  </a:rPr>
                                  <m:t>𝑥𝑖</m:t>
                                </m:r>
                                <m:r>
                                  <a:rPr lang="en-US" altLang="zh-CN" sz="2400" b="0" i="1" smtClean="0">
                                    <a:solidFill>
                                      <a:srgbClr val="0000FF"/>
                                    </a:solidFill>
                                    <a:latin typeface="Cambria Math" panose="02040503050406030204" pitchFamily="18" charset="0"/>
                                  </a:rPr>
                                  <m:t>−</m:t>
                                </m:r>
                                <m:r>
                                  <a:rPr lang="en-US" altLang="zh-CN" sz="2400" b="0" i="1" smtClean="0">
                                    <a:solidFill>
                                      <a:srgbClr val="0000FF"/>
                                    </a:solidFill>
                                    <a:latin typeface="Cambria Math" panose="02040503050406030204" pitchFamily="18" charset="0"/>
                                  </a:rPr>
                                  <m:t>𝑦𝑖</m:t>
                                </m:r>
                                <m:r>
                                  <a:rPr lang="en-US" altLang="zh-CN" sz="2400" b="0" i="1" smtClean="0">
                                    <a:solidFill>
                                      <a:srgbClr val="0000FF"/>
                                    </a:solidFill>
                                    <a:latin typeface="Cambria Math" panose="02040503050406030204" pitchFamily="18" charset="0"/>
                                  </a:rPr>
                                  <m:t>)</m:t>
                                </m:r>
                              </m:e>
                              <m:sup>
                                <m:r>
                                  <a:rPr lang="en-US" altLang="zh-CN" sz="2400" b="0" i="1" smtClean="0">
                                    <a:solidFill>
                                      <a:srgbClr val="0000FF"/>
                                    </a:solidFill>
                                    <a:latin typeface="Cambria Math" panose="02040503050406030204" pitchFamily="18" charset="0"/>
                                  </a:rPr>
                                  <m:t>2</m:t>
                                </m:r>
                              </m:sup>
                            </m:sSup>
                          </m:e>
                        </m:nary>
                      </m:e>
                    </m:rad>
                  </m:oMath>
                </a14:m>
                <a:endParaRPr lang="en-US" altLang="zh-CN" sz="2400" b="0" dirty="0">
                  <a:solidFill>
                    <a:srgbClr val="0000FF"/>
                  </a:solidFill>
                </a:endParaRPr>
              </a:p>
              <a:p>
                <a:pPr eaLnBrk="1" hangingPunct="1">
                  <a:lnSpc>
                    <a:spcPct val="90000"/>
                  </a:lnSpc>
                  <a:buClr>
                    <a:schemeClr val="hlink"/>
                  </a:buClr>
                  <a:buSzPct val="65000"/>
                  <a:buFont typeface="Wingdings" panose="05000000000000000000" pitchFamily="2" charset="2"/>
                  <a:buChar char="Ø"/>
                </a:pPr>
                <a:r>
                  <a:rPr lang="en-US" altLang="zh-CN" sz="2400" dirty="0">
                    <a:solidFill>
                      <a:srgbClr val="0000FF"/>
                    </a:solidFill>
                  </a:rPr>
                  <a:t>D(John, Rachel)=</a:t>
                </a:r>
                <a:r>
                  <a:rPr lang="en-US" altLang="zh-CN" sz="2400" dirty="0" err="1">
                    <a:solidFill>
                      <a:srgbClr val="0000FF"/>
                    </a:solidFill>
                  </a:rPr>
                  <a:t>sqrt</a:t>
                </a:r>
                <a:r>
                  <a:rPr lang="en-US" altLang="zh-CN" sz="2400" dirty="0">
                    <a:solidFill>
                      <a:srgbClr val="0000FF"/>
                    </a:solidFill>
                  </a:rPr>
                  <a:t> [(35-41)</a:t>
                </a:r>
                <a:r>
                  <a:rPr lang="en-US" altLang="zh-CN" sz="2400" baseline="30000" dirty="0">
                    <a:solidFill>
                      <a:srgbClr val="0000FF"/>
                    </a:solidFill>
                  </a:rPr>
                  <a:t>2</a:t>
                </a:r>
                <a:r>
                  <a:rPr lang="en-US" altLang="zh-CN" sz="2400" dirty="0">
                    <a:solidFill>
                      <a:srgbClr val="0000FF"/>
                    </a:solidFill>
                  </a:rPr>
                  <a:t>+(95K-215K)</a:t>
                </a:r>
                <a:r>
                  <a:rPr lang="en-US" altLang="zh-CN" sz="2400" baseline="30000" dirty="0">
                    <a:solidFill>
                      <a:srgbClr val="0000FF"/>
                    </a:solidFill>
                  </a:rPr>
                  <a:t>2 </a:t>
                </a:r>
                <a:r>
                  <a:rPr lang="en-US" altLang="zh-CN" sz="2400" dirty="0">
                    <a:solidFill>
                      <a:srgbClr val="0000FF"/>
                    </a:solidFill>
                  </a:rPr>
                  <a:t>+(3-2)</a:t>
                </a:r>
                <a:r>
                  <a:rPr lang="en-US" altLang="zh-CN" sz="2400" baseline="30000" dirty="0">
                    <a:solidFill>
                      <a:srgbClr val="0000FF"/>
                    </a:solidFill>
                  </a:rPr>
                  <a:t>2</a:t>
                </a:r>
                <a:r>
                  <a:rPr lang="en-US" altLang="zh-CN" sz="2400" dirty="0">
                    <a:solidFill>
                      <a:srgbClr val="0000FF"/>
                    </a:solidFill>
                  </a:rPr>
                  <a:t>]</a:t>
                </a:r>
              </a:p>
            </p:txBody>
          </p:sp>
        </mc:Choice>
        <mc:Fallback xmlns="">
          <p:sp>
            <p:nvSpPr>
              <p:cNvPr id="25" name="Rectangle 5"/>
              <p:cNvSpPr>
                <a:spLocks noRot="1" noChangeAspect="1" noMove="1" noResize="1" noEditPoints="1" noAdjustHandles="1" noChangeArrowheads="1" noChangeShapeType="1" noTextEdit="1"/>
              </p:cNvSpPr>
              <p:nvPr/>
            </p:nvSpPr>
            <p:spPr bwMode="auto">
              <a:xfrm>
                <a:off x="504436" y="836712"/>
                <a:ext cx="8153400" cy="2052228"/>
              </a:xfrm>
              <a:prstGeom prst="rect">
                <a:avLst/>
              </a:prstGeom>
              <a:blipFill>
                <a:blip r:embed="rId2"/>
                <a:stretch>
                  <a:fillRect l="-299" t="-504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27" name="Picture 7" descr="j0091967[1]"/>
          <p:cNvPicPr>
            <a:picLocks noGrp="1" noChangeAspect="1" noChangeArrowheads="1"/>
          </p:cNvPicPr>
          <p:nvPr>
            <p:ph sz="half" idx="4294967295"/>
          </p:nvPr>
        </p:nvPicPr>
        <p:blipFill>
          <a:blip r:embed="rId3" cstate="print">
            <a:extLst>
              <a:ext uri="{28A0092B-C50C-407E-A947-70E740481C1C}">
                <a14:useLocalDpi xmlns:a14="http://schemas.microsoft.com/office/drawing/2010/main" val="0"/>
              </a:ext>
            </a:extLst>
          </a:blip>
          <a:srcRect/>
          <a:stretch>
            <a:fillRect/>
          </a:stretch>
        </p:blipFill>
        <p:spPr>
          <a:xfrm>
            <a:off x="215516" y="3562693"/>
            <a:ext cx="1173600" cy="1679905"/>
          </a:xfrm>
          <a:noFill/>
        </p:spPr>
      </p:pic>
      <p:sp>
        <p:nvSpPr>
          <p:cNvPr id="28" name="Text Box 9"/>
          <p:cNvSpPr txBox="1">
            <a:spLocks noChangeArrowheads="1"/>
          </p:cNvSpPr>
          <p:nvPr/>
        </p:nvSpPr>
        <p:spPr bwMode="auto">
          <a:xfrm>
            <a:off x="1254484" y="3618832"/>
            <a:ext cx="3193672" cy="1384995"/>
          </a:xfrm>
          <a:prstGeom prst="rect">
            <a:avLst/>
          </a:prstGeom>
          <a:noFill/>
          <a:ln w="9525">
            <a:noFill/>
            <a:miter lim="800000"/>
            <a:headEnd/>
            <a:tailEnd/>
          </a:ln>
          <a:effectLst/>
        </p:spPr>
        <p:txBody>
          <a:bodyPr wrap="square">
            <a:spAutoFit/>
          </a:bodyPr>
          <a:lstStyle/>
          <a:p>
            <a:pPr lvl="1">
              <a:lnSpc>
                <a:spcPct val="90000"/>
              </a:lnSpc>
              <a:buClr>
                <a:schemeClr val="folHlink"/>
              </a:buClr>
              <a:buSzPct val="65000"/>
              <a:buFont typeface="Wingdings" panose="05000000000000000000" pitchFamily="2" charset="2"/>
              <a:buNone/>
              <a:defRPr/>
            </a:pPr>
            <a:r>
              <a:rPr lang="en-US" altLang="zh-CN" sz="2000" dirty="0">
                <a:solidFill>
                  <a:srgbClr val="0000FF"/>
                </a:solidFill>
              </a:rPr>
              <a:t>John:</a:t>
            </a:r>
          </a:p>
          <a:p>
            <a:pPr lvl="1">
              <a:lnSpc>
                <a:spcPct val="90000"/>
              </a:lnSpc>
              <a:buClr>
                <a:schemeClr val="folHlink"/>
              </a:buClr>
              <a:buSzPct val="65000"/>
              <a:buFont typeface="Wingdings" panose="05000000000000000000" pitchFamily="2" charset="2"/>
              <a:buNone/>
              <a:defRPr/>
            </a:pPr>
            <a:r>
              <a:rPr lang="en-US" altLang="zh-CN" sz="2000" dirty="0">
                <a:solidFill>
                  <a:srgbClr val="0000FF"/>
                </a:solidFill>
              </a:rPr>
              <a:t>Age=35</a:t>
            </a:r>
          </a:p>
          <a:p>
            <a:pPr lvl="1">
              <a:lnSpc>
                <a:spcPct val="90000"/>
              </a:lnSpc>
              <a:buClr>
                <a:schemeClr val="folHlink"/>
              </a:buClr>
              <a:buSzPct val="65000"/>
              <a:buFont typeface="Wingdings" panose="05000000000000000000" pitchFamily="2" charset="2"/>
              <a:buNone/>
              <a:defRPr/>
            </a:pPr>
            <a:r>
              <a:rPr lang="en-US" altLang="zh-CN" sz="2000" dirty="0">
                <a:solidFill>
                  <a:srgbClr val="0000FF"/>
                </a:solidFill>
              </a:rPr>
              <a:t>Income=95K</a:t>
            </a:r>
          </a:p>
          <a:p>
            <a:pPr lvl="1">
              <a:lnSpc>
                <a:spcPct val="90000"/>
              </a:lnSpc>
              <a:buClr>
                <a:schemeClr val="folHlink"/>
              </a:buClr>
              <a:buSzPct val="65000"/>
              <a:buFont typeface="Wingdings" panose="05000000000000000000" pitchFamily="2" charset="2"/>
              <a:buNone/>
              <a:defRPr/>
            </a:pPr>
            <a:r>
              <a:rPr lang="en-US" altLang="zh-CN" sz="2000" dirty="0">
                <a:solidFill>
                  <a:srgbClr val="0000FF"/>
                </a:solidFill>
              </a:rPr>
              <a:t>No. of credit cards=3</a:t>
            </a:r>
          </a:p>
        </p:txBody>
      </p:sp>
      <p:pic>
        <p:nvPicPr>
          <p:cNvPr id="29" name="Picture 13" descr="j0305523[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3393" y="3509106"/>
            <a:ext cx="1172066" cy="14241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6"/>
          <p:cNvSpPr txBox="1">
            <a:spLocks noChangeArrowheads="1"/>
          </p:cNvSpPr>
          <p:nvPr/>
        </p:nvSpPr>
        <p:spPr bwMode="auto">
          <a:xfrm>
            <a:off x="4448156" y="3579664"/>
            <a:ext cx="2800552" cy="1384995"/>
          </a:xfrm>
          <a:prstGeom prst="rect">
            <a:avLst/>
          </a:prstGeom>
          <a:noFill/>
          <a:ln w="9525">
            <a:noFill/>
            <a:miter lim="800000"/>
            <a:headEnd/>
            <a:tailEnd/>
          </a:ln>
          <a:effectLst/>
        </p:spPr>
        <p:txBody>
          <a:bodyPr wrap="square">
            <a:spAutoFit/>
          </a:bodyPr>
          <a:lstStyle/>
          <a:p>
            <a:pPr lvl="1">
              <a:lnSpc>
                <a:spcPct val="90000"/>
              </a:lnSpc>
              <a:buClr>
                <a:schemeClr val="folHlink"/>
              </a:buClr>
              <a:buSzPct val="65000"/>
              <a:buFont typeface="Wingdings" panose="05000000000000000000" pitchFamily="2" charset="2"/>
              <a:buNone/>
              <a:defRPr/>
            </a:pPr>
            <a:r>
              <a:rPr lang="en-US" altLang="zh-CN" sz="2000" dirty="0">
                <a:solidFill>
                  <a:srgbClr val="0000FF"/>
                </a:solidFill>
              </a:rPr>
              <a:t>Rachel: </a:t>
            </a:r>
          </a:p>
          <a:p>
            <a:pPr lvl="1">
              <a:lnSpc>
                <a:spcPct val="90000"/>
              </a:lnSpc>
              <a:buClr>
                <a:schemeClr val="folHlink"/>
              </a:buClr>
              <a:buSzPct val="65000"/>
              <a:buFont typeface="Wingdings" panose="05000000000000000000" pitchFamily="2" charset="2"/>
              <a:buNone/>
              <a:defRPr/>
            </a:pPr>
            <a:r>
              <a:rPr lang="en-US" altLang="zh-CN" sz="2000" dirty="0">
                <a:solidFill>
                  <a:srgbClr val="0000FF"/>
                </a:solidFill>
              </a:rPr>
              <a:t>Age=41</a:t>
            </a:r>
          </a:p>
          <a:p>
            <a:pPr lvl="1">
              <a:lnSpc>
                <a:spcPct val="90000"/>
              </a:lnSpc>
              <a:buClr>
                <a:schemeClr val="folHlink"/>
              </a:buClr>
              <a:buSzPct val="65000"/>
              <a:buFont typeface="Wingdings" panose="05000000000000000000" pitchFamily="2" charset="2"/>
              <a:buNone/>
              <a:defRPr/>
            </a:pPr>
            <a:r>
              <a:rPr lang="en-US" altLang="zh-CN" sz="2000" dirty="0">
                <a:solidFill>
                  <a:srgbClr val="0000FF"/>
                </a:solidFill>
              </a:rPr>
              <a:t>Income=215K</a:t>
            </a:r>
          </a:p>
          <a:p>
            <a:pPr lvl="1">
              <a:lnSpc>
                <a:spcPct val="90000"/>
              </a:lnSpc>
              <a:buClr>
                <a:schemeClr val="folHlink"/>
              </a:buClr>
              <a:buSzPct val="65000"/>
              <a:buFont typeface="Wingdings" panose="05000000000000000000" pitchFamily="2" charset="2"/>
              <a:buNone/>
              <a:defRPr/>
            </a:pPr>
            <a:r>
              <a:rPr lang="en-US" altLang="zh-CN" sz="2000" dirty="0">
                <a:solidFill>
                  <a:srgbClr val="0000FF"/>
                </a:solidFill>
              </a:rPr>
              <a:t>No. of credit cards=2</a:t>
            </a:r>
          </a:p>
        </p:txBody>
      </p:sp>
      <p:sp>
        <p:nvSpPr>
          <p:cNvPr id="6154" name="Rectangle 17"/>
          <p:cNvSpPr>
            <a:spLocks noChangeArrowheads="1"/>
          </p:cNvSpPr>
          <p:nvPr/>
        </p:nvSpPr>
        <p:spPr bwMode="auto">
          <a:xfrm>
            <a:off x="9136" y="26419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eaLnBrk="1" hangingPunct="1">
              <a:buFont typeface="Wingdings" panose="05000000000000000000" pitchFamily="2" charset="2"/>
              <a:buNone/>
            </a:pPr>
            <a:r>
              <a:rPr lang="zh-CN" altLang="en-US" sz="3200" dirty="0">
                <a:solidFill>
                  <a:srgbClr val="0000FF"/>
                </a:solidFill>
                <a:latin typeface="方正姚体" panose="02010601030101010101" pitchFamily="2" charset="-122"/>
                <a:ea typeface="方正姚体" panose="02010601030101010101" pitchFamily="2" charset="-122"/>
              </a:rPr>
              <a:t>距离的计算</a:t>
            </a:r>
            <a:endParaRPr lang="en-US" altLang="zh-CN" sz="3200" dirty="0">
              <a:solidFill>
                <a:srgbClr val="0000FF"/>
              </a:solidFill>
              <a:latin typeface="方正姚体" panose="02010601030101010101" pitchFamily="2" charset="-122"/>
              <a:ea typeface="方正姚体" panose="02010601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lide(fromBottom)">
                                      <p:cBhvr>
                                        <p:cTn id="7" dur="500"/>
                                        <p:tgtEl>
                                          <p:spTgt spid="27"/>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slide(fromBottom)">
                                      <p:cBhvr>
                                        <p:cTn id="10" dur="500"/>
                                        <p:tgtEl>
                                          <p:spTgt spid="28"/>
                                        </p:tgtEl>
                                      </p:cBhvr>
                                    </p:animEffect>
                                  </p:childTnLst>
                                </p:cTn>
                              </p:par>
                              <p:par>
                                <p:cTn id="11" presetID="1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slide(fromBottom)">
                                      <p:cBhvr>
                                        <p:cTn id="13" dur="500"/>
                                        <p:tgtEl>
                                          <p:spTgt spid="29"/>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slide(fromBottom)">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P spid="28"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Box 5"/>
          <p:cNvSpPr txBox="1">
            <a:spLocks noChangeArrowheads="1"/>
          </p:cNvSpPr>
          <p:nvPr/>
        </p:nvSpPr>
        <p:spPr bwMode="auto">
          <a:xfrm>
            <a:off x="179388" y="188913"/>
            <a:ext cx="13500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spcBef>
                <a:spcPct val="0"/>
              </a:spcBef>
              <a:buClrTx/>
              <a:buSzTx/>
              <a:buFontTx/>
              <a:buNone/>
            </a:pPr>
            <a:r>
              <a:rPr lang="zh-CN" altLang="en-US" sz="3200" b="1" dirty="0">
                <a:solidFill>
                  <a:srgbClr val="0000FF"/>
                </a:solidFill>
                <a:latin typeface="Arial" panose="020B0604020202020204" pitchFamily="34" charset="0"/>
              </a:rPr>
              <a:t>步骤</a:t>
            </a:r>
            <a:r>
              <a:rPr lang="en-US" altLang="zh-CN" sz="3200" b="1" dirty="0">
                <a:solidFill>
                  <a:srgbClr val="0000FF"/>
                </a:solidFill>
                <a:latin typeface="Arial" panose="020B0604020202020204" pitchFamily="34" charset="0"/>
              </a:rPr>
              <a:t> 2</a:t>
            </a:r>
          </a:p>
        </p:txBody>
      </p:sp>
      <p:pic>
        <p:nvPicPr>
          <p:cNvPr id="20483" name="Picture 28" descr="fig60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6613"/>
            <a:ext cx="9144000" cy="565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47460" y="296652"/>
            <a:ext cx="4174852" cy="827348"/>
          </a:xfrm>
        </p:spPr>
        <p:txBody>
          <a:bodyPr/>
          <a:lstStyle/>
          <a:p>
            <a:pPr algn="ctr"/>
            <a:r>
              <a:rPr lang="zh-CN" altLang="en-US" sz="4000" dirty="0"/>
              <a:t>K最近邻分类算法</a:t>
            </a:r>
            <a:endParaRPr lang="zh-CN" altLang="en-US" dirty="0"/>
          </a:p>
        </p:txBody>
      </p:sp>
      <p:sp>
        <p:nvSpPr>
          <p:cNvPr id="3" name="文本占位符 2"/>
          <p:cNvSpPr>
            <a:spLocks noGrp="1"/>
          </p:cNvSpPr>
          <p:nvPr>
            <p:ph type="body" sz="half" idx="1"/>
          </p:nvPr>
        </p:nvSpPr>
        <p:spPr>
          <a:xfrm>
            <a:off x="447460" y="1340768"/>
            <a:ext cx="7543800" cy="5082256"/>
          </a:xfrm>
        </p:spPr>
        <p:txBody>
          <a:bodyPr/>
          <a:lstStyle/>
          <a:p>
            <a:r>
              <a:rPr lang="zh-CN" altLang="en-US" dirty="0"/>
              <a:t>优点</a:t>
            </a:r>
            <a:r>
              <a:rPr lang="en-US" altLang="zh-CN" dirty="0"/>
              <a:t>:</a:t>
            </a:r>
          </a:p>
          <a:p>
            <a:pPr lvl="1"/>
            <a:r>
              <a:rPr lang="zh-CN" altLang="en-US" dirty="0"/>
              <a:t>简单，易于理解，易于实现</a:t>
            </a:r>
            <a:endParaRPr lang="en-US" altLang="zh-CN" dirty="0"/>
          </a:p>
          <a:p>
            <a:pPr lvl="1"/>
            <a:r>
              <a:rPr lang="zh-CN" altLang="en-US" dirty="0"/>
              <a:t>无需估计参数，无需训</a:t>
            </a:r>
            <a:endParaRPr lang="en-US" altLang="zh-CN" dirty="0"/>
          </a:p>
          <a:p>
            <a:pPr lvl="1"/>
            <a:r>
              <a:rPr lang="zh-CN" altLang="en-US" dirty="0"/>
              <a:t>对噪声数据不敏感</a:t>
            </a:r>
            <a:endParaRPr lang="en-US" altLang="zh-CN" dirty="0"/>
          </a:p>
          <a:p>
            <a:r>
              <a:rPr lang="zh-CN" altLang="en-US" dirty="0"/>
              <a:t>不足</a:t>
            </a:r>
            <a:r>
              <a:rPr lang="en-US" altLang="zh-CN" dirty="0"/>
              <a:t>:</a:t>
            </a:r>
          </a:p>
          <a:p>
            <a:pPr lvl="1"/>
            <a:r>
              <a:rPr lang="zh-CN" altLang="en-US" dirty="0"/>
              <a:t>需要存储所有的样本</a:t>
            </a:r>
            <a:endParaRPr lang="en-US" altLang="zh-CN" dirty="0"/>
          </a:p>
          <a:p>
            <a:pPr lvl="1"/>
            <a:r>
              <a:rPr lang="zh-CN" altLang="en-US" dirty="0"/>
              <a:t>计算复杂度高</a:t>
            </a:r>
            <a:endParaRPr lang="en-US" altLang="zh-CN" dirty="0"/>
          </a:p>
          <a:p>
            <a:pPr lvl="1"/>
            <a:r>
              <a:rPr lang="zh-CN" altLang="en-US" dirty="0"/>
              <a:t>可理解性差，无法给出像</a:t>
            </a:r>
            <a:r>
              <a:rPr lang="zh-CN" altLang="en-US" dirty="0">
                <a:hlinkClick r:id="rId2" tooltip="决策树"/>
              </a:rPr>
              <a:t>决策树</a:t>
            </a:r>
            <a:r>
              <a:rPr lang="zh-CN" altLang="en-US" dirty="0"/>
              <a:t>那样的规则</a:t>
            </a:r>
            <a:endParaRPr lang="en-US" altLang="zh-C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3FCDA-9141-4224-9E03-7A4A4BBF5921}"/>
              </a:ext>
            </a:extLst>
          </p:cNvPr>
          <p:cNvSpPr>
            <a:spLocks noGrp="1"/>
          </p:cNvSpPr>
          <p:nvPr>
            <p:ph type="ctrTitle"/>
          </p:nvPr>
        </p:nvSpPr>
        <p:spPr/>
        <p:txBody>
          <a:bodyPr/>
          <a:lstStyle/>
          <a:p>
            <a:r>
              <a:rPr lang="zh-CN" altLang="en-US" sz="7200" dirty="0"/>
              <a:t>组合分类</a:t>
            </a:r>
          </a:p>
        </p:txBody>
      </p:sp>
      <p:sp>
        <p:nvSpPr>
          <p:cNvPr id="3" name="副标题 2">
            <a:extLst>
              <a:ext uri="{FF2B5EF4-FFF2-40B4-BE49-F238E27FC236}">
                <a16:creationId xmlns:a16="http://schemas.microsoft.com/office/drawing/2014/main" id="{EB48BEF9-00A2-4F67-9557-3F075B3E4573}"/>
              </a:ext>
            </a:extLst>
          </p:cNvPr>
          <p:cNvSpPr>
            <a:spLocks noGrp="1"/>
          </p:cNvSpPr>
          <p:nvPr>
            <p:ph type="subTitle" idx="1"/>
          </p:nvPr>
        </p:nvSpPr>
        <p:spPr/>
        <p:txBody>
          <a:bodyPr/>
          <a:lstStyle/>
          <a:p>
            <a:r>
              <a:rPr lang="en-US" altLang="zh-CN" sz="4000" dirty="0">
                <a:solidFill>
                  <a:srgbClr val="0000FF"/>
                </a:solidFill>
              </a:rPr>
              <a:t>Ensemble</a:t>
            </a:r>
            <a:endParaRPr lang="zh-CN" altLang="en-US" sz="4000" dirty="0">
              <a:solidFill>
                <a:srgbClr val="0000FF"/>
              </a:solidFill>
            </a:endParaRPr>
          </a:p>
        </p:txBody>
      </p:sp>
    </p:spTree>
    <p:extLst>
      <p:ext uri="{BB962C8B-B14F-4D97-AF65-F5344CB8AC3E}">
        <p14:creationId xmlns:p14="http://schemas.microsoft.com/office/powerpoint/2010/main" val="39714513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DDEEA-4563-45E5-A63D-F6467FE91308}"/>
              </a:ext>
            </a:extLst>
          </p:cNvPr>
          <p:cNvSpPr>
            <a:spLocks noGrp="1"/>
          </p:cNvSpPr>
          <p:nvPr>
            <p:ph type="title"/>
          </p:nvPr>
        </p:nvSpPr>
        <p:spPr>
          <a:xfrm>
            <a:off x="223587" y="620688"/>
            <a:ext cx="6447501" cy="803176"/>
          </a:xfrm>
        </p:spPr>
        <p:txBody>
          <a:bodyPr>
            <a:normAutofit/>
          </a:bodyPr>
          <a:lstStyle/>
          <a:p>
            <a:r>
              <a:rPr lang="zh-CN" altLang="en-US" sz="4000" dirty="0">
                <a:solidFill>
                  <a:srgbClr val="0000FF"/>
                </a:solidFill>
              </a:rPr>
              <a:t>集成学习的基本概念</a:t>
            </a:r>
          </a:p>
        </p:txBody>
      </p:sp>
      <p:sp>
        <p:nvSpPr>
          <p:cNvPr id="3" name="内容占位符 2">
            <a:extLst>
              <a:ext uri="{FF2B5EF4-FFF2-40B4-BE49-F238E27FC236}">
                <a16:creationId xmlns:a16="http://schemas.microsoft.com/office/drawing/2014/main" id="{6DB6B34B-B8BC-465D-AB99-54F4FD5A58AD}"/>
              </a:ext>
            </a:extLst>
          </p:cNvPr>
          <p:cNvSpPr>
            <a:spLocks noGrp="1"/>
          </p:cNvSpPr>
          <p:nvPr>
            <p:ph idx="1"/>
          </p:nvPr>
        </p:nvSpPr>
        <p:spPr>
          <a:xfrm>
            <a:off x="223587" y="1772816"/>
            <a:ext cx="7372749" cy="3880773"/>
          </a:xfrm>
        </p:spPr>
        <p:txBody>
          <a:bodyPr>
            <a:normAutofit/>
          </a:bodyPr>
          <a:lstStyle/>
          <a:p>
            <a:r>
              <a:rPr lang="zh-CN" altLang="en-US" sz="2800" dirty="0">
                <a:solidFill>
                  <a:srgbClr val="0000FF"/>
                </a:solidFill>
                <a:latin typeface="华文仿宋" panose="02010600040101010101" pitchFamily="2" charset="-122"/>
                <a:ea typeface="华文仿宋" panose="02010600040101010101" pitchFamily="2" charset="-122"/>
              </a:rPr>
              <a:t>在机器学习中，直接建立一个高性能的分类器是很困难的。</a:t>
            </a:r>
          </a:p>
          <a:p>
            <a:r>
              <a:rPr lang="zh-CN" altLang="en-US" sz="2800" dirty="0">
                <a:solidFill>
                  <a:srgbClr val="0000FF"/>
                </a:solidFill>
                <a:latin typeface="华文仿宋" panose="02010600040101010101" pitchFamily="2" charset="-122"/>
                <a:ea typeface="华文仿宋" panose="02010600040101010101" pitchFamily="2" charset="-122"/>
              </a:rPr>
              <a:t>但是，如果能找到一系列性能较差的分类器（弱分类器），并把它们集成起来的话，也许就能得到更好的分类器。</a:t>
            </a:r>
          </a:p>
          <a:p>
            <a:r>
              <a:rPr lang="zh-CN" altLang="en-US" sz="2800" dirty="0">
                <a:solidFill>
                  <a:srgbClr val="0000FF"/>
                </a:solidFill>
                <a:latin typeface="华文仿宋" panose="02010600040101010101" pitchFamily="2" charset="-122"/>
                <a:ea typeface="华文仿宋" panose="02010600040101010101" pitchFamily="2" charset="-122"/>
              </a:rPr>
              <a:t>日常生活中，“三个臭皮匠，胜过诸葛亮”，便是体现了这种思想。</a:t>
            </a:r>
          </a:p>
        </p:txBody>
      </p:sp>
    </p:spTree>
    <p:extLst>
      <p:ext uri="{BB962C8B-B14F-4D97-AF65-F5344CB8AC3E}">
        <p14:creationId xmlns:p14="http://schemas.microsoft.com/office/powerpoint/2010/main" val="4109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001" y="609600"/>
            <a:ext cx="6447501" cy="839180"/>
          </a:xfrm>
        </p:spPr>
        <p:txBody>
          <a:bodyPr>
            <a:normAutofit/>
          </a:bodyPr>
          <a:lstStyle/>
          <a:p>
            <a:r>
              <a:rPr lang="zh-CN" altLang="en-US" sz="4000" dirty="0">
                <a:solidFill>
                  <a:srgbClr val="0000FF"/>
                </a:solidFill>
              </a:rPr>
              <a:t>集成学习：如何构造？</a:t>
            </a:r>
          </a:p>
        </p:txBody>
      </p:sp>
      <p:sp>
        <p:nvSpPr>
          <p:cNvPr id="3" name="内容占位符 2"/>
          <p:cNvSpPr>
            <a:spLocks noGrp="1"/>
          </p:cNvSpPr>
          <p:nvPr>
            <p:ph idx="1"/>
          </p:nvPr>
        </p:nvSpPr>
        <p:spPr>
          <a:xfrm>
            <a:off x="508001" y="1736812"/>
            <a:ext cx="7088335" cy="4304551"/>
          </a:xfrm>
        </p:spPr>
        <p:txBody>
          <a:bodyPr>
            <a:normAutofit/>
          </a:bodyPr>
          <a:lstStyle/>
          <a:p>
            <a:r>
              <a:rPr lang="zh-CN" altLang="en-US" sz="2800" dirty="0">
                <a:solidFill>
                  <a:srgbClr val="0000FF"/>
                </a:solidFill>
                <a:latin typeface="华文仿宋" panose="02010600040101010101" pitchFamily="2" charset="-122"/>
                <a:ea typeface="华文仿宋" panose="02010600040101010101" pitchFamily="2" charset="-122"/>
              </a:rPr>
              <a:t>办法就是改变训练集。</a:t>
            </a:r>
          </a:p>
          <a:p>
            <a:r>
              <a:rPr lang="zh-CN" altLang="en-US" sz="2800" dirty="0">
                <a:solidFill>
                  <a:srgbClr val="0000FF"/>
                </a:solidFill>
                <a:latin typeface="华文仿宋" panose="02010600040101010101" pitchFamily="2" charset="-122"/>
                <a:ea typeface="华文仿宋" panose="02010600040101010101" pitchFamily="2" charset="-122"/>
              </a:rPr>
              <a:t>通常的学习算法，根据训练集的不同，会给出不同的学习器。这时就可以通过改变训练集来构造不同的学习器。然后再把它们集成起来。</a:t>
            </a:r>
            <a:endParaRPr lang="en-US" altLang="zh-CN" sz="2800" dirty="0">
              <a:solidFill>
                <a:srgbClr val="0000FF"/>
              </a:solidFill>
              <a:latin typeface="华文仿宋" panose="02010600040101010101" pitchFamily="2" charset="-122"/>
              <a:ea typeface="华文仿宋" panose="02010600040101010101" pitchFamily="2" charset="-122"/>
            </a:endParaRPr>
          </a:p>
          <a:p>
            <a:r>
              <a:rPr lang="zh-CN" altLang="en-US" sz="2800" dirty="0">
                <a:solidFill>
                  <a:srgbClr val="0000FF"/>
                </a:solidFill>
                <a:latin typeface="华文仿宋" panose="02010600040101010101" pitchFamily="2" charset="-122"/>
                <a:ea typeface="华文仿宋" panose="02010600040101010101" pitchFamily="2" charset="-122"/>
              </a:rPr>
              <a:t>在原来的训练集上随机采样，可以得到新的训练集。</a:t>
            </a:r>
          </a:p>
          <a:p>
            <a:pPr marL="0" indent="0">
              <a:buNone/>
            </a:pPr>
            <a:endParaRPr lang="zh-CN" altLang="en-US" sz="28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11344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001" y="609600"/>
            <a:ext cx="6447501" cy="831228"/>
          </a:xfrm>
        </p:spPr>
        <p:txBody>
          <a:bodyPr>
            <a:normAutofit fontScale="90000"/>
          </a:bodyPr>
          <a:lstStyle/>
          <a:p>
            <a:r>
              <a:rPr lang="zh-CN" altLang="en-US" sz="3600" dirty="0">
                <a:solidFill>
                  <a:srgbClr val="0000FF"/>
                </a:solidFill>
              </a:rPr>
              <a:t>集成学习的定义</a:t>
            </a:r>
            <a:br>
              <a:rPr lang="zh-CN" altLang="en-US" dirty="0"/>
            </a:br>
            <a:endParaRPr lang="zh-CN" altLang="en-US" dirty="0"/>
          </a:p>
        </p:txBody>
      </p:sp>
      <p:sp>
        <p:nvSpPr>
          <p:cNvPr id="3" name="内容占位符 2"/>
          <p:cNvSpPr>
            <a:spLocks noGrp="1"/>
          </p:cNvSpPr>
          <p:nvPr>
            <p:ph idx="1"/>
          </p:nvPr>
        </p:nvSpPr>
        <p:spPr>
          <a:xfrm>
            <a:off x="374852" y="1520600"/>
            <a:ext cx="6933452" cy="2004502"/>
          </a:xfrm>
        </p:spPr>
        <p:txBody>
          <a:bodyPr/>
          <a:lstStyle/>
          <a:p>
            <a:r>
              <a:rPr lang="zh-CN" altLang="en-US" dirty="0">
                <a:solidFill>
                  <a:srgbClr val="0000FF"/>
                </a:solidFill>
                <a:latin typeface="华文仿宋" panose="02010600040101010101" pitchFamily="2" charset="-122"/>
                <a:ea typeface="华文仿宋" panose="02010600040101010101" pitchFamily="2" charset="-122"/>
              </a:rPr>
              <a:t>集成学习中使用的多个学习器称为个体学习器</a:t>
            </a:r>
          </a:p>
          <a:p>
            <a:r>
              <a:rPr lang="zh-CN" altLang="en-US" dirty="0">
                <a:solidFill>
                  <a:srgbClr val="0000FF"/>
                </a:solidFill>
                <a:latin typeface="华文仿宋" panose="02010600040101010101" pitchFamily="2" charset="-122"/>
                <a:ea typeface="华文仿宋" panose="02010600040101010101" pitchFamily="2" charset="-122"/>
              </a:rPr>
              <a:t>当个体学习器均为决策树时，称为“决策树集成”</a:t>
            </a:r>
          </a:p>
          <a:p>
            <a:r>
              <a:rPr lang="zh-CN" altLang="en-US" dirty="0">
                <a:solidFill>
                  <a:srgbClr val="0000FF"/>
                </a:solidFill>
                <a:latin typeface="华文仿宋" panose="02010600040101010101" pitchFamily="2" charset="-122"/>
                <a:ea typeface="华文仿宋" panose="02010600040101010101" pitchFamily="2" charset="-122"/>
              </a:rPr>
              <a:t>当个体学习器均为神经网络时，称为“神经网络集成”</a:t>
            </a:r>
          </a:p>
          <a:p>
            <a:r>
              <a:rPr lang="en-US" altLang="zh-CN" dirty="0">
                <a:solidFill>
                  <a:srgbClr val="0000FF"/>
                </a:solidFill>
                <a:latin typeface="华文仿宋" panose="02010600040101010101" pitchFamily="2" charset="-122"/>
                <a:ea typeface="华文仿宋" panose="02010600040101010101" pitchFamily="2" charset="-122"/>
              </a:rPr>
              <a:t>…… </a:t>
            </a:r>
          </a:p>
        </p:txBody>
      </p:sp>
      <p:grpSp>
        <p:nvGrpSpPr>
          <p:cNvPr id="4" name="Group 3"/>
          <p:cNvGrpSpPr>
            <a:grpSpLocks/>
          </p:cNvGrpSpPr>
          <p:nvPr/>
        </p:nvGrpSpPr>
        <p:grpSpPr bwMode="auto">
          <a:xfrm>
            <a:off x="3460491" y="3829050"/>
            <a:ext cx="3086100" cy="1543050"/>
            <a:chOff x="0" y="0"/>
            <a:chExt cx="2592" cy="1296"/>
          </a:xfrm>
        </p:grpSpPr>
        <p:grpSp>
          <p:nvGrpSpPr>
            <p:cNvPr id="5" name="Group 4"/>
            <p:cNvGrpSpPr>
              <a:grpSpLocks/>
            </p:cNvGrpSpPr>
            <p:nvPr/>
          </p:nvGrpSpPr>
          <p:grpSpPr bwMode="auto">
            <a:xfrm>
              <a:off x="0" y="691"/>
              <a:ext cx="528" cy="605"/>
              <a:chOff x="0" y="0"/>
              <a:chExt cx="528" cy="605"/>
            </a:xfrm>
          </p:grpSpPr>
          <p:sp>
            <p:nvSpPr>
              <p:cNvPr id="140" name="Oval 5"/>
              <p:cNvSpPr>
                <a:spLocks noChangeArrowheads="1"/>
              </p:cNvSpPr>
              <p:nvPr/>
            </p:nvSpPr>
            <p:spPr bwMode="auto">
              <a:xfrm>
                <a:off x="96" y="557"/>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141" name="Oval 6"/>
              <p:cNvSpPr>
                <a:spLocks noChangeArrowheads="1"/>
              </p:cNvSpPr>
              <p:nvPr/>
            </p:nvSpPr>
            <p:spPr bwMode="auto">
              <a:xfrm>
                <a:off x="192" y="557"/>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142" name="Oval 7"/>
              <p:cNvSpPr>
                <a:spLocks noChangeArrowheads="1"/>
              </p:cNvSpPr>
              <p:nvPr/>
            </p:nvSpPr>
            <p:spPr bwMode="auto">
              <a:xfrm>
                <a:off x="292" y="557"/>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143" name="Oval 8"/>
              <p:cNvSpPr>
                <a:spLocks noChangeArrowheads="1"/>
              </p:cNvSpPr>
              <p:nvPr/>
            </p:nvSpPr>
            <p:spPr bwMode="auto">
              <a:xfrm>
                <a:off x="382" y="557"/>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144" name="Oval 9"/>
              <p:cNvSpPr>
                <a:spLocks noChangeArrowheads="1"/>
              </p:cNvSpPr>
              <p:nvPr/>
            </p:nvSpPr>
            <p:spPr bwMode="auto">
              <a:xfrm>
                <a:off x="0" y="271"/>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145" name="Oval 10"/>
              <p:cNvSpPr>
                <a:spLocks noChangeArrowheads="1"/>
              </p:cNvSpPr>
              <p:nvPr/>
            </p:nvSpPr>
            <p:spPr bwMode="auto">
              <a:xfrm>
                <a:off x="96" y="271"/>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146" name="Oval 11"/>
              <p:cNvSpPr>
                <a:spLocks noChangeArrowheads="1"/>
              </p:cNvSpPr>
              <p:nvPr/>
            </p:nvSpPr>
            <p:spPr bwMode="auto">
              <a:xfrm>
                <a:off x="192" y="271"/>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147" name="Oval 12"/>
              <p:cNvSpPr>
                <a:spLocks noChangeArrowheads="1"/>
              </p:cNvSpPr>
              <p:nvPr/>
            </p:nvSpPr>
            <p:spPr bwMode="auto">
              <a:xfrm>
                <a:off x="292" y="271"/>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148" name="Oval 13"/>
              <p:cNvSpPr>
                <a:spLocks noChangeArrowheads="1"/>
              </p:cNvSpPr>
              <p:nvPr/>
            </p:nvSpPr>
            <p:spPr bwMode="auto">
              <a:xfrm>
                <a:off x="382" y="271"/>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149" name="Oval 14"/>
              <p:cNvSpPr>
                <a:spLocks noChangeArrowheads="1"/>
              </p:cNvSpPr>
              <p:nvPr/>
            </p:nvSpPr>
            <p:spPr bwMode="auto">
              <a:xfrm>
                <a:off x="96" y="0"/>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150" name="Oval 15"/>
              <p:cNvSpPr>
                <a:spLocks noChangeArrowheads="1"/>
              </p:cNvSpPr>
              <p:nvPr/>
            </p:nvSpPr>
            <p:spPr bwMode="auto">
              <a:xfrm>
                <a:off x="192" y="0"/>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151" name="Oval 16"/>
              <p:cNvSpPr>
                <a:spLocks noChangeArrowheads="1"/>
              </p:cNvSpPr>
              <p:nvPr/>
            </p:nvSpPr>
            <p:spPr bwMode="auto">
              <a:xfrm>
                <a:off x="292" y="0"/>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152" name="Oval 17"/>
              <p:cNvSpPr>
                <a:spLocks noChangeArrowheads="1"/>
              </p:cNvSpPr>
              <p:nvPr/>
            </p:nvSpPr>
            <p:spPr bwMode="auto">
              <a:xfrm>
                <a:off x="382" y="0"/>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153" name="Oval 18"/>
              <p:cNvSpPr>
                <a:spLocks noChangeArrowheads="1"/>
              </p:cNvSpPr>
              <p:nvPr/>
            </p:nvSpPr>
            <p:spPr bwMode="auto">
              <a:xfrm>
                <a:off x="482" y="271"/>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154" name="Line 19"/>
              <p:cNvSpPr>
                <a:spLocks noChangeShapeType="1"/>
              </p:cNvSpPr>
              <p:nvPr/>
            </p:nvSpPr>
            <p:spPr bwMode="auto">
              <a:xfrm>
                <a:off x="36" y="327"/>
                <a:ext cx="71"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55" name="Line 20"/>
              <p:cNvSpPr>
                <a:spLocks noChangeShapeType="1"/>
              </p:cNvSpPr>
              <p:nvPr/>
            </p:nvSpPr>
            <p:spPr bwMode="auto">
              <a:xfrm flipH="1">
                <a:off x="107" y="327"/>
                <a:ext cx="1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56" name="Line 21"/>
              <p:cNvSpPr>
                <a:spLocks noChangeShapeType="1"/>
              </p:cNvSpPr>
              <p:nvPr/>
            </p:nvSpPr>
            <p:spPr bwMode="auto">
              <a:xfrm flipH="1">
                <a:off x="107" y="327"/>
                <a:ext cx="10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57" name="Line 22"/>
              <p:cNvSpPr>
                <a:spLocks noChangeShapeType="1"/>
              </p:cNvSpPr>
              <p:nvPr/>
            </p:nvSpPr>
            <p:spPr bwMode="auto">
              <a:xfrm flipH="1">
                <a:off x="107" y="327"/>
                <a:ext cx="196"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58" name="Line 23"/>
              <p:cNvSpPr>
                <a:spLocks noChangeShapeType="1"/>
              </p:cNvSpPr>
              <p:nvPr/>
            </p:nvSpPr>
            <p:spPr bwMode="auto">
              <a:xfrm flipH="1">
                <a:off x="107" y="327"/>
                <a:ext cx="303"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59" name="Line 24"/>
              <p:cNvSpPr>
                <a:spLocks noChangeShapeType="1"/>
              </p:cNvSpPr>
              <p:nvPr/>
            </p:nvSpPr>
            <p:spPr bwMode="auto">
              <a:xfrm flipH="1">
                <a:off x="107" y="327"/>
                <a:ext cx="392"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60" name="Line 25"/>
              <p:cNvSpPr>
                <a:spLocks noChangeShapeType="1"/>
              </p:cNvSpPr>
              <p:nvPr/>
            </p:nvSpPr>
            <p:spPr bwMode="auto">
              <a:xfrm>
                <a:off x="36" y="327"/>
                <a:ext cx="356"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61" name="Line 26"/>
              <p:cNvSpPr>
                <a:spLocks noChangeShapeType="1"/>
              </p:cNvSpPr>
              <p:nvPr/>
            </p:nvSpPr>
            <p:spPr bwMode="auto">
              <a:xfrm>
                <a:off x="125" y="327"/>
                <a:ext cx="26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62" name="Line 27"/>
              <p:cNvSpPr>
                <a:spLocks noChangeShapeType="1"/>
              </p:cNvSpPr>
              <p:nvPr/>
            </p:nvSpPr>
            <p:spPr bwMode="auto">
              <a:xfrm>
                <a:off x="214" y="327"/>
                <a:ext cx="17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63" name="Line 28"/>
              <p:cNvSpPr>
                <a:spLocks noChangeShapeType="1"/>
              </p:cNvSpPr>
              <p:nvPr/>
            </p:nvSpPr>
            <p:spPr bwMode="auto">
              <a:xfrm>
                <a:off x="303" y="327"/>
                <a:ext cx="89"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64" name="Line 29"/>
              <p:cNvSpPr>
                <a:spLocks noChangeShapeType="1"/>
              </p:cNvSpPr>
              <p:nvPr/>
            </p:nvSpPr>
            <p:spPr bwMode="auto">
              <a:xfrm flipH="1">
                <a:off x="392" y="327"/>
                <a:ext cx="1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65" name="Line 30"/>
              <p:cNvSpPr>
                <a:spLocks noChangeShapeType="1"/>
              </p:cNvSpPr>
              <p:nvPr/>
            </p:nvSpPr>
            <p:spPr bwMode="auto">
              <a:xfrm flipH="1">
                <a:off x="392" y="327"/>
                <a:ext cx="10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66" name="Line 31"/>
              <p:cNvSpPr>
                <a:spLocks noChangeShapeType="1"/>
              </p:cNvSpPr>
              <p:nvPr/>
            </p:nvSpPr>
            <p:spPr bwMode="auto">
              <a:xfrm>
                <a:off x="36" y="327"/>
                <a:ext cx="17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67" name="Line 32"/>
              <p:cNvSpPr>
                <a:spLocks noChangeShapeType="1"/>
              </p:cNvSpPr>
              <p:nvPr/>
            </p:nvSpPr>
            <p:spPr bwMode="auto">
              <a:xfrm>
                <a:off x="125" y="327"/>
                <a:ext cx="89"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68" name="Line 33"/>
              <p:cNvSpPr>
                <a:spLocks noChangeShapeType="1"/>
              </p:cNvSpPr>
              <p:nvPr/>
            </p:nvSpPr>
            <p:spPr bwMode="auto">
              <a:xfrm>
                <a:off x="214" y="327"/>
                <a:ext cx="0"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69" name="Line 34"/>
              <p:cNvSpPr>
                <a:spLocks noChangeShapeType="1"/>
              </p:cNvSpPr>
              <p:nvPr/>
            </p:nvSpPr>
            <p:spPr bwMode="auto">
              <a:xfrm flipH="1">
                <a:off x="214" y="327"/>
                <a:ext cx="89"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70" name="Line 35"/>
              <p:cNvSpPr>
                <a:spLocks noChangeShapeType="1"/>
              </p:cNvSpPr>
              <p:nvPr/>
            </p:nvSpPr>
            <p:spPr bwMode="auto">
              <a:xfrm flipH="1">
                <a:off x="214" y="327"/>
                <a:ext cx="196"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71" name="Line 36"/>
              <p:cNvSpPr>
                <a:spLocks noChangeShapeType="1"/>
              </p:cNvSpPr>
              <p:nvPr/>
            </p:nvSpPr>
            <p:spPr bwMode="auto">
              <a:xfrm flipH="1">
                <a:off x="214" y="327"/>
                <a:ext cx="285"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72" name="Line 37"/>
              <p:cNvSpPr>
                <a:spLocks noChangeShapeType="1"/>
              </p:cNvSpPr>
              <p:nvPr/>
            </p:nvSpPr>
            <p:spPr bwMode="auto">
              <a:xfrm>
                <a:off x="36" y="327"/>
                <a:ext cx="26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73" name="Line 38"/>
              <p:cNvSpPr>
                <a:spLocks noChangeShapeType="1"/>
              </p:cNvSpPr>
              <p:nvPr/>
            </p:nvSpPr>
            <p:spPr bwMode="auto">
              <a:xfrm>
                <a:off x="125" y="327"/>
                <a:ext cx="17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74" name="Line 39"/>
              <p:cNvSpPr>
                <a:spLocks noChangeShapeType="1"/>
              </p:cNvSpPr>
              <p:nvPr/>
            </p:nvSpPr>
            <p:spPr bwMode="auto">
              <a:xfrm>
                <a:off x="214" y="327"/>
                <a:ext cx="89"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75" name="Line 40"/>
              <p:cNvSpPr>
                <a:spLocks noChangeShapeType="1"/>
              </p:cNvSpPr>
              <p:nvPr/>
            </p:nvSpPr>
            <p:spPr bwMode="auto">
              <a:xfrm>
                <a:off x="303" y="327"/>
                <a:ext cx="0"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76" name="Line 41"/>
              <p:cNvSpPr>
                <a:spLocks noChangeShapeType="1"/>
              </p:cNvSpPr>
              <p:nvPr/>
            </p:nvSpPr>
            <p:spPr bwMode="auto">
              <a:xfrm flipH="1">
                <a:off x="303" y="327"/>
                <a:ext cx="10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77" name="Line 42"/>
              <p:cNvSpPr>
                <a:spLocks noChangeShapeType="1"/>
              </p:cNvSpPr>
              <p:nvPr/>
            </p:nvSpPr>
            <p:spPr bwMode="auto">
              <a:xfrm flipH="1">
                <a:off x="303" y="327"/>
                <a:ext cx="196"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78" name="Line 43"/>
              <p:cNvSpPr>
                <a:spLocks noChangeShapeType="1"/>
              </p:cNvSpPr>
              <p:nvPr/>
            </p:nvSpPr>
            <p:spPr bwMode="auto">
              <a:xfrm flipV="1">
                <a:off x="36" y="48"/>
                <a:ext cx="71"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79" name="Line 44"/>
              <p:cNvSpPr>
                <a:spLocks noChangeShapeType="1"/>
              </p:cNvSpPr>
              <p:nvPr/>
            </p:nvSpPr>
            <p:spPr bwMode="auto">
              <a:xfrm flipH="1" flipV="1">
                <a:off x="107" y="48"/>
                <a:ext cx="1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80" name="Line 45"/>
              <p:cNvSpPr>
                <a:spLocks noChangeShapeType="1"/>
              </p:cNvSpPr>
              <p:nvPr/>
            </p:nvSpPr>
            <p:spPr bwMode="auto">
              <a:xfrm flipH="1" flipV="1">
                <a:off x="107" y="48"/>
                <a:ext cx="10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81" name="Line 46"/>
              <p:cNvSpPr>
                <a:spLocks noChangeShapeType="1"/>
              </p:cNvSpPr>
              <p:nvPr/>
            </p:nvSpPr>
            <p:spPr bwMode="auto">
              <a:xfrm flipH="1" flipV="1">
                <a:off x="107" y="48"/>
                <a:ext cx="196"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82" name="Line 47"/>
              <p:cNvSpPr>
                <a:spLocks noChangeShapeType="1"/>
              </p:cNvSpPr>
              <p:nvPr/>
            </p:nvSpPr>
            <p:spPr bwMode="auto">
              <a:xfrm flipH="1" flipV="1">
                <a:off x="107" y="48"/>
                <a:ext cx="303"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83" name="Line 48"/>
              <p:cNvSpPr>
                <a:spLocks noChangeShapeType="1"/>
              </p:cNvSpPr>
              <p:nvPr/>
            </p:nvSpPr>
            <p:spPr bwMode="auto">
              <a:xfrm flipH="1" flipV="1">
                <a:off x="107" y="48"/>
                <a:ext cx="392"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84" name="Line 49"/>
              <p:cNvSpPr>
                <a:spLocks noChangeShapeType="1"/>
              </p:cNvSpPr>
              <p:nvPr/>
            </p:nvSpPr>
            <p:spPr bwMode="auto">
              <a:xfrm flipV="1">
                <a:off x="36" y="48"/>
                <a:ext cx="356"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85" name="Line 50"/>
              <p:cNvSpPr>
                <a:spLocks noChangeShapeType="1"/>
              </p:cNvSpPr>
              <p:nvPr/>
            </p:nvSpPr>
            <p:spPr bwMode="auto">
              <a:xfrm flipV="1">
                <a:off x="125" y="48"/>
                <a:ext cx="26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86" name="Line 51"/>
              <p:cNvSpPr>
                <a:spLocks noChangeShapeType="1"/>
              </p:cNvSpPr>
              <p:nvPr/>
            </p:nvSpPr>
            <p:spPr bwMode="auto">
              <a:xfrm flipV="1">
                <a:off x="214" y="48"/>
                <a:ext cx="17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87" name="Line 52"/>
              <p:cNvSpPr>
                <a:spLocks noChangeShapeType="1"/>
              </p:cNvSpPr>
              <p:nvPr/>
            </p:nvSpPr>
            <p:spPr bwMode="auto">
              <a:xfrm flipV="1">
                <a:off x="303" y="48"/>
                <a:ext cx="89"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88" name="Line 53"/>
              <p:cNvSpPr>
                <a:spLocks noChangeShapeType="1"/>
              </p:cNvSpPr>
              <p:nvPr/>
            </p:nvSpPr>
            <p:spPr bwMode="auto">
              <a:xfrm flipH="1" flipV="1">
                <a:off x="392" y="48"/>
                <a:ext cx="1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89" name="Line 54"/>
              <p:cNvSpPr>
                <a:spLocks noChangeShapeType="1"/>
              </p:cNvSpPr>
              <p:nvPr/>
            </p:nvSpPr>
            <p:spPr bwMode="auto">
              <a:xfrm flipH="1" flipV="1">
                <a:off x="392" y="48"/>
                <a:ext cx="10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90" name="Line 55"/>
              <p:cNvSpPr>
                <a:spLocks noChangeShapeType="1"/>
              </p:cNvSpPr>
              <p:nvPr/>
            </p:nvSpPr>
            <p:spPr bwMode="auto">
              <a:xfrm flipV="1">
                <a:off x="36" y="48"/>
                <a:ext cx="17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91" name="Line 56"/>
              <p:cNvSpPr>
                <a:spLocks noChangeShapeType="1"/>
              </p:cNvSpPr>
              <p:nvPr/>
            </p:nvSpPr>
            <p:spPr bwMode="auto">
              <a:xfrm flipV="1">
                <a:off x="125" y="48"/>
                <a:ext cx="89"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92" name="Line 57"/>
              <p:cNvSpPr>
                <a:spLocks noChangeShapeType="1"/>
              </p:cNvSpPr>
              <p:nvPr/>
            </p:nvSpPr>
            <p:spPr bwMode="auto">
              <a:xfrm flipV="1">
                <a:off x="214" y="48"/>
                <a:ext cx="0"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93" name="Line 58"/>
              <p:cNvSpPr>
                <a:spLocks noChangeShapeType="1"/>
              </p:cNvSpPr>
              <p:nvPr/>
            </p:nvSpPr>
            <p:spPr bwMode="auto">
              <a:xfrm flipH="1" flipV="1">
                <a:off x="214" y="48"/>
                <a:ext cx="89"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94" name="Line 59"/>
              <p:cNvSpPr>
                <a:spLocks noChangeShapeType="1"/>
              </p:cNvSpPr>
              <p:nvPr/>
            </p:nvSpPr>
            <p:spPr bwMode="auto">
              <a:xfrm flipH="1" flipV="1">
                <a:off x="214" y="48"/>
                <a:ext cx="196"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95" name="Line 60"/>
              <p:cNvSpPr>
                <a:spLocks noChangeShapeType="1"/>
              </p:cNvSpPr>
              <p:nvPr/>
            </p:nvSpPr>
            <p:spPr bwMode="auto">
              <a:xfrm flipH="1" flipV="1">
                <a:off x="214" y="48"/>
                <a:ext cx="285"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96" name="Line 61"/>
              <p:cNvSpPr>
                <a:spLocks noChangeShapeType="1"/>
              </p:cNvSpPr>
              <p:nvPr/>
            </p:nvSpPr>
            <p:spPr bwMode="auto">
              <a:xfrm flipV="1">
                <a:off x="36" y="48"/>
                <a:ext cx="26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97" name="Line 62"/>
              <p:cNvSpPr>
                <a:spLocks noChangeShapeType="1"/>
              </p:cNvSpPr>
              <p:nvPr/>
            </p:nvSpPr>
            <p:spPr bwMode="auto">
              <a:xfrm flipV="1">
                <a:off x="125" y="48"/>
                <a:ext cx="17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98" name="Line 63"/>
              <p:cNvSpPr>
                <a:spLocks noChangeShapeType="1"/>
              </p:cNvSpPr>
              <p:nvPr/>
            </p:nvSpPr>
            <p:spPr bwMode="auto">
              <a:xfrm flipV="1">
                <a:off x="214" y="48"/>
                <a:ext cx="89"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99" name="Line 64"/>
              <p:cNvSpPr>
                <a:spLocks noChangeShapeType="1"/>
              </p:cNvSpPr>
              <p:nvPr/>
            </p:nvSpPr>
            <p:spPr bwMode="auto">
              <a:xfrm flipV="1">
                <a:off x="303" y="48"/>
                <a:ext cx="0"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00" name="Line 65"/>
              <p:cNvSpPr>
                <a:spLocks noChangeShapeType="1"/>
              </p:cNvSpPr>
              <p:nvPr/>
            </p:nvSpPr>
            <p:spPr bwMode="auto">
              <a:xfrm flipH="1" flipV="1">
                <a:off x="303" y="48"/>
                <a:ext cx="10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01" name="Line 66"/>
              <p:cNvSpPr>
                <a:spLocks noChangeShapeType="1"/>
              </p:cNvSpPr>
              <p:nvPr/>
            </p:nvSpPr>
            <p:spPr bwMode="auto">
              <a:xfrm flipH="1" flipV="1">
                <a:off x="303" y="48"/>
                <a:ext cx="196"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grpSp>
        <p:sp>
          <p:nvSpPr>
            <p:cNvPr id="6" name="Text Box 67"/>
            <p:cNvSpPr txBox="1">
              <a:spLocks noChangeArrowheads="1"/>
            </p:cNvSpPr>
            <p:nvPr/>
          </p:nvSpPr>
          <p:spPr bwMode="auto">
            <a:xfrm>
              <a:off x="768"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ct val="50000"/>
                </a:spcBef>
                <a:spcAft>
                  <a:spcPts val="0"/>
                </a:spcAft>
                <a:buClrTx/>
                <a:buSzTx/>
                <a:buNone/>
              </a:pPr>
              <a:r>
                <a:rPr lang="zh-CN" altLang="en-US" sz="1350" b="0">
                  <a:solidFill>
                    <a:srgbClr val="0070C0"/>
                  </a:solidFill>
                  <a:latin typeface="Arial" panose="020B0604020202020204" pitchFamily="34" charset="0"/>
                  <a:ea typeface="宋体" panose="02010600030101010101" pitchFamily="2" charset="-122"/>
                </a:rPr>
                <a:t>  </a:t>
              </a:r>
              <a:r>
                <a:rPr lang="zh-CN" altLang="en-US" sz="1350" b="0">
                  <a:solidFill>
                    <a:srgbClr val="0070C0"/>
                  </a:solidFill>
                  <a:latin typeface="Arial" panose="020B0604020202020204" pitchFamily="34" charset="0"/>
                  <a:ea typeface="黑体" panose="02010609060101010101" pitchFamily="49" charset="-122"/>
                </a:rPr>
                <a:t>问题</a:t>
              </a:r>
              <a:endParaRPr lang="zh-CN" altLang="en-US" sz="1350" b="0">
                <a:solidFill>
                  <a:srgbClr val="0070C0"/>
                </a:solidFill>
                <a:latin typeface="Roman" pitchFamily="2"/>
                <a:ea typeface="黑体" panose="02010609060101010101" pitchFamily="49" charset="-122"/>
              </a:endParaRPr>
            </a:p>
          </p:txBody>
        </p:sp>
        <p:grpSp>
          <p:nvGrpSpPr>
            <p:cNvPr id="7" name="Group 68"/>
            <p:cNvGrpSpPr>
              <a:grpSpLocks/>
            </p:cNvGrpSpPr>
            <p:nvPr/>
          </p:nvGrpSpPr>
          <p:grpSpPr bwMode="auto">
            <a:xfrm>
              <a:off x="672" y="691"/>
              <a:ext cx="528" cy="605"/>
              <a:chOff x="0" y="0"/>
              <a:chExt cx="528" cy="605"/>
            </a:xfrm>
          </p:grpSpPr>
          <p:sp>
            <p:nvSpPr>
              <p:cNvPr id="78" name="Oval 69"/>
              <p:cNvSpPr>
                <a:spLocks noChangeArrowheads="1"/>
              </p:cNvSpPr>
              <p:nvPr/>
            </p:nvSpPr>
            <p:spPr bwMode="auto">
              <a:xfrm>
                <a:off x="96" y="557"/>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79" name="Oval 70"/>
              <p:cNvSpPr>
                <a:spLocks noChangeArrowheads="1"/>
              </p:cNvSpPr>
              <p:nvPr/>
            </p:nvSpPr>
            <p:spPr bwMode="auto">
              <a:xfrm>
                <a:off x="192" y="557"/>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80" name="Oval 71"/>
              <p:cNvSpPr>
                <a:spLocks noChangeArrowheads="1"/>
              </p:cNvSpPr>
              <p:nvPr/>
            </p:nvSpPr>
            <p:spPr bwMode="auto">
              <a:xfrm>
                <a:off x="292" y="557"/>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81" name="Oval 72"/>
              <p:cNvSpPr>
                <a:spLocks noChangeArrowheads="1"/>
              </p:cNvSpPr>
              <p:nvPr/>
            </p:nvSpPr>
            <p:spPr bwMode="auto">
              <a:xfrm>
                <a:off x="382" y="557"/>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82" name="Oval 73"/>
              <p:cNvSpPr>
                <a:spLocks noChangeArrowheads="1"/>
              </p:cNvSpPr>
              <p:nvPr/>
            </p:nvSpPr>
            <p:spPr bwMode="auto">
              <a:xfrm>
                <a:off x="0" y="271"/>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83" name="Oval 74"/>
              <p:cNvSpPr>
                <a:spLocks noChangeArrowheads="1"/>
              </p:cNvSpPr>
              <p:nvPr/>
            </p:nvSpPr>
            <p:spPr bwMode="auto">
              <a:xfrm>
                <a:off x="96" y="271"/>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84" name="Oval 75"/>
              <p:cNvSpPr>
                <a:spLocks noChangeArrowheads="1"/>
              </p:cNvSpPr>
              <p:nvPr/>
            </p:nvSpPr>
            <p:spPr bwMode="auto">
              <a:xfrm>
                <a:off x="192" y="271"/>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85" name="Oval 76"/>
              <p:cNvSpPr>
                <a:spLocks noChangeArrowheads="1"/>
              </p:cNvSpPr>
              <p:nvPr/>
            </p:nvSpPr>
            <p:spPr bwMode="auto">
              <a:xfrm>
                <a:off x="292" y="271"/>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86" name="Oval 77"/>
              <p:cNvSpPr>
                <a:spLocks noChangeArrowheads="1"/>
              </p:cNvSpPr>
              <p:nvPr/>
            </p:nvSpPr>
            <p:spPr bwMode="auto">
              <a:xfrm>
                <a:off x="382" y="271"/>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87" name="Oval 78"/>
              <p:cNvSpPr>
                <a:spLocks noChangeArrowheads="1"/>
              </p:cNvSpPr>
              <p:nvPr/>
            </p:nvSpPr>
            <p:spPr bwMode="auto">
              <a:xfrm>
                <a:off x="96" y="0"/>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88" name="Oval 79"/>
              <p:cNvSpPr>
                <a:spLocks noChangeArrowheads="1"/>
              </p:cNvSpPr>
              <p:nvPr/>
            </p:nvSpPr>
            <p:spPr bwMode="auto">
              <a:xfrm>
                <a:off x="192" y="0"/>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89" name="Oval 80"/>
              <p:cNvSpPr>
                <a:spLocks noChangeArrowheads="1"/>
              </p:cNvSpPr>
              <p:nvPr/>
            </p:nvSpPr>
            <p:spPr bwMode="auto">
              <a:xfrm>
                <a:off x="292" y="0"/>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90" name="Oval 81"/>
              <p:cNvSpPr>
                <a:spLocks noChangeArrowheads="1"/>
              </p:cNvSpPr>
              <p:nvPr/>
            </p:nvSpPr>
            <p:spPr bwMode="auto">
              <a:xfrm>
                <a:off x="382" y="0"/>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91" name="Oval 82"/>
              <p:cNvSpPr>
                <a:spLocks noChangeArrowheads="1"/>
              </p:cNvSpPr>
              <p:nvPr/>
            </p:nvSpPr>
            <p:spPr bwMode="auto">
              <a:xfrm>
                <a:off x="482" y="271"/>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92" name="Line 83"/>
              <p:cNvSpPr>
                <a:spLocks noChangeShapeType="1"/>
              </p:cNvSpPr>
              <p:nvPr/>
            </p:nvSpPr>
            <p:spPr bwMode="auto">
              <a:xfrm>
                <a:off x="36" y="327"/>
                <a:ext cx="71"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93" name="Line 84"/>
              <p:cNvSpPr>
                <a:spLocks noChangeShapeType="1"/>
              </p:cNvSpPr>
              <p:nvPr/>
            </p:nvSpPr>
            <p:spPr bwMode="auto">
              <a:xfrm flipH="1">
                <a:off x="107" y="327"/>
                <a:ext cx="1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94" name="Line 85"/>
              <p:cNvSpPr>
                <a:spLocks noChangeShapeType="1"/>
              </p:cNvSpPr>
              <p:nvPr/>
            </p:nvSpPr>
            <p:spPr bwMode="auto">
              <a:xfrm flipH="1">
                <a:off x="107" y="327"/>
                <a:ext cx="10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95" name="Line 86"/>
              <p:cNvSpPr>
                <a:spLocks noChangeShapeType="1"/>
              </p:cNvSpPr>
              <p:nvPr/>
            </p:nvSpPr>
            <p:spPr bwMode="auto">
              <a:xfrm flipH="1">
                <a:off x="107" y="327"/>
                <a:ext cx="196"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96" name="Line 87"/>
              <p:cNvSpPr>
                <a:spLocks noChangeShapeType="1"/>
              </p:cNvSpPr>
              <p:nvPr/>
            </p:nvSpPr>
            <p:spPr bwMode="auto">
              <a:xfrm flipH="1">
                <a:off x="107" y="327"/>
                <a:ext cx="303"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97" name="Line 88"/>
              <p:cNvSpPr>
                <a:spLocks noChangeShapeType="1"/>
              </p:cNvSpPr>
              <p:nvPr/>
            </p:nvSpPr>
            <p:spPr bwMode="auto">
              <a:xfrm flipH="1">
                <a:off x="107" y="327"/>
                <a:ext cx="392"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98" name="Line 89"/>
              <p:cNvSpPr>
                <a:spLocks noChangeShapeType="1"/>
              </p:cNvSpPr>
              <p:nvPr/>
            </p:nvSpPr>
            <p:spPr bwMode="auto">
              <a:xfrm>
                <a:off x="36" y="327"/>
                <a:ext cx="356"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99" name="Line 90"/>
              <p:cNvSpPr>
                <a:spLocks noChangeShapeType="1"/>
              </p:cNvSpPr>
              <p:nvPr/>
            </p:nvSpPr>
            <p:spPr bwMode="auto">
              <a:xfrm>
                <a:off x="125" y="327"/>
                <a:ext cx="26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00" name="Line 91"/>
              <p:cNvSpPr>
                <a:spLocks noChangeShapeType="1"/>
              </p:cNvSpPr>
              <p:nvPr/>
            </p:nvSpPr>
            <p:spPr bwMode="auto">
              <a:xfrm>
                <a:off x="214" y="327"/>
                <a:ext cx="17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01" name="Line 92"/>
              <p:cNvSpPr>
                <a:spLocks noChangeShapeType="1"/>
              </p:cNvSpPr>
              <p:nvPr/>
            </p:nvSpPr>
            <p:spPr bwMode="auto">
              <a:xfrm>
                <a:off x="303" y="327"/>
                <a:ext cx="89"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02" name="Line 93"/>
              <p:cNvSpPr>
                <a:spLocks noChangeShapeType="1"/>
              </p:cNvSpPr>
              <p:nvPr/>
            </p:nvSpPr>
            <p:spPr bwMode="auto">
              <a:xfrm flipH="1">
                <a:off x="392" y="327"/>
                <a:ext cx="1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03" name="Line 94"/>
              <p:cNvSpPr>
                <a:spLocks noChangeShapeType="1"/>
              </p:cNvSpPr>
              <p:nvPr/>
            </p:nvSpPr>
            <p:spPr bwMode="auto">
              <a:xfrm flipH="1">
                <a:off x="392" y="327"/>
                <a:ext cx="10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04" name="Line 95"/>
              <p:cNvSpPr>
                <a:spLocks noChangeShapeType="1"/>
              </p:cNvSpPr>
              <p:nvPr/>
            </p:nvSpPr>
            <p:spPr bwMode="auto">
              <a:xfrm>
                <a:off x="36" y="327"/>
                <a:ext cx="17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05" name="Line 96"/>
              <p:cNvSpPr>
                <a:spLocks noChangeShapeType="1"/>
              </p:cNvSpPr>
              <p:nvPr/>
            </p:nvSpPr>
            <p:spPr bwMode="auto">
              <a:xfrm>
                <a:off x="125" y="327"/>
                <a:ext cx="89"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06" name="Line 97"/>
              <p:cNvSpPr>
                <a:spLocks noChangeShapeType="1"/>
              </p:cNvSpPr>
              <p:nvPr/>
            </p:nvSpPr>
            <p:spPr bwMode="auto">
              <a:xfrm>
                <a:off x="214" y="327"/>
                <a:ext cx="0"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07" name="Line 98"/>
              <p:cNvSpPr>
                <a:spLocks noChangeShapeType="1"/>
              </p:cNvSpPr>
              <p:nvPr/>
            </p:nvSpPr>
            <p:spPr bwMode="auto">
              <a:xfrm flipH="1">
                <a:off x="214" y="327"/>
                <a:ext cx="89"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08" name="Line 99"/>
              <p:cNvSpPr>
                <a:spLocks noChangeShapeType="1"/>
              </p:cNvSpPr>
              <p:nvPr/>
            </p:nvSpPr>
            <p:spPr bwMode="auto">
              <a:xfrm flipH="1">
                <a:off x="214" y="327"/>
                <a:ext cx="196"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09" name="Line 100"/>
              <p:cNvSpPr>
                <a:spLocks noChangeShapeType="1"/>
              </p:cNvSpPr>
              <p:nvPr/>
            </p:nvSpPr>
            <p:spPr bwMode="auto">
              <a:xfrm flipH="1">
                <a:off x="214" y="327"/>
                <a:ext cx="285"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10" name="Line 101"/>
              <p:cNvSpPr>
                <a:spLocks noChangeShapeType="1"/>
              </p:cNvSpPr>
              <p:nvPr/>
            </p:nvSpPr>
            <p:spPr bwMode="auto">
              <a:xfrm>
                <a:off x="36" y="327"/>
                <a:ext cx="26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11" name="Line 102"/>
              <p:cNvSpPr>
                <a:spLocks noChangeShapeType="1"/>
              </p:cNvSpPr>
              <p:nvPr/>
            </p:nvSpPr>
            <p:spPr bwMode="auto">
              <a:xfrm>
                <a:off x="125" y="327"/>
                <a:ext cx="17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12" name="Line 103"/>
              <p:cNvSpPr>
                <a:spLocks noChangeShapeType="1"/>
              </p:cNvSpPr>
              <p:nvPr/>
            </p:nvSpPr>
            <p:spPr bwMode="auto">
              <a:xfrm>
                <a:off x="214" y="327"/>
                <a:ext cx="89"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13" name="Line 104"/>
              <p:cNvSpPr>
                <a:spLocks noChangeShapeType="1"/>
              </p:cNvSpPr>
              <p:nvPr/>
            </p:nvSpPr>
            <p:spPr bwMode="auto">
              <a:xfrm>
                <a:off x="303" y="327"/>
                <a:ext cx="0"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14" name="Line 105"/>
              <p:cNvSpPr>
                <a:spLocks noChangeShapeType="1"/>
              </p:cNvSpPr>
              <p:nvPr/>
            </p:nvSpPr>
            <p:spPr bwMode="auto">
              <a:xfrm flipH="1">
                <a:off x="303" y="327"/>
                <a:ext cx="10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15" name="Line 106"/>
              <p:cNvSpPr>
                <a:spLocks noChangeShapeType="1"/>
              </p:cNvSpPr>
              <p:nvPr/>
            </p:nvSpPr>
            <p:spPr bwMode="auto">
              <a:xfrm flipH="1">
                <a:off x="303" y="327"/>
                <a:ext cx="196"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16" name="Line 107"/>
              <p:cNvSpPr>
                <a:spLocks noChangeShapeType="1"/>
              </p:cNvSpPr>
              <p:nvPr/>
            </p:nvSpPr>
            <p:spPr bwMode="auto">
              <a:xfrm flipV="1">
                <a:off x="36" y="48"/>
                <a:ext cx="71"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17" name="Line 108"/>
              <p:cNvSpPr>
                <a:spLocks noChangeShapeType="1"/>
              </p:cNvSpPr>
              <p:nvPr/>
            </p:nvSpPr>
            <p:spPr bwMode="auto">
              <a:xfrm flipH="1" flipV="1">
                <a:off x="107" y="48"/>
                <a:ext cx="1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18" name="Line 109"/>
              <p:cNvSpPr>
                <a:spLocks noChangeShapeType="1"/>
              </p:cNvSpPr>
              <p:nvPr/>
            </p:nvSpPr>
            <p:spPr bwMode="auto">
              <a:xfrm flipH="1" flipV="1">
                <a:off x="107" y="48"/>
                <a:ext cx="10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19" name="Line 110"/>
              <p:cNvSpPr>
                <a:spLocks noChangeShapeType="1"/>
              </p:cNvSpPr>
              <p:nvPr/>
            </p:nvSpPr>
            <p:spPr bwMode="auto">
              <a:xfrm flipH="1" flipV="1">
                <a:off x="107" y="48"/>
                <a:ext cx="196"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20" name="Line 111"/>
              <p:cNvSpPr>
                <a:spLocks noChangeShapeType="1"/>
              </p:cNvSpPr>
              <p:nvPr/>
            </p:nvSpPr>
            <p:spPr bwMode="auto">
              <a:xfrm flipH="1" flipV="1">
                <a:off x="107" y="48"/>
                <a:ext cx="303"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21" name="Line 112"/>
              <p:cNvSpPr>
                <a:spLocks noChangeShapeType="1"/>
              </p:cNvSpPr>
              <p:nvPr/>
            </p:nvSpPr>
            <p:spPr bwMode="auto">
              <a:xfrm flipH="1" flipV="1">
                <a:off x="107" y="48"/>
                <a:ext cx="392"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22" name="Line 113"/>
              <p:cNvSpPr>
                <a:spLocks noChangeShapeType="1"/>
              </p:cNvSpPr>
              <p:nvPr/>
            </p:nvSpPr>
            <p:spPr bwMode="auto">
              <a:xfrm flipV="1">
                <a:off x="36" y="48"/>
                <a:ext cx="356"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23" name="Line 114"/>
              <p:cNvSpPr>
                <a:spLocks noChangeShapeType="1"/>
              </p:cNvSpPr>
              <p:nvPr/>
            </p:nvSpPr>
            <p:spPr bwMode="auto">
              <a:xfrm flipV="1">
                <a:off x="125" y="48"/>
                <a:ext cx="26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24" name="Line 115"/>
              <p:cNvSpPr>
                <a:spLocks noChangeShapeType="1"/>
              </p:cNvSpPr>
              <p:nvPr/>
            </p:nvSpPr>
            <p:spPr bwMode="auto">
              <a:xfrm flipV="1">
                <a:off x="214" y="48"/>
                <a:ext cx="17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25" name="Line 116"/>
              <p:cNvSpPr>
                <a:spLocks noChangeShapeType="1"/>
              </p:cNvSpPr>
              <p:nvPr/>
            </p:nvSpPr>
            <p:spPr bwMode="auto">
              <a:xfrm flipV="1">
                <a:off x="303" y="48"/>
                <a:ext cx="89"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26" name="Line 117"/>
              <p:cNvSpPr>
                <a:spLocks noChangeShapeType="1"/>
              </p:cNvSpPr>
              <p:nvPr/>
            </p:nvSpPr>
            <p:spPr bwMode="auto">
              <a:xfrm flipH="1" flipV="1">
                <a:off x="392" y="48"/>
                <a:ext cx="1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27" name="Line 118"/>
              <p:cNvSpPr>
                <a:spLocks noChangeShapeType="1"/>
              </p:cNvSpPr>
              <p:nvPr/>
            </p:nvSpPr>
            <p:spPr bwMode="auto">
              <a:xfrm flipH="1" flipV="1">
                <a:off x="392" y="48"/>
                <a:ext cx="10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28" name="Line 119"/>
              <p:cNvSpPr>
                <a:spLocks noChangeShapeType="1"/>
              </p:cNvSpPr>
              <p:nvPr/>
            </p:nvSpPr>
            <p:spPr bwMode="auto">
              <a:xfrm flipV="1">
                <a:off x="36" y="48"/>
                <a:ext cx="17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29" name="Line 120"/>
              <p:cNvSpPr>
                <a:spLocks noChangeShapeType="1"/>
              </p:cNvSpPr>
              <p:nvPr/>
            </p:nvSpPr>
            <p:spPr bwMode="auto">
              <a:xfrm flipV="1">
                <a:off x="125" y="48"/>
                <a:ext cx="89"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30" name="Line 121"/>
              <p:cNvSpPr>
                <a:spLocks noChangeShapeType="1"/>
              </p:cNvSpPr>
              <p:nvPr/>
            </p:nvSpPr>
            <p:spPr bwMode="auto">
              <a:xfrm flipV="1">
                <a:off x="214" y="48"/>
                <a:ext cx="0"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31" name="Line 122"/>
              <p:cNvSpPr>
                <a:spLocks noChangeShapeType="1"/>
              </p:cNvSpPr>
              <p:nvPr/>
            </p:nvSpPr>
            <p:spPr bwMode="auto">
              <a:xfrm flipH="1" flipV="1">
                <a:off x="214" y="48"/>
                <a:ext cx="89"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32" name="Line 123"/>
              <p:cNvSpPr>
                <a:spLocks noChangeShapeType="1"/>
              </p:cNvSpPr>
              <p:nvPr/>
            </p:nvSpPr>
            <p:spPr bwMode="auto">
              <a:xfrm flipH="1" flipV="1">
                <a:off x="214" y="48"/>
                <a:ext cx="196"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33" name="Line 124"/>
              <p:cNvSpPr>
                <a:spLocks noChangeShapeType="1"/>
              </p:cNvSpPr>
              <p:nvPr/>
            </p:nvSpPr>
            <p:spPr bwMode="auto">
              <a:xfrm flipH="1" flipV="1">
                <a:off x="214" y="48"/>
                <a:ext cx="285"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34" name="Line 125"/>
              <p:cNvSpPr>
                <a:spLocks noChangeShapeType="1"/>
              </p:cNvSpPr>
              <p:nvPr/>
            </p:nvSpPr>
            <p:spPr bwMode="auto">
              <a:xfrm flipV="1">
                <a:off x="36" y="48"/>
                <a:ext cx="26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35" name="Line 126"/>
              <p:cNvSpPr>
                <a:spLocks noChangeShapeType="1"/>
              </p:cNvSpPr>
              <p:nvPr/>
            </p:nvSpPr>
            <p:spPr bwMode="auto">
              <a:xfrm flipV="1">
                <a:off x="125" y="48"/>
                <a:ext cx="17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36" name="Line 127"/>
              <p:cNvSpPr>
                <a:spLocks noChangeShapeType="1"/>
              </p:cNvSpPr>
              <p:nvPr/>
            </p:nvSpPr>
            <p:spPr bwMode="auto">
              <a:xfrm flipV="1">
                <a:off x="214" y="48"/>
                <a:ext cx="89"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37" name="Line 128"/>
              <p:cNvSpPr>
                <a:spLocks noChangeShapeType="1"/>
              </p:cNvSpPr>
              <p:nvPr/>
            </p:nvSpPr>
            <p:spPr bwMode="auto">
              <a:xfrm flipV="1">
                <a:off x="303" y="48"/>
                <a:ext cx="0"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38" name="Line 129"/>
              <p:cNvSpPr>
                <a:spLocks noChangeShapeType="1"/>
              </p:cNvSpPr>
              <p:nvPr/>
            </p:nvSpPr>
            <p:spPr bwMode="auto">
              <a:xfrm flipH="1" flipV="1">
                <a:off x="303" y="48"/>
                <a:ext cx="10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39" name="Line 130"/>
              <p:cNvSpPr>
                <a:spLocks noChangeShapeType="1"/>
              </p:cNvSpPr>
              <p:nvPr/>
            </p:nvSpPr>
            <p:spPr bwMode="auto">
              <a:xfrm flipH="1" flipV="1">
                <a:off x="303" y="48"/>
                <a:ext cx="196"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grpSp>
        <p:grpSp>
          <p:nvGrpSpPr>
            <p:cNvPr id="8" name="Group 131"/>
            <p:cNvGrpSpPr>
              <a:grpSpLocks/>
            </p:cNvGrpSpPr>
            <p:nvPr/>
          </p:nvGrpSpPr>
          <p:grpSpPr bwMode="auto">
            <a:xfrm>
              <a:off x="2064" y="691"/>
              <a:ext cx="528" cy="605"/>
              <a:chOff x="0" y="0"/>
              <a:chExt cx="528" cy="605"/>
            </a:xfrm>
          </p:grpSpPr>
          <p:sp>
            <p:nvSpPr>
              <p:cNvPr id="16" name="Oval 132"/>
              <p:cNvSpPr>
                <a:spLocks noChangeArrowheads="1"/>
              </p:cNvSpPr>
              <p:nvPr/>
            </p:nvSpPr>
            <p:spPr bwMode="auto">
              <a:xfrm>
                <a:off x="96" y="557"/>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17" name="Oval 133"/>
              <p:cNvSpPr>
                <a:spLocks noChangeArrowheads="1"/>
              </p:cNvSpPr>
              <p:nvPr/>
            </p:nvSpPr>
            <p:spPr bwMode="auto">
              <a:xfrm>
                <a:off x="192" y="557"/>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18" name="Oval 134"/>
              <p:cNvSpPr>
                <a:spLocks noChangeArrowheads="1"/>
              </p:cNvSpPr>
              <p:nvPr/>
            </p:nvSpPr>
            <p:spPr bwMode="auto">
              <a:xfrm>
                <a:off x="292" y="557"/>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19" name="Oval 135"/>
              <p:cNvSpPr>
                <a:spLocks noChangeArrowheads="1"/>
              </p:cNvSpPr>
              <p:nvPr/>
            </p:nvSpPr>
            <p:spPr bwMode="auto">
              <a:xfrm>
                <a:off x="382" y="557"/>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0" name="Oval 136"/>
              <p:cNvSpPr>
                <a:spLocks noChangeArrowheads="1"/>
              </p:cNvSpPr>
              <p:nvPr/>
            </p:nvSpPr>
            <p:spPr bwMode="auto">
              <a:xfrm>
                <a:off x="0" y="271"/>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1" name="Oval 137"/>
              <p:cNvSpPr>
                <a:spLocks noChangeArrowheads="1"/>
              </p:cNvSpPr>
              <p:nvPr/>
            </p:nvSpPr>
            <p:spPr bwMode="auto">
              <a:xfrm>
                <a:off x="96" y="271"/>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2" name="Oval 138"/>
              <p:cNvSpPr>
                <a:spLocks noChangeArrowheads="1"/>
              </p:cNvSpPr>
              <p:nvPr/>
            </p:nvSpPr>
            <p:spPr bwMode="auto">
              <a:xfrm>
                <a:off x="192" y="271"/>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3" name="Oval 139"/>
              <p:cNvSpPr>
                <a:spLocks noChangeArrowheads="1"/>
              </p:cNvSpPr>
              <p:nvPr/>
            </p:nvSpPr>
            <p:spPr bwMode="auto">
              <a:xfrm>
                <a:off x="292" y="271"/>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4" name="Oval 140"/>
              <p:cNvSpPr>
                <a:spLocks noChangeArrowheads="1"/>
              </p:cNvSpPr>
              <p:nvPr/>
            </p:nvSpPr>
            <p:spPr bwMode="auto">
              <a:xfrm>
                <a:off x="382" y="271"/>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5" name="Oval 141"/>
              <p:cNvSpPr>
                <a:spLocks noChangeArrowheads="1"/>
              </p:cNvSpPr>
              <p:nvPr/>
            </p:nvSpPr>
            <p:spPr bwMode="auto">
              <a:xfrm>
                <a:off x="96" y="0"/>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6" name="Oval 142"/>
              <p:cNvSpPr>
                <a:spLocks noChangeArrowheads="1"/>
              </p:cNvSpPr>
              <p:nvPr/>
            </p:nvSpPr>
            <p:spPr bwMode="auto">
              <a:xfrm>
                <a:off x="192" y="0"/>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7" name="Oval 143"/>
              <p:cNvSpPr>
                <a:spLocks noChangeArrowheads="1"/>
              </p:cNvSpPr>
              <p:nvPr/>
            </p:nvSpPr>
            <p:spPr bwMode="auto">
              <a:xfrm>
                <a:off x="292" y="0"/>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8" name="Oval 144"/>
              <p:cNvSpPr>
                <a:spLocks noChangeArrowheads="1"/>
              </p:cNvSpPr>
              <p:nvPr/>
            </p:nvSpPr>
            <p:spPr bwMode="auto">
              <a:xfrm>
                <a:off x="382" y="0"/>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9" name="Oval 145"/>
              <p:cNvSpPr>
                <a:spLocks noChangeArrowheads="1"/>
              </p:cNvSpPr>
              <p:nvPr/>
            </p:nvSpPr>
            <p:spPr bwMode="auto">
              <a:xfrm>
                <a:off x="482" y="271"/>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30" name="Line 146"/>
              <p:cNvSpPr>
                <a:spLocks noChangeShapeType="1"/>
              </p:cNvSpPr>
              <p:nvPr/>
            </p:nvSpPr>
            <p:spPr bwMode="auto">
              <a:xfrm>
                <a:off x="36" y="327"/>
                <a:ext cx="71"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31" name="Line 147"/>
              <p:cNvSpPr>
                <a:spLocks noChangeShapeType="1"/>
              </p:cNvSpPr>
              <p:nvPr/>
            </p:nvSpPr>
            <p:spPr bwMode="auto">
              <a:xfrm flipH="1">
                <a:off x="107" y="327"/>
                <a:ext cx="1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32" name="Line 148"/>
              <p:cNvSpPr>
                <a:spLocks noChangeShapeType="1"/>
              </p:cNvSpPr>
              <p:nvPr/>
            </p:nvSpPr>
            <p:spPr bwMode="auto">
              <a:xfrm flipH="1">
                <a:off x="107" y="327"/>
                <a:ext cx="10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33" name="Line 149"/>
              <p:cNvSpPr>
                <a:spLocks noChangeShapeType="1"/>
              </p:cNvSpPr>
              <p:nvPr/>
            </p:nvSpPr>
            <p:spPr bwMode="auto">
              <a:xfrm flipH="1">
                <a:off x="107" y="327"/>
                <a:ext cx="196"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34" name="Line 150"/>
              <p:cNvSpPr>
                <a:spLocks noChangeShapeType="1"/>
              </p:cNvSpPr>
              <p:nvPr/>
            </p:nvSpPr>
            <p:spPr bwMode="auto">
              <a:xfrm flipH="1">
                <a:off x="107" y="327"/>
                <a:ext cx="303"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35" name="Line 151"/>
              <p:cNvSpPr>
                <a:spLocks noChangeShapeType="1"/>
              </p:cNvSpPr>
              <p:nvPr/>
            </p:nvSpPr>
            <p:spPr bwMode="auto">
              <a:xfrm flipH="1">
                <a:off x="107" y="327"/>
                <a:ext cx="392"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36" name="Line 152"/>
              <p:cNvSpPr>
                <a:spLocks noChangeShapeType="1"/>
              </p:cNvSpPr>
              <p:nvPr/>
            </p:nvSpPr>
            <p:spPr bwMode="auto">
              <a:xfrm>
                <a:off x="36" y="327"/>
                <a:ext cx="356"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37" name="Line 153"/>
              <p:cNvSpPr>
                <a:spLocks noChangeShapeType="1"/>
              </p:cNvSpPr>
              <p:nvPr/>
            </p:nvSpPr>
            <p:spPr bwMode="auto">
              <a:xfrm>
                <a:off x="125" y="327"/>
                <a:ext cx="26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38" name="Line 154"/>
              <p:cNvSpPr>
                <a:spLocks noChangeShapeType="1"/>
              </p:cNvSpPr>
              <p:nvPr/>
            </p:nvSpPr>
            <p:spPr bwMode="auto">
              <a:xfrm>
                <a:off x="214" y="327"/>
                <a:ext cx="17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39" name="Line 155"/>
              <p:cNvSpPr>
                <a:spLocks noChangeShapeType="1"/>
              </p:cNvSpPr>
              <p:nvPr/>
            </p:nvSpPr>
            <p:spPr bwMode="auto">
              <a:xfrm>
                <a:off x="303" y="327"/>
                <a:ext cx="89"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40" name="Line 156"/>
              <p:cNvSpPr>
                <a:spLocks noChangeShapeType="1"/>
              </p:cNvSpPr>
              <p:nvPr/>
            </p:nvSpPr>
            <p:spPr bwMode="auto">
              <a:xfrm flipH="1">
                <a:off x="392" y="327"/>
                <a:ext cx="1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41" name="Line 157"/>
              <p:cNvSpPr>
                <a:spLocks noChangeShapeType="1"/>
              </p:cNvSpPr>
              <p:nvPr/>
            </p:nvSpPr>
            <p:spPr bwMode="auto">
              <a:xfrm flipH="1">
                <a:off x="392" y="327"/>
                <a:ext cx="10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42" name="Line 158"/>
              <p:cNvSpPr>
                <a:spLocks noChangeShapeType="1"/>
              </p:cNvSpPr>
              <p:nvPr/>
            </p:nvSpPr>
            <p:spPr bwMode="auto">
              <a:xfrm>
                <a:off x="36" y="327"/>
                <a:ext cx="17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43" name="Line 159"/>
              <p:cNvSpPr>
                <a:spLocks noChangeShapeType="1"/>
              </p:cNvSpPr>
              <p:nvPr/>
            </p:nvSpPr>
            <p:spPr bwMode="auto">
              <a:xfrm>
                <a:off x="125" y="327"/>
                <a:ext cx="89"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44" name="Line 160"/>
              <p:cNvSpPr>
                <a:spLocks noChangeShapeType="1"/>
              </p:cNvSpPr>
              <p:nvPr/>
            </p:nvSpPr>
            <p:spPr bwMode="auto">
              <a:xfrm>
                <a:off x="214" y="327"/>
                <a:ext cx="0"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45" name="Line 161"/>
              <p:cNvSpPr>
                <a:spLocks noChangeShapeType="1"/>
              </p:cNvSpPr>
              <p:nvPr/>
            </p:nvSpPr>
            <p:spPr bwMode="auto">
              <a:xfrm flipH="1">
                <a:off x="214" y="327"/>
                <a:ext cx="89"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46" name="Line 162"/>
              <p:cNvSpPr>
                <a:spLocks noChangeShapeType="1"/>
              </p:cNvSpPr>
              <p:nvPr/>
            </p:nvSpPr>
            <p:spPr bwMode="auto">
              <a:xfrm flipH="1">
                <a:off x="214" y="327"/>
                <a:ext cx="196"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47" name="Line 163"/>
              <p:cNvSpPr>
                <a:spLocks noChangeShapeType="1"/>
              </p:cNvSpPr>
              <p:nvPr/>
            </p:nvSpPr>
            <p:spPr bwMode="auto">
              <a:xfrm flipH="1">
                <a:off x="214" y="327"/>
                <a:ext cx="285"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48" name="Line 164"/>
              <p:cNvSpPr>
                <a:spLocks noChangeShapeType="1"/>
              </p:cNvSpPr>
              <p:nvPr/>
            </p:nvSpPr>
            <p:spPr bwMode="auto">
              <a:xfrm>
                <a:off x="36" y="327"/>
                <a:ext cx="26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49" name="Line 165"/>
              <p:cNvSpPr>
                <a:spLocks noChangeShapeType="1"/>
              </p:cNvSpPr>
              <p:nvPr/>
            </p:nvSpPr>
            <p:spPr bwMode="auto">
              <a:xfrm>
                <a:off x="125" y="327"/>
                <a:ext cx="17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50" name="Line 166"/>
              <p:cNvSpPr>
                <a:spLocks noChangeShapeType="1"/>
              </p:cNvSpPr>
              <p:nvPr/>
            </p:nvSpPr>
            <p:spPr bwMode="auto">
              <a:xfrm>
                <a:off x="214" y="327"/>
                <a:ext cx="89"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51" name="Line 167"/>
              <p:cNvSpPr>
                <a:spLocks noChangeShapeType="1"/>
              </p:cNvSpPr>
              <p:nvPr/>
            </p:nvSpPr>
            <p:spPr bwMode="auto">
              <a:xfrm>
                <a:off x="303" y="327"/>
                <a:ext cx="0"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52" name="Line 168"/>
              <p:cNvSpPr>
                <a:spLocks noChangeShapeType="1"/>
              </p:cNvSpPr>
              <p:nvPr/>
            </p:nvSpPr>
            <p:spPr bwMode="auto">
              <a:xfrm flipH="1">
                <a:off x="303" y="327"/>
                <a:ext cx="10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53" name="Line 169"/>
              <p:cNvSpPr>
                <a:spLocks noChangeShapeType="1"/>
              </p:cNvSpPr>
              <p:nvPr/>
            </p:nvSpPr>
            <p:spPr bwMode="auto">
              <a:xfrm flipH="1">
                <a:off x="303" y="327"/>
                <a:ext cx="196"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54" name="Line 170"/>
              <p:cNvSpPr>
                <a:spLocks noChangeShapeType="1"/>
              </p:cNvSpPr>
              <p:nvPr/>
            </p:nvSpPr>
            <p:spPr bwMode="auto">
              <a:xfrm flipV="1">
                <a:off x="36" y="48"/>
                <a:ext cx="71"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55" name="Line 171"/>
              <p:cNvSpPr>
                <a:spLocks noChangeShapeType="1"/>
              </p:cNvSpPr>
              <p:nvPr/>
            </p:nvSpPr>
            <p:spPr bwMode="auto">
              <a:xfrm flipH="1" flipV="1">
                <a:off x="107" y="48"/>
                <a:ext cx="1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56" name="Line 172"/>
              <p:cNvSpPr>
                <a:spLocks noChangeShapeType="1"/>
              </p:cNvSpPr>
              <p:nvPr/>
            </p:nvSpPr>
            <p:spPr bwMode="auto">
              <a:xfrm flipH="1" flipV="1">
                <a:off x="107" y="48"/>
                <a:ext cx="10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57" name="Line 173"/>
              <p:cNvSpPr>
                <a:spLocks noChangeShapeType="1"/>
              </p:cNvSpPr>
              <p:nvPr/>
            </p:nvSpPr>
            <p:spPr bwMode="auto">
              <a:xfrm flipH="1" flipV="1">
                <a:off x="107" y="48"/>
                <a:ext cx="196"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58" name="Line 174"/>
              <p:cNvSpPr>
                <a:spLocks noChangeShapeType="1"/>
              </p:cNvSpPr>
              <p:nvPr/>
            </p:nvSpPr>
            <p:spPr bwMode="auto">
              <a:xfrm flipH="1" flipV="1">
                <a:off x="107" y="48"/>
                <a:ext cx="303"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59" name="Line 175"/>
              <p:cNvSpPr>
                <a:spLocks noChangeShapeType="1"/>
              </p:cNvSpPr>
              <p:nvPr/>
            </p:nvSpPr>
            <p:spPr bwMode="auto">
              <a:xfrm flipH="1" flipV="1">
                <a:off x="107" y="48"/>
                <a:ext cx="392"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60" name="Line 176"/>
              <p:cNvSpPr>
                <a:spLocks noChangeShapeType="1"/>
              </p:cNvSpPr>
              <p:nvPr/>
            </p:nvSpPr>
            <p:spPr bwMode="auto">
              <a:xfrm flipV="1">
                <a:off x="36" y="48"/>
                <a:ext cx="356"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61" name="Line 177"/>
              <p:cNvSpPr>
                <a:spLocks noChangeShapeType="1"/>
              </p:cNvSpPr>
              <p:nvPr/>
            </p:nvSpPr>
            <p:spPr bwMode="auto">
              <a:xfrm flipV="1">
                <a:off x="125" y="48"/>
                <a:ext cx="26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62" name="Line 178"/>
              <p:cNvSpPr>
                <a:spLocks noChangeShapeType="1"/>
              </p:cNvSpPr>
              <p:nvPr/>
            </p:nvSpPr>
            <p:spPr bwMode="auto">
              <a:xfrm flipV="1">
                <a:off x="214" y="48"/>
                <a:ext cx="17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63" name="Line 179"/>
              <p:cNvSpPr>
                <a:spLocks noChangeShapeType="1"/>
              </p:cNvSpPr>
              <p:nvPr/>
            </p:nvSpPr>
            <p:spPr bwMode="auto">
              <a:xfrm flipV="1">
                <a:off x="303" y="48"/>
                <a:ext cx="89"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64" name="Line 180"/>
              <p:cNvSpPr>
                <a:spLocks noChangeShapeType="1"/>
              </p:cNvSpPr>
              <p:nvPr/>
            </p:nvSpPr>
            <p:spPr bwMode="auto">
              <a:xfrm flipH="1" flipV="1">
                <a:off x="392" y="48"/>
                <a:ext cx="1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65" name="Line 181"/>
              <p:cNvSpPr>
                <a:spLocks noChangeShapeType="1"/>
              </p:cNvSpPr>
              <p:nvPr/>
            </p:nvSpPr>
            <p:spPr bwMode="auto">
              <a:xfrm flipH="1" flipV="1">
                <a:off x="392" y="48"/>
                <a:ext cx="10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66" name="Line 182"/>
              <p:cNvSpPr>
                <a:spLocks noChangeShapeType="1"/>
              </p:cNvSpPr>
              <p:nvPr/>
            </p:nvSpPr>
            <p:spPr bwMode="auto">
              <a:xfrm flipV="1">
                <a:off x="36" y="48"/>
                <a:ext cx="17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67" name="Line 183"/>
              <p:cNvSpPr>
                <a:spLocks noChangeShapeType="1"/>
              </p:cNvSpPr>
              <p:nvPr/>
            </p:nvSpPr>
            <p:spPr bwMode="auto">
              <a:xfrm flipV="1">
                <a:off x="125" y="48"/>
                <a:ext cx="89"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68" name="Line 184"/>
              <p:cNvSpPr>
                <a:spLocks noChangeShapeType="1"/>
              </p:cNvSpPr>
              <p:nvPr/>
            </p:nvSpPr>
            <p:spPr bwMode="auto">
              <a:xfrm flipV="1">
                <a:off x="214" y="48"/>
                <a:ext cx="0"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69" name="Line 185"/>
              <p:cNvSpPr>
                <a:spLocks noChangeShapeType="1"/>
              </p:cNvSpPr>
              <p:nvPr/>
            </p:nvSpPr>
            <p:spPr bwMode="auto">
              <a:xfrm flipH="1" flipV="1">
                <a:off x="214" y="48"/>
                <a:ext cx="89"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70" name="Line 186"/>
              <p:cNvSpPr>
                <a:spLocks noChangeShapeType="1"/>
              </p:cNvSpPr>
              <p:nvPr/>
            </p:nvSpPr>
            <p:spPr bwMode="auto">
              <a:xfrm flipH="1" flipV="1">
                <a:off x="214" y="48"/>
                <a:ext cx="196"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71" name="Line 187"/>
              <p:cNvSpPr>
                <a:spLocks noChangeShapeType="1"/>
              </p:cNvSpPr>
              <p:nvPr/>
            </p:nvSpPr>
            <p:spPr bwMode="auto">
              <a:xfrm flipH="1" flipV="1">
                <a:off x="214" y="48"/>
                <a:ext cx="285"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72" name="Line 188"/>
              <p:cNvSpPr>
                <a:spLocks noChangeShapeType="1"/>
              </p:cNvSpPr>
              <p:nvPr/>
            </p:nvSpPr>
            <p:spPr bwMode="auto">
              <a:xfrm flipV="1">
                <a:off x="36" y="48"/>
                <a:ext cx="26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73" name="Line 189"/>
              <p:cNvSpPr>
                <a:spLocks noChangeShapeType="1"/>
              </p:cNvSpPr>
              <p:nvPr/>
            </p:nvSpPr>
            <p:spPr bwMode="auto">
              <a:xfrm flipV="1">
                <a:off x="125" y="48"/>
                <a:ext cx="17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74" name="Line 190"/>
              <p:cNvSpPr>
                <a:spLocks noChangeShapeType="1"/>
              </p:cNvSpPr>
              <p:nvPr/>
            </p:nvSpPr>
            <p:spPr bwMode="auto">
              <a:xfrm flipV="1">
                <a:off x="214" y="48"/>
                <a:ext cx="89"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75" name="Line 191"/>
              <p:cNvSpPr>
                <a:spLocks noChangeShapeType="1"/>
              </p:cNvSpPr>
              <p:nvPr/>
            </p:nvSpPr>
            <p:spPr bwMode="auto">
              <a:xfrm flipV="1">
                <a:off x="303" y="48"/>
                <a:ext cx="0"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76" name="Line 192"/>
              <p:cNvSpPr>
                <a:spLocks noChangeShapeType="1"/>
              </p:cNvSpPr>
              <p:nvPr/>
            </p:nvSpPr>
            <p:spPr bwMode="auto">
              <a:xfrm flipH="1" flipV="1">
                <a:off x="303" y="48"/>
                <a:ext cx="10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77" name="Line 193"/>
              <p:cNvSpPr>
                <a:spLocks noChangeShapeType="1"/>
              </p:cNvSpPr>
              <p:nvPr/>
            </p:nvSpPr>
            <p:spPr bwMode="auto">
              <a:xfrm flipH="1" flipV="1">
                <a:off x="303" y="48"/>
                <a:ext cx="196"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grpSp>
        <p:sp>
          <p:nvSpPr>
            <p:cNvPr id="9" name="Text Box 194"/>
            <p:cNvSpPr txBox="1">
              <a:spLocks noChangeArrowheads="1"/>
            </p:cNvSpPr>
            <p:nvPr/>
          </p:nvSpPr>
          <p:spPr bwMode="auto">
            <a:xfrm>
              <a:off x="1392" y="768"/>
              <a:ext cx="81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ct val="50000"/>
                </a:spcBef>
                <a:spcAft>
                  <a:spcPts val="0"/>
                </a:spcAft>
                <a:buClrTx/>
                <a:buSzTx/>
                <a:buNone/>
              </a:pPr>
              <a:r>
                <a:rPr lang="en-US" altLang="zh-CN" sz="1800" b="0">
                  <a:solidFill>
                    <a:srgbClr val="0070C0"/>
                  </a:solidFill>
                  <a:latin typeface="Arial" panose="020B0604020202020204" pitchFamily="34" charset="0"/>
                  <a:ea typeface="宋体" panose="02010600030101010101" pitchFamily="2" charset="-122"/>
                </a:rPr>
                <a:t>… ...</a:t>
              </a:r>
              <a:endParaRPr lang="en-US" altLang="zh-CN" sz="1800" b="0">
                <a:solidFill>
                  <a:srgbClr val="0070C0"/>
                </a:solidFill>
                <a:latin typeface="Times New Roman" panose="02020603050405020304" pitchFamily="18" charset="0"/>
                <a:ea typeface="宋体" panose="02010600030101010101" pitchFamily="2" charset="-122"/>
              </a:endParaRPr>
            </a:p>
          </p:txBody>
        </p:sp>
        <p:sp>
          <p:nvSpPr>
            <p:cNvPr id="10" name="Line 195"/>
            <p:cNvSpPr>
              <a:spLocks noChangeShapeType="1"/>
            </p:cNvSpPr>
            <p:nvPr/>
          </p:nvSpPr>
          <p:spPr bwMode="auto">
            <a:xfrm flipV="1">
              <a:off x="336" y="480"/>
              <a:ext cx="432" cy="144"/>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1" name="Line 196"/>
            <p:cNvSpPr>
              <a:spLocks noChangeShapeType="1"/>
            </p:cNvSpPr>
            <p:nvPr/>
          </p:nvSpPr>
          <p:spPr bwMode="auto">
            <a:xfrm>
              <a:off x="528" y="432"/>
              <a:ext cx="1056" cy="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2" name="Line 197"/>
            <p:cNvSpPr>
              <a:spLocks noChangeShapeType="1"/>
            </p:cNvSpPr>
            <p:nvPr/>
          </p:nvSpPr>
          <p:spPr bwMode="auto">
            <a:xfrm flipV="1">
              <a:off x="960" y="480"/>
              <a:ext cx="0" cy="192"/>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3" name="Line 198"/>
            <p:cNvSpPr>
              <a:spLocks noChangeShapeType="1"/>
            </p:cNvSpPr>
            <p:nvPr/>
          </p:nvSpPr>
          <p:spPr bwMode="auto">
            <a:xfrm flipH="1" flipV="1">
              <a:off x="1392" y="480"/>
              <a:ext cx="864" cy="144"/>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14" name="Text Box 199"/>
            <p:cNvSpPr txBox="1">
              <a:spLocks noChangeArrowheads="1"/>
            </p:cNvSpPr>
            <p:nvPr/>
          </p:nvSpPr>
          <p:spPr bwMode="auto">
            <a:xfrm>
              <a:off x="1104" y="432"/>
              <a:ext cx="81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ct val="50000"/>
                </a:spcBef>
                <a:spcAft>
                  <a:spcPts val="0"/>
                </a:spcAft>
                <a:buClrTx/>
                <a:buSzTx/>
                <a:buNone/>
              </a:pPr>
              <a:r>
                <a:rPr lang="en-US" altLang="zh-CN" sz="1800" b="0">
                  <a:solidFill>
                    <a:srgbClr val="0070C0"/>
                  </a:solidFill>
                  <a:latin typeface="Arial" panose="020B0604020202020204" pitchFamily="34" charset="0"/>
                  <a:ea typeface="宋体" panose="02010600030101010101" pitchFamily="2" charset="-122"/>
                </a:rPr>
                <a:t>… ...</a:t>
              </a:r>
              <a:endParaRPr lang="en-US" altLang="zh-CN" sz="1800" b="0">
                <a:solidFill>
                  <a:srgbClr val="0070C0"/>
                </a:solidFill>
                <a:latin typeface="Times New Roman" panose="02020603050405020304" pitchFamily="18" charset="0"/>
                <a:ea typeface="宋体" panose="02010600030101010101" pitchFamily="2" charset="-122"/>
              </a:endParaRPr>
            </a:p>
          </p:txBody>
        </p:sp>
        <p:sp>
          <p:nvSpPr>
            <p:cNvPr id="15" name="AutoShape 200"/>
            <p:cNvSpPr>
              <a:spLocks noChangeArrowheads="1"/>
            </p:cNvSpPr>
            <p:nvPr/>
          </p:nvSpPr>
          <p:spPr bwMode="auto">
            <a:xfrm>
              <a:off x="960" y="240"/>
              <a:ext cx="192" cy="144"/>
            </a:xfrm>
            <a:prstGeom prst="upArrow">
              <a:avLst>
                <a:gd name="adj1" fmla="val 50000"/>
                <a:gd name="adj2" fmla="val 25000"/>
              </a:avLst>
            </a:prstGeom>
            <a:noFill/>
            <a:ln w="9525">
              <a:solidFill>
                <a:srgbClr val="008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grpSp>
      <p:grpSp>
        <p:nvGrpSpPr>
          <p:cNvPr id="202" name="Group 201"/>
          <p:cNvGrpSpPr>
            <a:grpSpLocks/>
          </p:cNvGrpSpPr>
          <p:nvPr/>
        </p:nvGrpSpPr>
        <p:grpSpPr bwMode="auto">
          <a:xfrm>
            <a:off x="1574541" y="3943350"/>
            <a:ext cx="971550" cy="1348979"/>
            <a:chOff x="0" y="0"/>
            <a:chExt cx="816" cy="1133"/>
          </a:xfrm>
        </p:grpSpPr>
        <p:sp>
          <p:nvSpPr>
            <p:cNvPr id="203" name="Text Box 202"/>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ct val="50000"/>
                </a:spcBef>
                <a:spcAft>
                  <a:spcPts val="0"/>
                </a:spcAft>
                <a:buClrTx/>
                <a:buSzTx/>
                <a:buNone/>
              </a:pPr>
              <a:r>
                <a:rPr lang="zh-CN" altLang="en-US" sz="1350" b="0">
                  <a:solidFill>
                    <a:srgbClr val="0070C0"/>
                  </a:solidFill>
                  <a:latin typeface="Arial" panose="020B0604020202020204" pitchFamily="34" charset="0"/>
                  <a:ea typeface="宋体" panose="02010600030101010101" pitchFamily="2" charset="-122"/>
                </a:rPr>
                <a:t>  </a:t>
              </a:r>
              <a:r>
                <a:rPr lang="zh-CN" altLang="en-US" sz="1350" b="0">
                  <a:solidFill>
                    <a:srgbClr val="0070C0"/>
                  </a:solidFill>
                  <a:latin typeface="Arial" panose="020B0604020202020204" pitchFamily="34" charset="0"/>
                  <a:ea typeface="黑体" panose="02010609060101010101" pitchFamily="49" charset="-122"/>
                </a:rPr>
                <a:t>问题</a:t>
              </a:r>
              <a:endParaRPr lang="zh-CN" altLang="en-US" sz="1350" b="0">
                <a:solidFill>
                  <a:srgbClr val="0070C0"/>
                </a:solidFill>
                <a:latin typeface="Roman" pitchFamily="2"/>
                <a:ea typeface="黑体" panose="02010609060101010101" pitchFamily="49" charset="-122"/>
              </a:endParaRPr>
            </a:p>
          </p:txBody>
        </p:sp>
        <p:grpSp>
          <p:nvGrpSpPr>
            <p:cNvPr id="204" name="Group 203"/>
            <p:cNvGrpSpPr>
              <a:grpSpLocks/>
            </p:cNvGrpSpPr>
            <p:nvPr/>
          </p:nvGrpSpPr>
          <p:grpSpPr bwMode="auto">
            <a:xfrm>
              <a:off x="16" y="528"/>
              <a:ext cx="528" cy="605"/>
              <a:chOff x="0" y="0"/>
              <a:chExt cx="528" cy="605"/>
            </a:xfrm>
          </p:grpSpPr>
          <p:sp>
            <p:nvSpPr>
              <p:cNvPr id="206" name="Oval 204"/>
              <p:cNvSpPr>
                <a:spLocks noChangeArrowheads="1"/>
              </p:cNvSpPr>
              <p:nvPr/>
            </p:nvSpPr>
            <p:spPr bwMode="auto">
              <a:xfrm>
                <a:off x="96" y="557"/>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07" name="Oval 205"/>
              <p:cNvSpPr>
                <a:spLocks noChangeArrowheads="1"/>
              </p:cNvSpPr>
              <p:nvPr/>
            </p:nvSpPr>
            <p:spPr bwMode="auto">
              <a:xfrm>
                <a:off x="192" y="557"/>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08" name="Oval 206"/>
              <p:cNvSpPr>
                <a:spLocks noChangeArrowheads="1"/>
              </p:cNvSpPr>
              <p:nvPr/>
            </p:nvSpPr>
            <p:spPr bwMode="auto">
              <a:xfrm>
                <a:off x="292" y="557"/>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09" name="Oval 207"/>
              <p:cNvSpPr>
                <a:spLocks noChangeArrowheads="1"/>
              </p:cNvSpPr>
              <p:nvPr/>
            </p:nvSpPr>
            <p:spPr bwMode="auto">
              <a:xfrm>
                <a:off x="382" y="557"/>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10" name="Oval 208"/>
              <p:cNvSpPr>
                <a:spLocks noChangeArrowheads="1"/>
              </p:cNvSpPr>
              <p:nvPr/>
            </p:nvSpPr>
            <p:spPr bwMode="auto">
              <a:xfrm>
                <a:off x="0" y="271"/>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11" name="Oval 209"/>
              <p:cNvSpPr>
                <a:spLocks noChangeArrowheads="1"/>
              </p:cNvSpPr>
              <p:nvPr/>
            </p:nvSpPr>
            <p:spPr bwMode="auto">
              <a:xfrm>
                <a:off x="96" y="271"/>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12" name="Oval 210"/>
              <p:cNvSpPr>
                <a:spLocks noChangeArrowheads="1"/>
              </p:cNvSpPr>
              <p:nvPr/>
            </p:nvSpPr>
            <p:spPr bwMode="auto">
              <a:xfrm>
                <a:off x="192" y="271"/>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13" name="Oval 211"/>
              <p:cNvSpPr>
                <a:spLocks noChangeArrowheads="1"/>
              </p:cNvSpPr>
              <p:nvPr/>
            </p:nvSpPr>
            <p:spPr bwMode="auto">
              <a:xfrm>
                <a:off x="292" y="271"/>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14" name="Oval 212"/>
              <p:cNvSpPr>
                <a:spLocks noChangeArrowheads="1"/>
              </p:cNvSpPr>
              <p:nvPr/>
            </p:nvSpPr>
            <p:spPr bwMode="auto">
              <a:xfrm>
                <a:off x="382" y="271"/>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15" name="Oval 213"/>
              <p:cNvSpPr>
                <a:spLocks noChangeArrowheads="1"/>
              </p:cNvSpPr>
              <p:nvPr/>
            </p:nvSpPr>
            <p:spPr bwMode="auto">
              <a:xfrm>
                <a:off x="96" y="0"/>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16" name="Oval 214"/>
              <p:cNvSpPr>
                <a:spLocks noChangeArrowheads="1"/>
              </p:cNvSpPr>
              <p:nvPr/>
            </p:nvSpPr>
            <p:spPr bwMode="auto">
              <a:xfrm>
                <a:off x="192" y="0"/>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17" name="Oval 215"/>
              <p:cNvSpPr>
                <a:spLocks noChangeArrowheads="1"/>
              </p:cNvSpPr>
              <p:nvPr/>
            </p:nvSpPr>
            <p:spPr bwMode="auto">
              <a:xfrm>
                <a:off x="292" y="0"/>
                <a:ext cx="47"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18" name="Oval 216"/>
              <p:cNvSpPr>
                <a:spLocks noChangeArrowheads="1"/>
              </p:cNvSpPr>
              <p:nvPr/>
            </p:nvSpPr>
            <p:spPr bwMode="auto">
              <a:xfrm>
                <a:off x="382" y="0"/>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19" name="Oval 217"/>
              <p:cNvSpPr>
                <a:spLocks noChangeArrowheads="1"/>
              </p:cNvSpPr>
              <p:nvPr/>
            </p:nvSpPr>
            <p:spPr bwMode="auto">
              <a:xfrm>
                <a:off x="482" y="271"/>
                <a:ext cx="46" cy="48"/>
              </a:xfrm>
              <a:prstGeom prst="ellipse">
                <a:avLst/>
              </a:prstGeom>
              <a:noFill/>
              <a:ln w="9525">
                <a:solidFill>
                  <a:srgbClr val="008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
            <p:nvSpPr>
              <p:cNvPr id="220" name="Line 218"/>
              <p:cNvSpPr>
                <a:spLocks noChangeShapeType="1"/>
              </p:cNvSpPr>
              <p:nvPr/>
            </p:nvSpPr>
            <p:spPr bwMode="auto">
              <a:xfrm>
                <a:off x="36" y="327"/>
                <a:ext cx="71"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21" name="Line 219"/>
              <p:cNvSpPr>
                <a:spLocks noChangeShapeType="1"/>
              </p:cNvSpPr>
              <p:nvPr/>
            </p:nvSpPr>
            <p:spPr bwMode="auto">
              <a:xfrm flipH="1">
                <a:off x="107" y="327"/>
                <a:ext cx="1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22" name="Line 220"/>
              <p:cNvSpPr>
                <a:spLocks noChangeShapeType="1"/>
              </p:cNvSpPr>
              <p:nvPr/>
            </p:nvSpPr>
            <p:spPr bwMode="auto">
              <a:xfrm flipH="1">
                <a:off x="107" y="327"/>
                <a:ext cx="10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23" name="Line 221"/>
              <p:cNvSpPr>
                <a:spLocks noChangeShapeType="1"/>
              </p:cNvSpPr>
              <p:nvPr/>
            </p:nvSpPr>
            <p:spPr bwMode="auto">
              <a:xfrm flipH="1">
                <a:off x="107" y="327"/>
                <a:ext cx="196"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24" name="Line 222"/>
              <p:cNvSpPr>
                <a:spLocks noChangeShapeType="1"/>
              </p:cNvSpPr>
              <p:nvPr/>
            </p:nvSpPr>
            <p:spPr bwMode="auto">
              <a:xfrm flipH="1">
                <a:off x="107" y="327"/>
                <a:ext cx="303"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25" name="Line 223"/>
              <p:cNvSpPr>
                <a:spLocks noChangeShapeType="1"/>
              </p:cNvSpPr>
              <p:nvPr/>
            </p:nvSpPr>
            <p:spPr bwMode="auto">
              <a:xfrm flipH="1">
                <a:off x="107" y="327"/>
                <a:ext cx="392"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26" name="Line 224"/>
              <p:cNvSpPr>
                <a:spLocks noChangeShapeType="1"/>
              </p:cNvSpPr>
              <p:nvPr/>
            </p:nvSpPr>
            <p:spPr bwMode="auto">
              <a:xfrm>
                <a:off x="36" y="327"/>
                <a:ext cx="356"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27" name="Line 225"/>
              <p:cNvSpPr>
                <a:spLocks noChangeShapeType="1"/>
              </p:cNvSpPr>
              <p:nvPr/>
            </p:nvSpPr>
            <p:spPr bwMode="auto">
              <a:xfrm>
                <a:off x="125" y="327"/>
                <a:ext cx="26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28" name="Line 226"/>
              <p:cNvSpPr>
                <a:spLocks noChangeShapeType="1"/>
              </p:cNvSpPr>
              <p:nvPr/>
            </p:nvSpPr>
            <p:spPr bwMode="auto">
              <a:xfrm>
                <a:off x="214" y="327"/>
                <a:ext cx="17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29" name="Line 227"/>
              <p:cNvSpPr>
                <a:spLocks noChangeShapeType="1"/>
              </p:cNvSpPr>
              <p:nvPr/>
            </p:nvSpPr>
            <p:spPr bwMode="auto">
              <a:xfrm>
                <a:off x="303" y="327"/>
                <a:ext cx="89"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30" name="Line 228"/>
              <p:cNvSpPr>
                <a:spLocks noChangeShapeType="1"/>
              </p:cNvSpPr>
              <p:nvPr/>
            </p:nvSpPr>
            <p:spPr bwMode="auto">
              <a:xfrm flipH="1">
                <a:off x="392" y="327"/>
                <a:ext cx="1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31" name="Line 229"/>
              <p:cNvSpPr>
                <a:spLocks noChangeShapeType="1"/>
              </p:cNvSpPr>
              <p:nvPr/>
            </p:nvSpPr>
            <p:spPr bwMode="auto">
              <a:xfrm flipH="1">
                <a:off x="392" y="327"/>
                <a:ext cx="10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32" name="Line 230"/>
              <p:cNvSpPr>
                <a:spLocks noChangeShapeType="1"/>
              </p:cNvSpPr>
              <p:nvPr/>
            </p:nvSpPr>
            <p:spPr bwMode="auto">
              <a:xfrm>
                <a:off x="36" y="327"/>
                <a:ext cx="17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33" name="Line 231"/>
              <p:cNvSpPr>
                <a:spLocks noChangeShapeType="1"/>
              </p:cNvSpPr>
              <p:nvPr/>
            </p:nvSpPr>
            <p:spPr bwMode="auto">
              <a:xfrm>
                <a:off x="125" y="327"/>
                <a:ext cx="89"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34" name="Line 232"/>
              <p:cNvSpPr>
                <a:spLocks noChangeShapeType="1"/>
              </p:cNvSpPr>
              <p:nvPr/>
            </p:nvSpPr>
            <p:spPr bwMode="auto">
              <a:xfrm>
                <a:off x="214" y="327"/>
                <a:ext cx="0"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35" name="Line 233"/>
              <p:cNvSpPr>
                <a:spLocks noChangeShapeType="1"/>
              </p:cNvSpPr>
              <p:nvPr/>
            </p:nvSpPr>
            <p:spPr bwMode="auto">
              <a:xfrm flipH="1">
                <a:off x="214" y="327"/>
                <a:ext cx="89"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36" name="Line 234"/>
              <p:cNvSpPr>
                <a:spLocks noChangeShapeType="1"/>
              </p:cNvSpPr>
              <p:nvPr/>
            </p:nvSpPr>
            <p:spPr bwMode="auto">
              <a:xfrm flipH="1">
                <a:off x="214" y="327"/>
                <a:ext cx="196"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37" name="Line 235"/>
              <p:cNvSpPr>
                <a:spLocks noChangeShapeType="1"/>
              </p:cNvSpPr>
              <p:nvPr/>
            </p:nvSpPr>
            <p:spPr bwMode="auto">
              <a:xfrm flipH="1">
                <a:off x="214" y="327"/>
                <a:ext cx="285"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38" name="Line 236"/>
              <p:cNvSpPr>
                <a:spLocks noChangeShapeType="1"/>
              </p:cNvSpPr>
              <p:nvPr/>
            </p:nvSpPr>
            <p:spPr bwMode="auto">
              <a:xfrm>
                <a:off x="36" y="327"/>
                <a:ext cx="26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39" name="Line 237"/>
              <p:cNvSpPr>
                <a:spLocks noChangeShapeType="1"/>
              </p:cNvSpPr>
              <p:nvPr/>
            </p:nvSpPr>
            <p:spPr bwMode="auto">
              <a:xfrm>
                <a:off x="125" y="327"/>
                <a:ext cx="178"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40" name="Line 238"/>
              <p:cNvSpPr>
                <a:spLocks noChangeShapeType="1"/>
              </p:cNvSpPr>
              <p:nvPr/>
            </p:nvSpPr>
            <p:spPr bwMode="auto">
              <a:xfrm>
                <a:off x="214" y="327"/>
                <a:ext cx="89"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41" name="Line 239"/>
              <p:cNvSpPr>
                <a:spLocks noChangeShapeType="1"/>
              </p:cNvSpPr>
              <p:nvPr/>
            </p:nvSpPr>
            <p:spPr bwMode="auto">
              <a:xfrm>
                <a:off x="303" y="327"/>
                <a:ext cx="0"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42" name="Line 240"/>
              <p:cNvSpPr>
                <a:spLocks noChangeShapeType="1"/>
              </p:cNvSpPr>
              <p:nvPr/>
            </p:nvSpPr>
            <p:spPr bwMode="auto">
              <a:xfrm flipH="1">
                <a:off x="303" y="327"/>
                <a:ext cx="107"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43" name="Line 241"/>
              <p:cNvSpPr>
                <a:spLocks noChangeShapeType="1"/>
              </p:cNvSpPr>
              <p:nvPr/>
            </p:nvSpPr>
            <p:spPr bwMode="auto">
              <a:xfrm flipH="1">
                <a:off x="303" y="327"/>
                <a:ext cx="196" cy="22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44" name="Line 242"/>
              <p:cNvSpPr>
                <a:spLocks noChangeShapeType="1"/>
              </p:cNvSpPr>
              <p:nvPr/>
            </p:nvSpPr>
            <p:spPr bwMode="auto">
              <a:xfrm flipV="1">
                <a:off x="36" y="48"/>
                <a:ext cx="71"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45" name="Line 243"/>
              <p:cNvSpPr>
                <a:spLocks noChangeShapeType="1"/>
              </p:cNvSpPr>
              <p:nvPr/>
            </p:nvSpPr>
            <p:spPr bwMode="auto">
              <a:xfrm flipH="1" flipV="1">
                <a:off x="107" y="48"/>
                <a:ext cx="1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46" name="Line 244"/>
              <p:cNvSpPr>
                <a:spLocks noChangeShapeType="1"/>
              </p:cNvSpPr>
              <p:nvPr/>
            </p:nvSpPr>
            <p:spPr bwMode="auto">
              <a:xfrm flipH="1" flipV="1">
                <a:off x="107" y="48"/>
                <a:ext cx="10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47" name="Line 245"/>
              <p:cNvSpPr>
                <a:spLocks noChangeShapeType="1"/>
              </p:cNvSpPr>
              <p:nvPr/>
            </p:nvSpPr>
            <p:spPr bwMode="auto">
              <a:xfrm flipH="1" flipV="1">
                <a:off x="107" y="48"/>
                <a:ext cx="196"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48" name="Line 246"/>
              <p:cNvSpPr>
                <a:spLocks noChangeShapeType="1"/>
              </p:cNvSpPr>
              <p:nvPr/>
            </p:nvSpPr>
            <p:spPr bwMode="auto">
              <a:xfrm flipH="1" flipV="1">
                <a:off x="107" y="48"/>
                <a:ext cx="303"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49" name="Line 247"/>
              <p:cNvSpPr>
                <a:spLocks noChangeShapeType="1"/>
              </p:cNvSpPr>
              <p:nvPr/>
            </p:nvSpPr>
            <p:spPr bwMode="auto">
              <a:xfrm flipH="1" flipV="1">
                <a:off x="107" y="48"/>
                <a:ext cx="392"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50" name="Line 248"/>
              <p:cNvSpPr>
                <a:spLocks noChangeShapeType="1"/>
              </p:cNvSpPr>
              <p:nvPr/>
            </p:nvSpPr>
            <p:spPr bwMode="auto">
              <a:xfrm flipV="1">
                <a:off x="36" y="48"/>
                <a:ext cx="356"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51" name="Line 249"/>
              <p:cNvSpPr>
                <a:spLocks noChangeShapeType="1"/>
              </p:cNvSpPr>
              <p:nvPr/>
            </p:nvSpPr>
            <p:spPr bwMode="auto">
              <a:xfrm flipV="1">
                <a:off x="125" y="48"/>
                <a:ext cx="26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52" name="Line 250"/>
              <p:cNvSpPr>
                <a:spLocks noChangeShapeType="1"/>
              </p:cNvSpPr>
              <p:nvPr/>
            </p:nvSpPr>
            <p:spPr bwMode="auto">
              <a:xfrm flipV="1">
                <a:off x="214" y="48"/>
                <a:ext cx="17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53" name="Line 251"/>
              <p:cNvSpPr>
                <a:spLocks noChangeShapeType="1"/>
              </p:cNvSpPr>
              <p:nvPr/>
            </p:nvSpPr>
            <p:spPr bwMode="auto">
              <a:xfrm flipV="1">
                <a:off x="303" y="48"/>
                <a:ext cx="89"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54" name="Line 252"/>
              <p:cNvSpPr>
                <a:spLocks noChangeShapeType="1"/>
              </p:cNvSpPr>
              <p:nvPr/>
            </p:nvSpPr>
            <p:spPr bwMode="auto">
              <a:xfrm flipH="1" flipV="1">
                <a:off x="392" y="48"/>
                <a:ext cx="1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55" name="Line 253"/>
              <p:cNvSpPr>
                <a:spLocks noChangeShapeType="1"/>
              </p:cNvSpPr>
              <p:nvPr/>
            </p:nvSpPr>
            <p:spPr bwMode="auto">
              <a:xfrm flipH="1" flipV="1">
                <a:off x="392" y="48"/>
                <a:ext cx="10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56" name="Line 254"/>
              <p:cNvSpPr>
                <a:spLocks noChangeShapeType="1"/>
              </p:cNvSpPr>
              <p:nvPr/>
            </p:nvSpPr>
            <p:spPr bwMode="auto">
              <a:xfrm flipV="1">
                <a:off x="36" y="48"/>
                <a:ext cx="17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57" name="Line 255"/>
              <p:cNvSpPr>
                <a:spLocks noChangeShapeType="1"/>
              </p:cNvSpPr>
              <p:nvPr/>
            </p:nvSpPr>
            <p:spPr bwMode="auto">
              <a:xfrm flipV="1">
                <a:off x="125" y="48"/>
                <a:ext cx="89"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58" name="Line 256"/>
              <p:cNvSpPr>
                <a:spLocks noChangeShapeType="1"/>
              </p:cNvSpPr>
              <p:nvPr/>
            </p:nvSpPr>
            <p:spPr bwMode="auto">
              <a:xfrm flipV="1">
                <a:off x="214" y="48"/>
                <a:ext cx="0"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59" name="Line 257"/>
              <p:cNvSpPr>
                <a:spLocks noChangeShapeType="1"/>
              </p:cNvSpPr>
              <p:nvPr/>
            </p:nvSpPr>
            <p:spPr bwMode="auto">
              <a:xfrm flipH="1" flipV="1">
                <a:off x="214" y="48"/>
                <a:ext cx="89"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60" name="Line 258"/>
              <p:cNvSpPr>
                <a:spLocks noChangeShapeType="1"/>
              </p:cNvSpPr>
              <p:nvPr/>
            </p:nvSpPr>
            <p:spPr bwMode="auto">
              <a:xfrm flipH="1" flipV="1">
                <a:off x="214" y="48"/>
                <a:ext cx="196"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61" name="Line 259"/>
              <p:cNvSpPr>
                <a:spLocks noChangeShapeType="1"/>
              </p:cNvSpPr>
              <p:nvPr/>
            </p:nvSpPr>
            <p:spPr bwMode="auto">
              <a:xfrm flipH="1" flipV="1">
                <a:off x="214" y="48"/>
                <a:ext cx="285"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62" name="Line 260"/>
              <p:cNvSpPr>
                <a:spLocks noChangeShapeType="1"/>
              </p:cNvSpPr>
              <p:nvPr/>
            </p:nvSpPr>
            <p:spPr bwMode="auto">
              <a:xfrm flipV="1">
                <a:off x="36" y="48"/>
                <a:ext cx="26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63" name="Line 261"/>
              <p:cNvSpPr>
                <a:spLocks noChangeShapeType="1"/>
              </p:cNvSpPr>
              <p:nvPr/>
            </p:nvSpPr>
            <p:spPr bwMode="auto">
              <a:xfrm flipV="1">
                <a:off x="125" y="48"/>
                <a:ext cx="178"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64" name="Line 262"/>
              <p:cNvSpPr>
                <a:spLocks noChangeShapeType="1"/>
              </p:cNvSpPr>
              <p:nvPr/>
            </p:nvSpPr>
            <p:spPr bwMode="auto">
              <a:xfrm flipV="1">
                <a:off x="214" y="48"/>
                <a:ext cx="89"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65" name="Line 263"/>
              <p:cNvSpPr>
                <a:spLocks noChangeShapeType="1"/>
              </p:cNvSpPr>
              <p:nvPr/>
            </p:nvSpPr>
            <p:spPr bwMode="auto">
              <a:xfrm flipV="1">
                <a:off x="303" y="48"/>
                <a:ext cx="0"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66" name="Line 264"/>
              <p:cNvSpPr>
                <a:spLocks noChangeShapeType="1"/>
              </p:cNvSpPr>
              <p:nvPr/>
            </p:nvSpPr>
            <p:spPr bwMode="auto">
              <a:xfrm flipH="1" flipV="1">
                <a:off x="303" y="48"/>
                <a:ext cx="107"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sp>
            <p:nvSpPr>
              <p:cNvPr id="267" name="Line 265"/>
              <p:cNvSpPr>
                <a:spLocks noChangeShapeType="1"/>
              </p:cNvSpPr>
              <p:nvPr/>
            </p:nvSpPr>
            <p:spPr bwMode="auto">
              <a:xfrm flipH="1" flipV="1">
                <a:off x="303" y="48"/>
                <a:ext cx="196" cy="223"/>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srgbClr val="0070C0"/>
                  </a:solidFill>
                  <a:latin typeface="Trebuchet MS" panose="020B0603020202020204"/>
                  <a:ea typeface="华文新魏" panose="02010800040101010101" pitchFamily="2" charset="-122"/>
                </a:endParaRPr>
              </a:p>
            </p:txBody>
          </p:sp>
        </p:grpSp>
        <p:sp>
          <p:nvSpPr>
            <p:cNvPr id="205" name="AutoShape 266"/>
            <p:cNvSpPr>
              <a:spLocks noChangeArrowheads="1"/>
            </p:cNvSpPr>
            <p:nvPr/>
          </p:nvSpPr>
          <p:spPr bwMode="auto">
            <a:xfrm>
              <a:off x="192" y="240"/>
              <a:ext cx="192" cy="144"/>
            </a:xfrm>
            <a:prstGeom prst="upArrow">
              <a:avLst>
                <a:gd name="adj1" fmla="val 50000"/>
                <a:gd name="adj2" fmla="val 25000"/>
              </a:avLst>
            </a:prstGeom>
            <a:noFill/>
            <a:ln w="9525">
              <a:solidFill>
                <a:srgbClr val="008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grpSp>
      <p:sp>
        <p:nvSpPr>
          <p:cNvPr id="268" name="AutoShape 267"/>
          <p:cNvSpPr>
            <a:spLocks noChangeArrowheads="1"/>
          </p:cNvSpPr>
          <p:nvPr/>
        </p:nvSpPr>
        <p:spPr bwMode="auto">
          <a:xfrm>
            <a:off x="2488941" y="4514850"/>
            <a:ext cx="800100" cy="342900"/>
          </a:xfrm>
          <a:prstGeom prst="notchedRightArrow">
            <a:avLst>
              <a:gd name="adj1" fmla="val 50000"/>
              <a:gd name="adj2" fmla="val 58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srgbClr val="0070C0"/>
              </a:solidFill>
              <a:ea typeface="宋体" panose="02010600030101010101" pitchFamily="2" charset="-122"/>
            </a:endParaRPr>
          </a:p>
        </p:txBody>
      </p:sp>
    </p:spTree>
    <p:extLst>
      <p:ext uri="{BB962C8B-B14F-4D97-AF65-F5344CB8AC3E}">
        <p14:creationId xmlns:p14="http://schemas.microsoft.com/office/powerpoint/2010/main" val="22475208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001" y="609600"/>
            <a:ext cx="6447501" cy="986328"/>
          </a:xfrm>
        </p:spPr>
        <p:txBody>
          <a:bodyPr>
            <a:normAutofit/>
          </a:bodyPr>
          <a:lstStyle/>
          <a:p>
            <a:r>
              <a:rPr lang="zh-CN" altLang="en-US" sz="3600" dirty="0">
                <a:solidFill>
                  <a:srgbClr val="0000FF"/>
                </a:solidFill>
              </a:rPr>
              <a:t>如何构建好的集成</a:t>
            </a:r>
          </a:p>
        </p:txBody>
      </p:sp>
      <p:grpSp>
        <p:nvGrpSpPr>
          <p:cNvPr id="4" name="Group 2"/>
          <p:cNvGrpSpPr>
            <a:grpSpLocks/>
          </p:cNvGrpSpPr>
          <p:nvPr/>
        </p:nvGrpSpPr>
        <p:grpSpPr bwMode="auto">
          <a:xfrm>
            <a:off x="124743" y="1788808"/>
            <a:ext cx="3938229" cy="2135979"/>
            <a:chOff x="0" y="0"/>
            <a:chExt cx="2976" cy="1666"/>
          </a:xfrm>
        </p:grpSpPr>
        <p:grpSp>
          <p:nvGrpSpPr>
            <p:cNvPr id="5" name="Group 3"/>
            <p:cNvGrpSpPr>
              <a:grpSpLocks/>
            </p:cNvGrpSpPr>
            <p:nvPr/>
          </p:nvGrpSpPr>
          <p:grpSpPr bwMode="auto">
            <a:xfrm>
              <a:off x="144" y="240"/>
              <a:ext cx="592" cy="192"/>
              <a:chOff x="0" y="0"/>
              <a:chExt cx="592" cy="192"/>
            </a:xfrm>
          </p:grpSpPr>
          <p:sp>
            <p:nvSpPr>
              <p:cNvPr id="32" name="Rectangle 4"/>
              <p:cNvSpPr>
                <a:spLocks noChangeArrowheads="1"/>
              </p:cNvSpPr>
              <p:nvPr/>
            </p:nvSpPr>
            <p:spPr bwMode="auto">
              <a:xfrm>
                <a:off x="0" y="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33" name="Rectangle 5"/>
              <p:cNvSpPr>
                <a:spLocks noChangeArrowheads="1"/>
              </p:cNvSpPr>
              <p:nvPr/>
            </p:nvSpPr>
            <p:spPr bwMode="auto">
              <a:xfrm>
                <a:off x="200" y="0"/>
                <a:ext cx="192"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34" name="Rectangle 6"/>
              <p:cNvSpPr>
                <a:spLocks noChangeArrowheads="1"/>
              </p:cNvSpPr>
              <p:nvPr/>
            </p:nvSpPr>
            <p:spPr bwMode="auto">
              <a:xfrm>
                <a:off x="400" y="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grpSp>
        <p:grpSp>
          <p:nvGrpSpPr>
            <p:cNvPr id="6" name="Group 7"/>
            <p:cNvGrpSpPr>
              <a:grpSpLocks/>
            </p:cNvGrpSpPr>
            <p:nvPr/>
          </p:nvGrpSpPr>
          <p:grpSpPr bwMode="auto">
            <a:xfrm>
              <a:off x="960" y="358"/>
              <a:ext cx="592" cy="192"/>
              <a:chOff x="0" y="0"/>
              <a:chExt cx="592" cy="192"/>
            </a:xfrm>
          </p:grpSpPr>
          <p:sp>
            <p:nvSpPr>
              <p:cNvPr id="29" name="Rectangle 8"/>
              <p:cNvSpPr>
                <a:spLocks noChangeArrowheads="1"/>
              </p:cNvSpPr>
              <p:nvPr/>
            </p:nvSpPr>
            <p:spPr bwMode="auto">
              <a:xfrm>
                <a:off x="0" y="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30" name="Rectangle 9"/>
              <p:cNvSpPr>
                <a:spLocks noChangeArrowheads="1"/>
              </p:cNvSpPr>
              <p:nvPr/>
            </p:nvSpPr>
            <p:spPr bwMode="auto">
              <a:xfrm>
                <a:off x="200" y="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31" name="Rectangle 10"/>
              <p:cNvSpPr>
                <a:spLocks noChangeArrowheads="1"/>
              </p:cNvSpPr>
              <p:nvPr/>
            </p:nvSpPr>
            <p:spPr bwMode="auto">
              <a:xfrm>
                <a:off x="400" y="0"/>
                <a:ext cx="192"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grpSp>
        <p:sp>
          <p:nvSpPr>
            <p:cNvPr id="7" name="Text Box 11"/>
            <p:cNvSpPr txBox="1">
              <a:spLocks noChangeArrowheads="1"/>
            </p:cNvSpPr>
            <p:nvPr/>
          </p:nvSpPr>
          <p:spPr bwMode="auto">
            <a:xfrm>
              <a:off x="0" y="0"/>
              <a:ext cx="9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ct val="50000"/>
                </a:spcBef>
                <a:spcAft>
                  <a:spcPts val="0"/>
                </a:spcAft>
                <a:buClrTx/>
                <a:buSzTx/>
                <a:buNone/>
              </a:pPr>
              <a:r>
                <a:rPr lang="zh-CN" altLang="en-US" sz="1200" b="0">
                  <a:solidFill>
                    <a:prstClr val="black"/>
                  </a:solidFill>
                  <a:latin typeface="Times New Roman" panose="02020603050405020304" pitchFamily="18" charset="0"/>
                  <a:ea typeface="黑体" panose="02010609060101010101" pitchFamily="49" charset="-122"/>
                </a:rPr>
                <a:t>期望结果</a:t>
              </a:r>
            </a:p>
          </p:txBody>
        </p:sp>
        <p:sp>
          <p:nvSpPr>
            <p:cNvPr id="8" name="Text Box 12"/>
            <p:cNvSpPr txBox="1">
              <a:spLocks noChangeArrowheads="1"/>
            </p:cNvSpPr>
            <p:nvPr/>
          </p:nvSpPr>
          <p:spPr bwMode="auto">
            <a:xfrm>
              <a:off x="768" y="142"/>
              <a:ext cx="12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ct val="50000"/>
                </a:spcBef>
                <a:spcAft>
                  <a:spcPts val="0"/>
                </a:spcAft>
                <a:buClrTx/>
                <a:buSzTx/>
                <a:buNone/>
              </a:pPr>
              <a:r>
                <a:rPr lang="zh-CN" altLang="en-US" sz="1200" b="0">
                  <a:solidFill>
                    <a:prstClr val="black"/>
                  </a:solidFill>
                  <a:latin typeface="Times New Roman" panose="02020603050405020304" pitchFamily="18" charset="0"/>
                  <a:ea typeface="黑体" panose="02010609060101010101" pitchFamily="49" charset="-122"/>
                </a:rPr>
                <a:t>个体</a:t>
              </a:r>
              <a:r>
                <a:rPr lang="en-US" altLang="zh-CN" sz="1200" b="0">
                  <a:solidFill>
                    <a:prstClr val="black"/>
                  </a:solidFill>
                  <a:latin typeface="Times New Roman" panose="02020603050405020304" pitchFamily="18" charset="0"/>
                  <a:ea typeface="黑体" panose="02010609060101010101" pitchFamily="49" charset="-122"/>
                </a:rPr>
                <a:t>1 (</a:t>
              </a:r>
              <a:r>
                <a:rPr lang="zh-CN" altLang="en-US" sz="1200" b="0">
                  <a:solidFill>
                    <a:prstClr val="black"/>
                  </a:solidFill>
                  <a:latin typeface="Times New Roman" panose="02020603050405020304" pitchFamily="18" charset="0"/>
                  <a:ea typeface="黑体" panose="02010609060101010101" pitchFamily="49" charset="-122"/>
                </a:rPr>
                <a:t>精度</a:t>
              </a:r>
              <a:r>
                <a:rPr lang="en-US" altLang="zh-CN" sz="1200" b="0">
                  <a:solidFill>
                    <a:prstClr val="black"/>
                  </a:solidFill>
                  <a:latin typeface="Times New Roman" panose="02020603050405020304" pitchFamily="18" charset="0"/>
                  <a:ea typeface="黑体" panose="02010609060101010101" pitchFamily="49" charset="-122"/>
                </a:rPr>
                <a:t>33.3%)</a:t>
              </a:r>
            </a:p>
          </p:txBody>
        </p:sp>
        <p:sp>
          <p:nvSpPr>
            <p:cNvPr id="9" name="Text Box 13"/>
            <p:cNvSpPr txBox="1">
              <a:spLocks noChangeArrowheads="1"/>
            </p:cNvSpPr>
            <p:nvPr/>
          </p:nvSpPr>
          <p:spPr bwMode="auto">
            <a:xfrm>
              <a:off x="528" y="630"/>
              <a:ext cx="1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ct val="50000"/>
                </a:spcBef>
                <a:spcAft>
                  <a:spcPts val="0"/>
                </a:spcAft>
                <a:buClrTx/>
                <a:buSzTx/>
                <a:buNone/>
              </a:pPr>
              <a:r>
                <a:rPr lang="zh-CN" altLang="en-US" sz="1200" b="0">
                  <a:solidFill>
                    <a:prstClr val="black"/>
                  </a:solidFill>
                  <a:latin typeface="Times New Roman" panose="02020603050405020304" pitchFamily="18" charset="0"/>
                  <a:ea typeface="黑体" panose="02010609060101010101" pitchFamily="49" charset="-122"/>
                </a:rPr>
                <a:t>个体</a:t>
              </a:r>
              <a:r>
                <a:rPr lang="en-US" altLang="zh-CN" sz="1200" b="0">
                  <a:solidFill>
                    <a:prstClr val="black"/>
                  </a:solidFill>
                  <a:latin typeface="Times New Roman" panose="02020603050405020304" pitchFamily="18" charset="0"/>
                  <a:ea typeface="黑体" panose="02010609060101010101" pitchFamily="49" charset="-122"/>
                </a:rPr>
                <a:t>2 (</a:t>
              </a:r>
              <a:r>
                <a:rPr lang="zh-CN" altLang="en-US" sz="1200" b="0">
                  <a:solidFill>
                    <a:prstClr val="black"/>
                  </a:solidFill>
                  <a:latin typeface="Times New Roman" panose="02020603050405020304" pitchFamily="18" charset="0"/>
                  <a:ea typeface="黑体" panose="02010609060101010101" pitchFamily="49" charset="-122"/>
                </a:rPr>
                <a:t>精度</a:t>
              </a:r>
              <a:r>
                <a:rPr lang="en-US" altLang="zh-CN" sz="1200" b="0">
                  <a:solidFill>
                    <a:prstClr val="black"/>
                  </a:solidFill>
                  <a:latin typeface="Times New Roman" panose="02020603050405020304" pitchFamily="18" charset="0"/>
                  <a:ea typeface="黑体" panose="02010609060101010101" pitchFamily="49" charset="-122"/>
                </a:rPr>
                <a:t>33.3%)</a:t>
              </a:r>
            </a:p>
          </p:txBody>
        </p:sp>
        <p:sp>
          <p:nvSpPr>
            <p:cNvPr id="10" name="Text Box 14"/>
            <p:cNvSpPr txBox="1">
              <a:spLocks noChangeArrowheads="1"/>
            </p:cNvSpPr>
            <p:nvPr/>
          </p:nvSpPr>
          <p:spPr bwMode="auto">
            <a:xfrm>
              <a:off x="528" y="1114"/>
              <a:ext cx="12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ct val="50000"/>
                </a:spcBef>
                <a:spcAft>
                  <a:spcPts val="0"/>
                </a:spcAft>
                <a:buClrTx/>
                <a:buSzTx/>
                <a:buNone/>
              </a:pPr>
              <a:r>
                <a:rPr lang="zh-CN" altLang="en-US" sz="1200" b="0">
                  <a:solidFill>
                    <a:prstClr val="black"/>
                  </a:solidFill>
                  <a:latin typeface="Times New Roman" panose="02020603050405020304" pitchFamily="18" charset="0"/>
                  <a:ea typeface="黑体" panose="02010609060101010101" pitchFamily="49" charset="-122"/>
                </a:rPr>
                <a:t>个体</a:t>
              </a:r>
              <a:r>
                <a:rPr lang="en-US" altLang="zh-CN" sz="1200" b="0">
                  <a:solidFill>
                    <a:prstClr val="black"/>
                  </a:solidFill>
                  <a:latin typeface="Times New Roman" panose="02020603050405020304" pitchFamily="18" charset="0"/>
                  <a:ea typeface="黑体" panose="02010609060101010101" pitchFamily="49" charset="-122"/>
                </a:rPr>
                <a:t>3 (</a:t>
              </a:r>
              <a:r>
                <a:rPr lang="zh-CN" altLang="en-US" sz="1200" b="0">
                  <a:solidFill>
                    <a:prstClr val="black"/>
                  </a:solidFill>
                  <a:latin typeface="Times New Roman" panose="02020603050405020304" pitchFamily="18" charset="0"/>
                  <a:ea typeface="黑体" panose="02010609060101010101" pitchFamily="49" charset="-122"/>
                </a:rPr>
                <a:t>精度</a:t>
              </a:r>
              <a:r>
                <a:rPr lang="en-US" altLang="zh-CN" sz="1200" b="0">
                  <a:solidFill>
                    <a:prstClr val="black"/>
                  </a:solidFill>
                  <a:latin typeface="Times New Roman" panose="02020603050405020304" pitchFamily="18" charset="0"/>
                  <a:ea typeface="黑体" panose="02010609060101010101" pitchFamily="49" charset="-122"/>
                </a:rPr>
                <a:t>33.3%)</a:t>
              </a:r>
            </a:p>
          </p:txBody>
        </p:sp>
        <p:sp>
          <p:nvSpPr>
            <p:cNvPr id="11" name="Text Box 15"/>
            <p:cNvSpPr txBox="1">
              <a:spLocks noChangeArrowheads="1"/>
            </p:cNvSpPr>
            <p:nvPr/>
          </p:nvSpPr>
          <p:spPr bwMode="auto">
            <a:xfrm>
              <a:off x="1912" y="600"/>
              <a:ext cx="10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ct val="50000"/>
                </a:spcBef>
                <a:spcAft>
                  <a:spcPts val="0"/>
                </a:spcAft>
                <a:buClrTx/>
                <a:buSzTx/>
                <a:buNone/>
              </a:pPr>
              <a:r>
                <a:rPr lang="zh-CN" altLang="en-US" sz="1200" b="0">
                  <a:solidFill>
                    <a:prstClr val="black"/>
                  </a:solidFill>
                  <a:latin typeface="Times New Roman" panose="02020603050405020304" pitchFamily="18" charset="0"/>
                  <a:ea typeface="黑体" panose="02010609060101010101" pitchFamily="49" charset="-122"/>
                </a:rPr>
                <a:t>集成</a:t>
              </a:r>
              <a:r>
                <a:rPr lang="en-US" altLang="zh-CN" sz="1200" b="0">
                  <a:solidFill>
                    <a:prstClr val="black"/>
                  </a:solidFill>
                  <a:latin typeface="Times New Roman" panose="02020603050405020304" pitchFamily="18" charset="0"/>
                  <a:ea typeface="黑体" panose="02010609060101010101" pitchFamily="49" charset="-122"/>
                </a:rPr>
                <a:t>(</a:t>
              </a:r>
              <a:r>
                <a:rPr lang="zh-CN" altLang="en-US" sz="1200" b="0">
                  <a:solidFill>
                    <a:prstClr val="black"/>
                  </a:solidFill>
                  <a:latin typeface="Times New Roman" panose="02020603050405020304" pitchFamily="18" charset="0"/>
                  <a:ea typeface="黑体" panose="02010609060101010101" pitchFamily="49" charset="-122"/>
                </a:rPr>
                <a:t>精度</a:t>
              </a:r>
              <a:r>
                <a:rPr lang="en-US" altLang="zh-CN" sz="1200" b="0">
                  <a:solidFill>
                    <a:prstClr val="black"/>
                  </a:solidFill>
                  <a:latin typeface="Times New Roman" panose="02020603050405020304" pitchFamily="18" charset="0"/>
                  <a:ea typeface="黑体" panose="02010609060101010101" pitchFamily="49" charset="-122"/>
                </a:rPr>
                <a:t>33.3%)</a:t>
              </a:r>
            </a:p>
          </p:txBody>
        </p:sp>
        <p:sp>
          <p:nvSpPr>
            <p:cNvPr id="12" name="Line 16"/>
            <p:cNvSpPr>
              <a:spLocks noChangeShapeType="1"/>
            </p:cNvSpPr>
            <p:nvPr/>
          </p:nvSpPr>
          <p:spPr bwMode="auto">
            <a:xfrm>
              <a:off x="1632" y="454"/>
              <a:ext cx="28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prstClr val="black"/>
                </a:solidFill>
                <a:latin typeface="Trebuchet MS" panose="020B0603020202020204"/>
                <a:ea typeface="华文新魏" panose="02010800040101010101" pitchFamily="2" charset="-122"/>
              </a:endParaRPr>
            </a:p>
          </p:txBody>
        </p:sp>
        <p:sp>
          <p:nvSpPr>
            <p:cNvPr id="13" name="Line 17"/>
            <p:cNvSpPr>
              <a:spLocks noChangeShapeType="1"/>
            </p:cNvSpPr>
            <p:nvPr/>
          </p:nvSpPr>
          <p:spPr bwMode="auto">
            <a:xfrm>
              <a:off x="1632" y="934"/>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prstClr val="black"/>
                </a:solidFill>
                <a:latin typeface="Trebuchet MS" panose="020B0603020202020204"/>
                <a:ea typeface="华文新魏" panose="02010800040101010101" pitchFamily="2" charset="-122"/>
              </a:endParaRPr>
            </a:p>
          </p:txBody>
        </p:sp>
        <p:sp>
          <p:nvSpPr>
            <p:cNvPr id="14" name="Line 18"/>
            <p:cNvSpPr>
              <a:spLocks noChangeShapeType="1"/>
            </p:cNvSpPr>
            <p:nvPr/>
          </p:nvSpPr>
          <p:spPr bwMode="auto">
            <a:xfrm flipV="1">
              <a:off x="1632" y="1030"/>
              <a:ext cx="28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prstClr val="black"/>
                </a:solidFill>
                <a:latin typeface="Trebuchet MS" panose="020B0603020202020204"/>
                <a:ea typeface="华文新魏" panose="02010800040101010101" pitchFamily="2" charset="-122"/>
              </a:endParaRPr>
            </a:p>
          </p:txBody>
        </p:sp>
        <p:sp>
          <p:nvSpPr>
            <p:cNvPr id="15" name="Line 19"/>
            <p:cNvSpPr>
              <a:spLocks noChangeShapeType="1"/>
            </p:cNvSpPr>
            <p:nvPr/>
          </p:nvSpPr>
          <p:spPr bwMode="auto">
            <a:xfrm>
              <a:off x="1776" y="406"/>
              <a:ext cx="0" cy="1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prstClr val="black"/>
                </a:solidFill>
                <a:latin typeface="Trebuchet MS" panose="020B0603020202020204"/>
                <a:ea typeface="华文新魏" panose="02010800040101010101" pitchFamily="2" charset="-122"/>
              </a:endParaRPr>
            </a:p>
          </p:txBody>
        </p:sp>
        <p:sp>
          <p:nvSpPr>
            <p:cNvPr id="16" name="Text Box 20"/>
            <p:cNvSpPr txBox="1">
              <a:spLocks noChangeArrowheads="1"/>
            </p:cNvSpPr>
            <p:nvPr/>
          </p:nvSpPr>
          <p:spPr bwMode="auto">
            <a:xfrm>
              <a:off x="1728" y="1414"/>
              <a:ext cx="67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ct val="50000"/>
                </a:spcBef>
                <a:spcAft>
                  <a:spcPts val="0"/>
                </a:spcAft>
                <a:buClrTx/>
                <a:buSzTx/>
                <a:buNone/>
              </a:pPr>
              <a:r>
                <a:rPr lang="zh-CN" altLang="en-US" sz="1350" b="0">
                  <a:solidFill>
                    <a:prstClr val="black"/>
                  </a:solidFill>
                  <a:latin typeface="Times New Roman" panose="02020603050405020304" pitchFamily="18" charset="0"/>
                  <a:ea typeface="黑体" panose="02010609060101010101" pitchFamily="49" charset="-122"/>
                </a:rPr>
                <a:t>投票</a:t>
              </a:r>
            </a:p>
          </p:txBody>
        </p:sp>
        <p:grpSp>
          <p:nvGrpSpPr>
            <p:cNvPr id="17" name="Group 21"/>
            <p:cNvGrpSpPr>
              <a:grpSpLocks/>
            </p:cNvGrpSpPr>
            <p:nvPr/>
          </p:nvGrpSpPr>
          <p:grpSpPr bwMode="auto">
            <a:xfrm>
              <a:off x="960" y="838"/>
              <a:ext cx="592" cy="192"/>
              <a:chOff x="0" y="0"/>
              <a:chExt cx="592" cy="192"/>
            </a:xfrm>
          </p:grpSpPr>
          <p:sp>
            <p:nvSpPr>
              <p:cNvPr id="26" name="Rectangle 22"/>
              <p:cNvSpPr>
                <a:spLocks noChangeArrowheads="1"/>
              </p:cNvSpPr>
              <p:nvPr/>
            </p:nvSpPr>
            <p:spPr bwMode="auto">
              <a:xfrm>
                <a:off x="0" y="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27" name="Rectangle 23"/>
              <p:cNvSpPr>
                <a:spLocks noChangeArrowheads="1"/>
              </p:cNvSpPr>
              <p:nvPr/>
            </p:nvSpPr>
            <p:spPr bwMode="auto">
              <a:xfrm>
                <a:off x="200" y="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28" name="Rectangle 24"/>
              <p:cNvSpPr>
                <a:spLocks noChangeArrowheads="1"/>
              </p:cNvSpPr>
              <p:nvPr/>
            </p:nvSpPr>
            <p:spPr bwMode="auto">
              <a:xfrm>
                <a:off x="400" y="0"/>
                <a:ext cx="192"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grpSp>
        <p:grpSp>
          <p:nvGrpSpPr>
            <p:cNvPr id="18" name="Group 25"/>
            <p:cNvGrpSpPr>
              <a:grpSpLocks/>
            </p:cNvGrpSpPr>
            <p:nvPr/>
          </p:nvGrpSpPr>
          <p:grpSpPr bwMode="auto">
            <a:xfrm>
              <a:off x="960" y="1318"/>
              <a:ext cx="592" cy="192"/>
              <a:chOff x="0" y="0"/>
              <a:chExt cx="592" cy="192"/>
            </a:xfrm>
          </p:grpSpPr>
          <p:sp>
            <p:nvSpPr>
              <p:cNvPr id="23" name="Rectangle 26"/>
              <p:cNvSpPr>
                <a:spLocks noChangeArrowheads="1"/>
              </p:cNvSpPr>
              <p:nvPr/>
            </p:nvSpPr>
            <p:spPr bwMode="auto">
              <a:xfrm>
                <a:off x="0" y="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24" name="Rectangle 27"/>
              <p:cNvSpPr>
                <a:spLocks noChangeArrowheads="1"/>
              </p:cNvSpPr>
              <p:nvPr/>
            </p:nvSpPr>
            <p:spPr bwMode="auto">
              <a:xfrm>
                <a:off x="200" y="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25" name="Rectangle 28"/>
              <p:cNvSpPr>
                <a:spLocks noChangeArrowheads="1"/>
              </p:cNvSpPr>
              <p:nvPr/>
            </p:nvSpPr>
            <p:spPr bwMode="auto">
              <a:xfrm>
                <a:off x="400" y="0"/>
                <a:ext cx="192"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grpSp>
        <p:grpSp>
          <p:nvGrpSpPr>
            <p:cNvPr id="19" name="Group 29"/>
            <p:cNvGrpSpPr>
              <a:grpSpLocks/>
            </p:cNvGrpSpPr>
            <p:nvPr/>
          </p:nvGrpSpPr>
          <p:grpSpPr bwMode="auto">
            <a:xfrm>
              <a:off x="1968" y="838"/>
              <a:ext cx="592" cy="192"/>
              <a:chOff x="0" y="0"/>
              <a:chExt cx="592" cy="192"/>
            </a:xfrm>
          </p:grpSpPr>
          <p:sp>
            <p:nvSpPr>
              <p:cNvPr id="20" name="Rectangle 30"/>
              <p:cNvSpPr>
                <a:spLocks noChangeArrowheads="1"/>
              </p:cNvSpPr>
              <p:nvPr/>
            </p:nvSpPr>
            <p:spPr bwMode="auto">
              <a:xfrm>
                <a:off x="0" y="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21" name="Rectangle 31"/>
              <p:cNvSpPr>
                <a:spLocks noChangeArrowheads="1"/>
              </p:cNvSpPr>
              <p:nvPr/>
            </p:nvSpPr>
            <p:spPr bwMode="auto">
              <a:xfrm>
                <a:off x="200" y="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22" name="Rectangle 32"/>
              <p:cNvSpPr>
                <a:spLocks noChangeArrowheads="1"/>
              </p:cNvSpPr>
              <p:nvPr/>
            </p:nvSpPr>
            <p:spPr bwMode="auto">
              <a:xfrm>
                <a:off x="400" y="0"/>
                <a:ext cx="192"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grpSp>
      </p:grpSp>
      <p:grpSp>
        <p:nvGrpSpPr>
          <p:cNvPr id="35" name="Group 33"/>
          <p:cNvGrpSpPr>
            <a:grpSpLocks/>
          </p:cNvGrpSpPr>
          <p:nvPr/>
        </p:nvGrpSpPr>
        <p:grpSpPr bwMode="auto">
          <a:xfrm>
            <a:off x="766516" y="4036111"/>
            <a:ext cx="2457450" cy="642938"/>
            <a:chOff x="0" y="0"/>
            <a:chExt cx="2064" cy="540"/>
          </a:xfrm>
        </p:grpSpPr>
        <p:sp>
          <p:nvSpPr>
            <p:cNvPr id="36" name="Text Box 34"/>
            <p:cNvSpPr txBox="1">
              <a:spLocks noChangeArrowheads="1"/>
            </p:cNvSpPr>
            <p:nvPr/>
          </p:nvSpPr>
          <p:spPr bwMode="auto">
            <a:xfrm>
              <a:off x="0" y="288"/>
              <a:ext cx="206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ct val="50000"/>
                </a:spcBef>
                <a:spcAft>
                  <a:spcPts val="0"/>
                </a:spcAft>
                <a:buClrTx/>
                <a:buSzTx/>
                <a:buNone/>
              </a:pPr>
              <a:r>
                <a:rPr lang="zh-CN" altLang="en-US" sz="1350" b="0" dirty="0">
                  <a:solidFill>
                    <a:srgbClr val="808000"/>
                  </a:solidFill>
                  <a:latin typeface="Georgia" panose="02040502050405020303" pitchFamily="18" charset="0"/>
                  <a:ea typeface="黑体" panose="02010609060101010101" pitchFamily="49" charset="-122"/>
                </a:rPr>
                <a:t>个体必须有差异</a:t>
              </a:r>
            </a:p>
          </p:txBody>
        </p:sp>
        <p:sp>
          <p:nvSpPr>
            <p:cNvPr id="37" name="AutoShape 35"/>
            <p:cNvSpPr>
              <a:spLocks noChangeArrowheads="1"/>
            </p:cNvSpPr>
            <p:nvPr/>
          </p:nvSpPr>
          <p:spPr bwMode="auto">
            <a:xfrm>
              <a:off x="240" y="0"/>
              <a:ext cx="192" cy="288"/>
            </a:xfrm>
            <a:prstGeom prst="downArrow">
              <a:avLst>
                <a:gd name="adj1" fmla="val 50000"/>
                <a:gd name="adj2" fmla="val 37500"/>
              </a:avLst>
            </a:prstGeom>
            <a:noFill/>
            <a:ln w="9525">
              <a:solidFill>
                <a:srgbClr val="8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grpSp>
      <p:grpSp>
        <p:nvGrpSpPr>
          <p:cNvPr id="38" name="Group 36"/>
          <p:cNvGrpSpPr>
            <a:grpSpLocks/>
          </p:cNvGrpSpPr>
          <p:nvPr/>
        </p:nvGrpSpPr>
        <p:grpSpPr bwMode="auto">
          <a:xfrm>
            <a:off x="4007677" y="1757707"/>
            <a:ext cx="3899791" cy="2276416"/>
            <a:chOff x="0" y="0"/>
            <a:chExt cx="2832" cy="1654"/>
          </a:xfrm>
        </p:grpSpPr>
        <p:grpSp>
          <p:nvGrpSpPr>
            <p:cNvPr id="39" name="Group 37"/>
            <p:cNvGrpSpPr>
              <a:grpSpLocks/>
            </p:cNvGrpSpPr>
            <p:nvPr/>
          </p:nvGrpSpPr>
          <p:grpSpPr bwMode="auto">
            <a:xfrm>
              <a:off x="144" y="240"/>
              <a:ext cx="592" cy="192"/>
              <a:chOff x="0" y="0"/>
              <a:chExt cx="592" cy="192"/>
            </a:xfrm>
          </p:grpSpPr>
          <p:sp>
            <p:nvSpPr>
              <p:cNvPr id="66" name="Rectangle 38"/>
              <p:cNvSpPr>
                <a:spLocks noChangeArrowheads="1"/>
              </p:cNvSpPr>
              <p:nvPr/>
            </p:nvSpPr>
            <p:spPr bwMode="auto">
              <a:xfrm>
                <a:off x="0" y="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67" name="Rectangle 39"/>
              <p:cNvSpPr>
                <a:spLocks noChangeArrowheads="1"/>
              </p:cNvSpPr>
              <p:nvPr/>
            </p:nvSpPr>
            <p:spPr bwMode="auto">
              <a:xfrm>
                <a:off x="200" y="0"/>
                <a:ext cx="192"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68" name="Rectangle 40"/>
              <p:cNvSpPr>
                <a:spLocks noChangeArrowheads="1"/>
              </p:cNvSpPr>
              <p:nvPr/>
            </p:nvSpPr>
            <p:spPr bwMode="auto">
              <a:xfrm>
                <a:off x="400" y="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grpSp>
        <p:grpSp>
          <p:nvGrpSpPr>
            <p:cNvPr id="40" name="Group 41"/>
            <p:cNvGrpSpPr>
              <a:grpSpLocks/>
            </p:cNvGrpSpPr>
            <p:nvPr/>
          </p:nvGrpSpPr>
          <p:grpSpPr bwMode="auto">
            <a:xfrm>
              <a:off x="960" y="830"/>
              <a:ext cx="592" cy="192"/>
              <a:chOff x="0" y="0"/>
              <a:chExt cx="592" cy="192"/>
            </a:xfrm>
          </p:grpSpPr>
          <p:sp>
            <p:nvSpPr>
              <p:cNvPr id="63" name="Rectangle 42"/>
              <p:cNvSpPr>
                <a:spLocks noChangeArrowheads="1"/>
              </p:cNvSpPr>
              <p:nvPr/>
            </p:nvSpPr>
            <p:spPr bwMode="auto">
              <a:xfrm>
                <a:off x="0" y="0"/>
                <a:ext cx="192"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64" name="Rectangle 43"/>
              <p:cNvSpPr>
                <a:spLocks noChangeArrowheads="1"/>
              </p:cNvSpPr>
              <p:nvPr/>
            </p:nvSpPr>
            <p:spPr bwMode="auto">
              <a:xfrm>
                <a:off x="200" y="0"/>
                <a:ext cx="192"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65" name="Rectangle 44"/>
              <p:cNvSpPr>
                <a:spLocks noChangeArrowheads="1"/>
              </p:cNvSpPr>
              <p:nvPr/>
            </p:nvSpPr>
            <p:spPr bwMode="auto">
              <a:xfrm>
                <a:off x="400" y="0"/>
                <a:ext cx="192"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grpSp>
        <p:grpSp>
          <p:nvGrpSpPr>
            <p:cNvPr id="41" name="Group 45"/>
            <p:cNvGrpSpPr>
              <a:grpSpLocks/>
            </p:cNvGrpSpPr>
            <p:nvPr/>
          </p:nvGrpSpPr>
          <p:grpSpPr bwMode="auto">
            <a:xfrm>
              <a:off x="960" y="346"/>
              <a:ext cx="592" cy="192"/>
              <a:chOff x="0" y="0"/>
              <a:chExt cx="592" cy="192"/>
            </a:xfrm>
          </p:grpSpPr>
          <p:sp>
            <p:nvSpPr>
              <p:cNvPr id="60" name="Rectangle 46"/>
              <p:cNvSpPr>
                <a:spLocks noChangeArrowheads="1"/>
              </p:cNvSpPr>
              <p:nvPr/>
            </p:nvSpPr>
            <p:spPr bwMode="auto">
              <a:xfrm>
                <a:off x="0" y="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61" name="Rectangle 47"/>
              <p:cNvSpPr>
                <a:spLocks noChangeArrowheads="1"/>
              </p:cNvSpPr>
              <p:nvPr/>
            </p:nvSpPr>
            <p:spPr bwMode="auto">
              <a:xfrm>
                <a:off x="200" y="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62" name="Rectangle 48"/>
              <p:cNvSpPr>
                <a:spLocks noChangeArrowheads="1"/>
              </p:cNvSpPr>
              <p:nvPr/>
            </p:nvSpPr>
            <p:spPr bwMode="auto">
              <a:xfrm>
                <a:off x="400" y="0"/>
                <a:ext cx="192"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grpSp>
        <p:grpSp>
          <p:nvGrpSpPr>
            <p:cNvPr id="42" name="Group 49"/>
            <p:cNvGrpSpPr>
              <a:grpSpLocks/>
            </p:cNvGrpSpPr>
            <p:nvPr/>
          </p:nvGrpSpPr>
          <p:grpSpPr bwMode="auto">
            <a:xfrm>
              <a:off x="960" y="1310"/>
              <a:ext cx="592" cy="192"/>
              <a:chOff x="0" y="0"/>
              <a:chExt cx="592" cy="192"/>
            </a:xfrm>
          </p:grpSpPr>
          <p:sp>
            <p:nvSpPr>
              <p:cNvPr id="57" name="Rectangle 50"/>
              <p:cNvSpPr>
                <a:spLocks noChangeArrowheads="1"/>
              </p:cNvSpPr>
              <p:nvPr/>
            </p:nvSpPr>
            <p:spPr bwMode="auto">
              <a:xfrm>
                <a:off x="0" y="0"/>
                <a:ext cx="192"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58" name="Rectangle 51"/>
              <p:cNvSpPr>
                <a:spLocks noChangeArrowheads="1"/>
              </p:cNvSpPr>
              <p:nvPr/>
            </p:nvSpPr>
            <p:spPr bwMode="auto">
              <a:xfrm>
                <a:off x="200" y="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59" name="Rectangle 52"/>
              <p:cNvSpPr>
                <a:spLocks noChangeArrowheads="1"/>
              </p:cNvSpPr>
              <p:nvPr/>
            </p:nvSpPr>
            <p:spPr bwMode="auto">
              <a:xfrm>
                <a:off x="400" y="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grpSp>
        <p:grpSp>
          <p:nvGrpSpPr>
            <p:cNvPr id="43" name="Group 53"/>
            <p:cNvGrpSpPr>
              <a:grpSpLocks/>
            </p:cNvGrpSpPr>
            <p:nvPr/>
          </p:nvGrpSpPr>
          <p:grpSpPr bwMode="auto">
            <a:xfrm>
              <a:off x="1968" y="834"/>
              <a:ext cx="592" cy="192"/>
              <a:chOff x="0" y="0"/>
              <a:chExt cx="592" cy="192"/>
            </a:xfrm>
          </p:grpSpPr>
          <p:sp>
            <p:nvSpPr>
              <p:cNvPr id="54" name="Rectangle 54"/>
              <p:cNvSpPr>
                <a:spLocks noChangeArrowheads="1"/>
              </p:cNvSpPr>
              <p:nvPr/>
            </p:nvSpPr>
            <p:spPr bwMode="auto">
              <a:xfrm>
                <a:off x="0" y="0"/>
                <a:ext cx="192"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55" name="Rectangle 55"/>
              <p:cNvSpPr>
                <a:spLocks noChangeArrowheads="1"/>
              </p:cNvSpPr>
              <p:nvPr/>
            </p:nvSpPr>
            <p:spPr bwMode="auto">
              <a:xfrm>
                <a:off x="200" y="0"/>
                <a:ext cx="192"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sp>
            <p:nvSpPr>
              <p:cNvPr id="56" name="Rectangle 56"/>
              <p:cNvSpPr>
                <a:spLocks noChangeArrowheads="1"/>
              </p:cNvSpPr>
              <p:nvPr/>
            </p:nvSpPr>
            <p:spPr bwMode="auto">
              <a:xfrm>
                <a:off x="400" y="0"/>
                <a:ext cx="192"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grpSp>
        <p:sp>
          <p:nvSpPr>
            <p:cNvPr id="44" name="Text Box 57"/>
            <p:cNvSpPr txBox="1">
              <a:spLocks noChangeArrowheads="1"/>
            </p:cNvSpPr>
            <p:nvPr/>
          </p:nvSpPr>
          <p:spPr bwMode="auto">
            <a:xfrm>
              <a:off x="0" y="0"/>
              <a:ext cx="9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ct val="50000"/>
                </a:spcBef>
                <a:spcAft>
                  <a:spcPts val="0"/>
                </a:spcAft>
                <a:buClrTx/>
                <a:buSzTx/>
                <a:buNone/>
              </a:pPr>
              <a:r>
                <a:rPr lang="zh-CN" altLang="en-US" sz="1200" b="0">
                  <a:solidFill>
                    <a:prstClr val="black"/>
                  </a:solidFill>
                  <a:latin typeface="Times New Roman" panose="02020603050405020304" pitchFamily="18" charset="0"/>
                  <a:ea typeface="黑体" panose="02010609060101010101" pitchFamily="49" charset="-122"/>
                </a:rPr>
                <a:t>期望结果</a:t>
              </a:r>
            </a:p>
          </p:txBody>
        </p:sp>
        <p:sp>
          <p:nvSpPr>
            <p:cNvPr id="45" name="Text Box 58"/>
            <p:cNvSpPr txBox="1">
              <a:spLocks noChangeArrowheads="1"/>
            </p:cNvSpPr>
            <p:nvPr/>
          </p:nvSpPr>
          <p:spPr bwMode="auto">
            <a:xfrm>
              <a:off x="768" y="130"/>
              <a:ext cx="1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ct val="50000"/>
                </a:spcBef>
                <a:spcAft>
                  <a:spcPts val="0"/>
                </a:spcAft>
                <a:buClrTx/>
                <a:buSzTx/>
                <a:buNone/>
              </a:pPr>
              <a:r>
                <a:rPr lang="zh-CN" altLang="en-US" sz="1200" b="0">
                  <a:solidFill>
                    <a:prstClr val="black"/>
                  </a:solidFill>
                  <a:latin typeface="Times New Roman" panose="02020603050405020304" pitchFamily="18" charset="0"/>
                  <a:ea typeface="黑体" panose="02010609060101010101" pitchFamily="49" charset="-122"/>
                </a:rPr>
                <a:t>个体</a:t>
              </a:r>
              <a:r>
                <a:rPr lang="en-US" altLang="zh-CN" sz="1200" b="0">
                  <a:solidFill>
                    <a:prstClr val="black"/>
                  </a:solidFill>
                  <a:latin typeface="Times New Roman" panose="02020603050405020304" pitchFamily="18" charset="0"/>
                  <a:ea typeface="黑体" panose="02010609060101010101" pitchFamily="49" charset="-122"/>
                </a:rPr>
                <a:t>1 (</a:t>
              </a:r>
              <a:r>
                <a:rPr lang="zh-CN" altLang="en-US" sz="1200" b="0">
                  <a:solidFill>
                    <a:prstClr val="black"/>
                  </a:solidFill>
                  <a:latin typeface="Times New Roman" panose="02020603050405020304" pitchFamily="18" charset="0"/>
                  <a:ea typeface="黑体" panose="02010609060101010101" pitchFamily="49" charset="-122"/>
                </a:rPr>
                <a:t>精度</a:t>
              </a:r>
              <a:r>
                <a:rPr lang="en-US" altLang="zh-CN" sz="1200" b="0">
                  <a:solidFill>
                    <a:prstClr val="black"/>
                  </a:solidFill>
                  <a:latin typeface="Times New Roman" panose="02020603050405020304" pitchFamily="18" charset="0"/>
                  <a:ea typeface="黑体" panose="02010609060101010101" pitchFamily="49" charset="-122"/>
                </a:rPr>
                <a:t>33.3%)</a:t>
              </a:r>
            </a:p>
          </p:txBody>
        </p:sp>
        <p:sp>
          <p:nvSpPr>
            <p:cNvPr id="46" name="Text Box 59"/>
            <p:cNvSpPr txBox="1">
              <a:spLocks noChangeArrowheads="1"/>
            </p:cNvSpPr>
            <p:nvPr/>
          </p:nvSpPr>
          <p:spPr bwMode="auto">
            <a:xfrm>
              <a:off x="528" y="618"/>
              <a:ext cx="12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ct val="50000"/>
                </a:spcBef>
                <a:spcAft>
                  <a:spcPts val="0"/>
                </a:spcAft>
                <a:buClrTx/>
                <a:buSzTx/>
                <a:buNone/>
              </a:pPr>
              <a:r>
                <a:rPr lang="zh-CN" altLang="en-US" sz="1200" b="0" dirty="0">
                  <a:solidFill>
                    <a:prstClr val="black"/>
                  </a:solidFill>
                  <a:latin typeface="Times New Roman" panose="02020603050405020304" pitchFamily="18" charset="0"/>
                  <a:ea typeface="黑体" panose="02010609060101010101" pitchFamily="49" charset="-122"/>
                </a:rPr>
                <a:t>个体</a:t>
              </a:r>
              <a:r>
                <a:rPr lang="en-US" altLang="zh-CN" sz="1200" b="0" dirty="0">
                  <a:solidFill>
                    <a:prstClr val="black"/>
                  </a:solidFill>
                  <a:latin typeface="Times New Roman" panose="02020603050405020304" pitchFamily="18" charset="0"/>
                  <a:ea typeface="黑体" panose="02010609060101010101" pitchFamily="49" charset="-122"/>
                </a:rPr>
                <a:t>2 (</a:t>
              </a:r>
              <a:r>
                <a:rPr lang="zh-CN" altLang="en-US" sz="1200" b="0" dirty="0">
                  <a:solidFill>
                    <a:prstClr val="black"/>
                  </a:solidFill>
                  <a:latin typeface="Times New Roman" panose="02020603050405020304" pitchFamily="18" charset="0"/>
                  <a:ea typeface="黑体" panose="02010609060101010101" pitchFamily="49" charset="-122"/>
                </a:rPr>
                <a:t>精度</a:t>
              </a:r>
              <a:r>
                <a:rPr lang="en-US" altLang="zh-CN" sz="1200" b="0" dirty="0">
                  <a:solidFill>
                    <a:prstClr val="black"/>
                  </a:solidFill>
                  <a:latin typeface="Times New Roman" panose="02020603050405020304" pitchFamily="18" charset="0"/>
                  <a:ea typeface="黑体" panose="02010609060101010101" pitchFamily="49" charset="-122"/>
                </a:rPr>
                <a:t>33.3%)</a:t>
              </a:r>
            </a:p>
          </p:txBody>
        </p:sp>
        <p:sp>
          <p:nvSpPr>
            <p:cNvPr id="47" name="Text Box 60"/>
            <p:cNvSpPr txBox="1">
              <a:spLocks noChangeArrowheads="1"/>
            </p:cNvSpPr>
            <p:nvPr/>
          </p:nvSpPr>
          <p:spPr bwMode="auto">
            <a:xfrm>
              <a:off x="528" y="1102"/>
              <a:ext cx="12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ct val="50000"/>
                </a:spcBef>
                <a:spcAft>
                  <a:spcPts val="0"/>
                </a:spcAft>
                <a:buClrTx/>
                <a:buSzTx/>
                <a:buNone/>
              </a:pPr>
              <a:r>
                <a:rPr lang="zh-CN" altLang="en-US" sz="1200" b="0">
                  <a:solidFill>
                    <a:prstClr val="black"/>
                  </a:solidFill>
                  <a:latin typeface="Times New Roman" panose="02020603050405020304" pitchFamily="18" charset="0"/>
                  <a:ea typeface="黑体" panose="02010609060101010101" pitchFamily="49" charset="-122"/>
                </a:rPr>
                <a:t>个体</a:t>
              </a:r>
              <a:r>
                <a:rPr lang="en-US" altLang="zh-CN" sz="1200" b="0">
                  <a:solidFill>
                    <a:prstClr val="black"/>
                  </a:solidFill>
                  <a:latin typeface="Times New Roman" panose="02020603050405020304" pitchFamily="18" charset="0"/>
                  <a:ea typeface="黑体" panose="02010609060101010101" pitchFamily="49" charset="-122"/>
                </a:rPr>
                <a:t>3 (</a:t>
              </a:r>
              <a:r>
                <a:rPr lang="zh-CN" altLang="en-US" sz="1200" b="0">
                  <a:solidFill>
                    <a:prstClr val="black"/>
                  </a:solidFill>
                  <a:latin typeface="Times New Roman" panose="02020603050405020304" pitchFamily="18" charset="0"/>
                  <a:ea typeface="黑体" panose="02010609060101010101" pitchFamily="49" charset="-122"/>
                </a:rPr>
                <a:t>精度</a:t>
              </a:r>
              <a:r>
                <a:rPr lang="en-US" altLang="zh-CN" sz="1200" b="0">
                  <a:solidFill>
                    <a:prstClr val="black"/>
                  </a:solidFill>
                  <a:latin typeface="Times New Roman" panose="02020603050405020304" pitchFamily="18" charset="0"/>
                  <a:ea typeface="黑体" panose="02010609060101010101" pitchFamily="49" charset="-122"/>
                </a:rPr>
                <a:t>33.3%)</a:t>
              </a:r>
            </a:p>
          </p:txBody>
        </p:sp>
        <p:sp>
          <p:nvSpPr>
            <p:cNvPr id="48" name="Text Box 61"/>
            <p:cNvSpPr txBox="1">
              <a:spLocks noChangeArrowheads="1"/>
            </p:cNvSpPr>
            <p:nvPr/>
          </p:nvSpPr>
          <p:spPr bwMode="auto">
            <a:xfrm>
              <a:off x="1912" y="598"/>
              <a:ext cx="9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ct val="50000"/>
                </a:spcBef>
                <a:spcAft>
                  <a:spcPts val="0"/>
                </a:spcAft>
                <a:buClrTx/>
                <a:buSzTx/>
                <a:buNone/>
              </a:pPr>
              <a:r>
                <a:rPr lang="zh-CN" altLang="en-US" sz="1200" b="0">
                  <a:solidFill>
                    <a:prstClr val="black"/>
                  </a:solidFill>
                  <a:latin typeface="Times New Roman" panose="02020603050405020304" pitchFamily="18" charset="0"/>
                  <a:ea typeface="黑体" panose="02010609060101010101" pitchFamily="49" charset="-122"/>
                </a:rPr>
                <a:t>集成 </a:t>
              </a:r>
              <a:r>
                <a:rPr lang="en-US" altLang="zh-CN" sz="1200" b="0">
                  <a:solidFill>
                    <a:prstClr val="black"/>
                  </a:solidFill>
                  <a:latin typeface="Times New Roman" panose="02020603050405020304" pitchFamily="18" charset="0"/>
                  <a:ea typeface="黑体" panose="02010609060101010101" pitchFamily="49" charset="-122"/>
                </a:rPr>
                <a:t>(</a:t>
              </a:r>
              <a:r>
                <a:rPr lang="zh-CN" altLang="en-US" sz="1200" b="0">
                  <a:solidFill>
                    <a:prstClr val="black"/>
                  </a:solidFill>
                  <a:latin typeface="Times New Roman" panose="02020603050405020304" pitchFamily="18" charset="0"/>
                  <a:ea typeface="黑体" panose="02010609060101010101" pitchFamily="49" charset="-122"/>
                </a:rPr>
                <a:t>精度</a:t>
              </a:r>
              <a:r>
                <a:rPr lang="en-US" altLang="zh-CN" sz="1200" b="0">
                  <a:solidFill>
                    <a:prstClr val="black"/>
                  </a:solidFill>
                  <a:latin typeface="Times New Roman" panose="02020603050405020304" pitchFamily="18" charset="0"/>
                  <a:ea typeface="黑体" panose="02010609060101010101" pitchFamily="49" charset="-122"/>
                </a:rPr>
                <a:t>0%)</a:t>
              </a:r>
            </a:p>
          </p:txBody>
        </p:sp>
        <p:sp>
          <p:nvSpPr>
            <p:cNvPr id="49" name="Line 62"/>
            <p:cNvSpPr>
              <a:spLocks noChangeShapeType="1"/>
            </p:cNvSpPr>
            <p:nvPr/>
          </p:nvSpPr>
          <p:spPr bwMode="auto">
            <a:xfrm>
              <a:off x="1632" y="442"/>
              <a:ext cx="28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prstClr val="black"/>
                </a:solidFill>
                <a:latin typeface="Trebuchet MS" panose="020B0603020202020204"/>
                <a:ea typeface="华文新魏" panose="02010800040101010101" pitchFamily="2" charset="-122"/>
              </a:endParaRPr>
            </a:p>
          </p:txBody>
        </p:sp>
        <p:sp>
          <p:nvSpPr>
            <p:cNvPr id="50" name="Line 63"/>
            <p:cNvSpPr>
              <a:spLocks noChangeShapeType="1"/>
            </p:cNvSpPr>
            <p:nvPr/>
          </p:nvSpPr>
          <p:spPr bwMode="auto">
            <a:xfrm>
              <a:off x="1632" y="92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prstClr val="black"/>
                </a:solidFill>
                <a:latin typeface="Trebuchet MS" panose="020B0603020202020204"/>
                <a:ea typeface="华文新魏" panose="02010800040101010101" pitchFamily="2" charset="-122"/>
              </a:endParaRPr>
            </a:p>
          </p:txBody>
        </p:sp>
        <p:sp>
          <p:nvSpPr>
            <p:cNvPr id="51" name="Line 64"/>
            <p:cNvSpPr>
              <a:spLocks noChangeShapeType="1"/>
            </p:cNvSpPr>
            <p:nvPr/>
          </p:nvSpPr>
          <p:spPr bwMode="auto">
            <a:xfrm flipV="1">
              <a:off x="1632" y="1018"/>
              <a:ext cx="28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prstClr val="black"/>
                </a:solidFill>
                <a:latin typeface="Trebuchet MS" panose="020B0603020202020204"/>
                <a:ea typeface="华文新魏" panose="02010800040101010101" pitchFamily="2" charset="-122"/>
              </a:endParaRPr>
            </a:p>
          </p:txBody>
        </p:sp>
        <p:sp>
          <p:nvSpPr>
            <p:cNvPr id="52" name="Line 65"/>
            <p:cNvSpPr>
              <a:spLocks noChangeShapeType="1"/>
            </p:cNvSpPr>
            <p:nvPr/>
          </p:nvSpPr>
          <p:spPr bwMode="auto">
            <a:xfrm>
              <a:off x="1776" y="394"/>
              <a:ext cx="0" cy="1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fontAlgn="auto">
                <a:spcBef>
                  <a:spcPts val="0"/>
                </a:spcBef>
                <a:spcAft>
                  <a:spcPts val="0"/>
                </a:spcAft>
                <a:buClrTx/>
                <a:buSzTx/>
                <a:buNone/>
              </a:pPr>
              <a:endParaRPr lang="zh-CN" altLang="en-US" sz="1350">
                <a:solidFill>
                  <a:prstClr val="black"/>
                </a:solidFill>
                <a:latin typeface="Trebuchet MS" panose="020B0603020202020204"/>
                <a:ea typeface="华文新魏" panose="02010800040101010101" pitchFamily="2" charset="-122"/>
              </a:endParaRPr>
            </a:p>
          </p:txBody>
        </p:sp>
        <p:sp>
          <p:nvSpPr>
            <p:cNvPr id="53" name="Text Box 66"/>
            <p:cNvSpPr txBox="1">
              <a:spLocks noChangeArrowheads="1"/>
            </p:cNvSpPr>
            <p:nvPr/>
          </p:nvSpPr>
          <p:spPr bwMode="auto">
            <a:xfrm>
              <a:off x="1728" y="1402"/>
              <a:ext cx="67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ct val="50000"/>
                </a:spcBef>
                <a:spcAft>
                  <a:spcPts val="0"/>
                </a:spcAft>
                <a:buClrTx/>
                <a:buSzTx/>
                <a:buNone/>
              </a:pPr>
              <a:r>
                <a:rPr lang="zh-CN" altLang="en-US" sz="1350" b="0">
                  <a:solidFill>
                    <a:prstClr val="black"/>
                  </a:solidFill>
                  <a:latin typeface="Times New Roman" panose="02020603050405020304" pitchFamily="18" charset="0"/>
                  <a:ea typeface="黑体" panose="02010609060101010101" pitchFamily="49" charset="-122"/>
                </a:rPr>
                <a:t>投票</a:t>
              </a:r>
            </a:p>
          </p:txBody>
        </p:sp>
      </p:grpSp>
      <p:grpSp>
        <p:nvGrpSpPr>
          <p:cNvPr id="69" name="Group 67"/>
          <p:cNvGrpSpPr>
            <a:grpSpLocks/>
          </p:cNvGrpSpPr>
          <p:nvPr/>
        </p:nvGrpSpPr>
        <p:grpSpPr bwMode="auto">
          <a:xfrm>
            <a:off x="4800053" y="4097157"/>
            <a:ext cx="2457450" cy="642938"/>
            <a:chOff x="0" y="0"/>
            <a:chExt cx="2064" cy="540"/>
          </a:xfrm>
        </p:grpSpPr>
        <p:sp>
          <p:nvSpPr>
            <p:cNvPr id="70" name="Text Box 68"/>
            <p:cNvSpPr txBox="1">
              <a:spLocks noChangeArrowheads="1"/>
            </p:cNvSpPr>
            <p:nvPr/>
          </p:nvSpPr>
          <p:spPr bwMode="auto">
            <a:xfrm>
              <a:off x="0" y="288"/>
              <a:ext cx="206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ct val="50000"/>
                </a:spcBef>
                <a:spcAft>
                  <a:spcPts val="0"/>
                </a:spcAft>
                <a:buClrTx/>
                <a:buSzTx/>
                <a:buNone/>
              </a:pPr>
              <a:r>
                <a:rPr lang="zh-CN" altLang="en-US" sz="1350" b="0">
                  <a:solidFill>
                    <a:srgbClr val="808000"/>
                  </a:solidFill>
                  <a:latin typeface="Georgia" panose="02040502050405020303" pitchFamily="18" charset="0"/>
                  <a:ea typeface="黑体" panose="02010609060101010101" pitchFamily="49" charset="-122"/>
                </a:rPr>
                <a:t>个体精度不能太低</a:t>
              </a:r>
            </a:p>
          </p:txBody>
        </p:sp>
        <p:sp>
          <p:nvSpPr>
            <p:cNvPr id="71" name="AutoShape 69"/>
            <p:cNvSpPr>
              <a:spLocks noChangeArrowheads="1"/>
            </p:cNvSpPr>
            <p:nvPr/>
          </p:nvSpPr>
          <p:spPr bwMode="auto">
            <a:xfrm>
              <a:off x="240" y="0"/>
              <a:ext cx="192" cy="288"/>
            </a:xfrm>
            <a:prstGeom prst="downArrow">
              <a:avLst>
                <a:gd name="adj1" fmla="val 50000"/>
                <a:gd name="adj2" fmla="val 37500"/>
              </a:avLst>
            </a:prstGeom>
            <a:noFill/>
            <a:ln w="9525">
              <a:solidFill>
                <a:srgbClr val="8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ts val="0"/>
                </a:spcBef>
                <a:spcAft>
                  <a:spcPts val="0"/>
                </a:spcAft>
                <a:buClrTx/>
                <a:buSzTx/>
                <a:buNone/>
              </a:pPr>
              <a:endParaRPr lang="zh-CN" altLang="en-US" sz="1800">
                <a:solidFill>
                  <a:prstClr val="black"/>
                </a:solidFill>
                <a:ea typeface="宋体" panose="02010600030101010101" pitchFamily="2" charset="-122"/>
              </a:endParaRPr>
            </a:p>
          </p:txBody>
        </p:sp>
      </p:grpSp>
      <p:grpSp>
        <p:nvGrpSpPr>
          <p:cNvPr id="72" name="Group 70"/>
          <p:cNvGrpSpPr>
            <a:grpSpLocks/>
          </p:cNvGrpSpPr>
          <p:nvPr/>
        </p:nvGrpSpPr>
        <p:grpSpPr bwMode="auto">
          <a:xfrm>
            <a:off x="605119" y="4791562"/>
            <a:ext cx="6570632" cy="1730267"/>
            <a:chOff x="0" y="0"/>
            <a:chExt cx="4493" cy="1135"/>
          </a:xfrm>
        </p:grpSpPr>
        <p:grpSp>
          <p:nvGrpSpPr>
            <p:cNvPr id="73" name="Group 71"/>
            <p:cNvGrpSpPr>
              <a:grpSpLocks/>
            </p:cNvGrpSpPr>
            <p:nvPr/>
          </p:nvGrpSpPr>
          <p:grpSpPr bwMode="auto">
            <a:xfrm>
              <a:off x="0" y="0"/>
              <a:ext cx="4493" cy="1135"/>
              <a:chOff x="0" y="0"/>
              <a:chExt cx="4493" cy="1135"/>
            </a:xfrm>
          </p:grpSpPr>
          <mc:AlternateContent xmlns:mc="http://schemas.openxmlformats.org/markup-compatibility/2006" xmlns:a14="http://schemas.microsoft.com/office/drawing/2010/main">
            <mc:Choice Requires="a14">
              <p:graphicFrame>
                <p:nvGraphicFramePr>
                  <p:cNvPr id="75" name="Object 72"/>
                  <p:cNvGraphicFramePr>
                    <a:graphicFrameLocks noChangeAspect="1"/>
                  </p:cNvGraphicFramePr>
                  <p:nvPr>
                    <p:extLst>
                      <p:ext uri="{D42A27DB-BD31-4B8C-83A1-F6EECF244321}">
                        <p14:modId xmlns:p14="http://schemas.microsoft.com/office/powerpoint/2010/main" val="1890346448"/>
                      </p:ext>
                    </p:extLst>
                  </p:nvPr>
                </p:nvGraphicFramePr>
                <p:xfrm>
                  <a:off x="39" y="0"/>
                  <a:ext cx="979" cy="277"/>
                </p:xfrm>
                <a:graphic>
                  <a:graphicData uri="http://schemas.openxmlformats.org/presentationml/2006/ole">
                    <mc:AlternateContent>
                      <mc:Choice xmlns:v="urn:schemas-microsoft-com:vml" Requires="v">
                        <p:oleObj spid="_x0000_s9690" name="Equation" r:id="rId3" imgW="672840" imgH="190440" progId="Equation.DSMT4">
                          <p:embed/>
                        </p:oleObj>
                      </mc:Choice>
                      <mc:Fallback>
                        <p:oleObj name="Equation" r:id="rId3" imgW="672840" imgH="190440" progId="Equation.DSMT4">
                          <p:embed/>
                          <p:pic>
                            <p:nvPicPr>
                              <p:cNvPr id="0" name=""/>
                              <p:cNvPicPr>
                                <a:picLocks noChangeAspect="1" noChangeArrowheads="1"/>
                              </p:cNvPicPr>
                              <p:nvPr/>
                            </p:nvPicPr>
                            <p:blipFill>
                              <a:blip r:embed="rId4"/>
                              <a:srcRect/>
                              <a:stretch>
                                <a:fillRect/>
                              </a:stretch>
                            </p:blipFill>
                            <p:spPr bwMode="auto">
                              <a:xfrm>
                                <a:off x="39" y="0"/>
                                <a:ext cx="979" cy="2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75" name="Object 72"/>
                  <p:cNvGraphicFramePr>
                    <a:graphicFrameLocks noChangeAspect="1"/>
                  </p:cNvGraphicFramePr>
                  <p:nvPr/>
                </p:nvGraphicFramePr>
                <p:xfrm>
                  <a:off x="48" y="0"/>
                  <a:ext cx="960" cy="277"/>
                </p:xfrm>
                <a:graphic>
                  <a:graphicData uri="http://schemas.openxmlformats.org/presentationml/2006/ole">
                    <mc:AlternateContent>
                      <mc:Choice xmlns:v="urn:schemas-microsoft-com:vml" Requires="v">
                        <p:oleObj spid="_x0000_s1031" r:id="rId5" imgW="660687" imgH="190583" progId="Equation.DSMT4">
                          <p:embed/>
                        </p:oleObj>
                      </mc:Choice>
                      <mc:Fallback>
                        <p:oleObj r:id="rId5" imgW="660687" imgH="19058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 y="0"/>
                                <a:ext cx="960"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76" name="Text Box 73"/>
                  <p:cNvSpPr txBox="1">
                    <a:spLocks noChangeArrowheads="1"/>
                  </p:cNvSpPr>
                  <p:nvPr/>
                </p:nvSpPr>
                <p:spPr bwMode="auto">
                  <a:xfrm>
                    <a:off x="0" y="367"/>
                    <a:ext cx="4493" cy="768"/>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marL="257175" indent="-257175" defTabSz="342900" fontAlgn="auto">
                      <a:spcBef>
                        <a:spcPct val="50000"/>
                      </a:spcBef>
                      <a:spcAft>
                        <a:spcPts val="0"/>
                      </a:spcAft>
                      <a:buClrTx/>
                      <a:buSzTx/>
                      <a:buFont typeface="Wingdings" panose="05000000000000000000" pitchFamily="2" charset="2"/>
                      <a:buChar char="Ø"/>
                    </a:pPr>
                    <a14:m>
                      <m:oMath xmlns:m="http://schemas.openxmlformats.org/officeDocument/2006/math">
                        <m:acc>
                          <m:accPr>
                            <m:chr m:val="̅"/>
                            <m:ctrlPr>
                              <a:rPr lang="en-US" altLang="zh-CN" sz="2000" b="0" i="1" smtClean="0">
                                <a:solidFill>
                                  <a:srgbClr val="0000FF"/>
                                </a:solidFill>
                                <a:latin typeface="Cambria Math" panose="02040503050406030204" pitchFamily="18" charset="0"/>
                                <a:ea typeface="黑体" panose="02010609060101010101" pitchFamily="49" charset="-122"/>
                              </a:rPr>
                            </m:ctrlPr>
                          </m:accPr>
                          <m:e>
                            <m:r>
                              <a:rPr lang="en-US" altLang="zh-CN" sz="2000" b="0" i="1">
                                <a:solidFill>
                                  <a:srgbClr val="0000FF"/>
                                </a:solidFill>
                                <a:latin typeface="Cambria Math" panose="02040503050406030204" pitchFamily="18" charset="0"/>
                                <a:ea typeface="黑体" panose="02010609060101010101" pitchFamily="49" charset="-122"/>
                              </a:rPr>
                              <m:t>𝐸</m:t>
                            </m:r>
                          </m:e>
                        </m:acc>
                        <m:r>
                          <a:rPr lang="zh-CN" altLang="en-US" sz="2000" b="0" i="1">
                            <a:solidFill>
                              <a:srgbClr val="0000FF"/>
                            </a:solidFill>
                            <a:latin typeface="Cambria Math" panose="02040503050406030204" pitchFamily="18" charset="0"/>
                            <a:ea typeface="黑体" panose="02010609060101010101" pitchFamily="49" charset="-122"/>
                          </a:rPr>
                          <m:t>是加权平均后的各个学习器误差，</m:t>
                        </m:r>
                        <m:acc>
                          <m:accPr>
                            <m:chr m:val="̅"/>
                            <m:ctrlPr>
                              <a:rPr lang="en-US" altLang="zh-CN" sz="2000" b="0" i="1">
                                <a:solidFill>
                                  <a:srgbClr val="0000FF"/>
                                </a:solidFill>
                                <a:latin typeface="Cambria Math" panose="02040503050406030204" pitchFamily="18" charset="0"/>
                                <a:ea typeface="黑体" panose="02010609060101010101" pitchFamily="49" charset="-122"/>
                              </a:rPr>
                            </m:ctrlPr>
                          </m:accPr>
                          <m:e>
                            <m:r>
                              <a:rPr lang="en-US" altLang="zh-CN" sz="2000" b="0" i="1">
                                <a:solidFill>
                                  <a:srgbClr val="0000FF"/>
                                </a:solidFill>
                                <a:latin typeface="Cambria Math" panose="02040503050406030204" pitchFamily="18" charset="0"/>
                                <a:ea typeface="黑体" panose="02010609060101010101" pitchFamily="49" charset="-122"/>
                              </a:rPr>
                              <m:t>𝐴</m:t>
                            </m:r>
                          </m:e>
                        </m:acc>
                      </m:oMath>
                    </a14:m>
                    <a:r>
                      <a:rPr lang="zh-CN" altLang="en-US" sz="2000" b="0" dirty="0">
                        <a:solidFill>
                          <a:srgbClr val="0000FF"/>
                        </a:solidFill>
                        <a:latin typeface="Georgia" panose="02040502050405020303" pitchFamily="18" charset="0"/>
                        <a:ea typeface="黑体" panose="02010609060101010101" pitchFamily="49" charset="-122"/>
                      </a:rPr>
                      <a:t>是加权平均后的方差；</a:t>
                    </a:r>
                    <a:endParaRPr lang="en-US" altLang="zh-CN" sz="2000" b="0" dirty="0">
                      <a:solidFill>
                        <a:srgbClr val="0000FF"/>
                      </a:solidFill>
                      <a:latin typeface="Georgia" panose="02040502050405020303" pitchFamily="18" charset="0"/>
                      <a:ea typeface="黑体" panose="02010609060101010101" pitchFamily="49" charset="-122"/>
                    </a:endParaRPr>
                  </a:p>
                  <a:p>
                    <a:pPr marL="257175" indent="-257175" defTabSz="342900" fontAlgn="auto">
                      <a:spcBef>
                        <a:spcPct val="50000"/>
                      </a:spcBef>
                      <a:spcAft>
                        <a:spcPts val="0"/>
                      </a:spcAft>
                      <a:buClrTx/>
                      <a:buSzTx/>
                      <a:buFont typeface="Wingdings" panose="05000000000000000000" pitchFamily="2" charset="2"/>
                      <a:buChar char="Ø"/>
                    </a:pPr>
                    <a:r>
                      <a:rPr lang="zh-CN" altLang="en-US" sz="2000" b="0" dirty="0">
                        <a:solidFill>
                          <a:srgbClr val="0000FF"/>
                        </a:solidFill>
                        <a:latin typeface="Georgia" panose="02040502050405020303" pitchFamily="18" charset="0"/>
                        <a:ea typeface="黑体" panose="02010609060101010101" pitchFamily="49" charset="-122"/>
                      </a:rPr>
                      <a:t>个体学习器越精确、差异越大，集成越好</a:t>
                    </a:r>
                  </a:p>
                </p:txBody>
              </p:sp>
            </mc:Choice>
            <mc:Fallback xmlns="">
              <p:sp>
                <p:nvSpPr>
                  <p:cNvPr id="76" name="Text Box 73"/>
                  <p:cNvSpPr txBox="1">
                    <a:spLocks noRot="1" noChangeAspect="1" noMove="1" noResize="1" noEditPoints="1" noAdjustHandles="1" noChangeArrowheads="1" noChangeShapeType="1" noTextEdit="1"/>
                  </p:cNvSpPr>
                  <p:nvPr/>
                </p:nvSpPr>
                <p:spPr bwMode="auto">
                  <a:xfrm>
                    <a:off x="0" y="367"/>
                    <a:ext cx="4493" cy="768"/>
                  </a:xfrm>
                  <a:prstGeom prst="rect">
                    <a:avLst/>
                  </a:prstGeom>
                  <a:blipFill>
                    <a:blip r:embed="rId7"/>
                    <a:stretch>
                      <a:fillRect l="-835" t="-4167" b="-729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74" name="Text Box 74"/>
            <p:cNvSpPr txBox="1">
              <a:spLocks noChangeArrowheads="1"/>
            </p:cNvSpPr>
            <p:nvPr/>
          </p:nvSpPr>
          <p:spPr bwMode="auto">
            <a:xfrm>
              <a:off x="1164" y="60"/>
              <a:ext cx="283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ahoma" panose="020B0604030504040204" pitchFamily="34" charset="0"/>
                </a:defRPr>
              </a:lvl1pPr>
              <a:lvl2pPr marL="742950" indent="-285750">
                <a:defRPr sz="2400" b="1">
                  <a:solidFill>
                    <a:schemeClr val="tx1"/>
                  </a:solidFill>
                  <a:latin typeface="Tahoma" panose="020B0604030504040204" pitchFamily="34" charset="0"/>
                </a:defRPr>
              </a:lvl2pPr>
              <a:lvl3pPr marL="1143000" indent="-228600">
                <a:defRPr sz="2400" b="1">
                  <a:solidFill>
                    <a:schemeClr val="tx1"/>
                  </a:solidFill>
                  <a:latin typeface="Tahoma" panose="020B0604030504040204" pitchFamily="34" charset="0"/>
                </a:defRPr>
              </a:lvl3pPr>
              <a:lvl4pPr marL="1600200" indent="-228600">
                <a:defRPr sz="2400" b="1">
                  <a:solidFill>
                    <a:schemeClr val="tx1"/>
                  </a:solidFill>
                  <a:latin typeface="Tahoma" panose="020B0604030504040204" pitchFamily="34" charset="0"/>
                </a:defRPr>
              </a:lvl4pPr>
              <a:lvl5pPr marL="2057400" indent="-228600">
                <a:defRPr sz="2400" b="1">
                  <a:solidFill>
                    <a:schemeClr val="tx1"/>
                  </a:solidFill>
                  <a:latin typeface="Tahoma" panose="020B0604030504040204" pitchFamily="34" charset="0"/>
                </a:defRPr>
              </a:lvl5pPr>
              <a:lvl6pPr marL="2514600" indent="-228600" eaLnBrk="0" fontAlgn="base" hangingPunct="0">
                <a:spcBef>
                  <a:spcPct val="0"/>
                </a:spcBef>
                <a:spcAft>
                  <a:spcPct val="0"/>
                </a:spcAft>
                <a:defRPr sz="2400" b="1">
                  <a:solidFill>
                    <a:schemeClr val="tx1"/>
                  </a:solidFill>
                  <a:latin typeface="Tahoma" panose="020B0604030504040204" pitchFamily="34" charset="0"/>
                </a:defRPr>
              </a:lvl6pPr>
              <a:lvl7pPr marL="2971800" indent="-228600" eaLnBrk="0" fontAlgn="base" hangingPunct="0">
                <a:spcBef>
                  <a:spcPct val="0"/>
                </a:spcBef>
                <a:spcAft>
                  <a:spcPct val="0"/>
                </a:spcAft>
                <a:defRPr sz="2400" b="1">
                  <a:solidFill>
                    <a:schemeClr val="tx1"/>
                  </a:solidFill>
                  <a:latin typeface="Tahoma" panose="020B0604030504040204" pitchFamily="34" charset="0"/>
                </a:defRPr>
              </a:lvl7pPr>
              <a:lvl8pPr marL="3429000" indent="-228600" eaLnBrk="0" fontAlgn="base" hangingPunct="0">
                <a:spcBef>
                  <a:spcPct val="0"/>
                </a:spcBef>
                <a:spcAft>
                  <a:spcPct val="0"/>
                </a:spcAft>
                <a:defRPr sz="2400" b="1">
                  <a:solidFill>
                    <a:schemeClr val="tx1"/>
                  </a:solidFill>
                  <a:latin typeface="Tahoma" panose="020B0604030504040204" pitchFamily="34" charset="0"/>
                </a:defRPr>
              </a:lvl8pPr>
              <a:lvl9pPr marL="3886200" indent="-228600" eaLnBrk="0" fontAlgn="base" hangingPunct="0">
                <a:spcBef>
                  <a:spcPct val="0"/>
                </a:spcBef>
                <a:spcAft>
                  <a:spcPct val="0"/>
                </a:spcAft>
                <a:defRPr sz="2400" b="1">
                  <a:solidFill>
                    <a:schemeClr val="tx1"/>
                  </a:solidFill>
                  <a:latin typeface="Tahoma" panose="020B0604030504040204" pitchFamily="34" charset="0"/>
                </a:defRPr>
              </a:lvl9pPr>
            </a:lstStyle>
            <a:p>
              <a:pPr defTabSz="342900" fontAlgn="auto">
                <a:spcBef>
                  <a:spcPct val="50000"/>
                </a:spcBef>
                <a:spcAft>
                  <a:spcPts val="0"/>
                </a:spcAft>
                <a:buClrTx/>
                <a:buSzTx/>
                <a:buNone/>
              </a:pPr>
              <a:r>
                <a:rPr lang="en-US" altLang="zh-CN" sz="1200" b="0" dirty="0">
                  <a:solidFill>
                    <a:srgbClr val="0000FF"/>
                  </a:solidFill>
                  <a:latin typeface="Palatino Linotype" panose="02040502050505030304" pitchFamily="18" charset="0"/>
                  <a:ea typeface="宋体" panose="02010600030101010101" pitchFamily="2" charset="-122"/>
                </a:rPr>
                <a:t>[A. Krogh &amp; J. </a:t>
              </a:r>
              <a:r>
                <a:rPr lang="en-US" altLang="zh-CN" sz="1200" b="0" dirty="0" err="1">
                  <a:solidFill>
                    <a:srgbClr val="0000FF"/>
                  </a:solidFill>
                  <a:latin typeface="Palatino Linotype" panose="02040502050505030304" pitchFamily="18" charset="0"/>
                  <a:ea typeface="宋体" panose="02010600030101010101" pitchFamily="2" charset="-122"/>
                </a:rPr>
                <a:t>Vedelsby</a:t>
              </a:r>
              <a:r>
                <a:rPr lang="en-US" altLang="zh-CN" sz="1200" b="0" dirty="0">
                  <a:solidFill>
                    <a:srgbClr val="0000FF"/>
                  </a:solidFill>
                  <a:latin typeface="Palatino Linotype" panose="02040502050505030304" pitchFamily="18" charset="0"/>
                  <a:ea typeface="宋体" panose="02010600030101010101" pitchFamily="2" charset="-122"/>
                </a:rPr>
                <a:t>, NIPS94]</a:t>
              </a:r>
            </a:p>
          </p:txBody>
        </p:sp>
      </p:grpSp>
    </p:spTree>
    <p:extLst>
      <p:ext uri="{BB962C8B-B14F-4D97-AF65-F5344CB8AC3E}">
        <p14:creationId xmlns:p14="http://schemas.microsoft.com/office/powerpoint/2010/main" val="34310981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solidFill>
                  <a:srgbClr val="0000FF"/>
                </a:solidFill>
              </a:rPr>
              <a:t>个体学习器生成方式</a:t>
            </a:r>
          </a:p>
        </p:txBody>
      </p:sp>
      <p:sp>
        <p:nvSpPr>
          <p:cNvPr id="3" name="内容占位符 2"/>
          <p:cNvSpPr>
            <a:spLocks noGrp="1"/>
          </p:cNvSpPr>
          <p:nvPr>
            <p:ph idx="1"/>
          </p:nvPr>
        </p:nvSpPr>
        <p:spPr>
          <a:xfrm>
            <a:off x="287525" y="2160590"/>
            <a:ext cx="7380820" cy="3880773"/>
          </a:xfrm>
        </p:spPr>
        <p:txBody>
          <a:bodyPr>
            <a:normAutofit/>
          </a:bodyPr>
          <a:lstStyle/>
          <a:p>
            <a:pPr algn="just">
              <a:buFont typeface="Wingdings" panose="05000000000000000000" pitchFamily="2" charset="2"/>
              <a:buChar char="Ø"/>
            </a:pPr>
            <a:r>
              <a:rPr lang="zh-CN" altLang="en-US" sz="2800" dirty="0">
                <a:solidFill>
                  <a:srgbClr val="0000FF"/>
                </a:solidFill>
                <a:latin typeface="华文仿宋" panose="02010600040101010101" pitchFamily="2" charset="-122"/>
                <a:ea typeface="华文仿宋" panose="02010600040101010101" pitchFamily="2" charset="-122"/>
              </a:rPr>
              <a:t>个体学习器间不存在强依赖关系、可同时生成的并行化方法；</a:t>
            </a:r>
            <a:endParaRPr lang="en-US" altLang="zh-CN" sz="2800" dirty="0">
              <a:solidFill>
                <a:srgbClr val="0000FF"/>
              </a:solidFill>
              <a:latin typeface="华文仿宋" panose="02010600040101010101" pitchFamily="2" charset="-122"/>
              <a:ea typeface="华文仿宋" panose="02010600040101010101" pitchFamily="2" charset="-122"/>
            </a:endParaRPr>
          </a:p>
          <a:p>
            <a:pPr lvl="1" algn="just">
              <a:buFont typeface="Wingdings" panose="05000000000000000000" pitchFamily="2" charset="2"/>
              <a:buChar char="ü"/>
            </a:pPr>
            <a:r>
              <a:rPr lang="zh-CN" altLang="en-US" sz="2800" dirty="0">
                <a:solidFill>
                  <a:srgbClr val="0000FF"/>
                </a:solidFill>
                <a:latin typeface="华文仿宋" panose="02010600040101010101" pitchFamily="2" charset="-122"/>
                <a:ea typeface="华文仿宋" panose="02010600040101010101" pitchFamily="2" charset="-122"/>
              </a:rPr>
              <a:t>代表算法：</a:t>
            </a:r>
            <a:r>
              <a:rPr lang="en-US" altLang="zh-CN" sz="2800" dirty="0">
                <a:solidFill>
                  <a:srgbClr val="0000FF"/>
                </a:solidFill>
                <a:latin typeface="华文仿宋" panose="02010600040101010101" pitchFamily="2" charset="-122"/>
                <a:ea typeface="华文仿宋" panose="02010600040101010101" pitchFamily="2" charset="-122"/>
              </a:rPr>
              <a:t>Bagging</a:t>
            </a:r>
            <a:r>
              <a:rPr lang="zh-CN" altLang="en-US" sz="2800" dirty="0">
                <a:solidFill>
                  <a:srgbClr val="0000FF"/>
                </a:solidFill>
                <a:latin typeface="华文仿宋" panose="02010600040101010101" pitchFamily="2" charset="-122"/>
                <a:ea typeface="华文仿宋" panose="02010600040101010101" pitchFamily="2" charset="-122"/>
              </a:rPr>
              <a:t>、随机森林</a:t>
            </a:r>
            <a:r>
              <a:rPr lang="en-US" altLang="zh-CN" sz="2800" dirty="0">
                <a:solidFill>
                  <a:srgbClr val="0000FF"/>
                </a:solidFill>
                <a:latin typeface="华文仿宋" panose="02010600040101010101" pitchFamily="2" charset="-122"/>
                <a:ea typeface="华文仿宋" panose="02010600040101010101" pitchFamily="2" charset="-122"/>
              </a:rPr>
              <a:t>(Random Forest)</a:t>
            </a:r>
          </a:p>
          <a:p>
            <a:pPr algn="just"/>
            <a:r>
              <a:rPr lang="zh-CN" altLang="en-US" sz="2800" dirty="0">
                <a:solidFill>
                  <a:srgbClr val="0000FF"/>
                </a:solidFill>
                <a:latin typeface="华文仿宋" panose="02010600040101010101" pitchFamily="2" charset="-122"/>
                <a:ea typeface="华文仿宋" panose="02010600040101010101" pitchFamily="2" charset="-122"/>
              </a:rPr>
              <a:t>个体学习器间存在强依赖关系、必须串行生成的序列化方法；</a:t>
            </a:r>
            <a:endParaRPr lang="en-US" altLang="zh-CN" sz="2800" dirty="0">
              <a:solidFill>
                <a:srgbClr val="0000FF"/>
              </a:solidFill>
              <a:latin typeface="华文仿宋" panose="02010600040101010101" pitchFamily="2" charset="-122"/>
              <a:ea typeface="华文仿宋" panose="02010600040101010101" pitchFamily="2" charset="-122"/>
            </a:endParaRPr>
          </a:p>
          <a:p>
            <a:pPr lvl="1" algn="just"/>
            <a:r>
              <a:rPr lang="zh-CN" altLang="en-US" sz="2800" dirty="0">
                <a:solidFill>
                  <a:srgbClr val="0000FF"/>
                </a:solidFill>
                <a:latin typeface="华文仿宋" panose="02010600040101010101" pitchFamily="2" charset="-122"/>
                <a:ea typeface="华文仿宋" panose="02010600040101010101" pitchFamily="2" charset="-122"/>
              </a:rPr>
              <a:t>代表算法：</a:t>
            </a:r>
            <a:r>
              <a:rPr lang="en-US" altLang="zh-CN" sz="2800" dirty="0" err="1">
                <a:solidFill>
                  <a:srgbClr val="0000FF"/>
                </a:solidFill>
                <a:latin typeface="华文仿宋" panose="02010600040101010101" pitchFamily="2" charset="-122"/>
                <a:ea typeface="华文仿宋" panose="02010600040101010101" pitchFamily="2" charset="-122"/>
              </a:rPr>
              <a:t>AdaBoost</a:t>
            </a:r>
            <a:endParaRPr lang="zh-CN" altLang="en-US" sz="28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19426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001" y="404664"/>
            <a:ext cx="6447501" cy="1008112"/>
          </a:xfrm>
        </p:spPr>
        <p:txBody>
          <a:bodyPr>
            <a:normAutofit/>
          </a:bodyPr>
          <a:lstStyle/>
          <a:p>
            <a:r>
              <a:rPr lang="en-US" altLang="zh-CN" sz="3600" dirty="0">
                <a:solidFill>
                  <a:srgbClr val="0000FF"/>
                </a:solidFill>
                <a:latin typeface="方正姚体" panose="02010601030101010101" pitchFamily="2" charset="-122"/>
                <a:ea typeface="方正姚体" panose="02010601030101010101" pitchFamily="2" charset="-122"/>
              </a:rPr>
              <a:t>Bagging</a:t>
            </a:r>
            <a:r>
              <a:rPr lang="zh-CN" altLang="en-US" sz="3600" dirty="0">
                <a:solidFill>
                  <a:srgbClr val="0000FF"/>
                </a:solidFill>
                <a:latin typeface="方正姚体" panose="02010601030101010101" pitchFamily="2" charset="-122"/>
                <a:ea typeface="方正姚体" panose="02010601030101010101" pitchFamily="2" charset="-122"/>
              </a:rPr>
              <a:t>算法</a:t>
            </a:r>
          </a:p>
        </p:txBody>
      </p:sp>
      <p:sp>
        <p:nvSpPr>
          <p:cNvPr id="3" name="内容占位符 2"/>
          <p:cNvSpPr>
            <a:spLocks noGrp="1"/>
          </p:cNvSpPr>
          <p:nvPr>
            <p:ph idx="1"/>
          </p:nvPr>
        </p:nvSpPr>
        <p:spPr>
          <a:xfrm>
            <a:off x="179512" y="1628800"/>
            <a:ext cx="7380820" cy="4392488"/>
          </a:xfrm>
        </p:spPr>
        <p:txBody>
          <a:bodyPr>
            <a:normAutofit/>
          </a:bodyPr>
          <a:lstStyle/>
          <a:p>
            <a:pPr algn="just"/>
            <a:r>
              <a:rPr lang="en-US" altLang="zh-CN" sz="2400" dirty="0" err="1">
                <a:solidFill>
                  <a:srgbClr val="0000FF"/>
                </a:solidFill>
                <a:latin typeface="华文仿宋" panose="02010600040101010101" pitchFamily="2" charset="-122"/>
                <a:ea typeface="华文仿宋" panose="02010600040101010101" pitchFamily="2" charset="-122"/>
              </a:rPr>
              <a:t>Bootstraping</a:t>
            </a:r>
            <a:r>
              <a:rPr lang="en-US" altLang="zh-CN" sz="2400" dirty="0">
                <a:solidFill>
                  <a:srgbClr val="0000FF"/>
                </a:solidFill>
                <a:latin typeface="华文仿宋" panose="02010600040101010101" pitchFamily="2" charset="-122"/>
                <a:ea typeface="华文仿宋" panose="02010600040101010101" pitchFamily="2" charset="-122"/>
              </a:rPr>
              <a:t>(</a:t>
            </a:r>
            <a:r>
              <a:rPr lang="zh-CN" altLang="en-US" sz="2400" dirty="0">
                <a:solidFill>
                  <a:srgbClr val="0000FF"/>
                </a:solidFill>
                <a:latin typeface="华文仿宋" panose="02010600040101010101" pitchFamily="2" charset="-122"/>
                <a:ea typeface="华文仿宋" panose="02010600040101010101" pitchFamily="2" charset="-122"/>
              </a:rPr>
              <a:t>自助法</a:t>
            </a:r>
            <a:r>
              <a:rPr lang="en-US" altLang="zh-CN" sz="2400" dirty="0">
                <a:solidFill>
                  <a:srgbClr val="0000FF"/>
                </a:solidFill>
                <a:latin typeface="华文仿宋" panose="02010600040101010101" pitchFamily="2" charset="-122"/>
                <a:ea typeface="华文仿宋" panose="02010600040101010101" pitchFamily="2" charset="-122"/>
              </a:rPr>
              <a:t>)</a:t>
            </a:r>
            <a:r>
              <a:rPr lang="zh-CN" altLang="en-US" sz="2400" dirty="0">
                <a:solidFill>
                  <a:srgbClr val="0000FF"/>
                </a:solidFill>
                <a:latin typeface="华文仿宋" panose="02010600040101010101" pitchFamily="2" charset="-122"/>
                <a:ea typeface="华文仿宋" panose="02010600040101010101" pitchFamily="2" charset="-122"/>
              </a:rPr>
              <a:t>采样</a:t>
            </a:r>
            <a:endParaRPr lang="en-US" altLang="zh-CN" sz="2400" dirty="0">
              <a:solidFill>
                <a:srgbClr val="0000FF"/>
              </a:solidFill>
              <a:latin typeface="华文仿宋" panose="02010600040101010101" pitchFamily="2" charset="-122"/>
              <a:ea typeface="华文仿宋" panose="02010600040101010101" pitchFamily="2" charset="-122"/>
            </a:endParaRPr>
          </a:p>
          <a:p>
            <a:pPr lvl="1" algn="just"/>
            <a:r>
              <a:rPr lang="zh-CN" altLang="en-US" sz="2400" dirty="0">
                <a:solidFill>
                  <a:srgbClr val="0000FF"/>
                </a:solidFill>
                <a:latin typeface="华文仿宋" panose="02010600040101010101" pitchFamily="2" charset="-122"/>
                <a:ea typeface="华文仿宋" panose="02010600040101010101" pitchFamily="2" charset="-122"/>
              </a:rPr>
              <a:t>来自成语“</a:t>
            </a:r>
            <a:r>
              <a:rPr lang="en-US" altLang="zh-CN" sz="2400" dirty="0">
                <a:solidFill>
                  <a:srgbClr val="0000FF"/>
                </a:solidFill>
                <a:latin typeface="华文仿宋" panose="02010600040101010101" pitchFamily="2" charset="-122"/>
                <a:ea typeface="华文仿宋" panose="02010600040101010101" pitchFamily="2" charset="-122"/>
              </a:rPr>
              <a:t>pull up by your own bootstraps”</a:t>
            </a:r>
            <a:r>
              <a:rPr lang="zh-CN" altLang="en-US" sz="2400" dirty="0">
                <a:solidFill>
                  <a:srgbClr val="0000FF"/>
                </a:solidFill>
                <a:latin typeface="华文仿宋" panose="02010600040101010101" pitchFamily="2" charset="-122"/>
                <a:ea typeface="华文仿宋" panose="02010600040101010101" pitchFamily="2" charset="-122"/>
              </a:rPr>
              <a:t>，意思是依靠自己的力量，称为自助法；</a:t>
            </a:r>
            <a:endParaRPr lang="en-US" altLang="zh-CN" sz="2400" dirty="0">
              <a:solidFill>
                <a:srgbClr val="0000FF"/>
              </a:solidFill>
              <a:latin typeface="华文仿宋" panose="02010600040101010101" pitchFamily="2" charset="-122"/>
              <a:ea typeface="华文仿宋" panose="02010600040101010101" pitchFamily="2" charset="-122"/>
            </a:endParaRPr>
          </a:p>
          <a:p>
            <a:pPr lvl="1" algn="just"/>
            <a:r>
              <a:rPr lang="zh-CN" altLang="en-US" sz="2400" dirty="0">
                <a:solidFill>
                  <a:srgbClr val="0000FF"/>
                </a:solidFill>
                <a:latin typeface="华文仿宋" panose="02010600040101010101" pitchFamily="2" charset="-122"/>
                <a:ea typeface="华文仿宋" panose="02010600040101010101" pitchFamily="2" charset="-122"/>
              </a:rPr>
              <a:t>它是一种有放回的抽样方法。</a:t>
            </a:r>
          </a:p>
          <a:p>
            <a:pPr algn="just"/>
            <a:r>
              <a:rPr lang="zh-CN" altLang="zh-CN" sz="2400" dirty="0">
                <a:solidFill>
                  <a:srgbClr val="0000FF"/>
                </a:solidFill>
                <a:latin typeface="华文仿宋" panose="02010600040101010101" pitchFamily="2" charset="-122"/>
                <a:ea typeface="华文仿宋" panose="02010600040101010101" pitchFamily="2" charset="-122"/>
              </a:rPr>
              <a:t>从样本集中重采样(有重复的)选出n个样本</a:t>
            </a:r>
            <a:endParaRPr lang="en-US" altLang="zh-CN" sz="2400" dirty="0">
              <a:solidFill>
                <a:srgbClr val="0000FF"/>
              </a:solidFill>
              <a:latin typeface="华文仿宋" panose="02010600040101010101" pitchFamily="2" charset="-122"/>
              <a:ea typeface="华文仿宋" panose="02010600040101010101" pitchFamily="2" charset="-122"/>
            </a:endParaRPr>
          </a:p>
          <a:p>
            <a:pPr algn="just"/>
            <a:r>
              <a:rPr lang="zh-CN" altLang="en-US" sz="2400" dirty="0">
                <a:solidFill>
                  <a:srgbClr val="0000FF"/>
                </a:solidFill>
                <a:latin typeface="华文仿宋" panose="02010600040101010101" pitchFamily="2" charset="-122"/>
                <a:ea typeface="华文仿宋" panose="02010600040101010101" pitchFamily="2" charset="-122"/>
              </a:rPr>
              <a:t>在所有属性上，对这</a:t>
            </a:r>
            <a:r>
              <a:rPr lang="en-US" altLang="zh-CN" sz="2400" dirty="0">
                <a:solidFill>
                  <a:srgbClr val="0000FF"/>
                </a:solidFill>
                <a:latin typeface="华文仿宋" panose="02010600040101010101" pitchFamily="2" charset="-122"/>
                <a:ea typeface="华文仿宋" panose="02010600040101010101" pitchFamily="2" charset="-122"/>
              </a:rPr>
              <a:t>n</a:t>
            </a:r>
            <a:r>
              <a:rPr lang="zh-CN" altLang="en-US" sz="2400" dirty="0">
                <a:solidFill>
                  <a:srgbClr val="0000FF"/>
                </a:solidFill>
                <a:latin typeface="华文仿宋" panose="02010600040101010101" pitchFamily="2" charset="-122"/>
                <a:ea typeface="华文仿宋" panose="02010600040101010101" pitchFamily="2" charset="-122"/>
              </a:rPr>
              <a:t>个样本建立分类器</a:t>
            </a:r>
            <a:endParaRPr lang="en-US" altLang="zh-CN" sz="2400" dirty="0">
              <a:solidFill>
                <a:srgbClr val="0000FF"/>
              </a:solidFill>
              <a:latin typeface="华文仿宋" panose="02010600040101010101" pitchFamily="2" charset="-122"/>
              <a:ea typeface="华文仿宋" panose="02010600040101010101" pitchFamily="2" charset="-122"/>
            </a:endParaRPr>
          </a:p>
          <a:p>
            <a:pPr algn="just"/>
            <a:r>
              <a:rPr lang="zh-CN" altLang="zh-CN" sz="2400" dirty="0">
                <a:solidFill>
                  <a:srgbClr val="0000FF"/>
                </a:solidFill>
                <a:latin typeface="华文仿宋" panose="02010600040101010101" pitchFamily="2" charset="-122"/>
                <a:ea typeface="华文仿宋" panose="02010600040101010101" pitchFamily="2" charset="-122"/>
              </a:rPr>
              <a:t>重复以上两步m次，即获得了m个分类器</a:t>
            </a:r>
          </a:p>
          <a:p>
            <a:pPr algn="just"/>
            <a:r>
              <a:rPr lang="zh-CN" altLang="en-US" sz="2400" dirty="0">
                <a:solidFill>
                  <a:srgbClr val="0000FF"/>
                </a:solidFill>
                <a:latin typeface="华文仿宋" panose="02010600040101010101" pitchFamily="2" charset="-122"/>
                <a:ea typeface="华文仿宋" panose="02010600040101010101" pitchFamily="2" charset="-122"/>
              </a:rPr>
              <a:t>将待分类数据放在这</a:t>
            </a:r>
            <a:r>
              <a:rPr lang="en-US" altLang="zh-CN" sz="2400" dirty="0">
                <a:solidFill>
                  <a:srgbClr val="0000FF"/>
                </a:solidFill>
                <a:latin typeface="华文仿宋" panose="02010600040101010101" pitchFamily="2" charset="-122"/>
                <a:ea typeface="华文仿宋" panose="02010600040101010101" pitchFamily="2" charset="-122"/>
              </a:rPr>
              <a:t>m</a:t>
            </a:r>
            <a:r>
              <a:rPr lang="zh-CN" altLang="en-US" sz="2400" dirty="0">
                <a:solidFill>
                  <a:srgbClr val="0000FF"/>
                </a:solidFill>
                <a:latin typeface="华文仿宋" panose="02010600040101010101" pitchFamily="2" charset="-122"/>
                <a:ea typeface="华文仿宋" panose="02010600040101010101" pitchFamily="2" charset="-122"/>
              </a:rPr>
              <a:t>个分类器上，最后根据这</a:t>
            </a:r>
            <a:r>
              <a:rPr lang="en-US" altLang="zh-CN" sz="2400" dirty="0">
                <a:solidFill>
                  <a:srgbClr val="0000FF"/>
                </a:solidFill>
                <a:latin typeface="华文仿宋" panose="02010600040101010101" pitchFamily="2" charset="-122"/>
                <a:ea typeface="华文仿宋" panose="02010600040101010101" pitchFamily="2" charset="-122"/>
              </a:rPr>
              <a:t>m</a:t>
            </a:r>
            <a:r>
              <a:rPr lang="zh-CN" altLang="en-US" sz="2400" dirty="0">
                <a:solidFill>
                  <a:srgbClr val="0000FF"/>
                </a:solidFill>
                <a:latin typeface="华文仿宋" panose="02010600040101010101" pitchFamily="2" charset="-122"/>
                <a:ea typeface="华文仿宋" panose="02010600040101010101" pitchFamily="2" charset="-122"/>
              </a:rPr>
              <a:t>个分类器的投票结果，决定数据属于哪一类</a:t>
            </a:r>
            <a:endParaRPr lang="zh-CN" altLang="zh-CN" sz="2400" dirty="0">
              <a:solidFill>
                <a:srgbClr val="0000FF"/>
              </a:solidFill>
              <a:latin typeface="华文仿宋" panose="02010600040101010101" pitchFamily="2" charset="-122"/>
              <a:ea typeface="华文仿宋" panose="02010600040101010101" pitchFamily="2" charset="-122"/>
            </a:endParaRPr>
          </a:p>
          <a:p>
            <a:pPr lvl="1" algn="just"/>
            <a:endParaRPr lang="zh-CN" altLang="en-US" sz="24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15773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solidFill>
                  <a:srgbClr val="0000FF"/>
                </a:solidFill>
              </a:rPr>
              <a:t>Bagging</a:t>
            </a:r>
            <a:endParaRPr lang="zh-CN" altLang="en-US" sz="4000" dirty="0">
              <a:solidFill>
                <a:srgbClr val="0000FF"/>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23" y="2475334"/>
            <a:ext cx="8295121" cy="2996947"/>
          </a:xfrm>
          <a:prstGeom prst="rect">
            <a:avLst/>
          </a:prstGeom>
        </p:spPr>
      </p:pic>
    </p:spTree>
    <p:extLst>
      <p:ext uri="{BB962C8B-B14F-4D97-AF65-F5344CB8AC3E}">
        <p14:creationId xmlns:p14="http://schemas.microsoft.com/office/powerpoint/2010/main" val="329330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540" y="332656"/>
            <a:ext cx="6447501" cy="803176"/>
          </a:xfrm>
        </p:spPr>
        <p:txBody>
          <a:bodyPr>
            <a:normAutofit/>
          </a:bodyPr>
          <a:lstStyle/>
          <a:p>
            <a:r>
              <a:rPr lang="zh-CN" altLang="zh-CN" sz="3600" dirty="0">
                <a:solidFill>
                  <a:srgbClr val="0000FF"/>
                </a:solidFill>
              </a:rPr>
              <a:t>随机森林</a:t>
            </a:r>
            <a:endParaRPr lang="zh-CN" altLang="en-US" sz="3600" dirty="0">
              <a:solidFill>
                <a:srgbClr val="0000FF"/>
              </a:solidFill>
            </a:endParaRPr>
          </a:p>
        </p:txBody>
      </p:sp>
      <p:sp>
        <p:nvSpPr>
          <p:cNvPr id="3" name="内容占位符 2"/>
          <p:cNvSpPr>
            <a:spLocks noGrp="1"/>
          </p:cNvSpPr>
          <p:nvPr>
            <p:ph idx="1"/>
          </p:nvPr>
        </p:nvSpPr>
        <p:spPr>
          <a:xfrm>
            <a:off x="508001" y="1592796"/>
            <a:ext cx="6908315" cy="4356484"/>
          </a:xfrm>
        </p:spPr>
        <p:txBody>
          <a:bodyPr>
            <a:noAutofit/>
          </a:bodyPr>
          <a:lstStyle/>
          <a:p>
            <a:r>
              <a:rPr lang="zh-CN" altLang="zh-CN" sz="2400" dirty="0">
                <a:latin typeface="华文仿宋" panose="02010600040101010101" pitchFamily="2" charset="-122"/>
                <a:ea typeface="华文仿宋" panose="02010600040101010101" pitchFamily="2" charset="-122"/>
              </a:rPr>
              <a:t>随机森林在bagging基础上做了修改。</a:t>
            </a:r>
          </a:p>
          <a:p>
            <a:pPr lvl="1"/>
            <a:r>
              <a:rPr lang="zh-CN" altLang="zh-CN" sz="2400" dirty="0">
                <a:latin typeface="华文仿宋" panose="02010600040101010101" pitchFamily="2" charset="-122"/>
                <a:ea typeface="华文仿宋" panose="02010600040101010101" pitchFamily="2" charset="-122"/>
              </a:rPr>
              <a:t>从样本集中用Bootstrap采样选出n个样本；</a:t>
            </a:r>
          </a:p>
          <a:p>
            <a:pPr lvl="1"/>
            <a:r>
              <a:rPr lang="zh-CN" altLang="zh-CN" sz="2400" dirty="0">
                <a:latin typeface="华文仿宋" panose="02010600040101010101" pitchFamily="2" charset="-122"/>
                <a:ea typeface="华文仿宋" panose="02010600040101010101" pitchFamily="2" charset="-122"/>
              </a:rPr>
              <a:t>从所有属性中随机选择k个属性，选择最佳分割属性作为节点建立CART决策树；</a:t>
            </a:r>
          </a:p>
          <a:p>
            <a:pPr lvl="1"/>
            <a:r>
              <a:rPr lang="zh-CN" altLang="zh-CN" sz="2400" dirty="0">
                <a:latin typeface="华文仿宋" panose="02010600040101010101" pitchFamily="2" charset="-122"/>
                <a:ea typeface="华文仿宋" panose="02010600040101010101" pitchFamily="2" charset="-122"/>
              </a:rPr>
              <a:t>重复以上两步m次，即建立了m棵CART决策树</a:t>
            </a:r>
          </a:p>
          <a:p>
            <a:pPr lvl="1"/>
            <a:r>
              <a:rPr lang="zh-CN" altLang="zh-CN" sz="2400" dirty="0">
                <a:latin typeface="华文仿宋" panose="02010600040101010101" pitchFamily="2" charset="-122"/>
                <a:ea typeface="华文仿宋" panose="02010600040101010101" pitchFamily="2" charset="-122"/>
              </a:rPr>
              <a:t>这m个CART形成随机森林，通过投票表决结果，决定数据属于哪一类</a:t>
            </a:r>
          </a:p>
        </p:txBody>
      </p:sp>
    </p:spTree>
    <p:extLst>
      <p:ext uri="{BB962C8B-B14F-4D97-AF65-F5344CB8AC3E}">
        <p14:creationId xmlns:p14="http://schemas.microsoft.com/office/powerpoint/2010/main" val="412458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ctrTitle"/>
          </p:nvPr>
        </p:nvSpPr>
        <p:spPr/>
        <p:txBody>
          <a:bodyPr/>
          <a:lstStyle/>
          <a:p>
            <a:pPr eaLnBrk="1" hangingPunct="1"/>
            <a:r>
              <a:rPr lang="zh-CN" altLang="en-US" sz="4400" dirty="0"/>
              <a:t>决策树归纳分类</a:t>
            </a:r>
          </a:p>
        </p:txBody>
      </p:sp>
      <p:sp>
        <p:nvSpPr>
          <p:cNvPr id="3" name="Rectangle 7"/>
          <p:cNvSpPr>
            <a:spLocks noGrp="1" noChangeArrowheads="1"/>
          </p:cNvSpPr>
          <p:nvPr>
            <p:ph type="sldNum" sz="quarter" idx="12"/>
          </p:nvPr>
        </p:nvSpPr>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5639EED8-2BD8-480C-B47F-562256BF5D01}" type="slidenum">
              <a:rPr lang="en-US" altLang="zh-CN" sz="1000">
                <a:latin typeface="Arial" panose="020B0604020202020204" pitchFamily="34" charset="0"/>
              </a:rPr>
              <a:pPr eaLnBrk="1" hangingPunct="1"/>
              <a:t>7</a:t>
            </a:fld>
            <a:endParaRPr lang="en-US" altLang="zh-CN" sz="1000">
              <a:latin typeface="Arial" panose="020B0604020202020204" pitchFamily="34" charset="0"/>
            </a:endParaRPr>
          </a:p>
        </p:txBody>
      </p:sp>
    </p:spTree>
  </p:cSld>
  <p:clrMapOvr>
    <a:masterClrMapping/>
  </p:clrMapOvr>
  <p:transition spd="med">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000" y="404664"/>
            <a:ext cx="6447501" cy="803176"/>
          </a:xfrm>
        </p:spPr>
        <p:txBody>
          <a:bodyPr>
            <a:normAutofit/>
          </a:bodyPr>
          <a:lstStyle/>
          <a:p>
            <a:r>
              <a:rPr lang="zh-CN" altLang="zh-CN" sz="3600" dirty="0">
                <a:solidFill>
                  <a:srgbClr val="0000FF"/>
                </a:solidFill>
              </a:rPr>
              <a:t>随机森林</a:t>
            </a:r>
            <a:r>
              <a:rPr lang="zh-CN" altLang="en-US" sz="3600" dirty="0">
                <a:solidFill>
                  <a:srgbClr val="0000FF"/>
                </a:solidFill>
              </a:rPr>
              <a:t>的特点</a:t>
            </a:r>
          </a:p>
        </p:txBody>
      </p:sp>
      <p:sp>
        <p:nvSpPr>
          <p:cNvPr id="3" name="内容占位符 2"/>
          <p:cNvSpPr>
            <a:spLocks noGrp="1"/>
          </p:cNvSpPr>
          <p:nvPr>
            <p:ph idx="1"/>
          </p:nvPr>
        </p:nvSpPr>
        <p:spPr>
          <a:xfrm>
            <a:off x="507999" y="1628800"/>
            <a:ext cx="6980325" cy="3240104"/>
          </a:xfrm>
        </p:spPr>
        <p:txBody>
          <a:bodyPr>
            <a:normAutofit/>
          </a:bodyPr>
          <a:lstStyle/>
          <a:p>
            <a:r>
              <a:rPr lang="zh-CN" altLang="en-US" sz="2800" dirty="0">
                <a:solidFill>
                  <a:srgbClr val="0000FF"/>
                </a:solidFill>
                <a:latin typeface="华文仿宋" panose="02010600040101010101" pitchFamily="2" charset="-122"/>
                <a:ea typeface="华文仿宋" panose="02010600040101010101" pitchFamily="2" charset="-122"/>
              </a:rPr>
              <a:t>具有需要调整的参数少，不容易过度拟合，分类速度快，能高效处理大样本数据等特点；</a:t>
            </a:r>
            <a:endParaRPr lang="en-US" altLang="zh-CN" sz="2800" dirty="0">
              <a:solidFill>
                <a:srgbClr val="0000FF"/>
              </a:solidFill>
              <a:latin typeface="华文仿宋" panose="02010600040101010101" pitchFamily="2" charset="-122"/>
              <a:ea typeface="华文仿宋" panose="02010600040101010101" pitchFamily="2" charset="-122"/>
            </a:endParaRPr>
          </a:p>
          <a:p>
            <a:r>
              <a:rPr lang="zh-CN" altLang="en-US" sz="2800" dirty="0">
                <a:solidFill>
                  <a:srgbClr val="0000FF"/>
                </a:solidFill>
                <a:latin typeface="华文仿宋" panose="02010600040101010101" pitchFamily="2" charset="-122"/>
                <a:ea typeface="华文仿宋" panose="02010600040101010101" pitchFamily="2" charset="-122"/>
              </a:rPr>
              <a:t>随机森林（</a:t>
            </a:r>
            <a:r>
              <a:rPr lang="en-US" altLang="zh-CN" sz="2800" dirty="0">
                <a:solidFill>
                  <a:srgbClr val="0000FF"/>
                </a:solidFill>
                <a:latin typeface="华文仿宋" panose="02010600040101010101" pitchFamily="2" charset="-122"/>
                <a:ea typeface="华文仿宋" panose="02010600040101010101" pitchFamily="2" charset="-122"/>
              </a:rPr>
              <a:t>RF</a:t>
            </a:r>
            <a:r>
              <a:rPr lang="zh-CN" altLang="en-US" sz="2800" dirty="0">
                <a:solidFill>
                  <a:srgbClr val="0000FF"/>
                </a:solidFill>
                <a:latin typeface="华文仿宋" panose="02010600040101010101" pitchFamily="2" charset="-122"/>
                <a:ea typeface="华文仿宋" panose="02010600040101010101" pitchFamily="2" charset="-122"/>
              </a:rPr>
              <a:t>）通过同时改变样本和特征子集来获得不同的弱分类器；</a:t>
            </a:r>
            <a:endParaRPr lang="en-US" altLang="zh-CN" sz="2800" dirty="0">
              <a:solidFill>
                <a:srgbClr val="0000FF"/>
              </a:solidFill>
              <a:latin typeface="华文仿宋" panose="02010600040101010101" pitchFamily="2" charset="-122"/>
              <a:ea typeface="华文仿宋" panose="02010600040101010101" pitchFamily="2" charset="-122"/>
            </a:endParaRPr>
          </a:p>
          <a:p>
            <a:endParaRPr lang="en-US" altLang="zh-CN" sz="2800" dirty="0">
              <a:solidFill>
                <a:srgbClr val="0000FF"/>
              </a:solidFill>
              <a:latin typeface="华文仿宋" panose="02010600040101010101" pitchFamily="2" charset="-122"/>
              <a:ea typeface="华文仿宋" panose="02010600040101010101" pitchFamily="2" charset="-122"/>
            </a:endParaRPr>
          </a:p>
          <a:p>
            <a:endParaRPr lang="zh-CN" altLang="en-US" sz="28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86529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solidFill>
                  <a:srgbClr val="0000FF"/>
                </a:solidFill>
              </a:rPr>
              <a:t>随机森林应用实例</a:t>
            </a:r>
          </a:p>
        </p:txBody>
      </p:sp>
      <p:sp>
        <p:nvSpPr>
          <p:cNvPr id="3" name="内容占位符 2"/>
          <p:cNvSpPr>
            <a:spLocks noGrp="1"/>
          </p:cNvSpPr>
          <p:nvPr>
            <p:ph idx="1"/>
          </p:nvPr>
        </p:nvSpPr>
        <p:spPr>
          <a:xfrm>
            <a:off x="251520" y="1556792"/>
            <a:ext cx="7268355" cy="4492841"/>
          </a:xfrm>
        </p:spPr>
        <p:txBody>
          <a:bodyPr>
            <a:normAutofit/>
          </a:bodyPr>
          <a:lstStyle/>
          <a:p>
            <a:r>
              <a:rPr lang="zh-CN" altLang="en-US" sz="2800" dirty="0">
                <a:solidFill>
                  <a:srgbClr val="0000FF"/>
                </a:solidFill>
                <a:latin typeface="华文仿宋" panose="02010600040101010101" pitchFamily="2" charset="-122"/>
                <a:ea typeface="华文仿宋" panose="02010600040101010101" pitchFamily="2" charset="-122"/>
              </a:rPr>
              <a:t>数据集：</a:t>
            </a:r>
            <a:r>
              <a:rPr lang="en-US" altLang="zh-CN" sz="2800" dirty="0">
                <a:solidFill>
                  <a:srgbClr val="0000FF"/>
                </a:solidFill>
                <a:latin typeface="华文仿宋" panose="02010600040101010101" pitchFamily="2" charset="-122"/>
                <a:ea typeface="华文仿宋" panose="02010600040101010101" pitchFamily="2" charset="-122"/>
              </a:rPr>
              <a:t>Wine.csv</a:t>
            </a:r>
          </a:p>
          <a:p>
            <a:r>
              <a:rPr lang="zh-CN" altLang="en-US" sz="2800" dirty="0">
                <a:solidFill>
                  <a:srgbClr val="0000FF"/>
                </a:solidFill>
                <a:latin typeface="华文仿宋" panose="02010600040101010101" pitchFamily="2" charset="-122"/>
                <a:ea typeface="华文仿宋" panose="02010600040101010101" pitchFamily="2" charset="-122"/>
              </a:rPr>
              <a:t>是对意大利同一地区生产的</a:t>
            </a:r>
            <a:r>
              <a:rPr lang="zh-CN" altLang="en-US" sz="2800" b="1" dirty="0">
                <a:solidFill>
                  <a:srgbClr val="0000FF"/>
                </a:solidFill>
                <a:latin typeface="华文仿宋" panose="02010600040101010101" pitchFamily="2" charset="-122"/>
                <a:ea typeface="华文仿宋" panose="02010600040101010101" pitchFamily="2" charset="-122"/>
              </a:rPr>
              <a:t>三种</a:t>
            </a:r>
            <a:r>
              <a:rPr lang="zh-CN" altLang="en-US" sz="2800" dirty="0">
                <a:solidFill>
                  <a:srgbClr val="0000FF"/>
                </a:solidFill>
                <a:latin typeface="华文仿宋" panose="02010600040101010101" pitchFamily="2" charset="-122"/>
                <a:ea typeface="华文仿宋" panose="02010600040101010101" pitchFamily="2" charset="-122"/>
              </a:rPr>
              <a:t>不同品种的酒，做大量分析所得出的数据。</a:t>
            </a:r>
            <a:endParaRPr lang="en-US" altLang="zh-CN" sz="2800" dirty="0">
              <a:solidFill>
                <a:srgbClr val="0000FF"/>
              </a:solidFill>
              <a:latin typeface="华文仿宋" panose="02010600040101010101" pitchFamily="2" charset="-122"/>
              <a:ea typeface="华文仿宋" panose="02010600040101010101" pitchFamily="2" charset="-122"/>
            </a:endParaRPr>
          </a:p>
          <a:p>
            <a:r>
              <a:rPr lang="zh-CN" altLang="en-US" sz="2800" dirty="0">
                <a:solidFill>
                  <a:srgbClr val="0000FF"/>
                </a:solidFill>
                <a:latin typeface="华文仿宋" panose="02010600040101010101" pitchFamily="2" charset="-122"/>
                <a:ea typeface="华文仿宋" panose="02010600040101010101" pitchFamily="2" charset="-122"/>
              </a:rPr>
              <a:t>这些数据包括了三种酒中</a:t>
            </a:r>
            <a:r>
              <a:rPr lang="en-US" altLang="zh-CN" sz="2800" dirty="0">
                <a:solidFill>
                  <a:srgbClr val="0000FF"/>
                </a:solidFill>
                <a:latin typeface="华文仿宋" panose="02010600040101010101" pitchFamily="2" charset="-122"/>
                <a:ea typeface="华文仿宋" panose="02010600040101010101" pitchFamily="2" charset="-122"/>
              </a:rPr>
              <a:t>13</a:t>
            </a:r>
            <a:r>
              <a:rPr lang="zh-CN" altLang="en-US" sz="2800" dirty="0">
                <a:solidFill>
                  <a:srgbClr val="0000FF"/>
                </a:solidFill>
                <a:latin typeface="华文仿宋" panose="02010600040101010101" pitchFamily="2" charset="-122"/>
                <a:ea typeface="华文仿宋" panose="02010600040101010101" pitchFamily="2" charset="-122"/>
              </a:rPr>
              <a:t>种不同成分的数量，数据集有</a:t>
            </a:r>
            <a:r>
              <a:rPr lang="en-US" altLang="zh-CN" sz="2800" dirty="0">
                <a:solidFill>
                  <a:srgbClr val="0000FF"/>
                </a:solidFill>
                <a:latin typeface="华文仿宋" panose="02010600040101010101" pitchFamily="2" charset="-122"/>
                <a:ea typeface="华文仿宋" panose="02010600040101010101" pitchFamily="2" charset="-122"/>
              </a:rPr>
              <a:t>13</a:t>
            </a:r>
            <a:r>
              <a:rPr lang="zh-CN" altLang="en-US" sz="2800" dirty="0">
                <a:solidFill>
                  <a:srgbClr val="0000FF"/>
                </a:solidFill>
                <a:latin typeface="华文仿宋" panose="02010600040101010101" pitchFamily="2" charset="-122"/>
                <a:ea typeface="华文仿宋" panose="02010600040101010101" pitchFamily="2" charset="-122"/>
              </a:rPr>
              <a:t>个属性。</a:t>
            </a:r>
            <a:endParaRPr lang="en-US" altLang="zh-CN" sz="2800" dirty="0">
              <a:solidFill>
                <a:srgbClr val="0000FF"/>
              </a:solidFill>
              <a:latin typeface="华文仿宋" panose="02010600040101010101" pitchFamily="2" charset="-122"/>
              <a:ea typeface="华文仿宋" panose="02010600040101010101" pitchFamily="2" charset="-122"/>
            </a:endParaRPr>
          </a:p>
          <a:p>
            <a:r>
              <a:rPr lang="zh-CN" altLang="en-US" sz="2800" dirty="0">
                <a:solidFill>
                  <a:srgbClr val="0000FF"/>
                </a:solidFill>
                <a:latin typeface="华文仿宋" panose="02010600040101010101" pitchFamily="2" charset="-122"/>
                <a:ea typeface="华文仿宋" panose="02010600040101010101" pitchFamily="2" charset="-122"/>
              </a:rPr>
              <a:t>构造</a:t>
            </a:r>
            <a:r>
              <a:rPr lang="en-US" altLang="zh-CN" sz="2800" dirty="0" err="1">
                <a:solidFill>
                  <a:srgbClr val="0000FF"/>
                </a:solidFill>
                <a:latin typeface="华文仿宋" panose="02010600040101010101" pitchFamily="2" charset="-122"/>
                <a:ea typeface="华文仿宋" panose="02010600040101010101" pitchFamily="2" charset="-122"/>
              </a:rPr>
              <a:t>RandomForestClassifier</a:t>
            </a:r>
            <a:r>
              <a:rPr lang="zh-CN" altLang="en-US" sz="2800" dirty="0">
                <a:solidFill>
                  <a:srgbClr val="0000FF"/>
                </a:solidFill>
                <a:latin typeface="华文仿宋" panose="02010600040101010101" pitchFamily="2" charset="-122"/>
                <a:ea typeface="华文仿宋" panose="02010600040101010101" pitchFamily="2" charset="-122"/>
              </a:rPr>
              <a:t>模型，并输出各个子分类器</a:t>
            </a:r>
            <a:endParaRPr lang="en-US" altLang="zh-CN" sz="2800" dirty="0">
              <a:solidFill>
                <a:srgbClr val="0000FF"/>
              </a:solidFill>
              <a:latin typeface="华文仿宋" panose="02010600040101010101" pitchFamily="2" charset="-122"/>
              <a:ea typeface="华文仿宋" panose="02010600040101010101" pitchFamily="2" charset="-122"/>
            </a:endParaRPr>
          </a:p>
          <a:p>
            <a:r>
              <a:rPr lang="zh-CN" altLang="en-US" sz="2800" dirty="0">
                <a:solidFill>
                  <a:srgbClr val="0000FF"/>
                </a:solidFill>
                <a:latin typeface="华文仿宋" panose="02010600040101010101" pitchFamily="2" charset="-122"/>
                <a:ea typeface="华文仿宋" panose="02010600040101010101" pitchFamily="2" charset="-122"/>
              </a:rPr>
              <a:t>评价分类的效果：</a:t>
            </a:r>
            <a:r>
              <a:rPr lang="en-US" altLang="zh-CN" sz="2800" dirty="0" err="1">
                <a:solidFill>
                  <a:srgbClr val="0000FF"/>
                </a:solidFill>
                <a:latin typeface="华文仿宋" panose="02010600040101010101" pitchFamily="2" charset="-122"/>
                <a:ea typeface="华文仿宋" panose="02010600040101010101" pitchFamily="2" charset="-122"/>
              </a:rPr>
              <a:t>classification_report</a:t>
            </a:r>
            <a:endParaRPr lang="zh-CN" altLang="en-US" sz="2800" dirty="0">
              <a:solidFill>
                <a:srgbClr val="0000FF"/>
              </a:solidFill>
              <a:latin typeface="华文仿宋" panose="02010600040101010101" pitchFamily="2" charset="-122"/>
              <a:ea typeface="华文仿宋" panose="02010600040101010101" pitchFamily="2" charset="-122"/>
            </a:endParaRPr>
          </a:p>
          <a:p>
            <a:endParaRPr lang="zh-CN" altLang="en-US" sz="28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83312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1C5F5-F035-488F-BC97-83824FC1A22C}"/>
              </a:ext>
            </a:extLst>
          </p:cNvPr>
          <p:cNvSpPr>
            <a:spLocks noGrp="1"/>
          </p:cNvSpPr>
          <p:nvPr>
            <p:ph type="title"/>
          </p:nvPr>
        </p:nvSpPr>
        <p:spPr>
          <a:xfrm>
            <a:off x="508001" y="609600"/>
            <a:ext cx="6447501" cy="911188"/>
          </a:xfrm>
        </p:spPr>
        <p:txBody>
          <a:bodyPr>
            <a:normAutofit/>
          </a:bodyPr>
          <a:lstStyle/>
          <a:p>
            <a:r>
              <a:rPr lang="zh-CN" altLang="zh-CN" sz="3600" dirty="0">
                <a:solidFill>
                  <a:srgbClr val="0000FF"/>
                </a:solidFill>
              </a:rPr>
              <a:t>分类器算法的评估</a:t>
            </a:r>
            <a:endParaRPr lang="zh-CN" altLang="en-US" sz="3600" dirty="0">
              <a:solidFill>
                <a:srgbClr val="0000FF"/>
              </a:solidFill>
            </a:endParaRPr>
          </a:p>
        </p:txBody>
      </p:sp>
      <p:sp>
        <p:nvSpPr>
          <p:cNvPr id="3" name="内容占位符 2">
            <a:extLst>
              <a:ext uri="{FF2B5EF4-FFF2-40B4-BE49-F238E27FC236}">
                <a16:creationId xmlns:a16="http://schemas.microsoft.com/office/drawing/2014/main" id="{B7900A6E-E498-4E74-B832-43682E79CE17}"/>
              </a:ext>
            </a:extLst>
          </p:cNvPr>
          <p:cNvSpPr>
            <a:spLocks noGrp="1"/>
          </p:cNvSpPr>
          <p:nvPr>
            <p:ph idx="1"/>
          </p:nvPr>
        </p:nvSpPr>
        <p:spPr>
          <a:xfrm>
            <a:off x="215516" y="1721504"/>
            <a:ext cx="7268355" cy="4304551"/>
          </a:xfrm>
        </p:spPr>
        <p:txBody>
          <a:bodyPr>
            <a:normAutofit/>
          </a:bodyPr>
          <a:lstStyle/>
          <a:p>
            <a:r>
              <a:rPr lang="zh-CN" altLang="zh-CN" sz="2000" dirty="0">
                <a:solidFill>
                  <a:srgbClr val="0000FF"/>
                </a:solidFill>
                <a:latin typeface="华文仿宋" panose="02010600040101010101" pitchFamily="2" charset="-122"/>
                <a:ea typeface="华文仿宋" panose="02010600040101010101" pitchFamily="2" charset="-122"/>
              </a:rPr>
              <a:t>以二分类为例，假设类别</a:t>
            </a:r>
            <a:r>
              <a:rPr lang="en-US" altLang="zh-CN" sz="2000" dirty="0">
                <a:solidFill>
                  <a:srgbClr val="0000FF"/>
                </a:solidFill>
                <a:latin typeface="华文仿宋" panose="02010600040101010101" pitchFamily="2" charset="-122"/>
                <a:ea typeface="华文仿宋" panose="02010600040101010101" pitchFamily="2" charset="-122"/>
              </a:rPr>
              <a:t>1</a:t>
            </a:r>
            <a:r>
              <a:rPr lang="zh-CN" altLang="zh-CN" sz="2000" dirty="0">
                <a:solidFill>
                  <a:srgbClr val="0000FF"/>
                </a:solidFill>
                <a:latin typeface="华文仿宋" panose="02010600040101010101" pitchFamily="2" charset="-122"/>
                <a:ea typeface="华文仿宋" panose="02010600040101010101" pitchFamily="2" charset="-122"/>
              </a:rPr>
              <a:t>为正，类别</a:t>
            </a:r>
            <a:r>
              <a:rPr lang="en-US" altLang="zh-CN" sz="2000" dirty="0">
                <a:solidFill>
                  <a:srgbClr val="0000FF"/>
                </a:solidFill>
                <a:latin typeface="华文仿宋" panose="02010600040101010101" pitchFamily="2" charset="-122"/>
                <a:ea typeface="华文仿宋" panose="02010600040101010101" pitchFamily="2" charset="-122"/>
              </a:rPr>
              <a:t>0</a:t>
            </a:r>
            <a:r>
              <a:rPr lang="zh-CN" altLang="zh-CN" sz="2000" dirty="0">
                <a:solidFill>
                  <a:srgbClr val="0000FF"/>
                </a:solidFill>
                <a:latin typeface="华文仿宋" panose="02010600040101010101" pitchFamily="2" charset="-122"/>
                <a:ea typeface="华文仿宋" panose="02010600040101010101" pitchFamily="2" charset="-122"/>
              </a:rPr>
              <a:t>为负，那么，对于数据测试结果有下面</a:t>
            </a:r>
            <a:r>
              <a:rPr lang="en-US" altLang="zh-CN" sz="2000" dirty="0">
                <a:solidFill>
                  <a:srgbClr val="0000FF"/>
                </a:solidFill>
                <a:latin typeface="华文仿宋" panose="02010600040101010101" pitchFamily="2" charset="-122"/>
                <a:ea typeface="华文仿宋" panose="02010600040101010101" pitchFamily="2" charset="-122"/>
              </a:rPr>
              <a:t>4</a:t>
            </a:r>
            <a:r>
              <a:rPr lang="zh-CN" altLang="zh-CN" sz="2000" dirty="0">
                <a:solidFill>
                  <a:srgbClr val="0000FF"/>
                </a:solidFill>
                <a:latin typeface="华文仿宋" panose="02010600040101010101" pitchFamily="2" charset="-122"/>
                <a:ea typeface="华文仿宋" panose="02010600040101010101" pitchFamily="2" charset="-122"/>
              </a:rPr>
              <a:t>种情况。</a:t>
            </a:r>
          </a:p>
          <a:p>
            <a:pPr lvl="1"/>
            <a:r>
              <a:rPr lang="zh-CN" altLang="zh-CN" sz="2000" dirty="0">
                <a:solidFill>
                  <a:srgbClr val="0000FF"/>
                </a:solidFill>
                <a:latin typeface="华文仿宋" panose="02010600040101010101" pitchFamily="2" charset="-122"/>
                <a:ea typeface="华文仿宋" panose="02010600040101010101" pitchFamily="2" charset="-122"/>
              </a:rPr>
              <a:t>真正值</a:t>
            </a:r>
            <a:r>
              <a:rPr lang="en-US" altLang="zh-CN" sz="2000" dirty="0">
                <a:solidFill>
                  <a:srgbClr val="0000FF"/>
                </a:solidFill>
                <a:latin typeface="华文仿宋" panose="02010600040101010101" pitchFamily="2" charset="-122"/>
                <a:ea typeface="华文仿宋" panose="02010600040101010101" pitchFamily="2" charset="-122"/>
              </a:rPr>
              <a:t>TP</a:t>
            </a:r>
            <a:r>
              <a:rPr lang="zh-CN" altLang="zh-CN" sz="2000" dirty="0">
                <a:solidFill>
                  <a:srgbClr val="0000FF"/>
                </a:solidFill>
                <a:latin typeface="华文仿宋" panose="02010600040101010101" pitchFamily="2" charset="-122"/>
                <a:ea typeface="华文仿宋" panose="02010600040101010101" pitchFamily="2" charset="-122"/>
              </a:rPr>
              <a:t>（</a:t>
            </a:r>
            <a:r>
              <a:rPr lang="en-US" altLang="zh-CN" sz="2000" dirty="0">
                <a:solidFill>
                  <a:srgbClr val="0000FF"/>
                </a:solidFill>
                <a:latin typeface="华文仿宋" panose="02010600040101010101" pitchFamily="2" charset="-122"/>
                <a:ea typeface="华文仿宋" panose="02010600040101010101" pitchFamily="2" charset="-122"/>
              </a:rPr>
              <a:t>True Positive</a:t>
            </a:r>
            <a:r>
              <a:rPr lang="zh-CN" altLang="zh-CN" sz="2000" dirty="0">
                <a:solidFill>
                  <a:srgbClr val="0000FF"/>
                </a:solidFill>
                <a:latin typeface="华文仿宋" panose="02010600040101010101" pitchFamily="2" charset="-122"/>
                <a:ea typeface="华文仿宋" panose="02010600040101010101" pitchFamily="2" charset="-122"/>
              </a:rPr>
              <a:t>）</a:t>
            </a:r>
            <a:r>
              <a:rPr lang="en-US" altLang="zh-CN" sz="2000" dirty="0">
                <a:solidFill>
                  <a:srgbClr val="0000FF"/>
                </a:solidFill>
                <a:latin typeface="华文仿宋" panose="02010600040101010101" pitchFamily="2" charset="-122"/>
                <a:ea typeface="华文仿宋" panose="02010600040101010101" pitchFamily="2" charset="-122"/>
              </a:rPr>
              <a:t>:</a:t>
            </a:r>
            <a:r>
              <a:rPr lang="zh-CN" altLang="zh-CN" sz="2000" dirty="0">
                <a:solidFill>
                  <a:srgbClr val="0000FF"/>
                </a:solidFill>
                <a:latin typeface="华文仿宋" panose="02010600040101010101" pitchFamily="2" charset="-122"/>
                <a:ea typeface="华文仿宋" panose="02010600040101010101" pitchFamily="2" charset="-122"/>
              </a:rPr>
              <a:t>预测类别为正，实际类别为正。</a:t>
            </a:r>
          </a:p>
          <a:p>
            <a:pPr lvl="1"/>
            <a:r>
              <a:rPr lang="zh-CN" altLang="zh-CN" sz="2000" dirty="0">
                <a:solidFill>
                  <a:srgbClr val="0000FF"/>
                </a:solidFill>
                <a:latin typeface="华文仿宋" panose="02010600040101010101" pitchFamily="2" charset="-122"/>
                <a:ea typeface="华文仿宋" panose="02010600040101010101" pitchFamily="2" charset="-122"/>
              </a:rPr>
              <a:t>假正值</a:t>
            </a:r>
            <a:r>
              <a:rPr lang="en-US" altLang="zh-CN" sz="2000" dirty="0">
                <a:solidFill>
                  <a:srgbClr val="0000FF"/>
                </a:solidFill>
                <a:latin typeface="华文仿宋" panose="02010600040101010101" pitchFamily="2" charset="-122"/>
                <a:ea typeface="华文仿宋" panose="02010600040101010101" pitchFamily="2" charset="-122"/>
              </a:rPr>
              <a:t>FP</a:t>
            </a:r>
            <a:r>
              <a:rPr lang="zh-CN" altLang="zh-CN" sz="2000" dirty="0">
                <a:solidFill>
                  <a:srgbClr val="0000FF"/>
                </a:solidFill>
                <a:latin typeface="华文仿宋" panose="02010600040101010101" pitchFamily="2" charset="-122"/>
                <a:ea typeface="华文仿宋" panose="02010600040101010101" pitchFamily="2" charset="-122"/>
              </a:rPr>
              <a:t>（</a:t>
            </a:r>
            <a:r>
              <a:rPr lang="en-US" altLang="zh-CN" sz="2000" dirty="0">
                <a:solidFill>
                  <a:srgbClr val="0000FF"/>
                </a:solidFill>
                <a:latin typeface="华文仿宋" panose="02010600040101010101" pitchFamily="2" charset="-122"/>
                <a:ea typeface="华文仿宋" panose="02010600040101010101" pitchFamily="2" charset="-122"/>
              </a:rPr>
              <a:t>False Positive</a:t>
            </a:r>
            <a:r>
              <a:rPr lang="zh-CN" altLang="zh-CN" sz="2000" dirty="0">
                <a:solidFill>
                  <a:srgbClr val="0000FF"/>
                </a:solidFill>
                <a:latin typeface="华文仿宋" panose="02010600040101010101" pitchFamily="2" charset="-122"/>
                <a:ea typeface="华文仿宋" panose="02010600040101010101" pitchFamily="2" charset="-122"/>
              </a:rPr>
              <a:t>）</a:t>
            </a:r>
            <a:r>
              <a:rPr lang="en-US" altLang="zh-CN" sz="2000" dirty="0">
                <a:solidFill>
                  <a:srgbClr val="0000FF"/>
                </a:solidFill>
                <a:latin typeface="华文仿宋" panose="02010600040101010101" pitchFamily="2" charset="-122"/>
                <a:ea typeface="华文仿宋" panose="02010600040101010101" pitchFamily="2" charset="-122"/>
              </a:rPr>
              <a:t>:</a:t>
            </a:r>
            <a:r>
              <a:rPr lang="zh-CN" altLang="zh-CN" sz="2000" dirty="0">
                <a:solidFill>
                  <a:srgbClr val="0000FF"/>
                </a:solidFill>
                <a:latin typeface="华文仿宋" panose="02010600040101010101" pitchFamily="2" charset="-122"/>
                <a:ea typeface="华文仿宋" panose="02010600040101010101" pitchFamily="2" charset="-122"/>
              </a:rPr>
              <a:t>预测类别为正，实际类别为负。</a:t>
            </a:r>
          </a:p>
          <a:p>
            <a:pPr lvl="1"/>
            <a:r>
              <a:rPr lang="zh-CN" altLang="zh-CN" sz="2000" dirty="0">
                <a:solidFill>
                  <a:srgbClr val="0000FF"/>
                </a:solidFill>
                <a:latin typeface="华文仿宋" panose="02010600040101010101" pitchFamily="2" charset="-122"/>
                <a:ea typeface="华文仿宋" panose="02010600040101010101" pitchFamily="2" charset="-122"/>
              </a:rPr>
              <a:t>假负值</a:t>
            </a:r>
            <a:r>
              <a:rPr lang="en-US" altLang="zh-CN" sz="2000" dirty="0">
                <a:solidFill>
                  <a:srgbClr val="0000FF"/>
                </a:solidFill>
                <a:latin typeface="华文仿宋" panose="02010600040101010101" pitchFamily="2" charset="-122"/>
                <a:ea typeface="华文仿宋" panose="02010600040101010101" pitchFamily="2" charset="-122"/>
              </a:rPr>
              <a:t>FN</a:t>
            </a:r>
            <a:r>
              <a:rPr lang="zh-CN" altLang="zh-CN" sz="2000" dirty="0">
                <a:solidFill>
                  <a:srgbClr val="0000FF"/>
                </a:solidFill>
                <a:latin typeface="华文仿宋" panose="02010600040101010101" pitchFamily="2" charset="-122"/>
                <a:ea typeface="华文仿宋" panose="02010600040101010101" pitchFamily="2" charset="-122"/>
              </a:rPr>
              <a:t>（</a:t>
            </a:r>
            <a:r>
              <a:rPr lang="en-US" altLang="zh-CN" sz="2000" dirty="0">
                <a:solidFill>
                  <a:srgbClr val="0000FF"/>
                </a:solidFill>
                <a:latin typeface="华文仿宋" panose="02010600040101010101" pitchFamily="2" charset="-122"/>
                <a:ea typeface="华文仿宋" panose="02010600040101010101" pitchFamily="2" charset="-122"/>
              </a:rPr>
              <a:t>False Negative</a:t>
            </a:r>
            <a:r>
              <a:rPr lang="zh-CN" altLang="zh-CN" sz="2000" dirty="0">
                <a:solidFill>
                  <a:srgbClr val="0000FF"/>
                </a:solidFill>
                <a:latin typeface="华文仿宋" panose="02010600040101010101" pitchFamily="2" charset="-122"/>
                <a:ea typeface="华文仿宋" panose="02010600040101010101" pitchFamily="2" charset="-122"/>
              </a:rPr>
              <a:t>）</a:t>
            </a:r>
            <a:r>
              <a:rPr lang="en-US" altLang="zh-CN" sz="2000" dirty="0">
                <a:solidFill>
                  <a:srgbClr val="0000FF"/>
                </a:solidFill>
                <a:latin typeface="华文仿宋" panose="02010600040101010101" pitchFamily="2" charset="-122"/>
                <a:ea typeface="华文仿宋" panose="02010600040101010101" pitchFamily="2" charset="-122"/>
              </a:rPr>
              <a:t>:</a:t>
            </a:r>
            <a:r>
              <a:rPr lang="zh-CN" altLang="zh-CN" sz="2000" dirty="0">
                <a:solidFill>
                  <a:srgbClr val="0000FF"/>
                </a:solidFill>
                <a:latin typeface="华文仿宋" panose="02010600040101010101" pitchFamily="2" charset="-122"/>
                <a:ea typeface="华文仿宋" panose="02010600040101010101" pitchFamily="2" charset="-122"/>
              </a:rPr>
              <a:t>预测类别为负，实际类别为正。</a:t>
            </a:r>
          </a:p>
          <a:p>
            <a:pPr lvl="1"/>
            <a:r>
              <a:rPr lang="zh-CN" altLang="zh-CN" sz="2000" dirty="0">
                <a:solidFill>
                  <a:srgbClr val="0000FF"/>
                </a:solidFill>
                <a:latin typeface="华文仿宋" panose="02010600040101010101" pitchFamily="2" charset="-122"/>
                <a:ea typeface="华文仿宋" panose="02010600040101010101" pitchFamily="2" charset="-122"/>
              </a:rPr>
              <a:t>真负值</a:t>
            </a:r>
            <a:r>
              <a:rPr lang="en-US" altLang="zh-CN" sz="2000" dirty="0">
                <a:solidFill>
                  <a:srgbClr val="0000FF"/>
                </a:solidFill>
                <a:latin typeface="华文仿宋" panose="02010600040101010101" pitchFamily="2" charset="-122"/>
                <a:ea typeface="华文仿宋" panose="02010600040101010101" pitchFamily="2" charset="-122"/>
              </a:rPr>
              <a:t>TN</a:t>
            </a:r>
            <a:r>
              <a:rPr lang="zh-CN" altLang="zh-CN" sz="2000" dirty="0">
                <a:solidFill>
                  <a:srgbClr val="0000FF"/>
                </a:solidFill>
                <a:latin typeface="华文仿宋" panose="02010600040101010101" pitchFamily="2" charset="-122"/>
                <a:ea typeface="华文仿宋" panose="02010600040101010101" pitchFamily="2" charset="-122"/>
              </a:rPr>
              <a:t>（</a:t>
            </a:r>
            <a:r>
              <a:rPr lang="en-US" altLang="zh-CN" sz="2000" dirty="0">
                <a:solidFill>
                  <a:srgbClr val="0000FF"/>
                </a:solidFill>
                <a:latin typeface="华文仿宋" panose="02010600040101010101" pitchFamily="2" charset="-122"/>
                <a:ea typeface="华文仿宋" panose="02010600040101010101" pitchFamily="2" charset="-122"/>
              </a:rPr>
              <a:t>True Negative</a:t>
            </a:r>
            <a:r>
              <a:rPr lang="zh-CN" altLang="zh-CN" sz="2000" dirty="0">
                <a:solidFill>
                  <a:srgbClr val="0000FF"/>
                </a:solidFill>
                <a:latin typeface="华文仿宋" panose="02010600040101010101" pitchFamily="2" charset="-122"/>
                <a:ea typeface="华文仿宋" panose="02010600040101010101" pitchFamily="2" charset="-122"/>
              </a:rPr>
              <a:t>）</a:t>
            </a:r>
            <a:r>
              <a:rPr lang="en-US" altLang="zh-CN" sz="2000" dirty="0">
                <a:solidFill>
                  <a:srgbClr val="0000FF"/>
                </a:solidFill>
                <a:latin typeface="华文仿宋" panose="02010600040101010101" pitchFamily="2" charset="-122"/>
                <a:ea typeface="华文仿宋" panose="02010600040101010101" pitchFamily="2" charset="-122"/>
              </a:rPr>
              <a:t>:</a:t>
            </a:r>
            <a:r>
              <a:rPr lang="zh-CN" altLang="zh-CN" sz="2000" dirty="0">
                <a:solidFill>
                  <a:srgbClr val="0000FF"/>
                </a:solidFill>
                <a:latin typeface="华文仿宋" panose="02010600040101010101" pitchFamily="2" charset="-122"/>
                <a:ea typeface="华文仿宋" panose="02010600040101010101" pitchFamily="2" charset="-122"/>
              </a:rPr>
              <a:t>预测类别为负，实际类别为负。</a:t>
            </a:r>
            <a:endParaRPr lang="en-US" altLang="zh-CN" sz="2000" dirty="0">
              <a:solidFill>
                <a:srgbClr val="0000FF"/>
              </a:solidFill>
              <a:latin typeface="华文仿宋" panose="02010600040101010101" pitchFamily="2" charset="-122"/>
              <a:ea typeface="华文仿宋" panose="02010600040101010101" pitchFamily="2" charset="-122"/>
            </a:endParaRPr>
          </a:p>
          <a:p>
            <a:endParaRPr lang="zh-CN" altLang="zh-CN" sz="2000" dirty="0">
              <a:solidFill>
                <a:srgbClr val="0000FF"/>
              </a:solidFill>
              <a:latin typeface="华文仿宋" panose="02010600040101010101" pitchFamily="2" charset="-122"/>
              <a:ea typeface="华文仿宋" panose="02010600040101010101" pitchFamily="2" charset="-122"/>
            </a:endParaRPr>
          </a:p>
        </p:txBody>
      </p:sp>
      <p:sp>
        <p:nvSpPr>
          <p:cNvPr id="4" name="灯片编号占位符 3">
            <a:extLst>
              <a:ext uri="{FF2B5EF4-FFF2-40B4-BE49-F238E27FC236}">
                <a16:creationId xmlns:a16="http://schemas.microsoft.com/office/drawing/2014/main" id="{5AF59E52-12FF-43C9-AA69-344360F24AA2}"/>
              </a:ext>
            </a:extLst>
          </p:cNvPr>
          <p:cNvSpPr>
            <a:spLocks noGrp="1"/>
          </p:cNvSpPr>
          <p:nvPr>
            <p:ph type="sldNum" sz="quarter" idx="12"/>
          </p:nvPr>
        </p:nvSpPr>
        <p:spPr/>
        <p:txBody>
          <a:bodyPr/>
          <a:lstStyle/>
          <a:p>
            <a:fld id="{744B7228-6E41-4426-8D79-DBBE03577523}" type="slidenum">
              <a:rPr lang="zh-CN" altLang="en-US" smtClean="0"/>
              <a:t>72</a:t>
            </a:fld>
            <a:endParaRPr lang="zh-CN" altLang="en-US" dirty="0"/>
          </a:p>
        </p:txBody>
      </p:sp>
    </p:spTree>
    <p:extLst>
      <p:ext uri="{BB962C8B-B14F-4D97-AF65-F5344CB8AC3E}">
        <p14:creationId xmlns:p14="http://schemas.microsoft.com/office/powerpoint/2010/main" val="12432462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6D146-64C5-4F2B-88BA-3C1422289859}"/>
              </a:ext>
            </a:extLst>
          </p:cNvPr>
          <p:cNvSpPr>
            <a:spLocks noGrp="1"/>
          </p:cNvSpPr>
          <p:nvPr>
            <p:ph type="title"/>
          </p:nvPr>
        </p:nvSpPr>
        <p:spPr>
          <a:xfrm>
            <a:off x="143509" y="609600"/>
            <a:ext cx="7452828" cy="1320800"/>
          </a:xfrm>
        </p:spPr>
        <p:txBody>
          <a:bodyPr>
            <a:normAutofit/>
          </a:bodyPr>
          <a:lstStyle/>
          <a:p>
            <a:r>
              <a:rPr lang="zh-CN" altLang="zh-CN" sz="3600" dirty="0">
                <a:solidFill>
                  <a:srgbClr val="0000FF"/>
                </a:solidFill>
              </a:rPr>
              <a:t>分类器算法的评估</a:t>
            </a:r>
            <a:r>
              <a:rPr lang="zh-CN" altLang="en-US" sz="3600" dirty="0">
                <a:solidFill>
                  <a:srgbClr val="0000FF"/>
                </a:solidFill>
              </a:rPr>
              <a:t>：</a:t>
            </a:r>
            <a:r>
              <a:rPr lang="zh-CN" altLang="zh-CN" sz="3600" dirty="0">
                <a:solidFill>
                  <a:srgbClr val="0000FF"/>
                </a:solidFill>
              </a:rPr>
              <a:t>评价指标定义</a:t>
            </a:r>
            <a:endParaRPr lang="zh-CN" altLang="en-US" sz="3600" dirty="0">
              <a:solidFill>
                <a:srgbClr val="0000FF"/>
              </a:solidFill>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EF9225A-958A-4756-ACD9-EDA04601BDEB}"/>
                  </a:ext>
                </a:extLst>
              </p:cNvPr>
              <p:cNvSpPr>
                <a:spLocks noGrp="1"/>
              </p:cNvSpPr>
              <p:nvPr>
                <p:ph idx="1"/>
              </p:nvPr>
            </p:nvSpPr>
            <p:spPr>
              <a:xfrm>
                <a:off x="395536" y="1520788"/>
                <a:ext cx="6804756" cy="4140460"/>
              </a:xfrm>
            </p:spPr>
            <p:txBody>
              <a:bodyPr>
                <a:normAutofit/>
              </a:bodyPr>
              <a:lstStyle/>
              <a:p>
                <a:r>
                  <a:rPr lang="zh-CN" altLang="zh-CN" sz="2800" dirty="0">
                    <a:solidFill>
                      <a:srgbClr val="0000FF"/>
                    </a:solidFill>
                    <a:latin typeface="华文仿宋" panose="02010600040101010101" pitchFamily="2" charset="-122"/>
                    <a:ea typeface="华文仿宋" panose="02010600040101010101" pitchFamily="2" charset="-122"/>
                  </a:rPr>
                  <a:t>准确率</a:t>
                </a:r>
                <a:r>
                  <a:rPr lang="en-US" altLang="zh-CN" sz="2800" dirty="0">
                    <a:solidFill>
                      <a:srgbClr val="0000FF"/>
                    </a:solidFill>
                    <a:latin typeface="华文仿宋" panose="02010600040101010101" pitchFamily="2" charset="-122"/>
                    <a:ea typeface="华文仿宋" panose="02010600040101010101" pitchFamily="2" charset="-122"/>
                  </a:rPr>
                  <a:t>(Accuracy)    :   </a:t>
                </a:r>
                <a14:m>
                  <m:oMath xmlns:m="http://schemas.openxmlformats.org/officeDocument/2006/math">
                    <m:f>
                      <m:fPr>
                        <m:ctrlPr>
                          <a:rPr lang="zh-CN" altLang="zh-CN" sz="2800" i="1">
                            <a:solidFill>
                              <a:srgbClr val="0000FF"/>
                            </a:solidFill>
                            <a:latin typeface="Cambria Math" panose="02040503050406030204" pitchFamily="18" charset="0"/>
                          </a:rPr>
                        </m:ctrlPr>
                      </m:fPr>
                      <m:num>
                        <m:r>
                          <a:rPr lang="en-US" altLang="zh-CN" sz="2800">
                            <a:solidFill>
                              <a:srgbClr val="0000FF"/>
                            </a:solidFill>
                            <a:latin typeface="Cambria Math" panose="02040503050406030204" pitchFamily="18" charset="0"/>
                          </a:rPr>
                          <m:t>(</m:t>
                        </m:r>
                        <m:r>
                          <m:rPr>
                            <m:sty m:val="p"/>
                          </m:rPr>
                          <a:rPr lang="en-US" altLang="zh-CN" sz="2800">
                            <a:solidFill>
                              <a:srgbClr val="0000FF"/>
                            </a:solidFill>
                            <a:latin typeface="Cambria Math" panose="02040503050406030204" pitchFamily="18" charset="0"/>
                          </a:rPr>
                          <m:t>TP</m:t>
                        </m:r>
                        <m:r>
                          <a:rPr lang="en-US" altLang="zh-CN" sz="2800">
                            <a:solidFill>
                              <a:srgbClr val="0000FF"/>
                            </a:solidFill>
                            <a:latin typeface="Cambria Math" panose="02040503050406030204" pitchFamily="18" charset="0"/>
                          </a:rPr>
                          <m:t> + </m:t>
                        </m:r>
                        <m:r>
                          <m:rPr>
                            <m:sty m:val="p"/>
                          </m:rPr>
                          <a:rPr lang="en-US" altLang="zh-CN" sz="2800">
                            <a:solidFill>
                              <a:srgbClr val="0000FF"/>
                            </a:solidFill>
                            <a:latin typeface="Cambria Math" panose="02040503050406030204" pitchFamily="18" charset="0"/>
                          </a:rPr>
                          <m:t>TN</m:t>
                        </m:r>
                        <m:r>
                          <a:rPr lang="en-US" altLang="zh-CN" sz="2800">
                            <a:solidFill>
                              <a:srgbClr val="0000FF"/>
                            </a:solidFill>
                            <a:latin typeface="Cambria Math" panose="02040503050406030204" pitchFamily="18" charset="0"/>
                          </a:rPr>
                          <m:t>)</m:t>
                        </m:r>
                      </m:num>
                      <m:den>
                        <m:r>
                          <a:rPr lang="en-US" altLang="zh-CN" sz="2800">
                            <a:solidFill>
                              <a:srgbClr val="0000FF"/>
                            </a:solidFill>
                            <a:latin typeface="Cambria Math" panose="02040503050406030204" pitchFamily="18" charset="0"/>
                          </a:rPr>
                          <m:t>(</m:t>
                        </m:r>
                        <m:r>
                          <m:rPr>
                            <m:sty m:val="p"/>
                          </m:rPr>
                          <a:rPr lang="en-US" altLang="zh-CN" sz="2800">
                            <a:solidFill>
                              <a:srgbClr val="0000FF"/>
                            </a:solidFill>
                            <a:latin typeface="Cambria Math" panose="02040503050406030204" pitchFamily="18" charset="0"/>
                          </a:rPr>
                          <m:t>TP</m:t>
                        </m:r>
                        <m:r>
                          <a:rPr lang="en-US" altLang="zh-CN" sz="2800">
                            <a:solidFill>
                              <a:srgbClr val="0000FF"/>
                            </a:solidFill>
                            <a:latin typeface="Cambria Math" panose="02040503050406030204" pitchFamily="18" charset="0"/>
                          </a:rPr>
                          <m:t> + </m:t>
                        </m:r>
                        <m:r>
                          <m:rPr>
                            <m:sty m:val="p"/>
                          </m:rPr>
                          <a:rPr lang="en-US" altLang="zh-CN" sz="2800">
                            <a:solidFill>
                              <a:srgbClr val="0000FF"/>
                            </a:solidFill>
                            <a:latin typeface="Cambria Math" panose="02040503050406030204" pitchFamily="18" charset="0"/>
                          </a:rPr>
                          <m:t>FP</m:t>
                        </m:r>
                        <m:r>
                          <a:rPr lang="en-US" altLang="zh-CN" sz="2800">
                            <a:solidFill>
                              <a:srgbClr val="0000FF"/>
                            </a:solidFill>
                            <a:latin typeface="Cambria Math" panose="02040503050406030204" pitchFamily="18" charset="0"/>
                          </a:rPr>
                          <m:t> + </m:t>
                        </m:r>
                        <m:r>
                          <m:rPr>
                            <m:sty m:val="p"/>
                          </m:rPr>
                          <a:rPr lang="en-US" altLang="zh-CN" sz="2800">
                            <a:solidFill>
                              <a:srgbClr val="0000FF"/>
                            </a:solidFill>
                            <a:latin typeface="Cambria Math" panose="02040503050406030204" pitchFamily="18" charset="0"/>
                          </a:rPr>
                          <m:t>TN</m:t>
                        </m:r>
                        <m:r>
                          <a:rPr lang="en-US" altLang="zh-CN" sz="2800">
                            <a:solidFill>
                              <a:srgbClr val="0000FF"/>
                            </a:solidFill>
                            <a:latin typeface="Cambria Math" panose="02040503050406030204" pitchFamily="18" charset="0"/>
                          </a:rPr>
                          <m:t> + </m:t>
                        </m:r>
                        <m:r>
                          <m:rPr>
                            <m:sty m:val="p"/>
                          </m:rPr>
                          <a:rPr lang="en-US" altLang="zh-CN" sz="2800">
                            <a:solidFill>
                              <a:srgbClr val="0000FF"/>
                            </a:solidFill>
                            <a:latin typeface="Cambria Math" panose="02040503050406030204" pitchFamily="18" charset="0"/>
                          </a:rPr>
                          <m:t>FN</m:t>
                        </m:r>
                        <m:r>
                          <a:rPr lang="en-US" altLang="zh-CN" sz="2800">
                            <a:solidFill>
                              <a:srgbClr val="0000FF"/>
                            </a:solidFill>
                            <a:latin typeface="Cambria Math" panose="02040503050406030204" pitchFamily="18" charset="0"/>
                          </a:rPr>
                          <m:t>)</m:t>
                        </m:r>
                      </m:den>
                    </m:f>
                  </m:oMath>
                </a14:m>
                <a:endParaRPr lang="en-US" altLang="zh-CN" sz="2800" dirty="0">
                  <a:solidFill>
                    <a:srgbClr val="0000FF"/>
                  </a:solidFill>
                  <a:latin typeface="华文仿宋" panose="02010600040101010101" pitchFamily="2" charset="-122"/>
                  <a:ea typeface="华文仿宋" panose="02010600040101010101" pitchFamily="2" charset="-122"/>
                </a:endParaRPr>
              </a:p>
              <a:p>
                <a:r>
                  <a:rPr lang="zh-CN" altLang="zh-CN" sz="2800" dirty="0">
                    <a:solidFill>
                      <a:srgbClr val="0000FF"/>
                    </a:solidFill>
                    <a:latin typeface="华文仿宋" panose="02010600040101010101" pitchFamily="2" charset="-122"/>
                    <a:ea typeface="华文仿宋" panose="02010600040101010101" pitchFamily="2" charset="-122"/>
                  </a:rPr>
                  <a:t>精确率</a:t>
                </a:r>
                <a14:m>
                  <m:oMath xmlns:m="http://schemas.openxmlformats.org/officeDocument/2006/math">
                    <m:r>
                      <a:rPr lang="en-US" altLang="zh-CN" sz="2800" i="1">
                        <a:solidFill>
                          <a:srgbClr val="0000FF"/>
                        </a:solidFill>
                        <a:latin typeface="Cambria Math" panose="02040503050406030204" pitchFamily="18" charset="0"/>
                      </a:rPr>
                      <m:t>𝑝</m:t>
                    </m:r>
                    <m:r>
                      <a:rPr lang="en-US" altLang="zh-CN" sz="2800" i="1">
                        <a:solidFill>
                          <a:srgbClr val="0000FF"/>
                        </a:solidFill>
                        <a:latin typeface="Cambria Math" panose="02040503050406030204" pitchFamily="18" charset="0"/>
                      </a:rPr>
                      <m:t> </m:t>
                    </m:r>
                  </m:oMath>
                </a14:m>
                <a:r>
                  <a:rPr lang="en-US" altLang="zh-CN" sz="2800" dirty="0">
                    <a:solidFill>
                      <a:srgbClr val="0000FF"/>
                    </a:solidFill>
                    <a:latin typeface="华文仿宋" panose="02010600040101010101" pitchFamily="2" charset="-122"/>
                    <a:ea typeface="华文仿宋" panose="02010600040101010101" pitchFamily="2" charset="-122"/>
                  </a:rPr>
                  <a:t>(Precision) </a:t>
                </a:r>
                <a:r>
                  <a:rPr lang="zh-CN" altLang="zh-CN" sz="2800" dirty="0">
                    <a:solidFill>
                      <a:srgbClr val="0000FF"/>
                    </a:solidFill>
                    <a:latin typeface="华文仿宋" panose="02010600040101010101" pitchFamily="2" charset="-122"/>
                    <a:ea typeface="华文仿宋" panose="02010600040101010101" pitchFamily="2" charset="-122"/>
                  </a:rPr>
                  <a:t>：</a:t>
                </a:r>
                <a14:m>
                  <m:oMath xmlns:m="http://schemas.openxmlformats.org/officeDocument/2006/math">
                    <m:f>
                      <m:fPr>
                        <m:ctrlPr>
                          <a:rPr lang="zh-CN" altLang="zh-CN" sz="2800" i="1">
                            <a:solidFill>
                              <a:srgbClr val="0000FF"/>
                            </a:solidFill>
                            <a:latin typeface="Cambria Math" panose="02040503050406030204" pitchFamily="18" charset="0"/>
                          </a:rPr>
                        </m:ctrlPr>
                      </m:fPr>
                      <m:num>
                        <m:r>
                          <m:rPr>
                            <m:sty m:val="p"/>
                          </m:rPr>
                          <a:rPr lang="en-US" altLang="zh-CN" sz="2800">
                            <a:solidFill>
                              <a:srgbClr val="0000FF"/>
                            </a:solidFill>
                            <a:latin typeface="Cambria Math" panose="02040503050406030204" pitchFamily="18" charset="0"/>
                          </a:rPr>
                          <m:t>TP</m:t>
                        </m:r>
                      </m:num>
                      <m:den>
                        <m:r>
                          <a:rPr lang="en-US" altLang="zh-CN" sz="2800">
                            <a:solidFill>
                              <a:srgbClr val="0000FF"/>
                            </a:solidFill>
                            <a:latin typeface="Cambria Math" panose="02040503050406030204" pitchFamily="18" charset="0"/>
                          </a:rPr>
                          <m:t>(</m:t>
                        </m:r>
                        <m:r>
                          <m:rPr>
                            <m:sty m:val="p"/>
                          </m:rPr>
                          <a:rPr lang="en-US" altLang="zh-CN" sz="2800">
                            <a:solidFill>
                              <a:srgbClr val="0000FF"/>
                            </a:solidFill>
                            <a:latin typeface="Cambria Math" panose="02040503050406030204" pitchFamily="18" charset="0"/>
                          </a:rPr>
                          <m:t>TP</m:t>
                        </m:r>
                        <m:r>
                          <a:rPr lang="en-US" altLang="zh-CN" sz="2800">
                            <a:solidFill>
                              <a:srgbClr val="0000FF"/>
                            </a:solidFill>
                            <a:latin typeface="Cambria Math" panose="02040503050406030204" pitchFamily="18" charset="0"/>
                          </a:rPr>
                          <m:t> + </m:t>
                        </m:r>
                        <m:r>
                          <m:rPr>
                            <m:sty m:val="p"/>
                          </m:rPr>
                          <a:rPr lang="en-US" altLang="zh-CN" sz="2800">
                            <a:solidFill>
                              <a:srgbClr val="0000FF"/>
                            </a:solidFill>
                            <a:latin typeface="Cambria Math" panose="02040503050406030204" pitchFamily="18" charset="0"/>
                          </a:rPr>
                          <m:t>FP</m:t>
                        </m:r>
                        <m:r>
                          <a:rPr lang="en-US" altLang="zh-CN" sz="2800">
                            <a:solidFill>
                              <a:srgbClr val="0000FF"/>
                            </a:solidFill>
                            <a:latin typeface="Cambria Math" panose="02040503050406030204" pitchFamily="18" charset="0"/>
                          </a:rPr>
                          <m:t>) </m:t>
                        </m:r>
                      </m:den>
                    </m:f>
                  </m:oMath>
                </a14:m>
                <a:endParaRPr lang="en-US" altLang="zh-CN" sz="2800" dirty="0">
                  <a:solidFill>
                    <a:srgbClr val="0000FF"/>
                  </a:solidFill>
                  <a:latin typeface="华文仿宋" panose="02010600040101010101" pitchFamily="2" charset="-122"/>
                  <a:ea typeface="华文仿宋" panose="02010600040101010101" pitchFamily="2" charset="-122"/>
                </a:endParaRPr>
              </a:p>
              <a:p>
                <a:r>
                  <a:rPr lang="zh-CN" altLang="zh-CN" sz="2800" dirty="0">
                    <a:solidFill>
                      <a:srgbClr val="0000FF"/>
                    </a:solidFill>
                    <a:latin typeface="华文仿宋" panose="02010600040101010101" pitchFamily="2" charset="-122"/>
                    <a:ea typeface="华文仿宋" panose="02010600040101010101" pitchFamily="2" charset="-122"/>
                  </a:rPr>
                  <a:t>召回率</a:t>
                </a:r>
                <a14:m>
                  <m:oMath xmlns:m="http://schemas.openxmlformats.org/officeDocument/2006/math">
                    <m:r>
                      <a:rPr lang="en-US" altLang="zh-CN" sz="2800" i="1">
                        <a:solidFill>
                          <a:srgbClr val="0000FF"/>
                        </a:solidFill>
                        <a:latin typeface="Cambria Math" panose="02040503050406030204" pitchFamily="18" charset="0"/>
                      </a:rPr>
                      <m:t>𝑟</m:t>
                    </m:r>
                    <m:r>
                      <a:rPr lang="en-US" altLang="zh-CN" sz="2800" i="1">
                        <a:solidFill>
                          <a:srgbClr val="0000FF"/>
                        </a:solidFill>
                        <a:latin typeface="Cambria Math" panose="02040503050406030204" pitchFamily="18" charset="0"/>
                      </a:rPr>
                      <m:t> </m:t>
                    </m:r>
                  </m:oMath>
                </a14:m>
                <a:r>
                  <a:rPr lang="en-US" altLang="zh-CN" sz="2800" dirty="0">
                    <a:solidFill>
                      <a:srgbClr val="0000FF"/>
                    </a:solidFill>
                    <a:latin typeface="华文仿宋" panose="02010600040101010101" pitchFamily="2" charset="-122"/>
                    <a:ea typeface="华文仿宋" panose="02010600040101010101" pitchFamily="2" charset="-122"/>
                  </a:rPr>
                  <a:t>(Recall)      </a:t>
                </a:r>
                <a:r>
                  <a:rPr lang="zh-CN" altLang="en-US" sz="2800" dirty="0">
                    <a:solidFill>
                      <a:srgbClr val="0000FF"/>
                    </a:solidFill>
                    <a:latin typeface="华文仿宋" panose="02010600040101010101" pitchFamily="2" charset="-122"/>
                    <a:ea typeface="华文仿宋" panose="02010600040101010101" pitchFamily="2" charset="-122"/>
                  </a:rPr>
                  <a:t>： </a:t>
                </a:r>
                <a14:m>
                  <m:oMath xmlns:m="http://schemas.openxmlformats.org/officeDocument/2006/math">
                    <m:f>
                      <m:fPr>
                        <m:ctrlPr>
                          <a:rPr lang="zh-CN" altLang="zh-CN" sz="2800" i="1">
                            <a:solidFill>
                              <a:srgbClr val="0000FF"/>
                            </a:solidFill>
                            <a:latin typeface="Cambria Math" panose="02040503050406030204" pitchFamily="18" charset="0"/>
                          </a:rPr>
                        </m:ctrlPr>
                      </m:fPr>
                      <m:num>
                        <m:r>
                          <m:rPr>
                            <m:sty m:val="p"/>
                          </m:rPr>
                          <a:rPr lang="en-US" altLang="zh-CN" sz="2800">
                            <a:solidFill>
                              <a:srgbClr val="0000FF"/>
                            </a:solidFill>
                            <a:latin typeface="Cambria Math" panose="02040503050406030204" pitchFamily="18" charset="0"/>
                          </a:rPr>
                          <m:t>TP</m:t>
                        </m:r>
                      </m:num>
                      <m:den>
                        <m:r>
                          <a:rPr lang="en-US" altLang="zh-CN" sz="2800">
                            <a:solidFill>
                              <a:srgbClr val="0000FF"/>
                            </a:solidFill>
                            <a:latin typeface="Cambria Math" panose="02040503050406030204" pitchFamily="18" charset="0"/>
                          </a:rPr>
                          <m:t>(</m:t>
                        </m:r>
                        <m:r>
                          <m:rPr>
                            <m:sty m:val="p"/>
                          </m:rPr>
                          <a:rPr lang="en-US" altLang="zh-CN" sz="2800">
                            <a:solidFill>
                              <a:srgbClr val="0000FF"/>
                            </a:solidFill>
                            <a:latin typeface="Cambria Math" panose="02040503050406030204" pitchFamily="18" charset="0"/>
                          </a:rPr>
                          <m:t>TP</m:t>
                        </m:r>
                        <m:r>
                          <a:rPr lang="en-US" altLang="zh-CN" sz="2800">
                            <a:solidFill>
                              <a:srgbClr val="0000FF"/>
                            </a:solidFill>
                            <a:latin typeface="Cambria Math" panose="02040503050406030204" pitchFamily="18" charset="0"/>
                          </a:rPr>
                          <m:t> + </m:t>
                        </m:r>
                        <m:r>
                          <m:rPr>
                            <m:sty m:val="p"/>
                          </m:rPr>
                          <a:rPr lang="en-US" altLang="zh-CN" sz="2800">
                            <a:solidFill>
                              <a:srgbClr val="0000FF"/>
                            </a:solidFill>
                            <a:latin typeface="Cambria Math" panose="02040503050406030204" pitchFamily="18" charset="0"/>
                          </a:rPr>
                          <m:t>FN</m:t>
                        </m:r>
                        <m:r>
                          <a:rPr lang="en-US" altLang="zh-CN" sz="2800">
                            <a:solidFill>
                              <a:srgbClr val="0000FF"/>
                            </a:solidFill>
                            <a:latin typeface="Cambria Math" panose="02040503050406030204" pitchFamily="18" charset="0"/>
                          </a:rPr>
                          <m:t>)</m:t>
                        </m:r>
                      </m:den>
                    </m:f>
                  </m:oMath>
                </a14:m>
                <a:endParaRPr lang="en-US" altLang="zh-CN" sz="2800" dirty="0">
                  <a:solidFill>
                    <a:srgbClr val="0000FF"/>
                  </a:solidFill>
                  <a:latin typeface="华文仿宋" panose="02010600040101010101" pitchFamily="2" charset="-122"/>
                  <a:ea typeface="华文仿宋" panose="02010600040101010101" pitchFamily="2" charset="-122"/>
                </a:endParaRPr>
              </a:p>
              <a:p>
                <a:r>
                  <a:rPr lang="en-US" altLang="zh-CN" sz="2800" dirty="0">
                    <a:solidFill>
                      <a:srgbClr val="0000FF"/>
                    </a:solidFill>
                    <a:latin typeface="华文仿宋" panose="02010600040101010101" pitchFamily="2" charset="-122"/>
                    <a:ea typeface="华文仿宋" panose="02010600040101010101" pitchFamily="2" charset="-122"/>
                  </a:rPr>
                  <a:t>F1</a:t>
                </a:r>
                <a:r>
                  <a:rPr lang="zh-CN" altLang="zh-CN" sz="2800" dirty="0">
                    <a:solidFill>
                      <a:srgbClr val="0000FF"/>
                    </a:solidFill>
                    <a:latin typeface="华文仿宋" panose="02010600040101010101" pitchFamily="2" charset="-122"/>
                    <a:ea typeface="华文仿宋" panose="02010600040101010101" pitchFamily="2" charset="-122"/>
                  </a:rPr>
                  <a:t>分数</a:t>
                </a:r>
                <a:r>
                  <a:rPr lang="en-US" altLang="zh-CN" sz="2800" dirty="0">
                    <a:solidFill>
                      <a:srgbClr val="0000FF"/>
                    </a:solidFill>
                    <a:latin typeface="华文仿宋" panose="02010600040101010101" pitchFamily="2" charset="-122"/>
                    <a:ea typeface="华文仿宋" panose="02010600040101010101" pitchFamily="2" charset="-122"/>
                  </a:rPr>
                  <a:t>(F1-score)    </a:t>
                </a:r>
                <a:r>
                  <a:rPr lang="zh-CN" altLang="en-US" sz="2800" dirty="0">
                    <a:solidFill>
                      <a:srgbClr val="0000FF"/>
                    </a:solidFill>
                    <a:latin typeface="华文仿宋" panose="02010600040101010101" pitchFamily="2" charset="-122"/>
                    <a:ea typeface="华文仿宋" panose="02010600040101010101" pitchFamily="2" charset="-122"/>
                  </a:rPr>
                  <a:t>： </a:t>
                </a:r>
                <a14:m>
                  <m:oMath xmlns:m="http://schemas.openxmlformats.org/officeDocument/2006/math">
                    <m:f>
                      <m:fPr>
                        <m:ctrlPr>
                          <a:rPr lang="zh-CN" altLang="zh-CN" sz="2800" i="1">
                            <a:solidFill>
                              <a:srgbClr val="0000FF"/>
                            </a:solidFill>
                            <a:latin typeface="Cambria Math" panose="02040503050406030204" pitchFamily="18" charset="0"/>
                          </a:rPr>
                        </m:ctrlPr>
                      </m:fPr>
                      <m:num>
                        <m:r>
                          <a:rPr lang="en-US" altLang="zh-CN" sz="2800" i="1">
                            <a:solidFill>
                              <a:srgbClr val="0000FF"/>
                            </a:solidFill>
                            <a:latin typeface="Cambria Math" panose="02040503050406030204" pitchFamily="18" charset="0"/>
                          </a:rPr>
                          <m:t>𝑝</m:t>
                        </m:r>
                        <m:r>
                          <a:rPr lang="en-US" altLang="zh-CN" sz="2800" i="1">
                            <a:solidFill>
                              <a:srgbClr val="0000FF"/>
                            </a:solidFill>
                            <a:latin typeface="Cambria Math" panose="02040503050406030204" pitchFamily="18" charset="0"/>
                          </a:rPr>
                          <m:t>×</m:t>
                        </m:r>
                        <m:r>
                          <a:rPr lang="en-US" altLang="zh-CN" sz="2800" i="1">
                            <a:solidFill>
                              <a:srgbClr val="0000FF"/>
                            </a:solidFill>
                            <a:latin typeface="Cambria Math" panose="02040503050406030204" pitchFamily="18" charset="0"/>
                          </a:rPr>
                          <m:t>𝑟</m:t>
                        </m:r>
                      </m:num>
                      <m:den>
                        <m:r>
                          <a:rPr lang="en-US" altLang="zh-CN" sz="2800" i="1">
                            <a:solidFill>
                              <a:srgbClr val="0000FF"/>
                            </a:solidFill>
                            <a:latin typeface="Cambria Math" panose="02040503050406030204" pitchFamily="18" charset="0"/>
                          </a:rPr>
                          <m:t>2(</m:t>
                        </m:r>
                        <m:r>
                          <a:rPr lang="en-US" altLang="zh-CN" sz="2800" i="1">
                            <a:solidFill>
                              <a:srgbClr val="0000FF"/>
                            </a:solidFill>
                            <a:latin typeface="Cambria Math" panose="02040503050406030204" pitchFamily="18" charset="0"/>
                          </a:rPr>
                          <m:t>𝑝</m:t>
                        </m:r>
                        <m:r>
                          <a:rPr lang="en-US" altLang="zh-CN" sz="2800" i="1">
                            <a:solidFill>
                              <a:srgbClr val="0000FF"/>
                            </a:solidFill>
                            <a:latin typeface="Cambria Math" panose="02040503050406030204" pitchFamily="18" charset="0"/>
                          </a:rPr>
                          <m:t>+</m:t>
                        </m:r>
                        <m:r>
                          <a:rPr lang="en-US" altLang="zh-CN" sz="2800" i="1">
                            <a:solidFill>
                              <a:srgbClr val="0000FF"/>
                            </a:solidFill>
                            <a:latin typeface="Cambria Math" panose="02040503050406030204" pitchFamily="18" charset="0"/>
                          </a:rPr>
                          <m:t>𝑟</m:t>
                        </m:r>
                        <m:r>
                          <a:rPr lang="en-US" altLang="zh-CN" sz="2800" i="1">
                            <a:solidFill>
                              <a:srgbClr val="0000FF"/>
                            </a:solidFill>
                            <a:latin typeface="Cambria Math" panose="02040503050406030204" pitchFamily="18" charset="0"/>
                          </a:rPr>
                          <m:t>)</m:t>
                        </m:r>
                      </m:den>
                    </m:f>
                  </m:oMath>
                </a14:m>
                <a:endParaRPr lang="zh-CN" altLang="en-US" sz="2800" dirty="0">
                  <a:solidFill>
                    <a:srgbClr val="0000FF"/>
                  </a:solidFill>
                  <a:latin typeface="华文仿宋" panose="02010600040101010101" pitchFamily="2" charset="-122"/>
                  <a:ea typeface="华文仿宋" panose="02010600040101010101" pitchFamily="2" charset="-122"/>
                </a:endParaRPr>
              </a:p>
            </p:txBody>
          </p:sp>
        </mc:Choice>
        <mc:Fallback xmlns="">
          <p:sp>
            <p:nvSpPr>
              <p:cNvPr id="3" name="内容占位符 2">
                <a:extLst>
                  <a:ext uri="{FF2B5EF4-FFF2-40B4-BE49-F238E27FC236}">
                    <a16:creationId xmlns:a16="http://schemas.microsoft.com/office/drawing/2014/main" id="{BEF9225A-958A-4756-ACD9-EDA04601BDEB}"/>
                  </a:ext>
                </a:extLst>
              </p:cNvPr>
              <p:cNvSpPr>
                <a:spLocks noGrp="1" noRot="1" noChangeAspect="1" noMove="1" noResize="1" noEditPoints="1" noAdjustHandles="1" noChangeArrowheads="1" noChangeShapeType="1" noTextEdit="1"/>
              </p:cNvSpPr>
              <p:nvPr>
                <p:ph idx="1"/>
              </p:nvPr>
            </p:nvSpPr>
            <p:spPr>
              <a:xfrm>
                <a:off x="395536" y="1520788"/>
                <a:ext cx="6804756" cy="4140460"/>
              </a:xfrm>
              <a:blipFill>
                <a:blip r:embed="rId2"/>
                <a:stretch>
                  <a:fillRect l="-107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F6A1727-51FC-4A92-9E77-E55FEE5559C8}"/>
              </a:ext>
            </a:extLst>
          </p:cNvPr>
          <p:cNvSpPr>
            <a:spLocks noGrp="1"/>
          </p:cNvSpPr>
          <p:nvPr>
            <p:ph type="sldNum" sz="quarter" idx="12"/>
          </p:nvPr>
        </p:nvSpPr>
        <p:spPr/>
        <p:txBody>
          <a:bodyPr/>
          <a:lstStyle/>
          <a:p>
            <a:fld id="{744B7228-6E41-4426-8D79-DBBE03577523}" type="slidenum">
              <a:rPr lang="zh-CN" altLang="en-US" smtClean="0"/>
              <a:t>73</a:t>
            </a:fld>
            <a:endParaRPr lang="zh-CN" altLang="en-US" dirty="0"/>
          </a:p>
        </p:txBody>
      </p:sp>
    </p:spTree>
    <p:extLst>
      <p:ext uri="{BB962C8B-B14F-4D97-AF65-F5344CB8AC3E}">
        <p14:creationId xmlns:p14="http://schemas.microsoft.com/office/powerpoint/2010/main" val="33344359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solidFill>
                  <a:srgbClr val="0000FF"/>
                </a:solidFill>
                <a:latin typeface="+mj-ea"/>
              </a:rPr>
              <a:t>Boosting</a:t>
            </a:r>
            <a:r>
              <a:rPr lang="zh-CN" altLang="en-US" sz="3600" dirty="0">
                <a:solidFill>
                  <a:srgbClr val="0000FF"/>
                </a:solidFill>
                <a:latin typeface="+mj-ea"/>
              </a:rPr>
              <a:t>算法</a:t>
            </a:r>
          </a:p>
        </p:txBody>
      </p:sp>
      <p:sp>
        <p:nvSpPr>
          <p:cNvPr id="3" name="内容占位符 2"/>
          <p:cNvSpPr>
            <a:spLocks noGrp="1"/>
          </p:cNvSpPr>
          <p:nvPr>
            <p:ph idx="1"/>
          </p:nvPr>
        </p:nvSpPr>
        <p:spPr>
          <a:xfrm>
            <a:off x="323529" y="1736812"/>
            <a:ext cx="7164796" cy="3651461"/>
          </a:xfrm>
        </p:spPr>
        <p:txBody>
          <a:bodyPr>
            <a:normAutofit/>
          </a:bodyPr>
          <a:lstStyle/>
          <a:p>
            <a:r>
              <a:rPr lang="en-US" altLang="zh-CN" sz="2800" dirty="0">
                <a:solidFill>
                  <a:srgbClr val="0000FF"/>
                </a:solidFill>
                <a:latin typeface="华文仿宋" panose="02010600040101010101" pitchFamily="2" charset="-122"/>
                <a:ea typeface="华文仿宋" panose="02010600040101010101" pitchFamily="2" charset="-122"/>
              </a:rPr>
              <a:t>Boosting</a:t>
            </a:r>
            <a:r>
              <a:rPr lang="zh-CN" altLang="en-US" sz="2800" dirty="0">
                <a:solidFill>
                  <a:srgbClr val="0000FF"/>
                </a:solidFill>
                <a:latin typeface="华文仿宋" panose="02010600040101010101" pitchFamily="2" charset="-122"/>
                <a:ea typeface="华文仿宋" panose="02010600040101010101" pitchFamily="2" charset="-122"/>
              </a:rPr>
              <a:t>是一种框架算法，用来提高弱分类器准确度的方法</a:t>
            </a:r>
            <a:endParaRPr lang="en-US" altLang="zh-CN" sz="2800" dirty="0">
              <a:solidFill>
                <a:srgbClr val="0000FF"/>
              </a:solidFill>
              <a:latin typeface="华文仿宋" panose="02010600040101010101" pitchFamily="2" charset="-122"/>
              <a:ea typeface="华文仿宋" panose="02010600040101010101" pitchFamily="2" charset="-122"/>
            </a:endParaRPr>
          </a:p>
          <a:p>
            <a:r>
              <a:rPr lang="zh-CN" altLang="en-US" sz="2800" dirty="0">
                <a:solidFill>
                  <a:srgbClr val="0000FF"/>
                </a:solidFill>
                <a:latin typeface="华文仿宋" panose="02010600040101010101" pitchFamily="2" charset="-122"/>
                <a:ea typeface="华文仿宋" panose="02010600040101010101" pitchFamily="2" charset="-122"/>
              </a:rPr>
              <a:t>通过构造一个预测函数</a:t>
            </a:r>
            <a:r>
              <a:rPr lang="zh-CN" altLang="en-US" sz="2800" b="1" dirty="0">
                <a:solidFill>
                  <a:srgbClr val="0000FF"/>
                </a:solidFill>
                <a:latin typeface="华文仿宋" panose="02010600040101010101" pitchFamily="2" charset="-122"/>
                <a:ea typeface="华文仿宋" panose="02010600040101010101" pitchFamily="2" charset="-122"/>
              </a:rPr>
              <a:t>序列</a:t>
            </a:r>
            <a:r>
              <a:rPr lang="zh-CN" altLang="en-US" sz="2800" dirty="0">
                <a:solidFill>
                  <a:srgbClr val="0000FF"/>
                </a:solidFill>
                <a:latin typeface="华文仿宋" panose="02010600040101010101" pitchFamily="2" charset="-122"/>
                <a:ea typeface="华文仿宋" panose="02010600040101010101" pitchFamily="2" charset="-122"/>
              </a:rPr>
              <a:t>，然后以一定的方式将他们组合成为一个准确度较高的预测函数</a:t>
            </a:r>
            <a:endParaRPr lang="en-US" altLang="zh-CN" sz="2800" dirty="0">
              <a:solidFill>
                <a:srgbClr val="0000FF"/>
              </a:solidFill>
              <a:latin typeface="华文仿宋" panose="02010600040101010101" pitchFamily="2" charset="-122"/>
              <a:ea typeface="华文仿宋" panose="02010600040101010101" pitchFamily="2" charset="-122"/>
            </a:endParaRPr>
          </a:p>
          <a:p>
            <a:r>
              <a:rPr lang="en-US" altLang="zh-CN" sz="2800" dirty="0">
                <a:solidFill>
                  <a:srgbClr val="0000FF"/>
                </a:solidFill>
                <a:latin typeface="华文仿宋" panose="02010600040101010101" pitchFamily="2" charset="-122"/>
                <a:ea typeface="华文仿宋" panose="02010600040101010101" pitchFamily="2" charset="-122"/>
              </a:rPr>
              <a:t>Boosting</a:t>
            </a:r>
            <a:r>
              <a:rPr lang="zh-CN" altLang="en-US" sz="2800" dirty="0">
                <a:solidFill>
                  <a:srgbClr val="0000FF"/>
                </a:solidFill>
                <a:latin typeface="华文仿宋" panose="02010600040101010101" pitchFamily="2" charset="-122"/>
                <a:ea typeface="华文仿宋" panose="02010600040101010101" pitchFamily="2" charset="-122"/>
              </a:rPr>
              <a:t>算法更加</a:t>
            </a:r>
            <a:r>
              <a:rPr lang="zh-CN" altLang="en-US" sz="2800" b="1" dirty="0">
                <a:solidFill>
                  <a:srgbClr val="0000FF"/>
                </a:solidFill>
                <a:latin typeface="华文仿宋" panose="02010600040101010101" pitchFamily="2" charset="-122"/>
                <a:ea typeface="华文仿宋" panose="02010600040101010101" pitchFamily="2" charset="-122"/>
              </a:rPr>
              <a:t>关注错分</a:t>
            </a:r>
            <a:r>
              <a:rPr lang="zh-CN" altLang="en-US" sz="2800" dirty="0">
                <a:solidFill>
                  <a:srgbClr val="0000FF"/>
                </a:solidFill>
                <a:latin typeface="华文仿宋" panose="02010600040101010101" pitchFamily="2" charset="-122"/>
                <a:ea typeface="华文仿宋" panose="02010600040101010101" pitchFamily="2" charset="-122"/>
              </a:rPr>
              <a:t>的样本</a:t>
            </a:r>
          </a:p>
        </p:txBody>
      </p:sp>
    </p:spTree>
    <p:extLst>
      <p:ext uri="{BB962C8B-B14F-4D97-AF65-F5344CB8AC3E}">
        <p14:creationId xmlns:p14="http://schemas.microsoft.com/office/powerpoint/2010/main" val="104575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7524" y="188640"/>
            <a:ext cx="6775990" cy="1320800"/>
          </a:xfrm>
        </p:spPr>
        <p:txBody>
          <a:bodyPr>
            <a:normAutofit/>
          </a:bodyPr>
          <a:lstStyle/>
          <a:p>
            <a:r>
              <a:rPr lang="en-US" altLang="zh-CN" sz="3600" dirty="0">
                <a:solidFill>
                  <a:srgbClr val="0000FF"/>
                </a:solidFill>
                <a:latin typeface="+mj-ea"/>
              </a:rPr>
              <a:t>Boosting</a:t>
            </a:r>
            <a:r>
              <a:rPr lang="zh-CN" altLang="en-US" sz="3600" dirty="0">
                <a:solidFill>
                  <a:srgbClr val="0000FF"/>
                </a:solidFill>
                <a:latin typeface="+mj-ea"/>
              </a:rPr>
              <a:t>算法代表</a:t>
            </a:r>
            <a:br>
              <a:rPr lang="en-US" altLang="zh-CN" sz="3600" dirty="0">
                <a:solidFill>
                  <a:srgbClr val="0000FF"/>
                </a:solidFill>
                <a:latin typeface="+mj-ea"/>
              </a:rPr>
            </a:br>
            <a:r>
              <a:rPr lang="en-US" altLang="zh-CN" sz="3600" dirty="0">
                <a:solidFill>
                  <a:srgbClr val="0000FF"/>
                </a:solidFill>
                <a:latin typeface="+mj-ea"/>
              </a:rPr>
              <a:t>--</a:t>
            </a:r>
            <a:r>
              <a:rPr lang="en-US" altLang="zh-CN" sz="3600" dirty="0" err="1">
                <a:solidFill>
                  <a:srgbClr val="0000FF"/>
                </a:solidFill>
                <a:latin typeface="+mj-ea"/>
              </a:rPr>
              <a:t>Adaboost</a:t>
            </a:r>
            <a:r>
              <a:rPr lang="en-US" altLang="zh-CN" sz="3600" dirty="0">
                <a:solidFill>
                  <a:srgbClr val="0000FF"/>
                </a:solidFill>
                <a:latin typeface="+mj-ea"/>
              </a:rPr>
              <a:t>(Adaptive Boosting)</a:t>
            </a:r>
            <a:endParaRPr lang="zh-CN" altLang="en-US" sz="3600" dirty="0">
              <a:solidFill>
                <a:srgbClr val="0000FF"/>
              </a:solidFill>
              <a:latin typeface="+mj-ea"/>
            </a:endParaRPr>
          </a:p>
        </p:txBody>
      </p:sp>
      <p:sp>
        <p:nvSpPr>
          <p:cNvPr id="3" name="内容占位符 2"/>
          <p:cNvSpPr>
            <a:spLocks noGrp="1"/>
          </p:cNvSpPr>
          <p:nvPr>
            <p:ph idx="1"/>
          </p:nvPr>
        </p:nvSpPr>
        <p:spPr>
          <a:xfrm>
            <a:off x="143508" y="1592796"/>
            <a:ext cx="7263132" cy="4032781"/>
          </a:xfrm>
        </p:spPr>
        <p:txBody>
          <a:bodyPr>
            <a:noAutofit/>
          </a:bodyPr>
          <a:lstStyle/>
          <a:p>
            <a:r>
              <a:rPr lang="zh-CN" altLang="en-US" sz="2800" dirty="0">
                <a:solidFill>
                  <a:srgbClr val="0000FF"/>
                </a:solidFill>
                <a:latin typeface="华文仿宋" panose="02010600040101010101" pitchFamily="2" charset="-122"/>
                <a:ea typeface="华文仿宋" panose="02010600040101010101" pitchFamily="2" charset="-122"/>
              </a:rPr>
              <a:t>一种迭代算法，针对同一个训练集训练不同的分类器</a:t>
            </a:r>
            <a:r>
              <a:rPr lang="en-US" altLang="zh-CN" sz="2800" dirty="0">
                <a:solidFill>
                  <a:srgbClr val="0000FF"/>
                </a:solidFill>
                <a:latin typeface="华文仿宋" panose="02010600040101010101" pitchFamily="2" charset="-122"/>
                <a:ea typeface="华文仿宋" panose="02010600040101010101" pitchFamily="2" charset="-122"/>
              </a:rPr>
              <a:t>(</a:t>
            </a:r>
            <a:r>
              <a:rPr lang="zh-CN" altLang="en-US" sz="2800" dirty="0">
                <a:solidFill>
                  <a:srgbClr val="0000FF"/>
                </a:solidFill>
                <a:latin typeface="华文仿宋" panose="02010600040101010101" pitchFamily="2" charset="-122"/>
                <a:ea typeface="华文仿宋" panose="02010600040101010101" pitchFamily="2" charset="-122"/>
              </a:rPr>
              <a:t>弱分类器</a:t>
            </a:r>
            <a:r>
              <a:rPr lang="en-US" altLang="zh-CN" sz="2800" dirty="0">
                <a:solidFill>
                  <a:srgbClr val="0000FF"/>
                </a:solidFill>
                <a:latin typeface="华文仿宋" panose="02010600040101010101" pitchFamily="2" charset="-122"/>
                <a:ea typeface="华文仿宋" panose="02010600040101010101" pitchFamily="2" charset="-122"/>
              </a:rPr>
              <a:t>)</a:t>
            </a:r>
            <a:r>
              <a:rPr lang="zh-CN" altLang="en-US" sz="2800" dirty="0">
                <a:solidFill>
                  <a:srgbClr val="0000FF"/>
                </a:solidFill>
                <a:latin typeface="华文仿宋" panose="02010600040101010101" pitchFamily="2" charset="-122"/>
                <a:ea typeface="华文仿宋" panose="02010600040101010101" pitchFamily="2" charset="-122"/>
              </a:rPr>
              <a:t>，然后进行分类；</a:t>
            </a:r>
            <a:endParaRPr lang="en-US" altLang="zh-CN" sz="2800" dirty="0">
              <a:solidFill>
                <a:srgbClr val="0000FF"/>
              </a:solidFill>
              <a:latin typeface="华文仿宋" panose="02010600040101010101" pitchFamily="2" charset="-122"/>
              <a:ea typeface="华文仿宋" panose="02010600040101010101" pitchFamily="2" charset="-122"/>
            </a:endParaRPr>
          </a:p>
          <a:p>
            <a:r>
              <a:rPr lang="zh-CN" altLang="en-US" sz="2800" dirty="0">
                <a:solidFill>
                  <a:srgbClr val="0000FF"/>
                </a:solidFill>
                <a:latin typeface="华文仿宋" panose="02010600040101010101" pitchFamily="2" charset="-122"/>
                <a:ea typeface="华文仿宋" panose="02010600040101010101" pitchFamily="2" charset="-122"/>
              </a:rPr>
              <a:t>对于分类正确的样本权值低，分类错误的样本权值高（通常是边界附近的样本），</a:t>
            </a:r>
            <a:endParaRPr lang="en-US" altLang="zh-CN" sz="2800" dirty="0">
              <a:solidFill>
                <a:srgbClr val="0000FF"/>
              </a:solidFill>
              <a:latin typeface="华文仿宋" panose="02010600040101010101" pitchFamily="2" charset="-122"/>
              <a:ea typeface="华文仿宋" panose="02010600040101010101" pitchFamily="2" charset="-122"/>
            </a:endParaRPr>
          </a:p>
          <a:p>
            <a:r>
              <a:rPr lang="zh-CN" altLang="en-US" sz="2800" dirty="0">
                <a:solidFill>
                  <a:srgbClr val="0000FF"/>
                </a:solidFill>
                <a:latin typeface="华文仿宋" panose="02010600040101010101" pitchFamily="2" charset="-122"/>
                <a:ea typeface="华文仿宋" panose="02010600040101010101" pitchFamily="2" charset="-122"/>
              </a:rPr>
              <a:t>最后的分类器是很多弱分类器的线性叠加（加权组合），分类器相当简单。</a:t>
            </a:r>
            <a:endParaRPr lang="en-US" altLang="zh-CN" sz="2800" dirty="0">
              <a:solidFill>
                <a:srgbClr val="0000FF"/>
              </a:solidFill>
              <a:latin typeface="华文仿宋" panose="02010600040101010101" pitchFamily="2" charset="-122"/>
              <a:ea typeface="华文仿宋" panose="02010600040101010101" pitchFamily="2" charset="-122"/>
            </a:endParaRPr>
          </a:p>
          <a:p>
            <a:r>
              <a:rPr lang="zh-CN" altLang="en-US" sz="2800" dirty="0">
                <a:solidFill>
                  <a:srgbClr val="0000FF"/>
                </a:solidFill>
                <a:latin typeface="华文仿宋" panose="02010600040101010101" pitchFamily="2" charset="-122"/>
                <a:ea typeface="华文仿宋" panose="02010600040101010101" pitchFamily="2" charset="-122"/>
              </a:rPr>
              <a:t>实际上就是一个简单的弱分类算法提升</a:t>
            </a:r>
            <a:r>
              <a:rPr lang="en-US" altLang="zh-CN" sz="2800" dirty="0">
                <a:solidFill>
                  <a:srgbClr val="0000FF"/>
                </a:solidFill>
                <a:latin typeface="华文仿宋" panose="02010600040101010101" pitchFamily="2" charset="-122"/>
                <a:ea typeface="华文仿宋" panose="02010600040101010101" pitchFamily="2" charset="-122"/>
              </a:rPr>
              <a:t>(boost)</a:t>
            </a:r>
            <a:r>
              <a:rPr lang="zh-CN" altLang="en-US" sz="2800" dirty="0">
                <a:solidFill>
                  <a:srgbClr val="0000FF"/>
                </a:solidFill>
                <a:latin typeface="华文仿宋" panose="02010600040101010101" pitchFamily="2" charset="-122"/>
                <a:ea typeface="华文仿宋" panose="02010600040101010101" pitchFamily="2" charset="-122"/>
              </a:rPr>
              <a:t>的过程。</a:t>
            </a:r>
          </a:p>
        </p:txBody>
      </p:sp>
    </p:spTree>
    <p:extLst>
      <p:ext uri="{BB962C8B-B14F-4D97-AF65-F5344CB8AC3E}">
        <p14:creationId xmlns:p14="http://schemas.microsoft.com/office/powerpoint/2010/main" val="411669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52636"/>
            <a:ext cx="6447501" cy="1320800"/>
          </a:xfrm>
        </p:spPr>
        <p:txBody>
          <a:bodyPr>
            <a:normAutofit/>
          </a:bodyPr>
          <a:lstStyle/>
          <a:p>
            <a:r>
              <a:rPr lang="en-US" altLang="zh-CN" sz="3600" dirty="0" err="1">
                <a:solidFill>
                  <a:srgbClr val="0000FF"/>
                </a:solidFill>
                <a:latin typeface="+mj-ea"/>
              </a:rPr>
              <a:t>Adaboost</a:t>
            </a:r>
            <a:r>
              <a:rPr lang="zh-CN" altLang="en-US" sz="3600" dirty="0">
                <a:solidFill>
                  <a:srgbClr val="0000FF"/>
                </a:solidFill>
                <a:latin typeface="+mj-ea"/>
              </a:rPr>
              <a:t>例子</a:t>
            </a:r>
          </a:p>
        </p:txBody>
      </p:sp>
      <p:pic>
        <p:nvPicPr>
          <p:cNvPr id="5" name="图片 4"/>
          <p:cNvPicPr>
            <a:picLocks noChangeAspect="1"/>
          </p:cNvPicPr>
          <p:nvPr/>
        </p:nvPicPr>
        <p:blipFill>
          <a:blip r:embed="rId2"/>
          <a:stretch>
            <a:fillRect/>
          </a:stretch>
        </p:blipFill>
        <p:spPr>
          <a:xfrm>
            <a:off x="1223628" y="1111862"/>
            <a:ext cx="4727303" cy="4333361"/>
          </a:xfrm>
          <a:prstGeom prst="rect">
            <a:avLst/>
          </a:prstGeom>
        </p:spPr>
      </p:pic>
      <p:sp>
        <p:nvSpPr>
          <p:cNvPr id="7" name="矩形 6"/>
          <p:cNvSpPr/>
          <p:nvPr/>
        </p:nvSpPr>
        <p:spPr>
          <a:xfrm>
            <a:off x="508001" y="5449429"/>
            <a:ext cx="6388287" cy="461665"/>
          </a:xfrm>
          <a:prstGeom prst="rect">
            <a:avLst/>
          </a:prstGeom>
        </p:spPr>
        <p:txBody>
          <a:bodyPr wrap="none">
            <a:spAutoFit/>
          </a:bodyPr>
          <a:lstStyle/>
          <a:p>
            <a:pPr marL="342900" indent="-342900" defTabSz="342900" fontAlgn="auto">
              <a:spcBef>
                <a:spcPts val="0"/>
              </a:spcBef>
              <a:spcAft>
                <a:spcPts val="0"/>
              </a:spcAft>
              <a:buClrTx/>
              <a:buSzTx/>
              <a:buFont typeface="Wingdings" panose="05000000000000000000" pitchFamily="2" charset="2"/>
              <a:buChar char="Ø"/>
            </a:pPr>
            <a:r>
              <a:rPr lang="zh-CN" altLang="en-US" sz="2400" dirty="0">
                <a:solidFill>
                  <a:srgbClr val="0000FF"/>
                </a:solidFill>
                <a:latin typeface="华文仿宋" panose="02010600040101010101" pitchFamily="2" charset="-122"/>
                <a:ea typeface="华文仿宋" panose="02010600040101010101" pitchFamily="2" charset="-122"/>
              </a:rPr>
              <a:t>一开始每个样本都是等概率的分布</a:t>
            </a:r>
            <a:r>
              <a:rPr lang="en-US" altLang="zh-CN" sz="2400" dirty="0">
                <a:solidFill>
                  <a:srgbClr val="0000FF"/>
                </a:solidFill>
                <a:latin typeface="华文仿宋" panose="02010600040101010101" pitchFamily="2" charset="-122"/>
                <a:ea typeface="华文仿宋" panose="02010600040101010101" pitchFamily="2" charset="-122"/>
              </a:rPr>
              <a:t>: 1/m=0.1</a:t>
            </a:r>
            <a:endParaRPr lang="zh-CN" altLang="en-US" sz="24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8944130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1254308" y="260648"/>
            <a:ext cx="7314136" cy="3341950"/>
          </a:xfrm>
          <a:prstGeom prst="rect">
            <a:avLst/>
          </a:prstGeom>
        </p:spPr>
      </p:pic>
      <p:sp>
        <p:nvSpPr>
          <p:cNvPr id="2" name="标题 1"/>
          <p:cNvSpPr>
            <a:spLocks noGrp="1"/>
          </p:cNvSpPr>
          <p:nvPr>
            <p:ph type="title" idx="4294967295"/>
          </p:nvPr>
        </p:nvSpPr>
        <p:spPr>
          <a:xfrm>
            <a:off x="0" y="188913"/>
            <a:ext cx="2087563" cy="485775"/>
          </a:xfrm>
        </p:spPr>
        <p:txBody>
          <a:bodyPr>
            <a:normAutofit fontScale="90000"/>
          </a:bodyPr>
          <a:lstStyle/>
          <a:p>
            <a:r>
              <a:rPr lang="zh-CN" altLang="en-US" dirty="0"/>
              <a:t>第一轮后</a:t>
            </a: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0" y="3609020"/>
                <a:ext cx="8964488" cy="3248980"/>
              </a:xfrm>
            </p:spPr>
            <p:txBody>
              <a:bodyPr>
                <a:normAutofit fontScale="92500" lnSpcReduction="20000"/>
              </a:bodyPr>
              <a:lstStyle/>
              <a:p>
                <a14:m>
                  <m:oMath xmlns:m="http://schemas.openxmlformats.org/officeDocument/2006/math">
                    <m:sSub>
                      <m:sSubPr>
                        <m:ctrlPr>
                          <a:rPr lang="zh-CN" altLang="zh-CN" sz="2400" i="1" smtClean="0">
                            <a:solidFill>
                              <a:srgbClr val="0000FF"/>
                            </a:solidFill>
                            <a:latin typeface="Cambria Math" panose="02040503050406030204" pitchFamily="18" charset="0"/>
                            <a:ea typeface="SimSun" pitchFamily="2" charset="-122"/>
                          </a:rPr>
                        </m:ctrlPr>
                      </m:sSubPr>
                      <m:e>
                        <m:r>
                          <a:rPr lang="en-US" altLang="zh-CN" sz="2400" i="1">
                            <a:solidFill>
                              <a:srgbClr val="0000FF"/>
                            </a:solidFill>
                            <a:latin typeface="Cambria Math" panose="02040503050406030204" pitchFamily="18" charset="0"/>
                            <a:ea typeface="SimSun" pitchFamily="2" charset="-122"/>
                          </a:rPr>
                          <m:t>𝐺</m:t>
                        </m:r>
                      </m:e>
                      <m:sub>
                        <m:r>
                          <a:rPr lang="en-US" altLang="zh-CN" sz="2400" i="1">
                            <a:solidFill>
                              <a:srgbClr val="0000FF"/>
                            </a:solidFill>
                            <a:latin typeface="Cambria Math" panose="02040503050406030204" pitchFamily="18" charset="0"/>
                            <a:ea typeface="SimSun" pitchFamily="2" charset="-122"/>
                          </a:rPr>
                          <m:t>𝑚</m:t>
                        </m:r>
                      </m:sub>
                    </m:sSub>
                  </m:oMath>
                </a14:m>
                <a:r>
                  <a:rPr lang="zh-CN" altLang="zh-CN" sz="2400" dirty="0">
                    <a:solidFill>
                      <a:srgbClr val="0000FF"/>
                    </a:solidFill>
                    <a:latin typeface="华文仿宋" panose="02010600040101010101" pitchFamily="2" charset="-122"/>
                    <a:ea typeface="华文仿宋" panose="02010600040101010101" pitchFamily="2" charset="-122"/>
                  </a:rPr>
                  <a:t>的分类错误率为：</a:t>
                </a:r>
                <a14:m>
                  <m:oMath xmlns:m="http://schemas.openxmlformats.org/officeDocument/2006/math">
                    <m:sSub>
                      <m:sSubPr>
                        <m:ctrlPr>
                          <a:rPr lang="zh-CN" altLang="zh-CN" sz="2000" i="1">
                            <a:solidFill>
                              <a:srgbClr val="0000FF"/>
                            </a:solidFill>
                            <a:latin typeface="Cambria Math" panose="02040503050406030204" pitchFamily="18" charset="0"/>
                            <a:ea typeface="SimSun" pitchFamily="2" charset="-122"/>
                          </a:rPr>
                        </m:ctrlPr>
                      </m:sSubPr>
                      <m:e>
                        <m:r>
                          <a:rPr lang="zh-CN" altLang="en-US" sz="2000" i="1">
                            <a:solidFill>
                              <a:srgbClr val="0000FF"/>
                            </a:solidFill>
                            <a:latin typeface="Cambria Math" panose="02040503050406030204" pitchFamily="18" charset="0"/>
                            <a:ea typeface="SimSun" pitchFamily="2" charset="-122"/>
                          </a:rPr>
                          <m:t>𝜀</m:t>
                        </m:r>
                      </m:e>
                      <m:sub>
                        <m:r>
                          <a:rPr lang="en-US" altLang="zh-CN" sz="2000" i="1">
                            <a:solidFill>
                              <a:srgbClr val="0000FF"/>
                            </a:solidFill>
                            <a:latin typeface="Cambria Math" panose="02040503050406030204" pitchFamily="18" charset="0"/>
                            <a:ea typeface="SimSun" pitchFamily="2" charset="-122"/>
                          </a:rPr>
                          <m:t>𝑚</m:t>
                        </m:r>
                      </m:sub>
                    </m:sSub>
                    <m:r>
                      <a:rPr lang="en-US" altLang="zh-CN" sz="2000" i="1">
                        <a:solidFill>
                          <a:srgbClr val="0000FF"/>
                        </a:solidFill>
                        <a:latin typeface="Cambria Math" panose="02040503050406030204" pitchFamily="18" charset="0"/>
                        <a:ea typeface="SimSun" pitchFamily="2" charset="-122"/>
                      </a:rPr>
                      <m:t>=</m:t>
                    </m:r>
                    <m:r>
                      <a:rPr lang="en-US" altLang="zh-CN" sz="2000" i="1">
                        <a:solidFill>
                          <a:srgbClr val="0000FF"/>
                        </a:solidFill>
                        <a:latin typeface="Cambria Math" panose="02040503050406030204" pitchFamily="18" charset="0"/>
                        <a:ea typeface="SimSun" pitchFamily="2" charset="-122"/>
                      </a:rPr>
                      <m:t>𝑃</m:t>
                    </m:r>
                    <m:d>
                      <m:dPr>
                        <m:ctrlPr>
                          <a:rPr lang="zh-CN" altLang="zh-CN" sz="2000" i="1">
                            <a:solidFill>
                              <a:srgbClr val="0000FF"/>
                            </a:solidFill>
                            <a:latin typeface="Cambria Math" panose="02040503050406030204" pitchFamily="18" charset="0"/>
                            <a:ea typeface="SimSun" pitchFamily="2" charset="-122"/>
                          </a:rPr>
                        </m:ctrlPr>
                      </m:dPr>
                      <m:e>
                        <m:sSub>
                          <m:sSubPr>
                            <m:ctrlPr>
                              <a:rPr lang="zh-CN" altLang="zh-CN" sz="2000" i="1">
                                <a:solidFill>
                                  <a:srgbClr val="0000FF"/>
                                </a:solidFill>
                                <a:latin typeface="Cambria Math" panose="02040503050406030204" pitchFamily="18" charset="0"/>
                                <a:ea typeface="SimSun" pitchFamily="2" charset="-122"/>
                              </a:rPr>
                            </m:ctrlPr>
                          </m:sSubPr>
                          <m:e>
                            <m:r>
                              <a:rPr lang="en-US" altLang="zh-CN" sz="2000" i="1">
                                <a:solidFill>
                                  <a:srgbClr val="0000FF"/>
                                </a:solidFill>
                                <a:latin typeface="Cambria Math" panose="02040503050406030204" pitchFamily="18" charset="0"/>
                                <a:ea typeface="SimSun" pitchFamily="2" charset="-122"/>
                              </a:rPr>
                              <m:t>𝐺</m:t>
                            </m:r>
                          </m:e>
                          <m:sub>
                            <m:r>
                              <a:rPr lang="en-US" altLang="zh-CN" sz="2000" i="1">
                                <a:solidFill>
                                  <a:srgbClr val="0000FF"/>
                                </a:solidFill>
                                <a:latin typeface="Cambria Math" panose="02040503050406030204" pitchFamily="18" charset="0"/>
                                <a:ea typeface="SimSun" pitchFamily="2" charset="-122"/>
                              </a:rPr>
                              <m:t>𝑚</m:t>
                            </m:r>
                          </m:sub>
                        </m:sSub>
                        <m:d>
                          <m:dPr>
                            <m:ctrlPr>
                              <a:rPr lang="zh-CN" altLang="zh-CN" sz="2000" i="1">
                                <a:solidFill>
                                  <a:srgbClr val="0000FF"/>
                                </a:solidFill>
                                <a:latin typeface="Cambria Math" panose="02040503050406030204" pitchFamily="18" charset="0"/>
                                <a:ea typeface="SimSun" pitchFamily="2" charset="-122"/>
                              </a:rPr>
                            </m:ctrlPr>
                          </m:dPr>
                          <m:e>
                            <m:sSub>
                              <m:sSubPr>
                                <m:ctrlPr>
                                  <a:rPr lang="zh-CN" altLang="zh-CN" sz="2000" i="1">
                                    <a:solidFill>
                                      <a:srgbClr val="0000FF"/>
                                    </a:solidFill>
                                    <a:latin typeface="Cambria Math" panose="02040503050406030204" pitchFamily="18" charset="0"/>
                                    <a:ea typeface="SimSun" pitchFamily="2" charset="-122"/>
                                  </a:rPr>
                                </m:ctrlPr>
                              </m:sSubPr>
                              <m:e>
                                <m:r>
                                  <a:rPr lang="en-US" altLang="zh-CN" sz="2000" i="1">
                                    <a:solidFill>
                                      <a:srgbClr val="0000FF"/>
                                    </a:solidFill>
                                    <a:latin typeface="Cambria Math" panose="02040503050406030204" pitchFamily="18" charset="0"/>
                                    <a:ea typeface="SimSun" pitchFamily="2" charset="-122"/>
                                  </a:rPr>
                                  <m:t>𝑥</m:t>
                                </m:r>
                              </m:e>
                              <m:sub>
                                <m:r>
                                  <a:rPr lang="en-US" altLang="zh-CN" sz="2000" i="1">
                                    <a:solidFill>
                                      <a:srgbClr val="0000FF"/>
                                    </a:solidFill>
                                    <a:latin typeface="Cambria Math" panose="02040503050406030204" pitchFamily="18" charset="0"/>
                                    <a:ea typeface="SimSun" pitchFamily="2" charset="-122"/>
                                  </a:rPr>
                                  <m:t>𝑖</m:t>
                                </m:r>
                              </m:sub>
                            </m:sSub>
                          </m:e>
                        </m:d>
                        <m:r>
                          <a:rPr lang="en-US" altLang="zh-CN" sz="2000" i="1">
                            <a:solidFill>
                              <a:srgbClr val="0000FF"/>
                            </a:solidFill>
                            <a:latin typeface="Cambria Math" panose="02040503050406030204" pitchFamily="18" charset="0"/>
                            <a:ea typeface="SimSun" pitchFamily="2" charset="-122"/>
                          </a:rPr>
                          <m:t>≠</m:t>
                        </m:r>
                        <m:sSub>
                          <m:sSubPr>
                            <m:ctrlPr>
                              <a:rPr lang="zh-CN" altLang="zh-CN" sz="2000" i="1">
                                <a:solidFill>
                                  <a:srgbClr val="0000FF"/>
                                </a:solidFill>
                                <a:latin typeface="Cambria Math" panose="02040503050406030204" pitchFamily="18" charset="0"/>
                                <a:ea typeface="SimSun" pitchFamily="2" charset="-122"/>
                              </a:rPr>
                            </m:ctrlPr>
                          </m:sSubPr>
                          <m:e>
                            <m:r>
                              <a:rPr lang="en-US" altLang="zh-CN" sz="2000" i="1">
                                <a:solidFill>
                                  <a:srgbClr val="0000FF"/>
                                </a:solidFill>
                                <a:latin typeface="Cambria Math" panose="02040503050406030204" pitchFamily="18" charset="0"/>
                                <a:ea typeface="SimSun" pitchFamily="2" charset="-122"/>
                              </a:rPr>
                              <m:t>𝑦</m:t>
                            </m:r>
                          </m:e>
                          <m:sub>
                            <m:r>
                              <a:rPr lang="en-US" altLang="zh-CN" sz="2000" i="1">
                                <a:solidFill>
                                  <a:srgbClr val="0000FF"/>
                                </a:solidFill>
                                <a:latin typeface="Cambria Math" panose="02040503050406030204" pitchFamily="18" charset="0"/>
                                <a:ea typeface="SimSun" pitchFamily="2" charset="-122"/>
                              </a:rPr>
                              <m:t>𝑖</m:t>
                            </m:r>
                          </m:sub>
                        </m:sSub>
                      </m:e>
                    </m:d>
                    <m:r>
                      <a:rPr lang="en-US" altLang="zh-CN" sz="2000" i="1">
                        <a:solidFill>
                          <a:srgbClr val="0000FF"/>
                        </a:solidFill>
                        <a:latin typeface="Cambria Math" panose="02040503050406030204" pitchFamily="18" charset="0"/>
                        <a:ea typeface="SimSun" pitchFamily="2" charset="-122"/>
                      </a:rPr>
                      <m:t>=</m:t>
                    </m:r>
                    <m:nary>
                      <m:naryPr>
                        <m:chr m:val="∑"/>
                        <m:limLoc m:val="undOvr"/>
                        <m:ctrlPr>
                          <a:rPr lang="zh-CN" altLang="zh-CN" sz="2000" i="1">
                            <a:solidFill>
                              <a:srgbClr val="0000FF"/>
                            </a:solidFill>
                            <a:latin typeface="Cambria Math" panose="02040503050406030204" pitchFamily="18" charset="0"/>
                            <a:ea typeface="SimSun" pitchFamily="2" charset="-122"/>
                          </a:rPr>
                        </m:ctrlPr>
                      </m:naryPr>
                      <m:sub>
                        <m:r>
                          <a:rPr lang="en-US" altLang="zh-CN" sz="2000" i="1">
                            <a:solidFill>
                              <a:srgbClr val="0000FF"/>
                            </a:solidFill>
                            <a:latin typeface="Cambria Math" panose="02040503050406030204" pitchFamily="18" charset="0"/>
                            <a:ea typeface="SimSun" pitchFamily="2" charset="-122"/>
                          </a:rPr>
                          <m:t>𝑖</m:t>
                        </m:r>
                        <m:r>
                          <a:rPr lang="en-US" altLang="zh-CN" sz="2000" i="1">
                            <a:solidFill>
                              <a:srgbClr val="0000FF"/>
                            </a:solidFill>
                            <a:latin typeface="Cambria Math" panose="02040503050406030204" pitchFamily="18" charset="0"/>
                            <a:ea typeface="SimSun" pitchFamily="2" charset="-122"/>
                          </a:rPr>
                          <m:t>=1</m:t>
                        </m:r>
                      </m:sub>
                      <m:sup>
                        <m:r>
                          <a:rPr lang="en-US" altLang="zh-CN" sz="2000" i="1">
                            <a:solidFill>
                              <a:srgbClr val="0000FF"/>
                            </a:solidFill>
                            <a:latin typeface="Cambria Math" panose="02040503050406030204" pitchFamily="18" charset="0"/>
                            <a:ea typeface="SimSun" pitchFamily="2" charset="-122"/>
                          </a:rPr>
                          <m:t>𝑁</m:t>
                        </m:r>
                      </m:sup>
                      <m:e>
                        <m:sSub>
                          <m:sSubPr>
                            <m:ctrlPr>
                              <a:rPr lang="zh-CN" altLang="zh-CN" sz="2000" i="1">
                                <a:solidFill>
                                  <a:srgbClr val="0000FF"/>
                                </a:solidFill>
                                <a:latin typeface="Cambria Math" panose="02040503050406030204" pitchFamily="18" charset="0"/>
                                <a:ea typeface="SimSun" pitchFamily="2" charset="-122"/>
                              </a:rPr>
                            </m:ctrlPr>
                          </m:sSubPr>
                          <m:e>
                            <m:r>
                              <a:rPr lang="en-US" altLang="zh-CN" sz="2000" i="1">
                                <a:solidFill>
                                  <a:srgbClr val="0000FF"/>
                                </a:solidFill>
                                <a:latin typeface="Cambria Math" panose="02040503050406030204" pitchFamily="18" charset="0"/>
                                <a:ea typeface="SimSun" pitchFamily="2" charset="-122"/>
                              </a:rPr>
                              <m:t>𝑤</m:t>
                            </m:r>
                          </m:e>
                          <m:sub>
                            <m:r>
                              <a:rPr lang="en-US" altLang="zh-CN" sz="2000" i="1">
                                <a:solidFill>
                                  <a:srgbClr val="0000FF"/>
                                </a:solidFill>
                                <a:latin typeface="Cambria Math" panose="02040503050406030204" pitchFamily="18" charset="0"/>
                                <a:ea typeface="SimSun" pitchFamily="2" charset="-122"/>
                              </a:rPr>
                              <m:t>𝑚𝑖</m:t>
                            </m:r>
                          </m:sub>
                        </m:sSub>
                        <m:r>
                          <a:rPr lang="en-US" altLang="zh-CN" sz="2000" i="1">
                            <a:solidFill>
                              <a:srgbClr val="0000FF"/>
                            </a:solidFill>
                            <a:latin typeface="Cambria Math" panose="02040503050406030204" pitchFamily="18" charset="0"/>
                            <a:ea typeface="SimSun" pitchFamily="2" charset="-122"/>
                          </a:rPr>
                          <m:t>𝐼</m:t>
                        </m:r>
                        <m:r>
                          <a:rPr lang="en-US" altLang="zh-CN" sz="2000" i="1">
                            <a:solidFill>
                              <a:srgbClr val="0000FF"/>
                            </a:solidFill>
                            <a:latin typeface="Cambria Math" panose="02040503050406030204" pitchFamily="18" charset="0"/>
                            <a:ea typeface="SimSun" pitchFamily="2" charset="-122"/>
                          </a:rPr>
                          <m:t>(</m:t>
                        </m:r>
                      </m:e>
                    </m:nary>
                    <m:sSub>
                      <m:sSubPr>
                        <m:ctrlPr>
                          <a:rPr lang="zh-CN" altLang="zh-CN" sz="2000" i="1">
                            <a:solidFill>
                              <a:srgbClr val="0000FF"/>
                            </a:solidFill>
                            <a:latin typeface="Cambria Math" panose="02040503050406030204" pitchFamily="18" charset="0"/>
                            <a:ea typeface="SimSun" pitchFamily="2" charset="-122"/>
                          </a:rPr>
                        </m:ctrlPr>
                      </m:sSubPr>
                      <m:e>
                        <m:r>
                          <a:rPr lang="en-US" altLang="zh-CN" sz="2000" i="1">
                            <a:solidFill>
                              <a:srgbClr val="0000FF"/>
                            </a:solidFill>
                            <a:latin typeface="Cambria Math" panose="02040503050406030204" pitchFamily="18" charset="0"/>
                            <a:ea typeface="SimSun" pitchFamily="2" charset="-122"/>
                          </a:rPr>
                          <m:t>𝐺</m:t>
                        </m:r>
                      </m:e>
                      <m:sub>
                        <m:r>
                          <a:rPr lang="en-US" altLang="zh-CN" sz="2000" i="1">
                            <a:solidFill>
                              <a:srgbClr val="0000FF"/>
                            </a:solidFill>
                            <a:latin typeface="Cambria Math" panose="02040503050406030204" pitchFamily="18" charset="0"/>
                            <a:ea typeface="SimSun" pitchFamily="2" charset="-122"/>
                          </a:rPr>
                          <m:t>𝑚</m:t>
                        </m:r>
                      </m:sub>
                    </m:sSub>
                    <m:d>
                      <m:dPr>
                        <m:ctrlPr>
                          <a:rPr lang="zh-CN" altLang="zh-CN" sz="2000" i="1">
                            <a:solidFill>
                              <a:srgbClr val="0000FF"/>
                            </a:solidFill>
                            <a:latin typeface="Cambria Math" panose="02040503050406030204" pitchFamily="18" charset="0"/>
                            <a:ea typeface="SimSun" pitchFamily="2" charset="-122"/>
                          </a:rPr>
                        </m:ctrlPr>
                      </m:dPr>
                      <m:e>
                        <m:sSub>
                          <m:sSubPr>
                            <m:ctrlPr>
                              <a:rPr lang="zh-CN" altLang="zh-CN" sz="2000" i="1">
                                <a:solidFill>
                                  <a:srgbClr val="0000FF"/>
                                </a:solidFill>
                                <a:latin typeface="Cambria Math" panose="02040503050406030204" pitchFamily="18" charset="0"/>
                                <a:ea typeface="SimSun" pitchFamily="2" charset="-122"/>
                              </a:rPr>
                            </m:ctrlPr>
                          </m:sSubPr>
                          <m:e>
                            <m:r>
                              <a:rPr lang="en-US" altLang="zh-CN" sz="2000" i="1">
                                <a:solidFill>
                                  <a:srgbClr val="0000FF"/>
                                </a:solidFill>
                                <a:latin typeface="Cambria Math" panose="02040503050406030204" pitchFamily="18" charset="0"/>
                                <a:ea typeface="SimSun" pitchFamily="2" charset="-122"/>
                              </a:rPr>
                              <m:t>𝑥</m:t>
                            </m:r>
                          </m:e>
                          <m:sub>
                            <m:r>
                              <a:rPr lang="en-US" altLang="zh-CN" sz="2000" i="1">
                                <a:solidFill>
                                  <a:srgbClr val="0000FF"/>
                                </a:solidFill>
                                <a:latin typeface="Cambria Math" panose="02040503050406030204" pitchFamily="18" charset="0"/>
                                <a:ea typeface="SimSun" pitchFamily="2" charset="-122"/>
                              </a:rPr>
                              <m:t>𝑖</m:t>
                            </m:r>
                          </m:sub>
                        </m:sSub>
                      </m:e>
                    </m:d>
                    <m:r>
                      <a:rPr lang="en-US" altLang="zh-CN" sz="2000" i="1">
                        <a:solidFill>
                          <a:srgbClr val="0000FF"/>
                        </a:solidFill>
                        <a:latin typeface="Cambria Math" panose="02040503050406030204" pitchFamily="18" charset="0"/>
                        <a:ea typeface="SimSun" pitchFamily="2" charset="-122"/>
                      </a:rPr>
                      <m:t>≠</m:t>
                    </m:r>
                    <m:sSub>
                      <m:sSubPr>
                        <m:ctrlPr>
                          <a:rPr lang="zh-CN" altLang="zh-CN" sz="2000" i="1">
                            <a:solidFill>
                              <a:srgbClr val="0000FF"/>
                            </a:solidFill>
                            <a:latin typeface="Cambria Math" panose="02040503050406030204" pitchFamily="18" charset="0"/>
                            <a:ea typeface="SimSun" pitchFamily="2" charset="-122"/>
                          </a:rPr>
                        </m:ctrlPr>
                      </m:sSubPr>
                      <m:e>
                        <m:r>
                          <a:rPr lang="en-US" altLang="zh-CN" sz="2000" i="1">
                            <a:solidFill>
                              <a:srgbClr val="0000FF"/>
                            </a:solidFill>
                            <a:latin typeface="Cambria Math" panose="02040503050406030204" pitchFamily="18" charset="0"/>
                            <a:ea typeface="SimSun" pitchFamily="2" charset="-122"/>
                          </a:rPr>
                          <m:t>𝑦</m:t>
                        </m:r>
                      </m:e>
                      <m:sub>
                        <m:r>
                          <a:rPr lang="en-US" altLang="zh-CN" sz="2000" i="1">
                            <a:solidFill>
                              <a:srgbClr val="0000FF"/>
                            </a:solidFill>
                            <a:latin typeface="Cambria Math" panose="02040503050406030204" pitchFamily="18" charset="0"/>
                            <a:ea typeface="SimSun" pitchFamily="2" charset="-122"/>
                          </a:rPr>
                          <m:t>𝑖</m:t>
                        </m:r>
                      </m:sub>
                    </m:sSub>
                    <m:r>
                      <a:rPr lang="en-US" altLang="zh-CN" sz="2000" i="1">
                        <a:solidFill>
                          <a:srgbClr val="0000FF"/>
                        </a:solidFill>
                        <a:latin typeface="Cambria Math" panose="02040503050406030204" pitchFamily="18" charset="0"/>
                        <a:ea typeface="SimSun" pitchFamily="2" charset="-122"/>
                      </a:rPr>
                      <m:t>)</m:t>
                    </m:r>
                  </m:oMath>
                </a14:m>
                <a:endParaRPr lang="en-US" altLang="zh-CN" sz="2000" b="0" dirty="0">
                  <a:solidFill>
                    <a:srgbClr val="0000FF"/>
                  </a:solidFill>
                  <a:latin typeface="华文仿宋" panose="02010600040101010101" pitchFamily="2" charset="-122"/>
                  <a:ea typeface="华文仿宋" panose="02010600040101010101" pitchFamily="2" charset="-122"/>
                </a:endParaRPr>
              </a:p>
              <a:p>
                <a14:m>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zh-CN" altLang="en-US" i="1">
                            <a:solidFill>
                              <a:srgbClr val="0000FF"/>
                            </a:solidFill>
                            <a:latin typeface="Cambria Math" panose="02040503050406030204" pitchFamily="18" charset="0"/>
                          </a:rPr>
                          <m:t>𝛼</m:t>
                        </m:r>
                      </m:e>
                      <m:sub>
                        <m:r>
                          <a:rPr lang="en-US" altLang="zh-CN" b="0" i="1" smtClean="0">
                            <a:solidFill>
                              <a:srgbClr val="0000FF"/>
                            </a:solidFill>
                            <a:latin typeface="Cambria Math" panose="02040503050406030204" pitchFamily="18" charset="0"/>
                          </a:rPr>
                          <m:t>𝑡</m:t>
                        </m:r>
                      </m:sub>
                    </m:sSub>
                    <m:r>
                      <a:rPr lang="en-US" altLang="zh-CN" b="0" i="1" smtClean="0">
                        <a:solidFill>
                          <a:srgbClr val="0000FF"/>
                        </a:solidFill>
                        <a:latin typeface="Cambria Math" panose="02040503050406030204" pitchFamily="18" charset="0"/>
                      </a:rPr>
                      <m:t>=</m:t>
                    </m:r>
                    <m:f>
                      <m:fPr>
                        <m:ctrlPr>
                          <a:rPr lang="en-US" altLang="zh-CN" b="0" i="1" smtClean="0">
                            <a:solidFill>
                              <a:srgbClr val="0000FF"/>
                            </a:solidFill>
                            <a:latin typeface="Cambria Math" panose="02040503050406030204" pitchFamily="18" charset="0"/>
                          </a:rPr>
                        </m:ctrlPr>
                      </m:fPr>
                      <m:num>
                        <m:r>
                          <a:rPr lang="en-US" altLang="zh-CN" b="0" i="1" smtClean="0">
                            <a:solidFill>
                              <a:srgbClr val="0000FF"/>
                            </a:solidFill>
                            <a:latin typeface="Cambria Math" panose="02040503050406030204" pitchFamily="18" charset="0"/>
                          </a:rPr>
                          <m:t>1</m:t>
                        </m:r>
                      </m:num>
                      <m:den>
                        <m:r>
                          <a:rPr lang="en-US" altLang="zh-CN" b="0" i="1" smtClean="0">
                            <a:solidFill>
                              <a:srgbClr val="0000FF"/>
                            </a:solidFill>
                            <a:latin typeface="Cambria Math" panose="02040503050406030204" pitchFamily="18" charset="0"/>
                          </a:rPr>
                          <m:t>2</m:t>
                        </m:r>
                      </m:den>
                    </m:f>
                    <m:r>
                      <m:rPr>
                        <m:sty m:val="p"/>
                      </m:rPr>
                      <a:rPr lang="en-US" altLang="zh-CN" b="0" i="0" smtClean="0">
                        <a:solidFill>
                          <a:srgbClr val="0000FF"/>
                        </a:solidFill>
                        <a:latin typeface="Cambria Math" panose="02040503050406030204" pitchFamily="18" charset="0"/>
                      </a:rPr>
                      <m:t>ln</m:t>
                    </m:r>
                    <m:r>
                      <a:rPr lang="en-US" altLang="zh-CN" b="0" i="1" smtClean="0">
                        <a:solidFill>
                          <a:srgbClr val="0000FF"/>
                        </a:solidFill>
                        <a:latin typeface="Cambria Math" panose="02040503050406030204" pitchFamily="18" charset="0"/>
                      </a:rPr>
                      <m:t>⁡(</m:t>
                    </m:r>
                    <m:f>
                      <m:fPr>
                        <m:ctrlPr>
                          <a:rPr lang="en-US" altLang="zh-CN" b="0" i="1" smtClean="0">
                            <a:solidFill>
                              <a:srgbClr val="0000FF"/>
                            </a:solidFill>
                            <a:latin typeface="Cambria Math" panose="02040503050406030204" pitchFamily="18" charset="0"/>
                          </a:rPr>
                        </m:ctrlPr>
                      </m:fPr>
                      <m:num>
                        <m:r>
                          <a:rPr lang="en-US" altLang="zh-CN" b="0" i="1" smtClean="0">
                            <a:solidFill>
                              <a:srgbClr val="0000FF"/>
                            </a:solidFill>
                            <a:latin typeface="Cambria Math" panose="02040503050406030204" pitchFamily="18" charset="0"/>
                          </a:rPr>
                          <m:t>1−</m:t>
                        </m:r>
                        <m:sSub>
                          <m:sSubPr>
                            <m:ctrlPr>
                              <a:rPr lang="en-US" altLang="zh-CN" i="1">
                                <a:solidFill>
                                  <a:srgbClr val="0000FF"/>
                                </a:solidFill>
                                <a:latin typeface="Cambria Math" panose="02040503050406030204" pitchFamily="18" charset="0"/>
                              </a:rPr>
                            </m:ctrlPr>
                          </m:sSubPr>
                          <m:e>
                            <m:r>
                              <a:rPr lang="zh-CN" altLang="en-US" i="1">
                                <a:solidFill>
                                  <a:srgbClr val="0000FF"/>
                                </a:solidFill>
                                <a:latin typeface="Cambria Math" panose="02040503050406030204" pitchFamily="18" charset="0"/>
                              </a:rPr>
                              <m:t>𝜀</m:t>
                            </m:r>
                          </m:e>
                          <m:sub>
                            <m:r>
                              <a:rPr lang="en-US" altLang="zh-CN" i="1">
                                <a:solidFill>
                                  <a:srgbClr val="0000FF"/>
                                </a:solidFill>
                                <a:latin typeface="Cambria Math" panose="02040503050406030204" pitchFamily="18" charset="0"/>
                              </a:rPr>
                              <m:t>𝑡</m:t>
                            </m:r>
                          </m:sub>
                        </m:sSub>
                      </m:num>
                      <m:den>
                        <m:sSub>
                          <m:sSubPr>
                            <m:ctrlPr>
                              <a:rPr lang="en-US" altLang="zh-CN" i="1">
                                <a:solidFill>
                                  <a:srgbClr val="0000FF"/>
                                </a:solidFill>
                                <a:latin typeface="Cambria Math" panose="02040503050406030204" pitchFamily="18" charset="0"/>
                              </a:rPr>
                            </m:ctrlPr>
                          </m:sSubPr>
                          <m:e>
                            <m:r>
                              <a:rPr lang="zh-CN" altLang="en-US" i="1">
                                <a:solidFill>
                                  <a:srgbClr val="0000FF"/>
                                </a:solidFill>
                                <a:latin typeface="Cambria Math" panose="02040503050406030204" pitchFamily="18" charset="0"/>
                              </a:rPr>
                              <m:t>𝜀</m:t>
                            </m:r>
                          </m:e>
                          <m:sub>
                            <m:r>
                              <a:rPr lang="en-US" altLang="zh-CN" i="1">
                                <a:solidFill>
                                  <a:srgbClr val="0000FF"/>
                                </a:solidFill>
                                <a:latin typeface="Cambria Math" panose="02040503050406030204" pitchFamily="18" charset="0"/>
                              </a:rPr>
                              <m:t>𝑡</m:t>
                            </m:r>
                          </m:sub>
                        </m:sSub>
                      </m:den>
                    </m:f>
                    <m:r>
                      <a:rPr lang="en-US" altLang="zh-CN" b="0" i="1" smtClean="0">
                        <a:solidFill>
                          <a:srgbClr val="0000FF"/>
                        </a:solidFill>
                        <a:latin typeface="Cambria Math" panose="02040503050406030204" pitchFamily="18" charset="0"/>
                      </a:rPr>
                      <m:t>)</m:t>
                    </m:r>
                  </m:oMath>
                </a14:m>
                <a:endParaRPr lang="en-US" altLang="zh-CN" dirty="0">
                  <a:solidFill>
                    <a:srgbClr val="0000FF"/>
                  </a:solidFill>
                  <a:latin typeface="华文仿宋" panose="02010600040101010101" pitchFamily="2" charset="-122"/>
                  <a:ea typeface="华文仿宋" panose="02010600040101010101" pitchFamily="2" charset="-122"/>
                </a:endParaRPr>
              </a:p>
              <a:p>
                <a:r>
                  <a:rPr lang="zh-CN" altLang="en-US" sz="2400" dirty="0">
                    <a:solidFill>
                      <a:srgbClr val="0000FF"/>
                    </a:solidFill>
                    <a:latin typeface="华文仿宋" panose="02010600040101010101" pitchFamily="2" charset="-122"/>
                    <a:ea typeface="华文仿宋" panose="02010600040101010101" pitchFamily="2" charset="-122"/>
                  </a:rPr>
                  <a:t>这轮分错的样本，在给下一个分类器的时候权重得到提高</a:t>
                </a:r>
                <a:r>
                  <a:rPr lang="en-US" altLang="zh-CN" sz="2400" dirty="0">
                    <a:solidFill>
                      <a:srgbClr val="0000FF"/>
                    </a:solidFill>
                    <a:latin typeface="华文仿宋" panose="02010600040101010101" pitchFamily="2" charset="-122"/>
                    <a:ea typeface="华文仿宋" panose="02010600040101010101" pitchFamily="2" charset="-122"/>
                  </a:rPr>
                  <a:t>,</a:t>
                </a:r>
                <a:r>
                  <a:rPr lang="zh-CN" altLang="en-US" sz="2400" dirty="0">
                    <a:solidFill>
                      <a:srgbClr val="0000FF"/>
                    </a:solidFill>
                    <a:latin typeface="华文仿宋" panose="02010600040101010101" pitchFamily="2" charset="-122"/>
                    <a:ea typeface="华文仿宋" panose="02010600040101010101" pitchFamily="2" charset="-122"/>
                  </a:rPr>
                  <a:t>会影响到下次取训练样本的分布</a:t>
                </a:r>
                <a:endParaRPr lang="en-US" altLang="zh-CN" sz="2400" dirty="0">
                  <a:solidFill>
                    <a:srgbClr val="0000FF"/>
                  </a:solidFill>
                  <a:latin typeface="华文仿宋" panose="02010600040101010101" pitchFamily="2" charset="-122"/>
                  <a:ea typeface="华文仿宋" panose="02010600040101010101" pitchFamily="2" charset="-122"/>
                </a:endParaRPr>
              </a:p>
              <a:p>
                <a14:m>
                  <m:oMath xmlns:m="http://schemas.openxmlformats.org/officeDocument/2006/math">
                    <m:sSub>
                      <m:sSubPr>
                        <m:ctrlPr>
                          <a:rPr lang="zh-CN" altLang="zh-CN" sz="2400" i="1" kern="1200">
                            <a:solidFill>
                              <a:srgbClr val="0000FF"/>
                            </a:solidFill>
                            <a:latin typeface="Cambria Math" panose="02040503050406030204" pitchFamily="18" charset="0"/>
                            <a:ea typeface="SimSun" pitchFamily="2" charset="-122"/>
                          </a:rPr>
                        </m:ctrlPr>
                      </m:sSubPr>
                      <m:e>
                        <m:r>
                          <a:rPr lang="en-US" altLang="zh-CN" sz="2400" i="1" kern="1200">
                            <a:solidFill>
                              <a:srgbClr val="0000FF"/>
                            </a:solidFill>
                            <a:latin typeface="Cambria Math" panose="02040503050406030204" pitchFamily="18" charset="0"/>
                            <a:ea typeface="SimSun" pitchFamily="2" charset="-122"/>
                          </a:rPr>
                          <m:t>𝑤</m:t>
                        </m:r>
                      </m:e>
                      <m:sub>
                        <m:r>
                          <a:rPr lang="en-US" altLang="zh-CN" sz="2400" i="1" kern="1200">
                            <a:solidFill>
                              <a:srgbClr val="0000FF"/>
                            </a:solidFill>
                            <a:latin typeface="Cambria Math" panose="02040503050406030204" pitchFamily="18" charset="0"/>
                            <a:ea typeface="SimSun" pitchFamily="2" charset="-122"/>
                          </a:rPr>
                          <m:t>(</m:t>
                        </m:r>
                        <m:r>
                          <a:rPr lang="en-US" altLang="zh-CN" sz="2400" i="1" kern="1200">
                            <a:solidFill>
                              <a:srgbClr val="0000FF"/>
                            </a:solidFill>
                            <a:latin typeface="Cambria Math" panose="02040503050406030204" pitchFamily="18" charset="0"/>
                            <a:ea typeface="SimSun" pitchFamily="2" charset="-122"/>
                          </a:rPr>
                          <m:t>𝑚</m:t>
                        </m:r>
                        <m:r>
                          <a:rPr lang="en-US" altLang="zh-CN" sz="2400" i="1" kern="1200">
                            <a:solidFill>
                              <a:srgbClr val="0000FF"/>
                            </a:solidFill>
                            <a:latin typeface="Cambria Math" panose="02040503050406030204" pitchFamily="18" charset="0"/>
                            <a:ea typeface="SimSun" pitchFamily="2" charset="-122"/>
                          </a:rPr>
                          <m:t>+1)</m:t>
                        </m:r>
                        <m:r>
                          <a:rPr lang="en-US" altLang="zh-CN" sz="2400" i="1" kern="1200">
                            <a:solidFill>
                              <a:srgbClr val="0000FF"/>
                            </a:solidFill>
                            <a:latin typeface="Cambria Math" panose="02040503050406030204" pitchFamily="18" charset="0"/>
                            <a:ea typeface="SimSun" pitchFamily="2" charset="-122"/>
                          </a:rPr>
                          <m:t>𝑖</m:t>
                        </m:r>
                      </m:sub>
                    </m:sSub>
                    <m:r>
                      <a:rPr lang="en-US" altLang="zh-CN" sz="2400" i="1" kern="1200">
                        <a:solidFill>
                          <a:srgbClr val="0000FF"/>
                        </a:solidFill>
                        <a:latin typeface="Cambria Math" panose="02040503050406030204" pitchFamily="18" charset="0"/>
                        <a:ea typeface="SimSun" pitchFamily="2" charset="-122"/>
                      </a:rPr>
                      <m:t>=</m:t>
                    </m:r>
                    <m:d>
                      <m:dPr>
                        <m:begChr m:val="{"/>
                        <m:endChr m:val=""/>
                        <m:ctrlPr>
                          <a:rPr lang="zh-CN" altLang="zh-CN" sz="2400" i="1" kern="1200">
                            <a:solidFill>
                              <a:srgbClr val="0000FF"/>
                            </a:solidFill>
                            <a:latin typeface="Cambria Math" panose="02040503050406030204" pitchFamily="18" charset="0"/>
                            <a:ea typeface="SimSun" pitchFamily="2" charset="-122"/>
                          </a:rPr>
                        </m:ctrlPr>
                      </m:dPr>
                      <m:e>
                        <m:eqArr>
                          <m:eqArrPr>
                            <m:ctrlPr>
                              <a:rPr lang="zh-CN" altLang="zh-CN" sz="2400" i="1" kern="1200">
                                <a:solidFill>
                                  <a:srgbClr val="0000FF"/>
                                </a:solidFill>
                                <a:latin typeface="Cambria Math" panose="02040503050406030204" pitchFamily="18" charset="0"/>
                                <a:ea typeface="SimSun" pitchFamily="2" charset="-122"/>
                              </a:rPr>
                            </m:ctrlPr>
                          </m:eqArrPr>
                          <m:e>
                            <m:f>
                              <m:fPr>
                                <m:ctrlPr>
                                  <a:rPr lang="zh-CN" altLang="zh-CN" sz="2400" i="1" kern="1200">
                                    <a:solidFill>
                                      <a:srgbClr val="0000FF"/>
                                    </a:solidFill>
                                    <a:latin typeface="Cambria Math" panose="02040503050406030204" pitchFamily="18" charset="0"/>
                                    <a:ea typeface="SimSun" pitchFamily="2" charset="-122"/>
                                  </a:rPr>
                                </m:ctrlPr>
                              </m:fPr>
                              <m:num>
                                <m:sSub>
                                  <m:sSubPr>
                                    <m:ctrlPr>
                                      <a:rPr lang="zh-CN" altLang="zh-CN" sz="2400" i="1" kern="1200">
                                        <a:solidFill>
                                          <a:srgbClr val="0000FF"/>
                                        </a:solidFill>
                                        <a:latin typeface="Cambria Math" panose="02040503050406030204" pitchFamily="18" charset="0"/>
                                        <a:ea typeface="SimSun" pitchFamily="2" charset="-122"/>
                                      </a:rPr>
                                    </m:ctrlPr>
                                  </m:sSubPr>
                                  <m:e>
                                    <m:r>
                                      <a:rPr lang="en-US" altLang="zh-CN" sz="2400" i="1" kern="1200">
                                        <a:solidFill>
                                          <a:srgbClr val="0000FF"/>
                                        </a:solidFill>
                                        <a:latin typeface="Cambria Math" panose="02040503050406030204" pitchFamily="18" charset="0"/>
                                        <a:ea typeface="SimSun" pitchFamily="2" charset="-122"/>
                                      </a:rPr>
                                      <m:t>𝑤</m:t>
                                    </m:r>
                                  </m:e>
                                  <m:sub>
                                    <m:r>
                                      <a:rPr lang="en-US" altLang="zh-CN" sz="2400" i="1" kern="1200">
                                        <a:solidFill>
                                          <a:srgbClr val="0000FF"/>
                                        </a:solidFill>
                                        <a:latin typeface="Cambria Math" panose="02040503050406030204" pitchFamily="18" charset="0"/>
                                        <a:ea typeface="SimSun" pitchFamily="2" charset="-122"/>
                                      </a:rPr>
                                      <m:t>𝑚𝑖</m:t>
                                    </m:r>
                                  </m:sub>
                                </m:sSub>
                              </m:num>
                              <m:den>
                                <m:sSub>
                                  <m:sSubPr>
                                    <m:ctrlPr>
                                      <a:rPr lang="zh-CN" altLang="zh-CN" sz="2400" i="1" kern="1200">
                                        <a:solidFill>
                                          <a:srgbClr val="0000FF"/>
                                        </a:solidFill>
                                        <a:latin typeface="Cambria Math" panose="02040503050406030204" pitchFamily="18" charset="0"/>
                                        <a:ea typeface="SimSun" pitchFamily="2" charset="-122"/>
                                      </a:rPr>
                                    </m:ctrlPr>
                                  </m:sSubPr>
                                  <m:e>
                                    <m:r>
                                      <a:rPr lang="en-US" altLang="zh-CN" sz="2400" i="1" kern="1200">
                                        <a:solidFill>
                                          <a:srgbClr val="0000FF"/>
                                        </a:solidFill>
                                        <a:latin typeface="Cambria Math" panose="02040503050406030204" pitchFamily="18" charset="0"/>
                                        <a:ea typeface="SimSun" pitchFamily="2" charset="-122"/>
                                      </a:rPr>
                                      <m:t>𝑍</m:t>
                                    </m:r>
                                  </m:e>
                                  <m:sub>
                                    <m:r>
                                      <a:rPr lang="en-US" altLang="zh-CN" sz="2400" i="1" kern="1200">
                                        <a:solidFill>
                                          <a:srgbClr val="0000FF"/>
                                        </a:solidFill>
                                        <a:latin typeface="Cambria Math" panose="02040503050406030204" pitchFamily="18" charset="0"/>
                                        <a:ea typeface="SimSun" pitchFamily="2" charset="-122"/>
                                      </a:rPr>
                                      <m:t>𝑚</m:t>
                                    </m:r>
                                  </m:sub>
                                </m:sSub>
                              </m:den>
                            </m:f>
                            <m:sSup>
                              <m:sSupPr>
                                <m:ctrlPr>
                                  <a:rPr lang="zh-CN" altLang="zh-CN" sz="2400" i="1" kern="1200">
                                    <a:solidFill>
                                      <a:srgbClr val="0000FF"/>
                                    </a:solidFill>
                                    <a:latin typeface="Cambria Math" panose="02040503050406030204" pitchFamily="18" charset="0"/>
                                    <a:ea typeface="SimSun" pitchFamily="2" charset="-122"/>
                                  </a:rPr>
                                </m:ctrlPr>
                              </m:sSupPr>
                              <m:e>
                                <m:r>
                                  <a:rPr lang="en-US" altLang="zh-CN" sz="2400" i="1" kern="1200">
                                    <a:solidFill>
                                      <a:srgbClr val="0000FF"/>
                                    </a:solidFill>
                                    <a:latin typeface="Cambria Math" panose="02040503050406030204" pitchFamily="18" charset="0"/>
                                    <a:ea typeface="SimSun" pitchFamily="2" charset="-122"/>
                                  </a:rPr>
                                  <m:t>𝑒</m:t>
                                </m:r>
                              </m:e>
                              <m:sup>
                                <m:r>
                                  <a:rPr lang="zh-CN" altLang="en-US" sz="2400" i="1" kern="1200">
                                    <a:solidFill>
                                      <a:srgbClr val="0000FF"/>
                                    </a:solidFill>
                                    <a:latin typeface="Cambria Math" panose="02040503050406030204" pitchFamily="18" charset="0"/>
                                    <a:ea typeface="SimSun" pitchFamily="2" charset="-122"/>
                                  </a:rPr>
                                  <m:t>−</m:t>
                                </m:r>
                                <m:sSub>
                                  <m:sSubPr>
                                    <m:ctrlPr>
                                      <a:rPr lang="zh-CN" altLang="zh-CN" sz="2400" i="1" kern="1200">
                                        <a:solidFill>
                                          <a:srgbClr val="0000FF"/>
                                        </a:solidFill>
                                        <a:latin typeface="Cambria Math" panose="02040503050406030204" pitchFamily="18" charset="0"/>
                                        <a:ea typeface="SimSun" pitchFamily="2" charset="-122"/>
                                      </a:rPr>
                                    </m:ctrlPr>
                                  </m:sSubPr>
                                  <m:e>
                                    <m:r>
                                      <m:rPr>
                                        <m:sty m:val="p"/>
                                      </m:rPr>
                                      <a:rPr lang="en-US" altLang="zh-CN" sz="2400" kern="1200">
                                        <a:solidFill>
                                          <a:srgbClr val="0000FF"/>
                                        </a:solidFill>
                                        <a:latin typeface="Cambria Math" panose="02040503050406030204" pitchFamily="18" charset="0"/>
                                        <a:ea typeface="SimSun" pitchFamily="2" charset="-122"/>
                                      </a:rPr>
                                      <m:t>α</m:t>
                                    </m:r>
                                  </m:e>
                                  <m:sub>
                                    <m:r>
                                      <a:rPr lang="en-US" altLang="zh-CN" sz="2400" i="1" kern="1200">
                                        <a:solidFill>
                                          <a:srgbClr val="0000FF"/>
                                        </a:solidFill>
                                        <a:latin typeface="Cambria Math" panose="02040503050406030204" pitchFamily="18" charset="0"/>
                                        <a:ea typeface="SimSun" pitchFamily="2" charset="-122"/>
                                      </a:rPr>
                                      <m:t>𝑚</m:t>
                                    </m:r>
                                  </m:sub>
                                </m:sSub>
                              </m:sup>
                            </m:sSup>
                            <m:r>
                              <a:rPr lang="en-US" altLang="zh-CN" sz="2400" i="1" kern="1200">
                                <a:solidFill>
                                  <a:srgbClr val="0000FF"/>
                                </a:solidFill>
                                <a:latin typeface="Cambria Math" panose="02040503050406030204" pitchFamily="18" charset="0"/>
                                <a:ea typeface="SimSun" pitchFamily="2" charset="-122"/>
                              </a:rPr>
                              <m:t>,</m:t>
                            </m:r>
                            <m:sSub>
                              <m:sSubPr>
                                <m:ctrlPr>
                                  <a:rPr lang="zh-CN" altLang="zh-CN" sz="2400" i="1" kern="1200">
                                    <a:solidFill>
                                      <a:srgbClr val="0000FF"/>
                                    </a:solidFill>
                                    <a:latin typeface="Cambria Math" panose="02040503050406030204" pitchFamily="18" charset="0"/>
                                    <a:ea typeface="SimSun" pitchFamily="2" charset="-122"/>
                                  </a:rPr>
                                </m:ctrlPr>
                              </m:sSubPr>
                              <m:e>
                                <m:r>
                                  <a:rPr lang="en-US" altLang="zh-CN" sz="2400" i="1" kern="1200">
                                    <a:solidFill>
                                      <a:srgbClr val="0000FF"/>
                                    </a:solidFill>
                                    <a:latin typeface="Cambria Math" panose="02040503050406030204" pitchFamily="18" charset="0"/>
                                    <a:ea typeface="SimSun" pitchFamily="2" charset="-122"/>
                                  </a:rPr>
                                  <m:t>𝐺</m:t>
                                </m:r>
                              </m:e>
                              <m:sub>
                                <m:r>
                                  <a:rPr lang="en-US" altLang="zh-CN" sz="2400" i="1" kern="1200">
                                    <a:solidFill>
                                      <a:srgbClr val="0000FF"/>
                                    </a:solidFill>
                                    <a:latin typeface="Cambria Math" panose="02040503050406030204" pitchFamily="18" charset="0"/>
                                    <a:ea typeface="SimSun" pitchFamily="2" charset="-122"/>
                                  </a:rPr>
                                  <m:t>𝑚</m:t>
                                </m:r>
                              </m:sub>
                            </m:sSub>
                            <m:d>
                              <m:dPr>
                                <m:ctrlPr>
                                  <a:rPr lang="zh-CN" altLang="zh-CN" sz="2400" i="1" kern="1200">
                                    <a:solidFill>
                                      <a:srgbClr val="0000FF"/>
                                    </a:solidFill>
                                    <a:latin typeface="Cambria Math" panose="02040503050406030204" pitchFamily="18" charset="0"/>
                                    <a:ea typeface="SimSun" pitchFamily="2" charset="-122"/>
                                  </a:rPr>
                                </m:ctrlPr>
                              </m:dPr>
                              <m:e>
                                <m:sSub>
                                  <m:sSubPr>
                                    <m:ctrlPr>
                                      <a:rPr lang="zh-CN" altLang="zh-CN" sz="2400" i="1" kern="1200">
                                        <a:solidFill>
                                          <a:srgbClr val="0000FF"/>
                                        </a:solidFill>
                                        <a:latin typeface="Cambria Math" panose="02040503050406030204" pitchFamily="18" charset="0"/>
                                        <a:ea typeface="SimSun" pitchFamily="2" charset="-122"/>
                                      </a:rPr>
                                    </m:ctrlPr>
                                  </m:sSubPr>
                                  <m:e>
                                    <m:r>
                                      <a:rPr lang="en-US" altLang="zh-CN" sz="2400" i="1" kern="1200">
                                        <a:solidFill>
                                          <a:srgbClr val="0000FF"/>
                                        </a:solidFill>
                                        <a:latin typeface="Cambria Math" panose="02040503050406030204" pitchFamily="18" charset="0"/>
                                        <a:ea typeface="SimSun" pitchFamily="2" charset="-122"/>
                                      </a:rPr>
                                      <m:t>𝑥</m:t>
                                    </m:r>
                                  </m:e>
                                  <m:sub>
                                    <m:r>
                                      <a:rPr lang="en-US" altLang="zh-CN" sz="2400" i="1" kern="1200">
                                        <a:solidFill>
                                          <a:srgbClr val="0000FF"/>
                                        </a:solidFill>
                                        <a:latin typeface="Cambria Math" panose="02040503050406030204" pitchFamily="18" charset="0"/>
                                        <a:ea typeface="SimSun" pitchFamily="2" charset="-122"/>
                                      </a:rPr>
                                      <m:t>𝑖</m:t>
                                    </m:r>
                                  </m:sub>
                                </m:sSub>
                              </m:e>
                            </m:d>
                            <m:r>
                              <a:rPr lang="en-US" altLang="zh-CN" sz="2400" i="1" kern="1200">
                                <a:solidFill>
                                  <a:srgbClr val="0000FF"/>
                                </a:solidFill>
                                <a:latin typeface="Cambria Math" panose="02040503050406030204" pitchFamily="18" charset="0"/>
                                <a:ea typeface="SimSun" pitchFamily="2" charset="-122"/>
                              </a:rPr>
                              <m:t>=</m:t>
                            </m:r>
                            <m:sSub>
                              <m:sSubPr>
                                <m:ctrlPr>
                                  <a:rPr lang="zh-CN" altLang="zh-CN" sz="2400" i="1" kern="1200">
                                    <a:solidFill>
                                      <a:srgbClr val="0000FF"/>
                                    </a:solidFill>
                                    <a:latin typeface="Cambria Math" panose="02040503050406030204" pitchFamily="18" charset="0"/>
                                    <a:ea typeface="SimSun" pitchFamily="2" charset="-122"/>
                                  </a:rPr>
                                </m:ctrlPr>
                              </m:sSubPr>
                              <m:e>
                                <m:r>
                                  <a:rPr lang="en-US" altLang="zh-CN" sz="2400" i="1" kern="1200">
                                    <a:solidFill>
                                      <a:srgbClr val="0000FF"/>
                                    </a:solidFill>
                                    <a:latin typeface="Cambria Math" panose="02040503050406030204" pitchFamily="18" charset="0"/>
                                    <a:ea typeface="SimSun" pitchFamily="2" charset="-122"/>
                                  </a:rPr>
                                  <m:t>𝑦</m:t>
                                </m:r>
                              </m:e>
                              <m:sub>
                                <m:r>
                                  <a:rPr lang="en-US" altLang="zh-CN" sz="2400" i="1" kern="1200">
                                    <a:solidFill>
                                      <a:srgbClr val="0000FF"/>
                                    </a:solidFill>
                                    <a:latin typeface="Cambria Math" panose="02040503050406030204" pitchFamily="18" charset="0"/>
                                    <a:ea typeface="SimSun" pitchFamily="2" charset="-122"/>
                                  </a:rPr>
                                  <m:t>𝑖</m:t>
                                </m:r>
                              </m:sub>
                            </m:sSub>
                          </m:e>
                          <m:e>
                            <m:f>
                              <m:fPr>
                                <m:ctrlPr>
                                  <a:rPr lang="zh-CN" altLang="zh-CN" sz="2400" i="1" kern="1200">
                                    <a:solidFill>
                                      <a:srgbClr val="0000FF"/>
                                    </a:solidFill>
                                    <a:latin typeface="Cambria Math" panose="02040503050406030204" pitchFamily="18" charset="0"/>
                                    <a:ea typeface="SimSun" pitchFamily="2" charset="-122"/>
                                  </a:rPr>
                                </m:ctrlPr>
                              </m:fPr>
                              <m:num>
                                <m:sSub>
                                  <m:sSubPr>
                                    <m:ctrlPr>
                                      <a:rPr lang="zh-CN" altLang="zh-CN" sz="2400" i="1" kern="1200">
                                        <a:solidFill>
                                          <a:srgbClr val="0000FF"/>
                                        </a:solidFill>
                                        <a:latin typeface="Cambria Math" panose="02040503050406030204" pitchFamily="18" charset="0"/>
                                        <a:ea typeface="SimSun" pitchFamily="2" charset="-122"/>
                                      </a:rPr>
                                    </m:ctrlPr>
                                  </m:sSubPr>
                                  <m:e>
                                    <m:r>
                                      <a:rPr lang="en-US" altLang="zh-CN" sz="2400" i="1" kern="1200">
                                        <a:solidFill>
                                          <a:srgbClr val="0000FF"/>
                                        </a:solidFill>
                                        <a:latin typeface="Cambria Math" panose="02040503050406030204" pitchFamily="18" charset="0"/>
                                        <a:ea typeface="SimSun" pitchFamily="2" charset="-122"/>
                                      </a:rPr>
                                      <m:t>𝑤</m:t>
                                    </m:r>
                                  </m:e>
                                  <m:sub>
                                    <m:r>
                                      <a:rPr lang="en-US" altLang="zh-CN" sz="2400" i="1" kern="1200">
                                        <a:solidFill>
                                          <a:srgbClr val="0000FF"/>
                                        </a:solidFill>
                                        <a:latin typeface="Cambria Math" panose="02040503050406030204" pitchFamily="18" charset="0"/>
                                        <a:ea typeface="SimSun" pitchFamily="2" charset="-122"/>
                                      </a:rPr>
                                      <m:t>𝑚𝑖</m:t>
                                    </m:r>
                                  </m:sub>
                                </m:sSub>
                              </m:num>
                              <m:den>
                                <m:sSub>
                                  <m:sSubPr>
                                    <m:ctrlPr>
                                      <a:rPr lang="zh-CN" altLang="zh-CN" sz="2400" i="1" kern="1200">
                                        <a:solidFill>
                                          <a:srgbClr val="0000FF"/>
                                        </a:solidFill>
                                        <a:latin typeface="Cambria Math" panose="02040503050406030204" pitchFamily="18" charset="0"/>
                                        <a:ea typeface="SimSun" pitchFamily="2" charset="-122"/>
                                      </a:rPr>
                                    </m:ctrlPr>
                                  </m:sSubPr>
                                  <m:e>
                                    <m:r>
                                      <a:rPr lang="en-US" altLang="zh-CN" sz="2400" i="1" kern="1200">
                                        <a:solidFill>
                                          <a:srgbClr val="0000FF"/>
                                        </a:solidFill>
                                        <a:latin typeface="Cambria Math" panose="02040503050406030204" pitchFamily="18" charset="0"/>
                                        <a:ea typeface="SimSun" pitchFamily="2" charset="-122"/>
                                      </a:rPr>
                                      <m:t>𝑍</m:t>
                                    </m:r>
                                  </m:e>
                                  <m:sub>
                                    <m:r>
                                      <a:rPr lang="en-US" altLang="zh-CN" sz="2400" i="1" kern="1200">
                                        <a:solidFill>
                                          <a:srgbClr val="0000FF"/>
                                        </a:solidFill>
                                        <a:latin typeface="Cambria Math" panose="02040503050406030204" pitchFamily="18" charset="0"/>
                                        <a:ea typeface="SimSun" pitchFamily="2" charset="-122"/>
                                      </a:rPr>
                                      <m:t>𝑚</m:t>
                                    </m:r>
                                  </m:sub>
                                </m:sSub>
                              </m:den>
                            </m:f>
                            <m:sSup>
                              <m:sSupPr>
                                <m:ctrlPr>
                                  <a:rPr lang="zh-CN" altLang="zh-CN" sz="2400" i="1" kern="1200">
                                    <a:solidFill>
                                      <a:srgbClr val="0000FF"/>
                                    </a:solidFill>
                                    <a:latin typeface="Cambria Math" panose="02040503050406030204" pitchFamily="18" charset="0"/>
                                    <a:ea typeface="SimSun" pitchFamily="2" charset="-122"/>
                                  </a:rPr>
                                </m:ctrlPr>
                              </m:sSupPr>
                              <m:e>
                                <m:r>
                                  <a:rPr lang="en-US" altLang="zh-CN" sz="2400" i="1" kern="1200">
                                    <a:solidFill>
                                      <a:srgbClr val="0000FF"/>
                                    </a:solidFill>
                                    <a:latin typeface="Cambria Math" panose="02040503050406030204" pitchFamily="18" charset="0"/>
                                    <a:ea typeface="SimSun" pitchFamily="2" charset="-122"/>
                                  </a:rPr>
                                  <m:t>𝑒</m:t>
                                </m:r>
                              </m:e>
                              <m:sup>
                                <m:sSub>
                                  <m:sSubPr>
                                    <m:ctrlPr>
                                      <a:rPr lang="zh-CN" altLang="zh-CN" sz="2400" i="1" kern="1200">
                                        <a:solidFill>
                                          <a:srgbClr val="0000FF"/>
                                        </a:solidFill>
                                        <a:latin typeface="Cambria Math" panose="02040503050406030204" pitchFamily="18" charset="0"/>
                                        <a:ea typeface="SimSun" pitchFamily="2" charset="-122"/>
                                      </a:rPr>
                                    </m:ctrlPr>
                                  </m:sSubPr>
                                  <m:e>
                                    <m:r>
                                      <m:rPr>
                                        <m:sty m:val="p"/>
                                      </m:rPr>
                                      <a:rPr lang="en-US" altLang="zh-CN" sz="2400" kern="1200">
                                        <a:solidFill>
                                          <a:srgbClr val="0000FF"/>
                                        </a:solidFill>
                                        <a:latin typeface="Cambria Math" panose="02040503050406030204" pitchFamily="18" charset="0"/>
                                        <a:ea typeface="SimSun" pitchFamily="2" charset="-122"/>
                                      </a:rPr>
                                      <m:t>α</m:t>
                                    </m:r>
                                  </m:e>
                                  <m:sub>
                                    <m:r>
                                      <a:rPr lang="en-US" altLang="zh-CN" sz="2400" i="1" kern="1200">
                                        <a:solidFill>
                                          <a:srgbClr val="0000FF"/>
                                        </a:solidFill>
                                        <a:latin typeface="Cambria Math" panose="02040503050406030204" pitchFamily="18" charset="0"/>
                                        <a:ea typeface="SimSun" pitchFamily="2" charset="-122"/>
                                      </a:rPr>
                                      <m:t>𝑚</m:t>
                                    </m:r>
                                  </m:sub>
                                </m:sSub>
                              </m:sup>
                            </m:sSup>
                            <m:r>
                              <a:rPr lang="en-US" altLang="zh-CN" sz="2400" i="1" kern="1200">
                                <a:solidFill>
                                  <a:srgbClr val="0000FF"/>
                                </a:solidFill>
                                <a:latin typeface="Cambria Math" panose="02040503050406030204" pitchFamily="18" charset="0"/>
                                <a:ea typeface="SimSun" pitchFamily="2" charset="-122"/>
                              </a:rPr>
                              <m:t>,</m:t>
                            </m:r>
                            <m:sSub>
                              <m:sSubPr>
                                <m:ctrlPr>
                                  <a:rPr lang="zh-CN" altLang="zh-CN" sz="2400" i="1" kern="1200">
                                    <a:solidFill>
                                      <a:srgbClr val="0000FF"/>
                                    </a:solidFill>
                                    <a:latin typeface="Cambria Math" panose="02040503050406030204" pitchFamily="18" charset="0"/>
                                    <a:ea typeface="SimSun" pitchFamily="2" charset="-122"/>
                                  </a:rPr>
                                </m:ctrlPr>
                              </m:sSubPr>
                              <m:e>
                                <m:r>
                                  <a:rPr lang="en-US" altLang="zh-CN" sz="2400" i="1" kern="1200">
                                    <a:solidFill>
                                      <a:srgbClr val="0000FF"/>
                                    </a:solidFill>
                                    <a:latin typeface="Cambria Math" panose="02040503050406030204" pitchFamily="18" charset="0"/>
                                    <a:ea typeface="SimSun" pitchFamily="2" charset="-122"/>
                                  </a:rPr>
                                  <m:t>𝐺</m:t>
                                </m:r>
                              </m:e>
                              <m:sub>
                                <m:r>
                                  <a:rPr lang="en-US" altLang="zh-CN" sz="2400" i="1" kern="1200">
                                    <a:solidFill>
                                      <a:srgbClr val="0000FF"/>
                                    </a:solidFill>
                                    <a:latin typeface="Cambria Math" panose="02040503050406030204" pitchFamily="18" charset="0"/>
                                    <a:ea typeface="SimSun" pitchFamily="2" charset="-122"/>
                                  </a:rPr>
                                  <m:t>𝑚</m:t>
                                </m:r>
                              </m:sub>
                            </m:sSub>
                            <m:d>
                              <m:dPr>
                                <m:ctrlPr>
                                  <a:rPr lang="zh-CN" altLang="zh-CN" sz="2400" i="1" kern="1200">
                                    <a:solidFill>
                                      <a:srgbClr val="0000FF"/>
                                    </a:solidFill>
                                    <a:latin typeface="Cambria Math" panose="02040503050406030204" pitchFamily="18" charset="0"/>
                                    <a:ea typeface="SimSun" pitchFamily="2" charset="-122"/>
                                  </a:rPr>
                                </m:ctrlPr>
                              </m:dPr>
                              <m:e>
                                <m:sSub>
                                  <m:sSubPr>
                                    <m:ctrlPr>
                                      <a:rPr lang="zh-CN" altLang="zh-CN" sz="2400" i="1" kern="1200">
                                        <a:solidFill>
                                          <a:srgbClr val="0000FF"/>
                                        </a:solidFill>
                                        <a:latin typeface="Cambria Math" panose="02040503050406030204" pitchFamily="18" charset="0"/>
                                        <a:ea typeface="SimSun" pitchFamily="2" charset="-122"/>
                                      </a:rPr>
                                    </m:ctrlPr>
                                  </m:sSubPr>
                                  <m:e>
                                    <m:r>
                                      <a:rPr lang="en-US" altLang="zh-CN" sz="2400" i="1" kern="1200">
                                        <a:solidFill>
                                          <a:srgbClr val="0000FF"/>
                                        </a:solidFill>
                                        <a:latin typeface="Cambria Math" panose="02040503050406030204" pitchFamily="18" charset="0"/>
                                        <a:ea typeface="SimSun" pitchFamily="2" charset="-122"/>
                                      </a:rPr>
                                      <m:t>𝑥</m:t>
                                    </m:r>
                                  </m:e>
                                  <m:sub>
                                    <m:r>
                                      <a:rPr lang="en-US" altLang="zh-CN" sz="2400" i="1" kern="1200">
                                        <a:solidFill>
                                          <a:srgbClr val="0000FF"/>
                                        </a:solidFill>
                                        <a:latin typeface="Cambria Math" panose="02040503050406030204" pitchFamily="18" charset="0"/>
                                        <a:ea typeface="SimSun" pitchFamily="2" charset="-122"/>
                                      </a:rPr>
                                      <m:t>𝑖</m:t>
                                    </m:r>
                                  </m:sub>
                                </m:sSub>
                              </m:e>
                            </m:d>
                            <m:r>
                              <a:rPr lang="en-US" altLang="zh-CN" sz="2400" i="1" kern="1200">
                                <a:solidFill>
                                  <a:srgbClr val="0000FF"/>
                                </a:solidFill>
                                <a:latin typeface="Cambria Math" panose="02040503050406030204" pitchFamily="18" charset="0"/>
                                <a:ea typeface="SimSun" pitchFamily="2" charset="-122"/>
                              </a:rPr>
                              <m:t>≠</m:t>
                            </m:r>
                            <m:sSub>
                              <m:sSubPr>
                                <m:ctrlPr>
                                  <a:rPr lang="zh-CN" altLang="zh-CN" sz="2400" i="1" kern="1200">
                                    <a:solidFill>
                                      <a:srgbClr val="0000FF"/>
                                    </a:solidFill>
                                    <a:latin typeface="Cambria Math" panose="02040503050406030204" pitchFamily="18" charset="0"/>
                                    <a:ea typeface="SimSun" pitchFamily="2" charset="-122"/>
                                  </a:rPr>
                                </m:ctrlPr>
                              </m:sSubPr>
                              <m:e>
                                <m:r>
                                  <a:rPr lang="en-US" altLang="zh-CN" sz="2400" i="1" kern="1200">
                                    <a:solidFill>
                                      <a:srgbClr val="0000FF"/>
                                    </a:solidFill>
                                    <a:latin typeface="Cambria Math" panose="02040503050406030204" pitchFamily="18" charset="0"/>
                                    <a:ea typeface="SimSun" pitchFamily="2" charset="-122"/>
                                  </a:rPr>
                                  <m:t>𝑦</m:t>
                                </m:r>
                              </m:e>
                              <m:sub>
                                <m:r>
                                  <a:rPr lang="en-US" altLang="zh-CN" sz="2400" i="1" kern="1200">
                                    <a:solidFill>
                                      <a:srgbClr val="0000FF"/>
                                    </a:solidFill>
                                    <a:latin typeface="Cambria Math" panose="02040503050406030204" pitchFamily="18" charset="0"/>
                                    <a:ea typeface="SimSun" pitchFamily="2" charset="-122"/>
                                  </a:rPr>
                                  <m:t>𝑖</m:t>
                                </m:r>
                              </m:sub>
                            </m:sSub>
                          </m:e>
                        </m:eqArr>
                      </m:e>
                    </m:d>
                  </m:oMath>
                </a14:m>
                <a:endParaRPr lang="zh-CN" altLang="en-US" sz="2400" dirty="0">
                  <a:solidFill>
                    <a:srgbClr val="0000FF"/>
                  </a:solidFill>
                  <a:latin typeface="华文仿宋" panose="02010600040101010101" pitchFamily="2" charset="-122"/>
                  <a:ea typeface="华文仿宋" panose="0201060004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0" y="3609020"/>
                <a:ext cx="8964488" cy="3248980"/>
              </a:xfrm>
              <a:blipFill>
                <a:blip r:embed="rId4"/>
                <a:stretch>
                  <a:fillRect l="-204" t="-148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4615642"/>
      </p:ext>
    </p:extLst>
  </p:cSld>
  <p:clrMapOvr>
    <a:masterClrMapping/>
  </p:clrMapOvr>
  <p:transition spd="med">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5272" y="983653"/>
            <a:ext cx="1847924" cy="510989"/>
          </a:xfrm>
        </p:spPr>
        <p:txBody>
          <a:bodyPr>
            <a:normAutofit/>
          </a:bodyPr>
          <a:lstStyle/>
          <a:p>
            <a:r>
              <a:rPr lang="zh-CN" altLang="en-US" dirty="0"/>
              <a:t>第二轮后：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91864" y="4887416"/>
                <a:ext cx="6456400" cy="1457908"/>
              </a:xfrm>
            </p:spPr>
            <p:txBody>
              <a:bodyPr>
                <a:normAutofit lnSpcReduction="10000"/>
              </a:bodyPr>
              <a:lstStyle/>
              <a:p>
                <a:r>
                  <a:rPr lang="zh-CN" altLang="en-US" dirty="0"/>
                  <a:t>每一轮对样本概率分布要规范化，确保</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zh-CN" altLang="en-US" i="1">
                        <a:latin typeface="Cambria Math" panose="02040503050406030204" pitchFamily="18" charset="0"/>
                      </a:rPr>
                      <m:t>是一个</m:t>
                    </m:r>
                    <m:r>
                      <a:rPr lang="zh-CN" altLang="en-US" i="1" smtClean="0">
                        <a:latin typeface="Cambria Math" panose="02040503050406030204" pitchFamily="18" charset="0"/>
                      </a:rPr>
                      <m:t>分布</m:t>
                    </m:r>
                  </m:oMath>
                </a14:m>
                <a:endParaRPr lang="en-US" altLang="zh-CN" dirty="0"/>
              </a:p>
              <a:p>
                <a:r>
                  <a:rPr lang="zh-CN" altLang="en-US" dirty="0"/>
                  <a:t>根据分类的正确率，得到一个新的样本分布</a:t>
                </a:r>
                <a:r>
                  <a:rPr lang="en-US" altLang="zh-CN" dirty="0"/>
                  <a:t>D</a:t>
                </a:r>
                <a:r>
                  <a:rPr lang="en-US" altLang="zh-CN" baseline="-25000" dirty="0"/>
                  <a:t>3</a:t>
                </a:r>
                <a:r>
                  <a:rPr lang="zh-CN" altLang="en-US" dirty="0"/>
                  <a:t>，一个子分类器</a:t>
                </a:r>
                <a:r>
                  <a:rPr lang="en-US" altLang="zh-CN" dirty="0"/>
                  <a:t>h</a:t>
                </a:r>
                <a:r>
                  <a:rPr lang="en-US" altLang="zh-CN" baseline="-25000" dirty="0"/>
                  <a:t>2</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91864" y="4887416"/>
                <a:ext cx="6456400" cy="1457908"/>
              </a:xfrm>
              <a:blipFill>
                <a:blip r:embed="rId3"/>
                <a:stretch>
                  <a:fillRect l="-472" t="-5439" b="-418"/>
                </a:stretch>
              </a:blipFill>
            </p:spPr>
            <p:txBody>
              <a:bodyPr/>
              <a:lstStyle/>
              <a:p>
                <a:r>
                  <a:rPr lang="zh-CN" altLang="en-US">
                    <a:noFill/>
                  </a:rPr>
                  <a:t> </a:t>
                </a:r>
              </a:p>
            </p:txBody>
          </p:sp>
        </mc:Fallback>
      </mc:AlternateContent>
      <p:pic>
        <p:nvPicPr>
          <p:cNvPr id="8" name="图片 7"/>
          <p:cNvPicPr>
            <a:picLocks noChangeAspect="1"/>
          </p:cNvPicPr>
          <p:nvPr/>
        </p:nvPicPr>
        <p:blipFill>
          <a:blip r:embed="rId4"/>
          <a:stretch>
            <a:fillRect/>
          </a:stretch>
        </p:blipFill>
        <p:spPr>
          <a:xfrm>
            <a:off x="103500" y="1658694"/>
            <a:ext cx="7065169" cy="3064669"/>
          </a:xfrm>
          <a:prstGeom prst="rect">
            <a:avLst/>
          </a:prstGeom>
        </p:spPr>
      </p:pic>
    </p:spTree>
    <p:extLst>
      <p:ext uri="{BB962C8B-B14F-4D97-AF65-F5344CB8AC3E}">
        <p14:creationId xmlns:p14="http://schemas.microsoft.com/office/powerpoint/2010/main" val="10673783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748" y="983652"/>
            <a:ext cx="1904402" cy="543261"/>
          </a:xfrm>
        </p:spPr>
        <p:txBody>
          <a:bodyPr/>
          <a:lstStyle/>
          <a:p>
            <a:r>
              <a:rPr lang="zh-CN" altLang="en-US" dirty="0"/>
              <a:t>第三轮后：</a:t>
            </a:r>
          </a:p>
        </p:txBody>
      </p:sp>
      <p:sp>
        <p:nvSpPr>
          <p:cNvPr id="3" name="内容占位符 2"/>
          <p:cNvSpPr>
            <a:spLocks noGrp="1"/>
          </p:cNvSpPr>
          <p:nvPr>
            <p:ph idx="1"/>
          </p:nvPr>
        </p:nvSpPr>
        <p:spPr>
          <a:xfrm>
            <a:off x="516069" y="5318984"/>
            <a:ext cx="6447501" cy="400085"/>
          </a:xfrm>
        </p:spPr>
        <p:txBody>
          <a:bodyPr>
            <a:normAutofit lnSpcReduction="10000"/>
          </a:bodyPr>
          <a:lstStyle/>
          <a:p>
            <a:r>
              <a:rPr lang="en-US" altLang="zh-CN" dirty="0"/>
              <a:t>h</a:t>
            </a:r>
            <a:r>
              <a:rPr lang="en-US" altLang="zh-CN" baseline="-25000" dirty="0"/>
              <a:t>3</a:t>
            </a:r>
            <a:r>
              <a:rPr lang="zh-CN" altLang="en-US" dirty="0"/>
              <a:t>成功分对上面两代分类器重点关注的对象</a:t>
            </a:r>
          </a:p>
        </p:txBody>
      </p:sp>
      <p:pic>
        <p:nvPicPr>
          <p:cNvPr id="4" name="图片 3"/>
          <p:cNvPicPr>
            <a:picLocks noChangeAspect="1"/>
          </p:cNvPicPr>
          <p:nvPr/>
        </p:nvPicPr>
        <p:blipFill>
          <a:blip r:embed="rId2"/>
          <a:stretch>
            <a:fillRect/>
          </a:stretch>
        </p:blipFill>
        <p:spPr>
          <a:xfrm>
            <a:off x="1342647" y="1526913"/>
            <a:ext cx="4224435" cy="3718874"/>
          </a:xfrm>
          <a:prstGeom prst="rect">
            <a:avLst/>
          </a:prstGeom>
        </p:spPr>
      </p:pic>
    </p:spTree>
    <p:extLst>
      <p:ext uri="{BB962C8B-B14F-4D97-AF65-F5344CB8AC3E}">
        <p14:creationId xmlns:p14="http://schemas.microsoft.com/office/powerpoint/2010/main" val="379754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49226-6D93-46BA-B7EC-D60CEFC23B2B}"/>
              </a:ext>
            </a:extLst>
          </p:cNvPr>
          <p:cNvSpPr>
            <a:spLocks noGrp="1"/>
          </p:cNvSpPr>
          <p:nvPr>
            <p:ph type="title"/>
          </p:nvPr>
        </p:nvSpPr>
        <p:spPr/>
        <p:txBody>
          <a:bodyPr/>
          <a:lstStyle/>
          <a:p>
            <a:r>
              <a:rPr lang="zh-CN" altLang="en-US" sz="4000" dirty="0"/>
              <a:t>什么是决策树</a:t>
            </a:r>
            <a:endParaRPr lang="zh-CN" altLang="en-US" dirty="0"/>
          </a:p>
        </p:txBody>
      </p:sp>
      <p:sp>
        <p:nvSpPr>
          <p:cNvPr id="349187" name="Rectangle 3"/>
          <p:cNvSpPr>
            <a:spLocks noGrp="1" noChangeArrowheads="1"/>
          </p:cNvSpPr>
          <p:nvPr>
            <p:ph type="body" sz="half" idx="1"/>
          </p:nvPr>
        </p:nvSpPr>
        <p:spPr/>
        <p:txBody>
          <a:bodyPr/>
          <a:lstStyle/>
          <a:p>
            <a:pPr eaLnBrk="1" hangingPunct="1"/>
            <a:r>
              <a:rPr lang="zh-CN" altLang="en-US" sz="3200" dirty="0"/>
              <a:t>类似于流程图的树结构</a:t>
            </a:r>
          </a:p>
          <a:p>
            <a:pPr eaLnBrk="1" hangingPunct="1"/>
            <a:r>
              <a:rPr lang="zh-CN" altLang="en-US" sz="3200" dirty="0"/>
              <a:t>每个内部节点表示在一个属性上的测试</a:t>
            </a:r>
          </a:p>
          <a:p>
            <a:pPr eaLnBrk="1" hangingPunct="1"/>
            <a:r>
              <a:rPr lang="zh-CN" altLang="en-US" sz="3200" dirty="0"/>
              <a:t>每个分枝代表一个测试输出</a:t>
            </a:r>
          </a:p>
          <a:p>
            <a:pPr eaLnBrk="1" hangingPunct="1"/>
            <a:r>
              <a:rPr lang="zh-CN" altLang="en-US" sz="3200" dirty="0"/>
              <a:t>每个树叶节点代表类或类分布</a:t>
            </a:r>
          </a:p>
        </p:txBody>
      </p:sp>
      <p:sp>
        <p:nvSpPr>
          <p:cNvPr id="4" name="灯片编号占位符 5"/>
          <p:cNvSpPr>
            <a:spLocks noGrp="1"/>
          </p:cNvSpPr>
          <p:nvPr>
            <p:ph type="sldNum" sz="quarter" idx="12"/>
          </p:nvPr>
        </p:nvSpPr>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0EA7C999-D1DD-49DA-9CF1-A242C9973AED}" type="slidenum">
              <a:rPr lang="en-US" altLang="zh-CN" sz="1000">
                <a:latin typeface="Arial" panose="020B0604020202020204" pitchFamily="34" charset="0"/>
              </a:rPr>
              <a:pPr eaLnBrk="1" hangingPunct="1"/>
              <a:t>8</a:t>
            </a:fld>
            <a:endParaRPr lang="en-US" altLang="zh-CN" sz="1000">
              <a:latin typeface="Arial" panose="020B0604020202020204"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Effect transition="in" filter="dissolve">
                                      <p:cBhvr>
                                        <p:cTn id="7" dur="1000"/>
                                        <p:tgtEl>
                                          <p:spTgt spid="349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9187">
                                            <p:txEl>
                                              <p:pRg st="1" end="1"/>
                                            </p:txEl>
                                          </p:spTgt>
                                        </p:tgtEl>
                                        <p:attrNameLst>
                                          <p:attrName>style.visibility</p:attrName>
                                        </p:attrNameLst>
                                      </p:cBhvr>
                                      <p:to>
                                        <p:strVal val="visible"/>
                                      </p:to>
                                    </p:set>
                                    <p:animEffect transition="in" filter="dissolve">
                                      <p:cBhvr>
                                        <p:cTn id="12" dur="1000"/>
                                        <p:tgtEl>
                                          <p:spTgt spid="349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9187">
                                            <p:txEl>
                                              <p:pRg st="2" end="2"/>
                                            </p:txEl>
                                          </p:spTgt>
                                        </p:tgtEl>
                                        <p:attrNameLst>
                                          <p:attrName>style.visibility</p:attrName>
                                        </p:attrNameLst>
                                      </p:cBhvr>
                                      <p:to>
                                        <p:strVal val="visible"/>
                                      </p:to>
                                    </p:set>
                                    <p:animEffect transition="in" filter="dissolve">
                                      <p:cBhvr>
                                        <p:cTn id="17" dur="1000"/>
                                        <p:tgtEl>
                                          <p:spTgt spid="3491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49187">
                                            <p:txEl>
                                              <p:pRg st="3" end="3"/>
                                            </p:txEl>
                                          </p:spTgt>
                                        </p:tgtEl>
                                        <p:attrNameLst>
                                          <p:attrName>style.visibility</p:attrName>
                                        </p:attrNameLst>
                                      </p:cBhvr>
                                      <p:to>
                                        <p:strVal val="visible"/>
                                      </p:to>
                                    </p:set>
                                    <p:animEffect transition="in" filter="dissolve">
                                      <p:cBhvr>
                                        <p:cTn id="22" dur="1000"/>
                                        <p:tgtEl>
                                          <p:spTgt spid="349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79947" y="978526"/>
            <a:ext cx="8382101" cy="4792280"/>
          </a:xfrm>
          <a:prstGeom prst="rect">
            <a:avLst/>
          </a:prstGeom>
        </p:spPr>
      </p:pic>
    </p:spTree>
    <p:extLst>
      <p:ext uri="{BB962C8B-B14F-4D97-AF65-F5344CB8AC3E}">
        <p14:creationId xmlns:p14="http://schemas.microsoft.com/office/powerpoint/2010/main" val="4087339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08001" y="609600"/>
            <a:ext cx="6447501" cy="702765"/>
          </a:xfrm>
        </p:spPr>
        <p:txBody>
          <a:bodyPr/>
          <a:lstStyle/>
          <a:p>
            <a:r>
              <a:rPr lang="en-US" altLang="zh-CN" dirty="0" err="1">
                <a:solidFill>
                  <a:srgbClr val="0000FF"/>
                </a:solidFill>
              </a:rPr>
              <a:t>AdaBoost</a:t>
            </a:r>
            <a:r>
              <a:rPr lang="zh-CN" altLang="en-US" dirty="0">
                <a:solidFill>
                  <a:srgbClr val="0000FF"/>
                </a:solidFill>
              </a:rPr>
              <a:t>算法</a:t>
            </a:r>
          </a:p>
        </p:txBody>
      </p:sp>
      <p:sp>
        <p:nvSpPr>
          <p:cNvPr id="56" name="Text Box 16"/>
          <p:cNvSpPr txBox="1">
            <a:spLocks noChangeArrowheads="1"/>
          </p:cNvSpPr>
          <p:nvPr/>
        </p:nvSpPr>
        <p:spPr bwMode="auto">
          <a:xfrm>
            <a:off x="594403" y="2001691"/>
            <a:ext cx="67197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1"/>
              </a:buClr>
              <a:buSzPct val="75000"/>
              <a:buChar char="–"/>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1"/>
              </a:buClr>
              <a:buSzPct val="80000"/>
              <a:buChar cha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350" dirty="0">
                <a:solidFill>
                  <a:srgbClr val="003366"/>
                </a:solidFill>
                <a:latin typeface="Comic Sans MS" panose="030F0702030302020204" pitchFamily="66" charset="0"/>
              </a:rPr>
              <a:t>Given:</a:t>
            </a:r>
          </a:p>
        </p:txBody>
      </p:sp>
      <p:graphicFrame>
        <p:nvGraphicFramePr>
          <p:cNvPr id="57" name="Object 19"/>
          <p:cNvGraphicFramePr>
            <a:graphicFrameLocks noChangeAspect="1"/>
          </p:cNvGraphicFramePr>
          <p:nvPr>
            <p:extLst>
              <p:ext uri="{D42A27DB-BD31-4B8C-83A1-F6EECF244321}">
                <p14:modId xmlns:p14="http://schemas.microsoft.com/office/powerpoint/2010/main" val="774023429"/>
              </p:ext>
            </p:extLst>
          </p:nvPr>
        </p:nvGraphicFramePr>
        <p:xfrm>
          <a:off x="1177808" y="2023123"/>
          <a:ext cx="3294459" cy="269081"/>
        </p:xfrm>
        <a:graphic>
          <a:graphicData uri="http://schemas.openxmlformats.org/presentationml/2006/ole">
            <mc:AlternateContent xmlns:mc="http://schemas.openxmlformats.org/markup-compatibility/2006">
              <mc:Choice xmlns:v="urn:schemas-microsoft-com:vml" Requires="v">
                <p:oleObj spid="_x0000_s32290" name="Equation" r:id="rId4" imgW="2806700" imgH="228600" progId="Equation.DSMT4">
                  <p:embed/>
                </p:oleObj>
              </mc:Choice>
              <mc:Fallback>
                <p:oleObj name="Equation" r:id="rId4" imgW="28067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7808" y="2023123"/>
                        <a:ext cx="3294459" cy="2690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Text Box 20"/>
          <p:cNvSpPr txBox="1">
            <a:spLocks noChangeArrowheads="1"/>
          </p:cNvSpPr>
          <p:nvPr/>
        </p:nvSpPr>
        <p:spPr bwMode="auto">
          <a:xfrm>
            <a:off x="594402" y="2331494"/>
            <a:ext cx="132921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1"/>
              </a:buClr>
              <a:buSzPct val="75000"/>
              <a:buChar char="–"/>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1"/>
              </a:buClr>
              <a:buSzPct val="80000"/>
              <a:buChar cha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350" dirty="0">
                <a:solidFill>
                  <a:srgbClr val="003366"/>
                </a:solidFill>
                <a:latin typeface="Comic Sans MS" panose="030F0702030302020204" pitchFamily="66" charset="0"/>
              </a:rPr>
              <a:t>Initialization: </a:t>
            </a:r>
          </a:p>
        </p:txBody>
      </p:sp>
      <p:graphicFrame>
        <p:nvGraphicFramePr>
          <p:cNvPr id="59" name="Object 21"/>
          <p:cNvGraphicFramePr>
            <a:graphicFrameLocks noChangeAspect="1"/>
          </p:cNvGraphicFramePr>
          <p:nvPr>
            <p:extLst>
              <p:ext uri="{D42A27DB-BD31-4B8C-83A1-F6EECF244321}">
                <p14:modId xmlns:p14="http://schemas.microsoft.com/office/powerpoint/2010/main" val="4129816712"/>
              </p:ext>
            </p:extLst>
          </p:nvPr>
        </p:nvGraphicFramePr>
        <p:xfrm>
          <a:off x="1789790" y="2346973"/>
          <a:ext cx="1504950" cy="269081"/>
        </p:xfrm>
        <a:graphic>
          <a:graphicData uri="http://schemas.openxmlformats.org/presentationml/2006/ole">
            <mc:AlternateContent xmlns:mc="http://schemas.openxmlformats.org/markup-compatibility/2006">
              <mc:Choice xmlns:v="urn:schemas-microsoft-com:vml" Requires="v">
                <p:oleObj spid="_x0000_s32291" name="Equation" r:id="rId6" imgW="1282700" imgH="228600" progId="Equation.DSMT4">
                  <p:embed/>
                </p:oleObj>
              </mc:Choice>
              <mc:Fallback>
                <p:oleObj name="Equation" r:id="rId6" imgW="12827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9790" y="2346973"/>
                        <a:ext cx="1504950" cy="2690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 name="Text Box 22"/>
          <p:cNvSpPr txBox="1">
            <a:spLocks noChangeArrowheads="1"/>
          </p:cNvSpPr>
          <p:nvPr/>
        </p:nvSpPr>
        <p:spPr bwMode="auto">
          <a:xfrm>
            <a:off x="594402" y="2592241"/>
            <a:ext cx="133722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1"/>
              </a:buClr>
              <a:buSzPct val="75000"/>
              <a:buChar char="–"/>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1"/>
              </a:buClr>
              <a:buSzPct val="80000"/>
              <a:buChar cha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350">
                <a:solidFill>
                  <a:srgbClr val="003366"/>
                </a:solidFill>
                <a:latin typeface="Comic Sans MS" panose="030F0702030302020204" pitchFamily="66" charset="0"/>
              </a:rPr>
              <a:t>For                :</a:t>
            </a:r>
          </a:p>
        </p:txBody>
      </p:sp>
      <p:graphicFrame>
        <p:nvGraphicFramePr>
          <p:cNvPr id="61" name="Object 23"/>
          <p:cNvGraphicFramePr>
            <a:graphicFrameLocks noChangeAspect="1"/>
          </p:cNvGraphicFramePr>
          <p:nvPr>
            <p:extLst>
              <p:ext uri="{D42A27DB-BD31-4B8C-83A1-F6EECF244321}">
                <p14:modId xmlns:p14="http://schemas.microsoft.com/office/powerpoint/2010/main" val="3241128426"/>
              </p:ext>
            </p:extLst>
          </p:nvPr>
        </p:nvGraphicFramePr>
        <p:xfrm>
          <a:off x="971830" y="2625580"/>
          <a:ext cx="760810" cy="239315"/>
        </p:xfrm>
        <a:graphic>
          <a:graphicData uri="http://schemas.openxmlformats.org/presentationml/2006/ole">
            <mc:AlternateContent xmlns:mc="http://schemas.openxmlformats.org/markup-compatibility/2006">
              <mc:Choice xmlns:v="urn:schemas-microsoft-com:vml" Requires="v">
                <p:oleObj spid="_x0000_s32292" name="Equation" r:id="rId8" imgW="647419" imgH="203112" progId="Equation.DSMT4">
                  <p:embed/>
                </p:oleObj>
              </mc:Choice>
              <mc:Fallback>
                <p:oleObj name="Equation" r:id="rId8" imgW="647419" imgH="203112"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830" y="2625580"/>
                        <a:ext cx="760810" cy="239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 name="Text Box 24"/>
          <p:cNvSpPr txBox="1">
            <a:spLocks noChangeArrowheads="1"/>
          </p:cNvSpPr>
          <p:nvPr/>
        </p:nvSpPr>
        <p:spPr bwMode="auto">
          <a:xfrm>
            <a:off x="756327" y="2880373"/>
            <a:ext cx="550663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1"/>
              </a:buClr>
              <a:buSzPct val="75000"/>
              <a:buChar char="–"/>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1"/>
              </a:buClr>
              <a:buSzPct val="80000"/>
              <a:buChar cha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Char char="•"/>
              <a:defRPr/>
            </a:pPr>
            <a:r>
              <a:rPr lang="en-US" altLang="zh-TW" sz="1350" kern="0">
                <a:solidFill>
                  <a:srgbClr val="003366"/>
                </a:solidFill>
                <a:latin typeface="Comic Sans MS" panose="030F0702030302020204" pitchFamily="66" charset="0"/>
              </a:rPr>
              <a:t> Find classifier                          which minimizes error wrt </a:t>
            </a:r>
            <a:r>
              <a:rPr lang="en-US" altLang="zh-TW" sz="1350" i="1" kern="0">
                <a:solidFill>
                  <a:srgbClr val="0033CC"/>
                </a:solidFill>
                <a:latin typeface="Times New Roman" panose="02020603050405020304" pitchFamily="18" charset="0"/>
              </a:rPr>
              <a:t>D</a:t>
            </a:r>
            <a:r>
              <a:rPr lang="en-US" altLang="zh-TW" sz="1350" i="1" kern="0" baseline="-25000">
                <a:solidFill>
                  <a:srgbClr val="0033CC"/>
                </a:solidFill>
                <a:latin typeface="Times New Roman" panose="02020603050405020304" pitchFamily="18" charset="0"/>
              </a:rPr>
              <a:t>t </a:t>
            </a:r>
            <a:r>
              <a:rPr lang="en-US" altLang="zh-TW" sz="1350" kern="0">
                <a:solidFill>
                  <a:srgbClr val="003366"/>
                </a:solidFill>
                <a:latin typeface="Comic Sans MS" panose="030F0702030302020204" pitchFamily="66" charset="0"/>
              </a:rPr>
              <a:t>,i.e.,</a:t>
            </a:r>
            <a:r>
              <a:rPr lang="en-US" altLang="zh-TW" sz="1350" kern="0">
                <a:solidFill>
                  <a:srgbClr val="003366"/>
                </a:solidFill>
              </a:rPr>
              <a:t> </a:t>
            </a:r>
          </a:p>
        </p:txBody>
      </p:sp>
      <p:graphicFrame>
        <p:nvGraphicFramePr>
          <p:cNvPr id="63" name="Object 25"/>
          <p:cNvGraphicFramePr>
            <a:graphicFrameLocks noChangeAspect="1"/>
          </p:cNvGraphicFramePr>
          <p:nvPr>
            <p:extLst>
              <p:ext uri="{D42A27DB-BD31-4B8C-83A1-F6EECF244321}">
                <p14:modId xmlns:p14="http://schemas.microsoft.com/office/powerpoint/2010/main" val="4231623988"/>
              </p:ext>
            </p:extLst>
          </p:nvPr>
        </p:nvGraphicFramePr>
        <p:xfrm>
          <a:off x="2111258" y="2904186"/>
          <a:ext cx="1237059" cy="269081"/>
        </p:xfrm>
        <a:graphic>
          <a:graphicData uri="http://schemas.openxmlformats.org/presentationml/2006/ole">
            <mc:AlternateContent xmlns:mc="http://schemas.openxmlformats.org/markup-compatibility/2006">
              <mc:Choice xmlns:v="urn:schemas-microsoft-com:vml" Requires="v">
                <p:oleObj spid="_x0000_s32293" name="Equation" r:id="rId10" imgW="1054100" imgH="228600" progId="Equation.DSMT4">
                  <p:embed/>
                </p:oleObj>
              </mc:Choice>
              <mc:Fallback>
                <p:oleObj name="Equation" r:id="rId10" imgW="105410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1258" y="2904186"/>
                        <a:ext cx="1237059" cy="2690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26"/>
          <p:cNvGraphicFramePr>
            <a:graphicFrameLocks noChangeAspect="1"/>
          </p:cNvGraphicFramePr>
          <p:nvPr>
            <p:extLst>
              <p:ext uri="{D42A27DB-BD31-4B8C-83A1-F6EECF244321}">
                <p14:modId xmlns:p14="http://schemas.microsoft.com/office/powerpoint/2010/main" val="1848972024"/>
              </p:ext>
            </p:extLst>
          </p:nvPr>
        </p:nvGraphicFramePr>
        <p:xfrm>
          <a:off x="1197769" y="3131344"/>
          <a:ext cx="3502819" cy="552450"/>
        </p:xfrm>
        <a:graphic>
          <a:graphicData uri="http://schemas.openxmlformats.org/presentationml/2006/ole">
            <mc:AlternateContent xmlns:mc="http://schemas.openxmlformats.org/markup-compatibility/2006">
              <mc:Choice xmlns:v="urn:schemas-microsoft-com:vml" Requires="v">
                <p:oleObj spid="_x0000_s32294" name="Equation" r:id="rId12" imgW="2984400" imgH="469800" progId="Equation.DSMT4">
                  <p:embed/>
                </p:oleObj>
              </mc:Choice>
              <mc:Fallback>
                <p:oleObj name="Equation" r:id="rId12" imgW="2984400" imgH="469800" progId="Equation.DSMT4">
                  <p:embed/>
                  <p:pic>
                    <p:nvPicPr>
                      <p:cNvPr id="0" name=""/>
                      <p:cNvPicPr>
                        <a:picLocks noChangeAspect="1" noChangeArrowheads="1"/>
                      </p:cNvPicPr>
                      <p:nvPr/>
                    </p:nvPicPr>
                    <p:blipFill>
                      <a:blip r:embed="rId13"/>
                      <a:srcRect/>
                      <a:stretch>
                        <a:fillRect/>
                      </a:stretch>
                    </p:blipFill>
                    <p:spPr bwMode="auto">
                      <a:xfrm>
                        <a:off x="1197769" y="3131344"/>
                        <a:ext cx="3502819"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27"/>
          <p:cNvGraphicFramePr>
            <a:graphicFrameLocks noChangeAspect="1"/>
          </p:cNvGraphicFramePr>
          <p:nvPr>
            <p:extLst>
              <p:ext uri="{D42A27DB-BD31-4B8C-83A1-F6EECF244321}">
                <p14:modId xmlns:p14="http://schemas.microsoft.com/office/powerpoint/2010/main" val="836563625"/>
              </p:ext>
            </p:extLst>
          </p:nvPr>
        </p:nvGraphicFramePr>
        <p:xfrm>
          <a:off x="3507861" y="2323161"/>
          <a:ext cx="3188494" cy="269081"/>
        </p:xfrm>
        <a:graphic>
          <a:graphicData uri="http://schemas.openxmlformats.org/presentationml/2006/ole">
            <mc:AlternateContent xmlns:mc="http://schemas.openxmlformats.org/markup-compatibility/2006">
              <mc:Choice xmlns:v="urn:schemas-microsoft-com:vml" Requires="v">
                <p:oleObj spid="_x0000_s32295" name="Equation" r:id="rId14" imgW="2717800" imgH="228600" progId="Equation.DSMT4">
                  <p:embed/>
                </p:oleObj>
              </mc:Choice>
              <mc:Fallback>
                <p:oleObj name="Equation" r:id="rId14" imgW="2717800" imgH="228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7861" y="2323161"/>
                        <a:ext cx="3188494" cy="269081"/>
                      </a:xfrm>
                      <a:prstGeom prst="rect">
                        <a:avLst/>
                      </a:prstGeom>
                      <a:solidFill>
                        <a:srgbClr val="FFFF00"/>
                      </a:solidFill>
                      <a:ln w="9525">
                        <a:solidFill>
                          <a:srgbClr val="003366"/>
                        </a:solidFill>
                        <a:miter lim="800000"/>
                        <a:headEnd/>
                        <a:tailEnd/>
                      </a:ln>
                      <a:effectLst>
                        <a:outerShdw dist="107763" dir="2700000" algn="ctr" rotWithShape="0">
                          <a:srgbClr val="808080">
                            <a:alpha val="50000"/>
                          </a:srgbClr>
                        </a:outerShdw>
                      </a:effectLst>
                    </p:spPr>
                  </p:pic>
                </p:oleObj>
              </mc:Fallback>
            </mc:AlternateContent>
          </a:graphicData>
        </a:graphic>
      </p:graphicFrame>
      <p:sp>
        <p:nvSpPr>
          <p:cNvPr id="66" name="Text Box 28"/>
          <p:cNvSpPr txBox="1">
            <a:spLocks noChangeArrowheads="1"/>
          </p:cNvSpPr>
          <p:nvPr/>
        </p:nvSpPr>
        <p:spPr bwMode="auto">
          <a:xfrm>
            <a:off x="756327" y="3720954"/>
            <a:ext cx="180530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1"/>
              </a:buClr>
              <a:buSzPct val="75000"/>
              <a:buChar char="–"/>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1"/>
              </a:buClr>
              <a:buSzPct val="80000"/>
              <a:buChar cha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Char char="•"/>
              <a:defRPr/>
            </a:pPr>
            <a:r>
              <a:rPr lang="en-US" altLang="zh-TW" sz="1350" kern="0" dirty="0">
                <a:solidFill>
                  <a:srgbClr val="003366"/>
                </a:solidFill>
                <a:latin typeface="Comic Sans MS" panose="030F0702030302020204" pitchFamily="66" charset="0"/>
              </a:rPr>
              <a:t> Weight classifier:</a:t>
            </a:r>
            <a:r>
              <a:rPr lang="en-US" altLang="zh-TW" sz="1350" kern="0" dirty="0">
                <a:solidFill>
                  <a:srgbClr val="003366"/>
                </a:solidFill>
              </a:rPr>
              <a:t> </a:t>
            </a:r>
          </a:p>
        </p:txBody>
      </p:sp>
      <p:graphicFrame>
        <p:nvGraphicFramePr>
          <p:cNvPr id="67" name="Object 29"/>
          <p:cNvGraphicFramePr>
            <a:graphicFrameLocks noChangeAspect="1"/>
          </p:cNvGraphicFramePr>
          <p:nvPr>
            <p:extLst>
              <p:ext uri="{D42A27DB-BD31-4B8C-83A1-F6EECF244321}">
                <p14:modId xmlns:p14="http://schemas.microsoft.com/office/powerpoint/2010/main" val="3266881441"/>
              </p:ext>
            </p:extLst>
          </p:nvPr>
        </p:nvGraphicFramePr>
        <p:xfrm>
          <a:off x="2483924" y="3617370"/>
          <a:ext cx="1087041" cy="507206"/>
        </p:xfrm>
        <a:graphic>
          <a:graphicData uri="http://schemas.openxmlformats.org/presentationml/2006/ole">
            <mc:AlternateContent xmlns:mc="http://schemas.openxmlformats.org/markup-compatibility/2006">
              <mc:Choice xmlns:v="urn:schemas-microsoft-com:vml" Requires="v">
                <p:oleObj spid="_x0000_s32296" name="Equation" r:id="rId16" imgW="927100" imgH="431800" progId="Equation.DSMT4">
                  <p:embed/>
                </p:oleObj>
              </mc:Choice>
              <mc:Fallback>
                <p:oleObj name="Equation" r:id="rId16" imgW="927100" imgH="4318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83924" y="3617370"/>
                        <a:ext cx="1087041" cy="507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 name="Text Box 30"/>
          <p:cNvSpPr txBox="1">
            <a:spLocks noChangeArrowheads="1"/>
          </p:cNvSpPr>
          <p:nvPr/>
        </p:nvSpPr>
        <p:spPr bwMode="auto">
          <a:xfrm>
            <a:off x="756327" y="4273404"/>
            <a:ext cx="199285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1"/>
              </a:buClr>
              <a:buSzPct val="75000"/>
              <a:buChar char="–"/>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1"/>
              </a:buClr>
              <a:buSzPct val="80000"/>
              <a:buChar cha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Char char="•"/>
              <a:defRPr/>
            </a:pPr>
            <a:r>
              <a:rPr lang="en-US" altLang="zh-TW" sz="1350" kern="0" dirty="0">
                <a:solidFill>
                  <a:srgbClr val="003366"/>
                </a:solidFill>
                <a:latin typeface="Comic Sans MS" panose="030F0702030302020204" pitchFamily="66" charset="0"/>
              </a:rPr>
              <a:t> Update distribution:</a:t>
            </a:r>
            <a:r>
              <a:rPr lang="en-US" altLang="zh-TW" sz="1350" kern="0" dirty="0">
                <a:solidFill>
                  <a:srgbClr val="003366"/>
                </a:solidFill>
              </a:rPr>
              <a:t> </a:t>
            </a:r>
          </a:p>
        </p:txBody>
      </p:sp>
      <p:graphicFrame>
        <p:nvGraphicFramePr>
          <p:cNvPr id="69" name="Object 31"/>
          <p:cNvGraphicFramePr>
            <a:graphicFrameLocks noChangeAspect="1"/>
          </p:cNvGraphicFramePr>
          <p:nvPr>
            <p:extLst>
              <p:ext uri="{D42A27DB-BD31-4B8C-83A1-F6EECF244321}">
                <p14:modId xmlns:p14="http://schemas.microsoft.com/office/powerpoint/2010/main" val="2859019417"/>
              </p:ext>
            </p:extLst>
          </p:nvPr>
        </p:nvGraphicFramePr>
        <p:xfrm>
          <a:off x="2645849" y="4191251"/>
          <a:ext cx="3989785" cy="507206"/>
        </p:xfrm>
        <a:graphic>
          <a:graphicData uri="http://schemas.openxmlformats.org/presentationml/2006/ole">
            <mc:AlternateContent xmlns:mc="http://schemas.openxmlformats.org/markup-compatibility/2006">
              <mc:Choice xmlns:v="urn:schemas-microsoft-com:vml" Requires="v">
                <p:oleObj spid="_x0000_s32297" name="Equation" r:id="rId18" imgW="3403600" imgH="431800" progId="Equation.DSMT4">
                  <p:embed/>
                </p:oleObj>
              </mc:Choice>
              <mc:Fallback>
                <p:oleObj name="Equation" r:id="rId18" imgW="3403600" imgH="4318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45849" y="4191251"/>
                        <a:ext cx="3989785" cy="507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 name="Object 34"/>
          <p:cNvGraphicFramePr>
            <a:graphicFrameLocks noChangeAspect="1"/>
          </p:cNvGraphicFramePr>
          <p:nvPr>
            <p:extLst>
              <p:ext uri="{D42A27DB-BD31-4B8C-83A1-F6EECF244321}">
                <p14:modId xmlns:p14="http://schemas.microsoft.com/office/powerpoint/2010/main" val="2572521329"/>
              </p:ext>
            </p:extLst>
          </p:nvPr>
        </p:nvGraphicFramePr>
        <p:xfrm>
          <a:off x="4919790" y="3270898"/>
          <a:ext cx="1818084" cy="239315"/>
        </p:xfrm>
        <a:graphic>
          <a:graphicData uri="http://schemas.openxmlformats.org/presentationml/2006/ole">
            <mc:AlternateContent xmlns:mc="http://schemas.openxmlformats.org/markup-compatibility/2006">
              <mc:Choice xmlns:v="urn:schemas-microsoft-com:vml" Requires="v">
                <p:oleObj spid="_x0000_s32298" name="Equation" r:id="rId20" imgW="1548728" imgH="203112" progId="Equation.DSMT4">
                  <p:embed/>
                </p:oleObj>
              </mc:Choice>
              <mc:Fallback>
                <p:oleObj name="Equation" r:id="rId20" imgW="1548728" imgH="203112"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19790" y="3270898"/>
                        <a:ext cx="1818084" cy="239315"/>
                      </a:xfrm>
                      <a:prstGeom prst="rect">
                        <a:avLst/>
                      </a:prstGeom>
                      <a:solidFill>
                        <a:srgbClr val="FFCCCC"/>
                      </a:solidFill>
                      <a:ln w="9525">
                        <a:solidFill>
                          <a:srgbClr val="003366"/>
                        </a:solidFill>
                        <a:miter lim="800000"/>
                        <a:headEnd/>
                        <a:tailEnd/>
                      </a:ln>
                      <a:effectLst>
                        <a:outerShdw dist="107763" dir="2700000" algn="ctr" rotWithShape="0">
                          <a:srgbClr val="808080">
                            <a:alpha val="50000"/>
                          </a:srgbClr>
                        </a:outerShdw>
                      </a:effectLst>
                    </p:spPr>
                  </p:pic>
                </p:oleObj>
              </mc:Fallback>
            </mc:AlternateContent>
          </a:graphicData>
        </a:graphic>
      </p:graphicFrame>
      <p:graphicFrame>
        <p:nvGraphicFramePr>
          <p:cNvPr id="71" name="Object 35"/>
          <p:cNvGraphicFramePr>
            <a:graphicFrameLocks noChangeAspect="1"/>
          </p:cNvGraphicFramePr>
          <p:nvPr>
            <p:extLst>
              <p:ext uri="{D42A27DB-BD31-4B8C-83A1-F6EECF244321}">
                <p14:modId xmlns:p14="http://schemas.microsoft.com/office/powerpoint/2010/main" val="1846086116"/>
              </p:ext>
            </p:extLst>
          </p:nvPr>
        </p:nvGraphicFramePr>
        <p:xfrm>
          <a:off x="4727973" y="3702844"/>
          <a:ext cx="1653778" cy="239316"/>
        </p:xfrm>
        <a:graphic>
          <a:graphicData uri="http://schemas.openxmlformats.org/presentationml/2006/ole">
            <mc:AlternateContent xmlns:mc="http://schemas.openxmlformats.org/markup-compatibility/2006">
              <mc:Choice xmlns:v="urn:schemas-microsoft-com:vml" Requires="v">
                <p:oleObj spid="_x0000_s32299" name="Equation" r:id="rId22" imgW="1409400" imgH="203040" progId="Equation.DSMT4">
                  <p:embed/>
                </p:oleObj>
              </mc:Choice>
              <mc:Fallback>
                <p:oleObj name="Equation" r:id="rId22" imgW="1409400" imgH="203040" progId="Equation.DSMT4">
                  <p:embed/>
                  <p:pic>
                    <p:nvPicPr>
                      <p:cNvPr id="0" name=""/>
                      <p:cNvPicPr>
                        <a:picLocks noChangeAspect="1" noChangeArrowheads="1"/>
                      </p:cNvPicPr>
                      <p:nvPr/>
                    </p:nvPicPr>
                    <p:blipFill>
                      <a:blip r:embed="rId23"/>
                      <a:srcRect/>
                      <a:stretch>
                        <a:fillRect/>
                      </a:stretch>
                    </p:blipFill>
                    <p:spPr bwMode="auto">
                      <a:xfrm>
                        <a:off x="4727973" y="3702844"/>
                        <a:ext cx="1653778" cy="239316"/>
                      </a:xfrm>
                      <a:prstGeom prst="rect">
                        <a:avLst/>
                      </a:prstGeom>
                      <a:solidFill>
                        <a:srgbClr val="FFCCCC"/>
                      </a:solidFill>
                      <a:ln w="9525">
                        <a:solidFill>
                          <a:srgbClr val="003366"/>
                        </a:solidFill>
                        <a:miter lim="800000"/>
                        <a:headEnd/>
                        <a:tailEnd/>
                      </a:ln>
                      <a:effectLst>
                        <a:outerShdw dist="107763" dir="2700000" algn="ctr" rotWithShape="0">
                          <a:srgbClr val="808080">
                            <a:alpha val="50000"/>
                          </a:srgbClr>
                        </a:outerShdw>
                      </a:effectLst>
                    </p:spPr>
                  </p:pic>
                </p:oleObj>
              </mc:Fallback>
            </mc:AlternateContent>
          </a:graphicData>
        </a:graphic>
      </p:graphicFrame>
      <p:graphicFrame>
        <p:nvGraphicFramePr>
          <p:cNvPr id="72" name="Object 36"/>
          <p:cNvGraphicFramePr>
            <a:graphicFrameLocks noChangeAspect="1"/>
          </p:cNvGraphicFramePr>
          <p:nvPr>
            <p:extLst>
              <p:ext uri="{D42A27DB-BD31-4B8C-83A1-F6EECF244321}">
                <p14:modId xmlns:p14="http://schemas.microsoft.com/office/powerpoint/2010/main" val="3886113297"/>
              </p:ext>
            </p:extLst>
          </p:nvPr>
        </p:nvGraphicFramePr>
        <p:xfrm>
          <a:off x="2645849" y="4698457"/>
          <a:ext cx="3963591" cy="239316"/>
        </p:xfrm>
        <a:graphic>
          <a:graphicData uri="http://schemas.openxmlformats.org/presentationml/2006/ole">
            <mc:AlternateContent xmlns:mc="http://schemas.openxmlformats.org/markup-compatibility/2006">
              <mc:Choice xmlns:v="urn:schemas-microsoft-com:vml" Requires="v">
                <p:oleObj spid="_x0000_s32300" name="Equation" r:id="rId24" imgW="3378200" imgH="203200" progId="Equation.DSMT4">
                  <p:embed/>
                </p:oleObj>
              </mc:Choice>
              <mc:Fallback>
                <p:oleObj name="Equation" r:id="rId24" imgW="3378200" imgH="20320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45849" y="4698457"/>
                        <a:ext cx="3963591" cy="239316"/>
                      </a:xfrm>
                      <a:prstGeom prst="rect">
                        <a:avLst/>
                      </a:prstGeom>
                      <a:solidFill>
                        <a:srgbClr val="FFFF00"/>
                      </a:solidFill>
                      <a:ln w="9525">
                        <a:solidFill>
                          <a:srgbClr val="003366"/>
                        </a:solidFill>
                        <a:miter lim="800000"/>
                        <a:headEnd/>
                        <a:tailEnd/>
                      </a:ln>
                      <a:effectLst>
                        <a:outerShdw dist="107763" dir="2700000" algn="ctr" rotWithShape="0">
                          <a:srgbClr val="808080">
                            <a:alpha val="50000"/>
                          </a:srgbClr>
                        </a:outerShdw>
                      </a:effectLst>
                    </p:spPr>
                  </p:pic>
                </p:oleObj>
              </mc:Fallback>
            </mc:AlternateContent>
          </a:graphicData>
        </a:graphic>
      </p:graphicFrame>
      <p:sp>
        <p:nvSpPr>
          <p:cNvPr id="77" name="Text Box 17"/>
          <p:cNvSpPr txBox="1">
            <a:spLocks noChangeArrowheads="1"/>
          </p:cNvSpPr>
          <p:nvPr/>
        </p:nvSpPr>
        <p:spPr bwMode="auto">
          <a:xfrm>
            <a:off x="675085" y="5442347"/>
            <a:ext cx="203292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l"/>
              <a:defRPr kumimoji="1" sz="28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tx1"/>
              </a:buClr>
              <a:buSzPct val="75000"/>
              <a:buChar char="–"/>
              <a:defRPr kumimoji="1" sz="24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tx1"/>
              </a:buClr>
              <a:buSzPct val="75000"/>
              <a:buFont typeface="Wingdings" panose="05000000000000000000" pitchFamily="2" charset="2"/>
              <a:buChar char="l"/>
              <a:defRPr kumimoji="1" sz="20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1"/>
              </a:buClr>
              <a:buSzPct val="80000"/>
              <a:buChar char="–"/>
              <a:defRPr kumimoji="1">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TW" sz="1350" dirty="0">
                <a:solidFill>
                  <a:srgbClr val="003366"/>
                </a:solidFill>
                <a:latin typeface="Comic Sans MS" panose="030F0702030302020204" pitchFamily="66" charset="0"/>
              </a:rPr>
              <a:t>Output final classifier:</a:t>
            </a:r>
          </a:p>
        </p:txBody>
      </p:sp>
      <p:graphicFrame>
        <p:nvGraphicFramePr>
          <p:cNvPr id="78" name="Object 18"/>
          <p:cNvGraphicFramePr>
            <a:graphicFrameLocks noChangeAspect="1"/>
          </p:cNvGraphicFramePr>
          <p:nvPr/>
        </p:nvGraphicFramePr>
        <p:xfrm>
          <a:off x="2672954" y="5319713"/>
          <a:ext cx="1831181" cy="536972"/>
        </p:xfrm>
        <a:graphic>
          <a:graphicData uri="http://schemas.openxmlformats.org/presentationml/2006/ole">
            <mc:AlternateContent xmlns:mc="http://schemas.openxmlformats.org/markup-compatibility/2006">
              <mc:Choice xmlns:v="urn:schemas-microsoft-com:vml" Requires="v">
                <p:oleObj spid="_x0000_s32301" name="Equation" r:id="rId26" imgW="1562100" imgH="457200" progId="Equation.DSMT4">
                  <p:embed/>
                </p:oleObj>
              </mc:Choice>
              <mc:Fallback>
                <p:oleObj name="Equation" r:id="rId26" imgW="1562100" imgH="457200"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672954" y="5319713"/>
                        <a:ext cx="1831181" cy="5369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4276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slide(from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slide(fromLeft)">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slide(from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slide(fromLeft)">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slide(fromLeft)">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slide(fromLeft)">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slide(fromLeft)">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slide(fromLeft)">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slide(fromLeft)">
                                      <p:cBhvr>
                                        <p:cTn id="47" dur="500"/>
                                        <p:tgtEl>
                                          <p:spTgt spid="63"/>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1" fill="hold" nodeType="click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slide(fromTop)">
                                      <p:cBhvr>
                                        <p:cTn id="52" dur="500"/>
                                        <p:tgtEl>
                                          <p:spTgt spid="64"/>
                                        </p:tgtEl>
                                      </p:cBhvr>
                                    </p:animEffect>
                                  </p:childTnLst>
                                </p:cTn>
                              </p:par>
                            </p:childTnLst>
                          </p:cTn>
                        </p:par>
                      </p:childTnLst>
                    </p:cTn>
                  </p:par>
                  <p:par>
                    <p:cTn id="53" fill="hold">
                      <p:stCondLst>
                        <p:cond delay="indefinite"/>
                      </p:stCondLst>
                      <p:childTnLst>
                        <p:par>
                          <p:cTn id="54" fill="hold">
                            <p:stCondLst>
                              <p:cond delay="0"/>
                            </p:stCondLst>
                            <p:childTnLst>
                              <p:par>
                                <p:cTn id="55" presetID="35" presetClass="entr" presetSubtype="0" fill="hold" nodeType="click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fade">
                                      <p:cBhvr>
                                        <p:cTn id="57" dur="1300"/>
                                        <p:tgtEl>
                                          <p:spTgt spid="70"/>
                                        </p:tgtEl>
                                      </p:cBhvr>
                                    </p:animEffect>
                                    <p:anim calcmode="lin" valueType="num">
                                      <p:cBhvr>
                                        <p:cTn id="58" dur="1300" fill="hold"/>
                                        <p:tgtEl>
                                          <p:spTgt spid="70"/>
                                        </p:tgtEl>
                                        <p:attrNameLst>
                                          <p:attrName>style.rotation</p:attrName>
                                        </p:attrNameLst>
                                      </p:cBhvr>
                                      <p:tavLst>
                                        <p:tav tm="0">
                                          <p:val>
                                            <p:fltVal val="720"/>
                                          </p:val>
                                        </p:tav>
                                        <p:tav tm="100000">
                                          <p:val>
                                            <p:fltVal val="0"/>
                                          </p:val>
                                        </p:tav>
                                      </p:tavLst>
                                    </p:anim>
                                    <p:anim calcmode="lin" valueType="num">
                                      <p:cBhvr>
                                        <p:cTn id="59" dur="1300" fill="hold"/>
                                        <p:tgtEl>
                                          <p:spTgt spid="70"/>
                                        </p:tgtEl>
                                        <p:attrNameLst>
                                          <p:attrName>ppt_h</p:attrName>
                                        </p:attrNameLst>
                                      </p:cBhvr>
                                      <p:tavLst>
                                        <p:tav tm="0">
                                          <p:val>
                                            <p:fltVal val="0"/>
                                          </p:val>
                                        </p:tav>
                                        <p:tav tm="100000">
                                          <p:val>
                                            <p:strVal val="#ppt_h"/>
                                          </p:val>
                                        </p:tav>
                                      </p:tavLst>
                                    </p:anim>
                                    <p:anim calcmode="lin" valueType="num">
                                      <p:cBhvr>
                                        <p:cTn id="60" dur="1300" fill="hold"/>
                                        <p:tgtEl>
                                          <p:spTgt spid="70"/>
                                        </p:tgtEl>
                                        <p:attrNameLst>
                                          <p:attrName>ppt_w</p:attrName>
                                        </p:attrNameLst>
                                      </p:cBhvr>
                                      <p:tavLst>
                                        <p:tav tm="0">
                                          <p:val>
                                            <p:fltVal val="0"/>
                                          </p:val>
                                        </p:tav>
                                        <p:tav tm="100000">
                                          <p:val>
                                            <p:strVal val="#ppt_w"/>
                                          </p:val>
                                        </p:tav>
                                      </p:tavLst>
                                    </p:anim>
                                  </p:childTnLst>
                                </p:cTn>
                              </p:par>
                            </p:childTnLst>
                          </p:cTn>
                        </p:par>
                      </p:childTnLst>
                    </p:cTn>
                  </p:par>
                  <p:par>
                    <p:cTn id="61" fill="hold">
                      <p:stCondLst>
                        <p:cond delay="indefinite"/>
                      </p:stCondLst>
                      <p:childTnLst>
                        <p:par>
                          <p:cTn id="62" fill="hold">
                            <p:stCondLst>
                              <p:cond delay="0"/>
                            </p:stCondLst>
                            <p:childTnLst>
                              <p:par>
                                <p:cTn id="63" presetID="12" presetClass="entr" presetSubtype="8"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slide(fromLeft)">
                                      <p:cBhvr>
                                        <p:cTn id="65" dur="500"/>
                                        <p:tgtEl>
                                          <p:spTgt spid="66"/>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8" fill="hold" nodeType="clickEffect">
                                  <p:stCondLst>
                                    <p:cond delay="0"/>
                                  </p:stCondLst>
                                  <p:childTnLst>
                                    <p:set>
                                      <p:cBhvr>
                                        <p:cTn id="69" dur="1" fill="hold">
                                          <p:stCondLst>
                                            <p:cond delay="0"/>
                                          </p:stCondLst>
                                        </p:cTn>
                                        <p:tgtEl>
                                          <p:spTgt spid="67"/>
                                        </p:tgtEl>
                                        <p:attrNameLst>
                                          <p:attrName>style.visibility</p:attrName>
                                        </p:attrNameLst>
                                      </p:cBhvr>
                                      <p:to>
                                        <p:strVal val="visible"/>
                                      </p:to>
                                    </p:set>
                                    <p:animEffect transition="in" filter="slide(fromLeft)">
                                      <p:cBhvr>
                                        <p:cTn id="70" dur="500"/>
                                        <p:tgtEl>
                                          <p:spTgt spid="67"/>
                                        </p:tgtEl>
                                      </p:cBhvr>
                                    </p:animEffect>
                                  </p:childTnLst>
                                </p:cTn>
                              </p:par>
                            </p:childTnLst>
                          </p:cTn>
                        </p:par>
                      </p:childTnLst>
                    </p:cTn>
                  </p:par>
                  <p:par>
                    <p:cTn id="71" fill="hold">
                      <p:stCondLst>
                        <p:cond delay="indefinite"/>
                      </p:stCondLst>
                      <p:childTnLst>
                        <p:par>
                          <p:cTn id="72" fill="hold">
                            <p:stCondLst>
                              <p:cond delay="0"/>
                            </p:stCondLst>
                            <p:childTnLst>
                              <p:par>
                                <p:cTn id="73" presetID="35" presetClass="entr" presetSubtype="0" fill="hold" nodeType="clickEffect">
                                  <p:stCondLst>
                                    <p:cond delay="0"/>
                                  </p:stCondLst>
                                  <p:childTnLst>
                                    <p:set>
                                      <p:cBhvr>
                                        <p:cTn id="74" dur="1" fill="hold">
                                          <p:stCondLst>
                                            <p:cond delay="0"/>
                                          </p:stCondLst>
                                        </p:cTn>
                                        <p:tgtEl>
                                          <p:spTgt spid="71"/>
                                        </p:tgtEl>
                                        <p:attrNameLst>
                                          <p:attrName>style.visibility</p:attrName>
                                        </p:attrNameLst>
                                      </p:cBhvr>
                                      <p:to>
                                        <p:strVal val="visible"/>
                                      </p:to>
                                    </p:set>
                                    <p:animEffect transition="in" filter="fade">
                                      <p:cBhvr>
                                        <p:cTn id="75" dur="2000"/>
                                        <p:tgtEl>
                                          <p:spTgt spid="71"/>
                                        </p:tgtEl>
                                      </p:cBhvr>
                                    </p:animEffect>
                                    <p:anim calcmode="lin" valueType="num">
                                      <p:cBhvr>
                                        <p:cTn id="76" dur="2000" fill="hold"/>
                                        <p:tgtEl>
                                          <p:spTgt spid="71"/>
                                        </p:tgtEl>
                                        <p:attrNameLst>
                                          <p:attrName>style.rotation</p:attrName>
                                        </p:attrNameLst>
                                      </p:cBhvr>
                                      <p:tavLst>
                                        <p:tav tm="0">
                                          <p:val>
                                            <p:fltVal val="720"/>
                                          </p:val>
                                        </p:tav>
                                        <p:tav tm="100000">
                                          <p:val>
                                            <p:fltVal val="0"/>
                                          </p:val>
                                        </p:tav>
                                      </p:tavLst>
                                    </p:anim>
                                    <p:anim calcmode="lin" valueType="num">
                                      <p:cBhvr>
                                        <p:cTn id="77" dur="2000" fill="hold"/>
                                        <p:tgtEl>
                                          <p:spTgt spid="71"/>
                                        </p:tgtEl>
                                        <p:attrNameLst>
                                          <p:attrName>ppt_h</p:attrName>
                                        </p:attrNameLst>
                                      </p:cBhvr>
                                      <p:tavLst>
                                        <p:tav tm="0">
                                          <p:val>
                                            <p:fltVal val="0"/>
                                          </p:val>
                                        </p:tav>
                                        <p:tav tm="100000">
                                          <p:val>
                                            <p:strVal val="#ppt_h"/>
                                          </p:val>
                                        </p:tav>
                                      </p:tavLst>
                                    </p:anim>
                                    <p:anim calcmode="lin" valueType="num">
                                      <p:cBhvr>
                                        <p:cTn id="78" dur="2000" fill="hold"/>
                                        <p:tgtEl>
                                          <p:spTgt spid="71"/>
                                        </p:tgtEl>
                                        <p:attrNameLst>
                                          <p:attrName>ppt_w</p:attrName>
                                        </p:attrNameLst>
                                      </p:cBhvr>
                                      <p:tavLst>
                                        <p:tav tm="0">
                                          <p:val>
                                            <p:fltVal val="0"/>
                                          </p:val>
                                        </p:tav>
                                        <p:tav tm="100000">
                                          <p:val>
                                            <p:strVal val="#ppt_w"/>
                                          </p:val>
                                        </p:tav>
                                      </p:tavLst>
                                    </p:anim>
                                  </p:childTnLst>
                                </p:cTn>
                              </p:par>
                            </p:childTnLst>
                          </p:cTn>
                        </p:par>
                      </p:childTnLst>
                    </p:cTn>
                  </p:par>
                  <p:par>
                    <p:cTn id="79" fill="hold">
                      <p:stCondLst>
                        <p:cond delay="indefinite"/>
                      </p:stCondLst>
                      <p:childTnLst>
                        <p:par>
                          <p:cTn id="80" fill="hold">
                            <p:stCondLst>
                              <p:cond delay="0"/>
                            </p:stCondLst>
                            <p:childTnLst>
                              <p:par>
                                <p:cTn id="81" presetID="12" presetClass="entr" presetSubtype="8" fill="hold" grpId="0" nodeType="clickEffect">
                                  <p:stCondLst>
                                    <p:cond delay="0"/>
                                  </p:stCondLst>
                                  <p:childTnLst>
                                    <p:set>
                                      <p:cBhvr>
                                        <p:cTn id="82" dur="1" fill="hold">
                                          <p:stCondLst>
                                            <p:cond delay="0"/>
                                          </p:stCondLst>
                                        </p:cTn>
                                        <p:tgtEl>
                                          <p:spTgt spid="68"/>
                                        </p:tgtEl>
                                        <p:attrNameLst>
                                          <p:attrName>style.visibility</p:attrName>
                                        </p:attrNameLst>
                                      </p:cBhvr>
                                      <p:to>
                                        <p:strVal val="visible"/>
                                      </p:to>
                                    </p:set>
                                    <p:animEffect transition="in" filter="slide(fromLeft)">
                                      <p:cBhvr>
                                        <p:cTn id="83" dur="500"/>
                                        <p:tgtEl>
                                          <p:spTgt spid="68"/>
                                        </p:tgtEl>
                                      </p:cBhvr>
                                    </p:animEffect>
                                  </p:childTnLst>
                                </p:cTn>
                              </p:par>
                            </p:childTnLst>
                          </p:cTn>
                        </p:par>
                      </p:childTnLst>
                    </p:cTn>
                  </p:par>
                  <p:par>
                    <p:cTn id="84" fill="hold">
                      <p:stCondLst>
                        <p:cond delay="indefinite"/>
                      </p:stCondLst>
                      <p:childTnLst>
                        <p:par>
                          <p:cTn id="85" fill="hold">
                            <p:stCondLst>
                              <p:cond delay="0"/>
                            </p:stCondLst>
                            <p:childTnLst>
                              <p:par>
                                <p:cTn id="86" presetID="12" presetClass="entr" presetSubtype="8" fill="hold" nodeType="click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slide(fromLeft)">
                                      <p:cBhvr>
                                        <p:cTn id="88" dur="500"/>
                                        <p:tgtEl>
                                          <p:spTgt spid="69"/>
                                        </p:tgtEl>
                                      </p:cBhvr>
                                    </p:animEffect>
                                  </p:childTnLst>
                                </p:cTn>
                              </p:par>
                            </p:childTnLst>
                          </p:cTn>
                        </p:par>
                      </p:childTnLst>
                    </p:cTn>
                  </p:par>
                  <p:par>
                    <p:cTn id="89" fill="hold">
                      <p:stCondLst>
                        <p:cond delay="indefinite"/>
                      </p:stCondLst>
                      <p:childTnLst>
                        <p:par>
                          <p:cTn id="90" fill="hold">
                            <p:stCondLst>
                              <p:cond delay="0"/>
                            </p:stCondLst>
                            <p:childTnLst>
                              <p:par>
                                <p:cTn id="91" presetID="35" presetClass="entr" presetSubtype="0" fill="hold" nodeType="clickEffect">
                                  <p:stCondLst>
                                    <p:cond delay="0"/>
                                  </p:stCondLst>
                                  <p:childTnLst>
                                    <p:set>
                                      <p:cBhvr>
                                        <p:cTn id="92" dur="1" fill="hold">
                                          <p:stCondLst>
                                            <p:cond delay="0"/>
                                          </p:stCondLst>
                                        </p:cTn>
                                        <p:tgtEl>
                                          <p:spTgt spid="72"/>
                                        </p:tgtEl>
                                        <p:attrNameLst>
                                          <p:attrName>style.visibility</p:attrName>
                                        </p:attrNameLst>
                                      </p:cBhvr>
                                      <p:to>
                                        <p:strVal val="visible"/>
                                      </p:to>
                                    </p:set>
                                    <p:animEffect transition="in" filter="fade">
                                      <p:cBhvr>
                                        <p:cTn id="93" dur="2000"/>
                                        <p:tgtEl>
                                          <p:spTgt spid="72"/>
                                        </p:tgtEl>
                                      </p:cBhvr>
                                    </p:animEffect>
                                    <p:anim calcmode="lin" valueType="num">
                                      <p:cBhvr>
                                        <p:cTn id="94" dur="2000" fill="hold"/>
                                        <p:tgtEl>
                                          <p:spTgt spid="72"/>
                                        </p:tgtEl>
                                        <p:attrNameLst>
                                          <p:attrName>style.rotation</p:attrName>
                                        </p:attrNameLst>
                                      </p:cBhvr>
                                      <p:tavLst>
                                        <p:tav tm="0">
                                          <p:val>
                                            <p:fltVal val="720"/>
                                          </p:val>
                                        </p:tav>
                                        <p:tav tm="100000">
                                          <p:val>
                                            <p:fltVal val="0"/>
                                          </p:val>
                                        </p:tav>
                                      </p:tavLst>
                                    </p:anim>
                                    <p:anim calcmode="lin" valueType="num">
                                      <p:cBhvr>
                                        <p:cTn id="95" dur="2000" fill="hold"/>
                                        <p:tgtEl>
                                          <p:spTgt spid="72"/>
                                        </p:tgtEl>
                                        <p:attrNameLst>
                                          <p:attrName>ppt_h</p:attrName>
                                        </p:attrNameLst>
                                      </p:cBhvr>
                                      <p:tavLst>
                                        <p:tav tm="0">
                                          <p:val>
                                            <p:fltVal val="0"/>
                                          </p:val>
                                        </p:tav>
                                        <p:tav tm="100000">
                                          <p:val>
                                            <p:strVal val="#ppt_h"/>
                                          </p:val>
                                        </p:tav>
                                      </p:tavLst>
                                    </p:anim>
                                    <p:anim calcmode="lin" valueType="num">
                                      <p:cBhvr>
                                        <p:cTn id="96" dur="2000" fill="hold"/>
                                        <p:tgtEl>
                                          <p:spTgt spid="72"/>
                                        </p:tgtEl>
                                        <p:attrNameLst>
                                          <p:attrName>ppt_w</p:attrName>
                                        </p:attrNameLst>
                                      </p:cBhvr>
                                      <p:tavLst>
                                        <p:tav tm="0">
                                          <p:val>
                                            <p:fltVal val="0"/>
                                          </p:val>
                                        </p:tav>
                                        <p:tav tm="100000">
                                          <p:val>
                                            <p:strVal val="#ppt_w"/>
                                          </p:val>
                                        </p:tav>
                                      </p:tavLst>
                                    </p:anim>
                                  </p:childTnLst>
                                </p:cTn>
                              </p:par>
                            </p:childTnLst>
                          </p:cTn>
                        </p:par>
                      </p:childTnLst>
                    </p:cTn>
                  </p:par>
                  <p:par>
                    <p:cTn id="97" fill="hold">
                      <p:stCondLst>
                        <p:cond delay="indefinite"/>
                      </p:stCondLst>
                      <p:childTnLst>
                        <p:par>
                          <p:cTn id="98" fill="hold">
                            <p:stCondLst>
                              <p:cond delay="0"/>
                            </p:stCondLst>
                            <p:childTnLst>
                              <p:par>
                                <p:cTn id="99" presetID="12" presetClass="entr" presetSubtype="8" fill="hold" grpId="0" nodeType="click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slide(fromLeft)">
                                      <p:cBhvr>
                                        <p:cTn id="101" dur="500"/>
                                        <p:tgtEl>
                                          <p:spTgt spid="77"/>
                                        </p:tgtEl>
                                      </p:cBhvr>
                                    </p:animEffect>
                                  </p:childTnLst>
                                </p:cTn>
                              </p:par>
                            </p:childTnLst>
                          </p:cTn>
                        </p:par>
                      </p:childTnLst>
                    </p:cTn>
                  </p:par>
                  <p:par>
                    <p:cTn id="102" fill="hold">
                      <p:stCondLst>
                        <p:cond delay="indefinite"/>
                      </p:stCondLst>
                      <p:childTnLst>
                        <p:par>
                          <p:cTn id="103" fill="hold">
                            <p:stCondLst>
                              <p:cond delay="0"/>
                            </p:stCondLst>
                            <p:childTnLst>
                              <p:par>
                                <p:cTn id="104" presetID="12" presetClass="entr" presetSubtype="8" fill="hold" nodeType="clickEffect">
                                  <p:stCondLst>
                                    <p:cond delay="0"/>
                                  </p:stCondLst>
                                  <p:childTnLst>
                                    <p:set>
                                      <p:cBhvr>
                                        <p:cTn id="105" dur="1" fill="hold">
                                          <p:stCondLst>
                                            <p:cond delay="0"/>
                                          </p:stCondLst>
                                        </p:cTn>
                                        <p:tgtEl>
                                          <p:spTgt spid="78"/>
                                        </p:tgtEl>
                                        <p:attrNameLst>
                                          <p:attrName>style.visibility</p:attrName>
                                        </p:attrNameLst>
                                      </p:cBhvr>
                                      <p:to>
                                        <p:strVal val="visible"/>
                                      </p:to>
                                    </p:set>
                                    <p:animEffect transition="in" filter="slide(fromLeft)">
                                      <p:cBhvr>
                                        <p:cTn id="10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8" grpId="0"/>
      <p:bldP spid="60" grpId="0"/>
      <p:bldP spid="62" grpId="0"/>
      <p:bldP spid="66" grpId="0"/>
      <p:bldP spid="68" grpId="0"/>
      <p:bldP spid="7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08001" y="609600"/>
            <a:ext cx="6447501" cy="731168"/>
          </a:xfrm>
        </p:spPr>
        <p:txBody>
          <a:bodyPr>
            <a:noAutofit/>
          </a:bodyPr>
          <a:lstStyle/>
          <a:p>
            <a:r>
              <a:rPr lang="en-US" altLang="zh-CN" sz="3600" dirty="0" err="1">
                <a:solidFill>
                  <a:srgbClr val="0000FF"/>
                </a:solidFill>
                <a:latin typeface="华文仿宋" panose="02010600040101010101" pitchFamily="2" charset="-122"/>
                <a:ea typeface="华文仿宋" panose="02010600040101010101" pitchFamily="2" charset="-122"/>
              </a:rPr>
              <a:t>Adaboost</a:t>
            </a:r>
            <a:r>
              <a:rPr lang="zh-CN" altLang="en-US" sz="3600" dirty="0">
                <a:solidFill>
                  <a:srgbClr val="0000FF"/>
                </a:solidFill>
                <a:latin typeface="华文仿宋" panose="02010600040101010101" pitchFamily="2" charset="-122"/>
                <a:ea typeface="华文仿宋" panose="02010600040101010101" pitchFamily="2" charset="-122"/>
              </a:rPr>
              <a:t>的缺点</a:t>
            </a:r>
          </a:p>
        </p:txBody>
      </p:sp>
      <p:sp>
        <p:nvSpPr>
          <p:cNvPr id="2" name="内容占位符 1"/>
          <p:cNvSpPr>
            <a:spLocks noGrp="1"/>
          </p:cNvSpPr>
          <p:nvPr>
            <p:ph idx="1"/>
          </p:nvPr>
        </p:nvSpPr>
        <p:spPr>
          <a:xfrm>
            <a:off x="77345" y="1664804"/>
            <a:ext cx="7308812" cy="3880773"/>
          </a:xfrm>
        </p:spPr>
        <p:txBody>
          <a:bodyPr>
            <a:normAutofit/>
          </a:bodyPr>
          <a:lstStyle/>
          <a:p>
            <a:r>
              <a:rPr lang="zh-CN" altLang="en-US" sz="2800" dirty="0">
                <a:solidFill>
                  <a:srgbClr val="0000FF"/>
                </a:solidFill>
                <a:latin typeface="华文仿宋" panose="02010600040101010101" pitchFamily="2" charset="-122"/>
                <a:ea typeface="华文仿宋" panose="02010600040101010101" pitchFamily="2" charset="-122"/>
              </a:rPr>
              <a:t>速度慢，在一定程度上依赖于训练数据集合和弱学习器的选择；</a:t>
            </a:r>
            <a:endParaRPr lang="en-US" altLang="zh-CN" sz="2800" dirty="0">
              <a:solidFill>
                <a:srgbClr val="0000FF"/>
              </a:solidFill>
              <a:latin typeface="华文仿宋" panose="02010600040101010101" pitchFamily="2" charset="-122"/>
              <a:ea typeface="华文仿宋" panose="02010600040101010101" pitchFamily="2" charset="-122"/>
            </a:endParaRPr>
          </a:p>
          <a:p>
            <a:r>
              <a:rPr lang="zh-CN" altLang="en-US" sz="2800" dirty="0">
                <a:solidFill>
                  <a:srgbClr val="0000FF"/>
                </a:solidFill>
                <a:latin typeface="华文仿宋" panose="02010600040101010101" pitchFamily="2" charset="-122"/>
                <a:ea typeface="华文仿宋" panose="02010600040101010101" pitchFamily="2" charset="-122"/>
              </a:rPr>
              <a:t>训练数据不足或者弱学习器太“弱”，都将导致其训练精度的下降；</a:t>
            </a:r>
            <a:endParaRPr lang="en-US" altLang="zh-CN" sz="2800" dirty="0">
              <a:solidFill>
                <a:srgbClr val="0000FF"/>
              </a:solidFill>
              <a:latin typeface="华文仿宋" panose="02010600040101010101" pitchFamily="2" charset="-122"/>
              <a:ea typeface="华文仿宋" panose="02010600040101010101" pitchFamily="2" charset="-122"/>
            </a:endParaRPr>
          </a:p>
          <a:p>
            <a:r>
              <a:rPr lang="en-US" altLang="zh-CN" sz="2800" dirty="0">
                <a:solidFill>
                  <a:srgbClr val="0000FF"/>
                </a:solidFill>
                <a:latin typeface="华文仿宋" panose="02010600040101010101" pitchFamily="2" charset="-122"/>
                <a:ea typeface="华文仿宋" panose="02010600040101010101" pitchFamily="2" charset="-122"/>
              </a:rPr>
              <a:t>Boosting</a:t>
            </a:r>
            <a:r>
              <a:rPr lang="zh-CN" altLang="en-US" sz="2800" dirty="0">
                <a:solidFill>
                  <a:srgbClr val="0000FF"/>
                </a:solidFill>
                <a:latin typeface="华文仿宋" panose="02010600040101010101" pitchFamily="2" charset="-122"/>
                <a:ea typeface="华文仿宋" panose="02010600040101010101" pitchFamily="2" charset="-122"/>
              </a:rPr>
              <a:t>易受到噪声的影响，因为它在迭代过程中总是给噪声分配较大的权重，使得这些噪声在以后的迭代中受到更多的关注。</a:t>
            </a:r>
          </a:p>
        </p:txBody>
      </p:sp>
    </p:spTree>
    <p:extLst>
      <p:ext uri="{BB962C8B-B14F-4D97-AF65-F5344CB8AC3E}">
        <p14:creationId xmlns:p14="http://schemas.microsoft.com/office/powerpoint/2010/main" val="388158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回归分析</a:t>
            </a:r>
          </a:p>
        </p:txBody>
      </p:sp>
      <p:sp>
        <p:nvSpPr>
          <p:cNvPr id="3" name="文本占位符 2"/>
          <p:cNvSpPr>
            <a:spLocks noGrp="1"/>
          </p:cNvSpPr>
          <p:nvPr>
            <p:ph type="body" sz="half" idx="1"/>
          </p:nvPr>
        </p:nvSpPr>
        <p:spPr/>
        <p:txBody>
          <a:bodyPr/>
          <a:lstStyle/>
          <a:p>
            <a:r>
              <a:rPr lang="zh-CN" altLang="en-US" dirty="0"/>
              <a:t>确定两种或两种以上变量间相互依赖的定量关系的一种统计分析方法。</a:t>
            </a:r>
            <a:endParaRPr lang="en-US" altLang="zh-CN" dirty="0"/>
          </a:p>
          <a:p>
            <a:r>
              <a:rPr lang="zh-CN" altLang="en-US" dirty="0"/>
              <a:t>按照涉及的变量的多少，分为一元回归和多元回归分析</a:t>
            </a:r>
            <a:endParaRPr lang="en-US" altLang="zh-CN" dirty="0"/>
          </a:p>
          <a:p>
            <a:r>
              <a:rPr lang="zh-CN" altLang="en-US" dirty="0"/>
              <a:t>按照因变量的多少，可分为简单回归分析和多重回归分析</a:t>
            </a:r>
            <a:endParaRPr lang="en-US" altLang="zh-CN" dirty="0"/>
          </a:p>
          <a:p>
            <a:r>
              <a:rPr lang="zh-CN" altLang="en-US" dirty="0"/>
              <a:t>按照自变量和因变量之间的关系类型，可分为线性回归分析和非线性回归分析。</a:t>
            </a:r>
          </a:p>
        </p:txBody>
      </p:sp>
      <p:sp>
        <p:nvSpPr>
          <p:cNvPr id="4" name="灯片编号占位符 3"/>
          <p:cNvSpPr>
            <a:spLocks noGrp="1"/>
          </p:cNvSpPr>
          <p:nvPr>
            <p:ph type="sldNum" sz="quarter" idx="12"/>
          </p:nvPr>
        </p:nvSpPr>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95D95788-E2A7-4403-9145-69FBA63C1255}" type="slidenum">
              <a:rPr lang="en-US" altLang="zh-CN" sz="1000">
                <a:latin typeface="Arial" panose="020B0604020202020204" pitchFamily="34" charset="0"/>
              </a:rPr>
              <a:pPr eaLnBrk="1" hangingPunct="1"/>
              <a:t>83</a:t>
            </a:fld>
            <a:endParaRPr lang="en-US" altLang="zh-CN" sz="1000">
              <a:latin typeface="Arial" panose="020B0604020202020204" pitchFamily="34" charset="0"/>
            </a:endParaRPr>
          </a:p>
        </p:txBody>
      </p:sp>
    </p:spTree>
  </p:cSld>
  <p:clrMapOvr>
    <a:masterClrMapping/>
  </p:clrMapOvr>
  <p:transition spd="med">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122238"/>
            <a:ext cx="7543800" cy="1295400"/>
          </a:xfrm>
        </p:spPr>
        <p:txBody>
          <a:bodyPr/>
          <a:lstStyle/>
          <a:p>
            <a:r>
              <a:rPr lang="zh-CN" altLang="zh-CN" dirty="0">
                <a:solidFill>
                  <a:srgbClr val="0000FF"/>
                </a:solidFill>
                <a:latin typeface="华文仿宋" panose="02010600040101010101" pitchFamily="2" charset="-122"/>
                <a:ea typeface="华文仿宋" panose="02010600040101010101" pitchFamily="2" charset="-122"/>
              </a:rPr>
              <a:t>线性回归</a:t>
            </a:r>
            <a:endParaRPr lang="zh-CN" altLang="en-US" dirty="0">
              <a:solidFill>
                <a:srgbClr val="0000FF"/>
              </a:solidFill>
              <a:latin typeface="华文仿宋" panose="02010600040101010101" pitchFamily="2" charset="-122"/>
              <a:ea typeface="华文仿宋" panose="02010600040101010101" pitchFamily="2" charset="-122"/>
            </a:endParaRPr>
          </a:p>
        </p:txBody>
      </p:sp>
      <p:sp>
        <p:nvSpPr>
          <p:cNvPr id="3" name="内容占位符 2"/>
          <p:cNvSpPr>
            <a:spLocks noGrp="1"/>
          </p:cNvSpPr>
          <p:nvPr>
            <p:ph idx="4294967295"/>
          </p:nvPr>
        </p:nvSpPr>
        <p:spPr>
          <a:xfrm>
            <a:off x="2428" y="1589600"/>
            <a:ext cx="8962060" cy="1335344"/>
          </a:xfrm>
        </p:spPr>
        <p:txBody>
          <a:bodyPr>
            <a:noAutofit/>
          </a:bodyPr>
          <a:lstStyle/>
          <a:p>
            <a:pPr>
              <a:buFont typeface="Wingdings" panose="05000000000000000000" pitchFamily="2" charset="2"/>
              <a:buChar char="Ø"/>
            </a:pPr>
            <a:r>
              <a:rPr lang="zh-CN" altLang="en-US" sz="2400" dirty="0">
                <a:solidFill>
                  <a:srgbClr val="0000FF"/>
                </a:solidFill>
                <a:latin typeface="华文仿宋" panose="02010600040101010101" pitchFamily="2" charset="-122"/>
                <a:ea typeface="华文仿宋" panose="02010600040101010101" pitchFamily="2" charset="-122"/>
              </a:rPr>
              <a:t>简单线性回归模型有一个回归变量</a:t>
            </a:r>
            <a:r>
              <a:rPr lang="en-US" altLang="zh-CN" sz="2400" dirty="0">
                <a:solidFill>
                  <a:srgbClr val="0000FF"/>
                </a:solidFill>
                <a:latin typeface="华文仿宋" panose="02010600040101010101" pitchFamily="2" charset="-122"/>
                <a:ea typeface="华文仿宋" panose="02010600040101010101" pitchFamily="2" charset="-122"/>
              </a:rPr>
              <a:t>x</a:t>
            </a:r>
            <a:r>
              <a:rPr lang="zh-CN" altLang="en-US" sz="2400" dirty="0">
                <a:solidFill>
                  <a:srgbClr val="0000FF"/>
                </a:solidFill>
                <a:latin typeface="华文仿宋" panose="02010600040101010101" pitchFamily="2" charset="-122"/>
                <a:ea typeface="华文仿宋" panose="02010600040101010101" pitchFamily="2" charset="-122"/>
              </a:rPr>
              <a:t>，回归变量</a:t>
            </a:r>
            <a:r>
              <a:rPr lang="en-US" altLang="zh-CN" sz="2400" dirty="0">
                <a:solidFill>
                  <a:srgbClr val="0000FF"/>
                </a:solidFill>
                <a:latin typeface="华文仿宋" panose="02010600040101010101" pitchFamily="2" charset="-122"/>
                <a:ea typeface="华文仿宋" panose="02010600040101010101" pitchFamily="2" charset="-122"/>
              </a:rPr>
              <a:t>x</a:t>
            </a:r>
            <a:r>
              <a:rPr lang="zh-CN" altLang="en-US" sz="2400" dirty="0">
                <a:solidFill>
                  <a:srgbClr val="0000FF"/>
                </a:solidFill>
                <a:latin typeface="华文仿宋" panose="02010600040101010101" pitchFamily="2" charset="-122"/>
                <a:ea typeface="华文仿宋" panose="02010600040101010101" pitchFamily="2" charset="-122"/>
              </a:rPr>
              <a:t>与响应变量</a:t>
            </a:r>
            <a:r>
              <a:rPr lang="en-US" altLang="zh-CN" sz="2400" dirty="0">
                <a:solidFill>
                  <a:srgbClr val="0000FF"/>
                </a:solidFill>
                <a:latin typeface="华文仿宋" panose="02010600040101010101" pitchFamily="2" charset="-122"/>
                <a:ea typeface="华文仿宋" panose="02010600040101010101" pitchFamily="2" charset="-122"/>
              </a:rPr>
              <a:t>y</a:t>
            </a:r>
            <a:r>
              <a:rPr lang="zh-CN" altLang="en-US" sz="2400" dirty="0">
                <a:solidFill>
                  <a:srgbClr val="0000FF"/>
                </a:solidFill>
                <a:latin typeface="华文仿宋" panose="02010600040101010101" pitchFamily="2" charset="-122"/>
                <a:ea typeface="华文仿宋" panose="02010600040101010101" pitchFamily="2" charset="-122"/>
              </a:rPr>
              <a:t>之间存在直线关系，简单线性回归模型为：</a:t>
            </a:r>
          </a:p>
        </p:txBody>
      </p:sp>
      <mc:AlternateContent xmlns:mc="http://schemas.openxmlformats.org/markup-compatibility/2006" xmlns:a14="http://schemas.microsoft.com/office/drawing/2010/main">
        <mc:Choice Requires="a14">
          <p:sp>
            <p:nvSpPr>
              <p:cNvPr id="7" name="矩形 6"/>
              <p:cNvSpPr/>
              <p:nvPr/>
            </p:nvSpPr>
            <p:spPr>
              <a:xfrm>
                <a:off x="2195263" y="2552031"/>
                <a:ext cx="4073784" cy="523220"/>
              </a:xfrm>
              <a:prstGeom prst="rect">
                <a:avLst/>
              </a:prstGeom>
            </p:spPr>
            <p:txBody>
              <a:bodyPr wrap="square">
                <a:spAutoFit/>
              </a:bodyPr>
              <a:lstStyle/>
              <a:p>
                <a:pPr>
                  <a:buNone/>
                </a:pPr>
                <a14:m>
                  <m:oMathPara xmlns:m="http://schemas.openxmlformats.org/officeDocument/2006/math">
                    <m:oMathParaPr>
                      <m:jc m:val="centerGroup"/>
                    </m:oMathParaPr>
                    <m:oMath xmlns:m="http://schemas.openxmlformats.org/officeDocument/2006/math">
                      <m:r>
                        <a:rPr lang="zh-CN" altLang="en-US" sz="2800" i="1" smtClean="0">
                          <a:solidFill>
                            <a:srgbClr val="0000FF"/>
                          </a:solidFill>
                          <a:latin typeface="Cambria Math" panose="02040503050406030204" pitchFamily="18" charset="0"/>
                        </a:rPr>
                        <m:t>𝑦</m:t>
                      </m:r>
                      <m:r>
                        <a:rPr lang="zh-CN" altLang="en-US" sz="2800">
                          <a:solidFill>
                            <a:srgbClr val="0000FF"/>
                          </a:solidFill>
                          <a:latin typeface="Cambria Math" panose="02040503050406030204" pitchFamily="18" charset="0"/>
                        </a:rPr>
                        <m:t>=</m:t>
                      </m:r>
                      <m:sSub>
                        <m:sSubPr>
                          <m:ctrlPr>
                            <a:rPr lang="zh-CN" altLang="en-US" sz="2800" i="1">
                              <a:solidFill>
                                <a:srgbClr val="0000FF"/>
                              </a:solidFill>
                              <a:latin typeface="Cambria Math" panose="02040503050406030204" pitchFamily="18" charset="0"/>
                            </a:rPr>
                          </m:ctrlPr>
                        </m:sSubPr>
                        <m:e>
                          <m:r>
                            <a:rPr lang="zh-CN" altLang="en-US" sz="2800" i="1">
                              <a:solidFill>
                                <a:srgbClr val="0000FF"/>
                              </a:solidFill>
                              <a:latin typeface="Cambria Math" panose="02040503050406030204" pitchFamily="18" charset="0"/>
                            </a:rPr>
                            <m:t>𝛽</m:t>
                          </m:r>
                        </m:e>
                        <m:sub>
                          <m:r>
                            <a:rPr lang="zh-CN" altLang="en-US" sz="2800">
                              <a:solidFill>
                                <a:srgbClr val="0000FF"/>
                              </a:solidFill>
                              <a:latin typeface="Cambria Math" panose="02040503050406030204" pitchFamily="18" charset="0"/>
                            </a:rPr>
                            <m:t>0</m:t>
                          </m:r>
                        </m:sub>
                      </m:sSub>
                      <m:r>
                        <a:rPr lang="zh-CN" altLang="en-US" sz="2800">
                          <a:solidFill>
                            <a:srgbClr val="0000FF"/>
                          </a:solidFill>
                          <a:latin typeface="Cambria Math" panose="02040503050406030204" pitchFamily="18" charset="0"/>
                        </a:rPr>
                        <m:t>+</m:t>
                      </m:r>
                      <m:sSub>
                        <m:sSubPr>
                          <m:ctrlPr>
                            <a:rPr lang="zh-CN" altLang="en-US" sz="2800" i="1">
                              <a:solidFill>
                                <a:srgbClr val="0000FF"/>
                              </a:solidFill>
                              <a:latin typeface="Cambria Math" panose="02040503050406030204" pitchFamily="18" charset="0"/>
                            </a:rPr>
                          </m:ctrlPr>
                        </m:sSubPr>
                        <m:e>
                          <m:r>
                            <a:rPr lang="zh-CN" altLang="en-US" sz="2800" i="1">
                              <a:solidFill>
                                <a:srgbClr val="0000FF"/>
                              </a:solidFill>
                              <a:latin typeface="Cambria Math" panose="02040503050406030204" pitchFamily="18" charset="0"/>
                            </a:rPr>
                            <m:t>𝛽</m:t>
                          </m:r>
                        </m:e>
                        <m:sub>
                          <m:r>
                            <a:rPr lang="zh-CN" altLang="en-US" sz="2800">
                              <a:solidFill>
                                <a:srgbClr val="0000FF"/>
                              </a:solidFill>
                              <a:latin typeface="Cambria Math" panose="02040503050406030204" pitchFamily="18" charset="0"/>
                            </a:rPr>
                            <m:t>1</m:t>
                          </m:r>
                        </m:sub>
                      </m:sSub>
                      <m:r>
                        <a:rPr lang="zh-CN" altLang="en-US" sz="2800" i="1">
                          <a:solidFill>
                            <a:srgbClr val="0000FF"/>
                          </a:solidFill>
                          <a:latin typeface="Cambria Math" panose="02040503050406030204" pitchFamily="18" charset="0"/>
                        </a:rPr>
                        <m:t>𝑥</m:t>
                      </m:r>
                      <m:r>
                        <a:rPr lang="zh-CN" altLang="en-US" sz="2800">
                          <a:solidFill>
                            <a:srgbClr val="0000FF"/>
                          </a:solidFill>
                          <a:latin typeface="Cambria Math" panose="02040503050406030204" pitchFamily="18" charset="0"/>
                        </a:rPr>
                        <m:t>+</m:t>
                      </m:r>
                      <m:r>
                        <a:rPr lang="zh-CN" altLang="en-US" sz="2800" i="1">
                          <a:solidFill>
                            <a:srgbClr val="0000FF"/>
                          </a:solidFill>
                          <a:latin typeface="Cambria Math" panose="02040503050406030204" pitchFamily="18" charset="0"/>
                        </a:rPr>
                        <m:t>𝜀</m:t>
                      </m:r>
                    </m:oMath>
                  </m:oMathPara>
                </a14:m>
                <a:endParaRPr lang="zh-CN" altLang="en-US" sz="2800" dirty="0">
                  <a:solidFill>
                    <a:srgbClr val="0000FF"/>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2195263" y="2552031"/>
                <a:ext cx="4073784" cy="523220"/>
              </a:xfrm>
              <a:prstGeom prst="rect">
                <a:avLst/>
              </a:prstGeom>
              <a:blipFill>
                <a:blip r:embed="rId2"/>
                <a:stretch>
                  <a:fillRect/>
                </a:stretch>
              </a:blipFill>
            </p:spPr>
            <p:txBody>
              <a:bodyPr/>
              <a:lstStyle/>
              <a:p>
                <a:r>
                  <a:rPr lang="zh-CN" altLang="en-US">
                    <a:noFill/>
                  </a:rPr>
                  <a:t> </a:t>
                </a:r>
              </a:p>
            </p:txBody>
          </p:sp>
        </mc:Fallback>
      </mc:AlternateContent>
      <p:graphicFrame>
        <p:nvGraphicFramePr>
          <p:cNvPr id="5" name="表格 4">
            <a:extLst>
              <a:ext uri="{FF2B5EF4-FFF2-40B4-BE49-F238E27FC236}">
                <a16:creationId xmlns:a16="http://schemas.microsoft.com/office/drawing/2014/main" id="{60FC57B0-067F-4969-9D8C-F64C67679C2A}"/>
              </a:ext>
            </a:extLst>
          </p:cNvPr>
          <p:cNvGraphicFramePr>
            <a:graphicFrameLocks noGrp="1"/>
          </p:cNvGraphicFramePr>
          <p:nvPr>
            <p:extLst>
              <p:ext uri="{D42A27DB-BD31-4B8C-83A1-F6EECF244321}">
                <p14:modId xmlns:p14="http://schemas.microsoft.com/office/powerpoint/2010/main" val="140444324"/>
              </p:ext>
            </p:extLst>
          </p:nvPr>
        </p:nvGraphicFramePr>
        <p:xfrm>
          <a:off x="259216" y="3861048"/>
          <a:ext cx="3972939" cy="2668905"/>
        </p:xfrm>
        <a:graphic>
          <a:graphicData uri="http://schemas.openxmlformats.org/drawingml/2006/table">
            <a:tbl>
              <a:tblPr firstRow="1" bandRow="1">
                <a:tableStyleId>{5C22544A-7EE6-4342-B048-85BDC9FD1C3A}</a:tableStyleId>
              </a:tblPr>
              <a:tblGrid>
                <a:gridCol w="1945532">
                  <a:extLst>
                    <a:ext uri="{9D8B030D-6E8A-4147-A177-3AD203B41FA5}">
                      <a16:colId xmlns:a16="http://schemas.microsoft.com/office/drawing/2014/main" val="815849170"/>
                    </a:ext>
                  </a:extLst>
                </a:gridCol>
                <a:gridCol w="2027407">
                  <a:extLst>
                    <a:ext uri="{9D8B030D-6E8A-4147-A177-3AD203B41FA5}">
                      <a16:colId xmlns:a16="http://schemas.microsoft.com/office/drawing/2014/main" val="1833680920"/>
                    </a:ext>
                  </a:extLst>
                </a:gridCol>
              </a:tblGrid>
              <a:tr h="325755">
                <a:tc>
                  <a:txBody>
                    <a:bodyPr/>
                    <a:lstStyle/>
                    <a:p>
                      <a:pPr algn="ctr" fontAlgn="ctr"/>
                      <a:r>
                        <a:rPr lang="en-US" sz="2100" b="0" i="0" u="none" strike="noStrike" dirty="0">
                          <a:solidFill>
                            <a:srgbClr val="000000"/>
                          </a:solidFill>
                          <a:effectLst/>
                          <a:latin typeface="等线" panose="02010600030101010101" pitchFamily="2" charset="-122"/>
                          <a:ea typeface="等线" panose="02010600030101010101" pitchFamily="2" charset="-122"/>
                        </a:rPr>
                        <a:t>X</a:t>
                      </a:r>
                    </a:p>
                  </a:txBody>
                  <a:tcPr marL="5715" marR="5715" marT="5715" marB="0" anchor="ctr"/>
                </a:tc>
                <a:tc>
                  <a:txBody>
                    <a:bodyPr/>
                    <a:lstStyle/>
                    <a:p>
                      <a:pPr algn="ctr" fontAlgn="ctr"/>
                      <a:r>
                        <a:rPr lang="en-US" sz="2100" b="0" i="0" u="none" strike="noStrike">
                          <a:solidFill>
                            <a:srgbClr val="000000"/>
                          </a:solidFill>
                          <a:effectLst/>
                          <a:latin typeface="等线" panose="02010600030101010101" pitchFamily="2" charset="-122"/>
                          <a:ea typeface="等线" panose="02010600030101010101" pitchFamily="2" charset="-122"/>
                        </a:rPr>
                        <a:t>Y</a:t>
                      </a:r>
                    </a:p>
                  </a:txBody>
                  <a:tcPr marL="5715" marR="5715" marT="5715" marB="0" anchor="ctr"/>
                </a:tc>
                <a:extLst>
                  <a:ext uri="{0D108BD9-81ED-4DB2-BD59-A6C34878D82A}">
                    <a16:rowId xmlns:a16="http://schemas.microsoft.com/office/drawing/2014/main" val="1868502242"/>
                  </a:ext>
                </a:extLst>
              </a:tr>
              <a:tr h="325755">
                <a:tc>
                  <a:txBody>
                    <a:bodyPr/>
                    <a:lstStyle/>
                    <a:p>
                      <a:pPr algn="ctr" fontAlgn="ctr"/>
                      <a:r>
                        <a:rPr lang="en-US" altLang="zh-CN" sz="2100" b="0" i="0" u="none" strike="noStrike">
                          <a:solidFill>
                            <a:srgbClr val="000000"/>
                          </a:solidFill>
                          <a:effectLst/>
                          <a:latin typeface="等线" panose="02010600030101010101" pitchFamily="2" charset="-122"/>
                          <a:ea typeface="等线" panose="02010600030101010101" pitchFamily="2" charset="-122"/>
                        </a:rPr>
                        <a:t>4.94</a:t>
                      </a:r>
                    </a:p>
                  </a:txBody>
                  <a:tcPr marL="5715" marR="5715" marT="5715" marB="0" anchor="ctr"/>
                </a:tc>
                <a:tc>
                  <a:txBody>
                    <a:bodyPr/>
                    <a:lstStyle/>
                    <a:p>
                      <a:pPr algn="ctr" fontAlgn="ctr"/>
                      <a:r>
                        <a:rPr lang="en-US" altLang="zh-CN" sz="2100" b="0" i="0" u="none" strike="noStrike">
                          <a:solidFill>
                            <a:srgbClr val="000000"/>
                          </a:solidFill>
                          <a:effectLst/>
                          <a:latin typeface="等线" panose="02010600030101010101" pitchFamily="2" charset="-122"/>
                          <a:ea typeface="等线" panose="02010600030101010101" pitchFamily="2" charset="-122"/>
                        </a:rPr>
                        <a:t>4.37</a:t>
                      </a:r>
                    </a:p>
                  </a:txBody>
                  <a:tcPr marL="5715" marR="5715" marT="5715" marB="0" anchor="ctr"/>
                </a:tc>
                <a:extLst>
                  <a:ext uri="{0D108BD9-81ED-4DB2-BD59-A6C34878D82A}">
                    <a16:rowId xmlns:a16="http://schemas.microsoft.com/office/drawing/2014/main" val="2908052175"/>
                  </a:ext>
                </a:extLst>
              </a:tr>
              <a:tr h="325755">
                <a:tc>
                  <a:txBody>
                    <a:bodyPr/>
                    <a:lstStyle/>
                    <a:p>
                      <a:pPr algn="ctr" fontAlgn="ctr"/>
                      <a:r>
                        <a:rPr lang="en-US" altLang="zh-CN" sz="2100" b="0" i="0" u="none" strike="noStrike">
                          <a:solidFill>
                            <a:srgbClr val="000000"/>
                          </a:solidFill>
                          <a:effectLst/>
                          <a:latin typeface="等线" panose="02010600030101010101" pitchFamily="2" charset="-122"/>
                          <a:ea typeface="等线" panose="02010600030101010101" pitchFamily="2" charset="-122"/>
                        </a:rPr>
                        <a:t>-1.58</a:t>
                      </a:r>
                    </a:p>
                  </a:txBody>
                  <a:tcPr marL="5715" marR="5715" marT="5715" marB="0" anchor="ctr"/>
                </a:tc>
                <a:tc>
                  <a:txBody>
                    <a:bodyPr/>
                    <a:lstStyle/>
                    <a:p>
                      <a:pPr algn="ctr" fontAlgn="ctr"/>
                      <a:r>
                        <a:rPr lang="en-US" altLang="zh-CN" sz="2100" b="0" i="0" u="none" strike="noStrike">
                          <a:solidFill>
                            <a:srgbClr val="000000"/>
                          </a:solidFill>
                          <a:effectLst/>
                          <a:latin typeface="等线" panose="02010600030101010101" pitchFamily="2" charset="-122"/>
                          <a:ea typeface="等线" panose="02010600030101010101" pitchFamily="2" charset="-122"/>
                        </a:rPr>
                        <a:t>1.7</a:t>
                      </a:r>
                    </a:p>
                  </a:txBody>
                  <a:tcPr marL="5715" marR="5715" marT="5715" marB="0" anchor="ctr"/>
                </a:tc>
                <a:extLst>
                  <a:ext uri="{0D108BD9-81ED-4DB2-BD59-A6C34878D82A}">
                    <a16:rowId xmlns:a16="http://schemas.microsoft.com/office/drawing/2014/main" val="2934654260"/>
                  </a:ext>
                </a:extLst>
              </a:tr>
              <a:tr h="325755">
                <a:tc>
                  <a:txBody>
                    <a:bodyPr/>
                    <a:lstStyle/>
                    <a:p>
                      <a:pPr algn="ctr" fontAlgn="ctr"/>
                      <a:r>
                        <a:rPr lang="en-US" altLang="zh-CN" sz="2100" b="0" i="0" u="none" strike="noStrike">
                          <a:solidFill>
                            <a:srgbClr val="000000"/>
                          </a:solidFill>
                          <a:effectLst/>
                          <a:latin typeface="等线" panose="02010600030101010101" pitchFamily="2" charset="-122"/>
                          <a:ea typeface="等线" panose="02010600030101010101" pitchFamily="2" charset="-122"/>
                        </a:rPr>
                        <a:t>-4.45</a:t>
                      </a:r>
                    </a:p>
                  </a:txBody>
                  <a:tcPr marL="5715" marR="5715" marT="5715" marB="0" anchor="ctr"/>
                </a:tc>
                <a:tc>
                  <a:txBody>
                    <a:bodyPr/>
                    <a:lstStyle/>
                    <a:p>
                      <a:pPr algn="ctr" fontAlgn="ctr"/>
                      <a:r>
                        <a:rPr lang="en-US" altLang="zh-CN" sz="2100" b="0" i="0" u="none" strike="noStrike">
                          <a:solidFill>
                            <a:srgbClr val="000000"/>
                          </a:solidFill>
                          <a:effectLst/>
                          <a:latin typeface="等线" panose="02010600030101010101" pitchFamily="2" charset="-122"/>
                          <a:ea typeface="等线" panose="02010600030101010101" pitchFamily="2" charset="-122"/>
                        </a:rPr>
                        <a:t>1.88</a:t>
                      </a:r>
                    </a:p>
                  </a:txBody>
                  <a:tcPr marL="5715" marR="5715" marT="5715" marB="0" anchor="ctr"/>
                </a:tc>
                <a:extLst>
                  <a:ext uri="{0D108BD9-81ED-4DB2-BD59-A6C34878D82A}">
                    <a16:rowId xmlns:a16="http://schemas.microsoft.com/office/drawing/2014/main" val="3051156947"/>
                  </a:ext>
                </a:extLst>
              </a:tr>
              <a:tr h="325755">
                <a:tc>
                  <a:txBody>
                    <a:bodyPr/>
                    <a:lstStyle/>
                    <a:p>
                      <a:pPr algn="ctr" fontAlgn="ctr"/>
                      <a:r>
                        <a:rPr lang="en-US" altLang="zh-CN" sz="2100" b="0" i="0" u="none" strike="noStrike">
                          <a:solidFill>
                            <a:srgbClr val="000000"/>
                          </a:solidFill>
                          <a:effectLst/>
                          <a:latin typeface="等线" panose="02010600030101010101" pitchFamily="2" charset="-122"/>
                          <a:ea typeface="等线" panose="02010600030101010101" pitchFamily="2" charset="-122"/>
                        </a:rPr>
                        <a:t>-6.06</a:t>
                      </a:r>
                    </a:p>
                  </a:txBody>
                  <a:tcPr marL="5715" marR="5715" marT="5715" marB="0" anchor="ctr"/>
                </a:tc>
                <a:tc>
                  <a:txBody>
                    <a:bodyPr/>
                    <a:lstStyle/>
                    <a:p>
                      <a:pPr algn="ctr" fontAlgn="ctr"/>
                      <a:r>
                        <a:rPr lang="en-US" altLang="zh-CN" sz="2100" b="0" i="0" u="none" strike="noStrike">
                          <a:solidFill>
                            <a:srgbClr val="000000"/>
                          </a:solidFill>
                          <a:effectLst/>
                          <a:latin typeface="等线" panose="02010600030101010101" pitchFamily="2" charset="-122"/>
                          <a:ea typeface="等线" panose="02010600030101010101" pitchFamily="2" charset="-122"/>
                        </a:rPr>
                        <a:t>0.56</a:t>
                      </a:r>
                    </a:p>
                  </a:txBody>
                  <a:tcPr marL="5715" marR="5715" marT="5715" marB="0" anchor="ctr"/>
                </a:tc>
                <a:extLst>
                  <a:ext uri="{0D108BD9-81ED-4DB2-BD59-A6C34878D82A}">
                    <a16:rowId xmlns:a16="http://schemas.microsoft.com/office/drawing/2014/main" val="852224665"/>
                  </a:ext>
                </a:extLst>
              </a:tr>
              <a:tr h="325755">
                <a:tc>
                  <a:txBody>
                    <a:bodyPr/>
                    <a:lstStyle/>
                    <a:p>
                      <a:pPr algn="ctr" fontAlgn="ctr"/>
                      <a:r>
                        <a:rPr lang="en-US" altLang="zh-CN" sz="2100" b="0" i="0" u="none" strike="noStrike">
                          <a:solidFill>
                            <a:srgbClr val="000000"/>
                          </a:solidFill>
                          <a:effectLst/>
                          <a:latin typeface="等线" panose="02010600030101010101" pitchFamily="2" charset="-122"/>
                          <a:ea typeface="等线" panose="02010600030101010101" pitchFamily="2" charset="-122"/>
                        </a:rPr>
                        <a:t>-1.22</a:t>
                      </a:r>
                    </a:p>
                  </a:txBody>
                  <a:tcPr marL="5715" marR="5715" marT="5715" marB="0" anchor="ctr"/>
                </a:tc>
                <a:tc>
                  <a:txBody>
                    <a:bodyPr/>
                    <a:lstStyle/>
                    <a:p>
                      <a:pPr algn="ctr" fontAlgn="ctr"/>
                      <a:r>
                        <a:rPr lang="en-US" altLang="zh-CN" sz="2100" b="0" i="0" u="none" strike="noStrike">
                          <a:solidFill>
                            <a:srgbClr val="000000"/>
                          </a:solidFill>
                          <a:effectLst/>
                          <a:latin typeface="等线" panose="02010600030101010101" pitchFamily="2" charset="-122"/>
                          <a:ea typeface="等线" panose="02010600030101010101" pitchFamily="2" charset="-122"/>
                        </a:rPr>
                        <a:t>2.23</a:t>
                      </a:r>
                    </a:p>
                  </a:txBody>
                  <a:tcPr marL="5715" marR="5715" marT="5715" marB="0" anchor="ctr"/>
                </a:tc>
                <a:extLst>
                  <a:ext uri="{0D108BD9-81ED-4DB2-BD59-A6C34878D82A}">
                    <a16:rowId xmlns:a16="http://schemas.microsoft.com/office/drawing/2014/main" val="902562087"/>
                  </a:ext>
                </a:extLst>
              </a:tr>
              <a:tr h="325755">
                <a:tc>
                  <a:txBody>
                    <a:bodyPr/>
                    <a:lstStyle/>
                    <a:p>
                      <a:pPr algn="ctr" fontAlgn="ctr"/>
                      <a:r>
                        <a:rPr lang="en-US" altLang="zh-CN" sz="2100" b="0" i="0" u="none" strike="noStrike">
                          <a:solidFill>
                            <a:srgbClr val="000000"/>
                          </a:solidFill>
                          <a:effectLst/>
                          <a:latin typeface="等线" panose="02010600030101010101" pitchFamily="2" charset="-122"/>
                          <a:ea typeface="等线" panose="02010600030101010101" pitchFamily="2" charset="-122"/>
                        </a:rPr>
                        <a:t>-3.55</a:t>
                      </a:r>
                    </a:p>
                  </a:txBody>
                  <a:tcPr marL="5715" marR="5715" marT="5715" marB="0" anchor="ctr"/>
                </a:tc>
                <a:tc>
                  <a:txBody>
                    <a:bodyPr/>
                    <a:lstStyle/>
                    <a:p>
                      <a:pPr algn="ctr" fontAlgn="ctr"/>
                      <a:r>
                        <a:rPr lang="en-US" altLang="zh-CN" sz="2100" b="0" i="0" u="none" strike="noStrike" dirty="0">
                          <a:solidFill>
                            <a:srgbClr val="000000"/>
                          </a:solidFill>
                          <a:effectLst/>
                          <a:latin typeface="等线" panose="02010600030101010101" pitchFamily="2" charset="-122"/>
                          <a:ea typeface="等线" panose="02010600030101010101" pitchFamily="2" charset="-122"/>
                        </a:rPr>
                        <a:t>1.53</a:t>
                      </a:r>
                    </a:p>
                  </a:txBody>
                  <a:tcPr marL="5715" marR="5715" marT="5715" marB="0" anchor="ctr"/>
                </a:tc>
                <a:extLst>
                  <a:ext uri="{0D108BD9-81ED-4DB2-BD59-A6C34878D82A}">
                    <a16:rowId xmlns:a16="http://schemas.microsoft.com/office/drawing/2014/main" val="2825073193"/>
                  </a:ext>
                </a:extLst>
              </a:tr>
              <a:tr h="388620">
                <a:tc>
                  <a:txBody>
                    <a:bodyPr/>
                    <a:lstStyle/>
                    <a:p>
                      <a:pPr algn="ctr"/>
                      <a:r>
                        <a:rPr lang="en-US" altLang="zh-CN" sz="2100" dirty="0"/>
                        <a:t>…</a:t>
                      </a:r>
                      <a:endParaRPr lang="zh-CN" altLang="en-US" sz="2100" dirty="0"/>
                    </a:p>
                  </a:txBody>
                  <a:tcPr marL="68580" marR="68580" marT="34290" marB="34290"/>
                </a:tc>
                <a:tc>
                  <a:txBody>
                    <a:bodyPr/>
                    <a:lstStyle/>
                    <a:p>
                      <a:pPr algn="ctr"/>
                      <a:r>
                        <a:rPr lang="en-US" altLang="zh-CN" sz="2100" dirty="0"/>
                        <a:t>…</a:t>
                      </a:r>
                      <a:endParaRPr lang="zh-CN" altLang="en-US" sz="2100" dirty="0"/>
                    </a:p>
                  </a:txBody>
                  <a:tcPr marL="68580" marR="68580" marT="34290" marB="34290"/>
                </a:tc>
                <a:extLst>
                  <a:ext uri="{0D108BD9-81ED-4DB2-BD59-A6C34878D82A}">
                    <a16:rowId xmlns:a16="http://schemas.microsoft.com/office/drawing/2014/main" val="903266154"/>
                  </a:ext>
                </a:extLst>
              </a:tr>
            </a:tbl>
          </a:graphicData>
        </a:graphic>
      </p:graphicFrame>
      <p:sp>
        <p:nvSpPr>
          <p:cNvPr id="8" name="内容占位符 2">
            <a:extLst>
              <a:ext uri="{FF2B5EF4-FFF2-40B4-BE49-F238E27FC236}">
                <a16:creationId xmlns:a16="http://schemas.microsoft.com/office/drawing/2014/main" id="{0F016808-8531-4667-8F6D-4B923FA100B9}"/>
              </a:ext>
            </a:extLst>
          </p:cNvPr>
          <p:cNvSpPr txBox="1">
            <a:spLocks/>
          </p:cNvSpPr>
          <p:nvPr/>
        </p:nvSpPr>
        <p:spPr>
          <a:xfrm>
            <a:off x="259216" y="3392996"/>
            <a:ext cx="3560207" cy="287519"/>
          </a:xfrm>
          <a:prstGeom prst="rect">
            <a:avLst/>
          </a:prstGeom>
        </p:spPr>
        <p:txBody>
          <a:bodyPr vert="horz" lIns="68580" tIns="34290" rIns="68580" bIns="34290" rtlCol="0">
            <a:noAutofit/>
          </a:bodyPr>
          <a:lstStyle>
            <a:lvl1pPr marL="274320" indent="-274320" algn="l" defTabSz="914400" rtl="0" eaLnBrk="1" latinLnBrk="0" hangingPunct="1">
              <a:lnSpc>
                <a:spcPct val="90000"/>
              </a:lnSpc>
              <a:spcBef>
                <a:spcPts val="1800"/>
              </a:spcBef>
              <a:buSzPct val="100000"/>
              <a:buFont typeface="Wingdings" panose="05000000000000000000" pitchFamily="2" charset="2"/>
              <a:buChar char="Ø"/>
              <a:defRPr sz="2400" kern="1200">
                <a:solidFill>
                  <a:schemeClr val="tx1"/>
                </a:solidFill>
                <a:latin typeface="华文仿宋" panose="02010600040101010101" pitchFamily="2" charset="-122"/>
                <a:ea typeface="华文仿宋" panose="02010600040101010101" pitchFamily="2" charset="-122"/>
                <a:cs typeface="+mn-cs"/>
              </a:defRPr>
            </a:lvl1pPr>
            <a:lvl2pPr marL="548640" indent="-274320" algn="l" defTabSz="914400" rtl="0" eaLnBrk="1" latinLnBrk="0" hangingPunct="1">
              <a:lnSpc>
                <a:spcPct val="90000"/>
              </a:lnSpc>
              <a:spcBef>
                <a:spcPts val="600"/>
              </a:spcBef>
              <a:buSzPct val="100000"/>
              <a:buFont typeface="Wingdings" panose="05000000000000000000" pitchFamily="2" charset="2"/>
              <a:buChar char="ü"/>
              <a:defRPr sz="2000" kern="1200">
                <a:solidFill>
                  <a:schemeClr val="tx1"/>
                </a:solidFill>
                <a:latin typeface="华文仿宋" panose="02010600040101010101" pitchFamily="2" charset="-122"/>
                <a:ea typeface="华文仿宋" panose="02010600040101010101" pitchFamily="2" charset="-122"/>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华文仿宋" panose="02010600040101010101" pitchFamily="2" charset="-122"/>
                <a:ea typeface="华文仿宋" panose="02010600040101010101" pitchFamily="2" charset="-122"/>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华文仿宋" panose="02010600040101010101" pitchFamily="2" charset="-122"/>
                <a:ea typeface="华文仿宋" panose="02010600040101010101" pitchFamily="2" charset="-122"/>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华文仿宋" panose="02010600040101010101" pitchFamily="2" charset="-122"/>
                <a:ea typeface="华文仿宋" panose="02010600040101010101" pitchFamily="2" charset="-122"/>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zh-CN" altLang="en-US" sz="1800" dirty="0">
                <a:solidFill>
                  <a:srgbClr val="0000FF"/>
                </a:solidFill>
              </a:rPr>
              <a:t>样本数据集：</a:t>
            </a:r>
            <a:r>
              <a:rPr lang="en-US" altLang="zh-CN" sz="1800" dirty="0">
                <a:solidFill>
                  <a:srgbClr val="0000FF"/>
                </a:solidFill>
              </a:rPr>
              <a:t>regressor_data.csv</a:t>
            </a:r>
            <a:endParaRPr lang="zh-CN" altLang="en-US" sz="1800" dirty="0">
              <a:solidFill>
                <a:srgbClr val="0000FF"/>
              </a:solidFill>
            </a:endParaRPr>
          </a:p>
        </p:txBody>
      </p:sp>
      <p:sp>
        <p:nvSpPr>
          <p:cNvPr id="9" name="内容占位符 2">
            <a:extLst>
              <a:ext uri="{FF2B5EF4-FFF2-40B4-BE49-F238E27FC236}">
                <a16:creationId xmlns:a16="http://schemas.microsoft.com/office/drawing/2014/main" id="{255CD037-AD32-4DC1-BB40-7BFB8A2F7477}"/>
              </a:ext>
            </a:extLst>
          </p:cNvPr>
          <p:cNvSpPr txBox="1">
            <a:spLocks/>
          </p:cNvSpPr>
          <p:nvPr/>
        </p:nvSpPr>
        <p:spPr>
          <a:xfrm>
            <a:off x="5988375" y="3392996"/>
            <a:ext cx="1555426" cy="287519"/>
          </a:xfrm>
          <a:prstGeom prst="rect">
            <a:avLst/>
          </a:prstGeom>
        </p:spPr>
        <p:txBody>
          <a:bodyPr vert="horz" lIns="68580" tIns="34290" rIns="68580" bIns="34290" rtlCol="0">
            <a:noAutofit/>
          </a:bodyPr>
          <a:lstStyle>
            <a:lvl1pPr marL="274320" indent="-274320" algn="l" defTabSz="914400" rtl="0" eaLnBrk="1" latinLnBrk="0" hangingPunct="1">
              <a:lnSpc>
                <a:spcPct val="90000"/>
              </a:lnSpc>
              <a:spcBef>
                <a:spcPts val="1800"/>
              </a:spcBef>
              <a:buSzPct val="100000"/>
              <a:buFont typeface="Wingdings" panose="05000000000000000000" pitchFamily="2" charset="2"/>
              <a:buChar char="Ø"/>
              <a:defRPr sz="2400" kern="1200">
                <a:solidFill>
                  <a:schemeClr val="tx1"/>
                </a:solidFill>
                <a:latin typeface="华文仿宋" panose="02010600040101010101" pitchFamily="2" charset="-122"/>
                <a:ea typeface="华文仿宋" panose="02010600040101010101" pitchFamily="2" charset="-122"/>
                <a:cs typeface="+mn-cs"/>
              </a:defRPr>
            </a:lvl1pPr>
            <a:lvl2pPr marL="548640" indent="-274320" algn="l" defTabSz="914400" rtl="0" eaLnBrk="1" latinLnBrk="0" hangingPunct="1">
              <a:lnSpc>
                <a:spcPct val="90000"/>
              </a:lnSpc>
              <a:spcBef>
                <a:spcPts val="600"/>
              </a:spcBef>
              <a:buSzPct val="100000"/>
              <a:buFont typeface="Wingdings" panose="05000000000000000000" pitchFamily="2" charset="2"/>
              <a:buChar char="ü"/>
              <a:defRPr sz="2000" kern="1200">
                <a:solidFill>
                  <a:schemeClr val="tx1"/>
                </a:solidFill>
                <a:latin typeface="华文仿宋" panose="02010600040101010101" pitchFamily="2" charset="-122"/>
                <a:ea typeface="华文仿宋" panose="02010600040101010101" pitchFamily="2" charset="-122"/>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华文仿宋" panose="02010600040101010101" pitchFamily="2" charset="-122"/>
                <a:ea typeface="华文仿宋" panose="02010600040101010101" pitchFamily="2" charset="-122"/>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华文仿宋" panose="02010600040101010101" pitchFamily="2" charset="-122"/>
                <a:ea typeface="华文仿宋" panose="02010600040101010101" pitchFamily="2" charset="-122"/>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华文仿宋" panose="02010600040101010101" pitchFamily="2" charset="-122"/>
                <a:ea typeface="华文仿宋" panose="02010600040101010101" pitchFamily="2" charset="-122"/>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None/>
            </a:pPr>
            <a:r>
              <a:rPr lang="zh-CN" altLang="en-US" sz="1800" dirty="0">
                <a:solidFill>
                  <a:srgbClr val="0000FF"/>
                </a:solidFill>
              </a:rPr>
              <a:t>样本散点图：</a:t>
            </a:r>
          </a:p>
        </p:txBody>
      </p:sp>
      <p:graphicFrame>
        <p:nvGraphicFramePr>
          <p:cNvPr id="10" name="图表 9">
            <a:extLst>
              <a:ext uri="{FF2B5EF4-FFF2-40B4-BE49-F238E27FC236}">
                <a16:creationId xmlns:a16="http://schemas.microsoft.com/office/drawing/2014/main" id="{8F70DBF7-06E5-4417-8B2C-C4AF926307DB}"/>
              </a:ext>
            </a:extLst>
          </p:cNvPr>
          <p:cNvGraphicFramePr>
            <a:graphicFrameLocks/>
          </p:cNvGraphicFramePr>
          <p:nvPr>
            <p:extLst>
              <p:ext uri="{D42A27DB-BD31-4B8C-83A1-F6EECF244321}">
                <p14:modId xmlns:p14="http://schemas.microsoft.com/office/powerpoint/2010/main" val="1194303493"/>
              </p:ext>
            </p:extLst>
          </p:nvPr>
        </p:nvGraphicFramePr>
        <p:xfrm>
          <a:off x="4752020" y="3858019"/>
          <a:ext cx="3972939" cy="26689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35645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heel(1)">
                                      <p:cBhvr>
                                        <p:cTn id="1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D27C4D-0A3C-4BA9-BD93-31EF3C95FB0B}"/>
              </a:ext>
            </a:extLst>
          </p:cNvPr>
          <p:cNvSpPr>
            <a:spLocks noGrp="1"/>
          </p:cNvSpPr>
          <p:nvPr>
            <p:ph type="title"/>
          </p:nvPr>
        </p:nvSpPr>
        <p:spPr>
          <a:xfrm>
            <a:off x="467544" y="296652"/>
            <a:ext cx="7571184" cy="724942"/>
          </a:xfrm>
        </p:spPr>
        <p:txBody>
          <a:bodyPr/>
          <a:lstStyle/>
          <a:p>
            <a:r>
              <a:rPr lang="zh-CN" altLang="en-US" sz="3600" b="0" dirty="0">
                <a:solidFill>
                  <a:srgbClr val="0000FF"/>
                </a:solidFill>
                <a:latin typeface="华文仿宋" panose="02010600040101010101" pitchFamily="2" charset="-122"/>
                <a:ea typeface="华文仿宋" panose="02010600040101010101" pitchFamily="2" charset="-122"/>
              </a:rPr>
              <a:t>线性回归实践（</a:t>
            </a:r>
            <a:r>
              <a:rPr lang="en-US" altLang="zh-CN" sz="3600" b="0" dirty="0">
                <a:solidFill>
                  <a:srgbClr val="0000FF"/>
                </a:solidFill>
                <a:latin typeface="华文仿宋" panose="02010600040101010101" pitchFamily="2" charset="-122"/>
                <a:ea typeface="华文仿宋" panose="02010600040101010101" pitchFamily="2" charset="-122"/>
              </a:rPr>
              <a:t>LinearRegression.py</a:t>
            </a:r>
            <a:r>
              <a:rPr lang="zh-CN" altLang="en-US" sz="3600" b="0" dirty="0">
                <a:solidFill>
                  <a:srgbClr val="0000FF"/>
                </a:solidFill>
                <a:latin typeface="华文仿宋" panose="02010600040101010101" pitchFamily="2" charset="-122"/>
                <a:ea typeface="华文仿宋" panose="02010600040101010101" pitchFamily="2" charset="-122"/>
              </a:rPr>
              <a:t>）</a:t>
            </a:r>
          </a:p>
        </p:txBody>
      </p:sp>
      <p:pic>
        <p:nvPicPr>
          <p:cNvPr id="11" name="图片 10">
            <a:extLst>
              <a:ext uri="{FF2B5EF4-FFF2-40B4-BE49-F238E27FC236}">
                <a16:creationId xmlns:a16="http://schemas.microsoft.com/office/drawing/2014/main" id="{829A0080-C4B3-4D92-8E4F-746C7F19E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417637"/>
            <a:ext cx="6950723" cy="5169600"/>
          </a:xfrm>
          <a:prstGeom prst="rect">
            <a:avLst/>
          </a:prstGeom>
        </p:spPr>
      </p:pic>
      <p:pic>
        <p:nvPicPr>
          <p:cNvPr id="13" name="图片 12">
            <a:extLst>
              <a:ext uri="{FF2B5EF4-FFF2-40B4-BE49-F238E27FC236}">
                <a16:creationId xmlns:a16="http://schemas.microsoft.com/office/drawing/2014/main" id="{0A01AC92-20D1-4D35-8D59-E770D645DB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575" y="1417636"/>
            <a:ext cx="6948772" cy="5168149"/>
          </a:xfrm>
          <a:prstGeom prst="rect">
            <a:avLst/>
          </a:prstGeom>
        </p:spPr>
      </p:pic>
    </p:spTree>
    <p:extLst>
      <p:ext uri="{BB962C8B-B14F-4D97-AF65-F5344CB8AC3E}">
        <p14:creationId xmlns:p14="http://schemas.microsoft.com/office/powerpoint/2010/main" val="22936155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AC9AD-66FB-4805-9DF0-B32A90F32BC0}"/>
              </a:ext>
            </a:extLst>
          </p:cNvPr>
          <p:cNvSpPr>
            <a:spLocks noGrp="1"/>
          </p:cNvSpPr>
          <p:nvPr>
            <p:ph type="title"/>
          </p:nvPr>
        </p:nvSpPr>
        <p:spPr>
          <a:xfrm>
            <a:off x="323528" y="187496"/>
            <a:ext cx="7543800" cy="740799"/>
          </a:xfrm>
        </p:spPr>
        <p:txBody>
          <a:bodyPr/>
          <a:lstStyle/>
          <a:p>
            <a:r>
              <a:rPr lang="zh-CN" altLang="zh-CN" sz="4000" dirty="0">
                <a:solidFill>
                  <a:srgbClr val="0000FF"/>
                </a:solidFill>
                <a:latin typeface="华文仿宋" panose="02010600040101010101" pitchFamily="2" charset="-122"/>
                <a:ea typeface="华文仿宋" panose="02010600040101010101" pitchFamily="2" charset="-122"/>
              </a:rPr>
              <a:t>评价回归模型的指标</a:t>
            </a:r>
            <a:endParaRPr lang="zh-CN" altLang="en-US" dirty="0">
              <a:solidFill>
                <a:srgbClr val="0000FF"/>
              </a:solidFill>
              <a:latin typeface="华文仿宋" panose="02010600040101010101" pitchFamily="2" charset="-122"/>
              <a:ea typeface="华文仿宋" panose="02010600040101010101" pitchFamily="2" charset="-122"/>
            </a:endParaRPr>
          </a:p>
        </p:txBody>
      </p:sp>
      <p:sp>
        <p:nvSpPr>
          <p:cNvPr id="5" name="内容占位符 2">
            <a:extLst>
              <a:ext uri="{FF2B5EF4-FFF2-40B4-BE49-F238E27FC236}">
                <a16:creationId xmlns:a16="http://schemas.microsoft.com/office/drawing/2014/main" id="{80294CAF-EB83-4218-BC39-5303718C4728}"/>
              </a:ext>
            </a:extLst>
          </p:cNvPr>
          <p:cNvSpPr txBox="1">
            <a:spLocks/>
          </p:cNvSpPr>
          <p:nvPr/>
        </p:nvSpPr>
        <p:spPr>
          <a:xfrm>
            <a:off x="281552" y="1281454"/>
            <a:ext cx="7323021" cy="4298570"/>
          </a:xfrm>
          <a:prstGeom prst="rect">
            <a:avLst/>
          </a:prstGeom>
        </p:spPr>
        <p:txBody>
          <a:bodyPr vert="horz" lIns="68580" tIns="34290" rIns="68580" bIns="34290" rtlCol="0">
            <a:normAutofit/>
          </a:bodyPr>
          <a:lstStyle>
            <a:lvl1pPr marL="274320" indent="-274320" algn="l" defTabSz="914400" rtl="0" eaLnBrk="1" latinLnBrk="0" hangingPunct="1">
              <a:lnSpc>
                <a:spcPct val="90000"/>
              </a:lnSpc>
              <a:spcBef>
                <a:spcPts val="1800"/>
              </a:spcBef>
              <a:buSzPct val="100000"/>
              <a:buFont typeface="Wingdings" panose="05000000000000000000" pitchFamily="2" charset="2"/>
              <a:buChar char="Ø"/>
              <a:defRPr sz="2400" kern="1200">
                <a:solidFill>
                  <a:schemeClr val="tx1"/>
                </a:solidFill>
                <a:latin typeface="华文仿宋" panose="02010600040101010101" pitchFamily="2" charset="-122"/>
                <a:ea typeface="华文仿宋" panose="02010600040101010101" pitchFamily="2" charset="-122"/>
                <a:cs typeface="+mn-cs"/>
              </a:defRPr>
            </a:lvl1pPr>
            <a:lvl2pPr marL="548640" indent="-274320" algn="l" defTabSz="914400" rtl="0" eaLnBrk="1" latinLnBrk="0" hangingPunct="1">
              <a:lnSpc>
                <a:spcPct val="90000"/>
              </a:lnSpc>
              <a:spcBef>
                <a:spcPts val="600"/>
              </a:spcBef>
              <a:buSzPct val="100000"/>
              <a:buFont typeface="Wingdings" panose="05000000000000000000" pitchFamily="2" charset="2"/>
              <a:buChar char="ü"/>
              <a:defRPr sz="2000" kern="1200">
                <a:solidFill>
                  <a:schemeClr val="tx1"/>
                </a:solidFill>
                <a:latin typeface="华文仿宋" panose="02010600040101010101" pitchFamily="2" charset="-122"/>
                <a:ea typeface="华文仿宋" panose="02010600040101010101" pitchFamily="2" charset="-122"/>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华文仿宋" panose="02010600040101010101" pitchFamily="2" charset="-122"/>
                <a:ea typeface="华文仿宋" panose="02010600040101010101" pitchFamily="2" charset="-122"/>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华文仿宋" panose="02010600040101010101" pitchFamily="2" charset="-122"/>
                <a:ea typeface="华文仿宋" panose="02010600040101010101" pitchFamily="2" charset="-122"/>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华文仿宋" panose="02010600040101010101" pitchFamily="2" charset="-122"/>
                <a:ea typeface="华文仿宋" panose="02010600040101010101" pitchFamily="2" charset="-122"/>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zh-CN" altLang="zh-CN" sz="2100" dirty="0"/>
              <a:t>评价回归模型的指标</a:t>
            </a:r>
            <a:r>
              <a:rPr lang="zh-CN" altLang="en-US" sz="2100" dirty="0"/>
              <a:t>：</a:t>
            </a:r>
            <a:endParaRPr lang="en-US" altLang="zh-CN" sz="2100" dirty="0"/>
          </a:p>
          <a:p>
            <a:pPr lvl="1"/>
            <a:r>
              <a:rPr lang="zh-CN" altLang="en-US" sz="1950" dirty="0"/>
              <a:t>平均绝对误差（</a:t>
            </a:r>
            <a:r>
              <a:rPr lang="en-US" altLang="zh-CN" sz="1950" dirty="0"/>
              <a:t>Mean Absolute Error</a:t>
            </a:r>
            <a:r>
              <a:rPr lang="zh-CN" altLang="en-US" sz="1950" dirty="0"/>
              <a:t>，</a:t>
            </a:r>
            <a:r>
              <a:rPr lang="en-US" altLang="zh-CN" sz="1950" dirty="0"/>
              <a:t>MAE</a:t>
            </a:r>
            <a:r>
              <a:rPr lang="zh-CN" altLang="en-US" sz="1950" dirty="0"/>
              <a:t>）</a:t>
            </a:r>
            <a:endParaRPr lang="en-US" altLang="zh-CN" sz="1950" dirty="0"/>
          </a:p>
          <a:p>
            <a:pPr marL="205740" lvl="1" indent="0">
              <a:buNone/>
            </a:pPr>
            <a:endParaRPr lang="en-US" altLang="zh-CN" sz="1950" dirty="0"/>
          </a:p>
          <a:p>
            <a:pPr lvl="1"/>
            <a:r>
              <a:rPr lang="zh-CN" altLang="en-US" sz="1950" dirty="0"/>
              <a:t>均方误差（</a:t>
            </a:r>
            <a:r>
              <a:rPr lang="en-US" altLang="zh-CN" sz="1950" dirty="0"/>
              <a:t>Mean Squared Error</a:t>
            </a:r>
            <a:r>
              <a:rPr lang="zh-CN" altLang="en-US" sz="1950" dirty="0"/>
              <a:t>，</a:t>
            </a:r>
            <a:r>
              <a:rPr lang="en-US" altLang="zh-CN" sz="1950" dirty="0"/>
              <a:t>MSE</a:t>
            </a:r>
            <a:r>
              <a:rPr lang="zh-CN" altLang="en-US" sz="1950" dirty="0"/>
              <a:t>）</a:t>
            </a:r>
            <a:endParaRPr lang="en-US" altLang="zh-CN" sz="1950" dirty="0"/>
          </a:p>
          <a:p>
            <a:pPr lvl="1"/>
            <a:endParaRPr lang="en-US" altLang="zh-CN" sz="1950" dirty="0"/>
          </a:p>
          <a:p>
            <a:pPr lvl="1"/>
            <a:r>
              <a:rPr lang="zh-CN" altLang="en-US" sz="1950" dirty="0"/>
              <a:t>中值绝对误差（</a:t>
            </a:r>
            <a:r>
              <a:rPr lang="en-US" altLang="zh-CN" sz="1950" dirty="0"/>
              <a:t>Median Absolute Error</a:t>
            </a:r>
            <a:r>
              <a:rPr lang="zh-CN" altLang="en-US" sz="1950" dirty="0"/>
              <a:t>）</a:t>
            </a:r>
            <a:endParaRPr lang="en-US" altLang="zh-CN" sz="1950" dirty="0"/>
          </a:p>
          <a:p>
            <a:pPr lvl="1"/>
            <a:endParaRPr lang="en-US" altLang="zh-CN" sz="1950" dirty="0"/>
          </a:p>
          <a:p>
            <a:pPr lvl="1"/>
            <a:r>
              <a:rPr lang="zh-CN" altLang="zh-CN" sz="1950" dirty="0"/>
              <a:t>可释方差得分（</a:t>
            </a:r>
            <a:r>
              <a:rPr lang="en-US" altLang="zh-CN" sz="1950" dirty="0"/>
              <a:t>Explained</a:t>
            </a:r>
            <a:r>
              <a:rPr lang="en-US" altLang="zh-CN" sz="1950" i="1" dirty="0"/>
              <a:t> </a:t>
            </a:r>
            <a:r>
              <a:rPr lang="en-US" altLang="zh-CN" sz="1950" dirty="0"/>
              <a:t>Variance</a:t>
            </a:r>
            <a:r>
              <a:rPr lang="en-US" altLang="zh-CN" sz="1950" i="1" dirty="0"/>
              <a:t> </a:t>
            </a:r>
            <a:r>
              <a:rPr lang="en-US" altLang="zh-CN" sz="1950" dirty="0"/>
              <a:t>Score</a:t>
            </a:r>
            <a:r>
              <a:rPr lang="zh-CN" altLang="zh-CN" sz="1950" dirty="0"/>
              <a:t>）</a:t>
            </a:r>
            <a:endParaRPr lang="en-US" altLang="zh-CN" sz="1950" dirty="0"/>
          </a:p>
          <a:p>
            <a:pPr lvl="1"/>
            <a:endParaRPr lang="en-US" altLang="zh-CN" sz="1950" dirty="0"/>
          </a:p>
          <a:p>
            <a:pPr marL="274320" lvl="1" indent="0">
              <a:buNone/>
            </a:pPr>
            <a:endParaRPr lang="en-US" altLang="zh-CN" sz="1950" dirty="0"/>
          </a:p>
          <a:p>
            <a:pPr lvl="1"/>
            <a:r>
              <a:rPr lang="en-US" altLang="zh-CN" sz="1950" dirty="0"/>
              <a:t>R</a:t>
            </a:r>
            <a:r>
              <a:rPr lang="en-US" altLang="zh-CN" sz="1950" baseline="30000" dirty="0"/>
              <a:t>2</a:t>
            </a:r>
            <a:r>
              <a:rPr lang="zh-CN" altLang="zh-CN" sz="1950" dirty="0"/>
              <a:t>决定系数（拟合优度，</a:t>
            </a:r>
            <a:r>
              <a:rPr lang="en-US" altLang="zh-CN" sz="1950" dirty="0"/>
              <a:t>R</a:t>
            </a:r>
            <a:r>
              <a:rPr lang="en-US" altLang="zh-CN" sz="1950" i="1" baseline="30000" dirty="0"/>
              <a:t>2</a:t>
            </a:r>
            <a:r>
              <a:rPr lang="en-US" altLang="zh-CN" sz="1950" i="1" dirty="0"/>
              <a:t> </a:t>
            </a:r>
            <a:r>
              <a:rPr lang="en-US" altLang="zh-CN" sz="1950" dirty="0"/>
              <a:t>Score</a:t>
            </a:r>
            <a:r>
              <a:rPr lang="zh-CN" altLang="zh-CN" sz="1950" dirty="0"/>
              <a:t>）</a:t>
            </a:r>
            <a:endParaRPr lang="zh-CN" altLang="en-US" sz="1950"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289087C2-645B-483A-A470-84D0F14987BB}"/>
                  </a:ext>
                </a:extLst>
              </p:cNvPr>
              <p:cNvSpPr/>
              <p:nvPr/>
            </p:nvSpPr>
            <p:spPr>
              <a:xfrm>
                <a:off x="5692969" y="1467032"/>
                <a:ext cx="2531975" cy="621132"/>
              </a:xfrm>
              <a:prstGeom prst="rect">
                <a:avLst/>
              </a:prstGeom>
            </p:spPr>
            <p:txBody>
              <a:bodyPr wrap="none">
                <a:spAutoFit/>
              </a:bodyPr>
              <a:lstStyle/>
              <a:p>
                <a14:m>
                  <m:oMath xmlns:m="http://schemas.openxmlformats.org/officeDocument/2006/math">
                    <m:r>
                      <a:rPr lang="zh-CN" altLang="en-US" sz="2250" i="1">
                        <a:latin typeface="Cambria Math" panose="02040503050406030204" pitchFamily="18" charset="0"/>
                      </a:rPr>
                      <m:t>𝑀𝐴𝐸</m:t>
                    </m:r>
                    <m:r>
                      <a:rPr lang="zh-CN" altLang="en-US" sz="2250">
                        <a:latin typeface="Cambria Math" panose="02040503050406030204" pitchFamily="18" charset="0"/>
                      </a:rPr>
                      <m:t>=</m:t>
                    </m:r>
                    <m:f>
                      <m:fPr>
                        <m:ctrlPr>
                          <a:rPr lang="zh-CN" altLang="en-US" sz="2250" i="1">
                            <a:latin typeface="Cambria Math" panose="02040503050406030204" pitchFamily="18" charset="0"/>
                          </a:rPr>
                        </m:ctrlPr>
                      </m:fPr>
                      <m:num>
                        <m:r>
                          <a:rPr lang="zh-CN" altLang="en-US" sz="2250">
                            <a:latin typeface="Cambria Math" panose="02040503050406030204" pitchFamily="18" charset="0"/>
                          </a:rPr>
                          <m:t>1</m:t>
                        </m:r>
                      </m:num>
                      <m:den>
                        <m:r>
                          <a:rPr lang="zh-CN" altLang="en-US" sz="2250" i="1">
                            <a:latin typeface="Cambria Math" panose="02040503050406030204" pitchFamily="18" charset="0"/>
                          </a:rPr>
                          <m:t>𝑝</m:t>
                        </m:r>
                      </m:den>
                    </m:f>
                    <m:nary>
                      <m:naryPr>
                        <m:chr m:val="∑"/>
                        <m:limLoc m:val="undOvr"/>
                        <m:grow m:val="on"/>
                        <m:ctrlPr>
                          <a:rPr lang="zh-CN" altLang="en-US" sz="2250" i="1">
                            <a:latin typeface="Cambria Math" panose="02040503050406030204" pitchFamily="18" charset="0"/>
                          </a:rPr>
                        </m:ctrlPr>
                      </m:naryPr>
                      <m:sub>
                        <m:r>
                          <a:rPr lang="zh-CN" altLang="en-US" sz="2250" i="1">
                            <a:latin typeface="Cambria Math" panose="02040503050406030204" pitchFamily="18" charset="0"/>
                          </a:rPr>
                          <m:t>𝑖</m:t>
                        </m:r>
                        <m:r>
                          <a:rPr lang="zh-CN" altLang="en-US" sz="2250">
                            <a:latin typeface="Cambria Math" panose="02040503050406030204" pitchFamily="18" charset="0"/>
                          </a:rPr>
                          <m:t>=1</m:t>
                        </m:r>
                      </m:sub>
                      <m:sup>
                        <m:r>
                          <a:rPr lang="zh-CN" altLang="en-US" sz="2250" i="1">
                            <a:latin typeface="Cambria Math" panose="02040503050406030204" pitchFamily="18" charset="0"/>
                          </a:rPr>
                          <m:t>𝑝</m:t>
                        </m:r>
                      </m:sup>
                      <m:e>
                        <m:r>
                          <a:rPr lang="zh-CN" altLang="en-US" sz="2250">
                            <a:latin typeface="Cambria Math" panose="02040503050406030204" pitchFamily="18" charset="0"/>
                          </a:rPr>
                          <m:t>|</m:t>
                        </m:r>
                        <m:sSub>
                          <m:sSubPr>
                            <m:ctrlPr>
                              <a:rPr lang="zh-CN" altLang="en-US" sz="2250" i="1">
                                <a:latin typeface="Cambria Math" panose="02040503050406030204" pitchFamily="18" charset="0"/>
                              </a:rPr>
                            </m:ctrlPr>
                          </m:sSubPr>
                          <m:e>
                            <m:r>
                              <a:rPr lang="zh-CN" altLang="en-US" sz="2250" i="1">
                                <a:latin typeface="Cambria Math" panose="02040503050406030204" pitchFamily="18" charset="0"/>
                              </a:rPr>
                              <m:t>𝑒</m:t>
                            </m:r>
                          </m:e>
                          <m:sub>
                            <m:r>
                              <a:rPr lang="zh-CN" altLang="en-US" sz="2250" i="1">
                                <a:latin typeface="Cambria Math" panose="02040503050406030204" pitchFamily="18" charset="0"/>
                              </a:rPr>
                              <m:t>𝑖</m:t>
                            </m:r>
                          </m:sub>
                        </m:sSub>
                        <m:r>
                          <a:rPr lang="zh-CN" altLang="en-US" sz="2250">
                            <a:latin typeface="Cambria Math" panose="02040503050406030204" pitchFamily="18" charset="0"/>
                          </a:rPr>
                          <m:t>|</m:t>
                        </m:r>
                      </m:e>
                    </m:nary>
                  </m:oMath>
                </a14:m>
                <a:endParaRPr lang="zh-CN" altLang="en-US" sz="2250" dirty="0"/>
              </a:p>
            </p:txBody>
          </p:sp>
        </mc:Choice>
        <mc:Fallback xmlns="">
          <p:sp>
            <p:nvSpPr>
              <p:cNvPr id="6" name="矩形 5">
                <a:extLst>
                  <a:ext uri="{FF2B5EF4-FFF2-40B4-BE49-F238E27FC236}">
                    <a16:creationId xmlns:a16="http://schemas.microsoft.com/office/drawing/2014/main" id="{289087C2-645B-483A-A470-84D0F14987BB}"/>
                  </a:ext>
                </a:extLst>
              </p:cNvPr>
              <p:cNvSpPr>
                <a:spLocks noRot="1" noChangeAspect="1" noMove="1" noResize="1" noEditPoints="1" noAdjustHandles="1" noChangeArrowheads="1" noChangeShapeType="1" noTextEdit="1"/>
              </p:cNvSpPr>
              <p:nvPr/>
            </p:nvSpPr>
            <p:spPr>
              <a:xfrm>
                <a:off x="5692969" y="1467032"/>
                <a:ext cx="2531975" cy="6211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4D0C2D14-24A0-48B9-9526-8CD86E433856}"/>
                  </a:ext>
                </a:extLst>
              </p:cNvPr>
              <p:cNvSpPr/>
              <p:nvPr/>
            </p:nvSpPr>
            <p:spPr>
              <a:xfrm>
                <a:off x="5015768" y="2218708"/>
                <a:ext cx="2575449" cy="621132"/>
              </a:xfrm>
              <a:prstGeom prst="rect">
                <a:avLst/>
              </a:prstGeom>
            </p:spPr>
            <p:txBody>
              <a:bodyPr wrap="none">
                <a:spAutoFit/>
              </a:bodyPr>
              <a:lstStyle/>
              <a:p>
                <a14:m>
                  <m:oMath xmlns:m="http://schemas.openxmlformats.org/officeDocument/2006/math">
                    <m:r>
                      <a:rPr lang="zh-CN" altLang="en-US" sz="2250" i="1">
                        <a:latin typeface="Cambria Math" panose="02040503050406030204" pitchFamily="18" charset="0"/>
                      </a:rPr>
                      <m:t>𝑀𝑆𝐸</m:t>
                    </m:r>
                    <m:r>
                      <a:rPr lang="zh-CN" altLang="en-US" sz="2250">
                        <a:latin typeface="Cambria Math" panose="02040503050406030204" pitchFamily="18" charset="0"/>
                      </a:rPr>
                      <m:t>=</m:t>
                    </m:r>
                    <m:f>
                      <m:fPr>
                        <m:ctrlPr>
                          <a:rPr lang="zh-CN" altLang="en-US" sz="2250" i="1">
                            <a:latin typeface="Cambria Math" panose="02040503050406030204" pitchFamily="18" charset="0"/>
                          </a:rPr>
                        </m:ctrlPr>
                      </m:fPr>
                      <m:num>
                        <m:r>
                          <a:rPr lang="zh-CN" altLang="en-US" sz="2250">
                            <a:latin typeface="Cambria Math" panose="02040503050406030204" pitchFamily="18" charset="0"/>
                          </a:rPr>
                          <m:t>1</m:t>
                        </m:r>
                      </m:num>
                      <m:den>
                        <m:r>
                          <a:rPr lang="zh-CN" altLang="en-US" sz="2250" i="1">
                            <a:latin typeface="Cambria Math" panose="02040503050406030204" pitchFamily="18" charset="0"/>
                          </a:rPr>
                          <m:t>𝑝</m:t>
                        </m:r>
                      </m:den>
                    </m:f>
                    <m:nary>
                      <m:naryPr>
                        <m:chr m:val="∑"/>
                        <m:limLoc m:val="undOvr"/>
                        <m:grow m:val="on"/>
                        <m:ctrlPr>
                          <a:rPr lang="zh-CN" altLang="en-US" sz="2250" i="1">
                            <a:latin typeface="Cambria Math" panose="02040503050406030204" pitchFamily="18" charset="0"/>
                          </a:rPr>
                        </m:ctrlPr>
                      </m:naryPr>
                      <m:sub>
                        <m:r>
                          <a:rPr lang="zh-CN" altLang="en-US" sz="2250" i="1">
                            <a:latin typeface="Cambria Math" panose="02040503050406030204" pitchFamily="18" charset="0"/>
                          </a:rPr>
                          <m:t>𝑖</m:t>
                        </m:r>
                        <m:r>
                          <a:rPr lang="zh-CN" altLang="en-US" sz="2250">
                            <a:latin typeface="Cambria Math" panose="02040503050406030204" pitchFamily="18" charset="0"/>
                          </a:rPr>
                          <m:t>=1</m:t>
                        </m:r>
                      </m:sub>
                      <m:sup>
                        <m:r>
                          <a:rPr lang="zh-CN" altLang="en-US" sz="2250" i="1">
                            <a:latin typeface="Cambria Math" panose="02040503050406030204" pitchFamily="18" charset="0"/>
                          </a:rPr>
                          <m:t>𝑝</m:t>
                        </m:r>
                      </m:sup>
                      <m:e>
                        <m:sSup>
                          <m:sSupPr>
                            <m:ctrlPr>
                              <a:rPr lang="zh-CN" altLang="en-US" sz="2250" i="1">
                                <a:latin typeface="Cambria Math" panose="02040503050406030204" pitchFamily="18" charset="0"/>
                              </a:rPr>
                            </m:ctrlPr>
                          </m:sSupPr>
                          <m:e>
                            <m:sSub>
                              <m:sSubPr>
                                <m:ctrlPr>
                                  <a:rPr lang="zh-CN" altLang="en-US" sz="2250" i="1">
                                    <a:latin typeface="Cambria Math" panose="02040503050406030204" pitchFamily="18" charset="0"/>
                                  </a:rPr>
                                </m:ctrlPr>
                              </m:sSubPr>
                              <m:e>
                                <m:r>
                                  <a:rPr lang="zh-CN" altLang="en-US" sz="2250" i="1">
                                    <a:latin typeface="Cambria Math" panose="02040503050406030204" pitchFamily="18" charset="0"/>
                                  </a:rPr>
                                  <m:t>𝑒</m:t>
                                </m:r>
                              </m:e>
                              <m:sub>
                                <m:r>
                                  <a:rPr lang="zh-CN" altLang="en-US" sz="2250" i="1">
                                    <a:latin typeface="Cambria Math" panose="02040503050406030204" pitchFamily="18" charset="0"/>
                                  </a:rPr>
                                  <m:t>𝑖</m:t>
                                </m:r>
                              </m:sub>
                            </m:sSub>
                          </m:e>
                          <m:sup>
                            <m:r>
                              <a:rPr lang="zh-CN" altLang="en-US" sz="2250">
                                <a:latin typeface="Cambria Math" panose="02040503050406030204" pitchFamily="18" charset="0"/>
                              </a:rPr>
                              <m:t>2</m:t>
                            </m:r>
                          </m:sup>
                        </m:sSup>
                      </m:e>
                    </m:nary>
                  </m:oMath>
                </a14:m>
                <a:endParaRPr lang="zh-CN" altLang="en-US" sz="2250" dirty="0"/>
              </a:p>
            </p:txBody>
          </p:sp>
        </mc:Choice>
        <mc:Fallback xmlns="">
          <p:sp>
            <p:nvSpPr>
              <p:cNvPr id="8" name="矩形 7">
                <a:extLst>
                  <a:ext uri="{FF2B5EF4-FFF2-40B4-BE49-F238E27FC236}">
                    <a16:creationId xmlns:a16="http://schemas.microsoft.com/office/drawing/2014/main" id="{4D0C2D14-24A0-48B9-9526-8CD86E433856}"/>
                  </a:ext>
                </a:extLst>
              </p:cNvPr>
              <p:cNvSpPr>
                <a:spLocks noRot="1" noChangeAspect="1" noMove="1" noResize="1" noEditPoints="1" noAdjustHandles="1" noChangeArrowheads="1" noChangeShapeType="1" noTextEdit="1"/>
              </p:cNvSpPr>
              <p:nvPr/>
            </p:nvSpPr>
            <p:spPr>
              <a:xfrm>
                <a:off x="5015768" y="2218708"/>
                <a:ext cx="2575449" cy="6211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75E209F4-F08F-4605-BBD3-B3DC4DA99483}"/>
                  </a:ext>
                </a:extLst>
              </p:cNvPr>
              <p:cNvSpPr/>
              <p:nvPr/>
            </p:nvSpPr>
            <p:spPr>
              <a:xfrm>
                <a:off x="4988063" y="2923476"/>
                <a:ext cx="3941785" cy="490006"/>
              </a:xfrm>
              <a:prstGeom prst="rect">
                <a:avLst/>
              </a:prstGeom>
            </p:spPr>
            <p:txBody>
              <a:bodyPr wrap="none">
                <a:spAutoFit/>
              </a:bodyPr>
              <a:lstStyle/>
              <a:p>
                <a14:m>
                  <m:oMath xmlns:m="http://schemas.openxmlformats.org/officeDocument/2006/math">
                    <m:d>
                      <m:dPr>
                        <m:begChr m:val=""/>
                        <m:ctrlPr>
                          <a:rPr lang="zh-CN" altLang="en-US" sz="2250" i="1">
                            <a:latin typeface="Cambria Math" panose="02040503050406030204" pitchFamily="18" charset="0"/>
                          </a:rPr>
                        </m:ctrlPr>
                      </m:dPr>
                      <m:e>
                        <m:r>
                          <a:rPr lang="zh-CN" altLang="en-US" sz="2250" i="1">
                            <a:latin typeface="Cambria Math" panose="02040503050406030204" pitchFamily="18" charset="0"/>
                          </a:rPr>
                          <m:t>𝑀𝑒𝑑𝐴𝐸</m:t>
                        </m:r>
                        <m:r>
                          <a:rPr lang="zh-CN" altLang="en-US" sz="2250">
                            <a:latin typeface="Cambria Math" panose="02040503050406030204" pitchFamily="18" charset="0"/>
                          </a:rPr>
                          <m:t>=</m:t>
                        </m:r>
                        <m:r>
                          <a:rPr lang="zh-CN" altLang="en-US" sz="2250" i="1">
                            <a:latin typeface="Cambria Math" panose="02040503050406030204" pitchFamily="18" charset="0"/>
                          </a:rPr>
                          <m:t>𝑚𝑒𝑑𝑖𝑎𝑛</m:t>
                        </m:r>
                        <m:r>
                          <a:rPr lang="zh-CN" altLang="en-US" sz="2250">
                            <a:latin typeface="Cambria Math" panose="02040503050406030204" pitchFamily="18" charset="0"/>
                          </a:rPr>
                          <m:t>(</m:t>
                        </m:r>
                        <m:sSub>
                          <m:sSubPr>
                            <m:ctrlPr>
                              <a:rPr lang="zh-CN" altLang="en-US" sz="2250" i="1">
                                <a:latin typeface="Cambria Math" panose="02040503050406030204" pitchFamily="18" charset="0"/>
                              </a:rPr>
                            </m:ctrlPr>
                          </m:sSubPr>
                          <m:e>
                            <m:r>
                              <a:rPr lang="zh-CN" altLang="en-US" sz="2250" i="1">
                                <a:latin typeface="Cambria Math" panose="02040503050406030204" pitchFamily="18" charset="0"/>
                              </a:rPr>
                              <m:t>𝑒</m:t>
                            </m:r>
                          </m:e>
                          <m:sub>
                            <m:r>
                              <a:rPr lang="zh-CN" altLang="en-US" sz="2250">
                                <a:latin typeface="Cambria Math" panose="02040503050406030204" pitchFamily="18" charset="0"/>
                              </a:rPr>
                              <m:t>1</m:t>
                            </m:r>
                          </m:sub>
                        </m:sSub>
                        <m:r>
                          <a:rPr lang="zh-CN" altLang="en-US" sz="2250">
                            <a:latin typeface="Cambria Math" panose="02040503050406030204" pitchFamily="18" charset="0"/>
                          </a:rPr>
                          <m:t>,...,</m:t>
                        </m:r>
                        <m:sSub>
                          <m:sSubPr>
                            <m:ctrlPr>
                              <a:rPr lang="zh-CN" altLang="en-US" sz="2250" i="1">
                                <a:latin typeface="Cambria Math" panose="02040503050406030204" pitchFamily="18" charset="0"/>
                              </a:rPr>
                            </m:ctrlPr>
                          </m:sSubPr>
                          <m:e>
                            <m:r>
                              <a:rPr lang="zh-CN" altLang="en-US" sz="2250" i="1">
                                <a:latin typeface="Cambria Math" panose="02040503050406030204" pitchFamily="18" charset="0"/>
                              </a:rPr>
                              <m:t>𝑒</m:t>
                            </m:r>
                          </m:e>
                          <m:sub>
                            <m:r>
                              <a:rPr lang="zh-CN" altLang="en-US" sz="2250" i="1">
                                <a:latin typeface="Cambria Math" panose="02040503050406030204" pitchFamily="18" charset="0"/>
                              </a:rPr>
                              <m:t>𝑝</m:t>
                            </m:r>
                          </m:sub>
                        </m:sSub>
                      </m:e>
                    </m:d>
                  </m:oMath>
                </a14:m>
                <a:endParaRPr lang="zh-CN" altLang="en-US" sz="2250" dirty="0"/>
              </a:p>
            </p:txBody>
          </p:sp>
        </mc:Choice>
        <mc:Fallback xmlns="">
          <p:sp>
            <p:nvSpPr>
              <p:cNvPr id="9" name="矩形 8">
                <a:extLst>
                  <a:ext uri="{FF2B5EF4-FFF2-40B4-BE49-F238E27FC236}">
                    <a16:creationId xmlns:a16="http://schemas.microsoft.com/office/drawing/2014/main" id="{75E209F4-F08F-4605-BBD3-B3DC4DA99483}"/>
                  </a:ext>
                </a:extLst>
              </p:cNvPr>
              <p:cNvSpPr>
                <a:spLocks noRot="1" noChangeAspect="1" noMove="1" noResize="1" noEditPoints="1" noAdjustHandles="1" noChangeArrowheads="1" noChangeShapeType="1" noTextEdit="1"/>
              </p:cNvSpPr>
              <p:nvPr/>
            </p:nvSpPr>
            <p:spPr>
              <a:xfrm>
                <a:off x="4988063" y="2923476"/>
                <a:ext cx="3941785" cy="490006"/>
              </a:xfrm>
              <a:prstGeom prst="rect">
                <a:avLst/>
              </a:prstGeom>
              <a:blipFill>
                <a:blip r:embed="rId5"/>
                <a:stretch>
                  <a:fillRect l="-618" t="-160000" r="-21020" b="-24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5D57942A-44EA-45CD-93A0-883F60D1B992}"/>
                  </a:ext>
                </a:extLst>
              </p:cNvPr>
              <p:cNvSpPr/>
              <p:nvPr/>
            </p:nvSpPr>
            <p:spPr>
              <a:xfrm>
                <a:off x="2415262" y="3958239"/>
                <a:ext cx="4687117" cy="694357"/>
              </a:xfrm>
              <a:prstGeom prst="rect">
                <a:avLst/>
              </a:prstGeom>
            </p:spPr>
            <p:txBody>
              <a:bodyPr wrap="none">
                <a:spAutoFit/>
              </a:bodyPr>
              <a:lstStyle/>
              <a:p>
                <a14:m>
                  <m:oMath xmlns:m="http://schemas.openxmlformats.org/officeDocument/2006/math">
                    <m:r>
                      <m:rPr>
                        <m:sty m:val="p"/>
                      </m:rPr>
                      <a:rPr lang="zh-CN" altLang="en-US" sz="2250">
                        <a:latin typeface="Cambria Math" panose="02040503050406030204" pitchFamily="18" charset="0"/>
                      </a:rPr>
                      <m:t>exp</m:t>
                    </m:r>
                    <m:r>
                      <a:rPr lang="zh-CN" altLang="en-US" sz="2250" i="1">
                        <a:latin typeface="Cambria Math" panose="02040503050406030204" pitchFamily="18" charset="0"/>
                      </a:rPr>
                      <m:t>𝑙𝑎𝑖𝑛𝑒𝑑</m:t>
                    </m:r>
                    <m:r>
                      <m:rPr>
                        <m:lit/>
                      </m:rPr>
                      <a:rPr lang="zh-CN" altLang="en-US" sz="2250">
                        <a:latin typeface="Cambria Math" panose="02040503050406030204" pitchFamily="18" charset="0"/>
                      </a:rPr>
                      <m:t>_</m:t>
                    </m:r>
                    <m:r>
                      <m:rPr>
                        <m:sty m:val="p"/>
                      </m:rPr>
                      <a:rPr lang="zh-CN" altLang="en-US" sz="2250">
                        <a:latin typeface="Cambria Math" panose="02040503050406030204" pitchFamily="18" charset="0"/>
                      </a:rPr>
                      <m:t>var</m:t>
                    </m:r>
                    <m:r>
                      <a:rPr lang="zh-CN" altLang="en-US" sz="2250" i="1">
                        <a:latin typeface="Cambria Math" panose="02040503050406030204" pitchFamily="18" charset="0"/>
                      </a:rPr>
                      <m:t>𝑖𝑎𝑛𝑐𝑒</m:t>
                    </m:r>
                    <m:r>
                      <a:rPr lang="zh-CN" altLang="en-US" sz="2250">
                        <a:latin typeface="Cambria Math" panose="02040503050406030204" pitchFamily="18" charset="0"/>
                      </a:rPr>
                      <m:t>=1−</m:t>
                    </m:r>
                    <m:f>
                      <m:fPr>
                        <m:ctrlPr>
                          <a:rPr lang="zh-CN" altLang="en-US" sz="2250" i="1">
                            <a:latin typeface="Cambria Math" panose="02040503050406030204" pitchFamily="18" charset="0"/>
                          </a:rPr>
                        </m:ctrlPr>
                      </m:fPr>
                      <m:num>
                        <m:r>
                          <a:rPr lang="zh-CN" altLang="en-US" sz="2250" i="1">
                            <a:latin typeface="Cambria Math" panose="02040503050406030204" pitchFamily="18" charset="0"/>
                          </a:rPr>
                          <m:t>𝑉𝑎𝑟</m:t>
                        </m:r>
                        <m:r>
                          <a:rPr lang="zh-CN" altLang="en-US" sz="2250">
                            <a:latin typeface="Cambria Math" panose="02040503050406030204" pitchFamily="18" charset="0"/>
                          </a:rPr>
                          <m:t>(</m:t>
                        </m:r>
                        <m:r>
                          <a:rPr lang="zh-CN" altLang="en-US" sz="2250" i="1">
                            <a:latin typeface="Cambria Math" panose="02040503050406030204" pitchFamily="18" charset="0"/>
                          </a:rPr>
                          <m:t>𝑦</m:t>
                        </m:r>
                        <m:r>
                          <a:rPr lang="zh-CN" altLang="en-US" sz="2250">
                            <a:latin typeface="Cambria Math" panose="02040503050406030204" pitchFamily="18" charset="0"/>
                          </a:rPr>
                          <m:t>−</m:t>
                        </m:r>
                        <m:acc>
                          <m:accPr>
                            <m:chr m:val="̂"/>
                            <m:ctrlPr>
                              <a:rPr lang="zh-CN" altLang="en-US" sz="2250" i="1">
                                <a:latin typeface="Cambria Math" panose="02040503050406030204" pitchFamily="18" charset="0"/>
                              </a:rPr>
                            </m:ctrlPr>
                          </m:accPr>
                          <m:e>
                            <m:d>
                              <m:dPr>
                                <m:begChr m:val=""/>
                                <m:ctrlPr>
                                  <a:rPr lang="zh-CN" altLang="en-US" sz="2250" i="1">
                                    <a:latin typeface="Cambria Math" panose="02040503050406030204" pitchFamily="18" charset="0"/>
                                  </a:rPr>
                                </m:ctrlPr>
                              </m:dPr>
                              <m:e>
                                <m:r>
                                  <a:rPr lang="zh-CN" altLang="en-US" sz="2250" i="1">
                                    <a:latin typeface="Cambria Math" panose="02040503050406030204" pitchFamily="18" charset="0"/>
                                  </a:rPr>
                                  <m:t>𝑦</m:t>
                                </m:r>
                              </m:e>
                            </m:d>
                          </m:e>
                        </m:acc>
                      </m:num>
                      <m:den>
                        <m:d>
                          <m:dPr>
                            <m:begChr m:val=""/>
                            <m:ctrlPr>
                              <a:rPr lang="zh-CN" altLang="en-US" sz="2250" i="1">
                                <a:latin typeface="Cambria Math" panose="02040503050406030204" pitchFamily="18" charset="0"/>
                              </a:rPr>
                            </m:ctrlPr>
                          </m:dPr>
                          <m:e>
                            <m:r>
                              <a:rPr lang="zh-CN" altLang="en-US" sz="2250" i="1">
                                <a:latin typeface="Cambria Math" panose="02040503050406030204" pitchFamily="18" charset="0"/>
                              </a:rPr>
                              <m:t>𝑉𝑎𝑟</m:t>
                            </m:r>
                            <m:r>
                              <a:rPr lang="zh-CN" altLang="en-US" sz="2250">
                                <a:latin typeface="Cambria Math" panose="02040503050406030204" pitchFamily="18" charset="0"/>
                              </a:rPr>
                              <m:t>(</m:t>
                            </m:r>
                            <m:r>
                              <a:rPr lang="zh-CN" altLang="en-US" sz="2250" i="1">
                                <a:latin typeface="Cambria Math" panose="02040503050406030204" pitchFamily="18" charset="0"/>
                              </a:rPr>
                              <m:t>𝑦</m:t>
                            </m:r>
                          </m:e>
                        </m:d>
                      </m:den>
                    </m:f>
                  </m:oMath>
                </a14:m>
                <a:endParaRPr lang="zh-CN" altLang="en-US" sz="2250" dirty="0"/>
              </a:p>
            </p:txBody>
          </p:sp>
        </mc:Choice>
        <mc:Fallback xmlns="">
          <p:sp>
            <p:nvSpPr>
              <p:cNvPr id="10" name="矩形 9">
                <a:extLst>
                  <a:ext uri="{FF2B5EF4-FFF2-40B4-BE49-F238E27FC236}">
                    <a16:creationId xmlns:a16="http://schemas.microsoft.com/office/drawing/2014/main" id="{5D57942A-44EA-45CD-93A0-883F60D1B992}"/>
                  </a:ext>
                </a:extLst>
              </p:cNvPr>
              <p:cNvSpPr>
                <a:spLocks noRot="1" noChangeAspect="1" noMove="1" noResize="1" noEditPoints="1" noAdjustHandles="1" noChangeArrowheads="1" noChangeShapeType="1" noTextEdit="1"/>
              </p:cNvSpPr>
              <p:nvPr/>
            </p:nvSpPr>
            <p:spPr>
              <a:xfrm>
                <a:off x="2415262" y="3958239"/>
                <a:ext cx="4687117" cy="69435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17B195B5-DC2D-4E39-971D-40A3A3B588CB}"/>
                  </a:ext>
                </a:extLst>
              </p:cNvPr>
              <p:cNvSpPr/>
              <p:nvPr/>
            </p:nvSpPr>
            <p:spPr>
              <a:xfrm>
                <a:off x="2951818" y="5212403"/>
                <a:ext cx="3614003" cy="818879"/>
              </a:xfrm>
              <a:prstGeom prst="rect">
                <a:avLst/>
              </a:prstGeom>
            </p:spPr>
            <p:txBody>
              <a:bodyPr wrap="none">
                <a:spAutoFit/>
              </a:bodyPr>
              <a:lstStyle/>
              <a:p>
                <a14:m>
                  <m:oMath xmlns:m="http://schemas.openxmlformats.org/officeDocument/2006/math">
                    <m:sSup>
                      <m:sSupPr>
                        <m:ctrlPr>
                          <a:rPr lang="zh-CN" altLang="en-US" sz="2250" i="1">
                            <a:latin typeface="Cambria Math" panose="02040503050406030204" pitchFamily="18" charset="0"/>
                          </a:rPr>
                        </m:ctrlPr>
                      </m:sSupPr>
                      <m:e>
                        <m:r>
                          <a:rPr lang="zh-CN" altLang="en-US" sz="2250" i="1">
                            <a:latin typeface="Cambria Math" panose="02040503050406030204" pitchFamily="18" charset="0"/>
                          </a:rPr>
                          <m:t>𝑅</m:t>
                        </m:r>
                      </m:e>
                      <m:sup>
                        <m:r>
                          <a:rPr lang="zh-CN" altLang="en-US" sz="2250">
                            <a:latin typeface="Cambria Math" panose="02040503050406030204" pitchFamily="18" charset="0"/>
                          </a:rPr>
                          <m:t>2</m:t>
                        </m:r>
                      </m:sup>
                    </m:sSup>
                    <m:r>
                      <a:rPr lang="zh-CN" altLang="en-US" sz="2250">
                        <a:latin typeface="Cambria Math" panose="02040503050406030204" pitchFamily="18" charset="0"/>
                      </a:rPr>
                      <m:t>(</m:t>
                    </m:r>
                    <m:r>
                      <a:rPr lang="zh-CN" altLang="en-US" sz="2250" i="1">
                        <a:latin typeface="Cambria Math" panose="02040503050406030204" pitchFamily="18" charset="0"/>
                      </a:rPr>
                      <m:t>𝑦</m:t>
                    </m:r>
                    <m:r>
                      <a:rPr lang="zh-CN" altLang="en-US" sz="2250">
                        <a:latin typeface="Cambria Math" panose="02040503050406030204" pitchFamily="18" charset="0"/>
                      </a:rPr>
                      <m:t>,</m:t>
                    </m:r>
                    <m:acc>
                      <m:accPr>
                        <m:chr m:val="̂"/>
                        <m:ctrlPr>
                          <a:rPr lang="zh-CN" altLang="en-US" sz="2250" i="1">
                            <a:latin typeface="Cambria Math" panose="02040503050406030204" pitchFamily="18" charset="0"/>
                          </a:rPr>
                        </m:ctrlPr>
                      </m:accPr>
                      <m:e>
                        <m:r>
                          <a:rPr lang="zh-CN" altLang="en-US" sz="2250" i="1">
                            <a:latin typeface="Cambria Math" panose="02040503050406030204" pitchFamily="18" charset="0"/>
                          </a:rPr>
                          <m:t>𝑦</m:t>
                        </m:r>
                      </m:e>
                    </m:acc>
                    <m:r>
                      <a:rPr lang="zh-CN" altLang="en-US" sz="2250">
                        <a:latin typeface="Cambria Math" panose="02040503050406030204" pitchFamily="18" charset="0"/>
                      </a:rPr>
                      <m:t>)=1−</m:t>
                    </m:r>
                    <m:f>
                      <m:fPr>
                        <m:ctrlPr>
                          <a:rPr lang="zh-CN" altLang="en-US" sz="2250" i="1">
                            <a:latin typeface="Cambria Math" panose="02040503050406030204" pitchFamily="18" charset="0"/>
                          </a:rPr>
                        </m:ctrlPr>
                      </m:fPr>
                      <m:num>
                        <m:nary>
                          <m:naryPr>
                            <m:chr m:val="∑"/>
                            <m:limLoc m:val="subSup"/>
                            <m:grow m:val="on"/>
                            <m:ctrlPr>
                              <a:rPr lang="zh-CN" altLang="en-US" sz="2250" i="1">
                                <a:latin typeface="Cambria Math" panose="02040503050406030204" pitchFamily="18" charset="0"/>
                              </a:rPr>
                            </m:ctrlPr>
                          </m:naryPr>
                          <m:sub>
                            <m:r>
                              <a:rPr lang="zh-CN" altLang="en-US" sz="2250" i="1">
                                <a:latin typeface="Cambria Math" panose="02040503050406030204" pitchFamily="18" charset="0"/>
                              </a:rPr>
                              <m:t>𝑖</m:t>
                            </m:r>
                            <m:r>
                              <a:rPr lang="zh-CN" altLang="en-US" sz="2250">
                                <a:latin typeface="Cambria Math" panose="02040503050406030204" pitchFamily="18" charset="0"/>
                              </a:rPr>
                              <m:t>=1</m:t>
                            </m:r>
                          </m:sub>
                          <m:sup>
                            <m:r>
                              <a:rPr lang="zh-CN" altLang="en-US" sz="2250" i="1">
                                <a:latin typeface="Cambria Math" panose="02040503050406030204" pitchFamily="18" charset="0"/>
                              </a:rPr>
                              <m:t>𝑝</m:t>
                            </m:r>
                          </m:sup>
                          <m:e>
                            <m:sSup>
                              <m:sSupPr>
                                <m:ctrlPr>
                                  <a:rPr lang="zh-CN" altLang="en-US" sz="2250" i="1">
                                    <a:latin typeface="Cambria Math" panose="02040503050406030204" pitchFamily="18" charset="0"/>
                                  </a:rPr>
                                </m:ctrlPr>
                              </m:sSupPr>
                              <m:e>
                                <m:d>
                                  <m:dPr>
                                    <m:ctrlPr>
                                      <a:rPr lang="zh-CN" altLang="en-US" sz="2250" i="1">
                                        <a:latin typeface="Cambria Math" panose="02040503050406030204" pitchFamily="18" charset="0"/>
                                      </a:rPr>
                                    </m:ctrlPr>
                                  </m:dPr>
                                  <m:e>
                                    <m:sSub>
                                      <m:sSubPr>
                                        <m:ctrlPr>
                                          <a:rPr lang="zh-CN" altLang="en-US" sz="2250" i="1">
                                            <a:latin typeface="Cambria Math" panose="02040503050406030204" pitchFamily="18" charset="0"/>
                                          </a:rPr>
                                        </m:ctrlPr>
                                      </m:sSubPr>
                                      <m:e>
                                        <m:r>
                                          <a:rPr lang="zh-CN" altLang="en-US" sz="2250" i="1">
                                            <a:latin typeface="Cambria Math" panose="02040503050406030204" pitchFamily="18" charset="0"/>
                                          </a:rPr>
                                          <m:t>𝑦</m:t>
                                        </m:r>
                                      </m:e>
                                      <m:sub>
                                        <m:r>
                                          <a:rPr lang="zh-CN" altLang="en-US" sz="2250" i="1">
                                            <a:latin typeface="Cambria Math" panose="02040503050406030204" pitchFamily="18" charset="0"/>
                                          </a:rPr>
                                          <m:t>𝑖</m:t>
                                        </m:r>
                                      </m:sub>
                                    </m:sSub>
                                    <m:r>
                                      <a:rPr lang="zh-CN" altLang="en-US" sz="2250">
                                        <a:latin typeface="Cambria Math" panose="02040503050406030204" pitchFamily="18" charset="0"/>
                                      </a:rPr>
                                      <m:t>−</m:t>
                                    </m:r>
                                    <m:sSub>
                                      <m:sSubPr>
                                        <m:ctrlPr>
                                          <a:rPr lang="zh-CN" altLang="en-US" sz="2250" i="1">
                                            <a:latin typeface="Cambria Math" panose="02040503050406030204" pitchFamily="18" charset="0"/>
                                          </a:rPr>
                                        </m:ctrlPr>
                                      </m:sSubPr>
                                      <m:e>
                                        <m:acc>
                                          <m:accPr>
                                            <m:chr m:val="̂"/>
                                            <m:ctrlPr>
                                              <a:rPr lang="zh-CN" altLang="en-US" sz="2250" i="1">
                                                <a:latin typeface="Cambria Math" panose="02040503050406030204" pitchFamily="18" charset="0"/>
                                              </a:rPr>
                                            </m:ctrlPr>
                                          </m:accPr>
                                          <m:e>
                                            <m:r>
                                              <a:rPr lang="zh-CN" altLang="en-US" sz="2250" i="1">
                                                <a:latin typeface="Cambria Math" panose="02040503050406030204" pitchFamily="18" charset="0"/>
                                              </a:rPr>
                                              <m:t>𝑦</m:t>
                                            </m:r>
                                          </m:e>
                                        </m:acc>
                                      </m:e>
                                      <m:sub>
                                        <m:r>
                                          <a:rPr lang="zh-CN" altLang="en-US" sz="2250" i="1">
                                            <a:latin typeface="Cambria Math" panose="02040503050406030204" pitchFamily="18" charset="0"/>
                                          </a:rPr>
                                          <m:t>𝑖</m:t>
                                        </m:r>
                                      </m:sub>
                                    </m:sSub>
                                  </m:e>
                                </m:d>
                              </m:e>
                              <m:sup>
                                <m:r>
                                  <a:rPr lang="zh-CN" altLang="en-US" sz="2250">
                                    <a:latin typeface="Cambria Math" panose="02040503050406030204" pitchFamily="18" charset="0"/>
                                  </a:rPr>
                                  <m:t>2</m:t>
                                </m:r>
                              </m:sup>
                            </m:sSup>
                          </m:e>
                        </m:nary>
                      </m:num>
                      <m:den>
                        <m:nary>
                          <m:naryPr>
                            <m:chr m:val="∑"/>
                            <m:limLoc m:val="subSup"/>
                            <m:grow m:val="on"/>
                            <m:ctrlPr>
                              <a:rPr lang="zh-CN" altLang="en-US" sz="2250" i="1">
                                <a:latin typeface="Cambria Math" panose="02040503050406030204" pitchFamily="18" charset="0"/>
                              </a:rPr>
                            </m:ctrlPr>
                          </m:naryPr>
                          <m:sub>
                            <m:r>
                              <a:rPr lang="zh-CN" altLang="en-US" sz="2250" i="1">
                                <a:latin typeface="Cambria Math" panose="02040503050406030204" pitchFamily="18" charset="0"/>
                              </a:rPr>
                              <m:t>𝑖</m:t>
                            </m:r>
                            <m:r>
                              <a:rPr lang="zh-CN" altLang="en-US" sz="2250">
                                <a:latin typeface="Cambria Math" panose="02040503050406030204" pitchFamily="18" charset="0"/>
                              </a:rPr>
                              <m:t>=1</m:t>
                            </m:r>
                          </m:sub>
                          <m:sup>
                            <m:r>
                              <a:rPr lang="zh-CN" altLang="en-US" sz="2250" i="1">
                                <a:latin typeface="Cambria Math" panose="02040503050406030204" pitchFamily="18" charset="0"/>
                              </a:rPr>
                              <m:t>𝑝</m:t>
                            </m:r>
                          </m:sup>
                          <m:e>
                            <m:sSup>
                              <m:sSupPr>
                                <m:ctrlPr>
                                  <a:rPr lang="zh-CN" altLang="en-US" sz="2250" i="1">
                                    <a:latin typeface="Cambria Math" panose="02040503050406030204" pitchFamily="18" charset="0"/>
                                  </a:rPr>
                                </m:ctrlPr>
                              </m:sSupPr>
                              <m:e>
                                <m:d>
                                  <m:dPr>
                                    <m:ctrlPr>
                                      <a:rPr lang="zh-CN" altLang="en-US" sz="2250" i="1">
                                        <a:latin typeface="Cambria Math" panose="02040503050406030204" pitchFamily="18" charset="0"/>
                                      </a:rPr>
                                    </m:ctrlPr>
                                  </m:dPr>
                                  <m:e>
                                    <m:sSub>
                                      <m:sSubPr>
                                        <m:ctrlPr>
                                          <a:rPr lang="zh-CN" altLang="en-US" sz="2250" i="1">
                                            <a:latin typeface="Cambria Math" panose="02040503050406030204" pitchFamily="18" charset="0"/>
                                          </a:rPr>
                                        </m:ctrlPr>
                                      </m:sSubPr>
                                      <m:e>
                                        <m:r>
                                          <a:rPr lang="zh-CN" altLang="en-US" sz="2250" i="1">
                                            <a:latin typeface="Cambria Math" panose="02040503050406030204" pitchFamily="18" charset="0"/>
                                          </a:rPr>
                                          <m:t>𝑦</m:t>
                                        </m:r>
                                      </m:e>
                                      <m:sub>
                                        <m:r>
                                          <a:rPr lang="zh-CN" altLang="en-US" sz="2250" i="1">
                                            <a:latin typeface="Cambria Math" panose="02040503050406030204" pitchFamily="18" charset="0"/>
                                          </a:rPr>
                                          <m:t>𝑖</m:t>
                                        </m:r>
                                      </m:sub>
                                    </m:sSub>
                                    <m:r>
                                      <a:rPr lang="zh-CN" altLang="en-US" sz="2250">
                                        <a:latin typeface="Cambria Math" panose="02040503050406030204" pitchFamily="18" charset="0"/>
                                      </a:rPr>
                                      <m:t>−</m:t>
                                    </m:r>
                                    <m:acc>
                                      <m:accPr>
                                        <m:chr m:val="̅"/>
                                        <m:ctrlPr>
                                          <a:rPr lang="zh-CN" altLang="en-US" sz="2250" i="1">
                                            <a:latin typeface="Cambria Math" panose="02040503050406030204" pitchFamily="18" charset="0"/>
                                          </a:rPr>
                                        </m:ctrlPr>
                                      </m:accPr>
                                      <m:e>
                                        <m:r>
                                          <a:rPr lang="zh-CN" altLang="en-US" sz="2250" i="1">
                                            <a:latin typeface="Cambria Math" panose="02040503050406030204" pitchFamily="18" charset="0"/>
                                          </a:rPr>
                                          <m:t>𝑦</m:t>
                                        </m:r>
                                      </m:e>
                                    </m:acc>
                                  </m:e>
                                </m:d>
                              </m:e>
                              <m:sup>
                                <m:r>
                                  <a:rPr lang="zh-CN" altLang="en-US" sz="2250">
                                    <a:latin typeface="Cambria Math" panose="02040503050406030204" pitchFamily="18" charset="0"/>
                                  </a:rPr>
                                  <m:t>2</m:t>
                                </m:r>
                              </m:sup>
                            </m:sSup>
                          </m:e>
                        </m:nary>
                      </m:den>
                    </m:f>
                  </m:oMath>
                </a14:m>
                <a:endParaRPr lang="zh-CN" altLang="en-US" sz="2250" dirty="0"/>
              </a:p>
            </p:txBody>
          </p:sp>
        </mc:Choice>
        <mc:Fallback xmlns="">
          <p:sp>
            <p:nvSpPr>
              <p:cNvPr id="11" name="矩形 10">
                <a:extLst>
                  <a:ext uri="{FF2B5EF4-FFF2-40B4-BE49-F238E27FC236}">
                    <a16:creationId xmlns:a16="http://schemas.microsoft.com/office/drawing/2014/main" id="{17B195B5-DC2D-4E39-971D-40A3A3B588CB}"/>
                  </a:ext>
                </a:extLst>
              </p:cNvPr>
              <p:cNvSpPr>
                <a:spLocks noRot="1" noChangeAspect="1" noMove="1" noResize="1" noEditPoints="1" noAdjustHandles="1" noChangeArrowheads="1" noChangeShapeType="1" noTextEdit="1"/>
              </p:cNvSpPr>
              <p:nvPr/>
            </p:nvSpPr>
            <p:spPr>
              <a:xfrm>
                <a:off x="2951818" y="5212403"/>
                <a:ext cx="3614003" cy="818879"/>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86885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0000FF"/>
                </a:solidFill>
                <a:latin typeface="华文仿宋" panose="02010600040101010101" pitchFamily="2" charset="-122"/>
                <a:ea typeface="华文仿宋" panose="02010600040101010101" pitchFamily="2" charset="-122"/>
              </a:rPr>
              <a:t>岭回归（</a:t>
            </a:r>
            <a:r>
              <a:rPr lang="en-US" altLang="zh-CN" dirty="0">
                <a:solidFill>
                  <a:srgbClr val="0000FF"/>
                </a:solidFill>
                <a:latin typeface="华文仿宋" panose="02010600040101010101" pitchFamily="2" charset="-122"/>
                <a:ea typeface="华文仿宋" panose="02010600040101010101" pitchFamily="2" charset="-122"/>
              </a:rPr>
              <a:t>Ridge</a:t>
            </a:r>
            <a:r>
              <a:rPr lang="en-US" altLang="zh-CN" i="1" dirty="0">
                <a:solidFill>
                  <a:srgbClr val="0000FF"/>
                </a:solidFill>
                <a:latin typeface="华文仿宋" panose="02010600040101010101" pitchFamily="2" charset="-122"/>
                <a:ea typeface="华文仿宋" panose="02010600040101010101" pitchFamily="2" charset="-122"/>
              </a:rPr>
              <a:t> </a:t>
            </a:r>
            <a:r>
              <a:rPr lang="en-US" altLang="zh-CN" dirty="0">
                <a:solidFill>
                  <a:srgbClr val="0000FF"/>
                </a:solidFill>
                <a:latin typeface="华文仿宋" panose="02010600040101010101" pitchFamily="2" charset="-122"/>
                <a:ea typeface="华文仿宋" panose="02010600040101010101" pitchFamily="2" charset="-122"/>
              </a:rPr>
              <a:t>Regression</a:t>
            </a:r>
            <a:r>
              <a:rPr lang="zh-CN" altLang="zh-CN" dirty="0">
                <a:solidFill>
                  <a:srgbClr val="0000FF"/>
                </a:solidFill>
                <a:latin typeface="华文仿宋" panose="02010600040101010101" pitchFamily="2" charset="-122"/>
                <a:ea typeface="华文仿宋" panose="02010600040101010101" pitchFamily="2" charset="-122"/>
              </a:rPr>
              <a:t>）</a:t>
            </a:r>
            <a:endParaRPr lang="zh-CN" altLang="en-US" dirty="0">
              <a:solidFill>
                <a:srgbClr val="0000FF"/>
              </a:solidFill>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359532" y="1736812"/>
            <a:ext cx="8420137" cy="3165965"/>
          </a:xfrm>
        </p:spPr>
        <p:txBody>
          <a:bodyPr>
            <a:normAutofit/>
          </a:bodyPr>
          <a:lstStyle/>
          <a:p>
            <a:pPr>
              <a:buFont typeface="Wingdings" panose="05000000000000000000" pitchFamily="2" charset="2"/>
              <a:buChar char="Ø"/>
            </a:pPr>
            <a:r>
              <a:rPr lang="zh-CN" altLang="zh-CN" sz="2800" dirty="0">
                <a:solidFill>
                  <a:srgbClr val="0000FF"/>
                </a:solidFill>
                <a:latin typeface="华文仿宋" panose="02010600040101010101" pitchFamily="2" charset="-122"/>
                <a:ea typeface="华文仿宋" panose="02010600040101010101" pitchFamily="2" charset="-122"/>
              </a:rPr>
              <a:t>岭回归是一种改良的最小二乘估计法，以损失部分信息、降低精度为代价获得回归系数，它是更为符合实际、更可靠的回归方法</a:t>
            </a:r>
            <a:r>
              <a:rPr lang="zh-CN" altLang="en-US" sz="2800" dirty="0">
                <a:solidFill>
                  <a:srgbClr val="0000FF"/>
                </a:solidFill>
                <a:latin typeface="华文仿宋" panose="02010600040101010101" pitchFamily="2" charset="-122"/>
                <a:ea typeface="华文仿宋" panose="02010600040101010101" pitchFamily="2" charset="-122"/>
              </a:rPr>
              <a:t>。</a:t>
            </a:r>
            <a:endParaRPr lang="en-US" altLang="zh-CN" sz="2800" dirty="0">
              <a:solidFill>
                <a:srgbClr val="0000FF"/>
              </a:solidFill>
              <a:latin typeface="华文仿宋" panose="02010600040101010101" pitchFamily="2" charset="-122"/>
              <a:ea typeface="华文仿宋" panose="02010600040101010101" pitchFamily="2" charset="-122"/>
            </a:endParaRPr>
          </a:p>
          <a:p>
            <a:pPr>
              <a:buFont typeface="Wingdings" panose="05000000000000000000" pitchFamily="2" charset="2"/>
              <a:buChar char="Ø"/>
            </a:pPr>
            <a:r>
              <a:rPr lang="zh-CN" altLang="zh-CN" sz="2800" dirty="0">
                <a:solidFill>
                  <a:srgbClr val="0000FF"/>
                </a:solidFill>
                <a:latin typeface="华文仿宋" panose="02010600040101010101" pitchFamily="2" charset="-122"/>
                <a:ea typeface="华文仿宋" panose="02010600040101010101" pitchFamily="2" charset="-122"/>
              </a:rPr>
              <a:t>对存在离群点的数据的拟合要强于最小二乘法。</a:t>
            </a:r>
            <a:endParaRPr lang="en-US" altLang="zh-CN" sz="28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663946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0648"/>
            <a:ext cx="7543800" cy="760946"/>
          </a:xfrm>
        </p:spPr>
        <p:txBody>
          <a:bodyPr/>
          <a:lstStyle/>
          <a:p>
            <a:r>
              <a:rPr lang="zh-CN" altLang="zh-CN" sz="3600" dirty="0">
                <a:solidFill>
                  <a:srgbClr val="0000FF"/>
                </a:solidFill>
                <a:latin typeface="华文仿宋" panose="02010600040101010101" pitchFamily="2" charset="-122"/>
                <a:ea typeface="华文仿宋" panose="02010600040101010101" pitchFamily="2" charset="-122"/>
              </a:rPr>
              <a:t>多项式回归</a:t>
            </a:r>
            <a:r>
              <a:rPr lang="en-US" altLang="zh-CN" sz="3600" dirty="0">
                <a:solidFill>
                  <a:srgbClr val="0000FF"/>
                </a:solidFill>
                <a:latin typeface="华文仿宋" panose="02010600040101010101" pitchFamily="2" charset="-122"/>
                <a:ea typeface="华文仿宋" panose="02010600040101010101" pitchFamily="2" charset="-122"/>
              </a:rPr>
              <a:t>(Polynomial Regression)</a:t>
            </a:r>
            <a:endParaRPr lang="zh-CN" altLang="en-US" sz="3600" dirty="0">
              <a:solidFill>
                <a:srgbClr val="0000FF"/>
              </a:solidFill>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395536" y="1520788"/>
            <a:ext cx="8316924" cy="1710353"/>
          </a:xfrm>
        </p:spPr>
        <p:txBody>
          <a:bodyPr>
            <a:normAutofit fontScale="92500" lnSpcReduction="20000"/>
          </a:bodyPr>
          <a:lstStyle/>
          <a:p>
            <a:pPr algn="just">
              <a:buFont typeface="Wingdings" panose="05000000000000000000" pitchFamily="2" charset="2"/>
              <a:buChar char="Ø"/>
            </a:pPr>
            <a:r>
              <a:rPr lang="zh-CN" altLang="zh-CN" dirty="0">
                <a:solidFill>
                  <a:srgbClr val="0000FF"/>
                </a:solidFill>
                <a:latin typeface="华文仿宋" panose="02010600040101010101" pitchFamily="2" charset="-122"/>
                <a:ea typeface="华文仿宋" panose="02010600040101010101" pitchFamily="2" charset="-122"/>
              </a:rPr>
              <a:t>有时候，线性回归并不适用于所有全部的数据，需要曲线来适应数据，比如二次模型，三次模型等。</a:t>
            </a:r>
            <a:endParaRPr lang="en-US" altLang="zh-CN" dirty="0">
              <a:solidFill>
                <a:srgbClr val="0000FF"/>
              </a:solidFill>
              <a:latin typeface="华文仿宋" panose="02010600040101010101" pitchFamily="2" charset="-122"/>
              <a:ea typeface="华文仿宋" panose="02010600040101010101" pitchFamily="2" charset="-122"/>
            </a:endParaRPr>
          </a:p>
          <a:p>
            <a:pPr>
              <a:buFont typeface="Wingdings" panose="05000000000000000000" pitchFamily="2" charset="2"/>
              <a:buChar char="Ø"/>
            </a:pPr>
            <a:r>
              <a:rPr lang="zh-CN" altLang="zh-CN" dirty="0">
                <a:solidFill>
                  <a:srgbClr val="0000FF"/>
                </a:solidFill>
                <a:latin typeface="华文仿宋" panose="02010600040101010101" pitchFamily="2" charset="-122"/>
                <a:ea typeface="华文仿宋" panose="02010600040101010101" pitchFamily="2" charset="-122"/>
              </a:rPr>
              <a:t>一元多项式回归可以表示成如下形式：</a:t>
            </a:r>
            <a:endParaRPr lang="en-US" altLang="zh-CN" dirty="0">
              <a:solidFill>
                <a:srgbClr val="0000FF"/>
              </a:solidFill>
              <a:latin typeface="华文仿宋" panose="02010600040101010101" pitchFamily="2" charset="-122"/>
              <a:ea typeface="华文仿宋" panose="02010600040101010101" pitchFamily="2" charset="-122"/>
            </a:endParaRPr>
          </a:p>
          <a:p>
            <a:endParaRPr lang="zh-CN" altLang="en-US" dirty="0">
              <a:solidFill>
                <a:srgbClr val="0000FF"/>
              </a:solidFill>
              <a:latin typeface="华文仿宋" panose="02010600040101010101" pitchFamily="2" charset="-122"/>
              <a:ea typeface="华文仿宋" panose="02010600040101010101" pitchFamily="2" charset="-122"/>
            </a:endParaRPr>
          </a:p>
        </p:txBody>
      </p:sp>
      <mc:AlternateContent xmlns:mc="http://schemas.openxmlformats.org/markup-compatibility/2006" xmlns:a14="http://schemas.microsoft.com/office/drawing/2010/main">
        <mc:Choice Requires="a14">
          <p:sp>
            <p:nvSpPr>
              <p:cNvPr id="4" name="矩形 3"/>
              <p:cNvSpPr/>
              <p:nvPr/>
            </p:nvSpPr>
            <p:spPr>
              <a:xfrm>
                <a:off x="1907704" y="3104964"/>
                <a:ext cx="5104571" cy="523220"/>
              </a:xfrm>
              <a:prstGeom prst="rect">
                <a:avLst/>
              </a:prstGeom>
            </p:spPr>
            <p:txBody>
              <a:bodyPr wrap="square">
                <a:spAutoFit/>
              </a:bodyPr>
              <a:lstStyle/>
              <a:p>
                <a:pPr algn="ctr">
                  <a:spcAft>
                    <a:spcPts val="0"/>
                  </a:spcAft>
                  <a:buNone/>
                </a:pPr>
                <a14:m>
                  <m:oMath xmlns:m="http://schemas.openxmlformats.org/officeDocument/2006/math">
                    <m:r>
                      <m:rPr>
                        <m:nor/>
                      </m:rPr>
                      <a:rPr lang="en-US" altLang="zh-CN" sz="2800" kern="100" smtClean="0">
                        <a:solidFill>
                          <a:srgbClr val="0000FF"/>
                        </a:solidFill>
                        <a:cs typeface="Times New Roman" panose="02020603050405020304" pitchFamily="18" charset="0"/>
                      </a:rPr>
                      <m:t>y</m:t>
                    </m:r>
                    <m:r>
                      <m:rPr>
                        <m:nor/>
                      </m:rPr>
                      <a:rPr lang="en-US" altLang="zh-CN" sz="2800" kern="100" smtClean="0">
                        <a:solidFill>
                          <a:srgbClr val="0000FF"/>
                        </a:solidFill>
                        <a:latin typeface="宋体" panose="02010600030101010101" pitchFamily="2" charset="-122"/>
                        <a:cs typeface="Times New Roman" panose="02020603050405020304" pitchFamily="18" charset="0"/>
                      </a:rPr>
                      <m:t>=</m:t>
                    </m:r>
                    <m:sSub>
                      <m:sSubPr>
                        <m:ctrlPr>
                          <a:rPr lang="zh-CN" altLang="zh-CN" sz="2800" i="1" kern="10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solidFill>
                              <a:srgbClr val="0000FF"/>
                            </a:solidFill>
                            <a:latin typeface="Cambria Math" panose="02040503050406030204" pitchFamily="18" charset="0"/>
                            <a:cs typeface="Times New Roman" panose="02020603050405020304" pitchFamily="18" charset="0"/>
                          </a:rPr>
                          <m:t>𝛽</m:t>
                        </m:r>
                      </m:e>
                      <m:sub>
                        <m:r>
                          <a:rPr lang="en-US" altLang="zh-CN" sz="2800" i="1" kern="100">
                            <a:solidFill>
                              <a:srgbClr val="0000FF"/>
                            </a:solidFill>
                            <a:latin typeface="Cambria Math" panose="02040503050406030204" pitchFamily="18" charset="0"/>
                            <a:cs typeface="Times New Roman" panose="02020603050405020304" pitchFamily="18" charset="0"/>
                          </a:rPr>
                          <m:t>0</m:t>
                        </m:r>
                      </m:sub>
                    </m:sSub>
                    <m:r>
                      <m:rPr>
                        <m:nor/>
                      </m:rPr>
                      <a:rPr lang="en-US" altLang="zh-CN" sz="2800" kern="100">
                        <a:solidFill>
                          <a:srgbClr val="0000FF"/>
                        </a:solidFill>
                        <a:latin typeface="宋体" panose="02010600030101010101" pitchFamily="2" charset="-122"/>
                        <a:cs typeface="Times New Roman" panose="02020603050405020304" pitchFamily="18" charset="0"/>
                      </a:rPr>
                      <m:t>+</m:t>
                    </m:r>
                    <m:sSub>
                      <m:sSubPr>
                        <m:ctrlPr>
                          <a:rPr lang="zh-CN" altLang="zh-CN" sz="2800" i="1" kern="10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solidFill>
                              <a:srgbClr val="0000FF"/>
                            </a:solidFill>
                            <a:latin typeface="Cambria Math" panose="02040503050406030204" pitchFamily="18" charset="0"/>
                            <a:cs typeface="Times New Roman" panose="02020603050405020304" pitchFamily="18" charset="0"/>
                          </a:rPr>
                          <m:t>𝛽</m:t>
                        </m:r>
                      </m:e>
                      <m:sub>
                        <m:r>
                          <a:rPr lang="en-US" altLang="zh-CN" sz="2800" i="1" kern="100">
                            <a:solidFill>
                              <a:srgbClr val="0000FF"/>
                            </a:solidFill>
                            <a:latin typeface="Cambria Math" panose="02040503050406030204" pitchFamily="18" charset="0"/>
                            <a:cs typeface="Times New Roman" panose="02020603050405020304" pitchFamily="18" charset="0"/>
                          </a:rPr>
                          <m:t>1</m:t>
                        </m:r>
                      </m:sub>
                    </m:sSub>
                    <m:r>
                      <a:rPr lang="en-US" altLang="zh-CN" sz="2800" i="1" kern="100">
                        <a:solidFill>
                          <a:srgbClr val="0000FF"/>
                        </a:solidFill>
                        <a:latin typeface="Cambria Math" panose="02040503050406030204" pitchFamily="18" charset="0"/>
                        <a:cs typeface="Times New Roman" panose="02020603050405020304" pitchFamily="18" charset="0"/>
                      </a:rPr>
                      <m:t>𝑥</m:t>
                    </m:r>
                    <m:r>
                      <m:rPr>
                        <m:nor/>
                      </m:rPr>
                      <a:rPr lang="en-US" altLang="zh-CN" sz="2800" kern="100">
                        <a:solidFill>
                          <a:srgbClr val="0000FF"/>
                        </a:solidFill>
                        <a:latin typeface="宋体" panose="02010600030101010101" pitchFamily="2" charset="-122"/>
                        <a:cs typeface="Times New Roman" panose="02020603050405020304" pitchFamily="18" charset="0"/>
                      </a:rPr>
                      <m:t>+…+</m:t>
                    </m:r>
                    <m:sSub>
                      <m:sSubPr>
                        <m:ctrlPr>
                          <a:rPr lang="zh-CN" altLang="zh-CN" sz="2800" i="1" kern="10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solidFill>
                              <a:srgbClr val="0000FF"/>
                            </a:solidFill>
                            <a:latin typeface="Cambria Math" panose="02040503050406030204" pitchFamily="18" charset="0"/>
                            <a:cs typeface="Times New Roman" panose="02020603050405020304" pitchFamily="18" charset="0"/>
                          </a:rPr>
                          <m:t>𝛽</m:t>
                        </m:r>
                      </m:e>
                      <m:sub>
                        <m:r>
                          <a:rPr lang="en-US" altLang="zh-CN" sz="2800" i="1" kern="100">
                            <a:solidFill>
                              <a:srgbClr val="0000FF"/>
                            </a:solidFill>
                            <a:latin typeface="Cambria Math" panose="02040503050406030204" pitchFamily="18" charset="0"/>
                            <a:cs typeface="Times New Roman" panose="02020603050405020304" pitchFamily="18" charset="0"/>
                          </a:rPr>
                          <m:t>𝑛</m:t>
                        </m:r>
                      </m:sub>
                    </m:sSub>
                    <m:sSup>
                      <m:sSupPr>
                        <m:ctrlPr>
                          <a:rPr lang="zh-CN" altLang="zh-CN" sz="2800" i="1" kern="10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i="1" kern="100">
                            <a:solidFill>
                              <a:srgbClr val="0000FF"/>
                            </a:solidFill>
                            <a:latin typeface="Cambria Math" panose="02040503050406030204" pitchFamily="18" charset="0"/>
                            <a:cs typeface="Times New Roman" panose="02020603050405020304" pitchFamily="18" charset="0"/>
                          </a:rPr>
                          <m:t>𝑥</m:t>
                        </m:r>
                      </m:e>
                      <m:sup>
                        <m:r>
                          <a:rPr lang="en-US" altLang="zh-CN" sz="2800" i="1" kern="100">
                            <a:solidFill>
                              <a:srgbClr val="0000FF"/>
                            </a:solidFill>
                            <a:latin typeface="Cambria Math" panose="02040503050406030204" pitchFamily="18" charset="0"/>
                            <a:cs typeface="Times New Roman" panose="02020603050405020304" pitchFamily="18" charset="0"/>
                          </a:rPr>
                          <m:t>𝑛</m:t>
                        </m:r>
                      </m:sup>
                    </m:sSup>
                    <m:r>
                      <m:rPr>
                        <m:nor/>
                      </m:rPr>
                      <a:rPr lang="en-US" altLang="zh-CN" sz="2800" kern="100">
                        <a:solidFill>
                          <a:srgbClr val="0000FF"/>
                        </a:solidFill>
                        <a:latin typeface="宋体" panose="02010600030101010101" pitchFamily="2" charset="-122"/>
                        <a:cs typeface="Times New Roman" panose="02020603050405020304" pitchFamily="18" charset="0"/>
                      </a:rPr>
                      <m:t>+</m:t>
                    </m:r>
                    <m:r>
                      <m:rPr>
                        <m:sty m:val="p"/>
                      </m:rPr>
                      <a:rPr lang="en-US" altLang="zh-CN" sz="2800" kern="100">
                        <a:solidFill>
                          <a:srgbClr val="0000FF"/>
                        </a:solidFill>
                        <a:latin typeface="Cambria Math" panose="02040503050406030204" pitchFamily="18" charset="0"/>
                        <a:cs typeface="Times New Roman" panose="02020603050405020304" pitchFamily="18" charset="0"/>
                      </a:rPr>
                      <m:t>ε</m:t>
                    </m:r>
                  </m:oMath>
                </a14:m>
                <a:r>
                  <a:rPr lang="en-US" altLang="zh-CN" sz="2800" kern="100" dirty="0">
                    <a:solidFill>
                      <a:srgbClr val="0000FF"/>
                    </a:solidFill>
                    <a:latin typeface="宋体" panose="02010600030101010101" pitchFamily="2" charset="-122"/>
                    <a:cs typeface="Times New Roman" panose="02020603050405020304" pitchFamily="18" charset="0"/>
                  </a:rPr>
                  <a:t>=</a:t>
                </a:r>
                <a14:m>
                  <m:oMath xmlns:m="http://schemas.openxmlformats.org/officeDocument/2006/math">
                    <m:r>
                      <a:rPr lang="en-US" altLang="zh-CN" sz="2800" i="1" kern="100">
                        <a:solidFill>
                          <a:srgbClr val="0000FF"/>
                        </a:solidFill>
                        <a:latin typeface="Cambria Math" panose="02040503050406030204" pitchFamily="18" charset="0"/>
                        <a:cs typeface="Times New Roman" panose="02020603050405020304" pitchFamily="18" charset="0"/>
                      </a:rPr>
                      <m:t>𝑋</m:t>
                    </m:r>
                    <m:r>
                      <m:rPr>
                        <m:sty m:val="p"/>
                      </m:rPr>
                      <a:rPr lang="en-US" altLang="zh-CN" sz="2800" kern="100">
                        <a:solidFill>
                          <a:srgbClr val="0000FF"/>
                        </a:solidFill>
                        <a:latin typeface="Cambria Math" panose="02040503050406030204" pitchFamily="18" charset="0"/>
                        <a:cs typeface="Times New Roman" panose="02020603050405020304" pitchFamily="18" charset="0"/>
                      </a:rPr>
                      <m:t>β</m:t>
                    </m:r>
                  </m:oMath>
                </a14:m>
                <a:r>
                  <a:rPr lang="en-US" altLang="zh-CN" sz="2800" kern="100" dirty="0">
                    <a:solidFill>
                      <a:srgbClr val="0000FF"/>
                    </a:solidFill>
                    <a:latin typeface="宋体" panose="02010600030101010101" pitchFamily="2" charset="-122"/>
                    <a:cs typeface="Times New Roman" panose="02020603050405020304" pitchFamily="18" charset="0"/>
                  </a:rPr>
                  <a:t>+</a:t>
                </a:r>
                <a14:m>
                  <m:oMath xmlns:m="http://schemas.openxmlformats.org/officeDocument/2006/math">
                    <m:r>
                      <m:rPr>
                        <m:sty m:val="p"/>
                      </m:rPr>
                      <a:rPr lang="en-US" altLang="zh-CN" sz="2800" kern="100">
                        <a:solidFill>
                          <a:srgbClr val="0000FF"/>
                        </a:solidFill>
                        <a:latin typeface="Cambria Math" panose="02040503050406030204" pitchFamily="18" charset="0"/>
                        <a:cs typeface="Times New Roman" panose="02020603050405020304" pitchFamily="18" charset="0"/>
                      </a:rPr>
                      <m:t>ε</m:t>
                    </m:r>
                  </m:oMath>
                </a14:m>
                <a:endParaRPr lang="zh-CN" altLang="zh-CN" sz="2800" kern="100" dirty="0">
                  <a:solidFill>
                    <a:srgbClr val="0000FF"/>
                  </a:solidFill>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1907704" y="3104964"/>
                <a:ext cx="5104571" cy="523220"/>
              </a:xfrm>
              <a:prstGeom prst="rect">
                <a:avLst/>
              </a:prstGeom>
              <a:blipFill>
                <a:blip r:embed="rId3"/>
                <a:stretch>
                  <a:fillRect t="-15116" b="-279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95536" y="3847133"/>
                <a:ext cx="8496944" cy="1902059"/>
              </a:xfrm>
              <a:prstGeom prst="rect">
                <a:avLst/>
              </a:prstGeom>
            </p:spPr>
            <p:txBody>
              <a:bodyPr wrap="square">
                <a:spAutoFit/>
              </a:bodyPr>
              <a:lstStyle/>
              <a:p>
                <a:pPr marL="214313" indent="-214313" algn="just">
                  <a:buFont typeface="Wingdings" panose="05000000000000000000" pitchFamily="2" charset="2"/>
                  <a:buChar char="Ø"/>
                </a:pPr>
                <a:r>
                  <a:rPr lang="zh-CN" altLang="zh-CN" sz="28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作变量替换，令</a:t>
                </a:r>
                <a14:m>
                  <m:oMath xmlns:m="http://schemas.openxmlformats.org/officeDocument/2006/math">
                    <m:sSub>
                      <m:sSubPr>
                        <m:ctrlPr>
                          <a:rPr lang="zh-CN" altLang="zh-CN" sz="2800" i="1">
                            <a:solidFill>
                              <a:srgbClr val="0000FF"/>
                            </a:solidFill>
                            <a:latin typeface="Cambria Math" panose="02040503050406030204" pitchFamily="18" charset="0"/>
                            <a:ea typeface="Cambria Math" panose="02040503050406030204" pitchFamily="18" charset="0"/>
                          </a:rPr>
                        </m:ctrlPr>
                      </m:sSubPr>
                      <m:e>
                        <m:r>
                          <a:rPr lang="en-US" altLang="zh-CN" sz="2800" i="1">
                            <a:solidFill>
                              <a:srgbClr val="0000FF"/>
                            </a:solidFill>
                            <a:latin typeface="Cambria Math" panose="02040503050406030204" pitchFamily="18" charset="0"/>
                            <a:cs typeface="Times New Roman" panose="02020603050405020304" pitchFamily="18" charset="0"/>
                          </a:rPr>
                          <m:t>𝑥</m:t>
                        </m:r>
                      </m:e>
                      <m:sub>
                        <m:r>
                          <a:rPr lang="en-US" altLang="zh-CN" sz="2800" i="1">
                            <a:solidFill>
                              <a:srgbClr val="0000FF"/>
                            </a:solidFill>
                            <a:latin typeface="Cambria Math" panose="02040503050406030204" pitchFamily="18" charset="0"/>
                            <a:cs typeface="Times New Roman" panose="02020603050405020304" pitchFamily="18" charset="0"/>
                          </a:rPr>
                          <m:t>1</m:t>
                        </m:r>
                      </m:sub>
                    </m:sSub>
                    <m:r>
                      <a:rPr lang="en-US" altLang="zh-CN" sz="2800" i="1">
                        <a:solidFill>
                          <a:srgbClr val="0000FF"/>
                        </a:solidFill>
                        <a:latin typeface="Cambria Math" panose="02040503050406030204" pitchFamily="18" charset="0"/>
                        <a:cs typeface="Times New Roman" panose="02020603050405020304" pitchFamily="18" charset="0"/>
                      </a:rPr>
                      <m:t>=</m:t>
                    </m:r>
                    <m:r>
                      <a:rPr lang="en-US" altLang="zh-CN" sz="2800" i="1">
                        <a:solidFill>
                          <a:srgbClr val="0000FF"/>
                        </a:solidFill>
                        <a:latin typeface="Cambria Math" panose="02040503050406030204" pitchFamily="18" charset="0"/>
                        <a:cs typeface="Times New Roman" panose="02020603050405020304" pitchFamily="18" charset="0"/>
                      </a:rPr>
                      <m:t>𝑥</m:t>
                    </m:r>
                  </m:oMath>
                </a14:m>
                <a:r>
                  <a:rPr lang="zh-CN" altLang="zh-CN" sz="28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a:t>
                </a:r>
                <a14:m>
                  <m:oMath xmlns:m="http://schemas.openxmlformats.org/officeDocument/2006/math">
                    <m:sSub>
                      <m:sSubPr>
                        <m:ctrlPr>
                          <a:rPr lang="zh-CN" altLang="zh-CN" sz="2800" i="1">
                            <a:solidFill>
                              <a:srgbClr val="0000FF"/>
                            </a:solidFill>
                            <a:latin typeface="Cambria Math" panose="02040503050406030204" pitchFamily="18" charset="0"/>
                            <a:ea typeface="Cambria Math" panose="02040503050406030204" pitchFamily="18" charset="0"/>
                          </a:rPr>
                        </m:ctrlPr>
                      </m:sSubPr>
                      <m:e>
                        <m:r>
                          <a:rPr lang="en-US" altLang="zh-CN" sz="2800" i="1">
                            <a:solidFill>
                              <a:srgbClr val="0000FF"/>
                            </a:solidFill>
                            <a:latin typeface="Cambria Math" panose="02040503050406030204" pitchFamily="18" charset="0"/>
                            <a:cs typeface="Times New Roman" panose="02020603050405020304" pitchFamily="18" charset="0"/>
                          </a:rPr>
                          <m:t>𝑥</m:t>
                        </m:r>
                      </m:e>
                      <m:sub>
                        <m:r>
                          <a:rPr lang="en-US" altLang="zh-CN" sz="2800" i="1">
                            <a:solidFill>
                              <a:srgbClr val="0000FF"/>
                            </a:solidFill>
                            <a:latin typeface="Cambria Math" panose="02040503050406030204" pitchFamily="18" charset="0"/>
                            <a:cs typeface="Times New Roman" panose="02020603050405020304" pitchFamily="18" charset="0"/>
                          </a:rPr>
                          <m:t>2</m:t>
                        </m:r>
                      </m:sub>
                    </m:sSub>
                    <m:r>
                      <a:rPr lang="en-US" altLang="zh-CN" sz="2800" i="1">
                        <a:solidFill>
                          <a:srgbClr val="0000FF"/>
                        </a:solidFill>
                        <a:latin typeface="Cambria Math" panose="02040503050406030204" pitchFamily="18" charset="0"/>
                        <a:cs typeface="Times New Roman" panose="02020603050405020304" pitchFamily="18" charset="0"/>
                      </a:rPr>
                      <m:t>=</m:t>
                    </m:r>
                    <m:sSup>
                      <m:sSupPr>
                        <m:ctrlPr>
                          <a:rPr lang="zh-CN" altLang="zh-CN" sz="2800" i="1">
                            <a:solidFill>
                              <a:srgbClr val="0000FF"/>
                            </a:solidFill>
                            <a:latin typeface="Cambria Math" panose="02040503050406030204" pitchFamily="18" charset="0"/>
                            <a:ea typeface="Cambria Math" panose="02040503050406030204" pitchFamily="18" charset="0"/>
                          </a:rPr>
                        </m:ctrlPr>
                      </m:sSupPr>
                      <m:e>
                        <m:r>
                          <a:rPr lang="en-US" altLang="zh-CN" sz="2800" i="1">
                            <a:solidFill>
                              <a:srgbClr val="0000FF"/>
                            </a:solidFill>
                            <a:latin typeface="Cambria Math" panose="02040503050406030204" pitchFamily="18" charset="0"/>
                            <a:cs typeface="Times New Roman" panose="02020603050405020304" pitchFamily="18" charset="0"/>
                          </a:rPr>
                          <m:t>𝑥</m:t>
                        </m:r>
                      </m:e>
                      <m:sup>
                        <m:r>
                          <a:rPr lang="en-US" altLang="zh-CN" sz="2800" i="1">
                            <a:solidFill>
                              <a:srgbClr val="0000FF"/>
                            </a:solidFill>
                            <a:latin typeface="Cambria Math" panose="02040503050406030204" pitchFamily="18" charset="0"/>
                            <a:cs typeface="Times New Roman" panose="02020603050405020304" pitchFamily="18" charset="0"/>
                          </a:rPr>
                          <m:t>2</m:t>
                        </m:r>
                      </m:sup>
                    </m:sSup>
                  </m:oMath>
                </a14:m>
                <a:r>
                  <a:rPr lang="zh-CN" altLang="zh-CN" sz="28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a:t>
                </a:r>
                <a14:m>
                  <m:oMath xmlns:m="http://schemas.openxmlformats.org/officeDocument/2006/math">
                    <m:sSub>
                      <m:sSubPr>
                        <m:ctrlPr>
                          <a:rPr lang="zh-CN" altLang="zh-CN" sz="2800" i="1">
                            <a:solidFill>
                              <a:srgbClr val="0000FF"/>
                            </a:solidFill>
                            <a:latin typeface="Cambria Math" panose="02040503050406030204" pitchFamily="18" charset="0"/>
                            <a:ea typeface="Cambria Math" panose="02040503050406030204" pitchFamily="18" charset="0"/>
                          </a:rPr>
                        </m:ctrlPr>
                      </m:sSubPr>
                      <m:e>
                        <m:r>
                          <a:rPr lang="en-US" altLang="zh-CN" sz="2800" i="1">
                            <a:solidFill>
                              <a:srgbClr val="0000FF"/>
                            </a:solidFill>
                            <a:latin typeface="Cambria Math" panose="02040503050406030204" pitchFamily="18" charset="0"/>
                            <a:cs typeface="Times New Roman" panose="02020603050405020304" pitchFamily="18" charset="0"/>
                          </a:rPr>
                          <m:t>𝑥</m:t>
                        </m:r>
                      </m:e>
                      <m:sub>
                        <m:r>
                          <a:rPr lang="en-US" altLang="zh-CN" sz="2800" i="1">
                            <a:solidFill>
                              <a:srgbClr val="0000FF"/>
                            </a:solidFill>
                            <a:latin typeface="Cambria Math" panose="02040503050406030204" pitchFamily="18" charset="0"/>
                            <a:cs typeface="Times New Roman" panose="02020603050405020304" pitchFamily="18" charset="0"/>
                          </a:rPr>
                          <m:t>3</m:t>
                        </m:r>
                      </m:sub>
                    </m:sSub>
                    <m:r>
                      <a:rPr lang="en-US" altLang="zh-CN" sz="2800" i="1">
                        <a:solidFill>
                          <a:srgbClr val="0000FF"/>
                        </a:solidFill>
                        <a:latin typeface="Cambria Math" panose="02040503050406030204" pitchFamily="18" charset="0"/>
                        <a:cs typeface="Times New Roman" panose="02020603050405020304" pitchFamily="18" charset="0"/>
                      </a:rPr>
                      <m:t>=</m:t>
                    </m:r>
                    <m:sSup>
                      <m:sSupPr>
                        <m:ctrlPr>
                          <a:rPr lang="zh-CN" altLang="zh-CN" sz="2800" i="1">
                            <a:solidFill>
                              <a:srgbClr val="0000FF"/>
                            </a:solidFill>
                            <a:latin typeface="Cambria Math" panose="02040503050406030204" pitchFamily="18" charset="0"/>
                            <a:ea typeface="Cambria Math" panose="02040503050406030204" pitchFamily="18" charset="0"/>
                          </a:rPr>
                        </m:ctrlPr>
                      </m:sSupPr>
                      <m:e>
                        <m:r>
                          <a:rPr lang="en-US" altLang="zh-CN" sz="2800" i="1">
                            <a:solidFill>
                              <a:srgbClr val="0000FF"/>
                            </a:solidFill>
                            <a:latin typeface="Cambria Math" panose="02040503050406030204" pitchFamily="18" charset="0"/>
                            <a:cs typeface="Times New Roman" panose="02020603050405020304" pitchFamily="18" charset="0"/>
                          </a:rPr>
                          <m:t>𝑥</m:t>
                        </m:r>
                      </m:e>
                      <m:sup>
                        <m:r>
                          <a:rPr lang="en-US" altLang="zh-CN" sz="2800" i="1">
                            <a:solidFill>
                              <a:srgbClr val="0000FF"/>
                            </a:solidFill>
                            <a:latin typeface="Cambria Math" panose="02040503050406030204" pitchFamily="18" charset="0"/>
                            <a:cs typeface="Times New Roman" panose="02020603050405020304" pitchFamily="18" charset="0"/>
                          </a:rPr>
                          <m:t>3</m:t>
                        </m:r>
                      </m:sup>
                    </m:sSup>
                  </m:oMath>
                </a14:m>
                <a:r>
                  <a:rPr lang="zh-CN" altLang="zh-CN" sz="28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a:t>
                </a:r>
                <a14:m>
                  <m:oMath xmlns:m="http://schemas.openxmlformats.org/officeDocument/2006/math">
                    <m:sSup>
                      <m:sSupPr>
                        <m:ctrlPr>
                          <a:rPr lang="zh-CN" altLang="zh-CN" sz="2800" i="1">
                            <a:solidFill>
                              <a:srgbClr val="0000FF"/>
                            </a:solidFill>
                            <a:latin typeface="Cambria Math" panose="02040503050406030204" pitchFamily="18" charset="0"/>
                            <a:ea typeface="Cambria Math" panose="02040503050406030204" pitchFamily="18" charset="0"/>
                          </a:rPr>
                        </m:ctrlPr>
                      </m:sSupPr>
                      <m:e>
                        <m:sSub>
                          <m:sSubPr>
                            <m:ctrlPr>
                              <a:rPr lang="zh-CN" altLang="zh-CN" sz="2800" i="1">
                                <a:solidFill>
                                  <a:srgbClr val="0000FF"/>
                                </a:solidFill>
                                <a:latin typeface="Cambria Math" panose="02040503050406030204" pitchFamily="18" charset="0"/>
                                <a:ea typeface="Cambria Math" panose="02040503050406030204" pitchFamily="18" charset="0"/>
                              </a:rPr>
                            </m:ctrlPr>
                          </m:sSubPr>
                          <m:e>
                            <m:r>
                              <a:rPr lang="en-US" altLang="zh-CN" sz="2800" i="1">
                                <a:solidFill>
                                  <a:srgbClr val="0000FF"/>
                                </a:solidFill>
                                <a:latin typeface="Cambria Math" panose="02040503050406030204" pitchFamily="18" charset="0"/>
                                <a:cs typeface="Times New Roman" panose="02020603050405020304" pitchFamily="18" charset="0"/>
                              </a:rPr>
                              <m:t>𝑥</m:t>
                            </m:r>
                          </m:e>
                          <m:sub>
                            <m:r>
                              <a:rPr lang="en-US" altLang="zh-CN" sz="2800" i="1">
                                <a:solidFill>
                                  <a:srgbClr val="0000FF"/>
                                </a:solidFill>
                                <a:latin typeface="Cambria Math" panose="02040503050406030204" pitchFamily="18" charset="0"/>
                                <a:cs typeface="Times New Roman" panose="02020603050405020304" pitchFamily="18" charset="0"/>
                              </a:rPr>
                              <m:t>4</m:t>
                            </m:r>
                          </m:sub>
                        </m:sSub>
                        <m:r>
                          <m:rPr>
                            <m:nor/>
                          </m:rPr>
                          <a:rPr lang="en-US" altLang="zh-CN" sz="280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m:t>=</m:t>
                        </m:r>
                        <m:r>
                          <a:rPr lang="en-US" altLang="zh-CN" sz="2800" i="1">
                            <a:solidFill>
                              <a:srgbClr val="0000FF"/>
                            </a:solidFill>
                            <a:latin typeface="Cambria Math" panose="02040503050406030204" pitchFamily="18" charset="0"/>
                            <a:cs typeface="Times New Roman" panose="02020603050405020304" pitchFamily="18" charset="0"/>
                          </a:rPr>
                          <m:t>𝑥</m:t>
                        </m:r>
                      </m:e>
                      <m:sup>
                        <m:r>
                          <a:rPr lang="en-US" altLang="zh-CN" sz="2800" i="1">
                            <a:solidFill>
                              <a:srgbClr val="0000FF"/>
                            </a:solidFill>
                            <a:latin typeface="Cambria Math" panose="02040503050406030204" pitchFamily="18" charset="0"/>
                            <a:cs typeface="Times New Roman" panose="02020603050405020304" pitchFamily="18" charset="0"/>
                          </a:rPr>
                          <m:t>4</m:t>
                        </m:r>
                      </m:sup>
                    </m:sSup>
                  </m:oMath>
                </a14:m>
                <a:r>
                  <a:rPr lang="zh-CN" altLang="zh-CN" sz="28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，那么，原方程可以改写为：</a:t>
                </a:r>
                <a14:m>
                  <m:oMath xmlns:m="http://schemas.openxmlformats.org/officeDocument/2006/math">
                    <m:r>
                      <m:rPr>
                        <m:nor/>
                      </m:rPr>
                      <a:rPr lang="en-US" altLang="zh-CN" sz="2800">
                        <a:solidFill>
                          <a:srgbClr val="0000FF"/>
                        </a:solidFill>
                        <a:latin typeface="华文仿宋" panose="02010600040101010101" pitchFamily="2" charset="-122"/>
                        <a:ea typeface="华文仿宋" panose="02010600040101010101" pitchFamily="2" charset="-122"/>
                      </a:rPr>
                      <m:t>y</m:t>
                    </m:r>
                    <m:r>
                      <m:rPr>
                        <m:nor/>
                      </m:rPr>
                      <a:rPr lang="en-US" altLang="zh-CN" sz="280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m:t>=</m:t>
                    </m:r>
                    <m:sSub>
                      <m:sSubPr>
                        <m:ctrlPr>
                          <a:rPr lang="zh-CN" altLang="zh-CN" sz="2800" i="1">
                            <a:solidFill>
                              <a:srgbClr val="0000FF"/>
                            </a:solidFill>
                            <a:latin typeface="Cambria Math" panose="02040503050406030204" pitchFamily="18" charset="0"/>
                            <a:ea typeface="Cambria Math" panose="02040503050406030204" pitchFamily="18" charset="0"/>
                          </a:rPr>
                        </m:ctrlPr>
                      </m:sSubPr>
                      <m:e>
                        <m:r>
                          <a:rPr lang="en-US" altLang="zh-CN" sz="2800" i="1">
                            <a:solidFill>
                              <a:srgbClr val="0000FF"/>
                            </a:solidFill>
                            <a:latin typeface="Cambria Math" panose="02040503050406030204" pitchFamily="18" charset="0"/>
                            <a:cs typeface="Times New Roman" panose="02020603050405020304" pitchFamily="18" charset="0"/>
                          </a:rPr>
                          <m:t>𝛽</m:t>
                        </m:r>
                      </m:e>
                      <m:sub>
                        <m:r>
                          <a:rPr lang="en-US" altLang="zh-CN" sz="2800" i="1">
                            <a:solidFill>
                              <a:srgbClr val="0000FF"/>
                            </a:solidFill>
                            <a:latin typeface="Cambria Math" panose="02040503050406030204" pitchFamily="18" charset="0"/>
                            <a:cs typeface="Times New Roman" panose="02020603050405020304" pitchFamily="18" charset="0"/>
                          </a:rPr>
                          <m:t>0</m:t>
                        </m:r>
                      </m:sub>
                    </m:sSub>
                    <m:r>
                      <m:rPr>
                        <m:nor/>
                      </m:rPr>
                      <a:rPr lang="en-US" altLang="zh-CN" sz="280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m:t>+</m:t>
                    </m:r>
                    <m:sSub>
                      <m:sSubPr>
                        <m:ctrlPr>
                          <a:rPr lang="zh-CN" altLang="zh-CN" sz="2800" i="1">
                            <a:solidFill>
                              <a:srgbClr val="0000FF"/>
                            </a:solidFill>
                            <a:latin typeface="Cambria Math" panose="02040503050406030204" pitchFamily="18" charset="0"/>
                            <a:ea typeface="Cambria Math" panose="02040503050406030204" pitchFamily="18" charset="0"/>
                          </a:rPr>
                        </m:ctrlPr>
                      </m:sSubPr>
                      <m:e>
                        <m:r>
                          <a:rPr lang="en-US" altLang="zh-CN" sz="2800" i="1">
                            <a:solidFill>
                              <a:srgbClr val="0000FF"/>
                            </a:solidFill>
                            <a:latin typeface="Cambria Math" panose="02040503050406030204" pitchFamily="18" charset="0"/>
                            <a:cs typeface="Times New Roman" panose="02020603050405020304" pitchFamily="18" charset="0"/>
                          </a:rPr>
                          <m:t>𝛽</m:t>
                        </m:r>
                      </m:e>
                      <m:sub>
                        <m:r>
                          <a:rPr lang="en-US" altLang="zh-CN" sz="2800" i="1">
                            <a:solidFill>
                              <a:srgbClr val="0000FF"/>
                            </a:solidFill>
                            <a:latin typeface="Cambria Math" panose="02040503050406030204" pitchFamily="18" charset="0"/>
                            <a:cs typeface="Times New Roman" panose="02020603050405020304" pitchFamily="18" charset="0"/>
                          </a:rPr>
                          <m:t>1</m:t>
                        </m:r>
                      </m:sub>
                    </m:sSub>
                    <m:sSub>
                      <m:sSubPr>
                        <m:ctrlPr>
                          <a:rPr lang="zh-CN" altLang="zh-CN" sz="2800" i="1">
                            <a:solidFill>
                              <a:srgbClr val="0000FF"/>
                            </a:solidFill>
                            <a:latin typeface="Cambria Math" panose="02040503050406030204" pitchFamily="18" charset="0"/>
                            <a:ea typeface="Cambria Math" panose="02040503050406030204" pitchFamily="18" charset="0"/>
                          </a:rPr>
                        </m:ctrlPr>
                      </m:sSubPr>
                      <m:e>
                        <m:r>
                          <a:rPr lang="en-US" altLang="zh-CN" sz="2800" i="1">
                            <a:solidFill>
                              <a:srgbClr val="0000FF"/>
                            </a:solidFill>
                            <a:latin typeface="Cambria Math" panose="02040503050406030204" pitchFamily="18" charset="0"/>
                            <a:cs typeface="Times New Roman" panose="02020603050405020304" pitchFamily="18" charset="0"/>
                          </a:rPr>
                          <m:t>𝑥</m:t>
                        </m:r>
                      </m:e>
                      <m:sub>
                        <m:r>
                          <a:rPr lang="en-US" altLang="zh-CN" sz="2800" i="1">
                            <a:solidFill>
                              <a:srgbClr val="0000FF"/>
                            </a:solidFill>
                            <a:latin typeface="Cambria Math" panose="02040503050406030204" pitchFamily="18" charset="0"/>
                            <a:cs typeface="Times New Roman" panose="02020603050405020304" pitchFamily="18" charset="0"/>
                          </a:rPr>
                          <m:t>1</m:t>
                        </m:r>
                      </m:sub>
                    </m:sSub>
                    <m:r>
                      <m:rPr>
                        <m:nor/>
                      </m:rPr>
                      <a:rPr lang="en-US" altLang="zh-CN" sz="280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m:t>+</m:t>
                    </m:r>
                    <m:sSub>
                      <m:sSubPr>
                        <m:ctrlPr>
                          <a:rPr lang="zh-CN" altLang="zh-CN" sz="2800" i="1">
                            <a:solidFill>
                              <a:srgbClr val="0000FF"/>
                            </a:solidFill>
                            <a:latin typeface="Cambria Math" panose="02040503050406030204" pitchFamily="18" charset="0"/>
                            <a:ea typeface="Cambria Math" panose="02040503050406030204" pitchFamily="18" charset="0"/>
                          </a:rPr>
                        </m:ctrlPr>
                      </m:sSubPr>
                      <m:e>
                        <m:r>
                          <a:rPr lang="en-US" altLang="zh-CN" sz="2800" i="1">
                            <a:solidFill>
                              <a:srgbClr val="0000FF"/>
                            </a:solidFill>
                            <a:latin typeface="Cambria Math" panose="02040503050406030204" pitchFamily="18" charset="0"/>
                            <a:cs typeface="Times New Roman" panose="02020603050405020304" pitchFamily="18" charset="0"/>
                          </a:rPr>
                          <m:t>𝛽</m:t>
                        </m:r>
                      </m:e>
                      <m:sub>
                        <m:r>
                          <a:rPr lang="en-US" altLang="zh-CN" sz="2800" i="1">
                            <a:solidFill>
                              <a:srgbClr val="0000FF"/>
                            </a:solidFill>
                            <a:latin typeface="Cambria Math" panose="02040503050406030204" pitchFamily="18" charset="0"/>
                            <a:cs typeface="Times New Roman" panose="02020603050405020304" pitchFamily="18" charset="0"/>
                          </a:rPr>
                          <m:t>2</m:t>
                        </m:r>
                      </m:sub>
                    </m:sSub>
                    <m:sSub>
                      <m:sSubPr>
                        <m:ctrlPr>
                          <a:rPr lang="zh-CN" altLang="zh-CN" sz="2800" i="1">
                            <a:solidFill>
                              <a:srgbClr val="0000FF"/>
                            </a:solidFill>
                            <a:latin typeface="Cambria Math" panose="02040503050406030204" pitchFamily="18" charset="0"/>
                            <a:ea typeface="Cambria Math" panose="02040503050406030204" pitchFamily="18" charset="0"/>
                          </a:rPr>
                        </m:ctrlPr>
                      </m:sSubPr>
                      <m:e>
                        <m:r>
                          <a:rPr lang="en-US" altLang="zh-CN" sz="2800" i="1">
                            <a:solidFill>
                              <a:srgbClr val="0000FF"/>
                            </a:solidFill>
                            <a:latin typeface="Cambria Math" panose="02040503050406030204" pitchFamily="18" charset="0"/>
                            <a:cs typeface="Times New Roman" panose="02020603050405020304" pitchFamily="18" charset="0"/>
                          </a:rPr>
                          <m:t>𝑥</m:t>
                        </m:r>
                      </m:e>
                      <m:sub>
                        <m:r>
                          <a:rPr lang="en-US" altLang="zh-CN" sz="2800" i="1">
                            <a:solidFill>
                              <a:srgbClr val="0000FF"/>
                            </a:solidFill>
                            <a:latin typeface="Cambria Math" panose="02040503050406030204" pitchFamily="18" charset="0"/>
                            <a:cs typeface="Times New Roman" panose="02020603050405020304" pitchFamily="18" charset="0"/>
                          </a:rPr>
                          <m:t>2</m:t>
                        </m:r>
                      </m:sub>
                    </m:sSub>
                    <m:r>
                      <m:rPr>
                        <m:nor/>
                      </m:rPr>
                      <a:rPr lang="en-US" altLang="zh-CN" sz="280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m:t>+</m:t>
                    </m:r>
                    <m:sSub>
                      <m:sSubPr>
                        <m:ctrlPr>
                          <a:rPr lang="zh-CN" altLang="zh-CN" sz="2800" i="1">
                            <a:solidFill>
                              <a:srgbClr val="0000FF"/>
                            </a:solidFill>
                            <a:latin typeface="Cambria Math" panose="02040503050406030204" pitchFamily="18" charset="0"/>
                            <a:ea typeface="Cambria Math" panose="02040503050406030204" pitchFamily="18" charset="0"/>
                          </a:rPr>
                        </m:ctrlPr>
                      </m:sSubPr>
                      <m:e>
                        <m:r>
                          <a:rPr lang="en-US" altLang="zh-CN" sz="2800" i="1">
                            <a:solidFill>
                              <a:srgbClr val="0000FF"/>
                            </a:solidFill>
                            <a:latin typeface="Cambria Math" panose="02040503050406030204" pitchFamily="18" charset="0"/>
                            <a:cs typeface="Times New Roman" panose="02020603050405020304" pitchFamily="18" charset="0"/>
                          </a:rPr>
                          <m:t>𝛽</m:t>
                        </m:r>
                      </m:e>
                      <m:sub>
                        <m:r>
                          <a:rPr lang="en-US" altLang="zh-CN" sz="2800" i="1">
                            <a:solidFill>
                              <a:srgbClr val="0000FF"/>
                            </a:solidFill>
                            <a:latin typeface="Cambria Math" panose="02040503050406030204" pitchFamily="18" charset="0"/>
                            <a:cs typeface="Times New Roman" panose="02020603050405020304" pitchFamily="18" charset="0"/>
                          </a:rPr>
                          <m:t>3</m:t>
                        </m:r>
                      </m:sub>
                    </m:sSub>
                    <m:sSub>
                      <m:sSubPr>
                        <m:ctrlPr>
                          <a:rPr lang="zh-CN" altLang="zh-CN" sz="2800" i="1">
                            <a:solidFill>
                              <a:srgbClr val="0000FF"/>
                            </a:solidFill>
                            <a:latin typeface="Cambria Math" panose="02040503050406030204" pitchFamily="18" charset="0"/>
                            <a:ea typeface="Cambria Math" panose="02040503050406030204" pitchFamily="18" charset="0"/>
                          </a:rPr>
                        </m:ctrlPr>
                      </m:sSubPr>
                      <m:e>
                        <m:r>
                          <a:rPr lang="en-US" altLang="zh-CN" sz="2800" i="1">
                            <a:solidFill>
                              <a:srgbClr val="0000FF"/>
                            </a:solidFill>
                            <a:latin typeface="Cambria Math" panose="02040503050406030204" pitchFamily="18" charset="0"/>
                            <a:cs typeface="Times New Roman" panose="02020603050405020304" pitchFamily="18" charset="0"/>
                          </a:rPr>
                          <m:t>𝑥</m:t>
                        </m:r>
                      </m:e>
                      <m:sub>
                        <m:r>
                          <a:rPr lang="en-US" altLang="zh-CN" sz="2800" i="1">
                            <a:solidFill>
                              <a:srgbClr val="0000FF"/>
                            </a:solidFill>
                            <a:latin typeface="Cambria Math" panose="02040503050406030204" pitchFamily="18" charset="0"/>
                            <a:cs typeface="Times New Roman" panose="02020603050405020304" pitchFamily="18" charset="0"/>
                          </a:rPr>
                          <m:t>3</m:t>
                        </m:r>
                      </m:sub>
                    </m:sSub>
                    <m:r>
                      <m:rPr>
                        <m:nor/>
                      </m:rPr>
                      <a:rPr lang="en-US" altLang="zh-CN" sz="280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m:t>+</m:t>
                    </m:r>
                    <m:sSub>
                      <m:sSubPr>
                        <m:ctrlPr>
                          <a:rPr lang="zh-CN" altLang="zh-CN" sz="2800" i="1">
                            <a:solidFill>
                              <a:srgbClr val="0000FF"/>
                            </a:solidFill>
                            <a:latin typeface="Cambria Math" panose="02040503050406030204" pitchFamily="18" charset="0"/>
                            <a:ea typeface="Cambria Math" panose="02040503050406030204" pitchFamily="18" charset="0"/>
                          </a:rPr>
                        </m:ctrlPr>
                      </m:sSubPr>
                      <m:e>
                        <m:r>
                          <a:rPr lang="en-US" altLang="zh-CN" sz="2800" i="1">
                            <a:solidFill>
                              <a:srgbClr val="0000FF"/>
                            </a:solidFill>
                            <a:latin typeface="Cambria Math" panose="02040503050406030204" pitchFamily="18" charset="0"/>
                            <a:cs typeface="Times New Roman" panose="02020603050405020304" pitchFamily="18" charset="0"/>
                          </a:rPr>
                          <m:t>𝛽</m:t>
                        </m:r>
                      </m:e>
                      <m:sub>
                        <m:r>
                          <a:rPr lang="en-US" altLang="zh-CN" sz="2800" i="1">
                            <a:solidFill>
                              <a:srgbClr val="0000FF"/>
                            </a:solidFill>
                            <a:latin typeface="Cambria Math" panose="02040503050406030204" pitchFamily="18" charset="0"/>
                            <a:cs typeface="Times New Roman" panose="02020603050405020304" pitchFamily="18" charset="0"/>
                          </a:rPr>
                          <m:t>4</m:t>
                        </m:r>
                      </m:sub>
                    </m:sSub>
                    <m:sSub>
                      <m:sSubPr>
                        <m:ctrlPr>
                          <a:rPr lang="zh-CN" altLang="zh-CN" sz="2800" i="1">
                            <a:solidFill>
                              <a:srgbClr val="0000FF"/>
                            </a:solidFill>
                            <a:latin typeface="Cambria Math" panose="02040503050406030204" pitchFamily="18" charset="0"/>
                            <a:ea typeface="Cambria Math" panose="02040503050406030204" pitchFamily="18" charset="0"/>
                          </a:rPr>
                        </m:ctrlPr>
                      </m:sSubPr>
                      <m:e>
                        <m:r>
                          <a:rPr lang="en-US" altLang="zh-CN" sz="2800" i="1">
                            <a:solidFill>
                              <a:srgbClr val="0000FF"/>
                            </a:solidFill>
                            <a:latin typeface="Cambria Math" panose="02040503050406030204" pitchFamily="18" charset="0"/>
                            <a:cs typeface="Times New Roman" panose="02020603050405020304" pitchFamily="18" charset="0"/>
                          </a:rPr>
                          <m:t>𝑥</m:t>
                        </m:r>
                      </m:e>
                      <m:sub>
                        <m:r>
                          <a:rPr lang="en-US" altLang="zh-CN" sz="2800" i="1">
                            <a:solidFill>
                              <a:srgbClr val="0000FF"/>
                            </a:solidFill>
                            <a:latin typeface="Cambria Math" panose="02040503050406030204" pitchFamily="18" charset="0"/>
                            <a:cs typeface="Times New Roman" panose="02020603050405020304" pitchFamily="18" charset="0"/>
                          </a:rPr>
                          <m:t>4</m:t>
                        </m:r>
                      </m:sub>
                    </m:sSub>
                    <m:r>
                      <m:rPr>
                        <m:nor/>
                      </m:rPr>
                      <a:rPr lang="en-US" altLang="zh-CN" sz="280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m:t> </m:t>
                    </m:r>
                  </m:oMath>
                </a14:m>
                <a:r>
                  <a:rPr lang="zh-CN" altLang="zh-CN" sz="28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a:t>
                </a:r>
                <a:endParaRPr lang="en-US" altLang="zh-CN" sz="28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endParaRPr>
              </a:p>
              <a:p>
                <a:pPr marL="214313" indent="-214313" algn="just">
                  <a:buFont typeface="Wingdings" panose="05000000000000000000" pitchFamily="2" charset="2"/>
                  <a:buChar char="Ø"/>
                </a:pPr>
                <a:r>
                  <a:rPr lang="zh-CN" altLang="zh-CN" sz="2800" dirty="0">
                    <a:solidFill>
                      <a:srgbClr val="0000FF"/>
                    </a:solidFill>
                    <a:latin typeface="华文仿宋" panose="02010600040101010101" pitchFamily="2" charset="-122"/>
                    <a:ea typeface="华文仿宋" panose="02010600040101010101" pitchFamily="2" charset="-122"/>
                    <a:cs typeface="Times New Roman" panose="02020603050405020304" pitchFamily="18" charset="0"/>
                  </a:rPr>
                  <a:t>之前所学过的有关线性回归的方法就都可以使用了。</a:t>
                </a:r>
                <a:endParaRPr lang="zh-CN" altLang="en-US" sz="2800" dirty="0">
                  <a:solidFill>
                    <a:srgbClr val="0000FF"/>
                  </a:solidFill>
                  <a:latin typeface="华文仿宋" panose="02010600040101010101" pitchFamily="2" charset="-122"/>
                  <a:ea typeface="华文仿宋" panose="02010600040101010101" pitchFamily="2"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395536" y="3847133"/>
                <a:ext cx="8496944" cy="1902059"/>
              </a:xfrm>
              <a:prstGeom prst="rect">
                <a:avLst/>
              </a:prstGeom>
              <a:blipFill>
                <a:blip r:embed="rId4"/>
                <a:stretch>
                  <a:fillRect l="-646" t="-3205" r="-5667" b="-80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24686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a:solidFill>
                  <a:srgbClr val="0000FF"/>
                </a:solidFill>
                <a:latin typeface="华文仿宋" panose="02010600040101010101" pitchFamily="2" charset="-122"/>
                <a:ea typeface="华文仿宋" panose="02010600040101010101" pitchFamily="2" charset="-122"/>
              </a:rPr>
              <a:t>多项式回归</a:t>
            </a:r>
            <a:r>
              <a:rPr lang="en-US" altLang="zh-CN" sz="3600" dirty="0">
                <a:solidFill>
                  <a:srgbClr val="0000FF"/>
                </a:solidFill>
                <a:latin typeface="华文仿宋" panose="02010600040101010101" pitchFamily="2" charset="-122"/>
                <a:ea typeface="华文仿宋" panose="02010600040101010101" pitchFamily="2" charset="-122"/>
              </a:rPr>
              <a:t>(PolynomialRegression.py)</a:t>
            </a:r>
            <a:endParaRPr lang="zh-CN" altLang="en-US" sz="3600" dirty="0">
              <a:solidFill>
                <a:srgbClr val="0000FF"/>
              </a:solidFill>
              <a:latin typeface="华文仿宋" panose="02010600040101010101" pitchFamily="2" charset="-122"/>
              <a:ea typeface="华文仿宋" panose="02010600040101010101" pitchFamily="2" charset="-122"/>
            </a:endParaRPr>
          </a:p>
        </p:txBody>
      </p:sp>
      <p:sp>
        <p:nvSpPr>
          <p:cNvPr id="4" name="文本框 3"/>
          <p:cNvSpPr txBox="1"/>
          <p:nvPr/>
        </p:nvSpPr>
        <p:spPr>
          <a:xfrm>
            <a:off x="359532" y="1639935"/>
            <a:ext cx="7122319" cy="951030"/>
          </a:xfrm>
          <a:prstGeom prst="rect">
            <a:avLst/>
          </a:prstGeom>
          <a:noFill/>
        </p:spPr>
        <p:txBody>
          <a:bodyPr wrap="square" rtlCol="0">
            <a:spAutoFit/>
          </a:bodyPr>
          <a:lstStyle/>
          <a:p>
            <a:pPr marL="257175" indent="-257175">
              <a:lnSpc>
                <a:spcPct val="90000"/>
              </a:lnSpc>
              <a:buFont typeface="Wingdings" panose="05000000000000000000" pitchFamily="2" charset="2"/>
              <a:buChar char="Ø"/>
            </a:pPr>
            <a:r>
              <a:rPr lang="zh-CN" altLang="en-US" sz="1800" dirty="0">
                <a:solidFill>
                  <a:srgbClr val="0000FF"/>
                </a:solidFill>
                <a:latin typeface="华文仿宋" panose="02010600040101010101" pitchFamily="2" charset="-122"/>
                <a:ea typeface="华文仿宋" panose="02010600040101010101" pitchFamily="2" charset="-122"/>
              </a:rPr>
              <a:t>分析代码中如何构造多项式回归的模型？</a:t>
            </a:r>
            <a:endParaRPr lang="en-US" altLang="zh-CN" sz="1800" dirty="0">
              <a:solidFill>
                <a:srgbClr val="0000FF"/>
              </a:solidFill>
              <a:latin typeface="华文仿宋" panose="02010600040101010101" pitchFamily="2" charset="-122"/>
              <a:ea typeface="华文仿宋" panose="02010600040101010101" pitchFamily="2" charset="-122"/>
            </a:endParaRPr>
          </a:p>
          <a:p>
            <a:pPr marL="257175" indent="-257175">
              <a:lnSpc>
                <a:spcPct val="90000"/>
              </a:lnSpc>
              <a:buFont typeface="Wingdings" panose="05000000000000000000" pitchFamily="2" charset="2"/>
              <a:buChar char="Ø"/>
            </a:pPr>
            <a:r>
              <a:rPr lang="zh-CN" altLang="en-US" sz="1800" dirty="0">
                <a:solidFill>
                  <a:srgbClr val="0000FF"/>
                </a:solidFill>
                <a:latin typeface="华文仿宋" panose="02010600040101010101" pitchFamily="2" charset="-122"/>
                <a:ea typeface="华文仿宋" panose="02010600040101010101" pitchFamily="2" charset="-122"/>
              </a:rPr>
              <a:t>各个变量的含义</a:t>
            </a:r>
            <a:endParaRPr lang="en-US" altLang="zh-CN" sz="1800" dirty="0">
              <a:solidFill>
                <a:srgbClr val="0000FF"/>
              </a:solidFill>
              <a:latin typeface="华文仿宋" panose="02010600040101010101" pitchFamily="2" charset="-122"/>
              <a:ea typeface="华文仿宋" panose="02010600040101010101" pitchFamily="2" charset="-122"/>
            </a:endParaRPr>
          </a:p>
          <a:p>
            <a:pPr marL="257175" indent="-257175">
              <a:lnSpc>
                <a:spcPct val="90000"/>
              </a:lnSpc>
              <a:buFont typeface="Wingdings" panose="05000000000000000000" pitchFamily="2" charset="2"/>
              <a:buChar char="Ø"/>
            </a:pPr>
            <a:r>
              <a:rPr lang="zh-CN" altLang="en-US" sz="1800" dirty="0">
                <a:solidFill>
                  <a:srgbClr val="0000FF"/>
                </a:solidFill>
                <a:latin typeface="华文仿宋" panose="02010600040101010101" pitchFamily="2" charset="-122"/>
                <a:ea typeface="华文仿宋" panose="02010600040101010101" pitchFamily="2" charset="-122"/>
              </a:rPr>
              <a:t>对变量进行的变换具有什么目的？</a:t>
            </a:r>
            <a:endParaRPr lang="en-US" altLang="zh-CN" sz="1800" dirty="0">
              <a:solidFill>
                <a:srgbClr val="0000FF"/>
              </a:solidFill>
              <a:latin typeface="华文仿宋" panose="02010600040101010101" pitchFamily="2" charset="-122"/>
              <a:ea typeface="华文仿宋" panose="02010600040101010101" pitchFamily="2" charset="-122"/>
            </a:endParaRPr>
          </a:p>
        </p:txBody>
      </p:sp>
      <p:pic>
        <p:nvPicPr>
          <p:cNvPr id="5" name="图片 4"/>
          <p:cNvPicPr>
            <a:picLocks noChangeAspect="1"/>
          </p:cNvPicPr>
          <p:nvPr/>
        </p:nvPicPr>
        <p:blipFill>
          <a:blip r:embed="rId2"/>
          <a:stretch>
            <a:fillRect/>
          </a:stretch>
        </p:blipFill>
        <p:spPr>
          <a:xfrm>
            <a:off x="1007604" y="2930139"/>
            <a:ext cx="7345726" cy="366568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372712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2"/>
          </p:nvPr>
        </p:nvSpPr>
        <p:spPr/>
        <p:txBody>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eaLnBrk="1" hangingPunct="1"/>
            <a:fld id="{3ACC46F5-A693-4CC7-9C06-BC70881EE73D}" type="slidenum">
              <a:rPr lang="en-US" altLang="zh-CN" sz="1000">
                <a:latin typeface="Arial" panose="020B0604020202020204" pitchFamily="34" charset="0"/>
              </a:rPr>
              <a:pPr eaLnBrk="1" hangingPunct="1"/>
              <a:t>9</a:t>
            </a:fld>
            <a:endParaRPr lang="en-US" altLang="zh-CN" sz="1000">
              <a:latin typeface="Arial" panose="020B0604020202020204" pitchFamily="34" charset="0"/>
            </a:endParaRPr>
          </a:p>
        </p:txBody>
      </p:sp>
      <p:sp>
        <p:nvSpPr>
          <p:cNvPr id="23555" name="Rectangle 4"/>
          <p:cNvSpPr>
            <a:spLocks noChangeArrowheads="1"/>
          </p:cNvSpPr>
          <p:nvPr/>
        </p:nvSpPr>
        <p:spPr bwMode="auto">
          <a:xfrm>
            <a:off x="143508" y="163513"/>
            <a:ext cx="77930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eaLnBrk="1" hangingPunct="1">
              <a:spcBef>
                <a:spcPct val="0"/>
              </a:spcBef>
              <a:buClrTx/>
              <a:buSzTx/>
              <a:buFontTx/>
              <a:buNone/>
            </a:pPr>
            <a:r>
              <a:rPr lang="zh-CN" altLang="en-US" sz="3200" b="1" dirty="0">
                <a:solidFill>
                  <a:srgbClr val="0000FF"/>
                </a:solidFill>
                <a:latin typeface="华文仿宋" panose="02010600040101010101" pitchFamily="2" charset="-122"/>
                <a:ea typeface="华文仿宋" panose="02010600040101010101" pitchFamily="2" charset="-122"/>
              </a:rPr>
              <a:t>用于分类</a:t>
            </a:r>
            <a:r>
              <a:rPr lang="en-US" altLang="zh-CN" sz="3200" b="1" dirty="0">
                <a:solidFill>
                  <a:srgbClr val="0000FF"/>
                </a:solidFill>
                <a:latin typeface="华文仿宋" panose="02010600040101010101" pitchFamily="2" charset="-122"/>
                <a:ea typeface="华文仿宋" panose="02010600040101010101" pitchFamily="2" charset="-122"/>
              </a:rPr>
              <a:t> “</a:t>
            </a:r>
            <a:r>
              <a:rPr lang="en-US" altLang="zh-CN" sz="3200" b="1" dirty="0" err="1">
                <a:solidFill>
                  <a:srgbClr val="0000FF"/>
                </a:solidFill>
                <a:latin typeface="华文仿宋" panose="02010600040101010101" pitchFamily="2" charset="-122"/>
                <a:ea typeface="华文仿宋" panose="02010600040101010101" pitchFamily="2" charset="-122"/>
              </a:rPr>
              <a:t>buys_computer</a:t>
            </a:r>
            <a:r>
              <a:rPr lang="en-US" altLang="zh-CN" sz="3200" b="1" dirty="0">
                <a:solidFill>
                  <a:srgbClr val="0000FF"/>
                </a:solidFill>
                <a:latin typeface="华文仿宋" panose="02010600040101010101" pitchFamily="2" charset="-122"/>
                <a:ea typeface="华文仿宋" panose="02010600040101010101" pitchFamily="2" charset="-122"/>
              </a:rPr>
              <a:t>”</a:t>
            </a:r>
            <a:r>
              <a:rPr lang="zh-CN" altLang="en-US" sz="3200" b="1" dirty="0">
                <a:solidFill>
                  <a:srgbClr val="0000FF"/>
                </a:solidFill>
                <a:latin typeface="华文仿宋" panose="02010600040101010101" pitchFamily="2" charset="-122"/>
                <a:ea typeface="华文仿宋" panose="02010600040101010101" pitchFamily="2" charset="-122"/>
              </a:rPr>
              <a:t>的决策树</a:t>
            </a:r>
            <a:endParaRPr lang="en-US" altLang="zh-CN" sz="3200" b="1" dirty="0">
              <a:solidFill>
                <a:srgbClr val="0000FF"/>
              </a:solidFill>
              <a:latin typeface="华文仿宋" panose="02010600040101010101" pitchFamily="2" charset="-122"/>
              <a:ea typeface="华文仿宋" panose="02010600040101010101" pitchFamily="2" charset="-122"/>
            </a:endParaRPr>
          </a:p>
        </p:txBody>
      </p:sp>
      <p:sp>
        <p:nvSpPr>
          <p:cNvPr id="23556" name="Rectangle 5"/>
          <p:cNvSpPr>
            <a:spLocks noChangeArrowheads="1"/>
          </p:cNvSpPr>
          <p:nvPr/>
        </p:nvSpPr>
        <p:spPr bwMode="auto">
          <a:xfrm>
            <a:off x="3725863" y="1449388"/>
            <a:ext cx="804862" cy="485775"/>
          </a:xfrm>
          <a:prstGeom prst="rect">
            <a:avLst/>
          </a:prstGeom>
          <a:solidFill>
            <a:srgbClr val="00CCFF"/>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2400" b="1"/>
              <a:t>age?</a:t>
            </a:r>
          </a:p>
        </p:txBody>
      </p:sp>
      <p:sp>
        <p:nvSpPr>
          <p:cNvPr id="23557" name="Rectangle 7"/>
          <p:cNvSpPr>
            <a:spLocks noChangeArrowheads="1"/>
          </p:cNvSpPr>
          <p:nvPr/>
        </p:nvSpPr>
        <p:spPr bwMode="auto">
          <a:xfrm>
            <a:off x="1852613" y="3338513"/>
            <a:ext cx="1331912" cy="485775"/>
          </a:xfrm>
          <a:prstGeom prst="rect">
            <a:avLst/>
          </a:prstGeom>
          <a:solidFill>
            <a:srgbClr val="99CCFF"/>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2400" b="1"/>
              <a:t>student?</a:t>
            </a:r>
          </a:p>
        </p:txBody>
      </p:sp>
      <p:sp>
        <p:nvSpPr>
          <p:cNvPr id="23558" name="Rectangle 8"/>
          <p:cNvSpPr>
            <a:spLocks noChangeArrowheads="1"/>
          </p:cNvSpPr>
          <p:nvPr/>
        </p:nvSpPr>
        <p:spPr bwMode="auto">
          <a:xfrm>
            <a:off x="5316538" y="3338513"/>
            <a:ext cx="1997075" cy="485775"/>
          </a:xfrm>
          <a:prstGeom prst="rect">
            <a:avLst/>
          </a:prstGeom>
          <a:solidFill>
            <a:srgbClr val="99CCFF"/>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2400" b="1"/>
              <a:t>credit rating?</a:t>
            </a:r>
          </a:p>
        </p:txBody>
      </p:sp>
      <p:sp>
        <p:nvSpPr>
          <p:cNvPr id="23559" name="Rectangle 9"/>
          <p:cNvSpPr>
            <a:spLocks noChangeArrowheads="1"/>
          </p:cNvSpPr>
          <p:nvPr/>
        </p:nvSpPr>
        <p:spPr bwMode="auto">
          <a:xfrm>
            <a:off x="1389063" y="4305300"/>
            <a:ext cx="534987" cy="485775"/>
          </a:xfrm>
          <a:prstGeom prst="rect">
            <a:avLst/>
          </a:prstGeom>
          <a:solidFill>
            <a:srgbClr val="FFFF00"/>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2400" b="1"/>
              <a:t>no</a:t>
            </a:r>
          </a:p>
        </p:txBody>
      </p:sp>
      <p:sp>
        <p:nvSpPr>
          <p:cNvPr id="23560" name="Rectangle 10"/>
          <p:cNvSpPr>
            <a:spLocks noChangeArrowheads="1"/>
          </p:cNvSpPr>
          <p:nvPr/>
        </p:nvSpPr>
        <p:spPr bwMode="auto">
          <a:xfrm>
            <a:off x="2960688" y="4305300"/>
            <a:ext cx="619125" cy="485775"/>
          </a:xfrm>
          <a:prstGeom prst="rect">
            <a:avLst/>
          </a:prstGeom>
          <a:solidFill>
            <a:srgbClr val="FFFF00"/>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2400" b="1"/>
              <a:t>yes</a:t>
            </a:r>
          </a:p>
        </p:txBody>
      </p:sp>
      <p:sp>
        <p:nvSpPr>
          <p:cNvPr id="23561" name="Rectangle 11"/>
          <p:cNvSpPr>
            <a:spLocks noChangeArrowheads="1"/>
          </p:cNvSpPr>
          <p:nvPr/>
        </p:nvSpPr>
        <p:spPr bwMode="auto">
          <a:xfrm>
            <a:off x="6697663" y="4319588"/>
            <a:ext cx="685800" cy="485775"/>
          </a:xfrm>
          <a:prstGeom prst="rect">
            <a:avLst/>
          </a:prstGeom>
          <a:solidFill>
            <a:srgbClr val="FFFF00"/>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2400" b="1"/>
              <a:t>fair</a:t>
            </a:r>
          </a:p>
        </p:txBody>
      </p:sp>
      <p:sp>
        <p:nvSpPr>
          <p:cNvPr id="23562" name="Rectangle 12"/>
          <p:cNvSpPr>
            <a:spLocks noChangeArrowheads="1"/>
          </p:cNvSpPr>
          <p:nvPr/>
        </p:nvSpPr>
        <p:spPr bwMode="auto">
          <a:xfrm>
            <a:off x="5072063" y="4333875"/>
            <a:ext cx="1344612" cy="485775"/>
          </a:xfrm>
          <a:prstGeom prst="rect">
            <a:avLst/>
          </a:prstGeom>
          <a:solidFill>
            <a:srgbClr val="FFFF00"/>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2400" b="1"/>
              <a:t>excellent</a:t>
            </a:r>
          </a:p>
        </p:txBody>
      </p:sp>
      <p:sp>
        <p:nvSpPr>
          <p:cNvPr id="23563" name="Line 13"/>
          <p:cNvSpPr>
            <a:spLocks noChangeShapeType="1"/>
          </p:cNvSpPr>
          <p:nvPr/>
        </p:nvSpPr>
        <p:spPr bwMode="auto">
          <a:xfrm flipH="1">
            <a:off x="2532063" y="1881188"/>
            <a:ext cx="1176337" cy="13843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Line 14"/>
          <p:cNvSpPr>
            <a:spLocks noChangeShapeType="1"/>
          </p:cNvSpPr>
          <p:nvPr/>
        </p:nvSpPr>
        <p:spPr bwMode="auto">
          <a:xfrm flipH="1">
            <a:off x="4124325" y="1987550"/>
            <a:ext cx="1588" cy="5461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5" name="Line 15"/>
          <p:cNvSpPr>
            <a:spLocks noChangeShapeType="1"/>
          </p:cNvSpPr>
          <p:nvPr/>
        </p:nvSpPr>
        <p:spPr bwMode="auto">
          <a:xfrm>
            <a:off x="4535488" y="1881188"/>
            <a:ext cx="1743075" cy="144621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6" name="Rectangle 16"/>
          <p:cNvSpPr>
            <a:spLocks noChangeArrowheads="1"/>
          </p:cNvSpPr>
          <p:nvPr/>
        </p:nvSpPr>
        <p:spPr bwMode="auto">
          <a:xfrm>
            <a:off x="2484438" y="2384425"/>
            <a:ext cx="863600" cy="485775"/>
          </a:xfrm>
          <a:prstGeom prst="rect">
            <a:avLst/>
          </a:prstGeom>
          <a:solidFill>
            <a:srgbClr val="FFFF00"/>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2400" b="1"/>
              <a:t>&lt;=30</a:t>
            </a:r>
          </a:p>
        </p:txBody>
      </p:sp>
      <p:sp>
        <p:nvSpPr>
          <p:cNvPr id="23567" name="Rectangle 17"/>
          <p:cNvSpPr>
            <a:spLocks noChangeArrowheads="1"/>
          </p:cNvSpPr>
          <p:nvPr/>
        </p:nvSpPr>
        <p:spPr bwMode="auto">
          <a:xfrm>
            <a:off x="5219700" y="2384425"/>
            <a:ext cx="690563" cy="485775"/>
          </a:xfrm>
          <a:prstGeom prst="rect">
            <a:avLst/>
          </a:prstGeom>
          <a:solidFill>
            <a:srgbClr val="FFFF00"/>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2400" b="1"/>
              <a:t>&gt;40</a:t>
            </a:r>
          </a:p>
        </p:txBody>
      </p:sp>
      <p:sp>
        <p:nvSpPr>
          <p:cNvPr id="23568" name="Line 18"/>
          <p:cNvSpPr>
            <a:spLocks noChangeShapeType="1"/>
          </p:cNvSpPr>
          <p:nvPr/>
        </p:nvSpPr>
        <p:spPr bwMode="auto">
          <a:xfrm flipH="1">
            <a:off x="1800225" y="3824288"/>
            <a:ext cx="493713" cy="51593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9" name="Line 19"/>
          <p:cNvSpPr>
            <a:spLocks noChangeShapeType="1"/>
          </p:cNvSpPr>
          <p:nvPr/>
        </p:nvSpPr>
        <p:spPr bwMode="auto">
          <a:xfrm>
            <a:off x="2808288" y="3860800"/>
            <a:ext cx="420687" cy="4238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0" name="Line 20"/>
          <p:cNvSpPr>
            <a:spLocks noChangeShapeType="1"/>
          </p:cNvSpPr>
          <p:nvPr/>
        </p:nvSpPr>
        <p:spPr bwMode="auto">
          <a:xfrm flipH="1">
            <a:off x="5651500" y="3824288"/>
            <a:ext cx="344488" cy="45561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1" name="Line 21"/>
          <p:cNvSpPr>
            <a:spLocks noChangeShapeType="1"/>
          </p:cNvSpPr>
          <p:nvPr/>
        </p:nvSpPr>
        <p:spPr bwMode="auto">
          <a:xfrm>
            <a:off x="6624638" y="3860800"/>
            <a:ext cx="328612" cy="395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2" name="Line 22"/>
          <p:cNvSpPr>
            <a:spLocks noChangeShapeType="1"/>
          </p:cNvSpPr>
          <p:nvPr/>
        </p:nvSpPr>
        <p:spPr bwMode="auto">
          <a:xfrm>
            <a:off x="1654175" y="4776788"/>
            <a:ext cx="0" cy="43973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3" name="Line 23"/>
          <p:cNvSpPr>
            <a:spLocks noChangeShapeType="1"/>
          </p:cNvSpPr>
          <p:nvPr/>
        </p:nvSpPr>
        <p:spPr bwMode="auto">
          <a:xfrm>
            <a:off x="7077075" y="4849813"/>
            <a:ext cx="0" cy="43973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4" name="Line 24"/>
          <p:cNvSpPr>
            <a:spLocks noChangeShapeType="1"/>
          </p:cNvSpPr>
          <p:nvPr/>
        </p:nvSpPr>
        <p:spPr bwMode="auto">
          <a:xfrm>
            <a:off x="5776913" y="4865688"/>
            <a:ext cx="0" cy="43973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5" name="Line 25"/>
          <p:cNvSpPr>
            <a:spLocks noChangeShapeType="1"/>
          </p:cNvSpPr>
          <p:nvPr/>
        </p:nvSpPr>
        <p:spPr bwMode="auto">
          <a:xfrm>
            <a:off x="3262313" y="4830763"/>
            <a:ext cx="0" cy="43973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6" name="Line 26"/>
          <p:cNvSpPr>
            <a:spLocks noChangeShapeType="1"/>
          </p:cNvSpPr>
          <p:nvPr/>
        </p:nvSpPr>
        <p:spPr bwMode="auto">
          <a:xfrm>
            <a:off x="4125913" y="2841625"/>
            <a:ext cx="0" cy="43973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7" name="Rectangle 27"/>
          <p:cNvSpPr>
            <a:spLocks noChangeArrowheads="1"/>
          </p:cNvSpPr>
          <p:nvPr/>
        </p:nvSpPr>
        <p:spPr bwMode="auto">
          <a:xfrm>
            <a:off x="1387475" y="5181600"/>
            <a:ext cx="534988" cy="485775"/>
          </a:xfrm>
          <a:prstGeom prst="rect">
            <a:avLst/>
          </a:prstGeom>
          <a:solidFill>
            <a:srgbClr val="FFCC99"/>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2400" b="1"/>
              <a:t>no</a:t>
            </a:r>
          </a:p>
        </p:txBody>
      </p:sp>
      <p:sp>
        <p:nvSpPr>
          <p:cNvPr id="23578" name="Rectangle 28"/>
          <p:cNvSpPr>
            <a:spLocks noChangeArrowheads="1"/>
          </p:cNvSpPr>
          <p:nvPr/>
        </p:nvSpPr>
        <p:spPr bwMode="auto">
          <a:xfrm>
            <a:off x="5467350" y="5300663"/>
            <a:ext cx="619125" cy="485775"/>
          </a:xfrm>
          <a:prstGeom prst="rect">
            <a:avLst/>
          </a:prstGeom>
          <a:solidFill>
            <a:srgbClr val="FFCC99"/>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2400" b="1"/>
              <a:t>yes</a:t>
            </a:r>
          </a:p>
        </p:txBody>
      </p:sp>
      <p:sp>
        <p:nvSpPr>
          <p:cNvPr id="23579" name="Rectangle 29"/>
          <p:cNvSpPr>
            <a:spLocks noChangeArrowheads="1"/>
          </p:cNvSpPr>
          <p:nvPr/>
        </p:nvSpPr>
        <p:spPr bwMode="auto">
          <a:xfrm>
            <a:off x="2951163" y="5265738"/>
            <a:ext cx="619125" cy="485775"/>
          </a:xfrm>
          <a:prstGeom prst="rect">
            <a:avLst/>
          </a:prstGeom>
          <a:solidFill>
            <a:srgbClr val="00FF00"/>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2400" b="1"/>
              <a:t>yes</a:t>
            </a:r>
          </a:p>
        </p:txBody>
      </p:sp>
      <p:sp>
        <p:nvSpPr>
          <p:cNvPr id="23580" name="Rectangle 30"/>
          <p:cNvSpPr>
            <a:spLocks noChangeArrowheads="1"/>
          </p:cNvSpPr>
          <p:nvPr/>
        </p:nvSpPr>
        <p:spPr bwMode="auto">
          <a:xfrm>
            <a:off x="6808788" y="5300663"/>
            <a:ext cx="534987" cy="485775"/>
          </a:xfrm>
          <a:prstGeom prst="rect">
            <a:avLst/>
          </a:prstGeom>
          <a:solidFill>
            <a:srgbClr val="00FF00"/>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2400" b="1"/>
              <a:t>no</a:t>
            </a:r>
          </a:p>
        </p:txBody>
      </p:sp>
      <p:sp>
        <p:nvSpPr>
          <p:cNvPr id="23581" name="Rectangle 31"/>
          <p:cNvSpPr>
            <a:spLocks noChangeArrowheads="1"/>
          </p:cNvSpPr>
          <p:nvPr/>
        </p:nvSpPr>
        <p:spPr bwMode="auto">
          <a:xfrm>
            <a:off x="3816350" y="3341688"/>
            <a:ext cx="619125" cy="485775"/>
          </a:xfrm>
          <a:prstGeom prst="rect">
            <a:avLst/>
          </a:prstGeom>
          <a:solidFill>
            <a:srgbClr val="00FF00"/>
          </a:solidFill>
          <a:ln w="28575">
            <a:solidFill>
              <a:schemeClr val="tx1"/>
            </a:solidFill>
            <a:miter lim="800000"/>
            <a:headEnd/>
            <a:tailEnd/>
          </a:ln>
        </p:spPr>
        <p:txBody>
          <a:bodyPr wrap="none" lIns="92075" tIns="46038" rIns="92075" bIns="46038">
            <a:spAutoFit/>
          </a:bodyP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2400" b="1"/>
              <a:t>yes</a:t>
            </a:r>
          </a:p>
        </p:txBody>
      </p:sp>
      <p:sp>
        <p:nvSpPr>
          <p:cNvPr id="23582" name="Rectangle 32"/>
          <p:cNvSpPr>
            <a:spLocks noChangeArrowheads="1"/>
          </p:cNvSpPr>
          <p:nvPr/>
        </p:nvSpPr>
        <p:spPr bwMode="auto">
          <a:xfrm>
            <a:off x="3576638" y="2384425"/>
            <a:ext cx="1211262" cy="439738"/>
          </a:xfrm>
          <a:prstGeom prst="rect">
            <a:avLst/>
          </a:prstGeom>
          <a:solidFill>
            <a:srgbClr val="FFFF00"/>
          </a:solidFill>
          <a:ln w="28575">
            <a:solidFill>
              <a:schemeClr val="tx1"/>
            </a:solidFill>
            <a:miter lim="800000"/>
            <a:headEnd type="none" w="sm" len="sm"/>
            <a:tailEnd type="none" w="sm" len="sm"/>
          </a:ln>
        </p:spPr>
        <p:txBody>
          <a:bodyPr wrap="none" anchor="ctr"/>
          <a:lstStyle>
            <a:lvl1pPr eaLnBrk="0" hangingPunct="0">
              <a:defRPr sz="3000">
                <a:solidFill>
                  <a:schemeClr val="tx1"/>
                </a:solidFill>
                <a:latin typeface="Times New Roman" panose="02020603050405020304" pitchFamily="18" charset="0"/>
                <a:ea typeface="SimSun" panose="02010600030101010101" pitchFamily="2" charset="-122"/>
              </a:defRPr>
            </a:lvl1pPr>
            <a:lvl2pPr marL="742950" indent="-285750" eaLnBrk="0" hangingPunct="0">
              <a:defRPr sz="3000">
                <a:solidFill>
                  <a:schemeClr val="tx1"/>
                </a:solidFill>
                <a:latin typeface="Times New Roman" panose="02020603050405020304" pitchFamily="18" charset="0"/>
                <a:ea typeface="SimSun" panose="02010600030101010101" pitchFamily="2" charset="-122"/>
              </a:defRPr>
            </a:lvl2pPr>
            <a:lvl3pPr marL="1143000" indent="-228600" eaLnBrk="0" hangingPunct="0">
              <a:defRPr sz="3000">
                <a:solidFill>
                  <a:schemeClr val="tx1"/>
                </a:solidFill>
                <a:latin typeface="Times New Roman" panose="02020603050405020304" pitchFamily="18" charset="0"/>
                <a:ea typeface="SimSun" panose="02010600030101010101" pitchFamily="2" charset="-122"/>
              </a:defRPr>
            </a:lvl3pPr>
            <a:lvl4pPr marL="1600200" indent="-228600" eaLnBrk="0" hangingPunct="0">
              <a:defRPr sz="3000">
                <a:solidFill>
                  <a:schemeClr val="tx1"/>
                </a:solidFill>
                <a:latin typeface="Times New Roman" panose="02020603050405020304" pitchFamily="18" charset="0"/>
                <a:ea typeface="SimSun" panose="02010600030101010101" pitchFamily="2" charset="-122"/>
              </a:defRPr>
            </a:lvl4pPr>
            <a:lvl5pPr marL="2057400" indent="-228600" eaLnBrk="0" hangingPunct="0">
              <a:defRPr sz="3000">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Times New Roman" panose="02020603050405020304" pitchFamily="18" charset="0"/>
                <a:ea typeface="SimSun" panose="02010600030101010101" pitchFamily="2" charset="-122"/>
              </a:defRPr>
            </a:lvl9pPr>
          </a:lstStyle>
          <a:p>
            <a:pPr algn="ctr">
              <a:spcBef>
                <a:spcPct val="0"/>
              </a:spcBef>
              <a:buClrTx/>
              <a:buSzTx/>
              <a:buFontTx/>
              <a:buNone/>
            </a:pPr>
            <a:r>
              <a:rPr lang="en-US" altLang="zh-CN" sz="2400" b="1"/>
              <a:t>30..40</a:t>
            </a:r>
          </a:p>
        </p:txBody>
      </p:sp>
    </p:spTree>
  </p:cSld>
  <p:clrMapOvr>
    <a:masterClrMapping/>
  </p:clrMapOvr>
  <p:transition spd="med">
    <p:rand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FF"/>
                </a:solidFill>
                <a:latin typeface="华文仿宋" panose="02010600040101010101" pitchFamily="2" charset="-122"/>
                <a:ea typeface="华文仿宋" panose="02010600040101010101" pitchFamily="2" charset="-122"/>
              </a:rPr>
              <a:t>作业：房屋价格预测</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a:solidFill>
                  <a:srgbClr val="0000FF"/>
                </a:solidFill>
                <a:latin typeface="华文仿宋" panose="02010600040101010101" pitchFamily="2" charset="-122"/>
                <a:ea typeface="华文仿宋" panose="02010600040101010101" pitchFamily="2" charset="-122"/>
              </a:rPr>
              <a:t>数据文件：</a:t>
            </a:r>
            <a:r>
              <a:rPr lang="en-US" altLang="zh-CN" i="1" dirty="0" err="1">
                <a:solidFill>
                  <a:srgbClr val="0000FF"/>
                </a:solidFill>
                <a:latin typeface="华文仿宋" panose="02010600040101010101" pitchFamily="2" charset="-122"/>
                <a:ea typeface="华文仿宋" panose="02010600040101010101" pitchFamily="2" charset="-122"/>
              </a:rPr>
              <a:t>housing.data</a:t>
            </a:r>
            <a:endParaRPr lang="en-US" altLang="zh-CN" i="1" dirty="0">
              <a:solidFill>
                <a:srgbClr val="0000FF"/>
              </a:solidFill>
              <a:latin typeface="华文仿宋" panose="02010600040101010101" pitchFamily="2" charset="-122"/>
              <a:ea typeface="华文仿宋" panose="02010600040101010101" pitchFamily="2" charset="-122"/>
            </a:endParaRPr>
          </a:p>
          <a:p>
            <a:pPr>
              <a:buFont typeface="Wingdings" panose="05000000000000000000" pitchFamily="2" charset="2"/>
              <a:buChar char="Ø"/>
            </a:pPr>
            <a:r>
              <a:rPr lang="zh-CN" altLang="en-US" dirty="0">
                <a:solidFill>
                  <a:srgbClr val="0000FF"/>
                </a:solidFill>
                <a:latin typeface="华文仿宋" panose="02010600040101010101" pitchFamily="2" charset="-122"/>
                <a:ea typeface="华文仿宋" panose="02010600040101010101" pitchFamily="2" charset="-122"/>
              </a:rPr>
              <a:t>用散点图分析各个属性与房价的关系</a:t>
            </a:r>
            <a:endParaRPr lang="en-US" altLang="zh-CN" dirty="0">
              <a:solidFill>
                <a:srgbClr val="0000FF"/>
              </a:solidFill>
              <a:latin typeface="华文仿宋" panose="02010600040101010101" pitchFamily="2" charset="-122"/>
              <a:ea typeface="华文仿宋" panose="02010600040101010101" pitchFamily="2" charset="-122"/>
            </a:endParaRPr>
          </a:p>
          <a:p>
            <a:pPr>
              <a:buFont typeface="Wingdings" panose="05000000000000000000" pitchFamily="2" charset="2"/>
              <a:buChar char="Ø"/>
            </a:pPr>
            <a:r>
              <a:rPr lang="zh-CN" altLang="en-US" dirty="0">
                <a:solidFill>
                  <a:srgbClr val="0000FF"/>
                </a:solidFill>
                <a:latin typeface="华文仿宋" panose="02010600040101010101" pitchFamily="2" charset="-122"/>
                <a:ea typeface="华文仿宋" panose="02010600040101010101" pitchFamily="2" charset="-122"/>
              </a:rPr>
              <a:t>将数据划分为训练数据和测试数据</a:t>
            </a:r>
            <a:endParaRPr lang="en-US" altLang="zh-CN" dirty="0">
              <a:solidFill>
                <a:srgbClr val="0000FF"/>
              </a:solidFill>
              <a:latin typeface="华文仿宋" panose="02010600040101010101" pitchFamily="2" charset="-122"/>
              <a:ea typeface="华文仿宋" panose="02010600040101010101" pitchFamily="2" charset="-122"/>
            </a:endParaRPr>
          </a:p>
          <a:p>
            <a:pPr>
              <a:buFont typeface="Wingdings" panose="05000000000000000000" pitchFamily="2" charset="2"/>
              <a:buChar char="Ø"/>
            </a:pPr>
            <a:r>
              <a:rPr lang="zh-CN" altLang="en-US" dirty="0">
                <a:solidFill>
                  <a:srgbClr val="0000FF"/>
                </a:solidFill>
                <a:latin typeface="华文仿宋" panose="02010600040101010101" pitchFamily="2" charset="-122"/>
                <a:ea typeface="华文仿宋" panose="02010600040101010101" pitchFamily="2" charset="-122"/>
              </a:rPr>
              <a:t>分别建立</a:t>
            </a:r>
            <a:r>
              <a:rPr lang="en-US" altLang="zh-CN" dirty="0">
                <a:solidFill>
                  <a:srgbClr val="0000FF"/>
                </a:solidFill>
                <a:latin typeface="华文仿宋" panose="02010600040101010101" pitchFamily="2" charset="-122"/>
                <a:ea typeface="华文仿宋" panose="02010600040101010101" pitchFamily="2" charset="-122"/>
              </a:rPr>
              <a:t>linear regressor</a:t>
            </a:r>
            <a:r>
              <a:rPr lang="zh-CN" altLang="en-US" dirty="0">
                <a:solidFill>
                  <a:srgbClr val="0000FF"/>
                </a:solidFill>
                <a:latin typeface="华文仿宋" panose="02010600040101010101" pitchFamily="2" charset="-122"/>
                <a:ea typeface="华文仿宋" panose="02010600040101010101" pitchFamily="2" charset="-122"/>
              </a:rPr>
              <a:t>和</a:t>
            </a:r>
            <a:r>
              <a:rPr lang="en-US" altLang="zh-CN" dirty="0">
                <a:solidFill>
                  <a:srgbClr val="0000FF"/>
                </a:solidFill>
                <a:latin typeface="华文仿宋" panose="02010600040101010101" pitchFamily="2" charset="-122"/>
                <a:ea typeface="华文仿宋" panose="02010600040101010101" pitchFamily="2" charset="-122"/>
              </a:rPr>
              <a:t>ridge regressor</a:t>
            </a:r>
          </a:p>
          <a:p>
            <a:pPr>
              <a:buFont typeface="Wingdings" panose="05000000000000000000" pitchFamily="2" charset="2"/>
              <a:buChar char="Ø"/>
            </a:pPr>
            <a:r>
              <a:rPr lang="zh-CN" altLang="en-US" dirty="0">
                <a:solidFill>
                  <a:srgbClr val="0000FF"/>
                </a:solidFill>
                <a:latin typeface="华文仿宋" panose="02010600040101010101" pitchFamily="2" charset="-122"/>
                <a:ea typeface="华文仿宋" panose="02010600040101010101" pitchFamily="2" charset="-122"/>
              </a:rPr>
              <a:t>分析两个模型的预测结果</a:t>
            </a:r>
            <a:endParaRPr lang="en-US" altLang="zh-CN"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8092412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08" y="188640"/>
            <a:ext cx="6447501" cy="1320800"/>
          </a:xfrm>
        </p:spPr>
        <p:txBody>
          <a:bodyPr/>
          <a:lstStyle/>
          <a:p>
            <a:r>
              <a:rPr lang="en-US" altLang="zh-CN" b="1" dirty="0">
                <a:solidFill>
                  <a:srgbClr val="0000FF"/>
                </a:solidFill>
              </a:rPr>
              <a:t>Logistic regression</a:t>
            </a:r>
            <a:r>
              <a:rPr lang="zh-CN" altLang="en-US" dirty="0">
                <a:solidFill>
                  <a:srgbClr val="0000FF"/>
                </a:solidFill>
              </a:rPr>
              <a:t> （逻辑回归）</a:t>
            </a:r>
          </a:p>
        </p:txBody>
      </p:sp>
      <p:sp>
        <p:nvSpPr>
          <p:cNvPr id="3" name="内容占位符 2"/>
          <p:cNvSpPr>
            <a:spLocks noGrp="1"/>
          </p:cNvSpPr>
          <p:nvPr>
            <p:ph idx="1"/>
          </p:nvPr>
        </p:nvSpPr>
        <p:spPr>
          <a:xfrm>
            <a:off x="318155" y="1412776"/>
            <a:ext cx="7176154" cy="4716524"/>
          </a:xfrm>
        </p:spPr>
        <p:txBody>
          <a:bodyPr>
            <a:noAutofit/>
          </a:bodyPr>
          <a:lstStyle/>
          <a:p>
            <a:pPr algn="just"/>
            <a:r>
              <a:rPr lang="en-US" altLang="zh-CN" sz="2400" dirty="0">
                <a:solidFill>
                  <a:srgbClr val="0000FF"/>
                </a:solidFill>
                <a:latin typeface="华文仿宋" panose="02010600040101010101" pitchFamily="2" charset="-122"/>
                <a:ea typeface="华文仿宋" panose="02010600040101010101" pitchFamily="2" charset="-122"/>
              </a:rPr>
              <a:t>Logistic</a:t>
            </a:r>
            <a:r>
              <a:rPr lang="zh-CN" altLang="en-US" sz="2400" dirty="0">
                <a:solidFill>
                  <a:srgbClr val="0000FF"/>
                </a:solidFill>
                <a:latin typeface="华文仿宋" panose="02010600040101010101" pitchFamily="2" charset="-122"/>
                <a:ea typeface="华文仿宋" panose="02010600040101010101" pitchFamily="2" charset="-122"/>
              </a:rPr>
              <a:t>回归与多重线性回归实际上有很多相同之处，最大的区别就在于它们的因变量不同，其他的基本都差不多。正是因为如此，这两种回归可以归于同一个家族，即广义线性模型（</a:t>
            </a:r>
            <a:r>
              <a:rPr lang="en-US" altLang="zh-CN" sz="2400" dirty="0">
                <a:solidFill>
                  <a:srgbClr val="0000FF"/>
                </a:solidFill>
                <a:latin typeface="华文仿宋" panose="02010600040101010101" pitchFamily="2" charset="-122"/>
                <a:ea typeface="华文仿宋" panose="02010600040101010101" pitchFamily="2" charset="-122"/>
              </a:rPr>
              <a:t>generalizedlinear model</a:t>
            </a:r>
            <a:r>
              <a:rPr lang="zh-CN" altLang="en-US" sz="2400" dirty="0">
                <a:solidFill>
                  <a:srgbClr val="0000FF"/>
                </a:solidFill>
                <a:latin typeface="华文仿宋" panose="02010600040101010101" pitchFamily="2" charset="-122"/>
                <a:ea typeface="华文仿宋" panose="02010600040101010101" pitchFamily="2" charset="-122"/>
              </a:rPr>
              <a:t>）。</a:t>
            </a:r>
            <a:endParaRPr lang="en-US" altLang="zh-CN" sz="2400" dirty="0">
              <a:solidFill>
                <a:srgbClr val="0000FF"/>
              </a:solidFill>
              <a:latin typeface="华文仿宋" panose="02010600040101010101" pitchFamily="2" charset="-122"/>
              <a:ea typeface="华文仿宋" panose="02010600040101010101" pitchFamily="2" charset="-122"/>
            </a:endParaRPr>
          </a:p>
          <a:p>
            <a:pPr algn="just"/>
            <a:r>
              <a:rPr lang="zh-CN" altLang="en-US" sz="2400" dirty="0">
                <a:solidFill>
                  <a:srgbClr val="0000FF"/>
                </a:solidFill>
                <a:latin typeface="华文仿宋" panose="02010600040101010101" pitchFamily="2" charset="-122"/>
                <a:ea typeface="华文仿宋" panose="02010600040101010101" pitchFamily="2" charset="-122"/>
              </a:rPr>
              <a:t>注意：</a:t>
            </a:r>
            <a:r>
              <a:rPr lang="en-US" altLang="zh-CN" sz="2400" dirty="0">
                <a:solidFill>
                  <a:srgbClr val="0000FF"/>
                </a:solidFill>
                <a:latin typeface="华文仿宋" panose="02010600040101010101" pitchFamily="2" charset="-122"/>
                <a:ea typeface="华文仿宋" panose="02010600040101010101" pitchFamily="2" charset="-122"/>
              </a:rPr>
              <a:t>Logistic regression </a:t>
            </a:r>
            <a:r>
              <a:rPr lang="zh-CN" altLang="en-US" sz="2400" dirty="0">
                <a:solidFill>
                  <a:srgbClr val="0000FF"/>
                </a:solidFill>
                <a:latin typeface="华文仿宋" panose="02010600040101010101" pitchFamily="2" charset="-122"/>
                <a:ea typeface="华文仿宋" panose="02010600040101010101" pitchFamily="2" charset="-122"/>
              </a:rPr>
              <a:t>是一个</a:t>
            </a:r>
            <a:r>
              <a:rPr lang="en-US" altLang="zh-CN" sz="2400" dirty="0">
                <a:solidFill>
                  <a:srgbClr val="0000FF"/>
                </a:solidFill>
                <a:latin typeface="华文仿宋" panose="02010600040101010101" pitchFamily="2" charset="-122"/>
                <a:ea typeface="华文仿宋" panose="02010600040101010101" pitchFamily="2" charset="-122"/>
              </a:rPr>
              <a:t> </a:t>
            </a:r>
            <a:r>
              <a:rPr lang="en-US" altLang="zh-CN" sz="2400" b="1" dirty="0">
                <a:solidFill>
                  <a:srgbClr val="0000FF"/>
                </a:solidFill>
                <a:latin typeface="华文仿宋" panose="02010600040101010101" pitchFamily="2" charset="-122"/>
                <a:ea typeface="华文仿宋" panose="02010600040101010101" pitchFamily="2" charset="-122"/>
              </a:rPr>
              <a:t>classification</a:t>
            </a:r>
            <a:r>
              <a:rPr lang="en-US" altLang="zh-CN" sz="2400" dirty="0">
                <a:solidFill>
                  <a:srgbClr val="0000FF"/>
                </a:solidFill>
                <a:latin typeface="华文仿宋" panose="02010600040101010101" pitchFamily="2" charset="-122"/>
                <a:ea typeface="华文仿宋" panose="02010600040101010101" pitchFamily="2" charset="-122"/>
              </a:rPr>
              <a:t> </a:t>
            </a:r>
            <a:r>
              <a:rPr lang="zh-CN" altLang="en-US" sz="2400" dirty="0">
                <a:solidFill>
                  <a:srgbClr val="0000FF"/>
                </a:solidFill>
                <a:latin typeface="华文仿宋" panose="02010600040101010101" pitchFamily="2" charset="-122"/>
                <a:ea typeface="华文仿宋" panose="02010600040101010101" pitchFamily="2" charset="-122"/>
              </a:rPr>
              <a:t>算法</a:t>
            </a:r>
            <a:endParaRPr lang="en-US" altLang="zh-CN" sz="2400" dirty="0">
              <a:solidFill>
                <a:srgbClr val="0000FF"/>
              </a:solidFill>
              <a:latin typeface="华文仿宋" panose="02010600040101010101" pitchFamily="2" charset="-122"/>
              <a:ea typeface="华文仿宋" panose="02010600040101010101" pitchFamily="2" charset="-122"/>
            </a:endParaRPr>
          </a:p>
          <a:p>
            <a:pPr algn="just"/>
            <a:r>
              <a:rPr lang="zh-CN" altLang="en-US" sz="2400" dirty="0">
                <a:solidFill>
                  <a:srgbClr val="0000FF"/>
                </a:solidFill>
                <a:latin typeface="华文仿宋" panose="02010600040101010101" pitchFamily="2" charset="-122"/>
                <a:ea typeface="华文仿宋" panose="02010600040101010101" pitchFamily="2" charset="-122"/>
              </a:rPr>
              <a:t>是当前业界比较常用的机器学习方法，用于估计某种事物的可能性。</a:t>
            </a:r>
            <a:endParaRPr lang="en-US" altLang="zh-CN" sz="2400" dirty="0">
              <a:solidFill>
                <a:srgbClr val="0000FF"/>
              </a:solidFill>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2"/>
          </p:nvPr>
        </p:nvSpPr>
        <p:spPr/>
        <p:txBody>
          <a:bodyPr/>
          <a:lstStyle/>
          <a:p>
            <a:pPr defTabSz="685800" fontAlgn="auto">
              <a:spcBef>
                <a:spcPts val="0"/>
              </a:spcBef>
              <a:spcAft>
                <a:spcPts val="0"/>
              </a:spcAft>
              <a:buClrTx/>
              <a:buSzTx/>
              <a:buNone/>
            </a:pPr>
            <a:fld id="{65B8AB34-AC4B-47AE-A239-75C9354C5637}" type="slidenum">
              <a:rPr lang="zh-CN" altLang="en-US">
                <a:solidFill>
                  <a:srgbClr val="90C226"/>
                </a:solidFill>
                <a:latin typeface="Trebuchet MS"/>
                <a:ea typeface="华文新魏" panose="02010800040101010101" pitchFamily="2" charset="-122"/>
              </a:rPr>
              <a:pPr defTabSz="685800" fontAlgn="auto">
                <a:spcBef>
                  <a:spcPts val="0"/>
                </a:spcBef>
                <a:spcAft>
                  <a:spcPts val="0"/>
                </a:spcAft>
                <a:buClrTx/>
                <a:buSzTx/>
                <a:buNone/>
              </a:pPr>
              <a:t>91</a:t>
            </a:fld>
            <a:endParaRPr lang="zh-CN" altLang="en-US">
              <a:solidFill>
                <a:srgbClr val="90C226"/>
              </a:solidFill>
              <a:latin typeface="Trebuchet MS"/>
              <a:ea typeface="华文新魏" panose="02010800040101010101" pitchFamily="2" charset="-122"/>
            </a:endParaRPr>
          </a:p>
        </p:txBody>
      </p:sp>
    </p:spTree>
    <p:extLst>
      <p:ext uri="{BB962C8B-B14F-4D97-AF65-F5344CB8AC3E}">
        <p14:creationId xmlns:p14="http://schemas.microsoft.com/office/powerpoint/2010/main" val="64941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825" y="1556767"/>
            <a:ext cx="3385715" cy="1685714"/>
          </a:xfrm>
          <a:prstGeom prst="rect">
            <a:avLst/>
          </a:prstGeom>
        </p:spPr>
      </p:pic>
      <p:sp>
        <p:nvSpPr>
          <p:cNvPr id="2" name="标题 1"/>
          <p:cNvSpPr>
            <a:spLocks noGrp="1"/>
          </p:cNvSpPr>
          <p:nvPr>
            <p:ph type="title"/>
          </p:nvPr>
        </p:nvSpPr>
        <p:spPr>
          <a:xfrm>
            <a:off x="251749" y="426867"/>
            <a:ext cx="6447501" cy="729234"/>
          </a:xfrm>
        </p:spPr>
        <p:txBody>
          <a:bodyPr/>
          <a:lstStyle/>
          <a:p>
            <a:r>
              <a:rPr lang="en-US" altLang="zh-CN" b="1" dirty="0">
                <a:solidFill>
                  <a:srgbClr val="0000FF"/>
                </a:solidFill>
              </a:rPr>
              <a:t>Logistic regression</a:t>
            </a:r>
            <a:endParaRPr lang="zh-CN" altLang="en-US" dirty="0">
              <a:solidFill>
                <a:srgbClr val="0000FF"/>
              </a:solidFill>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07999" y="1556767"/>
                <a:ext cx="5840047" cy="4306823"/>
              </a:xfrm>
            </p:spPr>
            <p:txBody>
              <a:bodyPr>
                <a:normAutofit/>
              </a:bodyPr>
              <a:lstStyle/>
              <a:p>
                <a:pPr algn="just"/>
                <a:r>
                  <a:rPr lang="zh-CN" altLang="en-US" dirty="0">
                    <a:solidFill>
                      <a:srgbClr val="0000FF"/>
                    </a:solidFill>
                    <a:latin typeface="华文仿宋" panose="02010600040101010101" pitchFamily="2" charset="-122"/>
                    <a:ea typeface="华文仿宋" panose="02010600040101010101" pitchFamily="2" charset="-122"/>
                  </a:rPr>
                  <a:t>假设我们的样本是</a:t>
                </a:r>
                <a:r>
                  <a:rPr lang="en-US" altLang="zh-CN" dirty="0">
                    <a:solidFill>
                      <a:srgbClr val="0000FF"/>
                    </a:solidFill>
                    <a:latin typeface="华文仿宋" panose="02010600040101010101" pitchFamily="2" charset="-122"/>
                    <a:ea typeface="华文仿宋" panose="02010600040101010101" pitchFamily="2" charset="-122"/>
                  </a:rPr>
                  <a:t>{</a:t>
                </a:r>
                <a:r>
                  <a:rPr lang="en-US" altLang="zh-CN" b="1" dirty="0">
                    <a:solidFill>
                      <a:srgbClr val="0000FF"/>
                    </a:solidFill>
                    <a:latin typeface="华文仿宋" panose="02010600040101010101" pitchFamily="2" charset="-122"/>
                    <a:ea typeface="华文仿宋" panose="02010600040101010101" pitchFamily="2" charset="-122"/>
                  </a:rPr>
                  <a:t>x</a:t>
                </a:r>
                <a:r>
                  <a:rPr lang="en-US" altLang="zh-CN" dirty="0">
                    <a:solidFill>
                      <a:srgbClr val="0000FF"/>
                    </a:solidFill>
                    <a:latin typeface="华文仿宋" panose="02010600040101010101" pitchFamily="2" charset="-122"/>
                    <a:ea typeface="华文仿宋" panose="02010600040101010101" pitchFamily="2" charset="-122"/>
                  </a:rPr>
                  <a:t>, y}</a:t>
                </a:r>
                <a:r>
                  <a:rPr lang="zh-CN" altLang="en-US" dirty="0">
                    <a:solidFill>
                      <a:srgbClr val="0000FF"/>
                    </a:solidFill>
                    <a:latin typeface="华文仿宋" panose="02010600040101010101" pitchFamily="2" charset="-122"/>
                    <a:ea typeface="华文仿宋" panose="02010600040101010101" pitchFamily="2" charset="-122"/>
                  </a:rPr>
                  <a:t>，</a:t>
                </a:r>
                <a:r>
                  <a:rPr lang="en-US" altLang="zh-CN" dirty="0">
                    <a:solidFill>
                      <a:srgbClr val="0000FF"/>
                    </a:solidFill>
                    <a:latin typeface="华文仿宋" panose="02010600040101010101" pitchFamily="2" charset="-122"/>
                    <a:ea typeface="华文仿宋" panose="02010600040101010101" pitchFamily="2" charset="-122"/>
                  </a:rPr>
                  <a:t>y</a:t>
                </a:r>
                <a:r>
                  <a:rPr lang="zh-CN" altLang="en-US" dirty="0">
                    <a:solidFill>
                      <a:srgbClr val="0000FF"/>
                    </a:solidFill>
                    <a:latin typeface="华文仿宋" panose="02010600040101010101" pitchFamily="2" charset="-122"/>
                    <a:ea typeface="华文仿宋" panose="02010600040101010101" pitchFamily="2" charset="-122"/>
                  </a:rPr>
                  <a:t>是</a:t>
                </a:r>
                <a:r>
                  <a:rPr lang="en-US" altLang="zh-CN" dirty="0">
                    <a:solidFill>
                      <a:srgbClr val="0000FF"/>
                    </a:solidFill>
                    <a:latin typeface="华文仿宋" panose="02010600040101010101" pitchFamily="2" charset="-122"/>
                    <a:ea typeface="华文仿宋" panose="02010600040101010101" pitchFamily="2" charset="-122"/>
                  </a:rPr>
                  <a:t>0</a:t>
                </a:r>
                <a:r>
                  <a:rPr lang="zh-CN" altLang="en-US" dirty="0">
                    <a:solidFill>
                      <a:srgbClr val="0000FF"/>
                    </a:solidFill>
                    <a:latin typeface="华文仿宋" panose="02010600040101010101" pitchFamily="2" charset="-122"/>
                    <a:ea typeface="华文仿宋" panose="02010600040101010101" pitchFamily="2" charset="-122"/>
                  </a:rPr>
                  <a:t>或者</a:t>
                </a:r>
                <a:r>
                  <a:rPr lang="en-US" altLang="zh-CN" dirty="0">
                    <a:solidFill>
                      <a:srgbClr val="0000FF"/>
                    </a:solidFill>
                    <a:latin typeface="华文仿宋" panose="02010600040101010101" pitchFamily="2" charset="-122"/>
                    <a:ea typeface="华文仿宋" panose="02010600040101010101" pitchFamily="2" charset="-122"/>
                  </a:rPr>
                  <a:t>1</a:t>
                </a:r>
                <a:r>
                  <a:rPr lang="zh-CN" altLang="en-US" dirty="0">
                    <a:solidFill>
                      <a:srgbClr val="0000FF"/>
                    </a:solidFill>
                    <a:latin typeface="华文仿宋" panose="02010600040101010101" pitchFamily="2" charset="-122"/>
                    <a:ea typeface="华文仿宋" panose="02010600040101010101" pitchFamily="2" charset="-122"/>
                  </a:rPr>
                  <a:t>，表示正类或者负类，</a:t>
                </a:r>
                <a:r>
                  <a:rPr lang="en-US" altLang="zh-CN" b="1" dirty="0">
                    <a:solidFill>
                      <a:srgbClr val="0000FF"/>
                    </a:solidFill>
                    <a:latin typeface="华文仿宋" panose="02010600040101010101" pitchFamily="2" charset="-122"/>
                    <a:ea typeface="华文仿宋" panose="02010600040101010101" pitchFamily="2" charset="-122"/>
                  </a:rPr>
                  <a:t>x</a:t>
                </a:r>
                <a:r>
                  <a:rPr lang="zh-CN" altLang="en-US" dirty="0">
                    <a:solidFill>
                      <a:srgbClr val="0000FF"/>
                    </a:solidFill>
                    <a:latin typeface="华文仿宋" panose="02010600040101010101" pitchFamily="2" charset="-122"/>
                    <a:ea typeface="华文仿宋" panose="02010600040101010101" pitchFamily="2" charset="-122"/>
                  </a:rPr>
                  <a:t>是我们的</a:t>
                </a:r>
                <a:r>
                  <a:rPr lang="en-US" altLang="zh-CN" dirty="0">
                    <a:solidFill>
                      <a:srgbClr val="0000FF"/>
                    </a:solidFill>
                    <a:latin typeface="华文仿宋" panose="02010600040101010101" pitchFamily="2" charset="-122"/>
                    <a:ea typeface="华文仿宋" panose="02010600040101010101" pitchFamily="2" charset="-122"/>
                  </a:rPr>
                  <a:t>m</a:t>
                </a:r>
                <a:r>
                  <a:rPr lang="zh-CN" altLang="en-US" dirty="0">
                    <a:solidFill>
                      <a:srgbClr val="0000FF"/>
                    </a:solidFill>
                    <a:latin typeface="华文仿宋" panose="02010600040101010101" pitchFamily="2" charset="-122"/>
                    <a:ea typeface="华文仿宋" panose="02010600040101010101" pitchFamily="2" charset="-122"/>
                  </a:rPr>
                  <a:t>维的样本特征向量。</a:t>
                </a:r>
                <a:endParaRPr lang="en-US" altLang="zh-CN" dirty="0">
                  <a:solidFill>
                    <a:srgbClr val="0000FF"/>
                  </a:solidFill>
                  <a:latin typeface="华文仿宋" panose="02010600040101010101" pitchFamily="2" charset="-122"/>
                  <a:ea typeface="华文仿宋" panose="02010600040101010101" pitchFamily="2" charset="-122"/>
                </a:endParaRPr>
              </a:p>
              <a:p>
                <a:pPr algn="just"/>
                <a:r>
                  <a:rPr lang="zh-CN" altLang="en-US" dirty="0">
                    <a:solidFill>
                      <a:srgbClr val="0000FF"/>
                    </a:solidFill>
                    <a:latin typeface="华文仿宋" panose="02010600040101010101" pitchFamily="2" charset="-122"/>
                    <a:ea typeface="华文仿宋" panose="02010600040101010101" pitchFamily="2" charset="-122"/>
                  </a:rPr>
                  <a:t>那么这个样本</a:t>
                </a:r>
                <a:r>
                  <a:rPr lang="en-US" altLang="zh-CN" b="1" dirty="0">
                    <a:solidFill>
                      <a:srgbClr val="0000FF"/>
                    </a:solidFill>
                    <a:latin typeface="华文仿宋" panose="02010600040101010101" pitchFamily="2" charset="-122"/>
                    <a:ea typeface="华文仿宋" panose="02010600040101010101" pitchFamily="2" charset="-122"/>
                  </a:rPr>
                  <a:t>x</a:t>
                </a:r>
                <a:r>
                  <a:rPr lang="zh-CN" altLang="en-US" dirty="0">
                    <a:solidFill>
                      <a:srgbClr val="0000FF"/>
                    </a:solidFill>
                    <a:latin typeface="华文仿宋" panose="02010600040101010101" pitchFamily="2" charset="-122"/>
                    <a:ea typeface="华文仿宋" panose="02010600040101010101" pitchFamily="2" charset="-122"/>
                  </a:rPr>
                  <a:t>属于正类，也就是</a:t>
                </a:r>
                <a:r>
                  <a:rPr lang="en-US" altLang="zh-CN" dirty="0">
                    <a:solidFill>
                      <a:srgbClr val="0000FF"/>
                    </a:solidFill>
                    <a:latin typeface="华文仿宋" panose="02010600040101010101" pitchFamily="2" charset="-122"/>
                    <a:ea typeface="华文仿宋" panose="02010600040101010101" pitchFamily="2" charset="-122"/>
                  </a:rPr>
                  <a:t>y=1</a:t>
                </a:r>
                <a:r>
                  <a:rPr lang="zh-CN" altLang="en-US" dirty="0">
                    <a:solidFill>
                      <a:srgbClr val="0000FF"/>
                    </a:solidFill>
                    <a:latin typeface="华文仿宋" panose="02010600040101010101" pitchFamily="2" charset="-122"/>
                    <a:ea typeface="华文仿宋" panose="02010600040101010101" pitchFamily="2" charset="-122"/>
                  </a:rPr>
                  <a:t>的“概率”可以通过下面的逻辑函数来表示：</a:t>
                </a:r>
                <a:endParaRPr lang="en-US" altLang="zh-CN" dirty="0">
                  <a:solidFill>
                    <a:srgbClr val="0000FF"/>
                  </a:solidFill>
                  <a:latin typeface="华文仿宋" panose="02010600040101010101" pitchFamily="2" charset="-122"/>
                  <a:ea typeface="华文仿宋" panose="02010600040101010101" pitchFamily="2" charset="-122"/>
                </a:endParaRPr>
              </a:p>
              <a:p>
                <a:pPr algn="just"/>
                <a14:m>
                  <m:oMath xmlns:m="http://schemas.openxmlformats.org/officeDocument/2006/math">
                    <m:r>
                      <a:rPr lang="en-US" altLang="zh-CN" sz="2100" i="1">
                        <a:solidFill>
                          <a:srgbClr val="0000FF"/>
                        </a:solidFill>
                        <a:latin typeface="Cambria Math" panose="02040503050406030204" pitchFamily="18" charset="0"/>
                      </a:rPr>
                      <m:t>𝑝</m:t>
                    </m:r>
                    <m:d>
                      <m:dPr>
                        <m:ctrlPr>
                          <a:rPr lang="en-US" altLang="zh-CN" sz="2100" i="1">
                            <a:solidFill>
                              <a:srgbClr val="0000FF"/>
                            </a:solidFill>
                            <a:latin typeface="Cambria Math" panose="02040503050406030204" pitchFamily="18" charset="0"/>
                          </a:rPr>
                        </m:ctrlPr>
                      </m:dPr>
                      <m:e>
                        <m:r>
                          <a:rPr lang="en-US" altLang="zh-CN" sz="2100" i="1">
                            <a:solidFill>
                              <a:srgbClr val="0000FF"/>
                            </a:solidFill>
                            <a:latin typeface="Cambria Math" panose="02040503050406030204" pitchFamily="18" charset="0"/>
                          </a:rPr>
                          <m:t>𝑦</m:t>
                        </m:r>
                        <m:r>
                          <a:rPr lang="en-US" altLang="zh-CN" sz="2100" i="1">
                            <a:solidFill>
                              <a:srgbClr val="0000FF"/>
                            </a:solidFill>
                            <a:latin typeface="Cambria Math" panose="02040503050406030204" pitchFamily="18" charset="0"/>
                          </a:rPr>
                          <m:t>=1</m:t>
                        </m:r>
                      </m:e>
                      <m:e>
                        <m:r>
                          <a:rPr lang="en-US" altLang="zh-CN" sz="2100" i="1">
                            <a:solidFill>
                              <a:srgbClr val="0000FF"/>
                            </a:solidFill>
                            <a:latin typeface="Cambria Math" panose="02040503050406030204" pitchFamily="18" charset="0"/>
                          </a:rPr>
                          <m:t>𝑋</m:t>
                        </m:r>
                        <m:r>
                          <a:rPr lang="en-US" altLang="zh-CN" sz="2100" i="1">
                            <a:solidFill>
                              <a:srgbClr val="0000FF"/>
                            </a:solidFill>
                            <a:latin typeface="Cambria Math" panose="02040503050406030204" pitchFamily="18" charset="0"/>
                          </a:rPr>
                          <m:t>; </m:t>
                        </m:r>
                        <m:r>
                          <a:rPr lang="zh-CN" altLang="en-US" sz="2100" i="1">
                            <a:solidFill>
                              <a:srgbClr val="0000FF"/>
                            </a:solidFill>
                            <a:latin typeface="Cambria Math" panose="02040503050406030204" pitchFamily="18" charset="0"/>
                          </a:rPr>
                          <m:t>𝜃</m:t>
                        </m:r>
                      </m:e>
                    </m:d>
                    <m:r>
                      <a:rPr lang="en-US" altLang="zh-CN" sz="2100" i="1">
                        <a:solidFill>
                          <a:srgbClr val="0000FF"/>
                        </a:solidFill>
                        <a:latin typeface="Cambria Math" panose="02040503050406030204" pitchFamily="18" charset="0"/>
                      </a:rPr>
                      <m:t>=</m:t>
                    </m:r>
                    <m:r>
                      <a:rPr lang="zh-CN" altLang="en-US" sz="2100" i="1">
                        <a:solidFill>
                          <a:srgbClr val="0000FF"/>
                        </a:solidFill>
                        <a:latin typeface="Cambria Math" panose="02040503050406030204" pitchFamily="18" charset="0"/>
                      </a:rPr>
                      <m:t>𝜎</m:t>
                    </m:r>
                    <m:d>
                      <m:dPr>
                        <m:ctrlPr>
                          <a:rPr lang="en-US" altLang="zh-CN" sz="2100" i="1">
                            <a:solidFill>
                              <a:srgbClr val="0000FF"/>
                            </a:solidFill>
                            <a:latin typeface="Cambria Math" panose="02040503050406030204" pitchFamily="18" charset="0"/>
                          </a:rPr>
                        </m:ctrlPr>
                      </m:dPr>
                      <m:e>
                        <m:sSup>
                          <m:sSupPr>
                            <m:ctrlPr>
                              <a:rPr lang="en-US" altLang="zh-CN" sz="2100" i="1">
                                <a:solidFill>
                                  <a:srgbClr val="0000FF"/>
                                </a:solidFill>
                                <a:latin typeface="Cambria Math" panose="02040503050406030204" pitchFamily="18" charset="0"/>
                              </a:rPr>
                            </m:ctrlPr>
                          </m:sSupPr>
                          <m:e>
                            <m:r>
                              <a:rPr lang="zh-CN" altLang="en-US" sz="2100" i="1">
                                <a:solidFill>
                                  <a:srgbClr val="0000FF"/>
                                </a:solidFill>
                                <a:latin typeface="Cambria Math" panose="02040503050406030204" pitchFamily="18" charset="0"/>
                              </a:rPr>
                              <m:t>𝜃</m:t>
                            </m:r>
                          </m:e>
                          <m:sup>
                            <m:r>
                              <a:rPr lang="en-US" altLang="zh-CN" sz="2100" i="1">
                                <a:solidFill>
                                  <a:srgbClr val="0000FF"/>
                                </a:solidFill>
                                <a:latin typeface="Cambria Math" panose="02040503050406030204" pitchFamily="18" charset="0"/>
                              </a:rPr>
                              <m:t>𝑇</m:t>
                            </m:r>
                          </m:sup>
                        </m:sSup>
                        <m:r>
                          <a:rPr lang="en-US" altLang="zh-CN" sz="2100" i="1">
                            <a:solidFill>
                              <a:srgbClr val="0000FF"/>
                            </a:solidFill>
                            <a:latin typeface="Cambria Math" panose="02040503050406030204" pitchFamily="18" charset="0"/>
                          </a:rPr>
                          <m:t>𝑋</m:t>
                        </m:r>
                      </m:e>
                    </m:d>
                    <m:r>
                      <a:rPr lang="en-US" altLang="zh-CN" sz="2100" i="1">
                        <a:solidFill>
                          <a:srgbClr val="0000FF"/>
                        </a:solidFill>
                        <a:latin typeface="Cambria Math" panose="02040503050406030204" pitchFamily="18" charset="0"/>
                      </a:rPr>
                      <m:t>=</m:t>
                    </m:r>
                    <m:f>
                      <m:fPr>
                        <m:ctrlPr>
                          <a:rPr lang="en-US" altLang="zh-CN" sz="2100" i="1">
                            <a:solidFill>
                              <a:srgbClr val="0000FF"/>
                            </a:solidFill>
                            <a:latin typeface="Cambria Math" panose="02040503050406030204" pitchFamily="18" charset="0"/>
                          </a:rPr>
                        </m:ctrlPr>
                      </m:fPr>
                      <m:num>
                        <m:r>
                          <a:rPr lang="en-US" altLang="zh-CN" sz="2100" i="1">
                            <a:solidFill>
                              <a:srgbClr val="0000FF"/>
                            </a:solidFill>
                            <a:latin typeface="Cambria Math" panose="02040503050406030204" pitchFamily="18" charset="0"/>
                          </a:rPr>
                          <m:t>1</m:t>
                        </m:r>
                      </m:num>
                      <m:den>
                        <m:r>
                          <a:rPr lang="en-US" altLang="zh-CN" sz="2100" i="1">
                            <a:solidFill>
                              <a:srgbClr val="0000FF"/>
                            </a:solidFill>
                            <a:latin typeface="Cambria Math" panose="02040503050406030204" pitchFamily="18" charset="0"/>
                          </a:rPr>
                          <m:t>1+</m:t>
                        </m:r>
                        <m:sSup>
                          <m:sSupPr>
                            <m:ctrlPr>
                              <a:rPr lang="en-US" altLang="zh-CN" sz="2100" i="1">
                                <a:solidFill>
                                  <a:srgbClr val="0000FF"/>
                                </a:solidFill>
                                <a:latin typeface="Cambria Math" panose="02040503050406030204" pitchFamily="18" charset="0"/>
                              </a:rPr>
                            </m:ctrlPr>
                          </m:sSupPr>
                          <m:e>
                            <m:r>
                              <a:rPr lang="en-US" altLang="zh-CN" sz="2100" i="1">
                                <a:solidFill>
                                  <a:srgbClr val="0000FF"/>
                                </a:solidFill>
                                <a:latin typeface="Cambria Math" panose="02040503050406030204" pitchFamily="18" charset="0"/>
                              </a:rPr>
                              <m:t>𝑒</m:t>
                            </m:r>
                          </m:e>
                          <m:sup>
                            <m:r>
                              <a:rPr lang="en-US" altLang="zh-CN" sz="2100" i="1">
                                <a:solidFill>
                                  <a:srgbClr val="0000FF"/>
                                </a:solidFill>
                                <a:latin typeface="Cambria Math" panose="02040503050406030204" pitchFamily="18" charset="0"/>
                              </a:rPr>
                              <m:t>(−</m:t>
                            </m:r>
                            <m:sSup>
                              <m:sSupPr>
                                <m:ctrlPr>
                                  <a:rPr lang="en-US" altLang="zh-CN" sz="2100" i="1">
                                    <a:solidFill>
                                      <a:srgbClr val="0000FF"/>
                                    </a:solidFill>
                                    <a:latin typeface="Cambria Math" panose="02040503050406030204" pitchFamily="18" charset="0"/>
                                  </a:rPr>
                                </m:ctrlPr>
                              </m:sSupPr>
                              <m:e>
                                <m:r>
                                  <a:rPr lang="zh-CN" altLang="en-US" sz="2100" i="1">
                                    <a:solidFill>
                                      <a:srgbClr val="0000FF"/>
                                    </a:solidFill>
                                    <a:latin typeface="Cambria Math" panose="02040503050406030204" pitchFamily="18" charset="0"/>
                                  </a:rPr>
                                  <m:t>𝜃</m:t>
                                </m:r>
                              </m:e>
                              <m:sup>
                                <m:r>
                                  <a:rPr lang="en-US" altLang="zh-CN" sz="2100" i="1">
                                    <a:solidFill>
                                      <a:srgbClr val="0000FF"/>
                                    </a:solidFill>
                                    <a:latin typeface="Cambria Math" panose="02040503050406030204" pitchFamily="18" charset="0"/>
                                  </a:rPr>
                                  <m:t>𝑇</m:t>
                                </m:r>
                              </m:sup>
                            </m:sSup>
                            <m:r>
                              <a:rPr lang="en-US" altLang="zh-CN" sz="2100" i="1">
                                <a:solidFill>
                                  <a:srgbClr val="0000FF"/>
                                </a:solidFill>
                                <a:latin typeface="Cambria Math" panose="02040503050406030204" pitchFamily="18" charset="0"/>
                              </a:rPr>
                              <m:t>𝑋</m:t>
                            </m:r>
                            <m:r>
                              <a:rPr lang="en-US" altLang="zh-CN" sz="2100" i="1">
                                <a:solidFill>
                                  <a:srgbClr val="0000FF"/>
                                </a:solidFill>
                                <a:latin typeface="Cambria Math" panose="02040503050406030204" pitchFamily="18" charset="0"/>
                              </a:rPr>
                              <m:t>)</m:t>
                            </m:r>
                          </m:sup>
                        </m:sSup>
                      </m:den>
                    </m:f>
                  </m:oMath>
                </a14:m>
                <a:endParaRPr lang="en-US" altLang="zh-CN" sz="2100" dirty="0">
                  <a:solidFill>
                    <a:srgbClr val="0000FF"/>
                  </a:solidFill>
                  <a:latin typeface="华文仿宋" panose="02010600040101010101" pitchFamily="2" charset="-122"/>
                  <a:ea typeface="华文仿宋" panose="02010600040101010101" pitchFamily="2" charset="-122"/>
                </a:endParaRPr>
              </a:p>
              <a:p>
                <a:pPr algn="just"/>
                <a:r>
                  <a:rPr lang="zh-CN" altLang="en-US" dirty="0">
                    <a:solidFill>
                      <a:srgbClr val="0000FF"/>
                    </a:solidFill>
                    <a:latin typeface="华文仿宋" panose="02010600040101010101" pitchFamily="2" charset="-122"/>
                    <a:ea typeface="华文仿宋" panose="02010600040101010101" pitchFamily="2" charset="-122"/>
                  </a:rPr>
                  <a:t>这里</a:t>
                </a:r>
                <a:r>
                  <a:rPr lang="en-US" altLang="zh-CN" dirty="0">
                    <a:solidFill>
                      <a:srgbClr val="0000FF"/>
                    </a:solidFill>
                    <a:latin typeface="华文仿宋" panose="02010600040101010101" pitchFamily="2" charset="-122"/>
                    <a:ea typeface="华文仿宋" panose="02010600040101010101" pitchFamily="2" charset="-122"/>
                  </a:rPr>
                  <a:t>θ</a:t>
                </a:r>
                <a:r>
                  <a:rPr lang="zh-CN" altLang="en-US" dirty="0">
                    <a:solidFill>
                      <a:srgbClr val="0000FF"/>
                    </a:solidFill>
                    <a:latin typeface="华文仿宋" panose="02010600040101010101" pitchFamily="2" charset="-122"/>
                    <a:ea typeface="华文仿宋" panose="02010600040101010101" pitchFamily="2" charset="-122"/>
                  </a:rPr>
                  <a:t>是模型参数，也就是回归系数，</a:t>
                </a:r>
                <a:r>
                  <a:rPr lang="en-US" altLang="zh-CN" dirty="0">
                    <a:solidFill>
                      <a:srgbClr val="0000FF"/>
                    </a:solidFill>
                    <a:latin typeface="华文仿宋" panose="02010600040101010101" pitchFamily="2" charset="-122"/>
                    <a:ea typeface="华文仿宋" panose="02010600040101010101" pitchFamily="2" charset="-122"/>
                  </a:rPr>
                  <a:t>σ</a:t>
                </a:r>
                <a:r>
                  <a:rPr lang="zh-CN" altLang="en-US" dirty="0">
                    <a:solidFill>
                      <a:srgbClr val="0000FF"/>
                    </a:solidFill>
                    <a:latin typeface="华文仿宋" panose="02010600040101010101" pitchFamily="2" charset="-122"/>
                    <a:ea typeface="华文仿宋" panose="02010600040101010101" pitchFamily="2" charset="-122"/>
                  </a:rPr>
                  <a:t>是</a:t>
                </a:r>
                <a:r>
                  <a:rPr lang="en-US" altLang="zh-CN" dirty="0">
                    <a:solidFill>
                      <a:srgbClr val="0000FF"/>
                    </a:solidFill>
                    <a:latin typeface="华文仿宋" panose="02010600040101010101" pitchFamily="2" charset="-122"/>
                    <a:ea typeface="华文仿宋" panose="02010600040101010101" pitchFamily="2" charset="-122"/>
                  </a:rPr>
                  <a:t>sigmoid</a:t>
                </a:r>
                <a:r>
                  <a:rPr lang="zh-CN" altLang="en-US" dirty="0">
                    <a:solidFill>
                      <a:srgbClr val="0000FF"/>
                    </a:solidFill>
                    <a:latin typeface="华文仿宋" panose="02010600040101010101" pitchFamily="2" charset="-122"/>
                    <a:ea typeface="华文仿宋" panose="02010600040101010101" pitchFamily="2" charset="-122"/>
                  </a:rPr>
                  <a:t>函数。</a:t>
                </a:r>
                <a:endParaRPr lang="en-US" altLang="zh-CN" dirty="0">
                  <a:solidFill>
                    <a:srgbClr val="0000FF"/>
                  </a:solidFill>
                  <a:latin typeface="华文仿宋" panose="02010600040101010101" pitchFamily="2" charset="-122"/>
                  <a:ea typeface="华文仿宋" panose="02010600040101010101" pitchFamily="2" charset="-122"/>
                </a:endParaRPr>
              </a:p>
              <a:p>
                <a:pPr algn="just"/>
                <a:r>
                  <a:rPr lang="zh-CN" altLang="en-US" dirty="0">
                    <a:solidFill>
                      <a:srgbClr val="0000FF"/>
                    </a:solidFill>
                    <a:latin typeface="华文仿宋" panose="02010600040101010101" pitchFamily="2" charset="-122"/>
                    <a:ea typeface="华文仿宋" panose="02010600040101010101" pitchFamily="2" charset="-122"/>
                  </a:rPr>
                  <a:t>实际上这个函数是由下面的对数几率（也就是</a:t>
                </a:r>
                <a:r>
                  <a:rPr lang="en-US" altLang="zh-CN" b="1" dirty="0">
                    <a:solidFill>
                      <a:srgbClr val="0000FF"/>
                    </a:solidFill>
                    <a:latin typeface="华文仿宋" panose="02010600040101010101" pitchFamily="2" charset="-122"/>
                    <a:ea typeface="华文仿宋" panose="02010600040101010101" pitchFamily="2" charset="-122"/>
                  </a:rPr>
                  <a:t>x</a:t>
                </a:r>
                <a:r>
                  <a:rPr lang="zh-CN" altLang="en-US" dirty="0">
                    <a:solidFill>
                      <a:srgbClr val="0000FF"/>
                    </a:solidFill>
                    <a:latin typeface="华文仿宋" panose="02010600040101010101" pitchFamily="2" charset="-122"/>
                    <a:ea typeface="华文仿宋" panose="02010600040101010101" pitchFamily="2" charset="-122"/>
                  </a:rPr>
                  <a:t>属于正类的可能性和负类的可能性的比值的对数）变换得到的</a:t>
                </a:r>
                <a:r>
                  <a:rPr lang="en-US" altLang="zh-CN" dirty="0">
                    <a:solidFill>
                      <a:srgbClr val="0000FF"/>
                    </a:solidFill>
                    <a:latin typeface="华文仿宋" panose="02010600040101010101" pitchFamily="2" charset="-122"/>
                    <a:ea typeface="华文仿宋" panose="02010600040101010101" pitchFamily="2" charset="-122"/>
                  </a:rPr>
                  <a:t>:</a:t>
                </a:r>
              </a:p>
              <a:p>
                <a:pPr algn="just"/>
                <a14:m>
                  <m:oMath xmlns:m="http://schemas.openxmlformats.org/officeDocument/2006/math">
                    <m:r>
                      <a:rPr lang="en-US" altLang="zh-CN" b="0" i="1" smtClean="0">
                        <a:solidFill>
                          <a:srgbClr val="0000FF"/>
                        </a:solidFill>
                        <a:latin typeface="Cambria Math" panose="02040503050406030204" pitchFamily="18" charset="0"/>
                      </a:rPr>
                      <m:t>𝑙𝑜𝑔𝑖𝑡</m:t>
                    </m:r>
                    <m:d>
                      <m:dPr>
                        <m:ctrlPr>
                          <a:rPr lang="en-US" altLang="zh-CN" b="0" i="1" smtClean="0">
                            <a:solidFill>
                              <a:srgbClr val="0000FF"/>
                            </a:solidFill>
                            <a:latin typeface="Cambria Math" panose="02040503050406030204" pitchFamily="18" charset="0"/>
                          </a:rPr>
                        </m:ctrlPr>
                      </m:dPr>
                      <m:e>
                        <m:r>
                          <a:rPr lang="en-US" altLang="zh-CN" b="0" i="1" smtClean="0">
                            <a:solidFill>
                              <a:srgbClr val="0000FF"/>
                            </a:solidFill>
                            <a:latin typeface="Cambria Math" panose="02040503050406030204" pitchFamily="18" charset="0"/>
                          </a:rPr>
                          <m:t>𝑥</m:t>
                        </m:r>
                      </m:e>
                    </m:d>
                    <m:r>
                      <a:rPr lang="en-US" altLang="zh-CN" b="0" i="1" smtClean="0">
                        <a:solidFill>
                          <a:srgbClr val="0000FF"/>
                        </a:solidFill>
                        <a:latin typeface="Cambria Math" panose="02040503050406030204" pitchFamily="18" charset="0"/>
                      </a:rPr>
                      <m:t>=</m:t>
                    </m:r>
                    <m:r>
                      <m:rPr>
                        <m:sty m:val="p"/>
                      </m:rPr>
                      <a:rPr lang="en-US" altLang="zh-CN" b="0" i="0" smtClean="0">
                        <a:solidFill>
                          <a:srgbClr val="0000FF"/>
                        </a:solidFill>
                        <a:latin typeface="Cambria Math" panose="02040503050406030204" pitchFamily="18" charset="0"/>
                      </a:rPr>
                      <m:t>ln</m:t>
                    </m:r>
                    <m:r>
                      <a:rPr lang="en-US" altLang="zh-CN" b="0" i="1" smtClean="0">
                        <a:solidFill>
                          <a:srgbClr val="0000FF"/>
                        </a:solidFill>
                        <a:latin typeface="Cambria Math" panose="02040503050406030204" pitchFamily="18" charset="0"/>
                      </a:rPr>
                      <m:t>⁡(</m:t>
                    </m:r>
                    <m:f>
                      <m:fPr>
                        <m:ctrlPr>
                          <a:rPr lang="en-US" altLang="zh-CN" b="0" i="1" smtClean="0">
                            <a:solidFill>
                              <a:srgbClr val="0000FF"/>
                            </a:solidFill>
                            <a:latin typeface="Cambria Math" panose="02040503050406030204" pitchFamily="18" charset="0"/>
                          </a:rPr>
                        </m:ctrlPr>
                      </m:fPr>
                      <m:num>
                        <m:r>
                          <a:rPr lang="en-US" altLang="zh-CN" b="0" i="1" smtClean="0">
                            <a:solidFill>
                              <a:srgbClr val="0000FF"/>
                            </a:solidFill>
                            <a:latin typeface="Cambria Math" panose="02040503050406030204" pitchFamily="18" charset="0"/>
                          </a:rPr>
                          <m:t>𝑃</m:t>
                        </m:r>
                        <m:d>
                          <m:dPr>
                            <m:ctrlPr>
                              <a:rPr lang="en-US" altLang="zh-CN" b="0" i="1" smtClean="0">
                                <a:solidFill>
                                  <a:srgbClr val="0000FF"/>
                                </a:solidFill>
                                <a:latin typeface="Cambria Math" panose="02040503050406030204" pitchFamily="18" charset="0"/>
                              </a:rPr>
                            </m:ctrlPr>
                          </m:dPr>
                          <m:e>
                            <m:r>
                              <a:rPr lang="en-US" altLang="zh-CN" b="0" i="1" smtClean="0">
                                <a:solidFill>
                                  <a:srgbClr val="0000FF"/>
                                </a:solidFill>
                                <a:latin typeface="Cambria Math" panose="02040503050406030204" pitchFamily="18" charset="0"/>
                              </a:rPr>
                              <m:t>𝑦</m:t>
                            </m:r>
                            <m:r>
                              <a:rPr lang="en-US" altLang="zh-CN" b="0" i="1" smtClean="0">
                                <a:solidFill>
                                  <a:srgbClr val="0000FF"/>
                                </a:solidFill>
                                <a:latin typeface="Cambria Math" panose="02040503050406030204" pitchFamily="18" charset="0"/>
                              </a:rPr>
                              <m:t>=1</m:t>
                            </m:r>
                          </m:e>
                          <m:e>
                            <m:r>
                              <a:rPr lang="en-US" altLang="zh-CN" b="0" i="1" smtClean="0">
                                <a:solidFill>
                                  <a:srgbClr val="0000FF"/>
                                </a:solidFill>
                                <a:latin typeface="Cambria Math" panose="02040503050406030204" pitchFamily="18" charset="0"/>
                              </a:rPr>
                              <m:t>𝑥</m:t>
                            </m:r>
                          </m:e>
                        </m:d>
                      </m:num>
                      <m:den>
                        <m:r>
                          <a:rPr lang="en-US" altLang="zh-CN" b="0" i="1" smtClean="0">
                            <a:solidFill>
                              <a:srgbClr val="0000FF"/>
                            </a:solidFill>
                            <a:latin typeface="Cambria Math" panose="02040503050406030204" pitchFamily="18" charset="0"/>
                          </a:rPr>
                          <m:t>𝑃</m:t>
                        </m:r>
                        <m:d>
                          <m:dPr>
                            <m:ctrlPr>
                              <a:rPr lang="en-US" altLang="zh-CN" b="0" i="1" smtClean="0">
                                <a:solidFill>
                                  <a:srgbClr val="0000FF"/>
                                </a:solidFill>
                                <a:latin typeface="Cambria Math" panose="02040503050406030204" pitchFamily="18" charset="0"/>
                              </a:rPr>
                            </m:ctrlPr>
                          </m:dPr>
                          <m:e>
                            <m:r>
                              <a:rPr lang="en-US" altLang="zh-CN" b="0" i="1" smtClean="0">
                                <a:solidFill>
                                  <a:srgbClr val="0000FF"/>
                                </a:solidFill>
                                <a:latin typeface="Cambria Math" panose="02040503050406030204" pitchFamily="18" charset="0"/>
                              </a:rPr>
                              <m:t>𝑦</m:t>
                            </m:r>
                            <m:r>
                              <a:rPr lang="en-US" altLang="zh-CN" b="0" i="1" smtClean="0">
                                <a:solidFill>
                                  <a:srgbClr val="0000FF"/>
                                </a:solidFill>
                                <a:latin typeface="Cambria Math" panose="02040503050406030204" pitchFamily="18" charset="0"/>
                              </a:rPr>
                              <m:t>=0</m:t>
                            </m:r>
                          </m:e>
                          <m:e>
                            <m:r>
                              <a:rPr lang="en-US" altLang="zh-CN" b="0" i="1" smtClean="0">
                                <a:solidFill>
                                  <a:srgbClr val="0000FF"/>
                                </a:solidFill>
                                <a:latin typeface="Cambria Math" panose="02040503050406030204" pitchFamily="18" charset="0"/>
                              </a:rPr>
                              <m:t>𝑥</m:t>
                            </m:r>
                          </m:e>
                        </m:d>
                      </m:den>
                    </m:f>
                    <m:r>
                      <a:rPr lang="en-US" altLang="zh-CN" b="0" i="1" smtClean="0">
                        <a:solidFill>
                          <a:srgbClr val="0000FF"/>
                        </a:solidFill>
                        <a:latin typeface="Cambria Math" panose="02040503050406030204" pitchFamily="18" charset="0"/>
                      </a:rPr>
                      <m:t>=</m:t>
                    </m:r>
                    <m:r>
                      <m:rPr>
                        <m:sty m:val="p"/>
                      </m:rPr>
                      <a:rPr lang="en-US" altLang="zh-CN">
                        <a:solidFill>
                          <a:srgbClr val="0000FF"/>
                        </a:solidFill>
                        <a:latin typeface="Cambria Math" panose="02040503050406030204" pitchFamily="18" charset="0"/>
                      </a:rPr>
                      <m:t>ln</m:t>
                    </m:r>
                    <m:r>
                      <a:rPr lang="en-US" altLang="zh-CN" i="1">
                        <a:solidFill>
                          <a:srgbClr val="0000FF"/>
                        </a:solidFill>
                        <a:latin typeface="Cambria Math" panose="02040503050406030204" pitchFamily="18" charset="0"/>
                      </a:rPr>
                      <m:t>⁡(</m:t>
                    </m:r>
                    <m:f>
                      <m:fPr>
                        <m:ctrlPr>
                          <a:rPr lang="en-US" altLang="zh-CN" i="1">
                            <a:solidFill>
                              <a:srgbClr val="0000FF"/>
                            </a:solidFill>
                            <a:latin typeface="Cambria Math" panose="02040503050406030204" pitchFamily="18" charset="0"/>
                          </a:rPr>
                        </m:ctrlPr>
                      </m:fPr>
                      <m:num>
                        <m:r>
                          <a:rPr lang="en-US" altLang="zh-CN" i="1">
                            <a:solidFill>
                              <a:srgbClr val="0000FF"/>
                            </a:solidFill>
                            <a:latin typeface="Cambria Math" panose="02040503050406030204" pitchFamily="18" charset="0"/>
                          </a:rPr>
                          <m:t>𝑃</m:t>
                        </m:r>
                        <m:d>
                          <m:dPr>
                            <m:ctrlPr>
                              <a:rPr lang="en-US" altLang="zh-CN" i="1">
                                <a:solidFill>
                                  <a:srgbClr val="0000FF"/>
                                </a:solidFill>
                                <a:latin typeface="Cambria Math" panose="02040503050406030204" pitchFamily="18" charset="0"/>
                              </a:rPr>
                            </m:ctrlPr>
                          </m:dPr>
                          <m:e>
                            <m:r>
                              <a:rPr lang="en-US" altLang="zh-CN" i="1">
                                <a:solidFill>
                                  <a:srgbClr val="0000FF"/>
                                </a:solidFill>
                                <a:latin typeface="Cambria Math" panose="02040503050406030204" pitchFamily="18" charset="0"/>
                              </a:rPr>
                              <m:t>𝑦</m:t>
                            </m:r>
                            <m:r>
                              <a:rPr lang="en-US" altLang="zh-CN" i="1">
                                <a:solidFill>
                                  <a:srgbClr val="0000FF"/>
                                </a:solidFill>
                                <a:latin typeface="Cambria Math" panose="02040503050406030204" pitchFamily="18" charset="0"/>
                              </a:rPr>
                              <m:t>=1</m:t>
                            </m:r>
                          </m:e>
                          <m:e>
                            <m:r>
                              <a:rPr lang="en-US" altLang="zh-CN" i="1">
                                <a:solidFill>
                                  <a:srgbClr val="0000FF"/>
                                </a:solidFill>
                                <a:latin typeface="Cambria Math" panose="02040503050406030204" pitchFamily="18" charset="0"/>
                              </a:rPr>
                              <m:t>𝑥</m:t>
                            </m:r>
                          </m:e>
                        </m:d>
                      </m:num>
                      <m:den>
                        <m:r>
                          <a:rPr lang="en-US" altLang="zh-CN" b="0" i="1" smtClean="0">
                            <a:solidFill>
                              <a:srgbClr val="0000FF"/>
                            </a:solidFill>
                            <a:latin typeface="Cambria Math" panose="02040503050406030204" pitchFamily="18" charset="0"/>
                          </a:rPr>
                          <m:t>1−</m:t>
                        </m:r>
                        <m:r>
                          <a:rPr lang="en-US" altLang="zh-CN" i="1">
                            <a:solidFill>
                              <a:srgbClr val="0000FF"/>
                            </a:solidFill>
                            <a:latin typeface="Cambria Math" panose="02040503050406030204" pitchFamily="18" charset="0"/>
                          </a:rPr>
                          <m:t>𝑃</m:t>
                        </m:r>
                        <m:d>
                          <m:dPr>
                            <m:ctrlPr>
                              <a:rPr lang="en-US" altLang="zh-CN" i="1">
                                <a:solidFill>
                                  <a:srgbClr val="0000FF"/>
                                </a:solidFill>
                                <a:latin typeface="Cambria Math" panose="02040503050406030204" pitchFamily="18" charset="0"/>
                              </a:rPr>
                            </m:ctrlPr>
                          </m:dPr>
                          <m:e>
                            <m:r>
                              <a:rPr lang="en-US" altLang="zh-CN" i="1">
                                <a:solidFill>
                                  <a:srgbClr val="0000FF"/>
                                </a:solidFill>
                                <a:latin typeface="Cambria Math" panose="02040503050406030204" pitchFamily="18" charset="0"/>
                              </a:rPr>
                              <m:t>𝑦</m:t>
                            </m:r>
                            <m:r>
                              <a:rPr lang="en-US" altLang="zh-CN" i="1">
                                <a:solidFill>
                                  <a:srgbClr val="0000FF"/>
                                </a:solidFill>
                                <a:latin typeface="Cambria Math" panose="02040503050406030204" pitchFamily="18" charset="0"/>
                              </a:rPr>
                              <m:t>=1</m:t>
                            </m:r>
                          </m:e>
                          <m:e>
                            <m:r>
                              <a:rPr lang="en-US" altLang="zh-CN" i="1">
                                <a:solidFill>
                                  <a:srgbClr val="0000FF"/>
                                </a:solidFill>
                                <a:latin typeface="Cambria Math" panose="02040503050406030204" pitchFamily="18" charset="0"/>
                              </a:rPr>
                              <m:t>𝑥</m:t>
                            </m:r>
                          </m:e>
                        </m:d>
                      </m:den>
                    </m:f>
                  </m:oMath>
                </a14:m>
                <a:endParaRPr lang="en-US" altLang="zh-CN" i="1" dirty="0">
                  <a:solidFill>
                    <a:srgbClr val="0000FF"/>
                  </a:solidFill>
                  <a:latin typeface="华文仿宋" panose="02010600040101010101" pitchFamily="2" charset="-122"/>
                  <a:ea typeface="华文仿宋" panose="02010600040101010101" pitchFamily="2" charset="-122"/>
                </a:endParaRPr>
              </a:p>
              <a:p>
                <a:pPr algn="just"/>
                <a14:m>
                  <m:oMath xmlns:m="http://schemas.openxmlformats.org/officeDocument/2006/math">
                    <m:r>
                      <a:rPr lang="en-US" altLang="zh-CN" b="0" i="1" smtClean="0">
                        <a:solidFill>
                          <a:srgbClr val="0000FF"/>
                        </a:solidFill>
                        <a:latin typeface="Cambria Math" panose="02040503050406030204" pitchFamily="18" charset="0"/>
                      </a:rPr>
                      <m:t>=</m:t>
                    </m:r>
                    <m:sSub>
                      <m:sSubPr>
                        <m:ctrlPr>
                          <a:rPr lang="en-US" altLang="zh-CN" b="0" i="1" smtClean="0">
                            <a:solidFill>
                              <a:srgbClr val="0000FF"/>
                            </a:solidFill>
                            <a:latin typeface="Cambria Math" panose="02040503050406030204" pitchFamily="18" charset="0"/>
                          </a:rPr>
                        </m:ctrlPr>
                      </m:sSubPr>
                      <m:e>
                        <m:r>
                          <a:rPr lang="zh-CN" altLang="en-US" b="0" i="1" smtClean="0">
                            <a:solidFill>
                              <a:srgbClr val="0000FF"/>
                            </a:solidFill>
                            <a:latin typeface="Cambria Math" panose="02040503050406030204" pitchFamily="18" charset="0"/>
                          </a:rPr>
                          <m:t>𝜃</m:t>
                        </m:r>
                      </m:e>
                      <m:sub>
                        <m:r>
                          <a:rPr lang="en-US" altLang="zh-CN" b="0" i="1" smtClean="0">
                            <a:solidFill>
                              <a:srgbClr val="0000FF"/>
                            </a:solidFill>
                            <a:latin typeface="Cambria Math" panose="02040503050406030204" pitchFamily="18" charset="0"/>
                          </a:rPr>
                          <m:t>0</m:t>
                        </m:r>
                      </m:sub>
                    </m:sSub>
                    <m:r>
                      <a:rPr lang="en-US" altLang="zh-CN" b="0" i="1" smtClean="0">
                        <a:solidFill>
                          <a:srgbClr val="0000FF"/>
                        </a:solidFill>
                        <a:latin typeface="Cambria Math" panose="02040503050406030204" pitchFamily="18" charset="0"/>
                      </a:rPr>
                      <m:t>+</m:t>
                    </m:r>
                    <m:sSub>
                      <m:sSubPr>
                        <m:ctrlPr>
                          <a:rPr lang="en-US" altLang="zh-CN" i="1">
                            <a:solidFill>
                              <a:srgbClr val="0000FF"/>
                            </a:solidFill>
                            <a:latin typeface="Cambria Math" panose="02040503050406030204" pitchFamily="18" charset="0"/>
                          </a:rPr>
                        </m:ctrlPr>
                      </m:sSubPr>
                      <m:e>
                        <m:r>
                          <a:rPr lang="zh-CN" altLang="en-US" i="1">
                            <a:solidFill>
                              <a:srgbClr val="0000FF"/>
                            </a:solidFill>
                            <a:latin typeface="Cambria Math" panose="02040503050406030204" pitchFamily="18" charset="0"/>
                          </a:rPr>
                          <m:t>𝜃</m:t>
                        </m:r>
                      </m:e>
                      <m:sub>
                        <m:r>
                          <a:rPr lang="en-US" altLang="zh-CN" b="0" i="1" smtClean="0">
                            <a:solidFill>
                              <a:srgbClr val="0000FF"/>
                            </a:solidFill>
                            <a:latin typeface="Cambria Math" panose="02040503050406030204" pitchFamily="18" charset="0"/>
                          </a:rPr>
                          <m:t>1</m:t>
                        </m:r>
                      </m:sub>
                    </m:sSub>
                    <m:sSub>
                      <m:sSubPr>
                        <m:ctrlPr>
                          <a:rPr lang="en-US" altLang="zh-CN" i="1">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𝑥</m:t>
                        </m:r>
                      </m:e>
                      <m:sub>
                        <m:r>
                          <a:rPr lang="en-US" altLang="zh-CN" b="0" i="1" smtClean="0">
                            <a:solidFill>
                              <a:srgbClr val="0000FF"/>
                            </a:solidFill>
                            <a:latin typeface="Cambria Math" panose="02040503050406030204" pitchFamily="18" charset="0"/>
                          </a:rPr>
                          <m:t>1</m:t>
                        </m:r>
                      </m:sub>
                    </m:sSub>
                    <m:r>
                      <a:rPr lang="en-US" altLang="zh-CN" b="0" i="1" smtClean="0">
                        <a:solidFill>
                          <a:srgbClr val="0000FF"/>
                        </a:solidFill>
                        <a:latin typeface="Cambria Math" panose="02040503050406030204" pitchFamily="18" charset="0"/>
                      </a:rPr>
                      <m:t>+</m:t>
                    </m:r>
                    <m:sSub>
                      <m:sSubPr>
                        <m:ctrlPr>
                          <a:rPr lang="en-US" altLang="zh-CN" i="1">
                            <a:solidFill>
                              <a:srgbClr val="0000FF"/>
                            </a:solidFill>
                            <a:latin typeface="Cambria Math" panose="02040503050406030204" pitchFamily="18" charset="0"/>
                          </a:rPr>
                        </m:ctrlPr>
                      </m:sSubPr>
                      <m:e>
                        <m:r>
                          <a:rPr lang="zh-CN" altLang="en-US" i="1">
                            <a:solidFill>
                              <a:srgbClr val="0000FF"/>
                            </a:solidFill>
                            <a:latin typeface="Cambria Math" panose="02040503050406030204" pitchFamily="18" charset="0"/>
                          </a:rPr>
                          <m:t>𝜃</m:t>
                        </m:r>
                      </m:e>
                      <m:sub>
                        <m:r>
                          <a:rPr lang="en-US" altLang="zh-CN" b="0" i="1" smtClean="0">
                            <a:solidFill>
                              <a:srgbClr val="0000FF"/>
                            </a:solidFill>
                            <a:latin typeface="Cambria Math" panose="02040503050406030204" pitchFamily="18" charset="0"/>
                          </a:rPr>
                          <m:t>2</m:t>
                        </m:r>
                      </m:sub>
                    </m:sSub>
                    <m:sSub>
                      <m:sSubPr>
                        <m:ctrlPr>
                          <a:rPr lang="en-US"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𝑥</m:t>
                        </m:r>
                      </m:e>
                      <m:sub>
                        <m:r>
                          <a:rPr lang="en-US" altLang="zh-CN" b="0" i="1" smtClean="0">
                            <a:solidFill>
                              <a:srgbClr val="0000FF"/>
                            </a:solidFill>
                            <a:latin typeface="Cambria Math" panose="02040503050406030204" pitchFamily="18" charset="0"/>
                          </a:rPr>
                          <m:t>2</m:t>
                        </m:r>
                      </m:sub>
                    </m:sSub>
                    <m:r>
                      <a:rPr lang="en-US" altLang="zh-CN" b="0" i="1" smtClean="0">
                        <a:solidFill>
                          <a:srgbClr val="0000FF"/>
                        </a:solidFill>
                        <a:latin typeface="Cambria Math" panose="02040503050406030204" pitchFamily="18" charset="0"/>
                      </a:rPr>
                      <m:t>+…+</m:t>
                    </m:r>
                    <m:sSub>
                      <m:sSubPr>
                        <m:ctrlPr>
                          <a:rPr lang="en-US" altLang="zh-CN" i="1">
                            <a:solidFill>
                              <a:srgbClr val="0000FF"/>
                            </a:solidFill>
                            <a:latin typeface="Cambria Math" panose="02040503050406030204" pitchFamily="18" charset="0"/>
                          </a:rPr>
                        </m:ctrlPr>
                      </m:sSubPr>
                      <m:e>
                        <m:r>
                          <a:rPr lang="zh-CN" altLang="en-US" i="1">
                            <a:solidFill>
                              <a:srgbClr val="0000FF"/>
                            </a:solidFill>
                            <a:latin typeface="Cambria Math" panose="02040503050406030204" pitchFamily="18" charset="0"/>
                          </a:rPr>
                          <m:t>𝜃</m:t>
                        </m:r>
                      </m:e>
                      <m:sub>
                        <m:r>
                          <a:rPr lang="en-US" altLang="zh-CN" b="0" i="1" smtClean="0">
                            <a:solidFill>
                              <a:srgbClr val="0000FF"/>
                            </a:solidFill>
                            <a:latin typeface="Cambria Math" panose="02040503050406030204" pitchFamily="18" charset="0"/>
                          </a:rPr>
                          <m:t>𝑚</m:t>
                        </m:r>
                      </m:sub>
                    </m:sSub>
                    <m:sSub>
                      <m:sSubPr>
                        <m:ctrlPr>
                          <a:rPr lang="en-US"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𝑥</m:t>
                        </m:r>
                      </m:e>
                      <m:sub>
                        <m:r>
                          <a:rPr lang="en-US" altLang="zh-CN" b="0" i="1" smtClean="0">
                            <a:solidFill>
                              <a:srgbClr val="0000FF"/>
                            </a:solidFill>
                            <a:latin typeface="Cambria Math" panose="02040503050406030204" pitchFamily="18" charset="0"/>
                          </a:rPr>
                          <m:t>𝑚</m:t>
                        </m:r>
                      </m:sub>
                    </m:sSub>
                  </m:oMath>
                </a14:m>
                <a:endParaRPr lang="en-US" altLang="zh-CN" dirty="0">
                  <a:solidFill>
                    <a:srgbClr val="0000FF"/>
                  </a:solidFill>
                  <a:latin typeface="华文仿宋" panose="02010600040101010101" pitchFamily="2" charset="-122"/>
                  <a:ea typeface="华文仿宋" panose="02010600040101010101" pitchFamily="2" charset="-122"/>
                </a:endParaRPr>
              </a:p>
              <a:p>
                <a:pPr algn="just"/>
                <a:endParaRPr lang="en-US" altLang="zh-CN" dirty="0">
                  <a:solidFill>
                    <a:srgbClr val="0000FF"/>
                  </a:solidFill>
                  <a:latin typeface="华文仿宋" panose="02010600040101010101" pitchFamily="2" charset="-122"/>
                  <a:ea typeface="华文仿宋" panose="02010600040101010101" pitchFamily="2" charset="-122"/>
                </a:endParaRPr>
              </a:p>
              <a:p>
                <a:pPr algn="just"/>
                <a:endParaRPr lang="en-US" altLang="zh-CN" dirty="0">
                  <a:solidFill>
                    <a:srgbClr val="0000FF"/>
                  </a:solidFill>
                  <a:latin typeface="华文仿宋" panose="02010600040101010101" pitchFamily="2" charset="-122"/>
                  <a:ea typeface="华文仿宋" panose="02010600040101010101" pitchFamily="2" charset="-122"/>
                </a:endParaRPr>
              </a:p>
              <a:p>
                <a:pPr algn="just"/>
                <a:endParaRPr lang="en-US" altLang="zh-CN" dirty="0">
                  <a:solidFill>
                    <a:srgbClr val="0000FF"/>
                  </a:solidFill>
                  <a:latin typeface="华文仿宋" panose="02010600040101010101" pitchFamily="2" charset="-122"/>
                  <a:ea typeface="华文仿宋" panose="02010600040101010101" pitchFamily="2" charset="-122"/>
                </a:endParaRPr>
              </a:p>
              <a:p>
                <a:pPr algn="just"/>
                <a:endParaRPr lang="en-US" altLang="zh-CN" dirty="0">
                  <a:solidFill>
                    <a:srgbClr val="0000FF"/>
                  </a:solidFill>
                  <a:latin typeface="华文仿宋" panose="02010600040101010101" pitchFamily="2" charset="-122"/>
                  <a:ea typeface="华文仿宋" panose="02010600040101010101" pitchFamily="2" charset="-122"/>
                </a:endParaRPr>
              </a:p>
              <a:p>
                <a:pPr marL="342900" lvl="1" indent="0" algn="just">
                  <a:buNone/>
                </a:pPr>
                <a:endParaRPr lang="en-US" altLang="zh-CN" dirty="0">
                  <a:solidFill>
                    <a:srgbClr val="0000FF"/>
                  </a:solidFill>
                  <a:latin typeface="华文仿宋" panose="02010600040101010101" pitchFamily="2" charset="-122"/>
                  <a:ea typeface="华文仿宋" panose="02010600040101010101" pitchFamily="2" charset="-122"/>
                </a:endParaRPr>
              </a:p>
              <a:p>
                <a:pPr lvl="1" algn="just"/>
                <a:endParaRPr lang="zh-CN" altLang="en-US" dirty="0">
                  <a:solidFill>
                    <a:srgbClr val="0000FF"/>
                  </a:solidFill>
                  <a:latin typeface="华文仿宋" panose="02010600040101010101" pitchFamily="2" charset="-122"/>
                  <a:ea typeface="华文仿宋" panose="0201060004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07999" y="1556767"/>
                <a:ext cx="5840047" cy="4306823"/>
              </a:xfrm>
              <a:blipFill>
                <a:blip r:embed="rId4"/>
                <a:stretch>
                  <a:fillRect l="-209" t="-566" r="-480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defTabSz="685800" fontAlgn="auto">
              <a:spcBef>
                <a:spcPts val="0"/>
              </a:spcBef>
              <a:spcAft>
                <a:spcPts val="0"/>
              </a:spcAft>
              <a:buClrTx/>
              <a:buSzTx/>
              <a:buNone/>
            </a:pPr>
            <a:fld id="{65B8AB34-AC4B-47AE-A239-75C9354C5637}" type="slidenum">
              <a:rPr lang="zh-CN" altLang="en-US">
                <a:solidFill>
                  <a:srgbClr val="90C226"/>
                </a:solidFill>
                <a:latin typeface="Trebuchet MS"/>
                <a:ea typeface="华文新魏" panose="02010800040101010101" pitchFamily="2" charset="-122"/>
              </a:rPr>
              <a:pPr defTabSz="685800" fontAlgn="auto">
                <a:spcBef>
                  <a:spcPts val="0"/>
                </a:spcBef>
                <a:spcAft>
                  <a:spcPts val="0"/>
                </a:spcAft>
                <a:buClrTx/>
                <a:buSzTx/>
                <a:buNone/>
              </a:pPr>
              <a:t>92</a:t>
            </a:fld>
            <a:endParaRPr lang="zh-CN" altLang="en-US">
              <a:solidFill>
                <a:srgbClr val="90C226"/>
              </a:solidFill>
              <a:latin typeface="Trebuchet MS"/>
              <a:ea typeface="华文新魏" panose="02010800040101010101" pitchFamily="2" charset="-122"/>
            </a:endParaRPr>
          </a:p>
        </p:txBody>
      </p:sp>
      <p:sp>
        <p:nvSpPr>
          <p:cNvPr id="11" name="文本框 10">
            <a:extLst>
              <a:ext uri="{FF2B5EF4-FFF2-40B4-BE49-F238E27FC236}">
                <a16:creationId xmlns:a16="http://schemas.microsoft.com/office/drawing/2014/main" id="{99122078-57E9-49E3-9472-35992752BE56}"/>
              </a:ext>
            </a:extLst>
          </p:cNvPr>
          <p:cNvSpPr txBox="1"/>
          <p:nvPr/>
        </p:nvSpPr>
        <p:spPr>
          <a:xfrm>
            <a:off x="6228760" y="3303505"/>
            <a:ext cx="2326064" cy="300082"/>
          </a:xfrm>
          <a:prstGeom prst="rect">
            <a:avLst/>
          </a:prstGeom>
          <a:noFill/>
        </p:spPr>
        <p:txBody>
          <a:bodyPr wrap="square" rtlCol="0">
            <a:spAutoFit/>
          </a:bodyPr>
          <a:lstStyle/>
          <a:p>
            <a:pPr algn="ctr" defTabSz="685800" fontAlgn="auto">
              <a:spcBef>
                <a:spcPts val="0"/>
              </a:spcBef>
              <a:spcAft>
                <a:spcPts val="0"/>
              </a:spcAft>
              <a:buClrTx/>
              <a:buSzTx/>
              <a:buNone/>
            </a:pPr>
            <a:r>
              <a:rPr lang="en-US" altLang="zh-CN" sz="1350" dirty="0">
                <a:solidFill>
                  <a:prstClr val="black"/>
                </a:solidFill>
                <a:latin typeface="Trebuchet MS"/>
                <a:ea typeface="华文新魏" panose="02010800040101010101" pitchFamily="2" charset="-122"/>
              </a:rPr>
              <a:t>sigmoid</a:t>
            </a:r>
            <a:r>
              <a:rPr lang="zh-CN" altLang="en-US" sz="1350" dirty="0">
                <a:solidFill>
                  <a:prstClr val="black"/>
                </a:solidFill>
                <a:latin typeface="Trebuchet MS"/>
                <a:ea typeface="华文新魏" panose="02010800040101010101" pitchFamily="2" charset="-122"/>
              </a:rPr>
              <a:t>函数</a:t>
            </a:r>
          </a:p>
        </p:txBody>
      </p:sp>
    </p:spTree>
    <p:extLst>
      <p:ext uri="{BB962C8B-B14F-4D97-AF65-F5344CB8AC3E}">
        <p14:creationId xmlns:p14="http://schemas.microsoft.com/office/powerpoint/2010/main" val="155390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24771E-83D4-455A-902B-8AE64FE02FD4}"/>
              </a:ext>
            </a:extLst>
          </p:cNvPr>
          <p:cNvSpPr>
            <a:spLocks noGrp="1"/>
          </p:cNvSpPr>
          <p:nvPr>
            <p:ph type="title"/>
          </p:nvPr>
        </p:nvSpPr>
        <p:spPr>
          <a:xfrm>
            <a:off x="0" y="224644"/>
            <a:ext cx="6447501" cy="1320800"/>
          </a:xfrm>
        </p:spPr>
        <p:txBody>
          <a:bodyPr/>
          <a:lstStyle/>
          <a:p>
            <a:r>
              <a:rPr lang="en-US" altLang="zh-CN" dirty="0">
                <a:solidFill>
                  <a:srgbClr val="0000FF"/>
                </a:solidFill>
              </a:rPr>
              <a:t>Logistic regression</a:t>
            </a:r>
            <a:endParaRPr lang="zh-CN" altLang="en-US" dirty="0">
              <a:solidFill>
                <a:srgbClr val="0000FF"/>
              </a:solidFill>
            </a:endParaRPr>
          </a:p>
        </p:txBody>
      </p:sp>
      <p:sp>
        <p:nvSpPr>
          <p:cNvPr id="3" name="内容占位符 2">
            <a:extLst>
              <a:ext uri="{FF2B5EF4-FFF2-40B4-BE49-F238E27FC236}">
                <a16:creationId xmlns:a16="http://schemas.microsoft.com/office/drawing/2014/main" id="{EEB9ACD2-E9A9-4911-B407-3A86A66F9F4A}"/>
              </a:ext>
            </a:extLst>
          </p:cNvPr>
          <p:cNvSpPr>
            <a:spLocks noGrp="1"/>
          </p:cNvSpPr>
          <p:nvPr>
            <p:ph idx="1"/>
          </p:nvPr>
        </p:nvSpPr>
        <p:spPr>
          <a:xfrm>
            <a:off x="251520" y="1376771"/>
            <a:ext cx="7056784" cy="1982327"/>
          </a:xfrm>
        </p:spPr>
        <p:txBody>
          <a:bodyPr>
            <a:normAutofit fontScale="92500" lnSpcReduction="20000"/>
          </a:bodyPr>
          <a:lstStyle/>
          <a:p>
            <a:r>
              <a:rPr lang="en-US" altLang="zh-CN" sz="2800" dirty="0">
                <a:solidFill>
                  <a:srgbClr val="0000FF"/>
                </a:solidFill>
              </a:rPr>
              <a:t>logistic</a:t>
            </a:r>
            <a:r>
              <a:rPr lang="zh-CN" altLang="en-US" sz="2800" dirty="0">
                <a:solidFill>
                  <a:srgbClr val="0000FF"/>
                </a:solidFill>
              </a:rPr>
              <a:t>回归就是一个线性分类模型，它与线性回归的不同点在于：</a:t>
            </a:r>
            <a:endParaRPr lang="en-US" altLang="zh-CN" sz="2800" dirty="0">
              <a:solidFill>
                <a:srgbClr val="0000FF"/>
              </a:solidFill>
            </a:endParaRPr>
          </a:p>
          <a:p>
            <a:pPr lvl="1">
              <a:buFont typeface="Wingdings" panose="05000000000000000000" pitchFamily="2" charset="2"/>
              <a:buChar char="ü"/>
            </a:pPr>
            <a:r>
              <a:rPr lang="zh-CN" altLang="en-US" sz="2100" dirty="0">
                <a:solidFill>
                  <a:srgbClr val="0000FF"/>
                </a:solidFill>
              </a:rPr>
              <a:t>为了将线性回归所输出的很大范围的数，压缩到</a:t>
            </a:r>
            <a:r>
              <a:rPr lang="en-US" altLang="zh-CN" sz="2100" dirty="0">
                <a:solidFill>
                  <a:srgbClr val="0000FF"/>
                </a:solidFill>
              </a:rPr>
              <a:t>0</a:t>
            </a:r>
            <a:r>
              <a:rPr lang="zh-CN" altLang="en-US" sz="2100" dirty="0">
                <a:solidFill>
                  <a:srgbClr val="0000FF"/>
                </a:solidFill>
              </a:rPr>
              <a:t>和</a:t>
            </a:r>
            <a:r>
              <a:rPr lang="en-US" altLang="zh-CN" sz="2100" dirty="0">
                <a:solidFill>
                  <a:srgbClr val="0000FF"/>
                </a:solidFill>
              </a:rPr>
              <a:t>1</a:t>
            </a:r>
            <a:r>
              <a:rPr lang="zh-CN" altLang="en-US" sz="2100" dirty="0">
                <a:solidFill>
                  <a:srgbClr val="0000FF"/>
                </a:solidFill>
              </a:rPr>
              <a:t>之间，在输出加一个</a:t>
            </a:r>
            <a:r>
              <a:rPr lang="en-US" altLang="zh-CN" sz="2100" dirty="0">
                <a:solidFill>
                  <a:srgbClr val="0000FF"/>
                </a:solidFill>
              </a:rPr>
              <a:t>logistic</a:t>
            </a:r>
            <a:r>
              <a:rPr lang="zh-CN" altLang="en-US" sz="2100" dirty="0">
                <a:solidFill>
                  <a:srgbClr val="0000FF"/>
                </a:solidFill>
              </a:rPr>
              <a:t>函数。</a:t>
            </a:r>
            <a:endParaRPr lang="en-US" altLang="zh-CN" sz="2100" dirty="0">
              <a:solidFill>
                <a:srgbClr val="0000FF"/>
              </a:solidFill>
            </a:endParaRPr>
          </a:p>
          <a:p>
            <a:pPr lvl="1">
              <a:buFont typeface="Wingdings" panose="05000000000000000000" pitchFamily="2" charset="2"/>
              <a:buChar char="ü"/>
            </a:pPr>
            <a:r>
              <a:rPr lang="zh-CN" altLang="en-US" sz="2100" dirty="0">
                <a:solidFill>
                  <a:srgbClr val="0000FF"/>
                </a:solidFill>
              </a:rPr>
              <a:t>对于二分类来说，如果样本</a:t>
            </a:r>
            <a:r>
              <a:rPr lang="en-US" altLang="zh-CN" sz="2100" b="1" dirty="0">
                <a:solidFill>
                  <a:srgbClr val="0000FF"/>
                </a:solidFill>
              </a:rPr>
              <a:t>x</a:t>
            </a:r>
            <a:r>
              <a:rPr lang="zh-CN" altLang="en-US" sz="2100" dirty="0">
                <a:solidFill>
                  <a:srgbClr val="0000FF"/>
                </a:solidFill>
              </a:rPr>
              <a:t>属于正类的概率大于</a:t>
            </a:r>
            <a:r>
              <a:rPr lang="en-US" altLang="zh-CN" sz="2100" dirty="0">
                <a:solidFill>
                  <a:srgbClr val="0000FF"/>
                </a:solidFill>
              </a:rPr>
              <a:t>0.5</a:t>
            </a:r>
            <a:r>
              <a:rPr lang="zh-CN" altLang="en-US" sz="2100" dirty="0">
                <a:solidFill>
                  <a:srgbClr val="0000FF"/>
                </a:solidFill>
              </a:rPr>
              <a:t>，那么就判定它是正类，否则就是负类。</a:t>
            </a:r>
          </a:p>
        </p:txBody>
      </p:sp>
      <p:sp>
        <p:nvSpPr>
          <p:cNvPr id="4" name="灯片编号占位符 3">
            <a:extLst>
              <a:ext uri="{FF2B5EF4-FFF2-40B4-BE49-F238E27FC236}">
                <a16:creationId xmlns:a16="http://schemas.microsoft.com/office/drawing/2014/main" id="{517E1A21-D793-4760-BE39-314B94FB35AA}"/>
              </a:ext>
            </a:extLst>
          </p:cNvPr>
          <p:cNvSpPr>
            <a:spLocks noGrp="1"/>
          </p:cNvSpPr>
          <p:nvPr>
            <p:ph type="sldNum" sz="quarter" idx="12"/>
          </p:nvPr>
        </p:nvSpPr>
        <p:spPr/>
        <p:txBody>
          <a:bodyPr/>
          <a:lstStyle/>
          <a:p>
            <a:pPr defTabSz="685800" fontAlgn="auto">
              <a:spcBef>
                <a:spcPts val="0"/>
              </a:spcBef>
              <a:spcAft>
                <a:spcPts val="0"/>
              </a:spcAft>
              <a:buClrTx/>
              <a:buSzTx/>
              <a:buNone/>
            </a:pPr>
            <a:fld id="{65B8AB34-AC4B-47AE-A239-75C9354C5637}" type="slidenum">
              <a:rPr lang="zh-CN" altLang="en-US">
                <a:solidFill>
                  <a:srgbClr val="90C226"/>
                </a:solidFill>
                <a:latin typeface="Trebuchet MS"/>
                <a:ea typeface="华文新魏" panose="02010800040101010101" pitchFamily="2" charset="-122"/>
              </a:rPr>
              <a:pPr defTabSz="685800" fontAlgn="auto">
                <a:spcBef>
                  <a:spcPts val="0"/>
                </a:spcBef>
                <a:spcAft>
                  <a:spcPts val="0"/>
                </a:spcAft>
                <a:buClrTx/>
                <a:buSzTx/>
                <a:buNone/>
              </a:pPr>
              <a:t>93</a:t>
            </a:fld>
            <a:endParaRPr lang="zh-CN" altLang="en-US">
              <a:solidFill>
                <a:srgbClr val="90C226"/>
              </a:solidFill>
              <a:latin typeface="Trebuchet MS"/>
              <a:ea typeface="华文新魏" panose="02010800040101010101" pitchFamily="2" charset="-122"/>
            </a:endParaRPr>
          </a:p>
        </p:txBody>
      </p:sp>
      <p:pic>
        <p:nvPicPr>
          <p:cNvPr id="5" name="图片 4">
            <a:extLst>
              <a:ext uri="{FF2B5EF4-FFF2-40B4-BE49-F238E27FC236}">
                <a16:creationId xmlns:a16="http://schemas.microsoft.com/office/drawing/2014/main" id="{74F0AA62-D313-443B-B010-1F65B5C6E69D}"/>
              </a:ext>
            </a:extLst>
          </p:cNvPr>
          <p:cNvPicPr>
            <a:picLocks noChangeAspect="1"/>
          </p:cNvPicPr>
          <p:nvPr/>
        </p:nvPicPr>
        <p:blipFill>
          <a:blip r:embed="rId3"/>
          <a:stretch>
            <a:fillRect/>
          </a:stretch>
        </p:blipFill>
        <p:spPr>
          <a:xfrm>
            <a:off x="539552" y="3579867"/>
            <a:ext cx="7020780" cy="2766193"/>
          </a:xfrm>
          <a:prstGeom prst="rect">
            <a:avLst/>
          </a:prstGeom>
        </p:spPr>
      </p:pic>
    </p:spTree>
    <p:extLst>
      <p:ext uri="{BB962C8B-B14F-4D97-AF65-F5344CB8AC3E}">
        <p14:creationId xmlns:p14="http://schemas.microsoft.com/office/powerpoint/2010/main" val="143911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790B4-CE17-4B0C-95F5-779A2E7B503E}"/>
              </a:ext>
            </a:extLst>
          </p:cNvPr>
          <p:cNvSpPr>
            <a:spLocks noGrp="1"/>
          </p:cNvSpPr>
          <p:nvPr>
            <p:ph type="title"/>
          </p:nvPr>
        </p:nvSpPr>
        <p:spPr>
          <a:xfrm>
            <a:off x="431540" y="260648"/>
            <a:ext cx="6447501" cy="588226"/>
          </a:xfrm>
        </p:spPr>
        <p:txBody>
          <a:bodyPr>
            <a:normAutofit fontScale="90000"/>
          </a:bodyPr>
          <a:lstStyle/>
          <a:p>
            <a:r>
              <a:rPr lang="en-US" altLang="zh-CN" dirty="0">
                <a:solidFill>
                  <a:srgbClr val="0000FF"/>
                </a:solidFill>
              </a:rPr>
              <a:t>Logistic regression</a:t>
            </a:r>
            <a:endParaRPr lang="zh-CN" altLang="en-US" dirty="0">
              <a:solidFill>
                <a:srgbClr val="0000FF"/>
              </a:solidFill>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5A4F5E1-4925-4555-A35C-63A9C279BB46}"/>
                  </a:ext>
                </a:extLst>
              </p:cNvPr>
              <p:cNvSpPr>
                <a:spLocks noGrp="1"/>
              </p:cNvSpPr>
              <p:nvPr>
                <p:ph idx="1"/>
              </p:nvPr>
            </p:nvSpPr>
            <p:spPr>
              <a:xfrm>
                <a:off x="508000" y="1492870"/>
                <a:ext cx="7141307" cy="4169246"/>
              </a:xfrm>
            </p:spPr>
            <p:txBody>
              <a:bodyPr>
                <a:normAutofit lnSpcReduction="10000"/>
              </a:bodyPr>
              <a:lstStyle/>
              <a:p>
                <a:r>
                  <a:rPr lang="zh-CN" altLang="en-US" dirty="0">
                    <a:solidFill>
                      <a:srgbClr val="0000FF"/>
                    </a:solidFill>
                  </a:rPr>
                  <a:t>模型的参数</a:t>
                </a:r>
                <a:r>
                  <a:rPr lang="en-US" altLang="zh-CN" dirty="0">
                    <a:solidFill>
                      <a:srgbClr val="0000FF"/>
                    </a:solidFill>
                  </a:rPr>
                  <a:t>θ</a:t>
                </a:r>
                <a:r>
                  <a:rPr lang="zh-CN" altLang="en-US" dirty="0">
                    <a:solidFill>
                      <a:srgbClr val="0000FF"/>
                    </a:solidFill>
                  </a:rPr>
                  <a:t>，需要用收集到的数据来训练求解得到</a:t>
                </a:r>
                <a:endParaRPr lang="en-US" altLang="zh-CN" dirty="0">
                  <a:solidFill>
                    <a:srgbClr val="0000FF"/>
                  </a:solidFill>
                </a:endParaRPr>
              </a:p>
              <a:p>
                <a:r>
                  <a:rPr lang="zh-CN" altLang="en-US" dirty="0">
                    <a:solidFill>
                      <a:srgbClr val="0000FF"/>
                    </a:solidFill>
                  </a:rPr>
                  <a:t>下一步要建立代价函数</a:t>
                </a:r>
                <a:endParaRPr lang="en-US" altLang="zh-CN" dirty="0">
                  <a:solidFill>
                    <a:srgbClr val="0000FF"/>
                  </a:solidFill>
                </a:endParaRPr>
              </a:p>
              <a:p>
                <a:r>
                  <a:rPr lang="zh-CN" altLang="en-US" dirty="0">
                    <a:solidFill>
                      <a:srgbClr val="0000FF"/>
                    </a:solidFill>
                  </a:rPr>
                  <a:t>设有</a:t>
                </a:r>
                <a:r>
                  <a:rPr lang="en-US" altLang="zh-CN" dirty="0">
                    <a:solidFill>
                      <a:srgbClr val="0000FF"/>
                    </a:solidFill>
                  </a:rPr>
                  <a:t>n</a:t>
                </a:r>
                <a:r>
                  <a:rPr lang="zh-CN" altLang="en-US" dirty="0">
                    <a:solidFill>
                      <a:srgbClr val="0000FF"/>
                    </a:solidFill>
                  </a:rPr>
                  <a:t>个独立的训练样本</a:t>
                </a:r>
                <a:r>
                  <a:rPr lang="en-US" altLang="zh-CN" dirty="0">
                    <a:solidFill>
                      <a:srgbClr val="0000FF"/>
                    </a:solidFill>
                  </a:rPr>
                  <a:t>{(</a:t>
                </a:r>
                <a:r>
                  <a:rPr lang="en-US" altLang="zh-CN" b="1" dirty="0">
                    <a:solidFill>
                      <a:srgbClr val="0000FF"/>
                    </a:solidFill>
                  </a:rPr>
                  <a:t>x</a:t>
                </a:r>
                <a:r>
                  <a:rPr lang="en-US" altLang="zh-CN" b="1" baseline="-25000" dirty="0">
                    <a:solidFill>
                      <a:srgbClr val="0000FF"/>
                    </a:solidFill>
                  </a:rPr>
                  <a:t>1</a:t>
                </a:r>
                <a:r>
                  <a:rPr lang="en-US" altLang="zh-CN" dirty="0">
                    <a:solidFill>
                      <a:srgbClr val="0000FF"/>
                    </a:solidFill>
                  </a:rPr>
                  <a:t>, y</a:t>
                </a:r>
                <a:r>
                  <a:rPr lang="en-US" altLang="zh-CN" baseline="-25000" dirty="0">
                    <a:solidFill>
                      <a:srgbClr val="0000FF"/>
                    </a:solidFill>
                  </a:rPr>
                  <a:t>1</a:t>
                </a:r>
                <a:r>
                  <a:rPr lang="en-US" altLang="zh-CN" dirty="0">
                    <a:solidFill>
                      <a:srgbClr val="0000FF"/>
                    </a:solidFill>
                  </a:rPr>
                  <a:t>) ,(</a:t>
                </a:r>
                <a:r>
                  <a:rPr lang="en-US" altLang="zh-CN" b="1" dirty="0">
                    <a:solidFill>
                      <a:srgbClr val="0000FF"/>
                    </a:solidFill>
                  </a:rPr>
                  <a:t>x</a:t>
                </a:r>
                <a:r>
                  <a:rPr lang="en-US" altLang="zh-CN" b="1" baseline="-25000" dirty="0">
                    <a:solidFill>
                      <a:srgbClr val="0000FF"/>
                    </a:solidFill>
                  </a:rPr>
                  <a:t>2</a:t>
                </a:r>
                <a:r>
                  <a:rPr lang="en-US" altLang="zh-CN" dirty="0">
                    <a:solidFill>
                      <a:srgbClr val="0000FF"/>
                    </a:solidFill>
                  </a:rPr>
                  <a:t>, y</a:t>
                </a:r>
                <a:r>
                  <a:rPr lang="en-US" altLang="zh-CN" baseline="-25000" dirty="0">
                    <a:solidFill>
                      <a:srgbClr val="0000FF"/>
                    </a:solidFill>
                  </a:rPr>
                  <a:t>2</a:t>
                </a:r>
                <a:r>
                  <a:rPr lang="en-US" altLang="zh-CN" dirty="0">
                    <a:solidFill>
                      <a:srgbClr val="0000FF"/>
                    </a:solidFill>
                  </a:rPr>
                  <a:t>),…, (</a:t>
                </a:r>
                <a:r>
                  <a:rPr lang="en-US" altLang="zh-CN" b="1" dirty="0" err="1">
                    <a:solidFill>
                      <a:srgbClr val="0000FF"/>
                    </a:solidFill>
                  </a:rPr>
                  <a:t>x</a:t>
                </a:r>
                <a:r>
                  <a:rPr lang="en-US" altLang="zh-CN" b="1" baseline="-25000" dirty="0" err="1">
                    <a:solidFill>
                      <a:srgbClr val="0000FF"/>
                    </a:solidFill>
                  </a:rPr>
                  <a:t>n</a:t>
                </a:r>
                <a:r>
                  <a:rPr lang="en-US" altLang="zh-CN" dirty="0">
                    <a:solidFill>
                      <a:srgbClr val="0000FF"/>
                    </a:solidFill>
                  </a:rPr>
                  <a:t>, </a:t>
                </a:r>
                <a:r>
                  <a:rPr lang="en-US" altLang="zh-CN" dirty="0" err="1">
                    <a:solidFill>
                      <a:srgbClr val="0000FF"/>
                    </a:solidFill>
                  </a:rPr>
                  <a:t>y</a:t>
                </a:r>
                <a:r>
                  <a:rPr lang="en-US" altLang="zh-CN" baseline="-25000" dirty="0" err="1">
                    <a:solidFill>
                      <a:srgbClr val="0000FF"/>
                    </a:solidFill>
                  </a:rPr>
                  <a:t>n</a:t>
                </a:r>
                <a:r>
                  <a:rPr lang="en-US" altLang="zh-CN" dirty="0">
                    <a:solidFill>
                      <a:srgbClr val="0000FF"/>
                    </a:solidFill>
                  </a:rPr>
                  <a:t>)}</a:t>
                </a:r>
                <a:r>
                  <a:rPr lang="zh-CN" altLang="en-US" dirty="0">
                    <a:solidFill>
                      <a:srgbClr val="0000FF"/>
                    </a:solidFill>
                  </a:rPr>
                  <a:t>，</a:t>
                </a:r>
                <a:r>
                  <a:rPr lang="en-US" altLang="zh-CN" dirty="0">
                    <a:solidFill>
                      <a:srgbClr val="0000FF"/>
                    </a:solidFill>
                  </a:rPr>
                  <a:t>y={0, 1}</a:t>
                </a:r>
                <a:r>
                  <a:rPr lang="zh-CN" altLang="en-US" dirty="0">
                    <a:solidFill>
                      <a:srgbClr val="0000FF"/>
                    </a:solidFill>
                  </a:rPr>
                  <a:t>。</a:t>
                </a:r>
                <a:endParaRPr lang="en-US" altLang="zh-CN" dirty="0">
                  <a:solidFill>
                    <a:srgbClr val="0000FF"/>
                  </a:solidFill>
                </a:endParaRPr>
              </a:p>
              <a:p>
                <a:r>
                  <a:rPr lang="zh-CN" altLang="en-US" dirty="0">
                    <a:solidFill>
                      <a:srgbClr val="0000FF"/>
                    </a:solidFill>
                  </a:rPr>
                  <a:t>那每一个观察到的样本</a:t>
                </a:r>
                <a:r>
                  <a:rPr lang="en-US" altLang="zh-CN" dirty="0">
                    <a:solidFill>
                      <a:srgbClr val="0000FF"/>
                    </a:solidFill>
                  </a:rPr>
                  <a:t>(</a:t>
                </a:r>
                <a:r>
                  <a:rPr lang="en-US" altLang="zh-CN" b="1" dirty="0">
                    <a:solidFill>
                      <a:srgbClr val="0000FF"/>
                    </a:solidFill>
                  </a:rPr>
                  <a:t>x</a:t>
                </a:r>
                <a:r>
                  <a:rPr lang="en-US" altLang="zh-CN" b="1" baseline="-25000" dirty="0">
                    <a:solidFill>
                      <a:srgbClr val="0000FF"/>
                    </a:solidFill>
                  </a:rPr>
                  <a:t>i</a:t>
                </a:r>
                <a:r>
                  <a:rPr lang="en-US" altLang="zh-CN" dirty="0">
                    <a:solidFill>
                      <a:srgbClr val="0000FF"/>
                    </a:solidFill>
                  </a:rPr>
                  <a:t>, </a:t>
                </a:r>
                <a:r>
                  <a:rPr lang="en-US" altLang="zh-CN" dirty="0" err="1">
                    <a:solidFill>
                      <a:srgbClr val="0000FF"/>
                    </a:solidFill>
                  </a:rPr>
                  <a:t>y</a:t>
                </a:r>
                <a:r>
                  <a:rPr lang="en-US" altLang="zh-CN" baseline="-25000" dirty="0" err="1">
                    <a:solidFill>
                      <a:srgbClr val="0000FF"/>
                    </a:solidFill>
                  </a:rPr>
                  <a:t>i</a:t>
                </a:r>
                <a:r>
                  <a:rPr lang="en-US" altLang="zh-CN" dirty="0">
                    <a:solidFill>
                      <a:srgbClr val="0000FF"/>
                    </a:solidFill>
                  </a:rPr>
                  <a:t>)</a:t>
                </a:r>
                <a:r>
                  <a:rPr lang="zh-CN" altLang="en-US" dirty="0">
                    <a:solidFill>
                      <a:srgbClr val="0000FF"/>
                    </a:solidFill>
                  </a:rPr>
                  <a:t>出现的概率是：</a:t>
                </a:r>
                <a:endParaRPr lang="en-US" altLang="zh-CN" dirty="0">
                  <a:solidFill>
                    <a:srgbClr val="0000FF"/>
                  </a:solidFill>
                </a:endParaRPr>
              </a:p>
              <a:p>
                <a14:m>
                  <m:oMath xmlns:m="http://schemas.openxmlformats.org/officeDocument/2006/math">
                    <m:r>
                      <a:rPr lang="en-US" altLang="zh-CN" b="0" i="1" smtClean="0">
                        <a:solidFill>
                          <a:srgbClr val="0000FF"/>
                        </a:solidFill>
                        <a:latin typeface="Cambria Math" panose="02040503050406030204" pitchFamily="18" charset="0"/>
                      </a:rPr>
                      <m:t>𝑃</m:t>
                    </m:r>
                    <m:d>
                      <m:dPr>
                        <m:ctrlPr>
                          <a:rPr lang="en-US" altLang="zh-CN" b="0" i="1" smtClean="0">
                            <a:solidFill>
                              <a:srgbClr val="0000FF"/>
                            </a:solidFill>
                            <a:latin typeface="Cambria Math" panose="02040503050406030204" pitchFamily="18" charset="0"/>
                          </a:rPr>
                        </m:ctrlPr>
                      </m:dPr>
                      <m:e>
                        <m:sSub>
                          <m:sSubPr>
                            <m:ctrlPr>
                              <a:rPr lang="en-US" altLang="zh-CN" b="0"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𝑦</m:t>
                            </m:r>
                          </m:e>
                          <m:sub>
                            <m:r>
                              <a:rPr lang="en-US" altLang="zh-CN" b="0" i="1" smtClean="0">
                                <a:solidFill>
                                  <a:srgbClr val="0000FF"/>
                                </a:solidFill>
                                <a:latin typeface="Cambria Math" panose="02040503050406030204" pitchFamily="18" charset="0"/>
                              </a:rPr>
                              <m:t>𝑖</m:t>
                            </m:r>
                          </m:sub>
                        </m:sSub>
                        <m:r>
                          <a:rPr lang="en-US" altLang="zh-CN" b="0" i="1" smtClean="0">
                            <a:solidFill>
                              <a:srgbClr val="0000FF"/>
                            </a:solidFill>
                            <a:latin typeface="Cambria Math" panose="02040503050406030204" pitchFamily="18" charset="0"/>
                          </a:rPr>
                          <m:t>,</m:t>
                        </m:r>
                        <m:sSub>
                          <m:sSubPr>
                            <m:ctrlPr>
                              <a:rPr lang="en-US" altLang="zh-CN" b="0"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𝑥</m:t>
                            </m:r>
                          </m:e>
                          <m:sub>
                            <m:r>
                              <a:rPr lang="en-US" altLang="zh-CN" b="0" i="1" smtClean="0">
                                <a:solidFill>
                                  <a:srgbClr val="0000FF"/>
                                </a:solidFill>
                                <a:latin typeface="Cambria Math" panose="02040503050406030204" pitchFamily="18" charset="0"/>
                              </a:rPr>
                              <m:t>𝑖</m:t>
                            </m:r>
                          </m:sub>
                        </m:sSub>
                      </m:e>
                    </m:d>
                    <m:r>
                      <a:rPr lang="en-US" altLang="zh-CN" b="0" i="1" smtClean="0">
                        <a:solidFill>
                          <a:srgbClr val="0000FF"/>
                        </a:solidFill>
                        <a:latin typeface="Cambria Math" panose="02040503050406030204" pitchFamily="18" charset="0"/>
                      </a:rPr>
                      <m:t>=</m:t>
                    </m:r>
                    <m:r>
                      <a:rPr lang="en-US" altLang="zh-CN" i="1">
                        <a:solidFill>
                          <a:srgbClr val="0000FF"/>
                        </a:solidFill>
                        <a:latin typeface="Cambria Math" panose="02040503050406030204" pitchFamily="18" charset="0"/>
                      </a:rPr>
                      <m:t>𝑃</m:t>
                    </m:r>
                    <m:sSup>
                      <m:sSupPr>
                        <m:ctrlPr>
                          <a:rPr lang="en-US" altLang="zh-CN" i="1" smtClean="0">
                            <a:solidFill>
                              <a:srgbClr val="0000FF"/>
                            </a:solidFill>
                            <a:latin typeface="Cambria Math" panose="02040503050406030204" pitchFamily="18" charset="0"/>
                          </a:rPr>
                        </m:ctrlPr>
                      </m:sSupPr>
                      <m:e>
                        <m:d>
                          <m:dPr>
                            <m:ctrlPr>
                              <a:rPr lang="en-US" altLang="zh-CN" i="1">
                                <a:solidFill>
                                  <a:srgbClr val="0000FF"/>
                                </a:solidFill>
                                <a:latin typeface="Cambria Math" panose="02040503050406030204" pitchFamily="18" charset="0"/>
                              </a:rPr>
                            </m:ctrlPr>
                          </m:dPr>
                          <m:e>
                            <m:sSub>
                              <m:sSubPr>
                                <m:ctrlPr>
                                  <a:rPr lang="en-US"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𝑦</m:t>
                                </m:r>
                              </m:e>
                              <m:sub>
                                <m:r>
                                  <a:rPr lang="en-US" altLang="zh-CN" i="1">
                                    <a:solidFill>
                                      <a:srgbClr val="0000FF"/>
                                    </a:solidFill>
                                    <a:latin typeface="Cambria Math" panose="02040503050406030204" pitchFamily="18" charset="0"/>
                                  </a:rPr>
                                  <m:t>𝑖</m:t>
                                </m:r>
                              </m:sub>
                            </m:sSub>
                            <m:r>
                              <a:rPr lang="en-US" altLang="zh-CN" i="1">
                                <a:solidFill>
                                  <a:srgbClr val="0000FF"/>
                                </a:solidFill>
                                <a:latin typeface="Cambria Math" panose="02040503050406030204" pitchFamily="18" charset="0"/>
                              </a:rPr>
                              <m:t>=1</m:t>
                            </m:r>
                          </m:e>
                          <m:e>
                            <m:sSub>
                              <m:sSubPr>
                                <m:ctrlPr>
                                  <a:rPr lang="en-US"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𝑥</m:t>
                                </m:r>
                              </m:e>
                              <m:sub>
                                <m:r>
                                  <a:rPr lang="en-US" altLang="zh-CN" i="1">
                                    <a:solidFill>
                                      <a:srgbClr val="0000FF"/>
                                    </a:solidFill>
                                    <a:latin typeface="Cambria Math" panose="02040503050406030204" pitchFamily="18" charset="0"/>
                                  </a:rPr>
                                  <m:t>𝑖</m:t>
                                </m:r>
                              </m:sub>
                            </m:sSub>
                          </m:e>
                        </m:d>
                      </m:e>
                      <m:sup>
                        <m:sSub>
                          <m:sSubPr>
                            <m:ctrlPr>
                              <a:rPr lang="en-US"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𝑦</m:t>
                            </m:r>
                          </m:e>
                          <m:sub>
                            <m:r>
                              <a:rPr lang="en-US" altLang="zh-CN" i="1">
                                <a:solidFill>
                                  <a:srgbClr val="0000FF"/>
                                </a:solidFill>
                                <a:latin typeface="Cambria Math" panose="02040503050406030204" pitchFamily="18" charset="0"/>
                              </a:rPr>
                              <m:t>𝑖</m:t>
                            </m:r>
                          </m:sub>
                        </m:sSub>
                      </m:sup>
                    </m:sSup>
                    <m:r>
                      <a:rPr lang="en-US" altLang="zh-CN" b="0" i="1" smtClean="0">
                        <a:solidFill>
                          <a:srgbClr val="0000FF"/>
                        </a:solidFill>
                        <a:latin typeface="Cambria Math" panose="02040503050406030204" pitchFamily="18" charset="0"/>
                      </a:rPr>
                      <m:t>(1−</m:t>
                    </m:r>
                    <m:r>
                      <a:rPr lang="en-US" altLang="zh-CN" i="1">
                        <a:solidFill>
                          <a:srgbClr val="0000FF"/>
                        </a:solidFill>
                        <a:latin typeface="Cambria Math" panose="02040503050406030204" pitchFamily="18" charset="0"/>
                      </a:rPr>
                      <m:t>𝑃</m:t>
                    </m:r>
                    <m:sSup>
                      <m:sSupPr>
                        <m:ctrlPr>
                          <a:rPr lang="en-US" altLang="zh-CN" i="1">
                            <a:solidFill>
                              <a:srgbClr val="0000FF"/>
                            </a:solidFill>
                            <a:latin typeface="Cambria Math" panose="02040503050406030204" pitchFamily="18" charset="0"/>
                          </a:rPr>
                        </m:ctrlPr>
                      </m:sSupPr>
                      <m:e>
                        <m:r>
                          <a:rPr lang="en-US" altLang="zh-CN" i="1">
                            <a:solidFill>
                              <a:srgbClr val="0000FF"/>
                            </a:solidFill>
                            <a:latin typeface="Cambria Math" panose="02040503050406030204" pitchFamily="18" charset="0"/>
                          </a:rPr>
                          <m:t>(</m:t>
                        </m:r>
                        <m:sSub>
                          <m:sSubPr>
                            <m:ctrlPr>
                              <a:rPr lang="en-US"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𝑦</m:t>
                            </m:r>
                          </m:e>
                          <m:sub>
                            <m:r>
                              <a:rPr lang="en-US" altLang="zh-CN" i="1">
                                <a:solidFill>
                                  <a:srgbClr val="0000FF"/>
                                </a:solidFill>
                                <a:latin typeface="Cambria Math" panose="02040503050406030204" pitchFamily="18" charset="0"/>
                              </a:rPr>
                              <m:t>𝑖</m:t>
                            </m:r>
                          </m:sub>
                        </m:sSub>
                        <m:r>
                          <a:rPr lang="en-US" altLang="zh-CN" i="1">
                            <a:solidFill>
                              <a:srgbClr val="0000FF"/>
                            </a:solidFill>
                            <a:latin typeface="Cambria Math" panose="02040503050406030204" pitchFamily="18" charset="0"/>
                          </a:rPr>
                          <m:t>=1|</m:t>
                        </m:r>
                        <m:sSub>
                          <m:sSubPr>
                            <m:ctrlPr>
                              <a:rPr lang="en-US"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𝑥</m:t>
                            </m:r>
                          </m:e>
                          <m:sub>
                            <m:r>
                              <a:rPr lang="en-US" altLang="zh-CN" i="1">
                                <a:solidFill>
                                  <a:srgbClr val="0000FF"/>
                                </a:solidFill>
                                <a:latin typeface="Cambria Math" panose="02040503050406030204" pitchFamily="18" charset="0"/>
                              </a:rPr>
                              <m:t>𝑖</m:t>
                            </m:r>
                          </m:sub>
                        </m:sSub>
                        <m:r>
                          <a:rPr lang="en-US" altLang="zh-CN" i="1">
                            <a:solidFill>
                              <a:srgbClr val="0000FF"/>
                            </a:solidFill>
                            <a:latin typeface="Cambria Math" panose="02040503050406030204" pitchFamily="18" charset="0"/>
                          </a:rPr>
                          <m:t>)</m:t>
                        </m:r>
                        <m:r>
                          <a:rPr lang="en-US" altLang="zh-CN" b="0" i="1" smtClean="0">
                            <a:solidFill>
                              <a:srgbClr val="0000FF"/>
                            </a:solidFill>
                            <a:latin typeface="Cambria Math" panose="02040503050406030204" pitchFamily="18" charset="0"/>
                          </a:rPr>
                          <m:t>)</m:t>
                        </m:r>
                      </m:e>
                      <m:sup>
                        <m:r>
                          <a:rPr lang="en-US" altLang="zh-CN" b="0" i="1" smtClean="0">
                            <a:solidFill>
                              <a:srgbClr val="0000FF"/>
                            </a:solidFill>
                            <a:latin typeface="Cambria Math" panose="02040503050406030204" pitchFamily="18" charset="0"/>
                          </a:rPr>
                          <m:t>1−</m:t>
                        </m:r>
                        <m:sSub>
                          <m:sSubPr>
                            <m:ctrlPr>
                              <a:rPr lang="en-US"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𝑦</m:t>
                            </m:r>
                          </m:e>
                          <m:sub>
                            <m:r>
                              <a:rPr lang="en-US" altLang="zh-CN" i="1">
                                <a:solidFill>
                                  <a:srgbClr val="0000FF"/>
                                </a:solidFill>
                                <a:latin typeface="Cambria Math" panose="02040503050406030204" pitchFamily="18" charset="0"/>
                              </a:rPr>
                              <m:t>𝑖</m:t>
                            </m:r>
                          </m:sub>
                        </m:sSub>
                      </m:sup>
                    </m:sSup>
                  </m:oMath>
                </a14:m>
                <a:endParaRPr lang="en-US" altLang="zh-CN" dirty="0">
                  <a:solidFill>
                    <a:srgbClr val="0000FF"/>
                  </a:solidFill>
                </a:endParaRPr>
              </a:p>
              <a:p>
                <a:r>
                  <a:rPr lang="en-US" altLang="zh-CN" dirty="0">
                    <a:solidFill>
                      <a:srgbClr val="0000FF"/>
                    </a:solidFill>
                  </a:rPr>
                  <a:t>n</a:t>
                </a:r>
                <a:r>
                  <a:rPr lang="zh-CN" altLang="en-US" dirty="0">
                    <a:solidFill>
                      <a:srgbClr val="0000FF"/>
                    </a:solidFill>
                  </a:rPr>
                  <a:t>个独立的样本出现的似然函数为（因为每个样本都是独立的，所以</a:t>
                </a:r>
                <a:r>
                  <a:rPr lang="en-US" altLang="zh-CN" dirty="0">
                    <a:solidFill>
                      <a:srgbClr val="0000FF"/>
                    </a:solidFill>
                  </a:rPr>
                  <a:t>n</a:t>
                </a:r>
                <a:r>
                  <a:rPr lang="zh-CN" altLang="en-US" dirty="0">
                    <a:solidFill>
                      <a:srgbClr val="0000FF"/>
                    </a:solidFill>
                  </a:rPr>
                  <a:t>个样本出现的概率就是他们各自出现的概率相乘）：</a:t>
                </a:r>
                <a:endParaRPr lang="en-US" altLang="zh-CN" dirty="0">
                  <a:solidFill>
                    <a:srgbClr val="0000FF"/>
                  </a:solidFill>
                </a:endParaRPr>
              </a:p>
              <a:p>
                <a14:m>
                  <m:oMath xmlns:m="http://schemas.openxmlformats.org/officeDocument/2006/math">
                    <m:r>
                      <a:rPr lang="en-US" altLang="zh-CN" b="0" i="1" smtClean="0">
                        <a:solidFill>
                          <a:srgbClr val="0000FF"/>
                        </a:solidFill>
                        <a:latin typeface="Cambria Math" panose="02040503050406030204" pitchFamily="18" charset="0"/>
                      </a:rPr>
                      <m:t>𝐿</m:t>
                    </m:r>
                    <m:r>
                      <a:rPr lang="en-US" altLang="zh-CN" b="0" i="1" smtClean="0">
                        <a:solidFill>
                          <a:srgbClr val="0000FF"/>
                        </a:solidFill>
                        <a:latin typeface="Cambria Math" panose="02040503050406030204" pitchFamily="18" charset="0"/>
                      </a:rPr>
                      <m:t>(</m:t>
                    </m:r>
                    <m:r>
                      <a:rPr lang="zh-CN" altLang="en-US" b="0" i="1" smtClean="0">
                        <a:solidFill>
                          <a:srgbClr val="0000FF"/>
                        </a:solidFill>
                        <a:latin typeface="Cambria Math" panose="02040503050406030204" pitchFamily="18" charset="0"/>
                      </a:rPr>
                      <m:t>𝜃</m:t>
                    </m:r>
                    <m:r>
                      <a:rPr lang="en-US" altLang="zh-CN" b="0" i="1" smtClean="0">
                        <a:solidFill>
                          <a:srgbClr val="0000FF"/>
                        </a:solidFill>
                        <a:latin typeface="Cambria Math" panose="02040503050406030204" pitchFamily="18" charset="0"/>
                      </a:rPr>
                      <m:t>)</m:t>
                    </m:r>
                    <m:r>
                      <a:rPr lang="en-US" altLang="zh-CN" i="1">
                        <a:solidFill>
                          <a:srgbClr val="0000FF"/>
                        </a:solidFill>
                        <a:latin typeface="Cambria Math" panose="02040503050406030204" pitchFamily="18" charset="0"/>
                      </a:rPr>
                      <m:t>=</m:t>
                    </m:r>
                    <m:r>
                      <a:rPr lang="en-US" altLang="zh-CN" i="1" smtClean="0">
                        <a:solidFill>
                          <a:srgbClr val="0000FF"/>
                        </a:solidFill>
                        <a:latin typeface="Cambria Math" panose="02040503050406030204" pitchFamily="18" charset="0"/>
                        <a:ea typeface="Cambria Math" panose="02040503050406030204" pitchFamily="18" charset="0"/>
                      </a:rPr>
                      <m:t>∏</m:t>
                    </m:r>
                    <m:r>
                      <a:rPr lang="en-US" altLang="zh-CN" i="1">
                        <a:solidFill>
                          <a:srgbClr val="0000FF"/>
                        </a:solidFill>
                        <a:latin typeface="Cambria Math" panose="02040503050406030204" pitchFamily="18" charset="0"/>
                      </a:rPr>
                      <m:t>𝑃</m:t>
                    </m:r>
                    <m:sSup>
                      <m:sSupPr>
                        <m:ctrlPr>
                          <a:rPr lang="en-US" altLang="zh-CN" i="1">
                            <a:solidFill>
                              <a:srgbClr val="0000FF"/>
                            </a:solidFill>
                            <a:latin typeface="Cambria Math" panose="02040503050406030204" pitchFamily="18" charset="0"/>
                          </a:rPr>
                        </m:ctrlPr>
                      </m:sSupPr>
                      <m:e>
                        <m:d>
                          <m:dPr>
                            <m:ctrlPr>
                              <a:rPr lang="en-US" altLang="zh-CN" i="1">
                                <a:solidFill>
                                  <a:srgbClr val="0000FF"/>
                                </a:solidFill>
                                <a:latin typeface="Cambria Math" panose="02040503050406030204" pitchFamily="18" charset="0"/>
                              </a:rPr>
                            </m:ctrlPr>
                          </m:dPr>
                          <m:e>
                            <m:sSub>
                              <m:sSubPr>
                                <m:ctrlPr>
                                  <a:rPr lang="en-US"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𝑦</m:t>
                                </m:r>
                              </m:e>
                              <m:sub>
                                <m:r>
                                  <a:rPr lang="en-US" altLang="zh-CN" i="1">
                                    <a:solidFill>
                                      <a:srgbClr val="0000FF"/>
                                    </a:solidFill>
                                    <a:latin typeface="Cambria Math" panose="02040503050406030204" pitchFamily="18" charset="0"/>
                                  </a:rPr>
                                  <m:t>𝑖</m:t>
                                </m:r>
                              </m:sub>
                            </m:sSub>
                            <m:r>
                              <a:rPr lang="en-US" altLang="zh-CN" i="1">
                                <a:solidFill>
                                  <a:srgbClr val="0000FF"/>
                                </a:solidFill>
                                <a:latin typeface="Cambria Math" panose="02040503050406030204" pitchFamily="18" charset="0"/>
                              </a:rPr>
                              <m:t>=1</m:t>
                            </m:r>
                          </m:e>
                          <m:e>
                            <m:sSub>
                              <m:sSubPr>
                                <m:ctrlPr>
                                  <a:rPr lang="en-US"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𝑥</m:t>
                                </m:r>
                              </m:e>
                              <m:sub>
                                <m:r>
                                  <a:rPr lang="en-US" altLang="zh-CN" i="1">
                                    <a:solidFill>
                                      <a:srgbClr val="0000FF"/>
                                    </a:solidFill>
                                    <a:latin typeface="Cambria Math" panose="02040503050406030204" pitchFamily="18" charset="0"/>
                                  </a:rPr>
                                  <m:t>𝑖</m:t>
                                </m:r>
                              </m:sub>
                            </m:sSub>
                          </m:e>
                        </m:d>
                      </m:e>
                      <m:sup>
                        <m:sSub>
                          <m:sSubPr>
                            <m:ctrlPr>
                              <a:rPr lang="en-US"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𝑦</m:t>
                            </m:r>
                          </m:e>
                          <m:sub>
                            <m:r>
                              <a:rPr lang="en-US" altLang="zh-CN" i="1">
                                <a:solidFill>
                                  <a:srgbClr val="0000FF"/>
                                </a:solidFill>
                                <a:latin typeface="Cambria Math" panose="02040503050406030204" pitchFamily="18" charset="0"/>
                              </a:rPr>
                              <m:t>𝑖</m:t>
                            </m:r>
                          </m:sub>
                        </m:sSub>
                      </m:sup>
                    </m:sSup>
                    <m:r>
                      <a:rPr lang="en-US" altLang="zh-CN" i="1">
                        <a:solidFill>
                          <a:srgbClr val="0000FF"/>
                        </a:solidFill>
                        <a:latin typeface="Cambria Math" panose="02040503050406030204" pitchFamily="18" charset="0"/>
                      </a:rPr>
                      <m:t>(1−</m:t>
                    </m:r>
                    <m:r>
                      <a:rPr lang="en-US" altLang="zh-CN" i="1">
                        <a:solidFill>
                          <a:srgbClr val="0000FF"/>
                        </a:solidFill>
                        <a:latin typeface="Cambria Math" panose="02040503050406030204" pitchFamily="18" charset="0"/>
                      </a:rPr>
                      <m:t>𝑃</m:t>
                    </m:r>
                    <m:sSup>
                      <m:sSupPr>
                        <m:ctrlPr>
                          <a:rPr lang="en-US" altLang="zh-CN" i="1">
                            <a:solidFill>
                              <a:srgbClr val="0000FF"/>
                            </a:solidFill>
                            <a:latin typeface="Cambria Math" panose="02040503050406030204" pitchFamily="18" charset="0"/>
                          </a:rPr>
                        </m:ctrlPr>
                      </m:sSupPr>
                      <m:e>
                        <m:r>
                          <a:rPr lang="en-US" altLang="zh-CN" i="1">
                            <a:solidFill>
                              <a:srgbClr val="0000FF"/>
                            </a:solidFill>
                            <a:latin typeface="Cambria Math" panose="02040503050406030204" pitchFamily="18" charset="0"/>
                          </a:rPr>
                          <m:t>(</m:t>
                        </m:r>
                        <m:sSub>
                          <m:sSubPr>
                            <m:ctrlPr>
                              <a:rPr lang="en-US"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𝑦</m:t>
                            </m:r>
                          </m:e>
                          <m:sub>
                            <m:r>
                              <a:rPr lang="en-US" altLang="zh-CN" i="1">
                                <a:solidFill>
                                  <a:srgbClr val="0000FF"/>
                                </a:solidFill>
                                <a:latin typeface="Cambria Math" panose="02040503050406030204" pitchFamily="18" charset="0"/>
                              </a:rPr>
                              <m:t>𝑖</m:t>
                            </m:r>
                          </m:sub>
                        </m:sSub>
                        <m:r>
                          <a:rPr lang="en-US" altLang="zh-CN" i="1">
                            <a:solidFill>
                              <a:srgbClr val="0000FF"/>
                            </a:solidFill>
                            <a:latin typeface="Cambria Math" panose="02040503050406030204" pitchFamily="18" charset="0"/>
                          </a:rPr>
                          <m:t>=1|</m:t>
                        </m:r>
                        <m:sSub>
                          <m:sSubPr>
                            <m:ctrlPr>
                              <a:rPr lang="en-US"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𝑥</m:t>
                            </m:r>
                          </m:e>
                          <m:sub>
                            <m:r>
                              <a:rPr lang="en-US" altLang="zh-CN" i="1">
                                <a:solidFill>
                                  <a:srgbClr val="0000FF"/>
                                </a:solidFill>
                                <a:latin typeface="Cambria Math" panose="02040503050406030204" pitchFamily="18" charset="0"/>
                              </a:rPr>
                              <m:t>𝑖</m:t>
                            </m:r>
                          </m:sub>
                        </m:sSub>
                        <m:r>
                          <a:rPr lang="en-US" altLang="zh-CN" i="1">
                            <a:solidFill>
                              <a:srgbClr val="0000FF"/>
                            </a:solidFill>
                            <a:latin typeface="Cambria Math" panose="02040503050406030204" pitchFamily="18" charset="0"/>
                          </a:rPr>
                          <m:t>))</m:t>
                        </m:r>
                      </m:e>
                      <m:sup>
                        <m:r>
                          <a:rPr lang="en-US" altLang="zh-CN" i="1">
                            <a:solidFill>
                              <a:srgbClr val="0000FF"/>
                            </a:solidFill>
                            <a:latin typeface="Cambria Math" panose="02040503050406030204" pitchFamily="18" charset="0"/>
                          </a:rPr>
                          <m:t>1−</m:t>
                        </m:r>
                        <m:sSub>
                          <m:sSubPr>
                            <m:ctrlPr>
                              <a:rPr lang="en-US"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𝑦</m:t>
                            </m:r>
                          </m:e>
                          <m:sub>
                            <m:r>
                              <a:rPr lang="en-US" altLang="zh-CN" i="1">
                                <a:solidFill>
                                  <a:srgbClr val="0000FF"/>
                                </a:solidFill>
                                <a:latin typeface="Cambria Math" panose="02040503050406030204" pitchFamily="18" charset="0"/>
                              </a:rPr>
                              <m:t>𝑖</m:t>
                            </m:r>
                          </m:sub>
                        </m:sSub>
                      </m:sup>
                    </m:sSup>
                  </m:oMath>
                </a14:m>
                <a:endParaRPr lang="en-US" altLang="zh-CN" dirty="0">
                  <a:solidFill>
                    <a:srgbClr val="0000FF"/>
                  </a:solidFill>
                </a:endParaRPr>
              </a:p>
              <a:p>
                <a:r>
                  <a:rPr lang="zh-CN" altLang="en-US" dirty="0">
                    <a:solidFill>
                      <a:srgbClr val="0000FF"/>
                    </a:solidFill>
                  </a:rPr>
                  <a:t>最大似然法就是求模型中使得似然函数最大的系数取值</a:t>
                </a:r>
                <a:r>
                  <a:rPr lang="el-GR" altLang="zh-CN" dirty="0">
                    <a:solidFill>
                      <a:srgbClr val="0000FF"/>
                    </a:solidFill>
                  </a:rPr>
                  <a:t>θ*</a:t>
                </a:r>
                <a:r>
                  <a:rPr lang="zh-CN" altLang="el-GR" dirty="0">
                    <a:solidFill>
                      <a:srgbClr val="0000FF"/>
                    </a:solidFill>
                  </a:rPr>
                  <a:t>。</a:t>
                </a:r>
                <a:r>
                  <a:rPr lang="zh-CN" altLang="en-US" dirty="0">
                    <a:solidFill>
                      <a:srgbClr val="0000FF"/>
                    </a:solidFill>
                  </a:rPr>
                  <a:t>这个最大似然就是我们的代价函数（</a:t>
                </a:r>
                <a:r>
                  <a:rPr lang="en-US" altLang="zh-CN" dirty="0">
                    <a:solidFill>
                      <a:srgbClr val="0000FF"/>
                    </a:solidFill>
                  </a:rPr>
                  <a:t>cost function</a:t>
                </a:r>
                <a:r>
                  <a:rPr lang="zh-CN" altLang="en-US" dirty="0">
                    <a:solidFill>
                      <a:srgbClr val="0000FF"/>
                    </a:solidFill>
                  </a:rPr>
                  <a:t>）了。</a:t>
                </a:r>
                <a:endParaRPr lang="en-US" altLang="zh-CN" dirty="0">
                  <a:solidFill>
                    <a:srgbClr val="0000FF"/>
                  </a:solidFill>
                </a:endParaRPr>
              </a:p>
              <a:p>
                <a:r>
                  <a:rPr lang="zh-CN" altLang="en-US" dirty="0">
                    <a:solidFill>
                      <a:srgbClr val="0000FF"/>
                    </a:solidFill>
                  </a:rPr>
                  <a:t>判别准则：</a:t>
                </a:r>
                <a:r>
                  <a:rPr lang="en-US" altLang="zh-CN" dirty="0">
                    <a:solidFill>
                      <a:srgbClr val="0000FF"/>
                    </a:solidFill>
                  </a:rPr>
                  <a:t> </a:t>
                </a:r>
                <a14:m>
                  <m:oMath xmlns:m="http://schemas.openxmlformats.org/officeDocument/2006/math">
                    <m:r>
                      <a:rPr lang="en-US" altLang="zh-CN" i="1">
                        <a:solidFill>
                          <a:srgbClr val="0000FF"/>
                        </a:solidFill>
                        <a:latin typeface="Cambria Math" panose="02040503050406030204" pitchFamily="18" charset="0"/>
                      </a:rPr>
                      <m:t>𝑝</m:t>
                    </m:r>
                    <m:d>
                      <m:dPr>
                        <m:ctrlPr>
                          <a:rPr lang="en-US" altLang="zh-CN" i="1">
                            <a:solidFill>
                              <a:srgbClr val="0000FF"/>
                            </a:solidFill>
                            <a:latin typeface="Cambria Math" panose="02040503050406030204" pitchFamily="18" charset="0"/>
                          </a:rPr>
                        </m:ctrlPr>
                      </m:dPr>
                      <m:e>
                        <m:r>
                          <a:rPr lang="en-US" altLang="zh-CN" i="1">
                            <a:solidFill>
                              <a:srgbClr val="0000FF"/>
                            </a:solidFill>
                            <a:latin typeface="Cambria Math" panose="02040503050406030204" pitchFamily="18" charset="0"/>
                          </a:rPr>
                          <m:t>𝑦</m:t>
                        </m:r>
                        <m:r>
                          <a:rPr lang="en-US" altLang="zh-CN" i="1">
                            <a:solidFill>
                              <a:srgbClr val="0000FF"/>
                            </a:solidFill>
                            <a:latin typeface="Cambria Math" panose="02040503050406030204" pitchFamily="18" charset="0"/>
                          </a:rPr>
                          <m:t>=1</m:t>
                        </m:r>
                      </m:e>
                      <m:e>
                        <m:r>
                          <a:rPr lang="en-US" altLang="zh-CN" i="1">
                            <a:solidFill>
                              <a:srgbClr val="0000FF"/>
                            </a:solidFill>
                            <a:latin typeface="Cambria Math" panose="02040503050406030204" pitchFamily="18" charset="0"/>
                          </a:rPr>
                          <m:t>𝑋</m:t>
                        </m:r>
                        <m:r>
                          <a:rPr lang="en-US" altLang="zh-CN" i="1">
                            <a:solidFill>
                              <a:srgbClr val="0000FF"/>
                            </a:solidFill>
                            <a:latin typeface="Cambria Math" panose="02040503050406030204" pitchFamily="18" charset="0"/>
                          </a:rPr>
                          <m:t>; </m:t>
                        </m:r>
                        <m:r>
                          <a:rPr lang="zh-CN" altLang="en-US" i="1">
                            <a:solidFill>
                              <a:srgbClr val="0000FF"/>
                            </a:solidFill>
                            <a:latin typeface="Cambria Math" panose="02040503050406030204" pitchFamily="18" charset="0"/>
                          </a:rPr>
                          <m:t>𝜃</m:t>
                        </m:r>
                      </m:e>
                    </m:d>
                    <m:r>
                      <a:rPr lang="en-US" altLang="zh-CN" b="0" i="1" smtClean="0">
                        <a:solidFill>
                          <a:srgbClr val="0000FF"/>
                        </a:solidFill>
                        <a:latin typeface="Cambria Math" panose="02040503050406030204" pitchFamily="18" charset="0"/>
                      </a:rPr>
                      <m:t>&gt;0.5</m:t>
                    </m:r>
                  </m:oMath>
                </a14:m>
                <a:r>
                  <a:rPr lang="zh-CN" altLang="en-US" dirty="0">
                    <a:solidFill>
                      <a:srgbClr val="0000FF"/>
                    </a:solidFill>
                  </a:rPr>
                  <a:t>，把个体分入{y=1}； 否则分入{y=0}</a:t>
                </a:r>
              </a:p>
            </p:txBody>
          </p:sp>
        </mc:Choice>
        <mc:Fallback xmlns="">
          <p:sp>
            <p:nvSpPr>
              <p:cNvPr id="3" name="内容占位符 2">
                <a:extLst>
                  <a:ext uri="{FF2B5EF4-FFF2-40B4-BE49-F238E27FC236}">
                    <a16:creationId xmlns:a16="http://schemas.microsoft.com/office/drawing/2014/main" id="{45A4F5E1-4925-4555-A35C-63A9C279BB46}"/>
                  </a:ext>
                </a:extLst>
              </p:cNvPr>
              <p:cNvSpPr>
                <a:spLocks noGrp="1" noRot="1" noChangeAspect="1" noMove="1" noResize="1" noEditPoints="1" noAdjustHandles="1" noChangeArrowheads="1" noChangeShapeType="1" noTextEdit="1"/>
              </p:cNvSpPr>
              <p:nvPr>
                <p:ph idx="1"/>
              </p:nvPr>
            </p:nvSpPr>
            <p:spPr>
              <a:xfrm>
                <a:off x="508000" y="1492870"/>
                <a:ext cx="7141307" cy="4169246"/>
              </a:xfrm>
              <a:blipFill>
                <a:blip r:embed="rId3"/>
                <a:stretch>
                  <a:fillRect l="-171" t="-190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8230CE9-9CEA-4626-A809-C65274787345}"/>
              </a:ext>
            </a:extLst>
          </p:cNvPr>
          <p:cNvSpPr>
            <a:spLocks noGrp="1"/>
          </p:cNvSpPr>
          <p:nvPr>
            <p:ph type="sldNum" sz="quarter" idx="12"/>
          </p:nvPr>
        </p:nvSpPr>
        <p:spPr/>
        <p:txBody>
          <a:bodyPr/>
          <a:lstStyle/>
          <a:p>
            <a:pPr defTabSz="685800" fontAlgn="auto">
              <a:spcBef>
                <a:spcPts val="0"/>
              </a:spcBef>
              <a:spcAft>
                <a:spcPts val="0"/>
              </a:spcAft>
              <a:buClrTx/>
              <a:buSzTx/>
              <a:buNone/>
            </a:pPr>
            <a:fld id="{65B8AB34-AC4B-47AE-A239-75C9354C5637}" type="slidenum">
              <a:rPr lang="zh-CN" altLang="en-US">
                <a:solidFill>
                  <a:srgbClr val="90C226"/>
                </a:solidFill>
                <a:latin typeface="Trebuchet MS"/>
                <a:ea typeface="华文新魏" panose="02010800040101010101" pitchFamily="2" charset="-122"/>
              </a:rPr>
              <a:pPr defTabSz="685800" fontAlgn="auto">
                <a:spcBef>
                  <a:spcPts val="0"/>
                </a:spcBef>
                <a:spcAft>
                  <a:spcPts val="0"/>
                </a:spcAft>
                <a:buClrTx/>
                <a:buSzTx/>
                <a:buNone/>
              </a:pPr>
              <a:t>94</a:t>
            </a:fld>
            <a:endParaRPr lang="zh-CN" altLang="en-US">
              <a:solidFill>
                <a:srgbClr val="90C226"/>
              </a:solidFill>
              <a:latin typeface="Trebuchet MS"/>
              <a:ea typeface="华文新魏" panose="02010800040101010101" pitchFamily="2" charset="-122"/>
            </a:endParaRPr>
          </a:p>
        </p:txBody>
      </p:sp>
    </p:spTree>
    <p:extLst>
      <p:ext uri="{BB962C8B-B14F-4D97-AF65-F5344CB8AC3E}">
        <p14:creationId xmlns:p14="http://schemas.microsoft.com/office/powerpoint/2010/main" val="156204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defRPr kumimoji="0" lang="en-US" sz="30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defRPr kumimoji="0" lang="en-US" sz="30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11.xml><?xml version="1.0" encoding="utf-8"?>
<a:theme xmlns:a="http://schemas.openxmlformats.org/drawingml/2006/main" name="9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12.xml><?xml version="1.0" encoding="utf-8"?>
<a:theme xmlns:a="http://schemas.openxmlformats.org/drawingml/2006/main" name="10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13.xml><?xml version="1.0" encoding="utf-8"?>
<a:theme xmlns:a="http://schemas.openxmlformats.org/drawingml/2006/main" name="11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14.xml><?xml version="1.0" encoding="utf-8"?>
<a:theme xmlns:a="http://schemas.openxmlformats.org/drawingml/2006/main" name="12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15.xml><?xml version="1.0" encoding="utf-8"?>
<a:theme xmlns:a="http://schemas.openxmlformats.org/drawingml/2006/main" name="14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16.xml><?xml version="1.0" encoding="utf-8"?>
<a:theme xmlns:a="http://schemas.openxmlformats.org/drawingml/2006/main" name="15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17.xml><?xml version="1.0" encoding="utf-8"?>
<a:theme xmlns:a="http://schemas.openxmlformats.org/drawingml/2006/main" name="16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18.xml><?xml version="1.0" encoding="utf-8"?>
<a:theme xmlns:a="http://schemas.openxmlformats.org/drawingml/2006/main" name="17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19.xml><?xml version="1.0" encoding="utf-8"?>
<a:theme xmlns:a="http://schemas.openxmlformats.org/drawingml/2006/main" name="18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0.xml><?xml version="1.0" encoding="utf-8"?>
<a:theme xmlns:a="http://schemas.openxmlformats.org/drawingml/2006/main" name="19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1.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2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3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6.xml><?xml version="1.0" encoding="utf-8"?>
<a:theme xmlns:a="http://schemas.openxmlformats.org/drawingml/2006/main" name="4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7.xml><?xml version="1.0" encoding="utf-8"?>
<a:theme xmlns:a="http://schemas.openxmlformats.org/drawingml/2006/main" name="5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8.xml><?xml version="1.0" encoding="utf-8"?>
<a:theme xmlns:a="http://schemas.openxmlformats.org/drawingml/2006/main" name="6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9.xml><?xml version="1.0" encoding="utf-8"?>
<a:theme xmlns:a="http://schemas.openxmlformats.org/drawingml/2006/main" name="7_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Network</Template>
  <TotalTime>11992</TotalTime>
  <Words>7704</Words>
  <Application>Microsoft Office PowerPoint</Application>
  <PresentationFormat>全屏显示(4:3)</PresentationFormat>
  <Paragraphs>1123</Paragraphs>
  <Slides>94</Slides>
  <Notes>49</Notes>
  <HiddenSlides>0</HiddenSlides>
  <MMClips>0</MMClips>
  <ScaleCrop>false</ScaleCrop>
  <HeadingPairs>
    <vt:vector size="8" baseType="variant">
      <vt:variant>
        <vt:lpstr>已用的字体</vt:lpstr>
      </vt:variant>
      <vt:variant>
        <vt:i4>25</vt:i4>
      </vt:variant>
      <vt:variant>
        <vt:lpstr>主题</vt:lpstr>
      </vt:variant>
      <vt:variant>
        <vt:i4>20</vt:i4>
      </vt:variant>
      <vt:variant>
        <vt:lpstr>嵌入 OLE 服务器</vt:lpstr>
      </vt:variant>
      <vt:variant>
        <vt:i4>3</vt:i4>
      </vt:variant>
      <vt:variant>
        <vt:lpstr>幻灯片标题</vt:lpstr>
      </vt:variant>
      <vt:variant>
        <vt:i4>94</vt:i4>
      </vt:variant>
    </vt:vector>
  </HeadingPairs>
  <TitlesOfParts>
    <vt:vector size="142" baseType="lpstr">
      <vt:lpstr>Microsoft YaHei UI</vt:lpstr>
      <vt:lpstr>新細明體</vt:lpstr>
      <vt:lpstr>Roman</vt:lpstr>
      <vt:lpstr>等线</vt:lpstr>
      <vt:lpstr>方正姚体</vt:lpstr>
      <vt:lpstr>黑体</vt:lpstr>
      <vt:lpstr>华文仿宋</vt:lpstr>
      <vt:lpstr>华文楷体</vt:lpstr>
      <vt:lpstr>华文新魏</vt:lpstr>
      <vt:lpstr>宋体</vt:lpstr>
      <vt:lpstr>宋体</vt:lpstr>
      <vt:lpstr>Arial</vt:lpstr>
      <vt:lpstr>Calibri</vt:lpstr>
      <vt:lpstr>Cambria Math</vt:lpstr>
      <vt:lpstr>Comic Sans MS</vt:lpstr>
      <vt:lpstr>Ebrima</vt:lpstr>
      <vt:lpstr>Georgia</vt:lpstr>
      <vt:lpstr>Palatino Linotype</vt:lpstr>
      <vt:lpstr>Symbol</vt:lpstr>
      <vt:lpstr>Tahoma</vt:lpstr>
      <vt:lpstr>Times New Roman</vt:lpstr>
      <vt:lpstr>Trebuchet MS</vt:lpstr>
      <vt:lpstr>Vijaya</vt:lpstr>
      <vt:lpstr>Wingdings</vt:lpstr>
      <vt:lpstr>Wingdings 3</vt:lpstr>
      <vt:lpstr>Network</vt:lpstr>
      <vt:lpstr>平面</vt:lpstr>
      <vt:lpstr>1_平面</vt:lpstr>
      <vt:lpstr>2_平面</vt:lpstr>
      <vt:lpstr>3_平面</vt:lpstr>
      <vt:lpstr>4_平面</vt:lpstr>
      <vt:lpstr>5_平面</vt:lpstr>
      <vt:lpstr>6_平面</vt:lpstr>
      <vt:lpstr>7_平面</vt:lpstr>
      <vt:lpstr>8_平面</vt:lpstr>
      <vt:lpstr>9_平面</vt:lpstr>
      <vt:lpstr>10_平面</vt:lpstr>
      <vt:lpstr>11_平面</vt:lpstr>
      <vt:lpstr>12_平面</vt:lpstr>
      <vt:lpstr>14_平面</vt:lpstr>
      <vt:lpstr>15_平面</vt:lpstr>
      <vt:lpstr>16_平面</vt:lpstr>
      <vt:lpstr>17_平面</vt:lpstr>
      <vt:lpstr>18_平面</vt:lpstr>
      <vt:lpstr>19_平面</vt:lpstr>
      <vt:lpstr>Equation</vt:lpstr>
      <vt:lpstr>公式</vt:lpstr>
      <vt:lpstr>Worksheet</vt:lpstr>
      <vt:lpstr>PowerPoint 演示文稿</vt:lpstr>
      <vt:lpstr>分类与预测</vt:lpstr>
      <vt:lpstr>分类与预测</vt:lpstr>
      <vt:lpstr>数据分类是一个两步过程</vt:lpstr>
      <vt:lpstr>PowerPoint 演示文稿</vt:lpstr>
      <vt:lpstr>PowerPoint 演示文稿</vt:lpstr>
      <vt:lpstr>决策树归纳分类</vt:lpstr>
      <vt:lpstr>什么是决策树</vt:lpstr>
      <vt:lpstr>PowerPoint 演示文稿</vt:lpstr>
      <vt:lpstr>PowerPoint 演示文稿</vt:lpstr>
      <vt:lpstr>决策树的构造过程</vt:lpstr>
      <vt:lpstr>预备知识：信息的定量描述</vt:lpstr>
      <vt:lpstr>预备知识：信息量的定义</vt:lpstr>
      <vt:lpstr>预备知识：信息量的定义</vt:lpstr>
      <vt:lpstr>预备知识：信息熵</vt:lpstr>
      <vt:lpstr>决策树ID3算法            --选择最优分裂属性的方法</vt:lpstr>
      <vt:lpstr>决策树ID3算法            --选择最优分裂属性的方法</vt:lpstr>
      <vt:lpstr>决策树ID3算法    --选择最优分裂属性：信息增益</vt:lpstr>
      <vt:lpstr>PowerPoint 演示文稿</vt:lpstr>
      <vt:lpstr>PowerPoint 演示文稿</vt:lpstr>
      <vt:lpstr>“信息增益”的本质：实例二</vt:lpstr>
      <vt:lpstr>条件熵：已知天气</vt:lpstr>
      <vt:lpstr>条件熵：已知温度</vt:lpstr>
      <vt:lpstr>已知湿度时活动的条件熵</vt:lpstr>
      <vt:lpstr>已知风速时活动的条件熵</vt:lpstr>
      <vt:lpstr>互信息量</vt:lpstr>
      <vt:lpstr>几个概念之间的关系</vt:lpstr>
      <vt:lpstr>其它属性选择度量：信息增益率 (Gain ratio)</vt:lpstr>
      <vt:lpstr>PowerPoint 演示文稿</vt:lpstr>
      <vt:lpstr>信息增益率 (Gain ratio)</vt:lpstr>
      <vt:lpstr>PowerPoint 演示文稿</vt:lpstr>
      <vt:lpstr>CART算法</vt:lpstr>
      <vt:lpstr>分类算法实践：鸢尾花分类</vt:lpstr>
      <vt:lpstr>鸢尾花数据</vt:lpstr>
      <vt:lpstr>决策树</vt:lpstr>
      <vt:lpstr>属性选择度量的对比</vt:lpstr>
      <vt:lpstr>从决策树中提取规则</vt:lpstr>
      <vt:lpstr>过拟合与决策树剪枝</vt:lpstr>
      <vt:lpstr>决策树剪枝：预剪枝(pre-pruning)</vt:lpstr>
      <vt:lpstr>决策树剪枝：后剪枝(post-pruning)</vt:lpstr>
      <vt:lpstr>决策树剪枝-错误率降低剪枝(REP)</vt:lpstr>
      <vt:lpstr>REP实例</vt:lpstr>
      <vt:lpstr>朴素贝叶斯分类器</vt:lpstr>
      <vt:lpstr>基本概念</vt:lpstr>
      <vt:lpstr>基本概念</vt:lpstr>
      <vt:lpstr>PowerPoint 演示文稿</vt:lpstr>
      <vt:lpstr>朴素贝叶斯分类</vt:lpstr>
      <vt:lpstr>朴素贝叶斯分类</vt:lpstr>
      <vt:lpstr>朴素贝叶斯分类</vt:lpstr>
      <vt:lpstr>例子</vt:lpstr>
      <vt:lpstr>PowerPoint 演示文稿</vt:lpstr>
      <vt:lpstr>PowerPoint 演示文稿</vt:lpstr>
      <vt:lpstr>先验概率或条件概率为0的情况</vt:lpstr>
      <vt:lpstr>朴素贝叶斯分类</vt:lpstr>
      <vt:lpstr>K最近邻分类     (K-Nearest Neighbor  Classifier)</vt:lpstr>
      <vt:lpstr>不同的学习方法</vt:lpstr>
      <vt:lpstr>K最近邻(KNN)算法原理</vt:lpstr>
      <vt:lpstr>K最近邻分类算法</vt:lpstr>
      <vt:lpstr>PowerPoint 演示文稿</vt:lpstr>
      <vt:lpstr>K最近邻分类算法</vt:lpstr>
      <vt:lpstr>组合分类</vt:lpstr>
      <vt:lpstr>集成学习的基本概念</vt:lpstr>
      <vt:lpstr>集成学习：如何构造？</vt:lpstr>
      <vt:lpstr>集成学习的定义 </vt:lpstr>
      <vt:lpstr>如何构建好的集成</vt:lpstr>
      <vt:lpstr>个体学习器生成方式</vt:lpstr>
      <vt:lpstr>Bagging算法</vt:lpstr>
      <vt:lpstr>Bagging</vt:lpstr>
      <vt:lpstr>随机森林</vt:lpstr>
      <vt:lpstr>随机森林的特点</vt:lpstr>
      <vt:lpstr>随机森林应用实例</vt:lpstr>
      <vt:lpstr>分类器算法的评估</vt:lpstr>
      <vt:lpstr>分类器算法的评估：评价指标定义</vt:lpstr>
      <vt:lpstr>Boosting算法</vt:lpstr>
      <vt:lpstr>Boosting算法代表 --Adaboost(Adaptive Boosting)</vt:lpstr>
      <vt:lpstr>Adaboost例子</vt:lpstr>
      <vt:lpstr>第一轮后</vt:lpstr>
      <vt:lpstr>第二轮后：</vt:lpstr>
      <vt:lpstr>第三轮后：</vt:lpstr>
      <vt:lpstr>PowerPoint 演示文稿</vt:lpstr>
      <vt:lpstr>AdaBoost算法</vt:lpstr>
      <vt:lpstr>Adaboost的缺点</vt:lpstr>
      <vt:lpstr>回归分析</vt:lpstr>
      <vt:lpstr>线性回归</vt:lpstr>
      <vt:lpstr>线性回归实践（LinearRegression.py）</vt:lpstr>
      <vt:lpstr>评价回归模型的指标</vt:lpstr>
      <vt:lpstr>岭回归（Ridge Regression）</vt:lpstr>
      <vt:lpstr>多项式回归(Polynomial Regression)</vt:lpstr>
      <vt:lpstr>多项式回归(PolynomialRegression.py)</vt:lpstr>
      <vt:lpstr>作业：房屋价格预测</vt:lpstr>
      <vt:lpstr>Logistic regression （逻辑回归）</vt:lpstr>
      <vt:lpstr>Logistic regression</vt:lpstr>
      <vt:lpstr>Logistic regression</vt:lpstr>
      <vt:lpstr>Logistic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nova</dc:creator>
  <cp:lastModifiedBy>nova</cp:lastModifiedBy>
  <cp:revision>2159</cp:revision>
  <dcterms:created xsi:type="dcterms:W3CDTF">1601-01-01T00:00:00Z</dcterms:created>
  <dcterms:modified xsi:type="dcterms:W3CDTF">2018-10-08T15:14:01Z</dcterms:modified>
</cp:coreProperties>
</file>