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134"/>
  </p:notesMasterIdLst>
  <p:handoutMasterIdLst>
    <p:handoutMasterId r:id="rId135"/>
  </p:handoutMasterIdLst>
  <p:sldIdLst>
    <p:sldId id="335" r:id="rId2"/>
    <p:sldId id="334" r:id="rId3"/>
    <p:sldId id="336" r:id="rId4"/>
    <p:sldId id="338" r:id="rId5"/>
    <p:sldId id="423" r:id="rId6"/>
    <p:sldId id="369" r:id="rId7"/>
    <p:sldId id="370" r:id="rId8"/>
    <p:sldId id="339" r:id="rId9"/>
    <p:sldId id="343" r:id="rId10"/>
    <p:sldId id="371" r:id="rId11"/>
    <p:sldId id="495" r:id="rId12"/>
    <p:sldId id="496" r:id="rId13"/>
    <p:sldId id="494" r:id="rId14"/>
    <p:sldId id="439" r:id="rId15"/>
    <p:sldId id="342" r:id="rId16"/>
    <p:sldId id="440" r:id="rId17"/>
    <p:sldId id="497" r:id="rId18"/>
    <p:sldId id="340" r:id="rId19"/>
    <p:sldId id="345" r:id="rId20"/>
    <p:sldId id="419" r:id="rId21"/>
    <p:sldId id="347" r:id="rId22"/>
    <p:sldId id="348" r:id="rId23"/>
    <p:sldId id="346" r:id="rId24"/>
    <p:sldId id="424" r:id="rId25"/>
    <p:sldId id="349" r:id="rId26"/>
    <p:sldId id="425" r:id="rId27"/>
    <p:sldId id="373" r:id="rId28"/>
    <p:sldId id="374" r:id="rId29"/>
    <p:sldId id="375" r:id="rId30"/>
    <p:sldId id="352" r:id="rId31"/>
    <p:sldId id="354" r:id="rId32"/>
    <p:sldId id="356" r:id="rId33"/>
    <p:sldId id="357" r:id="rId34"/>
    <p:sldId id="441" r:id="rId35"/>
    <p:sldId id="358" r:id="rId36"/>
    <p:sldId id="442" r:id="rId37"/>
    <p:sldId id="443" r:id="rId38"/>
    <p:sldId id="444" r:id="rId39"/>
    <p:sldId id="445" r:id="rId40"/>
    <p:sldId id="446" r:id="rId41"/>
    <p:sldId id="447" r:id="rId42"/>
    <p:sldId id="376" r:id="rId43"/>
    <p:sldId id="377" r:id="rId44"/>
    <p:sldId id="378" r:id="rId45"/>
    <p:sldId id="379" r:id="rId46"/>
    <p:sldId id="502" r:id="rId47"/>
    <p:sldId id="499" r:id="rId48"/>
    <p:sldId id="500" r:id="rId49"/>
    <p:sldId id="359" r:id="rId50"/>
    <p:sldId id="360" r:id="rId51"/>
    <p:sldId id="361" r:id="rId52"/>
    <p:sldId id="362" r:id="rId53"/>
    <p:sldId id="448" r:id="rId54"/>
    <p:sldId id="363" r:id="rId55"/>
    <p:sldId id="383" r:id="rId56"/>
    <p:sldId id="420" r:id="rId57"/>
    <p:sldId id="421" r:id="rId58"/>
    <p:sldId id="422" r:id="rId59"/>
    <p:sldId id="384" r:id="rId60"/>
    <p:sldId id="503" r:id="rId61"/>
    <p:sldId id="504" r:id="rId62"/>
    <p:sldId id="505" r:id="rId63"/>
    <p:sldId id="506" r:id="rId64"/>
    <p:sldId id="507" r:id="rId65"/>
    <p:sldId id="508" r:id="rId66"/>
    <p:sldId id="388" r:id="rId67"/>
    <p:sldId id="364" r:id="rId68"/>
    <p:sldId id="366" r:id="rId69"/>
    <p:sldId id="390" r:id="rId70"/>
    <p:sldId id="509" r:id="rId71"/>
    <p:sldId id="437" r:id="rId72"/>
    <p:sldId id="449" r:id="rId73"/>
    <p:sldId id="450" r:id="rId74"/>
    <p:sldId id="451" r:id="rId75"/>
    <p:sldId id="452" r:id="rId76"/>
    <p:sldId id="453" r:id="rId77"/>
    <p:sldId id="454" r:id="rId78"/>
    <p:sldId id="455" r:id="rId79"/>
    <p:sldId id="456" r:id="rId80"/>
    <p:sldId id="457" r:id="rId81"/>
    <p:sldId id="458" r:id="rId82"/>
    <p:sldId id="510" r:id="rId83"/>
    <p:sldId id="438" r:id="rId84"/>
    <p:sldId id="459" r:id="rId85"/>
    <p:sldId id="367" r:id="rId86"/>
    <p:sldId id="381" r:id="rId87"/>
    <p:sldId id="368" r:id="rId88"/>
    <p:sldId id="391" r:id="rId89"/>
    <p:sldId id="393" r:id="rId90"/>
    <p:sldId id="460" r:id="rId91"/>
    <p:sldId id="396" r:id="rId92"/>
    <p:sldId id="461" r:id="rId93"/>
    <p:sldId id="462" r:id="rId94"/>
    <p:sldId id="397" r:id="rId95"/>
    <p:sldId id="463" r:id="rId96"/>
    <p:sldId id="464" r:id="rId97"/>
    <p:sldId id="399" r:id="rId98"/>
    <p:sldId id="400" r:id="rId99"/>
    <p:sldId id="467" r:id="rId100"/>
    <p:sldId id="468" r:id="rId101"/>
    <p:sldId id="469" r:id="rId102"/>
    <p:sldId id="470" r:id="rId103"/>
    <p:sldId id="471" r:id="rId104"/>
    <p:sldId id="472" r:id="rId105"/>
    <p:sldId id="473" r:id="rId106"/>
    <p:sldId id="474" r:id="rId107"/>
    <p:sldId id="475" r:id="rId108"/>
    <p:sldId id="476" r:id="rId109"/>
    <p:sldId id="477" r:id="rId110"/>
    <p:sldId id="478" r:id="rId111"/>
    <p:sldId id="398" r:id="rId112"/>
    <p:sldId id="404" r:id="rId113"/>
    <p:sldId id="479" r:id="rId114"/>
    <p:sldId id="408" r:id="rId115"/>
    <p:sldId id="480" r:id="rId116"/>
    <p:sldId id="481" r:id="rId117"/>
    <p:sldId id="482" r:id="rId118"/>
    <p:sldId id="407" r:id="rId119"/>
    <p:sldId id="409" r:id="rId120"/>
    <p:sldId id="416" r:id="rId121"/>
    <p:sldId id="406" r:id="rId122"/>
    <p:sldId id="412" r:id="rId123"/>
    <p:sldId id="483" r:id="rId124"/>
    <p:sldId id="484" r:id="rId125"/>
    <p:sldId id="485" r:id="rId126"/>
    <p:sldId id="486" r:id="rId127"/>
    <p:sldId id="487" r:id="rId128"/>
    <p:sldId id="488" r:id="rId129"/>
    <p:sldId id="489" r:id="rId130"/>
    <p:sldId id="490" r:id="rId131"/>
    <p:sldId id="491" r:id="rId132"/>
    <p:sldId id="493" r:id="rId133"/>
  </p:sldIdLst>
  <p:sldSz cx="9144000" cy="6858000" type="screen4x3"/>
  <p:notesSz cx="7099300" cy="10234613"/>
  <p:custDataLst>
    <p:tags r:id="rId13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41FF"/>
    <a:srgbClr val="EFEFB1"/>
    <a:srgbClr val="0000CC"/>
    <a:srgbClr val="8181FF"/>
    <a:srgbClr val="FF0E0E"/>
    <a:srgbClr val="00FF00"/>
    <a:srgbClr val="D5F1EC"/>
    <a:srgbClr val="D5F1DE"/>
    <a:srgbClr val="E1F5E7"/>
    <a:srgbClr val="CFEF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1" autoAdjust="0"/>
    <p:restoredTop sz="87331" autoAdjust="0"/>
  </p:normalViewPr>
  <p:slideViewPr>
    <p:cSldViewPr>
      <p:cViewPr varScale="1">
        <p:scale>
          <a:sx n="73" d="100"/>
          <a:sy n="73" d="100"/>
        </p:scale>
        <p:origin x="1728" y="6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13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gs" Target="tags/tag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13" Type="http://schemas.openxmlformats.org/officeDocument/2006/relationships/slide" Target="slides/slide27.xml"/><Relationship Id="rId18" Type="http://schemas.openxmlformats.org/officeDocument/2006/relationships/slide" Target="slides/slide35.xml"/><Relationship Id="rId26" Type="http://schemas.openxmlformats.org/officeDocument/2006/relationships/slide" Target="slides/slide60.xml"/><Relationship Id="rId39" Type="http://schemas.openxmlformats.org/officeDocument/2006/relationships/slide" Target="slides/slide119.xml"/><Relationship Id="rId3" Type="http://schemas.openxmlformats.org/officeDocument/2006/relationships/slide" Target="slides/slide6.xml"/><Relationship Id="rId21" Type="http://schemas.openxmlformats.org/officeDocument/2006/relationships/slide" Target="slides/slide50.xml"/><Relationship Id="rId34" Type="http://schemas.openxmlformats.org/officeDocument/2006/relationships/slide" Target="slides/slide94.xml"/><Relationship Id="rId42" Type="http://schemas.openxmlformats.org/officeDocument/2006/relationships/slide" Target="slides/slide122.xml"/><Relationship Id="rId7" Type="http://schemas.openxmlformats.org/officeDocument/2006/relationships/slide" Target="slides/slide10.xml"/><Relationship Id="rId12" Type="http://schemas.openxmlformats.org/officeDocument/2006/relationships/slide" Target="slides/slide25.xml"/><Relationship Id="rId17" Type="http://schemas.openxmlformats.org/officeDocument/2006/relationships/slide" Target="slides/slide33.xml"/><Relationship Id="rId25" Type="http://schemas.openxmlformats.org/officeDocument/2006/relationships/slide" Target="slides/slide59.xml"/><Relationship Id="rId33" Type="http://schemas.openxmlformats.org/officeDocument/2006/relationships/slide" Target="slides/slide89.xml"/><Relationship Id="rId38" Type="http://schemas.openxmlformats.org/officeDocument/2006/relationships/slide" Target="slides/slide118.xml"/><Relationship Id="rId2" Type="http://schemas.openxmlformats.org/officeDocument/2006/relationships/slide" Target="slides/slide4.xml"/><Relationship Id="rId16" Type="http://schemas.openxmlformats.org/officeDocument/2006/relationships/slide" Target="slides/slide32.xml"/><Relationship Id="rId20" Type="http://schemas.openxmlformats.org/officeDocument/2006/relationships/slide" Target="slides/slide49.xml"/><Relationship Id="rId29" Type="http://schemas.openxmlformats.org/officeDocument/2006/relationships/slide" Target="slides/slide68.xml"/><Relationship Id="rId41" Type="http://schemas.openxmlformats.org/officeDocument/2006/relationships/slide" Target="slides/slide121.xml"/><Relationship Id="rId1" Type="http://schemas.openxmlformats.org/officeDocument/2006/relationships/slide" Target="slides/slide3.xml"/><Relationship Id="rId6" Type="http://schemas.openxmlformats.org/officeDocument/2006/relationships/slide" Target="slides/slide9.xml"/><Relationship Id="rId11" Type="http://schemas.openxmlformats.org/officeDocument/2006/relationships/slide" Target="slides/slide23.xml"/><Relationship Id="rId24" Type="http://schemas.openxmlformats.org/officeDocument/2006/relationships/slide" Target="slides/slide55.xml"/><Relationship Id="rId32" Type="http://schemas.openxmlformats.org/officeDocument/2006/relationships/slide" Target="slides/slide88.xml"/><Relationship Id="rId37" Type="http://schemas.openxmlformats.org/officeDocument/2006/relationships/slide" Target="slides/slide114.xml"/><Relationship Id="rId40" Type="http://schemas.openxmlformats.org/officeDocument/2006/relationships/slide" Target="slides/slide120.xml"/><Relationship Id="rId5" Type="http://schemas.openxmlformats.org/officeDocument/2006/relationships/slide" Target="slides/slide8.xml"/><Relationship Id="rId15" Type="http://schemas.openxmlformats.org/officeDocument/2006/relationships/slide" Target="slides/slide29.xml"/><Relationship Id="rId23" Type="http://schemas.openxmlformats.org/officeDocument/2006/relationships/slide" Target="slides/slide54.xml"/><Relationship Id="rId28" Type="http://schemas.openxmlformats.org/officeDocument/2006/relationships/slide" Target="slides/slide67.xml"/><Relationship Id="rId36" Type="http://schemas.openxmlformats.org/officeDocument/2006/relationships/slide" Target="slides/slide112.xml"/><Relationship Id="rId10" Type="http://schemas.openxmlformats.org/officeDocument/2006/relationships/slide" Target="slides/slide19.xml"/><Relationship Id="rId19" Type="http://schemas.openxmlformats.org/officeDocument/2006/relationships/slide" Target="slides/slide42.xml"/><Relationship Id="rId31" Type="http://schemas.openxmlformats.org/officeDocument/2006/relationships/slide" Target="slides/slide86.xml"/><Relationship Id="rId4" Type="http://schemas.openxmlformats.org/officeDocument/2006/relationships/slide" Target="slides/slide7.xml"/><Relationship Id="rId9" Type="http://schemas.openxmlformats.org/officeDocument/2006/relationships/slide" Target="slides/slide18.xml"/><Relationship Id="rId14" Type="http://schemas.openxmlformats.org/officeDocument/2006/relationships/slide" Target="slides/slide28.xml"/><Relationship Id="rId22" Type="http://schemas.openxmlformats.org/officeDocument/2006/relationships/slide" Target="slides/slide51.xml"/><Relationship Id="rId27" Type="http://schemas.openxmlformats.org/officeDocument/2006/relationships/slide" Target="slides/slide66.xml"/><Relationship Id="rId30" Type="http://schemas.openxmlformats.org/officeDocument/2006/relationships/slide" Target="slides/slide85.xml"/><Relationship Id="rId35" Type="http://schemas.openxmlformats.org/officeDocument/2006/relationships/slide" Target="slides/slide9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image" Target="../media/image4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emf"/><Relationship Id="rId4" Type="http://schemas.openxmlformats.org/officeDocument/2006/relationships/image" Target="../media/image6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4.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5.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6.png"/></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image" Target="../media/image77.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image" Target="../media/image85.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026" name="Rectangle 2"/>
          <p:cNvSpPr>
            <a:spLocks noGrp="1" noChangeArrowheads="1"/>
          </p:cNvSpPr>
          <p:nvPr>
            <p:ph type="hdr" sz="quarter"/>
          </p:nvPr>
        </p:nvSpPr>
        <p:spPr bwMode="auto">
          <a:xfrm>
            <a:off x="0" y="0"/>
            <a:ext cx="3076575" cy="511175"/>
          </a:xfrm>
          <a:prstGeom prst="rect">
            <a:avLst/>
          </a:prstGeom>
          <a:noFill/>
          <a:ln>
            <a:noFill/>
          </a:ln>
          <a:effectLst/>
          <a:extLst/>
        </p:spPr>
        <p:txBody>
          <a:bodyPr vert="horz" wrap="square" lIns="99048" tIns="49524" rIns="99048" bIns="49524" numCol="1" anchor="t" anchorCtr="0" compatLnSpc="1">
            <a:prstTxWarp prst="textNoShape">
              <a:avLst/>
            </a:prstTxWarp>
          </a:bodyPr>
          <a:lstStyle>
            <a:lvl1pPr defTabSz="990600" eaLnBrk="1" hangingPunct="1">
              <a:defRPr kumimoji="1" sz="1300">
                <a:latin typeface="Times New Roman" panose="02020603050405020304" pitchFamily="18" charset="0"/>
              </a:defRPr>
            </a:lvl1pPr>
          </a:lstStyle>
          <a:p>
            <a:pPr>
              <a:defRPr/>
            </a:pPr>
            <a:endParaRPr lang="en-US" altLang="zh-CN"/>
          </a:p>
        </p:txBody>
      </p:sp>
      <p:sp>
        <p:nvSpPr>
          <p:cNvPr id="513027" name="Rectangle 3"/>
          <p:cNvSpPr>
            <a:spLocks noGrp="1" noChangeArrowheads="1"/>
          </p:cNvSpPr>
          <p:nvPr>
            <p:ph type="dt" sz="quarter" idx="1"/>
          </p:nvPr>
        </p:nvSpPr>
        <p:spPr bwMode="auto">
          <a:xfrm>
            <a:off x="4021138" y="0"/>
            <a:ext cx="3076575" cy="511175"/>
          </a:xfrm>
          <a:prstGeom prst="rect">
            <a:avLst/>
          </a:prstGeom>
          <a:noFill/>
          <a:ln>
            <a:noFill/>
          </a:ln>
          <a:effectLst/>
          <a:extLst/>
        </p:spPr>
        <p:txBody>
          <a:bodyPr vert="horz" wrap="square" lIns="99048" tIns="49524" rIns="99048" bIns="49524" numCol="1" anchor="t" anchorCtr="0" compatLnSpc="1">
            <a:prstTxWarp prst="textNoShape">
              <a:avLst/>
            </a:prstTxWarp>
          </a:bodyPr>
          <a:lstStyle>
            <a:lvl1pPr algn="r" defTabSz="990600" eaLnBrk="1" hangingPunct="1">
              <a:defRPr kumimoji="1" sz="1300">
                <a:latin typeface="Times New Roman" panose="02020603050405020304" pitchFamily="18" charset="0"/>
              </a:defRPr>
            </a:lvl1pPr>
          </a:lstStyle>
          <a:p>
            <a:pPr>
              <a:defRPr/>
            </a:pPr>
            <a:endParaRPr lang="en-US" altLang="zh-CN"/>
          </a:p>
        </p:txBody>
      </p:sp>
      <p:sp>
        <p:nvSpPr>
          <p:cNvPr id="513028" name="Rectangle 4"/>
          <p:cNvSpPr>
            <a:spLocks noGrp="1" noChangeArrowheads="1"/>
          </p:cNvSpPr>
          <p:nvPr>
            <p:ph type="ftr" sz="quarter" idx="2"/>
          </p:nvPr>
        </p:nvSpPr>
        <p:spPr bwMode="auto">
          <a:xfrm>
            <a:off x="0" y="9721850"/>
            <a:ext cx="3076575" cy="511175"/>
          </a:xfrm>
          <a:prstGeom prst="rect">
            <a:avLst/>
          </a:prstGeom>
          <a:noFill/>
          <a:ln>
            <a:noFill/>
          </a:ln>
          <a:effectLst/>
          <a:extLst/>
        </p:spPr>
        <p:txBody>
          <a:bodyPr vert="horz" wrap="square" lIns="99048" tIns="49524" rIns="99048" bIns="49524" numCol="1" anchor="b" anchorCtr="0" compatLnSpc="1">
            <a:prstTxWarp prst="textNoShape">
              <a:avLst/>
            </a:prstTxWarp>
          </a:bodyPr>
          <a:lstStyle>
            <a:lvl1pPr defTabSz="990600" eaLnBrk="1" hangingPunct="1">
              <a:defRPr kumimoji="1" sz="1300">
                <a:latin typeface="Times New Roman" panose="02020603050405020304" pitchFamily="18" charset="0"/>
              </a:defRPr>
            </a:lvl1pPr>
          </a:lstStyle>
          <a:p>
            <a:pPr>
              <a:defRPr/>
            </a:pPr>
            <a:endParaRPr lang="en-US" altLang="zh-CN"/>
          </a:p>
        </p:txBody>
      </p:sp>
      <p:sp>
        <p:nvSpPr>
          <p:cNvPr id="513029" name="Rectangle 5"/>
          <p:cNvSpPr>
            <a:spLocks noGrp="1" noChangeArrowheads="1"/>
          </p:cNvSpPr>
          <p:nvPr>
            <p:ph type="sldNum" sz="quarter" idx="3"/>
          </p:nvPr>
        </p:nvSpPr>
        <p:spPr bwMode="auto">
          <a:xfrm>
            <a:off x="4021138" y="9721850"/>
            <a:ext cx="3076575" cy="511175"/>
          </a:xfrm>
          <a:prstGeom prst="rect">
            <a:avLst/>
          </a:prstGeom>
          <a:noFill/>
          <a:ln>
            <a:noFill/>
          </a:ln>
          <a:effectLst/>
          <a:extLst/>
        </p:spPr>
        <p:txBody>
          <a:bodyPr vert="horz" wrap="square" lIns="99048" tIns="49524" rIns="99048" bIns="49524" numCol="1" anchor="b" anchorCtr="0" compatLnSpc="1">
            <a:prstTxWarp prst="textNoShape">
              <a:avLst/>
            </a:prstTxWarp>
          </a:bodyPr>
          <a:lstStyle>
            <a:lvl1pPr algn="r" defTabSz="990600" eaLnBrk="1" hangingPunct="1">
              <a:defRPr kumimoji="1" sz="1300">
                <a:latin typeface="Times New Roman" panose="02020603050405020304" pitchFamily="18" charset="0"/>
              </a:defRPr>
            </a:lvl1pPr>
          </a:lstStyle>
          <a:p>
            <a:pPr>
              <a:defRPr/>
            </a:pPr>
            <a:fld id="{E93C1312-84BE-4154-A9E9-F8064B5946E8}" type="slidenum">
              <a:rPr lang="zh-CN" altLang="en-US"/>
              <a:pPr>
                <a:defRPr/>
              </a:pPr>
              <a:t>‹#›</a:t>
            </a:fld>
            <a:endParaRPr lang="en-US" altLang="zh-CN"/>
          </a:p>
        </p:txBody>
      </p:sp>
    </p:spTree>
    <p:extLst>
      <p:ext uri="{BB962C8B-B14F-4D97-AF65-F5344CB8AC3E}">
        <p14:creationId xmlns:p14="http://schemas.microsoft.com/office/powerpoint/2010/main" val="386401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a:noFill/>
          </a:ln>
          <a:effectLst/>
          <a:extLst/>
        </p:spPr>
        <p:txBody>
          <a:bodyPr vert="horz" wrap="square" lIns="99048" tIns="49524" rIns="99048" bIns="49524" numCol="1" anchor="t" anchorCtr="0" compatLnSpc="1">
            <a:prstTxWarp prst="textNoShape">
              <a:avLst/>
            </a:prstTxWarp>
          </a:bodyPr>
          <a:lstStyle>
            <a:lvl1pPr defTabSz="990600" eaLnBrk="1" hangingPunct="1">
              <a:defRPr sz="1300">
                <a:latin typeface="Arial" panose="020B0604020202020204" pitchFamily="34" charset="0"/>
              </a:defRPr>
            </a:lvl1pPr>
          </a:lstStyle>
          <a:p>
            <a:pPr>
              <a:defRPr/>
            </a:pPr>
            <a:endParaRPr lang="en-US" altLang="zh-CN"/>
          </a:p>
        </p:txBody>
      </p:sp>
      <p:sp>
        <p:nvSpPr>
          <p:cNvPr id="8195" name="Rectangle 3"/>
          <p:cNvSpPr>
            <a:spLocks noGrp="1" noChangeArrowheads="1"/>
          </p:cNvSpPr>
          <p:nvPr>
            <p:ph type="dt" idx="1"/>
          </p:nvPr>
        </p:nvSpPr>
        <p:spPr bwMode="auto">
          <a:xfrm>
            <a:off x="4022725" y="0"/>
            <a:ext cx="3076575" cy="511175"/>
          </a:xfrm>
          <a:prstGeom prst="rect">
            <a:avLst/>
          </a:prstGeom>
          <a:noFill/>
          <a:ln>
            <a:noFill/>
          </a:ln>
          <a:effectLst/>
          <a:ex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46150" y="4860925"/>
            <a:ext cx="5207000" cy="4605338"/>
          </a:xfrm>
          <a:prstGeom prst="rect">
            <a:avLst/>
          </a:prstGeom>
          <a:noFill/>
          <a:ln>
            <a:noFill/>
          </a:ln>
          <a:effectLst/>
          <a:ex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a:noFill/>
          </a:ln>
          <a:effectLst/>
          <a:extLst/>
        </p:spPr>
        <p:txBody>
          <a:bodyPr vert="horz" wrap="square" lIns="99048" tIns="49524" rIns="99048" bIns="49524" numCol="1" anchor="b" anchorCtr="0" compatLnSpc="1">
            <a:prstTxWarp prst="textNoShape">
              <a:avLst/>
            </a:prstTxWarp>
          </a:bodyPr>
          <a:lstStyle>
            <a:lvl1pPr defTabSz="990600" eaLnBrk="1" hangingPunct="1">
              <a:defRPr sz="1300">
                <a:latin typeface="Arial" panose="020B0604020202020204" pitchFamily="34" charset="0"/>
              </a:defRPr>
            </a:lvl1pPr>
          </a:lstStyle>
          <a:p>
            <a:pPr>
              <a:defRPr/>
            </a:pPr>
            <a:endParaRPr lang="en-US" altLang="zh-CN"/>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a:noFill/>
          </a:ln>
          <a:effectLst/>
          <a:ex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6516587E-7F66-4A33-9E3C-45C29973F412}" type="slidenum">
              <a:rPr lang="zh-CN" altLang="en-US"/>
              <a:pPr>
                <a:defRPr/>
              </a:pPr>
              <a:t>‹#›</a:t>
            </a:fld>
            <a:endParaRPr lang="en-US" altLang="zh-CN"/>
          </a:p>
        </p:txBody>
      </p:sp>
    </p:spTree>
    <p:extLst>
      <p:ext uri="{BB962C8B-B14F-4D97-AF65-F5344CB8AC3E}">
        <p14:creationId xmlns:p14="http://schemas.microsoft.com/office/powerpoint/2010/main" val="35880214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SimSun"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SimSun"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SimSun"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SimSun"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SimSun"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69574CE7-5A1B-4E16-B8BB-E85540CF4528}" type="slidenum">
              <a:rPr lang="zh-CN" altLang="en-US" smtClean="0"/>
              <a:pPr/>
              <a:t>1</a:t>
            </a:fld>
            <a:endParaRPr lang="en-US" altLang="zh-CN"/>
          </a:p>
        </p:txBody>
      </p:sp>
      <p:sp>
        <p:nvSpPr>
          <p:cNvPr id="6147" name="Rectangle 2"/>
          <p:cNvSpPr>
            <a:spLocks noGrp="1" noRot="1" noChangeAspect="1" noChangeArrowheads="1" noTextEdit="1"/>
          </p:cNvSpPr>
          <p:nvPr>
            <p:ph type="sldImg"/>
          </p:nvPr>
        </p:nvSpPr>
        <p:spPr>
          <a:xfrm>
            <a:off x="992188" y="768350"/>
            <a:ext cx="5114925" cy="3836988"/>
          </a:xfrm>
          <a:ln/>
        </p:spPr>
      </p:sp>
      <p:sp>
        <p:nvSpPr>
          <p:cNvPr id="6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476812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46DE0D2A-F133-4AF1-9A17-64A88DBB638D}" type="slidenum">
              <a:rPr lang="zh-CN" altLang="en-US" smtClean="0"/>
              <a:pPr/>
              <a:t>10</a:t>
            </a:fld>
            <a:endParaRPr lang="en-US" altLang="zh-CN"/>
          </a:p>
        </p:txBody>
      </p:sp>
      <p:sp>
        <p:nvSpPr>
          <p:cNvPr id="24579" name="Rectangle 2"/>
          <p:cNvSpPr>
            <a:spLocks noGrp="1" noRot="1" noChangeAspect="1" noChangeArrowheads="1" noTextEdit="1"/>
          </p:cNvSpPr>
          <p:nvPr>
            <p:ph type="sldImg"/>
          </p:nvPr>
        </p:nvSpPr>
        <p:spPr>
          <a:xfrm>
            <a:off x="992188" y="768350"/>
            <a:ext cx="5114925" cy="3836988"/>
          </a:xfrm>
          <a:ln/>
        </p:spPr>
      </p:sp>
      <p:sp>
        <p:nvSpPr>
          <p:cNvPr id="245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设</a:t>
            </a:r>
            <a:r>
              <a:rPr lang="en-US" altLang="zh-CN" dirty="0"/>
              <a:t>V</a:t>
            </a:r>
            <a:r>
              <a:rPr lang="zh-CN" altLang="en-US" dirty="0"/>
              <a:t>是实数域</a:t>
            </a:r>
            <a:r>
              <a:rPr lang="en-US" altLang="zh-CN" dirty="0"/>
              <a:t>R</a:t>
            </a:r>
            <a:r>
              <a:rPr lang="zh-CN" altLang="en-US" dirty="0"/>
              <a:t>上的线性空间（或称为向量空间），若</a:t>
            </a:r>
            <a:r>
              <a:rPr lang="en-US" altLang="zh-CN" dirty="0"/>
              <a:t>V</a:t>
            </a:r>
            <a:r>
              <a:rPr lang="zh-CN" altLang="en-US" dirty="0"/>
              <a:t>上定义着正定对称双线性型</a:t>
            </a:r>
            <a:r>
              <a:rPr lang="en-US" altLang="zh-CN" dirty="0"/>
              <a:t>g</a:t>
            </a:r>
            <a:r>
              <a:rPr lang="zh-CN" altLang="en-US" dirty="0"/>
              <a:t>（</a:t>
            </a:r>
            <a:r>
              <a:rPr lang="en-US" altLang="zh-CN" dirty="0"/>
              <a:t>g</a:t>
            </a:r>
            <a:r>
              <a:rPr lang="zh-CN" altLang="en-US" dirty="0"/>
              <a:t>称为内积），则</a:t>
            </a:r>
            <a:r>
              <a:rPr lang="en-US" altLang="zh-CN" dirty="0"/>
              <a:t>V</a:t>
            </a:r>
            <a:r>
              <a:rPr lang="zh-CN" altLang="en-US" dirty="0"/>
              <a:t>称为（对于</a:t>
            </a:r>
            <a:r>
              <a:rPr lang="en-US" altLang="zh-CN" dirty="0"/>
              <a:t>g</a:t>
            </a:r>
            <a:r>
              <a:rPr lang="zh-CN" altLang="en-US" dirty="0"/>
              <a:t>的）内积空间或欧几里德空间（有时仅当</a:t>
            </a:r>
            <a:r>
              <a:rPr lang="en-US" altLang="zh-CN" dirty="0"/>
              <a:t>V</a:t>
            </a:r>
            <a:r>
              <a:rPr lang="zh-CN" altLang="en-US" dirty="0"/>
              <a:t>是有限维时，才称为欧几里德空间）。具体来说，</a:t>
            </a:r>
            <a:r>
              <a:rPr lang="en-US" altLang="zh-CN" dirty="0"/>
              <a:t>g</a:t>
            </a:r>
            <a:r>
              <a:rPr lang="zh-CN" altLang="en-US" dirty="0"/>
              <a:t>是</a:t>
            </a:r>
            <a:r>
              <a:rPr lang="en-US" altLang="zh-CN" dirty="0"/>
              <a:t>V</a:t>
            </a:r>
            <a:r>
              <a:rPr lang="zh-CN" altLang="en-US" dirty="0"/>
              <a:t>上的二元实值函数，满足如下关系：</a:t>
            </a:r>
          </a:p>
          <a:p>
            <a:pPr eaLnBrk="1" hangingPunct="1"/>
            <a:r>
              <a:rPr lang="zh-CN" altLang="en-US" dirty="0"/>
              <a:t>（</a:t>
            </a:r>
            <a:r>
              <a:rPr lang="en-US" altLang="zh-CN" dirty="0"/>
              <a:t>1</a:t>
            </a:r>
            <a:r>
              <a:rPr lang="zh-CN" altLang="en-US" dirty="0"/>
              <a:t>）</a:t>
            </a:r>
            <a:r>
              <a:rPr lang="en-US" altLang="zh-CN" dirty="0"/>
              <a:t>g(</a:t>
            </a:r>
            <a:r>
              <a:rPr lang="en-US" altLang="zh-CN" dirty="0" err="1"/>
              <a:t>x,y</a:t>
            </a:r>
            <a:r>
              <a:rPr lang="en-US" altLang="zh-CN" dirty="0"/>
              <a:t>)=g(</a:t>
            </a:r>
            <a:r>
              <a:rPr lang="en-US" altLang="zh-CN" dirty="0" err="1"/>
              <a:t>y,x</a:t>
            </a:r>
            <a:r>
              <a:rPr lang="en-US" altLang="zh-CN" dirty="0"/>
              <a:t>)</a:t>
            </a:r>
            <a:r>
              <a:rPr lang="zh-CN" altLang="en-US" dirty="0"/>
              <a:t>；</a:t>
            </a:r>
          </a:p>
          <a:p>
            <a:pPr eaLnBrk="1" hangingPunct="1"/>
            <a:r>
              <a:rPr lang="zh-CN" altLang="en-US" dirty="0"/>
              <a:t>（</a:t>
            </a:r>
            <a:r>
              <a:rPr lang="en-US" altLang="zh-CN" dirty="0"/>
              <a:t>2</a:t>
            </a:r>
            <a:r>
              <a:rPr lang="zh-CN" altLang="en-US" dirty="0"/>
              <a:t>）</a:t>
            </a:r>
            <a:r>
              <a:rPr lang="en-US" altLang="zh-CN" dirty="0"/>
              <a:t>g(</a:t>
            </a:r>
            <a:r>
              <a:rPr lang="en-US" altLang="zh-CN" dirty="0" err="1"/>
              <a:t>x+y,z</a:t>
            </a:r>
            <a:r>
              <a:rPr lang="en-US" altLang="zh-CN" dirty="0"/>
              <a:t>)=g(</a:t>
            </a:r>
            <a:r>
              <a:rPr lang="en-US" altLang="zh-CN" dirty="0" err="1"/>
              <a:t>x,z</a:t>
            </a:r>
            <a:r>
              <a:rPr lang="en-US" altLang="zh-CN" dirty="0"/>
              <a:t>)+g(</a:t>
            </a:r>
            <a:r>
              <a:rPr lang="en-US" altLang="zh-CN" dirty="0" err="1"/>
              <a:t>y,z</a:t>
            </a:r>
            <a:r>
              <a:rPr lang="en-US" altLang="zh-CN" dirty="0"/>
              <a:t>)</a:t>
            </a:r>
            <a:r>
              <a:rPr lang="zh-CN" altLang="en-US" dirty="0"/>
              <a:t>；</a:t>
            </a:r>
          </a:p>
          <a:p>
            <a:pPr eaLnBrk="1" hangingPunct="1"/>
            <a:r>
              <a:rPr lang="zh-CN" altLang="en-US" dirty="0"/>
              <a:t>（</a:t>
            </a:r>
            <a:r>
              <a:rPr lang="en-US" altLang="zh-CN" dirty="0"/>
              <a:t>3</a:t>
            </a:r>
            <a:r>
              <a:rPr lang="zh-CN" altLang="en-US" dirty="0"/>
              <a:t>）</a:t>
            </a:r>
            <a:r>
              <a:rPr lang="en-US" altLang="zh-CN" dirty="0"/>
              <a:t>g(</a:t>
            </a:r>
            <a:r>
              <a:rPr lang="en-US" altLang="zh-CN" dirty="0" err="1"/>
              <a:t>kx,y</a:t>
            </a:r>
            <a:r>
              <a:rPr lang="en-US" altLang="zh-CN" dirty="0"/>
              <a:t>)=kg(</a:t>
            </a:r>
            <a:r>
              <a:rPr lang="en-US" altLang="zh-CN" dirty="0" err="1"/>
              <a:t>x,y</a:t>
            </a:r>
            <a:r>
              <a:rPr lang="en-US" altLang="zh-CN" dirty="0"/>
              <a:t>)</a:t>
            </a:r>
            <a:r>
              <a:rPr lang="zh-CN" altLang="en-US" dirty="0"/>
              <a:t>；</a:t>
            </a:r>
          </a:p>
          <a:p>
            <a:pPr eaLnBrk="1" hangingPunct="1"/>
            <a:r>
              <a:rPr lang="zh-CN" altLang="en-US" dirty="0"/>
              <a:t>（</a:t>
            </a:r>
            <a:r>
              <a:rPr lang="en-US" altLang="zh-CN" dirty="0"/>
              <a:t>4</a:t>
            </a:r>
            <a:r>
              <a:rPr lang="zh-CN" altLang="en-US" dirty="0"/>
              <a:t>）</a:t>
            </a:r>
            <a:r>
              <a:rPr lang="en-US" altLang="zh-CN" dirty="0"/>
              <a:t>g(</a:t>
            </a:r>
            <a:r>
              <a:rPr lang="en-US" altLang="zh-CN" dirty="0" err="1"/>
              <a:t>x,x</a:t>
            </a:r>
            <a:r>
              <a:rPr lang="en-US" altLang="zh-CN" dirty="0"/>
              <a:t>)&gt;=0</a:t>
            </a:r>
            <a:r>
              <a:rPr lang="zh-CN" altLang="en-US" dirty="0"/>
              <a:t>，而且</a:t>
            </a:r>
            <a:r>
              <a:rPr lang="en-US" altLang="zh-CN" dirty="0"/>
              <a:t>g(</a:t>
            </a:r>
            <a:r>
              <a:rPr lang="en-US" altLang="zh-CN" dirty="0" err="1"/>
              <a:t>x,x</a:t>
            </a:r>
            <a:r>
              <a:rPr lang="en-US" altLang="zh-CN" dirty="0"/>
              <a:t>)=0</a:t>
            </a:r>
            <a:r>
              <a:rPr lang="zh-CN" altLang="en-US" dirty="0"/>
              <a:t>当且仅当</a:t>
            </a:r>
            <a:r>
              <a:rPr lang="en-US" altLang="zh-CN" dirty="0"/>
              <a:t>x=0</a:t>
            </a:r>
            <a:r>
              <a:rPr lang="zh-CN" altLang="en-US" dirty="0"/>
              <a:t>时成立。</a:t>
            </a:r>
          </a:p>
          <a:p>
            <a:pPr eaLnBrk="1" hangingPunct="1"/>
            <a:r>
              <a:rPr lang="zh-CN" altLang="en-US" dirty="0"/>
              <a:t>这里</a:t>
            </a:r>
            <a:r>
              <a:rPr lang="en-US" altLang="zh-CN" dirty="0" err="1"/>
              <a:t>x,y,z</a:t>
            </a:r>
            <a:r>
              <a:rPr lang="zh-CN" altLang="en-US" dirty="0"/>
              <a:t>是</a:t>
            </a:r>
            <a:r>
              <a:rPr lang="en-US" altLang="zh-CN" dirty="0"/>
              <a:t>V</a:t>
            </a:r>
            <a:r>
              <a:rPr lang="zh-CN" altLang="en-US" dirty="0"/>
              <a:t>中任意向量，</a:t>
            </a:r>
            <a:r>
              <a:rPr lang="en-US" altLang="zh-CN" dirty="0"/>
              <a:t>k</a:t>
            </a:r>
            <a:r>
              <a:rPr lang="zh-CN" altLang="en-US" dirty="0"/>
              <a:t>是任意实数。</a:t>
            </a:r>
          </a:p>
          <a:p>
            <a:pPr eaLnBrk="1" hangingPunct="1"/>
            <a:endParaRPr lang="zh-CN" altLang="en-US" dirty="0"/>
          </a:p>
        </p:txBody>
      </p:sp>
    </p:spTree>
    <p:extLst>
      <p:ext uri="{BB962C8B-B14F-4D97-AF65-F5344CB8AC3E}">
        <p14:creationId xmlns:p14="http://schemas.microsoft.com/office/powerpoint/2010/main" val="194139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3DCA7D4E-5CA2-45CE-BF90-51846C8193CE}" type="slidenum">
              <a:rPr lang="zh-CN" altLang="en-US" smtClean="0"/>
              <a:pPr/>
              <a:t>15</a:t>
            </a:fld>
            <a:endParaRPr lang="en-US" altLang="zh-CN"/>
          </a:p>
        </p:txBody>
      </p:sp>
      <p:sp>
        <p:nvSpPr>
          <p:cNvPr id="31747" name="Rectangle 2"/>
          <p:cNvSpPr>
            <a:spLocks noGrp="1" noRot="1" noChangeAspect="1" noChangeArrowheads="1" noTextEdit="1"/>
          </p:cNvSpPr>
          <p:nvPr>
            <p:ph type="sldImg"/>
          </p:nvPr>
        </p:nvSpPr>
        <p:spPr>
          <a:xfrm>
            <a:off x="992188" y="768350"/>
            <a:ext cx="5114925" cy="3836988"/>
          </a:xfrm>
          <a:ln/>
        </p:spPr>
      </p:sp>
      <p:sp>
        <p:nvSpPr>
          <p:cNvPr id="317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223273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86674724-A4ED-49D3-87ED-15E41A53269B}" type="slidenum">
              <a:rPr lang="zh-CN" altLang="en-US" smtClean="0"/>
              <a:pPr/>
              <a:t>18</a:t>
            </a:fld>
            <a:endParaRPr lang="en-US" altLang="zh-CN"/>
          </a:p>
        </p:txBody>
      </p:sp>
      <p:sp>
        <p:nvSpPr>
          <p:cNvPr id="34819" name="Rectangle 2"/>
          <p:cNvSpPr>
            <a:spLocks noGrp="1" noRot="1" noChangeAspect="1" noChangeArrowheads="1" noTextEdit="1"/>
          </p:cNvSpPr>
          <p:nvPr>
            <p:ph type="sldImg"/>
          </p:nvPr>
        </p:nvSpPr>
        <p:spPr>
          <a:xfrm>
            <a:off x="992188" y="768350"/>
            <a:ext cx="5114925" cy="3836988"/>
          </a:xfrm>
          <a:ln/>
        </p:spPr>
      </p:sp>
      <p:sp>
        <p:nvSpPr>
          <p:cNvPr id="348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491486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735F5578-ADE2-4A2D-8D30-11092E5CF134}" type="slidenum">
              <a:rPr lang="zh-CN" altLang="en-US" smtClean="0"/>
              <a:pPr/>
              <a:t>19</a:t>
            </a:fld>
            <a:endParaRPr lang="en-US" altLang="zh-CN"/>
          </a:p>
        </p:txBody>
      </p:sp>
      <p:sp>
        <p:nvSpPr>
          <p:cNvPr id="38915" name="Rectangle 2"/>
          <p:cNvSpPr>
            <a:spLocks noGrp="1" noRot="1" noChangeAspect="1" noChangeArrowheads="1" noTextEdit="1"/>
          </p:cNvSpPr>
          <p:nvPr>
            <p:ph type="sldImg"/>
          </p:nvPr>
        </p:nvSpPr>
        <p:spPr>
          <a:xfrm>
            <a:off x="992188" y="768350"/>
            <a:ext cx="5114925" cy="3836988"/>
          </a:xfrm>
          <a:ln/>
        </p:spPr>
      </p:sp>
      <p:sp>
        <p:nvSpPr>
          <p:cNvPr id="38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531237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C3DC55A1-44E0-4D01-A789-027329C9123D}" type="slidenum">
              <a:rPr lang="zh-CN" altLang="en-US" smtClean="0"/>
              <a:pPr/>
              <a:t>20</a:t>
            </a:fld>
            <a:endParaRPr lang="en-US" altLang="zh-CN"/>
          </a:p>
        </p:txBody>
      </p:sp>
      <p:sp>
        <p:nvSpPr>
          <p:cNvPr id="40963" name="Rectangle 2"/>
          <p:cNvSpPr>
            <a:spLocks noGrp="1" noRot="1" noChangeAspect="1" noChangeArrowheads="1" noTextEdit="1"/>
          </p:cNvSpPr>
          <p:nvPr>
            <p:ph type="sldImg"/>
          </p:nvPr>
        </p:nvSpPr>
        <p:spPr>
          <a:xfrm>
            <a:off x="992188" y="768350"/>
            <a:ext cx="5114925" cy="3836988"/>
          </a:xfrm>
          <a:ln/>
        </p:spPr>
      </p:sp>
      <p:sp>
        <p:nvSpPr>
          <p:cNvPr id="409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866013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A63B8A3A-539F-412F-8BD1-F7A89A2CDAF4}" type="slidenum">
              <a:rPr lang="zh-CN" altLang="en-US" smtClean="0"/>
              <a:pPr/>
              <a:t>21</a:t>
            </a:fld>
            <a:endParaRPr lang="en-US" altLang="zh-CN"/>
          </a:p>
        </p:txBody>
      </p:sp>
      <p:sp>
        <p:nvSpPr>
          <p:cNvPr id="43011" name="Rectangle 2"/>
          <p:cNvSpPr>
            <a:spLocks noGrp="1" noRot="1" noChangeAspect="1" noChangeArrowheads="1" noTextEdit="1"/>
          </p:cNvSpPr>
          <p:nvPr>
            <p:ph type="sldImg"/>
          </p:nvPr>
        </p:nvSpPr>
        <p:spPr>
          <a:xfrm>
            <a:off x="992188" y="768350"/>
            <a:ext cx="5114925" cy="3836988"/>
          </a:xfrm>
          <a:ln/>
        </p:spPr>
      </p:sp>
      <p:sp>
        <p:nvSpPr>
          <p:cNvPr id="430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601634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78023158-7DC5-4F02-B555-C07B6C599A35}" type="slidenum">
              <a:rPr lang="zh-CN" altLang="en-US" smtClean="0"/>
              <a:pPr/>
              <a:t>22</a:t>
            </a:fld>
            <a:endParaRPr lang="en-US" altLang="zh-CN"/>
          </a:p>
        </p:txBody>
      </p:sp>
      <p:sp>
        <p:nvSpPr>
          <p:cNvPr id="45059" name="Rectangle 2"/>
          <p:cNvSpPr>
            <a:spLocks noGrp="1" noRot="1" noChangeAspect="1" noChangeArrowheads="1" noTextEdit="1"/>
          </p:cNvSpPr>
          <p:nvPr>
            <p:ph type="sldImg"/>
          </p:nvPr>
        </p:nvSpPr>
        <p:spPr>
          <a:xfrm>
            <a:off x="992188" y="768350"/>
            <a:ext cx="5114925" cy="3836988"/>
          </a:xfrm>
          <a:ln/>
        </p:spPr>
      </p:sp>
      <p:sp>
        <p:nvSpPr>
          <p:cNvPr id="450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11812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D26C64CE-B36D-4036-A2A8-6908DCD1A804}" type="slidenum">
              <a:rPr lang="zh-CN" altLang="en-US" smtClean="0"/>
              <a:pPr/>
              <a:t>23</a:t>
            </a:fld>
            <a:endParaRPr lang="en-US" altLang="zh-CN"/>
          </a:p>
        </p:txBody>
      </p:sp>
      <p:sp>
        <p:nvSpPr>
          <p:cNvPr id="47107" name="Rectangle 2"/>
          <p:cNvSpPr>
            <a:spLocks noGrp="1" noRot="1" noChangeAspect="1" noChangeArrowheads="1" noTextEdit="1"/>
          </p:cNvSpPr>
          <p:nvPr>
            <p:ph type="sldImg"/>
          </p:nvPr>
        </p:nvSpPr>
        <p:spPr>
          <a:xfrm>
            <a:off x="992188" y="768350"/>
            <a:ext cx="5114925" cy="3836988"/>
          </a:xfrm>
          <a:ln/>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287593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B97B3C11-C824-45D2-891E-14A451C95292}" type="slidenum">
              <a:rPr lang="zh-CN" altLang="en-US" smtClean="0"/>
              <a:pPr/>
              <a:t>24</a:t>
            </a:fld>
            <a:endParaRPr lang="en-US" altLang="zh-CN"/>
          </a:p>
        </p:txBody>
      </p:sp>
      <p:sp>
        <p:nvSpPr>
          <p:cNvPr id="49155" name="Rectangle 2"/>
          <p:cNvSpPr>
            <a:spLocks noGrp="1" noRot="1" noChangeAspect="1" noChangeArrowheads="1" noTextEdit="1"/>
          </p:cNvSpPr>
          <p:nvPr>
            <p:ph type="sldImg"/>
          </p:nvPr>
        </p:nvSpPr>
        <p:spPr>
          <a:xfrm>
            <a:off x="992188" y="768350"/>
            <a:ext cx="5114925" cy="3836988"/>
          </a:xfrm>
          <a:ln/>
        </p:spPr>
      </p:sp>
      <p:sp>
        <p:nvSpPr>
          <p:cNvPr id="491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17407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17F18C85-B585-4A8D-AF60-75B4C2A54A47}" type="slidenum">
              <a:rPr lang="zh-CN" altLang="en-US" smtClean="0"/>
              <a:pPr/>
              <a:t>25</a:t>
            </a:fld>
            <a:endParaRPr lang="en-US" altLang="zh-CN"/>
          </a:p>
        </p:txBody>
      </p:sp>
      <p:sp>
        <p:nvSpPr>
          <p:cNvPr id="51203" name="Rectangle 2"/>
          <p:cNvSpPr>
            <a:spLocks noGrp="1" noRot="1" noChangeAspect="1" noChangeArrowheads="1" noTextEdit="1"/>
          </p:cNvSpPr>
          <p:nvPr>
            <p:ph type="sldImg"/>
          </p:nvPr>
        </p:nvSpPr>
        <p:spPr>
          <a:xfrm>
            <a:off x="992188" y="768350"/>
            <a:ext cx="5114925" cy="3836988"/>
          </a:xfrm>
          <a:ln/>
        </p:spPr>
      </p:sp>
      <p:sp>
        <p:nvSpPr>
          <p:cNvPr id="512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679372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4FD0E179-2ED9-454B-8E8A-FF0B67897524}" type="slidenum">
              <a:rPr lang="zh-CN" altLang="en-US" smtClean="0"/>
              <a:pPr/>
              <a:t>2</a:t>
            </a:fld>
            <a:endParaRPr lang="en-US" altLang="zh-CN"/>
          </a:p>
        </p:txBody>
      </p:sp>
      <p:sp>
        <p:nvSpPr>
          <p:cNvPr id="8195" name="Rectangle 2"/>
          <p:cNvSpPr>
            <a:spLocks noGrp="1" noRot="1" noChangeAspect="1" noChangeArrowheads="1" noTextEdit="1"/>
          </p:cNvSpPr>
          <p:nvPr>
            <p:ph type="sldImg"/>
          </p:nvPr>
        </p:nvSpPr>
        <p:spPr>
          <a:xfrm>
            <a:off x="992188" y="768350"/>
            <a:ext cx="5114925" cy="3836988"/>
          </a:xfrm>
          <a:ln/>
        </p:spPr>
      </p:sp>
      <p:sp>
        <p:nvSpPr>
          <p:cNvPr id="81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0321947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744E5688-FBAC-4D51-9E0C-B0DA282841A2}" type="slidenum">
              <a:rPr lang="zh-CN" altLang="en-US" smtClean="0"/>
              <a:pPr/>
              <a:t>26</a:t>
            </a:fld>
            <a:endParaRPr lang="en-US" altLang="zh-CN"/>
          </a:p>
        </p:txBody>
      </p:sp>
      <p:sp>
        <p:nvSpPr>
          <p:cNvPr id="53251" name="Rectangle 2"/>
          <p:cNvSpPr>
            <a:spLocks noGrp="1" noRot="1" noChangeAspect="1" noChangeArrowheads="1" noTextEdit="1"/>
          </p:cNvSpPr>
          <p:nvPr>
            <p:ph type="sldImg"/>
          </p:nvPr>
        </p:nvSpPr>
        <p:spPr>
          <a:xfrm>
            <a:off x="992188" y="768350"/>
            <a:ext cx="5114925" cy="3836988"/>
          </a:xfrm>
          <a:ln/>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1119016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FCD8BB6A-CCD0-447B-A559-4C4EA293395C}" type="slidenum">
              <a:rPr lang="zh-CN" altLang="en-US" smtClean="0"/>
              <a:pPr/>
              <a:t>27</a:t>
            </a:fld>
            <a:endParaRPr lang="en-US" altLang="zh-CN"/>
          </a:p>
        </p:txBody>
      </p:sp>
      <p:sp>
        <p:nvSpPr>
          <p:cNvPr id="63491" name="Rectangle 2"/>
          <p:cNvSpPr>
            <a:spLocks noGrp="1" noRot="1" noChangeAspect="1" noChangeArrowheads="1" noTextEdit="1"/>
          </p:cNvSpPr>
          <p:nvPr>
            <p:ph type="sldImg"/>
          </p:nvPr>
        </p:nvSpPr>
        <p:spPr>
          <a:xfrm>
            <a:off x="992188" y="768350"/>
            <a:ext cx="5114925" cy="3836988"/>
          </a:xfrm>
          <a:ln/>
        </p:spPr>
      </p:sp>
      <p:sp>
        <p:nvSpPr>
          <p:cNvPr id="634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103278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4E1E7E0F-2EDA-43C8-8649-8734D41DBB50}" type="slidenum">
              <a:rPr lang="zh-CN" altLang="en-US" smtClean="0"/>
              <a:pPr/>
              <a:t>28</a:t>
            </a:fld>
            <a:endParaRPr lang="en-US" altLang="zh-CN"/>
          </a:p>
        </p:txBody>
      </p:sp>
      <p:sp>
        <p:nvSpPr>
          <p:cNvPr id="65539" name="Rectangle 2"/>
          <p:cNvSpPr>
            <a:spLocks noGrp="1" noRot="1" noChangeAspect="1" noChangeArrowheads="1" noTextEdit="1"/>
          </p:cNvSpPr>
          <p:nvPr>
            <p:ph type="sldImg"/>
          </p:nvPr>
        </p:nvSpPr>
        <p:spPr>
          <a:xfrm>
            <a:off x="992188" y="768350"/>
            <a:ext cx="5114925" cy="3836988"/>
          </a:xfrm>
          <a:ln/>
        </p:spPr>
      </p:sp>
      <p:sp>
        <p:nvSpPr>
          <p:cNvPr id="655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6979253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B4565073-3405-40C3-A59E-AA2919379F17}" type="slidenum">
              <a:rPr lang="zh-CN" altLang="en-US" smtClean="0"/>
              <a:pPr/>
              <a:t>29</a:t>
            </a:fld>
            <a:endParaRPr lang="en-US" altLang="zh-CN"/>
          </a:p>
        </p:txBody>
      </p:sp>
      <p:sp>
        <p:nvSpPr>
          <p:cNvPr id="67587" name="Rectangle 2"/>
          <p:cNvSpPr>
            <a:spLocks noGrp="1" noRot="1" noChangeAspect="1" noChangeArrowheads="1" noTextEdit="1"/>
          </p:cNvSpPr>
          <p:nvPr>
            <p:ph type="sldImg"/>
          </p:nvPr>
        </p:nvSpPr>
        <p:spPr>
          <a:xfrm>
            <a:off x="992188" y="768350"/>
            <a:ext cx="5114925" cy="3836988"/>
          </a:xfrm>
          <a:ln/>
        </p:spPr>
      </p:sp>
      <p:sp>
        <p:nvSpPr>
          <p:cNvPr id="675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119395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93CF6059-9192-456F-8C1E-740B504D9A3F}" type="slidenum">
              <a:rPr lang="zh-CN" altLang="en-US" smtClean="0"/>
              <a:pPr/>
              <a:t>30</a:t>
            </a:fld>
            <a:endParaRPr lang="en-US" altLang="zh-CN"/>
          </a:p>
        </p:txBody>
      </p:sp>
      <p:sp>
        <p:nvSpPr>
          <p:cNvPr id="69635" name="Rectangle 2"/>
          <p:cNvSpPr>
            <a:spLocks noGrp="1" noRot="1" noChangeAspect="1" noChangeArrowheads="1" noTextEdit="1"/>
          </p:cNvSpPr>
          <p:nvPr>
            <p:ph type="sldImg"/>
          </p:nvPr>
        </p:nvSpPr>
        <p:spPr>
          <a:xfrm>
            <a:off x="992188" y="768350"/>
            <a:ext cx="5114925" cy="3836988"/>
          </a:xfrm>
          <a:ln/>
        </p:spPr>
      </p:sp>
      <p:sp>
        <p:nvSpPr>
          <p:cNvPr id="696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3155333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EA56E0D0-0CCF-4703-B449-88B9DF52844B}" type="slidenum">
              <a:rPr lang="zh-CN" altLang="en-US" smtClean="0"/>
              <a:pPr/>
              <a:t>31</a:t>
            </a:fld>
            <a:endParaRPr lang="en-US" altLang="zh-CN"/>
          </a:p>
        </p:txBody>
      </p:sp>
      <p:sp>
        <p:nvSpPr>
          <p:cNvPr id="71683" name="Rectangle 2"/>
          <p:cNvSpPr>
            <a:spLocks noGrp="1" noRot="1" noChangeAspect="1" noChangeArrowheads="1" noTextEdit="1"/>
          </p:cNvSpPr>
          <p:nvPr>
            <p:ph type="sldImg"/>
          </p:nvPr>
        </p:nvSpPr>
        <p:spPr>
          <a:xfrm>
            <a:off x="992188" y="768350"/>
            <a:ext cx="5114925" cy="3836988"/>
          </a:xfrm>
          <a:ln/>
        </p:spPr>
      </p:sp>
      <p:sp>
        <p:nvSpPr>
          <p:cNvPr id="716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4365579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F153219F-21D9-4C1F-81E7-4CB49A9F36A0}" type="slidenum">
              <a:rPr lang="zh-CN" altLang="en-US" smtClean="0"/>
              <a:pPr/>
              <a:t>32</a:t>
            </a:fld>
            <a:endParaRPr lang="en-US" altLang="zh-CN"/>
          </a:p>
        </p:txBody>
      </p:sp>
      <p:sp>
        <p:nvSpPr>
          <p:cNvPr id="75779" name="Rectangle 2"/>
          <p:cNvSpPr>
            <a:spLocks noGrp="1" noRot="1" noChangeAspect="1" noChangeArrowheads="1" noTextEdit="1"/>
          </p:cNvSpPr>
          <p:nvPr>
            <p:ph type="sldImg"/>
          </p:nvPr>
        </p:nvSpPr>
        <p:spPr>
          <a:xfrm>
            <a:off x="992188" y="768350"/>
            <a:ext cx="5114925" cy="3836988"/>
          </a:xfrm>
          <a:ln/>
        </p:spPr>
      </p:sp>
      <p:sp>
        <p:nvSpPr>
          <p:cNvPr id="757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040728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6BAD719D-8609-4FAD-AD08-0BBA5D415571}" type="slidenum">
              <a:rPr lang="zh-CN" altLang="en-US" smtClean="0"/>
              <a:pPr/>
              <a:t>33</a:t>
            </a:fld>
            <a:endParaRPr lang="en-US" altLang="zh-CN"/>
          </a:p>
        </p:txBody>
      </p:sp>
      <p:sp>
        <p:nvSpPr>
          <p:cNvPr id="77827" name="Rectangle 2"/>
          <p:cNvSpPr>
            <a:spLocks noGrp="1" noRot="1" noChangeAspect="1" noChangeArrowheads="1" noTextEdit="1"/>
          </p:cNvSpPr>
          <p:nvPr>
            <p:ph type="sldImg"/>
          </p:nvPr>
        </p:nvSpPr>
        <p:spPr>
          <a:xfrm>
            <a:off x="992188" y="768350"/>
            <a:ext cx="5114925" cy="3836988"/>
          </a:xfrm>
          <a:ln/>
        </p:spPr>
      </p:sp>
      <p:sp>
        <p:nvSpPr>
          <p:cNvPr id="778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5539472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4CB55CBE-247D-4ED7-8542-C13D4F729E11}" type="slidenum">
              <a:rPr lang="zh-CN" altLang="en-US" smtClean="0"/>
              <a:pPr/>
              <a:t>35</a:t>
            </a:fld>
            <a:endParaRPr lang="en-US" altLang="zh-CN"/>
          </a:p>
        </p:txBody>
      </p:sp>
      <p:sp>
        <p:nvSpPr>
          <p:cNvPr id="80899" name="Rectangle 2"/>
          <p:cNvSpPr>
            <a:spLocks noGrp="1" noRot="1" noChangeAspect="1" noChangeArrowheads="1" noTextEdit="1"/>
          </p:cNvSpPr>
          <p:nvPr>
            <p:ph type="sldImg"/>
          </p:nvPr>
        </p:nvSpPr>
        <p:spPr>
          <a:xfrm>
            <a:off x="992188" y="768350"/>
            <a:ext cx="5114925" cy="3836988"/>
          </a:xfrm>
          <a:ln/>
        </p:spPr>
      </p:sp>
      <p:sp>
        <p:nvSpPr>
          <p:cNvPr id="809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2307464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98335B31-8726-4776-830F-ECE1C57B6CF8}" type="slidenum">
              <a:rPr lang="zh-CN" altLang="en-US" smtClean="0"/>
              <a:pPr/>
              <a:t>42</a:t>
            </a:fld>
            <a:endParaRPr lang="en-US" altLang="zh-CN"/>
          </a:p>
        </p:txBody>
      </p:sp>
      <p:sp>
        <p:nvSpPr>
          <p:cNvPr id="89091" name="Rectangle 2"/>
          <p:cNvSpPr>
            <a:spLocks noGrp="1" noRot="1" noChangeAspect="1" noChangeArrowheads="1" noTextEdit="1"/>
          </p:cNvSpPr>
          <p:nvPr>
            <p:ph type="sldImg"/>
          </p:nvPr>
        </p:nvSpPr>
        <p:spPr>
          <a:xfrm>
            <a:off x="992188" y="768350"/>
            <a:ext cx="5114925" cy="3836988"/>
          </a:xfrm>
          <a:ln/>
        </p:spPr>
      </p:sp>
      <p:sp>
        <p:nvSpPr>
          <p:cNvPr id="890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079694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2E928DD0-7B41-4307-AC3B-22C60E6EAD99}" type="slidenum">
              <a:rPr lang="zh-CN" altLang="en-US" smtClean="0"/>
              <a:pPr/>
              <a:t>3</a:t>
            </a:fld>
            <a:endParaRPr lang="en-US" altLang="zh-CN"/>
          </a:p>
        </p:txBody>
      </p:sp>
      <p:sp>
        <p:nvSpPr>
          <p:cNvPr id="10243" name="Rectangle 2"/>
          <p:cNvSpPr>
            <a:spLocks noGrp="1" noRot="1" noChangeAspect="1" noChangeArrowheads="1" noTextEdit="1"/>
          </p:cNvSpPr>
          <p:nvPr>
            <p:ph type="sldImg"/>
          </p:nvPr>
        </p:nvSpPr>
        <p:spPr>
          <a:xfrm>
            <a:off x="992188" y="768350"/>
            <a:ext cx="5114925" cy="3836988"/>
          </a:xfrm>
          <a:ln/>
        </p:spPr>
      </p:sp>
      <p:sp>
        <p:nvSpPr>
          <p:cNvPr id="10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8095579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575DA7A4-A676-42B4-8316-43EE3C1374DD}" type="slidenum">
              <a:rPr lang="zh-CN" altLang="en-US" smtClean="0"/>
              <a:pPr/>
              <a:t>43</a:t>
            </a:fld>
            <a:endParaRPr lang="en-US" altLang="zh-CN"/>
          </a:p>
        </p:txBody>
      </p:sp>
      <p:sp>
        <p:nvSpPr>
          <p:cNvPr id="91139" name="Rectangle 2"/>
          <p:cNvSpPr>
            <a:spLocks noGrp="1" noRot="1" noChangeAspect="1" noChangeArrowheads="1" noTextEdit="1"/>
          </p:cNvSpPr>
          <p:nvPr>
            <p:ph type="sldImg"/>
          </p:nvPr>
        </p:nvSpPr>
        <p:spPr>
          <a:xfrm>
            <a:off x="992188" y="768350"/>
            <a:ext cx="5114925" cy="3836988"/>
          </a:xfrm>
          <a:ln/>
        </p:spPr>
      </p:sp>
      <p:sp>
        <p:nvSpPr>
          <p:cNvPr id="911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098477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451E57A5-9BBC-4656-99BC-9B16F4CCA0CB}" type="slidenum">
              <a:rPr lang="zh-CN" altLang="en-US" smtClean="0"/>
              <a:pPr/>
              <a:t>44</a:t>
            </a:fld>
            <a:endParaRPr lang="en-US" altLang="zh-CN"/>
          </a:p>
        </p:txBody>
      </p:sp>
      <p:sp>
        <p:nvSpPr>
          <p:cNvPr id="93187" name="Rectangle 2"/>
          <p:cNvSpPr>
            <a:spLocks noGrp="1" noRot="1" noChangeAspect="1" noChangeArrowheads="1" noTextEdit="1"/>
          </p:cNvSpPr>
          <p:nvPr>
            <p:ph type="sldImg"/>
          </p:nvPr>
        </p:nvSpPr>
        <p:spPr>
          <a:xfrm>
            <a:off x="992188" y="768350"/>
            <a:ext cx="5114925" cy="3836988"/>
          </a:xfrm>
          <a:ln/>
        </p:spPr>
      </p:sp>
      <p:sp>
        <p:nvSpPr>
          <p:cNvPr id="931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9226544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3DCEB07E-363E-41C2-BA48-D2A05C6471E8}" type="slidenum">
              <a:rPr lang="zh-CN" altLang="en-US" smtClean="0"/>
              <a:pPr/>
              <a:t>45</a:t>
            </a:fld>
            <a:endParaRPr lang="en-US" altLang="zh-CN"/>
          </a:p>
        </p:txBody>
      </p:sp>
      <p:sp>
        <p:nvSpPr>
          <p:cNvPr id="95235" name="Rectangle 2"/>
          <p:cNvSpPr>
            <a:spLocks noGrp="1" noRot="1" noChangeAspect="1" noChangeArrowheads="1" noTextEdit="1"/>
          </p:cNvSpPr>
          <p:nvPr>
            <p:ph type="sldImg"/>
          </p:nvPr>
        </p:nvSpPr>
        <p:spPr>
          <a:xfrm>
            <a:off x="992188" y="768350"/>
            <a:ext cx="5114925" cy="3836988"/>
          </a:xfrm>
          <a:ln/>
        </p:spPr>
      </p:sp>
      <p:sp>
        <p:nvSpPr>
          <p:cNvPr id="952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9093230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dirty="0"/>
              <a:t>vector_quantization.py</a:t>
            </a:r>
            <a:endParaRPr lang="zh-CN" altLang="en-US" dirty="0"/>
          </a:p>
        </p:txBody>
      </p:sp>
      <p:sp>
        <p:nvSpPr>
          <p:cNvPr id="4" name="灯片编号占位符 3"/>
          <p:cNvSpPr>
            <a:spLocks noGrp="1"/>
          </p:cNvSpPr>
          <p:nvPr>
            <p:ph type="sldNum" sz="quarter" idx="10"/>
          </p:nvPr>
        </p:nvSpPr>
        <p:spPr/>
        <p:txBody>
          <a:bodyPr/>
          <a:lstStyle/>
          <a:p>
            <a:pPr>
              <a:defRPr/>
            </a:pPr>
            <a:fld id="{6516587E-7F66-4A33-9E3C-45C29973F412}" type="slidenum">
              <a:rPr lang="zh-CN" altLang="en-US" smtClean="0"/>
              <a:pPr>
                <a:defRPr/>
              </a:pPr>
              <a:t>46</a:t>
            </a:fld>
            <a:endParaRPr lang="en-US" altLang="zh-CN"/>
          </a:p>
        </p:txBody>
      </p:sp>
    </p:spTree>
    <p:extLst>
      <p:ext uri="{BB962C8B-B14F-4D97-AF65-F5344CB8AC3E}">
        <p14:creationId xmlns:p14="http://schemas.microsoft.com/office/powerpoint/2010/main" val="16937788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Times New Roman" panose="02020603050405020304" pitchFamily="18" charset="0"/>
                <a:ea typeface="SimSun" panose="02010600030101010101" pitchFamily="2" charset="-122"/>
                <a:cs typeface="+mn-cs"/>
              </a:rPr>
              <a:t>有很多种方式选择划分哪个簇</a:t>
            </a:r>
            <a:endParaRPr lang="en-US" altLang="zh-CN" sz="1200" kern="1200" dirty="0">
              <a:solidFill>
                <a:schemeClr val="tx1"/>
              </a:solidFill>
              <a:effectLst/>
              <a:latin typeface="Times New Roman" panose="02020603050405020304" pitchFamily="18" charset="0"/>
              <a:ea typeface="SimSun" panose="02010600030101010101" pitchFamily="2" charset="-122"/>
              <a:cs typeface="+mn-cs"/>
            </a:endParaRPr>
          </a:p>
          <a:p>
            <a:r>
              <a:rPr lang="zh-CN" altLang="zh-CN" sz="1200" kern="1200" dirty="0">
                <a:solidFill>
                  <a:schemeClr val="tx1"/>
                </a:solidFill>
                <a:effectLst/>
                <a:latin typeface="Times New Roman" panose="02020603050405020304" pitchFamily="18" charset="0"/>
                <a:ea typeface="SimSun" panose="02010600030101010101" pitchFamily="2" charset="-122"/>
                <a:cs typeface="+mn-cs"/>
              </a:rPr>
              <a:t>例如，可以选择每个步骤中最大的簇，或者是总体相似性最低的簇，或是利用一个基于簇的大小和相似性的选择标准。</a:t>
            </a:r>
            <a:endParaRPr lang="zh-CN" altLang="en-US" dirty="0"/>
          </a:p>
        </p:txBody>
      </p:sp>
      <p:sp>
        <p:nvSpPr>
          <p:cNvPr id="4" name="灯片编号占位符 3"/>
          <p:cNvSpPr>
            <a:spLocks noGrp="1"/>
          </p:cNvSpPr>
          <p:nvPr>
            <p:ph type="sldNum" sz="quarter" idx="10"/>
          </p:nvPr>
        </p:nvSpPr>
        <p:spPr/>
        <p:txBody>
          <a:bodyPr/>
          <a:lstStyle/>
          <a:p>
            <a:pPr>
              <a:defRPr/>
            </a:pPr>
            <a:fld id="{6516587E-7F66-4A33-9E3C-45C29973F412}" type="slidenum">
              <a:rPr lang="zh-CN" altLang="en-US" smtClean="0"/>
              <a:pPr>
                <a:defRPr/>
              </a:pPr>
              <a:t>48</a:t>
            </a:fld>
            <a:endParaRPr lang="en-US" altLang="zh-CN"/>
          </a:p>
        </p:txBody>
      </p:sp>
    </p:spTree>
    <p:extLst>
      <p:ext uri="{BB962C8B-B14F-4D97-AF65-F5344CB8AC3E}">
        <p14:creationId xmlns:p14="http://schemas.microsoft.com/office/powerpoint/2010/main" val="1590426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4FA7D271-B0AE-4A08-9F8A-664E1CBF4299}" type="slidenum">
              <a:rPr lang="zh-CN" altLang="en-US" smtClean="0"/>
              <a:pPr/>
              <a:t>49</a:t>
            </a:fld>
            <a:endParaRPr lang="en-US" altLang="zh-CN"/>
          </a:p>
        </p:txBody>
      </p:sp>
      <p:sp>
        <p:nvSpPr>
          <p:cNvPr id="97283" name="Rectangle 2"/>
          <p:cNvSpPr>
            <a:spLocks noGrp="1" noRot="1" noChangeAspect="1" noChangeArrowheads="1" noTextEdit="1"/>
          </p:cNvSpPr>
          <p:nvPr>
            <p:ph type="sldImg"/>
          </p:nvPr>
        </p:nvSpPr>
        <p:spPr>
          <a:xfrm>
            <a:off x="992188" y="768350"/>
            <a:ext cx="5114925" cy="3836988"/>
          </a:xfrm>
          <a:ln/>
        </p:spPr>
      </p:sp>
      <p:sp>
        <p:nvSpPr>
          <p:cNvPr id="972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1765819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2F96DCF5-91B5-407E-BBD8-D93B452DCDA2}" type="slidenum">
              <a:rPr lang="zh-CN" altLang="en-US" smtClean="0"/>
              <a:pPr/>
              <a:t>50</a:t>
            </a:fld>
            <a:endParaRPr lang="en-US" altLang="zh-CN"/>
          </a:p>
        </p:txBody>
      </p:sp>
      <p:sp>
        <p:nvSpPr>
          <p:cNvPr id="99331" name="Rectangle 2"/>
          <p:cNvSpPr>
            <a:spLocks noGrp="1" noRot="1" noChangeAspect="1" noChangeArrowheads="1" noTextEdit="1"/>
          </p:cNvSpPr>
          <p:nvPr>
            <p:ph type="sldImg"/>
          </p:nvPr>
        </p:nvSpPr>
        <p:spPr>
          <a:xfrm>
            <a:off x="992188" y="768350"/>
            <a:ext cx="5114925" cy="3836988"/>
          </a:xfrm>
          <a:ln/>
        </p:spPr>
      </p:sp>
      <p:sp>
        <p:nvSpPr>
          <p:cNvPr id="993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6940510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78B1DBC3-EBEA-4716-8EDB-6906CC212AAB}" type="slidenum">
              <a:rPr lang="zh-CN" altLang="en-US" smtClean="0"/>
              <a:pPr/>
              <a:t>51</a:t>
            </a:fld>
            <a:endParaRPr lang="en-US" altLang="zh-CN"/>
          </a:p>
        </p:txBody>
      </p:sp>
      <p:sp>
        <p:nvSpPr>
          <p:cNvPr id="103427" name="Rectangle 2"/>
          <p:cNvSpPr>
            <a:spLocks noGrp="1" noRot="1" noChangeAspect="1" noChangeArrowheads="1" noTextEdit="1"/>
          </p:cNvSpPr>
          <p:nvPr>
            <p:ph type="sldImg"/>
          </p:nvPr>
        </p:nvSpPr>
        <p:spPr>
          <a:xfrm>
            <a:off x="992188" y="768350"/>
            <a:ext cx="5114925" cy="3836988"/>
          </a:xfrm>
          <a:ln/>
        </p:spPr>
      </p:sp>
      <p:sp>
        <p:nvSpPr>
          <p:cNvPr id="1034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4369032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7390B039-6A96-4EEB-88AC-6A05C9EFC461}" type="slidenum">
              <a:rPr lang="zh-CN" altLang="en-US" smtClean="0"/>
              <a:pPr/>
              <a:t>52</a:t>
            </a:fld>
            <a:endParaRPr lang="en-US" altLang="zh-CN"/>
          </a:p>
        </p:txBody>
      </p:sp>
      <p:sp>
        <p:nvSpPr>
          <p:cNvPr id="105475" name="Rectangle 2"/>
          <p:cNvSpPr>
            <a:spLocks noGrp="1" noRot="1" noChangeAspect="1" noChangeArrowheads="1" noTextEdit="1"/>
          </p:cNvSpPr>
          <p:nvPr>
            <p:ph type="sldImg"/>
          </p:nvPr>
        </p:nvSpPr>
        <p:spPr>
          <a:xfrm>
            <a:off x="992188" y="768350"/>
            <a:ext cx="5114925" cy="3836988"/>
          </a:xfrm>
          <a:ln/>
        </p:spPr>
      </p:sp>
      <p:sp>
        <p:nvSpPr>
          <p:cNvPr id="1054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2790312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C2355F39-41FF-4ACA-8919-DAE8DB2FC535}" type="slidenum">
              <a:rPr lang="zh-CN" altLang="en-US" smtClean="0"/>
              <a:pPr/>
              <a:t>54</a:t>
            </a:fld>
            <a:endParaRPr lang="en-US" altLang="zh-CN"/>
          </a:p>
        </p:txBody>
      </p:sp>
      <p:sp>
        <p:nvSpPr>
          <p:cNvPr id="107523" name="Rectangle 2"/>
          <p:cNvSpPr>
            <a:spLocks noGrp="1" noRot="1" noChangeAspect="1" noChangeArrowheads="1" noTextEdit="1"/>
          </p:cNvSpPr>
          <p:nvPr>
            <p:ph type="sldImg"/>
          </p:nvPr>
        </p:nvSpPr>
        <p:spPr>
          <a:xfrm>
            <a:off x="992188" y="768350"/>
            <a:ext cx="5114925" cy="3836988"/>
          </a:xfrm>
          <a:ln/>
        </p:spPr>
      </p:sp>
      <p:sp>
        <p:nvSpPr>
          <p:cNvPr id="1075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365240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C152DA93-7E68-4A9D-8B3E-ECF89A2C9D73}" type="slidenum">
              <a:rPr lang="zh-CN" altLang="en-US" smtClean="0"/>
              <a:pPr/>
              <a:t>4</a:t>
            </a:fld>
            <a:endParaRPr lang="en-US" altLang="zh-CN"/>
          </a:p>
        </p:txBody>
      </p:sp>
      <p:sp>
        <p:nvSpPr>
          <p:cNvPr id="14339" name="Rectangle 2"/>
          <p:cNvSpPr>
            <a:spLocks noGrp="1" noRot="1" noChangeAspect="1" noChangeArrowheads="1" noTextEdit="1"/>
          </p:cNvSpPr>
          <p:nvPr>
            <p:ph type="sldImg"/>
          </p:nvPr>
        </p:nvSpPr>
        <p:spPr>
          <a:xfrm>
            <a:off x="992188" y="768350"/>
            <a:ext cx="5114925" cy="3836988"/>
          </a:xfrm>
          <a:ln/>
        </p:spPr>
      </p:sp>
      <p:sp>
        <p:nvSpPr>
          <p:cNvPr id="14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2205829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18137467-0FC7-4FB9-A868-5DD3843DBF2D}" type="slidenum">
              <a:rPr lang="zh-CN" altLang="en-US" smtClean="0"/>
              <a:pPr/>
              <a:t>55</a:t>
            </a:fld>
            <a:endParaRPr lang="en-US" altLang="zh-CN"/>
          </a:p>
        </p:txBody>
      </p:sp>
      <p:sp>
        <p:nvSpPr>
          <p:cNvPr id="109571" name="Rectangle 2"/>
          <p:cNvSpPr>
            <a:spLocks noGrp="1" noRot="1" noChangeAspect="1" noChangeArrowheads="1" noTextEdit="1"/>
          </p:cNvSpPr>
          <p:nvPr>
            <p:ph type="sldImg"/>
          </p:nvPr>
        </p:nvSpPr>
        <p:spPr>
          <a:xfrm>
            <a:off x="992188" y="768350"/>
            <a:ext cx="5114925" cy="3836988"/>
          </a:xfrm>
          <a:ln/>
        </p:spPr>
      </p:sp>
      <p:sp>
        <p:nvSpPr>
          <p:cNvPr id="1095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1688531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C280CEEE-4CA3-4501-A690-52673501030F}" type="slidenum">
              <a:rPr lang="zh-CN" altLang="en-US" smtClean="0"/>
              <a:pPr/>
              <a:t>56</a:t>
            </a:fld>
            <a:endParaRPr lang="en-US" altLang="zh-CN"/>
          </a:p>
        </p:txBody>
      </p:sp>
      <p:sp>
        <p:nvSpPr>
          <p:cNvPr id="111619" name="Rectangle 2"/>
          <p:cNvSpPr>
            <a:spLocks noGrp="1" noRot="1" noChangeAspect="1" noChangeArrowheads="1" noTextEdit="1"/>
          </p:cNvSpPr>
          <p:nvPr>
            <p:ph type="sldImg"/>
          </p:nvPr>
        </p:nvSpPr>
        <p:spPr>
          <a:xfrm>
            <a:off x="992188" y="768350"/>
            <a:ext cx="5114925" cy="3836988"/>
          </a:xfrm>
          <a:ln/>
        </p:spPr>
      </p:sp>
      <p:sp>
        <p:nvSpPr>
          <p:cNvPr id="1116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9956497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8A6F57D3-148B-4E13-9112-BC1EF60E8765}" type="slidenum">
              <a:rPr lang="zh-CN" altLang="en-US" smtClean="0"/>
              <a:pPr/>
              <a:t>57</a:t>
            </a:fld>
            <a:endParaRPr lang="en-US" altLang="zh-CN"/>
          </a:p>
        </p:txBody>
      </p:sp>
      <p:sp>
        <p:nvSpPr>
          <p:cNvPr id="113667" name="Rectangle 2"/>
          <p:cNvSpPr>
            <a:spLocks noGrp="1" noRot="1" noChangeAspect="1" noChangeArrowheads="1" noTextEdit="1"/>
          </p:cNvSpPr>
          <p:nvPr>
            <p:ph type="sldImg"/>
          </p:nvPr>
        </p:nvSpPr>
        <p:spPr>
          <a:xfrm>
            <a:off x="992188" y="768350"/>
            <a:ext cx="5114925" cy="3836988"/>
          </a:xfrm>
          <a:ln/>
        </p:spPr>
      </p:sp>
      <p:sp>
        <p:nvSpPr>
          <p:cNvPr id="1136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4631021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DEB9AFC6-D2BF-4947-906A-ED5A6BAC73AA}" type="slidenum">
              <a:rPr lang="zh-CN" altLang="en-US" smtClean="0"/>
              <a:pPr/>
              <a:t>58</a:t>
            </a:fld>
            <a:endParaRPr lang="en-US" altLang="zh-CN"/>
          </a:p>
        </p:txBody>
      </p:sp>
      <p:sp>
        <p:nvSpPr>
          <p:cNvPr id="115715" name="Rectangle 2"/>
          <p:cNvSpPr>
            <a:spLocks noGrp="1" noRot="1" noChangeAspect="1" noChangeArrowheads="1" noTextEdit="1"/>
          </p:cNvSpPr>
          <p:nvPr>
            <p:ph type="sldImg"/>
          </p:nvPr>
        </p:nvSpPr>
        <p:spPr>
          <a:xfrm>
            <a:off x="992188" y="768350"/>
            <a:ext cx="5114925" cy="3836988"/>
          </a:xfrm>
          <a:ln/>
        </p:spPr>
      </p:sp>
      <p:sp>
        <p:nvSpPr>
          <p:cNvPr id="1157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8790205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2B7D83B8-83E7-4409-86CB-306A1BDB5731}" type="slidenum">
              <a:rPr lang="zh-CN" altLang="en-US" smtClean="0"/>
              <a:pPr/>
              <a:t>59</a:t>
            </a:fld>
            <a:endParaRPr lang="en-US" altLang="zh-CN"/>
          </a:p>
        </p:txBody>
      </p:sp>
      <p:sp>
        <p:nvSpPr>
          <p:cNvPr id="117763" name="Rectangle 2"/>
          <p:cNvSpPr>
            <a:spLocks noGrp="1" noRot="1" noChangeAspect="1" noChangeArrowheads="1" noTextEdit="1"/>
          </p:cNvSpPr>
          <p:nvPr>
            <p:ph type="sldImg"/>
          </p:nvPr>
        </p:nvSpPr>
        <p:spPr>
          <a:xfrm>
            <a:off x="992188" y="768350"/>
            <a:ext cx="5114925" cy="3836988"/>
          </a:xfrm>
          <a:ln/>
        </p:spPr>
      </p:sp>
      <p:sp>
        <p:nvSpPr>
          <p:cNvPr id="1177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6935144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27551B6D-502A-499F-B818-2D49B11D991D}" type="slidenum">
              <a:rPr lang="zh-CN" altLang="en-US" smtClean="0"/>
              <a:pPr/>
              <a:t>66</a:t>
            </a:fld>
            <a:endParaRPr lang="en-US" altLang="zh-CN"/>
          </a:p>
        </p:txBody>
      </p:sp>
      <p:sp>
        <p:nvSpPr>
          <p:cNvPr id="121859" name="Rectangle 2"/>
          <p:cNvSpPr>
            <a:spLocks noGrp="1" noRot="1" noChangeAspect="1" noChangeArrowheads="1" noTextEdit="1"/>
          </p:cNvSpPr>
          <p:nvPr>
            <p:ph type="sldImg"/>
          </p:nvPr>
        </p:nvSpPr>
        <p:spPr>
          <a:xfrm>
            <a:off x="992188" y="768350"/>
            <a:ext cx="5114925" cy="3836988"/>
          </a:xfrm>
          <a:ln/>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2042737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81176EC1-4002-4585-B67F-0D05C5B754E3}" type="slidenum">
              <a:rPr lang="zh-CN" altLang="en-US" smtClean="0"/>
              <a:pPr/>
              <a:t>67</a:t>
            </a:fld>
            <a:endParaRPr lang="en-US" altLang="zh-CN"/>
          </a:p>
        </p:txBody>
      </p:sp>
      <p:sp>
        <p:nvSpPr>
          <p:cNvPr id="123907" name="Rectangle 2"/>
          <p:cNvSpPr>
            <a:spLocks noGrp="1" noRot="1" noChangeAspect="1" noChangeArrowheads="1" noTextEdit="1"/>
          </p:cNvSpPr>
          <p:nvPr>
            <p:ph type="sldImg"/>
          </p:nvPr>
        </p:nvSpPr>
        <p:spPr>
          <a:xfrm>
            <a:off x="992188" y="768350"/>
            <a:ext cx="5114925" cy="3836988"/>
          </a:xfrm>
          <a:ln/>
        </p:spPr>
      </p:sp>
      <p:sp>
        <p:nvSpPr>
          <p:cNvPr id="1239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6805311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36A9E7C2-2C4D-45B5-B09E-B839F74C7EC2}" type="slidenum">
              <a:rPr lang="zh-CN" altLang="en-US" smtClean="0"/>
              <a:pPr/>
              <a:t>68</a:t>
            </a:fld>
            <a:endParaRPr lang="en-US" altLang="zh-CN"/>
          </a:p>
        </p:txBody>
      </p:sp>
      <p:sp>
        <p:nvSpPr>
          <p:cNvPr id="125955" name="Rectangle 2"/>
          <p:cNvSpPr>
            <a:spLocks noGrp="1" noRot="1" noChangeAspect="1" noChangeArrowheads="1" noTextEdit="1"/>
          </p:cNvSpPr>
          <p:nvPr>
            <p:ph type="sldImg"/>
          </p:nvPr>
        </p:nvSpPr>
        <p:spPr>
          <a:xfrm>
            <a:off x="992188" y="768350"/>
            <a:ext cx="5114925" cy="3836988"/>
          </a:xfrm>
          <a:ln/>
        </p:spPr>
      </p:sp>
      <p:sp>
        <p:nvSpPr>
          <p:cNvPr id="1259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8215597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AF14A81C-3F4D-444E-B03D-C1148E123575}" type="slidenum">
              <a:rPr lang="zh-CN" altLang="en-US" smtClean="0"/>
              <a:pPr/>
              <a:t>69</a:t>
            </a:fld>
            <a:endParaRPr lang="en-US" altLang="zh-CN"/>
          </a:p>
        </p:txBody>
      </p:sp>
      <p:sp>
        <p:nvSpPr>
          <p:cNvPr id="128003" name="Rectangle 2"/>
          <p:cNvSpPr>
            <a:spLocks noGrp="1" noRot="1" noChangeAspect="1" noChangeArrowheads="1" noTextEdit="1"/>
          </p:cNvSpPr>
          <p:nvPr>
            <p:ph type="sldImg"/>
          </p:nvPr>
        </p:nvSpPr>
        <p:spPr>
          <a:xfrm>
            <a:off x="992188" y="768350"/>
            <a:ext cx="5114925" cy="3836988"/>
          </a:xfrm>
          <a:ln/>
        </p:spPr>
      </p:sp>
      <p:sp>
        <p:nvSpPr>
          <p:cNvPr id="1280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8072383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CE91923D-B37C-4013-86A5-7C2F09D07CC6}" type="slidenum">
              <a:rPr lang="zh-CN" altLang="en-US" smtClean="0"/>
              <a:pPr/>
              <a:t>85</a:t>
            </a:fld>
            <a:endParaRPr lang="en-US" altLang="zh-CN"/>
          </a:p>
        </p:txBody>
      </p:sp>
      <p:sp>
        <p:nvSpPr>
          <p:cNvPr id="132099" name="Rectangle 2"/>
          <p:cNvSpPr>
            <a:spLocks noGrp="1" noRot="1" noChangeAspect="1" noChangeArrowheads="1" noTextEdit="1"/>
          </p:cNvSpPr>
          <p:nvPr>
            <p:ph type="sldImg"/>
          </p:nvPr>
        </p:nvSpPr>
        <p:spPr>
          <a:xfrm>
            <a:off x="992188" y="768350"/>
            <a:ext cx="5114925" cy="3836988"/>
          </a:xfrm>
          <a:ln/>
        </p:spPr>
      </p:sp>
      <p:sp>
        <p:nvSpPr>
          <p:cNvPr id="132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107560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9B6D742A-0CBA-4E28-855C-4A64188C058F}" type="slidenum">
              <a:rPr lang="zh-CN" altLang="en-US" smtClean="0"/>
              <a:pPr/>
              <a:t>5</a:t>
            </a:fld>
            <a:endParaRPr lang="en-US" altLang="zh-CN"/>
          </a:p>
        </p:txBody>
      </p:sp>
      <p:sp>
        <p:nvSpPr>
          <p:cNvPr id="16387" name="Rectangle 2"/>
          <p:cNvSpPr>
            <a:spLocks noGrp="1" noRot="1" noChangeAspect="1" noChangeArrowheads="1" noTextEdit="1"/>
          </p:cNvSpPr>
          <p:nvPr>
            <p:ph type="sldImg"/>
          </p:nvPr>
        </p:nvSpPr>
        <p:spPr>
          <a:xfrm>
            <a:off x="992188" y="768350"/>
            <a:ext cx="5114925" cy="3836988"/>
          </a:xfrm>
          <a:ln/>
        </p:spPr>
      </p:sp>
      <p:sp>
        <p:nvSpPr>
          <p:cNvPr id="163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8796773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2CD7B415-8BEC-469B-9BD5-F86181154ADD}" type="slidenum">
              <a:rPr lang="zh-CN" altLang="en-US" smtClean="0"/>
              <a:pPr/>
              <a:t>86</a:t>
            </a:fld>
            <a:endParaRPr lang="en-US" altLang="zh-CN"/>
          </a:p>
        </p:txBody>
      </p:sp>
      <p:sp>
        <p:nvSpPr>
          <p:cNvPr id="134147" name="Rectangle 2"/>
          <p:cNvSpPr>
            <a:spLocks noGrp="1" noRot="1" noChangeAspect="1" noChangeArrowheads="1" noTextEdit="1"/>
          </p:cNvSpPr>
          <p:nvPr>
            <p:ph type="sldImg"/>
          </p:nvPr>
        </p:nvSpPr>
        <p:spPr>
          <a:xfrm>
            <a:off x="992188" y="768350"/>
            <a:ext cx="5114925" cy="3836988"/>
          </a:xfrm>
          <a:ln/>
        </p:spPr>
      </p:sp>
      <p:sp>
        <p:nvSpPr>
          <p:cNvPr id="134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0627915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5F691A1F-7BF7-46E9-BFEE-810726B3B642}" type="slidenum">
              <a:rPr lang="zh-CN" altLang="en-US" smtClean="0"/>
              <a:pPr/>
              <a:t>87</a:t>
            </a:fld>
            <a:endParaRPr lang="en-US" altLang="zh-CN"/>
          </a:p>
        </p:txBody>
      </p:sp>
      <p:sp>
        <p:nvSpPr>
          <p:cNvPr id="136195" name="Rectangle 2"/>
          <p:cNvSpPr>
            <a:spLocks noGrp="1" noRot="1" noChangeAspect="1" noChangeArrowheads="1" noTextEdit="1"/>
          </p:cNvSpPr>
          <p:nvPr>
            <p:ph type="sldImg"/>
          </p:nvPr>
        </p:nvSpPr>
        <p:spPr>
          <a:xfrm>
            <a:off x="992188" y="768350"/>
            <a:ext cx="5114925" cy="3836988"/>
          </a:xfrm>
          <a:ln/>
        </p:spPr>
      </p:sp>
      <p:sp>
        <p:nvSpPr>
          <p:cNvPr id="1361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2801833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129F4787-5BD9-42B3-9CBD-4B20FE2B1280}" type="slidenum">
              <a:rPr lang="zh-CN" altLang="en-US" smtClean="0"/>
              <a:pPr/>
              <a:t>88</a:t>
            </a:fld>
            <a:endParaRPr lang="en-US" altLang="zh-CN"/>
          </a:p>
        </p:txBody>
      </p:sp>
      <p:sp>
        <p:nvSpPr>
          <p:cNvPr id="138243" name="Rectangle 2"/>
          <p:cNvSpPr>
            <a:spLocks noGrp="1" noRot="1" noChangeAspect="1" noChangeArrowheads="1" noTextEdit="1"/>
          </p:cNvSpPr>
          <p:nvPr>
            <p:ph type="sldImg"/>
          </p:nvPr>
        </p:nvSpPr>
        <p:spPr>
          <a:xfrm>
            <a:off x="992188" y="768350"/>
            <a:ext cx="5114925" cy="3836988"/>
          </a:xfrm>
          <a:ln/>
        </p:spPr>
      </p:sp>
      <p:sp>
        <p:nvSpPr>
          <p:cNvPr id="138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1804887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C607C9C4-D821-4F0B-97BC-EF372922BB6F}" type="slidenum">
              <a:rPr lang="zh-CN" altLang="en-US" smtClean="0"/>
              <a:pPr/>
              <a:t>89</a:t>
            </a:fld>
            <a:endParaRPr lang="en-US" altLang="zh-CN"/>
          </a:p>
        </p:txBody>
      </p:sp>
      <p:sp>
        <p:nvSpPr>
          <p:cNvPr id="140291" name="Rectangle 2"/>
          <p:cNvSpPr>
            <a:spLocks noGrp="1" noRot="1" noChangeAspect="1" noChangeArrowheads="1" noTextEdit="1"/>
          </p:cNvSpPr>
          <p:nvPr>
            <p:ph type="sldImg"/>
          </p:nvPr>
        </p:nvSpPr>
        <p:spPr>
          <a:xfrm>
            <a:off x="992188" y="768350"/>
            <a:ext cx="5114925" cy="3836988"/>
          </a:xfrm>
          <a:ln/>
        </p:spPr>
      </p:sp>
      <p:sp>
        <p:nvSpPr>
          <p:cNvPr id="1402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6950601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8C575F14-5F98-4773-9216-1A1ABAE40979}" type="slidenum">
              <a:rPr lang="zh-CN" altLang="en-US" smtClean="0"/>
              <a:pPr/>
              <a:t>91</a:t>
            </a:fld>
            <a:endParaRPr lang="en-US" altLang="zh-CN"/>
          </a:p>
        </p:txBody>
      </p:sp>
      <p:sp>
        <p:nvSpPr>
          <p:cNvPr id="142339" name="Rectangle 2"/>
          <p:cNvSpPr>
            <a:spLocks noGrp="1" noRot="1" noChangeAspect="1" noChangeArrowheads="1" noTextEdit="1"/>
          </p:cNvSpPr>
          <p:nvPr>
            <p:ph type="sldImg"/>
          </p:nvPr>
        </p:nvSpPr>
        <p:spPr>
          <a:xfrm>
            <a:off x="992188" y="768350"/>
            <a:ext cx="5114925" cy="3836988"/>
          </a:xfrm>
          <a:ln/>
        </p:spPr>
      </p:sp>
      <p:sp>
        <p:nvSpPr>
          <p:cNvPr id="142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750251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CFC9C518-9A3D-44E1-BFAB-65291B14251F}" type="slidenum">
              <a:rPr lang="zh-CN" altLang="en-US" smtClean="0"/>
              <a:pPr/>
              <a:t>94</a:t>
            </a:fld>
            <a:endParaRPr lang="en-US" altLang="zh-CN"/>
          </a:p>
        </p:txBody>
      </p:sp>
      <p:sp>
        <p:nvSpPr>
          <p:cNvPr id="144387" name="Rectangle 2"/>
          <p:cNvSpPr>
            <a:spLocks noGrp="1" noRot="1" noChangeAspect="1" noChangeArrowheads="1" noTextEdit="1"/>
          </p:cNvSpPr>
          <p:nvPr>
            <p:ph type="sldImg"/>
          </p:nvPr>
        </p:nvSpPr>
        <p:spPr>
          <a:xfrm>
            <a:off x="992188" y="768350"/>
            <a:ext cx="5114925" cy="3836988"/>
          </a:xfrm>
          <a:ln/>
        </p:spPr>
      </p:sp>
      <p:sp>
        <p:nvSpPr>
          <p:cNvPr id="1443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5012611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6975D96C-AE46-42C4-AD97-39CD21888E00}" type="slidenum">
              <a:rPr lang="zh-CN" altLang="en-US" smtClean="0"/>
              <a:pPr/>
              <a:t>97</a:t>
            </a:fld>
            <a:endParaRPr lang="en-US" altLang="zh-CN"/>
          </a:p>
        </p:txBody>
      </p:sp>
      <p:sp>
        <p:nvSpPr>
          <p:cNvPr id="146435" name="Rectangle 2"/>
          <p:cNvSpPr>
            <a:spLocks noGrp="1" noRot="1" noChangeAspect="1" noChangeArrowheads="1" noTextEdit="1"/>
          </p:cNvSpPr>
          <p:nvPr>
            <p:ph type="sldImg"/>
          </p:nvPr>
        </p:nvSpPr>
        <p:spPr>
          <a:xfrm>
            <a:off x="992188" y="768350"/>
            <a:ext cx="5114925" cy="3836988"/>
          </a:xfrm>
          <a:ln/>
        </p:spPr>
      </p:sp>
      <p:sp>
        <p:nvSpPr>
          <p:cNvPr id="1464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3476361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324D863C-630A-4AEC-937B-4DB9EE398481}" type="slidenum">
              <a:rPr lang="zh-CN" altLang="en-US" smtClean="0"/>
              <a:pPr/>
              <a:t>98</a:t>
            </a:fld>
            <a:endParaRPr lang="en-US" altLang="zh-CN"/>
          </a:p>
        </p:txBody>
      </p:sp>
      <p:sp>
        <p:nvSpPr>
          <p:cNvPr id="148483" name="Rectangle 2"/>
          <p:cNvSpPr>
            <a:spLocks noGrp="1" noRot="1" noChangeAspect="1" noChangeArrowheads="1" noTextEdit="1"/>
          </p:cNvSpPr>
          <p:nvPr>
            <p:ph type="sldImg"/>
          </p:nvPr>
        </p:nvSpPr>
        <p:spPr>
          <a:xfrm>
            <a:off x="992188" y="768350"/>
            <a:ext cx="5114925" cy="3836988"/>
          </a:xfrm>
          <a:ln/>
        </p:spPr>
      </p:sp>
      <p:sp>
        <p:nvSpPr>
          <p:cNvPr id="1484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6835452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21ED1034-00C2-4196-9844-4383417BE6CA}" type="slidenum">
              <a:rPr lang="zh-CN" altLang="en-US" smtClean="0"/>
              <a:pPr/>
              <a:t>111</a:t>
            </a:fld>
            <a:endParaRPr lang="en-US" altLang="zh-CN"/>
          </a:p>
        </p:txBody>
      </p:sp>
      <p:sp>
        <p:nvSpPr>
          <p:cNvPr id="152579" name="Rectangle 2"/>
          <p:cNvSpPr>
            <a:spLocks noGrp="1" noRot="1" noChangeAspect="1" noChangeArrowheads="1" noTextEdit="1"/>
          </p:cNvSpPr>
          <p:nvPr>
            <p:ph type="sldImg"/>
          </p:nvPr>
        </p:nvSpPr>
        <p:spPr>
          <a:xfrm>
            <a:off x="992188" y="768350"/>
            <a:ext cx="5114925" cy="3836988"/>
          </a:xfrm>
          <a:ln/>
        </p:spPr>
      </p:sp>
      <p:sp>
        <p:nvSpPr>
          <p:cNvPr id="1525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86544366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A5CEF49A-381E-4AD3-8326-4FC5422B60C1}" type="slidenum">
              <a:rPr lang="zh-CN" altLang="en-US" smtClean="0"/>
              <a:pPr/>
              <a:t>112</a:t>
            </a:fld>
            <a:endParaRPr lang="en-US" altLang="zh-CN"/>
          </a:p>
        </p:txBody>
      </p:sp>
      <p:sp>
        <p:nvSpPr>
          <p:cNvPr id="154627" name="Rectangle 2"/>
          <p:cNvSpPr>
            <a:spLocks noGrp="1" noRot="1" noChangeAspect="1" noChangeArrowheads="1" noTextEdit="1"/>
          </p:cNvSpPr>
          <p:nvPr>
            <p:ph type="sldImg"/>
          </p:nvPr>
        </p:nvSpPr>
        <p:spPr>
          <a:xfrm>
            <a:off x="992188" y="768350"/>
            <a:ext cx="5114925" cy="3836988"/>
          </a:xfrm>
          <a:ln/>
        </p:spPr>
      </p:sp>
      <p:sp>
        <p:nvSpPr>
          <p:cNvPr id="1546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510505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4922BE07-7A97-491C-949B-F1BAE69A1CE1}" type="slidenum">
              <a:rPr lang="zh-CN" altLang="en-US" smtClean="0"/>
              <a:pPr/>
              <a:t>6</a:t>
            </a:fld>
            <a:endParaRPr lang="en-US" altLang="zh-CN"/>
          </a:p>
        </p:txBody>
      </p:sp>
      <p:sp>
        <p:nvSpPr>
          <p:cNvPr id="18435" name="Rectangle 2"/>
          <p:cNvSpPr>
            <a:spLocks noGrp="1" noRot="1" noChangeAspect="1" noChangeArrowheads="1" noTextEdit="1"/>
          </p:cNvSpPr>
          <p:nvPr>
            <p:ph type="sldImg"/>
          </p:nvPr>
        </p:nvSpPr>
        <p:spPr>
          <a:xfrm>
            <a:off x="992188" y="768350"/>
            <a:ext cx="5114925" cy="3836988"/>
          </a:xfrm>
          <a:ln/>
        </p:spPr>
      </p:sp>
      <p:sp>
        <p:nvSpPr>
          <p:cNvPr id="184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7490212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EADAA4C3-0482-47A2-AED5-B9EB7A09EF8E}" type="slidenum">
              <a:rPr lang="zh-CN" altLang="en-US" smtClean="0"/>
              <a:pPr/>
              <a:t>114</a:t>
            </a:fld>
            <a:endParaRPr lang="en-US" altLang="zh-CN"/>
          </a:p>
        </p:txBody>
      </p:sp>
      <p:sp>
        <p:nvSpPr>
          <p:cNvPr id="158723" name="Rectangle 2"/>
          <p:cNvSpPr>
            <a:spLocks noGrp="1" noRot="1" noChangeAspect="1" noChangeArrowheads="1" noTextEdit="1"/>
          </p:cNvSpPr>
          <p:nvPr>
            <p:ph type="sldImg"/>
          </p:nvPr>
        </p:nvSpPr>
        <p:spPr>
          <a:xfrm>
            <a:off x="992188" y="768350"/>
            <a:ext cx="5114925" cy="3836988"/>
          </a:xfrm>
          <a:ln/>
        </p:spPr>
      </p:sp>
      <p:sp>
        <p:nvSpPr>
          <p:cNvPr id="158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02918358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F37BF938-6CF1-4423-9388-D798293ABF91}" type="slidenum">
              <a:rPr lang="zh-CN" altLang="en-US" smtClean="0"/>
              <a:pPr/>
              <a:t>118</a:t>
            </a:fld>
            <a:endParaRPr lang="en-US" altLang="zh-CN"/>
          </a:p>
        </p:txBody>
      </p:sp>
      <p:sp>
        <p:nvSpPr>
          <p:cNvPr id="160771" name="Rectangle 2"/>
          <p:cNvSpPr>
            <a:spLocks noGrp="1" noRot="1" noChangeAspect="1" noChangeArrowheads="1" noTextEdit="1"/>
          </p:cNvSpPr>
          <p:nvPr>
            <p:ph type="sldImg"/>
          </p:nvPr>
        </p:nvSpPr>
        <p:spPr>
          <a:xfrm>
            <a:off x="992188" y="768350"/>
            <a:ext cx="5114925" cy="3836988"/>
          </a:xfrm>
          <a:ln/>
        </p:spPr>
      </p:sp>
      <p:sp>
        <p:nvSpPr>
          <p:cNvPr id="1607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8498218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615156CC-BC3F-45FD-8982-0FFDFF1FF2B0}" type="slidenum">
              <a:rPr lang="zh-CN" altLang="en-US" smtClean="0"/>
              <a:pPr/>
              <a:t>119</a:t>
            </a:fld>
            <a:endParaRPr lang="en-US" altLang="zh-CN"/>
          </a:p>
        </p:txBody>
      </p:sp>
      <p:sp>
        <p:nvSpPr>
          <p:cNvPr id="164867" name="Rectangle 2"/>
          <p:cNvSpPr>
            <a:spLocks noGrp="1" noRot="1" noChangeAspect="1" noChangeArrowheads="1" noTextEdit="1"/>
          </p:cNvSpPr>
          <p:nvPr>
            <p:ph type="sldImg"/>
          </p:nvPr>
        </p:nvSpPr>
        <p:spPr>
          <a:xfrm>
            <a:off x="992188" y="768350"/>
            <a:ext cx="5114925" cy="3836988"/>
          </a:xfrm>
          <a:ln/>
        </p:spPr>
      </p:sp>
      <p:sp>
        <p:nvSpPr>
          <p:cNvPr id="1648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22843687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1FA27777-856A-4C36-BD10-3114D0BD43A0}" type="slidenum">
              <a:rPr lang="zh-CN" altLang="en-US" smtClean="0"/>
              <a:pPr/>
              <a:t>120</a:t>
            </a:fld>
            <a:endParaRPr lang="en-US" altLang="zh-CN"/>
          </a:p>
        </p:txBody>
      </p:sp>
      <p:sp>
        <p:nvSpPr>
          <p:cNvPr id="166915" name="Rectangle 2"/>
          <p:cNvSpPr>
            <a:spLocks noGrp="1" noRot="1" noChangeAspect="1" noChangeArrowheads="1" noTextEdit="1"/>
          </p:cNvSpPr>
          <p:nvPr>
            <p:ph type="sldImg"/>
          </p:nvPr>
        </p:nvSpPr>
        <p:spPr>
          <a:xfrm>
            <a:off x="992188" y="768350"/>
            <a:ext cx="5114925" cy="3836988"/>
          </a:xfrm>
          <a:ln/>
        </p:spPr>
      </p:sp>
      <p:sp>
        <p:nvSpPr>
          <p:cNvPr id="166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42781373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A69A0D72-FD4C-42F4-952C-567A3C19D846}" type="slidenum">
              <a:rPr lang="zh-CN" altLang="en-US" smtClean="0"/>
              <a:pPr/>
              <a:t>121</a:t>
            </a:fld>
            <a:endParaRPr lang="en-US" altLang="zh-CN"/>
          </a:p>
        </p:txBody>
      </p:sp>
      <p:sp>
        <p:nvSpPr>
          <p:cNvPr id="168963" name="Rectangle 2"/>
          <p:cNvSpPr>
            <a:spLocks noGrp="1" noRot="1" noChangeAspect="1" noChangeArrowheads="1" noTextEdit="1"/>
          </p:cNvSpPr>
          <p:nvPr>
            <p:ph type="sldImg"/>
          </p:nvPr>
        </p:nvSpPr>
        <p:spPr>
          <a:xfrm>
            <a:off x="992188" y="768350"/>
            <a:ext cx="5114925" cy="3836988"/>
          </a:xfrm>
          <a:ln/>
        </p:spPr>
      </p:sp>
      <p:sp>
        <p:nvSpPr>
          <p:cNvPr id="1689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5478170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6B8136CE-752D-4A32-A028-1845168E56F3}" type="slidenum">
              <a:rPr lang="zh-CN" altLang="en-US" smtClean="0"/>
              <a:pPr/>
              <a:t>122</a:t>
            </a:fld>
            <a:endParaRPr lang="en-US" altLang="zh-CN"/>
          </a:p>
        </p:txBody>
      </p:sp>
      <p:sp>
        <p:nvSpPr>
          <p:cNvPr id="171011" name="Rectangle 2"/>
          <p:cNvSpPr>
            <a:spLocks noGrp="1" noRot="1" noChangeAspect="1" noChangeArrowheads="1" noTextEdit="1"/>
          </p:cNvSpPr>
          <p:nvPr>
            <p:ph type="sldImg"/>
          </p:nvPr>
        </p:nvSpPr>
        <p:spPr>
          <a:xfrm>
            <a:off x="992188" y="768350"/>
            <a:ext cx="5114925" cy="3836988"/>
          </a:xfrm>
          <a:ln/>
        </p:spPr>
      </p:sp>
      <p:sp>
        <p:nvSpPr>
          <p:cNvPr id="1710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6824531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E868F5-66FA-4F17-94E3-911943708299}" type="slidenum">
              <a:rPr lang="en-US" altLang="zh-CN"/>
              <a:pPr/>
              <a:t>123</a:t>
            </a:fld>
            <a:endParaRPr lang="en-US" altLang="zh-CN"/>
          </a:p>
        </p:txBody>
      </p:sp>
      <p:sp>
        <p:nvSpPr>
          <p:cNvPr id="304130" name="Rectangle 2"/>
          <p:cNvSpPr>
            <a:spLocks noGrp="1" noRot="1" noChangeAspect="1" noChangeArrowheads="1" noTextEdit="1"/>
          </p:cNvSpPr>
          <p:nvPr>
            <p:ph type="sldImg"/>
          </p:nvPr>
        </p:nvSpPr>
        <p:spPr>
          <a:xfrm>
            <a:off x="992188" y="768350"/>
            <a:ext cx="5114925" cy="3836988"/>
          </a:xfrm>
          <a:ln/>
        </p:spPr>
      </p:sp>
      <p:sp>
        <p:nvSpPr>
          <p:cNvPr id="304131" name="Rectangle 3"/>
          <p:cNvSpPr>
            <a:spLocks noGrp="1" noChangeArrowheads="1"/>
          </p:cNvSpPr>
          <p:nvPr>
            <p:ph type="body" idx="1"/>
          </p:nvPr>
        </p:nvSpPr>
        <p:spPr>
          <a:xfrm>
            <a:off x="946574" y="4861441"/>
            <a:ext cx="5206153" cy="4605576"/>
          </a:xfrm>
        </p:spPr>
        <p:txBody>
          <a:bodyPr/>
          <a:lstStyle/>
          <a:p>
            <a:r>
              <a:rPr lang="en-US" altLang="zh-CN" sz="1200" b="0" i="0" u="none" strike="noStrike" baseline="0" dirty="0">
                <a:latin typeface="Times New Roman" panose="02020603050405020304" pitchFamily="18" charset="0"/>
              </a:rPr>
              <a:t>The C1 Td (</a:t>
            </a:r>
            <a:r>
              <a:rPr lang="en-US" altLang="zh-CN" sz="1200" b="0" i="0" u="none" strike="noStrike" baseline="0" dirty="0" err="1">
                <a:latin typeface="Times New Roman" panose="02020603050405020304" pitchFamily="18" charset="0"/>
              </a:rPr>
              <a:t>clusterId</a:t>
            </a:r>
            <a:r>
              <a:rPr lang="en-US" altLang="zh-CN" sz="1200" b="0" i="0" u="none" strike="noStrike" baseline="0" dirty="0">
                <a:latin typeface="Times New Roman" panose="02020603050405020304" pitchFamily="18" charset="0"/>
              </a:rPr>
              <a:t>) of points which have been marked</a:t>
            </a:r>
          </a:p>
          <a:p>
            <a:r>
              <a:rPr lang="en-US" altLang="zh-CN" sz="1200" b="0" i="0" u="none" strike="noStrike" baseline="0" dirty="0">
                <a:latin typeface="Times New Roman" panose="02020603050405020304" pitchFamily="18" charset="0"/>
              </a:rPr>
              <a:t>to be </a:t>
            </a:r>
            <a:r>
              <a:rPr lang="en-US" altLang="zh-CN" sz="1200" b="0" i="0" u="none" strike="noStrike" baseline="0" dirty="0" err="1">
                <a:latin typeface="Times New Roman" panose="02020603050405020304" pitchFamily="18" charset="0"/>
              </a:rPr>
              <a:t>NOISEm</a:t>
            </a:r>
            <a:r>
              <a:rPr lang="en-US" altLang="zh-CN" sz="1200" b="0" i="0" u="none" strike="noStrike" baseline="0" dirty="0">
                <a:latin typeface="Times New Roman" panose="02020603050405020304" pitchFamily="18" charset="0"/>
              </a:rPr>
              <a:t> </a:t>
            </a:r>
            <a:r>
              <a:rPr lang="en-US" altLang="zh-CN" sz="1200" b="0" i="0" u="none" strike="noStrike" baseline="0" dirty="0" err="1">
                <a:latin typeface="Times New Roman" panose="02020603050405020304" pitchFamily="18" charset="0"/>
              </a:rPr>
              <a:t>ayb</a:t>
            </a:r>
            <a:r>
              <a:rPr lang="en-US" altLang="zh-CN" sz="1200" b="0" i="0" u="none" strike="noStrike" baseline="0" dirty="0">
                <a:latin typeface="Times New Roman" panose="02020603050405020304" pitchFamily="18" charset="0"/>
              </a:rPr>
              <a:t> e </a:t>
            </a:r>
            <a:r>
              <a:rPr lang="en-US" altLang="zh-CN" sz="1200" b="0" i="0" u="none" strike="noStrike" baseline="0" dirty="0" err="1">
                <a:latin typeface="Times New Roman" panose="02020603050405020304" pitchFamily="18" charset="0"/>
              </a:rPr>
              <a:t>changedl</a:t>
            </a:r>
            <a:r>
              <a:rPr lang="en-US" altLang="zh-CN" sz="1200" b="0" i="0" u="none" strike="noStrike" baseline="0" dirty="0">
                <a:latin typeface="Times New Roman" panose="02020603050405020304" pitchFamily="18" charset="0"/>
              </a:rPr>
              <a:t> </a:t>
            </a:r>
            <a:r>
              <a:rPr lang="en-US" altLang="zh-CN" sz="1200" b="0" i="0" u="none" strike="noStrike" baseline="0" dirty="0" err="1">
                <a:latin typeface="Times New Roman" panose="02020603050405020304" pitchFamily="18" charset="0"/>
              </a:rPr>
              <a:t>ater</a:t>
            </a:r>
            <a:r>
              <a:rPr lang="en-US" altLang="zh-CN" sz="1200" b="0" i="0" u="none" strike="noStrike" baseline="0" dirty="0">
                <a:latin typeface="Times New Roman" panose="02020603050405020304" pitchFamily="18" charset="0"/>
              </a:rPr>
              <a:t>, if they are density-reachable</a:t>
            </a:r>
          </a:p>
          <a:p>
            <a:r>
              <a:rPr lang="en-US" altLang="zh-CN" sz="1200" b="0" i="0" u="none" strike="noStrike" baseline="0" dirty="0">
                <a:latin typeface="Times New Roman" panose="02020603050405020304" pitchFamily="18" charset="0"/>
              </a:rPr>
              <a:t>from some other point of the database. This happens for</a:t>
            </a:r>
          </a:p>
          <a:p>
            <a:r>
              <a:rPr lang="en-US" altLang="zh-CN" sz="1200" b="0" i="0" u="none" strike="noStrike" baseline="0" dirty="0">
                <a:latin typeface="Times New Roman" panose="02020603050405020304" pitchFamily="18" charset="0"/>
              </a:rPr>
              <a:t>border points of a cluster.</a:t>
            </a:r>
            <a:endParaRPr lang="de-DE" dirty="0"/>
          </a:p>
        </p:txBody>
      </p:sp>
    </p:spTree>
    <p:extLst>
      <p:ext uri="{BB962C8B-B14F-4D97-AF65-F5344CB8AC3E}">
        <p14:creationId xmlns:p14="http://schemas.microsoft.com/office/powerpoint/2010/main" val="24033551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626A14-B82C-483E-9B4D-D03163425B84}" type="slidenum">
              <a:rPr lang="en-US" altLang="zh-CN"/>
              <a:pPr/>
              <a:t>124</a:t>
            </a:fld>
            <a:endParaRPr lang="en-US" altLang="zh-CN"/>
          </a:p>
        </p:txBody>
      </p:sp>
      <p:sp>
        <p:nvSpPr>
          <p:cNvPr id="306178" name="Rectangle 2"/>
          <p:cNvSpPr>
            <a:spLocks noGrp="1" noRot="1" noChangeAspect="1" noChangeArrowheads="1" noTextEdit="1"/>
          </p:cNvSpPr>
          <p:nvPr>
            <p:ph type="sldImg"/>
          </p:nvPr>
        </p:nvSpPr>
        <p:spPr>
          <a:xfrm>
            <a:off x="992188" y="768350"/>
            <a:ext cx="5114925" cy="3836988"/>
          </a:xfrm>
          <a:ln/>
        </p:spPr>
      </p:sp>
      <p:sp>
        <p:nvSpPr>
          <p:cNvPr id="306179" name="Rectangle 3"/>
          <p:cNvSpPr>
            <a:spLocks noGrp="1" noChangeArrowheads="1"/>
          </p:cNvSpPr>
          <p:nvPr>
            <p:ph type="body" idx="1"/>
          </p:nvPr>
        </p:nvSpPr>
        <p:spPr>
          <a:xfrm>
            <a:off x="946574" y="4861441"/>
            <a:ext cx="5206153" cy="4605576"/>
          </a:xfrm>
        </p:spPr>
        <p:txBody>
          <a:bodyPr/>
          <a:lstStyle/>
          <a:p>
            <a:endParaRPr lang="zh-CN" altLang="zh-CN"/>
          </a:p>
        </p:txBody>
      </p:sp>
    </p:spTree>
    <p:extLst>
      <p:ext uri="{BB962C8B-B14F-4D97-AF65-F5344CB8AC3E}">
        <p14:creationId xmlns:p14="http://schemas.microsoft.com/office/powerpoint/2010/main" val="150370927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E5C579-E945-44A0-AF3B-0194621B23B0}" type="slidenum">
              <a:rPr lang="en-US" altLang="zh-CN"/>
              <a:pPr/>
              <a:t>125</a:t>
            </a:fld>
            <a:endParaRPr lang="en-US" altLang="zh-CN"/>
          </a:p>
        </p:txBody>
      </p:sp>
      <p:sp>
        <p:nvSpPr>
          <p:cNvPr id="308226" name="Rectangle 2"/>
          <p:cNvSpPr>
            <a:spLocks noGrp="1" noRot="1" noChangeAspect="1" noChangeArrowheads="1" noTextEdit="1"/>
          </p:cNvSpPr>
          <p:nvPr>
            <p:ph type="sldImg"/>
          </p:nvPr>
        </p:nvSpPr>
        <p:spPr>
          <a:xfrm>
            <a:off x="992188" y="768350"/>
            <a:ext cx="5114925" cy="3836988"/>
          </a:xfrm>
          <a:ln/>
        </p:spPr>
      </p:sp>
      <p:sp>
        <p:nvSpPr>
          <p:cNvPr id="308227" name="Rectangle 3"/>
          <p:cNvSpPr>
            <a:spLocks noGrp="1" noChangeArrowheads="1"/>
          </p:cNvSpPr>
          <p:nvPr>
            <p:ph type="body" idx="1"/>
          </p:nvPr>
        </p:nvSpPr>
        <p:spPr>
          <a:xfrm>
            <a:off x="946574" y="4861441"/>
            <a:ext cx="5206153" cy="4605576"/>
          </a:xfrm>
        </p:spPr>
        <p:txBody>
          <a:bodyPr/>
          <a:lstStyle/>
          <a:p>
            <a:endParaRPr lang="zh-CN" altLang="zh-CN"/>
          </a:p>
        </p:txBody>
      </p:sp>
    </p:spTree>
    <p:extLst>
      <p:ext uri="{BB962C8B-B14F-4D97-AF65-F5344CB8AC3E}">
        <p14:creationId xmlns:p14="http://schemas.microsoft.com/office/powerpoint/2010/main" val="32076159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30B53A-58B0-483E-BFDD-D65F9EA04A71}" type="slidenum">
              <a:rPr lang="en-US" altLang="zh-CN"/>
              <a:pPr/>
              <a:t>126</a:t>
            </a:fld>
            <a:endParaRPr lang="en-US" altLang="zh-CN"/>
          </a:p>
        </p:txBody>
      </p:sp>
      <p:sp>
        <p:nvSpPr>
          <p:cNvPr id="157698" name="Rectangle 2"/>
          <p:cNvSpPr>
            <a:spLocks noGrp="1" noRot="1" noChangeAspect="1" noChangeArrowheads="1" noTextEdit="1"/>
          </p:cNvSpPr>
          <p:nvPr>
            <p:ph type="sldImg"/>
          </p:nvPr>
        </p:nvSpPr>
        <p:spPr>
          <a:xfrm>
            <a:off x="992188" y="768350"/>
            <a:ext cx="5114925" cy="3836988"/>
          </a:xfrm>
          <a:ln/>
        </p:spPr>
      </p:sp>
      <p:sp>
        <p:nvSpPr>
          <p:cNvPr id="15769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018015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123A8C10-00A6-4A1E-84FB-39860EE46A61}" type="slidenum">
              <a:rPr lang="zh-CN" altLang="en-US" smtClean="0"/>
              <a:pPr/>
              <a:t>7</a:t>
            </a:fld>
            <a:endParaRPr lang="en-US" altLang="zh-CN"/>
          </a:p>
        </p:txBody>
      </p:sp>
      <p:sp>
        <p:nvSpPr>
          <p:cNvPr id="20483" name="Rectangle 2"/>
          <p:cNvSpPr>
            <a:spLocks noGrp="1" noRot="1" noChangeAspect="1" noChangeArrowheads="1" noTextEdit="1"/>
          </p:cNvSpPr>
          <p:nvPr>
            <p:ph type="sldImg"/>
          </p:nvPr>
        </p:nvSpPr>
        <p:spPr>
          <a:xfrm>
            <a:off x="992188" y="768350"/>
            <a:ext cx="5114925" cy="3836988"/>
          </a:xfrm>
          <a:ln/>
        </p:spPr>
      </p:sp>
      <p:sp>
        <p:nvSpPr>
          <p:cNvPr id="204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19292894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3A7F3C-CFD1-44B8-B9E7-FA0B09A55D38}" type="slidenum">
              <a:rPr lang="en-US" altLang="zh-CN"/>
              <a:pPr/>
              <a:t>127</a:t>
            </a:fld>
            <a:endParaRPr lang="en-US" altLang="zh-CN"/>
          </a:p>
        </p:txBody>
      </p:sp>
      <p:sp>
        <p:nvSpPr>
          <p:cNvPr id="159746" name="Rectangle 2"/>
          <p:cNvSpPr>
            <a:spLocks noGrp="1" noRot="1" noChangeAspect="1" noChangeArrowheads="1" noTextEdit="1"/>
          </p:cNvSpPr>
          <p:nvPr>
            <p:ph type="sldImg"/>
          </p:nvPr>
        </p:nvSpPr>
        <p:spPr>
          <a:xfrm>
            <a:off x="992188" y="768350"/>
            <a:ext cx="5114925" cy="3836988"/>
          </a:xfrm>
          <a:ln/>
        </p:spPr>
      </p:sp>
      <p:sp>
        <p:nvSpPr>
          <p:cNvPr id="1597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3314160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B86251-49C1-4989-AD19-6BD426ED1E35}" type="slidenum">
              <a:rPr lang="en-US" altLang="zh-CN"/>
              <a:pPr/>
              <a:t>128</a:t>
            </a:fld>
            <a:endParaRPr lang="en-US" altLang="zh-CN"/>
          </a:p>
        </p:txBody>
      </p:sp>
      <p:sp>
        <p:nvSpPr>
          <p:cNvPr id="161794" name="Rectangle 2"/>
          <p:cNvSpPr>
            <a:spLocks noGrp="1" noRot="1" noChangeAspect="1" noChangeArrowheads="1" noTextEdit="1"/>
          </p:cNvSpPr>
          <p:nvPr>
            <p:ph type="sldImg"/>
          </p:nvPr>
        </p:nvSpPr>
        <p:spPr>
          <a:xfrm>
            <a:off x="992188" y="768350"/>
            <a:ext cx="5114925" cy="3836988"/>
          </a:xfrm>
          <a:ln/>
        </p:spPr>
      </p:sp>
      <p:sp>
        <p:nvSpPr>
          <p:cNvPr id="1617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561485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sz="1200" b="0" i="0" u="none" strike="noStrike" baseline="0" dirty="0">
                <a:latin typeface="Times New Roman" panose="02020603050405020304" pitchFamily="18" charset="0"/>
              </a:rPr>
              <a:t>Let d be the distance of a point p to its k-</a:t>
            </a:r>
            <a:r>
              <a:rPr lang="en-US" altLang="zh-CN" sz="1200" b="0" i="0" u="none" strike="noStrike" baseline="0" dirty="0" err="1">
                <a:latin typeface="Times New Roman" panose="02020603050405020304" pitchFamily="18" charset="0"/>
              </a:rPr>
              <a:t>th</a:t>
            </a:r>
            <a:r>
              <a:rPr lang="en-US" altLang="zh-CN" sz="1200" b="0" i="0" u="none" strike="noStrike" baseline="0" dirty="0">
                <a:latin typeface="Times New Roman" panose="02020603050405020304" pitchFamily="18" charset="0"/>
              </a:rPr>
              <a:t> nearest neighbor, then the d-neighborhood of p contains exactly </a:t>
            </a:r>
            <a:r>
              <a:rPr lang="en-US" altLang="zh-CN" sz="1200" b="0" i="0" u="none" strike="noStrike" baseline="0" dirty="0" err="1">
                <a:latin typeface="Times New Roman" panose="02020603050405020304" pitchFamily="18" charset="0"/>
              </a:rPr>
              <a:t>k+l</a:t>
            </a:r>
            <a:r>
              <a:rPr lang="en-US" altLang="zh-CN" sz="1200" b="0" i="0" u="none" strike="noStrike" baseline="0" dirty="0">
                <a:latin typeface="Times New Roman" panose="02020603050405020304" pitchFamily="18" charset="0"/>
              </a:rPr>
              <a:t> points for almost all points p</a:t>
            </a:r>
          </a:p>
          <a:p>
            <a:r>
              <a:rPr lang="en-US" altLang="zh-CN" sz="1200" b="0" i="0" u="none" strike="noStrike" baseline="0" dirty="0">
                <a:latin typeface="Times New Roman" panose="02020603050405020304" pitchFamily="18" charset="0"/>
              </a:rPr>
              <a:t>Furthermore, changing k for a point in a cluster does not result in large changes of d.</a:t>
            </a:r>
            <a:endParaRPr lang="zh-CN" altLang="en-US" dirty="0"/>
          </a:p>
        </p:txBody>
      </p:sp>
      <p:sp>
        <p:nvSpPr>
          <p:cNvPr id="4" name="灯片编号占位符 3"/>
          <p:cNvSpPr>
            <a:spLocks noGrp="1"/>
          </p:cNvSpPr>
          <p:nvPr>
            <p:ph type="sldNum" sz="quarter" idx="10"/>
          </p:nvPr>
        </p:nvSpPr>
        <p:spPr/>
        <p:txBody>
          <a:bodyPr/>
          <a:lstStyle/>
          <a:p>
            <a:pPr>
              <a:defRPr/>
            </a:pPr>
            <a:fld id="{6516587E-7F66-4A33-9E3C-45C29973F412}" type="slidenum">
              <a:rPr lang="zh-CN" altLang="en-US" smtClean="0"/>
              <a:pPr>
                <a:defRPr/>
              </a:pPr>
              <a:t>130</a:t>
            </a:fld>
            <a:endParaRPr lang="en-US" altLang="zh-CN"/>
          </a:p>
        </p:txBody>
      </p:sp>
    </p:spTree>
    <p:extLst>
      <p:ext uri="{BB962C8B-B14F-4D97-AF65-F5344CB8AC3E}">
        <p14:creationId xmlns:p14="http://schemas.microsoft.com/office/powerpoint/2010/main" val="264284125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sz="1200" b="0" i="0" u="none" strike="noStrike" baseline="0" dirty="0">
                <a:latin typeface="Times New Roman" panose="02020603050405020304" pitchFamily="18" charset="0"/>
              </a:rPr>
              <a:t>If we could find a </a:t>
            </a:r>
            <a:r>
              <a:rPr lang="en-US" altLang="zh-CN" sz="1200" b="0" i="1" u="none" strike="noStrike" baseline="0" dirty="0">
                <a:latin typeface="Times New Roman" panose="02020603050405020304" pitchFamily="18" charset="0"/>
              </a:rPr>
              <a:t>threshold point </a:t>
            </a:r>
            <a:r>
              <a:rPr lang="en-US" altLang="zh-CN" sz="1200" b="0" i="0" u="none" strike="noStrike" baseline="0" dirty="0">
                <a:latin typeface="Times New Roman" panose="02020603050405020304" pitchFamily="18" charset="0"/>
              </a:rPr>
              <a:t>with the maximal k-</a:t>
            </a:r>
            <a:r>
              <a:rPr lang="en-US" altLang="zh-CN" sz="1200" b="0" i="0" u="none" strike="noStrike" baseline="0" dirty="0" err="1">
                <a:latin typeface="Times New Roman" panose="02020603050405020304" pitchFamily="18" charset="0"/>
              </a:rPr>
              <a:t>dist</a:t>
            </a:r>
            <a:r>
              <a:rPr lang="en-US" altLang="zh-CN" sz="1200" b="0" i="0" u="none" strike="noStrike" baseline="0" dirty="0">
                <a:latin typeface="Times New Roman" panose="02020603050405020304" pitchFamily="18" charset="0"/>
              </a:rPr>
              <a:t> value in the "thinnest" cluster of D we would have the desired parameter values.</a:t>
            </a:r>
          </a:p>
          <a:p>
            <a:r>
              <a:rPr lang="en-US" altLang="zh-CN" sz="1200" b="0" i="0" u="none" strike="noStrike" baseline="0" dirty="0">
                <a:latin typeface="Times New Roman" panose="02020603050405020304" pitchFamily="18" charset="0"/>
              </a:rPr>
              <a:t>Threshold point is the first point in the first "valley" of the sorted k-</a:t>
            </a:r>
            <a:r>
              <a:rPr lang="en-US" altLang="zh-CN" sz="1200" b="0" i="0" u="none" strike="noStrike" baseline="0" dirty="0" err="1">
                <a:latin typeface="Times New Roman" panose="02020603050405020304" pitchFamily="18" charset="0"/>
              </a:rPr>
              <a:t>dist</a:t>
            </a:r>
            <a:r>
              <a:rPr lang="en-US" altLang="zh-CN" sz="1200" b="0" i="0" u="none" strike="noStrike" baseline="0" dirty="0">
                <a:latin typeface="Times New Roman" panose="02020603050405020304" pitchFamily="18" charset="0"/>
              </a:rPr>
              <a:t> graph</a:t>
            </a:r>
            <a:endParaRPr lang="zh-CN" altLang="en-US" dirty="0"/>
          </a:p>
        </p:txBody>
      </p:sp>
      <p:sp>
        <p:nvSpPr>
          <p:cNvPr id="4" name="灯片编号占位符 3"/>
          <p:cNvSpPr>
            <a:spLocks noGrp="1"/>
          </p:cNvSpPr>
          <p:nvPr>
            <p:ph type="sldNum" sz="quarter" idx="10"/>
          </p:nvPr>
        </p:nvSpPr>
        <p:spPr/>
        <p:txBody>
          <a:bodyPr/>
          <a:lstStyle/>
          <a:p>
            <a:pPr>
              <a:defRPr/>
            </a:pPr>
            <a:fld id="{6516587E-7F66-4A33-9E3C-45C29973F412}" type="slidenum">
              <a:rPr lang="zh-CN" altLang="en-US" smtClean="0"/>
              <a:pPr>
                <a:defRPr/>
              </a:pPr>
              <a:t>131</a:t>
            </a:fld>
            <a:endParaRPr lang="en-US" altLang="zh-CN"/>
          </a:p>
        </p:txBody>
      </p:sp>
    </p:spTree>
    <p:extLst>
      <p:ext uri="{BB962C8B-B14F-4D97-AF65-F5344CB8AC3E}">
        <p14:creationId xmlns:p14="http://schemas.microsoft.com/office/powerpoint/2010/main" val="1133120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F9FD86DB-CCEA-4A9D-8141-F7694CD9D883}" type="slidenum">
              <a:rPr lang="zh-CN" altLang="en-US" smtClean="0"/>
              <a:pPr/>
              <a:t>8</a:t>
            </a:fld>
            <a:endParaRPr lang="en-US" altLang="zh-CN"/>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976160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E7109F56-CC72-43D8-9C50-2CC865177B93}" type="slidenum">
              <a:rPr lang="zh-CN" altLang="en-US" smtClean="0"/>
              <a:pPr/>
              <a:t>9</a:t>
            </a:fld>
            <a:endParaRPr lang="en-US" altLang="zh-CN"/>
          </a:p>
        </p:txBody>
      </p:sp>
      <p:sp>
        <p:nvSpPr>
          <p:cNvPr id="26627" name="Rectangle 2"/>
          <p:cNvSpPr>
            <a:spLocks noGrp="1" noRot="1" noChangeAspect="1" noChangeArrowheads="1" noTextEdit="1"/>
          </p:cNvSpPr>
          <p:nvPr>
            <p:ph type="sldImg"/>
          </p:nvPr>
        </p:nvSpPr>
        <p:spPr>
          <a:xfrm>
            <a:off x="992188" y="768350"/>
            <a:ext cx="5114925" cy="3836988"/>
          </a:xfrm>
          <a:ln/>
        </p:spPr>
      </p:sp>
      <p:sp>
        <p:nvSpPr>
          <p:cNvPr id="266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7084386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172D9C8A-99F7-41AA-8B15-05B58523BAF6}" type="datetime1">
              <a:rPr lang="zh-CN" altLang="en-US" smtClean="0"/>
              <a:pPr>
                <a:defRPr/>
              </a:pPr>
              <a:t>2018/10/17</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96536AEA-BA08-4608-9B20-DAAF09405E2E}" type="slidenum">
              <a:rPr lang="en-US" altLang="zh-CN" smtClean="0"/>
              <a:pPr>
                <a:defRPr/>
              </a:pPr>
              <a:t>‹#›</a:t>
            </a:fld>
            <a:endParaRPr lang="en-US" altLang="zh-CN"/>
          </a:p>
        </p:txBody>
      </p:sp>
      <p:sp>
        <p:nvSpPr>
          <p:cNvPr id="26" name="Rectangle 41">
            <a:extLst>
              <a:ext uri="{FF2B5EF4-FFF2-40B4-BE49-F238E27FC236}">
                <a16:creationId xmlns:a16="http://schemas.microsoft.com/office/drawing/2014/main" id="{B940138E-D854-4719-B22C-CC8773DAAB20}"/>
              </a:ext>
            </a:extLst>
          </p:cNvPr>
          <p:cNvSpPr>
            <a:spLocks noChangeArrowheads="1"/>
          </p:cNvSpPr>
          <p:nvPr userDrawn="1"/>
        </p:nvSpPr>
        <p:spPr bwMode="auto">
          <a:xfrm>
            <a:off x="0" y="0"/>
            <a:ext cx="9144000" cy="1052513"/>
          </a:xfrm>
          <a:prstGeom prst="rect">
            <a:avLst/>
          </a:prstGeom>
          <a:gradFill rotWithShape="0">
            <a:gsLst>
              <a:gs pos="0">
                <a:srgbClr val="45A2FF"/>
              </a:gs>
              <a:gs pos="100000">
                <a:srgbClr val="FFFFFF"/>
              </a:gs>
            </a:gsLst>
            <a:path path="rect">
              <a:fillToRect l="100000" b="100000"/>
            </a:path>
          </a:gradFill>
          <a:ln>
            <a:noFill/>
          </a:ln>
          <a:effectLst/>
          <a:extLst/>
        </p:spPr>
        <p:txBody>
          <a:bodyPr wrap="none" anchor="ctr"/>
          <a:lstStyle/>
          <a:p>
            <a:pPr algn="ctr" eaLnBrk="1" hangingPunct="1">
              <a:defRPr/>
            </a:pPr>
            <a:r>
              <a:rPr lang="zh-CN" altLang="en-US" sz="3600" b="1">
                <a:solidFill>
                  <a:srgbClr val="0066FF"/>
                </a:solidFill>
                <a:effectLst>
                  <a:outerShdw blurRad="38100" dist="38100" dir="2700000" algn="tl">
                    <a:srgbClr val="000000"/>
                  </a:outerShdw>
                </a:effectLst>
                <a:latin typeface="楷体_GB2312" pitchFamily="49" charset="-122"/>
                <a:ea typeface="楷体_GB2312" pitchFamily="49" charset="-122"/>
              </a:rPr>
              <a:t>数据库研究中心</a:t>
            </a:r>
            <a:endParaRPr lang="en-US" altLang="zh-CN" sz="3600" b="1">
              <a:solidFill>
                <a:srgbClr val="0066FF"/>
              </a:solidFill>
              <a:effectLst>
                <a:outerShdw blurRad="38100" dist="38100" dir="2700000" algn="tl">
                  <a:srgbClr val="000000"/>
                </a:outerShdw>
              </a:effectLst>
              <a:latin typeface="楷体_GB2312" pitchFamily="49" charset="-122"/>
              <a:ea typeface="楷体_GB2312" pitchFamily="49" charset="-122"/>
            </a:endParaRPr>
          </a:p>
        </p:txBody>
      </p:sp>
      <p:pic>
        <p:nvPicPr>
          <p:cNvPr id="27" name="Picture 42">
            <a:extLst>
              <a:ext uri="{FF2B5EF4-FFF2-40B4-BE49-F238E27FC236}">
                <a16:creationId xmlns:a16="http://schemas.microsoft.com/office/drawing/2014/main" id="{A9F739EF-06B8-4326-8146-F86586CAA17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31913"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8622352"/>
      </p:ext>
    </p:extLst>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fld id="{C814C39B-C73A-4883-A3CA-A141B8D38F07}" type="datetime1">
              <a:rPr lang="zh-CN" altLang="en-US" smtClean="0"/>
              <a:pPr>
                <a:defRPr/>
              </a:pPr>
              <a:t>2018/10/17</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5B9F7D0-7F77-4C1A-9C09-D65D77B61C9C}" type="slidenum">
              <a:rPr lang="en-US" altLang="zh-CN" smtClean="0"/>
              <a:pPr>
                <a:defRPr/>
              </a:pPr>
              <a:t>‹#›</a:t>
            </a:fld>
            <a:endParaRPr lang="en-US" altLang="zh-CN"/>
          </a:p>
        </p:txBody>
      </p:sp>
    </p:spTree>
    <p:extLst>
      <p:ext uri="{BB962C8B-B14F-4D97-AF65-F5344CB8AC3E}">
        <p14:creationId xmlns:p14="http://schemas.microsoft.com/office/powerpoint/2010/main" val="85363107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fld id="{C814C39B-C73A-4883-A3CA-A141B8D38F07}" type="datetime1">
              <a:rPr lang="zh-CN" altLang="en-US" smtClean="0"/>
              <a:pPr>
                <a:defRPr/>
              </a:pPr>
              <a:t>2018/10/17</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5B9F7D0-7F77-4C1A-9C09-D65D77B61C9C}" type="slidenum">
              <a:rPr lang="en-US" altLang="zh-CN" smtClean="0"/>
              <a:pPr>
                <a:defRPr/>
              </a:pPr>
              <a:t>‹#›</a:t>
            </a:fld>
            <a:endParaRPr lang="en-US" altLang="zh-C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158326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fld id="{C814C39B-C73A-4883-A3CA-A141B8D38F07}" type="datetime1">
              <a:rPr lang="zh-CN" altLang="en-US" smtClean="0"/>
              <a:pPr>
                <a:defRPr/>
              </a:pPr>
              <a:t>2018/10/17</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5B9F7D0-7F77-4C1A-9C09-D65D77B61C9C}" type="slidenum">
              <a:rPr lang="en-US" altLang="zh-CN" smtClean="0"/>
              <a:pPr>
                <a:defRPr/>
              </a:pPr>
              <a:t>‹#›</a:t>
            </a:fld>
            <a:endParaRPr lang="en-US" altLang="zh-CN"/>
          </a:p>
        </p:txBody>
      </p:sp>
    </p:spTree>
    <p:extLst>
      <p:ext uri="{BB962C8B-B14F-4D97-AF65-F5344CB8AC3E}">
        <p14:creationId xmlns:p14="http://schemas.microsoft.com/office/powerpoint/2010/main" val="9160533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fld id="{C814C39B-C73A-4883-A3CA-A141B8D38F07}" type="datetime1">
              <a:rPr lang="zh-CN" altLang="en-US" smtClean="0"/>
              <a:pPr>
                <a:defRPr/>
              </a:pPr>
              <a:t>2018/10/17</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5B9F7D0-7F77-4C1A-9C09-D65D77B61C9C}" type="slidenum">
              <a:rPr lang="en-US" altLang="zh-CN" smtClean="0"/>
              <a:pPr>
                <a:defRPr/>
              </a:pPr>
              <a:t>‹#›</a:t>
            </a:fld>
            <a:endParaRPr lang="en-US" altLang="zh-C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3294315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fld id="{C814C39B-C73A-4883-A3CA-A141B8D38F07}" type="datetime1">
              <a:rPr lang="zh-CN" altLang="en-US" smtClean="0"/>
              <a:pPr>
                <a:defRPr/>
              </a:pPr>
              <a:t>2018/10/17</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5B9F7D0-7F77-4C1A-9C09-D65D77B61C9C}" type="slidenum">
              <a:rPr lang="en-US" altLang="zh-CN" smtClean="0"/>
              <a:pPr>
                <a:defRPr/>
              </a:pPr>
              <a:t>‹#›</a:t>
            </a:fld>
            <a:endParaRPr lang="en-US" altLang="zh-CN"/>
          </a:p>
        </p:txBody>
      </p:sp>
    </p:spTree>
    <p:extLst>
      <p:ext uri="{BB962C8B-B14F-4D97-AF65-F5344CB8AC3E}">
        <p14:creationId xmlns:p14="http://schemas.microsoft.com/office/powerpoint/2010/main" val="225515125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E9745606-0C51-4184-88F2-3475A10D29D5}" type="datetime1">
              <a:rPr lang="zh-CN" altLang="en-US" smtClean="0"/>
              <a:pPr>
                <a:defRPr/>
              </a:pPr>
              <a:t>2018/10/17</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679834D-AEF9-4041-BD72-04B04D29C587}" type="slidenum">
              <a:rPr lang="en-US" altLang="zh-CN" smtClean="0"/>
              <a:pPr>
                <a:defRPr/>
              </a:pPr>
              <a:t>‹#›</a:t>
            </a:fld>
            <a:endParaRPr lang="en-US" altLang="zh-CN"/>
          </a:p>
        </p:txBody>
      </p:sp>
    </p:spTree>
    <p:extLst>
      <p:ext uri="{BB962C8B-B14F-4D97-AF65-F5344CB8AC3E}">
        <p14:creationId xmlns:p14="http://schemas.microsoft.com/office/powerpoint/2010/main" val="2766159603"/>
      </p:ext>
    </p:extLst>
  </p:cSld>
  <p:clrMapOvr>
    <a:masterClrMapping/>
  </p:clrMapOvr>
  <p:transition spd="med">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C814C39B-C73A-4883-A3CA-A141B8D38F07}" type="datetime1">
              <a:rPr lang="zh-CN" altLang="en-US" smtClean="0"/>
              <a:pPr>
                <a:defRPr/>
              </a:pPr>
              <a:t>2018/10/17</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5B9F7D0-7F77-4C1A-9C09-D65D77B61C9C}" type="slidenum">
              <a:rPr lang="en-US" altLang="zh-CN" smtClean="0"/>
              <a:pPr>
                <a:defRPr/>
              </a:pPr>
              <a:t>‹#›</a:t>
            </a:fld>
            <a:endParaRPr lang="en-US" altLang="zh-CN"/>
          </a:p>
        </p:txBody>
      </p:sp>
    </p:spTree>
    <p:extLst>
      <p:ext uri="{BB962C8B-B14F-4D97-AF65-F5344CB8AC3E}">
        <p14:creationId xmlns:p14="http://schemas.microsoft.com/office/powerpoint/2010/main" val="178922859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dirty="0"/>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lvl1pPr marL="342900" indent="-342900">
              <a:buFont typeface="Wingdings" panose="05000000000000000000" pitchFamily="2" charset="2"/>
              <a:buChar char="Ø"/>
              <a:defRPr>
                <a:solidFill>
                  <a:srgbClr val="0000CC"/>
                </a:solidFill>
                <a:latin typeface="华文仿宋" panose="02010600040101010101" pitchFamily="2" charset="-122"/>
                <a:ea typeface="华文仿宋" panose="02010600040101010101" pitchFamily="2" charset="-122"/>
              </a:defRPr>
            </a:lvl1pPr>
            <a:lvl2pPr marL="742950" indent="-285750">
              <a:buFont typeface="Wingdings" panose="05000000000000000000" pitchFamily="2" charset="2"/>
              <a:buChar char="ü"/>
              <a:defRPr>
                <a:solidFill>
                  <a:srgbClr val="0000CC"/>
                </a:solidFill>
                <a:latin typeface="华文仿宋" panose="02010600040101010101" pitchFamily="2" charset="-122"/>
                <a:ea typeface="华文仿宋" panose="02010600040101010101" pitchFamily="2" charset="-122"/>
              </a:defRPr>
            </a:lvl2pPr>
            <a:lvl3pPr>
              <a:defRPr>
                <a:solidFill>
                  <a:srgbClr val="0000CC"/>
                </a:solidFill>
                <a:latin typeface="华文仿宋" panose="02010600040101010101" pitchFamily="2" charset="-122"/>
                <a:ea typeface="华文仿宋" panose="02010600040101010101" pitchFamily="2" charset="-122"/>
              </a:defRPr>
            </a:lvl3pPr>
            <a:lvl4pPr>
              <a:defRPr>
                <a:solidFill>
                  <a:srgbClr val="0000CC"/>
                </a:solidFill>
                <a:latin typeface="华文仿宋" panose="02010600040101010101" pitchFamily="2" charset="-122"/>
                <a:ea typeface="华文仿宋" panose="02010600040101010101" pitchFamily="2" charset="-122"/>
              </a:defRPr>
            </a:lvl4pPr>
            <a:lvl5pPr>
              <a:defRPr>
                <a:solidFill>
                  <a:srgbClr val="0000CC"/>
                </a:solidFill>
                <a:latin typeface="华文仿宋" panose="02010600040101010101" pitchFamily="2" charset="-122"/>
                <a:ea typeface="华文仿宋" panose="02010600040101010101"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quarter" idx="2"/>
          </p:nvPr>
        </p:nvSpPr>
        <p:spPr>
          <a:xfrm>
            <a:off x="4648200" y="1719263"/>
            <a:ext cx="4038600" cy="21288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038600" cy="2130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p:cNvSpPr>
            <a:spLocks noGrp="1" noChangeArrowheads="1"/>
          </p:cNvSpPr>
          <p:nvPr>
            <p:ph type="dt" sz="half" idx="10"/>
          </p:nvPr>
        </p:nvSpPr>
        <p:spPr>
          <a:ln/>
        </p:spPr>
        <p:txBody>
          <a:bodyPr/>
          <a:lstStyle>
            <a:lvl1pPr>
              <a:defRPr/>
            </a:lvl1pPr>
          </a:lstStyle>
          <a:p>
            <a:pPr>
              <a:defRPr/>
            </a:pPr>
            <a:fld id="{5C1B72DD-E782-43CA-AF83-51D9036B8476}" type="datetime1">
              <a:rPr lang="zh-CN" altLang="en-US"/>
              <a:pPr>
                <a:defRPr/>
              </a:pPr>
              <a:t>2018/10/17</a:t>
            </a:fld>
            <a:endParaRPr lang="en-US" altLang="zh-CN"/>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a:ln/>
        </p:spPr>
        <p:txBody>
          <a:bodyPr/>
          <a:lstStyle>
            <a:lvl1pPr>
              <a:defRPr/>
            </a:lvl1pPr>
          </a:lstStyle>
          <a:p>
            <a:pPr>
              <a:defRPr/>
            </a:pPr>
            <a:fld id="{D6D0EE4B-A26A-4058-B599-B60ADC60172C}" type="slidenum">
              <a:rPr lang="en-US" altLang="zh-CN"/>
              <a:pPr>
                <a:defRPr/>
              </a:pPr>
              <a:t>‹#›</a:t>
            </a:fld>
            <a:endParaRPr lang="en-US" altLang="zh-CN"/>
          </a:p>
        </p:txBody>
      </p:sp>
    </p:spTree>
    <p:extLst>
      <p:ext uri="{BB962C8B-B14F-4D97-AF65-F5344CB8AC3E}">
        <p14:creationId xmlns:p14="http://schemas.microsoft.com/office/powerpoint/2010/main" val="1096272263"/>
      </p:ext>
    </p:extLst>
  </p:cSld>
  <p:clrMapOvr>
    <a:masterClrMapping/>
  </p:clrMapOvr>
  <p:transition spd="med">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fld id="{4CFFABCB-7332-4E2D-9E31-8AD0697D6970}" type="datetime1">
              <a:rPr lang="zh-CN" altLang="en-US"/>
              <a:pPr>
                <a:defRPr/>
              </a:pPr>
              <a:t>2018/10/17</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CCAB6B7D-C98F-4FDC-9E8D-AA82F081AD48}" type="slidenum">
              <a:rPr lang="en-US" altLang="zh-CN"/>
              <a:pPr>
                <a:defRPr/>
              </a:pPr>
              <a:t>‹#›</a:t>
            </a:fld>
            <a:endParaRPr lang="en-US" altLang="zh-CN"/>
          </a:p>
        </p:txBody>
      </p:sp>
    </p:spTree>
    <p:extLst>
      <p:ext uri="{BB962C8B-B14F-4D97-AF65-F5344CB8AC3E}">
        <p14:creationId xmlns:p14="http://schemas.microsoft.com/office/powerpoint/2010/main" val="2165027508"/>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CC"/>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Ø"/>
              <a:defRPr sz="2400">
                <a:solidFill>
                  <a:srgbClr val="0000CC"/>
                </a:solidFill>
              </a:defRPr>
            </a:lvl1pPr>
            <a:lvl2pPr marL="742950" indent="-285750">
              <a:buFont typeface="Wingdings" panose="05000000000000000000" pitchFamily="2" charset="2"/>
              <a:buChar char="ü"/>
              <a:defRPr sz="2000">
                <a:solidFill>
                  <a:srgbClr val="0000CC"/>
                </a:solidFill>
              </a:defRPr>
            </a:lvl2pPr>
            <a:lvl3pPr>
              <a:defRPr>
                <a:solidFill>
                  <a:srgbClr val="0000CC"/>
                </a:solidFill>
              </a:defRPr>
            </a:lvl3pPr>
            <a:lvl4pPr>
              <a:defRPr>
                <a:solidFill>
                  <a:srgbClr val="0000CC"/>
                </a:solidFill>
              </a:defRPr>
            </a:lvl4pPr>
            <a:lvl5pPr>
              <a:defRPr>
                <a:solidFill>
                  <a:srgbClr val="0000CC"/>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fld id="{1EEED5F2-0C1F-49DA-AA94-7F2896C105EC}" type="datetime1">
              <a:rPr lang="zh-CN" altLang="en-US" smtClean="0"/>
              <a:pPr>
                <a:defRPr/>
              </a:pPr>
              <a:t>2018/10/17</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B69438D-0944-4691-B6A1-176C2FF8382E}" type="slidenum">
              <a:rPr lang="en-US" altLang="zh-CN" smtClean="0"/>
              <a:pPr>
                <a:defRPr/>
              </a:pPr>
              <a:t>‹#›</a:t>
            </a:fld>
            <a:endParaRPr lang="en-US" altLang="zh-CN"/>
          </a:p>
        </p:txBody>
      </p:sp>
    </p:spTree>
    <p:extLst>
      <p:ext uri="{BB962C8B-B14F-4D97-AF65-F5344CB8AC3E}">
        <p14:creationId xmlns:p14="http://schemas.microsoft.com/office/powerpoint/2010/main" val="3457759639"/>
      </p:ext>
    </p:extLst>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fld id="{E330F9B6-D281-4227-BA8B-01E3138AF04F}" type="datetime1">
              <a:rPr lang="zh-CN" altLang="en-US" smtClean="0"/>
              <a:pPr>
                <a:defRPr/>
              </a:pPr>
              <a:t>2018/10/17</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BD5CE1FD-C9D2-44C2-A187-3F1725D7B99B}" type="slidenum">
              <a:rPr lang="en-US" altLang="zh-CN" smtClean="0"/>
              <a:pPr>
                <a:defRPr/>
              </a:pPr>
              <a:t>‹#›</a:t>
            </a:fld>
            <a:endParaRPr lang="en-US" altLang="zh-CN"/>
          </a:p>
        </p:txBody>
      </p:sp>
    </p:spTree>
    <p:extLst>
      <p:ext uri="{BB962C8B-B14F-4D97-AF65-F5344CB8AC3E}">
        <p14:creationId xmlns:p14="http://schemas.microsoft.com/office/powerpoint/2010/main" val="2059377159"/>
      </p:ext>
    </p:extLst>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fld id="{2CC5DDA9-B725-4A44-BC1D-41B862238950}" type="datetime1">
              <a:rPr lang="zh-CN" altLang="en-US" smtClean="0"/>
              <a:pPr>
                <a:defRPr/>
              </a:pPr>
              <a:t>2018/10/17</a:t>
            </a:fld>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23807AF7-16F4-4142-ABCD-6CF6D759CC51}" type="slidenum">
              <a:rPr lang="en-US" altLang="zh-CN" smtClean="0"/>
              <a:pPr>
                <a:defRPr/>
              </a:pPr>
              <a:t>‹#›</a:t>
            </a:fld>
            <a:endParaRPr lang="en-US" altLang="zh-CN"/>
          </a:p>
        </p:txBody>
      </p:sp>
    </p:spTree>
    <p:extLst>
      <p:ext uri="{BB962C8B-B14F-4D97-AF65-F5344CB8AC3E}">
        <p14:creationId xmlns:p14="http://schemas.microsoft.com/office/powerpoint/2010/main" val="3792643997"/>
      </p:ext>
    </p:extLst>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fld id="{26C4A868-F6DA-4F85-B441-B0820604377C}" type="datetime1">
              <a:rPr lang="zh-CN" altLang="en-US" smtClean="0"/>
              <a:pPr>
                <a:defRPr/>
              </a:pPr>
              <a:t>2018/10/17</a:t>
            </a:fld>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F3D3637B-CE00-48DF-AAF5-33DAE14C77DA}" type="slidenum">
              <a:rPr lang="en-US" altLang="zh-CN" smtClean="0"/>
              <a:pPr>
                <a:defRPr/>
              </a:pPr>
              <a:t>‹#›</a:t>
            </a:fld>
            <a:endParaRPr lang="en-US" altLang="zh-CN"/>
          </a:p>
        </p:txBody>
      </p:sp>
    </p:spTree>
    <p:extLst>
      <p:ext uri="{BB962C8B-B14F-4D97-AF65-F5344CB8AC3E}">
        <p14:creationId xmlns:p14="http://schemas.microsoft.com/office/powerpoint/2010/main" val="3834642848"/>
      </p:ext>
    </p:extLst>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F6DB3AE2-C52A-429A-A23F-C639C7581E13}" type="datetime1">
              <a:rPr lang="zh-CN" altLang="en-US" smtClean="0"/>
              <a:pPr>
                <a:defRPr/>
              </a:pPr>
              <a:t>2018/10/17</a:t>
            </a:fld>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2EDA0CBE-D2EC-461B-BD8C-51F300CB0CEF}" type="slidenum">
              <a:rPr lang="en-US" altLang="zh-CN" smtClean="0"/>
              <a:pPr>
                <a:defRPr/>
              </a:pPr>
              <a:t>‹#›</a:t>
            </a:fld>
            <a:endParaRPr lang="en-US" altLang="zh-CN"/>
          </a:p>
        </p:txBody>
      </p:sp>
    </p:spTree>
    <p:extLst>
      <p:ext uri="{BB962C8B-B14F-4D97-AF65-F5344CB8AC3E}">
        <p14:creationId xmlns:p14="http://schemas.microsoft.com/office/powerpoint/2010/main" val="1843084967"/>
      </p:ext>
    </p:extLst>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CB61C4C-EAA4-4B07-AC9D-97102B54BB5E}" type="datetime1">
              <a:rPr lang="zh-CN" altLang="en-US" smtClean="0"/>
              <a:pPr>
                <a:defRPr/>
              </a:pPr>
              <a:t>2018/10/17</a:t>
            </a:fld>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3BC3AD09-32A1-493C-99FC-4427E2011D68}" type="slidenum">
              <a:rPr lang="en-US" altLang="zh-CN" smtClean="0"/>
              <a:pPr>
                <a:defRPr/>
              </a:pPr>
              <a:t>‹#›</a:t>
            </a:fld>
            <a:endParaRPr lang="en-US" altLang="zh-CN"/>
          </a:p>
        </p:txBody>
      </p:sp>
    </p:spTree>
    <p:extLst>
      <p:ext uri="{BB962C8B-B14F-4D97-AF65-F5344CB8AC3E}">
        <p14:creationId xmlns:p14="http://schemas.microsoft.com/office/powerpoint/2010/main" val="2526666153"/>
      </p:ext>
    </p:extLst>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fld id="{9F66F013-D163-4CE8-9E64-AA4B92801867}" type="datetime1">
              <a:rPr lang="zh-CN" altLang="en-US" smtClean="0"/>
              <a:pPr>
                <a:defRPr/>
              </a:pPr>
              <a:t>2018/10/17</a:t>
            </a:fld>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84F9FCB-C149-4392-8D69-EAE74212923B}" type="slidenum">
              <a:rPr lang="en-US" altLang="zh-CN" smtClean="0"/>
              <a:pPr>
                <a:defRPr/>
              </a:pPr>
              <a:t>‹#›</a:t>
            </a:fld>
            <a:endParaRPr lang="en-US" altLang="zh-CN"/>
          </a:p>
        </p:txBody>
      </p:sp>
    </p:spTree>
    <p:extLst>
      <p:ext uri="{BB962C8B-B14F-4D97-AF65-F5344CB8AC3E}">
        <p14:creationId xmlns:p14="http://schemas.microsoft.com/office/powerpoint/2010/main" val="3212173758"/>
      </p:ext>
    </p:extLst>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fld id="{D9886406-16FC-4CFD-934D-44983828136C}" type="datetime1">
              <a:rPr lang="zh-CN" altLang="en-US" smtClean="0"/>
              <a:pPr>
                <a:defRPr/>
              </a:pPr>
              <a:t>2018/10/17</a:t>
            </a:fld>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EA57332A-4780-416B-A8BC-DE9746F7DFA5}" type="slidenum">
              <a:rPr lang="en-US" altLang="zh-CN" smtClean="0"/>
              <a:pPr>
                <a:defRPr/>
              </a:pPr>
              <a:t>‹#›</a:t>
            </a:fld>
            <a:endParaRPr lang="en-US" altLang="zh-CN"/>
          </a:p>
        </p:txBody>
      </p:sp>
    </p:spTree>
    <p:extLst>
      <p:ext uri="{BB962C8B-B14F-4D97-AF65-F5344CB8AC3E}">
        <p14:creationId xmlns:p14="http://schemas.microsoft.com/office/powerpoint/2010/main" val="3686151999"/>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C814C39B-C73A-4883-A3CA-A141B8D38F07}" type="datetime1">
              <a:rPr lang="zh-CN" altLang="en-US" smtClean="0"/>
              <a:pPr>
                <a:defRPr/>
              </a:pPr>
              <a:t>2018/10/17</a:t>
            </a:fld>
            <a:endParaRPr lang="en-US" altLang="zh-C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fld id="{F5B9F7D0-7F77-4C1A-9C09-D65D77B61C9C}" type="slidenum">
              <a:rPr lang="en-US" altLang="zh-CN" smtClean="0"/>
              <a:pPr>
                <a:defRPr/>
              </a:pPr>
              <a:t>‹#›</a:t>
            </a:fld>
            <a:endParaRPr lang="en-US" altLang="zh-CN"/>
          </a:p>
        </p:txBody>
      </p:sp>
    </p:spTree>
    <p:extLst>
      <p:ext uri="{BB962C8B-B14F-4D97-AF65-F5344CB8AC3E}">
        <p14:creationId xmlns:p14="http://schemas.microsoft.com/office/powerpoint/2010/main" val="2168327780"/>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Lst>
  <p:transition spd="med">
    <p:random/>
  </p:transition>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74.png"/></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75.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76.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78.png"/><Relationship Id="rId5" Type="http://schemas.openxmlformats.org/officeDocument/2006/relationships/oleObject" Target="../embeddings/oleObject41.bin"/><Relationship Id="rId4" Type="http://schemas.openxmlformats.org/officeDocument/2006/relationships/image" Target="../media/image77.png"/></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80.wmf"/></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12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128.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notesSlide" Target="../notesSlides/notesSlide71.xml"/><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85.png"/><Relationship Id="rId5" Type="http://schemas.openxmlformats.org/officeDocument/2006/relationships/oleObject" Target="../embeddings/oleObject44.bin"/><Relationship Id="rId4" Type="http://schemas.openxmlformats.org/officeDocument/2006/relationships/image" Target="../media/image87.png"/></Relationships>
</file>

<file path=ppt/slides/_rels/slide12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92.wmf"/></Relationships>
</file>

<file path=ppt/slides/_rels/slide13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0.w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vmlDrawing" Target="../drawings/vmlDrawing4.vml"/><Relationship Id="rId5" Type="http://schemas.openxmlformats.org/officeDocument/2006/relationships/image" Target="../media/image15.wmf"/><Relationship Id="rId4"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5.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16.wmf"/><Relationship Id="rId4"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7.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16.wmf"/><Relationship Id="rId4" Type="http://schemas.openxmlformats.org/officeDocument/2006/relationships/oleObject" Target="../embeddings/oleObject9.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8.xml"/><Relationship Id="rId1" Type="http://schemas.openxmlformats.org/officeDocument/2006/relationships/vmlDrawing" Target="../drawings/vmlDrawing7.vml"/><Relationship Id="rId5" Type="http://schemas.openxmlformats.org/officeDocument/2006/relationships/image" Target="../media/image18.wmf"/><Relationship Id="rId4" Type="http://schemas.openxmlformats.org/officeDocument/2006/relationships/oleObject" Target="../embeddings/oleObject11.bin"/></Relationships>
</file>

<file path=ppt/slides/_rels/slide24.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1.wmf"/><Relationship Id="rId4" Type="http://schemas.openxmlformats.org/officeDocument/2006/relationships/image" Target="../media/image20.w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7.xml"/><Relationship Id="rId1" Type="http://schemas.openxmlformats.org/officeDocument/2006/relationships/vmlDrawing" Target="../drawings/vmlDrawing8.vml"/><Relationship Id="rId5" Type="http://schemas.openxmlformats.org/officeDocument/2006/relationships/image" Target="../media/image22.wmf"/><Relationship Id="rId4" Type="http://schemas.openxmlformats.org/officeDocument/2006/relationships/oleObject" Target="../embeddings/oleObject12.bin"/></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26.wmf"/><Relationship Id="rId2" Type="http://schemas.openxmlformats.org/officeDocument/2006/relationships/slideLayout" Target="../slideLayouts/slideLayout17.xml"/><Relationship Id="rId1" Type="http://schemas.openxmlformats.org/officeDocument/2006/relationships/vmlDrawing" Target="../drawings/vmlDrawing9.vml"/><Relationship Id="rId6" Type="http://schemas.openxmlformats.org/officeDocument/2006/relationships/oleObject" Target="../embeddings/oleObject14.bin"/><Relationship Id="rId5" Type="http://schemas.openxmlformats.org/officeDocument/2006/relationships/image" Target="../media/image25.wmf"/><Relationship Id="rId4" Type="http://schemas.openxmlformats.org/officeDocument/2006/relationships/oleObject" Target="../embeddings/oleObject13.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28.wmf"/><Relationship Id="rId2" Type="http://schemas.openxmlformats.org/officeDocument/2006/relationships/slideLayout" Target="../slideLayouts/slideLayout17.xml"/><Relationship Id="rId1" Type="http://schemas.openxmlformats.org/officeDocument/2006/relationships/vmlDrawing" Target="../drawings/vmlDrawing10.vml"/><Relationship Id="rId6" Type="http://schemas.openxmlformats.org/officeDocument/2006/relationships/oleObject" Target="../embeddings/oleObject16.bin"/><Relationship Id="rId5" Type="http://schemas.openxmlformats.org/officeDocument/2006/relationships/image" Target="../media/image27.wmf"/><Relationship Id="rId4" Type="http://schemas.openxmlformats.org/officeDocument/2006/relationships/oleObject" Target="../embeddings/oleObject15.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8.xml"/><Relationship Id="rId1" Type="http://schemas.openxmlformats.org/officeDocument/2006/relationships/vmlDrawing" Target="../drawings/vmlDrawing11.vml"/><Relationship Id="rId5" Type="http://schemas.openxmlformats.org/officeDocument/2006/relationships/image" Target="../media/image29.wmf"/><Relationship Id="rId4" Type="http://schemas.openxmlformats.org/officeDocument/2006/relationships/oleObject" Target="../embeddings/oleObject17.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29.wmf"/><Relationship Id="rId4" Type="http://schemas.openxmlformats.org/officeDocument/2006/relationships/oleObject" Target="../embeddings/oleObject18.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oleObject" Target="../embeddings/oleObject20.bin"/><Relationship Id="rId4" Type="http://schemas.openxmlformats.org/officeDocument/2006/relationships/image" Target="../media/image39.e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40.wmf"/><Relationship Id="rId4" Type="http://schemas.openxmlformats.org/officeDocument/2006/relationships/oleObject" Target="../embeddings/oleObject21.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41.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42.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43.wmf"/></Relationships>
</file>

<file path=ppt/slides/_rels/slide63.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45.emf"/><Relationship Id="rId5" Type="http://schemas.openxmlformats.org/officeDocument/2006/relationships/oleObject" Target="../embeddings/oleObject26.bin"/><Relationship Id="rId4" Type="http://schemas.openxmlformats.org/officeDocument/2006/relationships/image" Target="../media/image44.emf"/></Relationships>
</file>

<file path=ppt/slides/_rels/slide64.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48.emf"/><Relationship Id="rId5" Type="http://schemas.openxmlformats.org/officeDocument/2006/relationships/oleObject" Target="../embeddings/oleObject29.bin"/><Relationship Id="rId4" Type="http://schemas.openxmlformats.org/officeDocument/2006/relationships/image" Target="../media/image47.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7.wmf"/><Relationship Id="rId2" Type="http://schemas.openxmlformats.org/officeDocument/2006/relationships/slideLayout" Target="../slideLayouts/slideLayout1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wmf"/><Relationship Id="rId4" Type="http://schemas.openxmlformats.org/officeDocument/2006/relationships/oleObject" Target="../embeddings/oleObject2.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 Id="rId5" Type="http://schemas.openxmlformats.org/officeDocument/2006/relationships/image" Target="../media/image61.png"/><Relationship Id="rId4" Type="http://schemas.openxmlformats.org/officeDocument/2006/relationships/image" Target="../media/image60.png"/></Relationships>
</file>

<file path=ppt/slides/_rels/slide9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94.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55.xml"/><Relationship Id="rId7" Type="http://schemas.openxmlformats.org/officeDocument/2006/relationships/image" Target="../media/image66.wmf"/><Relationship Id="rId12" Type="http://schemas.openxmlformats.org/officeDocument/2006/relationships/image" Target="../media/image69.png"/><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32.bin"/><Relationship Id="rId11" Type="http://schemas.openxmlformats.org/officeDocument/2006/relationships/image" Target="../media/image68.wmf"/><Relationship Id="rId5" Type="http://schemas.openxmlformats.org/officeDocument/2006/relationships/image" Target="../media/image65.e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67.w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71.wmf"/><Relationship Id="rId5" Type="http://schemas.openxmlformats.org/officeDocument/2006/relationships/oleObject" Target="../embeddings/oleObject36.bin"/><Relationship Id="rId4" Type="http://schemas.openxmlformats.org/officeDocument/2006/relationships/image" Target="../media/image70.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48183080-7B58-4C52-83DA-2649A7DF354F}" type="slidenum">
              <a:rPr lang="en-US" altLang="zh-CN" smtClean="0"/>
              <a:pPr/>
              <a:t>1</a:t>
            </a:fld>
            <a:endParaRPr lang="en-US" altLang="zh-CN"/>
          </a:p>
        </p:txBody>
      </p:sp>
      <p:sp>
        <p:nvSpPr>
          <p:cNvPr id="5123" name="Text Box 7"/>
          <p:cNvSpPr txBox="1">
            <a:spLocks noChangeArrowheads="1"/>
          </p:cNvSpPr>
          <p:nvPr/>
        </p:nvSpPr>
        <p:spPr bwMode="auto">
          <a:xfrm>
            <a:off x="899592" y="272289"/>
            <a:ext cx="7993063" cy="2377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spcBef>
                <a:spcPct val="50000"/>
              </a:spcBef>
            </a:pPr>
            <a:r>
              <a:rPr lang="zh-CN" altLang="en-US" sz="6600" b="1" dirty="0">
                <a:solidFill>
                  <a:srgbClr val="0000CC"/>
                </a:solidFill>
                <a:latin typeface="+mj-ea"/>
                <a:ea typeface="+mj-ea"/>
              </a:rPr>
              <a:t>聚类分析</a:t>
            </a:r>
            <a:endParaRPr lang="en-US" altLang="zh-CN" sz="6600" b="1" dirty="0">
              <a:solidFill>
                <a:srgbClr val="0000CC"/>
              </a:solidFill>
              <a:latin typeface="+mj-ea"/>
              <a:ea typeface="+mj-ea"/>
            </a:endParaRPr>
          </a:p>
          <a:p>
            <a:pPr algn="r" eaLnBrk="1" hangingPunct="1">
              <a:spcBef>
                <a:spcPct val="50000"/>
              </a:spcBef>
            </a:pPr>
            <a:r>
              <a:rPr lang="en-US" altLang="zh-CN" sz="5500" b="1" dirty="0">
                <a:solidFill>
                  <a:srgbClr val="0000CC"/>
                </a:solidFill>
                <a:latin typeface="+mj-ea"/>
                <a:ea typeface="+mj-ea"/>
              </a:rPr>
              <a:t>Cluster Analysis</a:t>
            </a:r>
            <a:endParaRPr lang="zh-CN" altLang="en-US" sz="5500" b="1" dirty="0">
              <a:solidFill>
                <a:srgbClr val="0000CC"/>
              </a:solidFill>
              <a:latin typeface="+mj-ea"/>
              <a:ea typeface="+mj-ea"/>
            </a:endParaRPr>
          </a:p>
        </p:txBody>
      </p:sp>
      <p:pic>
        <p:nvPicPr>
          <p:cNvPr id="5124" name="Picture 11" descr="kmeans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492896"/>
            <a:ext cx="4303712" cy="450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F6806914-2DC6-4210-97AF-99BBB9439F0A}"/>
              </a:ext>
            </a:extLst>
          </p:cNvPr>
          <p:cNvSpPr txBox="1">
            <a:spLocks noChangeArrowheads="1"/>
          </p:cNvSpPr>
          <p:nvPr/>
        </p:nvSpPr>
        <p:spPr>
          <a:xfrm>
            <a:off x="3340015" y="3672267"/>
            <a:ext cx="5148263" cy="1295400"/>
          </a:xfrm>
          <a:prstGeom prst="rect">
            <a:avLst/>
          </a:prstGeom>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algn="ctr" eaLnBrk="1" hangingPunct="1">
              <a:lnSpc>
                <a:spcPct val="90000"/>
              </a:lnSpc>
              <a:spcBef>
                <a:spcPct val="50000"/>
              </a:spcBef>
              <a:buClrTx/>
              <a:buSzTx/>
              <a:buFontTx/>
              <a:buNone/>
            </a:pPr>
            <a:r>
              <a:rPr lang="zh-CN" altLang="en-US" b="1" kern="0" dirty="0">
                <a:solidFill>
                  <a:srgbClr val="0000FF"/>
                </a:solidFill>
                <a:latin typeface="华文新魏" panose="02010800040101010101" pitchFamily="2" charset="-122"/>
                <a:ea typeface="华文新魏" panose="02010800040101010101" pitchFamily="2" charset="-122"/>
              </a:rPr>
              <a:t> 石胜飞  </a:t>
            </a:r>
            <a:endParaRPr lang="en-US" altLang="zh-CN" b="1" kern="0" dirty="0">
              <a:solidFill>
                <a:srgbClr val="0000FF"/>
              </a:solidFill>
              <a:latin typeface="华文新魏" panose="02010800040101010101" pitchFamily="2" charset="-122"/>
              <a:ea typeface="华文新魏" panose="02010800040101010101" pitchFamily="2" charset="-122"/>
            </a:endParaRPr>
          </a:p>
          <a:p>
            <a:pPr marL="0" indent="0" algn="ctr" eaLnBrk="1" hangingPunct="1">
              <a:spcBef>
                <a:spcPts val="1000"/>
              </a:spcBef>
              <a:buClr>
                <a:srgbClr val="90C226"/>
              </a:buClr>
              <a:buSzPct val="80000"/>
              <a:buNone/>
            </a:pPr>
            <a:r>
              <a:rPr lang="zh-CN" altLang="en-US" sz="2000" kern="0" dirty="0">
                <a:solidFill>
                  <a:srgbClr val="0070C0"/>
                </a:solidFill>
                <a:latin typeface="华文新魏" panose="02010800040101010101" pitchFamily="2" charset="-122"/>
                <a:ea typeface="华文新魏" panose="02010800040101010101" pitchFamily="2" charset="-122"/>
              </a:rPr>
              <a:t>海量数据计算研究中心</a:t>
            </a:r>
            <a:endParaRPr lang="en-US" altLang="zh-CN" sz="2000" kern="0" dirty="0">
              <a:solidFill>
                <a:srgbClr val="0070C0"/>
              </a:solidFill>
              <a:latin typeface="华文新魏" panose="02010800040101010101" pitchFamily="2" charset="-122"/>
              <a:ea typeface="华文新魏" panose="02010800040101010101" pitchFamily="2" charset="-122"/>
            </a:endParaRPr>
          </a:p>
          <a:p>
            <a:pPr marL="0" indent="0" algn="r" eaLnBrk="1" hangingPunct="1">
              <a:spcBef>
                <a:spcPts val="1000"/>
              </a:spcBef>
              <a:buClr>
                <a:srgbClr val="90C226"/>
              </a:buClr>
              <a:buSzPct val="80000"/>
              <a:buNone/>
            </a:pPr>
            <a:r>
              <a:rPr lang="zh-CN" altLang="en-US" sz="2000" kern="0" dirty="0">
                <a:solidFill>
                  <a:srgbClr val="0070C0"/>
                </a:solidFill>
                <a:latin typeface="华文新魏" panose="02010800040101010101" pitchFamily="2" charset="-122"/>
                <a:ea typeface="华文新魏" panose="02010800040101010101" pitchFamily="2" charset="-122"/>
              </a:rPr>
              <a:t>哈尔滨工业大学计算机科学与技术学院</a:t>
            </a:r>
            <a:endParaRPr lang="en-US" altLang="zh-CN" sz="2000" kern="0" dirty="0">
              <a:solidFill>
                <a:srgbClr val="0070C0"/>
              </a:solidFill>
              <a:latin typeface="华文新魏" panose="02010800040101010101" pitchFamily="2" charset="-122"/>
              <a:ea typeface="华文新魏" panose="02010800040101010101" pitchFamily="2" charset="-122"/>
            </a:endParaRPr>
          </a:p>
          <a:p>
            <a:pPr eaLnBrk="1" hangingPunct="1">
              <a:lnSpc>
                <a:spcPct val="90000"/>
              </a:lnSpc>
              <a:spcBef>
                <a:spcPct val="50000"/>
              </a:spcBef>
              <a:buClrTx/>
              <a:buSzTx/>
              <a:buFontTx/>
              <a:buNone/>
            </a:pPr>
            <a:endParaRPr lang="en-US" altLang="zh-CN" b="1" kern="0" dirty="0">
              <a:solidFill>
                <a:schemeClr val="folHlink"/>
              </a:solidFill>
              <a:latin typeface="华文仿宋" panose="02010600040101010101" pitchFamily="2" charset="-122"/>
              <a:ea typeface="华文仿宋" panose="02010600040101010101" pitchFamily="2" charset="-122"/>
            </a:endParaRPr>
          </a:p>
        </p:txBody>
      </p:sp>
      <p:pic>
        <p:nvPicPr>
          <p:cNvPr id="6" name="图片 5">
            <a:extLst>
              <a:ext uri="{FF2B5EF4-FFF2-40B4-BE49-F238E27FC236}">
                <a16:creationId xmlns:a16="http://schemas.microsoft.com/office/drawing/2014/main" id="{21C272CB-53DB-40A9-9E02-8C056EDFE8B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1189" y="5131967"/>
            <a:ext cx="1259538" cy="1726033"/>
          </a:xfrm>
          <a:prstGeom prst="rect">
            <a:avLst/>
          </a:prstGeom>
        </p:spPr>
      </p:pic>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539552" y="367172"/>
            <a:ext cx="7543800" cy="786482"/>
          </a:xfrm>
        </p:spPr>
        <p:txBody>
          <a:bodyPr/>
          <a:lstStyle/>
          <a:p>
            <a:pPr algn="ctr" eaLnBrk="1" hangingPunct="1"/>
            <a:r>
              <a:rPr lang="zh-CN" altLang="en-US" dirty="0">
                <a:solidFill>
                  <a:srgbClr val="4141FF"/>
                </a:solidFill>
              </a:rPr>
              <a:t>相异性度量（距离）</a:t>
            </a:r>
          </a:p>
        </p:txBody>
      </p:sp>
      <p:sp>
        <p:nvSpPr>
          <p:cNvPr id="458755" name="Rectangle 3"/>
          <p:cNvSpPr>
            <a:spLocks noGrp="1" noChangeArrowheads="1"/>
          </p:cNvSpPr>
          <p:nvPr>
            <p:ph type="body" sz="half" idx="1"/>
          </p:nvPr>
        </p:nvSpPr>
        <p:spPr>
          <a:xfrm>
            <a:off x="179512" y="1153654"/>
            <a:ext cx="8404225" cy="2699692"/>
          </a:xfrm>
        </p:spPr>
        <p:txBody>
          <a:bodyPr/>
          <a:lstStyle/>
          <a:p>
            <a:pPr algn="just" eaLnBrk="1" hangingPunct="1">
              <a:lnSpc>
                <a:spcPct val="120000"/>
              </a:lnSpc>
            </a:pPr>
            <a:r>
              <a:rPr lang="en-US" altLang="zh-CN" sz="2600" i="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X</a:t>
            </a:r>
            <a:r>
              <a:rPr lang="en-US" altLang="zh-CN" sz="2600" i="1" baseline="-30000"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i</a:t>
            </a:r>
            <a:r>
              <a:rPr lang="en-US" altLang="zh-CN" sz="2600"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600" i="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x</a:t>
            </a:r>
            <a:r>
              <a:rPr lang="en-US" altLang="zh-CN" sz="2600" i="1" baseline="-30000"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i1</a:t>
            </a:r>
            <a:r>
              <a:rPr lang="en-US" altLang="zh-CN" sz="2600" i="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600" i="1" dirty="0" err="1">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x</a:t>
            </a:r>
            <a:r>
              <a:rPr lang="en-US" altLang="zh-CN" sz="2600" i="1" baseline="-30000" dirty="0" err="1">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in</a:t>
            </a:r>
            <a:r>
              <a:rPr lang="en-US" altLang="zh-CN" sz="2600"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2600"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和</a:t>
            </a:r>
            <a:r>
              <a:rPr lang="en-US" altLang="zh-CN" sz="2600" i="1" dirty="0" err="1">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X</a:t>
            </a:r>
            <a:r>
              <a:rPr lang="en-US" altLang="zh-CN" sz="2600" i="1" baseline="-30000" dirty="0" err="1">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j</a:t>
            </a:r>
            <a:r>
              <a:rPr lang="en-US" altLang="zh-CN" sz="2600"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600" i="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x</a:t>
            </a:r>
            <a:r>
              <a:rPr lang="en-US" altLang="zh-CN" sz="2600" i="1" baseline="-30000"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j1</a:t>
            </a:r>
            <a:r>
              <a:rPr lang="en-US" altLang="zh-CN" sz="2600" i="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600" i="1" dirty="0" err="1">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x</a:t>
            </a:r>
            <a:r>
              <a:rPr lang="en-US" altLang="zh-CN" sz="2600" i="1" baseline="-30000" dirty="0" err="1">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jn</a:t>
            </a:r>
            <a:r>
              <a:rPr lang="en-US" altLang="zh-CN" sz="2600"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2600"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是两个具有</a:t>
            </a:r>
            <a:r>
              <a:rPr lang="en-US" altLang="zh-CN" sz="2600" i="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n</a:t>
            </a:r>
            <a:r>
              <a:rPr lang="zh-CN" altLang="en-US" sz="2600"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个属性的两个样本。距离度量标准</a:t>
            </a:r>
            <a:r>
              <a:rPr lang="en-US" altLang="zh-CN" sz="2600"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d(</a:t>
            </a:r>
            <a:r>
              <a:rPr lang="en-US" altLang="zh-CN" sz="2600" i="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X</a:t>
            </a:r>
            <a:r>
              <a:rPr lang="en-US" altLang="zh-CN" sz="2600" i="1" baseline="-30000"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i</a:t>
            </a:r>
            <a:r>
              <a:rPr lang="en-US" altLang="zh-CN" sz="2600"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 </a:t>
            </a:r>
            <a:r>
              <a:rPr lang="en-US" altLang="zh-CN" sz="2600" i="1" dirty="0" err="1">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X</a:t>
            </a:r>
            <a:r>
              <a:rPr lang="en-US" altLang="zh-CN" sz="2600" i="1" baseline="-30000" dirty="0" err="1">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j</a:t>
            </a:r>
            <a:r>
              <a:rPr lang="en-US" altLang="zh-CN" sz="2600"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2600"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表示第</a:t>
            </a:r>
            <a:r>
              <a:rPr lang="en-US" altLang="zh-CN" sz="2600" i="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i</a:t>
            </a:r>
            <a:r>
              <a:rPr lang="zh-CN" altLang="en-US" sz="2600"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个样本与第</a:t>
            </a:r>
            <a:r>
              <a:rPr lang="en-US" altLang="zh-CN" sz="2600" i="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j</a:t>
            </a:r>
            <a:r>
              <a:rPr lang="zh-CN" altLang="en-US" sz="2600"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个样本间的距离。</a:t>
            </a:r>
          </a:p>
          <a:p>
            <a:pPr algn="just" eaLnBrk="1" hangingPunct="1">
              <a:lnSpc>
                <a:spcPct val="120000"/>
              </a:lnSpc>
            </a:pPr>
            <a:r>
              <a:rPr lang="zh-CN" altLang="en-US" sz="2600"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在聚类分析中，最常用的距离度量标准是</a:t>
            </a:r>
            <a:r>
              <a:rPr lang="en-US" altLang="zh-CN" sz="2600" i="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d</a:t>
            </a:r>
            <a:r>
              <a:rPr lang="zh-CN" altLang="en-US" sz="2600"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维空间中的欧几里德距离：</a:t>
            </a:r>
          </a:p>
        </p:txBody>
      </p:sp>
      <p:pic>
        <p:nvPicPr>
          <p:cNvPr id="458756" name="Picture 4"/>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1547664" y="3695471"/>
            <a:ext cx="6192837" cy="942975"/>
          </a:xfrm>
          <a:noFill/>
        </p:spPr>
      </p:pic>
      <p:sp>
        <p:nvSpPr>
          <p:cNvPr id="23554"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9FBE4517-B390-458C-95E9-1E7D99CD8E26}" type="slidenum">
              <a:rPr lang="en-US" altLang="zh-CN" smtClean="0"/>
              <a:pPr/>
              <a:t>10</a:t>
            </a:fld>
            <a:endParaRPr lang="en-US" altLang="zh-CN"/>
          </a:p>
        </p:txBody>
      </p:sp>
      <p:sp>
        <p:nvSpPr>
          <p:cNvPr id="6" name="Rectangle 3"/>
          <p:cNvSpPr txBox="1">
            <a:spLocks noChangeArrowheads="1"/>
          </p:cNvSpPr>
          <p:nvPr/>
        </p:nvSpPr>
        <p:spPr>
          <a:xfrm>
            <a:off x="200223" y="4638446"/>
            <a:ext cx="8404225" cy="1958906"/>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20000"/>
              </a:lnSpc>
            </a:pPr>
            <a:r>
              <a:rPr lang="zh-CN" altLang="en-US" sz="26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它定义了多维空间中点与点之间的“直线距离”。</a:t>
            </a:r>
            <a:endParaRPr lang="en-US" altLang="zh-CN" sz="26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endParaRPr>
          </a:p>
          <a:p>
            <a:pPr algn="just">
              <a:lnSpc>
                <a:spcPct val="120000"/>
              </a:lnSpc>
            </a:pPr>
            <a:r>
              <a:rPr lang="zh-CN" altLang="en-US" sz="26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具有空间旋转不变性。</a:t>
            </a:r>
            <a:endParaRPr lang="en-US" altLang="zh-CN" sz="26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endParaRPr>
          </a:p>
          <a:p>
            <a:pPr algn="just">
              <a:lnSpc>
                <a:spcPct val="120000"/>
              </a:lnSpc>
            </a:pPr>
            <a:r>
              <a:rPr lang="zh-CN" altLang="en-US" sz="26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需要保持各维度指标在相同的刻度级别</a:t>
            </a:r>
            <a:endParaRPr lang="en-US" altLang="zh-CN" sz="26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endParaRPr>
          </a:p>
          <a:p>
            <a:pPr algn="just">
              <a:lnSpc>
                <a:spcPct val="120000"/>
              </a:lnSpc>
            </a:pPr>
            <a:r>
              <a:rPr lang="zh-CN" altLang="en-US" sz="26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注重各个对象的特征在数值上的差异，用于从维度的数值大小中分析个体差异。</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58755">
                                            <p:txEl>
                                              <p:pRg st="1" end="1"/>
                                            </p:txEl>
                                          </p:spTgt>
                                        </p:tgtEl>
                                        <p:attrNameLst>
                                          <p:attrName>style.visibility</p:attrName>
                                        </p:attrNameLst>
                                      </p:cBhvr>
                                      <p:to>
                                        <p:strVal val="visible"/>
                                      </p:to>
                                    </p:set>
                                    <p:animEffect transition="in" filter="box(in)">
                                      <p:cBhvr>
                                        <p:cTn id="7" dur="500"/>
                                        <p:tgtEl>
                                          <p:spTgt spid="4587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58756"/>
                                        </p:tgtEl>
                                        <p:attrNameLst>
                                          <p:attrName>style.visibility</p:attrName>
                                        </p:attrNameLst>
                                      </p:cBhvr>
                                      <p:to>
                                        <p:strVal val="visible"/>
                                      </p:to>
                                    </p:set>
                                    <p:animEffect transition="in" filter="box(in)">
                                      <p:cBhvr>
                                        <p:cTn id="12" dur="500"/>
                                        <p:tgtEl>
                                          <p:spTgt spid="45875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467544" y="116632"/>
            <a:ext cx="7543800" cy="796950"/>
          </a:xfrm>
        </p:spPr>
        <p:txBody>
          <a:bodyPr/>
          <a:lstStyle/>
          <a:p>
            <a:r>
              <a:rPr lang="en-US" altLang="zh-CN" dirty="0">
                <a:ea typeface="宋体" charset="-122"/>
              </a:rPr>
              <a:t>Example of BIRCH(2)</a:t>
            </a:r>
            <a:endParaRPr lang="zh-CN" altLang="en-US" dirty="0">
              <a:ea typeface="宋体" charset="-122"/>
            </a:endParaRPr>
          </a:p>
        </p:txBody>
      </p:sp>
      <p:sp>
        <p:nvSpPr>
          <p:cNvPr id="27653" name="矩形 5"/>
          <p:cNvSpPr>
            <a:spLocks noChangeArrowheads="1"/>
          </p:cNvSpPr>
          <p:nvPr/>
        </p:nvSpPr>
        <p:spPr bwMode="auto">
          <a:xfrm>
            <a:off x="179512" y="1052736"/>
            <a:ext cx="7983141" cy="680473"/>
          </a:xfrm>
          <a:prstGeom prst="rect">
            <a:avLst/>
          </a:prstGeom>
          <a:noFill/>
          <a:ln w="9525">
            <a:noFill/>
            <a:miter lim="800000"/>
            <a:headEnd/>
            <a:tailEnd/>
          </a:ln>
        </p:spPr>
        <p:txBody>
          <a:bodyPr lIns="64291" tIns="32146" rIns="64291" bIns="32146">
            <a:spAutoFit/>
          </a:bodyPr>
          <a:lstStyle/>
          <a:p>
            <a:pPr algn="l"/>
            <a:r>
              <a:rPr lang="en-US" altLang="zh-TW" sz="2000" dirty="0">
                <a:ea typeface="新細明體" pitchFamily="18" charset="-120"/>
              </a:rPr>
              <a:t>If the branching factor of a leaf node can not exceed 3, then LN</a:t>
            </a:r>
            <a:r>
              <a:rPr lang="en-US" altLang="zh-TW" sz="2000" baseline="-25000" dirty="0">
                <a:ea typeface="新細明體" pitchFamily="18" charset="-120"/>
              </a:rPr>
              <a:t>1</a:t>
            </a:r>
            <a:r>
              <a:rPr lang="en-US" altLang="zh-TW" sz="2000" dirty="0">
                <a:ea typeface="新細明體" pitchFamily="18" charset="-120"/>
              </a:rPr>
              <a:t> is split.</a:t>
            </a:r>
          </a:p>
        </p:txBody>
      </p:sp>
      <p:grpSp>
        <p:nvGrpSpPr>
          <p:cNvPr id="2" name="组合 6"/>
          <p:cNvGrpSpPr>
            <a:grpSpLocks/>
          </p:cNvGrpSpPr>
          <p:nvPr/>
        </p:nvGrpSpPr>
        <p:grpSpPr bwMode="auto">
          <a:xfrm>
            <a:off x="539552" y="1700808"/>
            <a:ext cx="8280920" cy="4968553"/>
            <a:chOff x="457200" y="1676400"/>
            <a:chExt cx="8153400" cy="4939486"/>
          </a:xfrm>
        </p:grpSpPr>
        <p:sp>
          <p:nvSpPr>
            <p:cNvPr id="27655" name="Oval 4"/>
            <p:cNvSpPr>
              <a:spLocks noChangeArrowheads="1"/>
            </p:cNvSpPr>
            <p:nvPr/>
          </p:nvSpPr>
          <p:spPr bwMode="auto">
            <a:xfrm>
              <a:off x="457200" y="1676400"/>
              <a:ext cx="1447800" cy="1828800"/>
            </a:xfrm>
            <a:prstGeom prst="ellipse">
              <a:avLst/>
            </a:prstGeom>
            <a:noFill/>
            <a:ln w="38100">
              <a:solidFill>
                <a:srgbClr val="FF0000"/>
              </a:solidFill>
              <a:round/>
              <a:headEnd/>
              <a:tailEnd/>
            </a:ln>
          </p:spPr>
          <p:txBody>
            <a:bodyPr wrap="none" anchor="ctr"/>
            <a:lstStyle/>
            <a:p>
              <a:endParaRPr lang="zh-CN" altLang="en-US" sz="2000" dirty="0">
                <a:ea typeface="宋体" charset="-122"/>
              </a:endParaRPr>
            </a:p>
          </p:txBody>
        </p:sp>
        <p:sp>
          <p:nvSpPr>
            <p:cNvPr id="27656" name="Oval 5"/>
            <p:cNvSpPr>
              <a:spLocks noChangeArrowheads="1"/>
            </p:cNvSpPr>
            <p:nvPr/>
          </p:nvSpPr>
          <p:spPr bwMode="auto">
            <a:xfrm>
              <a:off x="3429000" y="2209800"/>
              <a:ext cx="1981200" cy="1447800"/>
            </a:xfrm>
            <a:prstGeom prst="ellipse">
              <a:avLst/>
            </a:prstGeom>
            <a:noFill/>
            <a:ln w="38100">
              <a:solidFill>
                <a:srgbClr val="FF0000"/>
              </a:solidFill>
              <a:round/>
              <a:headEnd/>
              <a:tailEnd/>
            </a:ln>
          </p:spPr>
          <p:txBody>
            <a:bodyPr wrap="none" anchor="ctr"/>
            <a:lstStyle/>
            <a:p>
              <a:endParaRPr lang="zh-CN" altLang="en-US" sz="2000" dirty="0">
                <a:ea typeface="宋体" charset="-122"/>
              </a:endParaRPr>
            </a:p>
          </p:txBody>
        </p:sp>
        <p:sp>
          <p:nvSpPr>
            <p:cNvPr id="27657" name="Oval 6"/>
            <p:cNvSpPr>
              <a:spLocks noChangeArrowheads="1"/>
            </p:cNvSpPr>
            <p:nvPr/>
          </p:nvSpPr>
          <p:spPr bwMode="auto">
            <a:xfrm>
              <a:off x="5867400" y="1828800"/>
              <a:ext cx="2743200" cy="1752600"/>
            </a:xfrm>
            <a:prstGeom prst="ellipse">
              <a:avLst/>
            </a:prstGeom>
            <a:noFill/>
            <a:ln w="38100">
              <a:solidFill>
                <a:srgbClr val="FF0000"/>
              </a:solidFill>
              <a:round/>
              <a:headEnd/>
              <a:tailEnd/>
            </a:ln>
          </p:spPr>
          <p:txBody>
            <a:bodyPr wrap="none" anchor="ctr"/>
            <a:lstStyle/>
            <a:p>
              <a:endParaRPr lang="zh-CN" altLang="en-US" sz="2000" dirty="0">
                <a:ea typeface="宋体" charset="-122"/>
              </a:endParaRPr>
            </a:p>
          </p:txBody>
        </p:sp>
        <p:sp>
          <p:nvSpPr>
            <p:cNvPr id="27658" name="Oval 7"/>
            <p:cNvSpPr>
              <a:spLocks noChangeArrowheads="1"/>
            </p:cNvSpPr>
            <p:nvPr/>
          </p:nvSpPr>
          <p:spPr bwMode="auto">
            <a:xfrm>
              <a:off x="685800" y="2590800"/>
              <a:ext cx="685800" cy="685800"/>
            </a:xfrm>
            <a:prstGeom prst="ellipse">
              <a:avLst/>
            </a:prstGeom>
            <a:noFill/>
            <a:ln w="9525">
              <a:solidFill>
                <a:srgbClr val="FFFF00"/>
              </a:solidFill>
              <a:round/>
              <a:headEnd/>
              <a:tailEnd/>
            </a:ln>
          </p:spPr>
          <p:txBody>
            <a:bodyPr wrap="none" anchor="ctr"/>
            <a:lstStyle/>
            <a:p>
              <a:endParaRPr lang="zh-CN" altLang="en-US" sz="2000" dirty="0">
                <a:ea typeface="宋体" charset="-122"/>
              </a:endParaRPr>
            </a:p>
          </p:txBody>
        </p:sp>
        <p:sp>
          <p:nvSpPr>
            <p:cNvPr id="27659" name="Oval 8"/>
            <p:cNvSpPr>
              <a:spLocks noChangeArrowheads="1"/>
            </p:cNvSpPr>
            <p:nvPr/>
          </p:nvSpPr>
          <p:spPr bwMode="auto">
            <a:xfrm>
              <a:off x="1066800" y="28194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660" name="Oval 9"/>
            <p:cNvSpPr>
              <a:spLocks noChangeArrowheads="1"/>
            </p:cNvSpPr>
            <p:nvPr/>
          </p:nvSpPr>
          <p:spPr bwMode="auto">
            <a:xfrm>
              <a:off x="1066800" y="29718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661" name="Oval 10"/>
            <p:cNvSpPr>
              <a:spLocks noChangeArrowheads="1"/>
            </p:cNvSpPr>
            <p:nvPr/>
          </p:nvSpPr>
          <p:spPr bwMode="auto">
            <a:xfrm>
              <a:off x="838200" y="28956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662" name="Oval 11"/>
            <p:cNvSpPr>
              <a:spLocks noChangeArrowheads="1"/>
            </p:cNvSpPr>
            <p:nvPr/>
          </p:nvSpPr>
          <p:spPr bwMode="auto">
            <a:xfrm>
              <a:off x="990600" y="31242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663" name="Oval 12"/>
            <p:cNvSpPr>
              <a:spLocks noChangeArrowheads="1"/>
            </p:cNvSpPr>
            <p:nvPr/>
          </p:nvSpPr>
          <p:spPr bwMode="auto">
            <a:xfrm>
              <a:off x="914400" y="28956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664" name="Oval 13"/>
            <p:cNvSpPr>
              <a:spLocks noChangeArrowheads="1"/>
            </p:cNvSpPr>
            <p:nvPr/>
          </p:nvSpPr>
          <p:spPr bwMode="auto">
            <a:xfrm>
              <a:off x="914400" y="26670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665" name="Oval 14"/>
            <p:cNvSpPr>
              <a:spLocks noChangeArrowheads="1"/>
            </p:cNvSpPr>
            <p:nvPr/>
          </p:nvSpPr>
          <p:spPr bwMode="auto">
            <a:xfrm>
              <a:off x="2133600" y="3429000"/>
              <a:ext cx="685800" cy="685800"/>
            </a:xfrm>
            <a:prstGeom prst="ellipse">
              <a:avLst/>
            </a:prstGeom>
            <a:noFill/>
            <a:ln w="9525">
              <a:solidFill>
                <a:srgbClr val="FFFF00"/>
              </a:solidFill>
              <a:round/>
              <a:headEnd/>
              <a:tailEnd/>
            </a:ln>
          </p:spPr>
          <p:txBody>
            <a:bodyPr wrap="none" anchor="ctr"/>
            <a:lstStyle/>
            <a:p>
              <a:endParaRPr lang="zh-CN" altLang="en-US" sz="2000" dirty="0">
                <a:ea typeface="宋体" charset="-122"/>
              </a:endParaRPr>
            </a:p>
          </p:txBody>
        </p:sp>
        <p:sp>
          <p:nvSpPr>
            <p:cNvPr id="27666" name="Oval 15"/>
            <p:cNvSpPr>
              <a:spLocks noChangeArrowheads="1"/>
            </p:cNvSpPr>
            <p:nvPr/>
          </p:nvSpPr>
          <p:spPr bwMode="auto">
            <a:xfrm>
              <a:off x="2514600" y="36576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667" name="Oval 16"/>
            <p:cNvSpPr>
              <a:spLocks noChangeArrowheads="1"/>
            </p:cNvSpPr>
            <p:nvPr/>
          </p:nvSpPr>
          <p:spPr bwMode="auto">
            <a:xfrm>
              <a:off x="2514600" y="38100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668" name="Oval 17"/>
            <p:cNvSpPr>
              <a:spLocks noChangeArrowheads="1"/>
            </p:cNvSpPr>
            <p:nvPr/>
          </p:nvSpPr>
          <p:spPr bwMode="auto">
            <a:xfrm>
              <a:off x="2286000" y="37338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669" name="Oval 18"/>
            <p:cNvSpPr>
              <a:spLocks noChangeArrowheads="1"/>
            </p:cNvSpPr>
            <p:nvPr/>
          </p:nvSpPr>
          <p:spPr bwMode="auto">
            <a:xfrm>
              <a:off x="2438400" y="39624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670" name="Oval 19"/>
            <p:cNvSpPr>
              <a:spLocks noChangeArrowheads="1"/>
            </p:cNvSpPr>
            <p:nvPr/>
          </p:nvSpPr>
          <p:spPr bwMode="auto">
            <a:xfrm>
              <a:off x="2362200" y="37338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671" name="Oval 20"/>
            <p:cNvSpPr>
              <a:spLocks noChangeArrowheads="1"/>
            </p:cNvSpPr>
            <p:nvPr/>
          </p:nvSpPr>
          <p:spPr bwMode="auto">
            <a:xfrm>
              <a:off x="2362200" y="35052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672" name="Oval 21"/>
            <p:cNvSpPr>
              <a:spLocks noChangeArrowheads="1"/>
            </p:cNvSpPr>
            <p:nvPr/>
          </p:nvSpPr>
          <p:spPr bwMode="auto">
            <a:xfrm>
              <a:off x="2209800" y="2514600"/>
              <a:ext cx="685800" cy="685800"/>
            </a:xfrm>
            <a:prstGeom prst="ellipse">
              <a:avLst/>
            </a:prstGeom>
            <a:noFill/>
            <a:ln w="9525">
              <a:solidFill>
                <a:srgbClr val="FFFF00"/>
              </a:solidFill>
              <a:round/>
              <a:headEnd/>
              <a:tailEnd/>
            </a:ln>
          </p:spPr>
          <p:txBody>
            <a:bodyPr wrap="none" anchor="ctr"/>
            <a:lstStyle/>
            <a:p>
              <a:endParaRPr lang="zh-CN" altLang="en-US" sz="2000" dirty="0">
                <a:ea typeface="宋体" charset="-122"/>
              </a:endParaRPr>
            </a:p>
          </p:txBody>
        </p:sp>
        <p:sp>
          <p:nvSpPr>
            <p:cNvPr id="27673" name="Oval 22"/>
            <p:cNvSpPr>
              <a:spLocks noChangeArrowheads="1"/>
            </p:cNvSpPr>
            <p:nvPr/>
          </p:nvSpPr>
          <p:spPr bwMode="auto">
            <a:xfrm>
              <a:off x="2590800" y="27432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674" name="Oval 23"/>
            <p:cNvSpPr>
              <a:spLocks noChangeArrowheads="1"/>
            </p:cNvSpPr>
            <p:nvPr/>
          </p:nvSpPr>
          <p:spPr bwMode="auto">
            <a:xfrm>
              <a:off x="2590800" y="28956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675" name="Oval 24"/>
            <p:cNvSpPr>
              <a:spLocks noChangeArrowheads="1"/>
            </p:cNvSpPr>
            <p:nvPr/>
          </p:nvSpPr>
          <p:spPr bwMode="auto">
            <a:xfrm>
              <a:off x="2362200" y="28194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676" name="Oval 25"/>
            <p:cNvSpPr>
              <a:spLocks noChangeArrowheads="1"/>
            </p:cNvSpPr>
            <p:nvPr/>
          </p:nvSpPr>
          <p:spPr bwMode="auto">
            <a:xfrm>
              <a:off x="2514600" y="30480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677" name="Oval 26"/>
            <p:cNvSpPr>
              <a:spLocks noChangeArrowheads="1"/>
            </p:cNvSpPr>
            <p:nvPr/>
          </p:nvSpPr>
          <p:spPr bwMode="auto">
            <a:xfrm>
              <a:off x="2438400" y="28194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678" name="Oval 27"/>
            <p:cNvSpPr>
              <a:spLocks noChangeArrowheads="1"/>
            </p:cNvSpPr>
            <p:nvPr/>
          </p:nvSpPr>
          <p:spPr bwMode="auto">
            <a:xfrm>
              <a:off x="2438400" y="25908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679" name="Oval 28"/>
            <p:cNvSpPr>
              <a:spLocks noChangeArrowheads="1"/>
            </p:cNvSpPr>
            <p:nvPr/>
          </p:nvSpPr>
          <p:spPr bwMode="auto">
            <a:xfrm>
              <a:off x="3581400" y="2590800"/>
              <a:ext cx="685800" cy="685800"/>
            </a:xfrm>
            <a:prstGeom prst="ellipse">
              <a:avLst/>
            </a:prstGeom>
            <a:noFill/>
            <a:ln w="9525">
              <a:solidFill>
                <a:srgbClr val="FFFF00"/>
              </a:solidFill>
              <a:round/>
              <a:headEnd/>
              <a:tailEnd/>
            </a:ln>
          </p:spPr>
          <p:txBody>
            <a:bodyPr wrap="none" anchor="ctr"/>
            <a:lstStyle/>
            <a:p>
              <a:endParaRPr lang="zh-CN" altLang="en-US" sz="2000" dirty="0">
                <a:ea typeface="宋体" charset="-122"/>
              </a:endParaRPr>
            </a:p>
          </p:txBody>
        </p:sp>
        <p:sp>
          <p:nvSpPr>
            <p:cNvPr id="27680" name="Oval 29"/>
            <p:cNvSpPr>
              <a:spLocks noChangeArrowheads="1"/>
            </p:cNvSpPr>
            <p:nvPr/>
          </p:nvSpPr>
          <p:spPr bwMode="auto">
            <a:xfrm>
              <a:off x="3962400" y="28194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681" name="Oval 30"/>
            <p:cNvSpPr>
              <a:spLocks noChangeArrowheads="1"/>
            </p:cNvSpPr>
            <p:nvPr/>
          </p:nvSpPr>
          <p:spPr bwMode="auto">
            <a:xfrm>
              <a:off x="3962400" y="29718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682" name="Oval 31"/>
            <p:cNvSpPr>
              <a:spLocks noChangeArrowheads="1"/>
            </p:cNvSpPr>
            <p:nvPr/>
          </p:nvSpPr>
          <p:spPr bwMode="auto">
            <a:xfrm>
              <a:off x="3733800" y="28956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683" name="Oval 32"/>
            <p:cNvSpPr>
              <a:spLocks noChangeArrowheads="1"/>
            </p:cNvSpPr>
            <p:nvPr/>
          </p:nvSpPr>
          <p:spPr bwMode="auto">
            <a:xfrm>
              <a:off x="3886200" y="31242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684" name="Oval 33"/>
            <p:cNvSpPr>
              <a:spLocks noChangeArrowheads="1"/>
            </p:cNvSpPr>
            <p:nvPr/>
          </p:nvSpPr>
          <p:spPr bwMode="auto">
            <a:xfrm>
              <a:off x="3810000" y="28956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685" name="Oval 34"/>
            <p:cNvSpPr>
              <a:spLocks noChangeArrowheads="1"/>
            </p:cNvSpPr>
            <p:nvPr/>
          </p:nvSpPr>
          <p:spPr bwMode="auto">
            <a:xfrm>
              <a:off x="3810000" y="26670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686" name="Oval 35"/>
            <p:cNvSpPr>
              <a:spLocks noChangeArrowheads="1"/>
            </p:cNvSpPr>
            <p:nvPr/>
          </p:nvSpPr>
          <p:spPr bwMode="auto">
            <a:xfrm>
              <a:off x="4495800" y="2667000"/>
              <a:ext cx="685800" cy="685800"/>
            </a:xfrm>
            <a:prstGeom prst="ellipse">
              <a:avLst/>
            </a:prstGeom>
            <a:noFill/>
            <a:ln w="9525">
              <a:solidFill>
                <a:srgbClr val="FFFF00"/>
              </a:solidFill>
              <a:round/>
              <a:headEnd/>
              <a:tailEnd/>
            </a:ln>
          </p:spPr>
          <p:txBody>
            <a:bodyPr wrap="none" anchor="ctr"/>
            <a:lstStyle/>
            <a:p>
              <a:endParaRPr lang="zh-CN" altLang="en-US" sz="2000" dirty="0">
                <a:ea typeface="宋体" charset="-122"/>
              </a:endParaRPr>
            </a:p>
          </p:txBody>
        </p:sp>
        <p:sp>
          <p:nvSpPr>
            <p:cNvPr id="27687" name="Oval 36"/>
            <p:cNvSpPr>
              <a:spLocks noChangeArrowheads="1"/>
            </p:cNvSpPr>
            <p:nvPr/>
          </p:nvSpPr>
          <p:spPr bwMode="auto">
            <a:xfrm>
              <a:off x="4876800" y="28956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688" name="Oval 37"/>
            <p:cNvSpPr>
              <a:spLocks noChangeArrowheads="1"/>
            </p:cNvSpPr>
            <p:nvPr/>
          </p:nvSpPr>
          <p:spPr bwMode="auto">
            <a:xfrm>
              <a:off x="4876800" y="30480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689" name="Oval 38"/>
            <p:cNvSpPr>
              <a:spLocks noChangeArrowheads="1"/>
            </p:cNvSpPr>
            <p:nvPr/>
          </p:nvSpPr>
          <p:spPr bwMode="auto">
            <a:xfrm>
              <a:off x="4648200" y="29718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690" name="Oval 39"/>
            <p:cNvSpPr>
              <a:spLocks noChangeArrowheads="1"/>
            </p:cNvSpPr>
            <p:nvPr/>
          </p:nvSpPr>
          <p:spPr bwMode="auto">
            <a:xfrm>
              <a:off x="4800600" y="32004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691" name="Oval 40"/>
            <p:cNvSpPr>
              <a:spLocks noChangeArrowheads="1"/>
            </p:cNvSpPr>
            <p:nvPr/>
          </p:nvSpPr>
          <p:spPr bwMode="auto">
            <a:xfrm>
              <a:off x="4724400" y="29718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692" name="Oval 41"/>
            <p:cNvSpPr>
              <a:spLocks noChangeArrowheads="1"/>
            </p:cNvSpPr>
            <p:nvPr/>
          </p:nvSpPr>
          <p:spPr bwMode="auto">
            <a:xfrm>
              <a:off x="4724400" y="27432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693" name="Oval 42"/>
            <p:cNvSpPr>
              <a:spLocks noChangeArrowheads="1"/>
            </p:cNvSpPr>
            <p:nvPr/>
          </p:nvSpPr>
          <p:spPr bwMode="auto">
            <a:xfrm>
              <a:off x="6477000" y="2133600"/>
              <a:ext cx="685800" cy="685800"/>
            </a:xfrm>
            <a:prstGeom prst="ellipse">
              <a:avLst/>
            </a:prstGeom>
            <a:noFill/>
            <a:ln w="9525">
              <a:solidFill>
                <a:srgbClr val="FFFF00"/>
              </a:solidFill>
              <a:round/>
              <a:headEnd/>
              <a:tailEnd/>
            </a:ln>
          </p:spPr>
          <p:txBody>
            <a:bodyPr wrap="none" anchor="ctr"/>
            <a:lstStyle/>
            <a:p>
              <a:endParaRPr lang="zh-CN" altLang="en-US" sz="2000" dirty="0">
                <a:ea typeface="宋体" charset="-122"/>
              </a:endParaRPr>
            </a:p>
          </p:txBody>
        </p:sp>
        <p:sp>
          <p:nvSpPr>
            <p:cNvPr id="27694" name="Oval 43"/>
            <p:cNvSpPr>
              <a:spLocks noChangeArrowheads="1"/>
            </p:cNvSpPr>
            <p:nvPr/>
          </p:nvSpPr>
          <p:spPr bwMode="auto">
            <a:xfrm>
              <a:off x="6858000" y="23622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695" name="Oval 44"/>
            <p:cNvSpPr>
              <a:spLocks noChangeArrowheads="1"/>
            </p:cNvSpPr>
            <p:nvPr/>
          </p:nvSpPr>
          <p:spPr bwMode="auto">
            <a:xfrm>
              <a:off x="6858000" y="25146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696" name="Oval 45"/>
            <p:cNvSpPr>
              <a:spLocks noChangeArrowheads="1"/>
            </p:cNvSpPr>
            <p:nvPr/>
          </p:nvSpPr>
          <p:spPr bwMode="auto">
            <a:xfrm>
              <a:off x="6629400" y="24384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697" name="Oval 46"/>
            <p:cNvSpPr>
              <a:spLocks noChangeArrowheads="1"/>
            </p:cNvSpPr>
            <p:nvPr/>
          </p:nvSpPr>
          <p:spPr bwMode="auto">
            <a:xfrm>
              <a:off x="6781800" y="26670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698" name="Oval 47"/>
            <p:cNvSpPr>
              <a:spLocks noChangeArrowheads="1"/>
            </p:cNvSpPr>
            <p:nvPr/>
          </p:nvSpPr>
          <p:spPr bwMode="auto">
            <a:xfrm>
              <a:off x="6705600" y="24384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699" name="Oval 48"/>
            <p:cNvSpPr>
              <a:spLocks noChangeArrowheads="1"/>
            </p:cNvSpPr>
            <p:nvPr/>
          </p:nvSpPr>
          <p:spPr bwMode="auto">
            <a:xfrm>
              <a:off x="6705600" y="22098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700" name="Oval 49"/>
            <p:cNvSpPr>
              <a:spLocks noChangeArrowheads="1"/>
            </p:cNvSpPr>
            <p:nvPr/>
          </p:nvSpPr>
          <p:spPr bwMode="auto">
            <a:xfrm>
              <a:off x="7315200" y="2590800"/>
              <a:ext cx="685800" cy="685800"/>
            </a:xfrm>
            <a:prstGeom prst="ellipse">
              <a:avLst/>
            </a:prstGeom>
            <a:noFill/>
            <a:ln w="9525">
              <a:solidFill>
                <a:srgbClr val="FFFF00"/>
              </a:solidFill>
              <a:round/>
              <a:headEnd/>
              <a:tailEnd/>
            </a:ln>
          </p:spPr>
          <p:txBody>
            <a:bodyPr wrap="none" anchor="ctr"/>
            <a:lstStyle/>
            <a:p>
              <a:endParaRPr lang="zh-CN" altLang="en-US" sz="2000" dirty="0">
                <a:ea typeface="宋体" charset="-122"/>
              </a:endParaRPr>
            </a:p>
          </p:txBody>
        </p:sp>
        <p:sp>
          <p:nvSpPr>
            <p:cNvPr id="27701" name="Oval 50"/>
            <p:cNvSpPr>
              <a:spLocks noChangeArrowheads="1"/>
            </p:cNvSpPr>
            <p:nvPr/>
          </p:nvSpPr>
          <p:spPr bwMode="auto">
            <a:xfrm>
              <a:off x="7696200" y="28194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702" name="Oval 51"/>
            <p:cNvSpPr>
              <a:spLocks noChangeArrowheads="1"/>
            </p:cNvSpPr>
            <p:nvPr/>
          </p:nvSpPr>
          <p:spPr bwMode="auto">
            <a:xfrm>
              <a:off x="7696200" y="29718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703" name="Oval 52"/>
            <p:cNvSpPr>
              <a:spLocks noChangeArrowheads="1"/>
            </p:cNvSpPr>
            <p:nvPr/>
          </p:nvSpPr>
          <p:spPr bwMode="auto">
            <a:xfrm>
              <a:off x="7467600" y="28956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704" name="Oval 53"/>
            <p:cNvSpPr>
              <a:spLocks noChangeArrowheads="1"/>
            </p:cNvSpPr>
            <p:nvPr/>
          </p:nvSpPr>
          <p:spPr bwMode="auto">
            <a:xfrm>
              <a:off x="7620000" y="31242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705" name="Oval 54"/>
            <p:cNvSpPr>
              <a:spLocks noChangeArrowheads="1"/>
            </p:cNvSpPr>
            <p:nvPr/>
          </p:nvSpPr>
          <p:spPr bwMode="auto">
            <a:xfrm>
              <a:off x="7543800" y="28956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706" name="Oval 55"/>
            <p:cNvSpPr>
              <a:spLocks noChangeArrowheads="1"/>
            </p:cNvSpPr>
            <p:nvPr/>
          </p:nvSpPr>
          <p:spPr bwMode="auto">
            <a:xfrm>
              <a:off x="7543800" y="2667000"/>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707" name="Oval 56"/>
            <p:cNvSpPr>
              <a:spLocks noChangeArrowheads="1"/>
            </p:cNvSpPr>
            <p:nvPr/>
          </p:nvSpPr>
          <p:spPr bwMode="auto">
            <a:xfrm>
              <a:off x="1066800" y="1981200"/>
              <a:ext cx="685800" cy="533400"/>
            </a:xfrm>
            <a:prstGeom prst="ellipse">
              <a:avLst/>
            </a:prstGeom>
            <a:solidFill>
              <a:schemeClr val="accent1"/>
            </a:solidFill>
            <a:ln w="9525">
              <a:solidFill>
                <a:schemeClr val="tx1"/>
              </a:solidFill>
              <a:round/>
              <a:headEnd/>
              <a:tailEnd/>
            </a:ln>
          </p:spPr>
          <p:txBody>
            <a:bodyPr wrap="none" anchor="ctr"/>
            <a:lstStyle/>
            <a:p>
              <a:endParaRPr lang="zh-CN" altLang="en-US" sz="2000" dirty="0">
                <a:ea typeface="宋体" charset="-122"/>
              </a:endParaRPr>
            </a:p>
          </p:txBody>
        </p:sp>
        <p:sp>
          <p:nvSpPr>
            <p:cNvPr id="27708" name="Oval 57"/>
            <p:cNvSpPr>
              <a:spLocks noChangeArrowheads="1"/>
            </p:cNvSpPr>
            <p:nvPr/>
          </p:nvSpPr>
          <p:spPr bwMode="auto">
            <a:xfrm>
              <a:off x="4114800" y="4267200"/>
              <a:ext cx="228600" cy="2286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709" name="Oval 58"/>
            <p:cNvSpPr>
              <a:spLocks noChangeArrowheads="1"/>
            </p:cNvSpPr>
            <p:nvPr/>
          </p:nvSpPr>
          <p:spPr bwMode="auto">
            <a:xfrm>
              <a:off x="4114800" y="4724400"/>
              <a:ext cx="228600" cy="2286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710" name="Oval 59"/>
            <p:cNvSpPr>
              <a:spLocks noChangeArrowheads="1"/>
            </p:cNvSpPr>
            <p:nvPr/>
          </p:nvSpPr>
          <p:spPr bwMode="auto">
            <a:xfrm>
              <a:off x="2895600" y="4800600"/>
              <a:ext cx="228600" cy="2286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711" name="Oval 60"/>
            <p:cNvSpPr>
              <a:spLocks noChangeArrowheads="1"/>
            </p:cNvSpPr>
            <p:nvPr/>
          </p:nvSpPr>
          <p:spPr bwMode="auto">
            <a:xfrm>
              <a:off x="4724400" y="4724400"/>
              <a:ext cx="228600" cy="2286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712" name="Oval 61"/>
            <p:cNvSpPr>
              <a:spLocks noChangeArrowheads="1"/>
            </p:cNvSpPr>
            <p:nvPr/>
          </p:nvSpPr>
          <p:spPr bwMode="auto">
            <a:xfrm>
              <a:off x="2971800" y="5715000"/>
              <a:ext cx="228600" cy="2286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713" name="Oval 62"/>
            <p:cNvSpPr>
              <a:spLocks noChangeArrowheads="1"/>
            </p:cNvSpPr>
            <p:nvPr/>
          </p:nvSpPr>
          <p:spPr bwMode="auto">
            <a:xfrm>
              <a:off x="3276600" y="5715000"/>
              <a:ext cx="228600" cy="2286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714" name="Oval 63"/>
            <p:cNvSpPr>
              <a:spLocks noChangeArrowheads="1"/>
            </p:cNvSpPr>
            <p:nvPr/>
          </p:nvSpPr>
          <p:spPr bwMode="auto">
            <a:xfrm>
              <a:off x="3581400" y="5715000"/>
              <a:ext cx="228600" cy="2286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715" name="Oval 64"/>
            <p:cNvSpPr>
              <a:spLocks noChangeArrowheads="1"/>
            </p:cNvSpPr>
            <p:nvPr/>
          </p:nvSpPr>
          <p:spPr bwMode="auto">
            <a:xfrm>
              <a:off x="4114800" y="5715000"/>
              <a:ext cx="228600" cy="2286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716" name="Oval 65"/>
            <p:cNvSpPr>
              <a:spLocks noChangeArrowheads="1"/>
            </p:cNvSpPr>
            <p:nvPr/>
          </p:nvSpPr>
          <p:spPr bwMode="auto">
            <a:xfrm>
              <a:off x="4419600" y="5715000"/>
              <a:ext cx="228600" cy="2286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717" name="Oval 66"/>
            <p:cNvSpPr>
              <a:spLocks noChangeArrowheads="1"/>
            </p:cNvSpPr>
            <p:nvPr/>
          </p:nvSpPr>
          <p:spPr bwMode="auto">
            <a:xfrm>
              <a:off x="5029200" y="5715000"/>
              <a:ext cx="228600" cy="2286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718" name="Oval 67"/>
            <p:cNvSpPr>
              <a:spLocks noChangeArrowheads="1"/>
            </p:cNvSpPr>
            <p:nvPr/>
          </p:nvSpPr>
          <p:spPr bwMode="auto">
            <a:xfrm>
              <a:off x="5334000" y="5715000"/>
              <a:ext cx="228600" cy="2286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7719" name="Oval 68"/>
            <p:cNvSpPr>
              <a:spLocks noChangeArrowheads="1"/>
            </p:cNvSpPr>
            <p:nvPr/>
          </p:nvSpPr>
          <p:spPr bwMode="auto">
            <a:xfrm>
              <a:off x="2514600" y="5715000"/>
              <a:ext cx="228600" cy="228600"/>
            </a:xfrm>
            <a:prstGeom prst="ellipse">
              <a:avLst/>
            </a:prstGeom>
            <a:solidFill>
              <a:schemeClr val="accent1"/>
            </a:solidFill>
            <a:ln w="9525">
              <a:solidFill>
                <a:srgbClr val="00FF00"/>
              </a:solidFill>
              <a:round/>
              <a:headEnd/>
              <a:tailEnd/>
            </a:ln>
          </p:spPr>
          <p:txBody>
            <a:bodyPr wrap="none" anchor="ctr"/>
            <a:lstStyle/>
            <a:p>
              <a:endParaRPr lang="zh-CN" altLang="en-US" sz="2000" dirty="0">
                <a:ea typeface="宋体" charset="-122"/>
              </a:endParaRPr>
            </a:p>
          </p:txBody>
        </p:sp>
        <p:cxnSp>
          <p:nvCxnSpPr>
            <p:cNvPr id="27720" name="AutoShape 69"/>
            <p:cNvCxnSpPr>
              <a:cxnSpLocks noChangeShapeType="1"/>
              <a:stCxn id="27708" idx="4"/>
              <a:endCxn id="27710" idx="7"/>
            </p:cNvCxnSpPr>
            <p:nvPr/>
          </p:nvCxnSpPr>
          <p:spPr bwMode="auto">
            <a:xfrm flipH="1">
              <a:off x="3090863" y="4495800"/>
              <a:ext cx="1138237" cy="338138"/>
            </a:xfrm>
            <a:prstGeom prst="straightConnector1">
              <a:avLst/>
            </a:prstGeom>
            <a:noFill/>
            <a:ln w="9525">
              <a:solidFill>
                <a:schemeClr val="tx1"/>
              </a:solidFill>
              <a:round/>
              <a:headEnd/>
              <a:tailEnd/>
            </a:ln>
          </p:spPr>
        </p:cxnSp>
        <p:cxnSp>
          <p:nvCxnSpPr>
            <p:cNvPr id="27721" name="AutoShape 70"/>
            <p:cNvCxnSpPr>
              <a:cxnSpLocks noChangeShapeType="1"/>
              <a:stCxn id="27708" idx="4"/>
              <a:endCxn id="27709" idx="0"/>
            </p:cNvCxnSpPr>
            <p:nvPr/>
          </p:nvCxnSpPr>
          <p:spPr bwMode="auto">
            <a:xfrm>
              <a:off x="4229100" y="4495800"/>
              <a:ext cx="0" cy="228600"/>
            </a:xfrm>
            <a:prstGeom prst="straightConnector1">
              <a:avLst/>
            </a:prstGeom>
            <a:noFill/>
            <a:ln w="9525">
              <a:solidFill>
                <a:schemeClr val="tx1"/>
              </a:solidFill>
              <a:round/>
              <a:headEnd/>
              <a:tailEnd/>
            </a:ln>
          </p:spPr>
        </p:cxnSp>
        <p:cxnSp>
          <p:nvCxnSpPr>
            <p:cNvPr id="27722" name="AutoShape 71"/>
            <p:cNvCxnSpPr>
              <a:cxnSpLocks noChangeShapeType="1"/>
              <a:stCxn id="27708" idx="4"/>
              <a:endCxn id="27711" idx="1"/>
            </p:cNvCxnSpPr>
            <p:nvPr/>
          </p:nvCxnSpPr>
          <p:spPr bwMode="auto">
            <a:xfrm>
              <a:off x="4229100" y="4495800"/>
              <a:ext cx="528638" cy="261938"/>
            </a:xfrm>
            <a:prstGeom prst="straightConnector1">
              <a:avLst/>
            </a:prstGeom>
            <a:noFill/>
            <a:ln w="9525">
              <a:solidFill>
                <a:schemeClr val="tx1"/>
              </a:solidFill>
              <a:round/>
              <a:headEnd/>
              <a:tailEnd/>
            </a:ln>
          </p:spPr>
        </p:cxnSp>
        <p:cxnSp>
          <p:nvCxnSpPr>
            <p:cNvPr id="27723" name="AutoShape 72"/>
            <p:cNvCxnSpPr>
              <a:cxnSpLocks noChangeShapeType="1"/>
              <a:stCxn id="27756" idx="4"/>
              <a:endCxn id="27713" idx="0"/>
            </p:cNvCxnSpPr>
            <p:nvPr/>
          </p:nvCxnSpPr>
          <p:spPr bwMode="auto">
            <a:xfrm flipH="1">
              <a:off x="3390900" y="5029200"/>
              <a:ext cx="152400" cy="685800"/>
            </a:xfrm>
            <a:prstGeom prst="straightConnector1">
              <a:avLst/>
            </a:prstGeom>
            <a:noFill/>
            <a:ln w="9525">
              <a:solidFill>
                <a:schemeClr val="tx1"/>
              </a:solidFill>
              <a:round/>
              <a:headEnd/>
              <a:tailEnd/>
            </a:ln>
          </p:spPr>
        </p:cxnSp>
        <p:cxnSp>
          <p:nvCxnSpPr>
            <p:cNvPr id="27724" name="AutoShape 73"/>
            <p:cNvCxnSpPr>
              <a:cxnSpLocks noChangeShapeType="1"/>
              <a:stCxn id="27710" idx="4"/>
              <a:endCxn id="27712" idx="7"/>
            </p:cNvCxnSpPr>
            <p:nvPr/>
          </p:nvCxnSpPr>
          <p:spPr bwMode="auto">
            <a:xfrm>
              <a:off x="3009900" y="5029200"/>
              <a:ext cx="157163" cy="719138"/>
            </a:xfrm>
            <a:prstGeom prst="straightConnector1">
              <a:avLst/>
            </a:prstGeom>
            <a:noFill/>
            <a:ln w="9525">
              <a:solidFill>
                <a:schemeClr val="tx1"/>
              </a:solidFill>
              <a:round/>
              <a:headEnd/>
              <a:tailEnd/>
            </a:ln>
          </p:spPr>
        </p:cxnSp>
        <p:cxnSp>
          <p:nvCxnSpPr>
            <p:cNvPr id="27725" name="AutoShape 74"/>
            <p:cNvCxnSpPr>
              <a:cxnSpLocks noChangeShapeType="1"/>
              <a:stCxn id="27756" idx="4"/>
              <a:endCxn id="27714" idx="0"/>
            </p:cNvCxnSpPr>
            <p:nvPr/>
          </p:nvCxnSpPr>
          <p:spPr bwMode="auto">
            <a:xfrm>
              <a:off x="3543300" y="5029200"/>
              <a:ext cx="152400" cy="685800"/>
            </a:xfrm>
            <a:prstGeom prst="straightConnector1">
              <a:avLst/>
            </a:prstGeom>
            <a:noFill/>
            <a:ln w="9525">
              <a:solidFill>
                <a:schemeClr val="tx1"/>
              </a:solidFill>
              <a:round/>
              <a:headEnd/>
              <a:tailEnd/>
            </a:ln>
          </p:spPr>
        </p:cxnSp>
        <p:cxnSp>
          <p:nvCxnSpPr>
            <p:cNvPr id="27726" name="AutoShape 75"/>
            <p:cNvCxnSpPr>
              <a:cxnSpLocks noChangeShapeType="1"/>
              <a:stCxn id="27709" idx="4"/>
              <a:endCxn id="27715" idx="0"/>
            </p:cNvCxnSpPr>
            <p:nvPr/>
          </p:nvCxnSpPr>
          <p:spPr bwMode="auto">
            <a:xfrm>
              <a:off x="4229100" y="4953000"/>
              <a:ext cx="0" cy="762000"/>
            </a:xfrm>
            <a:prstGeom prst="straightConnector1">
              <a:avLst/>
            </a:prstGeom>
            <a:noFill/>
            <a:ln w="9525">
              <a:solidFill>
                <a:schemeClr val="tx1"/>
              </a:solidFill>
              <a:round/>
              <a:headEnd/>
              <a:tailEnd/>
            </a:ln>
          </p:spPr>
        </p:cxnSp>
        <p:cxnSp>
          <p:nvCxnSpPr>
            <p:cNvPr id="27727" name="AutoShape 76"/>
            <p:cNvCxnSpPr>
              <a:cxnSpLocks noChangeShapeType="1"/>
              <a:stCxn id="27709" idx="4"/>
              <a:endCxn id="27716" idx="0"/>
            </p:cNvCxnSpPr>
            <p:nvPr/>
          </p:nvCxnSpPr>
          <p:spPr bwMode="auto">
            <a:xfrm>
              <a:off x="4229100" y="4953000"/>
              <a:ext cx="304800" cy="762000"/>
            </a:xfrm>
            <a:prstGeom prst="straightConnector1">
              <a:avLst/>
            </a:prstGeom>
            <a:noFill/>
            <a:ln w="9525">
              <a:solidFill>
                <a:schemeClr val="tx1"/>
              </a:solidFill>
              <a:round/>
              <a:headEnd/>
              <a:tailEnd/>
            </a:ln>
          </p:spPr>
        </p:cxnSp>
        <p:cxnSp>
          <p:nvCxnSpPr>
            <p:cNvPr id="27728" name="AutoShape 77"/>
            <p:cNvCxnSpPr>
              <a:cxnSpLocks noChangeShapeType="1"/>
              <a:stCxn id="27711" idx="4"/>
              <a:endCxn id="27717" idx="0"/>
            </p:cNvCxnSpPr>
            <p:nvPr/>
          </p:nvCxnSpPr>
          <p:spPr bwMode="auto">
            <a:xfrm>
              <a:off x="4838700" y="4953000"/>
              <a:ext cx="304800" cy="762000"/>
            </a:xfrm>
            <a:prstGeom prst="straightConnector1">
              <a:avLst/>
            </a:prstGeom>
            <a:noFill/>
            <a:ln w="9525">
              <a:solidFill>
                <a:schemeClr val="tx1"/>
              </a:solidFill>
              <a:round/>
              <a:headEnd/>
              <a:tailEnd/>
            </a:ln>
          </p:spPr>
        </p:cxnSp>
        <p:cxnSp>
          <p:nvCxnSpPr>
            <p:cNvPr id="27729" name="AutoShape 78"/>
            <p:cNvCxnSpPr>
              <a:cxnSpLocks noChangeShapeType="1"/>
              <a:stCxn id="27711" idx="4"/>
              <a:endCxn id="27718" idx="0"/>
            </p:cNvCxnSpPr>
            <p:nvPr/>
          </p:nvCxnSpPr>
          <p:spPr bwMode="auto">
            <a:xfrm>
              <a:off x="4838700" y="4953000"/>
              <a:ext cx="609600" cy="762000"/>
            </a:xfrm>
            <a:prstGeom prst="straightConnector1">
              <a:avLst/>
            </a:prstGeom>
            <a:noFill/>
            <a:ln w="9525">
              <a:solidFill>
                <a:schemeClr val="tx1"/>
              </a:solidFill>
              <a:round/>
              <a:headEnd/>
              <a:tailEnd/>
            </a:ln>
          </p:spPr>
        </p:cxnSp>
        <p:cxnSp>
          <p:nvCxnSpPr>
            <p:cNvPr id="27730" name="AutoShape 79"/>
            <p:cNvCxnSpPr>
              <a:cxnSpLocks noChangeShapeType="1"/>
              <a:stCxn id="27710" idx="4"/>
              <a:endCxn id="27719" idx="7"/>
            </p:cNvCxnSpPr>
            <p:nvPr/>
          </p:nvCxnSpPr>
          <p:spPr bwMode="auto">
            <a:xfrm flipH="1">
              <a:off x="2709863" y="5029200"/>
              <a:ext cx="300037" cy="719138"/>
            </a:xfrm>
            <a:prstGeom prst="straightConnector1">
              <a:avLst/>
            </a:prstGeom>
            <a:noFill/>
            <a:ln w="9525">
              <a:solidFill>
                <a:schemeClr val="tx1"/>
              </a:solidFill>
              <a:round/>
              <a:headEnd/>
              <a:tailEnd/>
            </a:ln>
          </p:spPr>
        </p:cxnSp>
        <p:sp>
          <p:nvSpPr>
            <p:cNvPr id="27731" name="Text Box 80"/>
            <p:cNvSpPr txBox="1">
              <a:spLocks noChangeArrowheads="1"/>
            </p:cNvSpPr>
            <p:nvPr/>
          </p:nvSpPr>
          <p:spPr bwMode="auto">
            <a:xfrm>
              <a:off x="4305300" y="4191000"/>
              <a:ext cx="862737" cy="523220"/>
            </a:xfrm>
            <a:prstGeom prst="rect">
              <a:avLst/>
            </a:prstGeom>
            <a:noFill/>
            <a:ln w="9525">
              <a:noFill/>
              <a:miter lim="800000"/>
              <a:headEnd/>
              <a:tailEnd/>
            </a:ln>
          </p:spPr>
          <p:txBody>
            <a:bodyPr wrap="none">
              <a:spAutoFit/>
            </a:bodyPr>
            <a:lstStyle/>
            <a:p>
              <a:r>
                <a:rPr lang="en-US" altLang="zh-TW" sz="2000" dirty="0">
                  <a:ea typeface="新細明體" pitchFamily="18" charset="-120"/>
                </a:rPr>
                <a:t>Root</a:t>
              </a:r>
            </a:p>
          </p:txBody>
        </p:sp>
        <p:sp>
          <p:nvSpPr>
            <p:cNvPr id="27732" name="Text Box 81"/>
            <p:cNvSpPr txBox="1">
              <a:spLocks noChangeArrowheads="1"/>
            </p:cNvSpPr>
            <p:nvPr/>
          </p:nvSpPr>
          <p:spPr bwMode="auto">
            <a:xfrm>
              <a:off x="1520687" y="4038762"/>
              <a:ext cx="887793" cy="519886"/>
            </a:xfrm>
            <a:prstGeom prst="rect">
              <a:avLst/>
            </a:prstGeom>
            <a:noFill/>
            <a:ln w="9525">
              <a:noFill/>
              <a:miter lim="800000"/>
              <a:headEnd/>
              <a:tailEnd/>
            </a:ln>
          </p:spPr>
          <p:txBody>
            <a:bodyPr wrap="none">
              <a:spAutoFit/>
            </a:bodyPr>
            <a:lstStyle/>
            <a:p>
              <a:r>
                <a:rPr lang="en-US" altLang="zh-TW" sz="2000" dirty="0">
                  <a:ea typeface="新細明體" pitchFamily="18" charset="-120"/>
                </a:rPr>
                <a:t>LN1”</a:t>
              </a:r>
            </a:p>
          </p:txBody>
        </p:sp>
        <p:sp>
          <p:nvSpPr>
            <p:cNvPr id="27733" name="Text Box 82"/>
            <p:cNvSpPr txBox="1">
              <a:spLocks noChangeArrowheads="1"/>
            </p:cNvSpPr>
            <p:nvPr/>
          </p:nvSpPr>
          <p:spPr bwMode="auto">
            <a:xfrm>
              <a:off x="4191000" y="3657600"/>
              <a:ext cx="803426" cy="523220"/>
            </a:xfrm>
            <a:prstGeom prst="rect">
              <a:avLst/>
            </a:prstGeom>
            <a:noFill/>
            <a:ln w="9525">
              <a:noFill/>
              <a:miter lim="800000"/>
              <a:headEnd/>
              <a:tailEnd/>
            </a:ln>
          </p:spPr>
          <p:txBody>
            <a:bodyPr wrap="none">
              <a:spAutoFit/>
            </a:bodyPr>
            <a:lstStyle/>
            <a:p>
              <a:r>
                <a:rPr lang="en-US" altLang="zh-TW" sz="2000" dirty="0">
                  <a:ea typeface="新細明體" pitchFamily="18" charset="-120"/>
                </a:rPr>
                <a:t>LN2</a:t>
              </a:r>
            </a:p>
          </p:txBody>
        </p:sp>
        <p:sp>
          <p:nvSpPr>
            <p:cNvPr id="27734" name="Text Box 83"/>
            <p:cNvSpPr txBox="1">
              <a:spLocks noChangeArrowheads="1"/>
            </p:cNvSpPr>
            <p:nvPr/>
          </p:nvSpPr>
          <p:spPr bwMode="auto">
            <a:xfrm>
              <a:off x="7162800" y="3581400"/>
              <a:ext cx="803426" cy="523220"/>
            </a:xfrm>
            <a:prstGeom prst="rect">
              <a:avLst/>
            </a:prstGeom>
            <a:noFill/>
            <a:ln w="9525">
              <a:noFill/>
              <a:miter lim="800000"/>
              <a:headEnd/>
              <a:tailEnd/>
            </a:ln>
          </p:spPr>
          <p:txBody>
            <a:bodyPr wrap="none">
              <a:spAutoFit/>
            </a:bodyPr>
            <a:lstStyle/>
            <a:p>
              <a:r>
                <a:rPr lang="en-US" altLang="zh-TW" sz="2000" dirty="0">
                  <a:ea typeface="新細明體" pitchFamily="18" charset="-120"/>
                </a:rPr>
                <a:t>LN3</a:t>
              </a:r>
            </a:p>
          </p:txBody>
        </p:sp>
        <p:sp>
          <p:nvSpPr>
            <p:cNvPr id="27735" name="Text Box 84"/>
            <p:cNvSpPr txBox="1">
              <a:spLocks noChangeArrowheads="1"/>
            </p:cNvSpPr>
            <p:nvPr/>
          </p:nvSpPr>
          <p:spPr bwMode="auto">
            <a:xfrm>
              <a:off x="2249488" y="4572000"/>
              <a:ext cx="855140" cy="519886"/>
            </a:xfrm>
            <a:prstGeom prst="rect">
              <a:avLst/>
            </a:prstGeom>
            <a:noFill/>
            <a:ln w="9525">
              <a:noFill/>
              <a:miter lim="800000"/>
              <a:headEnd/>
              <a:tailEnd/>
            </a:ln>
          </p:spPr>
          <p:txBody>
            <a:bodyPr wrap="none">
              <a:spAutoFit/>
            </a:bodyPr>
            <a:lstStyle/>
            <a:p>
              <a:r>
                <a:rPr lang="en-US" altLang="zh-TW" sz="2000" dirty="0">
                  <a:ea typeface="新細明體" pitchFamily="18" charset="-120"/>
                </a:rPr>
                <a:t>LN1’</a:t>
              </a:r>
            </a:p>
          </p:txBody>
        </p:sp>
        <p:sp>
          <p:nvSpPr>
            <p:cNvPr id="27736" name="Text Box 85"/>
            <p:cNvSpPr txBox="1">
              <a:spLocks noChangeArrowheads="1"/>
            </p:cNvSpPr>
            <p:nvPr/>
          </p:nvSpPr>
          <p:spPr bwMode="auto">
            <a:xfrm>
              <a:off x="4191000" y="4648200"/>
              <a:ext cx="803426" cy="523220"/>
            </a:xfrm>
            <a:prstGeom prst="rect">
              <a:avLst/>
            </a:prstGeom>
            <a:noFill/>
            <a:ln w="9525">
              <a:noFill/>
              <a:miter lim="800000"/>
              <a:headEnd/>
              <a:tailEnd/>
            </a:ln>
          </p:spPr>
          <p:txBody>
            <a:bodyPr wrap="none">
              <a:spAutoFit/>
            </a:bodyPr>
            <a:lstStyle/>
            <a:p>
              <a:r>
                <a:rPr lang="en-US" altLang="zh-TW" sz="2000" dirty="0">
                  <a:ea typeface="新細明體" pitchFamily="18" charset="-120"/>
                </a:rPr>
                <a:t>LN2</a:t>
              </a:r>
            </a:p>
          </p:txBody>
        </p:sp>
        <p:sp>
          <p:nvSpPr>
            <p:cNvPr id="27737" name="Text Box 86"/>
            <p:cNvSpPr txBox="1">
              <a:spLocks noChangeArrowheads="1"/>
            </p:cNvSpPr>
            <p:nvPr/>
          </p:nvSpPr>
          <p:spPr bwMode="auto">
            <a:xfrm>
              <a:off x="4953000" y="4648200"/>
              <a:ext cx="803426" cy="523220"/>
            </a:xfrm>
            <a:prstGeom prst="rect">
              <a:avLst/>
            </a:prstGeom>
            <a:noFill/>
            <a:ln w="9525">
              <a:noFill/>
              <a:miter lim="800000"/>
              <a:headEnd/>
              <a:tailEnd/>
            </a:ln>
          </p:spPr>
          <p:txBody>
            <a:bodyPr wrap="none">
              <a:spAutoFit/>
            </a:bodyPr>
            <a:lstStyle/>
            <a:p>
              <a:r>
                <a:rPr lang="en-US" altLang="zh-TW" sz="2000" dirty="0">
                  <a:ea typeface="新細明體" pitchFamily="18" charset="-120"/>
                </a:rPr>
                <a:t>LN3</a:t>
              </a:r>
            </a:p>
          </p:txBody>
        </p:sp>
        <p:sp>
          <p:nvSpPr>
            <p:cNvPr id="27738" name="Text Box 87"/>
            <p:cNvSpPr txBox="1">
              <a:spLocks noChangeArrowheads="1"/>
            </p:cNvSpPr>
            <p:nvPr/>
          </p:nvSpPr>
          <p:spPr bwMode="auto">
            <a:xfrm>
              <a:off x="740797" y="2731423"/>
              <a:ext cx="699555" cy="519886"/>
            </a:xfrm>
            <a:prstGeom prst="rect">
              <a:avLst/>
            </a:prstGeom>
            <a:noFill/>
            <a:ln w="9525">
              <a:noFill/>
              <a:miter lim="800000"/>
              <a:headEnd/>
              <a:tailEnd/>
            </a:ln>
          </p:spPr>
          <p:txBody>
            <a:bodyPr wrap="none">
              <a:spAutoFit/>
            </a:bodyPr>
            <a:lstStyle/>
            <a:p>
              <a:r>
                <a:rPr lang="en-US" altLang="zh-TW" sz="2000" dirty="0">
                  <a:ea typeface="新細明體" pitchFamily="18" charset="-120"/>
                </a:rPr>
                <a:t>sc1</a:t>
              </a:r>
            </a:p>
          </p:txBody>
        </p:sp>
        <p:sp>
          <p:nvSpPr>
            <p:cNvPr id="27739" name="Text Box 88"/>
            <p:cNvSpPr txBox="1">
              <a:spLocks noChangeArrowheads="1"/>
            </p:cNvSpPr>
            <p:nvPr/>
          </p:nvSpPr>
          <p:spPr bwMode="auto">
            <a:xfrm>
              <a:off x="2239115" y="3590463"/>
              <a:ext cx="699555" cy="519886"/>
            </a:xfrm>
            <a:prstGeom prst="rect">
              <a:avLst/>
            </a:prstGeom>
            <a:noFill/>
            <a:ln w="9525">
              <a:noFill/>
              <a:miter lim="800000"/>
              <a:headEnd/>
              <a:tailEnd/>
            </a:ln>
          </p:spPr>
          <p:txBody>
            <a:bodyPr wrap="none">
              <a:spAutoFit/>
            </a:bodyPr>
            <a:lstStyle/>
            <a:p>
              <a:r>
                <a:rPr lang="en-US" altLang="zh-TW" sz="2000" dirty="0">
                  <a:ea typeface="新細明體" pitchFamily="18" charset="-120"/>
                </a:rPr>
                <a:t>sc2</a:t>
              </a:r>
            </a:p>
          </p:txBody>
        </p:sp>
        <p:sp>
          <p:nvSpPr>
            <p:cNvPr id="27740" name="Text Box 89"/>
            <p:cNvSpPr txBox="1">
              <a:spLocks noChangeArrowheads="1"/>
            </p:cNvSpPr>
            <p:nvPr/>
          </p:nvSpPr>
          <p:spPr bwMode="auto">
            <a:xfrm>
              <a:off x="2371477" y="2607028"/>
              <a:ext cx="699555" cy="519886"/>
            </a:xfrm>
            <a:prstGeom prst="rect">
              <a:avLst/>
            </a:prstGeom>
            <a:noFill/>
            <a:ln w="9525">
              <a:noFill/>
              <a:miter lim="800000"/>
              <a:headEnd/>
              <a:tailEnd/>
            </a:ln>
          </p:spPr>
          <p:txBody>
            <a:bodyPr wrap="none">
              <a:spAutoFit/>
            </a:bodyPr>
            <a:lstStyle/>
            <a:p>
              <a:r>
                <a:rPr lang="en-US" altLang="zh-TW" sz="2000" dirty="0">
                  <a:ea typeface="新細明體" pitchFamily="18" charset="-120"/>
                </a:rPr>
                <a:t>sc3</a:t>
              </a:r>
            </a:p>
          </p:txBody>
        </p:sp>
        <p:sp>
          <p:nvSpPr>
            <p:cNvPr id="27741" name="Text Box 90"/>
            <p:cNvSpPr txBox="1">
              <a:spLocks noChangeArrowheads="1"/>
            </p:cNvSpPr>
            <p:nvPr/>
          </p:nvSpPr>
          <p:spPr bwMode="auto">
            <a:xfrm>
              <a:off x="3657097" y="2731423"/>
              <a:ext cx="699555" cy="519886"/>
            </a:xfrm>
            <a:prstGeom prst="rect">
              <a:avLst/>
            </a:prstGeom>
            <a:noFill/>
            <a:ln w="9525">
              <a:noFill/>
              <a:miter lim="800000"/>
              <a:headEnd/>
              <a:tailEnd/>
            </a:ln>
          </p:spPr>
          <p:txBody>
            <a:bodyPr wrap="none">
              <a:spAutoFit/>
            </a:bodyPr>
            <a:lstStyle/>
            <a:p>
              <a:r>
                <a:rPr lang="en-US" altLang="zh-TW" sz="2000" dirty="0">
                  <a:ea typeface="新細明體" pitchFamily="18" charset="-120"/>
                </a:rPr>
                <a:t>sc4</a:t>
              </a:r>
            </a:p>
          </p:txBody>
        </p:sp>
        <p:sp>
          <p:nvSpPr>
            <p:cNvPr id="27742" name="Text Box 91"/>
            <p:cNvSpPr txBox="1">
              <a:spLocks noChangeArrowheads="1"/>
            </p:cNvSpPr>
            <p:nvPr/>
          </p:nvSpPr>
          <p:spPr bwMode="auto">
            <a:xfrm>
              <a:off x="4495800" y="2514600"/>
              <a:ext cx="699555" cy="519886"/>
            </a:xfrm>
            <a:prstGeom prst="rect">
              <a:avLst/>
            </a:prstGeom>
            <a:noFill/>
            <a:ln w="9525">
              <a:noFill/>
              <a:miter lim="800000"/>
              <a:headEnd/>
              <a:tailEnd/>
            </a:ln>
          </p:spPr>
          <p:txBody>
            <a:bodyPr wrap="none">
              <a:spAutoFit/>
            </a:bodyPr>
            <a:lstStyle/>
            <a:p>
              <a:r>
                <a:rPr lang="en-US" altLang="zh-TW" sz="2000" dirty="0">
                  <a:ea typeface="新細明體" pitchFamily="18" charset="-120"/>
                </a:rPr>
                <a:t>sc5</a:t>
              </a:r>
            </a:p>
          </p:txBody>
        </p:sp>
        <p:sp>
          <p:nvSpPr>
            <p:cNvPr id="27743" name="Text Box 92"/>
            <p:cNvSpPr txBox="1">
              <a:spLocks noChangeArrowheads="1"/>
            </p:cNvSpPr>
            <p:nvPr/>
          </p:nvSpPr>
          <p:spPr bwMode="auto">
            <a:xfrm>
              <a:off x="6096000" y="2514600"/>
              <a:ext cx="699555" cy="519886"/>
            </a:xfrm>
            <a:prstGeom prst="rect">
              <a:avLst/>
            </a:prstGeom>
            <a:noFill/>
            <a:ln w="9525">
              <a:noFill/>
              <a:miter lim="800000"/>
              <a:headEnd/>
              <a:tailEnd/>
            </a:ln>
          </p:spPr>
          <p:txBody>
            <a:bodyPr wrap="none">
              <a:spAutoFit/>
            </a:bodyPr>
            <a:lstStyle/>
            <a:p>
              <a:r>
                <a:rPr lang="en-US" altLang="zh-TW" sz="2000" dirty="0">
                  <a:ea typeface="新細明體" pitchFamily="18" charset="-120"/>
                </a:rPr>
                <a:t>sc6</a:t>
              </a:r>
            </a:p>
          </p:txBody>
        </p:sp>
        <p:sp>
          <p:nvSpPr>
            <p:cNvPr id="27744" name="Text Box 93"/>
            <p:cNvSpPr txBox="1">
              <a:spLocks noChangeArrowheads="1"/>
            </p:cNvSpPr>
            <p:nvPr/>
          </p:nvSpPr>
          <p:spPr bwMode="auto">
            <a:xfrm>
              <a:off x="7848600" y="2362200"/>
              <a:ext cx="699555" cy="519886"/>
            </a:xfrm>
            <a:prstGeom prst="rect">
              <a:avLst/>
            </a:prstGeom>
            <a:noFill/>
            <a:ln w="9525">
              <a:noFill/>
              <a:miter lim="800000"/>
              <a:headEnd/>
              <a:tailEnd/>
            </a:ln>
          </p:spPr>
          <p:txBody>
            <a:bodyPr wrap="none">
              <a:spAutoFit/>
            </a:bodyPr>
            <a:lstStyle/>
            <a:p>
              <a:r>
                <a:rPr lang="en-US" altLang="zh-TW" sz="2000" dirty="0">
                  <a:ea typeface="新細明體" pitchFamily="18" charset="-120"/>
                </a:rPr>
                <a:t>sc7</a:t>
              </a:r>
            </a:p>
          </p:txBody>
        </p:sp>
        <p:sp>
          <p:nvSpPr>
            <p:cNvPr id="27745" name="Text Box 94"/>
            <p:cNvSpPr txBox="1">
              <a:spLocks noChangeArrowheads="1"/>
            </p:cNvSpPr>
            <p:nvPr/>
          </p:nvSpPr>
          <p:spPr bwMode="auto">
            <a:xfrm>
              <a:off x="2667000" y="6019800"/>
              <a:ext cx="699555" cy="519886"/>
            </a:xfrm>
            <a:prstGeom prst="rect">
              <a:avLst/>
            </a:prstGeom>
            <a:noFill/>
            <a:ln w="9525">
              <a:noFill/>
              <a:miter lim="800000"/>
              <a:headEnd/>
              <a:tailEnd/>
            </a:ln>
          </p:spPr>
          <p:txBody>
            <a:bodyPr wrap="none">
              <a:spAutoFit/>
            </a:bodyPr>
            <a:lstStyle/>
            <a:p>
              <a:r>
                <a:rPr lang="en-US" altLang="zh-TW" sz="2000" dirty="0">
                  <a:ea typeface="新細明體" pitchFamily="18" charset="-120"/>
                </a:rPr>
                <a:t>sc1</a:t>
              </a:r>
            </a:p>
          </p:txBody>
        </p:sp>
        <p:sp>
          <p:nvSpPr>
            <p:cNvPr id="27746" name="Text Box 95"/>
            <p:cNvSpPr txBox="1">
              <a:spLocks noChangeArrowheads="1"/>
            </p:cNvSpPr>
            <p:nvPr/>
          </p:nvSpPr>
          <p:spPr bwMode="auto">
            <a:xfrm>
              <a:off x="3124201" y="6096000"/>
              <a:ext cx="699555" cy="519886"/>
            </a:xfrm>
            <a:prstGeom prst="rect">
              <a:avLst/>
            </a:prstGeom>
            <a:noFill/>
            <a:ln w="9525">
              <a:noFill/>
              <a:miter lim="800000"/>
              <a:headEnd/>
              <a:tailEnd/>
            </a:ln>
          </p:spPr>
          <p:txBody>
            <a:bodyPr wrap="none">
              <a:spAutoFit/>
            </a:bodyPr>
            <a:lstStyle/>
            <a:p>
              <a:r>
                <a:rPr lang="en-US" altLang="zh-TW" sz="2000" dirty="0">
                  <a:ea typeface="新細明體" pitchFamily="18" charset="-120"/>
                </a:rPr>
                <a:t>sc2</a:t>
              </a:r>
            </a:p>
          </p:txBody>
        </p:sp>
        <p:sp>
          <p:nvSpPr>
            <p:cNvPr id="27747" name="Text Box 96"/>
            <p:cNvSpPr txBox="1">
              <a:spLocks noChangeArrowheads="1"/>
            </p:cNvSpPr>
            <p:nvPr/>
          </p:nvSpPr>
          <p:spPr bwMode="auto">
            <a:xfrm>
              <a:off x="3581400" y="5943601"/>
              <a:ext cx="699555" cy="519886"/>
            </a:xfrm>
            <a:prstGeom prst="rect">
              <a:avLst/>
            </a:prstGeom>
            <a:noFill/>
            <a:ln w="9525">
              <a:noFill/>
              <a:miter lim="800000"/>
              <a:headEnd/>
              <a:tailEnd/>
            </a:ln>
          </p:spPr>
          <p:txBody>
            <a:bodyPr wrap="none">
              <a:spAutoFit/>
            </a:bodyPr>
            <a:lstStyle/>
            <a:p>
              <a:r>
                <a:rPr lang="en-US" altLang="zh-TW" sz="2000" dirty="0">
                  <a:ea typeface="新細明體" pitchFamily="18" charset="-120"/>
                </a:rPr>
                <a:t>sc3</a:t>
              </a:r>
            </a:p>
          </p:txBody>
        </p:sp>
        <p:sp>
          <p:nvSpPr>
            <p:cNvPr id="27748" name="Text Box 97"/>
            <p:cNvSpPr txBox="1">
              <a:spLocks noChangeArrowheads="1"/>
            </p:cNvSpPr>
            <p:nvPr/>
          </p:nvSpPr>
          <p:spPr bwMode="auto">
            <a:xfrm>
              <a:off x="3962401" y="6019800"/>
              <a:ext cx="699555" cy="519886"/>
            </a:xfrm>
            <a:prstGeom prst="rect">
              <a:avLst/>
            </a:prstGeom>
            <a:noFill/>
            <a:ln w="9525">
              <a:noFill/>
              <a:miter lim="800000"/>
              <a:headEnd/>
              <a:tailEnd/>
            </a:ln>
          </p:spPr>
          <p:txBody>
            <a:bodyPr wrap="none">
              <a:spAutoFit/>
            </a:bodyPr>
            <a:lstStyle/>
            <a:p>
              <a:r>
                <a:rPr lang="en-US" altLang="zh-TW" sz="2000" dirty="0">
                  <a:ea typeface="新細明體" pitchFamily="18" charset="-120"/>
                </a:rPr>
                <a:t>sc4</a:t>
              </a:r>
            </a:p>
          </p:txBody>
        </p:sp>
        <p:sp>
          <p:nvSpPr>
            <p:cNvPr id="27749" name="Text Box 98"/>
            <p:cNvSpPr txBox="1">
              <a:spLocks noChangeArrowheads="1"/>
            </p:cNvSpPr>
            <p:nvPr/>
          </p:nvSpPr>
          <p:spPr bwMode="auto">
            <a:xfrm>
              <a:off x="4343400" y="5867400"/>
              <a:ext cx="699555" cy="519886"/>
            </a:xfrm>
            <a:prstGeom prst="rect">
              <a:avLst/>
            </a:prstGeom>
            <a:noFill/>
            <a:ln w="9525">
              <a:noFill/>
              <a:miter lim="800000"/>
              <a:headEnd/>
              <a:tailEnd/>
            </a:ln>
          </p:spPr>
          <p:txBody>
            <a:bodyPr wrap="none">
              <a:spAutoFit/>
            </a:bodyPr>
            <a:lstStyle/>
            <a:p>
              <a:r>
                <a:rPr lang="en-US" altLang="zh-TW" sz="2000" dirty="0">
                  <a:ea typeface="新細明體" pitchFamily="18" charset="-120"/>
                </a:rPr>
                <a:t>sc5</a:t>
              </a:r>
            </a:p>
          </p:txBody>
        </p:sp>
        <p:sp>
          <p:nvSpPr>
            <p:cNvPr id="27750" name="Text Box 99"/>
            <p:cNvSpPr txBox="1">
              <a:spLocks noChangeArrowheads="1"/>
            </p:cNvSpPr>
            <p:nvPr/>
          </p:nvSpPr>
          <p:spPr bwMode="auto">
            <a:xfrm>
              <a:off x="4800601" y="5943601"/>
              <a:ext cx="699555" cy="519886"/>
            </a:xfrm>
            <a:prstGeom prst="rect">
              <a:avLst/>
            </a:prstGeom>
            <a:noFill/>
            <a:ln w="9525">
              <a:noFill/>
              <a:miter lim="800000"/>
              <a:headEnd/>
              <a:tailEnd/>
            </a:ln>
          </p:spPr>
          <p:txBody>
            <a:bodyPr wrap="none">
              <a:spAutoFit/>
            </a:bodyPr>
            <a:lstStyle/>
            <a:p>
              <a:r>
                <a:rPr lang="en-US" altLang="zh-TW" sz="2000" dirty="0">
                  <a:ea typeface="新細明體" pitchFamily="18" charset="-120"/>
                </a:rPr>
                <a:t>sc6</a:t>
              </a:r>
            </a:p>
          </p:txBody>
        </p:sp>
        <p:sp>
          <p:nvSpPr>
            <p:cNvPr id="27751" name="Text Box 100"/>
            <p:cNvSpPr txBox="1">
              <a:spLocks noChangeArrowheads="1"/>
            </p:cNvSpPr>
            <p:nvPr/>
          </p:nvSpPr>
          <p:spPr bwMode="auto">
            <a:xfrm>
              <a:off x="5486400" y="5943601"/>
              <a:ext cx="699555" cy="519886"/>
            </a:xfrm>
            <a:prstGeom prst="rect">
              <a:avLst/>
            </a:prstGeom>
            <a:noFill/>
            <a:ln w="9525">
              <a:noFill/>
              <a:miter lim="800000"/>
              <a:headEnd/>
              <a:tailEnd/>
            </a:ln>
          </p:spPr>
          <p:txBody>
            <a:bodyPr wrap="none">
              <a:spAutoFit/>
            </a:bodyPr>
            <a:lstStyle/>
            <a:p>
              <a:r>
                <a:rPr lang="en-US" altLang="zh-TW" sz="2000" dirty="0">
                  <a:ea typeface="新細明體" pitchFamily="18" charset="-120"/>
                </a:rPr>
                <a:t>sc7</a:t>
              </a:r>
            </a:p>
          </p:txBody>
        </p:sp>
        <p:sp>
          <p:nvSpPr>
            <p:cNvPr id="27752" name="Text Box 101"/>
            <p:cNvSpPr txBox="1">
              <a:spLocks noChangeArrowheads="1"/>
            </p:cNvSpPr>
            <p:nvPr/>
          </p:nvSpPr>
          <p:spPr bwMode="auto">
            <a:xfrm>
              <a:off x="2057400" y="5867400"/>
              <a:ext cx="699555" cy="519886"/>
            </a:xfrm>
            <a:prstGeom prst="rect">
              <a:avLst/>
            </a:prstGeom>
            <a:noFill/>
            <a:ln w="9525">
              <a:noFill/>
              <a:miter lim="800000"/>
              <a:headEnd/>
              <a:tailEnd/>
            </a:ln>
          </p:spPr>
          <p:txBody>
            <a:bodyPr wrap="none">
              <a:spAutoFit/>
            </a:bodyPr>
            <a:lstStyle/>
            <a:p>
              <a:r>
                <a:rPr lang="en-US" altLang="zh-TW" sz="2000" dirty="0">
                  <a:ea typeface="新細明體" pitchFamily="18" charset="-120"/>
                </a:rPr>
                <a:t>sc8</a:t>
              </a:r>
            </a:p>
          </p:txBody>
        </p:sp>
        <p:sp>
          <p:nvSpPr>
            <p:cNvPr id="27753" name="Text Box 102"/>
            <p:cNvSpPr txBox="1">
              <a:spLocks noChangeArrowheads="1"/>
            </p:cNvSpPr>
            <p:nvPr/>
          </p:nvSpPr>
          <p:spPr bwMode="auto">
            <a:xfrm>
              <a:off x="1143001" y="2057400"/>
              <a:ext cx="699555" cy="519886"/>
            </a:xfrm>
            <a:prstGeom prst="rect">
              <a:avLst/>
            </a:prstGeom>
            <a:noFill/>
            <a:ln w="9525">
              <a:noFill/>
              <a:miter lim="800000"/>
              <a:headEnd/>
              <a:tailEnd/>
            </a:ln>
          </p:spPr>
          <p:txBody>
            <a:bodyPr wrap="none">
              <a:spAutoFit/>
            </a:bodyPr>
            <a:lstStyle/>
            <a:p>
              <a:r>
                <a:rPr lang="en-US" altLang="zh-TW" sz="2000" dirty="0">
                  <a:ea typeface="新細明體" pitchFamily="18" charset="-120"/>
                </a:rPr>
                <a:t>sc8</a:t>
              </a:r>
            </a:p>
          </p:txBody>
        </p:sp>
        <p:sp>
          <p:nvSpPr>
            <p:cNvPr id="27754" name="Oval 104"/>
            <p:cNvSpPr>
              <a:spLocks noChangeArrowheads="1"/>
            </p:cNvSpPr>
            <p:nvPr/>
          </p:nvSpPr>
          <p:spPr bwMode="auto">
            <a:xfrm>
              <a:off x="1828800" y="2438400"/>
              <a:ext cx="1447800" cy="1828800"/>
            </a:xfrm>
            <a:prstGeom prst="ellipse">
              <a:avLst/>
            </a:prstGeom>
            <a:noFill/>
            <a:ln w="38100">
              <a:solidFill>
                <a:srgbClr val="FF0000"/>
              </a:solidFill>
              <a:round/>
              <a:headEnd/>
              <a:tailEnd/>
            </a:ln>
          </p:spPr>
          <p:txBody>
            <a:bodyPr wrap="none" anchor="ctr"/>
            <a:lstStyle/>
            <a:p>
              <a:endParaRPr lang="zh-CN" altLang="en-US" sz="2000" dirty="0">
                <a:ea typeface="宋体" charset="-122"/>
              </a:endParaRPr>
            </a:p>
          </p:txBody>
        </p:sp>
        <p:sp>
          <p:nvSpPr>
            <p:cNvPr id="27755" name="Text Box 105"/>
            <p:cNvSpPr txBox="1">
              <a:spLocks noChangeArrowheads="1"/>
            </p:cNvSpPr>
            <p:nvPr/>
          </p:nvSpPr>
          <p:spPr bwMode="auto">
            <a:xfrm>
              <a:off x="949144" y="3466068"/>
              <a:ext cx="855140" cy="519886"/>
            </a:xfrm>
            <a:prstGeom prst="rect">
              <a:avLst/>
            </a:prstGeom>
            <a:noFill/>
            <a:ln w="9525">
              <a:noFill/>
              <a:miter lim="800000"/>
              <a:headEnd/>
              <a:tailEnd/>
            </a:ln>
          </p:spPr>
          <p:txBody>
            <a:bodyPr wrap="none">
              <a:spAutoFit/>
            </a:bodyPr>
            <a:lstStyle/>
            <a:p>
              <a:r>
                <a:rPr lang="en-US" altLang="zh-TW" sz="2000" dirty="0">
                  <a:ea typeface="新細明體" pitchFamily="18" charset="-120"/>
                </a:rPr>
                <a:t>LN1’</a:t>
              </a:r>
            </a:p>
          </p:txBody>
        </p:sp>
        <p:sp>
          <p:nvSpPr>
            <p:cNvPr id="27756" name="Oval 106"/>
            <p:cNvSpPr>
              <a:spLocks noChangeArrowheads="1"/>
            </p:cNvSpPr>
            <p:nvPr/>
          </p:nvSpPr>
          <p:spPr bwMode="auto">
            <a:xfrm>
              <a:off x="3429000" y="4800600"/>
              <a:ext cx="228600" cy="2286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cxnSp>
          <p:nvCxnSpPr>
            <p:cNvPr id="27757" name="AutoShape 107"/>
            <p:cNvCxnSpPr>
              <a:cxnSpLocks noChangeShapeType="1"/>
              <a:stCxn id="27708" idx="4"/>
              <a:endCxn id="27756" idx="0"/>
            </p:cNvCxnSpPr>
            <p:nvPr/>
          </p:nvCxnSpPr>
          <p:spPr bwMode="auto">
            <a:xfrm flipH="1">
              <a:off x="3543300" y="4495800"/>
              <a:ext cx="685800" cy="304800"/>
            </a:xfrm>
            <a:prstGeom prst="straightConnector1">
              <a:avLst/>
            </a:prstGeom>
            <a:noFill/>
            <a:ln w="9525">
              <a:solidFill>
                <a:schemeClr val="tx1"/>
              </a:solidFill>
              <a:round/>
              <a:headEnd/>
              <a:tailEnd/>
            </a:ln>
          </p:spPr>
        </p:cxnSp>
        <p:sp>
          <p:nvSpPr>
            <p:cNvPr id="27758" name="Text Box 108"/>
            <p:cNvSpPr txBox="1">
              <a:spLocks noChangeArrowheads="1"/>
            </p:cNvSpPr>
            <p:nvPr/>
          </p:nvSpPr>
          <p:spPr bwMode="auto">
            <a:xfrm>
              <a:off x="3494088" y="4800601"/>
              <a:ext cx="887793" cy="519886"/>
            </a:xfrm>
            <a:prstGeom prst="rect">
              <a:avLst/>
            </a:prstGeom>
            <a:noFill/>
            <a:ln w="9525">
              <a:noFill/>
              <a:miter lim="800000"/>
              <a:headEnd/>
              <a:tailEnd/>
            </a:ln>
          </p:spPr>
          <p:txBody>
            <a:bodyPr wrap="none">
              <a:spAutoFit/>
            </a:bodyPr>
            <a:lstStyle/>
            <a:p>
              <a:r>
                <a:rPr lang="en-US" altLang="zh-TW" sz="2000" dirty="0">
                  <a:ea typeface="新細明體" pitchFamily="18" charset="-120"/>
                </a:rPr>
                <a:t>LN1”</a:t>
              </a:r>
            </a:p>
          </p:txBody>
        </p:sp>
      </p:grpSp>
    </p:spTree>
  </p:cSld>
  <p:clrMapOvr>
    <a:masterClrMapping/>
  </p:clrMapOvr>
  <p:transition spd="med">
    <p:random/>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09600" y="-171400"/>
            <a:ext cx="7772400" cy="838200"/>
          </a:xfrm>
        </p:spPr>
        <p:txBody>
          <a:bodyPr/>
          <a:lstStyle/>
          <a:p>
            <a:r>
              <a:rPr lang="en-US" altLang="zh-CN" dirty="0">
                <a:ea typeface="宋体" charset="-122"/>
              </a:rPr>
              <a:t>Example of BIRCH(3)</a:t>
            </a:r>
            <a:endParaRPr lang="en-US" altLang="zh-TW" dirty="0">
              <a:ea typeface="新細明體" panose="02020500000000000000" pitchFamily="18" charset="-120"/>
            </a:endParaRPr>
          </a:p>
        </p:txBody>
      </p:sp>
      <p:sp>
        <p:nvSpPr>
          <p:cNvPr id="6" name="Oval 3"/>
          <p:cNvSpPr>
            <a:spLocks noChangeArrowheads="1"/>
          </p:cNvSpPr>
          <p:nvPr/>
        </p:nvSpPr>
        <p:spPr bwMode="auto">
          <a:xfrm>
            <a:off x="457200" y="1816448"/>
            <a:ext cx="1447800" cy="18288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7" name="Oval 4"/>
          <p:cNvSpPr>
            <a:spLocks noChangeArrowheads="1"/>
          </p:cNvSpPr>
          <p:nvPr/>
        </p:nvSpPr>
        <p:spPr bwMode="auto">
          <a:xfrm>
            <a:off x="3429000" y="2349848"/>
            <a:ext cx="1981200" cy="14478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8" name="Oval 5"/>
          <p:cNvSpPr>
            <a:spLocks noChangeArrowheads="1"/>
          </p:cNvSpPr>
          <p:nvPr/>
        </p:nvSpPr>
        <p:spPr bwMode="auto">
          <a:xfrm>
            <a:off x="5867400" y="1968848"/>
            <a:ext cx="2743200" cy="17526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9" name="Oval 6"/>
          <p:cNvSpPr>
            <a:spLocks noChangeArrowheads="1"/>
          </p:cNvSpPr>
          <p:nvPr/>
        </p:nvSpPr>
        <p:spPr bwMode="auto">
          <a:xfrm>
            <a:off x="685800" y="2730848"/>
            <a:ext cx="685800" cy="685800"/>
          </a:xfrm>
          <a:prstGeom prst="ellipse">
            <a:avLst/>
          </a:pr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0" name="Oval 7"/>
          <p:cNvSpPr>
            <a:spLocks noChangeArrowheads="1"/>
          </p:cNvSpPr>
          <p:nvPr/>
        </p:nvSpPr>
        <p:spPr bwMode="auto">
          <a:xfrm>
            <a:off x="1066800" y="29594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1" name="Oval 8"/>
          <p:cNvSpPr>
            <a:spLocks noChangeArrowheads="1"/>
          </p:cNvSpPr>
          <p:nvPr/>
        </p:nvSpPr>
        <p:spPr bwMode="auto">
          <a:xfrm>
            <a:off x="1066800" y="31118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2" name="Oval 9"/>
          <p:cNvSpPr>
            <a:spLocks noChangeArrowheads="1"/>
          </p:cNvSpPr>
          <p:nvPr/>
        </p:nvSpPr>
        <p:spPr bwMode="auto">
          <a:xfrm>
            <a:off x="838200" y="30356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3" name="Oval 10"/>
          <p:cNvSpPr>
            <a:spLocks noChangeArrowheads="1"/>
          </p:cNvSpPr>
          <p:nvPr/>
        </p:nvSpPr>
        <p:spPr bwMode="auto">
          <a:xfrm>
            <a:off x="990600" y="32642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4" name="Oval 11"/>
          <p:cNvSpPr>
            <a:spLocks noChangeArrowheads="1"/>
          </p:cNvSpPr>
          <p:nvPr/>
        </p:nvSpPr>
        <p:spPr bwMode="auto">
          <a:xfrm>
            <a:off x="914400" y="30356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5" name="Oval 12"/>
          <p:cNvSpPr>
            <a:spLocks noChangeArrowheads="1"/>
          </p:cNvSpPr>
          <p:nvPr/>
        </p:nvSpPr>
        <p:spPr bwMode="auto">
          <a:xfrm>
            <a:off x="914400" y="28070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6" name="Oval 13"/>
          <p:cNvSpPr>
            <a:spLocks noChangeArrowheads="1"/>
          </p:cNvSpPr>
          <p:nvPr/>
        </p:nvSpPr>
        <p:spPr bwMode="auto">
          <a:xfrm>
            <a:off x="2133600" y="3569048"/>
            <a:ext cx="685800" cy="685800"/>
          </a:xfrm>
          <a:prstGeom prst="ellipse">
            <a:avLst/>
          </a:pr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7" name="Oval 14"/>
          <p:cNvSpPr>
            <a:spLocks noChangeArrowheads="1"/>
          </p:cNvSpPr>
          <p:nvPr/>
        </p:nvSpPr>
        <p:spPr bwMode="auto">
          <a:xfrm>
            <a:off x="2514600" y="37976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8" name="Oval 15"/>
          <p:cNvSpPr>
            <a:spLocks noChangeArrowheads="1"/>
          </p:cNvSpPr>
          <p:nvPr/>
        </p:nvSpPr>
        <p:spPr bwMode="auto">
          <a:xfrm>
            <a:off x="2514600" y="39500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9" name="Oval 16"/>
          <p:cNvSpPr>
            <a:spLocks noChangeArrowheads="1"/>
          </p:cNvSpPr>
          <p:nvPr/>
        </p:nvSpPr>
        <p:spPr bwMode="auto">
          <a:xfrm>
            <a:off x="2286000" y="38738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20" name="Oval 17"/>
          <p:cNvSpPr>
            <a:spLocks noChangeArrowheads="1"/>
          </p:cNvSpPr>
          <p:nvPr/>
        </p:nvSpPr>
        <p:spPr bwMode="auto">
          <a:xfrm>
            <a:off x="2438400" y="41024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21" name="Oval 18"/>
          <p:cNvSpPr>
            <a:spLocks noChangeArrowheads="1"/>
          </p:cNvSpPr>
          <p:nvPr/>
        </p:nvSpPr>
        <p:spPr bwMode="auto">
          <a:xfrm>
            <a:off x="2362200" y="38738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22" name="Oval 19"/>
          <p:cNvSpPr>
            <a:spLocks noChangeArrowheads="1"/>
          </p:cNvSpPr>
          <p:nvPr/>
        </p:nvSpPr>
        <p:spPr bwMode="auto">
          <a:xfrm>
            <a:off x="2362200" y="36452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23" name="Oval 20"/>
          <p:cNvSpPr>
            <a:spLocks noChangeArrowheads="1"/>
          </p:cNvSpPr>
          <p:nvPr/>
        </p:nvSpPr>
        <p:spPr bwMode="auto">
          <a:xfrm>
            <a:off x="2209800" y="2654648"/>
            <a:ext cx="685800" cy="685800"/>
          </a:xfrm>
          <a:prstGeom prst="ellipse">
            <a:avLst/>
          </a:pr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24" name="Oval 21"/>
          <p:cNvSpPr>
            <a:spLocks noChangeArrowheads="1"/>
          </p:cNvSpPr>
          <p:nvPr/>
        </p:nvSpPr>
        <p:spPr bwMode="auto">
          <a:xfrm>
            <a:off x="2590800" y="28832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25" name="Oval 22"/>
          <p:cNvSpPr>
            <a:spLocks noChangeArrowheads="1"/>
          </p:cNvSpPr>
          <p:nvPr/>
        </p:nvSpPr>
        <p:spPr bwMode="auto">
          <a:xfrm>
            <a:off x="2590800" y="30356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26" name="Oval 23"/>
          <p:cNvSpPr>
            <a:spLocks noChangeArrowheads="1"/>
          </p:cNvSpPr>
          <p:nvPr/>
        </p:nvSpPr>
        <p:spPr bwMode="auto">
          <a:xfrm>
            <a:off x="2362200" y="29594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27" name="Oval 24"/>
          <p:cNvSpPr>
            <a:spLocks noChangeArrowheads="1"/>
          </p:cNvSpPr>
          <p:nvPr/>
        </p:nvSpPr>
        <p:spPr bwMode="auto">
          <a:xfrm>
            <a:off x="2514600" y="31880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28" name="Oval 25"/>
          <p:cNvSpPr>
            <a:spLocks noChangeArrowheads="1"/>
          </p:cNvSpPr>
          <p:nvPr/>
        </p:nvSpPr>
        <p:spPr bwMode="auto">
          <a:xfrm>
            <a:off x="2438400" y="29594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29" name="Oval 26"/>
          <p:cNvSpPr>
            <a:spLocks noChangeArrowheads="1"/>
          </p:cNvSpPr>
          <p:nvPr/>
        </p:nvSpPr>
        <p:spPr bwMode="auto">
          <a:xfrm>
            <a:off x="2438400" y="27308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30" name="Oval 27"/>
          <p:cNvSpPr>
            <a:spLocks noChangeArrowheads="1"/>
          </p:cNvSpPr>
          <p:nvPr/>
        </p:nvSpPr>
        <p:spPr bwMode="auto">
          <a:xfrm>
            <a:off x="3581400" y="2730848"/>
            <a:ext cx="685800" cy="685800"/>
          </a:xfrm>
          <a:prstGeom prst="ellipse">
            <a:avLst/>
          </a:pr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31" name="Oval 28"/>
          <p:cNvSpPr>
            <a:spLocks noChangeArrowheads="1"/>
          </p:cNvSpPr>
          <p:nvPr/>
        </p:nvSpPr>
        <p:spPr bwMode="auto">
          <a:xfrm>
            <a:off x="3962400" y="29594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32" name="Oval 29"/>
          <p:cNvSpPr>
            <a:spLocks noChangeArrowheads="1"/>
          </p:cNvSpPr>
          <p:nvPr/>
        </p:nvSpPr>
        <p:spPr bwMode="auto">
          <a:xfrm>
            <a:off x="3962400" y="31118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33" name="Oval 30"/>
          <p:cNvSpPr>
            <a:spLocks noChangeArrowheads="1"/>
          </p:cNvSpPr>
          <p:nvPr/>
        </p:nvSpPr>
        <p:spPr bwMode="auto">
          <a:xfrm>
            <a:off x="3733800" y="30356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34" name="Oval 31"/>
          <p:cNvSpPr>
            <a:spLocks noChangeArrowheads="1"/>
          </p:cNvSpPr>
          <p:nvPr/>
        </p:nvSpPr>
        <p:spPr bwMode="auto">
          <a:xfrm>
            <a:off x="3886200" y="32642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35" name="Oval 32"/>
          <p:cNvSpPr>
            <a:spLocks noChangeArrowheads="1"/>
          </p:cNvSpPr>
          <p:nvPr/>
        </p:nvSpPr>
        <p:spPr bwMode="auto">
          <a:xfrm>
            <a:off x="3810000" y="30356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36" name="Oval 33"/>
          <p:cNvSpPr>
            <a:spLocks noChangeArrowheads="1"/>
          </p:cNvSpPr>
          <p:nvPr/>
        </p:nvSpPr>
        <p:spPr bwMode="auto">
          <a:xfrm>
            <a:off x="3810000" y="28070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37" name="Oval 34"/>
          <p:cNvSpPr>
            <a:spLocks noChangeArrowheads="1"/>
          </p:cNvSpPr>
          <p:nvPr/>
        </p:nvSpPr>
        <p:spPr bwMode="auto">
          <a:xfrm>
            <a:off x="4495800" y="2807048"/>
            <a:ext cx="685800" cy="685800"/>
          </a:xfrm>
          <a:prstGeom prst="ellipse">
            <a:avLst/>
          </a:pr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38" name="Oval 35"/>
          <p:cNvSpPr>
            <a:spLocks noChangeArrowheads="1"/>
          </p:cNvSpPr>
          <p:nvPr/>
        </p:nvSpPr>
        <p:spPr bwMode="auto">
          <a:xfrm>
            <a:off x="4876800" y="30356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39" name="Oval 36"/>
          <p:cNvSpPr>
            <a:spLocks noChangeArrowheads="1"/>
          </p:cNvSpPr>
          <p:nvPr/>
        </p:nvSpPr>
        <p:spPr bwMode="auto">
          <a:xfrm>
            <a:off x="4876800" y="31880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40" name="Oval 37"/>
          <p:cNvSpPr>
            <a:spLocks noChangeArrowheads="1"/>
          </p:cNvSpPr>
          <p:nvPr/>
        </p:nvSpPr>
        <p:spPr bwMode="auto">
          <a:xfrm>
            <a:off x="4648200" y="31118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41" name="Oval 38"/>
          <p:cNvSpPr>
            <a:spLocks noChangeArrowheads="1"/>
          </p:cNvSpPr>
          <p:nvPr/>
        </p:nvSpPr>
        <p:spPr bwMode="auto">
          <a:xfrm>
            <a:off x="4800600" y="33404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42" name="Oval 39"/>
          <p:cNvSpPr>
            <a:spLocks noChangeArrowheads="1"/>
          </p:cNvSpPr>
          <p:nvPr/>
        </p:nvSpPr>
        <p:spPr bwMode="auto">
          <a:xfrm>
            <a:off x="4724400" y="31118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43" name="Oval 40"/>
          <p:cNvSpPr>
            <a:spLocks noChangeArrowheads="1"/>
          </p:cNvSpPr>
          <p:nvPr/>
        </p:nvSpPr>
        <p:spPr bwMode="auto">
          <a:xfrm>
            <a:off x="4724400" y="28832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44" name="Oval 41"/>
          <p:cNvSpPr>
            <a:spLocks noChangeArrowheads="1"/>
          </p:cNvSpPr>
          <p:nvPr/>
        </p:nvSpPr>
        <p:spPr bwMode="auto">
          <a:xfrm>
            <a:off x="6477000" y="2273648"/>
            <a:ext cx="685800" cy="685800"/>
          </a:xfrm>
          <a:prstGeom prst="ellipse">
            <a:avLst/>
          </a:pr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45" name="Oval 42"/>
          <p:cNvSpPr>
            <a:spLocks noChangeArrowheads="1"/>
          </p:cNvSpPr>
          <p:nvPr/>
        </p:nvSpPr>
        <p:spPr bwMode="auto">
          <a:xfrm>
            <a:off x="6858000" y="25022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46" name="Oval 43"/>
          <p:cNvSpPr>
            <a:spLocks noChangeArrowheads="1"/>
          </p:cNvSpPr>
          <p:nvPr/>
        </p:nvSpPr>
        <p:spPr bwMode="auto">
          <a:xfrm>
            <a:off x="6858000" y="26546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47" name="Oval 44"/>
          <p:cNvSpPr>
            <a:spLocks noChangeArrowheads="1"/>
          </p:cNvSpPr>
          <p:nvPr/>
        </p:nvSpPr>
        <p:spPr bwMode="auto">
          <a:xfrm>
            <a:off x="6629400" y="25784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48" name="Oval 45"/>
          <p:cNvSpPr>
            <a:spLocks noChangeArrowheads="1"/>
          </p:cNvSpPr>
          <p:nvPr/>
        </p:nvSpPr>
        <p:spPr bwMode="auto">
          <a:xfrm>
            <a:off x="6781800" y="28070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49" name="Oval 46"/>
          <p:cNvSpPr>
            <a:spLocks noChangeArrowheads="1"/>
          </p:cNvSpPr>
          <p:nvPr/>
        </p:nvSpPr>
        <p:spPr bwMode="auto">
          <a:xfrm>
            <a:off x="6705600" y="25784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50" name="Oval 47"/>
          <p:cNvSpPr>
            <a:spLocks noChangeArrowheads="1"/>
          </p:cNvSpPr>
          <p:nvPr/>
        </p:nvSpPr>
        <p:spPr bwMode="auto">
          <a:xfrm>
            <a:off x="6705600" y="23498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51" name="Oval 48"/>
          <p:cNvSpPr>
            <a:spLocks noChangeArrowheads="1"/>
          </p:cNvSpPr>
          <p:nvPr/>
        </p:nvSpPr>
        <p:spPr bwMode="auto">
          <a:xfrm>
            <a:off x="7315200" y="2730848"/>
            <a:ext cx="685800" cy="685800"/>
          </a:xfrm>
          <a:prstGeom prst="ellipse">
            <a:avLst/>
          </a:pr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52" name="Oval 49"/>
          <p:cNvSpPr>
            <a:spLocks noChangeArrowheads="1"/>
          </p:cNvSpPr>
          <p:nvPr/>
        </p:nvSpPr>
        <p:spPr bwMode="auto">
          <a:xfrm>
            <a:off x="7696200" y="29594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53" name="Oval 50"/>
          <p:cNvSpPr>
            <a:spLocks noChangeArrowheads="1"/>
          </p:cNvSpPr>
          <p:nvPr/>
        </p:nvSpPr>
        <p:spPr bwMode="auto">
          <a:xfrm>
            <a:off x="7696200" y="31118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54" name="Oval 51"/>
          <p:cNvSpPr>
            <a:spLocks noChangeArrowheads="1"/>
          </p:cNvSpPr>
          <p:nvPr/>
        </p:nvSpPr>
        <p:spPr bwMode="auto">
          <a:xfrm>
            <a:off x="7467600" y="30356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55" name="Oval 52"/>
          <p:cNvSpPr>
            <a:spLocks noChangeArrowheads="1"/>
          </p:cNvSpPr>
          <p:nvPr/>
        </p:nvSpPr>
        <p:spPr bwMode="auto">
          <a:xfrm>
            <a:off x="7620000" y="32642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56" name="Oval 53"/>
          <p:cNvSpPr>
            <a:spLocks noChangeArrowheads="1"/>
          </p:cNvSpPr>
          <p:nvPr/>
        </p:nvSpPr>
        <p:spPr bwMode="auto">
          <a:xfrm>
            <a:off x="7543800" y="30356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57" name="Oval 54"/>
          <p:cNvSpPr>
            <a:spLocks noChangeArrowheads="1"/>
          </p:cNvSpPr>
          <p:nvPr/>
        </p:nvSpPr>
        <p:spPr bwMode="auto">
          <a:xfrm>
            <a:off x="7543800" y="280704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58" name="Oval 55"/>
          <p:cNvSpPr>
            <a:spLocks noChangeArrowheads="1"/>
          </p:cNvSpPr>
          <p:nvPr/>
        </p:nvSpPr>
        <p:spPr bwMode="auto">
          <a:xfrm>
            <a:off x="1066800" y="2121248"/>
            <a:ext cx="685800" cy="533400"/>
          </a:xfrm>
          <a:prstGeom prst="ellipse">
            <a:avLst/>
          </a:prstGeom>
          <a:solidFill>
            <a:schemeClr val="accent1"/>
          </a:solidFill>
          <a:ln w="9525">
            <a:solidFill>
              <a:schemeClr val="tx1"/>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59" name="Oval 56"/>
          <p:cNvSpPr>
            <a:spLocks noChangeArrowheads="1"/>
          </p:cNvSpPr>
          <p:nvPr/>
        </p:nvSpPr>
        <p:spPr bwMode="auto">
          <a:xfrm>
            <a:off x="3657600" y="4926360"/>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60" name="Oval 57"/>
          <p:cNvSpPr>
            <a:spLocks noChangeArrowheads="1"/>
          </p:cNvSpPr>
          <p:nvPr/>
        </p:nvSpPr>
        <p:spPr bwMode="auto">
          <a:xfrm>
            <a:off x="4191000" y="5535960"/>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61" name="Oval 58"/>
          <p:cNvSpPr>
            <a:spLocks noChangeArrowheads="1"/>
          </p:cNvSpPr>
          <p:nvPr/>
        </p:nvSpPr>
        <p:spPr bwMode="auto">
          <a:xfrm>
            <a:off x="2895600" y="5535960"/>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62" name="Oval 59"/>
          <p:cNvSpPr>
            <a:spLocks noChangeArrowheads="1"/>
          </p:cNvSpPr>
          <p:nvPr/>
        </p:nvSpPr>
        <p:spPr bwMode="auto">
          <a:xfrm>
            <a:off x="4800600" y="5535960"/>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63" name="Oval 60"/>
          <p:cNvSpPr>
            <a:spLocks noChangeArrowheads="1"/>
          </p:cNvSpPr>
          <p:nvPr/>
        </p:nvSpPr>
        <p:spPr bwMode="auto">
          <a:xfrm>
            <a:off x="2971800" y="6069360"/>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64" name="Oval 61"/>
          <p:cNvSpPr>
            <a:spLocks noChangeArrowheads="1"/>
          </p:cNvSpPr>
          <p:nvPr/>
        </p:nvSpPr>
        <p:spPr bwMode="auto">
          <a:xfrm>
            <a:off x="3276600" y="6069360"/>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65" name="Oval 62"/>
          <p:cNvSpPr>
            <a:spLocks noChangeArrowheads="1"/>
          </p:cNvSpPr>
          <p:nvPr/>
        </p:nvSpPr>
        <p:spPr bwMode="auto">
          <a:xfrm>
            <a:off x="3581400" y="6069360"/>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66" name="Oval 63"/>
          <p:cNvSpPr>
            <a:spLocks noChangeArrowheads="1"/>
          </p:cNvSpPr>
          <p:nvPr/>
        </p:nvSpPr>
        <p:spPr bwMode="auto">
          <a:xfrm>
            <a:off x="4114800" y="6069360"/>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67" name="Oval 64"/>
          <p:cNvSpPr>
            <a:spLocks noChangeArrowheads="1"/>
          </p:cNvSpPr>
          <p:nvPr/>
        </p:nvSpPr>
        <p:spPr bwMode="auto">
          <a:xfrm>
            <a:off x="4419600" y="6069360"/>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68" name="Oval 65"/>
          <p:cNvSpPr>
            <a:spLocks noChangeArrowheads="1"/>
          </p:cNvSpPr>
          <p:nvPr/>
        </p:nvSpPr>
        <p:spPr bwMode="auto">
          <a:xfrm>
            <a:off x="5029200" y="6069360"/>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69" name="Oval 66"/>
          <p:cNvSpPr>
            <a:spLocks noChangeArrowheads="1"/>
          </p:cNvSpPr>
          <p:nvPr/>
        </p:nvSpPr>
        <p:spPr bwMode="auto">
          <a:xfrm>
            <a:off x="5334000" y="6069360"/>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70" name="Oval 67"/>
          <p:cNvSpPr>
            <a:spLocks noChangeArrowheads="1"/>
          </p:cNvSpPr>
          <p:nvPr/>
        </p:nvSpPr>
        <p:spPr bwMode="auto">
          <a:xfrm>
            <a:off x="2514600" y="6069360"/>
            <a:ext cx="228600" cy="228600"/>
          </a:xfrm>
          <a:prstGeom prst="ellipse">
            <a:avLst/>
          </a:prstGeom>
          <a:solidFill>
            <a:schemeClr val="accent1"/>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cxnSp>
        <p:nvCxnSpPr>
          <p:cNvPr id="71" name="AutoShape 68"/>
          <p:cNvCxnSpPr>
            <a:cxnSpLocks noChangeShapeType="1"/>
            <a:stCxn id="59" idx="4"/>
            <a:endCxn id="61" idx="7"/>
          </p:cNvCxnSpPr>
          <p:nvPr/>
        </p:nvCxnSpPr>
        <p:spPr bwMode="auto">
          <a:xfrm flipH="1">
            <a:off x="3090863" y="5154960"/>
            <a:ext cx="681037" cy="4143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2" name="AutoShape 69"/>
          <p:cNvCxnSpPr>
            <a:cxnSpLocks noChangeShapeType="1"/>
            <a:stCxn id="113" idx="4"/>
            <a:endCxn id="60" idx="0"/>
          </p:cNvCxnSpPr>
          <p:nvPr/>
        </p:nvCxnSpPr>
        <p:spPr bwMode="auto">
          <a:xfrm flipH="1">
            <a:off x="4305300" y="5154960"/>
            <a:ext cx="76200" cy="3810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3" name="AutoShape 70"/>
          <p:cNvCxnSpPr>
            <a:cxnSpLocks noChangeShapeType="1"/>
            <a:stCxn id="113" idx="4"/>
            <a:endCxn id="62" idx="1"/>
          </p:cNvCxnSpPr>
          <p:nvPr/>
        </p:nvCxnSpPr>
        <p:spPr bwMode="auto">
          <a:xfrm>
            <a:off x="4381500" y="5154960"/>
            <a:ext cx="452438" cy="4143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4" name="AutoShape 71"/>
          <p:cNvCxnSpPr>
            <a:cxnSpLocks noChangeShapeType="1"/>
            <a:stCxn id="107" idx="4"/>
            <a:endCxn id="64" idx="0"/>
          </p:cNvCxnSpPr>
          <p:nvPr/>
        </p:nvCxnSpPr>
        <p:spPr bwMode="auto">
          <a:xfrm flipH="1">
            <a:off x="3390900" y="5764560"/>
            <a:ext cx="15240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5" name="AutoShape 72"/>
          <p:cNvCxnSpPr>
            <a:cxnSpLocks noChangeShapeType="1"/>
            <a:stCxn id="61" idx="4"/>
            <a:endCxn id="63" idx="7"/>
          </p:cNvCxnSpPr>
          <p:nvPr/>
        </p:nvCxnSpPr>
        <p:spPr bwMode="auto">
          <a:xfrm>
            <a:off x="3009900" y="5764560"/>
            <a:ext cx="157163" cy="3381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6" name="AutoShape 73"/>
          <p:cNvCxnSpPr>
            <a:cxnSpLocks noChangeShapeType="1"/>
            <a:stCxn id="107" idx="4"/>
            <a:endCxn id="65" idx="0"/>
          </p:cNvCxnSpPr>
          <p:nvPr/>
        </p:nvCxnSpPr>
        <p:spPr bwMode="auto">
          <a:xfrm>
            <a:off x="3543300" y="5764560"/>
            <a:ext cx="15240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7" name="AutoShape 74"/>
          <p:cNvCxnSpPr>
            <a:cxnSpLocks noChangeShapeType="1"/>
            <a:stCxn id="60" idx="4"/>
            <a:endCxn id="66" idx="0"/>
          </p:cNvCxnSpPr>
          <p:nvPr/>
        </p:nvCxnSpPr>
        <p:spPr bwMode="auto">
          <a:xfrm flipH="1">
            <a:off x="4229100" y="5764560"/>
            <a:ext cx="7620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8" name="AutoShape 75"/>
          <p:cNvCxnSpPr>
            <a:cxnSpLocks noChangeShapeType="1"/>
            <a:stCxn id="60" idx="4"/>
            <a:endCxn id="67" idx="0"/>
          </p:cNvCxnSpPr>
          <p:nvPr/>
        </p:nvCxnSpPr>
        <p:spPr bwMode="auto">
          <a:xfrm>
            <a:off x="4305300" y="5764560"/>
            <a:ext cx="22860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9" name="AutoShape 76"/>
          <p:cNvCxnSpPr>
            <a:cxnSpLocks noChangeShapeType="1"/>
            <a:stCxn id="62" idx="4"/>
            <a:endCxn id="68" idx="0"/>
          </p:cNvCxnSpPr>
          <p:nvPr/>
        </p:nvCxnSpPr>
        <p:spPr bwMode="auto">
          <a:xfrm>
            <a:off x="4914900" y="5764560"/>
            <a:ext cx="22860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0" name="AutoShape 77"/>
          <p:cNvCxnSpPr>
            <a:cxnSpLocks noChangeShapeType="1"/>
            <a:stCxn id="62" idx="4"/>
            <a:endCxn id="69" idx="0"/>
          </p:cNvCxnSpPr>
          <p:nvPr/>
        </p:nvCxnSpPr>
        <p:spPr bwMode="auto">
          <a:xfrm>
            <a:off x="4914900" y="5764560"/>
            <a:ext cx="53340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1" name="AutoShape 78"/>
          <p:cNvCxnSpPr>
            <a:cxnSpLocks noChangeShapeType="1"/>
            <a:stCxn id="61" idx="4"/>
            <a:endCxn id="70" idx="7"/>
          </p:cNvCxnSpPr>
          <p:nvPr/>
        </p:nvCxnSpPr>
        <p:spPr bwMode="auto">
          <a:xfrm flipH="1">
            <a:off x="2709863" y="5764560"/>
            <a:ext cx="300037" cy="3381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2" name="Text Box 79"/>
          <p:cNvSpPr txBox="1">
            <a:spLocks noChangeArrowheads="1"/>
          </p:cNvSpPr>
          <p:nvPr/>
        </p:nvSpPr>
        <p:spPr bwMode="auto">
          <a:xfrm>
            <a:off x="4257675" y="4369148"/>
            <a:ext cx="62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Root</a:t>
            </a:r>
          </a:p>
        </p:txBody>
      </p:sp>
      <p:sp>
        <p:nvSpPr>
          <p:cNvPr id="83" name="Text Box 80"/>
          <p:cNvSpPr txBox="1">
            <a:spLocks noChangeArrowheads="1"/>
          </p:cNvSpPr>
          <p:nvPr/>
        </p:nvSpPr>
        <p:spPr bwMode="auto">
          <a:xfrm>
            <a:off x="1703388" y="4483448"/>
            <a:ext cx="704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LN1”</a:t>
            </a:r>
          </a:p>
        </p:txBody>
      </p:sp>
      <p:sp>
        <p:nvSpPr>
          <p:cNvPr id="84" name="Text Box 81"/>
          <p:cNvSpPr txBox="1">
            <a:spLocks noChangeArrowheads="1"/>
          </p:cNvSpPr>
          <p:nvPr/>
        </p:nvSpPr>
        <p:spPr bwMode="auto">
          <a:xfrm>
            <a:off x="4191000" y="3797648"/>
            <a:ext cx="60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LN2</a:t>
            </a:r>
          </a:p>
        </p:txBody>
      </p:sp>
      <p:sp>
        <p:nvSpPr>
          <p:cNvPr id="85" name="Text Box 82"/>
          <p:cNvSpPr txBox="1">
            <a:spLocks noChangeArrowheads="1"/>
          </p:cNvSpPr>
          <p:nvPr/>
        </p:nvSpPr>
        <p:spPr bwMode="auto">
          <a:xfrm>
            <a:off x="7162800" y="3721448"/>
            <a:ext cx="60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LN3</a:t>
            </a:r>
          </a:p>
        </p:txBody>
      </p:sp>
      <p:sp>
        <p:nvSpPr>
          <p:cNvPr id="86" name="Text Box 83"/>
          <p:cNvSpPr txBox="1">
            <a:spLocks noChangeArrowheads="1"/>
          </p:cNvSpPr>
          <p:nvPr/>
        </p:nvSpPr>
        <p:spPr bwMode="auto">
          <a:xfrm>
            <a:off x="2362200" y="5307360"/>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LN1’</a:t>
            </a:r>
          </a:p>
        </p:txBody>
      </p:sp>
      <p:sp>
        <p:nvSpPr>
          <p:cNvPr id="87" name="Text Box 84"/>
          <p:cNvSpPr txBox="1">
            <a:spLocks noChangeArrowheads="1"/>
          </p:cNvSpPr>
          <p:nvPr/>
        </p:nvSpPr>
        <p:spPr bwMode="auto">
          <a:xfrm>
            <a:off x="4267200" y="5459760"/>
            <a:ext cx="60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LN2</a:t>
            </a:r>
          </a:p>
        </p:txBody>
      </p:sp>
      <p:sp>
        <p:nvSpPr>
          <p:cNvPr id="88" name="Text Box 85"/>
          <p:cNvSpPr txBox="1">
            <a:spLocks noChangeArrowheads="1"/>
          </p:cNvSpPr>
          <p:nvPr/>
        </p:nvSpPr>
        <p:spPr bwMode="auto">
          <a:xfrm>
            <a:off x="5029200" y="5459760"/>
            <a:ext cx="60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LN3</a:t>
            </a:r>
          </a:p>
        </p:txBody>
      </p:sp>
      <p:sp>
        <p:nvSpPr>
          <p:cNvPr id="89" name="Text Box 86"/>
          <p:cNvSpPr txBox="1">
            <a:spLocks noChangeArrowheads="1"/>
          </p:cNvSpPr>
          <p:nvPr/>
        </p:nvSpPr>
        <p:spPr bwMode="auto">
          <a:xfrm>
            <a:off x="514350" y="2578448"/>
            <a:ext cx="48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sc1</a:t>
            </a:r>
          </a:p>
        </p:txBody>
      </p:sp>
      <p:sp>
        <p:nvSpPr>
          <p:cNvPr id="90" name="Text Box 87"/>
          <p:cNvSpPr txBox="1">
            <a:spLocks noChangeArrowheads="1"/>
          </p:cNvSpPr>
          <p:nvPr/>
        </p:nvSpPr>
        <p:spPr bwMode="auto">
          <a:xfrm>
            <a:off x="2057400" y="3264248"/>
            <a:ext cx="48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sc2</a:t>
            </a:r>
          </a:p>
        </p:txBody>
      </p:sp>
      <p:sp>
        <p:nvSpPr>
          <p:cNvPr id="91" name="Text Box 88"/>
          <p:cNvSpPr txBox="1">
            <a:spLocks noChangeArrowheads="1"/>
          </p:cNvSpPr>
          <p:nvPr/>
        </p:nvSpPr>
        <p:spPr bwMode="auto">
          <a:xfrm>
            <a:off x="2209800" y="2349848"/>
            <a:ext cx="48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sc3</a:t>
            </a:r>
          </a:p>
        </p:txBody>
      </p:sp>
      <p:sp>
        <p:nvSpPr>
          <p:cNvPr id="92" name="Text Box 89"/>
          <p:cNvSpPr txBox="1">
            <a:spLocks noChangeArrowheads="1"/>
          </p:cNvSpPr>
          <p:nvPr/>
        </p:nvSpPr>
        <p:spPr bwMode="auto">
          <a:xfrm>
            <a:off x="3810000" y="2502248"/>
            <a:ext cx="48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sc4</a:t>
            </a:r>
          </a:p>
        </p:txBody>
      </p:sp>
      <p:sp>
        <p:nvSpPr>
          <p:cNvPr id="93" name="Text Box 90"/>
          <p:cNvSpPr txBox="1">
            <a:spLocks noChangeArrowheads="1"/>
          </p:cNvSpPr>
          <p:nvPr/>
        </p:nvSpPr>
        <p:spPr bwMode="auto">
          <a:xfrm>
            <a:off x="4495800" y="2654648"/>
            <a:ext cx="48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sc5</a:t>
            </a:r>
          </a:p>
        </p:txBody>
      </p:sp>
      <p:sp>
        <p:nvSpPr>
          <p:cNvPr id="94" name="Text Box 91"/>
          <p:cNvSpPr txBox="1">
            <a:spLocks noChangeArrowheads="1"/>
          </p:cNvSpPr>
          <p:nvPr/>
        </p:nvSpPr>
        <p:spPr bwMode="auto">
          <a:xfrm>
            <a:off x="6096000" y="2654648"/>
            <a:ext cx="48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sc6</a:t>
            </a:r>
          </a:p>
        </p:txBody>
      </p:sp>
      <p:sp>
        <p:nvSpPr>
          <p:cNvPr id="95" name="Text Box 92"/>
          <p:cNvSpPr txBox="1">
            <a:spLocks noChangeArrowheads="1"/>
          </p:cNvSpPr>
          <p:nvPr/>
        </p:nvSpPr>
        <p:spPr bwMode="auto">
          <a:xfrm>
            <a:off x="7848600" y="2502248"/>
            <a:ext cx="48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sc7</a:t>
            </a:r>
          </a:p>
        </p:txBody>
      </p:sp>
      <p:sp>
        <p:nvSpPr>
          <p:cNvPr id="96" name="Text Box 93"/>
          <p:cNvSpPr txBox="1">
            <a:spLocks noChangeArrowheads="1"/>
          </p:cNvSpPr>
          <p:nvPr/>
        </p:nvSpPr>
        <p:spPr bwMode="auto">
          <a:xfrm>
            <a:off x="2667000" y="6374160"/>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sc1</a:t>
            </a:r>
          </a:p>
        </p:txBody>
      </p:sp>
      <p:sp>
        <p:nvSpPr>
          <p:cNvPr id="97" name="Text Box 94"/>
          <p:cNvSpPr txBox="1">
            <a:spLocks noChangeArrowheads="1"/>
          </p:cNvSpPr>
          <p:nvPr/>
        </p:nvSpPr>
        <p:spPr bwMode="auto">
          <a:xfrm>
            <a:off x="3124200" y="6236048"/>
            <a:ext cx="48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sc2</a:t>
            </a:r>
          </a:p>
        </p:txBody>
      </p:sp>
      <p:sp>
        <p:nvSpPr>
          <p:cNvPr id="98" name="Text Box 95"/>
          <p:cNvSpPr txBox="1">
            <a:spLocks noChangeArrowheads="1"/>
          </p:cNvSpPr>
          <p:nvPr/>
        </p:nvSpPr>
        <p:spPr bwMode="auto">
          <a:xfrm>
            <a:off x="3581400" y="6297960"/>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sc3</a:t>
            </a:r>
          </a:p>
        </p:txBody>
      </p:sp>
      <p:sp>
        <p:nvSpPr>
          <p:cNvPr id="99" name="Text Box 96"/>
          <p:cNvSpPr txBox="1">
            <a:spLocks noChangeArrowheads="1"/>
          </p:cNvSpPr>
          <p:nvPr/>
        </p:nvSpPr>
        <p:spPr bwMode="auto">
          <a:xfrm>
            <a:off x="3962400" y="6374160"/>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sc4</a:t>
            </a:r>
          </a:p>
        </p:txBody>
      </p:sp>
      <p:sp>
        <p:nvSpPr>
          <p:cNvPr id="100" name="Text Box 97"/>
          <p:cNvSpPr txBox="1">
            <a:spLocks noChangeArrowheads="1"/>
          </p:cNvSpPr>
          <p:nvPr/>
        </p:nvSpPr>
        <p:spPr bwMode="auto">
          <a:xfrm>
            <a:off x="4343400" y="6221760"/>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sc5</a:t>
            </a:r>
          </a:p>
        </p:txBody>
      </p:sp>
      <p:sp>
        <p:nvSpPr>
          <p:cNvPr id="101" name="Text Box 98"/>
          <p:cNvSpPr txBox="1">
            <a:spLocks noChangeArrowheads="1"/>
          </p:cNvSpPr>
          <p:nvPr/>
        </p:nvSpPr>
        <p:spPr bwMode="auto">
          <a:xfrm>
            <a:off x="4800600" y="6297960"/>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sc6</a:t>
            </a:r>
          </a:p>
        </p:txBody>
      </p:sp>
      <p:sp>
        <p:nvSpPr>
          <p:cNvPr id="102" name="Text Box 99"/>
          <p:cNvSpPr txBox="1">
            <a:spLocks noChangeArrowheads="1"/>
          </p:cNvSpPr>
          <p:nvPr/>
        </p:nvSpPr>
        <p:spPr bwMode="auto">
          <a:xfrm>
            <a:off x="5486400" y="6297960"/>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sc7</a:t>
            </a:r>
          </a:p>
        </p:txBody>
      </p:sp>
      <p:sp>
        <p:nvSpPr>
          <p:cNvPr id="103" name="Text Box 100"/>
          <p:cNvSpPr txBox="1">
            <a:spLocks noChangeArrowheads="1"/>
          </p:cNvSpPr>
          <p:nvPr/>
        </p:nvSpPr>
        <p:spPr bwMode="auto">
          <a:xfrm>
            <a:off x="2057400" y="6221760"/>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sc8</a:t>
            </a:r>
          </a:p>
        </p:txBody>
      </p:sp>
      <p:sp>
        <p:nvSpPr>
          <p:cNvPr id="104" name="Text Box 101"/>
          <p:cNvSpPr txBox="1">
            <a:spLocks noChangeArrowheads="1"/>
          </p:cNvSpPr>
          <p:nvPr/>
        </p:nvSpPr>
        <p:spPr bwMode="auto">
          <a:xfrm>
            <a:off x="1143000" y="2197448"/>
            <a:ext cx="48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sc8</a:t>
            </a:r>
          </a:p>
        </p:txBody>
      </p:sp>
      <p:sp>
        <p:nvSpPr>
          <p:cNvPr id="105" name="Oval 102"/>
          <p:cNvSpPr>
            <a:spLocks noChangeArrowheads="1"/>
          </p:cNvSpPr>
          <p:nvPr/>
        </p:nvSpPr>
        <p:spPr bwMode="auto">
          <a:xfrm>
            <a:off x="1828800" y="2578448"/>
            <a:ext cx="1447800" cy="18288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06" name="Text Box 103"/>
          <p:cNvSpPr txBox="1">
            <a:spLocks noChangeArrowheads="1"/>
          </p:cNvSpPr>
          <p:nvPr/>
        </p:nvSpPr>
        <p:spPr bwMode="auto">
          <a:xfrm>
            <a:off x="495300" y="3797648"/>
            <a:ext cx="679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LN1’</a:t>
            </a:r>
          </a:p>
        </p:txBody>
      </p:sp>
      <p:sp>
        <p:nvSpPr>
          <p:cNvPr id="107" name="Oval 104"/>
          <p:cNvSpPr>
            <a:spLocks noChangeArrowheads="1"/>
          </p:cNvSpPr>
          <p:nvPr/>
        </p:nvSpPr>
        <p:spPr bwMode="auto">
          <a:xfrm>
            <a:off x="3429000" y="5535960"/>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cxnSp>
        <p:nvCxnSpPr>
          <p:cNvPr id="108" name="AutoShape 105"/>
          <p:cNvCxnSpPr>
            <a:cxnSpLocks noChangeShapeType="1"/>
            <a:stCxn id="59" idx="4"/>
            <a:endCxn id="107" idx="0"/>
          </p:cNvCxnSpPr>
          <p:nvPr/>
        </p:nvCxnSpPr>
        <p:spPr bwMode="auto">
          <a:xfrm flipH="1">
            <a:off x="3543300" y="5154960"/>
            <a:ext cx="228600" cy="3810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9" name="Text Box 106"/>
          <p:cNvSpPr txBox="1">
            <a:spLocks noChangeArrowheads="1"/>
          </p:cNvSpPr>
          <p:nvPr/>
        </p:nvSpPr>
        <p:spPr bwMode="auto">
          <a:xfrm>
            <a:off x="3494088" y="5535960"/>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LN1”</a:t>
            </a:r>
          </a:p>
        </p:txBody>
      </p:sp>
      <p:sp>
        <p:nvSpPr>
          <p:cNvPr id="110" name="Text Box 107"/>
          <p:cNvSpPr txBox="1">
            <a:spLocks noChangeArrowheads="1"/>
          </p:cNvSpPr>
          <p:nvPr/>
        </p:nvSpPr>
        <p:spPr bwMode="auto">
          <a:xfrm>
            <a:off x="662136" y="632882"/>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spcBef>
                <a:spcPct val="0"/>
              </a:spcBef>
              <a:buClrTx/>
              <a:buSzTx/>
              <a:buFontTx/>
              <a:buNone/>
            </a:pPr>
            <a:r>
              <a:rPr lang="en-US" altLang="zh-TW" sz="2000" b="0" dirty="0">
                <a:solidFill>
                  <a:schemeClr val="tx1"/>
                </a:solidFill>
                <a:latin typeface="Times New Roman" panose="02020603050405020304" pitchFamily="18" charset="0"/>
                <a:ea typeface="新細明體" panose="02020500000000000000" pitchFamily="18" charset="-120"/>
              </a:rPr>
              <a:t>If the branching factor of a non-leaf node can not exceed 3, then the root is split and the height of the CF Tree increases by one.</a:t>
            </a:r>
          </a:p>
        </p:txBody>
      </p:sp>
      <p:sp>
        <p:nvSpPr>
          <p:cNvPr id="111" name="Oval 108"/>
          <p:cNvSpPr>
            <a:spLocks noChangeArrowheads="1"/>
          </p:cNvSpPr>
          <p:nvPr/>
        </p:nvSpPr>
        <p:spPr bwMode="auto">
          <a:xfrm>
            <a:off x="0" y="1573560"/>
            <a:ext cx="3429000" cy="3352800"/>
          </a:xfrm>
          <a:prstGeom prst="ellipse">
            <a:avLst/>
          </a:pr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12" name="Oval 109"/>
          <p:cNvSpPr>
            <a:spLocks noChangeArrowheads="1"/>
          </p:cNvSpPr>
          <p:nvPr/>
        </p:nvSpPr>
        <p:spPr bwMode="auto">
          <a:xfrm>
            <a:off x="3429000" y="1268760"/>
            <a:ext cx="5410200" cy="3352800"/>
          </a:xfrm>
          <a:prstGeom prst="ellipse">
            <a:avLst/>
          </a:pr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13" name="Oval 110"/>
          <p:cNvSpPr>
            <a:spLocks noChangeArrowheads="1"/>
          </p:cNvSpPr>
          <p:nvPr/>
        </p:nvSpPr>
        <p:spPr bwMode="auto">
          <a:xfrm>
            <a:off x="4267200" y="4926360"/>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14" name="Text Box 111"/>
          <p:cNvSpPr txBox="1">
            <a:spLocks noChangeArrowheads="1"/>
          </p:cNvSpPr>
          <p:nvPr/>
        </p:nvSpPr>
        <p:spPr bwMode="auto">
          <a:xfrm>
            <a:off x="2927350" y="4850160"/>
            <a:ext cx="76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NLN1</a:t>
            </a:r>
          </a:p>
        </p:txBody>
      </p:sp>
      <p:sp>
        <p:nvSpPr>
          <p:cNvPr id="115" name="Text Box 112"/>
          <p:cNvSpPr txBox="1">
            <a:spLocks noChangeArrowheads="1"/>
          </p:cNvSpPr>
          <p:nvPr/>
        </p:nvSpPr>
        <p:spPr bwMode="auto">
          <a:xfrm>
            <a:off x="4648200" y="4850160"/>
            <a:ext cx="76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NLN2</a:t>
            </a:r>
          </a:p>
        </p:txBody>
      </p:sp>
      <p:sp>
        <p:nvSpPr>
          <p:cNvPr id="116" name="Oval 113"/>
          <p:cNvSpPr>
            <a:spLocks noChangeArrowheads="1"/>
          </p:cNvSpPr>
          <p:nvPr/>
        </p:nvSpPr>
        <p:spPr bwMode="auto">
          <a:xfrm>
            <a:off x="3962400" y="4392960"/>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cxnSp>
        <p:nvCxnSpPr>
          <p:cNvPr id="117" name="AutoShape 114"/>
          <p:cNvCxnSpPr>
            <a:cxnSpLocks noChangeShapeType="1"/>
            <a:stCxn id="59" idx="7"/>
            <a:endCxn id="116" idx="4"/>
          </p:cNvCxnSpPr>
          <p:nvPr/>
        </p:nvCxnSpPr>
        <p:spPr bwMode="auto">
          <a:xfrm flipV="1">
            <a:off x="3852863" y="4621560"/>
            <a:ext cx="223837" cy="3381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8" name="AutoShape 115"/>
          <p:cNvCxnSpPr>
            <a:cxnSpLocks noChangeShapeType="1"/>
            <a:stCxn id="116" idx="4"/>
            <a:endCxn id="113" idx="1"/>
          </p:cNvCxnSpPr>
          <p:nvPr/>
        </p:nvCxnSpPr>
        <p:spPr bwMode="auto">
          <a:xfrm>
            <a:off x="4076700" y="4621560"/>
            <a:ext cx="223838" cy="3381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96626219"/>
      </p:ext>
    </p:extLst>
  </p:cSld>
  <p:clrMapOvr>
    <a:masterClrMapping/>
  </p:clrMapOvr>
  <p:transition spd="med">
    <p:random/>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609600" y="-76200"/>
            <a:ext cx="7772400" cy="838200"/>
          </a:xfrm>
        </p:spPr>
        <p:txBody>
          <a:bodyPr/>
          <a:lstStyle/>
          <a:p>
            <a:r>
              <a:rPr lang="en-US" altLang="zh-TW">
                <a:ea typeface="新細明體" panose="02020500000000000000" pitchFamily="18" charset="-120"/>
              </a:rPr>
              <a:t>Merge Operation in BIRCH</a:t>
            </a:r>
          </a:p>
        </p:txBody>
      </p:sp>
      <p:sp>
        <p:nvSpPr>
          <p:cNvPr id="7" name="Oval 3"/>
          <p:cNvSpPr>
            <a:spLocks noChangeArrowheads="1"/>
          </p:cNvSpPr>
          <p:nvPr/>
        </p:nvSpPr>
        <p:spPr bwMode="auto">
          <a:xfrm>
            <a:off x="4543425" y="4672013"/>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8" name="Oval 4"/>
          <p:cNvSpPr>
            <a:spLocks noChangeArrowheads="1"/>
          </p:cNvSpPr>
          <p:nvPr/>
        </p:nvSpPr>
        <p:spPr bwMode="auto">
          <a:xfrm>
            <a:off x="5000625" y="5434013"/>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9" name="Oval 5"/>
          <p:cNvSpPr>
            <a:spLocks noChangeArrowheads="1"/>
          </p:cNvSpPr>
          <p:nvPr/>
        </p:nvSpPr>
        <p:spPr bwMode="auto">
          <a:xfrm>
            <a:off x="3552825" y="6043613"/>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0" name="Oval 6"/>
          <p:cNvSpPr>
            <a:spLocks noChangeArrowheads="1"/>
          </p:cNvSpPr>
          <p:nvPr/>
        </p:nvSpPr>
        <p:spPr bwMode="auto">
          <a:xfrm>
            <a:off x="3857625" y="6043613"/>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1" name="Oval 7"/>
          <p:cNvSpPr>
            <a:spLocks noChangeArrowheads="1"/>
          </p:cNvSpPr>
          <p:nvPr/>
        </p:nvSpPr>
        <p:spPr bwMode="auto">
          <a:xfrm>
            <a:off x="4391025" y="6043613"/>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2" name="Oval 8"/>
          <p:cNvSpPr>
            <a:spLocks noChangeArrowheads="1"/>
          </p:cNvSpPr>
          <p:nvPr/>
        </p:nvSpPr>
        <p:spPr bwMode="auto">
          <a:xfrm>
            <a:off x="4695825" y="6043613"/>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3" name="Oval 9"/>
          <p:cNvSpPr>
            <a:spLocks noChangeArrowheads="1"/>
          </p:cNvSpPr>
          <p:nvPr/>
        </p:nvSpPr>
        <p:spPr bwMode="auto">
          <a:xfrm>
            <a:off x="5000625" y="6043613"/>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4" name="Oval 10"/>
          <p:cNvSpPr>
            <a:spLocks noChangeArrowheads="1"/>
          </p:cNvSpPr>
          <p:nvPr/>
        </p:nvSpPr>
        <p:spPr bwMode="auto">
          <a:xfrm>
            <a:off x="5610225" y="6043613"/>
            <a:ext cx="228600" cy="228600"/>
          </a:xfrm>
          <a:prstGeom prst="ellipse">
            <a:avLst/>
          </a:prstGeom>
          <a:solidFill>
            <a:schemeClr val="accent1"/>
          </a:solidFill>
          <a:ln w="9525">
            <a:solidFill>
              <a:schemeClr val="tx1"/>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cxnSp>
        <p:nvCxnSpPr>
          <p:cNvPr id="15" name="AutoShape 11"/>
          <p:cNvCxnSpPr>
            <a:cxnSpLocks noChangeShapeType="1"/>
            <a:stCxn id="7" idx="4"/>
            <a:endCxn id="8" idx="0"/>
          </p:cNvCxnSpPr>
          <p:nvPr/>
        </p:nvCxnSpPr>
        <p:spPr bwMode="auto">
          <a:xfrm>
            <a:off x="4657725" y="4900613"/>
            <a:ext cx="457200" cy="533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6" name="AutoShape 12"/>
          <p:cNvCxnSpPr>
            <a:cxnSpLocks noChangeShapeType="1"/>
            <a:stCxn id="31" idx="4"/>
            <a:endCxn id="10" idx="0"/>
          </p:cNvCxnSpPr>
          <p:nvPr/>
        </p:nvCxnSpPr>
        <p:spPr bwMode="auto">
          <a:xfrm flipH="1">
            <a:off x="3971925" y="5738813"/>
            <a:ext cx="15240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7" name="AutoShape 13"/>
          <p:cNvCxnSpPr>
            <a:cxnSpLocks noChangeShapeType="1"/>
            <a:stCxn id="33" idx="1"/>
            <a:endCxn id="9" idx="7"/>
          </p:cNvCxnSpPr>
          <p:nvPr/>
        </p:nvCxnSpPr>
        <p:spPr bwMode="auto">
          <a:xfrm flipH="1">
            <a:off x="3748088" y="5694363"/>
            <a:ext cx="377825" cy="38258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 name="AutoShape 14"/>
          <p:cNvCxnSpPr>
            <a:cxnSpLocks noChangeShapeType="1"/>
            <a:stCxn id="8" idx="4"/>
            <a:endCxn id="11" idx="0"/>
          </p:cNvCxnSpPr>
          <p:nvPr/>
        </p:nvCxnSpPr>
        <p:spPr bwMode="auto">
          <a:xfrm flipH="1">
            <a:off x="4505325" y="5662613"/>
            <a:ext cx="609600" cy="3810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 name="AutoShape 15"/>
          <p:cNvCxnSpPr>
            <a:cxnSpLocks noChangeShapeType="1"/>
            <a:stCxn id="8" idx="4"/>
            <a:endCxn id="12" idx="0"/>
          </p:cNvCxnSpPr>
          <p:nvPr/>
        </p:nvCxnSpPr>
        <p:spPr bwMode="auto">
          <a:xfrm flipH="1">
            <a:off x="4810125" y="5662613"/>
            <a:ext cx="304800" cy="3810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 name="AutoShape 16"/>
          <p:cNvCxnSpPr>
            <a:cxnSpLocks noChangeShapeType="1"/>
            <a:stCxn id="8" idx="4"/>
            <a:endCxn id="13" idx="0"/>
          </p:cNvCxnSpPr>
          <p:nvPr/>
        </p:nvCxnSpPr>
        <p:spPr bwMode="auto">
          <a:xfrm>
            <a:off x="5114925" y="5662613"/>
            <a:ext cx="0" cy="3810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1" name="AutoShape 17"/>
          <p:cNvCxnSpPr>
            <a:cxnSpLocks noChangeShapeType="1"/>
            <a:stCxn id="8" idx="4"/>
            <a:endCxn id="14" idx="0"/>
          </p:cNvCxnSpPr>
          <p:nvPr/>
        </p:nvCxnSpPr>
        <p:spPr bwMode="auto">
          <a:xfrm>
            <a:off x="5114925" y="5662613"/>
            <a:ext cx="609600" cy="381000"/>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22" name="Text Box 18"/>
          <p:cNvSpPr txBox="1">
            <a:spLocks noChangeArrowheads="1"/>
          </p:cNvSpPr>
          <p:nvPr/>
        </p:nvSpPr>
        <p:spPr bwMode="auto">
          <a:xfrm>
            <a:off x="4876800" y="4343400"/>
            <a:ext cx="55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root</a:t>
            </a:r>
          </a:p>
        </p:txBody>
      </p:sp>
      <p:sp>
        <p:nvSpPr>
          <p:cNvPr id="23" name="Text Box 19"/>
          <p:cNvSpPr txBox="1">
            <a:spLocks noChangeArrowheads="1"/>
          </p:cNvSpPr>
          <p:nvPr/>
        </p:nvSpPr>
        <p:spPr bwMode="auto">
          <a:xfrm>
            <a:off x="5943600" y="4419600"/>
            <a:ext cx="60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LN1</a:t>
            </a:r>
          </a:p>
        </p:txBody>
      </p:sp>
      <p:sp>
        <p:nvSpPr>
          <p:cNvPr id="24" name="Text Box 20"/>
          <p:cNvSpPr txBox="1">
            <a:spLocks noChangeArrowheads="1"/>
          </p:cNvSpPr>
          <p:nvPr/>
        </p:nvSpPr>
        <p:spPr bwMode="auto">
          <a:xfrm>
            <a:off x="5229225" y="5281613"/>
            <a:ext cx="60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LN2</a:t>
            </a:r>
          </a:p>
        </p:txBody>
      </p:sp>
      <p:sp>
        <p:nvSpPr>
          <p:cNvPr id="25" name="Text Box 21"/>
          <p:cNvSpPr txBox="1">
            <a:spLocks noChangeArrowheads="1"/>
          </p:cNvSpPr>
          <p:nvPr/>
        </p:nvSpPr>
        <p:spPr bwMode="auto">
          <a:xfrm>
            <a:off x="3276600" y="6324600"/>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sc1</a:t>
            </a:r>
          </a:p>
        </p:txBody>
      </p:sp>
      <p:sp>
        <p:nvSpPr>
          <p:cNvPr id="26" name="Text Box 22"/>
          <p:cNvSpPr txBox="1">
            <a:spLocks noChangeArrowheads="1"/>
          </p:cNvSpPr>
          <p:nvPr/>
        </p:nvSpPr>
        <p:spPr bwMode="auto">
          <a:xfrm>
            <a:off x="3705225" y="6210300"/>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sc2</a:t>
            </a:r>
          </a:p>
        </p:txBody>
      </p:sp>
      <p:sp>
        <p:nvSpPr>
          <p:cNvPr id="27" name="Text Box 23"/>
          <p:cNvSpPr txBox="1">
            <a:spLocks noChangeArrowheads="1"/>
          </p:cNvSpPr>
          <p:nvPr/>
        </p:nvSpPr>
        <p:spPr bwMode="auto">
          <a:xfrm>
            <a:off x="4162425" y="6272213"/>
            <a:ext cx="48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sc3</a:t>
            </a:r>
          </a:p>
        </p:txBody>
      </p:sp>
      <p:sp>
        <p:nvSpPr>
          <p:cNvPr id="28" name="Text Box 24"/>
          <p:cNvSpPr txBox="1">
            <a:spLocks noChangeArrowheads="1"/>
          </p:cNvSpPr>
          <p:nvPr/>
        </p:nvSpPr>
        <p:spPr bwMode="auto">
          <a:xfrm>
            <a:off x="4572000" y="6324600"/>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sc4</a:t>
            </a:r>
          </a:p>
        </p:txBody>
      </p:sp>
      <p:sp>
        <p:nvSpPr>
          <p:cNvPr id="29" name="Text Box 25"/>
          <p:cNvSpPr txBox="1">
            <a:spLocks noChangeArrowheads="1"/>
          </p:cNvSpPr>
          <p:nvPr/>
        </p:nvSpPr>
        <p:spPr bwMode="auto">
          <a:xfrm>
            <a:off x="4924425" y="6196013"/>
            <a:ext cx="48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sc5</a:t>
            </a:r>
          </a:p>
        </p:txBody>
      </p:sp>
      <p:sp>
        <p:nvSpPr>
          <p:cNvPr id="30" name="Text Box 26"/>
          <p:cNvSpPr txBox="1">
            <a:spLocks noChangeArrowheads="1"/>
          </p:cNvSpPr>
          <p:nvPr/>
        </p:nvSpPr>
        <p:spPr bwMode="auto">
          <a:xfrm>
            <a:off x="5867400" y="6019800"/>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sc6</a:t>
            </a:r>
          </a:p>
        </p:txBody>
      </p:sp>
      <p:sp>
        <p:nvSpPr>
          <p:cNvPr id="31" name="Oval 27"/>
          <p:cNvSpPr>
            <a:spLocks noChangeArrowheads="1"/>
          </p:cNvSpPr>
          <p:nvPr/>
        </p:nvSpPr>
        <p:spPr bwMode="auto">
          <a:xfrm>
            <a:off x="4010025" y="5510213"/>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cxnSp>
        <p:nvCxnSpPr>
          <p:cNvPr id="32" name="AutoShape 28"/>
          <p:cNvCxnSpPr>
            <a:cxnSpLocks noChangeShapeType="1"/>
            <a:stCxn id="7" idx="4"/>
            <a:endCxn id="31" idx="0"/>
          </p:cNvCxnSpPr>
          <p:nvPr/>
        </p:nvCxnSpPr>
        <p:spPr bwMode="auto">
          <a:xfrm flipH="1">
            <a:off x="4124325" y="4900613"/>
            <a:ext cx="533400" cy="609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3" name="Text Box 29"/>
          <p:cNvSpPr txBox="1">
            <a:spLocks noChangeArrowheads="1"/>
          </p:cNvSpPr>
          <p:nvPr/>
        </p:nvSpPr>
        <p:spPr bwMode="auto">
          <a:xfrm>
            <a:off x="4125913" y="5510213"/>
            <a:ext cx="60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LN1</a:t>
            </a:r>
          </a:p>
        </p:txBody>
      </p:sp>
      <p:sp>
        <p:nvSpPr>
          <p:cNvPr id="34" name="Text Box 30"/>
          <p:cNvSpPr txBox="1">
            <a:spLocks noChangeArrowheads="1"/>
          </p:cNvSpPr>
          <p:nvPr/>
        </p:nvSpPr>
        <p:spPr bwMode="auto">
          <a:xfrm>
            <a:off x="609600" y="797803"/>
            <a:ext cx="720272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spcBef>
                <a:spcPct val="0"/>
              </a:spcBef>
              <a:buClrTx/>
              <a:buSzTx/>
              <a:buFontTx/>
              <a:buNone/>
            </a:pPr>
            <a:r>
              <a:rPr lang="en-US" altLang="zh-TW" sz="2400" b="0" dirty="0">
                <a:solidFill>
                  <a:schemeClr val="tx1"/>
                </a:solidFill>
                <a:latin typeface="Times New Roman" panose="02020603050405020304" pitchFamily="18" charset="0"/>
                <a:ea typeface="新細明體" panose="02020500000000000000" pitchFamily="18" charset="-120"/>
              </a:rPr>
              <a:t>Assume that the </a:t>
            </a:r>
            <a:r>
              <a:rPr lang="en-US" altLang="zh-TW" sz="2400" b="0" dirty="0" err="1">
                <a:solidFill>
                  <a:schemeClr val="tx1"/>
                </a:solidFill>
                <a:latin typeface="Times New Roman" panose="02020603050405020304" pitchFamily="18" charset="0"/>
                <a:ea typeface="新細明體" panose="02020500000000000000" pitchFamily="18" charset="-120"/>
              </a:rPr>
              <a:t>subclusters</a:t>
            </a:r>
            <a:r>
              <a:rPr lang="en-US" altLang="zh-TW" sz="2400" b="0" dirty="0">
                <a:solidFill>
                  <a:schemeClr val="tx1"/>
                </a:solidFill>
                <a:latin typeface="Times New Roman" panose="02020603050405020304" pitchFamily="18" charset="0"/>
                <a:ea typeface="新細明體" panose="02020500000000000000" pitchFamily="18" charset="-120"/>
              </a:rPr>
              <a:t> are numbered according to </a:t>
            </a:r>
          </a:p>
          <a:p>
            <a:pPr>
              <a:spcBef>
                <a:spcPct val="0"/>
              </a:spcBef>
              <a:buClrTx/>
              <a:buSzTx/>
              <a:buFontTx/>
              <a:buNone/>
            </a:pPr>
            <a:r>
              <a:rPr lang="en-US" altLang="zh-TW" sz="2400" b="0" dirty="0">
                <a:solidFill>
                  <a:schemeClr val="tx1"/>
                </a:solidFill>
                <a:latin typeface="Times New Roman" panose="02020603050405020304" pitchFamily="18" charset="0"/>
                <a:ea typeface="新細明體" panose="02020500000000000000" pitchFamily="18" charset="-120"/>
              </a:rPr>
              <a:t>the order of formation.</a:t>
            </a:r>
          </a:p>
        </p:txBody>
      </p:sp>
      <p:sp>
        <p:nvSpPr>
          <p:cNvPr id="35" name="Oval 31"/>
          <p:cNvSpPr>
            <a:spLocks noChangeArrowheads="1"/>
          </p:cNvSpPr>
          <p:nvPr/>
        </p:nvSpPr>
        <p:spPr bwMode="auto">
          <a:xfrm>
            <a:off x="1219200" y="2286000"/>
            <a:ext cx="685800" cy="685800"/>
          </a:xfrm>
          <a:prstGeom prst="ellipse">
            <a:avLst/>
          </a:prstGeom>
          <a:solidFill>
            <a:srgbClr val="0000CC"/>
          </a:solidFill>
          <a:ln w="9525">
            <a:solidFill>
              <a:schemeClr val="tx1"/>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36" name="Oval 32"/>
          <p:cNvSpPr>
            <a:spLocks noChangeArrowheads="1"/>
          </p:cNvSpPr>
          <p:nvPr/>
        </p:nvSpPr>
        <p:spPr bwMode="auto">
          <a:xfrm>
            <a:off x="1162050" y="3429000"/>
            <a:ext cx="685800" cy="685800"/>
          </a:xfrm>
          <a:prstGeom prst="ellipse">
            <a:avLst/>
          </a:pr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37" name="Oval 33"/>
          <p:cNvSpPr>
            <a:spLocks noChangeArrowheads="1"/>
          </p:cNvSpPr>
          <p:nvPr/>
        </p:nvSpPr>
        <p:spPr bwMode="auto">
          <a:xfrm>
            <a:off x="1543050" y="3657600"/>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38" name="Oval 34"/>
          <p:cNvSpPr>
            <a:spLocks noChangeArrowheads="1"/>
          </p:cNvSpPr>
          <p:nvPr/>
        </p:nvSpPr>
        <p:spPr bwMode="auto">
          <a:xfrm>
            <a:off x="1543050" y="3810000"/>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39" name="Oval 35"/>
          <p:cNvSpPr>
            <a:spLocks noChangeArrowheads="1"/>
          </p:cNvSpPr>
          <p:nvPr/>
        </p:nvSpPr>
        <p:spPr bwMode="auto">
          <a:xfrm>
            <a:off x="1314450" y="3733800"/>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40" name="Oval 36"/>
          <p:cNvSpPr>
            <a:spLocks noChangeArrowheads="1"/>
          </p:cNvSpPr>
          <p:nvPr/>
        </p:nvSpPr>
        <p:spPr bwMode="auto">
          <a:xfrm>
            <a:off x="1466850" y="3962400"/>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41" name="Oval 37"/>
          <p:cNvSpPr>
            <a:spLocks noChangeArrowheads="1"/>
          </p:cNvSpPr>
          <p:nvPr/>
        </p:nvSpPr>
        <p:spPr bwMode="auto">
          <a:xfrm>
            <a:off x="1390650" y="3733800"/>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42" name="Oval 38"/>
          <p:cNvSpPr>
            <a:spLocks noChangeArrowheads="1"/>
          </p:cNvSpPr>
          <p:nvPr/>
        </p:nvSpPr>
        <p:spPr bwMode="auto">
          <a:xfrm>
            <a:off x="1390650" y="3505200"/>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43" name="Oval 39"/>
          <p:cNvSpPr>
            <a:spLocks noChangeArrowheads="1"/>
          </p:cNvSpPr>
          <p:nvPr/>
        </p:nvSpPr>
        <p:spPr bwMode="auto">
          <a:xfrm>
            <a:off x="3276600" y="3657600"/>
            <a:ext cx="685800" cy="685800"/>
          </a:xfrm>
          <a:prstGeom prst="ellipse">
            <a:avLst/>
          </a:pr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44" name="Oval 40"/>
          <p:cNvSpPr>
            <a:spLocks noChangeArrowheads="1"/>
          </p:cNvSpPr>
          <p:nvPr/>
        </p:nvSpPr>
        <p:spPr bwMode="auto">
          <a:xfrm>
            <a:off x="3657600" y="3886200"/>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45" name="Oval 41"/>
          <p:cNvSpPr>
            <a:spLocks noChangeArrowheads="1"/>
          </p:cNvSpPr>
          <p:nvPr/>
        </p:nvSpPr>
        <p:spPr bwMode="auto">
          <a:xfrm>
            <a:off x="3657600" y="4038600"/>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46" name="Oval 42"/>
          <p:cNvSpPr>
            <a:spLocks noChangeArrowheads="1"/>
          </p:cNvSpPr>
          <p:nvPr/>
        </p:nvSpPr>
        <p:spPr bwMode="auto">
          <a:xfrm>
            <a:off x="3429000" y="3962400"/>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47" name="Oval 43"/>
          <p:cNvSpPr>
            <a:spLocks noChangeArrowheads="1"/>
          </p:cNvSpPr>
          <p:nvPr/>
        </p:nvSpPr>
        <p:spPr bwMode="auto">
          <a:xfrm>
            <a:off x="3581400" y="4191000"/>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48" name="Oval 44"/>
          <p:cNvSpPr>
            <a:spLocks noChangeArrowheads="1"/>
          </p:cNvSpPr>
          <p:nvPr/>
        </p:nvSpPr>
        <p:spPr bwMode="auto">
          <a:xfrm>
            <a:off x="3505200" y="3962400"/>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49" name="Oval 45"/>
          <p:cNvSpPr>
            <a:spLocks noChangeArrowheads="1"/>
          </p:cNvSpPr>
          <p:nvPr/>
        </p:nvSpPr>
        <p:spPr bwMode="auto">
          <a:xfrm>
            <a:off x="3505200" y="3733800"/>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50" name="Oval 46"/>
          <p:cNvSpPr>
            <a:spLocks noChangeArrowheads="1"/>
          </p:cNvSpPr>
          <p:nvPr/>
        </p:nvSpPr>
        <p:spPr bwMode="auto">
          <a:xfrm>
            <a:off x="3352800" y="2743200"/>
            <a:ext cx="685800" cy="685800"/>
          </a:xfrm>
          <a:prstGeom prst="ellipse">
            <a:avLst/>
          </a:pr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51" name="Oval 47"/>
          <p:cNvSpPr>
            <a:spLocks noChangeArrowheads="1"/>
          </p:cNvSpPr>
          <p:nvPr/>
        </p:nvSpPr>
        <p:spPr bwMode="auto">
          <a:xfrm>
            <a:off x="3733800" y="2971800"/>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52" name="Oval 48"/>
          <p:cNvSpPr>
            <a:spLocks noChangeArrowheads="1"/>
          </p:cNvSpPr>
          <p:nvPr/>
        </p:nvSpPr>
        <p:spPr bwMode="auto">
          <a:xfrm>
            <a:off x="3733800" y="3124200"/>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53" name="Oval 49"/>
          <p:cNvSpPr>
            <a:spLocks noChangeArrowheads="1"/>
          </p:cNvSpPr>
          <p:nvPr/>
        </p:nvSpPr>
        <p:spPr bwMode="auto">
          <a:xfrm>
            <a:off x="3505200" y="3048000"/>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54" name="Oval 50"/>
          <p:cNvSpPr>
            <a:spLocks noChangeArrowheads="1"/>
          </p:cNvSpPr>
          <p:nvPr/>
        </p:nvSpPr>
        <p:spPr bwMode="auto">
          <a:xfrm>
            <a:off x="3657600" y="3276600"/>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55" name="Oval 51"/>
          <p:cNvSpPr>
            <a:spLocks noChangeArrowheads="1"/>
          </p:cNvSpPr>
          <p:nvPr/>
        </p:nvSpPr>
        <p:spPr bwMode="auto">
          <a:xfrm>
            <a:off x="3581400" y="3048000"/>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56" name="Oval 52"/>
          <p:cNvSpPr>
            <a:spLocks noChangeArrowheads="1"/>
          </p:cNvSpPr>
          <p:nvPr/>
        </p:nvSpPr>
        <p:spPr bwMode="auto">
          <a:xfrm>
            <a:off x="3581400" y="2819400"/>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57" name="Oval 53"/>
          <p:cNvSpPr>
            <a:spLocks noChangeArrowheads="1"/>
          </p:cNvSpPr>
          <p:nvPr/>
        </p:nvSpPr>
        <p:spPr bwMode="auto">
          <a:xfrm>
            <a:off x="4419600" y="2971800"/>
            <a:ext cx="685800" cy="685800"/>
          </a:xfrm>
          <a:prstGeom prst="ellipse">
            <a:avLst/>
          </a:pr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58" name="Oval 54"/>
          <p:cNvSpPr>
            <a:spLocks noChangeArrowheads="1"/>
          </p:cNvSpPr>
          <p:nvPr/>
        </p:nvSpPr>
        <p:spPr bwMode="auto">
          <a:xfrm>
            <a:off x="4800600" y="3200400"/>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59" name="Oval 55"/>
          <p:cNvSpPr>
            <a:spLocks noChangeArrowheads="1"/>
          </p:cNvSpPr>
          <p:nvPr/>
        </p:nvSpPr>
        <p:spPr bwMode="auto">
          <a:xfrm>
            <a:off x="4800600" y="3352800"/>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60" name="Oval 56"/>
          <p:cNvSpPr>
            <a:spLocks noChangeArrowheads="1"/>
          </p:cNvSpPr>
          <p:nvPr/>
        </p:nvSpPr>
        <p:spPr bwMode="auto">
          <a:xfrm>
            <a:off x="4572000" y="3276600"/>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61" name="Oval 57"/>
          <p:cNvSpPr>
            <a:spLocks noChangeArrowheads="1"/>
          </p:cNvSpPr>
          <p:nvPr/>
        </p:nvSpPr>
        <p:spPr bwMode="auto">
          <a:xfrm>
            <a:off x="4724400" y="3505200"/>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62" name="Oval 58"/>
          <p:cNvSpPr>
            <a:spLocks noChangeArrowheads="1"/>
          </p:cNvSpPr>
          <p:nvPr/>
        </p:nvSpPr>
        <p:spPr bwMode="auto">
          <a:xfrm>
            <a:off x="4648200" y="3276600"/>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63" name="Oval 59"/>
          <p:cNvSpPr>
            <a:spLocks noChangeArrowheads="1"/>
          </p:cNvSpPr>
          <p:nvPr/>
        </p:nvSpPr>
        <p:spPr bwMode="auto">
          <a:xfrm>
            <a:off x="4648200" y="3048000"/>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64" name="Oval 60"/>
          <p:cNvSpPr>
            <a:spLocks noChangeArrowheads="1"/>
          </p:cNvSpPr>
          <p:nvPr/>
        </p:nvSpPr>
        <p:spPr bwMode="auto">
          <a:xfrm>
            <a:off x="6400800" y="2605088"/>
            <a:ext cx="685800" cy="685800"/>
          </a:xfrm>
          <a:prstGeom prst="ellipse">
            <a:avLst/>
          </a:pr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65" name="Oval 61"/>
          <p:cNvSpPr>
            <a:spLocks noChangeArrowheads="1"/>
          </p:cNvSpPr>
          <p:nvPr/>
        </p:nvSpPr>
        <p:spPr bwMode="auto">
          <a:xfrm>
            <a:off x="6781800" y="283368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66" name="Oval 62"/>
          <p:cNvSpPr>
            <a:spLocks noChangeArrowheads="1"/>
          </p:cNvSpPr>
          <p:nvPr/>
        </p:nvSpPr>
        <p:spPr bwMode="auto">
          <a:xfrm>
            <a:off x="6781800" y="298608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67" name="Oval 63"/>
          <p:cNvSpPr>
            <a:spLocks noChangeArrowheads="1"/>
          </p:cNvSpPr>
          <p:nvPr/>
        </p:nvSpPr>
        <p:spPr bwMode="auto">
          <a:xfrm>
            <a:off x="6553200" y="290988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68" name="Oval 64"/>
          <p:cNvSpPr>
            <a:spLocks noChangeArrowheads="1"/>
          </p:cNvSpPr>
          <p:nvPr/>
        </p:nvSpPr>
        <p:spPr bwMode="auto">
          <a:xfrm>
            <a:off x="6705600" y="313848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69" name="Oval 65"/>
          <p:cNvSpPr>
            <a:spLocks noChangeArrowheads="1"/>
          </p:cNvSpPr>
          <p:nvPr/>
        </p:nvSpPr>
        <p:spPr bwMode="auto">
          <a:xfrm>
            <a:off x="6629400" y="290988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70" name="Oval 66"/>
          <p:cNvSpPr>
            <a:spLocks noChangeArrowheads="1"/>
          </p:cNvSpPr>
          <p:nvPr/>
        </p:nvSpPr>
        <p:spPr bwMode="auto">
          <a:xfrm>
            <a:off x="6629400" y="2681288"/>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71" name="Text Box 67"/>
          <p:cNvSpPr txBox="1">
            <a:spLocks noChangeArrowheads="1"/>
          </p:cNvSpPr>
          <p:nvPr/>
        </p:nvSpPr>
        <p:spPr bwMode="auto">
          <a:xfrm>
            <a:off x="990600" y="3276600"/>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sc3</a:t>
            </a:r>
          </a:p>
        </p:txBody>
      </p:sp>
      <p:sp>
        <p:nvSpPr>
          <p:cNvPr id="72" name="Text Box 68"/>
          <p:cNvSpPr txBox="1">
            <a:spLocks noChangeArrowheads="1"/>
          </p:cNvSpPr>
          <p:nvPr/>
        </p:nvSpPr>
        <p:spPr bwMode="auto">
          <a:xfrm>
            <a:off x="3200400" y="3352800"/>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sc4</a:t>
            </a:r>
          </a:p>
        </p:txBody>
      </p:sp>
      <p:sp>
        <p:nvSpPr>
          <p:cNvPr id="73" name="Text Box 69"/>
          <p:cNvSpPr txBox="1">
            <a:spLocks noChangeArrowheads="1"/>
          </p:cNvSpPr>
          <p:nvPr/>
        </p:nvSpPr>
        <p:spPr bwMode="auto">
          <a:xfrm>
            <a:off x="3276600" y="2271713"/>
            <a:ext cx="48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sc5</a:t>
            </a:r>
          </a:p>
        </p:txBody>
      </p:sp>
      <p:sp>
        <p:nvSpPr>
          <p:cNvPr id="74" name="Text Box 70"/>
          <p:cNvSpPr txBox="1">
            <a:spLocks noChangeArrowheads="1"/>
          </p:cNvSpPr>
          <p:nvPr/>
        </p:nvSpPr>
        <p:spPr bwMode="auto">
          <a:xfrm>
            <a:off x="1295400" y="2438400"/>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rgbClr val="FFFF00"/>
                </a:solidFill>
                <a:latin typeface="Times New Roman" panose="02020603050405020304" pitchFamily="18" charset="0"/>
                <a:ea typeface="新細明體" panose="02020500000000000000" pitchFamily="18" charset="-120"/>
              </a:rPr>
              <a:t>sc6</a:t>
            </a:r>
          </a:p>
        </p:txBody>
      </p:sp>
      <p:sp>
        <p:nvSpPr>
          <p:cNvPr id="75" name="Text Box 71"/>
          <p:cNvSpPr txBox="1">
            <a:spLocks noChangeArrowheads="1"/>
          </p:cNvSpPr>
          <p:nvPr/>
        </p:nvSpPr>
        <p:spPr bwMode="auto">
          <a:xfrm>
            <a:off x="6934200" y="2376488"/>
            <a:ext cx="48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sc2</a:t>
            </a:r>
          </a:p>
        </p:txBody>
      </p:sp>
      <p:sp>
        <p:nvSpPr>
          <p:cNvPr id="76" name="Oval 72"/>
          <p:cNvSpPr>
            <a:spLocks noChangeArrowheads="1"/>
          </p:cNvSpPr>
          <p:nvPr/>
        </p:nvSpPr>
        <p:spPr bwMode="auto">
          <a:xfrm>
            <a:off x="4267200" y="1676400"/>
            <a:ext cx="3276600" cy="2590800"/>
          </a:xfrm>
          <a:prstGeom prst="ellipse">
            <a:avLst/>
          </a:pr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77" name="Text Box 73"/>
          <p:cNvSpPr txBox="1">
            <a:spLocks noChangeArrowheads="1"/>
          </p:cNvSpPr>
          <p:nvPr/>
        </p:nvSpPr>
        <p:spPr bwMode="auto">
          <a:xfrm>
            <a:off x="5105400" y="3505200"/>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sc1</a:t>
            </a:r>
          </a:p>
        </p:txBody>
      </p:sp>
      <p:sp>
        <p:nvSpPr>
          <p:cNvPr id="78" name="Oval 74"/>
          <p:cNvSpPr>
            <a:spLocks noChangeArrowheads="1"/>
          </p:cNvSpPr>
          <p:nvPr/>
        </p:nvSpPr>
        <p:spPr bwMode="auto">
          <a:xfrm>
            <a:off x="762000" y="1905000"/>
            <a:ext cx="3429000" cy="3048000"/>
          </a:xfrm>
          <a:prstGeom prst="ellipse">
            <a:avLst/>
          </a:pr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79" name="Text Box 75"/>
          <p:cNvSpPr txBox="1">
            <a:spLocks noChangeArrowheads="1"/>
          </p:cNvSpPr>
          <p:nvPr/>
        </p:nvSpPr>
        <p:spPr bwMode="auto">
          <a:xfrm>
            <a:off x="914400" y="4800600"/>
            <a:ext cx="60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LN2</a:t>
            </a:r>
          </a:p>
        </p:txBody>
      </p:sp>
    </p:spTree>
    <p:extLst>
      <p:ext uri="{BB962C8B-B14F-4D97-AF65-F5344CB8AC3E}">
        <p14:creationId xmlns:p14="http://schemas.microsoft.com/office/powerpoint/2010/main" val="2501734191"/>
      </p:ext>
    </p:extLst>
  </p:cSld>
  <p:clrMapOvr>
    <a:masterClrMapping/>
  </p:clrMapOvr>
  <p:transition spd="med">
    <p:random/>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2"/>
          <p:cNvSpPr>
            <a:spLocks noChangeArrowheads="1"/>
          </p:cNvSpPr>
          <p:nvPr/>
        </p:nvSpPr>
        <p:spPr bwMode="auto">
          <a:xfrm>
            <a:off x="636712" y="1793032"/>
            <a:ext cx="685800" cy="685800"/>
          </a:xfrm>
          <a:prstGeom prst="ellipse">
            <a:avLst/>
          </a:prstGeom>
          <a:solidFill>
            <a:srgbClr val="0000CC"/>
          </a:solidFill>
          <a:ln w="9525">
            <a:solidFill>
              <a:schemeClr val="tx1"/>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7" name="Oval 3"/>
          <p:cNvSpPr>
            <a:spLocks noChangeArrowheads="1"/>
          </p:cNvSpPr>
          <p:nvPr/>
        </p:nvSpPr>
        <p:spPr bwMode="auto">
          <a:xfrm>
            <a:off x="579562" y="2936032"/>
            <a:ext cx="685800" cy="685800"/>
          </a:xfrm>
          <a:prstGeom prst="ellipse">
            <a:avLst/>
          </a:pr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8" name="Oval 4"/>
          <p:cNvSpPr>
            <a:spLocks noChangeArrowheads="1"/>
          </p:cNvSpPr>
          <p:nvPr/>
        </p:nvSpPr>
        <p:spPr bwMode="auto">
          <a:xfrm>
            <a:off x="960562" y="31646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9" name="Oval 5"/>
          <p:cNvSpPr>
            <a:spLocks noChangeArrowheads="1"/>
          </p:cNvSpPr>
          <p:nvPr/>
        </p:nvSpPr>
        <p:spPr bwMode="auto">
          <a:xfrm>
            <a:off x="960562" y="33170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0" name="Oval 6"/>
          <p:cNvSpPr>
            <a:spLocks noChangeArrowheads="1"/>
          </p:cNvSpPr>
          <p:nvPr/>
        </p:nvSpPr>
        <p:spPr bwMode="auto">
          <a:xfrm>
            <a:off x="731962" y="32408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1" name="Oval 7"/>
          <p:cNvSpPr>
            <a:spLocks noChangeArrowheads="1"/>
          </p:cNvSpPr>
          <p:nvPr/>
        </p:nvSpPr>
        <p:spPr bwMode="auto">
          <a:xfrm>
            <a:off x="884362" y="34694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2" name="Oval 8"/>
          <p:cNvSpPr>
            <a:spLocks noChangeArrowheads="1"/>
          </p:cNvSpPr>
          <p:nvPr/>
        </p:nvSpPr>
        <p:spPr bwMode="auto">
          <a:xfrm>
            <a:off x="808162" y="32408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3" name="Oval 9"/>
          <p:cNvSpPr>
            <a:spLocks noChangeArrowheads="1"/>
          </p:cNvSpPr>
          <p:nvPr/>
        </p:nvSpPr>
        <p:spPr bwMode="auto">
          <a:xfrm>
            <a:off x="808162" y="30122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4" name="Oval 10"/>
          <p:cNvSpPr>
            <a:spLocks noChangeArrowheads="1"/>
          </p:cNvSpPr>
          <p:nvPr/>
        </p:nvSpPr>
        <p:spPr bwMode="auto">
          <a:xfrm>
            <a:off x="2694112" y="3164632"/>
            <a:ext cx="685800" cy="685800"/>
          </a:xfrm>
          <a:prstGeom prst="ellipse">
            <a:avLst/>
          </a:pr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5" name="Oval 11"/>
          <p:cNvSpPr>
            <a:spLocks noChangeArrowheads="1"/>
          </p:cNvSpPr>
          <p:nvPr/>
        </p:nvSpPr>
        <p:spPr bwMode="auto">
          <a:xfrm>
            <a:off x="3075112" y="33932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6" name="Oval 12"/>
          <p:cNvSpPr>
            <a:spLocks noChangeArrowheads="1"/>
          </p:cNvSpPr>
          <p:nvPr/>
        </p:nvSpPr>
        <p:spPr bwMode="auto">
          <a:xfrm>
            <a:off x="3075112" y="35456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7" name="Oval 13"/>
          <p:cNvSpPr>
            <a:spLocks noChangeArrowheads="1"/>
          </p:cNvSpPr>
          <p:nvPr/>
        </p:nvSpPr>
        <p:spPr bwMode="auto">
          <a:xfrm>
            <a:off x="2846512" y="34694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8" name="Oval 14"/>
          <p:cNvSpPr>
            <a:spLocks noChangeArrowheads="1"/>
          </p:cNvSpPr>
          <p:nvPr/>
        </p:nvSpPr>
        <p:spPr bwMode="auto">
          <a:xfrm>
            <a:off x="2998912" y="36980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9" name="Oval 15"/>
          <p:cNvSpPr>
            <a:spLocks noChangeArrowheads="1"/>
          </p:cNvSpPr>
          <p:nvPr/>
        </p:nvSpPr>
        <p:spPr bwMode="auto">
          <a:xfrm>
            <a:off x="2922712" y="34694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20" name="Oval 16"/>
          <p:cNvSpPr>
            <a:spLocks noChangeArrowheads="1"/>
          </p:cNvSpPr>
          <p:nvPr/>
        </p:nvSpPr>
        <p:spPr bwMode="auto">
          <a:xfrm>
            <a:off x="2922712" y="32408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21" name="Oval 17"/>
          <p:cNvSpPr>
            <a:spLocks noChangeArrowheads="1"/>
          </p:cNvSpPr>
          <p:nvPr/>
        </p:nvSpPr>
        <p:spPr bwMode="auto">
          <a:xfrm>
            <a:off x="2770312" y="2250232"/>
            <a:ext cx="685800" cy="685800"/>
          </a:xfrm>
          <a:prstGeom prst="ellipse">
            <a:avLst/>
          </a:pr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22" name="Oval 18"/>
          <p:cNvSpPr>
            <a:spLocks noChangeArrowheads="1"/>
          </p:cNvSpPr>
          <p:nvPr/>
        </p:nvSpPr>
        <p:spPr bwMode="auto">
          <a:xfrm>
            <a:off x="3151312" y="24788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23" name="Oval 19"/>
          <p:cNvSpPr>
            <a:spLocks noChangeArrowheads="1"/>
          </p:cNvSpPr>
          <p:nvPr/>
        </p:nvSpPr>
        <p:spPr bwMode="auto">
          <a:xfrm>
            <a:off x="3151312" y="26312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24" name="Oval 20"/>
          <p:cNvSpPr>
            <a:spLocks noChangeArrowheads="1"/>
          </p:cNvSpPr>
          <p:nvPr/>
        </p:nvSpPr>
        <p:spPr bwMode="auto">
          <a:xfrm>
            <a:off x="2922712" y="25550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25" name="Oval 21"/>
          <p:cNvSpPr>
            <a:spLocks noChangeArrowheads="1"/>
          </p:cNvSpPr>
          <p:nvPr/>
        </p:nvSpPr>
        <p:spPr bwMode="auto">
          <a:xfrm>
            <a:off x="3075112" y="27836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26" name="Oval 22"/>
          <p:cNvSpPr>
            <a:spLocks noChangeArrowheads="1"/>
          </p:cNvSpPr>
          <p:nvPr/>
        </p:nvSpPr>
        <p:spPr bwMode="auto">
          <a:xfrm>
            <a:off x="2998912" y="25550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27" name="Oval 23"/>
          <p:cNvSpPr>
            <a:spLocks noChangeArrowheads="1"/>
          </p:cNvSpPr>
          <p:nvPr/>
        </p:nvSpPr>
        <p:spPr bwMode="auto">
          <a:xfrm>
            <a:off x="2998912" y="23264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28" name="Oval 24"/>
          <p:cNvSpPr>
            <a:spLocks noChangeArrowheads="1"/>
          </p:cNvSpPr>
          <p:nvPr/>
        </p:nvSpPr>
        <p:spPr bwMode="auto">
          <a:xfrm>
            <a:off x="3837112" y="2478832"/>
            <a:ext cx="685800" cy="685800"/>
          </a:xfrm>
          <a:prstGeom prst="ellipse">
            <a:avLst/>
          </a:pr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29" name="Oval 25"/>
          <p:cNvSpPr>
            <a:spLocks noChangeArrowheads="1"/>
          </p:cNvSpPr>
          <p:nvPr/>
        </p:nvSpPr>
        <p:spPr bwMode="auto">
          <a:xfrm>
            <a:off x="4218112" y="27074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30" name="Oval 26"/>
          <p:cNvSpPr>
            <a:spLocks noChangeArrowheads="1"/>
          </p:cNvSpPr>
          <p:nvPr/>
        </p:nvSpPr>
        <p:spPr bwMode="auto">
          <a:xfrm>
            <a:off x="4218112" y="28598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31" name="Oval 27"/>
          <p:cNvSpPr>
            <a:spLocks noChangeArrowheads="1"/>
          </p:cNvSpPr>
          <p:nvPr/>
        </p:nvSpPr>
        <p:spPr bwMode="auto">
          <a:xfrm>
            <a:off x="3989512" y="27836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32" name="Oval 28"/>
          <p:cNvSpPr>
            <a:spLocks noChangeArrowheads="1"/>
          </p:cNvSpPr>
          <p:nvPr/>
        </p:nvSpPr>
        <p:spPr bwMode="auto">
          <a:xfrm>
            <a:off x="4141912" y="30122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33" name="Oval 29"/>
          <p:cNvSpPr>
            <a:spLocks noChangeArrowheads="1"/>
          </p:cNvSpPr>
          <p:nvPr/>
        </p:nvSpPr>
        <p:spPr bwMode="auto">
          <a:xfrm>
            <a:off x="4065712" y="27836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34" name="Oval 30"/>
          <p:cNvSpPr>
            <a:spLocks noChangeArrowheads="1"/>
          </p:cNvSpPr>
          <p:nvPr/>
        </p:nvSpPr>
        <p:spPr bwMode="auto">
          <a:xfrm>
            <a:off x="4065712" y="25550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35" name="Oval 31"/>
          <p:cNvSpPr>
            <a:spLocks noChangeArrowheads="1"/>
          </p:cNvSpPr>
          <p:nvPr/>
        </p:nvSpPr>
        <p:spPr bwMode="auto">
          <a:xfrm>
            <a:off x="5818312" y="2112120"/>
            <a:ext cx="685800" cy="685800"/>
          </a:xfrm>
          <a:prstGeom prst="ellipse">
            <a:avLst/>
          </a:pr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36" name="Oval 32"/>
          <p:cNvSpPr>
            <a:spLocks noChangeArrowheads="1"/>
          </p:cNvSpPr>
          <p:nvPr/>
        </p:nvSpPr>
        <p:spPr bwMode="auto">
          <a:xfrm>
            <a:off x="6199312" y="2340720"/>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37" name="Oval 33"/>
          <p:cNvSpPr>
            <a:spLocks noChangeArrowheads="1"/>
          </p:cNvSpPr>
          <p:nvPr/>
        </p:nvSpPr>
        <p:spPr bwMode="auto">
          <a:xfrm>
            <a:off x="6199312" y="2493120"/>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38" name="Oval 34"/>
          <p:cNvSpPr>
            <a:spLocks noChangeArrowheads="1"/>
          </p:cNvSpPr>
          <p:nvPr/>
        </p:nvSpPr>
        <p:spPr bwMode="auto">
          <a:xfrm>
            <a:off x="5970712" y="2416920"/>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39" name="Oval 35"/>
          <p:cNvSpPr>
            <a:spLocks noChangeArrowheads="1"/>
          </p:cNvSpPr>
          <p:nvPr/>
        </p:nvSpPr>
        <p:spPr bwMode="auto">
          <a:xfrm>
            <a:off x="6123112" y="2645520"/>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40" name="Oval 36"/>
          <p:cNvSpPr>
            <a:spLocks noChangeArrowheads="1"/>
          </p:cNvSpPr>
          <p:nvPr/>
        </p:nvSpPr>
        <p:spPr bwMode="auto">
          <a:xfrm>
            <a:off x="6046912" y="2416920"/>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41" name="Oval 37"/>
          <p:cNvSpPr>
            <a:spLocks noChangeArrowheads="1"/>
          </p:cNvSpPr>
          <p:nvPr/>
        </p:nvSpPr>
        <p:spPr bwMode="auto">
          <a:xfrm>
            <a:off x="6046912" y="2188320"/>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42" name="Text Box 38"/>
          <p:cNvSpPr txBox="1">
            <a:spLocks noChangeArrowheads="1"/>
          </p:cNvSpPr>
          <p:nvPr/>
        </p:nvSpPr>
        <p:spPr bwMode="auto">
          <a:xfrm>
            <a:off x="435100" y="4002832"/>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LN2”</a:t>
            </a:r>
          </a:p>
        </p:txBody>
      </p:sp>
      <p:sp>
        <p:nvSpPr>
          <p:cNvPr id="43" name="Text Box 39"/>
          <p:cNvSpPr txBox="1">
            <a:spLocks noChangeArrowheads="1"/>
          </p:cNvSpPr>
          <p:nvPr/>
        </p:nvSpPr>
        <p:spPr bwMode="auto">
          <a:xfrm>
            <a:off x="6616107" y="3850432"/>
            <a:ext cx="6078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dirty="0">
                <a:solidFill>
                  <a:schemeClr val="tx1"/>
                </a:solidFill>
                <a:latin typeface="Times New Roman" panose="02020603050405020304" pitchFamily="18" charset="0"/>
                <a:ea typeface="新細明體" panose="02020500000000000000" pitchFamily="18" charset="-120"/>
              </a:rPr>
              <a:t>LN1</a:t>
            </a:r>
          </a:p>
        </p:txBody>
      </p:sp>
      <p:sp>
        <p:nvSpPr>
          <p:cNvPr id="44" name="Text Box 40"/>
          <p:cNvSpPr txBox="1">
            <a:spLocks noChangeArrowheads="1"/>
          </p:cNvSpPr>
          <p:nvPr/>
        </p:nvSpPr>
        <p:spPr bwMode="auto">
          <a:xfrm>
            <a:off x="408112" y="2783632"/>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sc3</a:t>
            </a:r>
          </a:p>
        </p:txBody>
      </p:sp>
      <p:sp>
        <p:nvSpPr>
          <p:cNvPr id="45" name="Text Box 41"/>
          <p:cNvSpPr txBox="1">
            <a:spLocks noChangeArrowheads="1"/>
          </p:cNvSpPr>
          <p:nvPr/>
        </p:nvSpPr>
        <p:spPr bwMode="auto">
          <a:xfrm>
            <a:off x="2617912" y="2859832"/>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sc4</a:t>
            </a:r>
          </a:p>
        </p:txBody>
      </p:sp>
      <p:sp>
        <p:nvSpPr>
          <p:cNvPr id="46" name="Text Box 42"/>
          <p:cNvSpPr txBox="1">
            <a:spLocks noChangeArrowheads="1"/>
          </p:cNvSpPr>
          <p:nvPr/>
        </p:nvSpPr>
        <p:spPr bwMode="auto">
          <a:xfrm>
            <a:off x="2694112" y="1778745"/>
            <a:ext cx="48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sc5</a:t>
            </a:r>
          </a:p>
        </p:txBody>
      </p:sp>
      <p:sp>
        <p:nvSpPr>
          <p:cNvPr id="47" name="Text Box 43"/>
          <p:cNvSpPr txBox="1">
            <a:spLocks noChangeArrowheads="1"/>
          </p:cNvSpPr>
          <p:nvPr/>
        </p:nvSpPr>
        <p:spPr bwMode="auto">
          <a:xfrm>
            <a:off x="712912" y="1945432"/>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rgbClr val="FFFF00"/>
                </a:solidFill>
                <a:latin typeface="Times New Roman" panose="02020603050405020304" pitchFamily="18" charset="0"/>
                <a:ea typeface="新細明體" panose="02020500000000000000" pitchFamily="18" charset="-120"/>
              </a:rPr>
              <a:t>sc6</a:t>
            </a:r>
          </a:p>
        </p:txBody>
      </p:sp>
      <p:sp>
        <p:nvSpPr>
          <p:cNvPr id="48" name="Text Box 44"/>
          <p:cNvSpPr txBox="1">
            <a:spLocks noChangeArrowheads="1"/>
          </p:cNvSpPr>
          <p:nvPr/>
        </p:nvSpPr>
        <p:spPr bwMode="auto">
          <a:xfrm>
            <a:off x="6351712" y="1883520"/>
            <a:ext cx="48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sc2</a:t>
            </a:r>
          </a:p>
        </p:txBody>
      </p:sp>
      <p:sp>
        <p:nvSpPr>
          <p:cNvPr id="49" name="Text Box 45"/>
          <p:cNvSpPr txBox="1">
            <a:spLocks noChangeArrowheads="1"/>
          </p:cNvSpPr>
          <p:nvPr/>
        </p:nvSpPr>
        <p:spPr bwMode="auto">
          <a:xfrm>
            <a:off x="179512" y="116632"/>
            <a:ext cx="80454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spcBef>
                <a:spcPct val="0"/>
              </a:spcBef>
              <a:buClrTx/>
              <a:buSzTx/>
              <a:buFontTx/>
              <a:buNone/>
            </a:pPr>
            <a:r>
              <a:rPr lang="en-US" altLang="zh-TW" sz="2800" b="0">
                <a:solidFill>
                  <a:schemeClr val="tx1"/>
                </a:solidFill>
                <a:latin typeface="Times New Roman" panose="02020603050405020304" pitchFamily="18" charset="0"/>
                <a:ea typeface="新細明體" panose="02020500000000000000" pitchFamily="18" charset="-120"/>
              </a:rPr>
              <a:t>If the branching factor of a leaf node can not exceed 3, </a:t>
            </a:r>
          </a:p>
          <a:p>
            <a:pPr>
              <a:spcBef>
                <a:spcPct val="0"/>
              </a:spcBef>
              <a:buClrTx/>
              <a:buSzTx/>
              <a:buFontTx/>
              <a:buNone/>
            </a:pPr>
            <a:r>
              <a:rPr lang="en-US" altLang="zh-TW" sz="2800" b="0">
                <a:solidFill>
                  <a:schemeClr val="tx1"/>
                </a:solidFill>
                <a:latin typeface="Times New Roman" panose="02020603050405020304" pitchFamily="18" charset="0"/>
                <a:ea typeface="新細明體" panose="02020500000000000000" pitchFamily="18" charset="-120"/>
              </a:rPr>
              <a:t>Then LN2 is split.</a:t>
            </a:r>
          </a:p>
        </p:txBody>
      </p:sp>
      <p:sp>
        <p:nvSpPr>
          <p:cNvPr id="50" name="Oval 46"/>
          <p:cNvSpPr>
            <a:spLocks noChangeArrowheads="1"/>
          </p:cNvSpPr>
          <p:nvPr/>
        </p:nvSpPr>
        <p:spPr bwMode="auto">
          <a:xfrm>
            <a:off x="331912" y="1488232"/>
            <a:ext cx="1295400" cy="2286000"/>
          </a:xfrm>
          <a:prstGeom prst="ellipse">
            <a:avLst/>
          </a:pr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51" name="Oval 47"/>
          <p:cNvSpPr>
            <a:spLocks noChangeArrowheads="1"/>
          </p:cNvSpPr>
          <p:nvPr/>
        </p:nvSpPr>
        <p:spPr bwMode="auto">
          <a:xfrm>
            <a:off x="3684712" y="1183432"/>
            <a:ext cx="3276600" cy="2590800"/>
          </a:xfrm>
          <a:prstGeom prst="ellipse">
            <a:avLst/>
          </a:pr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52" name="Text Box 48"/>
          <p:cNvSpPr txBox="1">
            <a:spLocks noChangeArrowheads="1"/>
          </p:cNvSpPr>
          <p:nvPr/>
        </p:nvSpPr>
        <p:spPr bwMode="auto">
          <a:xfrm>
            <a:off x="4522912" y="3012232"/>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sc1</a:t>
            </a:r>
          </a:p>
        </p:txBody>
      </p:sp>
      <p:sp>
        <p:nvSpPr>
          <p:cNvPr id="53" name="Oval 49"/>
          <p:cNvSpPr>
            <a:spLocks noChangeArrowheads="1"/>
          </p:cNvSpPr>
          <p:nvPr/>
        </p:nvSpPr>
        <p:spPr bwMode="auto">
          <a:xfrm>
            <a:off x="2389312" y="1716832"/>
            <a:ext cx="1219200" cy="2286000"/>
          </a:xfrm>
          <a:prstGeom prst="ellipse">
            <a:avLst/>
          </a:pr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54" name="Text Box 50"/>
          <p:cNvSpPr txBox="1">
            <a:spLocks noChangeArrowheads="1"/>
          </p:cNvSpPr>
          <p:nvPr/>
        </p:nvSpPr>
        <p:spPr bwMode="auto">
          <a:xfrm>
            <a:off x="2124200" y="4155232"/>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LN2’</a:t>
            </a:r>
          </a:p>
        </p:txBody>
      </p:sp>
      <p:sp>
        <p:nvSpPr>
          <p:cNvPr id="55" name="Oval 51"/>
          <p:cNvSpPr>
            <a:spLocks noChangeArrowheads="1"/>
          </p:cNvSpPr>
          <p:nvPr/>
        </p:nvSpPr>
        <p:spPr bwMode="auto">
          <a:xfrm>
            <a:off x="3960937" y="4179045"/>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56" name="Oval 52"/>
          <p:cNvSpPr>
            <a:spLocks noChangeArrowheads="1"/>
          </p:cNvSpPr>
          <p:nvPr/>
        </p:nvSpPr>
        <p:spPr bwMode="auto">
          <a:xfrm>
            <a:off x="4141912" y="4917232"/>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57" name="Oval 53"/>
          <p:cNvSpPr>
            <a:spLocks noChangeArrowheads="1"/>
          </p:cNvSpPr>
          <p:nvPr/>
        </p:nvSpPr>
        <p:spPr bwMode="auto">
          <a:xfrm>
            <a:off x="2970337" y="5550645"/>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58" name="Oval 54"/>
          <p:cNvSpPr>
            <a:spLocks noChangeArrowheads="1"/>
          </p:cNvSpPr>
          <p:nvPr/>
        </p:nvSpPr>
        <p:spPr bwMode="auto">
          <a:xfrm>
            <a:off x="3275137" y="5550645"/>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59" name="Oval 55"/>
          <p:cNvSpPr>
            <a:spLocks noChangeArrowheads="1"/>
          </p:cNvSpPr>
          <p:nvPr/>
        </p:nvSpPr>
        <p:spPr bwMode="auto">
          <a:xfrm>
            <a:off x="3808537" y="5550645"/>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60" name="Oval 56"/>
          <p:cNvSpPr>
            <a:spLocks noChangeArrowheads="1"/>
          </p:cNvSpPr>
          <p:nvPr/>
        </p:nvSpPr>
        <p:spPr bwMode="auto">
          <a:xfrm>
            <a:off x="4113337" y="5550645"/>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61" name="Oval 57"/>
          <p:cNvSpPr>
            <a:spLocks noChangeArrowheads="1"/>
          </p:cNvSpPr>
          <p:nvPr/>
        </p:nvSpPr>
        <p:spPr bwMode="auto">
          <a:xfrm>
            <a:off x="4675312" y="5526832"/>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62" name="Oval 58"/>
          <p:cNvSpPr>
            <a:spLocks noChangeArrowheads="1"/>
          </p:cNvSpPr>
          <p:nvPr/>
        </p:nvSpPr>
        <p:spPr bwMode="auto">
          <a:xfrm>
            <a:off x="5027737" y="5550645"/>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cxnSp>
        <p:nvCxnSpPr>
          <p:cNvPr id="63" name="AutoShape 59"/>
          <p:cNvCxnSpPr>
            <a:cxnSpLocks noChangeShapeType="1"/>
            <a:stCxn id="55" idx="4"/>
            <a:endCxn id="56" idx="0"/>
          </p:cNvCxnSpPr>
          <p:nvPr/>
        </p:nvCxnSpPr>
        <p:spPr bwMode="auto">
          <a:xfrm>
            <a:off x="4075237" y="4407645"/>
            <a:ext cx="180975" cy="50958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4" name="AutoShape 60"/>
          <p:cNvCxnSpPr>
            <a:cxnSpLocks noChangeShapeType="1"/>
            <a:stCxn id="78" idx="4"/>
            <a:endCxn id="58" idx="0"/>
          </p:cNvCxnSpPr>
          <p:nvPr/>
        </p:nvCxnSpPr>
        <p:spPr bwMode="auto">
          <a:xfrm flipH="1">
            <a:off x="3389437" y="5245845"/>
            <a:ext cx="15240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5" name="AutoShape 61"/>
          <p:cNvCxnSpPr>
            <a:cxnSpLocks noChangeShapeType="1"/>
            <a:stCxn id="80" idx="1"/>
            <a:endCxn id="57" idx="7"/>
          </p:cNvCxnSpPr>
          <p:nvPr/>
        </p:nvCxnSpPr>
        <p:spPr bwMode="auto">
          <a:xfrm flipH="1">
            <a:off x="3165600" y="5201395"/>
            <a:ext cx="377825" cy="38258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6" name="AutoShape 62"/>
          <p:cNvCxnSpPr>
            <a:cxnSpLocks noChangeShapeType="1"/>
            <a:stCxn id="56" idx="4"/>
            <a:endCxn id="59" idx="0"/>
          </p:cNvCxnSpPr>
          <p:nvPr/>
        </p:nvCxnSpPr>
        <p:spPr bwMode="auto">
          <a:xfrm flipH="1">
            <a:off x="3922837" y="5145832"/>
            <a:ext cx="333375" cy="40481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7" name="AutoShape 63"/>
          <p:cNvCxnSpPr>
            <a:cxnSpLocks noChangeShapeType="1"/>
            <a:stCxn id="56" idx="4"/>
            <a:endCxn id="60" idx="0"/>
          </p:cNvCxnSpPr>
          <p:nvPr/>
        </p:nvCxnSpPr>
        <p:spPr bwMode="auto">
          <a:xfrm flipH="1">
            <a:off x="4227637" y="5145832"/>
            <a:ext cx="28575" cy="40481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8" name="AutoShape 64"/>
          <p:cNvCxnSpPr>
            <a:cxnSpLocks noChangeShapeType="1"/>
            <a:stCxn id="81" idx="4"/>
            <a:endCxn id="61" idx="0"/>
          </p:cNvCxnSpPr>
          <p:nvPr/>
        </p:nvCxnSpPr>
        <p:spPr bwMode="auto">
          <a:xfrm flipH="1">
            <a:off x="4789612" y="5222032"/>
            <a:ext cx="22860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9" name="AutoShape 65"/>
          <p:cNvCxnSpPr>
            <a:cxnSpLocks noChangeShapeType="1"/>
            <a:stCxn id="81" idx="4"/>
            <a:endCxn id="62" idx="0"/>
          </p:cNvCxnSpPr>
          <p:nvPr/>
        </p:nvCxnSpPr>
        <p:spPr bwMode="auto">
          <a:xfrm>
            <a:off x="5018212" y="5222032"/>
            <a:ext cx="123825" cy="328613"/>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70" name="Text Box 66"/>
          <p:cNvSpPr txBox="1">
            <a:spLocks noChangeArrowheads="1"/>
          </p:cNvSpPr>
          <p:nvPr/>
        </p:nvSpPr>
        <p:spPr bwMode="auto">
          <a:xfrm>
            <a:off x="4218112" y="4079032"/>
            <a:ext cx="55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root</a:t>
            </a:r>
          </a:p>
        </p:txBody>
      </p:sp>
      <p:sp>
        <p:nvSpPr>
          <p:cNvPr id="71" name="Text Box 67"/>
          <p:cNvSpPr txBox="1">
            <a:spLocks noChangeArrowheads="1"/>
          </p:cNvSpPr>
          <p:nvPr/>
        </p:nvSpPr>
        <p:spPr bwMode="auto">
          <a:xfrm>
            <a:off x="4256212" y="4612432"/>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LN2’</a:t>
            </a:r>
          </a:p>
        </p:txBody>
      </p:sp>
      <p:sp>
        <p:nvSpPr>
          <p:cNvPr id="72" name="Text Box 68"/>
          <p:cNvSpPr txBox="1">
            <a:spLocks noChangeArrowheads="1"/>
          </p:cNvSpPr>
          <p:nvPr/>
        </p:nvSpPr>
        <p:spPr bwMode="auto">
          <a:xfrm>
            <a:off x="2694112" y="5831632"/>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sc1</a:t>
            </a:r>
          </a:p>
        </p:txBody>
      </p:sp>
      <p:sp>
        <p:nvSpPr>
          <p:cNvPr id="73" name="Text Box 69"/>
          <p:cNvSpPr txBox="1">
            <a:spLocks noChangeArrowheads="1"/>
          </p:cNvSpPr>
          <p:nvPr/>
        </p:nvSpPr>
        <p:spPr bwMode="auto">
          <a:xfrm>
            <a:off x="3122737" y="5717332"/>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sc2</a:t>
            </a:r>
          </a:p>
        </p:txBody>
      </p:sp>
      <p:sp>
        <p:nvSpPr>
          <p:cNvPr id="74" name="Text Box 70"/>
          <p:cNvSpPr txBox="1">
            <a:spLocks noChangeArrowheads="1"/>
          </p:cNvSpPr>
          <p:nvPr/>
        </p:nvSpPr>
        <p:spPr bwMode="auto">
          <a:xfrm>
            <a:off x="4599112" y="5831632"/>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sc3</a:t>
            </a:r>
          </a:p>
        </p:txBody>
      </p:sp>
      <p:sp>
        <p:nvSpPr>
          <p:cNvPr id="75" name="Text Box 71"/>
          <p:cNvSpPr txBox="1">
            <a:spLocks noChangeArrowheads="1"/>
          </p:cNvSpPr>
          <p:nvPr/>
        </p:nvSpPr>
        <p:spPr bwMode="auto">
          <a:xfrm>
            <a:off x="3989512" y="5831632"/>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sc4</a:t>
            </a:r>
          </a:p>
        </p:txBody>
      </p:sp>
      <p:sp>
        <p:nvSpPr>
          <p:cNvPr id="76" name="Text Box 72"/>
          <p:cNvSpPr txBox="1">
            <a:spLocks noChangeArrowheads="1"/>
          </p:cNvSpPr>
          <p:nvPr/>
        </p:nvSpPr>
        <p:spPr bwMode="auto">
          <a:xfrm>
            <a:off x="3608512" y="5831632"/>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sc5</a:t>
            </a:r>
          </a:p>
        </p:txBody>
      </p:sp>
      <p:sp>
        <p:nvSpPr>
          <p:cNvPr id="77" name="Text Box 73"/>
          <p:cNvSpPr txBox="1">
            <a:spLocks noChangeArrowheads="1"/>
          </p:cNvSpPr>
          <p:nvPr/>
        </p:nvSpPr>
        <p:spPr bwMode="auto">
          <a:xfrm>
            <a:off x="5284912" y="5526832"/>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sc6</a:t>
            </a:r>
          </a:p>
        </p:txBody>
      </p:sp>
      <p:sp>
        <p:nvSpPr>
          <p:cNvPr id="78" name="Oval 74"/>
          <p:cNvSpPr>
            <a:spLocks noChangeArrowheads="1"/>
          </p:cNvSpPr>
          <p:nvPr/>
        </p:nvSpPr>
        <p:spPr bwMode="auto">
          <a:xfrm>
            <a:off x="3427537" y="5017245"/>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cxnSp>
        <p:nvCxnSpPr>
          <p:cNvPr id="79" name="AutoShape 75"/>
          <p:cNvCxnSpPr>
            <a:cxnSpLocks noChangeShapeType="1"/>
            <a:stCxn id="55" idx="4"/>
            <a:endCxn id="78" idx="0"/>
          </p:cNvCxnSpPr>
          <p:nvPr/>
        </p:nvCxnSpPr>
        <p:spPr bwMode="auto">
          <a:xfrm flipH="1">
            <a:off x="3541837" y="4407645"/>
            <a:ext cx="533400" cy="609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0" name="Text Box 76"/>
          <p:cNvSpPr txBox="1">
            <a:spLocks noChangeArrowheads="1"/>
          </p:cNvSpPr>
          <p:nvPr/>
        </p:nvSpPr>
        <p:spPr bwMode="auto">
          <a:xfrm>
            <a:off x="3543425" y="5017245"/>
            <a:ext cx="60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LN1</a:t>
            </a:r>
          </a:p>
        </p:txBody>
      </p:sp>
      <p:sp>
        <p:nvSpPr>
          <p:cNvPr id="81" name="Oval 77"/>
          <p:cNvSpPr>
            <a:spLocks noChangeArrowheads="1"/>
          </p:cNvSpPr>
          <p:nvPr/>
        </p:nvSpPr>
        <p:spPr bwMode="auto">
          <a:xfrm>
            <a:off x="4903912" y="4993432"/>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82" name="Text Box 78"/>
          <p:cNvSpPr txBox="1">
            <a:spLocks noChangeArrowheads="1"/>
          </p:cNvSpPr>
          <p:nvPr/>
        </p:nvSpPr>
        <p:spPr bwMode="auto">
          <a:xfrm>
            <a:off x="5083300" y="4841032"/>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LN2”</a:t>
            </a:r>
          </a:p>
        </p:txBody>
      </p:sp>
      <p:cxnSp>
        <p:nvCxnSpPr>
          <p:cNvPr id="83" name="AutoShape 79"/>
          <p:cNvCxnSpPr>
            <a:cxnSpLocks noChangeShapeType="1"/>
            <a:stCxn id="55" idx="4"/>
            <a:endCxn id="81" idx="1"/>
          </p:cNvCxnSpPr>
          <p:nvPr/>
        </p:nvCxnSpPr>
        <p:spPr bwMode="auto">
          <a:xfrm>
            <a:off x="4075237" y="4407645"/>
            <a:ext cx="862013" cy="6191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323620915"/>
      </p:ext>
    </p:extLst>
  </p:cSld>
  <p:clrMapOvr>
    <a:masterClrMapping/>
  </p:clrMapOvr>
  <p:transition spd="med">
    <p:random/>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2"/>
          <p:cNvSpPr>
            <a:spLocks noChangeArrowheads="1"/>
          </p:cNvSpPr>
          <p:nvPr/>
        </p:nvSpPr>
        <p:spPr bwMode="auto">
          <a:xfrm>
            <a:off x="636712" y="1793032"/>
            <a:ext cx="685800" cy="685800"/>
          </a:xfrm>
          <a:prstGeom prst="ellipse">
            <a:avLst/>
          </a:prstGeom>
          <a:solidFill>
            <a:srgbClr val="0000CC"/>
          </a:solidFill>
          <a:ln w="9525">
            <a:solidFill>
              <a:schemeClr val="tx1"/>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6" name="Oval 3"/>
          <p:cNvSpPr>
            <a:spLocks noChangeArrowheads="1"/>
          </p:cNvSpPr>
          <p:nvPr/>
        </p:nvSpPr>
        <p:spPr bwMode="auto">
          <a:xfrm>
            <a:off x="579562" y="2936032"/>
            <a:ext cx="685800" cy="685800"/>
          </a:xfrm>
          <a:prstGeom prst="ellipse">
            <a:avLst/>
          </a:pr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7" name="Oval 4"/>
          <p:cNvSpPr>
            <a:spLocks noChangeArrowheads="1"/>
          </p:cNvSpPr>
          <p:nvPr/>
        </p:nvSpPr>
        <p:spPr bwMode="auto">
          <a:xfrm>
            <a:off x="960562" y="31646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8" name="Oval 5"/>
          <p:cNvSpPr>
            <a:spLocks noChangeArrowheads="1"/>
          </p:cNvSpPr>
          <p:nvPr/>
        </p:nvSpPr>
        <p:spPr bwMode="auto">
          <a:xfrm>
            <a:off x="960562" y="33170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9" name="Oval 6"/>
          <p:cNvSpPr>
            <a:spLocks noChangeArrowheads="1"/>
          </p:cNvSpPr>
          <p:nvPr/>
        </p:nvSpPr>
        <p:spPr bwMode="auto">
          <a:xfrm>
            <a:off x="731962" y="32408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0" name="Oval 7"/>
          <p:cNvSpPr>
            <a:spLocks noChangeArrowheads="1"/>
          </p:cNvSpPr>
          <p:nvPr/>
        </p:nvSpPr>
        <p:spPr bwMode="auto">
          <a:xfrm>
            <a:off x="884362" y="34694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1" name="Oval 8"/>
          <p:cNvSpPr>
            <a:spLocks noChangeArrowheads="1"/>
          </p:cNvSpPr>
          <p:nvPr/>
        </p:nvSpPr>
        <p:spPr bwMode="auto">
          <a:xfrm>
            <a:off x="808162" y="32408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2" name="Oval 9"/>
          <p:cNvSpPr>
            <a:spLocks noChangeArrowheads="1"/>
          </p:cNvSpPr>
          <p:nvPr/>
        </p:nvSpPr>
        <p:spPr bwMode="auto">
          <a:xfrm>
            <a:off x="808162" y="30122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3" name="Oval 10"/>
          <p:cNvSpPr>
            <a:spLocks noChangeArrowheads="1"/>
          </p:cNvSpPr>
          <p:nvPr/>
        </p:nvSpPr>
        <p:spPr bwMode="auto">
          <a:xfrm>
            <a:off x="2694112" y="3164632"/>
            <a:ext cx="685800" cy="685800"/>
          </a:xfrm>
          <a:prstGeom prst="ellipse">
            <a:avLst/>
          </a:pr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4" name="Oval 11"/>
          <p:cNvSpPr>
            <a:spLocks noChangeArrowheads="1"/>
          </p:cNvSpPr>
          <p:nvPr/>
        </p:nvSpPr>
        <p:spPr bwMode="auto">
          <a:xfrm>
            <a:off x="3075112" y="33932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5" name="Oval 12"/>
          <p:cNvSpPr>
            <a:spLocks noChangeArrowheads="1"/>
          </p:cNvSpPr>
          <p:nvPr/>
        </p:nvSpPr>
        <p:spPr bwMode="auto">
          <a:xfrm>
            <a:off x="3075112" y="35456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6" name="Oval 13"/>
          <p:cNvSpPr>
            <a:spLocks noChangeArrowheads="1"/>
          </p:cNvSpPr>
          <p:nvPr/>
        </p:nvSpPr>
        <p:spPr bwMode="auto">
          <a:xfrm>
            <a:off x="2846512" y="34694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7" name="Oval 14"/>
          <p:cNvSpPr>
            <a:spLocks noChangeArrowheads="1"/>
          </p:cNvSpPr>
          <p:nvPr/>
        </p:nvSpPr>
        <p:spPr bwMode="auto">
          <a:xfrm>
            <a:off x="2998912" y="36980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8" name="Oval 15"/>
          <p:cNvSpPr>
            <a:spLocks noChangeArrowheads="1"/>
          </p:cNvSpPr>
          <p:nvPr/>
        </p:nvSpPr>
        <p:spPr bwMode="auto">
          <a:xfrm>
            <a:off x="2922712" y="34694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9" name="Oval 16"/>
          <p:cNvSpPr>
            <a:spLocks noChangeArrowheads="1"/>
          </p:cNvSpPr>
          <p:nvPr/>
        </p:nvSpPr>
        <p:spPr bwMode="auto">
          <a:xfrm>
            <a:off x="2922712" y="32408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20" name="Oval 17"/>
          <p:cNvSpPr>
            <a:spLocks noChangeArrowheads="1"/>
          </p:cNvSpPr>
          <p:nvPr/>
        </p:nvSpPr>
        <p:spPr bwMode="auto">
          <a:xfrm>
            <a:off x="2770312" y="2250232"/>
            <a:ext cx="685800" cy="685800"/>
          </a:xfrm>
          <a:prstGeom prst="ellipse">
            <a:avLst/>
          </a:pr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21" name="Oval 18"/>
          <p:cNvSpPr>
            <a:spLocks noChangeArrowheads="1"/>
          </p:cNvSpPr>
          <p:nvPr/>
        </p:nvSpPr>
        <p:spPr bwMode="auto">
          <a:xfrm>
            <a:off x="3151312" y="24788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22" name="Oval 19"/>
          <p:cNvSpPr>
            <a:spLocks noChangeArrowheads="1"/>
          </p:cNvSpPr>
          <p:nvPr/>
        </p:nvSpPr>
        <p:spPr bwMode="auto">
          <a:xfrm>
            <a:off x="3151312" y="26312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23" name="Oval 20"/>
          <p:cNvSpPr>
            <a:spLocks noChangeArrowheads="1"/>
          </p:cNvSpPr>
          <p:nvPr/>
        </p:nvSpPr>
        <p:spPr bwMode="auto">
          <a:xfrm>
            <a:off x="2922712" y="25550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24" name="Oval 21"/>
          <p:cNvSpPr>
            <a:spLocks noChangeArrowheads="1"/>
          </p:cNvSpPr>
          <p:nvPr/>
        </p:nvSpPr>
        <p:spPr bwMode="auto">
          <a:xfrm>
            <a:off x="3075112" y="27836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25" name="Oval 22"/>
          <p:cNvSpPr>
            <a:spLocks noChangeArrowheads="1"/>
          </p:cNvSpPr>
          <p:nvPr/>
        </p:nvSpPr>
        <p:spPr bwMode="auto">
          <a:xfrm>
            <a:off x="2998912" y="25550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26" name="Oval 23"/>
          <p:cNvSpPr>
            <a:spLocks noChangeArrowheads="1"/>
          </p:cNvSpPr>
          <p:nvPr/>
        </p:nvSpPr>
        <p:spPr bwMode="auto">
          <a:xfrm>
            <a:off x="2998912" y="23264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27" name="Oval 24"/>
          <p:cNvSpPr>
            <a:spLocks noChangeArrowheads="1"/>
          </p:cNvSpPr>
          <p:nvPr/>
        </p:nvSpPr>
        <p:spPr bwMode="auto">
          <a:xfrm>
            <a:off x="3837112" y="2478832"/>
            <a:ext cx="685800" cy="685800"/>
          </a:xfrm>
          <a:prstGeom prst="ellipse">
            <a:avLst/>
          </a:pr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28" name="Oval 25"/>
          <p:cNvSpPr>
            <a:spLocks noChangeArrowheads="1"/>
          </p:cNvSpPr>
          <p:nvPr/>
        </p:nvSpPr>
        <p:spPr bwMode="auto">
          <a:xfrm>
            <a:off x="4218112" y="27074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29" name="Oval 26"/>
          <p:cNvSpPr>
            <a:spLocks noChangeArrowheads="1"/>
          </p:cNvSpPr>
          <p:nvPr/>
        </p:nvSpPr>
        <p:spPr bwMode="auto">
          <a:xfrm>
            <a:off x="4218112" y="28598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30" name="Oval 27"/>
          <p:cNvSpPr>
            <a:spLocks noChangeArrowheads="1"/>
          </p:cNvSpPr>
          <p:nvPr/>
        </p:nvSpPr>
        <p:spPr bwMode="auto">
          <a:xfrm>
            <a:off x="3989512" y="27836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31" name="Oval 28"/>
          <p:cNvSpPr>
            <a:spLocks noChangeArrowheads="1"/>
          </p:cNvSpPr>
          <p:nvPr/>
        </p:nvSpPr>
        <p:spPr bwMode="auto">
          <a:xfrm>
            <a:off x="4141912" y="30122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32" name="Oval 29"/>
          <p:cNvSpPr>
            <a:spLocks noChangeArrowheads="1"/>
          </p:cNvSpPr>
          <p:nvPr/>
        </p:nvSpPr>
        <p:spPr bwMode="auto">
          <a:xfrm>
            <a:off x="4065712" y="27836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33" name="Oval 30"/>
          <p:cNvSpPr>
            <a:spLocks noChangeArrowheads="1"/>
          </p:cNvSpPr>
          <p:nvPr/>
        </p:nvSpPr>
        <p:spPr bwMode="auto">
          <a:xfrm>
            <a:off x="4065712" y="2555032"/>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34" name="Oval 31"/>
          <p:cNvSpPr>
            <a:spLocks noChangeArrowheads="1"/>
          </p:cNvSpPr>
          <p:nvPr/>
        </p:nvSpPr>
        <p:spPr bwMode="auto">
          <a:xfrm>
            <a:off x="5818312" y="2112120"/>
            <a:ext cx="685800" cy="685800"/>
          </a:xfrm>
          <a:prstGeom prst="ellipse">
            <a:avLst/>
          </a:pr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35" name="Oval 32"/>
          <p:cNvSpPr>
            <a:spLocks noChangeArrowheads="1"/>
          </p:cNvSpPr>
          <p:nvPr/>
        </p:nvSpPr>
        <p:spPr bwMode="auto">
          <a:xfrm>
            <a:off x="6199312" y="2340720"/>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36" name="Oval 33"/>
          <p:cNvSpPr>
            <a:spLocks noChangeArrowheads="1"/>
          </p:cNvSpPr>
          <p:nvPr/>
        </p:nvSpPr>
        <p:spPr bwMode="auto">
          <a:xfrm>
            <a:off x="6199312" y="2493120"/>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37" name="Oval 34"/>
          <p:cNvSpPr>
            <a:spLocks noChangeArrowheads="1"/>
          </p:cNvSpPr>
          <p:nvPr/>
        </p:nvSpPr>
        <p:spPr bwMode="auto">
          <a:xfrm>
            <a:off x="5970712" y="2416920"/>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38" name="Oval 35"/>
          <p:cNvSpPr>
            <a:spLocks noChangeArrowheads="1"/>
          </p:cNvSpPr>
          <p:nvPr/>
        </p:nvSpPr>
        <p:spPr bwMode="auto">
          <a:xfrm>
            <a:off x="6123112" y="2645520"/>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39" name="Oval 36"/>
          <p:cNvSpPr>
            <a:spLocks noChangeArrowheads="1"/>
          </p:cNvSpPr>
          <p:nvPr/>
        </p:nvSpPr>
        <p:spPr bwMode="auto">
          <a:xfrm>
            <a:off x="6046912" y="2416920"/>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40" name="Oval 37"/>
          <p:cNvSpPr>
            <a:spLocks noChangeArrowheads="1"/>
          </p:cNvSpPr>
          <p:nvPr/>
        </p:nvSpPr>
        <p:spPr bwMode="auto">
          <a:xfrm>
            <a:off x="6046912" y="2188320"/>
            <a:ext cx="76200" cy="762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41" name="Oval 38"/>
          <p:cNvSpPr>
            <a:spLocks noChangeArrowheads="1"/>
          </p:cNvSpPr>
          <p:nvPr/>
        </p:nvSpPr>
        <p:spPr bwMode="auto">
          <a:xfrm>
            <a:off x="3960937" y="4179045"/>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42" name="Oval 39"/>
          <p:cNvSpPr>
            <a:spLocks noChangeArrowheads="1"/>
          </p:cNvSpPr>
          <p:nvPr/>
        </p:nvSpPr>
        <p:spPr bwMode="auto">
          <a:xfrm>
            <a:off x="3837112" y="4917232"/>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43" name="Oval 40"/>
          <p:cNvSpPr>
            <a:spLocks noChangeArrowheads="1"/>
          </p:cNvSpPr>
          <p:nvPr/>
        </p:nvSpPr>
        <p:spPr bwMode="auto">
          <a:xfrm>
            <a:off x="2970337" y="5550645"/>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44" name="Oval 41"/>
          <p:cNvSpPr>
            <a:spLocks noChangeArrowheads="1"/>
          </p:cNvSpPr>
          <p:nvPr/>
        </p:nvSpPr>
        <p:spPr bwMode="auto">
          <a:xfrm>
            <a:off x="3532312" y="5526832"/>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45" name="Oval 42"/>
          <p:cNvSpPr>
            <a:spLocks noChangeArrowheads="1"/>
          </p:cNvSpPr>
          <p:nvPr/>
        </p:nvSpPr>
        <p:spPr bwMode="auto">
          <a:xfrm>
            <a:off x="3808537" y="5550645"/>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46" name="Oval 43"/>
          <p:cNvSpPr>
            <a:spLocks noChangeArrowheads="1"/>
          </p:cNvSpPr>
          <p:nvPr/>
        </p:nvSpPr>
        <p:spPr bwMode="auto">
          <a:xfrm>
            <a:off x="4113337" y="5550645"/>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47" name="Oval 44"/>
          <p:cNvSpPr>
            <a:spLocks noChangeArrowheads="1"/>
          </p:cNvSpPr>
          <p:nvPr/>
        </p:nvSpPr>
        <p:spPr bwMode="auto">
          <a:xfrm>
            <a:off x="4675312" y="5526832"/>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48" name="Oval 45"/>
          <p:cNvSpPr>
            <a:spLocks noChangeArrowheads="1"/>
          </p:cNvSpPr>
          <p:nvPr/>
        </p:nvSpPr>
        <p:spPr bwMode="auto">
          <a:xfrm>
            <a:off x="5027737" y="5550645"/>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cxnSp>
        <p:nvCxnSpPr>
          <p:cNvPr id="49" name="AutoShape 46"/>
          <p:cNvCxnSpPr>
            <a:cxnSpLocks noChangeShapeType="1"/>
            <a:stCxn id="41" idx="4"/>
            <a:endCxn id="42" idx="0"/>
          </p:cNvCxnSpPr>
          <p:nvPr/>
        </p:nvCxnSpPr>
        <p:spPr bwMode="auto">
          <a:xfrm flipH="1">
            <a:off x="3951412" y="4407645"/>
            <a:ext cx="123825" cy="50958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 name="AutoShape 47"/>
          <p:cNvCxnSpPr>
            <a:cxnSpLocks noChangeShapeType="1"/>
            <a:stCxn id="42" idx="4"/>
            <a:endCxn id="44" idx="0"/>
          </p:cNvCxnSpPr>
          <p:nvPr/>
        </p:nvCxnSpPr>
        <p:spPr bwMode="auto">
          <a:xfrm flipH="1">
            <a:off x="3646612" y="5145832"/>
            <a:ext cx="304800" cy="3810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1" name="AutoShape 48"/>
          <p:cNvCxnSpPr>
            <a:cxnSpLocks noChangeShapeType="1"/>
            <a:stCxn id="71" idx="4"/>
            <a:endCxn id="43" idx="7"/>
          </p:cNvCxnSpPr>
          <p:nvPr/>
        </p:nvCxnSpPr>
        <p:spPr bwMode="auto">
          <a:xfrm flipH="1">
            <a:off x="3165600" y="5145832"/>
            <a:ext cx="100012" cy="4381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2" name="AutoShape 49"/>
          <p:cNvCxnSpPr>
            <a:cxnSpLocks noChangeShapeType="1"/>
            <a:stCxn id="42" idx="4"/>
            <a:endCxn id="45" idx="0"/>
          </p:cNvCxnSpPr>
          <p:nvPr/>
        </p:nvCxnSpPr>
        <p:spPr bwMode="auto">
          <a:xfrm flipH="1">
            <a:off x="3922837" y="5145832"/>
            <a:ext cx="28575" cy="40481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 name="AutoShape 50"/>
          <p:cNvCxnSpPr>
            <a:cxnSpLocks noChangeShapeType="1"/>
            <a:stCxn id="42" idx="4"/>
            <a:endCxn id="46" idx="0"/>
          </p:cNvCxnSpPr>
          <p:nvPr/>
        </p:nvCxnSpPr>
        <p:spPr bwMode="auto">
          <a:xfrm>
            <a:off x="3951412" y="5145832"/>
            <a:ext cx="276225" cy="40481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4" name="AutoShape 51"/>
          <p:cNvCxnSpPr>
            <a:cxnSpLocks noChangeShapeType="1"/>
            <a:stCxn id="80" idx="4"/>
            <a:endCxn id="47" idx="0"/>
          </p:cNvCxnSpPr>
          <p:nvPr/>
        </p:nvCxnSpPr>
        <p:spPr bwMode="auto">
          <a:xfrm>
            <a:off x="4789612" y="5145832"/>
            <a:ext cx="0" cy="3810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5" name="AutoShape 52"/>
          <p:cNvCxnSpPr>
            <a:cxnSpLocks noChangeShapeType="1"/>
            <a:stCxn id="80" idx="4"/>
            <a:endCxn id="48" idx="0"/>
          </p:cNvCxnSpPr>
          <p:nvPr/>
        </p:nvCxnSpPr>
        <p:spPr bwMode="auto">
          <a:xfrm>
            <a:off x="4789612" y="5145832"/>
            <a:ext cx="352425" cy="404813"/>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56" name="Text Box 53"/>
          <p:cNvSpPr txBox="1">
            <a:spLocks noChangeArrowheads="1"/>
          </p:cNvSpPr>
          <p:nvPr/>
        </p:nvSpPr>
        <p:spPr bwMode="auto">
          <a:xfrm>
            <a:off x="4218112" y="4079032"/>
            <a:ext cx="55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root</a:t>
            </a:r>
          </a:p>
        </p:txBody>
      </p:sp>
      <p:sp>
        <p:nvSpPr>
          <p:cNvPr id="57" name="Text Box 54"/>
          <p:cNvSpPr txBox="1">
            <a:spLocks noChangeArrowheads="1"/>
          </p:cNvSpPr>
          <p:nvPr/>
        </p:nvSpPr>
        <p:spPr bwMode="auto">
          <a:xfrm>
            <a:off x="698798" y="3854375"/>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LN2”</a:t>
            </a:r>
          </a:p>
        </p:txBody>
      </p:sp>
      <p:sp>
        <p:nvSpPr>
          <p:cNvPr id="58" name="Text Box 55"/>
          <p:cNvSpPr txBox="1">
            <a:spLocks noChangeArrowheads="1"/>
          </p:cNvSpPr>
          <p:nvPr/>
        </p:nvSpPr>
        <p:spPr bwMode="auto">
          <a:xfrm>
            <a:off x="6124798" y="3850432"/>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LN3’</a:t>
            </a:r>
          </a:p>
        </p:txBody>
      </p:sp>
      <p:sp>
        <p:nvSpPr>
          <p:cNvPr id="59" name="Text Box 56"/>
          <p:cNvSpPr txBox="1">
            <a:spLocks noChangeArrowheads="1"/>
          </p:cNvSpPr>
          <p:nvPr/>
        </p:nvSpPr>
        <p:spPr bwMode="auto">
          <a:xfrm>
            <a:off x="3989512" y="4764832"/>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LN3”</a:t>
            </a:r>
          </a:p>
        </p:txBody>
      </p:sp>
      <p:sp>
        <p:nvSpPr>
          <p:cNvPr id="60" name="Text Box 57"/>
          <p:cNvSpPr txBox="1">
            <a:spLocks noChangeArrowheads="1"/>
          </p:cNvSpPr>
          <p:nvPr/>
        </p:nvSpPr>
        <p:spPr bwMode="auto">
          <a:xfrm>
            <a:off x="408112" y="2783632"/>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sc3</a:t>
            </a:r>
          </a:p>
        </p:txBody>
      </p:sp>
      <p:sp>
        <p:nvSpPr>
          <p:cNvPr id="61" name="Text Box 58"/>
          <p:cNvSpPr txBox="1">
            <a:spLocks noChangeArrowheads="1"/>
          </p:cNvSpPr>
          <p:nvPr/>
        </p:nvSpPr>
        <p:spPr bwMode="auto">
          <a:xfrm>
            <a:off x="2617912" y="2859832"/>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sc4</a:t>
            </a:r>
          </a:p>
        </p:txBody>
      </p:sp>
      <p:sp>
        <p:nvSpPr>
          <p:cNvPr id="62" name="Text Box 59"/>
          <p:cNvSpPr txBox="1">
            <a:spLocks noChangeArrowheads="1"/>
          </p:cNvSpPr>
          <p:nvPr/>
        </p:nvSpPr>
        <p:spPr bwMode="auto">
          <a:xfrm>
            <a:off x="2694112" y="1778745"/>
            <a:ext cx="48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sc5</a:t>
            </a:r>
          </a:p>
        </p:txBody>
      </p:sp>
      <p:sp>
        <p:nvSpPr>
          <p:cNvPr id="63" name="Text Box 60"/>
          <p:cNvSpPr txBox="1">
            <a:spLocks noChangeArrowheads="1"/>
          </p:cNvSpPr>
          <p:nvPr/>
        </p:nvSpPr>
        <p:spPr bwMode="auto">
          <a:xfrm>
            <a:off x="712912" y="1945432"/>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rgbClr val="FFFF00"/>
                </a:solidFill>
                <a:latin typeface="Times New Roman" panose="02020603050405020304" pitchFamily="18" charset="0"/>
                <a:ea typeface="新細明體" panose="02020500000000000000" pitchFamily="18" charset="-120"/>
              </a:rPr>
              <a:t>sc6</a:t>
            </a:r>
          </a:p>
        </p:txBody>
      </p:sp>
      <p:sp>
        <p:nvSpPr>
          <p:cNvPr id="64" name="Text Box 61"/>
          <p:cNvSpPr txBox="1">
            <a:spLocks noChangeArrowheads="1"/>
          </p:cNvSpPr>
          <p:nvPr/>
        </p:nvSpPr>
        <p:spPr bwMode="auto">
          <a:xfrm>
            <a:off x="6351712" y="1883520"/>
            <a:ext cx="48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sc2</a:t>
            </a:r>
          </a:p>
        </p:txBody>
      </p:sp>
      <p:sp>
        <p:nvSpPr>
          <p:cNvPr id="65" name="Text Box 62"/>
          <p:cNvSpPr txBox="1">
            <a:spLocks noChangeArrowheads="1"/>
          </p:cNvSpPr>
          <p:nvPr/>
        </p:nvSpPr>
        <p:spPr bwMode="auto">
          <a:xfrm>
            <a:off x="3434978" y="5661248"/>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dirty="0">
                <a:solidFill>
                  <a:schemeClr val="tx1"/>
                </a:solidFill>
                <a:latin typeface="Times New Roman" panose="02020603050405020304" pitchFamily="18" charset="0"/>
                <a:ea typeface="新細明體" panose="02020500000000000000" pitchFamily="18" charset="-120"/>
              </a:rPr>
              <a:t>sc1</a:t>
            </a:r>
          </a:p>
        </p:txBody>
      </p:sp>
      <p:sp>
        <p:nvSpPr>
          <p:cNvPr id="66" name="Text Box 63"/>
          <p:cNvSpPr txBox="1">
            <a:spLocks noChangeArrowheads="1"/>
          </p:cNvSpPr>
          <p:nvPr/>
        </p:nvSpPr>
        <p:spPr bwMode="auto">
          <a:xfrm>
            <a:off x="2858914" y="5733256"/>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sc2</a:t>
            </a:r>
          </a:p>
        </p:txBody>
      </p:sp>
      <p:sp>
        <p:nvSpPr>
          <p:cNvPr id="67" name="Text Box 64"/>
          <p:cNvSpPr txBox="1">
            <a:spLocks noChangeArrowheads="1"/>
          </p:cNvSpPr>
          <p:nvPr/>
        </p:nvSpPr>
        <p:spPr bwMode="auto">
          <a:xfrm>
            <a:off x="4587106" y="5654575"/>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dirty="0">
                <a:solidFill>
                  <a:schemeClr val="tx1"/>
                </a:solidFill>
                <a:latin typeface="Times New Roman" panose="02020603050405020304" pitchFamily="18" charset="0"/>
                <a:ea typeface="新細明體" panose="02020500000000000000" pitchFamily="18" charset="-120"/>
              </a:rPr>
              <a:t>sc3</a:t>
            </a:r>
          </a:p>
        </p:txBody>
      </p:sp>
      <p:sp>
        <p:nvSpPr>
          <p:cNvPr id="68" name="Text Box 65"/>
          <p:cNvSpPr txBox="1">
            <a:spLocks noChangeArrowheads="1"/>
          </p:cNvSpPr>
          <p:nvPr/>
        </p:nvSpPr>
        <p:spPr bwMode="auto">
          <a:xfrm>
            <a:off x="4083050" y="5654575"/>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dirty="0">
                <a:solidFill>
                  <a:schemeClr val="tx1"/>
                </a:solidFill>
                <a:latin typeface="Times New Roman" panose="02020603050405020304" pitchFamily="18" charset="0"/>
                <a:ea typeface="新細明體" panose="02020500000000000000" pitchFamily="18" charset="-120"/>
              </a:rPr>
              <a:t>sc4</a:t>
            </a:r>
          </a:p>
        </p:txBody>
      </p:sp>
      <p:sp>
        <p:nvSpPr>
          <p:cNvPr id="69" name="Text Box 66"/>
          <p:cNvSpPr txBox="1">
            <a:spLocks noChangeArrowheads="1"/>
          </p:cNvSpPr>
          <p:nvPr/>
        </p:nvSpPr>
        <p:spPr bwMode="auto">
          <a:xfrm>
            <a:off x="3779912" y="5831632"/>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dirty="0">
                <a:solidFill>
                  <a:schemeClr val="tx1"/>
                </a:solidFill>
                <a:latin typeface="Times New Roman" panose="02020603050405020304" pitchFamily="18" charset="0"/>
                <a:ea typeface="新細明體" panose="02020500000000000000" pitchFamily="18" charset="-120"/>
              </a:rPr>
              <a:t>sc5</a:t>
            </a:r>
          </a:p>
        </p:txBody>
      </p:sp>
      <p:sp>
        <p:nvSpPr>
          <p:cNvPr id="70" name="Text Box 67"/>
          <p:cNvSpPr txBox="1">
            <a:spLocks noChangeArrowheads="1"/>
          </p:cNvSpPr>
          <p:nvPr/>
        </p:nvSpPr>
        <p:spPr bwMode="auto">
          <a:xfrm>
            <a:off x="5284912" y="5526832"/>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sc6</a:t>
            </a:r>
          </a:p>
        </p:txBody>
      </p:sp>
      <p:sp>
        <p:nvSpPr>
          <p:cNvPr id="71" name="Oval 68"/>
          <p:cNvSpPr>
            <a:spLocks noChangeArrowheads="1"/>
          </p:cNvSpPr>
          <p:nvPr/>
        </p:nvSpPr>
        <p:spPr bwMode="auto">
          <a:xfrm>
            <a:off x="3151312" y="4917232"/>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cxnSp>
        <p:nvCxnSpPr>
          <p:cNvPr id="72" name="AutoShape 69"/>
          <p:cNvCxnSpPr>
            <a:cxnSpLocks noChangeShapeType="1"/>
            <a:stCxn id="41" idx="4"/>
            <a:endCxn id="71" idx="0"/>
          </p:cNvCxnSpPr>
          <p:nvPr/>
        </p:nvCxnSpPr>
        <p:spPr bwMode="auto">
          <a:xfrm flipH="1">
            <a:off x="3265612" y="4407645"/>
            <a:ext cx="809625" cy="50958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73" name="Text Box 70"/>
          <p:cNvSpPr txBox="1">
            <a:spLocks noChangeArrowheads="1"/>
          </p:cNvSpPr>
          <p:nvPr/>
        </p:nvSpPr>
        <p:spPr bwMode="auto">
          <a:xfrm>
            <a:off x="2505200" y="4841032"/>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LN3’</a:t>
            </a:r>
          </a:p>
        </p:txBody>
      </p:sp>
      <p:sp>
        <p:nvSpPr>
          <p:cNvPr id="74" name="Text Box 71"/>
          <p:cNvSpPr txBox="1">
            <a:spLocks noChangeArrowheads="1"/>
          </p:cNvSpPr>
          <p:nvPr/>
        </p:nvSpPr>
        <p:spPr bwMode="auto">
          <a:xfrm>
            <a:off x="179512" y="116632"/>
            <a:ext cx="78930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spcBef>
                <a:spcPct val="0"/>
              </a:spcBef>
              <a:buClrTx/>
              <a:buSzTx/>
              <a:buFontTx/>
              <a:buNone/>
            </a:pPr>
            <a:r>
              <a:rPr lang="en-US" altLang="zh-TW" sz="2800" b="0">
                <a:solidFill>
                  <a:schemeClr val="tx1"/>
                </a:solidFill>
                <a:latin typeface="Times New Roman" panose="02020603050405020304" pitchFamily="18" charset="0"/>
                <a:ea typeface="新細明體" panose="02020500000000000000" pitchFamily="18" charset="-120"/>
              </a:rPr>
              <a:t>LN2’ and LN1 will be merged, and the newly formed </a:t>
            </a:r>
          </a:p>
          <a:p>
            <a:pPr>
              <a:spcBef>
                <a:spcPct val="0"/>
              </a:spcBef>
              <a:buClrTx/>
              <a:buSzTx/>
              <a:buFontTx/>
              <a:buNone/>
            </a:pPr>
            <a:r>
              <a:rPr lang="en-US" altLang="zh-TW" sz="2800" b="0">
                <a:solidFill>
                  <a:schemeClr val="tx1"/>
                </a:solidFill>
                <a:latin typeface="Times New Roman" panose="02020603050405020304" pitchFamily="18" charset="0"/>
                <a:ea typeface="新細明體" panose="02020500000000000000" pitchFamily="18" charset="-120"/>
              </a:rPr>
              <a:t>Node will be split immediately. </a:t>
            </a:r>
          </a:p>
        </p:txBody>
      </p:sp>
      <p:sp>
        <p:nvSpPr>
          <p:cNvPr id="75" name="Oval 72"/>
          <p:cNvSpPr>
            <a:spLocks noChangeArrowheads="1"/>
          </p:cNvSpPr>
          <p:nvPr/>
        </p:nvSpPr>
        <p:spPr bwMode="auto">
          <a:xfrm>
            <a:off x="331912" y="1488232"/>
            <a:ext cx="1295400" cy="2286000"/>
          </a:xfrm>
          <a:prstGeom prst="ellipse">
            <a:avLst/>
          </a:pr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76" name="Oval 73"/>
          <p:cNvSpPr>
            <a:spLocks noChangeArrowheads="1"/>
          </p:cNvSpPr>
          <p:nvPr/>
        </p:nvSpPr>
        <p:spPr bwMode="auto">
          <a:xfrm>
            <a:off x="5742112" y="1183432"/>
            <a:ext cx="1600200" cy="2590800"/>
          </a:xfrm>
          <a:prstGeom prst="ellipse">
            <a:avLst/>
          </a:pr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77" name="Text Box 74"/>
          <p:cNvSpPr txBox="1">
            <a:spLocks noChangeArrowheads="1"/>
          </p:cNvSpPr>
          <p:nvPr/>
        </p:nvSpPr>
        <p:spPr bwMode="auto">
          <a:xfrm>
            <a:off x="3532312" y="2936032"/>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sc1</a:t>
            </a:r>
          </a:p>
        </p:txBody>
      </p:sp>
      <p:sp>
        <p:nvSpPr>
          <p:cNvPr id="78" name="Oval 75"/>
          <p:cNvSpPr>
            <a:spLocks noChangeArrowheads="1"/>
          </p:cNvSpPr>
          <p:nvPr/>
        </p:nvSpPr>
        <p:spPr bwMode="auto">
          <a:xfrm>
            <a:off x="2236912" y="1716832"/>
            <a:ext cx="2362200" cy="2286000"/>
          </a:xfrm>
          <a:prstGeom prst="ellipse">
            <a:avLst/>
          </a:pr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79" name="Text Box 76"/>
          <p:cNvSpPr txBox="1">
            <a:spLocks noChangeArrowheads="1"/>
          </p:cNvSpPr>
          <p:nvPr/>
        </p:nvSpPr>
        <p:spPr bwMode="auto">
          <a:xfrm>
            <a:off x="2859038" y="3998391"/>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dirty="0">
                <a:solidFill>
                  <a:schemeClr val="tx1"/>
                </a:solidFill>
                <a:latin typeface="Times New Roman" panose="02020603050405020304" pitchFamily="18" charset="0"/>
                <a:ea typeface="新細明體" panose="02020500000000000000" pitchFamily="18" charset="-120"/>
              </a:rPr>
              <a:t>LN3”</a:t>
            </a:r>
          </a:p>
        </p:txBody>
      </p:sp>
      <p:sp>
        <p:nvSpPr>
          <p:cNvPr id="80" name="Oval 77"/>
          <p:cNvSpPr>
            <a:spLocks noChangeArrowheads="1"/>
          </p:cNvSpPr>
          <p:nvPr/>
        </p:nvSpPr>
        <p:spPr bwMode="auto">
          <a:xfrm>
            <a:off x="4675312" y="4917232"/>
            <a:ext cx="228600" cy="228600"/>
          </a:xfrm>
          <a:prstGeom prst="ellipse">
            <a:avLst/>
          </a:prstGeom>
          <a:solidFill>
            <a:srgbClr val="00FF00"/>
          </a:solidFill>
          <a:ln w="9525">
            <a:solidFill>
              <a:srgbClr val="00FF0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81" name="Text Box 78"/>
          <p:cNvSpPr txBox="1">
            <a:spLocks noChangeArrowheads="1"/>
          </p:cNvSpPr>
          <p:nvPr/>
        </p:nvSpPr>
        <p:spPr bwMode="auto">
          <a:xfrm>
            <a:off x="5083300" y="4841032"/>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a:spcBef>
                <a:spcPct val="0"/>
              </a:spcBef>
              <a:buClrTx/>
              <a:buSzTx/>
              <a:buFontTx/>
              <a:buNone/>
            </a:pPr>
            <a:r>
              <a:rPr lang="en-US" altLang="zh-TW" sz="1800" b="0">
                <a:solidFill>
                  <a:schemeClr val="tx1"/>
                </a:solidFill>
                <a:latin typeface="Times New Roman" panose="02020603050405020304" pitchFamily="18" charset="0"/>
                <a:ea typeface="新細明體" panose="02020500000000000000" pitchFamily="18" charset="-120"/>
              </a:rPr>
              <a:t>LN2”</a:t>
            </a:r>
          </a:p>
        </p:txBody>
      </p:sp>
      <p:cxnSp>
        <p:nvCxnSpPr>
          <p:cNvPr id="82" name="AutoShape 79"/>
          <p:cNvCxnSpPr>
            <a:cxnSpLocks noChangeShapeType="1"/>
            <a:stCxn id="41" idx="4"/>
            <a:endCxn id="80" idx="1"/>
          </p:cNvCxnSpPr>
          <p:nvPr/>
        </p:nvCxnSpPr>
        <p:spPr bwMode="auto">
          <a:xfrm>
            <a:off x="4075237" y="4407645"/>
            <a:ext cx="633413" cy="5429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67453686"/>
      </p:ext>
    </p:extLst>
  </p:cSld>
  <p:clrMapOvr>
    <a:masterClrMapping/>
  </p:clrMapOvr>
  <p:transition spd="med">
    <p:random/>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79512" y="44624"/>
            <a:ext cx="7772400" cy="990600"/>
          </a:xfrm>
        </p:spPr>
        <p:txBody>
          <a:bodyPr/>
          <a:lstStyle/>
          <a:p>
            <a:r>
              <a:rPr lang="en-US" altLang="zh-TW">
                <a:ea typeface="新細明體" panose="02020500000000000000" pitchFamily="18" charset="-120"/>
              </a:rPr>
              <a:t>Cases that Troubles BIRCH</a:t>
            </a:r>
          </a:p>
        </p:txBody>
      </p:sp>
      <p:sp>
        <p:nvSpPr>
          <p:cNvPr id="4" name="灯片编号占位符 3"/>
          <p:cNvSpPr>
            <a:spLocks noGrp="1"/>
          </p:cNvSpPr>
          <p:nvPr>
            <p:ph type="sldNum" sz="quarter" idx="12"/>
          </p:nvPr>
        </p:nvSpPr>
        <p:spPr/>
        <p:txBody>
          <a:bodyPr/>
          <a:lstStyle/>
          <a:p>
            <a:pPr>
              <a:defRPr/>
            </a:pPr>
            <a:fld id="{FB69438D-0944-4691-B6A1-176C2FF8382E}" type="slidenum">
              <a:rPr lang="en-US" altLang="zh-CN" smtClean="0"/>
              <a:pPr>
                <a:defRPr/>
              </a:pPr>
              <a:t>105</a:t>
            </a:fld>
            <a:endParaRPr lang="en-US" altLang="zh-CN"/>
          </a:p>
        </p:txBody>
      </p:sp>
      <p:sp>
        <p:nvSpPr>
          <p:cNvPr id="6" name="Rectangle 3"/>
          <p:cNvSpPr txBox="1">
            <a:spLocks noChangeArrowheads="1"/>
          </p:cNvSpPr>
          <p:nvPr/>
        </p:nvSpPr>
        <p:spPr bwMode="auto">
          <a:xfrm>
            <a:off x="179512" y="1247155"/>
            <a:ext cx="7772400" cy="4588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2200" dirty="0">
                <a:ea typeface="新細明體" panose="02020500000000000000" pitchFamily="18" charset="-120"/>
              </a:rPr>
              <a:t>The objects are numbered by the incoming order </a:t>
            </a:r>
          </a:p>
          <a:p>
            <a:r>
              <a:rPr lang="en-US" altLang="zh-CN" sz="2200" dirty="0">
                <a:ea typeface="新細明體" panose="02020500000000000000" pitchFamily="18" charset="-120"/>
              </a:rPr>
              <a:t>A</a:t>
            </a:r>
            <a:r>
              <a:rPr lang="en-US" altLang="zh-TW" sz="2200" dirty="0">
                <a:ea typeface="新細明體" panose="02020500000000000000" pitchFamily="18" charset="-120"/>
              </a:rPr>
              <a:t>ssume that the distance between objects 1 and 2 exceeds the diameter threshold. </a:t>
            </a:r>
          </a:p>
        </p:txBody>
      </p:sp>
      <p:sp>
        <p:nvSpPr>
          <p:cNvPr id="8" name="Oval 5"/>
          <p:cNvSpPr>
            <a:spLocks noChangeArrowheads="1"/>
          </p:cNvSpPr>
          <p:nvPr/>
        </p:nvSpPr>
        <p:spPr bwMode="auto">
          <a:xfrm>
            <a:off x="1551112" y="3549828"/>
            <a:ext cx="1905000" cy="1905002"/>
          </a:xfrm>
          <a:prstGeom prst="ellipse">
            <a:avLst/>
          </a:prstGeom>
          <a:noFill/>
          <a:ln w="952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9" name="Oval 6"/>
          <p:cNvSpPr>
            <a:spLocks noChangeArrowheads="1"/>
          </p:cNvSpPr>
          <p:nvPr/>
        </p:nvSpPr>
        <p:spPr bwMode="auto">
          <a:xfrm>
            <a:off x="3456112" y="3168828"/>
            <a:ext cx="2286000" cy="2590803"/>
          </a:xfrm>
          <a:prstGeom prst="ellipse">
            <a:avLst/>
          </a:prstGeom>
          <a:noFill/>
          <a:ln w="952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0" name="Oval 7"/>
          <p:cNvSpPr>
            <a:spLocks noChangeArrowheads="1"/>
          </p:cNvSpPr>
          <p:nvPr/>
        </p:nvSpPr>
        <p:spPr bwMode="auto">
          <a:xfrm>
            <a:off x="2389312" y="3930829"/>
            <a:ext cx="152400" cy="152400"/>
          </a:xfrm>
          <a:prstGeom prst="ellipse">
            <a:avLst/>
          </a:prstGeom>
          <a:solidFill>
            <a:schemeClr val="accent1"/>
          </a:solidFill>
          <a:ln w="9525">
            <a:solidFill>
              <a:schemeClr val="tx1"/>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1" name="Oval 8"/>
          <p:cNvSpPr>
            <a:spLocks noChangeArrowheads="1"/>
          </p:cNvSpPr>
          <p:nvPr/>
        </p:nvSpPr>
        <p:spPr bwMode="auto">
          <a:xfrm>
            <a:off x="2160712" y="4007029"/>
            <a:ext cx="152400" cy="152400"/>
          </a:xfrm>
          <a:prstGeom prst="ellipse">
            <a:avLst/>
          </a:prstGeom>
          <a:solidFill>
            <a:schemeClr val="accent1"/>
          </a:solidFill>
          <a:ln w="9525">
            <a:solidFill>
              <a:schemeClr val="tx1"/>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2" name="Oval 9"/>
          <p:cNvSpPr>
            <a:spLocks noChangeArrowheads="1"/>
          </p:cNvSpPr>
          <p:nvPr/>
        </p:nvSpPr>
        <p:spPr bwMode="auto">
          <a:xfrm>
            <a:off x="2313112" y="4159429"/>
            <a:ext cx="152400" cy="152400"/>
          </a:xfrm>
          <a:prstGeom prst="ellipse">
            <a:avLst/>
          </a:prstGeom>
          <a:solidFill>
            <a:srgbClr val="0000CC"/>
          </a:solidFill>
          <a:ln w="9525">
            <a:solidFill>
              <a:schemeClr val="tx1"/>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3" name="Oval 10"/>
          <p:cNvSpPr>
            <a:spLocks noChangeArrowheads="1"/>
          </p:cNvSpPr>
          <p:nvPr/>
        </p:nvSpPr>
        <p:spPr bwMode="auto">
          <a:xfrm>
            <a:off x="3151312" y="4159429"/>
            <a:ext cx="152400" cy="152400"/>
          </a:xfrm>
          <a:prstGeom prst="ellipse">
            <a:avLst/>
          </a:prstGeom>
          <a:solidFill>
            <a:schemeClr val="accent1"/>
          </a:solidFill>
          <a:ln w="9525">
            <a:solidFill>
              <a:schemeClr val="tx1"/>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4" name="Oval 11"/>
          <p:cNvSpPr>
            <a:spLocks noChangeArrowheads="1"/>
          </p:cNvSpPr>
          <p:nvPr/>
        </p:nvSpPr>
        <p:spPr bwMode="auto">
          <a:xfrm>
            <a:off x="3151312" y="4388029"/>
            <a:ext cx="152400" cy="152400"/>
          </a:xfrm>
          <a:prstGeom prst="ellipse">
            <a:avLst/>
          </a:prstGeom>
          <a:solidFill>
            <a:schemeClr val="accent1"/>
          </a:solidFill>
          <a:ln w="9525">
            <a:solidFill>
              <a:schemeClr val="tx1"/>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5" name="Oval 12"/>
          <p:cNvSpPr>
            <a:spLocks noChangeArrowheads="1"/>
          </p:cNvSpPr>
          <p:nvPr/>
        </p:nvSpPr>
        <p:spPr bwMode="auto">
          <a:xfrm>
            <a:off x="3151312" y="4845230"/>
            <a:ext cx="152400" cy="152400"/>
          </a:xfrm>
          <a:prstGeom prst="ellipse">
            <a:avLst/>
          </a:prstGeom>
          <a:solidFill>
            <a:schemeClr val="accent1"/>
          </a:solidFill>
          <a:ln w="9525">
            <a:solidFill>
              <a:schemeClr val="tx1"/>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6" name="Oval 13"/>
          <p:cNvSpPr>
            <a:spLocks noChangeArrowheads="1"/>
          </p:cNvSpPr>
          <p:nvPr/>
        </p:nvSpPr>
        <p:spPr bwMode="auto">
          <a:xfrm>
            <a:off x="3532312" y="4083229"/>
            <a:ext cx="152400" cy="152400"/>
          </a:xfrm>
          <a:prstGeom prst="ellipse">
            <a:avLst/>
          </a:prstGeom>
          <a:solidFill>
            <a:schemeClr val="accent1"/>
          </a:solidFill>
          <a:ln w="9525">
            <a:solidFill>
              <a:schemeClr val="tx1"/>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7" name="Oval 14"/>
          <p:cNvSpPr>
            <a:spLocks noChangeArrowheads="1"/>
          </p:cNvSpPr>
          <p:nvPr/>
        </p:nvSpPr>
        <p:spPr bwMode="auto">
          <a:xfrm>
            <a:off x="3532312" y="4311829"/>
            <a:ext cx="152400" cy="152400"/>
          </a:xfrm>
          <a:prstGeom prst="ellipse">
            <a:avLst/>
          </a:prstGeom>
          <a:solidFill>
            <a:schemeClr val="accent1"/>
          </a:solidFill>
          <a:ln w="9525">
            <a:solidFill>
              <a:schemeClr val="tx1"/>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8" name="Oval 15"/>
          <p:cNvSpPr>
            <a:spLocks noChangeArrowheads="1"/>
          </p:cNvSpPr>
          <p:nvPr/>
        </p:nvSpPr>
        <p:spPr bwMode="auto">
          <a:xfrm>
            <a:off x="3608512" y="4845230"/>
            <a:ext cx="152400" cy="152400"/>
          </a:xfrm>
          <a:prstGeom prst="ellipse">
            <a:avLst/>
          </a:prstGeom>
          <a:solidFill>
            <a:schemeClr val="accent1"/>
          </a:solidFill>
          <a:ln w="9525">
            <a:solidFill>
              <a:schemeClr val="tx1"/>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9" name="Oval 16"/>
          <p:cNvSpPr>
            <a:spLocks noChangeArrowheads="1"/>
          </p:cNvSpPr>
          <p:nvPr/>
        </p:nvSpPr>
        <p:spPr bwMode="auto">
          <a:xfrm>
            <a:off x="4903912" y="3854629"/>
            <a:ext cx="152400" cy="152400"/>
          </a:xfrm>
          <a:prstGeom prst="ellipse">
            <a:avLst/>
          </a:prstGeom>
          <a:solidFill>
            <a:schemeClr val="accent1"/>
          </a:solidFill>
          <a:ln w="9525">
            <a:solidFill>
              <a:schemeClr val="tx1"/>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21" name="Oval 18"/>
          <p:cNvSpPr>
            <a:spLocks noChangeArrowheads="1"/>
          </p:cNvSpPr>
          <p:nvPr/>
        </p:nvSpPr>
        <p:spPr bwMode="auto">
          <a:xfrm>
            <a:off x="4903912" y="4311829"/>
            <a:ext cx="152400" cy="152400"/>
          </a:xfrm>
          <a:prstGeom prst="ellipse">
            <a:avLst/>
          </a:prstGeom>
          <a:solidFill>
            <a:schemeClr val="accent1"/>
          </a:solidFill>
          <a:ln w="9525">
            <a:solidFill>
              <a:schemeClr val="tx1"/>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22" name="Oval 19"/>
          <p:cNvSpPr>
            <a:spLocks noChangeArrowheads="1"/>
          </p:cNvSpPr>
          <p:nvPr/>
        </p:nvSpPr>
        <p:spPr bwMode="auto">
          <a:xfrm>
            <a:off x="5284912" y="4616630"/>
            <a:ext cx="152400" cy="152400"/>
          </a:xfrm>
          <a:prstGeom prst="ellipse">
            <a:avLst/>
          </a:prstGeom>
          <a:solidFill>
            <a:schemeClr val="accent1"/>
          </a:solidFill>
          <a:ln w="9525">
            <a:solidFill>
              <a:schemeClr val="tx1"/>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23" name="Oval 20"/>
          <p:cNvSpPr>
            <a:spLocks noChangeArrowheads="1"/>
          </p:cNvSpPr>
          <p:nvPr/>
        </p:nvSpPr>
        <p:spPr bwMode="auto">
          <a:xfrm>
            <a:off x="4903912" y="4845230"/>
            <a:ext cx="152400" cy="152400"/>
          </a:xfrm>
          <a:prstGeom prst="ellipse">
            <a:avLst/>
          </a:prstGeom>
          <a:solidFill>
            <a:schemeClr val="accent1"/>
          </a:solidFill>
          <a:ln w="9525">
            <a:solidFill>
              <a:schemeClr val="tx1"/>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24" name="Oval 21"/>
          <p:cNvSpPr>
            <a:spLocks noChangeArrowheads="1"/>
          </p:cNvSpPr>
          <p:nvPr/>
        </p:nvSpPr>
        <p:spPr bwMode="auto">
          <a:xfrm>
            <a:off x="4980112" y="5226230"/>
            <a:ext cx="152400" cy="152400"/>
          </a:xfrm>
          <a:prstGeom prst="ellipse">
            <a:avLst/>
          </a:prstGeom>
          <a:solidFill>
            <a:schemeClr val="accent1"/>
          </a:solidFill>
          <a:ln w="9525">
            <a:solidFill>
              <a:schemeClr val="tx1"/>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25" name="Text Box 22"/>
          <p:cNvSpPr txBox="1">
            <a:spLocks noChangeArrowheads="1"/>
          </p:cNvSpPr>
          <p:nvPr/>
        </p:nvSpPr>
        <p:spPr bwMode="auto">
          <a:xfrm>
            <a:off x="2236912" y="4235629"/>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eaLnBrk="1" hangingPunct="1">
              <a:spcBef>
                <a:spcPct val="0"/>
              </a:spcBef>
              <a:buClrTx/>
              <a:buSzTx/>
              <a:buFontTx/>
              <a:buNone/>
            </a:pPr>
            <a:r>
              <a:rPr kumimoji="1" lang="zh-TW" altLang="en-US" sz="1800" b="0" dirty="0">
                <a:solidFill>
                  <a:schemeClr val="tx1"/>
                </a:solidFill>
                <a:latin typeface="Times New Roman" panose="02020603050405020304" pitchFamily="18" charset="0"/>
                <a:ea typeface="新細明體" panose="02020500000000000000" pitchFamily="18" charset="-120"/>
              </a:rPr>
              <a:t>1</a:t>
            </a:r>
          </a:p>
        </p:txBody>
      </p:sp>
      <p:sp>
        <p:nvSpPr>
          <p:cNvPr id="26" name="Text Box 23"/>
          <p:cNvSpPr txBox="1">
            <a:spLocks noChangeArrowheads="1"/>
          </p:cNvSpPr>
          <p:nvPr/>
        </p:nvSpPr>
        <p:spPr bwMode="auto">
          <a:xfrm>
            <a:off x="4427984" y="4388029"/>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eaLnBrk="1" hangingPunct="1">
              <a:spcBef>
                <a:spcPct val="0"/>
              </a:spcBef>
              <a:buClrTx/>
              <a:buSzTx/>
              <a:buFontTx/>
              <a:buNone/>
            </a:pPr>
            <a:r>
              <a:rPr kumimoji="1" lang="zh-TW" altLang="en-US" sz="1800" b="0" dirty="0">
                <a:solidFill>
                  <a:schemeClr val="tx1"/>
                </a:solidFill>
                <a:latin typeface="Times New Roman" panose="02020603050405020304" pitchFamily="18" charset="0"/>
                <a:ea typeface="新細明體" panose="02020500000000000000" pitchFamily="18" charset="-120"/>
              </a:rPr>
              <a:t>2</a:t>
            </a:r>
          </a:p>
        </p:txBody>
      </p:sp>
      <p:sp>
        <p:nvSpPr>
          <p:cNvPr id="27" name="Text Box 24"/>
          <p:cNvSpPr txBox="1">
            <a:spLocks noChangeArrowheads="1"/>
          </p:cNvSpPr>
          <p:nvPr/>
        </p:nvSpPr>
        <p:spPr bwMode="auto">
          <a:xfrm>
            <a:off x="2922712" y="4311829"/>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eaLnBrk="1" hangingPunct="1">
              <a:spcBef>
                <a:spcPct val="0"/>
              </a:spcBef>
              <a:buClrTx/>
              <a:buSzTx/>
              <a:buFontTx/>
              <a:buNone/>
            </a:pPr>
            <a:r>
              <a:rPr kumimoji="1" lang="zh-TW" altLang="en-US" sz="1800" b="0">
                <a:solidFill>
                  <a:schemeClr val="tx1"/>
                </a:solidFill>
                <a:latin typeface="Times New Roman" panose="02020603050405020304" pitchFamily="18" charset="0"/>
                <a:ea typeface="新細明體" panose="02020500000000000000" pitchFamily="18" charset="-120"/>
              </a:rPr>
              <a:t>3</a:t>
            </a:r>
          </a:p>
        </p:txBody>
      </p:sp>
      <p:sp>
        <p:nvSpPr>
          <p:cNvPr id="28" name="Text Box 25"/>
          <p:cNvSpPr txBox="1">
            <a:spLocks noChangeArrowheads="1"/>
          </p:cNvSpPr>
          <p:nvPr/>
        </p:nvSpPr>
        <p:spPr bwMode="auto">
          <a:xfrm>
            <a:off x="3608512" y="4311829"/>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eaLnBrk="1" hangingPunct="1">
              <a:spcBef>
                <a:spcPct val="0"/>
              </a:spcBef>
              <a:buClrTx/>
              <a:buSzTx/>
              <a:buFontTx/>
              <a:buNone/>
            </a:pPr>
            <a:r>
              <a:rPr kumimoji="1" lang="zh-TW" altLang="en-US" sz="1800" b="0" dirty="0">
                <a:solidFill>
                  <a:schemeClr val="tx1"/>
                </a:solidFill>
                <a:latin typeface="Times New Roman" panose="02020603050405020304" pitchFamily="18" charset="0"/>
                <a:ea typeface="新細明體" panose="02020500000000000000" pitchFamily="18" charset="-120"/>
              </a:rPr>
              <a:t>4</a:t>
            </a:r>
          </a:p>
        </p:txBody>
      </p:sp>
      <p:sp>
        <p:nvSpPr>
          <p:cNvPr id="29" name="Text Box 26"/>
          <p:cNvSpPr txBox="1">
            <a:spLocks noChangeArrowheads="1"/>
          </p:cNvSpPr>
          <p:nvPr/>
        </p:nvSpPr>
        <p:spPr bwMode="auto">
          <a:xfrm>
            <a:off x="1932112" y="3930829"/>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eaLnBrk="1" hangingPunct="1">
              <a:spcBef>
                <a:spcPct val="0"/>
              </a:spcBef>
              <a:buClrTx/>
              <a:buSzTx/>
              <a:buFontTx/>
              <a:buNone/>
            </a:pPr>
            <a:r>
              <a:rPr kumimoji="1" lang="zh-TW" altLang="en-US" sz="1800" b="0">
                <a:solidFill>
                  <a:schemeClr val="tx1"/>
                </a:solidFill>
                <a:latin typeface="Times New Roman" panose="02020603050405020304" pitchFamily="18" charset="0"/>
                <a:ea typeface="新細明體" panose="02020500000000000000" pitchFamily="18" charset="-120"/>
              </a:rPr>
              <a:t>5</a:t>
            </a:r>
          </a:p>
        </p:txBody>
      </p:sp>
      <p:sp>
        <p:nvSpPr>
          <p:cNvPr id="30" name="Text Box 27"/>
          <p:cNvSpPr txBox="1">
            <a:spLocks noChangeArrowheads="1"/>
          </p:cNvSpPr>
          <p:nvPr/>
        </p:nvSpPr>
        <p:spPr bwMode="auto">
          <a:xfrm>
            <a:off x="2465512" y="3702229"/>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eaLnBrk="1" hangingPunct="1">
              <a:spcBef>
                <a:spcPct val="0"/>
              </a:spcBef>
              <a:buClrTx/>
              <a:buSzTx/>
              <a:buFontTx/>
              <a:buNone/>
            </a:pPr>
            <a:r>
              <a:rPr kumimoji="1" lang="zh-TW" altLang="en-US" sz="1800" b="0">
                <a:solidFill>
                  <a:schemeClr val="tx1"/>
                </a:solidFill>
                <a:latin typeface="Times New Roman" panose="02020603050405020304" pitchFamily="18" charset="0"/>
                <a:ea typeface="新細明體" panose="02020500000000000000" pitchFamily="18" charset="-120"/>
              </a:rPr>
              <a:t>6</a:t>
            </a:r>
          </a:p>
        </p:txBody>
      </p:sp>
      <p:sp>
        <p:nvSpPr>
          <p:cNvPr id="31" name="Text Box 28"/>
          <p:cNvSpPr txBox="1">
            <a:spLocks noChangeArrowheads="1"/>
          </p:cNvSpPr>
          <p:nvPr/>
        </p:nvSpPr>
        <p:spPr bwMode="auto">
          <a:xfrm>
            <a:off x="2998912" y="3854629"/>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eaLnBrk="1" hangingPunct="1">
              <a:spcBef>
                <a:spcPct val="0"/>
              </a:spcBef>
              <a:buClrTx/>
              <a:buSzTx/>
              <a:buFontTx/>
              <a:buNone/>
            </a:pPr>
            <a:r>
              <a:rPr kumimoji="1" lang="zh-TW" altLang="en-US" sz="1800" b="0">
                <a:solidFill>
                  <a:schemeClr val="tx1"/>
                </a:solidFill>
                <a:latin typeface="Times New Roman" panose="02020603050405020304" pitchFamily="18" charset="0"/>
                <a:ea typeface="新細明體" panose="02020500000000000000" pitchFamily="18" charset="-120"/>
              </a:rPr>
              <a:t>7</a:t>
            </a:r>
          </a:p>
        </p:txBody>
      </p:sp>
      <p:sp>
        <p:nvSpPr>
          <p:cNvPr id="32" name="Text Box 29"/>
          <p:cNvSpPr txBox="1">
            <a:spLocks noChangeArrowheads="1"/>
          </p:cNvSpPr>
          <p:nvPr/>
        </p:nvSpPr>
        <p:spPr bwMode="auto">
          <a:xfrm>
            <a:off x="3608512" y="3854629"/>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eaLnBrk="1" hangingPunct="1">
              <a:spcBef>
                <a:spcPct val="0"/>
              </a:spcBef>
              <a:buClrTx/>
              <a:buSzTx/>
              <a:buFontTx/>
              <a:buNone/>
            </a:pPr>
            <a:r>
              <a:rPr kumimoji="1" lang="zh-TW" altLang="en-US" sz="1800" b="0">
                <a:solidFill>
                  <a:schemeClr val="tx1"/>
                </a:solidFill>
                <a:latin typeface="Times New Roman" panose="02020603050405020304" pitchFamily="18" charset="0"/>
                <a:ea typeface="新細明體" panose="02020500000000000000" pitchFamily="18" charset="-120"/>
              </a:rPr>
              <a:t>8</a:t>
            </a:r>
          </a:p>
        </p:txBody>
      </p:sp>
      <p:sp>
        <p:nvSpPr>
          <p:cNvPr id="33" name="Text Box 30"/>
          <p:cNvSpPr txBox="1">
            <a:spLocks noChangeArrowheads="1"/>
          </p:cNvSpPr>
          <p:nvPr/>
        </p:nvSpPr>
        <p:spPr bwMode="auto">
          <a:xfrm>
            <a:off x="2922712" y="484523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eaLnBrk="1" hangingPunct="1">
              <a:spcBef>
                <a:spcPct val="0"/>
              </a:spcBef>
              <a:buClrTx/>
              <a:buSzTx/>
              <a:buFontTx/>
              <a:buNone/>
            </a:pPr>
            <a:r>
              <a:rPr kumimoji="1" lang="zh-TW" altLang="en-US" sz="1800" b="0">
                <a:solidFill>
                  <a:schemeClr val="tx1"/>
                </a:solidFill>
                <a:latin typeface="Times New Roman" panose="02020603050405020304" pitchFamily="18" charset="0"/>
                <a:ea typeface="新細明體" panose="02020500000000000000" pitchFamily="18" charset="-120"/>
              </a:rPr>
              <a:t>9</a:t>
            </a:r>
          </a:p>
        </p:txBody>
      </p:sp>
      <p:sp>
        <p:nvSpPr>
          <p:cNvPr id="34" name="Text Box 31"/>
          <p:cNvSpPr txBox="1">
            <a:spLocks noChangeArrowheads="1"/>
          </p:cNvSpPr>
          <p:nvPr/>
        </p:nvSpPr>
        <p:spPr bwMode="auto">
          <a:xfrm>
            <a:off x="3532312" y="492143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eaLnBrk="1" hangingPunct="1">
              <a:spcBef>
                <a:spcPct val="0"/>
              </a:spcBef>
              <a:buClrTx/>
              <a:buSzTx/>
              <a:buFontTx/>
              <a:buNone/>
            </a:pPr>
            <a:r>
              <a:rPr kumimoji="1" lang="zh-TW" altLang="en-US" sz="1800" b="0">
                <a:solidFill>
                  <a:schemeClr val="tx1"/>
                </a:solidFill>
                <a:latin typeface="Times New Roman" panose="02020603050405020304" pitchFamily="18" charset="0"/>
                <a:ea typeface="新細明體" panose="02020500000000000000" pitchFamily="18" charset="-120"/>
              </a:rPr>
              <a:t>10</a:t>
            </a:r>
          </a:p>
        </p:txBody>
      </p:sp>
      <p:sp>
        <p:nvSpPr>
          <p:cNvPr id="35" name="Text Box 32"/>
          <p:cNvSpPr txBox="1">
            <a:spLocks noChangeArrowheads="1"/>
          </p:cNvSpPr>
          <p:nvPr/>
        </p:nvSpPr>
        <p:spPr bwMode="auto">
          <a:xfrm>
            <a:off x="4980112" y="4159429"/>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eaLnBrk="1" hangingPunct="1">
              <a:spcBef>
                <a:spcPct val="0"/>
              </a:spcBef>
              <a:buClrTx/>
              <a:buSzTx/>
              <a:buFontTx/>
              <a:buNone/>
            </a:pPr>
            <a:r>
              <a:rPr kumimoji="1" lang="zh-TW" altLang="en-US" sz="1800" b="0">
                <a:solidFill>
                  <a:schemeClr val="tx1"/>
                </a:solidFill>
                <a:latin typeface="Times New Roman" panose="02020603050405020304" pitchFamily="18" charset="0"/>
                <a:ea typeface="新細明體" panose="02020500000000000000" pitchFamily="18" charset="-120"/>
              </a:rPr>
              <a:t>11</a:t>
            </a:r>
          </a:p>
        </p:txBody>
      </p:sp>
      <p:sp>
        <p:nvSpPr>
          <p:cNvPr id="36" name="Text Box 33"/>
          <p:cNvSpPr txBox="1">
            <a:spLocks noChangeArrowheads="1"/>
          </p:cNvSpPr>
          <p:nvPr/>
        </p:nvSpPr>
        <p:spPr bwMode="auto">
          <a:xfrm>
            <a:off x="4980112" y="484523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eaLnBrk="1" hangingPunct="1">
              <a:spcBef>
                <a:spcPct val="0"/>
              </a:spcBef>
              <a:buClrTx/>
              <a:buSzTx/>
              <a:buFontTx/>
              <a:buNone/>
            </a:pPr>
            <a:r>
              <a:rPr kumimoji="1" lang="zh-TW" altLang="en-US" sz="1800" b="0">
                <a:solidFill>
                  <a:schemeClr val="tx1"/>
                </a:solidFill>
                <a:latin typeface="Times New Roman" panose="02020603050405020304" pitchFamily="18" charset="0"/>
                <a:ea typeface="新細明體" panose="02020500000000000000" pitchFamily="18" charset="-120"/>
              </a:rPr>
              <a:t>12</a:t>
            </a:r>
          </a:p>
        </p:txBody>
      </p:sp>
      <p:sp>
        <p:nvSpPr>
          <p:cNvPr id="37" name="Text Box 34"/>
          <p:cNvSpPr txBox="1">
            <a:spLocks noChangeArrowheads="1"/>
          </p:cNvSpPr>
          <p:nvPr/>
        </p:nvSpPr>
        <p:spPr bwMode="auto">
          <a:xfrm>
            <a:off x="4980112" y="530243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eaLnBrk="1" hangingPunct="1">
              <a:spcBef>
                <a:spcPct val="0"/>
              </a:spcBef>
              <a:buClrTx/>
              <a:buSzTx/>
              <a:buFontTx/>
              <a:buNone/>
            </a:pPr>
            <a:r>
              <a:rPr kumimoji="1" lang="zh-TW" altLang="en-US" sz="1800" b="0">
                <a:solidFill>
                  <a:schemeClr val="tx1"/>
                </a:solidFill>
                <a:latin typeface="Times New Roman" panose="02020603050405020304" pitchFamily="18" charset="0"/>
                <a:ea typeface="新細明體" panose="02020500000000000000" pitchFamily="18" charset="-120"/>
              </a:rPr>
              <a:t>13</a:t>
            </a:r>
          </a:p>
        </p:txBody>
      </p:sp>
      <p:sp>
        <p:nvSpPr>
          <p:cNvPr id="38" name="Text Box 35"/>
          <p:cNvSpPr txBox="1">
            <a:spLocks noChangeArrowheads="1"/>
          </p:cNvSpPr>
          <p:nvPr/>
        </p:nvSpPr>
        <p:spPr bwMode="auto">
          <a:xfrm>
            <a:off x="5361112" y="446423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eaLnBrk="1" hangingPunct="1">
              <a:spcBef>
                <a:spcPct val="0"/>
              </a:spcBef>
              <a:buClrTx/>
              <a:buSzTx/>
              <a:buFontTx/>
              <a:buNone/>
            </a:pPr>
            <a:r>
              <a:rPr kumimoji="1" lang="zh-TW" altLang="en-US" sz="1800" b="0">
                <a:solidFill>
                  <a:schemeClr val="tx1"/>
                </a:solidFill>
                <a:latin typeface="Times New Roman" panose="02020603050405020304" pitchFamily="18" charset="0"/>
                <a:ea typeface="新細明體" panose="02020500000000000000" pitchFamily="18" charset="-120"/>
              </a:rPr>
              <a:t>14</a:t>
            </a:r>
          </a:p>
        </p:txBody>
      </p:sp>
      <p:sp>
        <p:nvSpPr>
          <p:cNvPr id="39" name="Text Box 36"/>
          <p:cNvSpPr txBox="1">
            <a:spLocks noChangeArrowheads="1"/>
          </p:cNvSpPr>
          <p:nvPr/>
        </p:nvSpPr>
        <p:spPr bwMode="auto">
          <a:xfrm>
            <a:off x="4980112" y="3626029"/>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eaLnBrk="1" hangingPunct="1">
              <a:spcBef>
                <a:spcPct val="0"/>
              </a:spcBef>
              <a:buClrTx/>
              <a:buSzTx/>
              <a:buFontTx/>
              <a:buNone/>
            </a:pPr>
            <a:r>
              <a:rPr kumimoji="1" lang="zh-TW" altLang="en-US" sz="1800" b="0">
                <a:solidFill>
                  <a:schemeClr val="tx1"/>
                </a:solidFill>
                <a:latin typeface="Times New Roman" panose="02020603050405020304" pitchFamily="18" charset="0"/>
                <a:ea typeface="新細明體" panose="02020500000000000000" pitchFamily="18" charset="-120"/>
              </a:rPr>
              <a:t>15</a:t>
            </a:r>
          </a:p>
        </p:txBody>
      </p:sp>
      <p:sp>
        <p:nvSpPr>
          <p:cNvPr id="40" name="Text Box 37"/>
          <p:cNvSpPr txBox="1">
            <a:spLocks noChangeArrowheads="1"/>
          </p:cNvSpPr>
          <p:nvPr/>
        </p:nvSpPr>
        <p:spPr bwMode="auto">
          <a:xfrm>
            <a:off x="1830622" y="5666755"/>
            <a:ext cx="1444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lgn="ctr" eaLnBrk="1" hangingPunct="1">
              <a:spcBef>
                <a:spcPct val="0"/>
              </a:spcBef>
              <a:buClrTx/>
              <a:buSzTx/>
              <a:buFontTx/>
              <a:buNone/>
            </a:pPr>
            <a:r>
              <a:rPr kumimoji="1" lang="en-US" altLang="zh-TW" sz="2000" b="0" dirty="0" err="1">
                <a:solidFill>
                  <a:schemeClr val="tx1"/>
                </a:solidFill>
                <a:latin typeface="Times New Roman" panose="02020603050405020304" pitchFamily="18" charset="0"/>
                <a:ea typeface="新細明體" panose="02020500000000000000" pitchFamily="18" charset="-120"/>
              </a:rPr>
              <a:t>Subcluster</a:t>
            </a:r>
            <a:r>
              <a:rPr kumimoji="1" lang="en-US" altLang="zh-TW" sz="2000" b="0" dirty="0">
                <a:solidFill>
                  <a:schemeClr val="tx1"/>
                </a:solidFill>
                <a:latin typeface="Times New Roman" panose="02020603050405020304" pitchFamily="18" charset="0"/>
                <a:ea typeface="新細明體" panose="02020500000000000000" pitchFamily="18" charset="-120"/>
              </a:rPr>
              <a:t> 1</a:t>
            </a:r>
          </a:p>
        </p:txBody>
      </p:sp>
      <p:sp>
        <p:nvSpPr>
          <p:cNvPr id="41" name="Text Box 38"/>
          <p:cNvSpPr txBox="1">
            <a:spLocks noChangeArrowheads="1"/>
          </p:cNvSpPr>
          <p:nvPr/>
        </p:nvSpPr>
        <p:spPr bwMode="auto">
          <a:xfrm>
            <a:off x="3992545" y="5803791"/>
            <a:ext cx="1444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eaLnBrk="1" hangingPunct="1">
              <a:spcBef>
                <a:spcPct val="0"/>
              </a:spcBef>
              <a:buClrTx/>
              <a:buSzTx/>
              <a:buFontTx/>
              <a:buNone/>
            </a:pPr>
            <a:r>
              <a:rPr kumimoji="1" lang="en-US" altLang="zh-TW" sz="2000" b="0" dirty="0" err="1">
                <a:solidFill>
                  <a:schemeClr val="tx1"/>
                </a:solidFill>
                <a:latin typeface="Times New Roman" panose="02020603050405020304" pitchFamily="18" charset="0"/>
                <a:ea typeface="新細明體" panose="02020500000000000000" pitchFamily="18" charset="-120"/>
              </a:rPr>
              <a:t>Subcluster</a:t>
            </a:r>
            <a:r>
              <a:rPr kumimoji="1" lang="en-US" altLang="zh-TW" sz="2000" b="0" dirty="0">
                <a:solidFill>
                  <a:schemeClr val="tx1"/>
                </a:solidFill>
                <a:latin typeface="Times New Roman" panose="02020603050405020304" pitchFamily="18" charset="0"/>
                <a:ea typeface="新細明體" panose="02020500000000000000" pitchFamily="18" charset="-120"/>
              </a:rPr>
              <a:t> 2</a:t>
            </a:r>
          </a:p>
        </p:txBody>
      </p:sp>
      <p:sp>
        <p:nvSpPr>
          <p:cNvPr id="20" name="Oval 17"/>
          <p:cNvSpPr>
            <a:spLocks noChangeArrowheads="1"/>
          </p:cNvSpPr>
          <p:nvPr/>
        </p:nvSpPr>
        <p:spPr bwMode="auto">
          <a:xfrm>
            <a:off x="4499992" y="4311829"/>
            <a:ext cx="152400" cy="152400"/>
          </a:xfrm>
          <a:prstGeom prst="ellipse">
            <a:avLst/>
          </a:prstGeom>
          <a:solidFill>
            <a:srgbClr val="0000CC"/>
          </a:solidFill>
          <a:ln w="9525">
            <a:solidFill>
              <a:srgbClr val="002060"/>
            </a:solidFill>
            <a:round/>
            <a:headEnd/>
            <a:tailEnd/>
          </a:ln>
        </p:spPr>
        <p:txBody>
          <a:bodyPr wrap="none"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Tree>
    <p:extLst>
      <p:ext uri="{BB962C8B-B14F-4D97-AF65-F5344CB8AC3E}">
        <p14:creationId xmlns:p14="http://schemas.microsoft.com/office/powerpoint/2010/main" val="481289914"/>
      </p:ext>
    </p:extLst>
  </p:cSld>
  <p:clrMapOvr>
    <a:masterClrMapping/>
  </p:clrMapOvr>
  <p:transition spd="med">
    <p:random/>
  </p:transition>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35496" y="116632"/>
            <a:ext cx="8442325" cy="571500"/>
          </a:xfrm>
        </p:spPr>
        <p:txBody>
          <a:bodyPr>
            <a:normAutofit fontScale="90000"/>
          </a:bodyPr>
          <a:lstStyle/>
          <a:p>
            <a:r>
              <a:rPr lang="en-US" altLang="zh-TW">
                <a:ea typeface="新細明體" panose="02020500000000000000" pitchFamily="18" charset="-120"/>
              </a:rPr>
              <a:t>Order Dependence</a:t>
            </a:r>
          </a:p>
        </p:txBody>
      </p:sp>
      <p:sp>
        <p:nvSpPr>
          <p:cNvPr id="4" name="灯片编号占位符 3"/>
          <p:cNvSpPr>
            <a:spLocks noGrp="1"/>
          </p:cNvSpPr>
          <p:nvPr>
            <p:ph type="sldNum" sz="quarter" idx="12"/>
          </p:nvPr>
        </p:nvSpPr>
        <p:spPr/>
        <p:txBody>
          <a:bodyPr/>
          <a:lstStyle/>
          <a:p>
            <a:pPr>
              <a:defRPr/>
            </a:pPr>
            <a:fld id="{FB69438D-0944-4691-B6A1-176C2FF8382E}" type="slidenum">
              <a:rPr lang="en-US" altLang="zh-CN" smtClean="0"/>
              <a:pPr>
                <a:defRPr/>
              </a:pPr>
              <a:t>106</a:t>
            </a:fld>
            <a:endParaRPr lang="en-US" altLang="zh-CN"/>
          </a:p>
        </p:txBody>
      </p:sp>
      <p:sp>
        <p:nvSpPr>
          <p:cNvPr id="6" name="Rectangle 3"/>
          <p:cNvSpPr txBox="1">
            <a:spLocks noChangeArrowheads="1"/>
          </p:cNvSpPr>
          <p:nvPr/>
        </p:nvSpPr>
        <p:spPr bwMode="auto">
          <a:xfrm>
            <a:off x="35496" y="764332"/>
            <a:ext cx="844232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buFont typeface="Wingdings" panose="05000000000000000000" pitchFamily="2" charset="2"/>
              <a:buChar char="Ø"/>
            </a:pPr>
            <a:r>
              <a:rPr lang="en-US" altLang="zh-TW" dirty="0">
                <a:solidFill>
                  <a:srgbClr val="4141FF"/>
                </a:solidFill>
                <a:ea typeface="新細明體" panose="02020500000000000000" pitchFamily="18" charset="-120"/>
              </a:rPr>
              <a:t>Incremental clustering algorithm such as BIRCH suffers order dependence.</a:t>
            </a:r>
          </a:p>
          <a:p>
            <a:pPr>
              <a:lnSpc>
                <a:spcPct val="90000"/>
              </a:lnSpc>
              <a:buFont typeface="Wingdings" panose="05000000000000000000" pitchFamily="2" charset="2"/>
              <a:buChar char="Ø"/>
            </a:pPr>
            <a:r>
              <a:rPr lang="en-US" altLang="zh-TW" dirty="0">
                <a:solidFill>
                  <a:srgbClr val="4141FF"/>
                </a:solidFill>
                <a:ea typeface="新細明體" panose="02020500000000000000" pitchFamily="18" charset="-120"/>
              </a:rPr>
              <a:t>As the previous example demonstrates, the split and merge operations can alleviate order dependence to certain extent.</a:t>
            </a:r>
          </a:p>
          <a:p>
            <a:pPr>
              <a:lnSpc>
                <a:spcPct val="90000"/>
              </a:lnSpc>
              <a:buFont typeface="Wingdings" panose="05000000000000000000" pitchFamily="2" charset="2"/>
              <a:buChar char="Ø"/>
            </a:pPr>
            <a:r>
              <a:rPr lang="en-US" altLang="zh-TW" dirty="0">
                <a:solidFill>
                  <a:srgbClr val="4141FF"/>
                </a:solidFill>
                <a:ea typeface="新細明體" panose="02020500000000000000" pitchFamily="18" charset="-120"/>
              </a:rPr>
              <a:t>In the example that demonstrates the merge operation, the split and merge operations together improve clustering quality.</a:t>
            </a:r>
          </a:p>
          <a:p>
            <a:pPr>
              <a:lnSpc>
                <a:spcPct val="90000"/>
              </a:lnSpc>
              <a:buFont typeface="Wingdings" panose="05000000000000000000" pitchFamily="2" charset="2"/>
              <a:buChar char="Ø"/>
            </a:pPr>
            <a:r>
              <a:rPr lang="en-US" altLang="zh-TW" dirty="0">
                <a:solidFill>
                  <a:srgbClr val="4141FF"/>
                </a:solidFill>
                <a:ea typeface="新細明體" panose="02020500000000000000" pitchFamily="18" charset="-120"/>
              </a:rPr>
              <a:t>However, order dependence can not be completely avoided.  If no new objects were added to form </a:t>
            </a:r>
            <a:r>
              <a:rPr lang="en-US" altLang="zh-TW" dirty="0" err="1">
                <a:solidFill>
                  <a:srgbClr val="4141FF"/>
                </a:solidFill>
                <a:ea typeface="新細明體" panose="02020500000000000000" pitchFamily="18" charset="-120"/>
              </a:rPr>
              <a:t>subcluster</a:t>
            </a:r>
            <a:r>
              <a:rPr lang="en-US" altLang="zh-TW" dirty="0">
                <a:solidFill>
                  <a:srgbClr val="4141FF"/>
                </a:solidFill>
                <a:ea typeface="新細明體" panose="02020500000000000000" pitchFamily="18" charset="-120"/>
              </a:rPr>
              <a:t> 6, then the clustering quality is not satisfactory.</a:t>
            </a:r>
          </a:p>
          <a:p>
            <a:pPr>
              <a:lnSpc>
                <a:spcPct val="90000"/>
              </a:lnSpc>
              <a:buFont typeface="Wingdings" panose="05000000000000000000" pitchFamily="2" charset="2"/>
              <a:buChar char="Ø"/>
            </a:pPr>
            <a:endParaRPr lang="en-US" altLang="zh-TW" dirty="0">
              <a:solidFill>
                <a:srgbClr val="4141FF"/>
              </a:solidFill>
              <a:ea typeface="新細明體" panose="02020500000000000000" pitchFamily="18" charset="-120"/>
            </a:endParaRPr>
          </a:p>
        </p:txBody>
      </p:sp>
    </p:spTree>
    <p:extLst>
      <p:ext uri="{BB962C8B-B14F-4D97-AF65-F5344CB8AC3E}">
        <p14:creationId xmlns:p14="http://schemas.microsoft.com/office/powerpoint/2010/main" val="139937937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107504" y="404664"/>
            <a:ext cx="7344816" cy="540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392" tIns="45695" rIns="91392" bIns="45695" numCol="1" anchor="ctr" anchorCtr="0" compatLnSpc="1">
            <a:prstTxWarp prst="textNoShape">
              <a:avLst/>
            </a:prstTxWarp>
          </a:bodyPr>
          <a:lstStyle>
            <a:lvl1pPr marL="25400" indent="-25400" algn="ctr" rtl="0" eaLnBrk="0" fontAlgn="base" hangingPunct="0">
              <a:spcBef>
                <a:spcPct val="0"/>
              </a:spcBef>
              <a:spcAft>
                <a:spcPts val="200"/>
              </a:spcAft>
              <a:defRPr sz="6400">
                <a:solidFill>
                  <a:schemeClr val="tx1"/>
                </a:solidFill>
                <a:latin typeface="+mj-lt"/>
                <a:ea typeface="+mj-ea"/>
                <a:cs typeface="+mj-cs"/>
              </a:defRPr>
            </a:lvl1pPr>
            <a:lvl2pPr marL="25400" indent="-25400" algn="ctr" rtl="0" eaLnBrk="0" fontAlgn="base" hangingPunct="0">
              <a:spcBef>
                <a:spcPct val="0"/>
              </a:spcBef>
              <a:spcAft>
                <a:spcPts val="200"/>
              </a:spcAft>
              <a:defRPr sz="6400">
                <a:solidFill>
                  <a:schemeClr val="tx1"/>
                </a:solidFill>
                <a:latin typeface="Times" pitchFamily="34" charset="0"/>
              </a:defRPr>
            </a:lvl2pPr>
            <a:lvl3pPr marL="25400" indent="-25400" algn="ctr" rtl="0" eaLnBrk="0" fontAlgn="base" hangingPunct="0">
              <a:spcBef>
                <a:spcPct val="0"/>
              </a:spcBef>
              <a:spcAft>
                <a:spcPts val="200"/>
              </a:spcAft>
              <a:defRPr sz="6400">
                <a:solidFill>
                  <a:schemeClr val="tx1"/>
                </a:solidFill>
                <a:latin typeface="Times" pitchFamily="34" charset="0"/>
              </a:defRPr>
            </a:lvl3pPr>
            <a:lvl4pPr marL="25400" indent="-25400" algn="ctr" rtl="0" eaLnBrk="0" fontAlgn="base" hangingPunct="0">
              <a:spcBef>
                <a:spcPct val="0"/>
              </a:spcBef>
              <a:spcAft>
                <a:spcPts val="200"/>
              </a:spcAft>
              <a:defRPr sz="6400">
                <a:solidFill>
                  <a:schemeClr val="tx1"/>
                </a:solidFill>
                <a:latin typeface="Times" pitchFamily="34" charset="0"/>
              </a:defRPr>
            </a:lvl4pPr>
            <a:lvl5pPr marL="25400" indent="-25400" algn="ctr" rtl="0" eaLnBrk="0" fontAlgn="base" hangingPunct="0">
              <a:spcBef>
                <a:spcPct val="0"/>
              </a:spcBef>
              <a:spcAft>
                <a:spcPts val="200"/>
              </a:spcAft>
              <a:defRPr sz="6400">
                <a:solidFill>
                  <a:schemeClr val="tx1"/>
                </a:solidFill>
                <a:latin typeface="Times" pitchFamily="34" charset="0"/>
              </a:defRPr>
            </a:lvl5pPr>
            <a:lvl6pPr marL="482600" algn="ctr" rtl="0" fontAlgn="base">
              <a:spcBef>
                <a:spcPct val="0"/>
              </a:spcBef>
              <a:spcAft>
                <a:spcPts val="200"/>
              </a:spcAft>
              <a:defRPr sz="6400">
                <a:solidFill>
                  <a:schemeClr val="tx1"/>
                </a:solidFill>
                <a:latin typeface="Times" pitchFamily="34" charset="0"/>
              </a:defRPr>
            </a:lvl6pPr>
            <a:lvl7pPr marL="939800" algn="ctr" rtl="0" fontAlgn="base">
              <a:spcBef>
                <a:spcPct val="0"/>
              </a:spcBef>
              <a:spcAft>
                <a:spcPts val="200"/>
              </a:spcAft>
              <a:defRPr sz="6400">
                <a:solidFill>
                  <a:schemeClr val="tx1"/>
                </a:solidFill>
                <a:latin typeface="Times" pitchFamily="34" charset="0"/>
              </a:defRPr>
            </a:lvl7pPr>
            <a:lvl8pPr marL="1397000" algn="ctr" rtl="0" fontAlgn="base">
              <a:spcBef>
                <a:spcPct val="0"/>
              </a:spcBef>
              <a:spcAft>
                <a:spcPts val="200"/>
              </a:spcAft>
              <a:defRPr sz="6400">
                <a:solidFill>
                  <a:schemeClr val="tx1"/>
                </a:solidFill>
                <a:latin typeface="Times" pitchFamily="34" charset="0"/>
              </a:defRPr>
            </a:lvl8pPr>
            <a:lvl9pPr marL="1854200" algn="ctr" rtl="0" fontAlgn="base">
              <a:spcBef>
                <a:spcPct val="0"/>
              </a:spcBef>
              <a:spcAft>
                <a:spcPts val="200"/>
              </a:spcAft>
              <a:defRPr sz="6400">
                <a:solidFill>
                  <a:schemeClr val="tx1"/>
                </a:solidFill>
                <a:latin typeface="Times" pitchFamily="34" charset="0"/>
              </a:defRPr>
            </a:lvl9pPr>
          </a:lstStyle>
          <a:p>
            <a:pPr indent="0" eaLnBrk="1" hangingPunct="1"/>
            <a:r>
              <a:rPr lang="en-US" altLang="zh-CN" kern="0" dirty="0">
                <a:solidFill>
                  <a:srgbClr val="0000CC"/>
                </a:solidFill>
                <a:ea typeface="宋体" panose="02010600030101010101" pitchFamily="2" charset="-122"/>
              </a:rPr>
              <a:t>BIRCH Overview</a:t>
            </a:r>
            <a:endParaRPr lang="zh-CN" altLang="en-US" kern="0" dirty="0">
              <a:solidFill>
                <a:srgbClr val="0000CC"/>
              </a:solidFill>
              <a:ea typeface="宋体" panose="02010600030101010101" pitchFamily="2" charset="-122"/>
            </a:endParaRPr>
          </a:p>
        </p:txBody>
      </p:sp>
      <p:pic>
        <p:nvPicPr>
          <p:cNvPr id="8"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196753"/>
            <a:ext cx="5117578"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p:cNvSpPr txBox="1"/>
          <p:nvPr/>
        </p:nvSpPr>
        <p:spPr>
          <a:xfrm>
            <a:off x="4932040" y="1196752"/>
            <a:ext cx="4032448" cy="4524315"/>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zh-CN" dirty="0"/>
              <a:t>Phase 1: Load data into memory</a:t>
            </a:r>
          </a:p>
          <a:p>
            <a:pPr marL="742950" lvl="1" indent="-285750" algn="just">
              <a:buFont typeface="Wingdings" panose="05000000000000000000" pitchFamily="2" charset="2"/>
              <a:buChar char="ü"/>
            </a:pPr>
            <a:r>
              <a:rPr lang="en-US" altLang="zh-CN" dirty="0"/>
              <a:t>Build an initial in-memory CF-tree with the data (one scan)</a:t>
            </a:r>
          </a:p>
          <a:p>
            <a:pPr marL="285750" indent="-285750" algn="just">
              <a:buFont typeface="Wingdings" panose="05000000000000000000" pitchFamily="2" charset="2"/>
              <a:buChar char="Ø"/>
            </a:pPr>
            <a:r>
              <a:rPr lang="en-US" altLang="zh-CN" dirty="0"/>
              <a:t>Phase 2: Condense data</a:t>
            </a:r>
          </a:p>
          <a:p>
            <a:pPr marL="742950" lvl="1" indent="-285750" algn="just">
              <a:buFont typeface="Wingdings" panose="05000000000000000000" pitchFamily="2" charset="2"/>
              <a:buChar char="ü"/>
            </a:pPr>
            <a:r>
              <a:rPr lang="en-US" altLang="zh-CN" dirty="0"/>
              <a:t>Rebuild the CF-tree with a larger T</a:t>
            </a:r>
          </a:p>
          <a:p>
            <a:pPr marL="742950" lvl="1" indent="-285750" algn="just">
              <a:buFont typeface="Wingdings" panose="05000000000000000000" pitchFamily="2" charset="2"/>
              <a:buChar char="ü"/>
            </a:pPr>
            <a:r>
              <a:rPr lang="en-US" altLang="zh-CN" dirty="0"/>
              <a:t>Condensing is optional</a:t>
            </a:r>
          </a:p>
          <a:p>
            <a:pPr marL="285750" indent="-285750" algn="just">
              <a:buFont typeface="Wingdings" panose="05000000000000000000" pitchFamily="2" charset="2"/>
              <a:buChar char="Ø"/>
            </a:pPr>
            <a:r>
              <a:rPr lang="en-US" altLang="zh-CN" dirty="0"/>
              <a:t>Phase 3: Global clustering</a:t>
            </a:r>
          </a:p>
          <a:p>
            <a:pPr marL="742950" lvl="1" indent="-285750" algn="just">
              <a:buFont typeface="Wingdings" panose="05000000000000000000" pitchFamily="2" charset="2"/>
              <a:buChar char="ü"/>
            </a:pPr>
            <a:r>
              <a:rPr lang="en-US" altLang="zh-CN" dirty="0"/>
              <a:t>Use existing clustering algorithm on CF leafs</a:t>
            </a:r>
          </a:p>
          <a:p>
            <a:pPr marL="285750" indent="-285750" algn="just">
              <a:buFont typeface="Wingdings" panose="05000000000000000000" pitchFamily="2" charset="2"/>
              <a:buChar char="Ø"/>
            </a:pPr>
            <a:r>
              <a:rPr lang="en-US" altLang="zh-CN" dirty="0"/>
              <a:t>Phase 4: Cluster refining</a:t>
            </a:r>
          </a:p>
          <a:p>
            <a:pPr marL="742950" lvl="1" indent="-285750" algn="just">
              <a:buFont typeface="Wingdings" panose="05000000000000000000" pitchFamily="2" charset="2"/>
              <a:buChar char="ü"/>
            </a:pPr>
            <a:r>
              <a:rPr lang="en-US" altLang="zh-CN" dirty="0"/>
              <a:t>Do additional passes over the dataset </a:t>
            </a:r>
            <a:r>
              <a:rPr lang="en-US" altLang="zh-CN" dirty="0">
                <a:latin typeface="Arial" panose="020B0604020202020204" pitchFamily="34" charset="0"/>
                <a:cs typeface="Arial" panose="020B0604020202020204" pitchFamily="34" charset="0"/>
              </a:rPr>
              <a:t>&amp; </a:t>
            </a:r>
            <a:r>
              <a:rPr lang="en-US" altLang="zh-CN" dirty="0"/>
              <a:t>reassign data points to the closest centroid from phase 3</a:t>
            </a:r>
          </a:p>
          <a:p>
            <a:pPr marL="742950" lvl="1" indent="-285750" algn="just">
              <a:buFont typeface="Wingdings" panose="05000000000000000000" pitchFamily="2" charset="2"/>
              <a:buChar char="ü"/>
            </a:pPr>
            <a:r>
              <a:rPr lang="en-US" altLang="zh-CN" dirty="0"/>
              <a:t>Refining is optional</a:t>
            </a:r>
            <a:endParaRPr lang="zh-CN" altLang="en-US" dirty="0"/>
          </a:p>
        </p:txBody>
      </p:sp>
    </p:spTree>
    <p:extLst>
      <p:ext uri="{BB962C8B-B14F-4D97-AF65-F5344CB8AC3E}">
        <p14:creationId xmlns:p14="http://schemas.microsoft.com/office/powerpoint/2010/main" val="399086954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352425" y="342900"/>
            <a:ext cx="8442325" cy="571500"/>
          </a:xfrm>
        </p:spPr>
        <p:txBody>
          <a:bodyPr>
            <a:normAutofit fontScale="90000"/>
          </a:bodyPr>
          <a:lstStyle/>
          <a:p>
            <a:r>
              <a:rPr lang="en-US" altLang="zh-CN">
                <a:ea typeface="宋体" panose="02010600030101010101" pitchFamily="2" charset="-122"/>
              </a:rPr>
              <a:t>Data set</a:t>
            </a:r>
          </a:p>
        </p:txBody>
      </p:sp>
      <p:graphicFrame>
        <p:nvGraphicFramePr>
          <p:cNvPr id="6" name="Object 3"/>
          <p:cNvGraphicFramePr>
            <a:graphicFrameLocks noGrp="1" noChangeAspect="1"/>
          </p:cNvGraphicFramePr>
          <p:nvPr>
            <p:ph idx="1"/>
          </p:nvPr>
        </p:nvGraphicFramePr>
        <p:xfrm>
          <a:off x="2273300" y="1366838"/>
          <a:ext cx="4600575" cy="4581525"/>
        </p:xfrm>
        <a:graphic>
          <a:graphicData uri="http://schemas.openxmlformats.org/presentationml/2006/ole">
            <mc:AlternateContent xmlns:mc="http://schemas.openxmlformats.org/markup-compatibility/2006">
              <mc:Choice xmlns:v="urn:schemas-microsoft-com:vml" Requires="v">
                <p:oleObj spid="_x0000_s213340" name="Photo Editor Photo" r:id="rId3" imgW="4600000" imgH="4580952" progId="">
                  <p:embed/>
                </p:oleObj>
              </mc:Choice>
              <mc:Fallback>
                <p:oleObj name="Photo Editor Photo" r:id="rId3" imgW="4600000" imgH="4580952" progId="">
                  <p:embed/>
                  <p:pic>
                    <p:nvPicPr>
                      <p:cNvPr id="0" name="Picture 1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3300" y="1366838"/>
                        <a:ext cx="4600575" cy="4581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FB69438D-0944-4691-B6A1-176C2FF8382E}" type="slidenum">
              <a:rPr lang="en-US" altLang="zh-CN" smtClean="0"/>
              <a:pPr>
                <a:defRPr/>
              </a:pPr>
              <a:t>108</a:t>
            </a:fld>
            <a:endParaRPr lang="en-US" altLang="zh-CN"/>
          </a:p>
        </p:txBody>
      </p:sp>
      <p:sp>
        <p:nvSpPr>
          <p:cNvPr id="7" name="AutoShape 5"/>
          <p:cNvSpPr>
            <a:spLocks/>
          </p:cNvSpPr>
          <p:nvPr/>
        </p:nvSpPr>
        <p:spPr bwMode="gray">
          <a:xfrm>
            <a:off x="1676400" y="1752600"/>
            <a:ext cx="304800" cy="4114800"/>
          </a:xfrm>
          <a:prstGeom prst="leftBrace">
            <a:avLst>
              <a:gd name="adj1" fmla="val 112500"/>
              <a:gd name="adj2" fmla="val 50000"/>
            </a:avLst>
          </a:prstGeom>
          <a:noFill/>
          <a:ln w="15875">
            <a:solidFill>
              <a:srgbClr val="FF0000"/>
            </a:solidFill>
            <a:round/>
            <a:headEnd/>
            <a:tailEnd type="arrow" w="lg" len="lg"/>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8" name="Text Box 6"/>
          <p:cNvSpPr txBox="1">
            <a:spLocks noChangeArrowheads="1"/>
          </p:cNvSpPr>
          <p:nvPr/>
        </p:nvSpPr>
        <p:spPr bwMode="gray">
          <a:xfrm>
            <a:off x="304800" y="3581400"/>
            <a:ext cx="1524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type="none" w="lg" len="lg"/>
              </a14:hiddenLine>
            </a:ext>
          </a:extLst>
        </p:spPr>
        <p:txBody>
          <a:bodyPr lIns="92075" tIns="46038" rIns="92075" bIns="46038">
            <a:spAutoFit/>
          </a:bodyPr>
          <a:lstStyle>
            <a:lvl1pPr marL="342900" indent="-342900">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spcBef>
                <a:spcPct val="50000"/>
              </a:spcBef>
              <a:buFont typeface="Monotype Sorts" pitchFamily="2" charset="2"/>
              <a:buNone/>
            </a:pPr>
            <a:r>
              <a:rPr lang="en-US" altLang="zh-CN"/>
              <a:t>10 rows</a:t>
            </a:r>
          </a:p>
        </p:txBody>
      </p:sp>
      <p:sp>
        <p:nvSpPr>
          <p:cNvPr id="9" name="AutoShape 7"/>
          <p:cNvSpPr>
            <a:spLocks/>
          </p:cNvSpPr>
          <p:nvPr/>
        </p:nvSpPr>
        <p:spPr bwMode="gray">
          <a:xfrm rot="5400000">
            <a:off x="4419600" y="-762000"/>
            <a:ext cx="304800" cy="4114800"/>
          </a:xfrm>
          <a:prstGeom prst="leftBrace">
            <a:avLst>
              <a:gd name="adj1" fmla="val 112500"/>
              <a:gd name="adj2" fmla="val 50000"/>
            </a:avLst>
          </a:prstGeom>
          <a:noFill/>
          <a:ln w="15875">
            <a:solidFill>
              <a:srgbClr val="FF0000"/>
            </a:solidFill>
            <a:round/>
            <a:headEnd/>
            <a:tailEnd type="arrow" w="lg" len="lg"/>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0" name="Text Box 8"/>
          <p:cNvSpPr txBox="1">
            <a:spLocks noChangeArrowheads="1"/>
          </p:cNvSpPr>
          <p:nvPr/>
        </p:nvSpPr>
        <p:spPr bwMode="gray">
          <a:xfrm>
            <a:off x="3733800" y="577850"/>
            <a:ext cx="1905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type="none" w="lg" len="lg"/>
              </a14:hiddenLine>
            </a:ext>
          </a:extLst>
        </p:spPr>
        <p:txBody>
          <a:bodyPr lIns="92075" tIns="46038" rIns="92075" bIns="46038">
            <a:spAutoFit/>
          </a:bodyPr>
          <a:lstStyle>
            <a:lvl1pPr marL="342900" indent="-342900">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spcBef>
                <a:spcPct val="50000"/>
              </a:spcBef>
              <a:buFont typeface="Monotype Sorts" pitchFamily="2" charset="2"/>
              <a:buNone/>
            </a:pPr>
            <a:r>
              <a:rPr lang="en-US" altLang="zh-CN"/>
              <a:t>10 columns</a:t>
            </a:r>
          </a:p>
        </p:txBody>
      </p:sp>
      <p:sp>
        <p:nvSpPr>
          <p:cNvPr id="11" name="Rectangle 10"/>
          <p:cNvSpPr>
            <a:spLocks noChangeArrowheads="1"/>
          </p:cNvSpPr>
          <p:nvPr/>
        </p:nvSpPr>
        <p:spPr bwMode="gray">
          <a:xfrm>
            <a:off x="2438400" y="1600200"/>
            <a:ext cx="457200" cy="457200"/>
          </a:xfrm>
          <a:prstGeom prst="rect">
            <a:avLst/>
          </a:prstGeom>
          <a:noFill/>
          <a:ln w="38100" algn="ctr">
            <a:solidFill>
              <a:srgbClr val="FF6600"/>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2" name="Rectangle 11"/>
          <p:cNvSpPr>
            <a:spLocks noChangeArrowheads="1"/>
          </p:cNvSpPr>
          <p:nvPr/>
        </p:nvSpPr>
        <p:spPr bwMode="gray">
          <a:xfrm>
            <a:off x="2457450" y="2114550"/>
            <a:ext cx="457200" cy="457200"/>
          </a:xfrm>
          <a:prstGeom prst="rect">
            <a:avLst/>
          </a:prstGeom>
          <a:noFill/>
          <a:ln w="38100" algn="ctr">
            <a:solidFill>
              <a:srgbClr val="FF6600"/>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
        <p:nvSpPr>
          <p:cNvPr id="13" name="Line 12"/>
          <p:cNvSpPr>
            <a:spLocks noChangeShapeType="1"/>
          </p:cNvSpPr>
          <p:nvPr/>
        </p:nvSpPr>
        <p:spPr bwMode="gray">
          <a:xfrm flipV="1">
            <a:off x="1143000" y="1981200"/>
            <a:ext cx="1219200" cy="228600"/>
          </a:xfrm>
          <a:prstGeom prst="line">
            <a:avLst/>
          </a:prstGeom>
          <a:noFill/>
          <a:ln w="15875">
            <a:solidFill>
              <a:srgbClr val="FF6600"/>
            </a:solidFill>
            <a:round/>
            <a:headEnd/>
            <a:tailEnd type="arrow" w="lg" len="lg"/>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14" name="Line 13"/>
          <p:cNvSpPr>
            <a:spLocks noChangeShapeType="1"/>
          </p:cNvSpPr>
          <p:nvPr/>
        </p:nvSpPr>
        <p:spPr bwMode="gray">
          <a:xfrm>
            <a:off x="1219200" y="2209800"/>
            <a:ext cx="1219200" cy="152400"/>
          </a:xfrm>
          <a:prstGeom prst="line">
            <a:avLst/>
          </a:prstGeom>
          <a:noFill/>
          <a:ln w="15875">
            <a:solidFill>
              <a:srgbClr val="FF6600"/>
            </a:solidFill>
            <a:round/>
            <a:headEnd/>
            <a:tailEnd type="arrow" w="lg" len="lg"/>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15" name="Text Box 14"/>
          <p:cNvSpPr txBox="1">
            <a:spLocks noChangeArrowheads="1"/>
          </p:cNvSpPr>
          <p:nvPr/>
        </p:nvSpPr>
        <p:spPr bwMode="gray">
          <a:xfrm>
            <a:off x="0" y="1905000"/>
            <a:ext cx="1524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type="none" w="lg" len="lg"/>
              </a14:hiddenLine>
            </a:ext>
          </a:extLst>
        </p:spPr>
        <p:txBody>
          <a:bodyPr lIns="92075" tIns="46038" rIns="92075" bIns="46038">
            <a:spAutoFit/>
          </a:bodyPr>
          <a:lstStyle>
            <a:lvl1pPr marL="342900" indent="-342900">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a:spcBef>
                <a:spcPct val="50000"/>
              </a:spcBef>
              <a:buFont typeface="Monotype Sorts" pitchFamily="2" charset="2"/>
              <a:buNone/>
            </a:pPr>
            <a:r>
              <a:rPr lang="en-US" altLang="zh-CN"/>
              <a:t>clusters</a:t>
            </a:r>
          </a:p>
        </p:txBody>
      </p:sp>
    </p:spTree>
    <p:extLst>
      <p:ext uri="{BB962C8B-B14F-4D97-AF65-F5344CB8AC3E}">
        <p14:creationId xmlns:p14="http://schemas.microsoft.com/office/powerpoint/2010/main" val="3363818625"/>
      </p:ext>
    </p:extLst>
  </p:cSld>
  <p:clrMapOvr>
    <a:masterClrMapping/>
  </p:clrMapOvr>
  <p:transition spd="med">
    <p:random/>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3"/>
          <p:cNvGraphicFramePr>
            <a:graphicFrameLocks noGrp="1" noChangeAspect="1"/>
          </p:cNvGraphicFramePr>
          <p:nvPr>
            <p:ph idx="1"/>
            <p:extLst>
              <p:ext uri="{D42A27DB-BD31-4B8C-83A1-F6EECF244321}">
                <p14:modId xmlns:p14="http://schemas.microsoft.com/office/powerpoint/2010/main" val="4332014"/>
              </p:ext>
            </p:extLst>
          </p:nvPr>
        </p:nvGraphicFramePr>
        <p:xfrm>
          <a:off x="34925" y="908050"/>
          <a:ext cx="8123238" cy="4933950"/>
        </p:xfrm>
        <a:graphic>
          <a:graphicData uri="http://schemas.openxmlformats.org/presentationml/2006/ole">
            <mc:AlternateContent xmlns:mc="http://schemas.openxmlformats.org/markup-compatibility/2006">
              <mc:Choice xmlns:v="urn:schemas-microsoft-com:vml" Requires="v">
                <p:oleObj spid="_x0000_s214363" name="Photo Editor Photo" r:id="rId3" imgW="8123810" imgH="4933333" progId="">
                  <p:embed/>
                </p:oleObj>
              </mc:Choice>
              <mc:Fallback>
                <p:oleObj name="Photo Editor Photo" r:id="rId3" imgW="8123810" imgH="4933333" progId="">
                  <p:embed/>
                  <p:pic>
                    <p:nvPicPr>
                      <p:cNvPr id="0" name="Picture 1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 y="908050"/>
                        <a:ext cx="8123238" cy="49339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FB69438D-0944-4691-B6A1-176C2FF8382E}" type="slidenum">
              <a:rPr lang="en-US" altLang="zh-CN" smtClean="0"/>
              <a:pPr>
                <a:defRPr/>
              </a:pPr>
              <a:t>109</a:t>
            </a:fld>
            <a:endParaRPr lang="en-US" altLang="zh-CN"/>
          </a:p>
        </p:txBody>
      </p:sp>
      <p:sp>
        <p:nvSpPr>
          <p:cNvPr id="6" name="Rectangle 4"/>
          <p:cNvSpPr>
            <a:spLocks noChangeArrowheads="1"/>
          </p:cNvSpPr>
          <p:nvPr/>
        </p:nvSpPr>
        <p:spPr bwMode="gray">
          <a:xfrm>
            <a:off x="1200721" y="5204495"/>
            <a:ext cx="1828800" cy="83820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2075" tIns="46038" rIns="92075" bIns="46038"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Tree>
    <p:extLst>
      <p:ext uri="{BB962C8B-B14F-4D97-AF65-F5344CB8AC3E}">
        <p14:creationId xmlns:p14="http://schemas.microsoft.com/office/powerpoint/2010/main" val="503476569"/>
      </p:ext>
    </p:extLst>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B406E-A5F1-4951-B8BF-B063ED819897}"/>
              </a:ext>
            </a:extLst>
          </p:cNvPr>
          <p:cNvSpPr>
            <a:spLocks noGrp="1"/>
          </p:cNvSpPr>
          <p:nvPr>
            <p:ph type="title"/>
          </p:nvPr>
        </p:nvSpPr>
        <p:spPr>
          <a:xfrm>
            <a:off x="251520" y="84916"/>
            <a:ext cx="7749480" cy="1295400"/>
          </a:xfrm>
        </p:spPr>
        <p:txBody>
          <a:bodyPr/>
          <a:lstStyle/>
          <a:p>
            <a:r>
              <a:rPr lang="zh-CN" altLang="en-US" sz="3600" dirty="0"/>
              <a:t>标准化欧式距离（</a:t>
            </a:r>
            <a:r>
              <a:rPr lang="en-US" altLang="zh-CN" sz="3600" dirty="0"/>
              <a:t>Standardized</a:t>
            </a:r>
            <a:r>
              <a:rPr lang="zh-CN" altLang="en-US" sz="3600" dirty="0"/>
              <a:t> </a:t>
            </a:r>
            <a:r>
              <a:rPr lang="en-US" altLang="zh-CN" sz="3600" dirty="0"/>
              <a:t>Euclidean</a:t>
            </a:r>
            <a:r>
              <a:rPr lang="zh-CN" altLang="en-US" sz="3600" dirty="0"/>
              <a:t> D</a:t>
            </a:r>
            <a:r>
              <a:rPr lang="en-US" altLang="zh-CN" sz="3600" dirty="0" err="1"/>
              <a:t>istance</a:t>
            </a:r>
            <a:r>
              <a:rPr lang="zh-CN" altLang="en-US" sz="3600"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3076022-F725-497E-B2BF-409B2BBCDC39}"/>
                  </a:ext>
                </a:extLst>
              </p:cNvPr>
              <p:cNvSpPr>
                <a:spLocks noGrp="1"/>
              </p:cNvSpPr>
              <p:nvPr>
                <p:ph idx="1"/>
              </p:nvPr>
            </p:nvSpPr>
            <p:spPr>
              <a:xfrm>
                <a:off x="251520" y="1380316"/>
                <a:ext cx="7560840" cy="4784988"/>
              </a:xfrm>
            </p:spPr>
            <p:txBody>
              <a:bodyPr>
                <a:normAutofit/>
              </a:bodyPr>
              <a:lstStyle/>
              <a:p>
                <a:r>
                  <a:rPr lang="zh-CN" altLang="en-US" sz="2800" dirty="0">
                    <a:solidFill>
                      <a:srgbClr val="4141FF"/>
                    </a:solidFill>
                    <a:latin typeface="华文仿宋" panose="02010600040101010101" pitchFamily="2" charset="-122"/>
                    <a:ea typeface="华文仿宋" panose="02010600040101010101" pitchFamily="2" charset="-122"/>
                  </a:rPr>
                  <a:t>由于各个属性的量纲不一致</a:t>
                </a:r>
                <a:r>
                  <a:rPr lang="en-US" altLang="zh-CN" sz="2800" dirty="0">
                    <a:solidFill>
                      <a:srgbClr val="4141FF"/>
                    </a:solidFill>
                    <a:latin typeface="华文仿宋" panose="02010600040101010101" pitchFamily="2" charset="-122"/>
                    <a:ea typeface="华文仿宋" panose="02010600040101010101" pitchFamily="2" charset="-122"/>
                  </a:rPr>
                  <a:t>(</a:t>
                </a:r>
                <a:r>
                  <a:rPr lang="zh-CN" altLang="en-US" sz="2800" dirty="0">
                    <a:solidFill>
                      <a:srgbClr val="4141FF"/>
                    </a:solidFill>
                    <a:latin typeface="华文仿宋" panose="02010600040101010101" pitchFamily="2" charset="-122"/>
                    <a:ea typeface="华文仿宋" panose="02010600040101010101" pitchFamily="2" charset="-122"/>
                  </a:rPr>
                  <a:t>比如说收入和年龄</a:t>
                </a:r>
                <a:r>
                  <a:rPr lang="en-US" altLang="zh-CN" sz="2800" dirty="0">
                    <a:solidFill>
                      <a:srgbClr val="4141FF"/>
                    </a:solidFill>
                    <a:latin typeface="华文仿宋" panose="02010600040101010101" pitchFamily="2" charset="-122"/>
                    <a:ea typeface="华文仿宋" panose="02010600040101010101" pitchFamily="2" charset="-122"/>
                  </a:rPr>
                  <a:t>)</a:t>
                </a:r>
                <a:r>
                  <a:rPr lang="zh-CN" altLang="en-US" sz="2800" dirty="0">
                    <a:solidFill>
                      <a:srgbClr val="4141FF"/>
                    </a:solidFill>
                    <a:latin typeface="华文仿宋" panose="02010600040101010101" pitchFamily="2" charset="-122"/>
                    <a:ea typeface="华文仿宋" panose="02010600040101010101" pitchFamily="2" charset="-122"/>
                  </a:rPr>
                  <a:t>，通常需要先对各属性进行标准化，使其与单位无关。</a:t>
                </a:r>
                <a:endParaRPr lang="en-US" altLang="zh-CN" sz="2800" dirty="0">
                  <a:solidFill>
                    <a:srgbClr val="4141FF"/>
                  </a:solidFill>
                  <a:latin typeface="华文仿宋" panose="02010600040101010101" pitchFamily="2" charset="-122"/>
                  <a:ea typeface="华文仿宋" panose="02010600040101010101" pitchFamily="2" charset="-122"/>
                </a:endParaRPr>
              </a:p>
              <a:p>
                <a:r>
                  <a:rPr lang="zh-CN" altLang="en-US" sz="2800" dirty="0">
                    <a:solidFill>
                      <a:srgbClr val="4141FF"/>
                    </a:solidFill>
                    <a:latin typeface="华文仿宋" panose="02010600040101010101" pitchFamily="2" charset="-122"/>
                    <a:ea typeface="华文仿宋" panose="02010600040101010101" pitchFamily="2" charset="-122"/>
                  </a:rPr>
                  <a:t>假设样本集</a:t>
                </a:r>
                <a:r>
                  <a:rPr lang="en-US" altLang="zh-CN" sz="2800" dirty="0">
                    <a:solidFill>
                      <a:srgbClr val="4141FF"/>
                    </a:solidFill>
                    <a:latin typeface="华文仿宋" panose="02010600040101010101" pitchFamily="2" charset="-122"/>
                    <a:ea typeface="华文仿宋" panose="02010600040101010101" pitchFamily="2" charset="-122"/>
                  </a:rPr>
                  <a:t>X</a:t>
                </a:r>
                <a:r>
                  <a:rPr lang="zh-CN" altLang="en-US" sz="2800" dirty="0">
                    <a:solidFill>
                      <a:srgbClr val="4141FF"/>
                    </a:solidFill>
                    <a:latin typeface="华文仿宋" panose="02010600040101010101" pitchFamily="2" charset="-122"/>
                    <a:ea typeface="华文仿宋" panose="02010600040101010101" pitchFamily="2" charset="-122"/>
                  </a:rPr>
                  <a:t>的均值</a:t>
                </a:r>
                <a:r>
                  <a:rPr lang="en-US" altLang="zh-CN" sz="2800" dirty="0">
                    <a:solidFill>
                      <a:srgbClr val="4141FF"/>
                    </a:solidFill>
                    <a:latin typeface="华文仿宋" panose="02010600040101010101" pitchFamily="2" charset="-122"/>
                    <a:ea typeface="华文仿宋" panose="02010600040101010101" pitchFamily="2" charset="-122"/>
                  </a:rPr>
                  <a:t>(mean)</a:t>
                </a:r>
                <a:r>
                  <a:rPr lang="zh-CN" altLang="en-US" sz="2800" dirty="0">
                    <a:solidFill>
                      <a:srgbClr val="4141FF"/>
                    </a:solidFill>
                    <a:latin typeface="华文仿宋" panose="02010600040101010101" pitchFamily="2" charset="-122"/>
                    <a:ea typeface="华文仿宋" panose="02010600040101010101" pitchFamily="2" charset="-122"/>
                  </a:rPr>
                  <a:t>为</a:t>
                </a:r>
                <a:r>
                  <a:rPr lang="en-US" altLang="zh-CN" sz="2800" dirty="0">
                    <a:solidFill>
                      <a:srgbClr val="4141FF"/>
                    </a:solidFill>
                    <a:latin typeface="华文仿宋" panose="02010600040101010101" pitchFamily="2" charset="-122"/>
                    <a:ea typeface="华文仿宋" panose="02010600040101010101" pitchFamily="2" charset="-122"/>
                  </a:rPr>
                  <a:t>m</a:t>
                </a:r>
                <a:r>
                  <a:rPr lang="zh-CN" altLang="en-US" sz="2800" dirty="0">
                    <a:solidFill>
                      <a:srgbClr val="4141FF"/>
                    </a:solidFill>
                    <a:latin typeface="华文仿宋" panose="02010600040101010101" pitchFamily="2" charset="-122"/>
                    <a:ea typeface="华文仿宋" panose="02010600040101010101" pitchFamily="2" charset="-122"/>
                  </a:rPr>
                  <a:t>，标准差</a:t>
                </a:r>
                <a:r>
                  <a:rPr lang="en-US" altLang="zh-CN" sz="2800" dirty="0">
                    <a:solidFill>
                      <a:srgbClr val="4141FF"/>
                    </a:solidFill>
                    <a:latin typeface="华文仿宋" panose="02010600040101010101" pitchFamily="2" charset="-122"/>
                    <a:ea typeface="华文仿宋" panose="02010600040101010101" pitchFamily="2" charset="-122"/>
                  </a:rPr>
                  <a:t>(standard deviation)</a:t>
                </a:r>
                <a:r>
                  <a:rPr lang="zh-CN" altLang="en-US" sz="2800" dirty="0">
                    <a:solidFill>
                      <a:srgbClr val="4141FF"/>
                    </a:solidFill>
                    <a:latin typeface="华文仿宋" panose="02010600040101010101" pitchFamily="2" charset="-122"/>
                    <a:ea typeface="华文仿宋" panose="02010600040101010101" pitchFamily="2" charset="-122"/>
                  </a:rPr>
                  <a:t>为</a:t>
                </a:r>
                <a:r>
                  <a:rPr lang="en-US" altLang="zh-CN" sz="2800" dirty="0">
                    <a:solidFill>
                      <a:srgbClr val="4141FF"/>
                    </a:solidFill>
                    <a:latin typeface="华文仿宋" panose="02010600040101010101" pitchFamily="2" charset="-122"/>
                    <a:ea typeface="华文仿宋" panose="02010600040101010101" pitchFamily="2" charset="-122"/>
                  </a:rPr>
                  <a:t>s</a:t>
                </a:r>
                <a:r>
                  <a:rPr lang="zh-CN" altLang="en-US" sz="2800" dirty="0">
                    <a:solidFill>
                      <a:srgbClr val="4141FF"/>
                    </a:solidFill>
                    <a:latin typeface="华文仿宋" panose="02010600040101010101" pitchFamily="2" charset="-122"/>
                    <a:ea typeface="华文仿宋" panose="02010600040101010101" pitchFamily="2" charset="-122"/>
                  </a:rPr>
                  <a:t>，那么</a:t>
                </a:r>
                <a:r>
                  <a:rPr lang="en-US" altLang="zh-CN" sz="2800" dirty="0">
                    <a:solidFill>
                      <a:srgbClr val="4141FF"/>
                    </a:solidFill>
                    <a:latin typeface="华文仿宋" panose="02010600040101010101" pitchFamily="2" charset="-122"/>
                    <a:ea typeface="华文仿宋" panose="02010600040101010101" pitchFamily="2" charset="-122"/>
                  </a:rPr>
                  <a:t>X</a:t>
                </a:r>
                <a:r>
                  <a:rPr lang="zh-CN" altLang="en-US" sz="2800" dirty="0">
                    <a:solidFill>
                      <a:srgbClr val="4141FF"/>
                    </a:solidFill>
                    <a:latin typeface="华文仿宋" panose="02010600040101010101" pitchFamily="2" charset="-122"/>
                    <a:ea typeface="华文仿宋" panose="02010600040101010101" pitchFamily="2" charset="-122"/>
                  </a:rPr>
                  <a:t>的“标准化变量”表示为：</a:t>
                </a:r>
                <a:endParaRPr lang="en-US" altLang="zh-CN" sz="2800" dirty="0">
                  <a:solidFill>
                    <a:srgbClr val="4141FF"/>
                  </a:solidFill>
                  <a:latin typeface="华文仿宋" panose="02010600040101010101" pitchFamily="2" charset="-122"/>
                  <a:ea typeface="华文仿宋" panose="02010600040101010101" pitchFamily="2" charset="-122"/>
                </a:endParaRPr>
              </a:p>
              <a:p>
                <a14:m>
                  <m:oMath xmlns:m="http://schemas.openxmlformats.org/officeDocument/2006/math">
                    <m:sSup>
                      <m:sSupPr>
                        <m:ctrlPr>
                          <a:rPr lang="en-US" altLang="zh-CN" sz="2800" i="1" smtClean="0">
                            <a:solidFill>
                              <a:srgbClr val="4141FF"/>
                            </a:solidFill>
                            <a:latin typeface="Cambria Math" panose="02040503050406030204" pitchFamily="18" charset="0"/>
                          </a:rPr>
                        </m:ctrlPr>
                      </m:sSupPr>
                      <m:e>
                        <m:r>
                          <a:rPr lang="en-US" altLang="zh-CN" sz="2800" b="0" i="1" smtClean="0">
                            <a:solidFill>
                              <a:srgbClr val="4141FF"/>
                            </a:solidFill>
                            <a:latin typeface="Cambria Math" panose="02040503050406030204" pitchFamily="18" charset="0"/>
                          </a:rPr>
                          <m:t>𝑋</m:t>
                        </m:r>
                      </m:e>
                      <m:sup>
                        <m:r>
                          <a:rPr lang="en-US" altLang="zh-CN" sz="2800" b="0" i="1" smtClean="0">
                            <a:solidFill>
                              <a:srgbClr val="4141FF"/>
                            </a:solidFill>
                            <a:latin typeface="Cambria Math" panose="02040503050406030204" pitchFamily="18" charset="0"/>
                          </a:rPr>
                          <m:t>∗</m:t>
                        </m:r>
                      </m:sup>
                    </m:sSup>
                    <m:r>
                      <a:rPr lang="en-US" altLang="zh-CN" sz="2800" b="0" i="1" smtClean="0">
                        <a:solidFill>
                          <a:srgbClr val="4141FF"/>
                        </a:solidFill>
                        <a:latin typeface="Cambria Math" panose="02040503050406030204" pitchFamily="18" charset="0"/>
                      </a:rPr>
                      <m:t>=</m:t>
                    </m:r>
                    <m:f>
                      <m:fPr>
                        <m:ctrlPr>
                          <a:rPr lang="en-US" altLang="zh-CN" sz="2800" b="0" i="1" smtClean="0">
                            <a:solidFill>
                              <a:srgbClr val="4141FF"/>
                            </a:solidFill>
                            <a:latin typeface="Cambria Math" panose="02040503050406030204" pitchFamily="18" charset="0"/>
                          </a:rPr>
                        </m:ctrlPr>
                      </m:fPr>
                      <m:num>
                        <m:r>
                          <a:rPr lang="en-US" altLang="zh-CN" sz="2800" b="0" i="1" smtClean="0">
                            <a:solidFill>
                              <a:srgbClr val="4141FF"/>
                            </a:solidFill>
                            <a:latin typeface="Cambria Math" panose="02040503050406030204" pitchFamily="18" charset="0"/>
                          </a:rPr>
                          <m:t>𝑋</m:t>
                        </m:r>
                        <m:r>
                          <a:rPr lang="en-US" altLang="zh-CN" sz="2800" b="0" i="1" smtClean="0">
                            <a:solidFill>
                              <a:srgbClr val="4141FF"/>
                            </a:solidFill>
                            <a:latin typeface="Cambria Math" panose="02040503050406030204" pitchFamily="18" charset="0"/>
                          </a:rPr>
                          <m:t>−</m:t>
                        </m:r>
                        <m:r>
                          <a:rPr lang="en-US" altLang="zh-CN" sz="2800" b="0" i="1" smtClean="0">
                            <a:solidFill>
                              <a:srgbClr val="4141FF"/>
                            </a:solidFill>
                            <a:latin typeface="Cambria Math" panose="02040503050406030204" pitchFamily="18" charset="0"/>
                          </a:rPr>
                          <m:t>𝑚</m:t>
                        </m:r>
                      </m:num>
                      <m:den>
                        <m:r>
                          <a:rPr lang="en-US" altLang="zh-CN" sz="2800" b="0" i="1" smtClean="0">
                            <a:solidFill>
                              <a:srgbClr val="4141FF"/>
                            </a:solidFill>
                            <a:latin typeface="Cambria Math" panose="02040503050406030204" pitchFamily="18" charset="0"/>
                          </a:rPr>
                          <m:t>𝑠</m:t>
                        </m:r>
                      </m:den>
                    </m:f>
                  </m:oMath>
                </a14:m>
                <a:endParaRPr lang="zh-CN" altLang="en-US" sz="2800" dirty="0">
                  <a:solidFill>
                    <a:srgbClr val="4141FF"/>
                  </a:solidFill>
                  <a:latin typeface="华文仿宋" panose="02010600040101010101" pitchFamily="2" charset="-122"/>
                  <a:ea typeface="华文仿宋" panose="02010600040101010101" pitchFamily="2" charset="-122"/>
                </a:endParaRPr>
              </a:p>
              <a:p>
                <a:endParaRPr lang="zh-CN" altLang="en-US" sz="2800" dirty="0">
                  <a:solidFill>
                    <a:srgbClr val="4141FF"/>
                  </a:solidFill>
                  <a:latin typeface="华文仿宋" panose="02010600040101010101" pitchFamily="2" charset="-122"/>
                  <a:ea typeface="华文仿宋" panose="02010600040101010101" pitchFamily="2" charset="-122"/>
                </a:endParaRPr>
              </a:p>
            </p:txBody>
          </p:sp>
        </mc:Choice>
        <mc:Fallback xmlns="">
          <p:sp>
            <p:nvSpPr>
              <p:cNvPr id="3" name="内容占位符 2">
                <a:extLst>
                  <a:ext uri="{FF2B5EF4-FFF2-40B4-BE49-F238E27FC236}">
                    <a16:creationId xmlns:a16="http://schemas.microsoft.com/office/drawing/2014/main" id="{A3076022-F725-497E-B2BF-409B2BBCDC39}"/>
                  </a:ext>
                </a:extLst>
              </p:cNvPr>
              <p:cNvSpPr>
                <a:spLocks noGrp="1" noRot="1" noChangeAspect="1" noMove="1" noResize="1" noEditPoints="1" noAdjustHandles="1" noChangeArrowheads="1" noChangeShapeType="1" noTextEdit="1"/>
              </p:cNvSpPr>
              <p:nvPr>
                <p:ph idx="1"/>
              </p:nvPr>
            </p:nvSpPr>
            <p:spPr>
              <a:xfrm>
                <a:off x="251520" y="1380316"/>
                <a:ext cx="7560840" cy="4784988"/>
              </a:xfrm>
              <a:blipFill>
                <a:blip r:embed="rId2"/>
                <a:stretch>
                  <a:fillRect l="-886" t="-1274" r="-6205"/>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5ECFA51D-B4C1-4A07-9145-7F90288516C0}"/>
              </a:ext>
            </a:extLst>
          </p:cNvPr>
          <p:cNvSpPr>
            <a:spLocks noGrp="1"/>
          </p:cNvSpPr>
          <p:nvPr>
            <p:ph type="sldNum" sz="quarter" idx="12"/>
          </p:nvPr>
        </p:nvSpPr>
        <p:spPr/>
        <p:txBody>
          <a:bodyPr/>
          <a:lstStyle/>
          <a:p>
            <a:pPr>
              <a:defRPr/>
            </a:pPr>
            <a:fld id="{FB69438D-0944-4691-B6A1-176C2FF8382E}" type="slidenum">
              <a:rPr lang="en-US" altLang="zh-CN" smtClean="0"/>
              <a:pPr>
                <a:defRPr/>
              </a:pPr>
              <a:t>11</a:t>
            </a:fld>
            <a:endParaRPr lang="en-US" altLang="zh-CN"/>
          </a:p>
        </p:txBody>
      </p:sp>
    </p:spTree>
    <p:extLst>
      <p:ext uri="{BB962C8B-B14F-4D97-AF65-F5344CB8AC3E}">
        <p14:creationId xmlns:p14="http://schemas.microsoft.com/office/powerpoint/2010/main" val="2910307750"/>
      </p:ext>
    </p:extLst>
  </p:cSld>
  <p:clrMapOvr>
    <a:masterClrMapping/>
  </p:clrMapOvr>
  <p:transition spd="med">
    <p:random/>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Grp="1" noChangeArrowheads="1"/>
          </p:cNvSpPr>
          <p:nvPr>
            <p:ph type="title"/>
          </p:nvPr>
        </p:nvSpPr>
        <p:spPr>
          <a:xfrm>
            <a:off x="35496" y="342900"/>
            <a:ext cx="8442325" cy="571500"/>
          </a:xfrm>
        </p:spPr>
        <p:txBody>
          <a:bodyPr>
            <a:normAutofit fontScale="90000"/>
          </a:bodyPr>
          <a:lstStyle/>
          <a:p>
            <a:r>
              <a:rPr lang="en-US" altLang="zh-CN" dirty="0">
                <a:ea typeface="宋体" panose="02010600030101010101" pitchFamily="2" charset="-122"/>
              </a:rPr>
              <a:t>BIRCH</a:t>
            </a:r>
            <a:endParaRPr lang="zh-CN" altLang="en-US" dirty="0">
              <a:ea typeface="宋体" panose="02010600030101010101" pitchFamily="2" charset="-122"/>
            </a:endParaRPr>
          </a:p>
        </p:txBody>
      </p:sp>
      <p:sp>
        <p:nvSpPr>
          <p:cNvPr id="4" name="灯片编号占位符 3"/>
          <p:cNvSpPr>
            <a:spLocks noGrp="1"/>
          </p:cNvSpPr>
          <p:nvPr>
            <p:ph type="sldNum" sz="quarter" idx="12"/>
          </p:nvPr>
        </p:nvSpPr>
        <p:spPr/>
        <p:txBody>
          <a:bodyPr/>
          <a:lstStyle/>
          <a:p>
            <a:pPr>
              <a:defRPr/>
            </a:pPr>
            <a:fld id="{FB69438D-0944-4691-B6A1-176C2FF8382E}" type="slidenum">
              <a:rPr lang="en-US" altLang="zh-CN" smtClean="0"/>
              <a:pPr>
                <a:defRPr/>
              </a:pPr>
              <a:t>110</a:t>
            </a:fld>
            <a:endParaRPr lang="en-US" altLang="zh-CN"/>
          </a:p>
        </p:txBody>
      </p:sp>
      <p:graphicFrame>
        <p:nvGraphicFramePr>
          <p:cNvPr id="5" name="Object 2"/>
          <p:cNvGraphicFramePr>
            <a:graphicFrameLocks noChangeAspect="1"/>
          </p:cNvGraphicFramePr>
          <p:nvPr>
            <p:extLst>
              <p:ext uri="{D42A27DB-BD31-4B8C-83A1-F6EECF244321}">
                <p14:modId xmlns:p14="http://schemas.microsoft.com/office/powerpoint/2010/main" val="3864079124"/>
              </p:ext>
            </p:extLst>
          </p:nvPr>
        </p:nvGraphicFramePr>
        <p:xfrm>
          <a:off x="229171" y="1174750"/>
          <a:ext cx="8097838" cy="4953000"/>
        </p:xfrm>
        <a:graphic>
          <a:graphicData uri="http://schemas.openxmlformats.org/presentationml/2006/ole">
            <mc:AlternateContent xmlns:mc="http://schemas.openxmlformats.org/markup-compatibility/2006">
              <mc:Choice xmlns:v="urn:schemas-microsoft-com:vml" Requires="v">
                <p:oleObj spid="_x0000_s215385" name="Photo Editor Photo" r:id="rId3" imgW="8097380" imgH="4952381" progId="">
                  <p:embed/>
                </p:oleObj>
              </mc:Choice>
              <mc:Fallback>
                <p:oleObj name="Photo Editor Photo" r:id="rId3" imgW="8097380" imgH="4952381" progId="">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171" y="1174750"/>
                        <a:ext cx="8097838" cy="4953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3"/>
          <p:cNvSpPr>
            <a:spLocks noChangeArrowheads="1"/>
          </p:cNvSpPr>
          <p:nvPr/>
        </p:nvSpPr>
        <p:spPr bwMode="gray">
          <a:xfrm>
            <a:off x="1130871" y="5486400"/>
            <a:ext cx="1828800" cy="83820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2075" tIns="46038" rIns="92075" bIns="46038" anchor="ctr"/>
          <a:lstStyle>
            <a:lvl1pPr>
              <a:defRPr sz="2600" b="1">
                <a:solidFill>
                  <a:srgbClr val="003366"/>
                </a:solidFill>
                <a:latin typeface="Garamond (W1)" pitchFamily="18" charset="0"/>
                <a:ea typeface="宋体" panose="02010600030101010101" pitchFamily="2" charset="-122"/>
              </a:defRPr>
            </a:lvl1pPr>
            <a:lvl2pPr marL="742950" indent="-285750">
              <a:defRPr sz="2600" b="1">
                <a:solidFill>
                  <a:srgbClr val="003366"/>
                </a:solidFill>
                <a:latin typeface="Garamond (W1)" pitchFamily="18" charset="0"/>
                <a:ea typeface="宋体" panose="02010600030101010101" pitchFamily="2" charset="-122"/>
              </a:defRPr>
            </a:lvl2pPr>
            <a:lvl3pPr marL="1143000" indent="-228600">
              <a:defRPr sz="2600" b="1">
                <a:solidFill>
                  <a:srgbClr val="003366"/>
                </a:solidFill>
                <a:latin typeface="Garamond (W1)" pitchFamily="18" charset="0"/>
                <a:ea typeface="宋体" panose="02010600030101010101" pitchFamily="2" charset="-122"/>
              </a:defRPr>
            </a:lvl3pPr>
            <a:lvl4pPr marL="1600200" indent="-228600">
              <a:defRPr sz="2600" b="1">
                <a:solidFill>
                  <a:srgbClr val="003366"/>
                </a:solidFill>
                <a:latin typeface="Garamond (W1)" pitchFamily="18" charset="0"/>
                <a:ea typeface="宋体" panose="02010600030101010101" pitchFamily="2" charset="-122"/>
              </a:defRPr>
            </a:lvl4pPr>
            <a:lvl5pPr marL="2057400" indent="-228600">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endParaRPr lang="zh-CN" altLang="en-US"/>
          </a:p>
        </p:txBody>
      </p:sp>
    </p:spTree>
    <p:extLst>
      <p:ext uri="{BB962C8B-B14F-4D97-AF65-F5344CB8AC3E}">
        <p14:creationId xmlns:p14="http://schemas.microsoft.com/office/powerpoint/2010/main" val="2686483649"/>
      </p:ext>
    </p:extLst>
  </p:cSld>
  <p:clrMapOvr>
    <a:masterClrMapping/>
  </p:clrMapOvr>
  <p:transition spd="med">
    <p:random/>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5D204636-60FB-4ED1-BFC3-215BB6F00328}" type="slidenum">
              <a:rPr lang="en-US" altLang="zh-CN" smtClean="0"/>
              <a:pPr/>
              <a:t>111</a:t>
            </a:fld>
            <a:endParaRPr lang="en-US" altLang="zh-CN"/>
          </a:p>
        </p:txBody>
      </p:sp>
      <p:sp>
        <p:nvSpPr>
          <p:cNvPr id="151555" name="Rectangle 4"/>
          <p:cNvSpPr>
            <a:spLocks noChangeArrowheads="1"/>
          </p:cNvSpPr>
          <p:nvPr/>
        </p:nvSpPr>
        <p:spPr bwMode="auto">
          <a:xfrm>
            <a:off x="990600" y="0"/>
            <a:ext cx="815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zh-CN" sz="4800" b="1">
                <a:solidFill>
                  <a:srgbClr val="0000CC"/>
                </a:solidFill>
                <a:latin typeface="Times New Roman" panose="02020603050405020304" pitchFamily="18" charset="0"/>
                <a:cs typeface="Times New Roman" panose="02020603050405020304" pitchFamily="18" charset="0"/>
              </a:rPr>
              <a:t>Hierarchical methods</a:t>
            </a:r>
            <a:endParaRPr lang="zh-CN" altLang="en-US" sz="4800" b="1">
              <a:solidFill>
                <a:srgbClr val="0000CC"/>
              </a:solidFill>
              <a:latin typeface="Times New Roman" panose="02020603050405020304" pitchFamily="18" charset="0"/>
              <a:cs typeface="Times New Roman" panose="02020603050405020304" pitchFamily="18" charset="0"/>
            </a:endParaRPr>
          </a:p>
        </p:txBody>
      </p:sp>
      <p:sp>
        <p:nvSpPr>
          <p:cNvPr id="493573" name="Rectangle 5"/>
          <p:cNvSpPr>
            <a:spLocks noChangeArrowheads="1"/>
          </p:cNvSpPr>
          <p:nvPr/>
        </p:nvSpPr>
        <p:spPr bwMode="auto">
          <a:xfrm>
            <a:off x="503238" y="1160463"/>
            <a:ext cx="8229600" cy="544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SimSun" panose="02010600030101010101" pitchFamily="2" charset="-122"/>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SimSun" panose="02010600030101010101" pitchFamily="2" charset="-122"/>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SimSun"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r>
              <a:rPr lang="en-US" altLang="zh-CN"/>
              <a:t>BIRCH</a:t>
            </a:r>
          </a:p>
          <a:p>
            <a:pPr lvl="1" eaLnBrk="1" hangingPunct="1">
              <a:spcBef>
                <a:spcPct val="50000"/>
              </a:spcBef>
            </a:pPr>
            <a:r>
              <a:rPr lang="en-US" altLang="zh-CN">
                <a:solidFill>
                  <a:srgbClr val="0000CC"/>
                </a:solidFill>
              </a:rPr>
              <a:t>Advantage</a:t>
            </a:r>
          </a:p>
          <a:p>
            <a:pPr lvl="2" eaLnBrk="1" hangingPunct="1">
              <a:spcBef>
                <a:spcPct val="50000"/>
              </a:spcBef>
            </a:pPr>
            <a:r>
              <a:rPr lang="en-US" altLang="zh-CN" i="1"/>
              <a:t>Scales linearly</a:t>
            </a:r>
            <a:r>
              <a:rPr lang="en-US" altLang="zh-CN"/>
              <a:t>: finds a good clustering with a single scan and improves the quality with a few additional scans</a:t>
            </a:r>
          </a:p>
          <a:p>
            <a:pPr lvl="1" eaLnBrk="1" hangingPunct="1">
              <a:spcBef>
                <a:spcPct val="50000"/>
              </a:spcBef>
            </a:pPr>
            <a:r>
              <a:rPr lang="en-US" altLang="zh-CN">
                <a:solidFill>
                  <a:srgbClr val="0000CC"/>
                </a:solidFill>
              </a:rPr>
              <a:t>Weakness</a:t>
            </a:r>
            <a:r>
              <a:rPr lang="en-US" altLang="zh-CN">
                <a:solidFill>
                  <a:srgbClr val="990000"/>
                </a:solidFill>
              </a:rPr>
              <a:t>:</a:t>
            </a:r>
            <a:r>
              <a:rPr lang="en-US" altLang="zh-CN"/>
              <a:t> </a:t>
            </a:r>
          </a:p>
          <a:p>
            <a:pPr lvl="2" eaLnBrk="1" hangingPunct="1">
              <a:spcBef>
                <a:spcPct val="50000"/>
              </a:spcBef>
            </a:pPr>
            <a:r>
              <a:rPr lang="en-US" altLang="zh-CN"/>
              <a:t>handles only numeric data, and sensitive to the order of the data record.</a:t>
            </a:r>
          </a:p>
          <a:p>
            <a:pPr lvl="1" eaLnBrk="1" hangingPunct="1"/>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93573">
                                            <p:txEl>
                                              <p:pRg st="2" end="2"/>
                                            </p:txEl>
                                          </p:spTgt>
                                        </p:tgtEl>
                                        <p:attrNameLst>
                                          <p:attrName>style.visibility</p:attrName>
                                        </p:attrNameLst>
                                      </p:cBhvr>
                                      <p:to>
                                        <p:strVal val="visible"/>
                                      </p:to>
                                    </p:set>
                                    <p:animEffect transition="in" filter="box(in)">
                                      <p:cBhvr>
                                        <p:cTn id="7" dur="500"/>
                                        <p:tgtEl>
                                          <p:spTgt spid="49357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93573">
                                            <p:txEl>
                                              <p:pRg st="3" end="3"/>
                                            </p:txEl>
                                          </p:spTgt>
                                        </p:tgtEl>
                                        <p:attrNameLst>
                                          <p:attrName>style.visibility</p:attrName>
                                        </p:attrNameLst>
                                      </p:cBhvr>
                                      <p:to>
                                        <p:strVal val="visible"/>
                                      </p:to>
                                    </p:set>
                                    <p:animEffect transition="in" filter="box(in)">
                                      <p:cBhvr>
                                        <p:cTn id="12" dur="500"/>
                                        <p:tgtEl>
                                          <p:spTgt spid="49357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93573">
                                            <p:txEl>
                                              <p:pRg st="4" end="4"/>
                                            </p:txEl>
                                          </p:spTgt>
                                        </p:tgtEl>
                                        <p:attrNameLst>
                                          <p:attrName>style.visibility</p:attrName>
                                        </p:attrNameLst>
                                      </p:cBhvr>
                                      <p:to>
                                        <p:strVal val="visible"/>
                                      </p:to>
                                    </p:set>
                                    <p:animEffect transition="in" filter="box(in)">
                                      <p:cBhvr>
                                        <p:cTn id="17" dur="500"/>
                                        <p:tgtEl>
                                          <p:spTgt spid="49357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3" name="Rectangle 2"/>
          <p:cNvSpPr>
            <a:spLocks noGrp="1" noChangeArrowheads="1"/>
          </p:cNvSpPr>
          <p:nvPr>
            <p:ph type="title"/>
          </p:nvPr>
        </p:nvSpPr>
        <p:spPr>
          <a:xfrm>
            <a:off x="-36513" y="0"/>
            <a:ext cx="9144001" cy="1066800"/>
          </a:xfrm>
        </p:spPr>
        <p:txBody>
          <a:bodyPr/>
          <a:lstStyle/>
          <a:p>
            <a:pPr eaLnBrk="1" hangingPunct="1"/>
            <a:r>
              <a:rPr lang="zh-CN" altLang="en-US" sz="4000" dirty="0">
                <a:solidFill>
                  <a:srgbClr val="0000CC"/>
                </a:solidFill>
                <a:latin typeface="Times New Roman" panose="02020603050405020304" pitchFamily="18" charset="0"/>
                <a:cs typeface="Times New Roman" panose="02020603050405020304" pitchFamily="18" charset="0"/>
              </a:rPr>
              <a:t>基于密度</a:t>
            </a:r>
            <a:r>
              <a:rPr lang="en-US" altLang="zh-CN" sz="4000" dirty="0">
                <a:solidFill>
                  <a:srgbClr val="0000CC"/>
                </a:solidFill>
                <a:latin typeface="Times New Roman" panose="02020603050405020304" pitchFamily="18" charset="0"/>
                <a:cs typeface="Times New Roman" panose="02020603050405020304" pitchFamily="18" charset="0"/>
              </a:rPr>
              <a:t>(Density-Based)</a:t>
            </a:r>
            <a:r>
              <a:rPr lang="zh-CN" altLang="en-US" sz="4000" dirty="0">
                <a:solidFill>
                  <a:srgbClr val="0000CC"/>
                </a:solidFill>
                <a:latin typeface="Times New Roman" panose="02020603050405020304" pitchFamily="18" charset="0"/>
                <a:cs typeface="Times New Roman" panose="02020603050405020304" pitchFamily="18" charset="0"/>
              </a:rPr>
              <a:t>的聚类方法</a:t>
            </a:r>
          </a:p>
        </p:txBody>
      </p:sp>
      <p:sp>
        <p:nvSpPr>
          <p:cNvPr id="15360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8400FA2A-1034-42C9-B092-60E3C53D92BE}" type="slidenum">
              <a:rPr lang="en-US" altLang="zh-CN" smtClean="0"/>
              <a:pPr/>
              <a:t>112</a:t>
            </a:fld>
            <a:endParaRPr lang="en-US" altLang="zh-CN" dirty="0"/>
          </a:p>
        </p:txBody>
      </p:sp>
      <p:sp>
        <p:nvSpPr>
          <p:cNvPr id="8" name="Rectangle 3"/>
          <p:cNvSpPr txBox="1">
            <a:spLocks noChangeArrowheads="1"/>
          </p:cNvSpPr>
          <p:nvPr/>
        </p:nvSpPr>
        <p:spPr bwMode="auto">
          <a:xfrm>
            <a:off x="323528" y="1340768"/>
            <a:ext cx="8363272"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zh-CN" dirty="0">
                <a:latin typeface="华文仿宋" panose="02010600040101010101" pitchFamily="2" charset="-122"/>
                <a:ea typeface="华文仿宋" panose="02010600040101010101" pitchFamily="2" charset="-122"/>
              </a:rPr>
              <a:t> </a:t>
            </a:r>
            <a:r>
              <a:rPr lang="zh-CN" altLang="en-US" dirty="0">
                <a:latin typeface="华文仿宋" panose="02010600040101010101" pitchFamily="2" charset="-122"/>
                <a:ea typeface="华文仿宋" panose="02010600040101010101" pitchFamily="2" charset="-122"/>
              </a:rPr>
              <a:t>目标：</a:t>
            </a:r>
            <a:endParaRPr lang="en-US" altLang="zh-CN" dirty="0">
              <a:solidFill>
                <a:srgbClr val="23238E"/>
              </a:solidFill>
              <a:latin typeface="华文仿宋" panose="02010600040101010101" pitchFamily="2" charset="-122"/>
              <a:ea typeface="华文仿宋" panose="02010600040101010101" pitchFamily="2" charset="-122"/>
            </a:endParaRPr>
          </a:p>
          <a:p>
            <a:pPr lvl="1">
              <a:buFont typeface="Wingdings" panose="05000000000000000000" pitchFamily="2" charset="2"/>
              <a:buChar char="ü"/>
            </a:pPr>
            <a:r>
              <a:rPr lang="zh-CN" altLang="en-US" dirty="0">
                <a:solidFill>
                  <a:srgbClr val="23238E"/>
                </a:solidFill>
                <a:latin typeface="华文仿宋" panose="02010600040101010101" pitchFamily="2" charset="-122"/>
                <a:ea typeface="华文仿宋" panose="02010600040101010101" pitchFamily="2" charset="-122"/>
              </a:rPr>
              <a:t>发现任意形状的聚类</a:t>
            </a:r>
            <a:endParaRPr lang="en-US" altLang="zh-CN" dirty="0">
              <a:solidFill>
                <a:srgbClr val="23238E"/>
              </a:solidFill>
              <a:latin typeface="华文仿宋" panose="02010600040101010101" pitchFamily="2" charset="-122"/>
              <a:ea typeface="华文仿宋" panose="02010600040101010101" pitchFamily="2" charset="-122"/>
            </a:endParaRPr>
          </a:p>
          <a:p>
            <a:pPr lvl="1">
              <a:buFont typeface="Wingdings" panose="05000000000000000000" pitchFamily="2" charset="2"/>
              <a:buChar char="ü"/>
            </a:pPr>
            <a:r>
              <a:rPr lang="zh-CN" altLang="en-US" dirty="0">
                <a:solidFill>
                  <a:srgbClr val="23238E"/>
                </a:solidFill>
                <a:latin typeface="华文仿宋" panose="02010600040101010101" pitchFamily="2" charset="-122"/>
                <a:ea typeface="华文仿宋" panose="02010600040101010101" pitchFamily="2" charset="-122"/>
              </a:rPr>
              <a:t>聚类的本质（从密度的角度看）：</a:t>
            </a:r>
            <a:r>
              <a:rPr lang="en-US" altLang="zh-CN" dirty="0">
                <a:solidFill>
                  <a:srgbClr val="23238E"/>
                </a:solidFill>
                <a:latin typeface="华文仿宋" panose="02010600040101010101" pitchFamily="2" charset="-122"/>
                <a:ea typeface="华文仿宋" panose="02010600040101010101" pitchFamily="2" charset="-122"/>
              </a:rPr>
              <a:t> </a:t>
            </a:r>
            <a:r>
              <a:rPr lang="zh-CN" altLang="en-US" dirty="0">
                <a:solidFill>
                  <a:srgbClr val="23238E"/>
                </a:solidFill>
                <a:latin typeface="华文仿宋" panose="02010600040101010101" pitchFamily="2" charset="-122"/>
                <a:ea typeface="华文仿宋" panose="02010600040101010101" pitchFamily="2" charset="-122"/>
              </a:rPr>
              <a:t>在一个空间中，被对象分布密度较低的区域所分割开的各个分布密度大的区域；</a:t>
            </a:r>
            <a:endParaRPr lang="en-US" altLang="zh-CN" dirty="0">
              <a:solidFill>
                <a:srgbClr val="23238E"/>
              </a:solidFill>
              <a:latin typeface="华文仿宋" panose="02010600040101010101" pitchFamily="2" charset="-122"/>
              <a:ea typeface="华文仿宋" panose="02010600040101010101" pitchFamily="2" charset="-122"/>
            </a:endParaRPr>
          </a:p>
          <a:p>
            <a:pPr eaLnBrk="1" hangingPunct="1">
              <a:lnSpc>
                <a:spcPct val="90000"/>
              </a:lnSpc>
              <a:spcBef>
                <a:spcPct val="50000"/>
              </a:spcBef>
              <a:buFont typeface="Wingdings" panose="05000000000000000000" pitchFamily="2" charset="2"/>
              <a:buChar char="Ø"/>
            </a:pPr>
            <a:r>
              <a:rPr lang="zh-CN" altLang="en-US" sz="2600" dirty="0">
                <a:latin typeface="华文仿宋" panose="02010600040101010101" pitchFamily="2" charset="-122"/>
                <a:ea typeface="华文仿宋" panose="02010600040101010101" pitchFamily="2" charset="-122"/>
              </a:rPr>
              <a:t>主要特点</a:t>
            </a:r>
            <a:r>
              <a:rPr lang="en-US" altLang="zh-CN" sz="2600" dirty="0">
                <a:latin typeface="华文仿宋" panose="02010600040101010101" pitchFamily="2" charset="-122"/>
                <a:ea typeface="华文仿宋" panose="02010600040101010101" pitchFamily="2" charset="-122"/>
              </a:rPr>
              <a:t>:</a:t>
            </a:r>
          </a:p>
          <a:p>
            <a:pPr lvl="1" eaLnBrk="1" hangingPunct="1">
              <a:lnSpc>
                <a:spcPct val="50000"/>
              </a:lnSpc>
              <a:spcBef>
                <a:spcPct val="50000"/>
              </a:spcBef>
              <a:buFont typeface="Wingdings" panose="05000000000000000000" pitchFamily="2" charset="2"/>
              <a:buChar char="ü"/>
            </a:pPr>
            <a:r>
              <a:rPr lang="zh-CN" altLang="en-US" dirty="0">
                <a:solidFill>
                  <a:srgbClr val="23238E"/>
                </a:solidFill>
                <a:latin typeface="华文仿宋" panose="02010600040101010101" pitchFamily="2" charset="-122"/>
                <a:ea typeface="华文仿宋" panose="02010600040101010101" pitchFamily="2" charset="-122"/>
              </a:rPr>
              <a:t>可以发现任意形状的聚类；</a:t>
            </a:r>
            <a:endParaRPr lang="en-US" altLang="zh-CN" dirty="0">
              <a:solidFill>
                <a:srgbClr val="23238E"/>
              </a:solidFill>
              <a:latin typeface="华文仿宋" panose="02010600040101010101" pitchFamily="2" charset="-122"/>
              <a:ea typeface="华文仿宋" panose="02010600040101010101" pitchFamily="2" charset="-122"/>
            </a:endParaRPr>
          </a:p>
          <a:p>
            <a:pPr lvl="1" eaLnBrk="1" hangingPunct="1">
              <a:lnSpc>
                <a:spcPct val="50000"/>
              </a:lnSpc>
              <a:spcBef>
                <a:spcPct val="50000"/>
              </a:spcBef>
              <a:buFont typeface="Wingdings" panose="05000000000000000000" pitchFamily="2" charset="2"/>
              <a:buChar char="ü"/>
            </a:pPr>
            <a:r>
              <a:rPr lang="zh-CN" altLang="en-US" dirty="0">
                <a:solidFill>
                  <a:srgbClr val="23238E"/>
                </a:solidFill>
                <a:latin typeface="华文仿宋" panose="02010600040101010101" pitchFamily="2" charset="-122"/>
                <a:ea typeface="华文仿宋" panose="02010600040101010101" pitchFamily="2" charset="-122"/>
              </a:rPr>
              <a:t>可以有效地避免噪声数据的干扰；</a:t>
            </a:r>
            <a:endParaRPr lang="en-US" altLang="zh-CN" dirty="0">
              <a:solidFill>
                <a:srgbClr val="23238E"/>
              </a:solidFill>
              <a:latin typeface="华文仿宋" panose="02010600040101010101" pitchFamily="2" charset="-122"/>
              <a:ea typeface="华文仿宋" panose="02010600040101010101" pitchFamily="2" charset="-122"/>
            </a:endParaRPr>
          </a:p>
          <a:p>
            <a:pPr lvl="1" eaLnBrk="1" hangingPunct="1">
              <a:lnSpc>
                <a:spcPct val="50000"/>
              </a:lnSpc>
              <a:spcBef>
                <a:spcPct val="50000"/>
              </a:spcBef>
              <a:buFont typeface="Wingdings" panose="05000000000000000000" pitchFamily="2" charset="2"/>
              <a:buChar char="Ø"/>
            </a:pPr>
            <a:endParaRPr lang="en-US" altLang="zh-CN" dirty="0">
              <a:solidFill>
                <a:srgbClr val="23238E"/>
              </a:solidFill>
              <a:latin typeface="华文仿宋" panose="02010600040101010101" pitchFamily="2" charset="-122"/>
              <a:ea typeface="华文仿宋" panose="02010600040101010101" pitchFamily="2" charset="-122"/>
            </a:endParaRPr>
          </a:p>
          <a:p>
            <a:pPr marL="452437" indent="-457200" eaLnBrk="1" hangingPunct="1">
              <a:lnSpc>
                <a:spcPct val="50000"/>
              </a:lnSpc>
              <a:spcBef>
                <a:spcPct val="50000"/>
              </a:spcBef>
              <a:buFont typeface="Wingdings" panose="05000000000000000000" pitchFamily="2" charset="2"/>
              <a:buChar char="Ø"/>
            </a:pPr>
            <a:r>
              <a:rPr lang="zh-CN" altLang="en-US" dirty="0">
                <a:solidFill>
                  <a:srgbClr val="23238E"/>
                </a:solidFill>
                <a:latin typeface="华文仿宋" panose="02010600040101010101" pitchFamily="2" charset="-122"/>
                <a:ea typeface="华文仿宋" panose="02010600040101010101" pitchFamily="2" charset="-122"/>
              </a:rPr>
              <a:t>代表算法：</a:t>
            </a:r>
            <a:r>
              <a:rPr lang="en-US" altLang="zh-CN" dirty="0">
                <a:solidFill>
                  <a:srgbClr val="23238E"/>
                </a:solidFill>
                <a:latin typeface="华文仿宋" panose="02010600040101010101" pitchFamily="2" charset="-122"/>
                <a:ea typeface="华文仿宋" panose="02010600040101010101" pitchFamily="2" charset="-122"/>
              </a:rPr>
              <a:t>DBSCAN</a:t>
            </a:r>
          </a:p>
        </p:txBody>
      </p:sp>
      <p:grpSp>
        <p:nvGrpSpPr>
          <p:cNvPr id="5" name="Group 41">
            <a:extLst>
              <a:ext uri="{FF2B5EF4-FFF2-40B4-BE49-F238E27FC236}">
                <a16:creationId xmlns:a16="http://schemas.microsoft.com/office/drawing/2014/main" id="{75C96C0D-C3E0-4043-B50F-95DCA183013B}"/>
              </a:ext>
            </a:extLst>
          </p:cNvPr>
          <p:cNvGrpSpPr>
            <a:grpSpLocks/>
          </p:cNvGrpSpPr>
          <p:nvPr/>
        </p:nvGrpSpPr>
        <p:grpSpPr bwMode="auto">
          <a:xfrm>
            <a:off x="5652120" y="3212976"/>
            <a:ext cx="2664296" cy="1224136"/>
            <a:chOff x="4497" y="1023"/>
            <a:chExt cx="1118" cy="621"/>
          </a:xfrm>
        </p:grpSpPr>
        <p:sp>
          <p:nvSpPr>
            <p:cNvPr id="6" name="Rectangle 42">
              <a:extLst>
                <a:ext uri="{FF2B5EF4-FFF2-40B4-BE49-F238E27FC236}">
                  <a16:creationId xmlns:a16="http://schemas.microsoft.com/office/drawing/2014/main" id="{86A779D1-2E82-43E2-9B24-00BD4048EAB2}"/>
                </a:ext>
              </a:extLst>
            </p:cNvPr>
            <p:cNvSpPr>
              <a:spLocks noChangeArrowheads="1"/>
            </p:cNvSpPr>
            <p:nvPr/>
          </p:nvSpPr>
          <p:spPr bwMode="auto">
            <a:xfrm>
              <a:off x="4497" y="1023"/>
              <a:ext cx="1118" cy="62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grpSp>
          <p:nvGrpSpPr>
            <p:cNvPr id="7" name="Group 43">
              <a:extLst>
                <a:ext uri="{FF2B5EF4-FFF2-40B4-BE49-F238E27FC236}">
                  <a16:creationId xmlns:a16="http://schemas.microsoft.com/office/drawing/2014/main" id="{054D9AA1-B452-41A3-B810-695E9948E249}"/>
                </a:ext>
              </a:extLst>
            </p:cNvPr>
            <p:cNvGrpSpPr>
              <a:grpSpLocks/>
            </p:cNvGrpSpPr>
            <p:nvPr/>
          </p:nvGrpSpPr>
          <p:grpSpPr bwMode="auto">
            <a:xfrm>
              <a:off x="4560" y="1053"/>
              <a:ext cx="995" cy="567"/>
              <a:chOff x="4744" y="1226"/>
              <a:chExt cx="868" cy="495"/>
            </a:xfrm>
          </p:grpSpPr>
          <p:sp>
            <p:nvSpPr>
              <p:cNvPr id="9" name="Oval 44">
                <a:extLst>
                  <a:ext uri="{FF2B5EF4-FFF2-40B4-BE49-F238E27FC236}">
                    <a16:creationId xmlns:a16="http://schemas.microsoft.com/office/drawing/2014/main" id="{7D001CF1-E0AF-4BA1-81DD-40DB1C75B540}"/>
                  </a:ext>
                </a:extLst>
              </p:cNvPr>
              <p:cNvSpPr>
                <a:spLocks noChangeArrowheads="1"/>
              </p:cNvSpPr>
              <p:nvPr/>
            </p:nvSpPr>
            <p:spPr bwMode="auto">
              <a:xfrm rot="5205505" flipH="1">
                <a:off x="5313" y="1492"/>
                <a:ext cx="21" cy="19"/>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10" name="Oval 45">
                <a:extLst>
                  <a:ext uri="{FF2B5EF4-FFF2-40B4-BE49-F238E27FC236}">
                    <a16:creationId xmlns:a16="http://schemas.microsoft.com/office/drawing/2014/main" id="{EEED4338-D921-4B6C-A6BE-5D5B909D78E8}"/>
                  </a:ext>
                </a:extLst>
              </p:cNvPr>
              <p:cNvSpPr>
                <a:spLocks noChangeArrowheads="1"/>
              </p:cNvSpPr>
              <p:nvPr/>
            </p:nvSpPr>
            <p:spPr bwMode="auto">
              <a:xfrm rot="5205505" flipH="1">
                <a:off x="5434" y="1637"/>
                <a:ext cx="21" cy="18"/>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11" name="Oval 46">
                <a:extLst>
                  <a:ext uri="{FF2B5EF4-FFF2-40B4-BE49-F238E27FC236}">
                    <a16:creationId xmlns:a16="http://schemas.microsoft.com/office/drawing/2014/main" id="{055F02AF-E8CE-4056-93C0-46784557439E}"/>
                  </a:ext>
                </a:extLst>
              </p:cNvPr>
              <p:cNvSpPr>
                <a:spLocks noChangeArrowheads="1"/>
              </p:cNvSpPr>
              <p:nvPr/>
            </p:nvSpPr>
            <p:spPr bwMode="auto">
              <a:xfrm rot="5205505" flipH="1">
                <a:off x="5528" y="1586"/>
                <a:ext cx="21" cy="19"/>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12" name="Oval 47">
                <a:extLst>
                  <a:ext uri="{FF2B5EF4-FFF2-40B4-BE49-F238E27FC236}">
                    <a16:creationId xmlns:a16="http://schemas.microsoft.com/office/drawing/2014/main" id="{99C20A83-B6A9-4C54-826E-08721AA6D813}"/>
                  </a:ext>
                </a:extLst>
              </p:cNvPr>
              <p:cNvSpPr>
                <a:spLocks noChangeArrowheads="1"/>
              </p:cNvSpPr>
              <p:nvPr/>
            </p:nvSpPr>
            <p:spPr bwMode="auto">
              <a:xfrm rot="5205505" flipH="1">
                <a:off x="5592" y="1360"/>
                <a:ext cx="21" cy="19"/>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13" name="Oval 48">
                <a:extLst>
                  <a:ext uri="{FF2B5EF4-FFF2-40B4-BE49-F238E27FC236}">
                    <a16:creationId xmlns:a16="http://schemas.microsoft.com/office/drawing/2014/main" id="{AE0C6EA4-9488-4A3E-B857-A1C03DE131ED}"/>
                  </a:ext>
                </a:extLst>
              </p:cNvPr>
              <p:cNvSpPr>
                <a:spLocks noChangeArrowheads="1"/>
              </p:cNvSpPr>
              <p:nvPr/>
            </p:nvSpPr>
            <p:spPr bwMode="auto">
              <a:xfrm rot="5205505" flipH="1">
                <a:off x="5129" y="1303"/>
                <a:ext cx="21" cy="19"/>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14" name="Oval 49">
                <a:extLst>
                  <a:ext uri="{FF2B5EF4-FFF2-40B4-BE49-F238E27FC236}">
                    <a16:creationId xmlns:a16="http://schemas.microsoft.com/office/drawing/2014/main" id="{CA498ABC-AF18-4AEC-9A39-AC18AEC7DB1A}"/>
                  </a:ext>
                </a:extLst>
              </p:cNvPr>
              <p:cNvSpPr>
                <a:spLocks noChangeArrowheads="1"/>
              </p:cNvSpPr>
              <p:nvPr/>
            </p:nvSpPr>
            <p:spPr bwMode="auto">
              <a:xfrm rot="5205505" flipH="1">
                <a:off x="5401" y="1366"/>
                <a:ext cx="20" cy="19"/>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15" name="Oval 50">
                <a:extLst>
                  <a:ext uri="{FF2B5EF4-FFF2-40B4-BE49-F238E27FC236}">
                    <a16:creationId xmlns:a16="http://schemas.microsoft.com/office/drawing/2014/main" id="{D86879CD-DCCA-4D70-9196-7C56FEE3EF60}"/>
                  </a:ext>
                </a:extLst>
              </p:cNvPr>
              <p:cNvSpPr>
                <a:spLocks noChangeArrowheads="1"/>
              </p:cNvSpPr>
              <p:nvPr/>
            </p:nvSpPr>
            <p:spPr bwMode="auto">
              <a:xfrm rot="5205505" flipH="1">
                <a:off x="5435" y="1437"/>
                <a:ext cx="21" cy="19"/>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16" name="Oval 51">
                <a:extLst>
                  <a:ext uri="{FF2B5EF4-FFF2-40B4-BE49-F238E27FC236}">
                    <a16:creationId xmlns:a16="http://schemas.microsoft.com/office/drawing/2014/main" id="{6ECDEC74-0A72-471C-814E-B137A1D37C13}"/>
                  </a:ext>
                </a:extLst>
              </p:cNvPr>
              <p:cNvSpPr>
                <a:spLocks noChangeArrowheads="1"/>
              </p:cNvSpPr>
              <p:nvPr/>
            </p:nvSpPr>
            <p:spPr bwMode="auto">
              <a:xfrm rot="5205505" flipH="1">
                <a:off x="5470" y="1430"/>
                <a:ext cx="20" cy="19"/>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17" name="Oval 52">
                <a:extLst>
                  <a:ext uri="{FF2B5EF4-FFF2-40B4-BE49-F238E27FC236}">
                    <a16:creationId xmlns:a16="http://schemas.microsoft.com/office/drawing/2014/main" id="{80BC568D-ABC2-432D-9F2B-4C87BB15C8A2}"/>
                  </a:ext>
                </a:extLst>
              </p:cNvPr>
              <p:cNvSpPr>
                <a:spLocks noChangeArrowheads="1"/>
              </p:cNvSpPr>
              <p:nvPr/>
            </p:nvSpPr>
            <p:spPr bwMode="auto">
              <a:xfrm rot="5205505" flipH="1">
                <a:off x="5412" y="1326"/>
                <a:ext cx="21" cy="19"/>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18" name="Oval 53">
                <a:extLst>
                  <a:ext uri="{FF2B5EF4-FFF2-40B4-BE49-F238E27FC236}">
                    <a16:creationId xmlns:a16="http://schemas.microsoft.com/office/drawing/2014/main" id="{3A6B29F9-4662-4951-98D1-F1DBA3DE37CE}"/>
                  </a:ext>
                </a:extLst>
              </p:cNvPr>
              <p:cNvSpPr>
                <a:spLocks noChangeArrowheads="1"/>
              </p:cNvSpPr>
              <p:nvPr/>
            </p:nvSpPr>
            <p:spPr bwMode="auto">
              <a:xfrm rot="5205505" flipH="1">
                <a:off x="5456" y="1392"/>
                <a:ext cx="20" cy="19"/>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19" name="Oval 54">
                <a:extLst>
                  <a:ext uri="{FF2B5EF4-FFF2-40B4-BE49-F238E27FC236}">
                    <a16:creationId xmlns:a16="http://schemas.microsoft.com/office/drawing/2014/main" id="{0C893589-0716-4F12-9CB4-49796F51B2E8}"/>
                  </a:ext>
                </a:extLst>
              </p:cNvPr>
              <p:cNvSpPr>
                <a:spLocks noChangeArrowheads="1"/>
              </p:cNvSpPr>
              <p:nvPr/>
            </p:nvSpPr>
            <p:spPr bwMode="auto">
              <a:xfrm rot="5205505" flipH="1">
                <a:off x="5397" y="1305"/>
                <a:ext cx="21" cy="19"/>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20" name="Oval 55">
                <a:extLst>
                  <a:ext uri="{FF2B5EF4-FFF2-40B4-BE49-F238E27FC236}">
                    <a16:creationId xmlns:a16="http://schemas.microsoft.com/office/drawing/2014/main" id="{AA90E42D-9CBF-4572-B778-BEFE6067C4A5}"/>
                  </a:ext>
                </a:extLst>
              </p:cNvPr>
              <p:cNvSpPr>
                <a:spLocks noChangeArrowheads="1"/>
              </p:cNvSpPr>
              <p:nvPr/>
            </p:nvSpPr>
            <p:spPr bwMode="auto">
              <a:xfrm rot="5205505" flipH="1">
                <a:off x="5484" y="1257"/>
                <a:ext cx="21" cy="19"/>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21" name="Oval 56">
                <a:extLst>
                  <a:ext uri="{FF2B5EF4-FFF2-40B4-BE49-F238E27FC236}">
                    <a16:creationId xmlns:a16="http://schemas.microsoft.com/office/drawing/2014/main" id="{10775A41-EB51-4DAC-8A49-0B526DE85D13}"/>
                  </a:ext>
                </a:extLst>
              </p:cNvPr>
              <p:cNvSpPr>
                <a:spLocks noChangeArrowheads="1"/>
              </p:cNvSpPr>
              <p:nvPr/>
            </p:nvSpPr>
            <p:spPr bwMode="auto">
              <a:xfrm rot="5205505" flipH="1">
                <a:off x="5512" y="1238"/>
                <a:ext cx="21" cy="19"/>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22" name="Oval 57">
                <a:extLst>
                  <a:ext uri="{FF2B5EF4-FFF2-40B4-BE49-F238E27FC236}">
                    <a16:creationId xmlns:a16="http://schemas.microsoft.com/office/drawing/2014/main" id="{88367F48-C010-4E2E-80FB-0D9001A914DC}"/>
                  </a:ext>
                </a:extLst>
              </p:cNvPr>
              <p:cNvSpPr>
                <a:spLocks noChangeArrowheads="1"/>
              </p:cNvSpPr>
              <p:nvPr/>
            </p:nvSpPr>
            <p:spPr bwMode="auto">
              <a:xfrm rot="5205505" flipH="1">
                <a:off x="5422" y="1259"/>
                <a:ext cx="21" cy="19"/>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23" name="Oval 58">
                <a:extLst>
                  <a:ext uri="{FF2B5EF4-FFF2-40B4-BE49-F238E27FC236}">
                    <a16:creationId xmlns:a16="http://schemas.microsoft.com/office/drawing/2014/main" id="{C521B182-373C-4C87-A09B-10630BF9C1FC}"/>
                  </a:ext>
                </a:extLst>
              </p:cNvPr>
              <p:cNvSpPr>
                <a:spLocks noChangeArrowheads="1"/>
              </p:cNvSpPr>
              <p:nvPr/>
            </p:nvSpPr>
            <p:spPr bwMode="auto">
              <a:xfrm rot="5205505" flipH="1">
                <a:off x="5434" y="1347"/>
                <a:ext cx="20" cy="19"/>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24" name="Oval 59">
                <a:extLst>
                  <a:ext uri="{FF2B5EF4-FFF2-40B4-BE49-F238E27FC236}">
                    <a16:creationId xmlns:a16="http://schemas.microsoft.com/office/drawing/2014/main" id="{2B10A5A7-79E9-4FB4-994B-8A75CBDD2C09}"/>
                  </a:ext>
                </a:extLst>
              </p:cNvPr>
              <p:cNvSpPr>
                <a:spLocks noChangeArrowheads="1"/>
              </p:cNvSpPr>
              <p:nvPr/>
            </p:nvSpPr>
            <p:spPr bwMode="auto">
              <a:xfrm rot="5205505" flipH="1">
                <a:off x="5447" y="1283"/>
                <a:ext cx="22" cy="19"/>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25" name="Oval 60">
                <a:extLst>
                  <a:ext uri="{FF2B5EF4-FFF2-40B4-BE49-F238E27FC236}">
                    <a16:creationId xmlns:a16="http://schemas.microsoft.com/office/drawing/2014/main" id="{EE055A2F-ADD2-4091-B880-1A1FC99D0329}"/>
                  </a:ext>
                </a:extLst>
              </p:cNvPr>
              <p:cNvSpPr>
                <a:spLocks noChangeArrowheads="1"/>
              </p:cNvSpPr>
              <p:nvPr/>
            </p:nvSpPr>
            <p:spPr bwMode="auto">
              <a:xfrm rot="5205505" flipH="1">
                <a:off x="5399" y="1233"/>
                <a:ext cx="21" cy="19"/>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26" name="Oval 61">
                <a:extLst>
                  <a:ext uri="{FF2B5EF4-FFF2-40B4-BE49-F238E27FC236}">
                    <a16:creationId xmlns:a16="http://schemas.microsoft.com/office/drawing/2014/main" id="{CF1479EB-6F9F-4C0E-BF57-FDAE124C1253}"/>
                  </a:ext>
                </a:extLst>
              </p:cNvPr>
              <p:cNvSpPr>
                <a:spLocks noChangeArrowheads="1"/>
              </p:cNvSpPr>
              <p:nvPr/>
            </p:nvSpPr>
            <p:spPr bwMode="auto">
              <a:xfrm rot="5205505" flipH="1">
                <a:off x="5442" y="1314"/>
                <a:ext cx="21" cy="19"/>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27" name="Oval 62">
                <a:extLst>
                  <a:ext uri="{FF2B5EF4-FFF2-40B4-BE49-F238E27FC236}">
                    <a16:creationId xmlns:a16="http://schemas.microsoft.com/office/drawing/2014/main" id="{71BC3ED5-2CB7-472A-86B6-DAB0A05FFA95}"/>
                  </a:ext>
                </a:extLst>
              </p:cNvPr>
              <p:cNvSpPr>
                <a:spLocks noChangeArrowheads="1"/>
              </p:cNvSpPr>
              <p:nvPr/>
            </p:nvSpPr>
            <p:spPr bwMode="auto">
              <a:xfrm rot="5205505" flipH="1">
                <a:off x="5410" y="1469"/>
                <a:ext cx="21" cy="19"/>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28" name="Oval 63">
                <a:extLst>
                  <a:ext uri="{FF2B5EF4-FFF2-40B4-BE49-F238E27FC236}">
                    <a16:creationId xmlns:a16="http://schemas.microsoft.com/office/drawing/2014/main" id="{A6E6EB76-4A67-4492-A9BA-1F34826ACB0E}"/>
                  </a:ext>
                </a:extLst>
              </p:cNvPr>
              <p:cNvSpPr>
                <a:spLocks noChangeArrowheads="1"/>
              </p:cNvSpPr>
              <p:nvPr/>
            </p:nvSpPr>
            <p:spPr bwMode="auto">
              <a:xfrm rot="5205505" flipH="1">
                <a:off x="5414" y="1396"/>
                <a:ext cx="21" cy="18"/>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29" name="Oval 64">
                <a:extLst>
                  <a:ext uri="{FF2B5EF4-FFF2-40B4-BE49-F238E27FC236}">
                    <a16:creationId xmlns:a16="http://schemas.microsoft.com/office/drawing/2014/main" id="{50368314-B313-4821-9CE8-F94D22ED80F4}"/>
                  </a:ext>
                </a:extLst>
              </p:cNvPr>
              <p:cNvSpPr>
                <a:spLocks noChangeArrowheads="1"/>
              </p:cNvSpPr>
              <p:nvPr/>
            </p:nvSpPr>
            <p:spPr bwMode="auto">
              <a:xfrm rot="5205505" flipH="1">
                <a:off x="5375" y="1469"/>
                <a:ext cx="20" cy="19"/>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30" name="Oval 65">
                <a:extLst>
                  <a:ext uri="{FF2B5EF4-FFF2-40B4-BE49-F238E27FC236}">
                    <a16:creationId xmlns:a16="http://schemas.microsoft.com/office/drawing/2014/main" id="{FAE29D95-E8FB-4B51-BC11-D7BB801CD7E8}"/>
                  </a:ext>
                </a:extLst>
              </p:cNvPr>
              <p:cNvSpPr>
                <a:spLocks noChangeArrowheads="1"/>
              </p:cNvSpPr>
              <p:nvPr/>
            </p:nvSpPr>
            <p:spPr bwMode="auto">
              <a:xfrm rot="5205505" flipH="1">
                <a:off x="5459" y="1473"/>
                <a:ext cx="21" cy="19"/>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31" name="Oval 66">
                <a:extLst>
                  <a:ext uri="{FF2B5EF4-FFF2-40B4-BE49-F238E27FC236}">
                    <a16:creationId xmlns:a16="http://schemas.microsoft.com/office/drawing/2014/main" id="{CA72D1CC-168F-459E-822D-FC57F7FA68AF}"/>
                  </a:ext>
                </a:extLst>
              </p:cNvPr>
              <p:cNvSpPr>
                <a:spLocks noChangeArrowheads="1"/>
              </p:cNvSpPr>
              <p:nvPr/>
            </p:nvSpPr>
            <p:spPr bwMode="auto">
              <a:xfrm rot="5205505" flipH="1">
                <a:off x="5433" y="1492"/>
                <a:ext cx="20" cy="19"/>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32" name="Oval 67">
                <a:extLst>
                  <a:ext uri="{FF2B5EF4-FFF2-40B4-BE49-F238E27FC236}">
                    <a16:creationId xmlns:a16="http://schemas.microsoft.com/office/drawing/2014/main" id="{F871713E-5ED2-4ED4-AF64-9AAF917E2533}"/>
                  </a:ext>
                </a:extLst>
              </p:cNvPr>
              <p:cNvSpPr>
                <a:spLocks noChangeArrowheads="1"/>
              </p:cNvSpPr>
              <p:nvPr/>
            </p:nvSpPr>
            <p:spPr bwMode="auto">
              <a:xfrm rot="5205505" flipH="1">
                <a:off x="5445" y="1227"/>
                <a:ext cx="21" cy="19"/>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33" name="Oval 68">
                <a:extLst>
                  <a:ext uri="{FF2B5EF4-FFF2-40B4-BE49-F238E27FC236}">
                    <a16:creationId xmlns:a16="http://schemas.microsoft.com/office/drawing/2014/main" id="{3315EEC1-E84E-410F-8506-6FD97C6BA3DA}"/>
                  </a:ext>
                </a:extLst>
              </p:cNvPr>
              <p:cNvSpPr>
                <a:spLocks noChangeArrowheads="1"/>
              </p:cNvSpPr>
              <p:nvPr/>
            </p:nvSpPr>
            <p:spPr bwMode="auto">
              <a:xfrm rot="5205505" flipH="1">
                <a:off x="5413" y="1426"/>
                <a:ext cx="21" cy="19"/>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34" name="Oval 69">
                <a:extLst>
                  <a:ext uri="{FF2B5EF4-FFF2-40B4-BE49-F238E27FC236}">
                    <a16:creationId xmlns:a16="http://schemas.microsoft.com/office/drawing/2014/main" id="{948ECEB1-3E98-4510-A3D4-8A377568F0A7}"/>
                  </a:ext>
                </a:extLst>
              </p:cNvPr>
              <p:cNvSpPr>
                <a:spLocks noChangeArrowheads="1"/>
              </p:cNvSpPr>
              <p:nvPr/>
            </p:nvSpPr>
            <p:spPr bwMode="auto">
              <a:xfrm rot="5205505" flipH="1">
                <a:off x="5220" y="1585"/>
                <a:ext cx="21" cy="19"/>
              </a:xfrm>
              <a:prstGeom prst="ellipse">
                <a:avLst/>
              </a:prstGeom>
              <a:solidFill>
                <a:srgbClr val="FF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35" name="Oval 70">
                <a:extLst>
                  <a:ext uri="{FF2B5EF4-FFF2-40B4-BE49-F238E27FC236}">
                    <a16:creationId xmlns:a16="http://schemas.microsoft.com/office/drawing/2014/main" id="{33357C44-EA36-4F89-8115-CD10A04515BF}"/>
                  </a:ext>
                </a:extLst>
              </p:cNvPr>
              <p:cNvSpPr>
                <a:spLocks noChangeArrowheads="1"/>
              </p:cNvSpPr>
              <p:nvPr/>
            </p:nvSpPr>
            <p:spPr bwMode="auto">
              <a:xfrm rot="5205505" flipH="1">
                <a:off x="5275" y="1565"/>
                <a:ext cx="21" cy="19"/>
              </a:xfrm>
              <a:prstGeom prst="ellipse">
                <a:avLst/>
              </a:prstGeom>
              <a:solidFill>
                <a:srgbClr val="FF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36" name="Oval 71">
                <a:extLst>
                  <a:ext uri="{FF2B5EF4-FFF2-40B4-BE49-F238E27FC236}">
                    <a16:creationId xmlns:a16="http://schemas.microsoft.com/office/drawing/2014/main" id="{340FD861-249F-4C76-98CC-37881F1D045B}"/>
                  </a:ext>
                </a:extLst>
              </p:cNvPr>
              <p:cNvSpPr>
                <a:spLocks noChangeArrowheads="1"/>
              </p:cNvSpPr>
              <p:nvPr/>
            </p:nvSpPr>
            <p:spPr bwMode="auto">
              <a:xfrm rot="5205505" flipH="1">
                <a:off x="5199" y="1485"/>
                <a:ext cx="22" cy="20"/>
              </a:xfrm>
              <a:prstGeom prst="ellipse">
                <a:avLst/>
              </a:prstGeom>
              <a:solidFill>
                <a:srgbClr val="FF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37" name="Oval 72">
                <a:extLst>
                  <a:ext uri="{FF2B5EF4-FFF2-40B4-BE49-F238E27FC236}">
                    <a16:creationId xmlns:a16="http://schemas.microsoft.com/office/drawing/2014/main" id="{52044F27-E32C-4A76-8A5F-A625F32E95A0}"/>
                  </a:ext>
                </a:extLst>
              </p:cNvPr>
              <p:cNvSpPr>
                <a:spLocks noChangeArrowheads="1"/>
              </p:cNvSpPr>
              <p:nvPr/>
            </p:nvSpPr>
            <p:spPr bwMode="auto">
              <a:xfrm rot="5205505" flipH="1">
                <a:off x="5241" y="1553"/>
                <a:ext cx="21" cy="18"/>
              </a:xfrm>
              <a:prstGeom prst="ellipse">
                <a:avLst/>
              </a:prstGeom>
              <a:solidFill>
                <a:srgbClr val="FF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38" name="Oval 73">
                <a:extLst>
                  <a:ext uri="{FF2B5EF4-FFF2-40B4-BE49-F238E27FC236}">
                    <a16:creationId xmlns:a16="http://schemas.microsoft.com/office/drawing/2014/main" id="{4880D70A-05A2-4DDA-86FB-8C9F1ED260E4}"/>
                  </a:ext>
                </a:extLst>
              </p:cNvPr>
              <p:cNvSpPr>
                <a:spLocks noChangeArrowheads="1"/>
              </p:cNvSpPr>
              <p:nvPr/>
            </p:nvSpPr>
            <p:spPr bwMode="auto">
              <a:xfrm rot="5205505" flipH="1">
                <a:off x="5204" y="1439"/>
                <a:ext cx="21" cy="19"/>
              </a:xfrm>
              <a:prstGeom prst="ellipse">
                <a:avLst/>
              </a:prstGeom>
              <a:solidFill>
                <a:srgbClr val="FF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39" name="Oval 74">
                <a:extLst>
                  <a:ext uri="{FF2B5EF4-FFF2-40B4-BE49-F238E27FC236}">
                    <a16:creationId xmlns:a16="http://schemas.microsoft.com/office/drawing/2014/main" id="{36BB35A9-3E9E-4F0B-99AF-10A4B4199C68}"/>
                  </a:ext>
                </a:extLst>
              </p:cNvPr>
              <p:cNvSpPr>
                <a:spLocks noChangeArrowheads="1"/>
              </p:cNvSpPr>
              <p:nvPr/>
            </p:nvSpPr>
            <p:spPr bwMode="auto">
              <a:xfrm rot="5205505" flipH="1">
                <a:off x="5290" y="1391"/>
                <a:ext cx="21" cy="19"/>
              </a:xfrm>
              <a:prstGeom prst="ellipse">
                <a:avLst/>
              </a:prstGeom>
              <a:solidFill>
                <a:srgbClr val="FF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40" name="Oval 75">
                <a:extLst>
                  <a:ext uri="{FF2B5EF4-FFF2-40B4-BE49-F238E27FC236}">
                    <a16:creationId xmlns:a16="http://schemas.microsoft.com/office/drawing/2014/main" id="{AFB9D77F-8AB8-4229-9430-8B8FC40DF2B9}"/>
                  </a:ext>
                </a:extLst>
              </p:cNvPr>
              <p:cNvSpPr>
                <a:spLocks noChangeArrowheads="1"/>
              </p:cNvSpPr>
              <p:nvPr/>
            </p:nvSpPr>
            <p:spPr bwMode="auto">
              <a:xfrm rot="5205505" flipH="1">
                <a:off x="5306" y="1602"/>
                <a:ext cx="21" cy="19"/>
              </a:xfrm>
              <a:prstGeom prst="ellipse">
                <a:avLst/>
              </a:prstGeom>
              <a:solidFill>
                <a:srgbClr val="FF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41" name="Oval 76">
                <a:extLst>
                  <a:ext uri="{FF2B5EF4-FFF2-40B4-BE49-F238E27FC236}">
                    <a16:creationId xmlns:a16="http://schemas.microsoft.com/office/drawing/2014/main" id="{6DF5BFCD-DDD2-457E-8291-8CD47BD438F9}"/>
                  </a:ext>
                </a:extLst>
              </p:cNvPr>
              <p:cNvSpPr>
                <a:spLocks noChangeArrowheads="1"/>
              </p:cNvSpPr>
              <p:nvPr/>
            </p:nvSpPr>
            <p:spPr bwMode="auto">
              <a:xfrm rot="5205505" flipH="1">
                <a:off x="5230" y="1393"/>
                <a:ext cx="21" cy="19"/>
              </a:xfrm>
              <a:prstGeom prst="ellipse">
                <a:avLst/>
              </a:prstGeom>
              <a:solidFill>
                <a:srgbClr val="FF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42" name="Oval 77">
                <a:extLst>
                  <a:ext uri="{FF2B5EF4-FFF2-40B4-BE49-F238E27FC236}">
                    <a16:creationId xmlns:a16="http://schemas.microsoft.com/office/drawing/2014/main" id="{B80254BA-1025-4EEF-8A9E-401D47D4B107}"/>
                  </a:ext>
                </a:extLst>
              </p:cNvPr>
              <p:cNvSpPr>
                <a:spLocks noChangeArrowheads="1"/>
              </p:cNvSpPr>
              <p:nvPr/>
            </p:nvSpPr>
            <p:spPr bwMode="auto">
              <a:xfrm rot="5205505" flipH="1">
                <a:off x="5284" y="1356"/>
                <a:ext cx="20" cy="18"/>
              </a:xfrm>
              <a:prstGeom prst="ellipse">
                <a:avLst/>
              </a:prstGeom>
              <a:solidFill>
                <a:srgbClr val="FF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43" name="Oval 78">
                <a:extLst>
                  <a:ext uri="{FF2B5EF4-FFF2-40B4-BE49-F238E27FC236}">
                    <a16:creationId xmlns:a16="http://schemas.microsoft.com/office/drawing/2014/main" id="{FBCEB479-CF19-4ECA-9A8D-3E0F8D9A255E}"/>
                  </a:ext>
                </a:extLst>
              </p:cNvPr>
              <p:cNvSpPr>
                <a:spLocks noChangeArrowheads="1"/>
              </p:cNvSpPr>
              <p:nvPr/>
            </p:nvSpPr>
            <p:spPr bwMode="auto">
              <a:xfrm rot="5205505" flipH="1">
                <a:off x="5254" y="1419"/>
                <a:ext cx="21" cy="18"/>
              </a:xfrm>
              <a:prstGeom prst="ellipse">
                <a:avLst/>
              </a:prstGeom>
              <a:solidFill>
                <a:srgbClr val="FF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44" name="Oval 79">
                <a:extLst>
                  <a:ext uri="{FF2B5EF4-FFF2-40B4-BE49-F238E27FC236}">
                    <a16:creationId xmlns:a16="http://schemas.microsoft.com/office/drawing/2014/main" id="{395815A1-9052-43A7-9FBC-BF2E71DE996C}"/>
                  </a:ext>
                </a:extLst>
              </p:cNvPr>
              <p:cNvSpPr>
                <a:spLocks noChangeArrowheads="1"/>
              </p:cNvSpPr>
              <p:nvPr/>
            </p:nvSpPr>
            <p:spPr bwMode="auto">
              <a:xfrm rot="5205505" flipH="1">
                <a:off x="5263" y="1598"/>
                <a:ext cx="21" cy="19"/>
              </a:xfrm>
              <a:prstGeom prst="ellipse">
                <a:avLst/>
              </a:prstGeom>
              <a:solidFill>
                <a:srgbClr val="FF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45" name="Oval 80">
                <a:extLst>
                  <a:ext uri="{FF2B5EF4-FFF2-40B4-BE49-F238E27FC236}">
                    <a16:creationId xmlns:a16="http://schemas.microsoft.com/office/drawing/2014/main" id="{72CBF9F4-DF3C-4111-9E89-C96572202D98}"/>
                  </a:ext>
                </a:extLst>
              </p:cNvPr>
              <p:cNvSpPr>
                <a:spLocks noChangeArrowheads="1"/>
              </p:cNvSpPr>
              <p:nvPr/>
            </p:nvSpPr>
            <p:spPr bwMode="auto">
              <a:xfrm rot="5205505" flipH="1">
                <a:off x="5294" y="1672"/>
                <a:ext cx="21" cy="19"/>
              </a:xfrm>
              <a:prstGeom prst="ellipse">
                <a:avLst/>
              </a:prstGeom>
              <a:solidFill>
                <a:srgbClr val="FF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46" name="Oval 81">
                <a:extLst>
                  <a:ext uri="{FF2B5EF4-FFF2-40B4-BE49-F238E27FC236}">
                    <a16:creationId xmlns:a16="http://schemas.microsoft.com/office/drawing/2014/main" id="{A313DC7A-13BE-4BA7-8B63-410DCB397FCA}"/>
                  </a:ext>
                </a:extLst>
              </p:cNvPr>
              <p:cNvSpPr>
                <a:spLocks noChangeArrowheads="1"/>
              </p:cNvSpPr>
              <p:nvPr/>
            </p:nvSpPr>
            <p:spPr bwMode="auto">
              <a:xfrm rot="5205505" flipH="1">
                <a:off x="5220" y="1529"/>
                <a:ext cx="21" cy="19"/>
              </a:xfrm>
              <a:prstGeom prst="ellipse">
                <a:avLst/>
              </a:prstGeom>
              <a:solidFill>
                <a:srgbClr val="FF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47" name="Oval 82">
                <a:extLst>
                  <a:ext uri="{FF2B5EF4-FFF2-40B4-BE49-F238E27FC236}">
                    <a16:creationId xmlns:a16="http://schemas.microsoft.com/office/drawing/2014/main" id="{F5E5B46E-0D63-4917-B33D-EEA3ED271372}"/>
                  </a:ext>
                </a:extLst>
              </p:cNvPr>
              <p:cNvSpPr>
                <a:spLocks noChangeArrowheads="1"/>
              </p:cNvSpPr>
              <p:nvPr/>
            </p:nvSpPr>
            <p:spPr bwMode="auto">
              <a:xfrm rot="5205505" flipH="1">
                <a:off x="5174" y="1538"/>
                <a:ext cx="21" cy="19"/>
              </a:xfrm>
              <a:prstGeom prst="ellipse">
                <a:avLst/>
              </a:prstGeom>
              <a:solidFill>
                <a:srgbClr val="FF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48" name="Oval 83">
                <a:extLst>
                  <a:ext uri="{FF2B5EF4-FFF2-40B4-BE49-F238E27FC236}">
                    <a16:creationId xmlns:a16="http://schemas.microsoft.com/office/drawing/2014/main" id="{DA297272-306A-44B9-98D0-1BD3BED9FFBB}"/>
                  </a:ext>
                </a:extLst>
              </p:cNvPr>
              <p:cNvSpPr>
                <a:spLocks noChangeArrowheads="1"/>
              </p:cNvSpPr>
              <p:nvPr/>
            </p:nvSpPr>
            <p:spPr bwMode="auto">
              <a:xfrm rot="5205505" flipH="1">
                <a:off x="5140" y="1500"/>
                <a:ext cx="21" cy="19"/>
              </a:xfrm>
              <a:prstGeom prst="ellipse">
                <a:avLst/>
              </a:prstGeom>
              <a:solidFill>
                <a:srgbClr val="FF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49" name="Oval 84">
                <a:extLst>
                  <a:ext uri="{FF2B5EF4-FFF2-40B4-BE49-F238E27FC236}">
                    <a16:creationId xmlns:a16="http://schemas.microsoft.com/office/drawing/2014/main" id="{C0634B4E-6956-4968-BB7D-BEED74C5E0BE}"/>
                  </a:ext>
                </a:extLst>
              </p:cNvPr>
              <p:cNvSpPr>
                <a:spLocks noChangeArrowheads="1"/>
              </p:cNvSpPr>
              <p:nvPr/>
            </p:nvSpPr>
            <p:spPr bwMode="auto">
              <a:xfrm rot="5205505" flipH="1">
                <a:off x="5254" y="1385"/>
                <a:ext cx="22" cy="19"/>
              </a:xfrm>
              <a:prstGeom prst="ellipse">
                <a:avLst/>
              </a:prstGeom>
              <a:solidFill>
                <a:srgbClr val="FF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50" name="Oval 85">
                <a:extLst>
                  <a:ext uri="{FF2B5EF4-FFF2-40B4-BE49-F238E27FC236}">
                    <a16:creationId xmlns:a16="http://schemas.microsoft.com/office/drawing/2014/main" id="{60967986-4738-48A0-8D1E-C845D62C2BBF}"/>
                  </a:ext>
                </a:extLst>
              </p:cNvPr>
              <p:cNvSpPr>
                <a:spLocks noChangeArrowheads="1"/>
              </p:cNvSpPr>
              <p:nvPr/>
            </p:nvSpPr>
            <p:spPr bwMode="auto">
              <a:xfrm rot="5205505" flipH="1">
                <a:off x="5170" y="1464"/>
                <a:ext cx="20" cy="19"/>
              </a:xfrm>
              <a:prstGeom prst="ellipse">
                <a:avLst/>
              </a:prstGeom>
              <a:solidFill>
                <a:srgbClr val="FF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51" name="Oval 86">
                <a:extLst>
                  <a:ext uri="{FF2B5EF4-FFF2-40B4-BE49-F238E27FC236}">
                    <a16:creationId xmlns:a16="http://schemas.microsoft.com/office/drawing/2014/main" id="{0BACEAEC-F874-43A1-A528-8A67A74D8990}"/>
                  </a:ext>
                </a:extLst>
              </p:cNvPr>
              <p:cNvSpPr>
                <a:spLocks noChangeArrowheads="1"/>
              </p:cNvSpPr>
              <p:nvPr/>
            </p:nvSpPr>
            <p:spPr bwMode="auto">
              <a:xfrm rot="5205505" flipH="1">
                <a:off x="5202" y="1546"/>
                <a:ext cx="21" cy="20"/>
              </a:xfrm>
              <a:prstGeom prst="ellipse">
                <a:avLst/>
              </a:prstGeom>
              <a:solidFill>
                <a:srgbClr val="FF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52" name="Oval 87">
                <a:extLst>
                  <a:ext uri="{FF2B5EF4-FFF2-40B4-BE49-F238E27FC236}">
                    <a16:creationId xmlns:a16="http://schemas.microsoft.com/office/drawing/2014/main" id="{CBD2823F-8A95-47E1-93EB-053F3EDDD2F0}"/>
                  </a:ext>
                </a:extLst>
              </p:cNvPr>
              <p:cNvSpPr>
                <a:spLocks noChangeArrowheads="1"/>
              </p:cNvSpPr>
              <p:nvPr/>
            </p:nvSpPr>
            <p:spPr bwMode="auto">
              <a:xfrm rot="5205505" flipH="1">
                <a:off x="5285" y="1625"/>
                <a:ext cx="21" cy="19"/>
              </a:xfrm>
              <a:prstGeom prst="ellipse">
                <a:avLst/>
              </a:prstGeom>
              <a:solidFill>
                <a:srgbClr val="FF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53" name="Oval 88">
                <a:extLst>
                  <a:ext uri="{FF2B5EF4-FFF2-40B4-BE49-F238E27FC236}">
                    <a16:creationId xmlns:a16="http://schemas.microsoft.com/office/drawing/2014/main" id="{805B0D55-3297-4941-BCC2-E89A236B6530}"/>
                  </a:ext>
                </a:extLst>
              </p:cNvPr>
              <p:cNvSpPr>
                <a:spLocks noChangeArrowheads="1"/>
              </p:cNvSpPr>
              <p:nvPr/>
            </p:nvSpPr>
            <p:spPr bwMode="auto">
              <a:xfrm rot="5205505" flipH="1">
                <a:off x="5320" y="1653"/>
                <a:ext cx="21" cy="19"/>
              </a:xfrm>
              <a:prstGeom prst="ellipse">
                <a:avLst/>
              </a:prstGeom>
              <a:solidFill>
                <a:srgbClr val="FF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54" name="Oval 89">
                <a:extLst>
                  <a:ext uri="{FF2B5EF4-FFF2-40B4-BE49-F238E27FC236}">
                    <a16:creationId xmlns:a16="http://schemas.microsoft.com/office/drawing/2014/main" id="{DA1AC37F-59D1-4233-9A7F-54E69638F397}"/>
                  </a:ext>
                </a:extLst>
              </p:cNvPr>
              <p:cNvSpPr>
                <a:spLocks noChangeArrowheads="1"/>
              </p:cNvSpPr>
              <p:nvPr/>
            </p:nvSpPr>
            <p:spPr bwMode="auto">
              <a:xfrm rot="5205505" flipH="1">
                <a:off x="4893" y="1315"/>
                <a:ext cx="21" cy="19"/>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55" name="Oval 90">
                <a:extLst>
                  <a:ext uri="{FF2B5EF4-FFF2-40B4-BE49-F238E27FC236}">
                    <a16:creationId xmlns:a16="http://schemas.microsoft.com/office/drawing/2014/main" id="{71E13378-4BD9-4E12-90D3-2C51920BB666}"/>
                  </a:ext>
                </a:extLst>
              </p:cNvPr>
              <p:cNvSpPr>
                <a:spLocks noChangeArrowheads="1"/>
              </p:cNvSpPr>
              <p:nvPr/>
            </p:nvSpPr>
            <p:spPr bwMode="auto">
              <a:xfrm rot="5205505" flipH="1">
                <a:off x="4743" y="1400"/>
                <a:ext cx="21" cy="19"/>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56" name="Oval 91">
                <a:extLst>
                  <a:ext uri="{FF2B5EF4-FFF2-40B4-BE49-F238E27FC236}">
                    <a16:creationId xmlns:a16="http://schemas.microsoft.com/office/drawing/2014/main" id="{0980F542-3C61-4FCA-9159-99E28D3744A1}"/>
                  </a:ext>
                </a:extLst>
              </p:cNvPr>
              <p:cNvSpPr>
                <a:spLocks noChangeArrowheads="1"/>
              </p:cNvSpPr>
              <p:nvPr/>
            </p:nvSpPr>
            <p:spPr bwMode="auto">
              <a:xfrm rot="5205505" flipH="1">
                <a:off x="5035" y="1402"/>
                <a:ext cx="21" cy="19"/>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57" name="Oval 92">
                <a:extLst>
                  <a:ext uri="{FF2B5EF4-FFF2-40B4-BE49-F238E27FC236}">
                    <a16:creationId xmlns:a16="http://schemas.microsoft.com/office/drawing/2014/main" id="{D1919C73-8235-4F00-916A-D12165B4C1C2}"/>
                  </a:ext>
                </a:extLst>
              </p:cNvPr>
              <p:cNvSpPr>
                <a:spLocks noChangeArrowheads="1"/>
              </p:cNvSpPr>
              <p:nvPr/>
            </p:nvSpPr>
            <p:spPr bwMode="auto">
              <a:xfrm rot="5205505" flipH="1">
                <a:off x="4965" y="1672"/>
                <a:ext cx="21" cy="19"/>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58" name="Oval 93">
                <a:extLst>
                  <a:ext uri="{FF2B5EF4-FFF2-40B4-BE49-F238E27FC236}">
                    <a16:creationId xmlns:a16="http://schemas.microsoft.com/office/drawing/2014/main" id="{31B215DF-E8EF-441C-8144-A4FE3054BAAB}"/>
                  </a:ext>
                </a:extLst>
              </p:cNvPr>
              <p:cNvSpPr>
                <a:spLocks noChangeArrowheads="1"/>
              </p:cNvSpPr>
              <p:nvPr/>
            </p:nvSpPr>
            <p:spPr bwMode="auto">
              <a:xfrm rot="5205505" flipH="1">
                <a:off x="5285" y="1274"/>
                <a:ext cx="21" cy="19"/>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59" name="Oval 94">
                <a:extLst>
                  <a:ext uri="{FF2B5EF4-FFF2-40B4-BE49-F238E27FC236}">
                    <a16:creationId xmlns:a16="http://schemas.microsoft.com/office/drawing/2014/main" id="{13A3D117-9E17-4E78-B6D3-ED4AE212B53D}"/>
                  </a:ext>
                </a:extLst>
              </p:cNvPr>
              <p:cNvSpPr>
                <a:spLocks noChangeArrowheads="1"/>
              </p:cNvSpPr>
              <p:nvPr/>
            </p:nvSpPr>
            <p:spPr bwMode="auto">
              <a:xfrm rot="5205505" flipH="1">
                <a:off x="4808" y="1529"/>
                <a:ext cx="21" cy="19"/>
              </a:xfrm>
              <a:prstGeom prst="ellipse">
                <a:avLst/>
              </a:prstGeom>
              <a:solidFill>
                <a:srgbClr val="FFFF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60" name="Oval 95">
                <a:extLst>
                  <a:ext uri="{FF2B5EF4-FFF2-40B4-BE49-F238E27FC236}">
                    <a16:creationId xmlns:a16="http://schemas.microsoft.com/office/drawing/2014/main" id="{1229FEE9-A042-414D-894B-7375CA6B8E42}"/>
                  </a:ext>
                </a:extLst>
              </p:cNvPr>
              <p:cNvSpPr>
                <a:spLocks noChangeArrowheads="1"/>
              </p:cNvSpPr>
              <p:nvPr/>
            </p:nvSpPr>
            <p:spPr bwMode="auto">
              <a:xfrm rot="5205505" flipH="1">
                <a:off x="4950" y="1542"/>
                <a:ext cx="21" cy="19"/>
              </a:xfrm>
              <a:prstGeom prst="ellipse">
                <a:avLst/>
              </a:prstGeom>
              <a:solidFill>
                <a:srgbClr val="FFFF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61" name="Oval 96">
                <a:extLst>
                  <a:ext uri="{FF2B5EF4-FFF2-40B4-BE49-F238E27FC236}">
                    <a16:creationId xmlns:a16="http://schemas.microsoft.com/office/drawing/2014/main" id="{75AE2984-87A5-4B68-BE7E-A31175A54496}"/>
                  </a:ext>
                </a:extLst>
              </p:cNvPr>
              <p:cNvSpPr>
                <a:spLocks noChangeArrowheads="1"/>
              </p:cNvSpPr>
              <p:nvPr/>
            </p:nvSpPr>
            <p:spPr bwMode="auto">
              <a:xfrm rot="5205505" flipH="1">
                <a:off x="4805" y="1486"/>
                <a:ext cx="22" cy="19"/>
              </a:xfrm>
              <a:prstGeom prst="ellipse">
                <a:avLst/>
              </a:prstGeom>
              <a:solidFill>
                <a:srgbClr val="FFFF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62" name="Oval 97">
                <a:extLst>
                  <a:ext uri="{FF2B5EF4-FFF2-40B4-BE49-F238E27FC236}">
                    <a16:creationId xmlns:a16="http://schemas.microsoft.com/office/drawing/2014/main" id="{3AD0F968-30FE-4303-B292-13D4BF48D5BF}"/>
                  </a:ext>
                </a:extLst>
              </p:cNvPr>
              <p:cNvSpPr>
                <a:spLocks noChangeArrowheads="1"/>
              </p:cNvSpPr>
              <p:nvPr/>
            </p:nvSpPr>
            <p:spPr bwMode="auto">
              <a:xfrm rot="5205505" flipH="1">
                <a:off x="4936" y="1504"/>
                <a:ext cx="21" cy="19"/>
              </a:xfrm>
              <a:prstGeom prst="ellipse">
                <a:avLst/>
              </a:prstGeom>
              <a:solidFill>
                <a:srgbClr val="FFFF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63" name="Oval 98">
                <a:extLst>
                  <a:ext uri="{FF2B5EF4-FFF2-40B4-BE49-F238E27FC236}">
                    <a16:creationId xmlns:a16="http://schemas.microsoft.com/office/drawing/2014/main" id="{E89821B7-5DA5-49FE-86CE-437CD9D2C1DC}"/>
                  </a:ext>
                </a:extLst>
              </p:cNvPr>
              <p:cNvSpPr>
                <a:spLocks noChangeArrowheads="1"/>
              </p:cNvSpPr>
              <p:nvPr/>
            </p:nvSpPr>
            <p:spPr bwMode="auto">
              <a:xfrm rot="5205505" flipH="1">
                <a:off x="4902" y="1535"/>
                <a:ext cx="21" cy="19"/>
              </a:xfrm>
              <a:prstGeom prst="ellipse">
                <a:avLst/>
              </a:prstGeom>
              <a:solidFill>
                <a:srgbClr val="FFFF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64" name="Oval 99">
                <a:extLst>
                  <a:ext uri="{FF2B5EF4-FFF2-40B4-BE49-F238E27FC236}">
                    <a16:creationId xmlns:a16="http://schemas.microsoft.com/office/drawing/2014/main" id="{17E90263-EB48-4E8F-BA56-C74D60CF1FF3}"/>
                  </a:ext>
                </a:extLst>
              </p:cNvPr>
              <p:cNvSpPr>
                <a:spLocks noChangeArrowheads="1"/>
              </p:cNvSpPr>
              <p:nvPr/>
            </p:nvSpPr>
            <p:spPr bwMode="auto">
              <a:xfrm rot="5205505" flipH="1">
                <a:off x="4874" y="1487"/>
                <a:ext cx="21" cy="19"/>
              </a:xfrm>
              <a:prstGeom prst="ellipse">
                <a:avLst/>
              </a:prstGeom>
              <a:solidFill>
                <a:srgbClr val="FFFF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65" name="Oval 100">
                <a:extLst>
                  <a:ext uri="{FF2B5EF4-FFF2-40B4-BE49-F238E27FC236}">
                    <a16:creationId xmlns:a16="http://schemas.microsoft.com/office/drawing/2014/main" id="{88EE6A6E-B554-44F6-9CD3-F0F47D0858B5}"/>
                  </a:ext>
                </a:extLst>
              </p:cNvPr>
              <p:cNvSpPr>
                <a:spLocks noChangeArrowheads="1"/>
              </p:cNvSpPr>
              <p:nvPr/>
            </p:nvSpPr>
            <p:spPr bwMode="auto">
              <a:xfrm rot="5205505" flipH="1">
                <a:off x="4995" y="1497"/>
                <a:ext cx="21" cy="18"/>
              </a:xfrm>
              <a:prstGeom prst="ellipse">
                <a:avLst/>
              </a:prstGeom>
              <a:solidFill>
                <a:srgbClr val="FFFF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66" name="Oval 101">
                <a:extLst>
                  <a:ext uri="{FF2B5EF4-FFF2-40B4-BE49-F238E27FC236}">
                    <a16:creationId xmlns:a16="http://schemas.microsoft.com/office/drawing/2014/main" id="{4D7A8D51-4534-4530-93A1-6E41389A21A5}"/>
                  </a:ext>
                </a:extLst>
              </p:cNvPr>
              <p:cNvSpPr>
                <a:spLocks noChangeArrowheads="1"/>
              </p:cNvSpPr>
              <p:nvPr/>
            </p:nvSpPr>
            <p:spPr bwMode="auto">
              <a:xfrm rot="5205505" flipH="1">
                <a:off x="4895" y="1507"/>
                <a:ext cx="21" cy="18"/>
              </a:xfrm>
              <a:prstGeom prst="ellipse">
                <a:avLst/>
              </a:prstGeom>
              <a:solidFill>
                <a:srgbClr val="FFFF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67" name="Oval 102">
                <a:extLst>
                  <a:ext uri="{FF2B5EF4-FFF2-40B4-BE49-F238E27FC236}">
                    <a16:creationId xmlns:a16="http://schemas.microsoft.com/office/drawing/2014/main" id="{B84E3560-24B2-4BFE-9864-3C0BCCB3DD79}"/>
                  </a:ext>
                </a:extLst>
              </p:cNvPr>
              <p:cNvSpPr>
                <a:spLocks noChangeArrowheads="1"/>
              </p:cNvSpPr>
              <p:nvPr/>
            </p:nvSpPr>
            <p:spPr bwMode="auto">
              <a:xfrm rot="5205505" flipH="1">
                <a:off x="4848" y="1515"/>
                <a:ext cx="21" cy="19"/>
              </a:xfrm>
              <a:prstGeom prst="ellipse">
                <a:avLst/>
              </a:prstGeom>
              <a:solidFill>
                <a:srgbClr val="FFFF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68" name="Oval 103">
                <a:extLst>
                  <a:ext uri="{FF2B5EF4-FFF2-40B4-BE49-F238E27FC236}">
                    <a16:creationId xmlns:a16="http://schemas.microsoft.com/office/drawing/2014/main" id="{86EC96B2-26DF-47E0-82CA-BB1FDEAF29FD}"/>
                  </a:ext>
                </a:extLst>
              </p:cNvPr>
              <p:cNvSpPr>
                <a:spLocks noChangeArrowheads="1"/>
              </p:cNvSpPr>
              <p:nvPr/>
            </p:nvSpPr>
            <p:spPr bwMode="auto">
              <a:xfrm rot="5205505" flipH="1">
                <a:off x="4971" y="1507"/>
                <a:ext cx="21" cy="18"/>
              </a:xfrm>
              <a:prstGeom prst="ellipse">
                <a:avLst/>
              </a:prstGeom>
              <a:solidFill>
                <a:srgbClr val="FFFF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69" name="Oval 104">
                <a:extLst>
                  <a:ext uri="{FF2B5EF4-FFF2-40B4-BE49-F238E27FC236}">
                    <a16:creationId xmlns:a16="http://schemas.microsoft.com/office/drawing/2014/main" id="{11F99F2E-D367-43E1-9263-12E9CD8FEFC5}"/>
                  </a:ext>
                </a:extLst>
              </p:cNvPr>
              <p:cNvSpPr>
                <a:spLocks noChangeArrowheads="1"/>
              </p:cNvSpPr>
              <p:nvPr/>
            </p:nvSpPr>
            <p:spPr bwMode="auto">
              <a:xfrm rot="5205505" flipH="1">
                <a:off x="5000" y="1550"/>
                <a:ext cx="21" cy="19"/>
              </a:xfrm>
              <a:prstGeom prst="ellipse">
                <a:avLst/>
              </a:prstGeom>
              <a:solidFill>
                <a:srgbClr val="FFFF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70" name="Oval 105">
                <a:extLst>
                  <a:ext uri="{FF2B5EF4-FFF2-40B4-BE49-F238E27FC236}">
                    <a16:creationId xmlns:a16="http://schemas.microsoft.com/office/drawing/2014/main" id="{5455C951-55DB-4303-8567-0BDA7A6EB386}"/>
                  </a:ext>
                </a:extLst>
              </p:cNvPr>
              <p:cNvSpPr>
                <a:spLocks noChangeArrowheads="1"/>
              </p:cNvSpPr>
              <p:nvPr/>
            </p:nvSpPr>
            <p:spPr bwMode="auto">
              <a:xfrm rot="5205505" flipH="1">
                <a:off x="4766" y="1518"/>
                <a:ext cx="21" cy="19"/>
              </a:xfrm>
              <a:prstGeom prst="ellipse">
                <a:avLst/>
              </a:prstGeom>
              <a:solidFill>
                <a:srgbClr val="FFFF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71" name="Oval 106">
                <a:extLst>
                  <a:ext uri="{FF2B5EF4-FFF2-40B4-BE49-F238E27FC236}">
                    <a16:creationId xmlns:a16="http://schemas.microsoft.com/office/drawing/2014/main" id="{06F17D85-CD9A-4033-914B-CCC544FD1D62}"/>
                  </a:ext>
                </a:extLst>
              </p:cNvPr>
              <p:cNvSpPr>
                <a:spLocks noChangeArrowheads="1"/>
              </p:cNvSpPr>
              <p:nvPr/>
            </p:nvSpPr>
            <p:spPr bwMode="auto">
              <a:xfrm rot="5205505" flipH="1">
                <a:off x="5026" y="1513"/>
                <a:ext cx="21" cy="19"/>
              </a:xfrm>
              <a:prstGeom prst="ellipse">
                <a:avLst/>
              </a:prstGeom>
              <a:solidFill>
                <a:srgbClr val="FFFF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72" name="Oval 107">
                <a:extLst>
                  <a:ext uri="{FF2B5EF4-FFF2-40B4-BE49-F238E27FC236}">
                    <a16:creationId xmlns:a16="http://schemas.microsoft.com/office/drawing/2014/main" id="{8529CFBF-2497-4DCA-9FC5-764AB8F9B64B}"/>
                  </a:ext>
                </a:extLst>
              </p:cNvPr>
              <p:cNvSpPr>
                <a:spLocks noChangeArrowheads="1"/>
              </p:cNvSpPr>
              <p:nvPr/>
            </p:nvSpPr>
            <p:spPr bwMode="auto">
              <a:xfrm rot="5205505" flipH="1">
                <a:off x="5084" y="1646"/>
                <a:ext cx="21" cy="20"/>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73" name="Oval 108">
                <a:extLst>
                  <a:ext uri="{FF2B5EF4-FFF2-40B4-BE49-F238E27FC236}">
                    <a16:creationId xmlns:a16="http://schemas.microsoft.com/office/drawing/2014/main" id="{257C923C-3F4B-4708-B05E-DF6ACE9D0D85}"/>
                  </a:ext>
                </a:extLst>
              </p:cNvPr>
              <p:cNvSpPr>
                <a:spLocks noChangeArrowheads="1"/>
              </p:cNvSpPr>
              <p:nvPr/>
            </p:nvSpPr>
            <p:spPr bwMode="auto">
              <a:xfrm rot="5205505" flipH="1">
                <a:off x="4777" y="1701"/>
                <a:ext cx="21" cy="19"/>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gr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zh-CN" altLang="en-US" sz="4000" dirty="0">
                <a:solidFill>
                  <a:srgbClr val="0000CC"/>
                </a:solidFill>
                <a:latin typeface="Times New Roman" panose="02020603050405020304" pitchFamily="18" charset="0"/>
                <a:cs typeface="Times New Roman" panose="02020603050405020304" pitchFamily="18" charset="0"/>
              </a:rPr>
              <a:t>基于密度的聚类方法</a:t>
            </a:r>
            <a:endParaRPr lang="en-CA" sz="3200" dirty="0">
              <a:solidFill>
                <a:srgbClr val="0000CC"/>
              </a:solidFill>
            </a:endParaRPr>
          </a:p>
        </p:txBody>
      </p:sp>
      <p:sp>
        <p:nvSpPr>
          <p:cNvPr id="2" name="内容占位符 1">
            <a:extLst>
              <a:ext uri="{FF2B5EF4-FFF2-40B4-BE49-F238E27FC236}">
                <a16:creationId xmlns:a16="http://schemas.microsoft.com/office/drawing/2014/main" id="{92E348B3-F842-4BDF-A60E-061B8C98A232}"/>
              </a:ext>
            </a:extLst>
          </p:cNvPr>
          <p:cNvSpPr>
            <a:spLocks noGrp="1"/>
          </p:cNvSpPr>
          <p:nvPr>
            <p:ph idx="1"/>
          </p:nvPr>
        </p:nvSpPr>
        <p:spPr>
          <a:xfrm>
            <a:off x="457200" y="1719263"/>
            <a:ext cx="8229600" cy="698846"/>
          </a:xfrm>
        </p:spPr>
        <p:txBody>
          <a:bodyPr/>
          <a:lstStyle/>
          <a:p>
            <a:r>
              <a:rPr lang="zh-CN" altLang="en-US" sz="3200" dirty="0"/>
              <a:t>基于划分方法的局限性：</a:t>
            </a:r>
          </a:p>
        </p:txBody>
      </p:sp>
      <p:sp>
        <p:nvSpPr>
          <p:cNvPr id="4" name="灯片编号占位符 3"/>
          <p:cNvSpPr>
            <a:spLocks noGrp="1"/>
          </p:cNvSpPr>
          <p:nvPr>
            <p:ph type="sldNum" sz="quarter" idx="12"/>
          </p:nvPr>
        </p:nvSpPr>
        <p:spPr/>
        <p:txBody>
          <a:bodyPr/>
          <a:lstStyle/>
          <a:p>
            <a:pPr>
              <a:defRPr/>
            </a:pPr>
            <a:fld id="{FB69438D-0944-4691-B6A1-176C2FF8382E}" type="slidenum">
              <a:rPr lang="en-US" altLang="zh-CN" smtClean="0"/>
              <a:pPr>
                <a:defRPr/>
              </a:pPr>
              <a:t>113</a:t>
            </a:fld>
            <a:endParaRPr lang="en-US" altLang="zh-CN"/>
          </a:p>
        </p:txBody>
      </p:sp>
      <p:grpSp>
        <p:nvGrpSpPr>
          <p:cNvPr id="7" name="Group 4"/>
          <p:cNvGrpSpPr>
            <a:grpSpLocks/>
          </p:cNvGrpSpPr>
          <p:nvPr/>
        </p:nvGrpSpPr>
        <p:grpSpPr bwMode="auto">
          <a:xfrm>
            <a:off x="529333" y="2564904"/>
            <a:ext cx="7355035" cy="3964062"/>
            <a:chOff x="607" y="2269"/>
            <a:chExt cx="3665" cy="1606"/>
          </a:xfrm>
        </p:grpSpPr>
        <p:sp>
          <p:nvSpPr>
            <p:cNvPr id="8" name="Text Box 5"/>
            <p:cNvSpPr txBox="1">
              <a:spLocks noChangeAspect="1" noChangeArrowheads="1"/>
            </p:cNvSpPr>
            <p:nvPr/>
          </p:nvSpPr>
          <p:spPr bwMode="auto">
            <a:xfrm>
              <a:off x="1792" y="3688"/>
              <a:ext cx="165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lang="en-US" altLang="zh-CN" sz="2400" i="1" dirty="0">
                  <a:solidFill>
                    <a:srgbClr val="0000CC"/>
                  </a:solidFill>
                  <a:latin typeface="Times New Roman" panose="02020603050405020304" pitchFamily="18" charset="0"/>
                  <a:ea typeface="SimSun" panose="02010600030101010101" pitchFamily="2" charset="-122"/>
                </a:rPr>
                <a:t>k</a:t>
              </a:r>
              <a:r>
                <a:rPr lang="en-US" altLang="zh-CN" sz="2400" dirty="0">
                  <a:solidFill>
                    <a:srgbClr val="0000CC"/>
                  </a:solidFill>
                  <a:latin typeface="Times New Roman" panose="02020603050405020304" pitchFamily="18" charset="0"/>
                  <a:ea typeface="SimSun" panose="02010600030101010101" pitchFamily="2" charset="-122"/>
                </a:rPr>
                <a:t>-medoid</a:t>
              </a:r>
              <a:r>
                <a:rPr lang="zh-CN" altLang="en-US" sz="2400" dirty="0">
                  <a:solidFill>
                    <a:srgbClr val="0000CC"/>
                  </a:solidFill>
                  <a:latin typeface="Times New Roman" panose="02020603050405020304" pitchFamily="18" charset="0"/>
                  <a:ea typeface="SimSun" panose="02010600030101010101" pitchFamily="2" charset="-122"/>
                </a:rPr>
                <a:t>算法结果，</a:t>
              </a:r>
              <a:r>
                <a:rPr lang="en-US" altLang="zh-CN" sz="2400" i="1" dirty="0">
                  <a:solidFill>
                    <a:srgbClr val="0000CC"/>
                  </a:solidFill>
                  <a:latin typeface="Times New Roman" panose="02020603050405020304" pitchFamily="18" charset="0"/>
                  <a:ea typeface="SimSun" panose="02010600030101010101" pitchFamily="2" charset="-122"/>
                </a:rPr>
                <a:t>k</a:t>
              </a:r>
              <a:r>
                <a:rPr lang="en-US" altLang="zh-CN" sz="2400" dirty="0">
                  <a:solidFill>
                    <a:srgbClr val="0000CC"/>
                  </a:solidFill>
                  <a:latin typeface="Times New Roman" panose="02020603050405020304" pitchFamily="18" charset="0"/>
                </a:rPr>
                <a:t>=4</a:t>
              </a:r>
              <a:endParaRPr lang="en-CA" sz="2400" dirty="0">
                <a:solidFill>
                  <a:srgbClr val="0000CC"/>
                </a:solidFill>
                <a:latin typeface="Times New Roman" panose="02020603050405020304" pitchFamily="18" charset="0"/>
              </a:endParaRPr>
            </a:p>
          </p:txBody>
        </p:sp>
        <p:grpSp>
          <p:nvGrpSpPr>
            <p:cNvPr id="9" name="Group 6"/>
            <p:cNvGrpSpPr>
              <a:grpSpLocks noChangeAspect="1"/>
            </p:cNvGrpSpPr>
            <p:nvPr/>
          </p:nvGrpSpPr>
          <p:grpSpPr bwMode="auto">
            <a:xfrm>
              <a:off x="607" y="2269"/>
              <a:ext cx="3665" cy="1091"/>
              <a:chOff x="720" y="2448"/>
              <a:chExt cx="4623" cy="1364"/>
            </a:xfrm>
          </p:grpSpPr>
          <p:grpSp>
            <p:nvGrpSpPr>
              <p:cNvPr id="10" name="Group 7"/>
              <p:cNvGrpSpPr>
                <a:grpSpLocks noChangeAspect="1"/>
              </p:cNvGrpSpPr>
              <p:nvPr/>
            </p:nvGrpSpPr>
            <p:grpSpPr bwMode="auto">
              <a:xfrm>
                <a:off x="720" y="2448"/>
                <a:ext cx="1370" cy="1364"/>
                <a:chOff x="4931" y="1918"/>
                <a:chExt cx="683" cy="680"/>
              </a:xfrm>
            </p:grpSpPr>
            <p:graphicFrame>
              <p:nvGraphicFramePr>
                <p:cNvPr id="33" name="Object 8"/>
                <p:cNvGraphicFramePr>
                  <a:graphicFrameLocks noChangeAspect="1"/>
                </p:cNvGraphicFramePr>
                <p:nvPr/>
              </p:nvGraphicFramePr>
              <p:xfrm>
                <a:off x="4934" y="1918"/>
                <a:ext cx="680" cy="680"/>
              </p:xfrm>
              <a:graphic>
                <a:graphicData uri="http://schemas.openxmlformats.org/presentationml/2006/ole">
                  <mc:AlternateContent xmlns:mc="http://schemas.openxmlformats.org/markup-compatibility/2006">
                    <mc:Choice xmlns:v="urn:schemas-microsoft-com:vml" Requires="v">
                      <p:oleObj spid="_x0000_s217080" name="Bitmap Image" r:id="rId3" imgW="1486107" imgH="1428949" progId="PBrush">
                        <p:embed/>
                      </p:oleObj>
                    </mc:Choice>
                    <mc:Fallback>
                      <p:oleObj name="Bitmap Image" r:id="rId3" imgW="1486107" imgH="1428949" progId="PBrush">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4" y="1918"/>
                              <a:ext cx="680" cy="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4" name="Group 9"/>
                <p:cNvGrpSpPr>
                  <a:grpSpLocks noChangeAspect="1"/>
                </p:cNvGrpSpPr>
                <p:nvPr/>
              </p:nvGrpSpPr>
              <p:grpSpPr bwMode="auto">
                <a:xfrm>
                  <a:off x="4931" y="1918"/>
                  <a:ext cx="680" cy="680"/>
                  <a:chOff x="4766" y="1619"/>
                  <a:chExt cx="680" cy="680"/>
                </a:xfrm>
              </p:grpSpPr>
              <p:sp>
                <p:nvSpPr>
                  <p:cNvPr id="39" name="Line 10"/>
                  <p:cNvSpPr>
                    <a:spLocks noChangeAspect="1" noChangeShapeType="1"/>
                  </p:cNvSpPr>
                  <p:nvPr/>
                </p:nvSpPr>
                <p:spPr bwMode="auto">
                  <a:xfrm flipH="1">
                    <a:off x="4766" y="1878"/>
                    <a:ext cx="334" cy="27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endParaRPr>
                  </a:p>
                </p:txBody>
              </p:sp>
              <p:sp>
                <p:nvSpPr>
                  <p:cNvPr id="40" name="Line 11"/>
                  <p:cNvSpPr>
                    <a:spLocks noChangeAspect="1" noChangeShapeType="1"/>
                  </p:cNvSpPr>
                  <p:nvPr/>
                </p:nvSpPr>
                <p:spPr bwMode="auto">
                  <a:xfrm>
                    <a:off x="5100" y="1878"/>
                    <a:ext cx="150" cy="12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endParaRPr>
                  </a:p>
                </p:txBody>
              </p:sp>
              <p:sp>
                <p:nvSpPr>
                  <p:cNvPr id="41" name="Line 12"/>
                  <p:cNvSpPr>
                    <a:spLocks noChangeAspect="1" noChangeShapeType="1"/>
                  </p:cNvSpPr>
                  <p:nvPr/>
                </p:nvSpPr>
                <p:spPr bwMode="auto">
                  <a:xfrm>
                    <a:off x="5250" y="2007"/>
                    <a:ext cx="0" cy="2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endParaRPr>
                  </a:p>
                </p:txBody>
              </p:sp>
              <p:sp>
                <p:nvSpPr>
                  <p:cNvPr id="42" name="Line 13"/>
                  <p:cNvSpPr>
                    <a:spLocks noChangeAspect="1" noChangeShapeType="1"/>
                  </p:cNvSpPr>
                  <p:nvPr/>
                </p:nvSpPr>
                <p:spPr bwMode="auto">
                  <a:xfrm flipV="1">
                    <a:off x="5250" y="1878"/>
                    <a:ext cx="196" cy="12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endParaRPr>
                  </a:p>
                </p:txBody>
              </p:sp>
              <p:sp>
                <p:nvSpPr>
                  <p:cNvPr id="43" name="Line 14"/>
                  <p:cNvSpPr>
                    <a:spLocks noChangeAspect="1" noChangeShapeType="1"/>
                  </p:cNvSpPr>
                  <p:nvPr/>
                </p:nvSpPr>
                <p:spPr bwMode="auto">
                  <a:xfrm flipV="1">
                    <a:off x="5100" y="1619"/>
                    <a:ext cx="0"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endParaRPr>
                  </a:p>
                </p:txBody>
              </p:sp>
            </p:grpSp>
            <p:sp>
              <p:nvSpPr>
                <p:cNvPr id="35" name="AutoShape 15"/>
                <p:cNvSpPr>
                  <a:spLocks noChangeAspect="1" noChangeArrowheads="1"/>
                </p:cNvSpPr>
                <p:nvPr/>
              </p:nvSpPr>
              <p:spPr bwMode="auto">
                <a:xfrm>
                  <a:off x="5060" y="2091"/>
                  <a:ext cx="64" cy="56"/>
                </a:xfrm>
                <a:prstGeom prst="star4">
                  <a:avLst>
                    <a:gd name="adj" fmla="val 125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36" name="AutoShape 16"/>
                <p:cNvSpPr>
                  <a:spLocks noChangeAspect="1" noChangeArrowheads="1"/>
                </p:cNvSpPr>
                <p:nvPr/>
              </p:nvSpPr>
              <p:spPr bwMode="auto">
                <a:xfrm>
                  <a:off x="5264" y="2325"/>
                  <a:ext cx="64" cy="56"/>
                </a:xfrm>
                <a:prstGeom prst="star4">
                  <a:avLst>
                    <a:gd name="adj" fmla="val 125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37" name="AutoShape 17"/>
                <p:cNvSpPr>
                  <a:spLocks noChangeAspect="1" noChangeArrowheads="1"/>
                </p:cNvSpPr>
                <p:nvPr/>
              </p:nvSpPr>
              <p:spPr bwMode="auto">
                <a:xfrm>
                  <a:off x="5528" y="2313"/>
                  <a:ext cx="64" cy="56"/>
                </a:xfrm>
                <a:prstGeom prst="star4">
                  <a:avLst>
                    <a:gd name="adj" fmla="val 125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38" name="AutoShape 18"/>
                <p:cNvSpPr>
                  <a:spLocks noChangeAspect="1" noChangeArrowheads="1"/>
                </p:cNvSpPr>
                <p:nvPr/>
              </p:nvSpPr>
              <p:spPr bwMode="auto">
                <a:xfrm>
                  <a:off x="5402" y="2103"/>
                  <a:ext cx="64" cy="56"/>
                </a:xfrm>
                <a:prstGeom prst="star4">
                  <a:avLst>
                    <a:gd name="adj" fmla="val 125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grpSp>
          <p:grpSp>
            <p:nvGrpSpPr>
              <p:cNvPr id="11" name="Group 19"/>
              <p:cNvGrpSpPr>
                <a:grpSpLocks noChangeAspect="1"/>
              </p:cNvGrpSpPr>
              <p:nvPr/>
            </p:nvGrpSpPr>
            <p:grpSpPr bwMode="auto">
              <a:xfrm>
                <a:off x="2352" y="2448"/>
                <a:ext cx="1370" cy="1364"/>
                <a:chOff x="4712" y="2428"/>
                <a:chExt cx="683" cy="680"/>
              </a:xfrm>
            </p:grpSpPr>
            <p:graphicFrame>
              <p:nvGraphicFramePr>
                <p:cNvPr id="23" name="Object 20"/>
                <p:cNvGraphicFramePr>
                  <a:graphicFrameLocks noChangeAspect="1"/>
                </p:cNvGraphicFramePr>
                <p:nvPr/>
              </p:nvGraphicFramePr>
              <p:xfrm>
                <a:off x="4715" y="2428"/>
                <a:ext cx="680" cy="680"/>
              </p:xfrm>
              <a:graphic>
                <a:graphicData uri="http://schemas.openxmlformats.org/presentationml/2006/ole">
                  <mc:AlternateContent xmlns:mc="http://schemas.openxmlformats.org/markup-compatibility/2006">
                    <mc:Choice xmlns:v="urn:schemas-microsoft-com:vml" Requires="v">
                      <p:oleObj spid="_x0000_s217081" name="Bitmap Image" r:id="rId5" imgW="1371429" imgH="1467055" progId="PBrush">
                        <p:embed/>
                      </p:oleObj>
                    </mc:Choice>
                    <mc:Fallback>
                      <p:oleObj name="Bitmap Image" r:id="rId5" imgW="1371429" imgH="1467055" progId="PBrush">
                        <p:embed/>
                        <p:pic>
                          <p:nvPicPr>
                            <p:cNvPr id="0" name="Picture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5" y="2428"/>
                              <a:ext cx="680" cy="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Line 21"/>
                <p:cNvSpPr>
                  <a:spLocks noChangeAspect="1" noChangeShapeType="1"/>
                </p:cNvSpPr>
                <p:nvPr/>
              </p:nvSpPr>
              <p:spPr bwMode="auto">
                <a:xfrm flipH="1">
                  <a:off x="4995" y="2733"/>
                  <a:ext cx="258" cy="18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endParaRPr>
                </a:p>
              </p:txBody>
            </p:sp>
            <p:sp>
              <p:nvSpPr>
                <p:cNvPr id="25" name="Line 22"/>
                <p:cNvSpPr>
                  <a:spLocks noChangeAspect="1" noChangeShapeType="1"/>
                </p:cNvSpPr>
                <p:nvPr/>
              </p:nvSpPr>
              <p:spPr bwMode="auto">
                <a:xfrm flipH="1" flipV="1">
                  <a:off x="4953" y="2434"/>
                  <a:ext cx="297" cy="29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endParaRPr>
                </a:p>
              </p:txBody>
            </p:sp>
            <p:sp>
              <p:nvSpPr>
                <p:cNvPr id="26" name="Line 23"/>
                <p:cNvSpPr>
                  <a:spLocks noChangeAspect="1" noChangeShapeType="1"/>
                </p:cNvSpPr>
                <p:nvPr/>
              </p:nvSpPr>
              <p:spPr bwMode="auto">
                <a:xfrm flipH="1" flipV="1">
                  <a:off x="4712" y="2775"/>
                  <a:ext cx="286" cy="14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endParaRPr>
                </a:p>
              </p:txBody>
            </p:sp>
            <p:sp>
              <p:nvSpPr>
                <p:cNvPr id="27" name="Line 24"/>
                <p:cNvSpPr>
                  <a:spLocks noChangeAspect="1" noChangeShapeType="1"/>
                </p:cNvSpPr>
                <p:nvPr/>
              </p:nvSpPr>
              <p:spPr bwMode="auto">
                <a:xfrm>
                  <a:off x="4998" y="2916"/>
                  <a:ext cx="105"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endParaRPr>
                </a:p>
              </p:txBody>
            </p:sp>
            <p:sp>
              <p:nvSpPr>
                <p:cNvPr id="28" name="Line 25"/>
                <p:cNvSpPr>
                  <a:spLocks noChangeAspect="1" noChangeShapeType="1"/>
                </p:cNvSpPr>
                <p:nvPr/>
              </p:nvSpPr>
              <p:spPr bwMode="auto">
                <a:xfrm flipV="1">
                  <a:off x="5250" y="2733"/>
                  <a:ext cx="145"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endParaRPr>
                </a:p>
              </p:txBody>
            </p:sp>
            <p:sp>
              <p:nvSpPr>
                <p:cNvPr id="29" name="AutoShape 26"/>
                <p:cNvSpPr>
                  <a:spLocks noChangeAspect="1" noChangeArrowheads="1"/>
                </p:cNvSpPr>
                <p:nvPr/>
              </p:nvSpPr>
              <p:spPr bwMode="auto">
                <a:xfrm>
                  <a:off x="5233" y="2500"/>
                  <a:ext cx="64" cy="56"/>
                </a:xfrm>
                <a:prstGeom prst="star4">
                  <a:avLst>
                    <a:gd name="adj" fmla="val 125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30" name="AutoShape 27"/>
                <p:cNvSpPr>
                  <a:spLocks noChangeAspect="1" noChangeArrowheads="1"/>
                </p:cNvSpPr>
                <p:nvPr/>
              </p:nvSpPr>
              <p:spPr bwMode="auto">
                <a:xfrm>
                  <a:off x="4953" y="2705"/>
                  <a:ext cx="64" cy="56"/>
                </a:xfrm>
                <a:prstGeom prst="star4">
                  <a:avLst>
                    <a:gd name="adj" fmla="val 125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31" name="AutoShape 28"/>
                <p:cNvSpPr>
                  <a:spLocks noChangeAspect="1" noChangeArrowheads="1"/>
                </p:cNvSpPr>
                <p:nvPr/>
              </p:nvSpPr>
              <p:spPr bwMode="auto">
                <a:xfrm>
                  <a:off x="4825" y="2985"/>
                  <a:ext cx="64" cy="56"/>
                </a:xfrm>
                <a:prstGeom prst="star4">
                  <a:avLst>
                    <a:gd name="adj" fmla="val 125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32" name="AutoShape 29"/>
                <p:cNvSpPr>
                  <a:spLocks noChangeAspect="1" noChangeArrowheads="1"/>
                </p:cNvSpPr>
                <p:nvPr/>
              </p:nvSpPr>
              <p:spPr bwMode="auto">
                <a:xfrm>
                  <a:off x="5166" y="2894"/>
                  <a:ext cx="64" cy="56"/>
                </a:xfrm>
                <a:prstGeom prst="star4">
                  <a:avLst>
                    <a:gd name="adj" fmla="val 125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grpSp>
          <p:grpSp>
            <p:nvGrpSpPr>
              <p:cNvPr id="12" name="Group 30"/>
              <p:cNvGrpSpPr>
                <a:grpSpLocks noChangeAspect="1"/>
              </p:cNvGrpSpPr>
              <p:nvPr/>
            </p:nvGrpSpPr>
            <p:grpSpPr bwMode="auto">
              <a:xfrm>
                <a:off x="3984" y="2448"/>
                <a:ext cx="1359" cy="1359"/>
                <a:chOff x="4715" y="3244"/>
                <a:chExt cx="680" cy="680"/>
              </a:xfrm>
            </p:grpSpPr>
            <p:graphicFrame>
              <p:nvGraphicFramePr>
                <p:cNvPr id="13" name="Object 31"/>
                <p:cNvGraphicFramePr>
                  <a:graphicFrameLocks noChangeAspect="1"/>
                </p:cNvGraphicFramePr>
                <p:nvPr/>
              </p:nvGraphicFramePr>
              <p:xfrm>
                <a:off x="4715" y="3244"/>
                <a:ext cx="680" cy="680"/>
              </p:xfrm>
              <a:graphic>
                <a:graphicData uri="http://schemas.openxmlformats.org/presentationml/2006/ole">
                  <mc:AlternateContent xmlns:mc="http://schemas.openxmlformats.org/markup-compatibility/2006">
                    <mc:Choice xmlns:v="urn:schemas-microsoft-com:vml" Requires="v">
                      <p:oleObj spid="_x0000_s217082" name="Bitmap Image" r:id="rId7" imgW="1343212" imgH="1247619" progId="PBrush">
                        <p:embed/>
                      </p:oleObj>
                    </mc:Choice>
                    <mc:Fallback>
                      <p:oleObj name="Bitmap Image" r:id="rId7" imgW="1343212" imgH="1247619" progId="PBrush">
                        <p:embed/>
                        <p:pic>
                          <p:nvPicPr>
                            <p:cNvPr id="0" name="Picture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5" y="3244"/>
                              <a:ext cx="680" cy="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Line 32"/>
                <p:cNvSpPr>
                  <a:spLocks noChangeAspect="1" noChangeShapeType="1"/>
                </p:cNvSpPr>
                <p:nvPr/>
              </p:nvSpPr>
              <p:spPr bwMode="auto">
                <a:xfrm>
                  <a:off x="4998" y="3558"/>
                  <a:ext cx="144" cy="4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endParaRPr>
                </a:p>
              </p:txBody>
            </p:sp>
            <p:sp>
              <p:nvSpPr>
                <p:cNvPr id="15" name="Line 33"/>
                <p:cNvSpPr>
                  <a:spLocks noChangeAspect="1" noChangeShapeType="1"/>
                </p:cNvSpPr>
                <p:nvPr/>
              </p:nvSpPr>
              <p:spPr bwMode="auto">
                <a:xfrm>
                  <a:off x="5154" y="3603"/>
                  <a:ext cx="0" cy="32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endParaRPr>
                </a:p>
              </p:txBody>
            </p:sp>
            <p:sp>
              <p:nvSpPr>
                <p:cNvPr id="16" name="Line 34"/>
                <p:cNvSpPr>
                  <a:spLocks noChangeAspect="1" noChangeShapeType="1"/>
                </p:cNvSpPr>
                <p:nvPr/>
              </p:nvSpPr>
              <p:spPr bwMode="auto">
                <a:xfrm flipV="1">
                  <a:off x="5154" y="3453"/>
                  <a:ext cx="238" cy="15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endParaRPr>
                </a:p>
              </p:txBody>
            </p:sp>
            <p:sp>
              <p:nvSpPr>
                <p:cNvPr id="17" name="Line 35"/>
                <p:cNvSpPr>
                  <a:spLocks noChangeAspect="1" noChangeShapeType="1"/>
                </p:cNvSpPr>
                <p:nvPr/>
              </p:nvSpPr>
              <p:spPr bwMode="auto">
                <a:xfrm flipH="1" flipV="1">
                  <a:off x="4911" y="3244"/>
                  <a:ext cx="84" cy="31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endParaRPr>
                </a:p>
              </p:txBody>
            </p:sp>
            <p:sp>
              <p:nvSpPr>
                <p:cNvPr id="18" name="Line 36"/>
                <p:cNvSpPr>
                  <a:spLocks noChangeAspect="1" noChangeShapeType="1"/>
                </p:cNvSpPr>
                <p:nvPr/>
              </p:nvSpPr>
              <p:spPr bwMode="auto">
                <a:xfrm flipH="1">
                  <a:off x="4715" y="3558"/>
                  <a:ext cx="280" cy="36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endParaRPr>
                </a:p>
              </p:txBody>
            </p:sp>
            <p:sp>
              <p:nvSpPr>
                <p:cNvPr id="19" name="AutoShape 37"/>
                <p:cNvSpPr>
                  <a:spLocks noChangeAspect="1" noChangeArrowheads="1"/>
                </p:cNvSpPr>
                <p:nvPr/>
              </p:nvSpPr>
              <p:spPr bwMode="auto">
                <a:xfrm>
                  <a:off x="4811" y="3453"/>
                  <a:ext cx="64" cy="56"/>
                </a:xfrm>
                <a:prstGeom prst="star4">
                  <a:avLst>
                    <a:gd name="adj" fmla="val 125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20" name="AutoShape 38"/>
                <p:cNvSpPr>
                  <a:spLocks noChangeAspect="1" noChangeArrowheads="1"/>
                </p:cNvSpPr>
                <p:nvPr/>
              </p:nvSpPr>
              <p:spPr bwMode="auto">
                <a:xfrm>
                  <a:off x="5090" y="3371"/>
                  <a:ext cx="64" cy="56"/>
                </a:xfrm>
                <a:prstGeom prst="star4">
                  <a:avLst>
                    <a:gd name="adj" fmla="val 125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21" name="AutoShape 39"/>
                <p:cNvSpPr>
                  <a:spLocks noChangeAspect="1" noChangeArrowheads="1"/>
                </p:cNvSpPr>
                <p:nvPr/>
              </p:nvSpPr>
              <p:spPr bwMode="auto">
                <a:xfrm>
                  <a:off x="5210" y="3709"/>
                  <a:ext cx="64" cy="56"/>
                </a:xfrm>
                <a:prstGeom prst="star4">
                  <a:avLst>
                    <a:gd name="adj" fmla="val 125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22" name="AutoShape 40"/>
                <p:cNvSpPr>
                  <a:spLocks noChangeAspect="1" noChangeArrowheads="1"/>
                </p:cNvSpPr>
                <p:nvPr/>
              </p:nvSpPr>
              <p:spPr bwMode="auto">
                <a:xfrm>
                  <a:off x="4997" y="3721"/>
                  <a:ext cx="64" cy="56"/>
                </a:xfrm>
                <a:prstGeom prst="star4">
                  <a:avLst>
                    <a:gd name="adj" fmla="val 125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grpSp>
        </p:grpSp>
      </p:grpSp>
    </p:spTree>
    <p:extLst>
      <p:ext uri="{BB962C8B-B14F-4D97-AF65-F5344CB8AC3E}">
        <p14:creationId xmlns:p14="http://schemas.microsoft.com/office/powerpoint/2010/main" val="411443833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090A7ED4-1ED3-43C4-9411-C7AE39F4DA7A}" type="slidenum">
              <a:rPr lang="en-US" altLang="zh-CN" smtClean="0"/>
              <a:pPr/>
              <a:t>114</a:t>
            </a:fld>
            <a:endParaRPr lang="en-US" altLang="zh-CN"/>
          </a:p>
        </p:txBody>
      </p:sp>
      <p:sp>
        <p:nvSpPr>
          <p:cNvPr id="8" name="Rectangle 3"/>
          <p:cNvSpPr txBox="1">
            <a:spLocks noChangeArrowheads="1"/>
          </p:cNvSpPr>
          <p:nvPr/>
        </p:nvSpPr>
        <p:spPr bwMode="auto">
          <a:xfrm>
            <a:off x="152400" y="1219200"/>
            <a:ext cx="8991600" cy="530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dirty="0">
                <a:solidFill>
                  <a:srgbClr val="0000CC"/>
                </a:solidFill>
                <a:ea typeface="SimSun" panose="02010600030101010101" pitchFamily="2" charset="-122"/>
              </a:rPr>
              <a:t>Intuition for the formalization of the basic idea</a:t>
            </a:r>
          </a:p>
          <a:p>
            <a:pPr lvl="1"/>
            <a:r>
              <a:rPr lang="en-US" altLang="zh-CN" sz="2800" dirty="0">
                <a:solidFill>
                  <a:srgbClr val="0000CC"/>
                </a:solidFill>
                <a:ea typeface="SimSun" panose="02010600030101010101" pitchFamily="2" charset="-122"/>
              </a:rPr>
              <a:t>For any point in a cluster, the local point density around that point has to exceed some threshold</a:t>
            </a:r>
          </a:p>
          <a:p>
            <a:pPr lvl="1"/>
            <a:r>
              <a:rPr lang="en-US" altLang="zh-CN" sz="2800" dirty="0">
                <a:solidFill>
                  <a:srgbClr val="0000CC"/>
                </a:solidFill>
                <a:ea typeface="SimSun" panose="02010600030101010101" pitchFamily="2" charset="-122"/>
              </a:rPr>
              <a:t>The set of points from one cluster is spatially connected</a:t>
            </a:r>
          </a:p>
          <a:p>
            <a:r>
              <a:rPr lang="en-US" altLang="zh-CN" sz="2800" dirty="0">
                <a:solidFill>
                  <a:srgbClr val="0000CC"/>
                </a:solidFill>
                <a:ea typeface="SimSun" panose="02010600030101010101" pitchFamily="2" charset="-122"/>
              </a:rPr>
              <a:t>Local point density at a point </a:t>
            </a:r>
            <a:r>
              <a:rPr lang="en-US" altLang="zh-CN" sz="2800" i="1" dirty="0">
                <a:solidFill>
                  <a:srgbClr val="0000CC"/>
                </a:solidFill>
                <a:ea typeface="SimSun" panose="02010600030101010101" pitchFamily="2" charset="-122"/>
              </a:rPr>
              <a:t>p</a:t>
            </a:r>
            <a:r>
              <a:rPr lang="en-US" altLang="zh-CN" sz="2800" dirty="0">
                <a:solidFill>
                  <a:srgbClr val="0000CC"/>
                </a:solidFill>
                <a:ea typeface="SimSun" panose="02010600030101010101" pitchFamily="2" charset="-122"/>
              </a:rPr>
              <a:t> defined by two parameters</a:t>
            </a:r>
          </a:p>
          <a:p>
            <a:pPr lvl="1"/>
            <a:r>
              <a:rPr lang="en-US" altLang="zh-CN" sz="2800" i="1" dirty="0">
                <a:solidFill>
                  <a:srgbClr val="0000CC"/>
                </a:solidFill>
                <a:latin typeface="Symbol" panose="05050102010706020507" pitchFamily="18" charset="2"/>
                <a:ea typeface="SimSun" panose="02010600030101010101" pitchFamily="2" charset="-122"/>
              </a:rPr>
              <a:t>e </a:t>
            </a:r>
            <a:r>
              <a:rPr lang="en-US" altLang="zh-CN" sz="2800" dirty="0">
                <a:solidFill>
                  <a:srgbClr val="0000CC"/>
                </a:solidFill>
                <a:ea typeface="SimSun" panose="02010600030101010101" pitchFamily="2" charset="-122"/>
              </a:rPr>
              <a:t>–</a:t>
            </a:r>
            <a:r>
              <a:rPr lang="en-US" altLang="zh-CN" sz="2800" i="1" dirty="0">
                <a:solidFill>
                  <a:srgbClr val="0000CC"/>
                </a:solidFill>
                <a:ea typeface="SimSun" panose="02010600030101010101" pitchFamily="2" charset="-122"/>
              </a:rPr>
              <a:t> </a:t>
            </a:r>
            <a:r>
              <a:rPr lang="en-US" altLang="zh-CN" sz="2800" dirty="0">
                <a:solidFill>
                  <a:srgbClr val="0000CC"/>
                </a:solidFill>
                <a:ea typeface="SimSun" panose="02010600030101010101" pitchFamily="2" charset="-122"/>
              </a:rPr>
              <a:t>radius for the neighborhood of point p:</a:t>
            </a:r>
            <a:br>
              <a:rPr lang="en-US" altLang="zh-CN" sz="2800" dirty="0">
                <a:solidFill>
                  <a:srgbClr val="0000CC"/>
                </a:solidFill>
                <a:ea typeface="SimSun" panose="02010600030101010101" pitchFamily="2" charset="-122"/>
              </a:rPr>
            </a:br>
            <a:r>
              <a:rPr lang="en-US" altLang="zh-CN" sz="2800" i="1" dirty="0">
                <a:solidFill>
                  <a:srgbClr val="0000CC"/>
                </a:solidFill>
                <a:ea typeface="SimSun" panose="02010600030101010101" pitchFamily="2" charset="-122"/>
              </a:rPr>
              <a:t>N</a:t>
            </a:r>
            <a:r>
              <a:rPr lang="en-US" altLang="zh-CN" sz="2800" i="1" baseline="-25000" dirty="0">
                <a:solidFill>
                  <a:srgbClr val="0000CC"/>
                </a:solidFill>
                <a:latin typeface="Symbol" panose="05050102010706020507" pitchFamily="18" charset="2"/>
                <a:ea typeface="SimSun" panose="02010600030101010101" pitchFamily="2" charset="-122"/>
              </a:rPr>
              <a:t>e</a:t>
            </a:r>
            <a:r>
              <a:rPr lang="en-US" altLang="zh-CN" sz="2800" baseline="-25000" dirty="0">
                <a:solidFill>
                  <a:srgbClr val="0000CC"/>
                </a:solidFill>
                <a:ea typeface="SimSun" panose="02010600030101010101" pitchFamily="2" charset="-122"/>
              </a:rPr>
              <a:t> </a:t>
            </a:r>
            <a:r>
              <a:rPr lang="en-US" altLang="zh-CN" sz="2800" dirty="0">
                <a:solidFill>
                  <a:srgbClr val="0000CC"/>
                </a:solidFill>
                <a:ea typeface="SimSun" panose="02010600030101010101" pitchFamily="2" charset="-122"/>
              </a:rPr>
              <a:t>(</a:t>
            </a:r>
            <a:r>
              <a:rPr lang="en-US" altLang="zh-CN" sz="2800" i="1" dirty="0">
                <a:solidFill>
                  <a:srgbClr val="0000CC"/>
                </a:solidFill>
                <a:ea typeface="SimSun" panose="02010600030101010101" pitchFamily="2" charset="-122"/>
              </a:rPr>
              <a:t>p</a:t>
            </a:r>
            <a:r>
              <a:rPr lang="en-US" altLang="zh-CN" sz="2800" dirty="0">
                <a:solidFill>
                  <a:srgbClr val="0000CC"/>
                </a:solidFill>
                <a:ea typeface="SimSun" panose="02010600030101010101" pitchFamily="2" charset="-122"/>
              </a:rPr>
              <a:t>) := {</a:t>
            </a:r>
            <a:r>
              <a:rPr lang="en-US" altLang="zh-CN" sz="2800" i="1" dirty="0">
                <a:solidFill>
                  <a:srgbClr val="0000CC"/>
                </a:solidFill>
                <a:ea typeface="SimSun" panose="02010600030101010101" pitchFamily="2" charset="-122"/>
              </a:rPr>
              <a:t>q</a:t>
            </a:r>
            <a:r>
              <a:rPr lang="en-US" altLang="zh-CN" sz="2800" dirty="0">
                <a:solidFill>
                  <a:srgbClr val="0000CC"/>
                </a:solidFill>
                <a:ea typeface="SimSun" panose="02010600030101010101" pitchFamily="2" charset="-122"/>
              </a:rPr>
              <a:t> in data set </a:t>
            </a:r>
            <a:r>
              <a:rPr lang="en-US" altLang="zh-CN" sz="2800" i="1" dirty="0">
                <a:solidFill>
                  <a:srgbClr val="0000CC"/>
                </a:solidFill>
                <a:ea typeface="SimSun" panose="02010600030101010101" pitchFamily="2" charset="-122"/>
              </a:rPr>
              <a:t>D</a:t>
            </a:r>
            <a:r>
              <a:rPr lang="en-US" altLang="zh-CN" sz="2800" dirty="0">
                <a:solidFill>
                  <a:srgbClr val="0000CC"/>
                </a:solidFill>
                <a:ea typeface="SimSun" panose="02010600030101010101" pitchFamily="2" charset="-122"/>
              </a:rPr>
              <a:t> | </a:t>
            </a:r>
            <a:r>
              <a:rPr lang="en-US" altLang="zh-CN" sz="2800" i="1" dirty="0" err="1">
                <a:solidFill>
                  <a:srgbClr val="0000CC"/>
                </a:solidFill>
                <a:ea typeface="SimSun" panose="02010600030101010101" pitchFamily="2" charset="-122"/>
              </a:rPr>
              <a:t>dist</a:t>
            </a:r>
            <a:r>
              <a:rPr lang="en-US" altLang="zh-CN" sz="2800" dirty="0">
                <a:solidFill>
                  <a:srgbClr val="0000CC"/>
                </a:solidFill>
                <a:ea typeface="SimSun" panose="02010600030101010101" pitchFamily="2" charset="-122"/>
              </a:rPr>
              <a:t>(</a:t>
            </a:r>
            <a:r>
              <a:rPr lang="en-US" altLang="zh-CN" sz="2800" i="1" dirty="0">
                <a:solidFill>
                  <a:srgbClr val="0000CC"/>
                </a:solidFill>
                <a:ea typeface="SimSun" panose="02010600030101010101" pitchFamily="2" charset="-122"/>
              </a:rPr>
              <a:t>p</a:t>
            </a:r>
            <a:r>
              <a:rPr lang="en-US" altLang="zh-CN" sz="2800" dirty="0">
                <a:solidFill>
                  <a:srgbClr val="0000CC"/>
                </a:solidFill>
                <a:ea typeface="SimSun" panose="02010600030101010101" pitchFamily="2" charset="-122"/>
              </a:rPr>
              <a:t>, </a:t>
            </a:r>
            <a:r>
              <a:rPr lang="en-US" altLang="zh-CN" sz="2800" i="1" dirty="0">
                <a:solidFill>
                  <a:srgbClr val="0000CC"/>
                </a:solidFill>
                <a:ea typeface="SimSun" panose="02010600030101010101" pitchFamily="2" charset="-122"/>
              </a:rPr>
              <a:t>q</a:t>
            </a:r>
            <a:r>
              <a:rPr lang="en-US" altLang="zh-CN" sz="2800" dirty="0">
                <a:solidFill>
                  <a:srgbClr val="0000CC"/>
                </a:solidFill>
                <a:ea typeface="SimSun" panose="02010600030101010101" pitchFamily="2" charset="-122"/>
              </a:rPr>
              <a:t>) </a:t>
            </a:r>
            <a:r>
              <a:rPr lang="en-US" altLang="zh-CN" sz="2800" dirty="0">
                <a:solidFill>
                  <a:srgbClr val="0000CC"/>
                </a:solidFill>
                <a:ea typeface="SimSun" panose="02010600030101010101" pitchFamily="2" charset="-122"/>
                <a:sym typeface="Symbol" panose="05050102010706020507" pitchFamily="18" charset="2"/>
              </a:rPr>
              <a:t></a:t>
            </a:r>
            <a:r>
              <a:rPr lang="en-US" altLang="zh-CN" sz="2800" dirty="0">
                <a:solidFill>
                  <a:srgbClr val="0000CC"/>
                </a:solidFill>
                <a:ea typeface="SimSun" panose="02010600030101010101" pitchFamily="2" charset="-122"/>
              </a:rPr>
              <a:t> </a:t>
            </a:r>
            <a:r>
              <a:rPr lang="en-US" altLang="zh-CN" sz="2800" dirty="0">
                <a:solidFill>
                  <a:srgbClr val="0000CC"/>
                </a:solidFill>
                <a:latin typeface="Symbol" panose="05050102010706020507" pitchFamily="18" charset="2"/>
                <a:ea typeface="SimSun" panose="02010600030101010101" pitchFamily="2" charset="-122"/>
              </a:rPr>
              <a:t>e</a:t>
            </a:r>
            <a:r>
              <a:rPr lang="en-US" altLang="zh-CN" sz="2800" dirty="0">
                <a:solidFill>
                  <a:srgbClr val="0000CC"/>
                </a:solidFill>
                <a:ea typeface="SimSun" panose="02010600030101010101" pitchFamily="2" charset="-122"/>
              </a:rPr>
              <a:t>}</a:t>
            </a:r>
          </a:p>
          <a:p>
            <a:pPr lvl="1"/>
            <a:r>
              <a:rPr lang="en-US" altLang="zh-CN" sz="2800" i="1" dirty="0" err="1">
                <a:solidFill>
                  <a:srgbClr val="0000CC"/>
                </a:solidFill>
                <a:ea typeface="SimSun" panose="02010600030101010101" pitchFamily="2" charset="-122"/>
              </a:rPr>
              <a:t>MinPts</a:t>
            </a:r>
            <a:r>
              <a:rPr lang="en-US" altLang="zh-CN" sz="2800" i="1" dirty="0">
                <a:solidFill>
                  <a:srgbClr val="0000CC"/>
                </a:solidFill>
                <a:ea typeface="SimSun" panose="02010600030101010101" pitchFamily="2" charset="-122"/>
              </a:rPr>
              <a:t> </a:t>
            </a:r>
            <a:r>
              <a:rPr lang="en-US" altLang="zh-CN" sz="2800" dirty="0">
                <a:solidFill>
                  <a:srgbClr val="0000CC"/>
                </a:solidFill>
                <a:ea typeface="SimSun" panose="02010600030101010101" pitchFamily="2" charset="-122"/>
              </a:rPr>
              <a:t>– minimum number of points in the given </a:t>
            </a:r>
            <a:r>
              <a:rPr lang="en-US" altLang="zh-CN" sz="2800" dirty="0" err="1">
                <a:solidFill>
                  <a:srgbClr val="0000CC"/>
                </a:solidFill>
                <a:ea typeface="SimSun" panose="02010600030101010101" pitchFamily="2" charset="-122"/>
              </a:rPr>
              <a:t>neighbourhood</a:t>
            </a:r>
            <a:r>
              <a:rPr lang="en-US" altLang="zh-CN" sz="2800" dirty="0">
                <a:solidFill>
                  <a:srgbClr val="0000CC"/>
                </a:solidFill>
                <a:ea typeface="SimSun" panose="02010600030101010101" pitchFamily="2" charset="-122"/>
              </a:rPr>
              <a:t> </a:t>
            </a:r>
            <a:r>
              <a:rPr lang="en-US" altLang="zh-CN" sz="2800" i="1" dirty="0">
                <a:solidFill>
                  <a:srgbClr val="0000CC"/>
                </a:solidFill>
                <a:ea typeface="SimSun" panose="02010600030101010101" pitchFamily="2" charset="-122"/>
              </a:rPr>
              <a:t>N</a:t>
            </a:r>
            <a:r>
              <a:rPr lang="en-US" altLang="zh-CN" sz="2800" dirty="0">
                <a:solidFill>
                  <a:srgbClr val="0000CC"/>
                </a:solidFill>
                <a:ea typeface="SimSun" panose="02010600030101010101" pitchFamily="2" charset="-122"/>
              </a:rPr>
              <a:t>(</a:t>
            </a:r>
            <a:r>
              <a:rPr lang="en-US" altLang="zh-CN" sz="2800" i="1" dirty="0">
                <a:solidFill>
                  <a:srgbClr val="0000CC"/>
                </a:solidFill>
                <a:ea typeface="SimSun" panose="02010600030101010101" pitchFamily="2" charset="-122"/>
              </a:rPr>
              <a:t>p</a:t>
            </a:r>
            <a:r>
              <a:rPr lang="en-US" altLang="zh-CN" sz="2800" dirty="0">
                <a:solidFill>
                  <a:srgbClr val="0000CC"/>
                </a:solidFill>
                <a:ea typeface="SimSun" panose="02010600030101010101" pitchFamily="2" charset="-122"/>
              </a:rPr>
              <a:t>)</a:t>
            </a:r>
          </a:p>
        </p:txBody>
      </p:sp>
      <p:sp>
        <p:nvSpPr>
          <p:cNvPr id="11" name="Rectangle 2"/>
          <p:cNvSpPr txBox="1">
            <a:spLocks noChangeArrowheads="1"/>
          </p:cNvSpPr>
          <p:nvPr/>
        </p:nvSpPr>
        <p:spPr bwMode="auto">
          <a:xfrm>
            <a:off x="0" y="0"/>
            <a:ext cx="9144000" cy="1066800"/>
          </a:xfrm>
          <a:prstGeom prst="rect">
            <a:avLst/>
          </a:prstGeom>
          <a:solidFill>
            <a:srgbClr val="33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bg1"/>
                </a:solidFill>
                <a:latin typeface="+mj-lt"/>
                <a:ea typeface="+mj-ea"/>
                <a:cs typeface="+mj-cs"/>
              </a:defRPr>
            </a:lvl1pPr>
            <a:lvl2pPr algn="ctr" rtl="0" fontAlgn="base">
              <a:spcBef>
                <a:spcPct val="0"/>
              </a:spcBef>
              <a:spcAft>
                <a:spcPct val="0"/>
              </a:spcAft>
              <a:defRPr sz="4400">
                <a:solidFill>
                  <a:schemeClr val="bg1"/>
                </a:solidFill>
                <a:latin typeface="Arial Black" panose="020B0A04020102020204" pitchFamily="34" charset="0"/>
              </a:defRPr>
            </a:lvl2pPr>
            <a:lvl3pPr algn="ctr" rtl="0" fontAlgn="base">
              <a:spcBef>
                <a:spcPct val="0"/>
              </a:spcBef>
              <a:spcAft>
                <a:spcPct val="0"/>
              </a:spcAft>
              <a:defRPr sz="4400">
                <a:solidFill>
                  <a:schemeClr val="bg1"/>
                </a:solidFill>
                <a:latin typeface="Arial Black" panose="020B0A04020102020204" pitchFamily="34" charset="0"/>
              </a:defRPr>
            </a:lvl3pPr>
            <a:lvl4pPr algn="ctr" rtl="0" fontAlgn="base">
              <a:spcBef>
                <a:spcPct val="0"/>
              </a:spcBef>
              <a:spcAft>
                <a:spcPct val="0"/>
              </a:spcAft>
              <a:defRPr sz="4400">
                <a:solidFill>
                  <a:schemeClr val="bg1"/>
                </a:solidFill>
                <a:latin typeface="Arial Black" panose="020B0A04020102020204" pitchFamily="34" charset="0"/>
              </a:defRPr>
            </a:lvl4pPr>
            <a:lvl5pPr algn="ctr" rtl="0" fontAlgn="base">
              <a:spcBef>
                <a:spcPct val="0"/>
              </a:spcBef>
              <a:spcAft>
                <a:spcPct val="0"/>
              </a:spcAft>
              <a:defRPr sz="4400">
                <a:solidFill>
                  <a:schemeClr val="bg1"/>
                </a:solidFill>
                <a:latin typeface="Arial Black" panose="020B0A04020102020204" pitchFamily="34" charset="0"/>
              </a:defRPr>
            </a:lvl5pPr>
            <a:lvl6pPr marL="457200" algn="ctr" rtl="0" fontAlgn="base">
              <a:spcBef>
                <a:spcPct val="0"/>
              </a:spcBef>
              <a:spcAft>
                <a:spcPct val="0"/>
              </a:spcAft>
              <a:defRPr sz="4400">
                <a:solidFill>
                  <a:schemeClr val="bg1"/>
                </a:solidFill>
                <a:latin typeface="Arial Black" panose="020B0A04020102020204" pitchFamily="34" charset="0"/>
              </a:defRPr>
            </a:lvl6pPr>
            <a:lvl7pPr marL="914400" algn="ctr" rtl="0" fontAlgn="base">
              <a:spcBef>
                <a:spcPct val="0"/>
              </a:spcBef>
              <a:spcAft>
                <a:spcPct val="0"/>
              </a:spcAft>
              <a:defRPr sz="4400">
                <a:solidFill>
                  <a:schemeClr val="bg1"/>
                </a:solidFill>
                <a:latin typeface="Arial Black" panose="020B0A04020102020204" pitchFamily="34" charset="0"/>
              </a:defRPr>
            </a:lvl7pPr>
            <a:lvl8pPr marL="1371600" algn="ctr" rtl="0" fontAlgn="base">
              <a:spcBef>
                <a:spcPct val="0"/>
              </a:spcBef>
              <a:spcAft>
                <a:spcPct val="0"/>
              </a:spcAft>
              <a:defRPr sz="4400">
                <a:solidFill>
                  <a:schemeClr val="bg1"/>
                </a:solidFill>
                <a:latin typeface="Arial Black" panose="020B0A04020102020204" pitchFamily="34" charset="0"/>
              </a:defRPr>
            </a:lvl8pPr>
            <a:lvl9pPr marL="1828800" algn="ctr" rtl="0" fontAlgn="base">
              <a:spcBef>
                <a:spcPct val="0"/>
              </a:spcBef>
              <a:spcAft>
                <a:spcPct val="0"/>
              </a:spcAft>
              <a:defRPr sz="4400">
                <a:solidFill>
                  <a:schemeClr val="bg1"/>
                </a:solidFill>
                <a:latin typeface="Arial Black" panose="020B0A040201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Arial Black"/>
                <a:ea typeface="SimSun" panose="02010600030101010101" pitchFamily="2" charset="-122"/>
              </a:rPr>
              <a:t>Density Based Clustering: Basic Concept</a:t>
            </a:r>
            <a:endParaRPr kumimoji="0" lang="en-US" altLang="zh-CN" sz="2800" b="0" i="0" u="none" strike="noStrike" kern="1200" cap="none" spc="0" normalizeH="0" baseline="0" noProof="0" dirty="0">
              <a:ln>
                <a:noFill/>
              </a:ln>
              <a:solidFill>
                <a:srgbClr val="FFFFFF"/>
              </a:solidFill>
              <a:effectLst/>
              <a:uLnTx/>
              <a:uFillTx/>
              <a:latin typeface="Arial Black"/>
              <a:ea typeface="SimSun" panose="0201060003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FB69438D-0944-4691-B6A1-176C2FF8382E}" type="slidenum">
              <a:rPr lang="en-US" altLang="zh-CN" smtClean="0"/>
              <a:pPr>
                <a:defRPr/>
              </a:pPr>
              <a:t>115</a:t>
            </a:fld>
            <a:endParaRPr lang="en-US" altLang="zh-CN"/>
          </a:p>
        </p:txBody>
      </p:sp>
      <p:sp>
        <p:nvSpPr>
          <p:cNvPr id="39" name="Rectangle 2"/>
          <p:cNvSpPr txBox="1">
            <a:spLocks noChangeArrowheads="1"/>
          </p:cNvSpPr>
          <p:nvPr/>
        </p:nvSpPr>
        <p:spPr bwMode="auto">
          <a:xfrm>
            <a:off x="685800" y="0"/>
            <a:ext cx="7772400" cy="990600"/>
          </a:xfrm>
          <a:prstGeom prst="rect">
            <a:avLst/>
          </a:prstGeom>
          <a:solidFill>
            <a:srgbClr val="33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bg1"/>
                </a:solidFill>
                <a:latin typeface="+mj-lt"/>
                <a:ea typeface="+mj-ea"/>
                <a:cs typeface="+mj-cs"/>
              </a:defRPr>
            </a:lvl1pPr>
            <a:lvl2pPr algn="ctr" rtl="0" fontAlgn="base">
              <a:spcBef>
                <a:spcPct val="0"/>
              </a:spcBef>
              <a:spcAft>
                <a:spcPct val="0"/>
              </a:spcAft>
              <a:defRPr sz="4400">
                <a:solidFill>
                  <a:schemeClr val="bg1"/>
                </a:solidFill>
                <a:latin typeface="Arial Black" panose="020B0A04020102020204" pitchFamily="34" charset="0"/>
              </a:defRPr>
            </a:lvl2pPr>
            <a:lvl3pPr algn="ctr" rtl="0" fontAlgn="base">
              <a:spcBef>
                <a:spcPct val="0"/>
              </a:spcBef>
              <a:spcAft>
                <a:spcPct val="0"/>
              </a:spcAft>
              <a:defRPr sz="4400">
                <a:solidFill>
                  <a:schemeClr val="bg1"/>
                </a:solidFill>
                <a:latin typeface="Arial Black" panose="020B0A04020102020204" pitchFamily="34" charset="0"/>
              </a:defRPr>
            </a:lvl3pPr>
            <a:lvl4pPr algn="ctr" rtl="0" fontAlgn="base">
              <a:spcBef>
                <a:spcPct val="0"/>
              </a:spcBef>
              <a:spcAft>
                <a:spcPct val="0"/>
              </a:spcAft>
              <a:defRPr sz="4400">
                <a:solidFill>
                  <a:schemeClr val="bg1"/>
                </a:solidFill>
                <a:latin typeface="Arial Black" panose="020B0A04020102020204" pitchFamily="34" charset="0"/>
              </a:defRPr>
            </a:lvl4pPr>
            <a:lvl5pPr algn="ctr" rtl="0" fontAlgn="base">
              <a:spcBef>
                <a:spcPct val="0"/>
              </a:spcBef>
              <a:spcAft>
                <a:spcPct val="0"/>
              </a:spcAft>
              <a:defRPr sz="4400">
                <a:solidFill>
                  <a:schemeClr val="bg1"/>
                </a:solidFill>
                <a:latin typeface="Arial Black" panose="020B0A04020102020204" pitchFamily="34" charset="0"/>
              </a:defRPr>
            </a:lvl5pPr>
            <a:lvl6pPr marL="457200" algn="ctr" rtl="0" fontAlgn="base">
              <a:spcBef>
                <a:spcPct val="0"/>
              </a:spcBef>
              <a:spcAft>
                <a:spcPct val="0"/>
              </a:spcAft>
              <a:defRPr sz="4400">
                <a:solidFill>
                  <a:schemeClr val="bg1"/>
                </a:solidFill>
                <a:latin typeface="Arial Black" panose="020B0A04020102020204" pitchFamily="34" charset="0"/>
              </a:defRPr>
            </a:lvl6pPr>
            <a:lvl7pPr marL="914400" algn="ctr" rtl="0" fontAlgn="base">
              <a:spcBef>
                <a:spcPct val="0"/>
              </a:spcBef>
              <a:spcAft>
                <a:spcPct val="0"/>
              </a:spcAft>
              <a:defRPr sz="4400">
                <a:solidFill>
                  <a:schemeClr val="bg1"/>
                </a:solidFill>
                <a:latin typeface="Arial Black" panose="020B0A04020102020204" pitchFamily="34" charset="0"/>
              </a:defRPr>
            </a:lvl7pPr>
            <a:lvl8pPr marL="1371600" algn="ctr" rtl="0" fontAlgn="base">
              <a:spcBef>
                <a:spcPct val="0"/>
              </a:spcBef>
              <a:spcAft>
                <a:spcPct val="0"/>
              </a:spcAft>
              <a:defRPr sz="4400">
                <a:solidFill>
                  <a:schemeClr val="bg1"/>
                </a:solidFill>
                <a:latin typeface="Arial Black" panose="020B0A04020102020204" pitchFamily="34" charset="0"/>
              </a:defRPr>
            </a:lvl8pPr>
            <a:lvl9pPr marL="1828800" algn="ctr" rtl="0" fontAlgn="base">
              <a:spcBef>
                <a:spcPct val="0"/>
              </a:spcBef>
              <a:spcAft>
                <a:spcPct val="0"/>
              </a:spcAft>
              <a:defRPr sz="4400">
                <a:solidFill>
                  <a:schemeClr val="bg1"/>
                </a:solidFill>
                <a:latin typeface="Arial Black" panose="020B0A040201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400" b="0" i="0" u="none" strike="noStrike" kern="1200" cap="none" spc="0" normalizeH="0" baseline="0" noProof="0">
                <a:ln>
                  <a:noFill/>
                </a:ln>
                <a:solidFill>
                  <a:srgbClr val="FFFFFF"/>
                </a:solidFill>
                <a:effectLst/>
                <a:uLnTx/>
                <a:uFillTx/>
                <a:latin typeface="Arial Black"/>
                <a:ea typeface="SimSun" panose="02010600030101010101" pitchFamily="2" charset="-122"/>
                <a:sym typeface="Symbol" panose="05050102010706020507" pitchFamily="18" charset="2"/>
              </a:rPr>
              <a:t>-Neighborhood</a:t>
            </a:r>
          </a:p>
        </p:txBody>
      </p:sp>
      <p:sp>
        <p:nvSpPr>
          <p:cNvPr id="40" name="Rectangle 3"/>
          <p:cNvSpPr txBox="1">
            <a:spLocks noChangeArrowheads="1"/>
          </p:cNvSpPr>
          <p:nvPr/>
        </p:nvSpPr>
        <p:spPr bwMode="auto">
          <a:xfrm>
            <a:off x="685800" y="1219200"/>
            <a:ext cx="78486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CC0000"/>
              </a:buClr>
              <a:buFont typeface="Wingdings 2" panose="05020102010507070707" pitchFamily="18" charset="2"/>
              <a:buChar char="¢"/>
              <a:defRPr sz="3000" b="1" kern="1200">
                <a:solidFill>
                  <a:schemeClr val="accent2"/>
                </a:solidFill>
                <a:latin typeface="+mn-lt"/>
                <a:ea typeface="+mn-ea"/>
                <a:cs typeface="+mn-cs"/>
              </a:defRPr>
            </a:lvl1pPr>
            <a:lvl2pPr marL="742950" indent="-285750" algn="l" rtl="0" fontAlgn="base">
              <a:spcBef>
                <a:spcPct val="20000"/>
              </a:spcBef>
              <a:spcAft>
                <a:spcPct val="0"/>
              </a:spcAft>
              <a:buClr>
                <a:srgbClr val="CC0000"/>
              </a:buClr>
              <a:buFont typeface="Monotype Sorts" pitchFamily="2" charset="2"/>
              <a:buChar char="q"/>
              <a:defRPr sz="2600" b="1" kern="1200">
                <a:solidFill>
                  <a:schemeClr val="accent2"/>
                </a:solidFill>
                <a:latin typeface="+mn-lt"/>
                <a:ea typeface="+mn-ea"/>
                <a:cs typeface="+mn-cs"/>
              </a:defRPr>
            </a:lvl2pPr>
            <a:lvl3pPr marL="1143000" indent="-228600" algn="l" rtl="0" fontAlgn="base">
              <a:spcBef>
                <a:spcPct val="20000"/>
              </a:spcBef>
              <a:spcAft>
                <a:spcPct val="0"/>
              </a:spcAft>
              <a:buClr>
                <a:srgbClr val="CC0000"/>
              </a:buClr>
              <a:buFont typeface="Wingdings" panose="05000000000000000000" pitchFamily="2" charset="2"/>
              <a:buChar char="m"/>
              <a:defRPr sz="2400" b="1" kern="1200">
                <a:solidFill>
                  <a:schemeClr val="accent2"/>
                </a:solidFill>
                <a:latin typeface="+mn-lt"/>
                <a:ea typeface="+mn-ea"/>
                <a:cs typeface="+mn-cs"/>
              </a:defRPr>
            </a:lvl3pPr>
            <a:lvl4pPr marL="1600200" indent="-228600" algn="l" rtl="0" fontAlgn="base">
              <a:spcBef>
                <a:spcPct val="20000"/>
              </a:spcBef>
              <a:spcAft>
                <a:spcPct val="0"/>
              </a:spcAft>
              <a:buClr>
                <a:srgbClr val="CC0000"/>
              </a:buClr>
              <a:buFont typeface="Wingdings 2" panose="05020102010507070707" pitchFamily="18" charset="2"/>
              <a:buChar char="¢"/>
              <a:defRPr sz="2000" kern="1200">
                <a:solidFill>
                  <a:schemeClr val="accent2"/>
                </a:solidFill>
                <a:latin typeface="+mn-lt"/>
                <a:ea typeface="+mn-ea"/>
                <a:cs typeface="+mn-cs"/>
              </a:defRPr>
            </a:lvl4pPr>
            <a:lvl5pPr marL="2057400" indent="-228600" algn="l" rtl="0" fontAlgn="base">
              <a:spcBef>
                <a:spcPct val="20000"/>
              </a:spcBef>
              <a:spcAft>
                <a:spcPct val="0"/>
              </a:spcAft>
              <a:buClr>
                <a:srgbClr val="CC0000"/>
              </a:buClr>
              <a:buFont typeface="Wingdings 2" panose="05020102010507070707" pitchFamily="18" charset="2"/>
              <a:buChar char="¢"/>
              <a:defRPr sz="20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sz="2600">
                <a:solidFill>
                  <a:srgbClr val="0000CC"/>
                </a:solidFill>
                <a:ea typeface="SimSun" panose="02010600030101010101" pitchFamily="2" charset="-122"/>
                <a:sym typeface="Symbol" panose="05050102010706020507" pitchFamily="18" charset="2"/>
              </a:rPr>
              <a:t> -Neighborhood – Objects within a radius of </a:t>
            </a:r>
            <a:r>
              <a:rPr lang="en-US" altLang="zh-CN" sz="2600" i="1">
                <a:solidFill>
                  <a:srgbClr val="0000CC"/>
                </a:solidFill>
                <a:ea typeface="SimSun" panose="02010600030101010101" pitchFamily="2" charset="-122"/>
                <a:sym typeface="Symbol" panose="05050102010706020507" pitchFamily="18" charset="2"/>
              </a:rPr>
              <a:t> </a:t>
            </a:r>
            <a:r>
              <a:rPr lang="en-US" altLang="zh-CN" sz="2600">
                <a:solidFill>
                  <a:srgbClr val="0000CC"/>
                </a:solidFill>
                <a:ea typeface="SimSun" panose="02010600030101010101" pitchFamily="2" charset="-122"/>
                <a:sym typeface="Symbol" panose="05050102010706020507" pitchFamily="18" charset="2"/>
              </a:rPr>
              <a:t>from an object.</a:t>
            </a:r>
          </a:p>
          <a:p>
            <a:pPr lvl="1" eaLnBrk="1" hangingPunct="1">
              <a:buFont typeface="Monotype Sorts" pitchFamily="2" charset="2"/>
              <a:buNone/>
            </a:pPr>
            <a:endParaRPr lang="en-US" altLang="zh-CN" sz="2200">
              <a:solidFill>
                <a:srgbClr val="0000CC"/>
              </a:solidFill>
              <a:ea typeface="SimSun" panose="02010600030101010101" pitchFamily="2" charset="-122"/>
              <a:sym typeface="Symbol" panose="05050102010706020507" pitchFamily="18" charset="2"/>
            </a:endParaRPr>
          </a:p>
          <a:p>
            <a:pPr eaLnBrk="1" hangingPunct="1"/>
            <a:r>
              <a:rPr lang="en-US" altLang="zh-CN" sz="2600">
                <a:solidFill>
                  <a:srgbClr val="0000CC"/>
                </a:solidFill>
                <a:ea typeface="SimSun" panose="02010600030101010101" pitchFamily="2" charset="-122"/>
              </a:rPr>
              <a:t>“High density” - ε-Neighborhood of an object contains at least </a:t>
            </a:r>
            <a:r>
              <a:rPr lang="en-US" altLang="zh-CN" sz="2600" b="0" i="1">
                <a:solidFill>
                  <a:srgbClr val="0000CC"/>
                </a:solidFill>
                <a:effectLst>
                  <a:outerShdw blurRad="38100" dist="38100" dir="2700000" algn="tl">
                    <a:srgbClr val="C0C0C0"/>
                  </a:outerShdw>
                </a:effectLst>
                <a:ea typeface="SimSun" panose="02010600030101010101" pitchFamily="2" charset="-122"/>
              </a:rPr>
              <a:t>MinPts</a:t>
            </a:r>
            <a:r>
              <a:rPr lang="en-US" altLang="zh-CN" sz="2600">
                <a:solidFill>
                  <a:srgbClr val="0000CC"/>
                </a:solidFill>
                <a:ea typeface="SimSun" panose="02010600030101010101" pitchFamily="2" charset="-122"/>
              </a:rPr>
              <a:t> of objects.</a:t>
            </a:r>
          </a:p>
          <a:p>
            <a:pPr lvl="1" eaLnBrk="1" hangingPunct="1">
              <a:buFont typeface="Monotype Sorts" pitchFamily="2" charset="2"/>
              <a:buNone/>
            </a:pPr>
            <a:endParaRPr lang="en-US" altLang="zh-CN" sz="2200">
              <a:solidFill>
                <a:srgbClr val="0000CC"/>
              </a:solidFill>
              <a:ea typeface="SimSun" panose="02010600030101010101" pitchFamily="2" charset="-122"/>
            </a:endParaRPr>
          </a:p>
        </p:txBody>
      </p:sp>
      <p:sp>
        <p:nvSpPr>
          <p:cNvPr id="41" name="Line 4"/>
          <p:cNvSpPr>
            <a:spLocks noChangeShapeType="1"/>
          </p:cNvSpPr>
          <p:nvPr/>
        </p:nvSpPr>
        <p:spPr bwMode="auto">
          <a:xfrm>
            <a:off x="1143000" y="4648200"/>
            <a:ext cx="609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6796" dir="12393903"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42" name="Oval 5"/>
          <p:cNvSpPr>
            <a:spLocks noChangeArrowheads="1"/>
          </p:cNvSpPr>
          <p:nvPr/>
        </p:nvSpPr>
        <p:spPr bwMode="auto">
          <a:xfrm>
            <a:off x="1143000" y="3962400"/>
            <a:ext cx="1447800" cy="1447800"/>
          </a:xfrm>
          <a:prstGeom prst="ellipse">
            <a:avLst/>
          </a:prstGeom>
          <a:noFill/>
          <a:ln w="9525">
            <a:solidFill>
              <a:srgbClr val="00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43" name="Oval 6"/>
          <p:cNvSpPr>
            <a:spLocks noChangeArrowheads="1"/>
          </p:cNvSpPr>
          <p:nvPr/>
        </p:nvSpPr>
        <p:spPr bwMode="auto">
          <a:xfrm>
            <a:off x="1828800" y="3886200"/>
            <a:ext cx="1447800" cy="1447800"/>
          </a:xfrm>
          <a:prstGeom prst="ellipse">
            <a:avLst/>
          </a:prstGeom>
          <a:noFill/>
          <a:ln w="9525">
            <a:solidFill>
              <a:srgbClr val="00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44" name="Oval 7"/>
          <p:cNvSpPr>
            <a:spLocks noChangeArrowheads="1"/>
          </p:cNvSpPr>
          <p:nvPr/>
        </p:nvSpPr>
        <p:spPr bwMode="auto">
          <a:xfrm>
            <a:off x="1752600" y="4572000"/>
            <a:ext cx="228600" cy="228600"/>
          </a:xfrm>
          <a:prstGeom prst="ellipse">
            <a:avLst/>
          </a:prstGeom>
          <a:solidFill>
            <a:srgbClr val="95FFE3"/>
          </a:solidFill>
          <a:ln w="9525">
            <a:solidFill>
              <a:srgbClr val="000000"/>
            </a:solidFill>
            <a:round/>
            <a:headEnd/>
            <a:tailEnd/>
          </a:ln>
          <a:effectLst>
            <a:outerShdw dist="56796" dir="12393903" algn="ctr" rotWithShape="0">
              <a:srgbClr val="808080"/>
            </a:outerShdw>
          </a:effectLst>
        </p:spPr>
        <p:txBody>
          <a:bodyPr wrap="none"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1" u="none" strike="noStrike" kern="0" cap="none" spc="0" normalizeH="0" baseline="0" noProof="0">
                <a:ln>
                  <a:noFill/>
                </a:ln>
                <a:solidFill>
                  <a:srgbClr val="0000CC"/>
                </a:solidFill>
                <a:effectLst/>
                <a:uLnTx/>
                <a:uFillTx/>
                <a:latin typeface="Times New Roman" panose="02020603050405020304" pitchFamily="18" charset="0"/>
                <a:cs typeface="Times New Roman" panose="02020603050405020304" pitchFamily="18" charset="0"/>
              </a:rPr>
              <a:t>q</a:t>
            </a:r>
          </a:p>
        </p:txBody>
      </p:sp>
      <p:sp>
        <p:nvSpPr>
          <p:cNvPr id="45" name="Oval 8"/>
          <p:cNvSpPr>
            <a:spLocks noChangeArrowheads="1"/>
          </p:cNvSpPr>
          <p:nvPr/>
        </p:nvSpPr>
        <p:spPr bwMode="auto">
          <a:xfrm>
            <a:off x="2133600" y="4724400"/>
            <a:ext cx="228600" cy="228600"/>
          </a:xfrm>
          <a:prstGeom prst="ellipse">
            <a:avLst/>
          </a:prstGeom>
          <a:solidFill>
            <a:srgbClr val="95FFE3"/>
          </a:solidFill>
          <a:ln w="9525">
            <a:solidFill>
              <a:srgbClr val="000000"/>
            </a:solidFill>
            <a:round/>
            <a:headEnd/>
            <a:tailEnd/>
          </a:ln>
          <a:effectLst>
            <a:outerShdw dist="56796" dir="12393903" algn="ctr" rotWithShape="0">
              <a:srgbClr val="808080"/>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46" name="Oval 9"/>
          <p:cNvSpPr>
            <a:spLocks noChangeArrowheads="1"/>
          </p:cNvSpPr>
          <p:nvPr/>
        </p:nvSpPr>
        <p:spPr bwMode="auto">
          <a:xfrm>
            <a:off x="3048000" y="4876800"/>
            <a:ext cx="228600" cy="228600"/>
          </a:xfrm>
          <a:prstGeom prst="ellipse">
            <a:avLst/>
          </a:prstGeom>
          <a:solidFill>
            <a:srgbClr val="95FFE3"/>
          </a:solidFill>
          <a:ln w="9525">
            <a:solidFill>
              <a:srgbClr val="000000"/>
            </a:solidFill>
            <a:round/>
            <a:headEnd/>
            <a:tailEnd/>
          </a:ln>
          <a:effectLst>
            <a:outerShdw dist="56796" dir="12393903" algn="ctr" rotWithShape="0">
              <a:srgbClr val="808080"/>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47" name="Oval 10"/>
          <p:cNvSpPr>
            <a:spLocks noChangeArrowheads="1"/>
          </p:cNvSpPr>
          <p:nvPr/>
        </p:nvSpPr>
        <p:spPr bwMode="auto">
          <a:xfrm>
            <a:off x="2438400" y="4495800"/>
            <a:ext cx="228600" cy="228600"/>
          </a:xfrm>
          <a:prstGeom prst="ellipse">
            <a:avLst/>
          </a:prstGeom>
          <a:solidFill>
            <a:srgbClr val="95FFE3"/>
          </a:solidFill>
          <a:ln w="9525">
            <a:solidFill>
              <a:srgbClr val="000000"/>
            </a:solidFill>
            <a:round/>
            <a:headEnd/>
            <a:tailEnd/>
          </a:ln>
          <a:effectLst>
            <a:outerShdw dist="56796" dir="12393903" algn="ctr" rotWithShape="0">
              <a:srgbClr val="808080"/>
            </a:outerShdw>
          </a:effectLst>
        </p:spPr>
        <p:txBody>
          <a:bodyPr wrap="none"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1" u="none" strike="noStrike" kern="0" cap="none" spc="0" normalizeH="0" baseline="0" noProof="0">
                <a:ln>
                  <a:noFill/>
                </a:ln>
                <a:solidFill>
                  <a:srgbClr val="0000CC"/>
                </a:solidFill>
                <a:effectLst/>
                <a:uLnTx/>
                <a:uFillTx/>
                <a:latin typeface="Times New Roman" panose="02020603050405020304" pitchFamily="18" charset="0"/>
                <a:cs typeface="Times New Roman" panose="02020603050405020304" pitchFamily="18" charset="0"/>
              </a:rPr>
              <a:t>p</a:t>
            </a:r>
          </a:p>
        </p:txBody>
      </p:sp>
      <p:sp>
        <p:nvSpPr>
          <p:cNvPr id="48" name="Line 11"/>
          <p:cNvSpPr>
            <a:spLocks noChangeShapeType="1"/>
          </p:cNvSpPr>
          <p:nvPr/>
        </p:nvSpPr>
        <p:spPr bwMode="auto">
          <a:xfrm>
            <a:off x="2667000" y="4572000"/>
            <a:ext cx="609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6796" dir="12393903"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49" name="Text Box 12"/>
          <p:cNvSpPr txBox="1">
            <a:spLocks noChangeArrowheads="1"/>
          </p:cNvSpPr>
          <p:nvPr/>
        </p:nvSpPr>
        <p:spPr bwMode="auto">
          <a:xfrm>
            <a:off x="2743200" y="4267200"/>
            <a:ext cx="314325" cy="457200"/>
          </a:xfrm>
          <a:prstGeom prst="rect">
            <a:avLst/>
          </a:prstGeom>
          <a:noFill/>
          <a:ln>
            <a:noFill/>
          </a:ln>
          <a:effectLst/>
          <a:extLst>
            <a:ext uri="{909E8E84-426E-40DD-AFC4-6F175D3DCCD1}">
              <a14:hiddenFill xmlns:a14="http://schemas.microsoft.com/office/drawing/2010/main">
                <a:solidFill>
                  <a:srgbClr val="95FFE3"/>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56796" dir="12393903" algn="ctr" rotWithShape="0">
                    <a:schemeClr val="bg2"/>
                  </a:outerShdw>
                </a:effectLst>
              </a14:hiddenEffects>
            </a:ext>
          </a:extLst>
        </p:spPr>
        <p:txBody>
          <a:bodyPr wrap="none">
            <a:spAutoFit/>
          </a:bodyPr>
          <a:lstStyle/>
          <a:p>
            <a:pPr algn="ctr" eaLnBrk="1" hangingPunct="1"/>
            <a:r>
              <a:rPr lang="en-US" altLang="zh-CN" sz="2400" b="1">
                <a:solidFill>
                  <a:srgbClr val="0000CC"/>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ε</a:t>
            </a:r>
          </a:p>
        </p:txBody>
      </p:sp>
      <p:sp>
        <p:nvSpPr>
          <p:cNvPr id="50" name="Text Box 13"/>
          <p:cNvSpPr txBox="1">
            <a:spLocks noChangeArrowheads="1"/>
          </p:cNvSpPr>
          <p:nvPr/>
        </p:nvSpPr>
        <p:spPr bwMode="auto">
          <a:xfrm>
            <a:off x="1285875" y="4267200"/>
            <a:ext cx="314325" cy="457200"/>
          </a:xfrm>
          <a:prstGeom prst="rect">
            <a:avLst/>
          </a:prstGeom>
          <a:noFill/>
          <a:ln>
            <a:noFill/>
          </a:ln>
          <a:effectLst/>
          <a:extLst>
            <a:ext uri="{909E8E84-426E-40DD-AFC4-6F175D3DCCD1}">
              <a14:hiddenFill xmlns:a14="http://schemas.microsoft.com/office/drawing/2010/main">
                <a:solidFill>
                  <a:srgbClr val="95FFE3"/>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56796" dir="12393903" algn="ctr" rotWithShape="0">
                    <a:schemeClr val="bg2"/>
                  </a:outerShdw>
                </a:effectLst>
              </a14:hiddenEffects>
            </a:ext>
          </a:extLst>
        </p:spPr>
        <p:txBody>
          <a:bodyPr wrap="none">
            <a:spAutoFit/>
          </a:bodyPr>
          <a:lstStyle/>
          <a:p>
            <a:pPr algn="ctr" eaLnBrk="1" hangingPunct="1"/>
            <a:r>
              <a:rPr lang="en-US" altLang="zh-CN" sz="2400" b="1">
                <a:solidFill>
                  <a:srgbClr val="0000CC"/>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ε</a:t>
            </a:r>
          </a:p>
        </p:txBody>
      </p:sp>
      <p:sp>
        <p:nvSpPr>
          <p:cNvPr id="51" name="Text Box 14"/>
          <p:cNvSpPr txBox="1">
            <a:spLocks noChangeArrowheads="1"/>
          </p:cNvSpPr>
          <p:nvPr/>
        </p:nvSpPr>
        <p:spPr bwMode="auto">
          <a:xfrm>
            <a:off x="4365625" y="3954463"/>
            <a:ext cx="3178175" cy="457200"/>
          </a:xfrm>
          <a:prstGeom prst="rect">
            <a:avLst/>
          </a:prstGeom>
          <a:noFill/>
          <a:ln>
            <a:noFill/>
          </a:ln>
          <a:effectLst>
            <a:outerShdw dist="56796" dir="12393903" algn="ctr" rotWithShape="0">
              <a:srgbClr val="808080"/>
            </a:outerShdw>
          </a:effectLst>
          <a:extLst>
            <a:ext uri="{909E8E84-426E-40DD-AFC4-6F175D3DCCD1}">
              <a14:hiddenFill xmlns:a14="http://schemas.microsoft.com/office/drawing/2010/main">
                <a:solidFill>
                  <a:srgbClr val="95FFE3"/>
                </a:solidFill>
              </a14:hiddenFill>
            </a:ext>
            <a:ext uri="{91240B29-F687-4F45-9708-019B960494DF}">
              <a14:hiddenLine xmlns:a14="http://schemas.microsoft.com/office/drawing/2010/main" w="9525" algn="ctr">
                <a:solidFill>
                  <a:schemeClr val="tx1"/>
                </a:solidFill>
                <a:miter lim="800000"/>
                <a:headEnd/>
                <a:tailEnd/>
              </a14:hiddenLine>
            </a:ext>
          </a:extLst>
        </p:spPr>
        <p:txBody>
          <a:bodyPr anchorCtr="1">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zh-CN" sz="2400" b="0" i="1" u="none" strike="noStrike" kern="0" cap="none" spc="0" normalizeH="0" baseline="0" noProof="0">
              <a:ln>
                <a:noFill/>
              </a:ln>
              <a:solidFill>
                <a:srgbClr val="0000CC"/>
              </a:solidFill>
              <a:effectLst/>
              <a:uLnTx/>
              <a:uFillTx/>
              <a:latin typeface="Times New Roman" panose="02020603050405020304" pitchFamily="18" charset="0"/>
              <a:cs typeface="Times New Roman" panose="02020603050405020304" pitchFamily="18" charset="0"/>
            </a:endParaRPr>
          </a:p>
        </p:txBody>
      </p:sp>
      <p:sp>
        <p:nvSpPr>
          <p:cNvPr id="52" name="Text Box 15"/>
          <p:cNvSpPr txBox="1">
            <a:spLocks noChangeArrowheads="1"/>
          </p:cNvSpPr>
          <p:nvPr/>
        </p:nvSpPr>
        <p:spPr bwMode="auto">
          <a:xfrm>
            <a:off x="4289425" y="3954463"/>
            <a:ext cx="3940175" cy="457200"/>
          </a:xfrm>
          <a:prstGeom prst="rect">
            <a:avLst/>
          </a:prstGeom>
          <a:noFill/>
          <a:ln>
            <a:noFill/>
          </a:ln>
          <a:effectLst/>
          <a:extLst>
            <a:ext uri="{909E8E84-426E-40DD-AFC4-6F175D3DCCD1}">
              <a14:hiddenFill xmlns:a14="http://schemas.microsoft.com/office/drawing/2010/main">
                <a:solidFill>
                  <a:srgbClr val="95FFE3"/>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56796" dir="12393903" algn="ctr" rotWithShape="0">
                    <a:schemeClr val="bg2"/>
                  </a:outerShdw>
                </a:effectLst>
              </a14:hiddenEffects>
            </a:ext>
          </a:extLst>
        </p:spPr>
        <p:txBody>
          <a:bodyPr anchorCtr="1">
            <a:spAutoFit/>
          </a:bodyPr>
          <a:lstStyle/>
          <a:p>
            <a:pPr algn="ctr" eaLnBrk="1" hangingPunct="1">
              <a:spcBef>
                <a:spcPct val="50000"/>
              </a:spcBef>
            </a:pPr>
            <a:r>
              <a:rPr lang="en-US" altLang="zh-CN" sz="2400">
                <a:solidFill>
                  <a:srgbClr val="0000CC"/>
                </a:solidFill>
                <a:latin typeface="Times New Roman" panose="02020603050405020304" pitchFamily="18" charset="0"/>
                <a:cs typeface="Times New Roman" panose="02020603050405020304" pitchFamily="18" charset="0"/>
              </a:rPr>
              <a:t>ε-Neighborhood of </a:t>
            </a:r>
            <a:r>
              <a:rPr lang="en-US" altLang="zh-CN" sz="2400" i="1">
                <a:solidFill>
                  <a:srgbClr val="0000CC"/>
                </a:solidFill>
                <a:latin typeface="Times New Roman" panose="02020603050405020304" pitchFamily="18" charset="0"/>
                <a:cs typeface="Times New Roman" panose="02020603050405020304" pitchFamily="18" charset="0"/>
              </a:rPr>
              <a:t>p</a:t>
            </a:r>
          </a:p>
        </p:txBody>
      </p:sp>
      <p:sp>
        <p:nvSpPr>
          <p:cNvPr id="53" name="Text Box 16"/>
          <p:cNvSpPr txBox="1">
            <a:spLocks noChangeArrowheads="1"/>
          </p:cNvSpPr>
          <p:nvPr/>
        </p:nvSpPr>
        <p:spPr bwMode="auto">
          <a:xfrm>
            <a:off x="4267200" y="4343400"/>
            <a:ext cx="3940175" cy="457200"/>
          </a:xfrm>
          <a:prstGeom prst="rect">
            <a:avLst/>
          </a:prstGeom>
          <a:noFill/>
          <a:ln>
            <a:noFill/>
          </a:ln>
          <a:effectLst/>
          <a:extLst>
            <a:ext uri="{909E8E84-426E-40DD-AFC4-6F175D3DCCD1}">
              <a14:hiddenFill xmlns:a14="http://schemas.microsoft.com/office/drawing/2010/main">
                <a:solidFill>
                  <a:srgbClr val="95FFE3"/>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56796" dir="12393903" algn="ctr" rotWithShape="0">
                    <a:schemeClr val="bg2"/>
                  </a:outerShdw>
                </a:effectLst>
              </a14:hiddenEffects>
            </a:ext>
          </a:extLst>
        </p:spPr>
        <p:txBody>
          <a:bodyPr anchorCtr="1">
            <a:spAutoFit/>
          </a:bodyPr>
          <a:lstStyle/>
          <a:p>
            <a:pPr algn="ctr" eaLnBrk="1" hangingPunct="1">
              <a:spcBef>
                <a:spcPct val="50000"/>
              </a:spcBef>
            </a:pPr>
            <a:r>
              <a:rPr lang="en-US" altLang="zh-CN" sz="2400">
                <a:solidFill>
                  <a:srgbClr val="0000CC"/>
                </a:solidFill>
                <a:latin typeface="Times New Roman" panose="02020603050405020304" pitchFamily="18" charset="0"/>
                <a:cs typeface="Times New Roman" panose="02020603050405020304" pitchFamily="18" charset="0"/>
              </a:rPr>
              <a:t>ε-Neighborhood of </a:t>
            </a:r>
            <a:r>
              <a:rPr lang="en-US" altLang="zh-CN" sz="2400" i="1">
                <a:solidFill>
                  <a:srgbClr val="0000CC"/>
                </a:solidFill>
                <a:latin typeface="Times New Roman" panose="02020603050405020304" pitchFamily="18" charset="0"/>
                <a:cs typeface="Times New Roman" panose="02020603050405020304" pitchFamily="18" charset="0"/>
              </a:rPr>
              <a:t>q</a:t>
            </a:r>
          </a:p>
        </p:txBody>
      </p:sp>
      <p:sp>
        <p:nvSpPr>
          <p:cNvPr id="54" name="Text Box 17"/>
          <p:cNvSpPr txBox="1">
            <a:spLocks noChangeArrowheads="1"/>
          </p:cNvSpPr>
          <p:nvPr/>
        </p:nvSpPr>
        <p:spPr bwMode="auto">
          <a:xfrm>
            <a:off x="4267200" y="4800600"/>
            <a:ext cx="4495800" cy="1015663"/>
          </a:xfrm>
          <a:prstGeom prst="rect">
            <a:avLst/>
          </a:prstGeom>
          <a:noFill/>
          <a:ln>
            <a:noFill/>
          </a:ln>
          <a:effectLst/>
          <a:extLst>
            <a:ext uri="{909E8E84-426E-40DD-AFC4-6F175D3DCCD1}">
              <a14:hiddenFill xmlns:a14="http://schemas.microsoft.com/office/drawing/2010/main">
                <a:solidFill>
                  <a:srgbClr val="95FFE3"/>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56796" dir="12393903" algn="ctr" rotWithShape="0">
                    <a:schemeClr val="bg2"/>
                  </a:outerShdw>
                </a:effectLst>
              </a14:hiddenEffects>
            </a:ext>
          </a:extLst>
        </p:spPr>
        <p:txBody>
          <a:bodyPr anchorCtr="1">
            <a:spAutoFit/>
          </a:bodyPr>
          <a:lstStyle/>
          <a:p>
            <a:pPr algn="ctr" eaLnBrk="1" hangingPunct="1">
              <a:spcBef>
                <a:spcPct val="50000"/>
              </a:spcBef>
            </a:pPr>
            <a:r>
              <a:rPr lang="en-US" altLang="zh-CN" sz="2400" i="1">
                <a:solidFill>
                  <a:srgbClr val="0000CC"/>
                </a:solidFill>
                <a:latin typeface="Times New Roman" panose="02020603050405020304" pitchFamily="18" charset="0"/>
                <a:cs typeface="Times New Roman" panose="02020603050405020304" pitchFamily="18" charset="0"/>
              </a:rPr>
              <a:t>Density of p </a:t>
            </a:r>
            <a:r>
              <a:rPr lang="en-US" altLang="zh-CN" sz="2400">
                <a:solidFill>
                  <a:srgbClr val="0000CC"/>
                </a:solidFill>
                <a:latin typeface="Times New Roman" panose="02020603050405020304" pitchFamily="18" charset="0"/>
                <a:cs typeface="Times New Roman" panose="02020603050405020304" pitchFamily="18" charset="0"/>
              </a:rPr>
              <a:t>is “high” (MinPts = 4)</a:t>
            </a:r>
          </a:p>
          <a:p>
            <a:pPr algn="ctr" eaLnBrk="1" hangingPunct="1">
              <a:spcBef>
                <a:spcPct val="50000"/>
              </a:spcBef>
            </a:pPr>
            <a:r>
              <a:rPr lang="en-US" altLang="zh-CN" sz="2400" i="1">
                <a:solidFill>
                  <a:srgbClr val="0000CC"/>
                </a:solidFill>
                <a:latin typeface="Times New Roman" panose="02020603050405020304" pitchFamily="18" charset="0"/>
                <a:cs typeface="Times New Roman" panose="02020603050405020304" pitchFamily="18" charset="0"/>
              </a:rPr>
              <a:t>Density of q</a:t>
            </a:r>
            <a:r>
              <a:rPr lang="en-US" altLang="zh-CN" sz="2400">
                <a:solidFill>
                  <a:srgbClr val="0000CC"/>
                </a:solidFill>
                <a:latin typeface="Times New Roman" panose="02020603050405020304" pitchFamily="18" charset="0"/>
                <a:cs typeface="Times New Roman" panose="02020603050405020304" pitchFamily="18" charset="0"/>
              </a:rPr>
              <a:t> is “low” </a:t>
            </a:r>
            <a:r>
              <a:rPr lang="en-US" altLang="zh-CN" sz="2400">
                <a:solidFill>
                  <a:srgbClr val="0000CC"/>
                </a:solidFill>
                <a:latin typeface="Times New Roman" panose="02020603050405020304" pitchFamily="18" charset="0"/>
              </a:rPr>
              <a:t>(MinPts = 4)</a:t>
            </a:r>
          </a:p>
        </p:txBody>
      </p:sp>
      <p:graphicFrame>
        <p:nvGraphicFramePr>
          <p:cNvPr id="55" name="Object 18"/>
          <p:cNvGraphicFramePr>
            <a:graphicFrameLocks noChangeAspect="1"/>
          </p:cNvGraphicFramePr>
          <p:nvPr>
            <p:extLst>
              <p:ext uri="{D42A27DB-BD31-4B8C-83A1-F6EECF244321}">
                <p14:modId xmlns:p14="http://schemas.microsoft.com/office/powerpoint/2010/main" val="3589690212"/>
              </p:ext>
            </p:extLst>
          </p:nvPr>
        </p:nvGraphicFramePr>
        <p:xfrm>
          <a:off x="3733800" y="1828800"/>
          <a:ext cx="3810000" cy="596900"/>
        </p:xfrm>
        <a:graphic>
          <a:graphicData uri="http://schemas.openxmlformats.org/presentationml/2006/ole">
            <mc:AlternateContent xmlns:mc="http://schemas.openxmlformats.org/markup-compatibility/2006">
              <mc:Choice xmlns:v="urn:schemas-microsoft-com:vml" Requires="v">
                <p:oleObj spid="_x0000_s217424" name="Equation" r:id="rId3" imgW="1460500" imgH="228600" progId="Equation.3">
                  <p:embed/>
                </p:oleObj>
              </mc:Choice>
              <mc:Fallback>
                <p:oleObj name="Equation" r:id="rId3" imgW="1460500" imgH="228600"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1828800"/>
                        <a:ext cx="38100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290347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linds(horizontal)">
                                      <p:cBhvr>
                                        <p:cTn id="7" dur="500"/>
                                        <p:tgtEl>
                                          <p:spTgt spid="5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blinds(horizontal)">
                                      <p:cBhvr>
                                        <p:cTn id="10" dur="500"/>
                                        <p:tgtEl>
                                          <p:spTgt spid="4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blinds(horizontal)">
                                      <p:cBhvr>
                                        <p:cTn id="13" dur="500"/>
                                        <p:tgtEl>
                                          <p:spTgt spid="4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blinds(horizontal)">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xit" presetSubtype="10" fill="hold" grpId="1" nodeType="clickEffect">
                                  <p:stCondLst>
                                    <p:cond delay="0"/>
                                  </p:stCondLst>
                                  <p:childTnLst>
                                    <p:animEffect transition="out" filter="blinds(horizontal)">
                                      <p:cBhvr>
                                        <p:cTn id="20" dur="500"/>
                                        <p:tgtEl>
                                          <p:spTgt spid="43"/>
                                        </p:tgtEl>
                                      </p:cBhvr>
                                    </p:animEffect>
                                    <p:set>
                                      <p:cBhvr>
                                        <p:cTn id="21" dur="1" fill="hold">
                                          <p:stCondLst>
                                            <p:cond delay="499"/>
                                          </p:stCondLst>
                                        </p:cTn>
                                        <p:tgtEl>
                                          <p:spTgt spid="43"/>
                                        </p:tgtEl>
                                        <p:attrNameLst>
                                          <p:attrName>style.visibility</p:attrName>
                                        </p:attrNameLst>
                                      </p:cBhvr>
                                      <p:to>
                                        <p:strVal val="hidden"/>
                                      </p:to>
                                    </p:set>
                                  </p:childTnLst>
                                </p:cTn>
                              </p:par>
                              <p:par>
                                <p:cTn id="22" presetID="3" presetClass="exit" presetSubtype="10" fill="hold" grpId="1" nodeType="withEffect">
                                  <p:stCondLst>
                                    <p:cond delay="0"/>
                                  </p:stCondLst>
                                  <p:childTnLst>
                                    <p:animEffect transition="out" filter="blinds(horizontal)">
                                      <p:cBhvr>
                                        <p:cTn id="23" dur="500"/>
                                        <p:tgtEl>
                                          <p:spTgt spid="48"/>
                                        </p:tgtEl>
                                      </p:cBhvr>
                                    </p:animEffect>
                                    <p:set>
                                      <p:cBhvr>
                                        <p:cTn id="24" dur="1" fill="hold">
                                          <p:stCondLst>
                                            <p:cond delay="499"/>
                                          </p:stCondLst>
                                        </p:cTn>
                                        <p:tgtEl>
                                          <p:spTgt spid="48"/>
                                        </p:tgtEl>
                                        <p:attrNameLst>
                                          <p:attrName>style.visibility</p:attrName>
                                        </p:attrNameLst>
                                      </p:cBhvr>
                                      <p:to>
                                        <p:strVal val="hidden"/>
                                      </p:to>
                                    </p:set>
                                  </p:childTnLst>
                                </p:cTn>
                              </p:par>
                              <p:par>
                                <p:cTn id="25" presetID="3" presetClass="exit" presetSubtype="10" fill="hold" grpId="1" nodeType="withEffect">
                                  <p:stCondLst>
                                    <p:cond delay="0"/>
                                  </p:stCondLst>
                                  <p:childTnLst>
                                    <p:animEffect transition="out" filter="blinds(horizontal)">
                                      <p:cBhvr>
                                        <p:cTn id="26" dur="500"/>
                                        <p:tgtEl>
                                          <p:spTgt spid="49"/>
                                        </p:tgtEl>
                                      </p:cBhvr>
                                    </p:animEffect>
                                    <p:set>
                                      <p:cBhvr>
                                        <p:cTn id="27" dur="1" fill="hold">
                                          <p:stCondLst>
                                            <p:cond delay="499"/>
                                          </p:stCondLst>
                                        </p:cTn>
                                        <p:tgtEl>
                                          <p:spTgt spid="49"/>
                                        </p:tgtEl>
                                        <p:attrNameLst>
                                          <p:attrName>style.visibility</p:attrName>
                                        </p:attrNameLst>
                                      </p:cBhvr>
                                      <p:to>
                                        <p:strVal val="hidden"/>
                                      </p:to>
                                    </p:set>
                                  </p:childTnLst>
                                </p:cTn>
                              </p:par>
                              <p:par>
                                <p:cTn id="28" presetID="3" presetClass="entr" presetSubtype="10" fill="hold" grpId="0"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blinds(horizontal)">
                                      <p:cBhvr>
                                        <p:cTn id="30" dur="500"/>
                                        <p:tgtEl>
                                          <p:spTgt spid="41"/>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blinds(horizontal)">
                                      <p:cBhvr>
                                        <p:cTn id="33" dur="500"/>
                                        <p:tgtEl>
                                          <p:spTgt spid="50"/>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blinds(horizontal)">
                                      <p:cBhvr>
                                        <p:cTn id="36" dur="500"/>
                                        <p:tgtEl>
                                          <p:spTgt spid="42"/>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blinds(horizontal)">
                                      <p:cBhvr>
                                        <p:cTn id="39" dur="500"/>
                                        <p:tgtEl>
                                          <p:spTgt spid="53"/>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2" nodeType="click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blinds(horizontal)">
                                      <p:cBhvr>
                                        <p:cTn id="44" dur="500"/>
                                        <p:tgtEl>
                                          <p:spTgt spid="43"/>
                                        </p:tgtEl>
                                      </p:cBhvr>
                                    </p:animEffect>
                                  </p:childTnLst>
                                </p:cTn>
                              </p:par>
                              <p:par>
                                <p:cTn id="45" presetID="3" presetClass="entr" presetSubtype="10" fill="hold" grpId="2" nodeType="with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blinds(horizontal)">
                                      <p:cBhvr>
                                        <p:cTn id="47" dur="500"/>
                                        <p:tgtEl>
                                          <p:spTgt spid="48"/>
                                        </p:tgtEl>
                                      </p:cBhvr>
                                    </p:animEffect>
                                  </p:childTnLst>
                                </p:cTn>
                              </p:par>
                              <p:par>
                                <p:cTn id="48" presetID="3" presetClass="entr" presetSubtype="10" fill="hold" grpId="2" nodeType="with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blinds(horizontal)">
                                      <p:cBhvr>
                                        <p:cTn id="50" dur="500"/>
                                        <p:tgtEl>
                                          <p:spTgt spid="49"/>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blinds(horizontal)">
                                      <p:cBhvr>
                                        <p:cTn id="5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3" grpId="1" animBg="1"/>
      <p:bldP spid="43" grpId="2" animBg="1"/>
      <p:bldP spid="48" grpId="0" animBg="1"/>
      <p:bldP spid="48" grpId="1" animBg="1"/>
      <p:bldP spid="48" grpId="2" animBg="1"/>
      <p:bldP spid="49" grpId="0"/>
      <p:bldP spid="49" grpId="1"/>
      <p:bldP spid="49" grpId="2"/>
      <p:bldP spid="50" grpId="0"/>
      <p:bldP spid="52" grpId="0"/>
      <p:bldP spid="53" grpId="0"/>
      <p:bldP spid="54"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FB69438D-0944-4691-B6A1-176C2FF8382E}" type="slidenum">
              <a:rPr lang="en-US" altLang="zh-CN" smtClean="0">
                <a:solidFill>
                  <a:srgbClr val="0000CC"/>
                </a:solidFill>
              </a:rPr>
              <a:pPr>
                <a:defRPr/>
              </a:pPr>
              <a:t>116</a:t>
            </a:fld>
            <a:endParaRPr lang="en-US" altLang="zh-CN">
              <a:solidFill>
                <a:srgbClr val="0000CC"/>
              </a:solidFill>
            </a:endParaRPr>
          </a:p>
        </p:txBody>
      </p:sp>
      <p:sp>
        <p:nvSpPr>
          <p:cNvPr id="35" name="Rectangle 2"/>
          <p:cNvSpPr txBox="1">
            <a:spLocks noChangeArrowheads="1"/>
          </p:cNvSpPr>
          <p:nvPr/>
        </p:nvSpPr>
        <p:spPr bwMode="auto">
          <a:xfrm>
            <a:off x="685800" y="0"/>
            <a:ext cx="7772400" cy="1143000"/>
          </a:xfrm>
          <a:prstGeom prst="rect">
            <a:avLst/>
          </a:prstGeom>
          <a:solidFill>
            <a:srgbClr val="33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bg1"/>
                </a:solidFill>
                <a:latin typeface="+mj-lt"/>
                <a:ea typeface="+mj-ea"/>
                <a:cs typeface="+mj-cs"/>
              </a:defRPr>
            </a:lvl1pPr>
            <a:lvl2pPr algn="ctr" rtl="0" fontAlgn="base">
              <a:spcBef>
                <a:spcPct val="0"/>
              </a:spcBef>
              <a:spcAft>
                <a:spcPct val="0"/>
              </a:spcAft>
              <a:defRPr sz="4400">
                <a:solidFill>
                  <a:schemeClr val="bg1"/>
                </a:solidFill>
                <a:latin typeface="Arial Black" panose="020B0A04020102020204" pitchFamily="34" charset="0"/>
              </a:defRPr>
            </a:lvl2pPr>
            <a:lvl3pPr algn="ctr" rtl="0" fontAlgn="base">
              <a:spcBef>
                <a:spcPct val="0"/>
              </a:spcBef>
              <a:spcAft>
                <a:spcPct val="0"/>
              </a:spcAft>
              <a:defRPr sz="4400">
                <a:solidFill>
                  <a:schemeClr val="bg1"/>
                </a:solidFill>
                <a:latin typeface="Arial Black" panose="020B0A04020102020204" pitchFamily="34" charset="0"/>
              </a:defRPr>
            </a:lvl3pPr>
            <a:lvl4pPr algn="ctr" rtl="0" fontAlgn="base">
              <a:spcBef>
                <a:spcPct val="0"/>
              </a:spcBef>
              <a:spcAft>
                <a:spcPct val="0"/>
              </a:spcAft>
              <a:defRPr sz="4400">
                <a:solidFill>
                  <a:schemeClr val="bg1"/>
                </a:solidFill>
                <a:latin typeface="Arial Black" panose="020B0A04020102020204" pitchFamily="34" charset="0"/>
              </a:defRPr>
            </a:lvl4pPr>
            <a:lvl5pPr algn="ctr" rtl="0" fontAlgn="base">
              <a:spcBef>
                <a:spcPct val="0"/>
              </a:spcBef>
              <a:spcAft>
                <a:spcPct val="0"/>
              </a:spcAft>
              <a:defRPr sz="4400">
                <a:solidFill>
                  <a:schemeClr val="bg1"/>
                </a:solidFill>
                <a:latin typeface="Arial Black" panose="020B0A04020102020204" pitchFamily="34" charset="0"/>
              </a:defRPr>
            </a:lvl5pPr>
            <a:lvl6pPr marL="457200" algn="ctr" rtl="0" fontAlgn="base">
              <a:spcBef>
                <a:spcPct val="0"/>
              </a:spcBef>
              <a:spcAft>
                <a:spcPct val="0"/>
              </a:spcAft>
              <a:defRPr sz="4400">
                <a:solidFill>
                  <a:schemeClr val="bg1"/>
                </a:solidFill>
                <a:latin typeface="Arial Black" panose="020B0A04020102020204" pitchFamily="34" charset="0"/>
              </a:defRPr>
            </a:lvl6pPr>
            <a:lvl7pPr marL="914400" algn="ctr" rtl="0" fontAlgn="base">
              <a:spcBef>
                <a:spcPct val="0"/>
              </a:spcBef>
              <a:spcAft>
                <a:spcPct val="0"/>
              </a:spcAft>
              <a:defRPr sz="4400">
                <a:solidFill>
                  <a:schemeClr val="bg1"/>
                </a:solidFill>
                <a:latin typeface="Arial Black" panose="020B0A04020102020204" pitchFamily="34" charset="0"/>
              </a:defRPr>
            </a:lvl7pPr>
            <a:lvl8pPr marL="1371600" algn="ctr" rtl="0" fontAlgn="base">
              <a:spcBef>
                <a:spcPct val="0"/>
              </a:spcBef>
              <a:spcAft>
                <a:spcPct val="0"/>
              </a:spcAft>
              <a:defRPr sz="4400">
                <a:solidFill>
                  <a:schemeClr val="bg1"/>
                </a:solidFill>
                <a:latin typeface="Arial Black" panose="020B0A04020102020204" pitchFamily="34" charset="0"/>
              </a:defRPr>
            </a:lvl8pPr>
            <a:lvl9pPr marL="1828800" algn="ctr" rtl="0" fontAlgn="base">
              <a:spcBef>
                <a:spcPct val="0"/>
              </a:spcBef>
              <a:spcAft>
                <a:spcPct val="0"/>
              </a:spcAft>
              <a:defRPr sz="4400">
                <a:solidFill>
                  <a:schemeClr val="bg1"/>
                </a:solidFill>
                <a:latin typeface="Arial Black" panose="020B0A040201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400" b="0" i="0" u="none" strike="noStrike" kern="1200" cap="none" spc="0" normalizeH="0" baseline="0" noProof="0">
                <a:ln>
                  <a:noFill/>
                </a:ln>
                <a:solidFill>
                  <a:srgbClr val="FFFFFF"/>
                </a:solidFill>
                <a:effectLst/>
                <a:uLnTx/>
                <a:uFillTx/>
                <a:latin typeface="Arial Black"/>
                <a:ea typeface="SimSun" panose="02010600030101010101" pitchFamily="2" charset="-122"/>
              </a:rPr>
              <a:t>Core, Border &amp; Outlier</a:t>
            </a:r>
          </a:p>
        </p:txBody>
      </p:sp>
      <p:sp>
        <p:nvSpPr>
          <p:cNvPr id="36" name="Rectangle 3"/>
          <p:cNvSpPr txBox="1">
            <a:spLocks noChangeArrowheads="1"/>
          </p:cNvSpPr>
          <p:nvPr/>
        </p:nvSpPr>
        <p:spPr bwMode="auto">
          <a:xfrm>
            <a:off x="5334000" y="1447800"/>
            <a:ext cx="3657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CC0000"/>
              </a:buClr>
              <a:buFont typeface="Wingdings 2" panose="05020102010507070707" pitchFamily="18" charset="2"/>
              <a:buChar char="¢"/>
              <a:defRPr sz="3000" b="1" kern="1200">
                <a:solidFill>
                  <a:schemeClr val="accent2"/>
                </a:solidFill>
                <a:latin typeface="+mn-lt"/>
                <a:ea typeface="+mn-ea"/>
                <a:cs typeface="+mn-cs"/>
              </a:defRPr>
            </a:lvl1pPr>
            <a:lvl2pPr marL="742950" indent="-285750" algn="l" rtl="0" fontAlgn="base">
              <a:spcBef>
                <a:spcPct val="20000"/>
              </a:spcBef>
              <a:spcAft>
                <a:spcPct val="0"/>
              </a:spcAft>
              <a:buClr>
                <a:srgbClr val="CC0000"/>
              </a:buClr>
              <a:buFont typeface="Monotype Sorts" pitchFamily="2" charset="2"/>
              <a:buChar char="q"/>
              <a:defRPr sz="2600" b="1" kern="1200">
                <a:solidFill>
                  <a:schemeClr val="accent2"/>
                </a:solidFill>
                <a:latin typeface="+mn-lt"/>
                <a:ea typeface="+mn-ea"/>
                <a:cs typeface="+mn-cs"/>
              </a:defRPr>
            </a:lvl2pPr>
            <a:lvl3pPr marL="1143000" indent="-228600" algn="l" rtl="0" fontAlgn="base">
              <a:spcBef>
                <a:spcPct val="20000"/>
              </a:spcBef>
              <a:spcAft>
                <a:spcPct val="0"/>
              </a:spcAft>
              <a:buClr>
                <a:srgbClr val="CC0000"/>
              </a:buClr>
              <a:buFont typeface="Wingdings" panose="05000000000000000000" pitchFamily="2" charset="2"/>
              <a:buChar char="m"/>
              <a:defRPr sz="2400" b="1" kern="1200">
                <a:solidFill>
                  <a:schemeClr val="accent2"/>
                </a:solidFill>
                <a:latin typeface="+mn-lt"/>
                <a:ea typeface="+mn-ea"/>
                <a:cs typeface="+mn-cs"/>
              </a:defRPr>
            </a:lvl3pPr>
            <a:lvl4pPr marL="1600200" indent="-228600" algn="l" rtl="0" fontAlgn="base">
              <a:spcBef>
                <a:spcPct val="20000"/>
              </a:spcBef>
              <a:spcAft>
                <a:spcPct val="0"/>
              </a:spcAft>
              <a:buClr>
                <a:srgbClr val="CC0000"/>
              </a:buClr>
              <a:buFont typeface="Wingdings 2" panose="05020102010507070707" pitchFamily="18" charset="2"/>
              <a:buChar char="¢"/>
              <a:defRPr sz="2000" kern="1200">
                <a:solidFill>
                  <a:schemeClr val="accent2"/>
                </a:solidFill>
                <a:latin typeface="+mn-lt"/>
                <a:ea typeface="+mn-ea"/>
                <a:cs typeface="+mn-cs"/>
              </a:defRPr>
            </a:lvl4pPr>
            <a:lvl5pPr marL="2057400" indent="-228600" algn="l" rtl="0" fontAlgn="base">
              <a:spcBef>
                <a:spcPct val="20000"/>
              </a:spcBef>
              <a:spcAft>
                <a:spcPct val="0"/>
              </a:spcAft>
              <a:buClr>
                <a:srgbClr val="CC0000"/>
              </a:buClr>
              <a:buFont typeface="Wingdings 2" panose="05020102010507070707" pitchFamily="18" charset="2"/>
              <a:buChar char="¢"/>
              <a:defRPr sz="20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3175" eaLnBrk="1" hangingPunct="1">
              <a:buFont typeface="Wingdings 2" panose="05020102010507070707" pitchFamily="18" charset="2"/>
              <a:buNone/>
            </a:pPr>
            <a:r>
              <a:rPr lang="en-US" altLang="zh-CN" sz="2400" dirty="0">
                <a:solidFill>
                  <a:srgbClr val="0000CC"/>
                </a:solidFill>
                <a:ea typeface="SimSun" panose="02010600030101010101" pitchFamily="2" charset="-122"/>
              </a:rPr>
              <a:t>Given </a:t>
            </a:r>
            <a:r>
              <a:rPr lang="en-US" altLang="zh-CN" sz="2400" i="1" dirty="0">
                <a:solidFill>
                  <a:srgbClr val="0000CC"/>
                </a:solidFill>
                <a:ea typeface="SimSun" panose="02010600030101010101" pitchFamily="2" charset="-122"/>
                <a:sym typeface="Symbol" panose="05050102010706020507" pitchFamily="18" charset="2"/>
              </a:rPr>
              <a:t></a:t>
            </a:r>
            <a:r>
              <a:rPr lang="en-US" altLang="zh-CN" sz="2400" dirty="0">
                <a:solidFill>
                  <a:srgbClr val="0000CC"/>
                </a:solidFill>
                <a:ea typeface="SimSun" panose="02010600030101010101" pitchFamily="2" charset="-122"/>
                <a:sym typeface="Symbol" panose="05050102010706020507" pitchFamily="18" charset="2"/>
              </a:rPr>
              <a:t> and </a:t>
            </a:r>
            <a:r>
              <a:rPr lang="en-US" altLang="zh-CN" sz="2400" i="1" dirty="0" err="1">
                <a:solidFill>
                  <a:srgbClr val="0000CC"/>
                </a:solidFill>
                <a:ea typeface="SimSun" panose="02010600030101010101" pitchFamily="2" charset="-122"/>
                <a:sym typeface="Symbol" panose="05050102010706020507" pitchFamily="18" charset="2"/>
              </a:rPr>
              <a:t>MinPts</a:t>
            </a:r>
            <a:r>
              <a:rPr lang="en-US" altLang="zh-CN" sz="2400" dirty="0">
                <a:solidFill>
                  <a:srgbClr val="0000CC"/>
                </a:solidFill>
                <a:ea typeface="SimSun" panose="02010600030101010101" pitchFamily="2" charset="-122"/>
                <a:sym typeface="Symbol" panose="05050102010706020507" pitchFamily="18" charset="2"/>
              </a:rPr>
              <a:t>, categorize the objects into three exclusive groups.</a:t>
            </a:r>
          </a:p>
        </p:txBody>
      </p:sp>
      <p:sp>
        <p:nvSpPr>
          <p:cNvPr id="37" name="Text Box 4"/>
          <p:cNvSpPr txBox="1">
            <a:spLocks noChangeArrowheads="1"/>
          </p:cNvSpPr>
          <p:nvPr/>
        </p:nvSpPr>
        <p:spPr bwMode="auto">
          <a:xfrm>
            <a:off x="1143000" y="4343400"/>
            <a:ext cx="2895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0000CC"/>
                </a:solidFill>
                <a:cs typeface="Arial" panose="020B0604020202020204" pitchFamily="34" charset="0"/>
                <a:sym typeface="Symbol" panose="05050102010706020507" pitchFamily="18" charset="2"/>
              </a:rPr>
              <a:t></a:t>
            </a:r>
            <a:r>
              <a:rPr lang="en-US" altLang="zh-CN" sz="2400">
                <a:solidFill>
                  <a:srgbClr val="0000CC"/>
                </a:solidFill>
                <a:latin typeface="Times New Roman" panose="02020603050405020304" pitchFamily="18" charset="0"/>
                <a:cs typeface="Arial" panose="020B0604020202020204" pitchFamily="34" charset="0"/>
              </a:rPr>
              <a:t> = 1unit, MinPts = 5</a:t>
            </a:r>
          </a:p>
        </p:txBody>
      </p:sp>
      <p:sp>
        <p:nvSpPr>
          <p:cNvPr id="38" name="Oval 5"/>
          <p:cNvSpPr>
            <a:spLocks noChangeArrowheads="1"/>
          </p:cNvSpPr>
          <p:nvPr/>
        </p:nvSpPr>
        <p:spPr bwMode="auto">
          <a:xfrm>
            <a:off x="1719263" y="2244725"/>
            <a:ext cx="196850" cy="187325"/>
          </a:xfrm>
          <a:prstGeom prst="ellipse">
            <a:avLst/>
          </a:prstGeom>
          <a:solidFill>
            <a:srgbClr val="00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39" name="Oval 6"/>
          <p:cNvSpPr>
            <a:spLocks noChangeArrowheads="1"/>
          </p:cNvSpPr>
          <p:nvPr/>
        </p:nvSpPr>
        <p:spPr bwMode="auto">
          <a:xfrm>
            <a:off x="1652588" y="2555875"/>
            <a:ext cx="198437" cy="187325"/>
          </a:xfrm>
          <a:prstGeom prst="ellipse">
            <a:avLst/>
          </a:prstGeom>
          <a:solidFill>
            <a:srgbClr val="00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40" name="Oval 7"/>
          <p:cNvSpPr>
            <a:spLocks noChangeArrowheads="1"/>
          </p:cNvSpPr>
          <p:nvPr/>
        </p:nvSpPr>
        <p:spPr bwMode="auto">
          <a:xfrm>
            <a:off x="1982788" y="2617788"/>
            <a:ext cx="196850" cy="187325"/>
          </a:xfrm>
          <a:prstGeom prst="ellipse">
            <a:avLst/>
          </a:prstGeom>
          <a:solidFill>
            <a:srgbClr val="00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41" name="Oval 8"/>
          <p:cNvSpPr>
            <a:spLocks noChangeArrowheads="1"/>
          </p:cNvSpPr>
          <p:nvPr/>
        </p:nvSpPr>
        <p:spPr bwMode="auto">
          <a:xfrm>
            <a:off x="2114550" y="2244725"/>
            <a:ext cx="196850" cy="187325"/>
          </a:xfrm>
          <a:prstGeom prst="ellipse">
            <a:avLst/>
          </a:prstGeom>
          <a:solidFill>
            <a:srgbClr val="00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42" name="Oval 9"/>
          <p:cNvSpPr>
            <a:spLocks noChangeArrowheads="1"/>
          </p:cNvSpPr>
          <p:nvPr/>
        </p:nvSpPr>
        <p:spPr bwMode="auto">
          <a:xfrm>
            <a:off x="2246313" y="2805113"/>
            <a:ext cx="196850" cy="187325"/>
          </a:xfrm>
          <a:prstGeom prst="ellipse">
            <a:avLst/>
          </a:prstGeom>
          <a:solidFill>
            <a:srgbClr val="00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43" name="Oval 10"/>
          <p:cNvSpPr>
            <a:spLocks noChangeArrowheads="1"/>
          </p:cNvSpPr>
          <p:nvPr/>
        </p:nvSpPr>
        <p:spPr bwMode="auto">
          <a:xfrm>
            <a:off x="1719263" y="2868613"/>
            <a:ext cx="196850" cy="185737"/>
          </a:xfrm>
          <a:prstGeom prst="ellipse">
            <a:avLst/>
          </a:prstGeom>
          <a:solidFill>
            <a:srgbClr val="00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44" name="Oval 11"/>
          <p:cNvSpPr>
            <a:spLocks noChangeArrowheads="1"/>
          </p:cNvSpPr>
          <p:nvPr/>
        </p:nvSpPr>
        <p:spPr bwMode="auto">
          <a:xfrm>
            <a:off x="1982788" y="3054350"/>
            <a:ext cx="196850" cy="187325"/>
          </a:xfrm>
          <a:prstGeom prst="ellipse">
            <a:avLst/>
          </a:prstGeom>
          <a:solidFill>
            <a:srgbClr val="00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45" name="Oval 12"/>
          <p:cNvSpPr>
            <a:spLocks noChangeArrowheads="1"/>
          </p:cNvSpPr>
          <p:nvPr/>
        </p:nvSpPr>
        <p:spPr bwMode="auto">
          <a:xfrm>
            <a:off x="1851025" y="3367088"/>
            <a:ext cx="196850" cy="187325"/>
          </a:xfrm>
          <a:prstGeom prst="ellipse">
            <a:avLst/>
          </a:prstGeom>
          <a:solidFill>
            <a:srgbClr val="00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46" name="Oval 13"/>
          <p:cNvSpPr>
            <a:spLocks noChangeArrowheads="1"/>
          </p:cNvSpPr>
          <p:nvPr/>
        </p:nvSpPr>
        <p:spPr bwMode="auto">
          <a:xfrm>
            <a:off x="2179638" y="3554413"/>
            <a:ext cx="198437" cy="185737"/>
          </a:xfrm>
          <a:prstGeom prst="ellipse">
            <a:avLst/>
          </a:prstGeom>
          <a:solidFill>
            <a:srgbClr val="00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47" name="Oval 14"/>
          <p:cNvSpPr>
            <a:spLocks noChangeArrowheads="1"/>
          </p:cNvSpPr>
          <p:nvPr/>
        </p:nvSpPr>
        <p:spPr bwMode="auto">
          <a:xfrm>
            <a:off x="2311400" y="3803650"/>
            <a:ext cx="198438" cy="185738"/>
          </a:xfrm>
          <a:prstGeom prst="ellipse">
            <a:avLst/>
          </a:prstGeom>
          <a:solidFill>
            <a:srgbClr val="00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48" name="Oval 15"/>
          <p:cNvSpPr>
            <a:spLocks noChangeArrowheads="1"/>
          </p:cNvSpPr>
          <p:nvPr/>
        </p:nvSpPr>
        <p:spPr bwMode="auto">
          <a:xfrm>
            <a:off x="2246313" y="3241675"/>
            <a:ext cx="196850" cy="187325"/>
          </a:xfrm>
          <a:prstGeom prst="ellipse">
            <a:avLst/>
          </a:prstGeom>
          <a:solidFill>
            <a:srgbClr val="00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49" name="Oval 16"/>
          <p:cNvSpPr>
            <a:spLocks noChangeArrowheads="1"/>
          </p:cNvSpPr>
          <p:nvPr/>
        </p:nvSpPr>
        <p:spPr bwMode="auto">
          <a:xfrm>
            <a:off x="3101975" y="1497013"/>
            <a:ext cx="198438" cy="185737"/>
          </a:xfrm>
          <a:prstGeom prst="ellipse">
            <a:avLst/>
          </a:prstGeom>
          <a:solidFill>
            <a:srgbClr val="00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50" name="Oval 17"/>
          <p:cNvSpPr>
            <a:spLocks noChangeArrowheads="1"/>
          </p:cNvSpPr>
          <p:nvPr/>
        </p:nvSpPr>
        <p:spPr bwMode="auto">
          <a:xfrm>
            <a:off x="3233738" y="2244725"/>
            <a:ext cx="198437" cy="187325"/>
          </a:xfrm>
          <a:prstGeom prst="ellipse">
            <a:avLst/>
          </a:prstGeom>
          <a:solidFill>
            <a:srgbClr val="00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51" name="Oval 18"/>
          <p:cNvSpPr>
            <a:spLocks noChangeArrowheads="1"/>
          </p:cNvSpPr>
          <p:nvPr/>
        </p:nvSpPr>
        <p:spPr bwMode="auto">
          <a:xfrm>
            <a:off x="3036888" y="2493963"/>
            <a:ext cx="196850" cy="187325"/>
          </a:xfrm>
          <a:prstGeom prst="ellipse">
            <a:avLst/>
          </a:prstGeom>
          <a:solidFill>
            <a:srgbClr val="00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52" name="Oval 19"/>
          <p:cNvSpPr>
            <a:spLocks noChangeArrowheads="1"/>
          </p:cNvSpPr>
          <p:nvPr/>
        </p:nvSpPr>
        <p:spPr bwMode="auto">
          <a:xfrm>
            <a:off x="3497263" y="2617788"/>
            <a:ext cx="198437" cy="187325"/>
          </a:xfrm>
          <a:prstGeom prst="ellipse">
            <a:avLst/>
          </a:prstGeom>
          <a:solidFill>
            <a:srgbClr val="00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53" name="Oval 20"/>
          <p:cNvSpPr>
            <a:spLocks noChangeArrowheads="1"/>
          </p:cNvSpPr>
          <p:nvPr/>
        </p:nvSpPr>
        <p:spPr bwMode="auto">
          <a:xfrm>
            <a:off x="3629025" y="2306638"/>
            <a:ext cx="198438" cy="187325"/>
          </a:xfrm>
          <a:prstGeom prst="ellipse">
            <a:avLst/>
          </a:prstGeom>
          <a:solidFill>
            <a:srgbClr val="00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54" name="Oval 21"/>
          <p:cNvSpPr>
            <a:spLocks noChangeArrowheads="1"/>
          </p:cNvSpPr>
          <p:nvPr/>
        </p:nvSpPr>
        <p:spPr bwMode="auto">
          <a:xfrm>
            <a:off x="3233738" y="2743200"/>
            <a:ext cx="198437" cy="187325"/>
          </a:xfrm>
          <a:prstGeom prst="ellipse">
            <a:avLst/>
          </a:prstGeom>
          <a:solidFill>
            <a:srgbClr val="00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55" name="Rectangle 22"/>
          <p:cNvSpPr>
            <a:spLocks noChangeArrowheads="1"/>
          </p:cNvSpPr>
          <p:nvPr/>
        </p:nvSpPr>
        <p:spPr bwMode="auto">
          <a:xfrm>
            <a:off x="1060450" y="1371600"/>
            <a:ext cx="3359150" cy="2743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56" name="Oval 23"/>
          <p:cNvSpPr>
            <a:spLocks noChangeArrowheads="1"/>
          </p:cNvSpPr>
          <p:nvPr/>
        </p:nvSpPr>
        <p:spPr bwMode="auto">
          <a:xfrm>
            <a:off x="1323975" y="1995488"/>
            <a:ext cx="790575" cy="809625"/>
          </a:xfrm>
          <a:prstGeom prst="ellipse">
            <a:avLst/>
          </a:prstGeom>
          <a:noFill/>
          <a:ln w="9525">
            <a:solidFill>
              <a:srgbClr val="00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57" name="Oval 24"/>
          <p:cNvSpPr>
            <a:spLocks noChangeArrowheads="1"/>
          </p:cNvSpPr>
          <p:nvPr/>
        </p:nvSpPr>
        <p:spPr bwMode="auto">
          <a:xfrm>
            <a:off x="1719263" y="2743200"/>
            <a:ext cx="790575" cy="811213"/>
          </a:xfrm>
          <a:prstGeom prst="ellipse">
            <a:avLst/>
          </a:prstGeom>
          <a:noFill/>
          <a:ln w="9525">
            <a:solidFill>
              <a:srgbClr val="00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58" name="Oval 25"/>
          <p:cNvSpPr>
            <a:spLocks noChangeArrowheads="1"/>
          </p:cNvSpPr>
          <p:nvPr/>
        </p:nvSpPr>
        <p:spPr bwMode="auto">
          <a:xfrm>
            <a:off x="2847975" y="1371600"/>
            <a:ext cx="790575" cy="811213"/>
          </a:xfrm>
          <a:prstGeom prst="ellipse">
            <a:avLst/>
          </a:prstGeom>
          <a:noFill/>
          <a:ln w="9525">
            <a:solidFill>
              <a:srgbClr val="00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59" name="AutoShape 26"/>
          <p:cNvSpPr>
            <a:spLocks/>
          </p:cNvSpPr>
          <p:nvPr/>
        </p:nvSpPr>
        <p:spPr bwMode="auto">
          <a:xfrm>
            <a:off x="650875" y="3060700"/>
            <a:ext cx="842963" cy="466725"/>
          </a:xfrm>
          <a:prstGeom prst="borderCallout1">
            <a:avLst>
              <a:gd name="adj1" fmla="val 24491"/>
              <a:gd name="adj2" fmla="val 109042"/>
              <a:gd name="adj3" fmla="val 18708"/>
              <a:gd name="adj4" fmla="val 164407"/>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0000CC"/>
                </a:solidFill>
                <a:effectLst/>
                <a:uLnTx/>
                <a:uFillTx/>
                <a:latin typeface="Times New Roman" panose="02020603050405020304" pitchFamily="18" charset="0"/>
                <a:cs typeface="Arial" panose="020B0604020202020204" pitchFamily="34" charset="0"/>
              </a:rPr>
              <a:t>Core</a:t>
            </a:r>
          </a:p>
        </p:txBody>
      </p:sp>
      <p:sp>
        <p:nvSpPr>
          <p:cNvPr id="60" name="AutoShape 27"/>
          <p:cNvSpPr>
            <a:spLocks/>
          </p:cNvSpPr>
          <p:nvPr/>
        </p:nvSpPr>
        <p:spPr bwMode="auto">
          <a:xfrm>
            <a:off x="46038" y="2279650"/>
            <a:ext cx="1173162" cy="466725"/>
          </a:xfrm>
          <a:prstGeom prst="borderCallout1">
            <a:avLst>
              <a:gd name="adj1" fmla="val 24491"/>
              <a:gd name="adj2" fmla="val 106495"/>
              <a:gd name="adj3" fmla="val 14625"/>
              <a:gd name="adj4" fmla="val 146412"/>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0000CC"/>
                </a:solidFill>
                <a:effectLst/>
                <a:uLnTx/>
                <a:uFillTx/>
                <a:latin typeface="Times New Roman" panose="02020603050405020304" pitchFamily="18" charset="0"/>
                <a:cs typeface="Arial" panose="020B0604020202020204" pitchFamily="34" charset="0"/>
              </a:rPr>
              <a:t>Border</a:t>
            </a:r>
          </a:p>
        </p:txBody>
      </p:sp>
      <p:sp>
        <p:nvSpPr>
          <p:cNvPr id="61" name="AutoShape 28"/>
          <p:cNvSpPr>
            <a:spLocks/>
          </p:cNvSpPr>
          <p:nvPr/>
        </p:nvSpPr>
        <p:spPr bwMode="auto">
          <a:xfrm>
            <a:off x="4149725" y="1522115"/>
            <a:ext cx="1184275" cy="466725"/>
          </a:xfrm>
          <a:prstGeom prst="borderCallout1">
            <a:avLst>
              <a:gd name="adj1" fmla="val 24491"/>
              <a:gd name="adj2" fmla="val -6435"/>
              <a:gd name="adj3" fmla="val 21431"/>
              <a:gd name="adj4" fmla="val -74667"/>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0000CC"/>
                </a:solidFill>
                <a:effectLst/>
                <a:uLnTx/>
                <a:uFillTx/>
                <a:latin typeface="Times New Roman" panose="02020603050405020304" pitchFamily="18" charset="0"/>
                <a:cs typeface="Arial" panose="020B0604020202020204" pitchFamily="34" charset="0"/>
              </a:rPr>
              <a:t>Outlier</a:t>
            </a:r>
          </a:p>
        </p:txBody>
      </p:sp>
      <p:sp>
        <p:nvSpPr>
          <p:cNvPr id="62" name="Oval 29"/>
          <p:cNvSpPr>
            <a:spLocks noChangeArrowheads="1"/>
          </p:cNvSpPr>
          <p:nvPr/>
        </p:nvSpPr>
        <p:spPr bwMode="auto">
          <a:xfrm>
            <a:off x="2443163" y="3490913"/>
            <a:ext cx="198437" cy="187325"/>
          </a:xfrm>
          <a:prstGeom prst="ellipse">
            <a:avLst/>
          </a:prstGeom>
          <a:solidFill>
            <a:srgbClr val="00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63" name="Oval 30"/>
          <p:cNvSpPr>
            <a:spLocks noChangeArrowheads="1"/>
          </p:cNvSpPr>
          <p:nvPr/>
        </p:nvSpPr>
        <p:spPr bwMode="auto">
          <a:xfrm>
            <a:off x="1693863" y="2297113"/>
            <a:ext cx="790575" cy="811212"/>
          </a:xfrm>
          <a:prstGeom prst="ellipse">
            <a:avLst/>
          </a:prstGeom>
          <a:noFill/>
          <a:ln w="9525">
            <a:solidFill>
              <a:srgbClr val="00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64" name="Text Box 46"/>
          <p:cNvSpPr txBox="1">
            <a:spLocks noChangeArrowheads="1"/>
          </p:cNvSpPr>
          <p:nvPr/>
        </p:nvSpPr>
        <p:spPr bwMode="auto">
          <a:xfrm>
            <a:off x="4499992" y="3124224"/>
            <a:ext cx="42672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marR="0" lvl="0" indent="-285750" algn="just"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CN" kern="0" dirty="0">
                <a:solidFill>
                  <a:srgbClr val="0000CC"/>
                </a:solidFill>
              </a:rPr>
              <a:t>A point is a </a:t>
            </a:r>
            <a:r>
              <a:rPr lang="en-US" altLang="zh-CN" b="1" kern="0" dirty="0">
                <a:solidFill>
                  <a:srgbClr val="0000CC"/>
                </a:solidFill>
              </a:rPr>
              <a:t>core</a:t>
            </a:r>
            <a:r>
              <a:rPr lang="en-US" altLang="zh-CN" kern="0" dirty="0">
                <a:solidFill>
                  <a:srgbClr val="0000CC"/>
                </a:solidFill>
              </a:rPr>
              <a:t> point if it has more than a specified number of points (</a:t>
            </a:r>
            <a:r>
              <a:rPr lang="en-US" altLang="zh-CN" kern="0" dirty="0" err="1">
                <a:solidFill>
                  <a:srgbClr val="0000CC"/>
                </a:solidFill>
              </a:rPr>
              <a:t>MinPts</a:t>
            </a:r>
            <a:r>
              <a:rPr lang="en-US" altLang="zh-CN" kern="0" dirty="0">
                <a:solidFill>
                  <a:srgbClr val="0000CC"/>
                </a:solidFill>
              </a:rPr>
              <a:t>) within </a:t>
            </a:r>
            <a:r>
              <a:rPr lang="en-US" altLang="zh-CN" kern="0" dirty="0" err="1">
                <a:solidFill>
                  <a:srgbClr val="0000CC"/>
                </a:solidFill>
              </a:rPr>
              <a:t>Eps.These</a:t>
            </a:r>
            <a:r>
              <a:rPr lang="en-US" altLang="zh-CN" kern="0" dirty="0">
                <a:solidFill>
                  <a:srgbClr val="0000CC"/>
                </a:solidFill>
              </a:rPr>
              <a:t> are points that are at the interior of a cluster.</a:t>
            </a:r>
            <a:endParaRPr kumimoji="0" lang="en-US" altLang="zh-CN" sz="1800" b="0" i="0" u="none" strike="noStrike" kern="0" cap="none" spc="0" normalizeH="0" baseline="0" noProof="0" dirty="0">
              <a:ln>
                <a:noFill/>
              </a:ln>
              <a:solidFill>
                <a:srgbClr val="0000CC"/>
              </a:solidFill>
              <a:effectLst/>
              <a:uLnTx/>
              <a:uFillTx/>
            </a:endParaRPr>
          </a:p>
          <a:p>
            <a:pPr marL="285750" marR="0" lvl="0" indent="-285750" algn="just"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1800" b="0" i="0" u="none" strike="noStrike" kern="0" cap="none" spc="0" normalizeH="0" baseline="0" noProof="0" dirty="0">
                <a:ln>
                  <a:noFill/>
                </a:ln>
                <a:solidFill>
                  <a:srgbClr val="0000CC"/>
                </a:solidFill>
                <a:effectLst/>
                <a:uLnTx/>
                <a:uFillTx/>
              </a:rPr>
              <a:t>A </a:t>
            </a:r>
            <a:r>
              <a:rPr kumimoji="0" lang="en-US" altLang="zh-CN" sz="1800" b="1" i="0" u="none" strike="noStrike" kern="0" cap="none" spc="0" normalizeH="0" baseline="0" noProof="0" dirty="0">
                <a:ln>
                  <a:noFill/>
                </a:ln>
                <a:solidFill>
                  <a:srgbClr val="0000CC"/>
                </a:solidFill>
                <a:effectLst/>
                <a:uLnTx/>
                <a:uFillTx/>
              </a:rPr>
              <a:t>border</a:t>
            </a:r>
            <a:r>
              <a:rPr kumimoji="0" lang="en-US" altLang="zh-CN" sz="1800" b="0" i="0" u="none" strike="noStrike" kern="0" cap="none" spc="0" normalizeH="0" baseline="0" noProof="0" dirty="0">
                <a:ln>
                  <a:noFill/>
                </a:ln>
                <a:solidFill>
                  <a:srgbClr val="0000CC"/>
                </a:solidFill>
                <a:effectLst/>
                <a:uLnTx/>
                <a:uFillTx/>
              </a:rPr>
              <a:t> point has fewer than </a:t>
            </a:r>
            <a:r>
              <a:rPr kumimoji="0" lang="en-US" altLang="zh-CN" sz="1800" b="0" i="0" u="none" strike="noStrike" kern="0" cap="none" spc="0" normalizeH="0" baseline="0" noProof="0" dirty="0" err="1">
                <a:ln>
                  <a:noFill/>
                </a:ln>
                <a:solidFill>
                  <a:srgbClr val="0000CC"/>
                </a:solidFill>
                <a:effectLst/>
                <a:uLnTx/>
                <a:uFillTx/>
              </a:rPr>
              <a:t>MinPts</a:t>
            </a:r>
            <a:r>
              <a:rPr kumimoji="0" lang="en-US" altLang="zh-CN" sz="1800" b="0" i="0" u="none" strike="noStrike" kern="0" cap="none" spc="0" normalizeH="0" baseline="0" noProof="0" dirty="0">
                <a:ln>
                  <a:noFill/>
                </a:ln>
                <a:solidFill>
                  <a:srgbClr val="0000CC"/>
                </a:solidFill>
                <a:effectLst/>
                <a:uLnTx/>
                <a:uFillTx/>
              </a:rPr>
              <a:t> within </a:t>
            </a:r>
            <a:r>
              <a:rPr kumimoji="0" lang="en-US" altLang="zh-CN" sz="1800" b="0" i="0" u="none" strike="noStrike" kern="0" cap="none" spc="0" normalizeH="0" baseline="0" noProof="0" dirty="0" err="1">
                <a:ln>
                  <a:noFill/>
                </a:ln>
                <a:solidFill>
                  <a:srgbClr val="0000CC"/>
                </a:solidFill>
                <a:effectLst/>
                <a:uLnTx/>
                <a:uFillTx/>
              </a:rPr>
              <a:t>Eps</a:t>
            </a:r>
            <a:r>
              <a:rPr kumimoji="0" lang="en-US" altLang="zh-CN" sz="1800" b="0" i="0" u="none" strike="noStrike" kern="0" cap="none" spc="0" normalizeH="0" baseline="0" noProof="0" dirty="0">
                <a:ln>
                  <a:noFill/>
                </a:ln>
                <a:solidFill>
                  <a:srgbClr val="0000CC"/>
                </a:solidFill>
                <a:effectLst/>
                <a:uLnTx/>
                <a:uFillTx/>
              </a:rPr>
              <a:t>, but is in the neighborhood of a core point.</a:t>
            </a:r>
          </a:p>
          <a:p>
            <a:pPr marL="285750" marR="0" lvl="0" indent="-285750" algn="just"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1800" b="0" i="0" u="none" strike="noStrike" kern="0" cap="none" spc="0" normalizeH="0" baseline="0" noProof="0" dirty="0">
                <a:ln>
                  <a:noFill/>
                </a:ln>
                <a:solidFill>
                  <a:srgbClr val="0000CC"/>
                </a:solidFill>
                <a:effectLst/>
                <a:uLnTx/>
                <a:uFillTx/>
              </a:rPr>
              <a:t>A </a:t>
            </a:r>
            <a:r>
              <a:rPr kumimoji="0" lang="en-US" altLang="zh-CN" sz="1800" b="1" i="0" u="none" strike="noStrike" kern="0" cap="none" spc="0" normalizeH="0" baseline="0" noProof="0" dirty="0">
                <a:ln>
                  <a:noFill/>
                </a:ln>
                <a:solidFill>
                  <a:srgbClr val="0000CC"/>
                </a:solidFill>
                <a:effectLst/>
                <a:uLnTx/>
                <a:uFillTx/>
              </a:rPr>
              <a:t>noise</a:t>
            </a:r>
            <a:r>
              <a:rPr kumimoji="0" lang="en-US" altLang="zh-CN" sz="1800" b="0" i="0" u="none" strike="noStrike" kern="0" cap="none" spc="0" normalizeH="0" baseline="0" noProof="0" dirty="0">
                <a:ln>
                  <a:noFill/>
                </a:ln>
                <a:solidFill>
                  <a:srgbClr val="0000CC"/>
                </a:solidFill>
                <a:effectLst/>
                <a:uLnTx/>
                <a:uFillTx/>
              </a:rPr>
              <a:t> point is any point that is not a core point nor a border point.</a:t>
            </a:r>
          </a:p>
        </p:txBody>
      </p:sp>
    </p:spTree>
    <p:extLst>
      <p:ext uri="{BB962C8B-B14F-4D97-AF65-F5344CB8AC3E}">
        <p14:creationId xmlns:p14="http://schemas.microsoft.com/office/powerpoint/2010/main" val="182286519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FB69438D-0944-4691-B6A1-176C2FF8382E}" type="slidenum">
              <a:rPr lang="en-US" altLang="zh-CN" smtClean="0"/>
              <a:pPr>
                <a:defRPr/>
              </a:pPr>
              <a:t>117</a:t>
            </a:fld>
            <a:endParaRPr lang="en-US" altLang="zh-CN"/>
          </a:p>
        </p:txBody>
      </p:sp>
      <p:sp>
        <p:nvSpPr>
          <p:cNvPr id="11" name="Rectangle 2"/>
          <p:cNvSpPr txBox="1">
            <a:spLocks noChangeArrowheads="1"/>
          </p:cNvSpPr>
          <p:nvPr/>
        </p:nvSpPr>
        <p:spPr bwMode="auto">
          <a:xfrm>
            <a:off x="609600" y="228600"/>
            <a:ext cx="7772400" cy="1143000"/>
          </a:xfrm>
          <a:prstGeom prst="rect">
            <a:avLst/>
          </a:prstGeom>
          <a:solidFill>
            <a:srgbClr val="33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bg1"/>
                </a:solidFill>
                <a:latin typeface="+mj-lt"/>
                <a:ea typeface="+mj-ea"/>
                <a:cs typeface="+mj-cs"/>
              </a:defRPr>
            </a:lvl1pPr>
            <a:lvl2pPr algn="ctr" rtl="0" fontAlgn="base">
              <a:spcBef>
                <a:spcPct val="0"/>
              </a:spcBef>
              <a:spcAft>
                <a:spcPct val="0"/>
              </a:spcAft>
              <a:defRPr sz="4400">
                <a:solidFill>
                  <a:schemeClr val="bg1"/>
                </a:solidFill>
                <a:latin typeface="Arial Black" panose="020B0A04020102020204" pitchFamily="34" charset="0"/>
              </a:defRPr>
            </a:lvl2pPr>
            <a:lvl3pPr algn="ctr" rtl="0" fontAlgn="base">
              <a:spcBef>
                <a:spcPct val="0"/>
              </a:spcBef>
              <a:spcAft>
                <a:spcPct val="0"/>
              </a:spcAft>
              <a:defRPr sz="4400">
                <a:solidFill>
                  <a:schemeClr val="bg1"/>
                </a:solidFill>
                <a:latin typeface="Arial Black" panose="020B0A04020102020204" pitchFamily="34" charset="0"/>
              </a:defRPr>
            </a:lvl3pPr>
            <a:lvl4pPr algn="ctr" rtl="0" fontAlgn="base">
              <a:spcBef>
                <a:spcPct val="0"/>
              </a:spcBef>
              <a:spcAft>
                <a:spcPct val="0"/>
              </a:spcAft>
              <a:defRPr sz="4400">
                <a:solidFill>
                  <a:schemeClr val="bg1"/>
                </a:solidFill>
                <a:latin typeface="Arial Black" panose="020B0A04020102020204" pitchFamily="34" charset="0"/>
              </a:defRPr>
            </a:lvl4pPr>
            <a:lvl5pPr algn="ctr" rtl="0" fontAlgn="base">
              <a:spcBef>
                <a:spcPct val="0"/>
              </a:spcBef>
              <a:spcAft>
                <a:spcPct val="0"/>
              </a:spcAft>
              <a:defRPr sz="4400">
                <a:solidFill>
                  <a:schemeClr val="bg1"/>
                </a:solidFill>
                <a:latin typeface="Arial Black" panose="020B0A04020102020204" pitchFamily="34" charset="0"/>
              </a:defRPr>
            </a:lvl5pPr>
            <a:lvl6pPr marL="457200" algn="ctr" rtl="0" fontAlgn="base">
              <a:spcBef>
                <a:spcPct val="0"/>
              </a:spcBef>
              <a:spcAft>
                <a:spcPct val="0"/>
              </a:spcAft>
              <a:defRPr sz="4400">
                <a:solidFill>
                  <a:schemeClr val="bg1"/>
                </a:solidFill>
                <a:latin typeface="Arial Black" panose="020B0A04020102020204" pitchFamily="34" charset="0"/>
              </a:defRPr>
            </a:lvl6pPr>
            <a:lvl7pPr marL="914400" algn="ctr" rtl="0" fontAlgn="base">
              <a:spcBef>
                <a:spcPct val="0"/>
              </a:spcBef>
              <a:spcAft>
                <a:spcPct val="0"/>
              </a:spcAft>
              <a:defRPr sz="4400">
                <a:solidFill>
                  <a:schemeClr val="bg1"/>
                </a:solidFill>
                <a:latin typeface="Arial Black" panose="020B0A04020102020204" pitchFamily="34" charset="0"/>
              </a:defRPr>
            </a:lvl7pPr>
            <a:lvl8pPr marL="1371600" algn="ctr" rtl="0" fontAlgn="base">
              <a:spcBef>
                <a:spcPct val="0"/>
              </a:spcBef>
              <a:spcAft>
                <a:spcPct val="0"/>
              </a:spcAft>
              <a:defRPr sz="4400">
                <a:solidFill>
                  <a:schemeClr val="bg1"/>
                </a:solidFill>
                <a:latin typeface="Arial Black" panose="020B0A04020102020204" pitchFamily="34" charset="0"/>
              </a:defRPr>
            </a:lvl8pPr>
            <a:lvl9pPr marL="1828800" algn="ctr" rtl="0" fontAlgn="base">
              <a:spcBef>
                <a:spcPct val="0"/>
              </a:spcBef>
              <a:spcAft>
                <a:spcPct val="0"/>
              </a:spcAft>
              <a:defRPr sz="4400">
                <a:solidFill>
                  <a:schemeClr val="bg1"/>
                </a:solidFill>
                <a:latin typeface="Arial Black" panose="020B0A040201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srgbClr val="FFFFFF"/>
                </a:solidFill>
                <a:effectLst/>
                <a:uLnTx/>
                <a:uFillTx/>
                <a:latin typeface="Arial Black"/>
                <a:ea typeface="SimSun" panose="02010600030101010101" pitchFamily="2" charset="-122"/>
              </a:rPr>
              <a:t>Example</a:t>
            </a:r>
          </a:p>
        </p:txBody>
      </p:sp>
      <p:sp>
        <p:nvSpPr>
          <p:cNvPr id="12" name="Rectangle 3"/>
          <p:cNvSpPr txBox="1">
            <a:spLocks noChangeArrowheads="1"/>
          </p:cNvSpPr>
          <p:nvPr/>
        </p:nvSpPr>
        <p:spPr bwMode="auto">
          <a:xfrm>
            <a:off x="457200" y="1600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CC0000"/>
              </a:buClr>
              <a:buFont typeface="Wingdings 2" panose="05020102010507070707" pitchFamily="18" charset="2"/>
              <a:buChar char="¢"/>
              <a:defRPr sz="3000" b="1" kern="1200">
                <a:solidFill>
                  <a:schemeClr val="accent2"/>
                </a:solidFill>
                <a:latin typeface="+mn-lt"/>
                <a:ea typeface="+mn-ea"/>
                <a:cs typeface="+mn-cs"/>
              </a:defRPr>
            </a:lvl1pPr>
            <a:lvl2pPr marL="742950" indent="-285750" algn="l" rtl="0" fontAlgn="base">
              <a:spcBef>
                <a:spcPct val="20000"/>
              </a:spcBef>
              <a:spcAft>
                <a:spcPct val="0"/>
              </a:spcAft>
              <a:buClr>
                <a:srgbClr val="CC0000"/>
              </a:buClr>
              <a:buFont typeface="Monotype Sorts" pitchFamily="2" charset="2"/>
              <a:buChar char="q"/>
              <a:defRPr sz="2600" b="1" kern="1200">
                <a:solidFill>
                  <a:schemeClr val="accent2"/>
                </a:solidFill>
                <a:latin typeface="+mn-lt"/>
                <a:ea typeface="+mn-ea"/>
                <a:cs typeface="+mn-cs"/>
              </a:defRPr>
            </a:lvl2pPr>
            <a:lvl3pPr marL="1143000" indent="-228600" algn="l" rtl="0" fontAlgn="base">
              <a:spcBef>
                <a:spcPct val="20000"/>
              </a:spcBef>
              <a:spcAft>
                <a:spcPct val="0"/>
              </a:spcAft>
              <a:buClr>
                <a:srgbClr val="CC0000"/>
              </a:buClr>
              <a:buFont typeface="Wingdings" panose="05000000000000000000" pitchFamily="2" charset="2"/>
              <a:buChar char="m"/>
              <a:defRPr sz="2400" b="1" kern="1200">
                <a:solidFill>
                  <a:schemeClr val="accent2"/>
                </a:solidFill>
                <a:latin typeface="+mn-lt"/>
                <a:ea typeface="+mn-ea"/>
                <a:cs typeface="+mn-cs"/>
              </a:defRPr>
            </a:lvl3pPr>
            <a:lvl4pPr marL="1600200" indent="-228600" algn="l" rtl="0" fontAlgn="base">
              <a:spcBef>
                <a:spcPct val="20000"/>
              </a:spcBef>
              <a:spcAft>
                <a:spcPct val="0"/>
              </a:spcAft>
              <a:buClr>
                <a:srgbClr val="CC0000"/>
              </a:buClr>
              <a:buFont typeface="Wingdings 2" panose="05020102010507070707" pitchFamily="18" charset="2"/>
              <a:buChar char="¢"/>
              <a:defRPr sz="2000" kern="1200">
                <a:solidFill>
                  <a:schemeClr val="accent2"/>
                </a:solidFill>
                <a:latin typeface="+mn-lt"/>
                <a:ea typeface="+mn-ea"/>
                <a:cs typeface="+mn-cs"/>
              </a:defRPr>
            </a:lvl4pPr>
            <a:lvl5pPr marL="2057400" indent="-228600" algn="l" rtl="0" fontAlgn="base">
              <a:spcBef>
                <a:spcPct val="20000"/>
              </a:spcBef>
              <a:spcAft>
                <a:spcPct val="0"/>
              </a:spcAft>
              <a:buClr>
                <a:srgbClr val="CC0000"/>
              </a:buClr>
              <a:buFont typeface="Wingdings 2" panose="05020102010507070707" pitchFamily="18" charset="2"/>
              <a:buChar char="¢"/>
              <a:defRPr sz="20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a:solidFill>
                  <a:srgbClr val="0000CC"/>
                </a:solidFill>
                <a:ea typeface="SimSun" panose="02010600030101010101" pitchFamily="2" charset="-122"/>
              </a:rPr>
              <a:t>M, P, O, and R are core objects since each is in an Eps neighborhood containing at least 3 points</a:t>
            </a:r>
          </a:p>
        </p:txBody>
      </p:sp>
      <p:pic>
        <p:nvPicPr>
          <p:cNvPr id="13" name="Picture 5" descr="final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2432" y="2996952"/>
            <a:ext cx="7155538"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617610"/>
      </p:ext>
    </p:extLst>
  </p:cSld>
  <p:clrMapOvr>
    <a:masterClrMapping/>
  </p:clrMapOvr>
  <p:transition spd="med">
    <p:random/>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E7F32031-AD21-4303-8B8A-42461135AA1F}" type="slidenum">
              <a:rPr lang="en-US" altLang="zh-CN" smtClean="0"/>
              <a:pPr/>
              <a:t>118</a:t>
            </a:fld>
            <a:endParaRPr lang="en-US" altLang="zh-CN"/>
          </a:p>
        </p:txBody>
      </p:sp>
      <p:sp>
        <p:nvSpPr>
          <p:cNvPr id="44" name="Rectangle 2"/>
          <p:cNvSpPr txBox="1">
            <a:spLocks noChangeArrowheads="1"/>
          </p:cNvSpPr>
          <p:nvPr/>
        </p:nvSpPr>
        <p:spPr bwMode="auto">
          <a:xfrm>
            <a:off x="685800" y="0"/>
            <a:ext cx="7772400" cy="1143000"/>
          </a:xfrm>
          <a:prstGeom prst="rect">
            <a:avLst/>
          </a:prstGeom>
          <a:solidFill>
            <a:srgbClr val="33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bg1"/>
                </a:solidFill>
                <a:latin typeface="+mj-lt"/>
                <a:ea typeface="+mj-ea"/>
                <a:cs typeface="+mj-cs"/>
              </a:defRPr>
            </a:lvl1pPr>
            <a:lvl2pPr algn="ctr" rtl="0" fontAlgn="base">
              <a:spcBef>
                <a:spcPct val="0"/>
              </a:spcBef>
              <a:spcAft>
                <a:spcPct val="0"/>
              </a:spcAft>
              <a:defRPr sz="4400">
                <a:solidFill>
                  <a:schemeClr val="bg1"/>
                </a:solidFill>
                <a:latin typeface="Arial Black" panose="020B0A04020102020204" pitchFamily="34" charset="0"/>
              </a:defRPr>
            </a:lvl2pPr>
            <a:lvl3pPr algn="ctr" rtl="0" fontAlgn="base">
              <a:spcBef>
                <a:spcPct val="0"/>
              </a:spcBef>
              <a:spcAft>
                <a:spcPct val="0"/>
              </a:spcAft>
              <a:defRPr sz="4400">
                <a:solidFill>
                  <a:schemeClr val="bg1"/>
                </a:solidFill>
                <a:latin typeface="Arial Black" panose="020B0A04020102020204" pitchFamily="34" charset="0"/>
              </a:defRPr>
            </a:lvl3pPr>
            <a:lvl4pPr algn="ctr" rtl="0" fontAlgn="base">
              <a:spcBef>
                <a:spcPct val="0"/>
              </a:spcBef>
              <a:spcAft>
                <a:spcPct val="0"/>
              </a:spcAft>
              <a:defRPr sz="4400">
                <a:solidFill>
                  <a:schemeClr val="bg1"/>
                </a:solidFill>
                <a:latin typeface="Arial Black" panose="020B0A04020102020204" pitchFamily="34" charset="0"/>
              </a:defRPr>
            </a:lvl4pPr>
            <a:lvl5pPr algn="ctr" rtl="0" fontAlgn="base">
              <a:spcBef>
                <a:spcPct val="0"/>
              </a:spcBef>
              <a:spcAft>
                <a:spcPct val="0"/>
              </a:spcAft>
              <a:defRPr sz="4400">
                <a:solidFill>
                  <a:schemeClr val="bg1"/>
                </a:solidFill>
                <a:latin typeface="Arial Black" panose="020B0A04020102020204" pitchFamily="34" charset="0"/>
              </a:defRPr>
            </a:lvl5pPr>
            <a:lvl6pPr marL="457200" algn="ctr" rtl="0" fontAlgn="base">
              <a:spcBef>
                <a:spcPct val="0"/>
              </a:spcBef>
              <a:spcAft>
                <a:spcPct val="0"/>
              </a:spcAft>
              <a:defRPr sz="4400">
                <a:solidFill>
                  <a:schemeClr val="bg1"/>
                </a:solidFill>
                <a:latin typeface="Arial Black" panose="020B0A04020102020204" pitchFamily="34" charset="0"/>
              </a:defRPr>
            </a:lvl6pPr>
            <a:lvl7pPr marL="914400" algn="ctr" rtl="0" fontAlgn="base">
              <a:spcBef>
                <a:spcPct val="0"/>
              </a:spcBef>
              <a:spcAft>
                <a:spcPct val="0"/>
              </a:spcAft>
              <a:defRPr sz="4400">
                <a:solidFill>
                  <a:schemeClr val="bg1"/>
                </a:solidFill>
                <a:latin typeface="Arial Black" panose="020B0A04020102020204" pitchFamily="34" charset="0"/>
              </a:defRPr>
            </a:lvl7pPr>
            <a:lvl8pPr marL="1371600" algn="ctr" rtl="0" fontAlgn="base">
              <a:spcBef>
                <a:spcPct val="0"/>
              </a:spcBef>
              <a:spcAft>
                <a:spcPct val="0"/>
              </a:spcAft>
              <a:defRPr sz="4400">
                <a:solidFill>
                  <a:schemeClr val="bg1"/>
                </a:solidFill>
                <a:latin typeface="Arial Black" panose="020B0A04020102020204" pitchFamily="34" charset="0"/>
              </a:defRPr>
            </a:lvl8pPr>
            <a:lvl9pPr marL="1828800" algn="ctr" rtl="0" fontAlgn="base">
              <a:spcBef>
                <a:spcPct val="0"/>
              </a:spcBef>
              <a:spcAft>
                <a:spcPct val="0"/>
              </a:spcAft>
              <a:defRPr sz="4400">
                <a:solidFill>
                  <a:schemeClr val="bg1"/>
                </a:solidFill>
                <a:latin typeface="Arial Black" panose="020B0A040201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400" b="0" i="0" u="none" strike="noStrike" kern="1200" cap="none" spc="0" normalizeH="0" baseline="0" noProof="0">
                <a:ln>
                  <a:noFill/>
                </a:ln>
                <a:solidFill>
                  <a:srgbClr val="FFFFFF"/>
                </a:solidFill>
                <a:effectLst/>
                <a:uLnTx/>
                <a:uFillTx/>
                <a:latin typeface="Arial Black"/>
                <a:ea typeface="SimSun" panose="02010600030101010101" pitchFamily="2" charset="-122"/>
              </a:rPr>
              <a:t>Density-Reachability</a:t>
            </a:r>
          </a:p>
        </p:txBody>
      </p:sp>
      <p:sp>
        <p:nvSpPr>
          <p:cNvPr id="45" name="Rectangle 3"/>
          <p:cNvSpPr>
            <a:spLocks noChangeArrowheads="1"/>
          </p:cNvSpPr>
          <p:nvPr/>
        </p:nvSpPr>
        <p:spPr bwMode="auto">
          <a:xfrm>
            <a:off x="685800" y="1524000"/>
            <a:ext cx="7772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CC0000"/>
              </a:buClr>
              <a:buFont typeface="Wingdings 2" panose="05020102010507070707" pitchFamily="18" charset="2"/>
              <a:buChar char="¢"/>
              <a:defRPr sz="3000" b="1">
                <a:solidFill>
                  <a:schemeClr val="accent2"/>
                </a:solidFill>
                <a:latin typeface="Times New Roman" panose="02020603050405020304" pitchFamily="18" charset="0"/>
              </a:defRPr>
            </a:lvl1pPr>
            <a:lvl2pPr marL="742950" indent="-285750">
              <a:spcBef>
                <a:spcPct val="20000"/>
              </a:spcBef>
              <a:buClr>
                <a:srgbClr val="CC0000"/>
              </a:buClr>
              <a:buFont typeface="Monotype Sorts" pitchFamily="2" charset="2"/>
              <a:buChar char="q"/>
              <a:defRPr sz="2600" b="1">
                <a:solidFill>
                  <a:schemeClr val="accent2"/>
                </a:solidFill>
                <a:latin typeface="Times New Roman" panose="02020603050405020304" pitchFamily="18" charset="0"/>
              </a:defRPr>
            </a:lvl2pPr>
            <a:lvl3pPr marL="1143000" indent="-228600">
              <a:spcBef>
                <a:spcPct val="20000"/>
              </a:spcBef>
              <a:buClr>
                <a:srgbClr val="CC0000"/>
              </a:buClr>
              <a:buFont typeface="Wingdings" panose="05000000000000000000" pitchFamily="2" charset="2"/>
              <a:buChar char="m"/>
              <a:defRPr sz="2400" b="1">
                <a:solidFill>
                  <a:schemeClr val="accent2"/>
                </a:solidFill>
                <a:latin typeface="Times New Roman" panose="02020603050405020304" pitchFamily="18" charset="0"/>
              </a:defRPr>
            </a:lvl3pPr>
            <a:lvl4pPr marL="1600200" indent="-228600">
              <a:spcBef>
                <a:spcPct val="20000"/>
              </a:spcBef>
              <a:buClr>
                <a:srgbClr val="CC0000"/>
              </a:buClr>
              <a:buFont typeface="Wingdings 2" panose="05020102010507070707" pitchFamily="18" charset="2"/>
              <a:buChar char="¢"/>
              <a:defRPr sz="2000">
                <a:solidFill>
                  <a:schemeClr val="accent2"/>
                </a:solidFill>
                <a:latin typeface="Times New Roman" panose="02020603050405020304" pitchFamily="18" charset="0"/>
              </a:defRPr>
            </a:lvl4pPr>
            <a:lvl5pPr marL="2057400" indent="-228600">
              <a:spcBef>
                <a:spcPct val="20000"/>
              </a:spcBef>
              <a:buClr>
                <a:srgbClr val="CC0000"/>
              </a:buClr>
              <a:buFont typeface="Wingdings 2" panose="05020102010507070707" pitchFamily="18" charset="2"/>
              <a:buChar char="¢"/>
              <a:defRPr sz="2000">
                <a:solidFill>
                  <a:schemeClr val="accent2"/>
                </a:solidFill>
                <a:latin typeface="Times New Roman" panose="02020603050405020304" pitchFamily="18" charset="0"/>
              </a:defRPr>
            </a:lvl5pPr>
            <a:lvl6pPr marL="2514600" indent="-228600" fontAlgn="base">
              <a:spcBef>
                <a:spcPct val="20000"/>
              </a:spcBef>
              <a:spcAft>
                <a:spcPct val="0"/>
              </a:spcAft>
              <a:buClr>
                <a:srgbClr val="CC0000"/>
              </a:buClr>
              <a:buFont typeface="Wingdings 2" panose="05020102010507070707" pitchFamily="18" charset="2"/>
              <a:buChar char="¢"/>
              <a:defRPr sz="2000">
                <a:solidFill>
                  <a:schemeClr val="accent2"/>
                </a:solidFill>
                <a:latin typeface="Times New Roman" panose="02020603050405020304" pitchFamily="18" charset="0"/>
              </a:defRPr>
            </a:lvl6pPr>
            <a:lvl7pPr marL="2971800" indent="-228600" fontAlgn="base">
              <a:spcBef>
                <a:spcPct val="20000"/>
              </a:spcBef>
              <a:spcAft>
                <a:spcPct val="0"/>
              </a:spcAft>
              <a:buClr>
                <a:srgbClr val="CC0000"/>
              </a:buClr>
              <a:buFont typeface="Wingdings 2" panose="05020102010507070707" pitchFamily="18" charset="2"/>
              <a:buChar char="¢"/>
              <a:defRPr sz="2000">
                <a:solidFill>
                  <a:schemeClr val="accent2"/>
                </a:solidFill>
                <a:latin typeface="Times New Roman" panose="02020603050405020304" pitchFamily="18" charset="0"/>
              </a:defRPr>
            </a:lvl7pPr>
            <a:lvl8pPr marL="3429000" indent="-228600" fontAlgn="base">
              <a:spcBef>
                <a:spcPct val="20000"/>
              </a:spcBef>
              <a:spcAft>
                <a:spcPct val="0"/>
              </a:spcAft>
              <a:buClr>
                <a:srgbClr val="CC0000"/>
              </a:buClr>
              <a:buFont typeface="Wingdings 2" panose="05020102010507070707" pitchFamily="18" charset="2"/>
              <a:buChar char="¢"/>
              <a:defRPr sz="2000">
                <a:solidFill>
                  <a:schemeClr val="accent2"/>
                </a:solidFill>
                <a:latin typeface="Times New Roman" panose="02020603050405020304" pitchFamily="18" charset="0"/>
              </a:defRPr>
            </a:lvl8pPr>
            <a:lvl9pPr marL="3886200" indent="-228600" fontAlgn="base">
              <a:spcBef>
                <a:spcPct val="20000"/>
              </a:spcBef>
              <a:spcAft>
                <a:spcPct val="0"/>
              </a:spcAft>
              <a:buClr>
                <a:srgbClr val="CC0000"/>
              </a:buClr>
              <a:buFont typeface="Wingdings 2" panose="05020102010507070707" pitchFamily="18" charset="2"/>
              <a:buChar char="¢"/>
              <a:defRPr sz="2000">
                <a:solidFill>
                  <a:schemeClr val="accent2"/>
                </a:solidFill>
                <a:latin typeface="Times New Roman" panose="02020603050405020304" pitchFamily="18" charset="0"/>
              </a:defRPr>
            </a:lvl9pPr>
          </a:lstStyle>
          <a:p>
            <a:pPr marL="342900" marR="0" lvl="0" indent="-342900" defTabSz="914400" eaLnBrk="1" fontAlgn="auto" latinLnBrk="0" hangingPunct="1">
              <a:lnSpc>
                <a:spcPct val="100000"/>
              </a:lnSpc>
              <a:spcBef>
                <a:spcPct val="20000"/>
              </a:spcBef>
              <a:spcAft>
                <a:spcPts val="0"/>
              </a:spcAft>
              <a:buClr>
                <a:srgbClr val="CC0000"/>
              </a:buClr>
              <a:buSzTx/>
              <a:buFont typeface="Wingdings 2" panose="05020102010507070707" pitchFamily="18" charset="2"/>
              <a:buChar char="¢"/>
              <a:tabLst/>
              <a:defRPr/>
            </a:pPr>
            <a:r>
              <a:rPr kumimoji="0" lang="en-US" altLang="zh-CN" sz="3000" b="0" i="0" u="none" strike="noStrike" kern="0" cap="none" spc="0" normalizeH="0" baseline="0" noProof="0" dirty="0">
                <a:ln>
                  <a:noFill/>
                </a:ln>
                <a:solidFill>
                  <a:srgbClr val="3333CC"/>
                </a:solidFill>
                <a:effectLst>
                  <a:outerShdw blurRad="38100" dist="38100" dir="2700000" algn="tl">
                    <a:srgbClr val="C0C0C0"/>
                  </a:outerShdw>
                </a:effectLst>
                <a:uLnTx/>
                <a:uFillTx/>
                <a:latin typeface="Times New Roman" panose="02020603050405020304" pitchFamily="18" charset="0"/>
              </a:rPr>
              <a:t> </a:t>
            </a:r>
            <a:r>
              <a:rPr kumimoji="0" lang="en-US" altLang="zh-CN" sz="3000" b="1" i="0" u="none" strike="noStrike" kern="0" cap="none" spc="0" normalizeH="0" baseline="0" noProof="0" dirty="0">
                <a:ln>
                  <a:noFill/>
                </a:ln>
                <a:solidFill>
                  <a:srgbClr val="3333CC"/>
                </a:solidFill>
                <a:effectLst/>
                <a:uLnTx/>
                <a:uFillTx/>
                <a:latin typeface="Times New Roman" panose="02020603050405020304" pitchFamily="18" charset="0"/>
              </a:rPr>
              <a:t>Directly density-reachable</a:t>
            </a:r>
            <a:r>
              <a:rPr kumimoji="0" lang="en-US" altLang="zh-CN" sz="3000" b="0" i="0" u="none" strike="noStrike" kern="0" cap="none" spc="0" normalizeH="0" baseline="0" noProof="0" dirty="0">
                <a:ln>
                  <a:noFill/>
                </a:ln>
                <a:solidFill>
                  <a:srgbClr val="3333CC"/>
                </a:solidFill>
                <a:effectLst>
                  <a:outerShdw blurRad="38100" dist="38100" dir="2700000" algn="tl">
                    <a:srgbClr val="C0C0C0"/>
                  </a:outerShdw>
                </a:effectLst>
                <a:uLnTx/>
                <a:uFillTx/>
                <a:latin typeface="Times New Roman" panose="02020603050405020304" pitchFamily="18" charset="0"/>
              </a:rPr>
              <a:t> </a:t>
            </a:r>
          </a:p>
          <a:p>
            <a:pPr marL="742950" marR="0" lvl="1" indent="-285750" defTabSz="914400" eaLnBrk="1" fontAlgn="auto" latinLnBrk="0" hangingPunct="1">
              <a:lnSpc>
                <a:spcPct val="100000"/>
              </a:lnSpc>
              <a:spcBef>
                <a:spcPct val="20000"/>
              </a:spcBef>
              <a:spcAft>
                <a:spcPts val="0"/>
              </a:spcAft>
              <a:buClr>
                <a:srgbClr val="CC0000"/>
              </a:buClr>
              <a:buSzTx/>
              <a:buFont typeface="Monotype Sorts" pitchFamily="2" charset="2"/>
              <a:buChar char="q"/>
              <a:tabLst/>
              <a:defRPr/>
            </a:pPr>
            <a:r>
              <a:rPr kumimoji="0" lang="en-US" altLang="zh-CN" sz="2600" b="1" i="0" u="none" strike="noStrike" kern="0" cap="none" spc="0" normalizeH="0" baseline="0" noProof="0" dirty="0">
                <a:ln>
                  <a:noFill/>
                </a:ln>
                <a:solidFill>
                  <a:srgbClr val="3333CC"/>
                </a:solidFill>
                <a:effectLst/>
                <a:uLnTx/>
                <a:uFillTx/>
                <a:latin typeface="Times New Roman" panose="02020603050405020304" pitchFamily="18" charset="0"/>
              </a:rPr>
              <a:t>An object q is directly density-reachable from object p if p is a core object and q is in p’s </a:t>
            </a:r>
            <a:r>
              <a:rPr kumimoji="0" lang="en-US" altLang="zh-CN" sz="2400" b="1" i="0" u="none" strike="noStrike" kern="0" cap="none" spc="0" normalizeH="0" baseline="0" noProof="0" dirty="0">
                <a:ln>
                  <a:noFill/>
                </a:ln>
                <a:solidFill>
                  <a:srgbClr val="3333CC"/>
                </a:solidFill>
                <a:effectLst/>
                <a:uLnTx/>
                <a:uFillTx/>
                <a:latin typeface="Times New Roman" panose="02020603050405020304" pitchFamily="18" charset="0"/>
                <a:sym typeface="Symbol" panose="05050102010706020507" pitchFamily="18" charset="2"/>
              </a:rPr>
              <a:t>-</a:t>
            </a:r>
            <a:r>
              <a:rPr kumimoji="0" lang="en-US" altLang="zh-CN" sz="2600" b="1" i="0" u="none" strike="noStrike" kern="0" cap="none" spc="0" normalizeH="0" baseline="0" noProof="0" dirty="0">
                <a:ln>
                  <a:noFill/>
                </a:ln>
                <a:solidFill>
                  <a:srgbClr val="3333CC"/>
                </a:solidFill>
                <a:effectLst/>
                <a:uLnTx/>
                <a:uFillTx/>
                <a:latin typeface="Times New Roman" panose="02020603050405020304" pitchFamily="18" charset="0"/>
              </a:rPr>
              <a:t>neighborhood.</a:t>
            </a:r>
          </a:p>
        </p:txBody>
      </p:sp>
      <p:grpSp>
        <p:nvGrpSpPr>
          <p:cNvPr id="46" name="Group 4"/>
          <p:cNvGrpSpPr>
            <a:grpSpLocks/>
          </p:cNvGrpSpPr>
          <p:nvPr/>
        </p:nvGrpSpPr>
        <p:grpSpPr bwMode="auto">
          <a:xfrm>
            <a:off x="914400" y="3886200"/>
            <a:ext cx="2133600" cy="1524000"/>
            <a:chOff x="528" y="2784"/>
            <a:chExt cx="1344" cy="960"/>
          </a:xfrm>
        </p:grpSpPr>
        <p:sp>
          <p:nvSpPr>
            <p:cNvPr id="47" name="Line 5"/>
            <p:cNvSpPr>
              <a:spLocks noChangeShapeType="1"/>
            </p:cNvSpPr>
            <p:nvPr/>
          </p:nvSpPr>
          <p:spPr bwMode="auto">
            <a:xfrm>
              <a:off x="528" y="3264"/>
              <a:ext cx="3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6796" dir="12393903"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48" name="Oval 6"/>
            <p:cNvSpPr>
              <a:spLocks noChangeArrowheads="1"/>
            </p:cNvSpPr>
            <p:nvPr/>
          </p:nvSpPr>
          <p:spPr bwMode="auto">
            <a:xfrm>
              <a:off x="528" y="2832"/>
              <a:ext cx="912" cy="912"/>
            </a:xfrm>
            <a:prstGeom prst="ellipse">
              <a:avLst/>
            </a:prstGeom>
            <a:noFill/>
            <a:ln w="9525">
              <a:solidFill>
                <a:srgbClr val="00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49" name="Oval 7"/>
            <p:cNvSpPr>
              <a:spLocks noChangeArrowheads="1"/>
            </p:cNvSpPr>
            <p:nvPr/>
          </p:nvSpPr>
          <p:spPr bwMode="auto">
            <a:xfrm>
              <a:off x="960" y="2784"/>
              <a:ext cx="912" cy="912"/>
            </a:xfrm>
            <a:prstGeom prst="ellipse">
              <a:avLst/>
            </a:prstGeom>
            <a:noFill/>
            <a:ln w="9525">
              <a:solidFill>
                <a:srgbClr val="00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50" name="Oval 8"/>
            <p:cNvSpPr>
              <a:spLocks noChangeArrowheads="1"/>
            </p:cNvSpPr>
            <p:nvPr/>
          </p:nvSpPr>
          <p:spPr bwMode="auto">
            <a:xfrm>
              <a:off x="1344" y="2832"/>
              <a:ext cx="144" cy="144"/>
            </a:xfrm>
            <a:prstGeom prst="ellipse">
              <a:avLst/>
            </a:prstGeom>
            <a:solidFill>
              <a:srgbClr val="95FFE3"/>
            </a:solidFill>
            <a:ln w="9525">
              <a:solidFill>
                <a:srgbClr val="000000"/>
              </a:solidFill>
              <a:round/>
              <a:headEnd/>
              <a:tailEnd/>
            </a:ln>
            <a:effectLst>
              <a:outerShdw dist="56796" dir="12393903" algn="ctr" rotWithShape="0">
                <a:srgbClr val="808080"/>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51" name="Oval 9"/>
            <p:cNvSpPr>
              <a:spLocks noChangeArrowheads="1"/>
            </p:cNvSpPr>
            <p:nvPr/>
          </p:nvSpPr>
          <p:spPr bwMode="auto">
            <a:xfrm>
              <a:off x="912" y="3216"/>
              <a:ext cx="144" cy="144"/>
            </a:xfrm>
            <a:prstGeom prst="ellipse">
              <a:avLst/>
            </a:prstGeom>
            <a:solidFill>
              <a:srgbClr val="95FFE3"/>
            </a:solidFill>
            <a:ln w="9525">
              <a:solidFill>
                <a:srgbClr val="000000"/>
              </a:solidFill>
              <a:round/>
              <a:headEnd/>
              <a:tailEnd/>
            </a:ln>
            <a:effectLst>
              <a:outerShdw dist="56796" dir="12393903" algn="ctr" rotWithShape="0">
                <a:srgbClr val="808080"/>
              </a:outerShdw>
            </a:effectLst>
          </p:spPr>
          <p:txBody>
            <a:bodyPr wrap="none"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1" u="none" strike="noStrike" kern="0" cap="none" spc="0" normalizeH="0" baseline="0" noProof="0">
                  <a:ln>
                    <a:noFill/>
                  </a:ln>
                  <a:solidFill>
                    <a:srgbClr val="FF0000"/>
                  </a:solidFill>
                  <a:effectLst/>
                  <a:uLnTx/>
                  <a:uFillTx/>
                  <a:latin typeface="Times New Roman" panose="02020603050405020304" pitchFamily="18" charset="0"/>
                  <a:cs typeface="Times New Roman" panose="02020603050405020304" pitchFamily="18" charset="0"/>
                </a:rPr>
                <a:t>q</a:t>
              </a:r>
            </a:p>
          </p:txBody>
        </p:sp>
        <p:sp>
          <p:nvSpPr>
            <p:cNvPr id="52" name="Oval 10"/>
            <p:cNvSpPr>
              <a:spLocks noChangeArrowheads="1"/>
            </p:cNvSpPr>
            <p:nvPr/>
          </p:nvSpPr>
          <p:spPr bwMode="auto">
            <a:xfrm>
              <a:off x="1152" y="3312"/>
              <a:ext cx="144" cy="144"/>
            </a:xfrm>
            <a:prstGeom prst="ellipse">
              <a:avLst/>
            </a:prstGeom>
            <a:solidFill>
              <a:srgbClr val="95FFE3"/>
            </a:solidFill>
            <a:ln w="9525">
              <a:solidFill>
                <a:srgbClr val="000000"/>
              </a:solidFill>
              <a:round/>
              <a:headEnd/>
              <a:tailEnd/>
            </a:ln>
            <a:effectLst>
              <a:outerShdw dist="56796" dir="12393903" algn="ctr" rotWithShape="0">
                <a:srgbClr val="808080"/>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53" name="Oval 11"/>
            <p:cNvSpPr>
              <a:spLocks noChangeArrowheads="1"/>
            </p:cNvSpPr>
            <p:nvPr/>
          </p:nvSpPr>
          <p:spPr bwMode="auto">
            <a:xfrm>
              <a:off x="1728" y="3408"/>
              <a:ext cx="144" cy="144"/>
            </a:xfrm>
            <a:prstGeom prst="ellipse">
              <a:avLst/>
            </a:prstGeom>
            <a:solidFill>
              <a:srgbClr val="95FFE3"/>
            </a:solidFill>
            <a:ln w="9525">
              <a:solidFill>
                <a:srgbClr val="000000"/>
              </a:solidFill>
              <a:round/>
              <a:headEnd/>
              <a:tailEnd/>
            </a:ln>
            <a:effectLst>
              <a:outerShdw dist="56796" dir="12393903" algn="ctr" rotWithShape="0">
                <a:srgbClr val="808080"/>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54" name="Oval 12"/>
            <p:cNvSpPr>
              <a:spLocks noChangeArrowheads="1"/>
            </p:cNvSpPr>
            <p:nvPr/>
          </p:nvSpPr>
          <p:spPr bwMode="auto">
            <a:xfrm>
              <a:off x="1344" y="3168"/>
              <a:ext cx="144" cy="144"/>
            </a:xfrm>
            <a:prstGeom prst="ellipse">
              <a:avLst/>
            </a:prstGeom>
            <a:solidFill>
              <a:srgbClr val="95FFE3"/>
            </a:solidFill>
            <a:ln w="9525">
              <a:solidFill>
                <a:srgbClr val="000000"/>
              </a:solidFill>
              <a:round/>
              <a:headEnd/>
              <a:tailEnd/>
            </a:ln>
            <a:effectLst>
              <a:outerShdw dist="56796" dir="12393903" algn="ctr" rotWithShape="0">
                <a:srgbClr val="808080"/>
              </a:outerShdw>
            </a:effectLst>
          </p:spPr>
          <p:txBody>
            <a:bodyPr wrap="none"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1" u="none" strike="noStrike" kern="0" cap="none" spc="0" normalizeH="0" baseline="0" noProof="0">
                  <a:ln>
                    <a:noFill/>
                  </a:ln>
                  <a:solidFill>
                    <a:srgbClr val="FF0000"/>
                  </a:solidFill>
                  <a:effectLst/>
                  <a:uLnTx/>
                  <a:uFillTx/>
                  <a:latin typeface="Times New Roman" panose="02020603050405020304" pitchFamily="18" charset="0"/>
                  <a:cs typeface="Times New Roman" panose="02020603050405020304" pitchFamily="18" charset="0"/>
                </a:rPr>
                <a:t>p</a:t>
              </a:r>
            </a:p>
          </p:txBody>
        </p:sp>
        <p:sp>
          <p:nvSpPr>
            <p:cNvPr id="55" name="Line 13"/>
            <p:cNvSpPr>
              <a:spLocks noChangeShapeType="1"/>
            </p:cNvSpPr>
            <p:nvPr/>
          </p:nvSpPr>
          <p:spPr bwMode="auto">
            <a:xfrm>
              <a:off x="1488" y="3216"/>
              <a:ext cx="3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6796" dir="12393903"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56" name="Text Box 14"/>
            <p:cNvSpPr txBox="1">
              <a:spLocks noChangeArrowheads="1"/>
            </p:cNvSpPr>
            <p:nvPr/>
          </p:nvSpPr>
          <p:spPr bwMode="auto">
            <a:xfrm>
              <a:off x="1536" y="3024"/>
              <a:ext cx="198" cy="288"/>
            </a:xfrm>
            <a:prstGeom prst="rect">
              <a:avLst/>
            </a:prstGeom>
            <a:noFill/>
            <a:ln>
              <a:noFill/>
            </a:ln>
            <a:effectLst/>
            <a:extLst>
              <a:ext uri="{909E8E84-426E-40DD-AFC4-6F175D3DCCD1}">
                <a14:hiddenFill xmlns:a14="http://schemas.microsoft.com/office/drawing/2010/main">
                  <a:solidFill>
                    <a:srgbClr val="95FFE3"/>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56796" dir="12393903"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23238E"/>
                  </a:solidFill>
                  <a:effectLst>
                    <a:outerShdw blurRad="38100" dist="38100" dir="2700000" algn="tl">
                      <a:srgbClr val="C0C0C0"/>
                    </a:outerShdw>
                  </a:effectLst>
                  <a:uLnTx/>
                  <a:uFillTx/>
                  <a:latin typeface="Times New Roman" panose="02020603050405020304" pitchFamily="18" charset="0"/>
                  <a:cs typeface="Times New Roman" panose="02020603050405020304" pitchFamily="18" charset="0"/>
                </a:rPr>
                <a:t>ε</a:t>
              </a:r>
            </a:p>
          </p:txBody>
        </p:sp>
        <p:sp>
          <p:nvSpPr>
            <p:cNvPr id="57" name="Text Box 15"/>
            <p:cNvSpPr txBox="1">
              <a:spLocks noChangeArrowheads="1"/>
            </p:cNvSpPr>
            <p:nvPr/>
          </p:nvSpPr>
          <p:spPr bwMode="auto">
            <a:xfrm>
              <a:off x="618" y="3024"/>
              <a:ext cx="198" cy="288"/>
            </a:xfrm>
            <a:prstGeom prst="rect">
              <a:avLst/>
            </a:prstGeom>
            <a:noFill/>
            <a:ln>
              <a:noFill/>
            </a:ln>
            <a:effectLst/>
            <a:extLst>
              <a:ext uri="{909E8E84-426E-40DD-AFC4-6F175D3DCCD1}">
                <a14:hiddenFill xmlns:a14="http://schemas.microsoft.com/office/drawing/2010/main">
                  <a:solidFill>
                    <a:srgbClr val="95FFE3"/>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56796" dir="12393903"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23238E"/>
                  </a:solidFill>
                  <a:effectLst>
                    <a:outerShdw blurRad="38100" dist="38100" dir="2700000" algn="tl">
                      <a:srgbClr val="C0C0C0"/>
                    </a:outerShdw>
                  </a:effectLst>
                  <a:uLnTx/>
                  <a:uFillTx/>
                  <a:latin typeface="Times New Roman" panose="02020603050405020304" pitchFamily="18" charset="0"/>
                  <a:cs typeface="Times New Roman" panose="02020603050405020304" pitchFamily="18" charset="0"/>
                </a:rPr>
                <a:t>ε</a:t>
              </a:r>
            </a:p>
          </p:txBody>
        </p:sp>
      </p:grpSp>
      <p:sp>
        <p:nvSpPr>
          <p:cNvPr id="58" name="Rectangle 16"/>
          <p:cNvSpPr>
            <a:spLocks noChangeArrowheads="1"/>
          </p:cNvSpPr>
          <p:nvPr/>
        </p:nvSpPr>
        <p:spPr bwMode="auto">
          <a:xfrm>
            <a:off x="3429000" y="3810000"/>
            <a:ext cx="55626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CC0000"/>
              </a:buClr>
              <a:buFont typeface="Wingdings 2" panose="05020102010507070707" pitchFamily="18" charset="2"/>
              <a:buChar char="¢"/>
              <a:defRPr sz="3000" b="1">
                <a:solidFill>
                  <a:schemeClr val="accent2"/>
                </a:solidFill>
                <a:latin typeface="Times New Roman" panose="02020603050405020304" pitchFamily="18" charset="0"/>
              </a:defRPr>
            </a:lvl1pPr>
            <a:lvl2pPr marL="742950" indent="-285750">
              <a:spcBef>
                <a:spcPct val="20000"/>
              </a:spcBef>
              <a:buClr>
                <a:srgbClr val="CC0000"/>
              </a:buClr>
              <a:buFont typeface="Monotype Sorts" pitchFamily="2" charset="2"/>
              <a:buChar char="q"/>
              <a:defRPr sz="2600" b="1">
                <a:solidFill>
                  <a:schemeClr val="accent2"/>
                </a:solidFill>
                <a:latin typeface="Times New Roman" panose="02020603050405020304" pitchFamily="18" charset="0"/>
              </a:defRPr>
            </a:lvl2pPr>
            <a:lvl3pPr marL="1143000" indent="-228600">
              <a:spcBef>
                <a:spcPct val="20000"/>
              </a:spcBef>
              <a:buClr>
                <a:srgbClr val="CC0000"/>
              </a:buClr>
              <a:buFont typeface="Wingdings" panose="05000000000000000000" pitchFamily="2" charset="2"/>
              <a:buChar char="m"/>
              <a:defRPr sz="2400" b="1">
                <a:solidFill>
                  <a:schemeClr val="accent2"/>
                </a:solidFill>
                <a:latin typeface="Times New Roman" panose="02020603050405020304" pitchFamily="18" charset="0"/>
              </a:defRPr>
            </a:lvl3pPr>
            <a:lvl4pPr marL="1600200" indent="-228600">
              <a:spcBef>
                <a:spcPct val="20000"/>
              </a:spcBef>
              <a:buClr>
                <a:srgbClr val="CC0000"/>
              </a:buClr>
              <a:buFont typeface="Wingdings 2" panose="05020102010507070707" pitchFamily="18" charset="2"/>
              <a:buChar char="¢"/>
              <a:defRPr sz="2000">
                <a:solidFill>
                  <a:schemeClr val="accent2"/>
                </a:solidFill>
                <a:latin typeface="Times New Roman" panose="02020603050405020304" pitchFamily="18" charset="0"/>
              </a:defRPr>
            </a:lvl4pPr>
            <a:lvl5pPr marL="2057400" indent="-228600">
              <a:spcBef>
                <a:spcPct val="20000"/>
              </a:spcBef>
              <a:buClr>
                <a:srgbClr val="CC0000"/>
              </a:buClr>
              <a:buFont typeface="Wingdings 2" panose="05020102010507070707" pitchFamily="18" charset="2"/>
              <a:buChar char="¢"/>
              <a:defRPr sz="2000">
                <a:solidFill>
                  <a:schemeClr val="accent2"/>
                </a:solidFill>
                <a:latin typeface="Times New Roman" panose="02020603050405020304" pitchFamily="18" charset="0"/>
              </a:defRPr>
            </a:lvl5pPr>
            <a:lvl6pPr marL="2514600" indent="-228600" fontAlgn="base">
              <a:spcBef>
                <a:spcPct val="20000"/>
              </a:spcBef>
              <a:spcAft>
                <a:spcPct val="0"/>
              </a:spcAft>
              <a:buClr>
                <a:srgbClr val="CC0000"/>
              </a:buClr>
              <a:buFont typeface="Wingdings 2" panose="05020102010507070707" pitchFamily="18" charset="2"/>
              <a:buChar char="¢"/>
              <a:defRPr sz="2000">
                <a:solidFill>
                  <a:schemeClr val="accent2"/>
                </a:solidFill>
                <a:latin typeface="Times New Roman" panose="02020603050405020304" pitchFamily="18" charset="0"/>
              </a:defRPr>
            </a:lvl6pPr>
            <a:lvl7pPr marL="2971800" indent="-228600" fontAlgn="base">
              <a:spcBef>
                <a:spcPct val="20000"/>
              </a:spcBef>
              <a:spcAft>
                <a:spcPct val="0"/>
              </a:spcAft>
              <a:buClr>
                <a:srgbClr val="CC0000"/>
              </a:buClr>
              <a:buFont typeface="Wingdings 2" panose="05020102010507070707" pitchFamily="18" charset="2"/>
              <a:buChar char="¢"/>
              <a:defRPr sz="2000">
                <a:solidFill>
                  <a:schemeClr val="accent2"/>
                </a:solidFill>
                <a:latin typeface="Times New Roman" panose="02020603050405020304" pitchFamily="18" charset="0"/>
              </a:defRPr>
            </a:lvl7pPr>
            <a:lvl8pPr marL="3429000" indent="-228600" fontAlgn="base">
              <a:spcBef>
                <a:spcPct val="20000"/>
              </a:spcBef>
              <a:spcAft>
                <a:spcPct val="0"/>
              </a:spcAft>
              <a:buClr>
                <a:srgbClr val="CC0000"/>
              </a:buClr>
              <a:buFont typeface="Wingdings 2" panose="05020102010507070707" pitchFamily="18" charset="2"/>
              <a:buChar char="¢"/>
              <a:defRPr sz="2000">
                <a:solidFill>
                  <a:schemeClr val="accent2"/>
                </a:solidFill>
                <a:latin typeface="Times New Roman" panose="02020603050405020304" pitchFamily="18" charset="0"/>
              </a:defRPr>
            </a:lvl8pPr>
            <a:lvl9pPr marL="3886200" indent="-228600" fontAlgn="base">
              <a:spcBef>
                <a:spcPct val="20000"/>
              </a:spcBef>
              <a:spcAft>
                <a:spcPct val="0"/>
              </a:spcAft>
              <a:buClr>
                <a:srgbClr val="CC0000"/>
              </a:buClr>
              <a:buFont typeface="Wingdings 2" panose="05020102010507070707" pitchFamily="18" charset="2"/>
              <a:buChar char="¢"/>
              <a:defRPr sz="2000">
                <a:solidFill>
                  <a:schemeClr val="accent2"/>
                </a:solidFill>
                <a:latin typeface="Times New Roman" panose="02020603050405020304" pitchFamily="18" charset="0"/>
              </a:defRPr>
            </a:lvl9pPr>
          </a:lstStyle>
          <a:p>
            <a:pPr marL="342900" marR="0" lvl="0" indent="-342900" defTabSz="914400" eaLnBrk="1" fontAlgn="auto" latinLnBrk="0" hangingPunct="1">
              <a:lnSpc>
                <a:spcPct val="100000"/>
              </a:lnSpc>
              <a:spcBef>
                <a:spcPct val="20000"/>
              </a:spcBef>
              <a:spcAft>
                <a:spcPts val="0"/>
              </a:spcAft>
              <a:buClr>
                <a:srgbClr val="CC0000"/>
              </a:buClr>
              <a:buSzTx/>
              <a:buFont typeface="Wingdings 2" panose="05020102010507070707" pitchFamily="18" charset="2"/>
              <a:buChar char="¢"/>
              <a:tabLst/>
              <a:defRPr/>
            </a:pPr>
            <a:r>
              <a:rPr kumimoji="0" lang="en-US" altLang="zh-CN" sz="2400" b="1" i="0" u="none" strike="noStrike" kern="0" cap="none" spc="0" normalizeH="0" baseline="0" noProof="0" dirty="0">
                <a:ln>
                  <a:noFill/>
                </a:ln>
                <a:solidFill>
                  <a:srgbClr val="3333CC"/>
                </a:solidFill>
                <a:effectLst/>
                <a:uLnTx/>
                <a:uFillTx/>
                <a:latin typeface="Times New Roman" panose="02020603050405020304" pitchFamily="18" charset="0"/>
              </a:rPr>
              <a:t> q is directly density-reachable from p</a:t>
            </a:r>
          </a:p>
          <a:p>
            <a:pPr marL="342900" marR="0" lvl="0" indent="-342900" defTabSz="914400" eaLnBrk="1" fontAlgn="auto" latinLnBrk="0" hangingPunct="1">
              <a:lnSpc>
                <a:spcPct val="100000"/>
              </a:lnSpc>
              <a:spcBef>
                <a:spcPct val="20000"/>
              </a:spcBef>
              <a:spcAft>
                <a:spcPts val="0"/>
              </a:spcAft>
              <a:buClr>
                <a:srgbClr val="CC0000"/>
              </a:buClr>
              <a:buSzTx/>
              <a:buFont typeface="Wingdings 2" panose="05020102010507070707" pitchFamily="18" charset="2"/>
              <a:buChar char="¢"/>
              <a:tabLst/>
              <a:defRPr/>
            </a:pPr>
            <a:r>
              <a:rPr kumimoji="0" lang="en-US" altLang="zh-CN" sz="2400" b="1" i="0" u="none" strike="noStrike" kern="0" cap="none" spc="0" normalizeH="0" baseline="0" noProof="0" dirty="0">
                <a:ln>
                  <a:noFill/>
                </a:ln>
                <a:solidFill>
                  <a:srgbClr val="3333CC"/>
                </a:solidFill>
                <a:effectLst/>
                <a:uLnTx/>
                <a:uFillTx/>
                <a:latin typeface="Times New Roman" panose="02020603050405020304" pitchFamily="18" charset="0"/>
              </a:rPr>
              <a:t> p is not directly density- reachable from q?</a:t>
            </a:r>
          </a:p>
          <a:p>
            <a:pPr marL="342900" marR="0" lvl="0" indent="-342900" defTabSz="914400" eaLnBrk="1" fontAlgn="auto" latinLnBrk="0" hangingPunct="1">
              <a:lnSpc>
                <a:spcPct val="100000"/>
              </a:lnSpc>
              <a:spcBef>
                <a:spcPct val="20000"/>
              </a:spcBef>
              <a:spcAft>
                <a:spcPts val="0"/>
              </a:spcAft>
              <a:buClr>
                <a:srgbClr val="CC0000"/>
              </a:buClr>
              <a:buSzTx/>
              <a:buFont typeface="Wingdings 2" panose="05020102010507070707" pitchFamily="18" charset="2"/>
              <a:buChar char="¢"/>
              <a:tabLst/>
              <a:defRPr/>
            </a:pPr>
            <a:r>
              <a:rPr kumimoji="0" lang="en-US" altLang="zh-CN" sz="2400" b="1" i="0" u="none" strike="noStrike" kern="0" cap="none" spc="0" normalizeH="0" baseline="0" noProof="0" dirty="0">
                <a:ln>
                  <a:noFill/>
                </a:ln>
                <a:solidFill>
                  <a:srgbClr val="3333CC"/>
                </a:solidFill>
                <a:effectLst/>
                <a:uLnTx/>
                <a:uFillTx/>
                <a:latin typeface="Times New Roman" panose="02020603050405020304" pitchFamily="18" charset="0"/>
              </a:rPr>
              <a:t> Density-reachability is asymmetric.</a:t>
            </a:r>
          </a:p>
        </p:txBody>
      </p:sp>
      <p:sp>
        <p:nvSpPr>
          <p:cNvPr id="59" name="Text Box 17"/>
          <p:cNvSpPr txBox="1">
            <a:spLocks noChangeArrowheads="1"/>
          </p:cNvSpPr>
          <p:nvPr/>
        </p:nvSpPr>
        <p:spPr bwMode="auto">
          <a:xfrm>
            <a:off x="1295400" y="5638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000000"/>
                </a:solidFill>
                <a:latin typeface="Times New Roman" panose="02020603050405020304" pitchFamily="18" charset="0"/>
                <a:cs typeface="Arial" panose="020B0604020202020204" pitchFamily="34" charset="0"/>
              </a:rPr>
              <a:t>MinPts = 4</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8"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B8282541-35EF-469B-9ED4-A1244E6EE833}" type="slidenum">
              <a:rPr lang="en-US" altLang="zh-CN" smtClean="0"/>
              <a:pPr/>
              <a:t>119</a:t>
            </a:fld>
            <a:endParaRPr lang="en-US" altLang="zh-CN"/>
          </a:p>
        </p:txBody>
      </p:sp>
      <p:sp>
        <p:nvSpPr>
          <p:cNvPr id="82" name="Rectangle 2"/>
          <p:cNvSpPr txBox="1">
            <a:spLocks noChangeArrowheads="1"/>
          </p:cNvSpPr>
          <p:nvPr/>
        </p:nvSpPr>
        <p:spPr bwMode="auto">
          <a:xfrm>
            <a:off x="609600" y="0"/>
            <a:ext cx="7772400" cy="1143000"/>
          </a:xfrm>
          <a:prstGeom prst="rect">
            <a:avLst/>
          </a:prstGeom>
          <a:solidFill>
            <a:srgbClr val="33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bg1"/>
                </a:solidFill>
                <a:latin typeface="+mj-lt"/>
                <a:ea typeface="+mj-ea"/>
                <a:cs typeface="+mj-cs"/>
              </a:defRPr>
            </a:lvl1pPr>
            <a:lvl2pPr algn="ctr" rtl="0" fontAlgn="base">
              <a:spcBef>
                <a:spcPct val="0"/>
              </a:spcBef>
              <a:spcAft>
                <a:spcPct val="0"/>
              </a:spcAft>
              <a:defRPr sz="4400">
                <a:solidFill>
                  <a:schemeClr val="bg1"/>
                </a:solidFill>
                <a:latin typeface="Arial Black" panose="020B0A04020102020204" pitchFamily="34" charset="0"/>
              </a:defRPr>
            </a:lvl2pPr>
            <a:lvl3pPr algn="ctr" rtl="0" fontAlgn="base">
              <a:spcBef>
                <a:spcPct val="0"/>
              </a:spcBef>
              <a:spcAft>
                <a:spcPct val="0"/>
              </a:spcAft>
              <a:defRPr sz="4400">
                <a:solidFill>
                  <a:schemeClr val="bg1"/>
                </a:solidFill>
                <a:latin typeface="Arial Black" panose="020B0A04020102020204" pitchFamily="34" charset="0"/>
              </a:defRPr>
            </a:lvl3pPr>
            <a:lvl4pPr algn="ctr" rtl="0" fontAlgn="base">
              <a:spcBef>
                <a:spcPct val="0"/>
              </a:spcBef>
              <a:spcAft>
                <a:spcPct val="0"/>
              </a:spcAft>
              <a:defRPr sz="4400">
                <a:solidFill>
                  <a:schemeClr val="bg1"/>
                </a:solidFill>
                <a:latin typeface="Arial Black" panose="020B0A04020102020204" pitchFamily="34" charset="0"/>
              </a:defRPr>
            </a:lvl4pPr>
            <a:lvl5pPr algn="ctr" rtl="0" fontAlgn="base">
              <a:spcBef>
                <a:spcPct val="0"/>
              </a:spcBef>
              <a:spcAft>
                <a:spcPct val="0"/>
              </a:spcAft>
              <a:defRPr sz="4400">
                <a:solidFill>
                  <a:schemeClr val="bg1"/>
                </a:solidFill>
                <a:latin typeface="Arial Black" panose="020B0A04020102020204" pitchFamily="34" charset="0"/>
              </a:defRPr>
            </a:lvl5pPr>
            <a:lvl6pPr marL="457200" algn="ctr" rtl="0" fontAlgn="base">
              <a:spcBef>
                <a:spcPct val="0"/>
              </a:spcBef>
              <a:spcAft>
                <a:spcPct val="0"/>
              </a:spcAft>
              <a:defRPr sz="4400">
                <a:solidFill>
                  <a:schemeClr val="bg1"/>
                </a:solidFill>
                <a:latin typeface="Arial Black" panose="020B0A04020102020204" pitchFamily="34" charset="0"/>
              </a:defRPr>
            </a:lvl6pPr>
            <a:lvl7pPr marL="914400" algn="ctr" rtl="0" fontAlgn="base">
              <a:spcBef>
                <a:spcPct val="0"/>
              </a:spcBef>
              <a:spcAft>
                <a:spcPct val="0"/>
              </a:spcAft>
              <a:defRPr sz="4400">
                <a:solidFill>
                  <a:schemeClr val="bg1"/>
                </a:solidFill>
                <a:latin typeface="Arial Black" panose="020B0A04020102020204" pitchFamily="34" charset="0"/>
              </a:defRPr>
            </a:lvl7pPr>
            <a:lvl8pPr marL="1371600" algn="ctr" rtl="0" fontAlgn="base">
              <a:spcBef>
                <a:spcPct val="0"/>
              </a:spcBef>
              <a:spcAft>
                <a:spcPct val="0"/>
              </a:spcAft>
              <a:defRPr sz="4400">
                <a:solidFill>
                  <a:schemeClr val="bg1"/>
                </a:solidFill>
                <a:latin typeface="Arial Black" panose="020B0A04020102020204" pitchFamily="34" charset="0"/>
              </a:defRPr>
            </a:lvl8pPr>
            <a:lvl9pPr marL="1828800" algn="ctr" rtl="0" fontAlgn="base">
              <a:spcBef>
                <a:spcPct val="0"/>
              </a:spcBef>
              <a:spcAft>
                <a:spcPct val="0"/>
              </a:spcAft>
              <a:defRPr sz="4400">
                <a:solidFill>
                  <a:schemeClr val="bg1"/>
                </a:solidFill>
                <a:latin typeface="Arial Black" panose="020B0A040201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400" b="0" i="0" u="none" strike="noStrike" kern="1200" cap="none" spc="0" normalizeH="0" baseline="0" noProof="0">
                <a:ln>
                  <a:noFill/>
                </a:ln>
                <a:solidFill>
                  <a:srgbClr val="FFFFFF"/>
                </a:solidFill>
                <a:effectLst/>
                <a:uLnTx/>
                <a:uFillTx/>
                <a:latin typeface="Arial Black"/>
                <a:ea typeface="SimSun" panose="02010600030101010101" pitchFamily="2" charset="-122"/>
              </a:rPr>
              <a:t>Density-reachability</a:t>
            </a:r>
          </a:p>
        </p:txBody>
      </p:sp>
      <p:sp>
        <p:nvSpPr>
          <p:cNvPr id="83" name="Rectangle 3"/>
          <p:cNvSpPr txBox="1">
            <a:spLocks noChangeArrowheads="1"/>
          </p:cNvSpPr>
          <p:nvPr/>
        </p:nvSpPr>
        <p:spPr bwMode="auto">
          <a:xfrm>
            <a:off x="533400" y="1219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CC0000"/>
              </a:buClr>
              <a:buFont typeface="Wingdings 2" panose="05020102010507070707" pitchFamily="18" charset="2"/>
              <a:buChar char="¢"/>
              <a:defRPr sz="3000" b="1" kern="1200">
                <a:solidFill>
                  <a:schemeClr val="accent2"/>
                </a:solidFill>
                <a:latin typeface="+mn-lt"/>
                <a:ea typeface="+mn-ea"/>
                <a:cs typeface="+mn-cs"/>
              </a:defRPr>
            </a:lvl1pPr>
            <a:lvl2pPr marL="742950" indent="-285750" algn="l" rtl="0" fontAlgn="base">
              <a:spcBef>
                <a:spcPct val="20000"/>
              </a:spcBef>
              <a:spcAft>
                <a:spcPct val="0"/>
              </a:spcAft>
              <a:buClr>
                <a:srgbClr val="CC0000"/>
              </a:buClr>
              <a:buFont typeface="Monotype Sorts" pitchFamily="2" charset="2"/>
              <a:buChar char="q"/>
              <a:defRPr sz="2600" b="1" kern="1200">
                <a:solidFill>
                  <a:schemeClr val="accent2"/>
                </a:solidFill>
                <a:latin typeface="+mn-lt"/>
                <a:ea typeface="+mn-ea"/>
                <a:cs typeface="+mn-cs"/>
              </a:defRPr>
            </a:lvl2pPr>
            <a:lvl3pPr marL="1143000" indent="-228600" algn="l" rtl="0" fontAlgn="base">
              <a:spcBef>
                <a:spcPct val="20000"/>
              </a:spcBef>
              <a:spcAft>
                <a:spcPct val="0"/>
              </a:spcAft>
              <a:buClr>
                <a:srgbClr val="CC0000"/>
              </a:buClr>
              <a:buFont typeface="Wingdings" panose="05000000000000000000" pitchFamily="2" charset="2"/>
              <a:buChar char="m"/>
              <a:defRPr sz="2400" b="1" kern="1200">
                <a:solidFill>
                  <a:schemeClr val="accent2"/>
                </a:solidFill>
                <a:latin typeface="+mn-lt"/>
                <a:ea typeface="+mn-ea"/>
                <a:cs typeface="+mn-cs"/>
              </a:defRPr>
            </a:lvl3pPr>
            <a:lvl4pPr marL="1600200" indent="-228600" algn="l" rtl="0" fontAlgn="base">
              <a:spcBef>
                <a:spcPct val="20000"/>
              </a:spcBef>
              <a:spcAft>
                <a:spcPct val="0"/>
              </a:spcAft>
              <a:buClr>
                <a:srgbClr val="CC0000"/>
              </a:buClr>
              <a:buFont typeface="Wingdings 2" panose="05020102010507070707" pitchFamily="18" charset="2"/>
              <a:buChar char="¢"/>
              <a:defRPr sz="2000" kern="1200">
                <a:solidFill>
                  <a:schemeClr val="accent2"/>
                </a:solidFill>
                <a:latin typeface="+mn-lt"/>
                <a:ea typeface="+mn-ea"/>
                <a:cs typeface="+mn-cs"/>
              </a:defRPr>
            </a:lvl4pPr>
            <a:lvl5pPr marL="2057400" indent="-228600" algn="l" rtl="0" fontAlgn="base">
              <a:spcBef>
                <a:spcPct val="20000"/>
              </a:spcBef>
              <a:spcAft>
                <a:spcPct val="0"/>
              </a:spcAft>
              <a:buClr>
                <a:srgbClr val="CC0000"/>
              </a:buClr>
              <a:buFont typeface="Wingdings 2" panose="05020102010507070707" pitchFamily="18" charset="2"/>
              <a:buChar char="¢"/>
              <a:defRPr sz="20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ct val="50000"/>
              </a:spcBef>
            </a:pPr>
            <a:r>
              <a:rPr lang="en-US" altLang="zh-CN" dirty="0">
                <a:solidFill>
                  <a:srgbClr val="0000CC"/>
                </a:solidFill>
                <a:ea typeface="SimSun" panose="02010600030101010101" pitchFamily="2" charset="-122"/>
              </a:rPr>
              <a:t> Density-Reachable (directly and indirectly): </a:t>
            </a:r>
          </a:p>
          <a:p>
            <a:pPr lvl="1" eaLnBrk="1" hangingPunct="1">
              <a:spcBef>
                <a:spcPct val="50000"/>
              </a:spcBef>
            </a:pPr>
            <a:r>
              <a:rPr lang="en-US" altLang="zh-CN" sz="2200" b="0" dirty="0">
                <a:solidFill>
                  <a:srgbClr val="0000CC"/>
                </a:solidFill>
                <a:ea typeface="SimSun" panose="02010600030101010101" pitchFamily="2" charset="-122"/>
              </a:rPr>
              <a:t>A point p is directly density-reachable from p2;</a:t>
            </a:r>
          </a:p>
          <a:p>
            <a:pPr lvl="1" eaLnBrk="1" hangingPunct="1">
              <a:spcBef>
                <a:spcPct val="50000"/>
              </a:spcBef>
            </a:pPr>
            <a:r>
              <a:rPr lang="en-US" altLang="zh-CN" sz="2200" b="0" dirty="0">
                <a:solidFill>
                  <a:srgbClr val="0000CC"/>
                </a:solidFill>
                <a:ea typeface="SimSun" panose="02010600030101010101" pitchFamily="2" charset="-122"/>
              </a:rPr>
              <a:t> p2 is directly density-reachable from p1;</a:t>
            </a:r>
          </a:p>
          <a:p>
            <a:pPr lvl="1" eaLnBrk="1" hangingPunct="1">
              <a:spcBef>
                <a:spcPct val="50000"/>
              </a:spcBef>
            </a:pPr>
            <a:r>
              <a:rPr lang="en-US" altLang="zh-CN" sz="2200" b="0" dirty="0">
                <a:solidFill>
                  <a:srgbClr val="0000CC"/>
                </a:solidFill>
                <a:ea typeface="SimSun" panose="02010600030101010101" pitchFamily="2" charset="-122"/>
              </a:rPr>
              <a:t> p1 is directly density-reachable from q;</a:t>
            </a:r>
          </a:p>
          <a:p>
            <a:pPr lvl="1" eaLnBrk="1" hangingPunct="1">
              <a:spcBef>
                <a:spcPct val="50000"/>
              </a:spcBef>
            </a:pPr>
            <a:r>
              <a:rPr lang="en-US" altLang="zh-CN" sz="2200" b="0" dirty="0">
                <a:solidFill>
                  <a:srgbClr val="0000CC"/>
                </a:solidFill>
                <a:ea typeface="SimSun" panose="02010600030101010101" pitchFamily="2" charset="-122"/>
              </a:rPr>
              <a:t> p</a:t>
            </a:r>
            <a:r>
              <a:rPr lang="en-US" altLang="zh-CN" sz="2200" b="0" dirty="0">
                <a:solidFill>
                  <a:srgbClr val="0000CC"/>
                </a:solidFill>
                <a:ea typeface="SimSun" panose="02010600030101010101" pitchFamily="2" charset="-122"/>
                <a:sym typeface="Wingdings" panose="05000000000000000000" pitchFamily="2" charset="2"/>
              </a:rPr>
              <a:t>p2p1q form a chain.</a:t>
            </a:r>
            <a:endParaRPr lang="en-US" altLang="zh-CN" sz="2200" b="0" dirty="0">
              <a:solidFill>
                <a:srgbClr val="0000CC"/>
              </a:solidFill>
              <a:ea typeface="SimSun" panose="02010600030101010101" pitchFamily="2" charset="-122"/>
            </a:endParaRPr>
          </a:p>
          <a:p>
            <a:pPr lvl="1" eaLnBrk="1" hangingPunct="1">
              <a:spcBef>
                <a:spcPct val="50000"/>
              </a:spcBef>
            </a:pPr>
            <a:endParaRPr lang="en-US" altLang="zh-CN" sz="2200" b="0" baseline="-25000" dirty="0">
              <a:solidFill>
                <a:srgbClr val="0000CC"/>
              </a:solidFill>
              <a:ea typeface="SimSun" panose="02010600030101010101" pitchFamily="2" charset="-122"/>
            </a:endParaRPr>
          </a:p>
        </p:txBody>
      </p:sp>
      <p:sp>
        <p:nvSpPr>
          <p:cNvPr id="84" name="Oval 4"/>
          <p:cNvSpPr>
            <a:spLocks noChangeArrowheads="1"/>
          </p:cNvSpPr>
          <p:nvPr/>
        </p:nvSpPr>
        <p:spPr bwMode="auto">
          <a:xfrm>
            <a:off x="990600" y="5958036"/>
            <a:ext cx="100013" cy="98425"/>
          </a:xfrm>
          <a:prstGeom prst="ellipse">
            <a:avLst/>
          </a:prstGeom>
          <a:solidFill>
            <a:srgbClr val="CC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85" name="Oval 5"/>
          <p:cNvSpPr>
            <a:spLocks noChangeArrowheads="1"/>
          </p:cNvSpPr>
          <p:nvPr/>
        </p:nvSpPr>
        <p:spPr bwMode="auto">
          <a:xfrm>
            <a:off x="2052638" y="5175399"/>
            <a:ext cx="98425" cy="100012"/>
          </a:xfrm>
          <a:prstGeom prst="ellipse">
            <a:avLst/>
          </a:prstGeom>
          <a:solidFill>
            <a:srgbClr val="CC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86" name="Oval 6"/>
          <p:cNvSpPr>
            <a:spLocks noChangeArrowheads="1"/>
          </p:cNvSpPr>
          <p:nvPr/>
        </p:nvSpPr>
        <p:spPr bwMode="auto">
          <a:xfrm>
            <a:off x="2052638" y="4840436"/>
            <a:ext cx="98425" cy="98425"/>
          </a:xfrm>
          <a:prstGeom prst="ellipse">
            <a:avLst/>
          </a:prstGeom>
          <a:solidFill>
            <a:srgbClr val="CC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87" name="Oval 7"/>
          <p:cNvSpPr>
            <a:spLocks noChangeArrowheads="1"/>
          </p:cNvSpPr>
          <p:nvPr/>
        </p:nvSpPr>
        <p:spPr bwMode="auto">
          <a:xfrm>
            <a:off x="1604963" y="5510361"/>
            <a:ext cx="98425" cy="100013"/>
          </a:xfrm>
          <a:prstGeom prst="ellipse">
            <a:avLst/>
          </a:prstGeom>
          <a:solidFill>
            <a:srgbClr val="CC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88" name="Oval 8"/>
          <p:cNvSpPr>
            <a:spLocks noChangeArrowheads="1"/>
          </p:cNvSpPr>
          <p:nvPr/>
        </p:nvSpPr>
        <p:spPr bwMode="auto">
          <a:xfrm>
            <a:off x="1828800" y="5288111"/>
            <a:ext cx="98425" cy="98425"/>
          </a:xfrm>
          <a:prstGeom prst="ellipse">
            <a:avLst/>
          </a:prstGeom>
          <a:solidFill>
            <a:srgbClr val="CC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89" name="Oval 9"/>
          <p:cNvSpPr>
            <a:spLocks noChangeArrowheads="1"/>
          </p:cNvSpPr>
          <p:nvPr/>
        </p:nvSpPr>
        <p:spPr bwMode="auto">
          <a:xfrm>
            <a:off x="1828800" y="5510361"/>
            <a:ext cx="98425" cy="100013"/>
          </a:xfrm>
          <a:prstGeom prst="ellipse">
            <a:avLst/>
          </a:prstGeom>
          <a:solidFill>
            <a:srgbClr val="CC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90" name="Oval 10"/>
          <p:cNvSpPr>
            <a:spLocks noChangeArrowheads="1"/>
          </p:cNvSpPr>
          <p:nvPr/>
        </p:nvSpPr>
        <p:spPr bwMode="auto">
          <a:xfrm>
            <a:off x="533400" y="5729436"/>
            <a:ext cx="98425" cy="98425"/>
          </a:xfrm>
          <a:prstGeom prst="ellipse">
            <a:avLst/>
          </a:prstGeom>
          <a:solidFill>
            <a:srgbClr val="CC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91" name="Oval 11"/>
          <p:cNvSpPr>
            <a:spLocks noChangeArrowheads="1"/>
          </p:cNvSpPr>
          <p:nvPr/>
        </p:nvSpPr>
        <p:spPr bwMode="auto">
          <a:xfrm>
            <a:off x="2514600" y="5119836"/>
            <a:ext cx="98425" cy="100013"/>
          </a:xfrm>
          <a:prstGeom prst="ellipse">
            <a:avLst/>
          </a:prstGeom>
          <a:solidFill>
            <a:srgbClr val="CC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92" name="Oval 12"/>
          <p:cNvSpPr>
            <a:spLocks noChangeArrowheads="1"/>
          </p:cNvSpPr>
          <p:nvPr/>
        </p:nvSpPr>
        <p:spPr bwMode="auto">
          <a:xfrm>
            <a:off x="2833688" y="5288111"/>
            <a:ext cx="100012" cy="98425"/>
          </a:xfrm>
          <a:prstGeom prst="ellipse">
            <a:avLst/>
          </a:prstGeom>
          <a:solidFill>
            <a:srgbClr val="CC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93" name="Oval 13"/>
          <p:cNvSpPr>
            <a:spLocks noChangeArrowheads="1"/>
          </p:cNvSpPr>
          <p:nvPr/>
        </p:nvSpPr>
        <p:spPr bwMode="auto">
          <a:xfrm>
            <a:off x="2611438" y="4840436"/>
            <a:ext cx="98425" cy="98425"/>
          </a:xfrm>
          <a:prstGeom prst="ellipse">
            <a:avLst/>
          </a:prstGeom>
          <a:solidFill>
            <a:srgbClr val="CC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94" name="Oval 14"/>
          <p:cNvSpPr>
            <a:spLocks noChangeArrowheads="1"/>
          </p:cNvSpPr>
          <p:nvPr/>
        </p:nvSpPr>
        <p:spPr bwMode="auto">
          <a:xfrm>
            <a:off x="2052638" y="5399236"/>
            <a:ext cx="98425" cy="98425"/>
          </a:xfrm>
          <a:prstGeom prst="ellipse">
            <a:avLst/>
          </a:prstGeom>
          <a:solidFill>
            <a:srgbClr val="CC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95" name="Oval 15"/>
          <p:cNvSpPr>
            <a:spLocks noChangeArrowheads="1"/>
          </p:cNvSpPr>
          <p:nvPr/>
        </p:nvSpPr>
        <p:spPr bwMode="auto">
          <a:xfrm>
            <a:off x="2274888" y="5175399"/>
            <a:ext cx="100012" cy="100012"/>
          </a:xfrm>
          <a:prstGeom prst="ellipse">
            <a:avLst/>
          </a:prstGeom>
          <a:solidFill>
            <a:srgbClr val="CC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96" name="Oval 16"/>
          <p:cNvSpPr>
            <a:spLocks noChangeArrowheads="1"/>
          </p:cNvSpPr>
          <p:nvPr/>
        </p:nvSpPr>
        <p:spPr bwMode="auto">
          <a:xfrm>
            <a:off x="685800" y="5653236"/>
            <a:ext cx="100013" cy="100013"/>
          </a:xfrm>
          <a:prstGeom prst="ellipse">
            <a:avLst/>
          </a:prstGeom>
          <a:solidFill>
            <a:srgbClr val="CC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97" name="Oval 17"/>
          <p:cNvSpPr>
            <a:spLocks noChangeArrowheads="1"/>
          </p:cNvSpPr>
          <p:nvPr/>
        </p:nvSpPr>
        <p:spPr bwMode="auto">
          <a:xfrm>
            <a:off x="762000" y="5958036"/>
            <a:ext cx="100013" cy="98425"/>
          </a:xfrm>
          <a:prstGeom prst="ellipse">
            <a:avLst/>
          </a:prstGeom>
          <a:solidFill>
            <a:srgbClr val="CC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98" name="Oval 18"/>
          <p:cNvSpPr>
            <a:spLocks noChangeArrowheads="1"/>
          </p:cNvSpPr>
          <p:nvPr/>
        </p:nvSpPr>
        <p:spPr bwMode="auto">
          <a:xfrm>
            <a:off x="1600200" y="4738836"/>
            <a:ext cx="1104900" cy="1104900"/>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99" name="Oval 19"/>
          <p:cNvSpPr>
            <a:spLocks noChangeArrowheads="1"/>
          </p:cNvSpPr>
          <p:nvPr/>
        </p:nvSpPr>
        <p:spPr bwMode="auto">
          <a:xfrm>
            <a:off x="1066800" y="4916636"/>
            <a:ext cx="1104900" cy="1104900"/>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100" name="Rectangle 20"/>
          <p:cNvSpPr>
            <a:spLocks noChangeArrowheads="1"/>
          </p:cNvSpPr>
          <p:nvPr/>
        </p:nvSpPr>
        <p:spPr bwMode="auto">
          <a:xfrm>
            <a:off x="2665413" y="4656286"/>
            <a:ext cx="3810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CN" sz="2400" b="1" i="1">
                <a:solidFill>
                  <a:srgbClr val="0000CC"/>
                </a:solidFill>
                <a:latin typeface="Times New Roman" panose="02020603050405020304" pitchFamily="18" charset="0"/>
                <a:cs typeface="Arial" panose="020B0604020202020204" pitchFamily="34" charset="0"/>
              </a:rPr>
              <a:t>p</a:t>
            </a:r>
          </a:p>
        </p:txBody>
      </p:sp>
      <p:sp>
        <p:nvSpPr>
          <p:cNvPr id="101" name="Rectangle 21"/>
          <p:cNvSpPr>
            <a:spLocks noChangeArrowheads="1"/>
          </p:cNvSpPr>
          <p:nvPr/>
        </p:nvSpPr>
        <p:spPr bwMode="auto">
          <a:xfrm>
            <a:off x="685800" y="5958036"/>
            <a:ext cx="3810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CN" sz="2400" b="1" i="1" dirty="0">
                <a:solidFill>
                  <a:srgbClr val="0000CC"/>
                </a:solidFill>
                <a:latin typeface="Times New Roman" panose="02020603050405020304" pitchFamily="18" charset="0"/>
                <a:cs typeface="Arial" panose="020B0604020202020204" pitchFamily="34" charset="0"/>
              </a:rPr>
              <a:t>q</a:t>
            </a:r>
          </a:p>
        </p:txBody>
      </p:sp>
      <p:sp>
        <p:nvSpPr>
          <p:cNvPr id="102" name="Oval 22"/>
          <p:cNvSpPr>
            <a:spLocks noChangeArrowheads="1"/>
          </p:cNvSpPr>
          <p:nvPr/>
        </p:nvSpPr>
        <p:spPr bwMode="auto">
          <a:xfrm>
            <a:off x="2011363" y="4357836"/>
            <a:ext cx="1104900" cy="1104900"/>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103" name="Rectangle 23"/>
          <p:cNvSpPr>
            <a:spLocks noChangeArrowheads="1"/>
          </p:cNvSpPr>
          <p:nvPr/>
        </p:nvSpPr>
        <p:spPr bwMode="auto">
          <a:xfrm>
            <a:off x="1981200" y="5119836"/>
            <a:ext cx="609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CN" sz="2400" b="1" i="1">
                <a:solidFill>
                  <a:srgbClr val="0000CC"/>
                </a:solidFill>
                <a:latin typeface="Times New Roman" panose="02020603050405020304" pitchFamily="18" charset="0"/>
                <a:cs typeface="Arial" panose="020B0604020202020204" pitchFamily="34" charset="0"/>
              </a:rPr>
              <a:t>p</a:t>
            </a:r>
            <a:r>
              <a:rPr lang="en-US" altLang="zh-CN" sz="2400" b="1" i="1" baseline="-25000">
                <a:solidFill>
                  <a:srgbClr val="0000CC"/>
                </a:solidFill>
                <a:latin typeface="Times New Roman" panose="02020603050405020304" pitchFamily="18" charset="0"/>
                <a:cs typeface="Arial" panose="020B0604020202020204" pitchFamily="34" charset="0"/>
              </a:rPr>
              <a:t>2</a:t>
            </a:r>
          </a:p>
        </p:txBody>
      </p:sp>
      <p:sp>
        <p:nvSpPr>
          <p:cNvPr id="104" name="Line 24"/>
          <p:cNvSpPr>
            <a:spLocks noChangeShapeType="1"/>
          </p:cNvSpPr>
          <p:nvPr/>
        </p:nvSpPr>
        <p:spPr bwMode="auto">
          <a:xfrm flipH="1">
            <a:off x="2132013" y="4961086"/>
            <a:ext cx="457200" cy="228600"/>
          </a:xfrm>
          <a:prstGeom prst="line">
            <a:avLst/>
          </a:prstGeom>
          <a:noFill/>
          <a:ln w="25400">
            <a:solidFill>
              <a:srgbClr val="000000"/>
            </a:solidFill>
            <a:round/>
            <a:headEnd type="stealth" w="lg"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105" name="Line 25"/>
          <p:cNvSpPr>
            <a:spLocks noChangeShapeType="1"/>
          </p:cNvSpPr>
          <p:nvPr/>
        </p:nvSpPr>
        <p:spPr bwMode="auto">
          <a:xfrm flipV="1">
            <a:off x="1630363" y="5272236"/>
            <a:ext cx="457200" cy="304800"/>
          </a:xfrm>
          <a:prstGeom prst="line">
            <a:avLst/>
          </a:prstGeom>
          <a:noFill/>
          <a:ln w="2540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106" name="Rectangle 26"/>
          <p:cNvSpPr>
            <a:spLocks noChangeArrowheads="1"/>
          </p:cNvSpPr>
          <p:nvPr/>
        </p:nvSpPr>
        <p:spPr bwMode="auto">
          <a:xfrm>
            <a:off x="3429000" y="4267200"/>
            <a:ext cx="51816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CC0000"/>
              </a:buClr>
              <a:buFont typeface="Wingdings 2" panose="05020102010507070707" pitchFamily="18" charset="2"/>
              <a:buChar char="¢"/>
              <a:defRPr sz="3000" b="1">
                <a:solidFill>
                  <a:schemeClr val="accent2"/>
                </a:solidFill>
                <a:latin typeface="Times New Roman" panose="02020603050405020304" pitchFamily="18" charset="0"/>
              </a:defRPr>
            </a:lvl1pPr>
            <a:lvl2pPr marL="742950" indent="-285750">
              <a:spcBef>
                <a:spcPct val="20000"/>
              </a:spcBef>
              <a:buClr>
                <a:srgbClr val="CC0000"/>
              </a:buClr>
              <a:buFont typeface="Monotype Sorts" pitchFamily="2" charset="2"/>
              <a:buChar char="q"/>
              <a:defRPr sz="2600" b="1">
                <a:solidFill>
                  <a:schemeClr val="accent2"/>
                </a:solidFill>
                <a:latin typeface="Times New Roman" panose="02020603050405020304" pitchFamily="18" charset="0"/>
              </a:defRPr>
            </a:lvl2pPr>
            <a:lvl3pPr marL="1143000" indent="-228600">
              <a:spcBef>
                <a:spcPct val="20000"/>
              </a:spcBef>
              <a:buClr>
                <a:srgbClr val="CC0000"/>
              </a:buClr>
              <a:buFont typeface="Wingdings" panose="05000000000000000000" pitchFamily="2" charset="2"/>
              <a:buChar char="m"/>
              <a:defRPr sz="2400" b="1">
                <a:solidFill>
                  <a:schemeClr val="accent2"/>
                </a:solidFill>
                <a:latin typeface="Times New Roman" panose="02020603050405020304" pitchFamily="18" charset="0"/>
              </a:defRPr>
            </a:lvl3pPr>
            <a:lvl4pPr marL="1600200" indent="-228600">
              <a:spcBef>
                <a:spcPct val="20000"/>
              </a:spcBef>
              <a:buClr>
                <a:srgbClr val="CC0000"/>
              </a:buClr>
              <a:buFont typeface="Wingdings 2" panose="05020102010507070707" pitchFamily="18" charset="2"/>
              <a:buChar char="¢"/>
              <a:defRPr sz="2000">
                <a:solidFill>
                  <a:schemeClr val="accent2"/>
                </a:solidFill>
                <a:latin typeface="Times New Roman" panose="02020603050405020304" pitchFamily="18" charset="0"/>
              </a:defRPr>
            </a:lvl4pPr>
            <a:lvl5pPr marL="2057400" indent="-228600">
              <a:spcBef>
                <a:spcPct val="20000"/>
              </a:spcBef>
              <a:buClr>
                <a:srgbClr val="CC0000"/>
              </a:buClr>
              <a:buFont typeface="Wingdings 2" panose="05020102010507070707" pitchFamily="18" charset="2"/>
              <a:buChar char="¢"/>
              <a:defRPr sz="2000">
                <a:solidFill>
                  <a:schemeClr val="accent2"/>
                </a:solidFill>
                <a:latin typeface="Times New Roman" panose="02020603050405020304" pitchFamily="18" charset="0"/>
              </a:defRPr>
            </a:lvl5pPr>
            <a:lvl6pPr marL="2514600" indent="-228600" fontAlgn="base">
              <a:spcBef>
                <a:spcPct val="20000"/>
              </a:spcBef>
              <a:spcAft>
                <a:spcPct val="0"/>
              </a:spcAft>
              <a:buClr>
                <a:srgbClr val="CC0000"/>
              </a:buClr>
              <a:buFont typeface="Wingdings 2" panose="05020102010507070707" pitchFamily="18" charset="2"/>
              <a:buChar char="¢"/>
              <a:defRPr sz="2000">
                <a:solidFill>
                  <a:schemeClr val="accent2"/>
                </a:solidFill>
                <a:latin typeface="Times New Roman" panose="02020603050405020304" pitchFamily="18" charset="0"/>
              </a:defRPr>
            </a:lvl6pPr>
            <a:lvl7pPr marL="2971800" indent="-228600" fontAlgn="base">
              <a:spcBef>
                <a:spcPct val="20000"/>
              </a:spcBef>
              <a:spcAft>
                <a:spcPct val="0"/>
              </a:spcAft>
              <a:buClr>
                <a:srgbClr val="CC0000"/>
              </a:buClr>
              <a:buFont typeface="Wingdings 2" panose="05020102010507070707" pitchFamily="18" charset="2"/>
              <a:buChar char="¢"/>
              <a:defRPr sz="2000">
                <a:solidFill>
                  <a:schemeClr val="accent2"/>
                </a:solidFill>
                <a:latin typeface="Times New Roman" panose="02020603050405020304" pitchFamily="18" charset="0"/>
              </a:defRPr>
            </a:lvl7pPr>
            <a:lvl8pPr marL="3429000" indent="-228600" fontAlgn="base">
              <a:spcBef>
                <a:spcPct val="20000"/>
              </a:spcBef>
              <a:spcAft>
                <a:spcPct val="0"/>
              </a:spcAft>
              <a:buClr>
                <a:srgbClr val="CC0000"/>
              </a:buClr>
              <a:buFont typeface="Wingdings 2" panose="05020102010507070707" pitchFamily="18" charset="2"/>
              <a:buChar char="¢"/>
              <a:defRPr sz="2000">
                <a:solidFill>
                  <a:schemeClr val="accent2"/>
                </a:solidFill>
                <a:latin typeface="Times New Roman" panose="02020603050405020304" pitchFamily="18" charset="0"/>
              </a:defRPr>
            </a:lvl8pPr>
            <a:lvl9pPr marL="3886200" indent="-228600" fontAlgn="base">
              <a:spcBef>
                <a:spcPct val="20000"/>
              </a:spcBef>
              <a:spcAft>
                <a:spcPct val="0"/>
              </a:spcAft>
              <a:buClr>
                <a:srgbClr val="CC0000"/>
              </a:buClr>
              <a:buFont typeface="Wingdings 2" panose="05020102010507070707" pitchFamily="18" charset="2"/>
              <a:buChar char="¢"/>
              <a:defRPr sz="2000">
                <a:solidFill>
                  <a:schemeClr val="accent2"/>
                </a:solidFill>
                <a:latin typeface="Times New Roman" panose="02020603050405020304" pitchFamily="18" charset="0"/>
              </a:defRPr>
            </a:lvl9pPr>
          </a:lstStyle>
          <a:p>
            <a:pPr marL="342900" marR="0" lvl="0" indent="-342900" defTabSz="914400" eaLnBrk="1" fontAlgn="auto" latinLnBrk="0" hangingPunct="1">
              <a:lnSpc>
                <a:spcPct val="100000"/>
              </a:lnSpc>
              <a:spcBef>
                <a:spcPct val="20000"/>
              </a:spcBef>
              <a:spcAft>
                <a:spcPts val="0"/>
              </a:spcAft>
              <a:buClr>
                <a:srgbClr val="CC0000"/>
              </a:buClr>
              <a:buSzTx/>
              <a:buFont typeface="Wingdings 2" panose="05020102010507070707" pitchFamily="18" charset="2"/>
              <a:buChar char="¢"/>
              <a:tabLst/>
              <a:defRPr/>
            </a:pPr>
            <a:r>
              <a:rPr kumimoji="0" lang="en-US" altLang="zh-CN" sz="2400" b="1" i="0" u="none" strike="noStrike" kern="0" cap="none" spc="0" normalizeH="0" baseline="0" noProof="0" dirty="0">
                <a:ln>
                  <a:noFill/>
                </a:ln>
                <a:solidFill>
                  <a:srgbClr val="0000CC"/>
                </a:solidFill>
                <a:effectLst/>
                <a:uLnTx/>
                <a:uFillTx/>
                <a:latin typeface="Times New Roman" panose="02020603050405020304" pitchFamily="18" charset="0"/>
              </a:rPr>
              <a:t>p is (indirectly) density-reachable from q</a:t>
            </a:r>
          </a:p>
          <a:p>
            <a:pPr marL="342900" marR="0" lvl="0" indent="-342900" defTabSz="914400" eaLnBrk="1" fontAlgn="auto" latinLnBrk="0" hangingPunct="1">
              <a:lnSpc>
                <a:spcPct val="100000"/>
              </a:lnSpc>
              <a:spcBef>
                <a:spcPct val="20000"/>
              </a:spcBef>
              <a:spcAft>
                <a:spcPts val="0"/>
              </a:spcAft>
              <a:buClr>
                <a:srgbClr val="CC0000"/>
              </a:buClr>
              <a:buSzTx/>
              <a:buFont typeface="Wingdings 2" panose="05020102010507070707" pitchFamily="18" charset="2"/>
              <a:buChar char="¢"/>
              <a:tabLst/>
              <a:defRPr/>
            </a:pPr>
            <a:r>
              <a:rPr kumimoji="0" lang="en-US" altLang="zh-CN" sz="2400" b="1" i="0" u="none" strike="noStrike" kern="0" cap="none" spc="0" normalizeH="0" baseline="0" noProof="0" dirty="0">
                <a:ln>
                  <a:noFill/>
                </a:ln>
                <a:solidFill>
                  <a:srgbClr val="0000CC"/>
                </a:solidFill>
                <a:effectLst/>
                <a:uLnTx/>
                <a:uFillTx/>
                <a:latin typeface="Times New Roman" panose="02020603050405020304" pitchFamily="18" charset="0"/>
              </a:rPr>
              <a:t> q is not density- reachable from p?</a:t>
            </a:r>
          </a:p>
        </p:txBody>
      </p:sp>
      <p:sp>
        <p:nvSpPr>
          <p:cNvPr id="107" name="Oval 27"/>
          <p:cNvSpPr>
            <a:spLocks noChangeArrowheads="1"/>
          </p:cNvSpPr>
          <p:nvPr/>
        </p:nvSpPr>
        <p:spPr bwMode="auto">
          <a:xfrm>
            <a:off x="457200" y="6110436"/>
            <a:ext cx="100013" cy="98425"/>
          </a:xfrm>
          <a:prstGeom prst="ellipse">
            <a:avLst/>
          </a:prstGeom>
          <a:solidFill>
            <a:srgbClr val="CC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108" name="Oval 28"/>
          <p:cNvSpPr>
            <a:spLocks noChangeArrowheads="1"/>
          </p:cNvSpPr>
          <p:nvPr/>
        </p:nvSpPr>
        <p:spPr bwMode="auto">
          <a:xfrm>
            <a:off x="1328738" y="5442099"/>
            <a:ext cx="98425" cy="100012"/>
          </a:xfrm>
          <a:prstGeom prst="ellipse">
            <a:avLst/>
          </a:prstGeom>
          <a:solidFill>
            <a:srgbClr val="CC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109" name="Oval 29"/>
          <p:cNvSpPr>
            <a:spLocks noChangeArrowheads="1"/>
          </p:cNvSpPr>
          <p:nvPr/>
        </p:nvSpPr>
        <p:spPr bwMode="auto">
          <a:xfrm>
            <a:off x="881063" y="5777061"/>
            <a:ext cx="98425" cy="100013"/>
          </a:xfrm>
          <a:prstGeom prst="ellipse">
            <a:avLst/>
          </a:prstGeom>
          <a:solidFill>
            <a:srgbClr val="CC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110" name="Oval 30"/>
          <p:cNvSpPr>
            <a:spLocks noChangeArrowheads="1"/>
          </p:cNvSpPr>
          <p:nvPr/>
        </p:nvSpPr>
        <p:spPr bwMode="auto">
          <a:xfrm>
            <a:off x="1120775" y="5424636"/>
            <a:ext cx="98425" cy="98425"/>
          </a:xfrm>
          <a:prstGeom prst="ellipse">
            <a:avLst/>
          </a:prstGeom>
          <a:solidFill>
            <a:srgbClr val="CC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111" name="Oval 31"/>
          <p:cNvSpPr>
            <a:spLocks noChangeArrowheads="1"/>
          </p:cNvSpPr>
          <p:nvPr/>
        </p:nvSpPr>
        <p:spPr bwMode="auto">
          <a:xfrm>
            <a:off x="1104900" y="5777061"/>
            <a:ext cx="98425" cy="100013"/>
          </a:xfrm>
          <a:prstGeom prst="ellipse">
            <a:avLst/>
          </a:prstGeom>
          <a:solidFill>
            <a:srgbClr val="CC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112" name="Oval 32"/>
          <p:cNvSpPr>
            <a:spLocks noChangeArrowheads="1"/>
          </p:cNvSpPr>
          <p:nvPr/>
        </p:nvSpPr>
        <p:spPr bwMode="auto">
          <a:xfrm>
            <a:off x="609600" y="5577036"/>
            <a:ext cx="98425" cy="98425"/>
          </a:xfrm>
          <a:prstGeom prst="ellipse">
            <a:avLst/>
          </a:prstGeom>
          <a:solidFill>
            <a:srgbClr val="CC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113" name="Oval 33"/>
          <p:cNvSpPr>
            <a:spLocks noChangeArrowheads="1"/>
          </p:cNvSpPr>
          <p:nvPr/>
        </p:nvSpPr>
        <p:spPr bwMode="auto">
          <a:xfrm>
            <a:off x="2109788" y="5554811"/>
            <a:ext cx="100012" cy="98425"/>
          </a:xfrm>
          <a:prstGeom prst="ellipse">
            <a:avLst/>
          </a:prstGeom>
          <a:solidFill>
            <a:srgbClr val="CC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114" name="Oval 34"/>
          <p:cNvSpPr>
            <a:spLocks noChangeArrowheads="1"/>
          </p:cNvSpPr>
          <p:nvPr/>
        </p:nvSpPr>
        <p:spPr bwMode="auto">
          <a:xfrm>
            <a:off x="1425575" y="5783411"/>
            <a:ext cx="98425" cy="98425"/>
          </a:xfrm>
          <a:prstGeom prst="ellipse">
            <a:avLst/>
          </a:prstGeom>
          <a:solidFill>
            <a:srgbClr val="CC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115" name="Oval 35"/>
          <p:cNvSpPr>
            <a:spLocks noChangeArrowheads="1"/>
          </p:cNvSpPr>
          <p:nvPr/>
        </p:nvSpPr>
        <p:spPr bwMode="auto">
          <a:xfrm>
            <a:off x="1524000" y="5272236"/>
            <a:ext cx="100013" cy="100013"/>
          </a:xfrm>
          <a:prstGeom prst="ellipse">
            <a:avLst/>
          </a:prstGeom>
          <a:solidFill>
            <a:srgbClr val="CC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116" name="Oval 36"/>
          <p:cNvSpPr>
            <a:spLocks noChangeArrowheads="1"/>
          </p:cNvSpPr>
          <p:nvPr/>
        </p:nvSpPr>
        <p:spPr bwMode="auto">
          <a:xfrm>
            <a:off x="1774825" y="5777061"/>
            <a:ext cx="100013" cy="100013"/>
          </a:xfrm>
          <a:prstGeom prst="ellipse">
            <a:avLst/>
          </a:prstGeom>
          <a:solidFill>
            <a:srgbClr val="CC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117" name="Oval 37"/>
          <p:cNvSpPr>
            <a:spLocks noChangeArrowheads="1"/>
          </p:cNvSpPr>
          <p:nvPr/>
        </p:nvSpPr>
        <p:spPr bwMode="auto">
          <a:xfrm>
            <a:off x="76200" y="5348436"/>
            <a:ext cx="1104900" cy="1104900"/>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118" name="Rectangle 38"/>
          <p:cNvSpPr>
            <a:spLocks noChangeArrowheads="1"/>
          </p:cNvSpPr>
          <p:nvPr/>
        </p:nvSpPr>
        <p:spPr bwMode="auto">
          <a:xfrm>
            <a:off x="1371600" y="5500836"/>
            <a:ext cx="609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CN" sz="2400" b="1" i="1">
                <a:solidFill>
                  <a:srgbClr val="0000CC"/>
                </a:solidFill>
                <a:latin typeface="Times New Roman" panose="02020603050405020304" pitchFamily="18" charset="0"/>
                <a:cs typeface="Arial" panose="020B0604020202020204" pitchFamily="34" charset="0"/>
              </a:rPr>
              <a:t>p</a:t>
            </a:r>
            <a:r>
              <a:rPr lang="en-US" altLang="zh-CN" sz="2400" b="1" i="1" baseline="-25000">
                <a:solidFill>
                  <a:srgbClr val="0000CC"/>
                </a:solidFill>
                <a:latin typeface="Times New Roman" panose="02020603050405020304" pitchFamily="18" charset="0"/>
                <a:cs typeface="Arial" panose="020B0604020202020204" pitchFamily="34" charset="0"/>
              </a:rPr>
              <a:t>1</a:t>
            </a:r>
          </a:p>
        </p:txBody>
      </p:sp>
      <p:sp>
        <p:nvSpPr>
          <p:cNvPr id="119" name="Line 39"/>
          <p:cNvSpPr>
            <a:spLocks noChangeShapeType="1"/>
          </p:cNvSpPr>
          <p:nvPr/>
        </p:nvSpPr>
        <p:spPr bwMode="auto">
          <a:xfrm flipV="1">
            <a:off x="973138" y="5577036"/>
            <a:ext cx="627062" cy="271463"/>
          </a:xfrm>
          <a:prstGeom prst="line">
            <a:avLst/>
          </a:prstGeom>
          <a:noFill/>
          <a:ln w="2540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120" name="Text Box 40"/>
          <p:cNvSpPr txBox="1">
            <a:spLocks noChangeArrowheads="1"/>
          </p:cNvSpPr>
          <p:nvPr/>
        </p:nvSpPr>
        <p:spPr bwMode="auto">
          <a:xfrm>
            <a:off x="1748408" y="6140152"/>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err="1">
                <a:solidFill>
                  <a:srgbClr val="0000CC"/>
                </a:solidFill>
                <a:latin typeface="Times New Roman" panose="02020603050405020304" pitchFamily="18" charset="0"/>
                <a:cs typeface="Arial" panose="020B0604020202020204" pitchFamily="34" charset="0"/>
              </a:rPr>
              <a:t>MinPts</a:t>
            </a:r>
            <a:r>
              <a:rPr lang="en-US" altLang="zh-CN" sz="2400" dirty="0">
                <a:solidFill>
                  <a:srgbClr val="0000CC"/>
                </a:solidFill>
                <a:latin typeface="Times New Roman" panose="02020603050405020304" pitchFamily="18" charset="0"/>
                <a:cs typeface="Arial" panose="020B0604020202020204" pitchFamily="34" charset="0"/>
              </a:rPr>
              <a:t> = 7</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build="p" bldLvl="2"/>
      <p:bldP spid="106"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047423-3F53-4B59-AC95-11FBB9C20DDA}"/>
              </a:ext>
            </a:extLst>
          </p:cNvPr>
          <p:cNvSpPr>
            <a:spLocks noGrp="1"/>
          </p:cNvSpPr>
          <p:nvPr>
            <p:ph type="title"/>
          </p:nvPr>
        </p:nvSpPr>
        <p:spPr>
          <a:xfrm>
            <a:off x="251520" y="84915"/>
            <a:ext cx="7749480" cy="1295400"/>
          </a:xfrm>
        </p:spPr>
        <p:txBody>
          <a:bodyPr/>
          <a:lstStyle/>
          <a:p>
            <a:r>
              <a:rPr lang="zh-CN" altLang="en-US" b="0" dirty="0">
                <a:solidFill>
                  <a:srgbClr val="0000CC"/>
                </a:solidFill>
              </a:rPr>
              <a:t>加权欧式距离（</a:t>
            </a:r>
            <a:r>
              <a:rPr lang="en-US" altLang="zh-CN" b="0" dirty="0">
                <a:solidFill>
                  <a:srgbClr val="0000CC"/>
                </a:solidFill>
              </a:rPr>
              <a:t>Weighted Euclidean distance</a:t>
            </a:r>
            <a:r>
              <a:rPr lang="zh-CN" altLang="en-US" b="0" dirty="0">
                <a:solidFill>
                  <a:srgbClr val="0000CC"/>
                </a:solidFill>
              </a:rPr>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0342EC6-E9A7-445F-84FE-6C4A8F4A463E}"/>
                  </a:ext>
                </a:extLst>
              </p:cNvPr>
              <p:cNvSpPr>
                <a:spLocks noGrp="1"/>
              </p:cNvSpPr>
              <p:nvPr>
                <p:ph idx="1"/>
              </p:nvPr>
            </p:nvSpPr>
            <p:spPr>
              <a:xfrm>
                <a:off x="251520" y="1630718"/>
                <a:ext cx="8568952" cy="4750610"/>
              </a:xfrm>
            </p:spPr>
            <p:txBody>
              <a:bodyPr/>
              <a:lstStyle/>
              <a:p>
                <a:r>
                  <a:rPr lang="zh-CN" altLang="en-US" dirty="0">
                    <a:solidFill>
                      <a:srgbClr val="4141FF"/>
                    </a:solidFill>
                    <a:latin typeface="华文仿宋" panose="02010600040101010101" pitchFamily="2" charset="-122"/>
                    <a:ea typeface="华文仿宋" panose="02010600040101010101" pitchFamily="2" charset="-122"/>
                  </a:rPr>
                  <a:t>在距离计算时，考虑各项具有不同的权重</a:t>
                </a:r>
                <a:endParaRPr lang="en-US" altLang="zh-CN" dirty="0">
                  <a:solidFill>
                    <a:srgbClr val="4141FF"/>
                  </a:solidFill>
                  <a:latin typeface="华文仿宋" panose="02010600040101010101" pitchFamily="2" charset="-122"/>
                  <a:ea typeface="华文仿宋" panose="02010600040101010101" pitchFamily="2" charset="-122"/>
                </a:endParaRPr>
              </a:p>
              <a:p>
                <a:r>
                  <a:rPr lang="zh-CN" altLang="en-US" dirty="0">
                    <a:solidFill>
                      <a:srgbClr val="4141FF"/>
                    </a:solidFill>
                    <a:latin typeface="华文仿宋" panose="02010600040101010101" pitchFamily="2" charset="-122"/>
                    <a:ea typeface="华文仿宋" panose="02010600040101010101" pitchFamily="2" charset="-122"/>
                  </a:rPr>
                  <a:t>例：计算奥运奖牌榜中各个国家之间的相异性，每一个国家有</a:t>
                </a:r>
                <a:r>
                  <a:rPr lang="en-US" altLang="zh-CN" dirty="0">
                    <a:solidFill>
                      <a:srgbClr val="4141FF"/>
                    </a:solidFill>
                    <a:latin typeface="华文仿宋" panose="02010600040101010101" pitchFamily="2" charset="-122"/>
                    <a:ea typeface="华文仿宋" panose="02010600040101010101" pitchFamily="2" charset="-122"/>
                  </a:rPr>
                  <a:t>3 </a:t>
                </a:r>
                <a:r>
                  <a:rPr lang="zh-CN" altLang="en-US" dirty="0">
                    <a:solidFill>
                      <a:srgbClr val="4141FF"/>
                    </a:solidFill>
                    <a:latin typeface="华文仿宋" panose="02010600040101010101" pitchFamily="2" charset="-122"/>
                    <a:ea typeface="华文仿宋" panose="02010600040101010101" pitchFamily="2" charset="-122"/>
                  </a:rPr>
                  <a:t>个属性，分别表示获得的金、银、铜牌数</a:t>
                </a:r>
                <a:endParaRPr lang="en-US" altLang="zh-CN" dirty="0">
                  <a:solidFill>
                    <a:srgbClr val="4141FF"/>
                  </a:solidFill>
                  <a:latin typeface="华文仿宋" panose="02010600040101010101" pitchFamily="2" charset="-122"/>
                  <a:ea typeface="华文仿宋" panose="02010600040101010101" pitchFamily="2" charset="-122"/>
                </a:endParaRPr>
              </a:p>
              <a:p>
                <a:r>
                  <a:rPr lang="zh-CN" altLang="en-US" dirty="0">
                    <a:solidFill>
                      <a:srgbClr val="4141FF"/>
                    </a:solidFill>
                    <a:latin typeface="华文仿宋" panose="02010600040101010101" pitchFamily="2" charset="-122"/>
                    <a:ea typeface="华文仿宋" panose="02010600040101010101" pitchFamily="2" charset="-122"/>
                  </a:rPr>
                  <a:t>在计算距离时</a:t>
                </a:r>
                <a:r>
                  <a:rPr lang="en-US" altLang="zh-CN" i="1" dirty="0">
                    <a:solidFill>
                      <a:srgbClr val="4141FF"/>
                    </a:solidFill>
                    <a:latin typeface="华文仿宋" panose="02010600040101010101" pitchFamily="2" charset="-122"/>
                    <a:ea typeface="华文仿宋" panose="02010600040101010101" pitchFamily="2" charset="-122"/>
                  </a:rPr>
                  <a:t>, </a:t>
                </a:r>
                <a:r>
                  <a:rPr lang="zh-CN" altLang="en-US" dirty="0">
                    <a:solidFill>
                      <a:srgbClr val="4141FF"/>
                    </a:solidFill>
                    <a:latin typeface="华文仿宋" panose="02010600040101010101" pitchFamily="2" charset="-122"/>
                    <a:ea typeface="华文仿宋" panose="02010600040101010101" pitchFamily="2" charset="-122"/>
                  </a:rPr>
                  <a:t>把金、银、铜牌所起的作用等同看待</a:t>
                </a:r>
                <a:r>
                  <a:rPr lang="zh-CN" altLang="en-US" i="1" dirty="0">
                    <a:solidFill>
                      <a:srgbClr val="4141FF"/>
                    </a:solidFill>
                    <a:latin typeface="华文仿宋" panose="02010600040101010101" pitchFamily="2" charset="-122"/>
                    <a:ea typeface="华文仿宋" panose="02010600040101010101" pitchFamily="2" charset="-122"/>
                  </a:rPr>
                  <a:t>，</a:t>
                </a:r>
                <a:r>
                  <a:rPr lang="zh-CN" altLang="en-US" dirty="0">
                    <a:solidFill>
                      <a:srgbClr val="4141FF"/>
                    </a:solidFill>
                    <a:latin typeface="华文仿宋" panose="02010600040101010101" pitchFamily="2" charset="-122"/>
                    <a:ea typeface="华文仿宋" panose="02010600040101010101" pitchFamily="2" charset="-122"/>
                  </a:rPr>
                  <a:t>这显然是不合理的</a:t>
                </a:r>
                <a:endParaRPr lang="en-US" altLang="zh-CN" dirty="0">
                  <a:solidFill>
                    <a:srgbClr val="4141FF"/>
                  </a:solidFill>
                  <a:latin typeface="华文仿宋" panose="02010600040101010101" pitchFamily="2" charset="-122"/>
                  <a:ea typeface="华文仿宋" panose="02010600040101010101" pitchFamily="2" charset="-122"/>
                </a:endParaRPr>
              </a:p>
              <a:p>
                <a:r>
                  <a:rPr lang="zh-CN" altLang="en-US" dirty="0">
                    <a:solidFill>
                      <a:srgbClr val="4141FF"/>
                    </a:solidFill>
                    <a:latin typeface="华文仿宋" panose="02010600040101010101" pitchFamily="2" charset="-122"/>
                    <a:ea typeface="华文仿宋" panose="02010600040101010101" pitchFamily="2" charset="-122"/>
                  </a:rPr>
                  <a:t>采用加权欧氏距离</a:t>
                </a:r>
                <a:r>
                  <a:rPr lang="en-US" altLang="zh-CN" i="1" dirty="0">
                    <a:solidFill>
                      <a:srgbClr val="4141FF"/>
                    </a:solidFill>
                    <a:latin typeface="华文仿宋" panose="02010600040101010101" pitchFamily="2" charset="-122"/>
                    <a:ea typeface="华文仿宋" panose="02010600040101010101" pitchFamily="2" charset="-122"/>
                  </a:rPr>
                  <a:t>,</a:t>
                </a:r>
                <a:r>
                  <a:rPr lang="zh-CN" altLang="en-US" dirty="0">
                    <a:solidFill>
                      <a:srgbClr val="4141FF"/>
                    </a:solidFill>
                    <a:latin typeface="华文仿宋" panose="02010600040101010101" pitchFamily="2" charset="-122"/>
                    <a:ea typeface="华文仿宋" panose="02010600040101010101" pitchFamily="2" charset="-122"/>
                  </a:rPr>
                  <a:t>使在计算距离时，金、银、铜牌所起的作用依次减小</a:t>
                </a:r>
                <a:endParaRPr lang="en-US" altLang="zh-CN" dirty="0">
                  <a:solidFill>
                    <a:srgbClr val="4141FF"/>
                  </a:solidFill>
                  <a:latin typeface="华文仿宋" panose="02010600040101010101" pitchFamily="2" charset="-122"/>
                  <a:ea typeface="华文仿宋" panose="02010600040101010101" pitchFamily="2" charset="-122"/>
                </a:endParaRPr>
              </a:p>
              <a:p>
                <a14:m>
                  <m:oMath xmlns:m="http://schemas.openxmlformats.org/officeDocument/2006/math">
                    <m:r>
                      <a:rPr lang="en-US" altLang="zh-CN" b="1" i="1">
                        <a:solidFill>
                          <a:srgbClr val="4141FF"/>
                        </a:solidFill>
                        <a:latin typeface="Cambria Math" panose="02040503050406030204" pitchFamily="18" charset="0"/>
                      </a:rPr>
                      <m:t>𝒅</m:t>
                    </m:r>
                    <m:d>
                      <m:dPr>
                        <m:ctrlPr>
                          <a:rPr lang="en-US" altLang="zh-CN" b="1" i="1">
                            <a:solidFill>
                              <a:srgbClr val="4141FF"/>
                            </a:solidFill>
                            <a:latin typeface="Cambria Math" panose="02040503050406030204" pitchFamily="18" charset="0"/>
                          </a:rPr>
                        </m:ctrlPr>
                      </m:dPr>
                      <m:e>
                        <m:r>
                          <a:rPr lang="en-US" altLang="zh-CN" b="1" i="1">
                            <a:solidFill>
                              <a:srgbClr val="4141FF"/>
                            </a:solidFill>
                            <a:latin typeface="Cambria Math" panose="02040503050406030204" pitchFamily="18" charset="0"/>
                          </a:rPr>
                          <m:t>𝒊</m:t>
                        </m:r>
                        <m:r>
                          <a:rPr lang="en-US" altLang="zh-CN" b="1" i="1">
                            <a:solidFill>
                              <a:srgbClr val="4141FF"/>
                            </a:solidFill>
                            <a:latin typeface="Cambria Math" panose="02040503050406030204" pitchFamily="18" charset="0"/>
                          </a:rPr>
                          <m:t>,</m:t>
                        </m:r>
                        <m:r>
                          <a:rPr lang="en-US" altLang="zh-CN" b="1" i="1">
                            <a:solidFill>
                              <a:srgbClr val="4141FF"/>
                            </a:solidFill>
                            <a:latin typeface="Cambria Math" panose="02040503050406030204" pitchFamily="18" charset="0"/>
                          </a:rPr>
                          <m:t>𝒋</m:t>
                        </m:r>
                      </m:e>
                    </m:d>
                    <m:r>
                      <a:rPr lang="en-US" altLang="zh-CN" b="1" i="1">
                        <a:solidFill>
                          <a:srgbClr val="4141FF"/>
                        </a:solidFill>
                        <a:latin typeface="Cambria Math" panose="02040503050406030204" pitchFamily="18" charset="0"/>
                      </a:rPr>
                      <m:t>=</m:t>
                    </m:r>
                    <m:rad>
                      <m:radPr>
                        <m:degHide m:val="on"/>
                        <m:ctrlPr>
                          <a:rPr lang="en-US" altLang="zh-CN" b="1" i="1">
                            <a:solidFill>
                              <a:srgbClr val="4141FF"/>
                            </a:solidFill>
                            <a:latin typeface="Cambria Math" panose="02040503050406030204" pitchFamily="18" charset="0"/>
                          </a:rPr>
                        </m:ctrlPr>
                      </m:radPr>
                      <m:deg/>
                      <m:e>
                        <m:sSup>
                          <m:sSupPr>
                            <m:ctrlPr>
                              <a:rPr lang="en-US" altLang="zh-CN" b="1" i="1">
                                <a:solidFill>
                                  <a:srgbClr val="4141FF"/>
                                </a:solidFill>
                                <a:latin typeface="Cambria Math" panose="02040503050406030204" pitchFamily="18" charset="0"/>
                              </a:rPr>
                            </m:ctrlPr>
                          </m:sSupPr>
                          <m:e>
                            <m:sSub>
                              <m:sSubPr>
                                <m:ctrlPr>
                                  <a:rPr lang="en-US" altLang="zh-CN" b="1" i="1" smtClean="0">
                                    <a:solidFill>
                                      <a:srgbClr val="4141FF"/>
                                    </a:solidFill>
                                    <a:latin typeface="Cambria Math" panose="02040503050406030204" pitchFamily="18" charset="0"/>
                                  </a:rPr>
                                </m:ctrlPr>
                              </m:sSubPr>
                              <m:e>
                                <m:r>
                                  <a:rPr lang="zh-CN" altLang="en-US" b="1" i="1" smtClean="0">
                                    <a:solidFill>
                                      <a:srgbClr val="4141FF"/>
                                    </a:solidFill>
                                    <a:latin typeface="Cambria Math" panose="02040503050406030204" pitchFamily="18" charset="0"/>
                                  </a:rPr>
                                  <m:t>𝜶</m:t>
                                </m:r>
                              </m:e>
                              <m:sub>
                                <m:r>
                                  <a:rPr lang="en-US" altLang="zh-CN" b="1" i="1" smtClean="0">
                                    <a:solidFill>
                                      <a:srgbClr val="4141FF"/>
                                    </a:solidFill>
                                    <a:latin typeface="Cambria Math" panose="02040503050406030204" pitchFamily="18" charset="0"/>
                                  </a:rPr>
                                  <m:t>𝟏</m:t>
                                </m:r>
                              </m:sub>
                            </m:sSub>
                            <m:r>
                              <a:rPr lang="en-US" altLang="zh-CN" b="1" i="1">
                                <a:solidFill>
                                  <a:srgbClr val="4141FF"/>
                                </a:solidFill>
                                <a:latin typeface="Cambria Math" panose="02040503050406030204" pitchFamily="18" charset="0"/>
                              </a:rPr>
                              <m:t>|</m:t>
                            </m:r>
                            <m:sSub>
                              <m:sSubPr>
                                <m:ctrlPr>
                                  <a:rPr lang="en-US" altLang="zh-CN" b="1" i="1" smtClean="0">
                                    <a:solidFill>
                                      <a:srgbClr val="4141FF"/>
                                    </a:solidFill>
                                    <a:latin typeface="Cambria Math" panose="02040503050406030204" pitchFamily="18" charset="0"/>
                                  </a:rPr>
                                </m:ctrlPr>
                              </m:sSubPr>
                              <m:e>
                                <m:r>
                                  <a:rPr lang="en-US" altLang="zh-CN" b="1" i="1" smtClean="0">
                                    <a:solidFill>
                                      <a:srgbClr val="4141FF"/>
                                    </a:solidFill>
                                    <a:latin typeface="Cambria Math" panose="02040503050406030204" pitchFamily="18" charset="0"/>
                                  </a:rPr>
                                  <m:t>𝒙</m:t>
                                </m:r>
                              </m:e>
                              <m:sub>
                                <m:r>
                                  <a:rPr lang="en-US" altLang="zh-CN" b="1" i="1" smtClean="0">
                                    <a:solidFill>
                                      <a:srgbClr val="4141FF"/>
                                    </a:solidFill>
                                    <a:latin typeface="Cambria Math" panose="02040503050406030204" pitchFamily="18" charset="0"/>
                                  </a:rPr>
                                  <m:t>𝒊</m:t>
                                </m:r>
                                <m:r>
                                  <a:rPr lang="en-US" altLang="zh-CN" b="1" i="1" smtClean="0">
                                    <a:solidFill>
                                      <a:srgbClr val="4141FF"/>
                                    </a:solidFill>
                                    <a:latin typeface="Cambria Math" panose="02040503050406030204" pitchFamily="18" charset="0"/>
                                  </a:rPr>
                                  <m:t>𝟏</m:t>
                                </m:r>
                              </m:sub>
                            </m:sSub>
                            <m:r>
                              <a:rPr lang="en-US" altLang="zh-CN" i="1">
                                <a:solidFill>
                                  <a:srgbClr val="4141FF"/>
                                </a:solidFill>
                                <a:latin typeface="Cambria Math" panose="02040503050406030204" pitchFamily="18" charset="0"/>
                              </a:rPr>
                              <m:t>−</m:t>
                            </m:r>
                            <m:sSub>
                              <m:sSubPr>
                                <m:ctrlPr>
                                  <a:rPr lang="en-US" altLang="zh-CN" b="1" i="1">
                                    <a:solidFill>
                                      <a:srgbClr val="4141FF"/>
                                    </a:solidFill>
                                    <a:latin typeface="Cambria Math" panose="02040503050406030204" pitchFamily="18" charset="0"/>
                                  </a:rPr>
                                </m:ctrlPr>
                              </m:sSubPr>
                              <m:e>
                                <m:r>
                                  <a:rPr lang="en-US" altLang="zh-CN" b="1" i="1">
                                    <a:solidFill>
                                      <a:srgbClr val="4141FF"/>
                                    </a:solidFill>
                                    <a:latin typeface="Cambria Math" panose="02040503050406030204" pitchFamily="18" charset="0"/>
                                  </a:rPr>
                                  <m:t>𝒙</m:t>
                                </m:r>
                              </m:e>
                              <m:sub>
                                <m:r>
                                  <a:rPr lang="en-US" altLang="zh-CN" b="1" i="1" smtClean="0">
                                    <a:solidFill>
                                      <a:srgbClr val="4141FF"/>
                                    </a:solidFill>
                                    <a:latin typeface="Cambria Math" panose="02040503050406030204" pitchFamily="18" charset="0"/>
                                  </a:rPr>
                                  <m:t>𝒋</m:t>
                                </m:r>
                                <m:r>
                                  <a:rPr lang="en-US" altLang="zh-CN" b="1" i="1">
                                    <a:solidFill>
                                      <a:srgbClr val="4141FF"/>
                                    </a:solidFill>
                                    <a:latin typeface="Cambria Math" panose="02040503050406030204" pitchFamily="18" charset="0"/>
                                  </a:rPr>
                                  <m:t>𝟏</m:t>
                                </m:r>
                              </m:sub>
                            </m:sSub>
                            <m:r>
                              <a:rPr lang="en-US" altLang="zh-CN" b="1" i="1">
                                <a:solidFill>
                                  <a:srgbClr val="4141FF"/>
                                </a:solidFill>
                                <a:latin typeface="Cambria Math" panose="02040503050406030204" pitchFamily="18" charset="0"/>
                              </a:rPr>
                              <m:t>|</m:t>
                            </m:r>
                          </m:e>
                          <m:sup>
                            <m:r>
                              <a:rPr lang="en-US" altLang="zh-CN" b="1" i="1">
                                <a:solidFill>
                                  <a:srgbClr val="4141FF"/>
                                </a:solidFill>
                                <a:latin typeface="Cambria Math" panose="02040503050406030204" pitchFamily="18" charset="0"/>
                              </a:rPr>
                              <m:t>𝟐</m:t>
                            </m:r>
                          </m:sup>
                        </m:sSup>
                        <m:r>
                          <a:rPr lang="en-US" altLang="zh-CN" b="1" i="1">
                            <a:solidFill>
                              <a:srgbClr val="4141FF"/>
                            </a:solidFill>
                            <a:latin typeface="Cambria Math" panose="02040503050406030204" pitchFamily="18" charset="0"/>
                          </a:rPr>
                          <m:t>+</m:t>
                        </m:r>
                        <m:sSub>
                          <m:sSubPr>
                            <m:ctrlPr>
                              <a:rPr lang="en-US" altLang="zh-CN" b="1" i="1">
                                <a:solidFill>
                                  <a:srgbClr val="4141FF"/>
                                </a:solidFill>
                                <a:latin typeface="Cambria Math" panose="02040503050406030204" pitchFamily="18" charset="0"/>
                              </a:rPr>
                            </m:ctrlPr>
                          </m:sSubPr>
                          <m:e>
                            <m:r>
                              <a:rPr lang="zh-CN" altLang="en-US" b="1" i="1">
                                <a:solidFill>
                                  <a:srgbClr val="4141FF"/>
                                </a:solidFill>
                                <a:latin typeface="Cambria Math" panose="02040503050406030204" pitchFamily="18" charset="0"/>
                              </a:rPr>
                              <m:t>𝜶</m:t>
                            </m:r>
                          </m:e>
                          <m:sub>
                            <m:r>
                              <a:rPr lang="en-US" altLang="zh-CN" b="1" i="1" smtClean="0">
                                <a:solidFill>
                                  <a:srgbClr val="4141FF"/>
                                </a:solidFill>
                                <a:latin typeface="Cambria Math" panose="02040503050406030204" pitchFamily="18" charset="0"/>
                              </a:rPr>
                              <m:t>𝟐</m:t>
                            </m:r>
                          </m:sub>
                        </m:sSub>
                        <m:sSup>
                          <m:sSupPr>
                            <m:ctrlPr>
                              <a:rPr lang="en-US" altLang="zh-CN" b="1" i="1">
                                <a:solidFill>
                                  <a:srgbClr val="4141FF"/>
                                </a:solidFill>
                                <a:latin typeface="Cambria Math" panose="02040503050406030204" pitchFamily="18" charset="0"/>
                              </a:rPr>
                            </m:ctrlPr>
                          </m:sSupPr>
                          <m:e>
                            <m:r>
                              <a:rPr lang="en-US" altLang="zh-CN" b="1" i="1">
                                <a:solidFill>
                                  <a:srgbClr val="4141FF"/>
                                </a:solidFill>
                                <a:latin typeface="Cambria Math" panose="02040503050406030204" pitchFamily="18" charset="0"/>
                              </a:rPr>
                              <m:t>|</m:t>
                            </m:r>
                            <m:sSub>
                              <m:sSubPr>
                                <m:ctrlPr>
                                  <a:rPr lang="en-US" altLang="zh-CN" b="1" i="1">
                                    <a:solidFill>
                                      <a:srgbClr val="4141FF"/>
                                    </a:solidFill>
                                    <a:latin typeface="Cambria Math" panose="02040503050406030204" pitchFamily="18" charset="0"/>
                                  </a:rPr>
                                </m:ctrlPr>
                              </m:sSubPr>
                              <m:e>
                                <m:r>
                                  <a:rPr lang="en-US" altLang="zh-CN" b="1" i="1">
                                    <a:solidFill>
                                      <a:srgbClr val="4141FF"/>
                                    </a:solidFill>
                                    <a:latin typeface="Cambria Math" panose="02040503050406030204" pitchFamily="18" charset="0"/>
                                  </a:rPr>
                                  <m:t>𝒙</m:t>
                                </m:r>
                              </m:e>
                              <m:sub>
                                <m:r>
                                  <a:rPr lang="en-US" altLang="zh-CN" b="1" i="1">
                                    <a:solidFill>
                                      <a:srgbClr val="4141FF"/>
                                    </a:solidFill>
                                    <a:latin typeface="Cambria Math" panose="02040503050406030204" pitchFamily="18" charset="0"/>
                                  </a:rPr>
                                  <m:t>𝒊</m:t>
                                </m:r>
                                <m:r>
                                  <a:rPr lang="en-US" altLang="zh-CN" b="1" i="1" smtClean="0">
                                    <a:solidFill>
                                      <a:srgbClr val="4141FF"/>
                                    </a:solidFill>
                                    <a:latin typeface="Cambria Math" panose="02040503050406030204" pitchFamily="18" charset="0"/>
                                  </a:rPr>
                                  <m:t>𝟐</m:t>
                                </m:r>
                              </m:sub>
                            </m:sSub>
                            <m:r>
                              <a:rPr lang="en-US" altLang="zh-CN" i="1">
                                <a:solidFill>
                                  <a:srgbClr val="4141FF"/>
                                </a:solidFill>
                                <a:latin typeface="Cambria Math" panose="02040503050406030204" pitchFamily="18" charset="0"/>
                              </a:rPr>
                              <m:t>−</m:t>
                            </m:r>
                            <m:sSub>
                              <m:sSubPr>
                                <m:ctrlPr>
                                  <a:rPr lang="en-US" altLang="zh-CN" b="1" i="1">
                                    <a:solidFill>
                                      <a:srgbClr val="4141FF"/>
                                    </a:solidFill>
                                    <a:latin typeface="Cambria Math" panose="02040503050406030204" pitchFamily="18" charset="0"/>
                                  </a:rPr>
                                </m:ctrlPr>
                              </m:sSubPr>
                              <m:e>
                                <m:r>
                                  <a:rPr lang="en-US" altLang="zh-CN" b="1" i="1">
                                    <a:solidFill>
                                      <a:srgbClr val="4141FF"/>
                                    </a:solidFill>
                                    <a:latin typeface="Cambria Math" panose="02040503050406030204" pitchFamily="18" charset="0"/>
                                  </a:rPr>
                                  <m:t>𝒙</m:t>
                                </m:r>
                              </m:e>
                              <m:sub>
                                <m:r>
                                  <a:rPr lang="en-US" altLang="zh-CN" b="1" i="1" smtClean="0">
                                    <a:solidFill>
                                      <a:srgbClr val="4141FF"/>
                                    </a:solidFill>
                                    <a:latin typeface="Cambria Math" panose="02040503050406030204" pitchFamily="18" charset="0"/>
                                  </a:rPr>
                                  <m:t>𝒋</m:t>
                                </m:r>
                                <m:r>
                                  <a:rPr lang="en-US" altLang="zh-CN" b="1" i="1" smtClean="0">
                                    <a:solidFill>
                                      <a:srgbClr val="4141FF"/>
                                    </a:solidFill>
                                    <a:latin typeface="Cambria Math" panose="02040503050406030204" pitchFamily="18" charset="0"/>
                                  </a:rPr>
                                  <m:t>𝟐</m:t>
                                </m:r>
                              </m:sub>
                            </m:sSub>
                            <m:r>
                              <a:rPr lang="en-US" altLang="zh-CN" b="1" i="1">
                                <a:solidFill>
                                  <a:srgbClr val="4141FF"/>
                                </a:solidFill>
                                <a:latin typeface="Cambria Math" panose="02040503050406030204" pitchFamily="18" charset="0"/>
                              </a:rPr>
                              <m:t>|</m:t>
                            </m:r>
                          </m:e>
                          <m:sup>
                            <m:r>
                              <a:rPr lang="en-US" altLang="zh-CN" b="1" i="1">
                                <a:solidFill>
                                  <a:srgbClr val="4141FF"/>
                                </a:solidFill>
                                <a:latin typeface="Cambria Math" panose="02040503050406030204" pitchFamily="18" charset="0"/>
                              </a:rPr>
                              <m:t>𝟐</m:t>
                            </m:r>
                          </m:sup>
                        </m:sSup>
                        <m:r>
                          <a:rPr lang="en-US" altLang="zh-CN" b="1" i="1">
                            <a:solidFill>
                              <a:srgbClr val="4141FF"/>
                            </a:solidFill>
                            <a:latin typeface="Cambria Math" panose="02040503050406030204" pitchFamily="18" charset="0"/>
                          </a:rPr>
                          <m:t>+</m:t>
                        </m:r>
                        <m:sSub>
                          <m:sSubPr>
                            <m:ctrlPr>
                              <a:rPr lang="en-US" altLang="zh-CN" b="1" i="1">
                                <a:solidFill>
                                  <a:srgbClr val="4141FF"/>
                                </a:solidFill>
                                <a:latin typeface="Cambria Math" panose="02040503050406030204" pitchFamily="18" charset="0"/>
                              </a:rPr>
                            </m:ctrlPr>
                          </m:sSubPr>
                          <m:e>
                            <m:r>
                              <a:rPr lang="zh-CN" altLang="en-US" b="1" i="1">
                                <a:solidFill>
                                  <a:srgbClr val="4141FF"/>
                                </a:solidFill>
                                <a:latin typeface="Cambria Math" panose="02040503050406030204" pitchFamily="18" charset="0"/>
                              </a:rPr>
                              <m:t>𝜶</m:t>
                            </m:r>
                          </m:e>
                          <m:sub>
                            <m:r>
                              <a:rPr lang="en-US" altLang="zh-CN" b="1" i="1" smtClean="0">
                                <a:solidFill>
                                  <a:srgbClr val="4141FF"/>
                                </a:solidFill>
                                <a:latin typeface="Cambria Math" panose="02040503050406030204" pitchFamily="18" charset="0"/>
                              </a:rPr>
                              <m:t>𝟑</m:t>
                            </m:r>
                          </m:sub>
                        </m:sSub>
                        <m:sSup>
                          <m:sSupPr>
                            <m:ctrlPr>
                              <a:rPr lang="en-US" altLang="zh-CN" b="1" i="1" smtClean="0">
                                <a:solidFill>
                                  <a:srgbClr val="4141FF"/>
                                </a:solidFill>
                                <a:latin typeface="Cambria Math" panose="02040503050406030204" pitchFamily="18" charset="0"/>
                              </a:rPr>
                            </m:ctrlPr>
                          </m:sSupPr>
                          <m:e>
                            <m:r>
                              <a:rPr lang="en-US" altLang="zh-CN" b="1" i="1">
                                <a:solidFill>
                                  <a:srgbClr val="4141FF"/>
                                </a:solidFill>
                                <a:latin typeface="Cambria Math" panose="02040503050406030204" pitchFamily="18" charset="0"/>
                              </a:rPr>
                              <m:t>|</m:t>
                            </m:r>
                            <m:sSub>
                              <m:sSubPr>
                                <m:ctrlPr>
                                  <a:rPr lang="en-US" altLang="zh-CN" b="1" i="1">
                                    <a:solidFill>
                                      <a:srgbClr val="4141FF"/>
                                    </a:solidFill>
                                    <a:latin typeface="Cambria Math" panose="02040503050406030204" pitchFamily="18" charset="0"/>
                                  </a:rPr>
                                </m:ctrlPr>
                              </m:sSubPr>
                              <m:e>
                                <m:r>
                                  <a:rPr lang="en-US" altLang="zh-CN" b="1" i="1">
                                    <a:solidFill>
                                      <a:srgbClr val="4141FF"/>
                                    </a:solidFill>
                                    <a:latin typeface="Cambria Math" panose="02040503050406030204" pitchFamily="18" charset="0"/>
                                  </a:rPr>
                                  <m:t>𝒙</m:t>
                                </m:r>
                              </m:e>
                              <m:sub>
                                <m:r>
                                  <a:rPr lang="en-US" altLang="zh-CN" b="1" i="1">
                                    <a:solidFill>
                                      <a:srgbClr val="4141FF"/>
                                    </a:solidFill>
                                    <a:latin typeface="Cambria Math" panose="02040503050406030204" pitchFamily="18" charset="0"/>
                                  </a:rPr>
                                  <m:t>𝒊</m:t>
                                </m:r>
                                <m:r>
                                  <a:rPr lang="en-US" altLang="zh-CN" b="1" i="1" smtClean="0">
                                    <a:solidFill>
                                      <a:srgbClr val="4141FF"/>
                                    </a:solidFill>
                                    <a:latin typeface="Cambria Math" panose="02040503050406030204" pitchFamily="18" charset="0"/>
                                  </a:rPr>
                                  <m:t>𝟑</m:t>
                                </m:r>
                              </m:sub>
                            </m:sSub>
                            <m:r>
                              <a:rPr lang="en-US" altLang="zh-CN" i="1">
                                <a:solidFill>
                                  <a:srgbClr val="4141FF"/>
                                </a:solidFill>
                                <a:latin typeface="Cambria Math" panose="02040503050406030204" pitchFamily="18" charset="0"/>
                              </a:rPr>
                              <m:t>−</m:t>
                            </m:r>
                            <m:sSub>
                              <m:sSubPr>
                                <m:ctrlPr>
                                  <a:rPr lang="en-US" altLang="zh-CN" b="1" i="1">
                                    <a:solidFill>
                                      <a:srgbClr val="4141FF"/>
                                    </a:solidFill>
                                    <a:latin typeface="Cambria Math" panose="02040503050406030204" pitchFamily="18" charset="0"/>
                                  </a:rPr>
                                </m:ctrlPr>
                              </m:sSubPr>
                              <m:e>
                                <m:r>
                                  <a:rPr lang="en-US" altLang="zh-CN" b="1" i="1">
                                    <a:solidFill>
                                      <a:srgbClr val="4141FF"/>
                                    </a:solidFill>
                                    <a:latin typeface="Cambria Math" panose="02040503050406030204" pitchFamily="18" charset="0"/>
                                  </a:rPr>
                                  <m:t>𝒙</m:t>
                                </m:r>
                              </m:e>
                              <m:sub>
                                <m:r>
                                  <a:rPr lang="en-US" altLang="zh-CN" b="1" i="1" smtClean="0">
                                    <a:solidFill>
                                      <a:srgbClr val="4141FF"/>
                                    </a:solidFill>
                                    <a:latin typeface="Cambria Math" panose="02040503050406030204" pitchFamily="18" charset="0"/>
                                  </a:rPr>
                                  <m:t>𝒋</m:t>
                                </m:r>
                                <m:r>
                                  <a:rPr lang="en-US" altLang="zh-CN" b="1" i="1" smtClean="0">
                                    <a:solidFill>
                                      <a:srgbClr val="4141FF"/>
                                    </a:solidFill>
                                    <a:latin typeface="Cambria Math" panose="02040503050406030204" pitchFamily="18" charset="0"/>
                                  </a:rPr>
                                  <m:t>𝟑</m:t>
                                </m:r>
                              </m:sub>
                            </m:sSub>
                            <m:r>
                              <a:rPr lang="en-US" altLang="zh-CN" b="1" i="1">
                                <a:solidFill>
                                  <a:srgbClr val="4141FF"/>
                                </a:solidFill>
                                <a:latin typeface="Cambria Math" panose="02040503050406030204" pitchFamily="18" charset="0"/>
                              </a:rPr>
                              <m:t>|</m:t>
                            </m:r>
                          </m:e>
                          <m:sup>
                            <m:r>
                              <a:rPr lang="en-US" altLang="zh-CN" b="1" i="1">
                                <a:solidFill>
                                  <a:srgbClr val="4141FF"/>
                                </a:solidFill>
                                <a:latin typeface="Cambria Math" panose="02040503050406030204" pitchFamily="18" charset="0"/>
                              </a:rPr>
                              <m:t>𝟐</m:t>
                            </m:r>
                          </m:sup>
                        </m:sSup>
                      </m:e>
                    </m:rad>
                  </m:oMath>
                </a14:m>
                <a:endParaRPr lang="en-US" altLang="zh-CN" b="1" dirty="0">
                  <a:solidFill>
                    <a:srgbClr val="4141FF"/>
                  </a:solidFill>
                  <a:latin typeface="华文仿宋" panose="02010600040101010101" pitchFamily="2" charset="-122"/>
                  <a:ea typeface="华文仿宋" panose="02010600040101010101" pitchFamily="2" charset="-122"/>
                </a:endParaRPr>
              </a:p>
              <a:p>
                <a:pPr lvl="1"/>
                <a14:m>
                  <m:oMath xmlns:m="http://schemas.openxmlformats.org/officeDocument/2006/math">
                    <m:sSub>
                      <m:sSubPr>
                        <m:ctrlPr>
                          <a:rPr lang="en-US" altLang="zh-CN" b="1" i="1">
                            <a:solidFill>
                              <a:srgbClr val="4141FF"/>
                            </a:solidFill>
                            <a:latin typeface="Cambria Math" panose="02040503050406030204" pitchFamily="18" charset="0"/>
                          </a:rPr>
                        </m:ctrlPr>
                      </m:sSubPr>
                      <m:e>
                        <m:r>
                          <a:rPr lang="zh-CN" altLang="en-US" b="1" i="1">
                            <a:solidFill>
                              <a:srgbClr val="4141FF"/>
                            </a:solidFill>
                            <a:latin typeface="Cambria Math" panose="02040503050406030204" pitchFamily="18" charset="0"/>
                          </a:rPr>
                          <m:t>𝜶</m:t>
                        </m:r>
                      </m:e>
                      <m:sub>
                        <m:r>
                          <a:rPr lang="en-US" altLang="zh-CN" b="1" i="1">
                            <a:solidFill>
                              <a:srgbClr val="4141FF"/>
                            </a:solidFill>
                            <a:latin typeface="Cambria Math" panose="02040503050406030204" pitchFamily="18" charset="0"/>
                          </a:rPr>
                          <m:t>𝟏</m:t>
                        </m:r>
                      </m:sub>
                    </m:sSub>
                  </m:oMath>
                </a14:m>
                <a:r>
                  <a:rPr lang="en-US" altLang="zh-CN" dirty="0">
                    <a:solidFill>
                      <a:srgbClr val="4141FF"/>
                    </a:solidFill>
                    <a:latin typeface="华文仿宋" panose="02010600040101010101" pitchFamily="2" charset="-122"/>
                    <a:ea typeface="华文仿宋" panose="02010600040101010101" pitchFamily="2" charset="-122"/>
                  </a:rPr>
                  <a:t>+</a:t>
                </a:r>
                <a:r>
                  <a:rPr lang="en-US" altLang="zh-CN" b="1" dirty="0">
                    <a:solidFill>
                      <a:srgbClr val="4141FF"/>
                    </a:solidFill>
                    <a:latin typeface="华文仿宋" panose="02010600040101010101" pitchFamily="2" charset="-122"/>
                    <a:ea typeface="华文仿宋" panose="02010600040101010101" pitchFamily="2" charset="-122"/>
                  </a:rPr>
                  <a:t> </a:t>
                </a:r>
                <a14:m>
                  <m:oMath xmlns:m="http://schemas.openxmlformats.org/officeDocument/2006/math">
                    <m:sSub>
                      <m:sSubPr>
                        <m:ctrlPr>
                          <a:rPr lang="en-US" altLang="zh-CN" b="1" i="1">
                            <a:solidFill>
                              <a:srgbClr val="4141FF"/>
                            </a:solidFill>
                            <a:latin typeface="Cambria Math" panose="02040503050406030204" pitchFamily="18" charset="0"/>
                          </a:rPr>
                        </m:ctrlPr>
                      </m:sSubPr>
                      <m:e>
                        <m:r>
                          <a:rPr lang="zh-CN" altLang="en-US" b="1" i="1">
                            <a:solidFill>
                              <a:srgbClr val="4141FF"/>
                            </a:solidFill>
                            <a:latin typeface="Cambria Math" panose="02040503050406030204" pitchFamily="18" charset="0"/>
                          </a:rPr>
                          <m:t>𝜶</m:t>
                        </m:r>
                      </m:e>
                      <m:sub>
                        <m:r>
                          <a:rPr lang="en-US" altLang="zh-CN" b="1" i="1" smtClean="0">
                            <a:solidFill>
                              <a:srgbClr val="4141FF"/>
                            </a:solidFill>
                            <a:latin typeface="Cambria Math" panose="02040503050406030204" pitchFamily="18" charset="0"/>
                          </a:rPr>
                          <m:t>𝟐</m:t>
                        </m:r>
                      </m:sub>
                    </m:sSub>
                  </m:oMath>
                </a14:m>
                <a:r>
                  <a:rPr lang="en-US" altLang="zh-CN" dirty="0">
                    <a:solidFill>
                      <a:srgbClr val="4141FF"/>
                    </a:solidFill>
                    <a:latin typeface="华文仿宋" panose="02010600040101010101" pitchFamily="2" charset="-122"/>
                    <a:ea typeface="华文仿宋" panose="02010600040101010101" pitchFamily="2" charset="-122"/>
                  </a:rPr>
                  <a:t>+</a:t>
                </a:r>
                <a:r>
                  <a:rPr lang="en-US" altLang="zh-CN" b="1" dirty="0">
                    <a:solidFill>
                      <a:srgbClr val="4141FF"/>
                    </a:solidFill>
                    <a:latin typeface="华文仿宋" panose="02010600040101010101" pitchFamily="2" charset="-122"/>
                    <a:ea typeface="华文仿宋" panose="02010600040101010101" pitchFamily="2" charset="-122"/>
                  </a:rPr>
                  <a:t> </a:t>
                </a:r>
                <a14:m>
                  <m:oMath xmlns:m="http://schemas.openxmlformats.org/officeDocument/2006/math">
                    <m:sSub>
                      <m:sSubPr>
                        <m:ctrlPr>
                          <a:rPr lang="en-US" altLang="zh-CN" b="1" i="1">
                            <a:solidFill>
                              <a:srgbClr val="4141FF"/>
                            </a:solidFill>
                            <a:latin typeface="Cambria Math" panose="02040503050406030204" pitchFamily="18" charset="0"/>
                          </a:rPr>
                        </m:ctrlPr>
                      </m:sSubPr>
                      <m:e>
                        <m:r>
                          <a:rPr lang="zh-CN" altLang="en-US" b="1" i="1">
                            <a:solidFill>
                              <a:srgbClr val="4141FF"/>
                            </a:solidFill>
                            <a:latin typeface="Cambria Math" panose="02040503050406030204" pitchFamily="18" charset="0"/>
                          </a:rPr>
                          <m:t>𝜶</m:t>
                        </m:r>
                      </m:e>
                      <m:sub>
                        <m:r>
                          <a:rPr lang="en-US" altLang="zh-CN" b="1" i="1" smtClean="0">
                            <a:solidFill>
                              <a:srgbClr val="4141FF"/>
                            </a:solidFill>
                            <a:latin typeface="Cambria Math" panose="02040503050406030204" pitchFamily="18" charset="0"/>
                          </a:rPr>
                          <m:t>𝟑</m:t>
                        </m:r>
                      </m:sub>
                    </m:sSub>
                  </m:oMath>
                </a14:m>
                <a:r>
                  <a:rPr lang="en-US" altLang="zh-CN" dirty="0">
                    <a:solidFill>
                      <a:srgbClr val="4141FF"/>
                    </a:solidFill>
                    <a:latin typeface="华文仿宋" panose="02010600040101010101" pitchFamily="2" charset="-122"/>
                    <a:ea typeface="华文仿宋" panose="02010600040101010101" pitchFamily="2" charset="-122"/>
                  </a:rPr>
                  <a:t>=1</a:t>
                </a:r>
              </a:p>
            </p:txBody>
          </p:sp>
        </mc:Choice>
        <mc:Fallback xmlns="">
          <p:sp>
            <p:nvSpPr>
              <p:cNvPr id="3" name="内容占位符 2">
                <a:extLst>
                  <a:ext uri="{FF2B5EF4-FFF2-40B4-BE49-F238E27FC236}">
                    <a16:creationId xmlns:a16="http://schemas.microsoft.com/office/drawing/2014/main" id="{40342EC6-E9A7-445F-84FE-6C4A8F4A463E}"/>
                  </a:ext>
                </a:extLst>
              </p:cNvPr>
              <p:cNvSpPr>
                <a:spLocks noGrp="1" noRot="1" noChangeAspect="1" noMove="1" noResize="1" noEditPoints="1" noAdjustHandles="1" noChangeArrowheads="1" noChangeShapeType="1" noTextEdit="1"/>
              </p:cNvSpPr>
              <p:nvPr>
                <p:ph idx="1"/>
              </p:nvPr>
            </p:nvSpPr>
            <p:spPr>
              <a:xfrm>
                <a:off x="251520" y="1630718"/>
                <a:ext cx="8568952" cy="4750610"/>
              </a:xfrm>
              <a:blipFill>
                <a:blip r:embed="rId2"/>
                <a:stretch>
                  <a:fillRect l="-498" t="-1027" r="-498"/>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552D9018-703F-41DE-BC9C-F3D7E61753FF}"/>
              </a:ext>
            </a:extLst>
          </p:cNvPr>
          <p:cNvSpPr>
            <a:spLocks noGrp="1"/>
          </p:cNvSpPr>
          <p:nvPr>
            <p:ph type="sldNum" sz="quarter" idx="12"/>
          </p:nvPr>
        </p:nvSpPr>
        <p:spPr/>
        <p:txBody>
          <a:bodyPr/>
          <a:lstStyle/>
          <a:p>
            <a:pPr>
              <a:defRPr/>
            </a:pPr>
            <a:fld id="{FB69438D-0944-4691-B6A1-176C2FF8382E}" type="slidenum">
              <a:rPr lang="en-US" altLang="zh-CN" smtClean="0"/>
              <a:pPr>
                <a:defRPr/>
              </a:pPr>
              <a:t>12</a:t>
            </a:fld>
            <a:endParaRPr lang="en-US" altLang="zh-CN"/>
          </a:p>
        </p:txBody>
      </p:sp>
    </p:spTree>
    <p:extLst>
      <p:ext uri="{BB962C8B-B14F-4D97-AF65-F5344CB8AC3E}">
        <p14:creationId xmlns:p14="http://schemas.microsoft.com/office/powerpoint/2010/main" val="102266187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AAC64792-7EDD-4B87-AE26-69B4BE256596}" type="slidenum">
              <a:rPr lang="en-US" altLang="zh-CN" smtClean="0"/>
              <a:pPr/>
              <a:t>120</a:t>
            </a:fld>
            <a:endParaRPr lang="en-US" altLang="zh-CN"/>
          </a:p>
        </p:txBody>
      </p:sp>
      <p:sp>
        <p:nvSpPr>
          <p:cNvPr id="48" name="Rectangle 2"/>
          <p:cNvSpPr txBox="1">
            <a:spLocks noChangeArrowheads="1"/>
          </p:cNvSpPr>
          <p:nvPr/>
        </p:nvSpPr>
        <p:spPr bwMode="auto">
          <a:xfrm>
            <a:off x="609600" y="0"/>
            <a:ext cx="7772400" cy="1143000"/>
          </a:xfrm>
          <a:prstGeom prst="rect">
            <a:avLst/>
          </a:prstGeom>
          <a:solidFill>
            <a:srgbClr val="33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bg1"/>
                </a:solidFill>
                <a:latin typeface="+mj-lt"/>
                <a:ea typeface="+mj-ea"/>
                <a:cs typeface="+mj-cs"/>
              </a:defRPr>
            </a:lvl1pPr>
            <a:lvl2pPr algn="ctr" rtl="0" fontAlgn="base">
              <a:spcBef>
                <a:spcPct val="0"/>
              </a:spcBef>
              <a:spcAft>
                <a:spcPct val="0"/>
              </a:spcAft>
              <a:defRPr sz="4400">
                <a:solidFill>
                  <a:schemeClr val="bg1"/>
                </a:solidFill>
                <a:latin typeface="Arial Black" panose="020B0A04020102020204" pitchFamily="34" charset="0"/>
              </a:defRPr>
            </a:lvl2pPr>
            <a:lvl3pPr algn="ctr" rtl="0" fontAlgn="base">
              <a:spcBef>
                <a:spcPct val="0"/>
              </a:spcBef>
              <a:spcAft>
                <a:spcPct val="0"/>
              </a:spcAft>
              <a:defRPr sz="4400">
                <a:solidFill>
                  <a:schemeClr val="bg1"/>
                </a:solidFill>
                <a:latin typeface="Arial Black" panose="020B0A04020102020204" pitchFamily="34" charset="0"/>
              </a:defRPr>
            </a:lvl3pPr>
            <a:lvl4pPr algn="ctr" rtl="0" fontAlgn="base">
              <a:spcBef>
                <a:spcPct val="0"/>
              </a:spcBef>
              <a:spcAft>
                <a:spcPct val="0"/>
              </a:spcAft>
              <a:defRPr sz="4400">
                <a:solidFill>
                  <a:schemeClr val="bg1"/>
                </a:solidFill>
                <a:latin typeface="Arial Black" panose="020B0A04020102020204" pitchFamily="34" charset="0"/>
              </a:defRPr>
            </a:lvl4pPr>
            <a:lvl5pPr algn="ctr" rtl="0" fontAlgn="base">
              <a:spcBef>
                <a:spcPct val="0"/>
              </a:spcBef>
              <a:spcAft>
                <a:spcPct val="0"/>
              </a:spcAft>
              <a:defRPr sz="4400">
                <a:solidFill>
                  <a:schemeClr val="bg1"/>
                </a:solidFill>
                <a:latin typeface="Arial Black" panose="020B0A04020102020204" pitchFamily="34" charset="0"/>
              </a:defRPr>
            </a:lvl5pPr>
            <a:lvl6pPr marL="457200" algn="ctr" rtl="0" fontAlgn="base">
              <a:spcBef>
                <a:spcPct val="0"/>
              </a:spcBef>
              <a:spcAft>
                <a:spcPct val="0"/>
              </a:spcAft>
              <a:defRPr sz="4400">
                <a:solidFill>
                  <a:schemeClr val="bg1"/>
                </a:solidFill>
                <a:latin typeface="Arial Black" panose="020B0A04020102020204" pitchFamily="34" charset="0"/>
              </a:defRPr>
            </a:lvl6pPr>
            <a:lvl7pPr marL="914400" algn="ctr" rtl="0" fontAlgn="base">
              <a:spcBef>
                <a:spcPct val="0"/>
              </a:spcBef>
              <a:spcAft>
                <a:spcPct val="0"/>
              </a:spcAft>
              <a:defRPr sz="4400">
                <a:solidFill>
                  <a:schemeClr val="bg1"/>
                </a:solidFill>
                <a:latin typeface="Arial Black" panose="020B0A04020102020204" pitchFamily="34" charset="0"/>
              </a:defRPr>
            </a:lvl7pPr>
            <a:lvl8pPr marL="1371600" algn="ctr" rtl="0" fontAlgn="base">
              <a:spcBef>
                <a:spcPct val="0"/>
              </a:spcBef>
              <a:spcAft>
                <a:spcPct val="0"/>
              </a:spcAft>
              <a:defRPr sz="4400">
                <a:solidFill>
                  <a:schemeClr val="bg1"/>
                </a:solidFill>
                <a:latin typeface="Arial Black" panose="020B0A04020102020204" pitchFamily="34" charset="0"/>
              </a:defRPr>
            </a:lvl8pPr>
            <a:lvl9pPr marL="1828800" algn="ctr" rtl="0" fontAlgn="base">
              <a:spcBef>
                <a:spcPct val="0"/>
              </a:spcBef>
              <a:spcAft>
                <a:spcPct val="0"/>
              </a:spcAft>
              <a:defRPr sz="4400">
                <a:solidFill>
                  <a:schemeClr val="bg1"/>
                </a:solidFill>
                <a:latin typeface="Arial Black" panose="020B0A040201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400" b="0" i="0" u="none" strike="noStrike" kern="1200" cap="none" spc="0" normalizeH="0" baseline="0" noProof="0">
                <a:ln>
                  <a:noFill/>
                </a:ln>
                <a:solidFill>
                  <a:srgbClr val="FFFFFF"/>
                </a:solidFill>
                <a:effectLst/>
                <a:uLnTx/>
                <a:uFillTx/>
                <a:latin typeface="Arial Black"/>
                <a:ea typeface="SimSun" panose="02010600030101010101" pitchFamily="2" charset="-122"/>
              </a:rPr>
              <a:t>Density-Connectivity</a:t>
            </a:r>
          </a:p>
        </p:txBody>
      </p:sp>
      <p:sp>
        <p:nvSpPr>
          <p:cNvPr id="49" name="Rectangle 3"/>
          <p:cNvSpPr>
            <a:spLocks noChangeArrowheads="1"/>
          </p:cNvSpPr>
          <p:nvPr/>
        </p:nvSpPr>
        <p:spPr bwMode="auto">
          <a:xfrm>
            <a:off x="838200" y="1371600"/>
            <a:ext cx="76612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CC0000"/>
              </a:buClr>
              <a:buFont typeface="Wingdings 2" panose="05020102010507070707" pitchFamily="18" charset="2"/>
              <a:buChar char="¢"/>
              <a:defRPr sz="3000" b="1">
                <a:solidFill>
                  <a:schemeClr val="accent2"/>
                </a:solidFill>
                <a:latin typeface="Times New Roman" panose="02020603050405020304" pitchFamily="18" charset="0"/>
              </a:defRPr>
            </a:lvl1pPr>
            <a:lvl2pPr marL="742950" indent="-285750">
              <a:spcBef>
                <a:spcPct val="20000"/>
              </a:spcBef>
              <a:buClr>
                <a:srgbClr val="CC0000"/>
              </a:buClr>
              <a:buFont typeface="Monotype Sorts" pitchFamily="2" charset="2"/>
              <a:buChar char="q"/>
              <a:defRPr sz="2600" b="1">
                <a:solidFill>
                  <a:schemeClr val="accent2"/>
                </a:solidFill>
                <a:latin typeface="Times New Roman" panose="02020603050405020304" pitchFamily="18" charset="0"/>
              </a:defRPr>
            </a:lvl2pPr>
            <a:lvl3pPr marL="1143000" indent="-228600">
              <a:spcBef>
                <a:spcPct val="20000"/>
              </a:spcBef>
              <a:buClr>
                <a:srgbClr val="CC0000"/>
              </a:buClr>
              <a:buFont typeface="Wingdings" panose="05000000000000000000" pitchFamily="2" charset="2"/>
              <a:buChar char="m"/>
              <a:defRPr sz="2400" b="1">
                <a:solidFill>
                  <a:schemeClr val="accent2"/>
                </a:solidFill>
                <a:latin typeface="Times New Roman" panose="02020603050405020304" pitchFamily="18" charset="0"/>
              </a:defRPr>
            </a:lvl3pPr>
            <a:lvl4pPr marL="1600200" indent="-228600">
              <a:spcBef>
                <a:spcPct val="20000"/>
              </a:spcBef>
              <a:buClr>
                <a:srgbClr val="CC0000"/>
              </a:buClr>
              <a:buFont typeface="Wingdings 2" panose="05020102010507070707" pitchFamily="18" charset="2"/>
              <a:buChar char="¢"/>
              <a:defRPr sz="2000">
                <a:solidFill>
                  <a:schemeClr val="accent2"/>
                </a:solidFill>
                <a:latin typeface="Times New Roman" panose="02020603050405020304" pitchFamily="18" charset="0"/>
              </a:defRPr>
            </a:lvl4pPr>
            <a:lvl5pPr marL="2057400" indent="-228600">
              <a:spcBef>
                <a:spcPct val="20000"/>
              </a:spcBef>
              <a:buClr>
                <a:srgbClr val="CC0000"/>
              </a:buClr>
              <a:buFont typeface="Wingdings 2" panose="05020102010507070707" pitchFamily="18" charset="2"/>
              <a:buChar char="¢"/>
              <a:defRPr sz="2000">
                <a:solidFill>
                  <a:schemeClr val="accent2"/>
                </a:solidFill>
                <a:latin typeface="Times New Roman" panose="02020603050405020304" pitchFamily="18" charset="0"/>
              </a:defRPr>
            </a:lvl5pPr>
            <a:lvl6pPr marL="2514600" indent="-228600" fontAlgn="base">
              <a:spcBef>
                <a:spcPct val="20000"/>
              </a:spcBef>
              <a:spcAft>
                <a:spcPct val="0"/>
              </a:spcAft>
              <a:buClr>
                <a:srgbClr val="CC0000"/>
              </a:buClr>
              <a:buFont typeface="Wingdings 2" panose="05020102010507070707" pitchFamily="18" charset="2"/>
              <a:buChar char="¢"/>
              <a:defRPr sz="2000">
                <a:solidFill>
                  <a:schemeClr val="accent2"/>
                </a:solidFill>
                <a:latin typeface="Times New Roman" panose="02020603050405020304" pitchFamily="18" charset="0"/>
              </a:defRPr>
            </a:lvl6pPr>
            <a:lvl7pPr marL="2971800" indent="-228600" fontAlgn="base">
              <a:spcBef>
                <a:spcPct val="20000"/>
              </a:spcBef>
              <a:spcAft>
                <a:spcPct val="0"/>
              </a:spcAft>
              <a:buClr>
                <a:srgbClr val="CC0000"/>
              </a:buClr>
              <a:buFont typeface="Wingdings 2" panose="05020102010507070707" pitchFamily="18" charset="2"/>
              <a:buChar char="¢"/>
              <a:defRPr sz="2000">
                <a:solidFill>
                  <a:schemeClr val="accent2"/>
                </a:solidFill>
                <a:latin typeface="Times New Roman" panose="02020603050405020304" pitchFamily="18" charset="0"/>
              </a:defRPr>
            </a:lvl7pPr>
            <a:lvl8pPr marL="3429000" indent="-228600" fontAlgn="base">
              <a:spcBef>
                <a:spcPct val="20000"/>
              </a:spcBef>
              <a:spcAft>
                <a:spcPct val="0"/>
              </a:spcAft>
              <a:buClr>
                <a:srgbClr val="CC0000"/>
              </a:buClr>
              <a:buFont typeface="Wingdings 2" panose="05020102010507070707" pitchFamily="18" charset="2"/>
              <a:buChar char="¢"/>
              <a:defRPr sz="2000">
                <a:solidFill>
                  <a:schemeClr val="accent2"/>
                </a:solidFill>
                <a:latin typeface="Times New Roman" panose="02020603050405020304" pitchFamily="18" charset="0"/>
              </a:defRPr>
            </a:lvl8pPr>
            <a:lvl9pPr marL="3886200" indent="-228600" fontAlgn="base">
              <a:spcBef>
                <a:spcPct val="20000"/>
              </a:spcBef>
              <a:spcAft>
                <a:spcPct val="0"/>
              </a:spcAft>
              <a:buClr>
                <a:srgbClr val="CC0000"/>
              </a:buClr>
              <a:buFont typeface="Wingdings 2" panose="05020102010507070707" pitchFamily="18" charset="2"/>
              <a:buChar char="¢"/>
              <a:defRPr sz="2000">
                <a:solidFill>
                  <a:schemeClr val="accent2"/>
                </a:solidFill>
                <a:latin typeface="Times New Roman" panose="02020603050405020304" pitchFamily="18" charset="0"/>
              </a:defRPr>
            </a:lvl9pPr>
          </a:lstStyle>
          <a:p>
            <a:pPr marL="342900" marR="0" lvl="0" indent="-342900" defTabSz="914400" eaLnBrk="1" fontAlgn="auto" latinLnBrk="0" hangingPunct="1">
              <a:lnSpc>
                <a:spcPct val="100000"/>
              </a:lnSpc>
              <a:spcBef>
                <a:spcPct val="50000"/>
              </a:spcBef>
              <a:spcAft>
                <a:spcPts val="0"/>
              </a:spcAft>
              <a:buClr>
                <a:srgbClr val="CC0000"/>
              </a:buClr>
              <a:buSzTx/>
              <a:buFont typeface="Wingdings 2" panose="05020102010507070707" pitchFamily="18" charset="2"/>
              <a:buChar char="¢"/>
              <a:tabLst/>
              <a:defRPr/>
            </a:pPr>
            <a:r>
              <a:rPr kumimoji="0" lang="en-US" altLang="zh-CN" sz="3000" b="1" i="0" u="none" strike="noStrike" kern="0" cap="none" spc="0" normalizeH="0" baseline="0" noProof="0" dirty="0">
                <a:ln>
                  <a:noFill/>
                </a:ln>
                <a:solidFill>
                  <a:srgbClr val="3333CC"/>
                </a:solidFill>
                <a:effectLst/>
                <a:uLnTx/>
                <a:uFillTx/>
                <a:latin typeface="Times New Roman" panose="02020603050405020304" pitchFamily="18" charset="0"/>
              </a:rPr>
              <a:t>Density-reachable is not symmetric</a:t>
            </a:r>
          </a:p>
          <a:p>
            <a:pPr marL="742950" marR="0" lvl="1" indent="-285750" defTabSz="914400" eaLnBrk="1" fontAlgn="auto" latinLnBrk="0" hangingPunct="1">
              <a:lnSpc>
                <a:spcPct val="100000"/>
              </a:lnSpc>
              <a:spcBef>
                <a:spcPct val="50000"/>
              </a:spcBef>
              <a:spcAft>
                <a:spcPts val="0"/>
              </a:spcAft>
              <a:buClr>
                <a:srgbClr val="CC0000"/>
              </a:buClr>
              <a:buSzTx/>
              <a:buFont typeface="Monotype Sorts" pitchFamily="2" charset="2"/>
              <a:buChar char="q"/>
              <a:tabLst/>
              <a:defRPr/>
            </a:pPr>
            <a:r>
              <a:rPr kumimoji="0" lang="en-US" altLang="zh-CN" sz="2600" b="1" i="0" u="none" strike="noStrike" kern="0" cap="none" spc="0" normalizeH="0" baseline="0" noProof="0" dirty="0">
                <a:ln>
                  <a:noFill/>
                </a:ln>
                <a:solidFill>
                  <a:srgbClr val="3333CC"/>
                </a:solidFill>
                <a:effectLst/>
                <a:uLnTx/>
                <a:uFillTx/>
                <a:latin typeface="Times New Roman" panose="02020603050405020304" pitchFamily="18" charset="0"/>
              </a:rPr>
              <a:t> not good enough to describe clusters </a:t>
            </a:r>
          </a:p>
          <a:p>
            <a:pPr marL="342900" marR="0" lvl="0" indent="-342900" defTabSz="914400" eaLnBrk="1" fontAlgn="auto" latinLnBrk="0" hangingPunct="1">
              <a:lnSpc>
                <a:spcPct val="100000"/>
              </a:lnSpc>
              <a:spcBef>
                <a:spcPct val="50000"/>
              </a:spcBef>
              <a:spcAft>
                <a:spcPts val="0"/>
              </a:spcAft>
              <a:buClr>
                <a:srgbClr val="CC0000"/>
              </a:buClr>
              <a:buSzTx/>
              <a:buFont typeface="Wingdings 2" panose="05020102010507070707" pitchFamily="18" charset="2"/>
              <a:buChar char="¢"/>
              <a:tabLst/>
              <a:defRPr/>
            </a:pPr>
            <a:r>
              <a:rPr kumimoji="0" lang="en-US" altLang="zh-CN" sz="3000" b="1" i="0" u="none" strike="noStrike" kern="0" cap="none" spc="0" normalizeH="0" baseline="0" noProof="0" dirty="0">
                <a:ln>
                  <a:noFill/>
                </a:ln>
                <a:solidFill>
                  <a:srgbClr val="3333CC"/>
                </a:solidFill>
                <a:effectLst/>
                <a:uLnTx/>
                <a:uFillTx/>
                <a:latin typeface="Times New Roman" panose="02020603050405020304" pitchFamily="18" charset="0"/>
              </a:rPr>
              <a:t>Density-Connected</a:t>
            </a:r>
          </a:p>
          <a:p>
            <a:pPr marL="742950" marR="0" lvl="1" indent="-285750" defTabSz="914400" eaLnBrk="1" fontAlgn="auto" latinLnBrk="0" hangingPunct="1">
              <a:lnSpc>
                <a:spcPct val="100000"/>
              </a:lnSpc>
              <a:spcBef>
                <a:spcPct val="50000"/>
              </a:spcBef>
              <a:spcAft>
                <a:spcPts val="0"/>
              </a:spcAft>
              <a:buClr>
                <a:srgbClr val="CC0000"/>
              </a:buClr>
              <a:buSzTx/>
              <a:buFont typeface="Monotype Sorts" pitchFamily="2" charset="2"/>
              <a:buChar char="q"/>
              <a:tabLst/>
              <a:defRPr/>
            </a:pPr>
            <a:r>
              <a:rPr kumimoji="0" lang="en-US" altLang="zh-CN" sz="2600" b="1" i="0" u="none" strike="noStrike" kern="0" cap="none" spc="0" normalizeH="0" baseline="0" noProof="0" dirty="0">
                <a:ln>
                  <a:noFill/>
                </a:ln>
                <a:solidFill>
                  <a:srgbClr val="3333CC"/>
                </a:solidFill>
                <a:effectLst/>
                <a:uLnTx/>
                <a:uFillTx/>
                <a:latin typeface="Times New Roman" panose="02020603050405020304" pitchFamily="18" charset="0"/>
              </a:rPr>
              <a:t>A pair of points p and q are density-connected  if they are commonly density-reachable from a point o.</a:t>
            </a:r>
          </a:p>
          <a:p>
            <a:pPr marL="342900" marR="0" lvl="0" indent="-342900" defTabSz="914400" eaLnBrk="1" fontAlgn="auto" latinLnBrk="0" hangingPunct="1">
              <a:lnSpc>
                <a:spcPct val="100000"/>
              </a:lnSpc>
              <a:spcBef>
                <a:spcPct val="20000"/>
              </a:spcBef>
              <a:spcAft>
                <a:spcPts val="0"/>
              </a:spcAft>
              <a:buClr>
                <a:srgbClr val="CC0000"/>
              </a:buClr>
              <a:buSzTx/>
              <a:buFont typeface="Wingdings 2" panose="05020102010507070707" pitchFamily="18" charset="2"/>
              <a:buNone/>
              <a:tabLst/>
              <a:defRPr/>
            </a:pPr>
            <a:endParaRPr kumimoji="0" lang="en-US" altLang="zh-CN" sz="3000" b="1" i="0" u="none" strike="noStrike" kern="0" cap="none" spc="0" normalizeH="0" baseline="0" noProof="0" dirty="0">
              <a:ln>
                <a:noFill/>
              </a:ln>
              <a:solidFill>
                <a:srgbClr val="3333CC"/>
              </a:solidFill>
              <a:effectLst/>
              <a:uLnTx/>
              <a:uFillTx/>
              <a:latin typeface="Times New Roman" panose="02020603050405020304" pitchFamily="18" charset="0"/>
            </a:endParaRPr>
          </a:p>
        </p:txBody>
      </p:sp>
      <p:grpSp>
        <p:nvGrpSpPr>
          <p:cNvPr id="50" name="Group 4"/>
          <p:cNvGrpSpPr>
            <a:grpSpLocks/>
          </p:cNvGrpSpPr>
          <p:nvPr/>
        </p:nvGrpSpPr>
        <p:grpSpPr bwMode="auto">
          <a:xfrm>
            <a:off x="323528" y="4838700"/>
            <a:ext cx="2863850" cy="1638300"/>
            <a:chOff x="1920" y="3024"/>
            <a:chExt cx="1804" cy="1032"/>
          </a:xfrm>
        </p:grpSpPr>
        <p:sp>
          <p:nvSpPr>
            <p:cNvPr id="51" name="Oval 5"/>
            <p:cNvSpPr>
              <a:spLocks noChangeArrowheads="1"/>
            </p:cNvSpPr>
            <p:nvPr/>
          </p:nvSpPr>
          <p:spPr bwMode="auto">
            <a:xfrm>
              <a:off x="2406" y="3373"/>
              <a:ext cx="63" cy="62"/>
            </a:xfrm>
            <a:prstGeom prst="ellipse">
              <a:avLst/>
            </a:prstGeom>
            <a:solidFill>
              <a:srgbClr val="0000CC"/>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52" name="Oval 6"/>
            <p:cNvSpPr>
              <a:spLocks noChangeArrowheads="1"/>
            </p:cNvSpPr>
            <p:nvPr/>
          </p:nvSpPr>
          <p:spPr bwMode="auto">
            <a:xfrm>
              <a:off x="2618" y="3443"/>
              <a:ext cx="62" cy="63"/>
            </a:xfrm>
            <a:prstGeom prst="ellipse">
              <a:avLst/>
            </a:prstGeom>
            <a:solidFill>
              <a:srgbClr val="0000CC"/>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53" name="Oval 7"/>
            <p:cNvSpPr>
              <a:spLocks noChangeArrowheads="1"/>
            </p:cNvSpPr>
            <p:nvPr/>
          </p:nvSpPr>
          <p:spPr bwMode="auto">
            <a:xfrm>
              <a:off x="2618" y="3232"/>
              <a:ext cx="62" cy="62"/>
            </a:xfrm>
            <a:prstGeom prst="ellipse">
              <a:avLst/>
            </a:prstGeom>
            <a:solidFill>
              <a:srgbClr val="0000CC"/>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54" name="Oval 8"/>
            <p:cNvSpPr>
              <a:spLocks noChangeArrowheads="1"/>
            </p:cNvSpPr>
            <p:nvPr/>
          </p:nvSpPr>
          <p:spPr bwMode="auto">
            <a:xfrm>
              <a:off x="2336" y="3654"/>
              <a:ext cx="62" cy="63"/>
            </a:xfrm>
            <a:prstGeom prst="ellipse">
              <a:avLst/>
            </a:prstGeom>
            <a:solidFill>
              <a:srgbClr val="0000CC"/>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55" name="Oval 9"/>
            <p:cNvSpPr>
              <a:spLocks noChangeArrowheads="1"/>
            </p:cNvSpPr>
            <p:nvPr/>
          </p:nvSpPr>
          <p:spPr bwMode="auto">
            <a:xfrm>
              <a:off x="2477" y="3514"/>
              <a:ext cx="62" cy="62"/>
            </a:xfrm>
            <a:prstGeom prst="ellipse">
              <a:avLst/>
            </a:prstGeom>
            <a:solidFill>
              <a:srgbClr val="0000CC"/>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56" name="Oval 10"/>
            <p:cNvSpPr>
              <a:spLocks noChangeArrowheads="1"/>
            </p:cNvSpPr>
            <p:nvPr/>
          </p:nvSpPr>
          <p:spPr bwMode="auto">
            <a:xfrm>
              <a:off x="2621" y="3798"/>
              <a:ext cx="62" cy="63"/>
            </a:xfrm>
            <a:prstGeom prst="ellipse">
              <a:avLst/>
            </a:prstGeom>
            <a:solidFill>
              <a:srgbClr val="0000CC"/>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57" name="Oval 11"/>
            <p:cNvSpPr>
              <a:spLocks noChangeArrowheads="1"/>
            </p:cNvSpPr>
            <p:nvPr/>
          </p:nvSpPr>
          <p:spPr bwMode="auto">
            <a:xfrm>
              <a:off x="2688" y="3581"/>
              <a:ext cx="62" cy="62"/>
            </a:xfrm>
            <a:prstGeom prst="ellipse">
              <a:avLst/>
            </a:prstGeom>
            <a:solidFill>
              <a:srgbClr val="0000CC"/>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58" name="Oval 12"/>
            <p:cNvSpPr>
              <a:spLocks noChangeArrowheads="1"/>
            </p:cNvSpPr>
            <p:nvPr/>
          </p:nvSpPr>
          <p:spPr bwMode="auto">
            <a:xfrm>
              <a:off x="2688" y="3091"/>
              <a:ext cx="62" cy="63"/>
            </a:xfrm>
            <a:prstGeom prst="ellipse">
              <a:avLst/>
            </a:prstGeom>
            <a:solidFill>
              <a:srgbClr val="0000CC"/>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59" name="Oval 13"/>
            <p:cNvSpPr>
              <a:spLocks noChangeArrowheads="1"/>
            </p:cNvSpPr>
            <p:nvPr/>
          </p:nvSpPr>
          <p:spPr bwMode="auto">
            <a:xfrm>
              <a:off x="3110" y="3514"/>
              <a:ext cx="63" cy="62"/>
            </a:xfrm>
            <a:prstGeom prst="ellipse">
              <a:avLst/>
            </a:prstGeom>
            <a:solidFill>
              <a:srgbClr val="0000CC"/>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60" name="Oval 14"/>
            <p:cNvSpPr>
              <a:spLocks noChangeArrowheads="1"/>
            </p:cNvSpPr>
            <p:nvPr/>
          </p:nvSpPr>
          <p:spPr bwMode="auto">
            <a:xfrm>
              <a:off x="2970" y="3232"/>
              <a:ext cx="62" cy="62"/>
            </a:xfrm>
            <a:prstGeom prst="ellipse">
              <a:avLst/>
            </a:prstGeom>
            <a:solidFill>
              <a:srgbClr val="0000CC"/>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61" name="Oval 15"/>
            <p:cNvSpPr>
              <a:spLocks noChangeArrowheads="1"/>
            </p:cNvSpPr>
            <p:nvPr/>
          </p:nvSpPr>
          <p:spPr bwMode="auto">
            <a:xfrm>
              <a:off x="2186" y="3536"/>
              <a:ext cx="62" cy="62"/>
            </a:xfrm>
            <a:prstGeom prst="ellipse">
              <a:avLst/>
            </a:prstGeom>
            <a:solidFill>
              <a:srgbClr val="0000CC"/>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62" name="Oval 16"/>
            <p:cNvSpPr>
              <a:spLocks noChangeArrowheads="1"/>
            </p:cNvSpPr>
            <p:nvPr/>
          </p:nvSpPr>
          <p:spPr bwMode="auto">
            <a:xfrm>
              <a:off x="2758" y="3443"/>
              <a:ext cx="63" cy="63"/>
            </a:xfrm>
            <a:prstGeom prst="ellipse">
              <a:avLst/>
            </a:prstGeom>
            <a:solidFill>
              <a:srgbClr val="0000CC"/>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63" name="Oval 17"/>
            <p:cNvSpPr>
              <a:spLocks noChangeArrowheads="1"/>
            </p:cNvSpPr>
            <p:nvPr/>
          </p:nvSpPr>
          <p:spPr bwMode="auto">
            <a:xfrm>
              <a:off x="2899" y="3654"/>
              <a:ext cx="63" cy="63"/>
            </a:xfrm>
            <a:prstGeom prst="ellipse">
              <a:avLst/>
            </a:prstGeom>
            <a:solidFill>
              <a:srgbClr val="0000CC"/>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64" name="Oval 18"/>
            <p:cNvSpPr>
              <a:spLocks noChangeArrowheads="1"/>
            </p:cNvSpPr>
            <p:nvPr/>
          </p:nvSpPr>
          <p:spPr bwMode="auto">
            <a:xfrm>
              <a:off x="3251" y="3725"/>
              <a:ext cx="63" cy="62"/>
            </a:xfrm>
            <a:prstGeom prst="ellipse">
              <a:avLst/>
            </a:prstGeom>
            <a:solidFill>
              <a:srgbClr val="0000CC"/>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65" name="Rectangle 19"/>
            <p:cNvSpPr>
              <a:spLocks noChangeArrowheads="1"/>
            </p:cNvSpPr>
            <p:nvPr/>
          </p:nvSpPr>
          <p:spPr bwMode="auto">
            <a:xfrm>
              <a:off x="1996" y="311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cs typeface="Arial" panose="020B0604020202020204" pitchFamily="34" charset="0"/>
                </a:rPr>
                <a:t>p</a:t>
              </a:r>
            </a:p>
          </p:txBody>
        </p:sp>
        <p:sp>
          <p:nvSpPr>
            <p:cNvPr id="66" name="Rectangle 20"/>
            <p:cNvSpPr>
              <a:spLocks noChangeArrowheads="1"/>
            </p:cNvSpPr>
            <p:nvPr/>
          </p:nvSpPr>
          <p:spPr bwMode="auto">
            <a:xfrm>
              <a:off x="3484" y="311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cs typeface="Arial" panose="020B0604020202020204" pitchFamily="34" charset="0"/>
                </a:rPr>
                <a:t>q</a:t>
              </a:r>
            </a:p>
          </p:txBody>
        </p:sp>
        <p:sp>
          <p:nvSpPr>
            <p:cNvPr id="67" name="Oval 21"/>
            <p:cNvSpPr>
              <a:spLocks noChangeArrowheads="1"/>
            </p:cNvSpPr>
            <p:nvPr/>
          </p:nvSpPr>
          <p:spPr bwMode="auto">
            <a:xfrm>
              <a:off x="3350" y="3466"/>
              <a:ext cx="63" cy="62"/>
            </a:xfrm>
            <a:prstGeom prst="ellipse">
              <a:avLst/>
            </a:prstGeom>
            <a:solidFill>
              <a:srgbClr val="0000CC"/>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68" name="Oval 22"/>
            <p:cNvSpPr>
              <a:spLocks noChangeArrowheads="1"/>
            </p:cNvSpPr>
            <p:nvPr/>
          </p:nvSpPr>
          <p:spPr bwMode="auto">
            <a:xfrm>
              <a:off x="2998" y="3491"/>
              <a:ext cx="63" cy="63"/>
            </a:xfrm>
            <a:prstGeom prst="ellipse">
              <a:avLst/>
            </a:prstGeom>
            <a:solidFill>
              <a:srgbClr val="0000CC"/>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69" name="Oval 23"/>
            <p:cNvSpPr>
              <a:spLocks noChangeArrowheads="1"/>
            </p:cNvSpPr>
            <p:nvPr/>
          </p:nvSpPr>
          <p:spPr bwMode="auto">
            <a:xfrm>
              <a:off x="3139" y="3606"/>
              <a:ext cx="63" cy="63"/>
            </a:xfrm>
            <a:prstGeom prst="ellipse">
              <a:avLst/>
            </a:prstGeom>
            <a:solidFill>
              <a:srgbClr val="0000CC"/>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70" name="Oval 24"/>
            <p:cNvSpPr>
              <a:spLocks noChangeArrowheads="1"/>
            </p:cNvSpPr>
            <p:nvPr/>
          </p:nvSpPr>
          <p:spPr bwMode="auto">
            <a:xfrm>
              <a:off x="3446" y="3226"/>
              <a:ext cx="63" cy="62"/>
            </a:xfrm>
            <a:prstGeom prst="ellipse">
              <a:avLst/>
            </a:prstGeom>
            <a:solidFill>
              <a:srgbClr val="0000CC"/>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71" name="Oval 25"/>
            <p:cNvSpPr>
              <a:spLocks noChangeArrowheads="1"/>
            </p:cNvSpPr>
            <p:nvPr/>
          </p:nvSpPr>
          <p:spPr bwMode="auto">
            <a:xfrm>
              <a:off x="3094" y="3155"/>
              <a:ext cx="63" cy="63"/>
            </a:xfrm>
            <a:prstGeom prst="ellipse">
              <a:avLst/>
            </a:prstGeom>
            <a:solidFill>
              <a:srgbClr val="0000CC"/>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72" name="Oval 26"/>
            <p:cNvSpPr>
              <a:spLocks noChangeArrowheads="1"/>
            </p:cNvSpPr>
            <p:nvPr/>
          </p:nvSpPr>
          <p:spPr bwMode="auto">
            <a:xfrm>
              <a:off x="3283" y="3318"/>
              <a:ext cx="63" cy="63"/>
            </a:xfrm>
            <a:prstGeom prst="ellipse">
              <a:avLst/>
            </a:prstGeom>
            <a:solidFill>
              <a:srgbClr val="0000CC"/>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73" name="Oval 27"/>
            <p:cNvSpPr>
              <a:spLocks noChangeArrowheads="1"/>
            </p:cNvSpPr>
            <p:nvPr/>
          </p:nvSpPr>
          <p:spPr bwMode="auto">
            <a:xfrm>
              <a:off x="2016" y="3264"/>
              <a:ext cx="696" cy="696"/>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74" name="Oval 28"/>
            <p:cNvSpPr>
              <a:spLocks noChangeArrowheads="1"/>
            </p:cNvSpPr>
            <p:nvPr/>
          </p:nvSpPr>
          <p:spPr bwMode="auto">
            <a:xfrm>
              <a:off x="2352" y="3360"/>
              <a:ext cx="696" cy="696"/>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75" name="Oval 29"/>
            <p:cNvSpPr>
              <a:spLocks noChangeArrowheads="1"/>
            </p:cNvSpPr>
            <p:nvPr/>
          </p:nvSpPr>
          <p:spPr bwMode="auto">
            <a:xfrm>
              <a:off x="2736" y="3264"/>
              <a:ext cx="696" cy="696"/>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76" name="Oval 30"/>
            <p:cNvSpPr>
              <a:spLocks noChangeArrowheads="1"/>
            </p:cNvSpPr>
            <p:nvPr/>
          </p:nvSpPr>
          <p:spPr bwMode="auto">
            <a:xfrm>
              <a:off x="2976" y="3024"/>
              <a:ext cx="696" cy="696"/>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77" name="Line 31"/>
            <p:cNvSpPr>
              <a:spLocks noChangeShapeType="1"/>
            </p:cNvSpPr>
            <p:nvPr/>
          </p:nvSpPr>
          <p:spPr bwMode="auto">
            <a:xfrm flipV="1">
              <a:off x="2380" y="3596"/>
              <a:ext cx="288" cy="96"/>
            </a:xfrm>
            <a:prstGeom prst="line">
              <a:avLst/>
            </a:prstGeom>
            <a:noFill/>
            <a:ln w="25400">
              <a:solidFill>
                <a:srgbClr val="0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78" name="Line 32"/>
            <p:cNvSpPr>
              <a:spLocks noChangeShapeType="1"/>
            </p:cNvSpPr>
            <p:nvPr/>
          </p:nvSpPr>
          <p:spPr bwMode="auto">
            <a:xfrm flipH="1">
              <a:off x="2764" y="3548"/>
              <a:ext cx="240" cy="48"/>
            </a:xfrm>
            <a:prstGeom prst="line">
              <a:avLst/>
            </a:prstGeom>
            <a:noFill/>
            <a:ln w="25400">
              <a:solidFill>
                <a:srgbClr val="0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79" name="Oval 33"/>
            <p:cNvSpPr>
              <a:spLocks noChangeArrowheads="1"/>
            </p:cNvSpPr>
            <p:nvPr/>
          </p:nvSpPr>
          <p:spPr bwMode="auto">
            <a:xfrm>
              <a:off x="2310" y="3277"/>
              <a:ext cx="63" cy="62"/>
            </a:xfrm>
            <a:prstGeom prst="ellipse">
              <a:avLst/>
            </a:prstGeom>
            <a:solidFill>
              <a:srgbClr val="0000CC"/>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80" name="Oval 34"/>
            <p:cNvSpPr>
              <a:spLocks noChangeArrowheads="1"/>
            </p:cNvSpPr>
            <p:nvPr/>
          </p:nvSpPr>
          <p:spPr bwMode="auto">
            <a:xfrm>
              <a:off x="2186" y="3328"/>
              <a:ext cx="62" cy="62"/>
            </a:xfrm>
            <a:prstGeom prst="ellipse">
              <a:avLst/>
            </a:prstGeom>
            <a:solidFill>
              <a:srgbClr val="0000CC"/>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81" name="Oval 35"/>
            <p:cNvSpPr>
              <a:spLocks noChangeArrowheads="1"/>
            </p:cNvSpPr>
            <p:nvPr/>
          </p:nvSpPr>
          <p:spPr bwMode="auto">
            <a:xfrm>
              <a:off x="2352" y="3091"/>
              <a:ext cx="62" cy="63"/>
            </a:xfrm>
            <a:prstGeom prst="ellipse">
              <a:avLst/>
            </a:prstGeom>
            <a:solidFill>
              <a:srgbClr val="0000CC"/>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82" name="Oval 36"/>
            <p:cNvSpPr>
              <a:spLocks noChangeArrowheads="1"/>
            </p:cNvSpPr>
            <p:nvPr/>
          </p:nvSpPr>
          <p:spPr bwMode="auto">
            <a:xfrm>
              <a:off x="1920" y="3024"/>
              <a:ext cx="696" cy="696"/>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83" name="Line 37"/>
            <p:cNvSpPr>
              <a:spLocks noChangeShapeType="1"/>
            </p:cNvSpPr>
            <p:nvPr/>
          </p:nvSpPr>
          <p:spPr bwMode="auto">
            <a:xfrm>
              <a:off x="2236" y="3356"/>
              <a:ext cx="96" cy="288"/>
            </a:xfrm>
            <a:prstGeom prst="line">
              <a:avLst/>
            </a:prstGeom>
            <a:noFill/>
            <a:ln w="25400">
              <a:solidFill>
                <a:srgbClr val="0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84" name="Line 38"/>
            <p:cNvSpPr>
              <a:spLocks noChangeShapeType="1"/>
            </p:cNvSpPr>
            <p:nvPr/>
          </p:nvSpPr>
          <p:spPr bwMode="auto">
            <a:xfrm flipH="1">
              <a:off x="3052" y="3356"/>
              <a:ext cx="240" cy="144"/>
            </a:xfrm>
            <a:prstGeom prst="line">
              <a:avLst/>
            </a:prstGeom>
            <a:noFill/>
            <a:ln w="25400">
              <a:solidFill>
                <a:srgbClr val="0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85" name="Rectangle 39"/>
            <p:cNvSpPr>
              <a:spLocks noChangeArrowheads="1"/>
            </p:cNvSpPr>
            <p:nvPr/>
          </p:nvSpPr>
          <p:spPr bwMode="auto">
            <a:xfrm>
              <a:off x="2668" y="359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cs typeface="Arial" panose="020B0604020202020204" pitchFamily="34" charset="0"/>
                </a:rPr>
                <a:t>o</a:t>
              </a:r>
            </a:p>
          </p:txBody>
        </p:sp>
      </p:grpSp>
      <p:sp>
        <p:nvSpPr>
          <p:cNvPr id="86" name="Rectangle 40"/>
          <p:cNvSpPr>
            <a:spLocks noChangeArrowheads="1"/>
          </p:cNvSpPr>
          <p:nvPr/>
        </p:nvSpPr>
        <p:spPr bwMode="auto">
          <a:xfrm>
            <a:off x="3269928" y="4419600"/>
            <a:ext cx="5188272"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CC0000"/>
              </a:buClr>
              <a:buFont typeface="Wingdings 2" panose="05020102010507070707" pitchFamily="18" charset="2"/>
              <a:buChar char="¢"/>
              <a:defRPr sz="3000" b="1">
                <a:solidFill>
                  <a:schemeClr val="accent2"/>
                </a:solidFill>
                <a:latin typeface="Times New Roman" panose="02020603050405020304" pitchFamily="18" charset="0"/>
              </a:defRPr>
            </a:lvl1pPr>
            <a:lvl2pPr marL="742950" indent="-285750">
              <a:spcBef>
                <a:spcPct val="20000"/>
              </a:spcBef>
              <a:buClr>
                <a:srgbClr val="CC0000"/>
              </a:buClr>
              <a:buFont typeface="Monotype Sorts" pitchFamily="2" charset="2"/>
              <a:buChar char="q"/>
              <a:defRPr sz="2600" b="1">
                <a:solidFill>
                  <a:schemeClr val="accent2"/>
                </a:solidFill>
                <a:latin typeface="Times New Roman" panose="02020603050405020304" pitchFamily="18" charset="0"/>
              </a:defRPr>
            </a:lvl2pPr>
            <a:lvl3pPr marL="1143000" indent="-228600">
              <a:spcBef>
                <a:spcPct val="20000"/>
              </a:spcBef>
              <a:buClr>
                <a:srgbClr val="CC0000"/>
              </a:buClr>
              <a:buFont typeface="Wingdings" panose="05000000000000000000" pitchFamily="2" charset="2"/>
              <a:buChar char="m"/>
              <a:defRPr sz="2400" b="1">
                <a:solidFill>
                  <a:schemeClr val="accent2"/>
                </a:solidFill>
                <a:latin typeface="Times New Roman" panose="02020603050405020304" pitchFamily="18" charset="0"/>
              </a:defRPr>
            </a:lvl3pPr>
            <a:lvl4pPr marL="1600200" indent="-228600">
              <a:spcBef>
                <a:spcPct val="20000"/>
              </a:spcBef>
              <a:buClr>
                <a:srgbClr val="CC0000"/>
              </a:buClr>
              <a:buFont typeface="Wingdings 2" panose="05020102010507070707" pitchFamily="18" charset="2"/>
              <a:buChar char="¢"/>
              <a:defRPr sz="2000">
                <a:solidFill>
                  <a:schemeClr val="accent2"/>
                </a:solidFill>
                <a:latin typeface="Times New Roman" panose="02020603050405020304" pitchFamily="18" charset="0"/>
              </a:defRPr>
            </a:lvl4pPr>
            <a:lvl5pPr marL="2057400" indent="-228600">
              <a:spcBef>
                <a:spcPct val="20000"/>
              </a:spcBef>
              <a:buClr>
                <a:srgbClr val="CC0000"/>
              </a:buClr>
              <a:buFont typeface="Wingdings 2" panose="05020102010507070707" pitchFamily="18" charset="2"/>
              <a:buChar char="¢"/>
              <a:defRPr sz="2000">
                <a:solidFill>
                  <a:schemeClr val="accent2"/>
                </a:solidFill>
                <a:latin typeface="Times New Roman" panose="02020603050405020304" pitchFamily="18" charset="0"/>
              </a:defRPr>
            </a:lvl5pPr>
            <a:lvl6pPr marL="2514600" indent="-228600" fontAlgn="base">
              <a:spcBef>
                <a:spcPct val="20000"/>
              </a:spcBef>
              <a:spcAft>
                <a:spcPct val="0"/>
              </a:spcAft>
              <a:buClr>
                <a:srgbClr val="CC0000"/>
              </a:buClr>
              <a:buFont typeface="Wingdings 2" panose="05020102010507070707" pitchFamily="18" charset="2"/>
              <a:buChar char="¢"/>
              <a:defRPr sz="2000">
                <a:solidFill>
                  <a:schemeClr val="accent2"/>
                </a:solidFill>
                <a:latin typeface="Times New Roman" panose="02020603050405020304" pitchFamily="18" charset="0"/>
              </a:defRPr>
            </a:lvl6pPr>
            <a:lvl7pPr marL="2971800" indent="-228600" fontAlgn="base">
              <a:spcBef>
                <a:spcPct val="20000"/>
              </a:spcBef>
              <a:spcAft>
                <a:spcPct val="0"/>
              </a:spcAft>
              <a:buClr>
                <a:srgbClr val="CC0000"/>
              </a:buClr>
              <a:buFont typeface="Wingdings 2" panose="05020102010507070707" pitchFamily="18" charset="2"/>
              <a:buChar char="¢"/>
              <a:defRPr sz="2000">
                <a:solidFill>
                  <a:schemeClr val="accent2"/>
                </a:solidFill>
                <a:latin typeface="Times New Roman" panose="02020603050405020304" pitchFamily="18" charset="0"/>
              </a:defRPr>
            </a:lvl7pPr>
            <a:lvl8pPr marL="3429000" indent="-228600" fontAlgn="base">
              <a:spcBef>
                <a:spcPct val="20000"/>
              </a:spcBef>
              <a:spcAft>
                <a:spcPct val="0"/>
              </a:spcAft>
              <a:buClr>
                <a:srgbClr val="CC0000"/>
              </a:buClr>
              <a:buFont typeface="Wingdings 2" panose="05020102010507070707" pitchFamily="18" charset="2"/>
              <a:buChar char="¢"/>
              <a:defRPr sz="2000">
                <a:solidFill>
                  <a:schemeClr val="accent2"/>
                </a:solidFill>
                <a:latin typeface="Times New Roman" panose="02020603050405020304" pitchFamily="18" charset="0"/>
              </a:defRPr>
            </a:lvl8pPr>
            <a:lvl9pPr marL="3886200" indent="-228600" fontAlgn="base">
              <a:spcBef>
                <a:spcPct val="20000"/>
              </a:spcBef>
              <a:spcAft>
                <a:spcPct val="0"/>
              </a:spcAft>
              <a:buClr>
                <a:srgbClr val="CC0000"/>
              </a:buClr>
              <a:buFont typeface="Wingdings 2" panose="05020102010507070707" pitchFamily="18" charset="2"/>
              <a:buChar char="¢"/>
              <a:defRPr sz="2000">
                <a:solidFill>
                  <a:schemeClr val="accent2"/>
                </a:solidFill>
                <a:latin typeface="Times New Roman" panose="02020603050405020304" pitchFamily="18" charset="0"/>
              </a:defRPr>
            </a:lvl9pPr>
          </a:lstStyle>
          <a:p>
            <a:pPr marL="342900" marR="0" lvl="0" indent="-342900" defTabSz="914400" eaLnBrk="1" fontAlgn="auto" latinLnBrk="0" hangingPunct="1">
              <a:lnSpc>
                <a:spcPct val="100000"/>
              </a:lnSpc>
              <a:spcBef>
                <a:spcPct val="20000"/>
              </a:spcBef>
              <a:spcAft>
                <a:spcPts val="0"/>
              </a:spcAft>
              <a:buClr>
                <a:srgbClr val="CC0000"/>
              </a:buClr>
              <a:buSzTx/>
              <a:buFont typeface="Wingdings 2" panose="05020102010507070707" pitchFamily="18" charset="2"/>
              <a:buChar char="¢"/>
              <a:tabLst/>
              <a:defRPr/>
            </a:pPr>
            <a:r>
              <a:rPr kumimoji="0" lang="en-US" altLang="zh-CN" sz="2400" b="1" i="0" u="none" strike="noStrike" kern="0" cap="none" spc="0" normalizeH="0" baseline="0" noProof="0" dirty="0">
                <a:ln>
                  <a:noFill/>
                </a:ln>
                <a:solidFill>
                  <a:srgbClr val="3333CC"/>
                </a:solidFill>
                <a:effectLst/>
                <a:uLnTx/>
                <a:uFillTx/>
                <a:latin typeface="Times New Roman" panose="02020603050405020304" pitchFamily="18" charset="0"/>
              </a:rPr>
              <a:t>Density-connectivity is symmetric</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uild="p" bldLvl="2"/>
      <p:bldP spid="86"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xfrm>
            <a:off x="107504" y="260648"/>
            <a:ext cx="7772400" cy="1143000"/>
          </a:xfrm>
          <a:solidFill>
            <a:srgbClr val="3333CC"/>
          </a:solidFill>
          <a:ln>
            <a:noFill/>
          </a:ln>
          <a:effectLst/>
        </p:spPr>
        <p:txBody>
          <a:bodyPr vert="horz" wrap="square" lIns="91440" tIns="45720" rIns="91440" bIns="45720" numCol="1" anchor="ctr" anchorCtr="0" compatLnSpc="1">
            <a:prstTxWarp prst="textNoShape">
              <a:avLst/>
            </a:prstTxWarp>
            <a:normAutofit fontScale="90000"/>
          </a:bodyPr>
          <a:lstStyle/>
          <a:p>
            <a:pPr algn="ctr" eaLnBrk="1" hangingPunct="1">
              <a:defRPr/>
            </a:pPr>
            <a:r>
              <a:rPr lang="en-US" altLang="zh-CN" sz="4400" b="0" dirty="0">
                <a:solidFill>
                  <a:srgbClr val="FFFFFF"/>
                </a:solidFill>
                <a:latin typeface="Arial Black"/>
                <a:ea typeface="SimSun" panose="02010600030101010101" pitchFamily="2" charset="-122"/>
              </a:rPr>
              <a:t>Formal Description of Cluster</a:t>
            </a:r>
          </a:p>
        </p:txBody>
      </p:sp>
      <p:sp>
        <p:nvSpPr>
          <p:cNvPr id="16793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1313D795-6C8D-4C6E-9167-2B3F4DE1C1B6}" type="slidenum">
              <a:rPr lang="en-US" altLang="zh-CN" smtClean="0"/>
              <a:pPr/>
              <a:t>121</a:t>
            </a:fld>
            <a:endParaRPr lang="en-US" altLang="zh-CN"/>
          </a:p>
        </p:txBody>
      </p:sp>
      <p:sp>
        <p:nvSpPr>
          <p:cNvPr id="12" name="Rectangle 3"/>
          <p:cNvSpPr txBox="1">
            <a:spLocks noChangeArrowheads="1"/>
          </p:cNvSpPr>
          <p:nvPr/>
        </p:nvSpPr>
        <p:spPr bwMode="auto">
          <a:xfrm>
            <a:off x="685800" y="1752600"/>
            <a:ext cx="8153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CC0000"/>
              </a:buClr>
              <a:buSzTx/>
              <a:buFont typeface="Wingdings 2" pitchFamily="18" charset="2"/>
              <a:buChar char="¢"/>
              <a:tabLst/>
              <a:defRPr/>
            </a:pPr>
            <a:r>
              <a:rPr kumimoji="0" lang="en-US" altLang="zh-CN" sz="3000" b="1" i="0" u="none" strike="noStrike" kern="0" cap="none" spc="0" normalizeH="0" baseline="0" noProof="0" dirty="0">
                <a:ln>
                  <a:noFill/>
                </a:ln>
                <a:solidFill>
                  <a:srgbClr val="3333CC"/>
                </a:solidFill>
                <a:effectLst/>
                <a:uLnTx/>
                <a:uFillTx/>
                <a:latin typeface="Times New Roman"/>
                <a:ea typeface="宋体" charset="-122"/>
                <a:cs typeface="+mn-cs"/>
              </a:rPr>
              <a:t> Given a data set D, parameter </a:t>
            </a:r>
            <a:r>
              <a:rPr kumimoji="0" lang="en-US" altLang="zh-CN" sz="3000" b="1" i="0" u="none" strike="noStrike" kern="0" cap="none" spc="0" normalizeH="0" baseline="0" noProof="0" dirty="0">
                <a:ln>
                  <a:noFill/>
                </a:ln>
                <a:solidFill>
                  <a:srgbClr val="3333CC"/>
                </a:solidFill>
                <a:effectLst/>
                <a:uLnTx/>
                <a:uFillTx/>
                <a:latin typeface="Times New Roman"/>
                <a:ea typeface="宋体" charset="-122"/>
                <a:cs typeface="+mn-cs"/>
                <a:sym typeface="Symbol" pitchFamily="18" charset="2"/>
              </a:rPr>
              <a:t></a:t>
            </a:r>
            <a:r>
              <a:rPr kumimoji="0" lang="en-US" altLang="zh-CN" sz="3000" b="1" i="0" u="none" strike="noStrike" kern="0" cap="none" spc="0" normalizeH="0" baseline="-25000" noProof="0" dirty="0">
                <a:ln>
                  <a:noFill/>
                </a:ln>
                <a:solidFill>
                  <a:srgbClr val="3333CC"/>
                </a:solidFill>
                <a:effectLst/>
                <a:uLnTx/>
                <a:uFillTx/>
                <a:latin typeface="Times New Roman"/>
                <a:ea typeface="宋体" charset="-122"/>
                <a:cs typeface="+mn-cs"/>
                <a:sym typeface="Symbol" pitchFamily="18" charset="2"/>
              </a:rPr>
              <a:t> </a:t>
            </a:r>
            <a:r>
              <a:rPr kumimoji="0" lang="en-US" altLang="zh-CN" sz="3000" b="1" i="0" u="none" strike="noStrike" kern="0" cap="none" spc="0" normalizeH="0" baseline="0" noProof="0" dirty="0">
                <a:ln>
                  <a:noFill/>
                </a:ln>
                <a:solidFill>
                  <a:srgbClr val="3333CC"/>
                </a:solidFill>
                <a:effectLst/>
                <a:uLnTx/>
                <a:uFillTx/>
                <a:latin typeface="Times New Roman"/>
                <a:ea typeface="宋体" charset="-122"/>
                <a:cs typeface="+mn-cs"/>
                <a:sym typeface="Symbol" pitchFamily="18" charset="2"/>
              </a:rPr>
              <a:t>and threshold </a:t>
            </a:r>
            <a:r>
              <a:rPr kumimoji="0" lang="en-US" altLang="zh-CN" sz="3000" b="1" i="0" u="none" strike="noStrike" kern="0" cap="none" spc="0" normalizeH="0" baseline="0" noProof="0" dirty="0" err="1">
                <a:ln>
                  <a:noFill/>
                </a:ln>
                <a:solidFill>
                  <a:srgbClr val="3333CC"/>
                </a:solidFill>
                <a:effectLst/>
                <a:uLnTx/>
                <a:uFillTx/>
                <a:latin typeface="Times New Roman"/>
                <a:ea typeface="宋体" charset="-122"/>
                <a:cs typeface="+mn-cs"/>
                <a:sym typeface="Symbol" pitchFamily="18" charset="2"/>
              </a:rPr>
              <a:t>MinPts</a:t>
            </a:r>
            <a:r>
              <a:rPr kumimoji="0" lang="en-US" altLang="zh-CN" sz="3000" b="1" i="0" u="none" strike="noStrike" kern="0" cap="none" spc="0" normalizeH="0" baseline="0" noProof="0" dirty="0">
                <a:ln>
                  <a:noFill/>
                </a:ln>
                <a:solidFill>
                  <a:srgbClr val="3333CC"/>
                </a:solidFill>
                <a:effectLst/>
                <a:uLnTx/>
                <a:uFillTx/>
                <a:latin typeface="Times New Roman"/>
                <a:ea typeface="宋体" charset="-122"/>
                <a:cs typeface="+mn-cs"/>
                <a:sym typeface="Symbol" pitchFamily="18" charset="2"/>
              </a:rPr>
              <a:t>.</a:t>
            </a:r>
          </a:p>
          <a:p>
            <a:pPr marL="342900" marR="0" lvl="0" indent="-342900" algn="l" defTabSz="914400" rtl="0" eaLnBrk="1" fontAlgn="base" latinLnBrk="0" hangingPunct="1">
              <a:lnSpc>
                <a:spcPct val="100000"/>
              </a:lnSpc>
              <a:spcBef>
                <a:spcPct val="20000"/>
              </a:spcBef>
              <a:spcAft>
                <a:spcPct val="0"/>
              </a:spcAft>
              <a:buClr>
                <a:srgbClr val="CC0000"/>
              </a:buClr>
              <a:buSzTx/>
              <a:buFont typeface="Wingdings 2" pitchFamily="18" charset="2"/>
              <a:buChar char="¢"/>
              <a:tabLst/>
              <a:defRPr/>
            </a:pPr>
            <a:r>
              <a:rPr kumimoji="0" lang="en-US" altLang="zh-CN" sz="3000" b="1" i="0" u="none" strike="noStrike" kern="0" cap="none" spc="0" normalizeH="0" baseline="0" noProof="0" dirty="0">
                <a:ln>
                  <a:noFill/>
                </a:ln>
                <a:solidFill>
                  <a:srgbClr val="3333CC"/>
                </a:solidFill>
                <a:effectLst/>
                <a:uLnTx/>
                <a:uFillTx/>
                <a:latin typeface="Times New Roman"/>
                <a:ea typeface="宋体" charset="-122"/>
                <a:cs typeface="+mn-cs"/>
              </a:rPr>
              <a:t> A cluster C is a subset of objects satisfying two criteria:</a:t>
            </a:r>
          </a:p>
          <a:p>
            <a:pPr marL="742950" marR="0" lvl="1" indent="-285750" algn="l" defTabSz="914400" rtl="0" eaLnBrk="1" fontAlgn="base" latinLnBrk="0" hangingPunct="1">
              <a:lnSpc>
                <a:spcPct val="100000"/>
              </a:lnSpc>
              <a:spcBef>
                <a:spcPct val="20000"/>
              </a:spcBef>
              <a:spcAft>
                <a:spcPct val="0"/>
              </a:spcAft>
              <a:buClr>
                <a:srgbClr val="CC0000"/>
              </a:buClr>
              <a:buSzTx/>
              <a:buFont typeface="Monotype Sorts" pitchFamily="2" charset="2"/>
              <a:buChar char="q"/>
              <a:tabLst/>
              <a:defRPr/>
            </a:pPr>
            <a:r>
              <a:rPr kumimoji="0" lang="en-US" altLang="zh-CN" sz="2600" b="1" i="1" u="none" strike="noStrike" kern="0" cap="none" spc="0" normalizeH="0" baseline="0" noProof="0" dirty="0">
                <a:ln>
                  <a:noFill/>
                </a:ln>
                <a:solidFill>
                  <a:srgbClr val="FF3300"/>
                </a:solidFill>
                <a:effectLst/>
                <a:uLnTx/>
                <a:uFillTx/>
                <a:latin typeface="Times New Roman"/>
                <a:ea typeface="宋体" charset="-122"/>
                <a:sym typeface="SymbolPS" pitchFamily="18" charset="2"/>
              </a:rPr>
              <a:t>Connected:</a:t>
            </a:r>
            <a:r>
              <a:rPr kumimoji="0" lang="en-US" altLang="zh-CN" sz="2600" b="1" i="0" u="none" strike="noStrike" kern="0" cap="none" spc="0" normalizeH="0" baseline="0" noProof="0" dirty="0">
                <a:ln>
                  <a:noFill/>
                </a:ln>
                <a:solidFill>
                  <a:srgbClr val="3333CC"/>
                </a:solidFill>
                <a:effectLst/>
                <a:uLnTx/>
                <a:uFillTx/>
                <a:latin typeface="Times New Roman"/>
                <a:ea typeface="宋体" charset="-122"/>
                <a:sym typeface="SymbolPS" pitchFamily="18" charset="2"/>
              </a:rPr>
              <a:t>  </a:t>
            </a:r>
            <a:r>
              <a:rPr kumimoji="0" lang="en-US" altLang="zh-CN" sz="2600" b="1" i="0" u="none" strike="noStrike" kern="0" cap="none" spc="0" normalizeH="0" baseline="0" noProof="0" dirty="0" err="1">
                <a:ln>
                  <a:noFill/>
                </a:ln>
                <a:solidFill>
                  <a:srgbClr val="3333CC"/>
                </a:solidFill>
                <a:effectLst/>
                <a:uLnTx/>
                <a:uFillTx/>
                <a:latin typeface="Times New Roman"/>
                <a:ea typeface="宋体" charset="-122"/>
                <a:sym typeface="SymbolPS" pitchFamily="18" charset="2"/>
              </a:rPr>
              <a:t>p,q</a:t>
            </a:r>
            <a:r>
              <a:rPr kumimoji="0" lang="en-US" altLang="zh-CN" sz="2600" b="1" i="0" u="none" strike="noStrike" kern="0" cap="none" spc="0" normalizeH="0" baseline="0" noProof="0" dirty="0">
                <a:ln>
                  <a:noFill/>
                </a:ln>
                <a:solidFill>
                  <a:srgbClr val="3333CC"/>
                </a:solidFill>
                <a:effectLst/>
                <a:uLnTx/>
                <a:uFillTx/>
                <a:latin typeface="Times New Roman"/>
                <a:ea typeface="宋体" charset="-122"/>
                <a:sym typeface="SymbolPS" pitchFamily="18" charset="2"/>
              </a:rPr>
              <a:t> C: p and q are density-connected</a:t>
            </a:r>
            <a:r>
              <a:rPr kumimoji="0" lang="en-US" altLang="zh-CN" sz="2600" b="1" i="0" u="none" strike="noStrike" kern="0" cap="none" spc="0" normalizeH="0" baseline="0" noProof="0" dirty="0">
                <a:ln>
                  <a:noFill/>
                </a:ln>
                <a:solidFill>
                  <a:srgbClr val="3333CC"/>
                </a:solidFill>
                <a:effectLst/>
                <a:uLnTx/>
                <a:uFillTx/>
                <a:latin typeface="Times New Roman"/>
                <a:ea typeface="宋体" charset="-122"/>
                <a:sym typeface="Symbol" pitchFamily="18" charset="2"/>
              </a:rPr>
              <a:t>.</a:t>
            </a:r>
            <a:r>
              <a:rPr kumimoji="0" lang="en-US" altLang="zh-CN" sz="2600" b="1" i="0" u="none" strike="noStrike" kern="0" cap="none" spc="0" normalizeH="0" baseline="0" noProof="0" dirty="0">
                <a:ln>
                  <a:noFill/>
                </a:ln>
                <a:solidFill>
                  <a:srgbClr val="3333CC"/>
                </a:solidFill>
                <a:effectLst/>
                <a:uLnTx/>
                <a:uFillTx/>
                <a:latin typeface="Times New Roman"/>
                <a:ea typeface="宋体" charset="-122"/>
                <a:sym typeface="SymbolPS" pitchFamily="18" charset="2"/>
              </a:rPr>
              <a:t> </a:t>
            </a:r>
          </a:p>
          <a:p>
            <a:pPr marL="742950" marR="0" lvl="1" indent="-285750" algn="l" defTabSz="914400" rtl="0" eaLnBrk="1" fontAlgn="base" latinLnBrk="0" hangingPunct="1">
              <a:lnSpc>
                <a:spcPct val="100000"/>
              </a:lnSpc>
              <a:spcBef>
                <a:spcPct val="20000"/>
              </a:spcBef>
              <a:spcAft>
                <a:spcPct val="0"/>
              </a:spcAft>
              <a:buClr>
                <a:srgbClr val="CC0000"/>
              </a:buClr>
              <a:buSzTx/>
              <a:buFont typeface="Monotype Sorts" pitchFamily="2" charset="2"/>
              <a:buChar char="q"/>
              <a:tabLst/>
              <a:defRPr/>
            </a:pPr>
            <a:r>
              <a:rPr kumimoji="0" lang="en-US" altLang="zh-CN" sz="2600" b="1" i="1" u="none" strike="noStrike" kern="0" cap="none" spc="0" normalizeH="0" baseline="0" noProof="0" dirty="0">
                <a:ln>
                  <a:noFill/>
                </a:ln>
                <a:solidFill>
                  <a:srgbClr val="FF3300"/>
                </a:solidFill>
                <a:effectLst/>
                <a:uLnTx/>
                <a:uFillTx/>
                <a:latin typeface="Times New Roman"/>
                <a:ea typeface="宋体" charset="-122"/>
                <a:sym typeface="SymbolPS" pitchFamily="18" charset="2"/>
              </a:rPr>
              <a:t>Maximal:</a:t>
            </a:r>
            <a:r>
              <a:rPr kumimoji="0" lang="en-US" altLang="zh-CN" sz="2600" b="1" i="0" u="none" strike="noStrike" kern="0" cap="none" spc="0" normalizeH="0" baseline="0" noProof="0" dirty="0">
                <a:ln>
                  <a:noFill/>
                </a:ln>
                <a:solidFill>
                  <a:srgbClr val="3333CC"/>
                </a:solidFill>
                <a:effectLst/>
                <a:uLnTx/>
                <a:uFillTx/>
                <a:latin typeface="Times New Roman"/>
                <a:ea typeface="宋体" charset="-122"/>
                <a:sym typeface="SymbolPS" pitchFamily="18" charset="2"/>
              </a:rPr>
              <a:t>  </a:t>
            </a:r>
            <a:r>
              <a:rPr kumimoji="0" lang="en-US" altLang="zh-CN" sz="2600" b="1" i="0" u="none" strike="noStrike" kern="0" cap="none" spc="0" normalizeH="0" baseline="0" noProof="0" dirty="0" err="1">
                <a:ln>
                  <a:noFill/>
                </a:ln>
                <a:solidFill>
                  <a:srgbClr val="3333CC"/>
                </a:solidFill>
                <a:effectLst/>
                <a:uLnTx/>
                <a:uFillTx/>
                <a:latin typeface="Times New Roman"/>
                <a:ea typeface="宋体" charset="-122"/>
                <a:sym typeface="SymbolPS" pitchFamily="18" charset="2"/>
              </a:rPr>
              <a:t>p,q</a:t>
            </a:r>
            <a:r>
              <a:rPr kumimoji="0" lang="en-US" altLang="zh-CN" sz="2600" b="1" i="0" u="none" strike="noStrike" kern="0" cap="none" spc="0" normalizeH="0" baseline="0" noProof="0" dirty="0">
                <a:ln>
                  <a:noFill/>
                </a:ln>
                <a:solidFill>
                  <a:srgbClr val="3333CC"/>
                </a:solidFill>
                <a:effectLst/>
                <a:uLnTx/>
                <a:uFillTx/>
                <a:latin typeface="Times New Roman"/>
                <a:ea typeface="宋体" charset="-122"/>
                <a:sym typeface="SymbolPS" pitchFamily="18" charset="2"/>
              </a:rPr>
              <a:t>: if p C and q is </a:t>
            </a:r>
            <a:r>
              <a:rPr kumimoji="0" lang="en-US" altLang="zh-CN" sz="2600" b="1" i="0" u="sng" strike="noStrike" kern="0" cap="none" spc="0" normalizeH="0" baseline="0" noProof="0" dirty="0">
                <a:ln>
                  <a:noFill/>
                </a:ln>
                <a:solidFill>
                  <a:srgbClr val="3333CC"/>
                </a:solidFill>
                <a:effectLst/>
                <a:uLnTx/>
                <a:uFillTx/>
                <a:latin typeface="Times New Roman"/>
                <a:ea typeface="宋体" charset="-122"/>
                <a:sym typeface="SymbolPS" pitchFamily="18" charset="2"/>
              </a:rPr>
              <a:t>density-reachable from p</a:t>
            </a:r>
            <a:r>
              <a:rPr kumimoji="0" lang="en-US" altLang="zh-CN" sz="2600" b="1" i="0" u="none" strike="noStrike" kern="0" cap="none" spc="0" normalizeH="0" baseline="0" noProof="0" dirty="0">
                <a:ln>
                  <a:noFill/>
                </a:ln>
                <a:solidFill>
                  <a:srgbClr val="3333CC"/>
                </a:solidFill>
                <a:effectLst/>
                <a:uLnTx/>
                <a:uFillTx/>
                <a:latin typeface="Times New Roman"/>
                <a:ea typeface="宋体" charset="-122"/>
                <a:sym typeface="SymbolPS" pitchFamily="18" charset="2"/>
              </a:rPr>
              <a:t>, </a:t>
            </a:r>
            <a:r>
              <a:rPr kumimoji="0" lang="en-US" altLang="zh-CN" sz="2600" b="1" i="0" u="none" strike="noStrike" kern="0" cap="none" spc="0" normalizeH="0" baseline="0" noProof="0" dirty="0">
                <a:ln>
                  <a:noFill/>
                </a:ln>
                <a:solidFill>
                  <a:srgbClr val="3333CC"/>
                </a:solidFill>
                <a:effectLst/>
                <a:uLnTx/>
                <a:uFillTx/>
                <a:latin typeface="Times New Roman"/>
                <a:ea typeface="宋体" charset="-122"/>
                <a:sym typeface="Symbol" pitchFamily="18" charset="2"/>
              </a:rPr>
              <a:t>then q </a:t>
            </a:r>
            <a:r>
              <a:rPr kumimoji="0" lang="en-US" altLang="zh-CN" sz="2600" b="1" i="0" u="none" strike="noStrike" kern="0" cap="none" spc="0" normalizeH="0" baseline="0" noProof="0" dirty="0">
                <a:ln>
                  <a:noFill/>
                </a:ln>
                <a:solidFill>
                  <a:srgbClr val="3333CC"/>
                </a:solidFill>
                <a:effectLst/>
                <a:uLnTx/>
                <a:uFillTx/>
                <a:latin typeface="Times New Roman"/>
                <a:ea typeface="宋体" charset="-122"/>
                <a:sym typeface="SymbolPS" pitchFamily="18" charset="2"/>
              </a:rPr>
              <a:t>C. </a:t>
            </a:r>
            <a:r>
              <a:rPr kumimoji="0" lang="en-US" altLang="zh-CN" sz="2600" b="1" i="0" u="none" strike="noStrike" kern="0" cap="none" spc="0" normalizeH="0" baseline="0" noProof="0" dirty="0">
                <a:ln>
                  <a:noFill/>
                </a:ln>
                <a:solidFill>
                  <a:srgbClr val="000000"/>
                </a:solidFill>
                <a:effectLst/>
                <a:uLnTx/>
                <a:uFillTx/>
                <a:latin typeface="Times New Roman"/>
                <a:ea typeface="宋体" charset="-122"/>
                <a:sym typeface="SymbolPS" pitchFamily="18" charset="2"/>
              </a:rPr>
              <a:t>(avoid redundancy)</a:t>
            </a:r>
            <a:endParaRPr kumimoji="0" lang="en-US" altLang="zh-CN" sz="2600" b="1" i="0" u="none" strike="noStrike" kern="0" cap="none" spc="0" normalizeH="0" baseline="0" noProof="0" dirty="0">
              <a:ln>
                <a:noFill/>
              </a:ln>
              <a:solidFill>
                <a:srgbClr val="000000"/>
              </a:solidFill>
              <a:effectLst/>
              <a:uLnTx/>
              <a:uFillTx/>
              <a:latin typeface="Times New Roman"/>
              <a:ea typeface="宋体" charset="-122"/>
              <a:sym typeface="Symbol" pitchFamily="18" charset="2"/>
            </a:endParaRPr>
          </a:p>
        </p:txBody>
      </p:sp>
      <p:sp>
        <p:nvSpPr>
          <p:cNvPr id="13" name="Line 4"/>
          <p:cNvSpPr>
            <a:spLocks noChangeShapeType="1"/>
          </p:cNvSpPr>
          <p:nvPr/>
        </p:nvSpPr>
        <p:spPr bwMode="auto">
          <a:xfrm>
            <a:off x="2209800" y="5486400"/>
            <a:ext cx="0" cy="381000"/>
          </a:xfrm>
          <a:prstGeom prst="line">
            <a:avLst/>
          </a:prstGeom>
          <a:noFill/>
          <a:ln w="952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 name="Text Box 5"/>
          <p:cNvSpPr txBox="1">
            <a:spLocks noChangeArrowheads="1"/>
          </p:cNvSpPr>
          <p:nvPr/>
        </p:nvSpPr>
        <p:spPr bwMode="auto">
          <a:xfrm>
            <a:off x="1905000" y="5943600"/>
            <a:ext cx="3352800" cy="366713"/>
          </a:xfrm>
          <a:prstGeom prst="rect">
            <a:avLst/>
          </a:prstGeom>
          <a:noFill/>
          <a:ln w="9525">
            <a:noFill/>
            <a:miter lim="800000"/>
            <a:headEnd/>
            <a:tailEnd/>
          </a:ln>
          <a:effectLst/>
        </p:spPr>
        <p:txBody>
          <a:bodyPr>
            <a:spAutoFit/>
          </a:bodyPr>
          <a:lstStyle/>
          <a:p>
            <a:pPr>
              <a:spcBef>
                <a:spcPct val="50000"/>
              </a:spcBef>
            </a:pPr>
            <a:r>
              <a:rPr lang="en-US" altLang="zh-CN" dirty="0">
                <a:ea typeface="宋体" charset="-122"/>
              </a:rPr>
              <a:t>P is a core object.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bldLvl="2"/>
      <p:bldP spid="14" grpId="0"/>
    </p:bld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183976" y="188640"/>
            <a:ext cx="7772400" cy="1143000"/>
          </a:xfrm>
          <a:solidFill>
            <a:srgbClr val="0000CC"/>
          </a:solidFill>
          <a:ln w="9525">
            <a:noFill/>
            <a:miter lim="800000"/>
            <a:headEnd/>
            <a:tailEnd/>
          </a:ln>
          <a:effectLst/>
        </p:spPr>
        <p:txBody>
          <a:bodyPr vert="horz" wrap="square" lIns="91440" tIns="45720" rIns="91440" bIns="45720" numCol="1" anchor="ctr" anchorCtr="0" compatLnSpc="1">
            <a:prstTxWarp prst="textNoShape">
              <a:avLst/>
            </a:prstTxWarp>
          </a:bodyPr>
          <a:lstStyle/>
          <a:p>
            <a:pPr algn="ctr"/>
            <a:r>
              <a:rPr lang="en-US" altLang="zh-CN" sz="4400" dirty="0">
                <a:solidFill>
                  <a:schemeClr val="bg1"/>
                </a:solidFill>
                <a:ea typeface="宋体" charset="-122"/>
              </a:rPr>
              <a:t>DBSCAN: The Algorithm</a:t>
            </a:r>
          </a:p>
        </p:txBody>
      </p:sp>
      <p:sp>
        <p:nvSpPr>
          <p:cNvPr id="16998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40EAB673-622A-4A0B-93AF-0857577AF4B4}" type="slidenum">
              <a:rPr lang="en-US" altLang="zh-CN" smtClean="0"/>
              <a:pPr/>
              <a:t>122</a:t>
            </a:fld>
            <a:endParaRPr lang="en-US" altLang="zh-CN"/>
          </a:p>
        </p:txBody>
      </p:sp>
      <p:sp>
        <p:nvSpPr>
          <p:cNvPr id="10" name="Rectangle 3"/>
          <p:cNvSpPr txBox="1">
            <a:spLocks noChangeArrowheads="1"/>
          </p:cNvSpPr>
          <p:nvPr/>
        </p:nvSpPr>
        <p:spPr bwMode="auto">
          <a:xfrm>
            <a:off x="323528" y="1484784"/>
            <a:ext cx="8496944" cy="476016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120000"/>
              </a:lnSpc>
              <a:spcBef>
                <a:spcPct val="50000"/>
              </a:spcBef>
              <a:spcAft>
                <a:spcPct val="0"/>
              </a:spcAft>
              <a:buClr>
                <a:srgbClr val="CC0000"/>
              </a:buClr>
              <a:buSzTx/>
              <a:buFont typeface="Monotype Sorts" pitchFamily="2" charset="2"/>
              <a:buChar char="q"/>
              <a:tabLst/>
              <a:defRPr/>
            </a:pPr>
            <a:r>
              <a:rPr kumimoji="0" lang="en-US" altLang="zh-CN" sz="2400" b="1" i="0" u="none" strike="noStrike" kern="0" cap="none" spc="0" normalizeH="0" baseline="0" noProof="0" dirty="0">
                <a:ln>
                  <a:noFill/>
                </a:ln>
                <a:solidFill>
                  <a:srgbClr val="3333CC"/>
                </a:solidFill>
                <a:effectLst/>
                <a:uLnTx/>
                <a:uFillTx/>
                <a:latin typeface="Times New Roman"/>
                <a:ea typeface="宋体" charset="-122"/>
              </a:rPr>
              <a:t>Arbitrary select a point </a:t>
            </a:r>
            <a:r>
              <a:rPr kumimoji="0" lang="en-US" altLang="zh-CN" sz="2400" b="0" i="1" u="none" strike="noStrike" kern="0" cap="none" spc="0" normalizeH="0" baseline="0" noProof="0" dirty="0">
                <a:ln>
                  <a:noFill/>
                </a:ln>
                <a:solidFill>
                  <a:srgbClr val="3333CC"/>
                </a:solidFill>
                <a:effectLst/>
                <a:uLnTx/>
                <a:uFillTx/>
                <a:latin typeface="Times New Roman"/>
                <a:ea typeface="宋体" charset="-122"/>
              </a:rPr>
              <a:t>p</a:t>
            </a:r>
            <a:endParaRPr kumimoji="0" lang="en-US" altLang="zh-CN" sz="2400" b="1" i="0" u="none" strike="noStrike" kern="0" cap="none" spc="0" normalizeH="0" baseline="0" noProof="0" dirty="0">
              <a:ln>
                <a:noFill/>
              </a:ln>
              <a:solidFill>
                <a:srgbClr val="3333CC"/>
              </a:solidFill>
              <a:effectLst/>
              <a:uLnTx/>
              <a:uFillTx/>
              <a:latin typeface="Times New Roman"/>
              <a:ea typeface="宋体" charset="-122"/>
            </a:endParaRPr>
          </a:p>
          <a:p>
            <a:pPr marL="742950" marR="0" lvl="1" indent="-285750" algn="l" defTabSz="914400" rtl="0" eaLnBrk="1" fontAlgn="base" latinLnBrk="0" hangingPunct="1">
              <a:lnSpc>
                <a:spcPct val="120000"/>
              </a:lnSpc>
              <a:spcBef>
                <a:spcPct val="50000"/>
              </a:spcBef>
              <a:spcAft>
                <a:spcPct val="0"/>
              </a:spcAft>
              <a:buClr>
                <a:srgbClr val="CC0000"/>
              </a:buClr>
              <a:buSzTx/>
              <a:buFont typeface="Monotype Sorts" pitchFamily="2" charset="2"/>
              <a:buChar char="q"/>
              <a:tabLst/>
              <a:defRPr/>
            </a:pPr>
            <a:r>
              <a:rPr kumimoji="0" lang="en-US" altLang="zh-CN" sz="2400" b="1" i="0" u="none" strike="noStrike" kern="0" cap="none" spc="0" normalizeH="0" baseline="0" noProof="0" dirty="0">
                <a:ln>
                  <a:noFill/>
                </a:ln>
                <a:solidFill>
                  <a:srgbClr val="3333CC"/>
                </a:solidFill>
                <a:effectLst/>
                <a:uLnTx/>
                <a:uFillTx/>
                <a:latin typeface="Times New Roman"/>
                <a:ea typeface="宋体" charset="-122"/>
              </a:rPr>
              <a:t>Retrieve all points density-reachable from </a:t>
            </a:r>
            <a:r>
              <a:rPr kumimoji="0" lang="en-US" altLang="zh-CN" sz="2400" b="0" i="1" u="none" strike="noStrike" kern="0" cap="none" spc="0" normalizeH="0" baseline="0" noProof="0" dirty="0">
                <a:ln>
                  <a:noFill/>
                </a:ln>
                <a:solidFill>
                  <a:srgbClr val="3333CC"/>
                </a:solidFill>
                <a:effectLst/>
                <a:uLnTx/>
                <a:uFillTx/>
                <a:latin typeface="Times New Roman"/>
                <a:ea typeface="宋体" charset="-122"/>
              </a:rPr>
              <a:t>p</a:t>
            </a:r>
            <a:r>
              <a:rPr kumimoji="0" lang="en-US" altLang="zh-CN" sz="2400" b="1" i="0" u="none" strike="noStrike" kern="0" cap="none" spc="0" normalizeH="0" baseline="0" noProof="0" dirty="0">
                <a:ln>
                  <a:noFill/>
                </a:ln>
                <a:solidFill>
                  <a:srgbClr val="3333CC"/>
                </a:solidFill>
                <a:effectLst/>
                <a:uLnTx/>
                <a:uFillTx/>
                <a:latin typeface="Times New Roman"/>
                <a:ea typeface="宋体" charset="-122"/>
              </a:rPr>
              <a:t> </a:t>
            </a:r>
            <a:r>
              <a:rPr kumimoji="0" lang="en-US" altLang="zh-CN" sz="2400" b="1" i="0" u="none" strike="noStrike" kern="0" cap="none" spc="0" normalizeH="0" baseline="0" noProof="0" dirty="0" err="1">
                <a:ln>
                  <a:noFill/>
                </a:ln>
                <a:solidFill>
                  <a:srgbClr val="3333CC"/>
                </a:solidFill>
                <a:effectLst/>
                <a:uLnTx/>
                <a:uFillTx/>
                <a:latin typeface="Times New Roman"/>
                <a:ea typeface="宋体" charset="-122"/>
              </a:rPr>
              <a:t>wrt</a:t>
            </a:r>
            <a:r>
              <a:rPr kumimoji="0" lang="en-US" altLang="zh-CN" sz="2400" b="1" i="0" u="none" strike="noStrike" kern="0" cap="none" spc="0" normalizeH="0" baseline="0" noProof="0" dirty="0">
                <a:ln>
                  <a:noFill/>
                </a:ln>
                <a:solidFill>
                  <a:srgbClr val="3333CC"/>
                </a:solidFill>
                <a:effectLst/>
                <a:uLnTx/>
                <a:uFillTx/>
                <a:latin typeface="Times New Roman"/>
                <a:ea typeface="宋体" charset="-122"/>
              </a:rPr>
              <a:t> </a:t>
            </a:r>
            <a:r>
              <a:rPr kumimoji="0" lang="en-US" altLang="zh-CN" sz="2400" b="0" i="1" u="none" strike="noStrike" kern="0" cap="none" spc="0" normalizeH="0" baseline="0" noProof="0" dirty="0" err="1">
                <a:ln>
                  <a:noFill/>
                </a:ln>
                <a:solidFill>
                  <a:srgbClr val="3333CC"/>
                </a:solidFill>
                <a:effectLst/>
                <a:uLnTx/>
                <a:uFillTx/>
                <a:latin typeface="Times New Roman"/>
                <a:ea typeface="宋体" charset="-122"/>
              </a:rPr>
              <a:t>Eps</a:t>
            </a:r>
            <a:r>
              <a:rPr kumimoji="0" lang="en-US" altLang="zh-CN" sz="2400" b="1" i="0" u="none" strike="noStrike" kern="0" cap="none" spc="0" normalizeH="0" baseline="0" noProof="0" dirty="0">
                <a:ln>
                  <a:noFill/>
                </a:ln>
                <a:solidFill>
                  <a:srgbClr val="3333CC"/>
                </a:solidFill>
                <a:effectLst/>
                <a:uLnTx/>
                <a:uFillTx/>
                <a:latin typeface="Times New Roman"/>
                <a:ea typeface="宋体" charset="-122"/>
              </a:rPr>
              <a:t> and </a:t>
            </a:r>
            <a:r>
              <a:rPr kumimoji="0" lang="en-US" altLang="zh-CN" sz="2400" b="0" i="1" u="none" strike="noStrike" kern="0" cap="none" spc="0" normalizeH="0" baseline="0" noProof="0" dirty="0" err="1">
                <a:ln>
                  <a:noFill/>
                </a:ln>
                <a:solidFill>
                  <a:srgbClr val="3333CC"/>
                </a:solidFill>
                <a:effectLst/>
                <a:uLnTx/>
                <a:uFillTx/>
                <a:latin typeface="Times New Roman"/>
                <a:ea typeface="宋体" charset="-122"/>
              </a:rPr>
              <a:t>MinPts</a:t>
            </a:r>
            <a:r>
              <a:rPr kumimoji="0" lang="en-US" altLang="zh-CN" sz="2400" b="1" i="0" u="none" strike="noStrike" kern="0" cap="none" spc="0" normalizeH="0" baseline="0" noProof="0" dirty="0">
                <a:ln>
                  <a:noFill/>
                </a:ln>
                <a:solidFill>
                  <a:srgbClr val="3333CC"/>
                </a:solidFill>
                <a:effectLst/>
                <a:uLnTx/>
                <a:uFillTx/>
                <a:latin typeface="Times New Roman"/>
                <a:ea typeface="宋体" charset="-122"/>
              </a:rPr>
              <a:t>.</a:t>
            </a:r>
          </a:p>
          <a:p>
            <a:pPr marL="742950" marR="0" lvl="1" indent="-285750" algn="l" defTabSz="914400" rtl="0" eaLnBrk="1" fontAlgn="base" latinLnBrk="0" hangingPunct="1">
              <a:lnSpc>
                <a:spcPct val="120000"/>
              </a:lnSpc>
              <a:spcBef>
                <a:spcPct val="50000"/>
              </a:spcBef>
              <a:spcAft>
                <a:spcPct val="0"/>
              </a:spcAft>
              <a:buClr>
                <a:srgbClr val="CC0000"/>
              </a:buClr>
              <a:buSzTx/>
              <a:buFont typeface="Monotype Sorts" pitchFamily="2" charset="2"/>
              <a:buChar char="q"/>
              <a:tabLst/>
              <a:defRPr/>
            </a:pPr>
            <a:r>
              <a:rPr kumimoji="0" lang="en-US" altLang="zh-CN" sz="2400" b="1" i="0" u="none" strike="noStrike" kern="0" cap="none" spc="0" normalizeH="0" baseline="0" noProof="0" dirty="0">
                <a:ln>
                  <a:noFill/>
                </a:ln>
                <a:solidFill>
                  <a:srgbClr val="3333CC"/>
                </a:solidFill>
                <a:effectLst/>
                <a:uLnTx/>
                <a:uFillTx/>
                <a:latin typeface="Times New Roman"/>
                <a:ea typeface="宋体" charset="-122"/>
              </a:rPr>
              <a:t>If </a:t>
            </a:r>
            <a:r>
              <a:rPr kumimoji="0" lang="en-US" altLang="zh-CN" sz="2400" b="0" i="1" u="none" strike="noStrike" kern="0" cap="none" spc="0" normalizeH="0" baseline="0" noProof="0" dirty="0">
                <a:ln>
                  <a:noFill/>
                </a:ln>
                <a:solidFill>
                  <a:srgbClr val="3333CC"/>
                </a:solidFill>
                <a:effectLst/>
                <a:uLnTx/>
                <a:uFillTx/>
                <a:latin typeface="Times New Roman"/>
                <a:ea typeface="宋体" charset="-122"/>
              </a:rPr>
              <a:t>p</a:t>
            </a:r>
            <a:r>
              <a:rPr kumimoji="0" lang="en-US" altLang="zh-CN" sz="2400" b="1" i="0" u="none" strike="noStrike" kern="0" cap="none" spc="0" normalizeH="0" baseline="0" noProof="0" dirty="0">
                <a:ln>
                  <a:noFill/>
                </a:ln>
                <a:solidFill>
                  <a:srgbClr val="3333CC"/>
                </a:solidFill>
                <a:effectLst/>
                <a:uLnTx/>
                <a:uFillTx/>
                <a:latin typeface="Times New Roman"/>
                <a:ea typeface="宋体" charset="-122"/>
              </a:rPr>
              <a:t> is a core point, a cluster is formed.</a:t>
            </a:r>
          </a:p>
          <a:p>
            <a:pPr marL="742950" marR="0" lvl="1" indent="-285750" algn="l" defTabSz="914400" rtl="0" eaLnBrk="1" fontAlgn="base" latinLnBrk="0" hangingPunct="1">
              <a:lnSpc>
                <a:spcPct val="120000"/>
              </a:lnSpc>
              <a:spcBef>
                <a:spcPct val="50000"/>
              </a:spcBef>
              <a:spcAft>
                <a:spcPct val="0"/>
              </a:spcAft>
              <a:buClr>
                <a:srgbClr val="CC0000"/>
              </a:buClr>
              <a:buSzTx/>
              <a:buFont typeface="Monotype Sorts" pitchFamily="2" charset="2"/>
              <a:buChar char="q"/>
              <a:tabLst/>
              <a:defRPr/>
            </a:pPr>
            <a:r>
              <a:rPr kumimoji="0" lang="en-US" altLang="zh-CN" sz="2400" b="1" i="0" u="none" strike="noStrike" kern="0" cap="none" spc="0" normalizeH="0" baseline="0" noProof="0" dirty="0">
                <a:ln>
                  <a:noFill/>
                </a:ln>
                <a:solidFill>
                  <a:srgbClr val="3333CC"/>
                </a:solidFill>
                <a:effectLst/>
                <a:uLnTx/>
                <a:uFillTx/>
                <a:latin typeface="Times New Roman"/>
                <a:ea typeface="宋体" charset="-122"/>
              </a:rPr>
              <a:t>If </a:t>
            </a:r>
            <a:r>
              <a:rPr kumimoji="0" lang="en-US" altLang="zh-CN" sz="2400" b="0" i="1" u="none" strike="noStrike" kern="0" cap="none" spc="0" normalizeH="0" baseline="0" noProof="0" dirty="0">
                <a:ln>
                  <a:noFill/>
                </a:ln>
                <a:solidFill>
                  <a:srgbClr val="3333CC"/>
                </a:solidFill>
                <a:effectLst/>
                <a:uLnTx/>
                <a:uFillTx/>
                <a:latin typeface="Times New Roman"/>
                <a:ea typeface="宋体" charset="-122"/>
              </a:rPr>
              <a:t>p</a:t>
            </a:r>
            <a:r>
              <a:rPr kumimoji="0" lang="en-US" altLang="zh-CN" sz="2400" b="1" i="0" u="none" strike="noStrike" kern="0" cap="none" spc="0" normalizeH="0" baseline="0" noProof="0" dirty="0">
                <a:ln>
                  <a:noFill/>
                </a:ln>
                <a:solidFill>
                  <a:srgbClr val="3333CC"/>
                </a:solidFill>
                <a:effectLst/>
                <a:uLnTx/>
                <a:uFillTx/>
                <a:latin typeface="Times New Roman"/>
                <a:ea typeface="宋体" charset="-122"/>
              </a:rPr>
              <a:t> is a border point, no points are density-reachable from </a:t>
            </a:r>
            <a:r>
              <a:rPr kumimoji="0" lang="en-US" altLang="zh-CN" sz="2400" b="0" i="1" u="none" strike="noStrike" kern="0" cap="none" spc="0" normalizeH="0" baseline="0" noProof="0" dirty="0">
                <a:ln>
                  <a:noFill/>
                </a:ln>
                <a:solidFill>
                  <a:srgbClr val="3333CC"/>
                </a:solidFill>
                <a:effectLst/>
                <a:uLnTx/>
                <a:uFillTx/>
                <a:latin typeface="Times New Roman"/>
                <a:ea typeface="宋体" charset="-122"/>
              </a:rPr>
              <a:t>p</a:t>
            </a:r>
            <a:r>
              <a:rPr kumimoji="0" lang="en-US" altLang="zh-CN" sz="2400" b="1" i="0" u="none" strike="noStrike" kern="0" cap="none" spc="0" normalizeH="0" baseline="0" noProof="0" dirty="0">
                <a:ln>
                  <a:noFill/>
                </a:ln>
                <a:solidFill>
                  <a:srgbClr val="3333CC"/>
                </a:solidFill>
                <a:effectLst/>
                <a:uLnTx/>
                <a:uFillTx/>
                <a:latin typeface="Times New Roman"/>
                <a:ea typeface="宋体" charset="-122"/>
              </a:rPr>
              <a:t> and DBSCAN visits the next point of the database.</a:t>
            </a:r>
          </a:p>
          <a:p>
            <a:pPr marL="742950" marR="0" lvl="1" indent="-285750" algn="l" defTabSz="914400" rtl="0" eaLnBrk="1" fontAlgn="base" latinLnBrk="0" hangingPunct="1">
              <a:lnSpc>
                <a:spcPct val="120000"/>
              </a:lnSpc>
              <a:spcBef>
                <a:spcPct val="50000"/>
              </a:spcBef>
              <a:spcAft>
                <a:spcPct val="0"/>
              </a:spcAft>
              <a:buClr>
                <a:srgbClr val="CC0000"/>
              </a:buClr>
              <a:buSzTx/>
              <a:buFont typeface="Monotype Sorts" pitchFamily="2" charset="2"/>
              <a:buChar char="q"/>
              <a:tabLst/>
              <a:defRPr/>
            </a:pPr>
            <a:r>
              <a:rPr kumimoji="0" lang="en-US" altLang="zh-CN" sz="2400" b="1" i="0" u="none" strike="noStrike" kern="0" cap="none" spc="0" normalizeH="0" baseline="0" noProof="0" dirty="0">
                <a:ln>
                  <a:noFill/>
                </a:ln>
                <a:solidFill>
                  <a:srgbClr val="3333CC"/>
                </a:solidFill>
                <a:effectLst/>
                <a:uLnTx/>
                <a:uFillTx/>
                <a:latin typeface="Times New Roman"/>
                <a:ea typeface="宋体" charset="-122"/>
              </a:rPr>
              <a:t>Continue the process until all of the points have been processed.</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bldLvl="2"/>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solidFill>
            <a:srgbClr val="3333CC"/>
          </a:solidFill>
          <a:ln>
            <a:noFill/>
          </a:ln>
          <a:effectLst/>
        </p:spPr>
        <p:txBody>
          <a:bodyPr vert="horz" wrap="square" lIns="91440" tIns="45720" rIns="91440" bIns="45720" numCol="1" anchor="ctr" anchorCtr="0" compatLnSpc="1">
            <a:prstTxWarp prst="textNoShape">
              <a:avLst/>
            </a:prstTxWarp>
            <a:normAutofit fontScale="90000"/>
          </a:bodyPr>
          <a:lstStyle/>
          <a:p>
            <a:pPr algn="ctr" eaLnBrk="1" hangingPunct="1">
              <a:defRPr/>
            </a:pPr>
            <a:r>
              <a:rPr lang="en-US" altLang="zh-CN" sz="4400" b="0" dirty="0">
                <a:solidFill>
                  <a:srgbClr val="FFFFFF"/>
                </a:solidFill>
                <a:latin typeface="Arial Black"/>
                <a:ea typeface="SimSun" panose="02010600030101010101" pitchFamily="2" charset="-122"/>
              </a:rPr>
              <a:t>DBSCAN Algorithm: Example</a:t>
            </a:r>
            <a:endParaRPr lang="de-DE" altLang="zh-CN" sz="4400" b="0" dirty="0">
              <a:solidFill>
                <a:srgbClr val="FFFFFF"/>
              </a:solidFill>
              <a:latin typeface="Arial Black"/>
              <a:ea typeface="SimSun" panose="02010600030101010101" pitchFamily="2" charset="-122"/>
            </a:endParaRPr>
          </a:p>
        </p:txBody>
      </p:sp>
      <p:sp>
        <p:nvSpPr>
          <p:cNvPr id="303107" name="Rectangle 3"/>
          <p:cNvSpPr>
            <a:spLocks noGrp="1" noChangeArrowheads="1"/>
          </p:cNvSpPr>
          <p:nvPr>
            <p:ph idx="1"/>
          </p:nvPr>
        </p:nvSpPr>
        <p:spPr/>
        <p:txBody>
          <a:bodyPr/>
          <a:lstStyle/>
          <a:p>
            <a:r>
              <a:rPr lang="de-DE"/>
              <a:t>Parameter</a:t>
            </a:r>
          </a:p>
          <a:p>
            <a:pPr lvl="2"/>
            <a:r>
              <a:rPr lang="de-DE"/>
              <a:t> </a:t>
            </a:r>
            <a:r>
              <a:rPr lang="en-US" altLang="zh-CN" i="1">
                <a:latin typeface="Symbol" pitchFamily="18" charset="2"/>
                <a:ea typeface="宋体" pitchFamily="2" charset="-122"/>
              </a:rPr>
              <a:t>e</a:t>
            </a:r>
            <a:r>
              <a:rPr lang="de-DE"/>
              <a:t> = 2 cm</a:t>
            </a:r>
          </a:p>
          <a:p>
            <a:pPr lvl="2"/>
            <a:r>
              <a:rPr lang="de-DE"/>
              <a:t> </a:t>
            </a:r>
            <a:r>
              <a:rPr lang="de-DE" i="1"/>
              <a:t>MinPts</a:t>
            </a:r>
            <a:r>
              <a:rPr lang="de-DE"/>
              <a:t> = 3</a:t>
            </a:r>
          </a:p>
        </p:txBody>
      </p:sp>
      <p:sp>
        <p:nvSpPr>
          <p:cNvPr id="303108" name="Oval 4"/>
          <p:cNvSpPr>
            <a:spLocks noChangeArrowheads="1"/>
          </p:cNvSpPr>
          <p:nvPr/>
        </p:nvSpPr>
        <p:spPr bwMode="auto">
          <a:xfrm>
            <a:off x="3452813" y="3668713"/>
            <a:ext cx="76200" cy="76200"/>
          </a:xfrm>
          <a:prstGeom prst="ellipse">
            <a:avLst/>
          </a:prstGeom>
          <a:solidFill>
            <a:schemeClr val="accent2"/>
          </a:solidFill>
          <a:ln w="9525">
            <a:solidFill>
              <a:schemeClr val="tx1"/>
            </a:solidFill>
            <a:round/>
            <a:headEnd/>
            <a:tailEnd/>
          </a:ln>
          <a:effectLst/>
        </p:spPr>
        <p:txBody>
          <a:bodyPr wrap="none" anchor="ctr"/>
          <a:lstStyle/>
          <a:p>
            <a:pPr algn="ctr" eaLnBrk="0" hangingPunct="0"/>
            <a:endParaRPr lang="zh-CN" altLang="zh-CN" sz="2400">
              <a:latin typeface="Times New Roman" pitchFamily="18" charset="0"/>
            </a:endParaRPr>
          </a:p>
        </p:txBody>
      </p:sp>
      <p:sp>
        <p:nvSpPr>
          <p:cNvPr id="303109" name="Oval 5"/>
          <p:cNvSpPr>
            <a:spLocks noChangeArrowheads="1"/>
          </p:cNvSpPr>
          <p:nvPr/>
        </p:nvSpPr>
        <p:spPr bwMode="auto">
          <a:xfrm>
            <a:off x="5029200" y="3390900"/>
            <a:ext cx="76200" cy="76200"/>
          </a:xfrm>
          <a:prstGeom prst="ellipse">
            <a:avLst/>
          </a:prstGeom>
          <a:solidFill>
            <a:schemeClr val="folHlink"/>
          </a:solidFill>
          <a:ln w="9525">
            <a:solidFill>
              <a:schemeClr val="tx1"/>
            </a:solidFill>
            <a:round/>
            <a:headEnd/>
            <a:tailEnd/>
          </a:ln>
          <a:effectLst/>
        </p:spPr>
        <p:txBody>
          <a:bodyPr wrap="none" anchor="ctr"/>
          <a:lstStyle/>
          <a:p>
            <a:endParaRPr lang="zh-CN" altLang="en-US"/>
          </a:p>
        </p:txBody>
      </p:sp>
      <p:sp>
        <p:nvSpPr>
          <p:cNvPr id="303110" name="Oval 6"/>
          <p:cNvSpPr>
            <a:spLocks noChangeArrowheads="1"/>
          </p:cNvSpPr>
          <p:nvPr/>
        </p:nvSpPr>
        <p:spPr bwMode="auto">
          <a:xfrm>
            <a:off x="4953000" y="3209925"/>
            <a:ext cx="76200" cy="76200"/>
          </a:xfrm>
          <a:prstGeom prst="ellipse">
            <a:avLst/>
          </a:prstGeom>
          <a:solidFill>
            <a:schemeClr val="folHlink"/>
          </a:solidFill>
          <a:ln w="9525">
            <a:solidFill>
              <a:schemeClr val="tx1"/>
            </a:solidFill>
            <a:round/>
            <a:headEnd/>
            <a:tailEnd/>
          </a:ln>
          <a:effectLst/>
        </p:spPr>
        <p:txBody>
          <a:bodyPr wrap="none" anchor="ctr"/>
          <a:lstStyle/>
          <a:p>
            <a:endParaRPr lang="zh-CN" altLang="en-US"/>
          </a:p>
        </p:txBody>
      </p:sp>
      <p:sp>
        <p:nvSpPr>
          <p:cNvPr id="303111" name="Oval 7"/>
          <p:cNvSpPr>
            <a:spLocks noChangeArrowheads="1"/>
          </p:cNvSpPr>
          <p:nvPr/>
        </p:nvSpPr>
        <p:spPr bwMode="auto">
          <a:xfrm>
            <a:off x="3716338" y="3292475"/>
            <a:ext cx="76200" cy="76200"/>
          </a:xfrm>
          <a:prstGeom prst="ellipse">
            <a:avLst/>
          </a:prstGeom>
          <a:solidFill>
            <a:schemeClr val="folHlink"/>
          </a:solidFill>
          <a:ln w="9525">
            <a:solidFill>
              <a:schemeClr val="tx1"/>
            </a:solidFill>
            <a:round/>
            <a:headEnd/>
            <a:tailEnd/>
          </a:ln>
          <a:effectLst/>
        </p:spPr>
        <p:txBody>
          <a:bodyPr wrap="none" anchor="ctr"/>
          <a:lstStyle/>
          <a:p>
            <a:endParaRPr lang="zh-CN" altLang="en-US"/>
          </a:p>
        </p:txBody>
      </p:sp>
      <p:sp>
        <p:nvSpPr>
          <p:cNvPr id="303112" name="Oval 8"/>
          <p:cNvSpPr>
            <a:spLocks noChangeArrowheads="1"/>
          </p:cNvSpPr>
          <p:nvPr/>
        </p:nvSpPr>
        <p:spPr bwMode="auto">
          <a:xfrm>
            <a:off x="3952875" y="3292475"/>
            <a:ext cx="76200" cy="76200"/>
          </a:xfrm>
          <a:prstGeom prst="ellipse">
            <a:avLst/>
          </a:prstGeom>
          <a:solidFill>
            <a:schemeClr val="folHlink"/>
          </a:solidFill>
          <a:ln w="9525">
            <a:solidFill>
              <a:schemeClr val="tx1"/>
            </a:solidFill>
            <a:round/>
            <a:headEnd/>
            <a:tailEnd/>
          </a:ln>
          <a:effectLst/>
        </p:spPr>
        <p:txBody>
          <a:bodyPr wrap="none" anchor="ctr"/>
          <a:lstStyle/>
          <a:p>
            <a:endParaRPr lang="zh-CN" altLang="en-US"/>
          </a:p>
        </p:txBody>
      </p:sp>
      <p:sp>
        <p:nvSpPr>
          <p:cNvPr id="303113" name="Oval 9"/>
          <p:cNvSpPr>
            <a:spLocks noChangeArrowheads="1"/>
          </p:cNvSpPr>
          <p:nvPr/>
        </p:nvSpPr>
        <p:spPr bwMode="auto">
          <a:xfrm>
            <a:off x="3529013" y="3467100"/>
            <a:ext cx="76200" cy="76200"/>
          </a:xfrm>
          <a:prstGeom prst="ellipse">
            <a:avLst/>
          </a:prstGeom>
          <a:solidFill>
            <a:schemeClr val="folHlink"/>
          </a:solidFill>
          <a:ln w="9525">
            <a:solidFill>
              <a:schemeClr val="tx1"/>
            </a:solidFill>
            <a:round/>
            <a:headEnd/>
            <a:tailEnd/>
          </a:ln>
          <a:effectLst/>
        </p:spPr>
        <p:txBody>
          <a:bodyPr wrap="none" anchor="ctr"/>
          <a:lstStyle/>
          <a:p>
            <a:endParaRPr lang="zh-CN" altLang="en-US"/>
          </a:p>
        </p:txBody>
      </p:sp>
      <p:sp>
        <p:nvSpPr>
          <p:cNvPr id="303114" name="Oval 10"/>
          <p:cNvSpPr>
            <a:spLocks noChangeArrowheads="1"/>
          </p:cNvSpPr>
          <p:nvPr/>
        </p:nvSpPr>
        <p:spPr bwMode="auto">
          <a:xfrm>
            <a:off x="3716338" y="3543300"/>
            <a:ext cx="76200" cy="76200"/>
          </a:xfrm>
          <a:prstGeom prst="ellipse">
            <a:avLst/>
          </a:prstGeom>
          <a:solidFill>
            <a:schemeClr val="folHlink"/>
          </a:solidFill>
          <a:ln w="9525">
            <a:solidFill>
              <a:schemeClr val="tx1"/>
            </a:solidFill>
            <a:round/>
            <a:headEnd/>
            <a:tailEnd/>
          </a:ln>
          <a:effectLst/>
        </p:spPr>
        <p:txBody>
          <a:bodyPr wrap="none" anchor="ctr"/>
          <a:lstStyle/>
          <a:p>
            <a:endParaRPr lang="zh-CN" altLang="en-US"/>
          </a:p>
        </p:txBody>
      </p:sp>
      <p:sp>
        <p:nvSpPr>
          <p:cNvPr id="303115" name="Oval 11"/>
          <p:cNvSpPr>
            <a:spLocks noChangeArrowheads="1"/>
          </p:cNvSpPr>
          <p:nvPr/>
        </p:nvSpPr>
        <p:spPr bwMode="auto">
          <a:xfrm>
            <a:off x="5257800" y="3390900"/>
            <a:ext cx="76200" cy="76200"/>
          </a:xfrm>
          <a:prstGeom prst="ellipse">
            <a:avLst/>
          </a:prstGeom>
          <a:solidFill>
            <a:schemeClr val="folHlink"/>
          </a:solidFill>
          <a:ln w="9525">
            <a:solidFill>
              <a:schemeClr val="tx1"/>
            </a:solidFill>
            <a:round/>
            <a:headEnd/>
            <a:tailEnd/>
          </a:ln>
          <a:effectLst/>
        </p:spPr>
        <p:txBody>
          <a:bodyPr wrap="none" anchor="ctr"/>
          <a:lstStyle/>
          <a:p>
            <a:endParaRPr lang="zh-CN" altLang="en-US"/>
          </a:p>
        </p:txBody>
      </p:sp>
      <p:sp>
        <p:nvSpPr>
          <p:cNvPr id="303116" name="Oval 12"/>
          <p:cNvSpPr>
            <a:spLocks noChangeArrowheads="1"/>
          </p:cNvSpPr>
          <p:nvPr/>
        </p:nvSpPr>
        <p:spPr bwMode="auto">
          <a:xfrm>
            <a:off x="5410200" y="3286125"/>
            <a:ext cx="76200" cy="76200"/>
          </a:xfrm>
          <a:prstGeom prst="ellipse">
            <a:avLst/>
          </a:prstGeom>
          <a:solidFill>
            <a:schemeClr val="folHlink"/>
          </a:solidFill>
          <a:ln w="9525">
            <a:solidFill>
              <a:schemeClr val="tx1"/>
            </a:solidFill>
            <a:round/>
            <a:headEnd/>
            <a:tailEnd/>
          </a:ln>
          <a:effectLst/>
        </p:spPr>
        <p:txBody>
          <a:bodyPr wrap="none" anchor="ctr"/>
          <a:lstStyle/>
          <a:p>
            <a:endParaRPr lang="zh-CN" altLang="en-US"/>
          </a:p>
        </p:txBody>
      </p:sp>
      <p:sp>
        <p:nvSpPr>
          <p:cNvPr id="303117" name="Oval 13"/>
          <p:cNvSpPr>
            <a:spLocks noChangeArrowheads="1"/>
          </p:cNvSpPr>
          <p:nvPr/>
        </p:nvSpPr>
        <p:spPr bwMode="auto">
          <a:xfrm>
            <a:off x="5334000" y="3133725"/>
            <a:ext cx="76200" cy="76200"/>
          </a:xfrm>
          <a:prstGeom prst="ellipse">
            <a:avLst/>
          </a:prstGeom>
          <a:solidFill>
            <a:schemeClr val="folHlink"/>
          </a:solidFill>
          <a:ln w="9525">
            <a:solidFill>
              <a:schemeClr val="tx1"/>
            </a:solidFill>
            <a:round/>
            <a:headEnd/>
            <a:tailEnd/>
          </a:ln>
          <a:effectLst/>
        </p:spPr>
        <p:txBody>
          <a:bodyPr wrap="none" anchor="ctr"/>
          <a:lstStyle/>
          <a:p>
            <a:endParaRPr lang="zh-CN" altLang="en-US"/>
          </a:p>
        </p:txBody>
      </p:sp>
      <p:sp>
        <p:nvSpPr>
          <p:cNvPr id="303118" name="Oval 14"/>
          <p:cNvSpPr>
            <a:spLocks noChangeArrowheads="1"/>
          </p:cNvSpPr>
          <p:nvPr/>
        </p:nvSpPr>
        <p:spPr bwMode="auto">
          <a:xfrm>
            <a:off x="4398963" y="3805238"/>
            <a:ext cx="76200" cy="76200"/>
          </a:xfrm>
          <a:prstGeom prst="ellipse">
            <a:avLst/>
          </a:prstGeom>
          <a:solidFill>
            <a:schemeClr val="folHlink"/>
          </a:solidFill>
          <a:ln w="9525">
            <a:solidFill>
              <a:schemeClr val="tx1"/>
            </a:solidFill>
            <a:round/>
            <a:headEnd/>
            <a:tailEnd/>
          </a:ln>
          <a:effectLst/>
        </p:spPr>
        <p:txBody>
          <a:bodyPr wrap="none" anchor="ctr"/>
          <a:lstStyle/>
          <a:p>
            <a:endParaRPr lang="zh-CN" altLang="en-US"/>
          </a:p>
        </p:txBody>
      </p:sp>
      <p:grpSp>
        <p:nvGrpSpPr>
          <p:cNvPr id="2" name="Group 15"/>
          <p:cNvGrpSpPr>
            <a:grpSpLocks/>
          </p:cNvGrpSpPr>
          <p:nvPr/>
        </p:nvGrpSpPr>
        <p:grpSpPr bwMode="auto">
          <a:xfrm>
            <a:off x="3132138" y="3360738"/>
            <a:ext cx="730250" cy="671512"/>
            <a:chOff x="1973" y="2117"/>
            <a:chExt cx="460" cy="423"/>
          </a:xfrm>
        </p:grpSpPr>
        <p:grpSp>
          <p:nvGrpSpPr>
            <p:cNvPr id="3" name="Group 16"/>
            <p:cNvGrpSpPr>
              <a:grpSpLocks/>
            </p:cNvGrpSpPr>
            <p:nvPr/>
          </p:nvGrpSpPr>
          <p:grpSpPr bwMode="auto">
            <a:xfrm>
              <a:off x="1973" y="2117"/>
              <a:ext cx="460" cy="423"/>
              <a:chOff x="749" y="1885"/>
              <a:chExt cx="460" cy="423"/>
            </a:xfrm>
          </p:grpSpPr>
          <p:sp>
            <p:nvSpPr>
              <p:cNvPr id="303121" name="Oval 17"/>
              <p:cNvSpPr>
                <a:spLocks noChangeArrowheads="1"/>
              </p:cNvSpPr>
              <p:nvPr/>
            </p:nvSpPr>
            <p:spPr bwMode="auto">
              <a:xfrm>
                <a:off x="749" y="1885"/>
                <a:ext cx="460" cy="423"/>
              </a:xfrm>
              <a:prstGeom prst="ellipse">
                <a:avLst/>
              </a:prstGeom>
              <a:noFill/>
              <a:ln w="9525">
                <a:solidFill>
                  <a:schemeClr val="tx1"/>
                </a:solidFill>
                <a:round/>
                <a:headEnd/>
                <a:tailEnd/>
              </a:ln>
              <a:effectLst/>
            </p:spPr>
            <p:txBody>
              <a:bodyPr wrap="none" anchor="ctr"/>
              <a:lstStyle/>
              <a:p>
                <a:endParaRPr lang="zh-CN" altLang="en-US"/>
              </a:p>
            </p:txBody>
          </p:sp>
          <p:sp>
            <p:nvSpPr>
              <p:cNvPr id="303122" name="Oval 18"/>
              <p:cNvSpPr>
                <a:spLocks noChangeArrowheads="1"/>
              </p:cNvSpPr>
              <p:nvPr/>
            </p:nvSpPr>
            <p:spPr bwMode="auto">
              <a:xfrm>
                <a:off x="955" y="2078"/>
                <a:ext cx="48" cy="48"/>
              </a:xfrm>
              <a:prstGeom prst="ellipse">
                <a:avLst/>
              </a:prstGeom>
              <a:solidFill>
                <a:srgbClr val="A50021"/>
              </a:solidFill>
              <a:ln w="9525">
                <a:solidFill>
                  <a:schemeClr val="tx1"/>
                </a:solidFill>
                <a:round/>
                <a:headEnd/>
                <a:tailEnd/>
              </a:ln>
              <a:effectLst/>
            </p:spPr>
            <p:txBody>
              <a:bodyPr wrap="none" anchor="ctr"/>
              <a:lstStyle/>
              <a:p>
                <a:endParaRPr lang="zh-CN" altLang="en-US"/>
              </a:p>
            </p:txBody>
          </p:sp>
        </p:grpSp>
        <p:sp>
          <p:nvSpPr>
            <p:cNvPr id="303123" name="Oval 19"/>
            <p:cNvSpPr>
              <a:spLocks noChangeArrowheads="1"/>
            </p:cNvSpPr>
            <p:nvPr/>
          </p:nvSpPr>
          <p:spPr bwMode="auto">
            <a:xfrm>
              <a:off x="2223" y="2180"/>
              <a:ext cx="48" cy="48"/>
            </a:xfrm>
            <a:prstGeom prst="ellipse">
              <a:avLst/>
            </a:prstGeom>
            <a:solidFill>
              <a:srgbClr val="00CC00"/>
            </a:solidFill>
            <a:ln w="9525">
              <a:solidFill>
                <a:schemeClr val="tx1"/>
              </a:solidFill>
              <a:round/>
              <a:headEnd/>
              <a:tailEnd/>
            </a:ln>
            <a:effectLst/>
          </p:spPr>
          <p:txBody>
            <a:bodyPr wrap="none" anchor="ctr"/>
            <a:lstStyle/>
            <a:p>
              <a:endParaRPr lang="zh-CN" altLang="en-US"/>
            </a:p>
          </p:txBody>
        </p:sp>
        <p:sp>
          <p:nvSpPr>
            <p:cNvPr id="303124" name="Oval 20"/>
            <p:cNvSpPr>
              <a:spLocks noChangeArrowheads="1"/>
            </p:cNvSpPr>
            <p:nvPr/>
          </p:nvSpPr>
          <p:spPr bwMode="auto">
            <a:xfrm>
              <a:off x="2342" y="2228"/>
              <a:ext cx="48" cy="48"/>
            </a:xfrm>
            <a:prstGeom prst="ellipse">
              <a:avLst/>
            </a:prstGeom>
            <a:solidFill>
              <a:srgbClr val="00CC00"/>
            </a:solidFill>
            <a:ln w="9525">
              <a:solidFill>
                <a:schemeClr val="tx1"/>
              </a:solidFill>
              <a:round/>
              <a:headEnd/>
              <a:tailEnd/>
            </a:ln>
            <a:effectLst/>
          </p:spPr>
          <p:txBody>
            <a:bodyPr wrap="none" anchor="ctr"/>
            <a:lstStyle/>
            <a:p>
              <a:endParaRPr lang="zh-CN" altLang="en-US"/>
            </a:p>
          </p:txBody>
        </p:sp>
      </p:grpSp>
      <p:grpSp>
        <p:nvGrpSpPr>
          <p:cNvPr id="4" name="Group 21"/>
          <p:cNvGrpSpPr>
            <a:grpSpLocks/>
          </p:cNvGrpSpPr>
          <p:nvPr/>
        </p:nvGrpSpPr>
        <p:grpSpPr bwMode="auto">
          <a:xfrm>
            <a:off x="3208338" y="3155950"/>
            <a:ext cx="730250" cy="671513"/>
            <a:chOff x="2021" y="1988"/>
            <a:chExt cx="460" cy="423"/>
          </a:xfrm>
        </p:grpSpPr>
        <p:sp>
          <p:nvSpPr>
            <p:cNvPr id="303126" name="Oval 22"/>
            <p:cNvSpPr>
              <a:spLocks noChangeArrowheads="1"/>
            </p:cNvSpPr>
            <p:nvPr/>
          </p:nvSpPr>
          <p:spPr bwMode="auto">
            <a:xfrm>
              <a:off x="2342" y="2074"/>
              <a:ext cx="48" cy="48"/>
            </a:xfrm>
            <a:prstGeom prst="ellipse">
              <a:avLst/>
            </a:prstGeom>
            <a:solidFill>
              <a:srgbClr val="00CC00"/>
            </a:solidFill>
            <a:ln w="9525">
              <a:solidFill>
                <a:schemeClr val="tx1"/>
              </a:solidFill>
              <a:round/>
              <a:headEnd/>
              <a:tailEnd/>
            </a:ln>
            <a:effectLst/>
          </p:spPr>
          <p:txBody>
            <a:bodyPr wrap="none" anchor="ctr"/>
            <a:lstStyle/>
            <a:p>
              <a:endParaRPr lang="zh-CN" altLang="en-US"/>
            </a:p>
          </p:txBody>
        </p:sp>
        <p:grpSp>
          <p:nvGrpSpPr>
            <p:cNvPr id="5" name="Group 23"/>
            <p:cNvGrpSpPr>
              <a:grpSpLocks/>
            </p:cNvGrpSpPr>
            <p:nvPr/>
          </p:nvGrpSpPr>
          <p:grpSpPr bwMode="auto">
            <a:xfrm>
              <a:off x="2021" y="1988"/>
              <a:ext cx="460" cy="423"/>
              <a:chOff x="749" y="1885"/>
              <a:chExt cx="460" cy="423"/>
            </a:xfrm>
          </p:grpSpPr>
          <p:sp>
            <p:nvSpPr>
              <p:cNvPr id="303128" name="Oval 24"/>
              <p:cNvSpPr>
                <a:spLocks noChangeArrowheads="1"/>
              </p:cNvSpPr>
              <p:nvPr/>
            </p:nvSpPr>
            <p:spPr bwMode="auto">
              <a:xfrm>
                <a:off x="749" y="1885"/>
                <a:ext cx="460" cy="423"/>
              </a:xfrm>
              <a:prstGeom prst="ellipse">
                <a:avLst/>
              </a:prstGeom>
              <a:noFill/>
              <a:ln w="9525">
                <a:solidFill>
                  <a:schemeClr val="tx1"/>
                </a:solidFill>
                <a:round/>
                <a:headEnd/>
                <a:tailEnd/>
              </a:ln>
              <a:effectLst/>
            </p:spPr>
            <p:txBody>
              <a:bodyPr wrap="none" anchor="ctr"/>
              <a:lstStyle/>
              <a:p>
                <a:endParaRPr lang="zh-CN" altLang="en-US"/>
              </a:p>
            </p:txBody>
          </p:sp>
          <p:sp>
            <p:nvSpPr>
              <p:cNvPr id="303129" name="Oval 25"/>
              <p:cNvSpPr>
                <a:spLocks noChangeArrowheads="1"/>
              </p:cNvSpPr>
              <p:nvPr/>
            </p:nvSpPr>
            <p:spPr bwMode="auto">
              <a:xfrm>
                <a:off x="955" y="2078"/>
                <a:ext cx="48" cy="48"/>
              </a:xfrm>
              <a:prstGeom prst="ellipse">
                <a:avLst/>
              </a:prstGeom>
              <a:solidFill>
                <a:srgbClr val="A50021"/>
              </a:solidFill>
              <a:ln w="9525">
                <a:solidFill>
                  <a:schemeClr val="tx1"/>
                </a:solidFill>
                <a:round/>
                <a:headEnd/>
                <a:tailEnd/>
              </a:ln>
              <a:effectLst/>
            </p:spPr>
            <p:txBody>
              <a:bodyPr wrap="none" anchor="ctr"/>
              <a:lstStyle/>
              <a:p>
                <a:endParaRPr lang="zh-CN" altLang="en-US"/>
              </a:p>
            </p:txBody>
          </p:sp>
        </p:grpSp>
      </p:grpSp>
      <p:grpSp>
        <p:nvGrpSpPr>
          <p:cNvPr id="6" name="Group 26"/>
          <p:cNvGrpSpPr>
            <a:grpSpLocks/>
          </p:cNvGrpSpPr>
          <p:nvPr/>
        </p:nvGrpSpPr>
        <p:grpSpPr bwMode="auto">
          <a:xfrm>
            <a:off x="3392488" y="2986088"/>
            <a:ext cx="730250" cy="671512"/>
            <a:chOff x="749" y="1885"/>
            <a:chExt cx="460" cy="423"/>
          </a:xfrm>
        </p:grpSpPr>
        <p:sp>
          <p:nvSpPr>
            <p:cNvPr id="303131" name="Oval 27"/>
            <p:cNvSpPr>
              <a:spLocks noChangeArrowheads="1"/>
            </p:cNvSpPr>
            <p:nvPr/>
          </p:nvSpPr>
          <p:spPr bwMode="auto">
            <a:xfrm>
              <a:off x="749" y="1885"/>
              <a:ext cx="460" cy="423"/>
            </a:xfrm>
            <a:prstGeom prst="ellipse">
              <a:avLst/>
            </a:prstGeom>
            <a:noFill/>
            <a:ln w="9525">
              <a:solidFill>
                <a:schemeClr val="tx1"/>
              </a:solidFill>
              <a:round/>
              <a:headEnd/>
              <a:tailEnd/>
            </a:ln>
            <a:effectLst/>
          </p:spPr>
          <p:txBody>
            <a:bodyPr wrap="none" anchor="ctr"/>
            <a:lstStyle/>
            <a:p>
              <a:endParaRPr lang="zh-CN" altLang="en-US"/>
            </a:p>
          </p:txBody>
        </p:sp>
        <p:sp>
          <p:nvSpPr>
            <p:cNvPr id="303132" name="Oval 28"/>
            <p:cNvSpPr>
              <a:spLocks noChangeArrowheads="1"/>
            </p:cNvSpPr>
            <p:nvPr/>
          </p:nvSpPr>
          <p:spPr bwMode="auto">
            <a:xfrm>
              <a:off x="955" y="2078"/>
              <a:ext cx="48" cy="48"/>
            </a:xfrm>
            <a:prstGeom prst="ellipse">
              <a:avLst/>
            </a:prstGeom>
            <a:solidFill>
              <a:srgbClr val="A50021"/>
            </a:solidFill>
            <a:ln w="9525">
              <a:solidFill>
                <a:schemeClr val="tx1"/>
              </a:solidFill>
              <a:round/>
              <a:headEnd/>
              <a:tailEnd/>
            </a:ln>
            <a:effectLst/>
          </p:spPr>
          <p:txBody>
            <a:bodyPr wrap="none" anchor="ctr"/>
            <a:lstStyle/>
            <a:p>
              <a:endParaRPr lang="zh-CN" altLang="en-US"/>
            </a:p>
          </p:txBody>
        </p:sp>
      </p:grpSp>
      <p:grpSp>
        <p:nvGrpSpPr>
          <p:cNvPr id="7" name="Group 29"/>
          <p:cNvGrpSpPr>
            <a:grpSpLocks/>
          </p:cNvGrpSpPr>
          <p:nvPr/>
        </p:nvGrpSpPr>
        <p:grpSpPr bwMode="auto">
          <a:xfrm>
            <a:off x="3392488" y="3230563"/>
            <a:ext cx="730250" cy="671512"/>
            <a:chOff x="2137" y="2035"/>
            <a:chExt cx="460" cy="423"/>
          </a:xfrm>
        </p:grpSpPr>
        <p:sp>
          <p:nvSpPr>
            <p:cNvPr id="303134" name="Oval 30"/>
            <p:cNvSpPr>
              <a:spLocks noChangeArrowheads="1"/>
            </p:cNvSpPr>
            <p:nvPr/>
          </p:nvSpPr>
          <p:spPr bwMode="auto">
            <a:xfrm>
              <a:off x="2491" y="2074"/>
              <a:ext cx="48" cy="48"/>
            </a:xfrm>
            <a:prstGeom prst="ellipse">
              <a:avLst/>
            </a:prstGeom>
            <a:solidFill>
              <a:srgbClr val="00CC00"/>
            </a:solidFill>
            <a:ln w="9525">
              <a:solidFill>
                <a:schemeClr val="tx1"/>
              </a:solidFill>
              <a:round/>
              <a:headEnd/>
              <a:tailEnd/>
            </a:ln>
            <a:effectLst/>
          </p:spPr>
          <p:txBody>
            <a:bodyPr wrap="none" anchor="ctr"/>
            <a:lstStyle/>
            <a:p>
              <a:endParaRPr lang="zh-CN" altLang="en-US"/>
            </a:p>
          </p:txBody>
        </p:sp>
        <p:grpSp>
          <p:nvGrpSpPr>
            <p:cNvPr id="8" name="Group 31"/>
            <p:cNvGrpSpPr>
              <a:grpSpLocks/>
            </p:cNvGrpSpPr>
            <p:nvPr/>
          </p:nvGrpSpPr>
          <p:grpSpPr bwMode="auto">
            <a:xfrm>
              <a:off x="2137" y="2035"/>
              <a:ext cx="460" cy="423"/>
              <a:chOff x="749" y="1885"/>
              <a:chExt cx="460" cy="423"/>
            </a:xfrm>
          </p:grpSpPr>
          <p:sp>
            <p:nvSpPr>
              <p:cNvPr id="303136" name="Oval 32"/>
              <p:cNvSpPr>
                <a:spLocks noChangeArrowheads="1"/>
              </p:cNvSpPr>
              <p:nvPr/>
            </p:nvSpPr>
            <p:spPr bwMode="auto">
              <a:xfrm>
                <a:off x="749" y="1885"/>
                <a:ext cx="460" cy="423"/>
              </a:xfrm>
              <a:prstGeom prst="ellipse">
                <a:avLst/>
              </a:prstGeom>
              <a:noFill/>
              <a:ln w="9525">
                <a:solidFill>
                  <a:schemeClr val="tx1"/>
                </a:solidFill>
                <a:round/>
                <a:headEnd/>
                <a:tailEnd/>
              </a:ln>
              <a:effectLst/>
            </p:spPr>
            <p:txBody>
              <a:bodyPr wrap="none" anchor="ctr"/>
              <a:lstStyle/>
              <a:p>
                <a:endParaRPr lang="zh-CN" altLang="en-US"/>
              </a:p>
            </p:txBody>
          </p:sp>
          <p:sp>
            <p:nvSpPr>
              <p:cNvPr id="303137" name="Oval 33"/>
              <p:cNvSpPr>
                <a:spLocks noChangeArrowheads="1"/>
              </p:cNvSpPr>
              <p:nvPr/>
            </p:nvSpPr>
            <p:spPr bwMode="auto">
              <a:xfrm>
                <a:off x="955" y="2078"/>
                <a:ext cx="48" cy="48"/>
              </a:xfrm>
              <a:prstGeom prst="ellipse">
                <a:avLst/>
              </a:prstGeom>
              <a:solidFill>
                <a:srgbClr val="A50021"/>
              </a:solidFill>
              <a:ln w="9525">
                <a:solidFill>
                  <a:schemeClr val="tx1"/>
                </a:solidFill>
                <a:round/>
                <a:headEnd/>
                <a:tailEnd/>
              </a:ln>
              <a:effectLst/>
            </p:spPr>
            <p:txBody>
              <a:bodyPr wrap="none" anchor="ctr"/>
              <a:lstStyle/>
              <a:p>
                <a:endParaRPr lang="zh-CN" altLang="en-US"/>
              </a:p>
            </p:txBody>
          </p:sp>
        </p:grpSp>
      </p:grpSp>
      <p:grpSp>
        <p:nvGrpSpPr>
          <p:cNvPr id="9" name="Group 34"/>
          <p:cNvGrpSpPr>
            <a:grpSpLocks/>
          </p:cNvGrpSpPr>
          <p:nvPr/>
        </p:nvGrpSpPr>
        <p:grpSpPr bwMode="auto">
          <a:xfrm>
            <a:off x="3625850" y="2987675"/>
            <a:ext cx="730250" cy="671513"/>
            <a:chOff x="749" y="1885"/>
            <a:chExt cx="460" cy="423"/>
          </a:xfrm>
        </p:grpSpPr>
        <p:sp>
          <p:nvSpPr>
            <p:cNvPr id="303139" name="Oval 35"/>
            <p:cNvSpPr>
              <a:spLocks noChangeArrowheads="1"/>
            </p:cNvSpPr>
            <p:nvPr/>
          </p:nvSpPr>
          <p:spPr bwMode="auto">
            <a:xfrm>
              <a:off x="749" y="1885"/>
              <a:ext cx="460" cy="423"/>
            </a:xfrm>
            <a:prstGeom prst="ellipse">
              <a:avLst/>
            </a:prstGeom>
            <a:noFill/>
            <a:ln w="9525">
              <a:solidFill>
                <a:schemeClr val="tx1"/>
              </a:solidFill>
              <a:round/>
              <a:headEnd/>
              <a:tailEnd/>
            </a:ln>
            <a:effectLst/>
          </p:spPr>
          <p:txBody>
            <a:bodyPr wrap="none" anchor="ctr"/>
            <a:lstStyle/>
            <a:p>
              <a:endParaRPr lang="zh-CN" altLang="en-US"/>
            </a:p>
          </p:txBody>
        </p:sp>
        <p:sp>
          <p:nvSpPr>
            <p:cNvPr id="303140" name="Oval 36"/>
            <p:cNvSpPr>
              <a:spLocks noChangeArrowheads="1"/>
            </p:cNvSpPr>
            <p:nvPr/>
          </p:nvSpPr>
          <p:spPr bwMode="auto">
            <a:xfrm>
              <a:off x="955" y="2078"/>
              <a:ext cx="48" cy="48"/>
            </a:xfrm>
            <a:prstGeom prst="ellipse">
              <a:avLst/>
            </a:prstGeom>
            <a:solidFill>
              <a:srgbClr val="A50021"/>
            </a:solidFill>
            <a:ln w="9525">
              <a:solidFill>
                <a:schemeClr val="tx1"/>
              </a:solidFill>
              <a:round/>
              <a:headEnd/>
              <a:tailEnd/>
            </a:ln>
            <a:effectLst/>
          </p:spPr>
          <p:txBody>
            <a:bodyPr wrap="none" anchor="ctr"/>
            <a:lstStyle/>
            <a:p>
              <a:endParaRPr lang="zh-CN" altLang="en-US"/>
            </a:p>
          </p:txBody>
        </p:sp>
      </p:grpSp>
      <p:sp>
        <p:nvSpPr>
          <p:cNvPr id="303141" name="Rectangle 37"/>
          <p:cNvSpPr>
            <a:spLocks noChangeArrowheads="1"/>
          </p:cNvSpPr>
          <p:nvPr/>
        </p:nvSpPr>
        <p:spPr bwMode="auto">
          <a:xfrm>
            <a:off x="3886200" y="4419600"/>
            <a:ext cx="5181600" cy="2024063"/>
          </a:xfrm>
          <a:prstGeom prst="rect">
            <a:avLst/>
          </a:prstGeom>
          <a:noFill/>
          <a:ln w="9525">
            <a:solidFill>
              <a:schemeClr val="tx1"/>
            </a:solidFill>
            <a:miter lim="800000"/>
            <a:headEnd/>
            <a:tailEnd/>
          </a:ln>
          <a:effectLst/>
        </p:spPr>
        <p:txBody>
          <a:bodyPr lIns="92075" tIns="46038" rIns="92075" bIns="46038">
            <a:spAutoFit/>
          </a:bodyPr>
          <a:lstStyle/>
          <a:p>
            <a:pPr eaLnBrk="0" hangingPunct="0">
              <a:spcBef>
                <a:spcPct val="50000"/>
              </a:spcBef>
            </a:pPr>
            <a:r>
              <a:rPr lang="en-US" altLang="zh-CN" b="1">
                <a:latin typeface="Times New Roman" pitchFamily="18" charset="0"/>
                <a:ea typeface="宋体" pitchFamily="2" charset="-122"/>
              </a:rPr>
              <a:t>for</a:t>
            </a:r>
            <a:r>
              <a:rPr lang="en-US" altLang="zh-CN">
                <a:latin typeface="Times New Roman" pitchFamily="18" charset="0"/>
                <a:ea typeface="宋体" pitchFamily="2" charset="-122"/>
              </a:rPr>
              <a:t> each </a:t>
            </a:r>
            <a:r>
              <a:rPr lang="en-US" altLang="zh-CN" i="1">
                <a:latin typeface="Times New Roman" pitchFamily="18" charset="0"/>
                <a:ea typeface="宋体" pitchFamily="2" charset="-122"/>
              </a:rPr>
              <a:t>o </a:t>
            </a:r>
            <a:r>
              <a:rPr lang="en-US" altLang="zh-CN">
                <a:latin typeface="Symbol" pitchFamily="18" charset="2"/>
                <a:ea typeface="宋体" pitchFamily="2" charset="-122"/>
              </a:rPr>
              <a:t>Î</a:t>
            </a:r>
            <a:r>
              <a:rPr lang="en-US" altLang="zh-CN" i="1">
                <a:latin typeface="Times New Roman" pitchFamily="18" charset="0"/>
                <a:ea typeface="宋体" pitchFamily="2" charset="-122"/>
              </a:rPr>
              <a:t> D</a:t>
            </a:r>
            <a:r>
              <a:rPr lang="en-US" altLang="zh-CN">
                <a:latin typeface="Times New Roman" pitchFamily="18" charset="0"/>
                <a:ea typeface="宋体" pitchFamily="2" charset="-122"/>
              </a:rPr>
              <a:t> </a:t>
            </a:r>
            <a:r>
              <a:rPr lang="en-US" altLang="zh-CN" b="1">
                <a:latin typeface="Times New Roman" pitchFamily="18" charset="0"/>
                <a:ea typeface="宋体" pitchFamily="2" charset="-122"/>
              </a:rPr>
              <a:t>do</a:t>
            </a:r>
            <a:br>
              <a:rPr lang="en-US" altLang="zh-CN">
                <a:latin typeface="Times New Roman" pitchFamily="18" charset="0"/>
                <a:ea typeface="宋体" pitchFamily="2" charset="-122"/>
              </a:rPr>
            </a:br>
            <a:r>
              <a:rPr lang="en-US" altLang="zh-CN">
                <a:latin typeface="Times New Roman" pitchFamily="18" charset="0"/>
                <a:ea typeface="宋体" pitchFamily="2" charset="-122"/>
              </a:rPr>
              <a:t>      </a:t>
            </a:r>
            <a:r>
              <a:rPr lang="en-US" altLang="zh-CN" b="1">
                <a:latin typeface="Times New Roman" pitchFamily="18" charset="0"/>
                <a:ea typeface="宋体" pitchFamily="2" charset="-122"/>
              </a:rPr>
              <a:t>if</a:t>
            </a:r>
            <a:r>
              <a:rPr lang="en-US" altLang="zh-CN">
                <a:latin typeface="Times New Roman" pitchFamily="18" charset="0"/>
                <a:ea typeface="宋体" pitchFamily="2" charset="-122"/>
              </a:rPr>
              <a:t> </a:t>
            </a:r>
            <a:r>
              <a:rPr lang="en-US" altLang="zh-CN" i="1">
                <a:latin typeface="Times New Roman" pitchFamily="18" charset="0"/>
                <a:ea typeface="宋体" pitchFamily="2" charset="-122"/>
              </a:rPr>
              <a:t>o</a:t>
            </a:r>
            <a:r>
              <a:rPr lang="en-US" altLang="zh-CN">
                <a:latin typeface="Times New Roman" pitchFamily="18" charset="0"/>
                <a:ea typeface="宋体" pitchFamily="2" charset="-122"/>
              </a:rPr>
              <a:t> is not yet classified </a:t>
            </a:r>
            <a:r>
              <a:rPr lang="en-US" altLang="zh-CN" b="1">
                <a:latin typeface="Times New Roman" pitchFamily="18" charset="0"/>
                <a:ea typeface="宋体" pitchFamily="2" charset="-122"/>
              </a:rPr>
              <a:t>then  </a:t>
            </a:r>
            <a:br>
              <a:rPr lang="en-US" altLang="zh-CN">
                <a:latin typeface="Times New Roman" pitchFamily="18" charset="0"/>
                <a:ea typeface="宋体" pitchFamily="2" charset="-122"/>
              </a:rPr>
            </a:br>
            <a:r>
              <a:rPr lang="en-US" altLang="zh-CN">
                <a:latin typeface="Times New Roman" pitchFamily="18" charset="0"/>
                <a:ea typeface="宋体" pitchFamily="2" charset="-122"/>
              </a:rPr>
              <a:t>           </a:t>
            </a:r>
            <a:r>
              <a:rPr lang="en-US" altLang="zh-CN" b="1">
                <a:latin typeface="Times New Roman" pitchFamily="18" charset="0"/>
                <a:ea typeface="宋体" pitchFamily="2" charset="-122"/>
              </a:rPr>
              <a:t>if</a:t>
            </a:r>
            <a:r>
              <a:rPr lang="en-US" altLang="zh-CN">
                <a:latin typeface="Times New Roman" pitchFamily="18" charset="0"/>
                <a:ea typeface="宋体" pitchFamily="2" charset="-122"/>
              </a:rPr>
              <a:t> </a:t>
            </a:r>
            <a:r>
              <a:rPr lang="en-US" altLang="zh-CN" i="1">
                <a:latin typeface="Times New Roman" pitchFamily="18" charset="0"/>
                <a:ea typeface="宋体" pitchFamily="2" charset="-122"/>
              </a:rPr>
              <a:t>o</a:t>
            </a:r>
            <a:r>
              <a:rPr lang="en-US" altLang="zh-CN">
                <a:latin typeface="Times New Roman" pitchFamily="18" charset="0"/>
                <a:ea typeface="宋体" pitchFamily="2" charset="-122"/>
              </a:rPr>
              <a:t> is a core-object </a:t>
            </a:r>
            <a:r>
              <a:rPr lang="en-US" altLang="zh-CN" b="1">
                <a:latin typeface="Times New Roman" pitchFamily="18" charset="0"/>
                <a:ea typeface="宋体" pitchFamily="2" charset="-122"/>
              </a:rPr>
              <a:t>then</a:t>
            </a:r>
            <a:br>
              <a:rPr lang="en-US" altLang="zh-CN">
                <a:latin typeface="Times New Roman" pitchFamily="18" charset="0"/>
                <a:ea typeface="宋体" pitchFamily="2" charset="-122"/>
              </a:rPr>
            </a:br>
            <a:r>
              <a:rPr lang="en-US" altLang="zh-CN">
                <a:latin typeface="Times New Roman" pitchFamily="18" charset="0"/>
                <a:ea typeface="宋体" pitchFamily="2" charset="-122"/>
              </a:rPr>
              <a:t>                collect all objects density-reachable from </a:t>
            </a:r>
            <a:r>
              <a:rPr lang="en-US" altLang="zh-CN" i="1">
                <a:latin typeface="Times New Roman" pitchFamily="18" charset="0"/>
                <a:ea typeface="宋体" pitchFamily="2" charset="-122"/>
              </a:rPr>
              <a:t>o</a:t>
            </a:r>
            <a:r>
              <a:rPr lang="en-US" altLang="zh-CN">
                <a:latin typeface="Times New Roman" pitchFamily="18" charset="0"/>
                <a:ea typeface="宋体" pitchFamily="2" charset="-122"/>
              </a:rPr>
              <a:t> </a:t>
            </a:r>
            <a:br>
              <a:rPr lang="en-US" altLang="zh-CN">
                <a:latin typeface="Times New Roman" pitchFamily="18" charset="0"/>
                <a:ea typeface="宋体" pitchFamily="2" charset="-122"/>
              </a:rPr>
            </a:br>
            <a:r>
              <a:rPr lang="en-US" altLang="zh-CN">
                <a:latin typeface="Times New Roman" pitchFamily="18" charset="0"/>
                <a:ea typeface="宋体" pitchFamily="2" charset="-122"/>
              </a:rPr>
              <a:t>                and assign them to a new cluster.</a:t>
            </a:r>
            <a:br>
              <a:rPr lang="en-US" altLang="zh-CN">
                <a:latin typeface="Times New Roman" pitchFamily="18" charset="0"/>
                <a:ea typeface="宋体" pitchFamily="2" charset="-122"/>
              </a:rPr>
            </a:br>
            <a:r>
              <a:rPr lang="en-US" altLang="zh-CN">
                <a:latin typeface="Times New Roman" pitchFamily="18" charset="0"/>
                <a:ea typeface="宋体" pitchFamily="2" charset="-122"/>
              </a:rPr>
              <a:t>           </a:t>
            </a:r>
            <a:r>
              <a:rPr lang="en-US" altLang="zh-CN" b="1">
                <a:latin typeface="Times New Roman" pitchFamily="18" charset="0"/>
                <a:ea typeface="宋体" pitchFamily="2" charset="-122"/>
              </a:rPr>
              <a:t>else</a:t>
            </a:r>
            <a:br>
              <a:rPr lang="en-US" altLang="zh-CN">
                <a:latin typeface="Times New Roman" pitchFamily="18" charset="0"/>
                <a:ea typeface="宋体" pitchFamily="2" charset="-122"/>
              </a:rPr>
            </a:br>
            <a:r>
              <a:rPr lang="en-US" altLang="zh-CN">
                <a:latin typeface="Times New Roman" pitchFamily="18" charset="0"/>
                <a:ea typeface="宋体" pitchFamily="2" charset="-122"/>
              </a:rPr>
              <a:t>                assign </a:t>
            </a:r>
            <a:r>
              <a:rPr lang="en-US" altLang="zh-CN" i="1">
                <a:latin typeface="Times New Roman" pitchFamily="18" charset="0"/>
                <a:ea typeface="宋体" pitchFamily="2" charset="-122"/>
              </a:rPr>
              <a:t>o</a:t>
            </a:r>
            <a:r>
              <a:rPr lang="en-US" altLang="zh-CN">
                <a:latin typeface="Times New Roman" pitchFamily="18" charset="0"/>
                <a:ea typeface="宋体" pitchFamily="2" charset="-122"/>
              </a:rPr>
              <a:t> to NOISE</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xfrm>
            <a:off x="533400" y="304800"/>
            <a:ext cx="8153400" cy="1447800"/>
          </a:xfrm>
          <a:solidFill>
            <a:srgbClr val="3333CC"/>
          </a:solidFill>
          <a:ln>
            <a:noFill/>
          </a:ln>
          <a:effectLst/>
        </p:spPr>
        <p:txBody>
          <a:bodyPr vert="horz" wrap="square" lIns="91440" tIns="45720" rIns="91440" bIns="45720" numCol="1" anchor="ctr" anchorCtr="0" compatLnSpc="1">
            <a:prstTxWarp prst="textNoShape">
              <a:avLst/>
            </a:prstTxWarp>
          </a:bodyPr>
          <a:lstStyle/>
          <a:p>
            <a:pPr algn="ctr" eaLnBrk="1" hangingPunct="1">
              <a:defRPr/>
            </a:pPr>
            <a:r>
              <a:rPr lang="en-US" altLang="zh-CN" sz="4400" b="0" dirty="0">
                <a:solidFill>
                  <a:srgbClr val="FFFFFF"/>
                </a:solidFill>
                <a:latin typeface="Arial Black"/>
                <a:ea typeface="SimSun" panose="02010600030101010101" pitchFamily="2" charset="-122"/>
              </a:rPr>
              <a:t>DBSCAN Algorithm: Example</a:t>
            </a:r>
            <a:endParaRPr lang="de-DE" altLang="zh-CN" sz="4400" b="0" dirty="0">
              <a:solidFill>
                <a:srgbClr val="FFFFFF"/>
              </a:solidFill>
              <a:latin typeface="Arial Black"/>
              <a:ea typeface="SimSun" panose="02010600030101010101" pitchFamily="2" charset="-122"/>
            </a:endParaRPr>
          </a:p>
        </p:txBody>
      </p:sp>
      <p:sp>
        <p:nvSpPr>
          <p:cNvPr id="305155" name="Rectangle 3"/>
          <p:cNvSpPr>
            <a:spLocks noGrp="1" noChangeArrowheads="1"/>
          </p:cNvSpPr>
          <p:nvPr>
            <p:ph idx="1"/>
          </p:nvPr>
        </p:nvSpPr>
        <p:spPr/>
        <p:txBody>
          <a:bodyPr/>
          <a:lstStyle/>
          <a:p>
            <a:r>
              <a:rPr lang="de-DE"/>
              <a:t>Parameter</a:t>
            </a:r>
          </a:p>
          <a:p>
            <a:pPr lvl="2"/>
            <a:r>
              <a:rPr lang="de-DE"/>
              <a:t> </a:t>
            </a:r>
            <a:r>
              <a:rPr lang="en-US" altLang="zh-CN" i="1">
                <a:latin typeface="Symbol" pitchFamily="18" charset="2"/>
                <a:ea typeface="宋体" pitchFamily="2" charset="-122"/>
              </a:rPr>
              <a:t>e</a:t>
            </a:r>
            <a:r>
              <a:rPr lang="de-DE"/>
              <a:t> = 2 cm</a:t>
            </a:r>
          </a:p>
          <a:p>
            <a:pPr lvl="2"/>
            <a:r>
              <a:rPr lang="de-DE"/>
              <a:t> </a:t>
            </a:r>
            <a:r>
              <a:rPr lang="de-DE" i="1"/>
              <a:t>MinPts</a:t>
            </a:r>
            <a:r>
              <a:rPr lang="de-DE"/>
              <a:t> = 3</a:t>
            </a:r>
          </a:p>
          <a:p>
            <a:pPr>
              <a:buFont typeface="Wingdings 2" pitchFamily="18" charset="2"/>
              <a:buNone/>
            </a:pPr>
            <a:endParaRPr lang="de-DE" sz="500"/>
          </a:p>
        </p:txBody>
      </p:sp>
      <p:sp>
        <p:nvSpPr>
          <p:cNvPr id="305156" name="Oval 4"/>
          <p:cNvSpPr>
            <a:spLocks noChangeArrowheads="1"/>
          </p:cNvSpPr>
          <p:nvPr/>
        </p:nvSpPr>
        <p:spPr bwMode="auto">
          <a:xfrm>
            <a:off x="3452813" y="3668713"/>
            <a:ext cx="76200" cy="76200"/>
          </a:xfrm>
          <a:prstGeom prst="ellipse">
            <a:avLst/>
          </a:prstGeom>
          <a:solidFill>
            <a:srgbClr val="FF6600"/>
          </a:solidFill>
          <a:ln w="9525">
            <a:solidFill>
              <a:schemeClr val="tx1"/>
            </a:solidFill>
            <a:round/>
            <a:headEnd/>
            <a:tailEnd/>
          </a:ln>
          <a:effectLst/>
        </p:spPr>
        <p:txBody>
          <a:bodyPr wrap="none" anchor="ctr"/>
          <a:lstStyle/>
          <a:p>
            <a:pPr algn="ctr" eaLnBrk="0" hangingPunct="0"/>
            <a:endParaRPr lang="zh-CN" altLang="zh-CN" sz="2400">
              <a:latin typeface="Times New Roman" pitchFamily="18" charset="0"/>
            </a:endParaRPr>
          </a:p>
        </p:txBody>
      </p:sp>
      <p:sp>
        <p:nvSpPr>
          <p:cNvPr id="305157" name="Oval 5"/>
          <p:cNvSpPr>
            <a:spLocks noChangeArrowheads="1"/>
          </p:cNvSpPr>
          <p:nvPr/>
        </p:nvSpPr>
        <p:spPr bwMode="auto">
          <a:xfrm>
            <a:off x="5029200" y="3390900"/>
            <a:ext cx="76200" cy="76200"/>
          </a:xfrm>
          <a:prstGeom prst="ellipse">
            <a:avLst/>
          </a:prstGeom>
          <a:solidFill>
            <a:schemeClr val="folHlink"/>
          </a:solidFill>
          <a:ln w="9525">
            <a:solidFill>
              <a:schemeClr val="tx1"/>
            </a:solidFill>
            <a:round/>
            <a:headEnd/>
            <a:tailEnd/>
          </a:ln>
          <a:effectLst/>
        </p:spPr>
        <p:txBody>
          <a:bodyPr wrap="none" anchor="ctr"/>
          <a:lstStyle/>
          <a:p>
            <a:endParaRPr lang="zh-CN" altLang="en-US"/>
          </a:p>
        </p:txBody>
      </p:sp>
      <p:sp>
        <p:nvSpPr>
          <p:cNvPr id="305158" name="Oval 6"/>
          <p:cNvSpPr>
            <a:spLocks noChangeArrowheads="1"/>
          </p:cNvSpPr>
          <p:nvPr/>
        </p:nvSpPr>
        <p:spPr bwMode="auto">
          <a:xfrm>
            <a:off x="4953000" y="3209925"/>
            <a:ext cx="76200" cy="76200"/>
          </a:xfrm>
          <a:prstGeom prst="ellipse">
            <a:avLst/>
          </a:prstGeom>
          <a:solidFill>
            <a:schemeClr val="folHlink"/>
          </a:solidFill>
          <a:ln w="9525">
            <a:solidFill>
              <a:schemeClr val="tx1"/>
            </a:solidFill>
            <a:round/>
            <a:headEnd/>
            <a:tailEnd/>
          </a:ln>
          <a:effectLst/>
        </p:spPr>
        <p:txBody>
          <a:bodyPr wrap="none" anchor="ctr"/>
          <a:lstStyle/>
          <a:p>
            <a:endParaRPr lang="zh-CN" altLang="en-US"/>
          </a:p>
        </p:txBody>
      </p:sp>
      <p:sp>
        <p:nvSpPr>
          <p:cNvPr id="305159" name="Oval 7"/>
          <p:cNvSpPr>
            <a:spLocks noChangeArrowheads="1"/>
          </p:cNvSpPr>
          <p:nvPr/>
        </p:nvSpPr>
        <p:spPr bwMode="auto">
          <a:xfrm>
            <a:off x="3716338" y="3292475"/>
            <a:ext cx="76200" cy="76200"/>
          </a:xfrm>
          <a:prstGeom prst="ellipse">
            <a:avLst/>
          </a:prstGeom>
          <a:solidFill>
            <a:srgbClr val="FF6600"/>
          </a:solidFill>
          <a:ln w="9525">
            <a:solidFill>
              <a:schemeClr val="tx1"/>
            </a:solidFill>
            <a:round/>
            <a:headEnd/>
            <a:tailEnd/>
          </a:ln>
          <a:effectLst/>
        </p:spPr>
        <p:txBody>
          <a:bodyPr wrap="none" anchor="ctr"/>
          <a:lstStyle/>
          <a:p>
            <a:endParaRPr lang="zh-CN" altLang="en-US"/>
          </a:p>
        </p:txBody>
      </p:sp>
      <p:sp>
        <p:nvSpPr>
          <p:cNvPr id="305160" name="Oval 8"/>
          <p:cNvSpPr>
            <a:spLocks noChangeArrowheads="1"/>
          </p:cNvSpPr>
          <p:nvPr/>
        </p:nvSpPr>
        <p:spPr bwMode="auto">
          <a:xfrm>
            <a:off x="3952875" y="3292475"/>
            <a:ext cx="76200" cy="76200"/>
          </a:xfrm>
          <a:prstGeom prst="ellipse">
            <a:avLst/>
          </a:prstGeom>
          <a:solidFill>
            <a:srgbClr val="FF6600"/>
          </a:solidFill>
          <a:ln w="9525">
            <a:solidFill>
              <a:schemeClr val="tx1"/>
            </a:solidFill>
            <a:round/>
            <a:headEnd/>
            <a:tailEnd/>
          </a:ln>
          <a:effectLst/>
        </p:spPr>
        <p:txBody>
          <a:bodyPr wrap="none" anchor="ctr"/>
          <a:lstStyle/>
          <a:p>
            <a:endParaRPr lang="zh-CN" altLang="en-US"/>
          </a:p>
        </p:txBody>
      </p:sp>
      <p:sp>
        <p:nvSpPr>
          <p:cNvPr id="305161" name="Oval 9"/>
          <p:cNvSpPr>
            <a:spLocks noChangeArrowheads="1"/>
          </p:cNvSpPr>
          <p:nvPr/>
        </p:nvSpPr>
        <p:spPr bwMode="auto">
          <a:xfrm>
            <a:off x="3529013" y="3467100"/>
            <a:ext cx="76200" cy="76200"/>
          </a:xfrm>
          <a:prstGeom prst="ellipse">
            <a:avLst/>
          </a:prstGeom>
          <a:solidFill>
            <a:srgbClr val="FF6600"/>
          </a:solidFill>
          <a:ln w="9525">
            <a:solidFill>
              <a:schemeClr val="tx1"/>
            </a:solidFill>
            <a:round/>
            <a:headEnd/>
            <a:tailEnd/>
          </a:ln>
          <a:effectLst/>
        </p:spPr>
        <p:txBody>
          <a:bodyPr wrap="none" anchor="ctr"/>
          <a:lstStyle/>
          <a:p>
            <a:endParaRPr lang="zh-CN" altLang="en-US"/>
          </a:p>
        </p:txBody>
      </p:sp>
      <p:sp>
        <p:nvSpPr>
          <p:cNvPr id="305162" name="Oval 10"/>
          <p:cNvSpPr>
            <a:spLocks noChangeArrowheads="1"/>
          </p:cNvSpPr>
          <p:nvPr/>
        </p:nvSpPr>
        <p:spPr bwMode="auto">
          <a:xfrm>
            <a:off x="3716338" y="3543300"/>
            <a:ext cx="76200" cy="76200"/>
          </a:xfrm>
          <a:prstGeom prst="ellipse">
            <a:avLst/>
          </a:prstGeom>
          <a:solidFill>
            <a:srgbClr val="FF6600"/>
          </a:solidFill>
          <a:ln w="9525">
            <a:solidFill>
              <a:schemeClr val="tx1"/>
            </a:solidFill>
            <a:round/>
            <a:headEnd/>
            <a:tailEnd/>
          </a:ln>
          <a:effectLst/>
        </p:spPr>
        <p:txBody>
          <a:bodyPr wrap="none" anchor="ctr"/>
          <a:lstStyle/>
          <a:p>
            <a:endParaRPr lang="zh-CN" altLang="en-US"/>
          </a:p>
        </p:txBody>
      </p:sp>
      <p:sp>
        <p:nvSpPr>
          <p:cNvPr id="305163" name="Oval 11"/>
          <p:cNvSpPr>
            <a:spLocks noChangeArrowheads="1"/>
          </p:cNvSpPr>
          <p:nvPr/>
        </p:nvSpPr>
        <p:spPr bwMode="auto">
          <a:xfrm>
            <a:off x="5257800" y="3390900"/>
            <a:ext cx="76200" cy="76200"/>
          </a:xfrm>
          <a:prstGeom prst="ellipse">
            <a:avLst/>
          </a:prstGeom>
          <a:solidFill>
            <a:schemeClr val="folHlink"/>
          </a:solidFill>
          <a:ln w="9525">
            <a:solidFill>
              <a:schemeClr val="tx1"/>
            </a:solidFill>
            <a:round/>
            <a:headEnd/>
            <a:tailEnd/>
          </a:ln>
          <a:effectLst/>
        </p:spPr>
        <p:txBody>
          <a:bodyPr wrap="none" anchor="ctr"/>
          <a:lstStyle/>
          <a:p>
            <a:endParaRPr lang="zh-CN" altLang="en-US"/>
          </a:p>
        </p:txBody>
      </p:sp>
      <p:sp>
        <p:nvSpPr>
          <p:cNvPr id="305164" name="Oval 12"/>
          <p:cNvSpPr>
            <a:spLocks noChangeArrowheads="1"/>
          </p:cNvSpPr>
          <p:nvPr/>
        </p:nvSpPr>
        <p:spPr bwMode="auto">
          <a:xfrm>
            <a:off x="5410200" y="3286125"/>
            <a:ext cx="76200" cy="76200"/>
          </a:xfrm>
          <a:prstGeom prst="ellipse">
            <a:avLst/>
          </a:prstGeom>
          <a:solidFill>
            <a:schemeClr val="folHlink"/>
          </a:solidFill>
          <a:ln w="9525">
            <a:solidFill>
              <a:schemeClr val="tx1"/>
            </a:solidFill>
            <a:round/>
            <a:headEnd/>
            <a:tailEnd/>
          </a:ln>
          <a:effectLst/>
        </p:spPr>
        <p:txBody>
          <a:bodyPr wrap="none" anchor="ctr"/>
          <a:lstStyle/>
          <a:p>
            <a:endParaRPr lang="zh-CN" altLang="en-US"/>
          </a:p>
        </p:txBody>
      </p:sp>
      <p:sp>
        <p:nvSpPr>
          <p:cNvPr id="305165" name="Oval 13"/>
          <p:cNvSpPr>
            <a:spLocks noChangeArrowheads="1"/>
          </p:cNvSpPr>
          <p:nvPr/>
        </p:nvSpPr>
        <p:spPr bwMode="auto">
          <a:xfrm>
            <a:off x="5334000" y="3133725"/>
            <a:ext cx="76200" cy="76200"/>
          </a:xfrm>
          <a:prstGeom prst="ellipse">
            <a:avLst/>
          </a:prstGeom>
          <a:solidFill>
            <a:schemeClr val="folHlink"/>
          </a:solidFill>
          <a:ln w="9525">
            <a:solidFill>
              <a:schemeClr val="tx1"/>
            </a:solidFill>
            <a:round/>
            <a:headEnd/>
            <a:tailEnd/>
          </a:ln>
          <a:effectLst/>
        </p:spPr>
        <p:txBody>
          <a:bodyPr wrap="none" anchor="ctr"/>
          <a:lstStyle/>
          <a:p>
            <a:endParaRPr lang="zh-CN" altLang="en-US"/>
          </a:p>
        </p:txBody>
      </p:sp>
      <p:sp>
        <p:nvSpPr>
          <p:cNvPr id="305166" name="Oval 14"/>
          <p:cNvSpPr>
            <a:spLocks noChangeArrowheads="1"/>
          </p:cNvSpPr>
          <p:nvPr/>
        </p:nvSpPr>
        <p:spPr bwMode="auto">
          <a:xfrm>
            <a:off x="4398963" y="3805238"/>
            <a:ext cx="76200" cy="762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grpSp>
        <p:nvGrpSpPr>
          <p:cNvPr id="2" name="Group 15"/>
          <p:cNvGrpSpPr>
            <a:grpSpLocks/>
          </p:cNvGrpSpPr>
          <p:nvPr/>
        </p:nvGrpSpPr>
        <p:grpSpPr bwMode="auto">
          <a:xfrm>
            <a:off x="4070350" y="3497263"/>
            <a:ext cx="730250" cy="671512"/>
            <a:chOff x="749" y="1885"/>
            <a:chExt cx="460" cy="423"/>
          </a:xfrm>
        </p:grpSpPr>
        <p:sp>
          <p:nvSpPr>
            <p:cNvPr id="305168" name="Oval 16"/>
            <p:cNvSpPr>
              <a:spLocks noChangeArrowheads="1"/>
            </p:cNvSpPr>
            <p:nvPr/>
          </p:nvSpPr>
          <p:spPr bwMode="auto">
            <a:xfrm>
              <a:off x="749" y="1885"/>
              <a:ext cx="460" cy="423"/>
            </a:xfrm>
            <a:prstGeom prst="ellipse">
              <a:avLst/>
            </a:prstGeom>
            <a:noFill/>
            <a:ln w="9525">
              <a:solidFill>
                <a:schemeClr val="tx1"/>
              </a:solidFill>
              <a:round/>
              <a:headEnd/>
              <a:tailEnd/>
            </a:ln>
            <a:effectLst/>
          </p:spPr>
          <p:txBody>
            <a:bodyPr wrap="none" anchor="ctr"/>
            <a:lstStyle/>
            <a:p>
              <a:endParaRPr lang="zh-CN" altLang="en-US"/>
            </a:p>
          </p:txBody>
        </p:sp>
        <p:sp>
          <p:nvSpPr>
            <p:cNvPr id="305169" name="Oval 17"/>
            <p:cNvSpPr>
              <a:spLocks noChangeArrowheads="1"/>
            </p:cNvSpPr>
            <p:nvPr/>
          </p:nvSpPr>
          <p:spPr bwMode="auto">
            <a:xfrm>
              <a:off x="955" y="2078"/>
              <a:ext cx="48" cy="48"/>
            </a:xfrm>
            <a:prstGeom prst="ellipse">
              <a:avLst/>
            </a:prstGeom>
            <a:solidFill>
              <a:srgbClr val="A50021"/>
            </a:solidFill>
            <a:ln w="9525">
              <a:solidFill>
                <a:schemeClr val="tx1"/>
              </a:solidFill>
              <a:round/>
              <a:headEnd/>
              <a:tailEnd/>
            </a:ln>
            <a:effectLst/>
          </p:spPr>
          <p:txBody>
            <a:bodyPr wrap="none" anchor="ctr"/>
            <a:lstStyle/>
            <a:p>
              <a:endParaRPr lang="zh-CN" altLang="en-US"/>
            </a:p>
          </p:txBody>
        </p:sp>
      </p:grpSp>
      <p:sp>
        <p:nvSpPr>
          <p:cNvPr id="305170" name="Rectangle 18"/>
          <p:cNvSpPr>
            <a:spLocks noChangeArrowheads="1"/>
          </p:cNvSpPr>
          <p:nvPr/>
        </p:nvSpPr>
        <p:spPr bwMode="auto">
          <a:xfrm>
            <a:off x="3886200" y="4419600"/>
            <a:ext cx="5181600" cy="2024063"/>
          </a:xfrm>
          <a:prstGeom prst="rect">
            <a:avLst/>
          </a:prstGeom>
          <a:noFill/>
          <a:ln w="9525">
            <a:solidFill>
              <a:schemeClr val="tx1"/>
            </a:solidFill>
            <a:miter lim="800000"/>
            <a:headEnd/>
            <a:tailEnd/>
          </a:ln>
          <a:effectLst/>
        </p:spPr>
        <p:txBody>
          <a:bodyPr lIns="92075" tIns="46038" rIns="92075" bIns="46038">
            <a:spAutoFit/>
          </a:bodyPr>
          <a:lstStyle/>
          <a:p>
            <a:pPr eaLnBrk="0" hangingPunct="0">
              <a:spcBef>
                <a:spcPct val="50000"/>
              </a:spcBef>
            </a:pPr>
            <a:r>
              <a:rPr lang="en-US" altLang="zh-CN" b="1">
                <a:latin typeface="Times New Roman" pitchFamily="18" charset="0"/>
                <a:ea typeface="宋体" pitchFamily="2" charset="-122"/>
              </a:rPr>
              <a:t>for</a:t>
            </a:r>
            <a:r>
              <a:rPr lang="en-US" altLang="zh-CN">
                <a:latin typeface="Times New Roman" pitchFamily="18" charset="0"/>
                <a:ea typeface="宋体" pitchFamily="2" charset="-122"/>
              </a:rPr>
              <a:t> each </a:t>
            </a:r>
            <a:r>
              <a:rPr lang="en-US" altLang="zh-CN" i="1">
                <a:latin typeface="Times New Roman" pitchFamily="18" charset="0"/>
                <a:ea typeface="宋体" pitchFamily="2" charset="-122"/>
              </a:rPr>
              <a:t>o </a:t>
            </a:r>
            <a:r>
              <a:rPr lang="en-US" altLang="zh-CN">
                <a:latin typeface="Symbol" pitchFamily="18" charset="2"/>
                <a:ea typeface="宋体" pitchFamily="2" charset="-122"/>
              </a:rPr>
              <a:t>Î</a:t>
            </a:r>
            <a:r>
              <a:rPr lang="en-US" altLang="zh-CN" i="1">
                <a:latin typeface="Times New Roman" pitchFamily="18" charset="0"/>
                <a:ea typeface="宋体" pitchFamily="2" charset="-122"/>
              </a:rPr>
              <a:t> D</a:t>
            </a:r>
            <a:r>
              <a:rPr lang="en-US" altLang="zh-CN">
                <a:latin typeface="Times New Roman" pitchFamily="18" charset="0"/>
                <a:ea typeface="宋体" pitchFamily="2" charset="-122"/>
              </a:rPr>
              <a:t> </a:t>
            </a:r>
            <a:r>
              <a:rPr lang="en-US" altLang="zh-CN" b="1">
                <a:latin typeface="Times New Roman" pitchFamily="18" charset="0"/>
                <a:ea typeface="宋体" pitchFamily="2" charset="-122"/>
              </a:rPr>
              <a:t>do</a:t>
            </a:r>
            <a:br>
              <a:rPr lang="en-US" altLang="zh-CN">
                <a:latin typeface="Times New Roman" pitchFamily="18" charset="0"/>
                <a:ea typeface="宋体" pitchFamily="2" charset="-122"/>
              </a:rPr>
            </a:br>
            <a:r>
              <a:rPr lang="en-US" altLang="zh-CN">
                <a:latin typeface="Times New Roman" pitchFamily="18" charset="0"/>
                <a:ea typeface="宋体" pitchFamily="2" charset="-122"/>
              </a:rPr>
              <a:t>      </a:t>
            </a:r>
            <a:r>
              <a:rPr lang="en-US" altLang="zh-CN" b="1">
                <a:latin typeface="Times New Roman" pitchFamily="18" charset="0"/>
                <a:ea typeface="宋体" pitchFamily="2" charset="-122"/>
              </a:rPr>
              <a:t>if</a:t>
            </a:r>
            <a:r>
              <a:rPr lang="en-US" altLang="zh-CN">
                <a:latin typeface="Times New Roman" pitchFamily="18" charset="0"/>
                <a:ea typeface="宋体" pitchFamily="2" charset="-122"/>
              </a:rPr>
              <a:t> </a:t>
            </a:r>
            <a:r>
              <a:rPr lang="en-US" altLang="zh-CN" i="1">
                <a:latin typeface="Times New Roman" pitchFamily="18" charset="0"/>
                <a:ea typeface="宋体" pitchFamily="2" charset="-122"/>
              </a:rPr>
              <a:t>o</a:t>
            </a:r>
            <a:r>
              <a:rPr lang="en-US" altLang="zh-CN">
                <a:latin typeface="Times New Roman" pitchFamily="18" charset="0"/>
                <a:ea typeface="宋体" pitchFamily="2" charset="-122"/>
              </a:rPr>
              <a:t> is not yet classified </a:t>
            </a:r>
            <a:r>
              <a:rPr lang="en-US" altLang="zh-CN" b="1">
                <a:latin typeface="Times New Roman" pitchFamily="18" charset="0"/>
                <a:ea typeface="宋体" pitchFamily="2" charset="-122"/>
              </a:rPr>
              <a:t>then  </a:t>
            </a:r>
            <a:br>
              <a:rPr lang="en-US" altLang="zh-CN">
                <a:latin typeface="Times New Roman" pitchFamily="18" charset="0"/>
                <a:ea typeface="宋体" pitchFamily="2" charset="-122"/>
              </a:rPr>
            </a:br>
            <a:r>
              <a:rPr lang="en-US" altLang="zh-CN">
                <a:latin typeface="Times New Roman" pitchFamily="18" charset="0"/>
                <a:ea typeface="宋体" pitchFamily="2" charset="-122"/>
              </a:rPr>
              <a:t>           </a:t>
            </a:r>
            <a:r>
              <a:rPr lang="en-US" altLang="zh-CN" b="1">
                <a:latin typeface="Times New Roman" pitchFamily="18" charset="0"/>
                <a:ea typeface="宋体" pitchFamily="2" charset="-122"/>
              </a:rPr>
              <a:t>if</a:t>
            </a:r>
            <a:r>
              <a:rPr lang="en-US" altLang="zh-CN">
                <a:latin typeface="Times New Roman" pitchFamily="18" charset="0"/>
                <a:ea typeface="宋体" pitchFamily="2" charset="-122"/>
              </a:rPr>
              <a:t> </a:t>
            </a:r>
            <a:r>
              <a:rPr lang="en-US" altLang="zh-CN" i="1">
                <a:latin typeface="Times New Roman" pitchFamily="18" charset="0"/>
                <a:ea typeface="宋体" pitchFamily="2" charset="-122"/>
              </a:rPr>
              <a:t>o</a:t>
            </a:r>
            <a:r>
              <a:rPr lang="en-US" altLang="zh-CN">
                <a:latin typeface="Times New Roman" pitchFamily="18" charset="0"/>
                <a:ea typeface="宋体" pitchFamily="2" charset="-122"/>
              </a:rPr>
              <a:t> is a core-object </a:t>
            </a:r>
            <a:r>
              <a:rPr lang="en-US" altLang="zh-CN" b="1">
                <a:latin typeface="Times New Roman" pitchFamily="18" charset="0"/>
                <a:ea typeface="宋体" pitchFamily="2" charset="-122"/>
              </a:rPr>
              <a:t>then</a:t>
            </a:r>
            <a:br>
              <a:rPr lang="en-US" altLang="zh-CN">
                <a:latin typeface="Times New Roman" pitchFamily="18" charset="0"/>
                <a:ea typeface="宋体" pitchFamily="2" charset="-122"/>
              </a:rPr>
            </a:br>
            <a:r>
              <a:rPr lang="en-US" altLang="zh-CN">
                <a:latin typeface="Times New Roman" pitchFamily="18" charset="0"/>
                <a:ea typeface="宋体" pitchFamily="2" charset="-122"/>
              </a:rPr>
              <a:t>                collect all objects density-reachable from </a:t>
            </a:r>
            <a:r>
              <a:rPr lang="en-US" altLang="zh-CN" i="1">
                <a:latin typeface="Times New Roman" pitchFamily="18" charset="0"/>
                <a:ea typeface="宋体" pitchFamily="2" charset="-122"/>
              </a:rPr>
              <a:t>o</a:t>
            </a:r>
            <a:r>
              <a:rPr lang="en-US" altLang="zh-CN">
                <a:latin typeface="Times New Roman" pitchFamily="18" charset="0"/>
                <a:ea typeface="宋体" pitchFamily="2" charset="-122"/>
              </a:rPr>
              <a:t> </a:t>
            </a:r>
            <a:br>
              <a:rPr lang="en-US" altLang="zh-CN">
                <a:latin typeface="Times New Roman" pitchFamily="18" charset="0"/>
                <a:ea typeface="宋体" pitchFamily="2" charset="-122"/>
              </a:rPr>
            </a:br>
            <a:r>
              <a:rPr lang="en-US" altLang="zh-CN">
                <a:latin typeface="Times New Roman" pitchFamily="18" charset="0"/>
                <a:ea typeface="宋体" pitchFamily="2" charset="-122"/>
              </a:rPr>
              <a:t>                and assign them to a new cluster.</a:t>
            </a:r>
            <a:br>
              <a:rPr lang="en-US" altLang="zh-CN">
                <a:latin typeface="Times New Roman" pitchFamily="18" charset="0"/>
                <a:ea typeface="宋体" pitchFamily="2" charset="-122"/>
              </a:rPr>
            </a:br>
            <a:r>
              <a:rPr lang="en-US" altLang="zh-CN">
                <a:latin typeface="Times New Roman" pitchFamily="18" charset="0"/>
                <a:ea typeface="宋体" pitchFamily="2" charset="-122"/>
              </a:rPr>
              <a:t>           </a:t>
            </a:r>
            <a:r>
              <a:rPr lang="en-US" altLang="zh-CN" b="1">
                <a:latin typeface="Times New Roman" pitchFamily="18" charset="0"/>
                <a:ea typeface="宋体" pitchFamily="2" charset="-122"/>
              </a:rPr>
              <a:t>else</a:t>
            </a:r>
            <a:br>
              <a:rPr lang="en-US" altLang="zh-CN">
                <a:latin typeface="Times New Roman" pitchFamily="18" charset="0"/>
                <a:ea typeface="宋体" pitchFamily="2" charset="-122"/>
              </a:rPr>
            </a:br>
            <a:r>
              <a:rPr lang="en-US" altLang="zh-CN">
                <a:latin typeface="Times New Roman" pitchFamily="18" charset="0"/>
                <a:ea typeface="宋体" pitchFamily="2" charset="-122"/>
              </a:rPr>
              <a:t>                assign </a:t>
            </a:r>
            <a:r>
              <a:rPr lang="en-US" altLang="zh-CN" i="1">
                <a:latin typeface="Times New Roman" pitchFamily="18" charset="0"/>
                <a:ea typeface="宋体" pitchFamily="2" charset="-122"/>
              </a:rPr>
              <a:t>o</a:t>
            </a:r>
            <a:r>
              <a:rPr lang="en-US" altLang="zh-CN">
                <a:latin typeface="Times New Roman" pitchFamily="18" charset="0"/>
                <a:ea typeface="宋体" pitchFamily="2" charset="-122"/>
              </a:rPr>
              <a:t> to NOISE</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533400" y="228600"/>
            <a:ext cx="8001000" cy="1295400"/>
          </a:xfrm>
          <a:solidFill>
            <a:srgbClr val="3333CC"/>
          </a:solidFill>
          <a:ln>
            <a:noFill/>
          </a:ln>
          <a:effectLst/>
        </p:spPr>
        <p:txBody>
          <a:bodyPr vert="horz" wrap="square" lIns="91440" tIns="45720" rIns="91440" bIns="45720" numCol="1" anchor="ctr" anchorCtr="0" compatLnSpc="1">
            <a:prstTxWarp prst="textNoShape">
              <a:avLst/>
            </a:prstTxWarp>
            <a:normAutofit fontScale="90000"/>
          </a:bodyPr>
          <a:lstStyle/>
          <a:p>
            <a:pPr algn="ctr" eaLnBrk="1" hangingPunct="1">
              <a:defRPr/>
            </a:pPr>
            <a:r>
              <a:rPr lang="en-US" altLang="zh-CN" sz="4400" b="0" dirty="0">
                <a:solidFill>
                  <a:srgbClr val="FFFFFF"/>
                </a:solidFill>
                <a:latin typeface="Arial Black"/>
                <a:ea typeface="SimSun" panose="02010600030101010101" pitchFamily="2" charset="-122"/>
              </a:rPr>
              <a:t>DBSCAN Algorithm: Example</a:t>
            </a:r>
            <a:endParaRPr lang="de-DE" altLang="zh-CN" sz="4400" b="0" dirty="0">
              <a:solidFill>
                <a:srgbClr val="FFFFFF"/>
              </a:solidFill>
              <a:latin typeface="Arial Black"/>
              <a:ea typeface="SimSun" panose="02010600030101010101" pitchFamily="2" charset="-122"/>
            </a:endParaRPr>
          </a:p>
        </p:txBody>
      </p:sp>
      <p:sp>
        <p:nvSpPr>
          <p:cNvPr id="307203" name="Rectangle 3"/>
          <p:cNvSpPr>
            <a:spLocks noGrp="1" noChangeArrowheads="1"/>
          </p:cNvSpPr>
          <p:nvPr>
            <p:ph idx="1"/>
          </p:nvPr>
        </p:nvSpPr>
        <p:spPr>
          <a:xfrm>
            <a:off x="381000" y="1752600"/>
            <a:ext cx="7772400" cy="4114800"/>
          </a:xfrm>
        </p:spPr>
        <p:txBody>
          <a:bodyPr/>
          <a:lstStyle/>
          <a:p>
            <a:r>
              <a:rPr lang="de-DE"/>
              <a:t>Parameter</a:t>
            </a:r>
          </a:p>
          <a:p>
            <a:pPr lvl="2"/>
            <a:r>
              <a:rPr lang="de-DE"/>
              <a:t> </a:t>
            </a:r>
            <a:r>
              <a:rPr lang="en-US" altLang="zh-CN" i="1">
                <a:latin typeface="Symbol" pitchFamily="18" charset="2"/>
                <a:ea typeface="宋体" pitchFamily="2" charset="-122"/>
              </a:rPr>
              <a:t>e</a:t>
            </a:r>
            <a:r>
              <a:rPr lang="de-DE"/>
              <a:t> = 2 cm</a:t>
            </a:r>
          </a:p>
          <a:p>
            <a:pPr lvl="2"/>
            <a:r>
              <a:rPr lang="de-DE"/>
              <a:t> </a:t>
            </a:r>
            <a:r>
              <a:rPr lang="de-DE" i="1"/>
              <a:t>MinPts</a:t>
            </a:r>
            <a:r>
              <a:rPr lang="de-DE"/>
              <a:t> = 3</a:t>
            </a:r>
          </a:p>
        </p:txBody>
      </p:sp>
      <p:sp>
        <p:nvSpPr>
          <p:cNvPr id="307204" name="Oval 4"/>
          <p:cNvSpPr>
            <a:spLocks noChangeArrowheads="1"/>
          </p:cNvSpPr>
          <p:nvPr/>
        </p:nvSpPr>
        <p:spPr bwMode="auto">
          <a:xfrm>
            <a:off x="3452813" y="3668713"/>
            <a:ext cx="76200" cy="76200"/>
          </a:xfrm>
          <a:prstGeom prst="ellipse">
            <a:avLst/>
          </a:prstGeom>
          <a:solidFill>
            <a:srgbClr val="FF6600"/>
          </a:solidFill>
          <a:ln w="9525">
            <a:solidFill>
              <a:schemeClr val="tx1"/>
            </a:solidFill>
            <a:round/>
            <a:headEnd/>
            <a:tailEnd/>
          </a:ln>
          <a:effectLst/>
        </p:spPr>
        <p:txBody>
          <a:bodyPr wrap="none" anchor="ctr"/>
          <a:lstStyle/>
          <a:p>
            <a:pPr algn="ctr" eaLnBrk="0" hangingPunct="0"/>
            <a:endParaRPr lang="zh-CN" altLang="zh-CN" sz="2400">
              <a:latin typeface="Times New Roman" pitchFamily="18" charset="0"/>
            </a:endParaRPr>
          </a:p>
        </p:txBody>
      </p:sp>
      <p:sp>
        <p:nvSpPr>
          <p:cNvPr id="307205" name="Oval 5"/>
          <p:cNvSpPr>
            <a:spLocks noChangeArrowheads="1"/>
          </p:cNvSpPr>
          <p:nvPr/>
        </p:nvSpPr>
        <p:spPr bwMode="auto">
          <a:xfrm>
            <a:off x="5029200" y="3390900"/>
            <a:ext cx="76200" cy="76200"/>
          </a:xfrm>
          <a:prstGeom prst="ellipse">
            <a:avLst/>
          </a:prstGeom>
          <a:solidFill>
            <a:schemeClr val="folHlink"/>
          </a:solidFill>
          <a:ln w="9525">
            <a:solidFill>
              <a:schemeClr val="tx1"/>
            </a:solidFill>
            <a:round/>
            <a:headEnd/>
            <a:tailEnd/>
          </a:ln>
          <a:effectLst/>
        </p:spPr>
        <p:txBody>
          <a:bodyPr wrap="none" anchor="ctr"/>
          <a:lstStyle/>
          <a:p>
            <a:endParaRPr lang="zh-CN" altLang="en-US"/>
          </a:p>
        </p:txBody>
      </p:sp>
      <p:sp>
        <p:nvSpPr>
          <p:cNvPr id="307206" name="Oval 6"/>
          <p:cNvSpPr>
            <a:spLocks noChangeArrowheads="1"/>
          </p:cNvSpPr>
          <p:nvPr/>
        </p:nvSpPr>
        <p:spPr bwMode="auto">
          <a:xfrm>
            <a:off x="4953000" y="3209925"/>
            <a:ext cx="76200" cy="76200"/>
          </a:xfrm>
          <a:prstGeom prst="ellipse">
            <a:avLst/>
          </a:prstGeom>
          <a:solidFill>
            <a:schemeClr val="folHlink"/>
          </a:solidFill>
          <a:ln w="9525">
            <a:solidFill>
              <a:schemeClr val="tx1"/>
            </a:solidFill>
            <a:round/>
            <a:headEnd/>
            <a:tailEnd/>
          </a:ln>
          <a:effectLst/>
        </p:spPr>
        <p:txBody>
          <a:bodyPr wrap="none" anchor="ctr"/>
          <a:lstStyle/>
          <a:p>
            <a:endParaRPr lang="zh-CN" altLang="en-US"/>
          </a:p>
        </p:txBody>
      </p:sp>
      <p:sp>
        <p:nvSpPr>
          <p:cNvPr id="307207" name="Oval 7"/>
          <p:cNvSpPr>
            <a:spLocks noChangeArrowheads="1"/>
          </p:cNvSpPr>
          <p:nvPr/>
        </p:nvSpPr>
        <p:spPr bwMode="auto">
          <a:xfrm>
            <a:off x="3716338" y="3292475"/>
            <a:ext cx="76200" cy="76200"/>
          </a:xfrm>
          <a:prstGeom prst="ellipse">
            <a:avLst/>
          </a:prstGeom>
          <a:solidFill>
            <a:srgbClr val="FF6600"/>
          </a:solidFill>
          <a:ln w="9525">
            <a:solidFill>
              <a:schemeClr val="tx1"/>
            </a:solidFill>
            <a:round/>
            <a:headEnd/>
            <a:tailEnd/>
          </a:ln>
          <a:effectLst/>
        </p:spPr>
        <p:txBody>
          <a:bodyPr wrap="none" anchor="ctr"/>
          <a:lstStyle/>
          <a:p>
            <a:endParaRPr lang="zh-CN" altLang="en-US"/>
          </a:p>
        </p:txBody>
      </p:sp>
      <p:sp>
        <p:nvSpPr>
          <p:cNvPr id="307208" name="Oval 8"/>
          <p:cNvSpPr>
            <a:spLocks noChangeArrowheads="1"/>
          </p:cNvSpPr>
          <p:nvPr/>
        </p:nvSpPr>
        <p:spPr bwMode="auto">
          <a:xfrm>
            <a:off x="3952875" y="3292475"/>
            <a:ext cx="76200" cy="76200"/>
          </a:xfrm>
          <a:prstGeom prst="ellipse">
            <a:avLst/>
          </a:prstGeom>
          <a:solidFill>
            <a:srgbClr val="FF6600"/>
          </a:solidFill>
          <a:ln w="9525">
            <a:solidFill>
              <a:schemeClr val="tx1"/>
            </a:solidFill>
            <a:round/>
            <a:headEnd/>
            <a:tailEnd/>
          </a:ln>
          <a:effectLst/>
        </p:spPr>
        <p:txBody>
          <a:bodyPr wrap="none" anchor="ctr"/>
          <a:lstStyle/>
          <a:p>
            <a:endParaRPr lang="zh-CN" altLang="en-US"/>
          </a:p>
        </p:txBody>
      </p:sp>
      <p:sp>
        <p:nvSpPr>
          <p:cNvPr id="307209" name="Oval 9"/>
          <p:cNvSpPr>
            <a:spLocks noChangeArrowheads="1"/>
          </p:cNvSpPr>
          <p:nvPr/>
        </p:nvSpPr>
        <p:spPr bwMode="auto">
          <a:xfrm>
            <a:off x="3529013" y="3467100"/>
            <a:ext cx="76200" cy="76200"/>
          </a:xfrm>
          <a:prstGeom prst="ellipse">
            <a:avLst/>
          </a:prstGeom>
          <a:solidFill>
            <a:srgbClr val="FF6600"/>
          </a:solidFill>
          <a:ln w="9525">
            <a:solidFill>
              <a:schemeClr val="tx1"/>
            </a:solidFill>
            <a:round/>
            <a:headEnd/>
            <a:tailEnd/>
          </a:ln>
          <a:effectLst/>
        </p:spPr>
        <p:txBody>
          <a:bodyPr wrap="none" anchor="ctr"/>
          <a:lstStyle/>
          <a:p>
            <a:endParaRPr lang="zh-CN" altLang="en-US"/>
          </a:p>
        </p:txBody>
      </p:sp>
      <p:sp>
        <p:nvSpPr>
          <p:cNvPr id="307210" name="Oval 10"/>
          <p:cNvSpPr>
            <a:spLocks noChangeArrowheads="1"/>
          </p:cNvSpPr>
          <p:nvPr/>
        </p:nvSpPr>
        <p:spPr bwMode="auto">
          <a:xfrm>
            <a:off x="3716338" y="3543300"/>
            <a:ext cx="76200" cy="76200"/>
          </a:xfrm>
          <a:prstGeom prst="ellipse">
            <a:avLst/>
          </a:prstGeom>
          <a:solidFill>
            <a:srgbClr val="FF6600"/>
          </a:solidFill>
          <a:ln w="9525">
            <a:solidFill>
              <a:schemeClr val="tx1"/>
            </a:solidFill>
            <a:round/>
            <a:headEnd/>
            <a:tailEnd/>
          </a:ln>
          <a:effectLst/>
        </p:spPr>
        <p:txBody>
          <a:bodyPr wrap="none" anchor="ctr"/>
          <a:lstStyle/>
          <a:p>
            <a:endParaRPr lang="zh-CN" altLang="en-US"/>
          </a:p>
        </p:txBody>
      </p:sp>
      <p:sp>
        <p:nvSpPr>
          <p:cNvPr id="307211" name="Oval 11"/>
          <p:cNvSpPr>
            <a:spLocks noChangeArrowheads="1"/>
          </p:cNvSpPr>
          <p:nvPr/>
        </p:nvSpPr>
        <p:spPr bwMode="auto">
          <a:xfrm>
            <a:off x="5257800" y="3390900"/>
            <a:ext cx="76200" cy="76200"/>
          </a:xfrm>
          <a:prstGeom prst="ellipse">
            <a:avLst/>
          </a:prstGeom>
          <a:solidFill>
            <a:schemeClr val="folHlink"/>
          </a:solidFill>
          <a:ln w="9525">
            <a:solidFill>
              <a:schemeClr val="tx1"/>
            </a:solidFill>
            <a:round/>
            <a:headEnd/>
            <a:tailEnd/>
          </a:ln>
          <a:effectLst/>
        </p:spPr>
        <p:txBody>
          <a:bodyPr wrap="none" anchor="ctr"/>
          <a:lstStyle/>
          <a:p>
            <a:endParaRPr lang="zh-CN" altLang="en-US"/>
          </a:p>
        </p:txBody>
      </p:sp>
      <p:sp>
        <p:nvSpPr>
          <p:cNvPr id="307212" name="Oval 12"/>
          <p:cNvSpPr>
            <a:spLocks noChangeArrowheads="1"/>
          </p:cNvSpPr>
          <p:nvPr/>
        </p:nvSpPr>
        <p:spPr bwMode="auto">
          <a:xfrm>
            <a:off x="5410200" y="3286125"/>
            <a:ext cx="76200" cy="762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07213" name="Oval 13"/>
          <p:cNvSpPr>
            <a:spLocks noChangeArrowheads="1"/>
          </p:cNvSpPr>
          <p:nvPr/>
        </p:nvSpPr>
        <p:spPr bwMode="auto">
          <a:xfrm>
            <a:off x="5334000" y="3133725"/>
            <a:ext cx="76200" cy="76200"/>
          </a:xfrm>
          <a:prstGeom prst="ellipse">
            <a:avLst/>
          </a:prstGeom>
          <a:solidFill>
            <a:schemeClr val="folHlink"/>
          </a:solidFill>
          <a:ln w="9525">
            <a:solidFill>
              <a:schemeClr val="tx1"/>
            </a:solidFill>
            <a:round/>
            <a:headEnd/>
            <a:tailEnd/>
          </a:ln>
          <a:effectLst/>
        </p:spPr>
        <p:txBody>
          <a:bodyPr wrap="none" anchor="ctr"/>
          <a:lstStyle/>
          <a:p>
            <a:endParaRPr lang="zh-CN" altLang="en-US"/>
          </a:p>
        </p:txBody>
      </p:sp>
      <p:sp>
        <p:nvSpPr>
          <p:cNvPr id="307214" name="Oval 14"/>
          <p:cNvSpPr>
            <a:spLocks noChangeArrowheads="1"/>
          </p:cNvSpPr>
          <p:nvPr/>
        </p:nvSpPr>
        <p:spPr bwMode="auto">
          <a:xfrm>
            <a:off x="4398963" y="3805238"/>
            <a:ext cx="76200" cy="76200"/>
          </a:xfrm>
          <a:prstGeom prst="ellipse">
            <a:avLst/>
          </a:prstGeom>
          <a:solidFill>
            <a:schemeClr val="tx2"/>
          </a:solidFill>
          <a:ln w="9525">
            <a:solidFill>
              <a:schemeClr val="tx1"/>
            </a:solidFill>
            <a:round/>
            <a:headEnd/>
            <a:tailEnd/>
          </a:ln>
          <a:effectLst/>
        </p:spPr>
        <p:txBody>
          <a:bodyPr wrap="none" anchor="ctr"/>
          <a:lstStyle/>
          <a:p>
            <a:endParaRPr lang="zh-CN" altLang="en-US"/>
          </a:p>
        </p:txBody>
      </p:sp>
      <p:grpSp>
        <p:nvGrpSpPr>
          <p:cNvPr id="2" name="Group 15"/>
          <p:cNvGrpSpPr>
            <a:grpSpLocks/>
          </p:cNvGrpSpPr>
          <p:nvPr/>
        </p:nvGrpSpPr>
        <p:grpSpPr bwMode="auto">
          <a:xfrm>
            <a:off x="5084763" y="2981325"/>
            <a:ext cx="730250" cy="671513"/>
            <a:chOff x="3203" y="1878"/>
            <a:chExt cx="460" cy="423"/>
          </a:xfrm>
        </p:grpSpPr>
        <p:grpSp>
          <p:nvGrpSpPr>
            <p:cNvPr id="3" name="Group 16"/>
            <p:cNvGrpSpPr>
              <a:grpSpLocks/>
            </p:cNvGrpSpPr>
            <p:nvPr/>
          </p:nvGrpSpPr>
          <p:grpSpPr bwMode="auto">
            <a:xfrm>
              <a:off x="3203" y="1878"/>
              <a:ext cx="460" cy="423"/>
              <a:chOff x="749" y="1885"/>
              <a:chExt cx="460" cy="423"/>
            </a:xfrm>
          </p:grpSpPr>
          <p:sp>
            <p:nvSpPr>
              <p:cNvPr id="307217" name="Oval 17"/>
              <p:cNvSpPr>
                <a:spLocks noChangeArrowheads="1"/>
              </p:cNvSpPr>
              <p:nvPr/>
            </p:nvSpPr>
            <p:spPr bwMode="auto">
              <a:xfrm>
                <a:off x="749" y="1885"/>
                <a:ext cx="460" cy="423"/>
              </a:xfrm>
              <a:prstGeom prst="ellipse">
                <a:avLst/>
              </a:prstGeom>
              <a:noFill/>
              <a:ln w="9525">
                <a:solidFill>
                  <a:schemeClr val="tx1"/>
                </a:solidFill>
                <a:round/>
                <a:headEnd/>
                <a:tailEnd/>
              </a:ln>
              <a:effectLst/>
            </p:spPr>
            <p:txBody>
              <a:bodyPr wrap="none" anchor="ctr"/>
              <a:lstStyle/>
              <a:p>
                <a:endParaRPr lang="zh-CN" altLang="en-US"/>
              </a:p>
            </p:txBody>
          </p:sp>
          <p:sp>
            <p:nvSpPr>
              <p:cNvPr id="307218" name="Oval 18"/>
              <p:cNvSpPr>
                <a:spLocks noChangeArrowheads="1"/>
              </p:cNvSpPr>
              <p:nvPr/>
            </p:nvSpPr>
            <p:spPr bwMode="auto">
              <a:xfrm>
                <a:off x="955" y="2078"/>
                <a:ext cx="48" cy="48"/>
              </a:xfrm>
              <a:prstGeom prst="ellipse">
                <a:avLst/>
              </a:prstGeom>
              <a:solidFill>
                <a:srgbClr val="A50021"/>
              </a:solidFill>
              <a:ln w="9525">
                <a:solidFill>
                  <a:schemeClr val="tx1"/>
                </a:solidFill>
                <a:round/>
                <a:headEnd/>
                <a:tailEnd/>
              </a:ln>
              <a:effectLst/>
            </p:spPr>
            <p:txBody>
              <a:bodyPr wrap="none" anchor="ctr"/>
              <a:lstStyle/>
              <a:p>
                <a:endParaRPr lang="zh-CN" altLang="en-US"/>
              </a:p>
            </p:txBody>
          </p:sp>
        </p:grpSp>
        <p:sp>
          <p:nvSpPr>
            <p:cNvPr id="307219" name="Oval 19"/>
            <p:cNvSpPr>
              <a:spLocks noChangeArrowheads="1"/>
            </p:cNvSpPr>
            <p:nvPr/>
          </p:nvSpPr>
          <p:spPr bwMode="auto">
            <a:xfrm>
              <a:off x="3312" y="2135"/>
              <a:ext cx="48" cy="48"/>
            </a:xfrm>
            <a:prstGeom prst="ellipse">
              <a:avLst/>
            </a:prstGeom>
            <a:solidFill>
              <a:srgbClr val="00CC00"/>
            </a:solidFill>
            <a:ln w="9525">
              <a:solidFill>
                <a:schemeClr val="tx1"/>
              </a:solidFill>
              <a:round/>
              <a:headEnd/>
              <a:tailEnd/>
            </a:ln>
            <a:effectLst/>
          </p:spPr>
          <p:txBody>
            <a:bodyPr wrap="none" anchor="ctr"/>
            <a:lstStyle/>
            <a:p>
              <a:endParaRPr lang="zh-CN" altLang="en-US"/>
            </a:p>
          </p:txBody>
        </p:sp>
        <p:sp>
          <p:nvSpPr>
            <p:cNvPr id="307220" name="Oval 20"/>
            <p:cNvSpPr>
              <a:spLocks noChangeArrowheads="1"/>
            </p:cNvSpPr>
            <p:nvPr/>
          </p:nvSpPr>
          <p:spPr bwMode="auto">
            <a:xfrm>
              <a:off x="3360" y="1973"/>
              <a:ext cx="48" cy="48"/>
            </a:xfrm>
            <a:prstGeom prst="ellipse">
              <a:avLst/>
            </a:prstGeom>
            <a:solidFill>
              <a:srgbClr val="00CC00"/>
            </a:solidFill>
            <a:ln w="9525">
              <a:solidFill>
                <a:schemeClr val="tx1"/>
              </a:solidFill>
              <a:round/>
              <a:headEnd/>
              <a:tailEnd/>
            </a:ln>
            <a:effectLst/>
          </p:spPr>
          <p:txBody>
            <a:bodyPr wrap="none" anchor="ctr"/>
            <a:lstStyle/>
            <a:p>
              <a:endParaRPr lang="zh-CN" altLang="en-US"/>
            </a:p>
          </p:txBody>
        </p:sp>
      </p:grpSp>
      <p:grpSp>
        <p:nvGrpSpPr>
          <p:cNvPr id="4" name="Group 21"/>
          <p:cNvGrpSpPr>
            <a:grpSpLocks/>
          </p:cNvGrpSpPr>
          <p:nvPr/>
        </p:nvGrpSpPr>
        <p:grpSpPr bwMode="auto">
          <a:xfrm>
            <a:off x="5005388" y="2827338"/>
            <a:ext cx="730250" cy="671512"/>
            <a:chOff x="749" y="1885"/>
            <a:chExt cx="460" cy="423"/>
          </a:xfrm>
        </p:grpSpPr>
        <p:sp>
          <p:nvSpPr>
            <p:cNvPr id="307222" name="Oval 22"/>
            <p:cNvSpPr>
              <a:spLocks noChangeArrowheads="1"/>
            </p:cNvSpPr>
            <p:nvPr/>
          </p:nvSpPr>
          <p:spPr bwMode="auto">
            <a:xfrm>
              <a:off x="749" y="1885"/>
              <a:ext cx="460" cy="423"/>
            </a:xfrm>
            <a:prstGeom prst="ellipse">
              <a:avLst/>
            </a:prstGeom>
            <a:noFill/>
            <a:ln w="9525">
              <a:solidFill>
                <a:schemeClr val="tx1"/>
              </a:solidFill>
              <a:round/>
              <a:headEnd/>
              <a:tailEnd/>
            </a:ln>
            <a:effectLst/>
          </p:spPr>
          <p:txBody>
            <a:bodyPr wrap="none" anchor="ctr"/>
            <a:lstStyle/>
            <a:p>
              <a:endParaRPr lang="zh-CN" altLang="en-US"/>
            </a:p>
          </p:txBody>
        </p:sp>
        <p:sp>
          <p:nvSpPr>
            <p:cNvPr id="307223" name="Oval 23"/>
            <p:cNvSpPr>
              <a:spLocks noChangeArrowheads="1"/>
            </p:cNvSpPr>
            <p:nvPr/>
          </p:nvSpPr>
          <p:spPr bwMode="auto">
            <a:xfrm>
              <a:off x="955" y="2078"/>
              <a:ext cx="48" cy="48"/>
            </a:xfrm>
            <a:prstGeom prst="ellipse">
              <a:avLst/>
            </a:prstGeom>
            <a:solidFill>
              <a:srgbClr val="A50021"/>
            </a:solidFill>
            <a:ln w="9525">
              <a:solidFill>
                <a:schemeClr val="tx1"/>
              </a:solidFill>
              <a:round/>
              <a:headEnd/>
              <a:tailEnd/>
            </a:ln>
            <a:effectLst/>
          </p:spPr>
          <p:txBody>
            <a:bodyPr wrap="none" anchor="ctr"/>
            <a:lstStyle/>
            <a:p>
              <a:endParaRPr lang="zh-CN" altLang="en-US"/>
            </a:p>
          </p:txBody>
        </p:sp>
      </p:grpSp>
      <p:grpSp>
        <p:nvGrpSpPr>
          <p:cNvPr id="5" name="Group 24"/>
          <p:cNvGrpSpPr>
            <a:grpSpLocks/>
          </p:cNvGrpSpPr>
          <p:nvPr/>
        </p:nvGrpSpPr>
        <p:grpSpPr bwMode="auto">
          <a:xfrm>
            <a:off x="4932363" y="3078163"/>
            <a:ext cx="730250" cy="671512"/>
            <a:chOff x="3107" y="1939"/>
            <a:chExt cx="460" cy="423"/>
          </a:xfrm>
        </p:grpSpPr>
        <p:grpSp>
          <p:nvGrpSpPr>
            <p:cNvPr id="6" name="Group 25"/>
            <p:cNvGrpSpPr>
              <a:grpSpLocks/>
            </p:cNvGrpSpPr>
            <p:nvPr/>
          </p:nvGrpSpPr>
          <p:grpSpPr bwMode="auto">
            <a:xfrm>
              <a:off x="3107" y="1939"/>
              <a:ext cx="460" cy="423"/>
              <a:chOff x="749" y="1885"/>
              <a:chExt cx="460" cy="423"/>
            </a:xfrm>
          </p:grpSpPr>
          <p:sp>
            <p:nvSpPr>
              <p:cNvPr id="307226" name="Oval 26"/>
              <p:cNvSpPr>
                <a:spLocks noChangeArrowheads="1"/>
              </p:cNvSpPr>
              <p:nvPr/>
            </p:nvSpPr>
            <p:spPr bwMode="auto">
              <a:xfrm>
                <a:off x="749" y="1885"/>
                <a:ext cx="460" cy="423"/>
              </a:xfrm>
              <a:prstGeom prst="ellipse">
                <a:avLst/>
              </a:prstGeom>
              <a:noFill/>
              <a:ln w="9525">
                <a:solidFill>
                  <a:schemeClr val="tx1"/>
                </a:solidFill>
                <a:round/>
                <a:headEnd/>
                <a:tailEnd/>
              </a:ln>
              <a:effectLst/>
            </p:spPr>
            <p:txBody>
              <a:bodyPr wrap="none" anchor="ctr"/>
              <a:lstStyle/>
              <a:p>
                <a:endParaRPr lang="zh-CN" altLang="en-US"/>
              </a:p>
            </p:txBody>
          </p:sp>
          <p:sp>
            <p:nvSpPr>
              <p:cNvPr id="307227" name="Oval 27"/>
              <p:cNvSpPr>
                <a:spLocks noChangeArrowheads="1"/>
              </p:cNvSpPr>
              <p:nvPr/>
            </p:nvSpPr>
            <p:spPr bwMode="auto">
              <a:xfrm>
                <a:off x="955" y="2078"/>
                <a:ext cx="48" cy="48"/>
              </a:xfrm>
              <a:prstGeom prst="ellipse">
                <a:avLst/>
              </a:prstGeom>
              <a:solidFill>
                <a:srgbClr val="A50021"/>
              </a:solidFill>
              <a:ln w="9525">
                <a:solidFill>
                  <a:schemeClr val="tx1"/>
                </a:solidFill>
                <a:round/>
                <a:headEnd/>
                <a:tailEnd/>
              </a:ln>
              <a:effectLst/>
            </p:spPr>
            <p:txBody>
              <a:bodyPr wrap="none" anchor="ctr"/>
              <a:lstStyle/>
              <a:p>
                <a:endParaRPr lang="zh-CN" altLang="en-US"/>
              </a:p>
            </p:txBody>
          </p:sp>
        </p:grpSp>
        <p:sp>
          <p:nvSpPr>
            <p:cNvPr id="307228" name="Oval 28"/>
            <p:cNvSpPr>
              <a:spLocks noChangeArrowheads="1"/>
            </p:cNvSpPr>
            <p:nvPr/>
          </p:nvSpPr>
          <p:spPr bwMode="auto">
            <a:xfrm>
              <a:off x="3168" y="2135"/>
              <a:ext cx="48" cy="48"/>
            </a:xfrm>
            <a:prstGeom prst="ellipse">
              <a:avLst/>
            </a:prstGeom>
            <a:solidFill>
              <a:srgbClr val="00CC00"/>
            </a:solidFill>
            <a:ln w="9525">
              <a:solidFill>
                <a:schemeClr val="tx1"/>
              </a:solidFill>
              <a:round/>
              <a:headEnd/>
              <a:tailEnd/>
            </a:ln>
            <a:effectLst/>
          </p:spPr>
          <p:txBody>
            <a:bodyPr wrap="none" anchor="ctr"/>
            <a:lstStyle/>
            <a:p>
              <a:endParaRPr lang="zh-CN" altLang="en-US"/>
            </a:p>
          </p:txBody>
        </p:sp>
        <p:sp>
          <p:nvSpPr>
            <p:cNvPr id="307229" name="Oval 29"/>
            <p:cNvSpPr>
              <a:spLocks noChangeArrowheads="1"/>
            </p:cNvSpPr>
            <p:nvPr/>
          </p:nvSpPr>
          <p:spPr bwMode="auto">
            <a:xfrm>
              <a:off x="3120" y="2021"/>
              <a:ext cx="48" cy="48"/>
            </a:xfrm>
            <a:prstGeom prst="ellipse">
              <a:avLst/>
            </a:prstGeom>
            <a:solidFill>
              <a:srgbClr val="00CC00"/>
            </a:solidFill>
            <a:ln w="9525">
              <a:solidFill>
                <a:schemeClr val="tx1"/>
              </a:solidFill>
              <a:round/>
              <a:headEnd/>
              <a:tailEnd/>
            </a:ln>
            <a:effectLst/>
          </p:spPr>
          <p:txBody>
            <a:bodyPr wrap="none" anchor="ctr"/>
            <a:lstStyle/>
            <a:p>
              <a:endParaRPr lang="zh-CN" altLang="en-US"/>
            </a:p>
          </p:txBody>
        </p:sp>
      </p:grpSp>
      <p:grpSp>
        <p:nvGrpSpPr>
          <p:cNvPr id="7" name="Group 30"/>
          <p:cNvGrpSpPr>
            <a:grpSpLocks/>
          </p:cNvGrpSpPr>
          <p:nvPr/>
        </p:nvGrpSpPr>
        <p:grpSpPr bwMode="auto">
          <a:xfrm>
            <a:off x="4708525" y="3078163"/>
            <a:ext cx="730250" cy="671512"/>
            <a:chOff x="749" y="1885"/>
            <a:chExt cx="460" cy="423"/>
          </a:xfrm>
        </p:grpSpPr>
        <p:sp>
          <p:nvSpPr>
            <p:cNvPr id="307231" name="Oval 31"/>
            <p:cNvSpPr>
              <a:spLocks noChangeArrowheads="1"/>
            </p:cNvSpPr>
            <p:nvPr/>
          </p:nvSpPr>
          <p:spPr bwMode="auto">
            <a:xfrm>
              <a:off x="749" y="1885"/>
              <a:ext cx="460" cy="423"/>
            </a:xfrm>
            <a:prstGeom prst="ellipse">
              <a:avLst/>
            </a:prstGeom>
            <a:noFill/>
            <a:ln w="9525">
              <a:solidFill>
                <a:schemeClr val="tx1"/>
              </a:solidFill>
              <a:round/>
              <a:headEnd/>
              <a:tailEnd/>
            </a:ln>
            <a:effectLst/>
          </p:spPr>
          <p:txBody>
            <a:bodyPr wrap="none" anchor="ctr"/>
            <a:lstStyle/>
            <a:p>
              <a:endParaRPr lang="zh-CN" altLang="en-US"/>
            </a:p>
          </p:txBody>
        </p:sp>
        <p:sp>
          <p:nvSpPr>
            <p:cNvPr id="307232" name="Oval 32"/>
            <p:cNvSpPr>
              <a:spLocks noChangeArrowheads="1"/>
            </p:cNvSpPr>
            <p:nvPr/>
          </p:nvSpPr>
          <p:spPr bwMode="auto">
            <a:xfrm>
              <a:off x="955" y="2078"/>
              <a:ext cx="48" cy="48"/>
            </a:xfrm>
            <a:prstGeom prst="ellipse">
              <a:avLst/>
            </a:prstGeom>
            <a:solidFill>
              <a:srgbClr val="A50021"/>
            </a:solidFill>
            <a:ln w="9525">
              <a:solidFill>
                <a:schemeClr val="tx1"/>
              </a:solidFill>
              <a:round/>
              <a:headEnd/>
              <a:tailEnd/>
            </a:ln>
            <a:effectLst/>
          </p:spPr>
          <p:txBody>
            <a:bodyPr wrap="none" anchor="ctr"/>
            <a:lstStyle/>
            <a:p>
              <a:endParaRPr lang="zh-CN" altLang="en-US"/>
            </a:p>
          </p:txBody>
        </p:sp>
      </p:grpSp>
      <p:grpSp>
        <p:nvGrpSpPr>
          <p:cNvPr id="8" name="Group 33"/>
          <p:cNvGrpSpPr>
            <a:grpSpLocks/>
          </p:cNvGrpSpPr>
          <p:nvPr/>
        </p:nvGrpSpPr>
        <p:grpSpPr bwMode="auto">
          <a:xfrm>
            <a:off x="4627563" y="2903538"/>
            <a:ext cx="730250" cy="671512"/>
            <a:chOff x="749" y="1885"/>
            <a:chExt cx="460" cy="423"/>
          </a:xfrm>
        </p:grpSpPr>
        <p:sp>
          <p:nvSpPr>
            <p:cNvPr id="307234" name="Oval 34"/>
            <p:cNvSpPr>
              <a:spLocks noChangeArrowheads="1"/>
            </p:cNvSpPr>
            <p:nvPr/>
          </p:nvSpPr>
          <p:spPr bwMode="auto">
            <a:xfrm>
              <a:off x="749" y="1885"/>
              <a:ext cx="460" cy="423"/>
            </a:xfrm>
            <a:prstGeom prst="ellipse">
              <a:avLst/>
            </a:prstGeom>
            <a:noFill/>
            <a:ln w="9525">
              <a:solidFill>
                <a:schemeClr val="tx1"/>
              </a:solidFill>
              <a:round/>
              <a:headEnd/>
              <a:tailEnd/>
            </a:ln>
            <a:effectLst/>
          </p:spPr>
          <p:txBody>
            <a:bodyPr wrap="none" anchor="ctr"/>
            <a:lstStyle/>
            <a:p>
              <a:endParaRPr lang="zh-CN" altLang="en-US"/>
            </a:p>
          </p:txBody>
        </p:sp>
        <p:sp>
          <p:nvSpPr>
            <p:cNvPr id="307235" name="Oval 35"/>
            <p:cNvSpPr>
              <a:spLocks noChangeArrowheads="1"/>
            </p:cNvSpPr>
            <p:nvPr/>
          </p:nvSpPr>
          <p:spPr bwMode="auto">
            <a:xfrm>
              <a:off x="955" y="2078"/>
              <a:ext cx="48" cy="48"/>
            </a:xfrm>
            <a:prstGeom prst="ellipse">
              <a:avLst/>
            </a:prstGeom>
            <a:solidFill>
              <a:srgbClr val="A50021"/>
            </a:solidFill>
            <a:ln w="9525">
              <a:solidFill>
                <a:schemeClr val="tx1"/>
              </a:solidFill>
              <a:round/>
              <a:headEnd/>
              <a:tailEnd/>
            </a:ln>
            <a:effectLst/>
          </p:spPr>
          <p:txBody>
            <a:bodyPr wrap="none" anchor="ctr"/>
            <a:lstStyle/>
            <a:p>
              <a:endParaRPr lang="zh-CN" altLang="en-US"/>
            </a:p>
          </p:txBody>
        </p:sp>
      </p:grpSp>
      <p:sp>
        <p:nvSpPr>
          <p:cNvPr id="307236" name="Rectangle 36"/>
          <p:cNvSpPr>
            <a:spLocks noChangeArrowheads="1"/>
          </p:cNvSpPr>
          <p:nvPr/>
        </p:nvSpPr>
        <p:spPr bwMode="auto">
          <a:xfrm>
            <a:off x="3657600" y="4114800"/>
            <a:ext cx="5181600" cy="2024063"/>
          </a:xfrm>
          <a:prstGeom prst="rect">
            <a:avLst/>
          </a:prstGeom>
          <a:noFill/>
          <a:ln w="9525">
            <a:solidFill>
              <a:schemeClr val="tx1"/>
            </a:solidFill>
            <a:miter lim="800000"/>
            <a:headEnd/>
            <a:tailEnd/>
          </a:ln>
          <a:effectLst/>
        </p:spPr>
        <p:txBody>
          <a:bodyPr lIns="92075" tIns="46038" rIns="92075" bIns="46038">
            <a:spAutoFit/>
          </a:bodyPr>
          <a:lstStyle/>
          <a:p>
            <a:pPr eaLnBrk="0" hangingPunct="0">
              <a:spcBef>
                <a:spcPct val="50000"/>
              </a:spcBef>
            </a:pPr>
            <a:r>
              <a:rPr lang="en-US" altLang="zh-CN" b="1">
                <a:latin typeface="Times New Roman" pitchFamily="18" charset="0"/>
                <a:ea typeface="宋体" pitchFamily="2" charset="-122"/>
              </a:rPr>
              <a:t>for</a:t>
            </a:r>
            <a:r>
              <a:rPr lang="en-US" altLang="zh-CN">
                <a:latin typeface="Times New Roman" pitchFamily="18" charset="0"/>
                <a:ea typeface="宋体" pitchFamily="2" charset="-122"/>
              </a:rPr>
              <a:t> each </a:t>
            </a:r>
            <a:r>
              <a:rPr lang="en-US" altLang="zh-CN" i="1">
                <a:latin typeface="Times New Roman" pitchFamily="18" charset="0"/>
                <a:ea typeface="宋体" pitchFamily="2" charset="-122"/>
              </a:rPr>
              <a:t>o </a:t>
            </a:r>
            <a:r>
              <a:rPr lang="en-US" altLang="zh-CN">
                <a:latin typeface="Symbol" pitchFamily="18" charset="2"/>
                <a:ea typeface="宋体" pitchFamily="2" charset="-122"/>
              </a:rPr>
              <a:t>Î</a:t>
            </a:r>
            <a:r>
              <a:rPr lang="en-US" altLang="zh-CN" i="1">
                <a:latin typeface="Times New Roman" pitchFamily="18" charset="0"/>
                <a:ea typeface="宋体" pitchFamily="2" charset="-122"/>
              </a:rPr>
              <a:t> D</a:t>
            </a:r>
            <a:r>
              <a:rPr lang="en-US" altLang="zh-CN">
                <a:latin typeface="Times New Roman" pitchFamily="18" charset="0"/>
                <a:ea typeface="宋体" pitchFamily="2" charset="-122"/>
              </a:rPr>
              <a:t> </a:t>
            </a:r>
            <a:r>
              <a:rPr lang="en-US" altLang="zh-CN" b="1">
                <a:latin typeface="Times New Roman" pitchFamily="18" charset="0"/>
                <a:ea typeface="宋体" pitchFamily="2" charset="-122"/>
              </a:rPr>
              <a:t>do</a:t>
            </a:r>
            <a:br>
              <a:rPr lang="en-US" altLang="zh-CN">
                <a:latin typeface="Times New Roman" pitchFamily="18" charset="0"/>
                <a:ea typeface="宋体" pitchFamily="2" charset="-122"/>
              </a:rPr>
            </a:br>
            <a:r>
              <a:rPr lang="en-US" altLang="zh-CN">
                <a:latin typeface="Times New Roman" pitchFamily="18" charset="0"/>
                <a:ea typeface="宋体" pitchFamily="2" charset="-122"/>
              </a:rPr>
              <a:t>      </a:t>
            </a:r>
            <a:r>
              <a:rPr lang="en-US" altLang="zh-CN" b="1">
                <a:latin typeface="Times New Roman" pitchFamily="18" charset="0"/>
                <a:ea typeface="宋体" pitchFamily="2" charset="-122"/>
              </a:rPr>
              <a:t>if</a:t>
            </a:r>
            <a:r>
              <a:rPr lang="en-US" altLang="zh-CN">
                <a:latin typeface="Times New Roman" pitchFamily="18" charset="0"/>
                <a:ea typeface="宋体" pitchFamily="2" charset="-122"/>
              </a:rPr>
              <a:t> </a:t>
            </a:r>
            <a:r>
              <a:rPr lang="en-US" altLang="zh-CN" i="1">
                <a:latin typeface="Times New Roman" pitchFamily="18" charset="0"/>
                <a:ea typeface="宋体" pitchFamily="2" charset="-122"/>
              </a:rPr>
              <a:t>o</a:t>
            </a:r>
            <a:r>
              <a:rPr lang="en-US" altLang="zh-CN">
                <a:latin typeface="Times New Roman" pitchFamily="18" charset="0"/>
                <a:ea typeface="宋体" pitchFamily="2" charset="-122"/>
              </a:rPr>
              <a:t> is not yet classified </a:t>
            </a:r>
            <a:r>
              <a:rPr lang="en-US" altLang="zh-CN" b="1">
                <a:latin typeface="Times New Roman" pitchFamily="18" charset="0"/>
                <a:ea typeface="宋体" pitchFamily="2" charset="-122"/>
              </a:rPr>
              <a:t>then  </a:t>
            </a:r>
            <a:br>
              <a:rPr lang="en-US" altLang="zh-CN">
                <a:latin typeface="Times New Roman" pitchFamily="18" charset="0"/>
                <a:ea typeface="宋体" pitchFamily="2" charset="-122"/>
              </a:rPr>
            </a:br>
            <a:r>
              <a:rPr lang="en-US" altLang="zh-CN">
                <a:latin typeface="Times New Roman" pitchFamily="18" charset="0"/>
                <a:ea typeface="宋体" pitchFamily="2" charset="-122"/>
              </a:rPr>
              <a:t>           </a:t>
            </a:r>
            <a:r>
              <a:rPr lang="en-US" altLang="zh-CN" b="1">
                <a:latin typeface="Times New Roman" pitchFamily="18" charset="0"/>
                <a:ea typeface="宋体" pitchFamily="2" charset="-122"/>
              </a:rPr>
              <a:t>if</a:t>
            </a:r>
            <a:r>
              <a:rPr lang="en-US" altLang="zh-CN">
                <a:latin typeface="Times New Roman" pitchFamily="18" charset="0"/>
                <a:ea typeface="宋体" pitchFamily="2" charset="-122"/>
              </a:rPr>
              <a:t> </a:t>
            </a:r>
            <a:r>
              <a:rPr lang="en-US" altLang="zh-CN" i="1">
                <a:latin typeface="Times New Roman" pitchFamily="18" charset="0"/>
                <a:ea typeface="宋体" pitchFamily="2" charset="-122"/>
              </a:rPr>
              <a:t>o</a:t>
            </a:r>
            <a:r>
              <a:rPr lang="en-US" altLang="zh-CN">
                <a:latin typeface="Times New Roman" pitchFamily="18" charset="0"/>
                <a:ea typeface="宋体" pitchFamily="2" charset="-122"/>
              </a:rPr>
              <a:t> is a core-object </a:t>
            </a:r>
            <a:r>
              <a:rPr lang="en-US" altLang="zh-CN" b="1">
                <a:latin typeface="Times New Roman" pitchFamily="18" charset="0"/>
                <a:ea typeface="宋体" pitchFamily="2" charset="-122"/>
              </a:rPr>
              <a:t>then</a:t>
            </a:r>
            <a:br>
              <a:rPr lang="en-US" altLang="zh-CN">
                <a:latin typeface="Times New Roman" pitchFamily="18" charset="0"/>
                <a:ea typeface="宋体" pitchFamily="2" charset="-122"/>
              </a:rPr>
            </a:br>
            <a:r>
              <a:rPr lang="en-US" altLang="zh-CN">
                <a:latin typeface="Times New Roman" pitchFamily="18" charset="0"/>
                <a:ea typeface="宋体" pitchFamily="2" charset="-122"/>
              </a:rPr>
              <a:t>                collect all objects density-reachable from </a:t>
            </a:r>
            <a:r>
              <a:rPr lang="en-US" altLang="zh-CN" i="1">
                <a:latin typeface="Times New Roman" pitchFamily="18" charset="0"/>
                <a:ea typeface="宋体" pitchFamily="2" charset="-122"/>
              </a:rPr>
              <a:t>o</a:t>
            </a:r>
            <a:r>
              <a:rPr lang="en-US" altLang="zh-CN">
                <a:latin typeface="Times New Roman" pitchFamily="18" charset="0"/>
                <a:ea typeface="宋体" pitchFamily="2" charset="-122"/>
              </a:rPr>
              <a:t> </a:t>
            </a:r>
            <a:br>
              <a:rPr lang="en-US" altLang="zh-CN">
                <a:latin typeface="Times New Roman" pitchFamily="18" charset="0"/>
                <a:ea typeface="宋体" pitchFamily="2" charset="-122"/>
              </a:rPr>
            </a:br>
            <a:r>
              <a:rPr lang="en-US" altLang="zh-CN">
                <a:latin typeface="Times New Roman" pitchFamily="18" charset="0"/>
                <a:ea typeface="宋体" pitchFamily="2" charset="-122"/>
              </a:rPr>
              <a:t>                and assign them to a new cluster.</a:t>
            </a:r>
            <a:br>
              <a:rPr lang="en-US" altLang="zh-CN">
                <a:latin typeface="Times New Roman" pitchFamily="18" charset="0"/>
                <a:ea typeface="宋体" pitchFamily="2" charset="-122"/>
              </a:rPr>
            </a:br>
            <a:r>
              <a:rPr lang="en-US" altLang="zh-CN">
                <a:latin typeface="Times New Roman" pitchFamily="18" charset="0"/>
                <a:ea typeface="宋体" pitchFamily="2" charset="-122"/>
              </a:rPr>
              <a:t>           </a:t>
            </a:r>
            <a:r>
              <a:rPr lang="en-US" altLang="zh-CN" b="1">
                <a:latin typeface="Times New Roman" pitchFamily="18" charset="0"/>
                <a:ea typeface="宋体" pitchFamily="2" charset="-122"/>
              </a:rPr>
              <a:t>else</a:t>
            </a:r>
            <a:br>
              <a:rPr lang="en-US" altLang="zh-CN">
                <a:latin typeface="Times New Roman" pitchFamily="18" charset="0"/>
                <a:ea typeface="宋体" pitchFamily="2" charset="-122"/>
              </a:rPr>
            </a:br>
            <a:r>
              <a:rPr lang="en-US" altLang="zh-CN">
                <a:latin typeface="Times New Roman" pitchFamily="18" charset="0"/>
                <a:ea typeface="宋体" pitchFamily="2" charset="-122"/>
              </a:rPr>
              <a:t>                assign </a:t>
            </a:r>
            <a:r>
              <a:rPr lang="en-US" altLang="zh-CN" i="1">
                <a:latin typeface="Times New Roman" pitchFamily="18" charset="0"/>
                <a:ea typeface="宋体" pitchFamily="2" charset="-122"/>
              </a:rPr>
              <a:t>o</a:t>
            </a:r>
            <a:r>
              <a:rPr lang="en-US" altLang="zh-CN">
                <a:latin typeface="Times New Roman" pitchFamily="18" charset="0"/>
                <a:ea typeface="宋体" pitchFamily="2" charset="-122"/>
              </a:rPr>
              <a:t> to NOISE</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381000" y="0"/>
            <a:ext cx="8280400" cy="762000"/>
          </a:xfrm>
        </p:spPr>
        <p:txBody>
          <a:bodyPr/>
          <a:lstStyle/>
          <a:p>
            <a:r>
              <a:rPr lang="en-US" altLang="zh-CN" sz="4000">
                <a:ea typeface="宋体" pitchFamily="2" charset="-122"/>
              </a:rPr>
              <a:t>Example</a:t>
            </a:r>
          </a:p>
        </p:txBody>
      </p:sp>
      <p:pic>
        <p:nvPicPr>
          <p:cNvPr id="156675" name="Picture 3"/>
          <p:cNvPicPr>
            <a:picLocks noChangeAspect="1" noChangeArrowheads="1"/>
          </p:cNvPicPr>
          <p:nvPr/>
        </p:nvPicPr>
        <p:blipFill>
          <a:blip r:embed="rId3" cstate="print"/>
          <a:srcRect/>
          <a:stretch>
            <a:fillRect/>
          </a:stretch>
        </p:blipFill>
        <p:spPr bwMode="auto">
          <a:xfrm>
            <a:off x="0" y="1371600"/>
            <a:ext cx="4872038" cy="3654425"/>
          </a:xfrm>
          <a:prstGeom prst="rect">
            <a:avLst/>
          </a:prstGeom>
          <a:noFill/>
          <a:ln w="12700">
            <a:noFill/>
            <a:miter lim="800000"/>
            <a:headEnd/>
            <a:tailEnd/>
          </a:ln>
          <a:effectLst/>
        </p:spPr>
      </p:pic>
      <p:sp>
        <p:nvSpPr>
          <p:cNvPr id="156676" name="Text Box 4"/>
          <p:cNvSpPr txBox="1">
            <a:spLocks noChangeArrowheads="1"/>
          </p:cNvSpPr>
          <p:nvPr/>
        </p:nvSpPr>
        <p:spPr bwMode="auto">
          <a:xfrm>
            <a:off x="990600" y="5029200"/>
            <a:ext cx="2514600" cy="366713"/>
          </a:xfrm>
          <a:prstGeom prst="rect">
            <a:avLst/>
          </a:prstGeom>
          <a:noFill/>
          <a:ln w="12700">
            <a:noFill/>
            <a:miter lim="800000"/>
            <a:headEnd/>
            <a:tailEnd/>
          </a:ln>
          <a:effectLst/>
        </p:spPr>
        <p:txBody>
          <a:bodyPr>
            <a:spAutoFit/>
          </a:bodyPr>
          <a:lstStyle/>
          <a:p>
            <a:pPr eaLnBrk="0" hangingPunct="0">
              <a:spcBef>
                <a:spcPct val="50000"/>
              </a:spcBef>
            </a:pPr>
            <a:r>
              <a:rPr lang="en-US" altLang="zh-CN" b="1">
                <a:ea typeface="宋体" pitchFamily="2" charset="-122"/>
              </a:rPr>
              <a:t>Original Points</a:t>
            </a:r>
          </a:p>
        </p:txBody>
      </p:sp>
      <p:sp>
        <p:nvSpPr>
          <p:cNvPr id="156677" name="Text Box 5"/>
          <p:cNvSpPr txBox="1">
            <a:spLocks noChangeArrowheads="1"/>
          </p:cNvSpPr>
          <p:nvPr/>
        </p:nvSpPr>
        <p:spPr bwMode="auto">
          <a:xfrm>
            <a:off x="5257800" y="5105400"/>
            <a:ext cx="2514600" cy="641350"/>
          </a:xfrm>
          <a:prstGeom prst="rect">
            <a:avLst/>
          </a:prstGeom>
          <a:noFill/>
          <a:ln w="12700">
            <a:noFill/>
            <a:miter lim="800000"/>
            <a:headEnd/>
            <a:tailEnd/>
          </a:ln>
          <a:effectLst/>
        </p:spPr>
        <p:txBody>
          <a:bodyPr>
            <a:spAutoFit/>
          </a:bodyPr>
          <a:lstStyle/>
          <a:p>
            <a:pPr eaLnBrk="0" hangingPunct="0">
              <a:spcBef>
                <a:spcPct val="50000"/>
              </a:spcBef>
            </a:pPr>
            <a:r>
              <a:rPr lang="en-US" altLang="zh-CN" b="1" dirty="0">
                <a:ea typeface="宋体" pitchFamily="2" charset="-122"/>
              </a:rPr>
              <a:t>Point types: </a:t>
            </a:r>
            <a:r>
              <a:rPr lang="en-US" altLang="zh-CN" b="1" dirty="0">
                <a:solidFill>
                  <a:srgbClr val="00FF00"/>
                </a:solidFill>
                <a:ea typeface="宋体" pitchFamily="2" charset="-122"/>
              </a:rPr>
              <a:t>core</a:t>
            </a:r>
            <a:r>
              <a:rPr lang="en-US" altLang="zh-CN" b="1" dirty="0">
                <a:ea typeface="宋体" pitchFamily="2" charset="-122"/>
              </a:rPr>
              <a:t>, </a:t>
            </a:r>
            <a:r>
              <a:rPr lang="en-US" altLang="zh-CN" b="1" dirty="0">
                <a:solidFill>
                  <a:srgbClr val="4141FF"/>
                </a:solidFill>
                <a:ea typeface="宋体" pitchFamily="2" charset="-122"/>
              </a:rPr>
              <a:t>border</a:t>
            </a:r>
            <a:r>
              <a:rPr lang="en-US" altLang="zh-CN" b="1" dirty="0">
                <a:ea typeface="宋体" pitchFamily="2" charset="-122"/>
              </a:rPr>
              <a:t> and </a:t>
            </a:r>
            <a:r>
              <a:rPr lang="en-US" altLang="zh-CN" b="1" dirty="0">
                <a:solidFill>
                  <a:srgbClr val="FF0E0E"/>
                </a:solidFill>
                <a:ea typeface="宋体" pitchFamily="2" charset="-122"/>
              </a:rPr>
              <a:t>outliers</a:t>
            </a:r>
          </a:p>
        </p:txBody>
      </p:sp>
      <p:pic>
        <p:nvPicPr>
          <p:cNvPr id="156678" name="Picture 6"/>
          <p:cNvPicPr>
            <a:picLocks noChangeAspect="1" noChangeArrowheads="1"/>
          </p:cNvPicPr>
          <p:nvPr/>
        </p:nvPicPr>
        <p:blipFill>
          <a:blip r:embed="rId4" cstate="print"/>
          <a:srcRect/>
          <a:stretch>
            <a:fillRect/>
          </a:stretch>
        </p:blipFill>
        <p:spPr bwMode="auto">
          <a:xfrm>
            <a:off x="4114800" y="1447800"/>
            <a:ext cx="4872038" cy="3654425"/>
          </a:xfrm>
          <a:prstGeom prst="rect">
            <a:avLst/>
          </a:prstGeom>
          <a:noFill/>
          <a:ln w="12700">
            <a:noFill/>
            <a:miter lim="800000"/>
            <a:headEnd/>
            <a:tailEnd/>
          </a:ln>
          <a:effectLst/>
        </p:spPr>
      </p:pic>
      <p:sp>
        <p:nvSpPr>
          <p:cNvPr id="156679" name="Text Box 7"/>
          <p:cNvSpPr txBox="1">
            <a:spLocks noChangeArrowheads="1"/>
          </p:cNvSpPr>
          <p:nvPr/>
        </p:nvSpPr>
        <p:spPr bwMode="auto">
          <a:xfrm>
            <a:off x="2743200" y="5943600"/>
            <a:ext cx="3276600" cy="366713"/>
          </a:xfrm>
          <a:prstGeom prst="rect">
            <a:avLst/>
          </a:prstGeom>
          <a:noFill/>
          <a:ln w="12700">
            <a:noFill/>
            <a:miter lim="800000"/>
            <a:headEnd/>
            <a:tailEnd/>
          </a:ln>
          <a:effectLst/>
        </p:spPr>
        <p:txBody>
          <a:bodyPr>
            <a:spAutoFit/>
          </a:bodyPr>
          <a:lstStyle/>
          <a:p>
            <a:pPr eaLnBrk="0" hangingPunct="0">
              <a:spcBef>
                <a:spcPct val="50000"/>
              </a:spcBef>
            </a:pPr>
            <a:r>
              <a:rPr lang="en-US" altLang="zh-CN" b="1">
                <a:ea typeface="宋体" pitchFamily="2" charset="-122"/>
                <a:sym typeface="Symbol" pitchFamily="18" charset="2"/>
              </a:rPr>
              <a:t></a:t>
            </a:r>
            <a:r>
              <a:rPr lang="en-US" altLang="zh-CN" b="1">
                <a:ea typeface="宋体" pitchFamily="2" charset="-122"/>
              </a:rPr>
              <a:t> = 10, MinPts = 4</a:t>
            </a:r>
          </a:p>
        </p:txBody>
      </p:sp>
    </p:spTree>
  </p:cSld>
  <p:clrMapOvr>
    <a:masterClrMapping/>
  </p:clrMapOvr>
  <p:transition spd="med">
    <p:random/>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381000" y="0"/>
            <a:ext cx="8280400" cy="838200"/>
          </a:xfrm>
        </p:spPr>
        <p:txBody>
          <a:bodyPr/>
          <a:lstStyle/>
          <a:p>
            <a:r>
              <a:rPr lang="en-US" altLang="zh-CN" sz="4000">
                <a:ea typeface="宋体" pitchFamily="2" charset="-122"/>
              </a:rPr>
              <a:t>When DBSCAN Works Well</a:t>
            </a:r>
          </a:p>
        </p:txBody>
      </p:sp>
      <p:pic>
        <p:nvPicPr>
          <p:cNvPr id="158723" name="Picture 3"/>
          <p:cNvPicPr>
            <a:picLocks noChangeAspect="1" noChangeArrowheads="1"/>
          </p:cNvPicPr>
          <p:nvPr/>
        </p:nvPicPr>
        <p:blipFill>
          <a:blip r:embed="rId3" cstate="print"/>
          <a:srcRect/>
          <a:stretch>
            <a:fillRect/>
          </a:stretch>
        </p:blipFill>
        <p:spPr bwMode="auto">
          <a:xfrm>
            <a:off x="0" y="1066800"/>
            <a:ext cx="4872038" cy="3654425"/>
          </a:xfrm>
          <a:prstGeom prst="rect">
            <a:avLst/>
          </a:prstGeom>
          <a:noFill/>
          <a:ln w="12700">
            <a:noFill/>
            <a:miter lim="800000"/>
            <a:headEnd/>
            <a:tailEnd/>
          </a:ln>
          <a:effectLst/>
        </p:spPr>
      </p:pic>
      <p:sp>
        <p:nvSpPr>
          <p:cNvPr id="158724" name="Text Box 4"/>
          <p:cNvSpPr txBox="1">
            <a:spLocks noChangeArrowheads="1"/>
          </p:cNvSpPr>
          <p:nvPr/>
        </p:nvSpPr>
        <p:spPr bwMode="auto">
          <a:xfrm>
            <a:off x="990600" y="4433888"/>
            <a:ext cx="2514600" cy="366712"/>
          </a:xfrm>
          <a:prstGeom prst="rect">
            <a:avLst/>
          </a:prstGeom>
          <a:noFill/>
          <a:ln w="12700">
            <a:noFill/>
            <a:miter lim="800000"/>
            <a:headEnd/>
            <a:tailEnd/>
          </a:ln>
          <a:effectLst/>
        </p:spPr>
        <p:txBody>
          <a:bodyPr>
            <a:spAutoFit/>
          </a:bodyPr>
          <a:lstStyle/>
          <a:p>
            <a:pPr eaLnBrk="0" hangingPunct="0">
              <a:spcBef>
                <a:spcPct val="50000"/>
              </a:spcBef>
            </a:pPr>
            <a:r>
              <a:rPr lang="en-US" altLang="zh-CN" b="1">
                <a:ea typeface="宋体" pitchFamily="2" charset="-122"/>
              </a:rPr>
              <a:t>Original Points</a:t>
            </a:r>
          </a:p>
        </p:txBody>
      </p:sp>
      <p:grpSp>
        <p:nvGrpSpPr>
          <p:cNvPr id="2" name="Group 5"/>
          <p:cNvGrpSpPr>
            <a:grpSpLocks/>
          </p:cNvGrpSpPr>
          <p:nvPr/>
        </p:nvGrpSpPr>
        <p:grpSpPr bwMode="auto">
          <a:xfrm>
            <a:off x="4271963" y="1004888"/>
            <a:ext cx="4872037" cy="3871912"/>
            <a:chOff x="2691" y="633"/>
            <a:chExt cx="3069" cy="2439"/>
          </a:xfrm>
        </p:grpSpPr>
        <p:pic>
          <p:nvPicPr>
            <p:cNvPr id="158726" name="Picture 6"/>
            <p:cNvPicPr>
              <a:picLocks noChangeAspect="1" noChangeArrowheads="1"/>
            </p:cNvPicPr>
            <p:nvPr/>
          </p:nvPicPr>
          <p:blipFill>
            <a:blip r:embed="rId4" cstate="print"/>
            <a:srcRect/>
            <a:stretch>
              <a:fillRect/>
            </a:stretch>
          </p:blipFill>
          <p:spPr bwMode="auto">
            <a:xfrm>
              <a:off x="2691" y="633"/>
              <a:ext cx="3069" cy="2302"/>
            </a:xfrm>
            <a:prstGeom prst="rect">
              <a:avLst/>
            </a:prstGeom>
            <a:noFill/>
            <a:ln w="12700">
              <a:noFill/>
              <a:miter lim="800000"/>
              <a:headEnd/>
              <a:tailEnd/>
            </a:ln>
            <a:effectLst/>
          </p:spPr>
        </p:pic>
        <p:sp>
          <p:nvSpPr>
            <p:cNvPr id="158727" name="Text Box 7"/>
            <p:cNvSpPr txBox="1">
              <a:spLocks noChangeArrowheads="1"/>
            </p:cNvSpPr>
            <p:nvPr/>
          </p:nvSpPr>
          <p:spPr bwMode="auto">
            <a:xfrm>
              <a:off x="3312" y="2841"/>
              <a:ext cx="1584" cy="231"/>
            </a:xfrm>
            <a:prstGeom prst="rect">
              <a:avLst/>
            </a:prstGeom>
            <a:noFill/>
            <a:ln w="12700">
              <a:noFill/>
              <a:miter lim="800000"/>
              <a:headEnd/>
              <a:tailEnd/>
            </a:ln>
            <a:effectLst/>
          </p:spPr>
          <p:txBody>
            <a:bodyPr>
              <a:spAutoFit/>
            </a:bodyPr>
            <a:lstStyle/>
            <a:p>
              <a:pPr eaLnBrk="0" hangingPunct="0">
                <a:spcBef>
                  <a:spcPct val="50000"/>
                </a:spcBef>
              </a:pPr>
              <a:r>
                <a:rPr lang="en-US" altLang="zh-CN" b="1">
                  <a:ea typeface="宋体" pitchFamily="2" charset="-122"/>
                </a:rPr>
                <a:t>Clusters</a:t>
              </a:r>
            </a:p>
          </p:txBody>
        </p:sp>
      </p:grpSp>
      <p:sp>
        <p:nvSpPr>
          <p:cNvPr id="158728" name="Text Box 8"/>
          <p:cNvSpPr txBox="1">
            <a:spLocks noChangeArrowheads="1"/>
          </p:cNvSpPr>
          <p:nvPr/>
        </p:nvSpPr>
        <p:spPr bwMode="auto">
          <a:xfrm>
            <a:off x="609600" y="5392738"/>
            <a:ext cx="6629400" cy="779462"/>
          </a:xfrm>
          <a:prstGeom prst="rect">
            <a:avLst/>
          </a:prstGeom>
          <a:noFill/>
          <a:ln w="12700">
            <a:noFill/>
            <a:miter lim="800000"/>
            <a:headEnd/>
            <a:tailEnd/>
          </a:ln>
          <a:effectLst/>
        </p:spPr>
        <p:txBody>
          <a:bodyPr>
            <a:spAutoFit/>
          </a:bodyPr>
          <a:lstStyle/>
          <a:p>
            <a:pPr eaLnBrk="0" hangingPunct="0">
              <a:spcBef>
                <a:spcPct val="50000"/>
              </a:spcBef>
              <a:buFontTx/>
              <a:buChar char="•"/>
            </a:pPr>
            <a:r>
              <a:rPr lang="en-US" altLang="zh-CN" b="1">
                <a:ea typeface="宋体" pitchFamily="2" charset="-122"/>
              </a:rPr>
              <a:t> Resistant to Noise</a:t>
            </a:r>
          </a:p>
          <a:p>
            <a:pPr eaLnBrk="0" hangingPunct="0">
              <a:spcBef>
                <a:spcPct val="50000"/>
              </a:spcBef>
              <a:buFontTx/>
              <a:buChar char="•"/>
            </a:pPr>
            <a:r>
              <a:rPr lang="en-US" altLang="zh-CN" b="1">
                <a:ea typeface="宋体" pitchFamily="2" charset="-122"/>
              </a:rPr>
              <a:t> Can handle clusters of different shapes and sizes</a:t>
            </a:r>
          </a:p>
        </p:txBody>
      </p:sp>
    </p:spTree>
  </p:cSld>
  <p:clrMapOvr>
    <a:masterClrMapping/>
  </p:clrMapOvr>
  <p:transition spd="med">
    <p:random/>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381000" y="0"/>
            <a:ext cx="8280400" cy="914400"/>
          </a:xfrm>
        </p:spPr>
        <p:txBody>
          <a:bodyPr/>
          <a:lstStyle/>
          <a:p>
            <a:r>
              <a:rPr lang="en-US" altLang="zh-CN" sz="3200" b="0" dirty="0">
                <a:ea typeface="宋体" pitchFamily="2" charset="-122"/>
              </a:rPr>
              <a:t>When DBSCAN </a:t>
            </a:r>
            <a:r>
              <a:rPr lang="en-US" altLang="zh-CN" sz="3200" dirty="0">
                <a:ea typeface="宋体" pitchFamily="2" charset="-122"/>
              </a:rPr>
              <a:t>Does NOT </a:t>
            </a:r>
            <a:r>
              <a:rPr lang="en-US" altLang="zh-CN" sz="3200" b="0" dirty="0">
                <a:ea typeface="宋体" pitchFamily="2" charset="-122"/>
              </a:rPr>
              <a:t>Work Well</a:t>
            </a:r>
          </a:p>
        </p:txBody>
      </p:sp>
      <p:sp>
        <p:nvSpPr>
          <p:cNvPr id="160771" name="Text Box 3"/>
          <p:cNvSpPr txBox="1">
            <a:spLocks noChangeArrowheads="1"/>
          </p:cNvSpPr>
          <p:nvPr/>
        </p:nvSpPr>
        <p:spPr bwMode="auto">
          <a:xfrm>
            <a:off x="1066800" y="3886200"/>
            <a:ext cx="2514600" cy="366713"/>
          </a:xfrm>
          <a:prstGeom prst="rect">
            <a:avLst/>
          </a:prstGeom>
          <a:noFill/>
          <a:ln w="12700">
            <a:noFill/>
            <a:miter lim="800000"/>
            <a:headEnd/>
            <a:tailEnd/>
          </a:ln>
          <a:effectLst/>
        </p:spPr>
        <p:txBody>
          <a:bodyPr>
            <a:spAutoFit/>
          </a:bodyPr>
          <a:lstStyle/>
          <a:p>
            <a:pPr eaLnBrk="0" hangingPunct="0">
              <a:spcBef>
                <a:spcPct val="50000"/>
              </a:spcBef>
            </a:pPr>
            <a:r>
              <a:rPr lang="en-US" altLang="zh-CN" b="1">
                <a:ea typeface="宋体" pitchFamily="2" charset="-122"/>
              </a:rPr>
              <a:t>Original Points</a:t>
            </a:r>
          </a:p>
        </p:txBody>
      </p:sp>
      <p:sp>
        <p:nvSpPr>
          <p:cNvPr id="160772" name="Rectangle 4"/>
          <p:cNvSpPr>
            <a:spLocks noChangeArrowheads="1"/>
          </p:cNvSpPr>
          <p:nvPr/>
        </p:nvSpPr>
        <p:spPr bwMode="auto">
          <a:xfrm>
            <a:off x="3048000" y="2228850"/>
            <a:ext cx="9144000" cy="0"/>
          </a:xfrm>
          <a:prstGeom prst="rect">
            <a:avLst/>
          </a:prstGeom>
          <a:noFill/>
          <a:ln w="12700">
            <a:noFill/>
            <a:miter lim="800000"/>
            <a:headEnd/>
            <a:tailEnd/>
          </a:ln>
          <a:effectLst/>
        </p:spPr>
        <p:txBody>
          <a:bodyPr>
            <a:spAutoFit/>
          </a:bodyPr>
          <a:lstStyle/>
          <a:p>
            <a:endParaRPr lang="zh-CN" altLang="en-US"/>
          </a:p>
        </p:txBody>
      </p:sp>
      <p:pic>
        <p:nvPicPr>
          <p:cNvPr id="160773" name="Picture 5" descr="fish_clusters"/>
          <p:cNvPicPr>
            <a:picLocks noChangeAspect="1" noChangeArrowheads="1"/>
          </p:cNvPicPr>
          <p:nvPr/>
        </p:nvPicPr>
        <p:blipFill>
          <a:blip r:embed="rId4" cstate="print"/>
          <a:srcRect/>
          <a:stretch>
            <a:fillRect/>
          </a:stretch>
        </p:blipFill>
        <p:spPr bwMode="auto">
          <a:xfrm>
            <a:off x="381000" y="1524000"/>
            <a:ext cx="3048000" cy="2400300"/>
          </a:xfrm>
          <a:prstGeom prst="rect">
            <a:avLst/>
          </a:prstGeom>
          <a:noFill/>
        </p:spPr>
      </p:pic>
      <p:sp>
        <p:nvSpPr>
          <p:cNvPr id="160774" name="Rectangle 6"/>
          <p:cNvSpPr>
            <a:spLocks noChangeArrowheads="1"/>
          </p:cNvSpPr>
          <p:nvPr/>
        </p:nvSpPr>
        <p:spPr bwMode="auto">
          <a:xfrm>
            <a:off x="3630613" y="2789238"/>
            <a:ext cx="9144000" cy="0"/>
          </a:xfrm>
          <a:prstGeom prst="rect">
            <a:avLst/>
          </a:prstGeom>
          <a:noFill/>
          <a:ln w="12700">
            <a:noFill/>
            <a:miter lim="800000"/>
            <a:headEnd/>
            <a:tailEnd/>
          </a:ln>
          <a:effectLst/>
        </p:spPr>
        <p:txBody>
          <a:bodyPr>
            <a:spAutoFit/>
          </a:bodyPr>
          <a:lstStyle/>
          <a:p>
            <a:endParaRPr lang="zh-CN" altLang="en-US"/>
          </a:p>
        </p:txBody>
      </p:sp>
      <p:graphicFrame>
        <p:nvGraphicFramePr>
          <p:cNvPr id="160775" name="Object 7"/>
          <p:cNvGraphicFramePr>
            <a:graphicFrameLocks noChangeAspect="1"/>
          </p:cNvGraphicFramePr>
          <p:nvPr/>
        </p:nvGraphicFramePr>
        <p:xfrm>
          <a:off x="4648200" y="1066800"/>
          <a:ext cx="3363913" cy="2287588"/>
        </p:xfrm>
        <a:graphic>
          <a:graphicData uri="http://schemas.openxmlformats.org/presentationml/2006/ole">
            <mc:AlternateContent xmlns:mc="http://schemas.openxmlformats.org/markup-compatibility/2006">
              <mc:Choice xmlns:v="urn:schemas-microsoft-com:vml" Requires="v">
                <p:oleObj spid="_x0000_s252566" r:id="rId5" imgW="4686706" imgH="3177815" progId="MSPhotoEd.3">
                  <p:embed/>
                </p:oleObj>
              </mc:Choice>
              <mc:Fallback>
                <p:oleObj r:id="rId5" imgW="4686706" imgH="3177815" progId="MSPhotoEd.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1066800"/>
                        <a:ext cx="3363913" cy="228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76" name="Rectangle 8"/>
          <p:cNvSpPr>
            <a:spLocks noChangeArrowheads="1"/>
          </p:cNvSpPr>
          <p:nvPr/>
        </p:nvSpPr>
        <p:spPr bwMode="auto">
          <a:xfrm>
            <a:off x="4800600" y="3352800"/>
            <a:ext cx="2514600" cy="336550"/>
          </a:xfrm>
          <a:prstGeom prst="rect">
            <a:avLst/>
          </a:prstGeom>
          <a:noFill/>
          <a:ln w="12700">
            <a:noFill/>
            <a:miter lim="800000"/>
            <a:headEnd/>
            <a:tailEnd/>
          </a:ln>
          <a:effectLst/>
        </p:spPr>
        <p:txBody>
          <a:bodyPr>
            <a:spAutoFit/>
          </a:bodyPr>
          <a:lstStyle/>
          <a:p>
            <a:pPr eaLnBrk="0" hangingPunct="0"/>
            <a:r>
              <a:rPr lang="en-US" altLang="zh-CN" sz="1600" dirty="0">
                <a:latin typeface="Times New Roman" pitchFamily="18" charset="0"/>
                <a:ea typeface="宋体" pitchFamily="2" charset="-122"/>
                <a:cs typeface="Times New Roman" pitchFamily="18" charset="0"/>
              </a:rPr>
              <a:t>(</a:t>
            </a:r>
            <a:r>
              <a:rPr lang="en-US" altLang="zh-CN" sz="1600" dirty="0" err="1">
                <a:latin typeface="Times New Roman" pitchFamily="18" charset="0"/>
                <a:ea typeface="宋体" pitchFamily="2" charset="-122"/>
                <a:cs typeface="Times New Roman" pitchFamily="18" charset="0"/>
              </a:rPr>
              <a:t>MinPts</a:t>
            </a:r>
            <a:r>
              <a:rPr lang="en-US" altLang="zh-CN" sz="1600" dirty="0">
                <a:latin typeface="Times New Roman" pitchFamily="18" charset="0"/>
                <a:ea typeface="宋体" pitchFamily="2" charset="-122"/>
                <a:cs typeface="Times New Roman" pitchFamily="18" charset="0"/>
              </a:rPr>
              <a:t>=4, </a:t>
            </a:r>
            <a:r>
              <a:rPr lang="en-US" altLang="zh-CN" sz="1600" dirty="0" err="1">
                <a:latin typeface="Times New Roman" pitchFamily="18" charset="0"/>
                <a:ea typeface="宋体" pitchFamily="2" charset="-122"/>
                <a:cs typeface="Times New Roman" pitchFamily="18" charset="0"/>
              </a:rPr>
              <a:t>Eps</a:t>
            </a:r>
            <a:r>
              <a:rPr lang="en-US" altLang="zh-CN" sz="1600" dirty="0">
                <a:latin typeface="Times New Roman" pitchFamily="18" charset="0"/>
                <a:ea typeface="宋体" pitchFamily="2" charset="-122"/>
                <a:cs typeface="Times New Roman" pitchFamily="18" charset="0"/>
              </a:rPr>
              <a:t>=9.92).</a:t>
            </a:r>
            <a:r>
              <a:rPr lang="en-US" altLang="zh-CN" sz="900" dirty="0">
                <a:latin typeface="Times New Roman" pitchFamily="18" charset="0"/>
                <a:ea typeface="宋体" pitchFamily="2" charset="-122"/>
              </a:rPr>
              <a:t> </a:t>
            </a:r>
            <a:endParaRPr lang="en-US" altLang="zh-CN" sz="2400" dirty="0">
              <a:latin typeface="Times New Roman" pitchFamily="18" charset="0"/>
              <a:ea typeface="宋体" pitchFamily="2" charset="-122"/>
            </a:endParaRPr>
          </a:p>
        </p:txBody>
      </p:sp>
      <p:sp>
        <p:nvSpPr>
          <p:cNvPr id="160777" name="Rectangle 9"/>
          <p:cNvSpPr>
            <a:spLocks noChangeArrowheads="1"/>
          </p:cNvSpPr>
          <p:nvPr/>
        </p:nvSpPr>
        <p:spPr bwMode="auto">
          <a:xfrm>
            <a:off x="3630613" y="2789238"/>
            <a:ext cx="9144000" cy="0"/>
          </a:xfrm>
          <a:prstGeom prst="rect">
            <a:avLst/>
          </a:prstGeom>
          <a:noFill/>
          <a:ln w="12700">
            <a:noFill/>
            <a:miter lim="800000"/>
            <a:headEnd/>
            <a:tailEnd/>
          </a:ln>
          <a:effectLst/>
        </p:spPr>
        <p:txBody>
          <a:bodyPr>
            <a:spAutoFit/>
          </a:bodyPr>
          <a:lstStyle/>
          <a:p>
            <a:endParaRPr lang="zh-CN" altLang="en-US"/>
          </a:p>
        </p:txBody>
      </p:sp>
      <p:graphicFrame>
        <p:nvGraphicFramePr>
          <p:cNvPr id="160778" name="Object 10"/>
          <p:cNvGraphicFramePr>
            <a:graphicFrameLocks noChangeAspect="1"/>
          </p:cNvGraphicFramePr>
          <p:nvPr/>
        </p:nvGraphicFramePr>
        <p:xfrm>
          <a:off x="4724400" y="3733800"/>
          <a:ext cx="3363913" cy="2286000"/>
        </p:xfrm>
        <a:graphic>
          <a:graphicData uri="http://schemas.openxmlformats.org/presentationml/2006/ole">
            <mc:AlternateContent xmlns:mc="http://schemas.openxmlformats.org/markup-compatibility/2006">
              <mc:Choice xmlns:v="urn:schemas-microsoft-com:vml" Requires="v">
                <p:oleObj spid="_x0000_s252567" r:id="rId7" imgW="4686706" imgH="3177815" progId="MSPhotoEd.3">
                  <p:embed/>
                </p:oleObj>
              </mc:Choice>
              <mc:Fallback>
                <p:oleObj r:id="rId7" imgW="4686706" imgH="3177815" progId="MSPhotoEd.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4400" y="3733800"/>
                        <a:ext cx="3363913" cy="228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79" name="Rectangle 11"/>
          <p:cNvSpPr>
            <a:spLocks noChangeArrowheads="1"/>
          </p:cNvSpPr>
          <p:nvPr/>
        </p:nvSpPr>
        <p:spPr bwMode="auto">
          <a:xfrm>
            <a:off x="4724400" y="6019800"/>
            <a:ext cx="2514600" cy="336550"/>
          </a:xfrm>
          <a:prstGeom prst="rect">
            <a:avLst/>
          </a:prstGeom>
          <a:noFill/>
          <a:ln w="12700">
            <a:noFill/>
            <a:miter lim="800000"/>
            <a:headEnd/>
            <a:tailEnd/>
          </a:ln>
          <a:effectLst/>
        </p:spPr>
        <p:txBody>
          <a:bodyPr>
            <a:spAutoFit/>
          </a:bodyPr>
          <a:lstStyle/>
          <a:p>
            <a:pPr eaLnBrk="0" hangingPunct="0"/>
            <a:r>
              <a:rPr lang="en-US" altLang="zh-CN" sz="1600" dirty="0">
                <a:latin typeface="Times New Roman" pitchFamily="18" charset="0"/>
                <a:ea typeface="宋体" pitchFamily="2" charset="-122"/>
                <a:cs typeface="Times New Roman" pitchFamily="18" charset="0"/>
              </a:rPr>
              <a:t> (</a:t>
            </a:r>
            <a:r>
              <a:rPr lang="en-US" altLang="zh-CN" sz="1600" dirty="0" err="1">
                <a:latin typeface="Times New Roman" pitchFamily="18" charset="0"/>
                <a:ea typeface="宋体" pitchFamily="2" charset="-122"/>
                <a:cs typeface="Times New Roman" pitchFamily="18" charset="0"/>
              </a:rPr>
              <a:t>MinPts</a:t>
            </a:r>
            <a:r>
              <a:rPr lang="en-US" altLang="zh-CN" sz="1600" dirty="0">
                <a:latin typeface="Times New Roman" pitchFamily="18" charset="0"/>
                <a:ea typeface="宋体" pitchFamily="2" charset="-122"/>
                <a:cs typeface="Times New Roman" pitchFamily="18" charset="0"/>
              </a:rPr>
              <a:t>=4, </a:t>
            </a:r>
            <a:r>
              <a:rPr lang="en-US" altLang="zh-CN" sz="1600" dirty="0" err="1">
                <a:latin typeface="Times New Roman" pitchFamily="18" charset="0"/>
                <a:ea typeface="宋体" pitchFamily="2" charset="-122"/>
                <a:cs typeface="Times New Roman" pitchFamily="18" charset="0"/>
              </a:rPr>
              <a:t>Eps</a:t>
            </a:r>
            <a:r>
              <a:rPr lang="en-US" altLang="zh-CN" sz="1600" dirty="0">
                <a:latin typeface="Times New Roman" pitchFamily="18" charset="0"/>
                <a:ea typeface="宋体" pitchFamily="2" charset="-122"/>
                <a:cs typeface="Times New Roman" pitchFamily="18" charset="0"/>
              </a:rPr>
              <a:t>=9.75)</a:t>
            </a:r>
          </a:p>
        </p:txBody>
      </p:sp>
      <p:sp>
        <p:nvSpPr>
          <p:cNvPr id="160780" name="Text Box 12"/>
          <p:cNvSpPr txBox="1">
            <a:spLocks noChangeArrowheads="1"/>
          </p:cNvSpPr>
          <p:nvPr/>
        </p:nvSpPr>
        <p:spPr bwMode="auto">
          <a:xfrm>
            <a:off x="251520" y="4800600"/>
            <a:ext cx="4248472" cy="784830"/>
          </a:xfrm>
          <a:prstGeom prst="rect">
            <a:avLst/>
          </a:prstGeom>
          <a:noFill/>
          <a:ln w="12700">
            <a:noFill/>
            <a:miter lim="800000"/>
            <a:headEnd/>
            <a:tailEnd/>
          </a:ln>
          <a:effectLst/>
        </p:spPr>
        <p:txBody>
          <a:bodyPr wrap="square">
            <a:spAutoFit/>
          </a:bodyPr>
          <a:lstStyle/>
          <a:p>
            <a:pPr marL="285750" indent="-285750" eaLnBrk="0" hangingPunct="0">
              <a:spcBef>
                <a:spcPct val="50000"/>
              </a:spcBef>
              <a:buFont typeface="Wingdings" panose="05000000000000000000" pitchFamily="2" charset="2"/>
              <a:buChar char="Ø"/>
            </a:pPr>
            <a:r>
              <a:rPr lang="en-US" altLang="zh-CN" b="1" dirty="0">
                <a:ea typeface="宋体" pitchFamily="2" charset="-122"/>
              </a:rPr>
              <a:t> Cannot handle Varying densities</a:t>
            </a:r>
          </a:p>
          <a:p>
            <a:pPr marL="285750" indent="-285750" eaLnBrk="0" hangingPunct="0">
              <a:spcBef>
                <a:spcPct val="50000"/>
              </a:spcBef>
              <a:buFont typeface="Wingdings" panose="05000000000000000000" pitchFamily="2" charset="2"/>
              <a:buChar char="Ø"/>
            </a:pPr>
            <a:r>
              <a:rPr lang="en-US" altLang="zh-CN" b="1" dirty="0">
                <a:ea typeface="宋体" pitchFamily="2" charset="-122"/>
              </a:rPr>
              <a:t> Sensitive to parameters</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7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07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7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7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078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078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6" grpId="0"/>
      <p:bldP spid="160779" grpId="0"/>
      <p:bldP spid="160780"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381000" y="152400"/>
            <a:ext cx="8458200" cy="1066800"/>
          </a:xfrm>
        </p:spPr>
        <p:txBody>
          <a:bodyPr/>
          <a:lstStyle/>
          <a:p>
            <a:r>
              <a:rPr lang="en-US" altLang="zh-CN" sz="3200">
                <a:ea typeface="宋体" pitchFamily="2" charset="-122"/>
              </a:rPr>
              <a:t>DBSCAN: Sensitive to Parameters</a:t>
            </a:r>
          </a:p>
        </p:txBody>
      </p:sp>
      <p:pic>
        <p:nvPicPr>
          <p:cNvPr id="297987" name="Picture 3"/>
          <p:cNvPicPr>
            <a:picLocks noGrp="1" noChangeAspect="1" noChangeArrowheads="1"/>
          </p:cNvPicPr>
          <p:nvPr>
            <p:ph idx="1"/>
          </p:nvPr>
        </p:nvPicPr>
        <p:blipFill>
          <a:blip r:embed="rId2" cstate="print"/>
          <a:srcRect/>
          <a:stretch>
            <a:fillRect/>
          </a:stretch>
        </p:blipFill>
        <p:spPr>
          <a:xfrm>
            <a:off x="304800" y="1371600"/>
            <a:ext cx="8305800" cy="3124200"/>
          </a:xfrm>
        </p:spPr>
      </p:pic>
      <p:pic>
        <p:nvPicPr>
          <p:cNvPr id="297988" name="Picture 4"/>
          <p:cNvPicPr>
            <a:picLocks noChangeAspect="1" noChangeArrowheads="1"/>
          </p:cNvPicPr>
          <p:nvPr/>
        </p:nvPicPr>
        <p:blipFill>
          <a:blip r:embed="rId3" cstate="print"/>
          <a:srcRect/>
          <a:stretch>
            <a:fillRect/>
          </a:stretch>
        </p:blipFill>
        <p:spPr bwMode="auto">
          <a:xfrm>
            <a:off x="381000" y="4724400"/>
            <a:ext cx="8534400" cy="1752600"/>
          </a:xfrm>
          <a:prstGeom prst="rect">
            <a:avLst/>
          </a:prstGeom>
          <a:noFill/>
          <a:ln w="9525">
            <a:noFill/>
            <a:miter lim="800000"/>
            <a:headEnd/>
            <a:tailEnd/>
          </a:ln>
          <a:effectLst/>
        </p:spPr>
      </p:pic>
      <p:pic>
        <p:nvPicPr>
          <p:cNvPr id="297989" name="Picture 5"/>
          <p:cNvPicPr>
            <a:picLocks noChangeAspect="1" noChangeArrowheads="1"/>
          </p:cNvPicPr>
          <p:nvPr/>
        </p:nvPicPr>
        <p:blipFill>
          <a:blip r:embed="rId4" cstate="print"/>
          <a:srcRect/>
          <a:stretch>
            <a:fillRect/>
          </a:stretch>
        </p:blipFill>
        <p:spPr bwMode="auto">
          <a:xfrm>
            <a:off x="152400" y="3455988"/>
            <a:ext cx="1524000" cy="1192212"/>
          </a:xfrm>
          <a:prstGeom prst="rect">
            <a:avLst/>
          </a:prstGeom>
          <a:noFill/>
          <a:ln w="9525">
            <a:noFill/>
            <a:miter lim="800000"/>
            <a:headEnd/>
            <a:tailEnd/>
          </a:ln>
          <a:effectLst/>
        </p:spPr>
      </p:pic>
    </p:spTree>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5DB501-5815-4453-8546-9D97A4A2607F}"/>
              </a:ext>
            </a:extLst>
          </p:cNvPr>
          <p:cNvSpPr>
            <a:spLocks noGrp="1"/>
          </p:cNvSpPr>
          <p:nvPr>
            <p:ph type="title"/>
          </p:nvPr>
        </p:nvSpPr>
        <p:spPr>
          <a:xfrm>
            <a:off x="73438" y="260648"/>
            <a:ext cx="6082738" cy="1008112"/>
          </a:xfrm>
        </p:spPr>
        <p:txBody>
          <a:bodyPr>
            <a:normAutofit fontScale="90000"/>
          </a:bodyPr>
          <a:lstStyle/>
          <a:p>
            <a:r>
              <a:rPr lang="zh-CN" altLang="en-US" sz="3200" dirty="0"/>
              <a:t>数值属性的相异性</a:t>
            </a:r>
            <a:r>
              <a:rPr lang="en-US" altLang="zh-CN" sz="3200" dirty="0"/>
              <a:t>- </a:t>
            </a:r>
            <a:r>
              <a:rPr lang="zh-CN" altLang="en-US" sz="3200" dirty="0"/>
              <a:t>曼哈顿距离</a:t>
            </a:r>
            <a:br>
              <a:rPr lang="en-US" altLang="zh-CN" sz="3200" dirty="0"/>
            </a:br>
            <a:r>
              <a:rPr lang="en-US" altLang="zh-CN" sz="3200" dirty="0"/>
              <a:t>(Manhattan distance)</a:t>
            </a:r>
            <a:endParaRPr lang="zh-CN" altLang="en-US" sz="32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9ACBE91-7B46-422E-8B33-2F131EE2FA04}"/>
                  </a:ext>
                </a:extLst>
              </p:cNvPr>
              <p:cNvSpPr>
                <a:spLocks noGrp="1"/>
              </p:cNvSpPr>
              <p:nvPr>
                <p:ph idx="1"/>
              </p:nvPr>
            </p:nvSpPr>
            <p:spPr>
              <a:xfrm>
                <a:off x="73438" y="1556792"/>
                <a:ext cx="6198774" cy="4843710"/>
              </a:xfrm>
            </p:spPr>
            <p:txBody>
              <a:bodyPr/>
              <a:lstStyle/>
              <a:p>
                <a:r>
                  <a:rPr lang="zh-CN" altLang="en-US" sz="2000" dirty="0">
                    <a:solidFill>
                      <a:srgbClr val="4141FF"/>
                    </a:solidFill>
                    <a:latin typeface="华文仿宋" panose="02010600040101010101" pitchFamily="2" charset="-122"/>
                    <a:ea typeface="华文仿宋" panose="02010600040101010101" pitchFamily="2" charset="-122"/>
                  </a:rPr>
                  <a:t>想象你在曼哈顿要从一个十字路口开车到另外一个十字路口，驾驶距离是两点间的直线距离吗？显然不是，除非你能穿越大楼。</a:t>
                </a:r>
                <a:endParaRPr lang="en-US" altLang="zh-CN" sz="2000" dirty="0">
                  <a:solidFill>
                    <a:srgbClr val="4141FF"/>
                  </a:solidFill>
                  <a:latin typeface="华文仿宋" panose="02010600040101010101" pitchFamily="2" charset="-122"/>
                  <a:ea typeface="华文仿宋" panose="02010600040101010101" pitchFamily="2" charset="-122"/>
                </a:endParaRPr>
              </a:p>
              <a:p>
                <a:r>
                  <a:rPr lang="zh-CN" altLang="en-US" sz="2000" dirty="0">
                    <a:solidFill>
                      <a:srgbClr val="4141FF"/>
                    </a:solidFill>
                    <a:latin typeface="华文仿宋" panose="02010600040101010101" pitchFamily="2" charset="-122"/>
                    <a:ea typeface="华文仿宋" panose="02010600040101010101" pitchFamily="2" charset="-122"/>
                  </a:rPr>
                  <a:t>实际驾驶距离就是这个“曼哈顿距离”，是名称的来源，也称为城市街区距离</a:t>
                </a:r>
                <a:r>
                  <a:rPr lang="en-US" altLang="zh-CN" sz="2000" dirty="0">
                    <a:solidFill>
                      <a:srgbClr val="4141FF"/>
                    </a:solidFill>
                    <a:latin typeface="华文仿宋" panose="02010600040101010101" pitchFamily="2" charset="-122"/>
                    <a:ea typeface="华文仿宋" panose="02010600040101010101" pitchFamily="2" charset="-122"/>
                  </a:rPr>
                  <a:t>(</a:t>
                </a:r>
                <a:r>
                  <a:rPr lang="en-US" altLang="zh-CN" sz="2000" dirty="0" err="1">
                    <a:solidFill>
                      <a:srgbClr val="4141FF"/>
                    </a:solidFill>
                    <a:latin typeface="华文仿宋" panose="02010600040101010101" pitchFamily="2" charset="-122"/>
                    <a:ea typeface="华文仿宋" panose="02010600040101010101" pitchFamily="2" charset="-122"/>
                  </a:rPr>
                  <a:t>CityBlock</a:t>
                </a:r>
                <a:r>
                  <a:rPr lang="en-US" altLang="zh-CN" sz="2000" dirty="0">
                    <a:solidFill>
                      <a:srgbClr val="4141FF"/>
                    </a:solidFill>
                    <a:latin typeface="华文仿宋" panose="02010600040101010101" pitchFamily="2" charset="-122"/>
                    <a:ea typeface="华文仿宋" panose="02010600040101010101" pitchFamily="2" charset="-122"/>
                  </a:rPr>
                  <a:t> distance)</a:t>
                </a:r>
                <a:r>
                  <a:rPr lang="zh-CN" altLang="en-US" sz="2000" dirty="0">
                    <a:solidFill>
                      <a:srgbClr val="4141FF"/>
                    </a:solidFill>
                    <a:latin typeface="华文仿宋" panose="02010600040101010101" pitchFamily="2" charset="-122"/>
                    <a:ea typeface="华文仿宋" panose="02010600040101010101" pitchFamily="2" charset="-122"/>
                  </a:rPr>
                  <a:t>。</a:t>
                </a:r>
              </a:p>
              <a:p>
                <a14:m>
                  <m:oMath xmlns:m="http://schemas.openxmlformats.org/officeDocument/2006/math">
                    <m:r>
                      <a:rPr lang="en-US" altLang="zh-CN" sz="2000" b="0" i="1" smtClean="0">
                        <a:solidFill>
                          <a:srgbClr val="4141FF"/>
                        </a:solidFill>
                        <a:latin typeface="Cambria Math" panose="02040503050406030204" pitchFamily="18" charset="0"/>
                        <a:cs typeface="Vijaya" panose="020B0604020202020204" pitchFamily="34" charset="0"/>
                      </a:rPr>
                      <m:t>𝑑</m:t>
                    </m:r>
                    <m:d>
                      <m:dPr>
                        <m:ctrlPr>
                          <a:rPr lang="en-US" altLang="zh-CN" sz="2000" b="0" i="1" smtClean="0">
                            <a:solidFill>
                              <a:srgbClr val="4141FF"/>
                            </a:solidFill>
                            <a:latin typeface="Cambria Math" panose="02040503050406030204" pitchFamily="18" charset="0"/>
                            <a:cs typeface="Vijaya" panose="020B0604020202020204" pitchFamily="34" charset="0"/>
                          </a:rPr>
                        </m:ctrlPr>
                      </m:dPr>
                      <m:e>
                        <m:r>
                          <a:rPr lang="en-US" altLang="zh-CN" sz="2000" b="0" i="1" smtClean="0">
                            <a:solidFill>
                              <a:srgbClr val="4141FF"/>
                            </a:solidFill>
                            <a:latin typeface="Cambria Math" panose="02040503050406030204" pitchFamily="18" charset="0"/>
                            <a:cs typeface="Vijaya" panose="020B0604020202020204" pitchFamily="34" charset="0"/>
                          </a:rPr>
                          <m:t>𝑖</m:t>
                        </m:r>
                        <m:r>
                          <a:rPr lang="en-US" altLang="zh-CN" sz="2000" b="0" i="1" smtClean="0">
                            <a:solidFill>
                              <a:srgbClr val="4141FF"/>
                            </a:solidFill>
                            <a:latin typeface="Cambria Math" panose="02040503050406030204" pitchFamily="18" charset="0"/>
                            <a:cs typeface="Vijaya" panose="020B0604020202020204" pitchFamily="34" charset="0"/>
                          </a:rPr>
                          <m:t>,</m:t>
                        </m:r>
                        <m:r>
                          <a:rPr lang="en-US" altLang="zh-CN" sz="2000" b="0" i="1" smtClean="0">
                            <a:solidFill>
                              <a:srgbClr val="4141FF"/>
                            </a:solidFill>
                            <a:latin typeface="Cambria Math" panose="02040503050406030204" pitchFamily="18" charset="0"/>
                            <a:cs typeface="Vijaya" panose="020B0604020202020204" pitchFamily="34" charset="0"/>
                          </a:rPr>
                          <m:t>𝑗</m:t>
                        </m:r>
                      </m:e>
                    </m:d>
                    <m:r>
                      <a:rPr lang="en-US" altLang="zh-CN" sz="2000" b="0" i="1" smtClean="0">
                        <a:solidFill>
                          <a:srgbClr val="4141FF"/>
                        </a:solidFill>
                        <a:latin typeface="Cambria Math" panose="02040503050406030204" pitchFamily="18" charset="0"/>
                        <a:cs typeface="Vijaya" panose="020B0604020202020204" pitchFamily="34" charset="0"/>
                      </a:rPr>
                      <m:t>=</m:t>
                    </m:r>
                    <m:d>
                      <m:dPr>
                        <m:begChr m:val="|"/>
                        <m:endChr m:val="|"/>
                        <m:ctrlPr>
                          <a:rPr lang="en-US" altLang="zh-CN" sz="2000" b="0" i="1" smtClean="0">
                            <a:solidFill>
                              <a:srgbClr val="4141FF"/>
                            </a:solidFill>
                            <a:latin typeface="Cambria Math" panose="02040503050406030204" pitchFamily="18" charset="0"/>
                            <a:cs typeface="Vijaya" panose="020B0604020202020204" pitchFamily="34" charset="0"/>
                          </a:rPr>
                        </m:ctrlPr>
                      </m:dPr>
                      <m:e>
                        <m:sSub>
                          <m:sSubPr>
                            <m:ctrlPr>
                              <a:rPr lang="en-US" altLang="zh-CN" sz="2000" b="0" i="1" smtClean="0">
                                <a:solidFill>
                                  <a:srgbClr val="4141FF"/>
                                </a:solidFill>
                                <a:latin typeface="Cambria Math" panose="02040503050406030204" pitchFamily="18" charset="0"/>
                                <a:cs typeface="Vijaya" panose="020B0604020202020204" pitchFamily="34" charset="0"/>
                              </a:rPr>
                            </m:ctrlPr>
                          </m:sSubPr>
                          <m:e>
                            <m:r>
                              <a:rPr lang="en-US" altLang="zh-CN" sz="2000" b="0" i="1" smtClean="0">
                                <a:solidFill>
                                  <a:srgbClr val="4141FF"/>
                                </a:solidFill>
                                <a:latin typeface="Cambria Math" panose="02040503050406030204" pitchFamily="18" charset="0"/>
                                <a:cs typeface="Vijaya" panose="020B0604020202020204" pitchFamily="34" charset="0"/>
                              </a:rPr>
                              <m:t>𝑥</m:t>
                            </m:r>
                          </m:e>
                          <m:sub>
                            <m:r>
                              <a:rPr lang="en-US" altLang="zh-CN" sz="2000" b="0" i="1" smtClean="0">
                                <a:solidFill>
                                  <a:srgbClr val="4141FF"/>
                                </a:solidFill>
                                <a:latin typeface="Cambria Math" panose="02040503050406030204" pitchFamily="18" charset="0"/>
                                <a:cs typeface="Vijaya" panose="020B0604020202020204" pitchFamily="34" charset="0"/>
                              </a:rPr>
                              <m:t>𝑖</m:t>
                            </m:r>
                            <m:r>
                              <a:rPr lang="en-US" altLang="zh-CN" sz="2000" b="0" i="1" smtClean="0">
                                <a:solidFill>
                                  <a:srgbClr val="4141FF"/>
                                </a:solidFill>
                                <a:latin typeface="Cambria Math" panose="02040503050406030204" pitchFamily="18" charset="0"/>
                                <a:cs typeface="Vijaya" panose="020B0604020202020204" pitchFamily="34" charset="0"/>
                              </a:rPr>
                              <m:t>1</m:t>
                            </m:r>
                          </m:sub>
                        </m:sSub>
                        <m:r>
                          <a:rPr lang="en-US" altLang="zh-CN" sz="2000" b="0" i="1" smtClean="0">
                            <a:solidFill>
                              <a:srgbClr val="4141FF"/>
                            </a:solidFill>
                            <a:latin typeface="Cambria Math" panose="02040503050406030204" pitchFamily="18" charset="0"/>
                            <a:cs typeface="Vijaya" panose="020B0604020202020204" pitchFamily="34" charset="0"/>
                          </a:rPr>
                          <m:t>−</m:t>
                        </m:r>
                        <m:sSub>
                          <m:sSubPr>
                            <m:ctrlPr>
                              <a:rPr lang="en-US" altLang="zh-CN" sz="2000" i="1">
                                <a:solidFill>
                                  <a:srgbClr val="4141FF"/>
                                </a:solidFill>
                                <a:latin typeface="Cambria Math" panose="02040503050406030204" pitchFamily="18" charset="0"/>
                                <a:cs typeface="Vijaya" panose="020B0604020202020204" pitchFamily="34" charset="0"/>
                              </a:rPr>
                            </m:ctrlPr>
                          </m:sSubPr>
                          <m:e>
                            <m:r>
                              <a:rPr lang="en-US" altLang="zh-CN" sz="2000" i="1">
                                <a:solidFill>
                                  <a:srgbClr val="4141FF"/>
                                </a:solidFill>
                                <a:latin typeface="Cambria Math" panose="02040503050406030204" pitchFamily="18" charset="0"/>
                                <a:cs typeface="Vijaya" panose="020B0604020202020204" pitchFamily="34" charset="0"/>
                              </a:rPr>
                              <m:t>𝑥</m:t>
                            </m:r>
                          </m:e>
                          <m:sub>
                            <m:r>
                              <a:rPr lang="en-US" altLang="zh-CN" sz="2000" b="0" i="1" smtClean="0">
                                <a:solidFill>
                                  <a:srgbClr val="4141FF"/>
                                </a:solidFill>
                                <a:latin typeface="Cambria Math" panose="02040503050406030204" pitchFamily="18" charset="0"/>
                                <a:cs typeface="Vijaya" panose="020B0604020202020204" pitchFamily="34" charset="0"/>
                              </a:rPr>
                              <m:t>𝑗</m:t>
                            </m:r>
                            <m:r>
                              <a:rPr lang="en-US" altLang="zh-CN" sz="2000" i="1">
                                <a:solidFill>
                                  <a:srgbClr val="4141FF"/>
                                </a:solidFill>
                                <a:latin typeface="Cambria Math" panose="02040503050406030204" pitchFamily="18" charset="0"/>
                                <a:cs typeface="Vijaya" panose="020B0604020202020204" pitchFamily="34" charset="0"/>
                              </a:rPr>
                              <m:t>1</m:t>
                            </m:r>
                          </m:sub>
                        </m:sSub>
                      </m:e>
                    </m:d>
                    <m:r>
                      <a:rPr lang="en-US" altLang="zh-CN" sz="2000" i="1">
                        <a:solidFill>
                          <a:srgbClr val="4141FF"/>
                        </a:solidFill>
                        <a:latin typeface="Cambria Math" panose="02040503050406030204" pitchFamily="18" charset="0"/>
                        <a:cs typeface="Vijaya" panose="020B0604020202020204" pitchFamily="34" charset="0"/>
                      </a:rPr>
                      <m:t>+</m:t>
                    </m:r>
                    <m:d>
                      <m:dPr>
                        <m:begChr m:val="|"/>
                        <m:endChr m:val="|"/>
                        <m:ctrlPr>
                          <a:rPr lang="en-US" altLang="zh-CN" sz="2000" i="1">
                            <a:solidFill>
                              <a:srgbClr val="4141FF"/>
                            </a:solidFill>
                            <a:latin typeface="Cambria Math" panose="02040503050406030204" pitchFamily="18" charset="0"/>
                            <a:cs typeface="Vijaya" panose="020B0604020202020204" pitchFamily="34" charset="0"/>
                          </a:rPr>
                        </m:ctrlPr>
                      </m:dPr>
                      <m:e>
                        <m:sSub>
                          <m:sSubPr>
                            <m:ctrlPr>
                              <a:rPr lang="en-US" altLang="zh-CN" sz="2000" i="1">
                                <a:solidFill>
                                  <a:srgbClr val="4141FF"/>
                                </a:solidFill>
                                <a:latin typeface="Cambria Math" panose="02040503050406030204" pitchFamily="18" charset="0"/>
                                <a:cs typeface="Vijaya" panose="020B0604020202020204" pitchFamily="34" charset="0"/>
                              </a:rPr>
                            </m:ctrlPr>
                          </m:sSubPr>
                          <m:e>
                            <m:r>
                              <a:rPr lang="en-US" altLang="zh-CN" sz="2000" i="1">
                                <a:solidFill>
                                  <a:srgbClr val="4141FF"/>
                                </a:solidFill>
                                <a:latin typeface="Cambria Math" panose="02040503050406030204" pitchFamily="18" charset="0"/>
                                <a:cs typeface="Vijaya" panose="020B0604020202020204" pitchFamily="34" charset="0"/>
                              </a:rPr>
                              <m:t>𝑥</m:t>
                            </m:r>
                          </m:e>
                          <m:sub>
                            <m:r>
                              <a:rPr lang="en-US" altLang="zh-CN" sz="2000" i="1">
                                <a:solidFill>
                                  <a:srgbClr val="4141FF"/>
                                </a:solidFill>
                                <a:latin typeface="Cambria Math" panose="02040503050406030204" pitchFamily="18" charset="0"/>
                                <a:cs typeface="Vijaya" panose="020B0604020202020204" pitchFamily="34" charset="0"/>
                              </a:rPr>
                              <m:t>𝑖</m:t>
                            </m:r>
                            <m:r>
                              <a:rPr lang="en-US" altLang="zh-CN" sz="2000" b="0" i="1" smtClean="0">
                                <a:solidFill>
                                  <a:srgbClr val="4141FF"/>
                                </a:solidFill>
                                <a:latin typeface="Cambria Math" panose="02040503050406030204" pitchFamily="18" charset="0"/>
                                <a:cs typeface="Vijaya" panose="020B0604020202020204" pitchFamily="34" charset="0"/>
                              </a:rPr>
                              <m:t>2</m:t>
                            </m:r>
                          </m:sub>
                        </m:sSub>
                        <m:r>
                          <a:rPr lang="en-US" altLang="zh-CN" sz="2000" i="1">
                            <a:solidFill>
                              <a:srgbClr val="4141FF"/>
                            </a:solidFill>
                            <a:latin typeface="Cambria Math" panose="02040503050406030204" pitchFamily="18" charset="0"/>
                            <a:cs typeface="Vijaya" panose="020B0604020202020204" pitchFamily="34" charset="0"/>
                          </a:rPr>
                          <m:t>−</m:t>
                        </m:r>
                        <m:sSub>
                          <m:sSubPr>
                            <m:ctrlPr>
                              <a:rPr lang="en-US" altLang="zh-CN" sz="2000" i="1">
                                <a:solidFill>
                                  <a:srgbClr val="4141FF"/>
                                </a:solidFill>
                                <a:latin typeface="Cambria Math" panose="02040503050406030204" pitchFamily="18" charset="0"/>
                                <a:cs typeface="Vijaya" panose="020B0604020202020204" pitchFamily="34" charset="0"/>
                              </a:rPr>
                            </m:ctrlPr>
                          </m:sSubPr>
                          <m:e>
                            <m:r>
                              <a:rPr lang="en-US" altLang="zh-CN" sz="2000" i="1">
                                <a:solidFill>
                                  <a:srgbClr val="4141FF"/>
                                </a:solidFill>
                                <a:latin typeface="Cambria Math" panose="02040503050406030204" pitchFamily="18" charset="0"/>
                                <a:cs typeface="Vijaya" panose="020B0604020202020204" pitchFamily="34" charset="0"/>
                              </a:rPr>
                              <m:t>𝑥</m:t>
                            </m:r>
                          </m:e>
                          <m:sub>
                            <m:r>
                              <a:rPr lang="en-US" altLang="zh-CN" sz="2000" i="1">
                                <a:solidFill>
                                  <a:srgbClr val="4141FF"/>
                                </a:solidFill>
                                <a:latin typeface="Cambria Math" panose="02040503050406030204" pitchFamily="18" charset="0"/>
                                <a:cs typeface="Vijaya" panose="020B0604020202020204" pitchFamily="34" charset="0"/>
                              </a:rPr>
                              <m:t>𝑗</m:t>
                            </m:r>
                            <m:r>
                              <a:rPr lang="en-US" altLang="zh-CN" sz="2000" b="0" i="1" smtClean="0">
                                <a:solidFill>
                                  <a:srgbClr val="4141FF"/>
                                </a:solidFill>
                                <a:latin typeface="Cambria Math" panose="02040503050406030204" pitchFamily="18" charset="0"/>
                                <a:cs typeface="Vijaya" panose="020B0604020202020204" pitchFamily="34" charset="0"/>
                              </a:rPr>
                              <m:t>2</m:t>
                            </m:r>
                          </m:sub>
                        </m:sSub>
                      </m:e>
                    </m:d>
                    <m:r>
                      <a:rPr lang="en-US" altLang="zh-CN" sz="2000" b="0" i="1" smtClean="0">
                        <a:solidFill>
                          <a:srgbClr val="4141FF"/>
                        </a:solidFill>
                        <a:latin typeface="Cambria Math" panose="02040503050406030204" pitchFamily="18" charset="0"/>
                        <a:cs typeface="Vijaya" panose="020B0604020202020204" pitchFamily="34" charset="0"/>
                      </a:rPr>
                      <m:t>+…+</m:t>
                    </m:r>
                    <m:r>
                      <a:rPr lang="en-US" altLang="zh-CN" sz="2000" i="1">
                        <a:solidFill>
                          <a:srgbClr val="4141FF"/>
                        </a:solidFill>
                        <a:latin typeface="Cambria Math" panose="02040503050406030204" pitchFamily="18" charset="0"/>
                        <a:cs typeface="Vijaya" panose="020B0604020202020204" pitchFamily="34" charset="0"/>
                      </a:rPr>
                      <m:t>|</m:t>
                    </m:r>
                    <m:sSub>
                      <m:sSubPr>
                        <m:ctrlPr>
                          <a:rPr lang="en-US" altLang="zh-CN" sz="2000" i="1">
                            <a:solidFill>
                              <a:srgbClr val="4141FF"/>
                            </a:solidFill>
                            <a:latin typeface="Cambria Math" panose="02040503050406030204" pitchFamily="18" charset="0"/>
                            <a:cs typeface="Vijaya" panose="020B0604020202020204" pitchFamily="34" charset="0"/>
                          </a:rPr>
                        </m:ctrlPr>
                      </m:sSubPr>
                      <m:e>
                        <m:r>
                          <a:rPr lang="en-US" altLang="zh-CN" sz="2000" i="1">
                            <a:solidFill>
                              <a:srgbClr val="4141FF"/>
                            </a:solidFill>
                            <a:latin typeface="Cambria Math" panose="02040503050406030204" pitchFamily="18" charset="0"/>
                            <a:cs typeface="Vijaya" panose="020B0604020202020204" pitchFamily="34" charset="0"/>
                          </a:rPr>
                          <m:t>𝑥</m:t>
                        </m:r>
                      </m:e>
                      <m:sub>
                        <m:r>
                          <a:rPr lang="en-US" altLang="zh-CN" sz="2000" i="1">
                            <a:solidFill>
                              <a:srgbClr val="4141FF"/>
                            </a:solidFill>
                            <a:latin typeface="Cambria Math" panose="02040503050406030204" pitchFamily="18" charset="0"/>
                            <a:cs typeface="Vijaya" panose="020B0604020202020204" pitchFamily="34" charset="0"/>
                          </a:rPr>
                          <m:t>𝑖</m:t>
                        </m:r>
                        <m:r>
                          <a:rPr lang="en-US" altLang="zh-CN" sz="2000" b="0" i="1" smtClean="0">
                            <a:solidFill>
                              <a:srgbClr val="4141FF"/>
                            </a:solidFill>
                            <a:latin typeface="Cambria Math" panose="02040503050406030204" pitchFamily="18" charset="0"/>
                            <a:cs typeface="Vijaya" panose="020B0604020202020204" pitchFamily="34" charset="0"/>
                          </a:rPr>
                          <m:t>𝑛</m:t>
                        </m:r>
                      </m:sub>
                    </m:sSub>
                    <m:r>
                      <a:rPr lang="en-US" altLang="zh-CN" sz="2000" i="1">
                        <a:solidFill>
                          <a:srgbClr val="4141FF"/>
                        </a:solidFill>
                        <a:latin typeface="Cambria Math" panose="02040503050406030204" pitchFamily="18" charset="0"/>
                        <a:cs typeface="Vijaya" panose="020B0604020202020204" pitchFamily="34" charset="0"/>
                      </a:rPr>
                      <m:t>−</m:t>
                    </m:r>
                    <m:sSub>
                      <m:sSubPr>
                        <m:ctrlPr>
                          <a:rPr lang="en-US" altLang="zh-CN" sz="2000" i="1">
                            <a:solidFill>
                              <a:srgbClr val="4141FF"/>
                            </a:solidFill>
                            <a:latin typeface="Cambria Math" panose="02040503050406030204" pitchFamily="18" charset="0"/>
                            <a:cs typeface="Vijaya" panose="020B0604020202020204" pitchFamily="34" charset="0"/>
                          </a:rPr>
                        </m:ctrlPr>
                      </m:sSubPr>
                      <m:e>
                        <m:r>
                          <a:rPr lang="en-US" altLang="zh-CN" sz="2000" i="1">
                            <a:solidFill>
                              <a:srgbClr val="4141FF"/>
                            </a:solidFill>
                            <a:latin typeface="Cambria Math" panose="02040503050406030204" pitchFamily="18" charset="0"/>
                            <a:cs typeface="Vijaya" panose="020B0604020202020204" pitchFamily="34" charset="0"/>
                          </a:rPr>
                          <m:t>𝑥</m:t>
                        </m:r>
                      </m:e>
                      <m:sub>
                        <m:r>
                          <a:rPr lang="en-US" altLang="zh-CN" sz="2000" i="1">
                            <a:solidFill>
                              <a:srgbClr val="4141FF"/>
                            </a:solidFill>
                            <a:latin typeface="Cambria Math" panose="02040503050406030204" pitchFamily="18" charset="0"/>
                            <a:cs typeface="Vijaya" panose="020B0604020202020204" pitchFamily="34" charset="0"/>
                          </a:rPr>
                          <m:t>𝑗</m:t>
                        </m:r>
                        <m:r>
                          <a:rPr lang="en-US" altLang="zh-CN" sz="2000" b="0" i="1" smtClean="0">
                            <a:solidFill>
                              <a:srgbClr val="4141FF"/>
                            </a:solidFill>
                            <a:latin typeface="Cambria Math" panose="02040503050406030204" pitchFamily="18" charset="0"/>
                            <a:cs typeface="Vijaya" panose="020B0604020202020204" pitchFamily="34" charset="0"/>
                          </a:rPr>
                          <m:t>𝑛</m:t>
                        </m:r>
                      </m:sub>
                    </m:sSub>
                    <m:r>
                      <a:rPr lang="en-US" altLang="zh-CN" sz="2000" i="1">
                        <a:solidFill>
                          <a:srgbClr val="4141FF"/>
                        </a:solidFill>
                        <a:latin typeface="Cambria Math" panose="02040503050406030204" pitchFamily="18" charset="0"/>
                        <a:cs typeface="Vijaya" panose="020B0604020202020204" pitchFamily="34" charset="0"/>
                      </a:rPr>
                      <m:t>|</m:t>
                    </m:r>
                  </m:oMath>
                </a14:m>
                <a:endParaRPr lang="en-US" altLang="zh-CN" sz="2000" dirty="0">
                  <a:solidFill>
                    <a:srgbClr val="4141FF"/>
                  </a:solidFill>
                  <a:latin typeface="华文仿宋" panose="02010600040101010101" pitchFamily="2" charset="-122"/>
                  <a:ea typeface="华文仿宋" panose="02010600040101010101" pitchFamily="2" charset="-122"/>
                  <a:cs typeface="Vijaya" panose="020B0604020202020204" pitchFamily="34" charset="0"/>
                </a:endParaRPr>
              </a:p>
              <a:p>
                <a:r>
                  <a:rPr lang="zh-CN" altLang="en-US" sz="2000" dirty="0">
                    <a:solidFill>
                      <a:srgbClr val="4141FF"/>
                    </a:solidFill>
                    <a:latin typeface="华文仿宋" panose="02010600040101010101" pitchFamily="2" charset="-122"/>
                    <a:ea typeface="华文仿宋" panose="02010600040101010101" pitchFamily="2" charset="-122"/>
                    <a:cs typeface="Vijaya" panose="020B0604020202020204" pitchFamily="34" charset="0"/>
                  </a:rPr>
                  <a:t>图中红线代表曼哈顿距离，绿色代表欧氏距离，也就是直线距离，而蓝色和黄色代表等价的曼哈顿距离。</a:t>
                </a:r>
                <a:endParaRPr lang="en-US" altLang="zh-CN" sz="2000" dirty="0">
                  <a:solidFill>
                    <a:srgbClr val="4141FF"/>
                  </a:solidFill>
                  <a:latin typeface="华文仿宋" panose="02010600040101010101" pitchFamily="2" charset="-122"/>
                  <a:ea typeface="华文仿宋" panose="02010600040101010101" pitchFamily="2" charset="-122"/>
                  <a:cs typeface="Vijaya" panose="020B0604020202020204" pitchFamily="34" charset="0"/>
                </a:endParaRPr>
              </a:p>
            </p:txBody>
          </p:sp>
        </mc:Choice>
        <mc:Fallback xmlns="">
          <p:sp>
            <p:nvSpPr>
              <p:cNvPr id="3" name="内容占位符 2">
                <a:extLst>
                  <a:ext uri="{FF2B5EF4-FFF2-40B4-BE49-F238E27FC236}">
                    <a16:creationId xmlns:a16="http://schemas.microsoft.com/office/drawing/2014/main" id="{19ACBE91-7B46-422E-8B33-2F131EE2FA04}"/>
                  </a:ext>
                </a:extLst>
              </p:cNvPr>
              <p:cNvSpPr>
                <a:spLocks noGrp="1" noRot="1" noChangeAspect="1" noMove="1" noResize="1" noEditPoints="1" noAdjustHandles="1" noChangeArrowheads="1" noChangeShapeType="1" noTextEdit="1"/>
              </p:cNvSpPr>
              <p:nvPr>
                <p:ph idx="1"/>
              </p:nvPr>
            </p:nvSpPr>
            <p:spPr>
              <a:xfrm>
                <a:off x="73438" y="1556792"/>
                <a:ext cx="6198774" cy="4843710"/>
              </a:xfrm>
              <a:blipFill>
                <a:blip r:embed="rId2"/>
                <a:stretch>
                  <a:fillRect l="-393" t="-629"/>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434F9BBB-9AAE-4ACF-87F9-483724A69421}"/>
              </a:ext>
            </a:extLst>
          </p:cNvPr>
          <p:cNvSpPr>
            <a:spLocks noGrp="1"/>
          </p:cNvSpPr>
          <p:nvPr>
            <p:ph type="sldNum" sz="quarter" idx="12"/>
          </p:nvPr>
        </p:nvSpPr>
        <p:spPr/>
        <p:txBody>
          <a:bodyPr/>
          <a:lstStyle/>
          <a:p>
            <a:pPr>
              <a:defRPr/>
            </a:pPr>
            <a:fld id="{FB69438D-0944-4691-B6A1-176C2FF8382E}" type="slidenum">
              <a:rPr lang="en-US" altLang="zh-CN" smtClean="0"/>
              <a:pPr>
                <a:defRPr/>
              </a:pPr>
              <a:t>13</a:t>
            </a:fld>
            <a:endParaRPr lang="en-US" altLang="zh-CN"/>
          </a:p>
        </p:txBody>
      </p:sp>
      <p:pic>
        <p:nvPicPr>
          <p:cNvPr id="7" name="图片 6">
            <a:extLst>
              <a:ext uri="{FF2B5EF4-FFF2-40B4-BE49-F238E27FC236}">
                <a16:creationId xmlns:a16="http://schemas.microsoft.com/office/drawing/2014/main" id="{38FE2590-C940-497C-A02A-7E5B28F1B5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2212" y="116632"/>
            <a:ext cx="2695575" cy="2695575"/>
          </a:xfrm>
          <a:prstGeom prst="rect">
            <a:avLst/>
          </a:prstGeom>
        </p:spPr>
      </p:pic>
    </p:spTree>
    <p:extLst>
      <p:ext uri="{BB962C8B-B14F-4D97-AF65-F5344CB8AC3E}">
        <p14:creationId xmlns:p14="http://schemas.microsoft.com/office/powerpoint/2010/main" val="3972683896"/>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228600" y="0"/>
            <a:ext cx="7727776" cy="1295400"/>
          </a:xfrm>
        </p:spPr>
        <p:txBody>
          <a:bodyPr>
            <a:normAutofit fontScale="90000"/>
          </a:bodyPr>
          <a:lstStyle/>
          <a:p>
            <a:r>
              <a:rPr lang="en-US" altLang="zh-CN" sz="4000" dirty="0">
                <a:ea typeface="宋体" pitchFamily="2" charset="-122"/>
              </a:rPr>
              <a:t>Determining the Parameters </a:t>
            </a:r>
            <a:r>
              <a:rPr lang="en-US" altLang="zh-CN" sz="4000" i="1" dirty="0">
                <a:latin typeface="Symbol" pitchFamily="18" charset="2"/>
                <a:ea typeface="宋体" pitchFamily="2" charset="-122"/>
              </a:rPr>
              <a:t>e</a:t>
            </a:r>
            <a:r>
              <a:rPr lang="en-US" altLang="zh-CN" sz="4000" dirty="0">
                <a:ea typeface="宋体" pitchFamily="2" charset="-122"/>
              </a:rPr>
              <a:t> and </a:t>
            </a:r>
            <a:r>
              <a:rPr lang="en-US" altLang="zh-CN" sz="4000" i="1" dirty="0" err="1">
                <a:ea typeface="宋体" pitchFamily="2" charset="-122"/>
              </a:rPr>
              <a:t>MinPts</a:t>
            </a:r>
            <a:endParaRPr lang="en-US" altLang="zh-CN" sz="4000" i="1" dirty="0">
              <a:ea typeface="宋体" pitchFamily="2" charset="-122"/>
            </a:endParaRPr>
          </a:p>
        </p:txBody>
      </p:sp>
      <p:sp>
        <p:nvSpPr>
          <p:cNvPr id="309251" name="Rectangle 3"/>
          <p:cNvSpPr>
            <a:spLocks noGrp="1" noChangeArrowheads="1"/>
          </p:cNvSpPr>
          <p:nvPr>
            <p:ph idx="1"/>
          </p:nvPr>
        </p:nvSpPr>
        <p:spPr>
          <a:xfrm>
            <a:off x="228600" y="1524000"/>
            <a:ext cx="8763000" cy="5073352"/>
          </a:xfrm>
        </p:spPr>
        <p:txBody>
          <a:bodyPr/>
          <a:lstStyle/>
          <a:p>
            <a:pPr algn="just">
              <a:lnSpc>
                <a:spcPct val="90000"/>
              </a:lnSpc>
            </a:pPr>
            <a:r>
              <a:rPr lang="en-US" altLang="zh-CN" sz="2400" dirty="0">
                <a:ea typeface="宋体" pitchFamily="2" charset="-122"/>
              </a:rPr>
              <a:t>Cluster: Point density higher than specified by </a:t>
            </a:r>
            <a:r>
              <a:rPr lang="en-US" altLang="zh-CN" sz="2400" dirty="0">
                <a:latin typeface="Symbol" pitchFamily="18" charset="2"/>
                <a:ea typeface="宋体" pitchFamily="2" charset="-122"/>
              </a:rPr>
              <a:t>e</a:t>
            </a:r>
            <a:r>
              <a:rPr lang="en-US" altLang="zh-CN" sz="2400" dirty="0">
                <a:ea typeface="宋体" pitchFamily="2" charset="-122"/>
              </a:rPr>
              <a:t> and </a:t>
            </a:r>
            <a:r>
              <a:rPr lang="en-US" altLang="zh-CN" sz="2400" i="1" dirty="0" err="1">
                <a:ea typeface="宋体" pitchFamily="2" charset="-122"/>
              </a:rPr>
              <a:t>MinPts</a:t>
            </a:r>
            <a:endParaRPr lang="en-US" altLang="zh-CN" sz="2400" i="1" dirty="0">
              <a:ea typeface="宋体" pitchFamily="2" charset="-122"/>
            </a:endParaRPr>
          </a:p>
          <a:p>
            <a:pPr algn="just">
              <a:lnSpc>
                <a:spcPct val="90000"/>
              </a:lnSpc>
            </a:pPr>
            <a:r>
              <a:rPr lang="en-US" altLang="zh-CN" sz="2400" dirty="0">
                <a:ea typeface="宋体" pitchFamily="2" charset="-122"/>
              </a:rPr>
              <a:t>Idea: use the point density of the least dense cluster in the data set as parameters – but how to determine this?</a:t>
            </a:r>
          </a:p>
          <a:p>
            <a:pPr algn="just">
              <a:lnSpc>
                <a:spcPct val="90000"/>
              </a:lnSpc>
            </a:pPr>
            <a:r>
              <a:rPr lang="en-US" altLang="zh-CN" sz="2400" dirty="0">
                <a:ea typeface="宋体" pitchFamily="2" charset="-122"/>
              </a:rPr>
              <a:t>Heuristic: look at the distances to the </a:t>
            </a:r>
            <a:r>
              <a:rPr lang="en-US" altLang="zh-CN" sz="2400" i="1" dirty="0">
                <a:ea typeface="宋体" pitchFamily="2" charset="-122"/>
              </a:rPr>
              <a:t>k</a:t>
            </a:r>
            <a:r>
              <a:rPr lang="en-US" altLang="zh-CN" sz="2400" dirty="0">
                <a:ea typeface="宋体" pitchFamily="2" charset="-122"/>
              </a:rPr>
              <a:t>-nearest neighbors</a:t>
            </a:r>
          </a:p>
          <a:p>
            <a:pPr algn="just">
              <a:lnSpc>
                <a:spcPct val="90000"/>
              </a:lnSpc>
            </a:pPr>
            <a:endParaRPr lang="en-US" altLang="zh-CN" sz="2400" dirty="0">
              <a:ea typeface="宋体" pitchFamily="2" charset="-122"/>
            </a:endParaRPr>
          </a:p>
          <a:p>
            <a:pPr algn="just">
              <a:lnSpc>
                <a:spcPct val="90000"/>
              </a:lnSpc>
            </a:pPr>
            <a:endParaRPr lang="en-US" altLang="zh-CN" sz="2400" dirty="0">
              <a:ea typeface="宋体" pitchFamily="2" charset="-122"/>
            </a:endParaRPr>
          </a:p>
          <a:p>
            <a:pPr algn="just">
              <a:lnSpc>
                <a:spcPct val="90000"/>
              </a:lnSpc>
            </a:pPr>
            <a:endParaRPr lang="en-US" altLang="zh-CN" dirty="0">
              <a:ea typeface="宋体" pitchFamily="2" charset="-122"/>
            </a:endParaRPr>
          </a:p>
          <a:p>
            <a:pPr algn="just">
              <a:lnSpc>
                <a:spcPct val="90000"/>
              </a:lnSpc>
            </a:pPr>
            <a:endParaRPr lang="en-US" altLang="zh-CN" dirty="0">
              <a:ea typeface="宋体" pitchFamily="2" charset="-122"/>
            </a:endParaRPr>
          </a:p>
          <a:p>
            <a:pPr algn="just">
              <a:lnSpc>
                <a:spcPct val="90000"/>
              </a:lnSpc>
            </a:pPr>
            <a:r>
              <a:rPr lang="en-US" altLang="zh-CN" sz="2400" dirty="0">
                <a:ea typeface="宋体" pitchFamily="2" charset="-122"/>
              </a:rPr>
              <a:t>Function </a:t>
            </a:r>
            <a:r>
              <a:rPr lang="en-US" altLang="zh-CN" sz="2400" i="1" dirty="0">
                <a:ea typeface="宋体" pitchFamily="2" charset="-122"/>
              </a:rPr>
              <a:t>k</a:t>
            </a:r>
            <a:r>
              <a:rPr lang="en-US" altLang="zh-CN" sz="2400" dirty="0">
                <a:ea typeface="宋体" pitchFamily="2" charset="-122"/>
              </a:rPr>
              <a:t>-</a:t>
            </a:r>
            <a:r>
              <a:rPr lang="en-US" altLang="zh-CN" sz="2400" i="1" dirty="0">
                <a:ea typeface="宋体" pitchFamily="2" charset="-122"/>
              </a:rPr>
              <a:t>distance</a:t>
            </a:r>
            <a:r>
              <a:rPr lang="en-US" altLang="zh-CN" sz="2400" dirty="0">
                <a:ea typeface="宋体" pitchFamily="2" charset="-122"/>
              </a:rPr>
              <a:t>(</a:t>
            </a:r>
            <a:r>
              <a:rPr lang="en-US" altLang="zh-CN" sz="2400" i="1" dirty="0">
                <a:ea typeface="宋体" pitchFamily="2" charset="-122"/>
              </a:rPr>
              <a:t>p</a:t>
            </a:r>
            <a:r>
              <a:rPr lang="en-US" altLang="zh-CN" sz="2400" dirty="0">
                <a:ea typeface="宋体" pitchFamily="2" charset="-122"/>
              </a:rPr>
              <a:t>): distance from </a:t>
            </a:r>
            <a:r>
              <a:rPr lang="en-US" altLang="zh-CN" sz="2400" i="1" dirty="0">
                <a:ea typeface="宋体" pitchFamily="2" charset="-122"/>
              </a:rPr>
              <a:t>p</a:t>
            </a:r>
            <a:r>
              <a:rPr lang="en-US" altLang="zh-CN" sz="2400" dirty="0">
                <a:ea typeface="宋体" pitchFamily="2" charset="-122"/>
              </a:rPr>
              <a:t> to the its </a:t>
            </a:r>
            <a:r>
              <a:rPr lang="en-US" altLang="zh-CN" sz="2400" i="1" dirty="0">
                <a:ea typeface="宋体" pitchFamily="2" charset="-122"/>
              </a:rPr>
              <a:t>k</a:t>
            </a:r>
            <a:r>
              <a:rPr lang="en-US" altLang="zh-CN" sz="2400" dirty="0">
                <a:ea typeface="宋体" pitchFamily="2" charset="-122"/>
              </a:rPr>
              <a:t>-nearest neighbor</a:t>
            </a:r>
          </a:p>
          <a:p>
            <a:pPr algn="just">
              <a:lnSpc>
                <a:spcPct val="90000"/>
              </a:lnSpc>
            </a:pPr>
            <a:r>
              <a:rPr lang="en-US" altLang="zh-CN" sz="2400" i="1" dirty="0">
                <a:ea typeface="宋体" pitchFamily="2" charset="-122"/>
              </a:rPr>
              <a:t>k-distance plot</a:t>
            </a:r>
            <a:r>
              <a:rPr lang="en-US" altLang="zh-CN" sz="2400" dirty="0">
                <a:ea typeface="宋体" pitchFamily="2" charset="-122"/>
              </a:rPr>
              <a:t>: </a:t>
            </a:r>
            <a:r>
              <a:rPr lang="en-US" altLang="zh-CN" sz="2400" i="1" dirty="0">
                <a:ea typeface="宋体" pitchFamily="2" charset="-122"/>
              </a:rPr>
              <a:t>k</a:t>
            </a:r>
            <a:r>
              <a:rPr lang="en-US" altLang="zh-CN" sz="2400" dirty="0">
                <a:ea typeface="宋体" pitchFamily="2" charset="-122"/>
              </a:rPr>
              <a:t>-distances of all objects, sorted in decreasing order</a:t>
            </a:r>
          </a:p>
        </p:txBody>
      </p:sp>
      <p:sp>
        <p:nvSpPr>
          <p:cNvPr id="309252" name="Oval 4"/>
          <p:cNvSpPr>
            <a:spLocks noChangeAspect="1" noChangeArrowheads="1"/>
          </p:cNvSpPr>
          <p:nvPr/>
        </p:nvSpPr>
        <p:spPr bwMode="auto">
          <a:xfrm>
            <a:off x="3419475" y="4187825"/>
            <a:ext cx="85725" cy="87313"/>
          </a:xfrm>
          <a:prstGeom prst="ellipse">
            <a:avLst/>
          </a:prstGeom>
          <a:solidFill>
            <a:schemeClr val="accent1"/>
          </a:solidFill>
          <a:ln w="12700">
            <a:solidFill>
              <a:schemeClr val="tx1"/>
            </a:solidFill>
            <a:round/>
            <a:headEnd/>
            <a:tailEnd/>
          </a:ln>
          <a:effectLst/>
        </p:spPr>
        <p:txBody>
          <a:bodyPr wrap="none" anchor="ctr"/>
          <a:lstStyle/>
          <a:p>
            <a:endParaRPr lang="zh-CN" altLang="en-US"/>
          </a:p>
        </p:txBody>
      </p:sp>
      <p:sp>
        <p:nvSpPr>
          <p:cNvPr id="309253" name="Oval 5"/>
          <p:cNvSpPr>
            <a:spLocks noChangeAspect="1" noChangeArrowheads="1"/>
          </p:cNvSpPr>
          <p:nvPr/>
        </p:nvSpPr>
        <p:spPr bwMode="auto">
          <a:xfrm>
            <a:off x="3251200" y="3978275"/>
            <a:ext cx="87313" cy="85725"/>
          </a:xfrm>
          <a:prstGeom prst="ellipse">
            <a:avLst/>
          </a:prstGeom>
          <a:solidFill>
            <a:schemeClr val="accent1"/>
          </a:solidFill>
          <a:ln w="12700">
            <a:solidFill>
              <a:schemeClr val="tx1"/>
            </a:solidFill>
            <a:round/>
            <a:headEnd/>
            <a:tailEnd/>
          </a:ln>
          <a:effectLst/>
        </p:spPr>
        <p:txBody>
          <a:bodyPr wrap="none" anchor="ctr"/>
          <a:lstStyle/>
          <a:p>
            <a:endParaRPr lang="zh-CN" altLang="en-US"/>
          </a:p>
        </p:txBody>
      </p:sp>
      <p:sp>
        <p:nvSpPr>
          <p:cNvPr id="309254" name="Oval 6"/>
          <p:cNvSpPr>
            <a:spLocks noChangeAspect="1" noChangeArrowheads="1"/>
          </p:cNvSpPr>
          <p:nvPr/>
        </p:nvSpPr>
        <p:spPr bwMode="auto">
          <a:xfrm>
            <a:off x="4224338" y="3900488"/>
            <a:ext cx="85725" cy="85725"/>
          </a:xfrm>
          <a:prstGeom prst="ellipse">
            <a:avLst/>
          </a:prstGeom>
          <a:solidFill>
            <a:schemeClr val="accent1"/>
          </a:solidFill>
          <a:ln w="12700">
            <a:solidFill>
              <a:schemeClr val="tx1"/>
            </a:solidFill>
            <a:round/>
            <a:headEnd/>
            <a:tailEnd/>
          </a:ln>
          <a:effectLst/>
        </p:spPr>
        <p:txBody>
          <a:bodyPr wrap="none" anchor="ctr"/>
          <a:lstStyle/>
          <a:p>
            <a:endParaRPr lang="zh-CN" altLang="en-US"/>
          </a:p>
        </p:txBody>
      </p:sp>
      <p:sp>
        <p:nvSpPr>
          <p:cNvPr id="309255" name="Oval 7"/>
          <p:cNvSpPr>
            <a:spLocks noChangeAspect="1" noChangeArrowheads="1"/>
          </p:cNvSpPr>
          <p:nvPr/>
        </p:nvSpPr>
        <p:spPr bwMode="auto">
          <a:xfrm>
            <a:off x="3581400" y="4003675"/>
            <a:ext cx="87313" cy="85725"/>
          </a:xfrm>
          <a:prstGeom prst="ellipse">
            <a:avLst/>
          </a:prstGeom>
          <a:solidFill>
            <a:schemeClr val="accent1"/>
          </a:solidFill>
          <a:ln w="12700">
            <a:solidFill>
              <a:schemeClr val="tx1"/>
            </a:solidFill>
            <a:round/>
            <a:headEnd/>
            <a:tailEnd/>
          </a:ln>
          <a:effectLst/>
        </p:spPr>
        <p:txBody>
          <a:bodyPr wrap="none" anchor="ctr"/>
          <a:lstStyle/>
          <a:p>
            <a:endParaRPr lang="zh-CN" altLang="en-US"/>
          </a:p>
        </p:txBody>
      </p:sp>
      <p:sp>
        <p:nvSpPr>
          <p:cNvPr id="309256" name="Oval 8"/>
          <p:cNvSpPr>
            <a:spLocks noChangeAspect="1" noChangeArrowheads="1"/>
          </p:cNvSpPr>
          <p:nvPr/>
        </p:nvSpPr>
        <p:spPr bwMode="auto">
          <a:xfrm>
            <a:off x="3652838" y="3717925"/>
            <a:ext cx="87312" cy="87313"/>
          </a:xfrm>
          <a:prstGeom prst="ellipse">
            <a:avLst/>
          </a:prstGeom>
          <a:solidFill>
            <a:schemeClr val="accent1"/>
          </a:solidFill>
          <a:ln w="12700">
            <a:solidFill>
              <a:schemeClr val="tx1"/>
            </a:solidFill>
            <a:round/>
            <a:headEnd/>
            <a:tailEnd/>
          </a:ln>
          <a:effectLst/>
        </p:spPr>
        <p:txBody>
          <a:bodyPr wrap="none" anchor="ctr"/>
          <a:lstStyle/>
          <a:p>
            <a:endParaRPr lang="zh-CN" altLang="en-US"/>
          </a:p>
        </p:txBody>
      </p:sp>
      <p:sp>
        <p:nvSpPr>
          <p:cNvPr id="309257" name="Oval 9"/>
          <p:cNvSpPr>
            <a:spLocks noChangeAspect="1" noChangeArrowheads="1"/>
          </p:cNvSpPr>
          <p:nvPr/>
        </p:nvSpPr>
        <p:spPr bwMode="auto">
          <a:xfrm>
            <a:off x="3808413" y="4041775"/>
            <a:ext cx="87312" cy="87313"/>
          </a:xfrm>
          <a:prstGeom prst="ellipse">
            <a:avLst/>
          </a:prstGeom>
          <a:solidFill>
            <a:schemeClr val="folHlink"/>
          </a:solidFill>
          <a:ln w="12700">
            <a:solidFill>
              <a:schemeClr val="tx1"/>
            </a:solidFill>
            <a:round/>
            <a:headEnd/>
            <a:tailEnd/>
          </a:ln>
          <a:effectLst/>
        </p:spPr>
        <p:txBody>
          <a:bodyPr wrap="none" anchor="ctr"/>
          <a:lstStyle/>
          <a:p>
            <a:endParaRPr lang="zh-CN" altLang="en-US"/>
          </a:p>
        </p:txBody>
      </p:sp>
      <p:sp>
        <p:nvSpPr>
          <p:cNvPr id="309258" name="Oval 10"/>
          <p:cNvSpPr>
            <a:spLocks noChangeAspect="1" noChangeArrowheads="1"/>
          </p:cNvSpPr>
          <p:nvPr/>
        </p:nvSpPr>
        <p:spPr bwMode="auto">
          <a:xfrm>
            <a:off x="2528888" y="3648075"/>
            <a:ext cx="87312" cy="85725"/>
          </a:xfrm>
          <a:prstGeom prst="ellipse">
            <a:avLst/>
          </a:prstGeom>
          <a:solidFill>
            <a:srgbClr val="FF3300"/>
          </a:solidFill>
          <a:ln w="12700">
            <a:solidFill>
              <a:schemeClr val="tx1"/>
            </a:solidFill>
            <a:round/>
            <a:headEnd/>
            <a:tailEnd/>
          </a:ln>
          <a:effectLst/>
        </p:spPr>
        <p:txBody>
          <a:bodyPr wrap="none" anchor="ctr"/>
          <a:lstStyle/>
          <a:p>
            <a:endParaRPr lang="zh-CN" altLang="en-US"/>
          </a:p>
        </p:txBody>
      </p:sp>
      <p:sp>
        <p:nvSpPr>
          <p:cNvPr id="309259" name="Oval 11"/>
          <p:cNvSpPr>
            <a:spLocks noChangeAspect="1" noChangeArrowheads="1"/>
          </p:cNvSpPr>
          <p:nvPr/>
        </p:nvSpPr>
        <p:spPr bwMode="auto">
          <a:xfrm>
            <a:off x="4029075" y="3757613"/>
            <a:ext cx="87313" cy="85725"/>
          </a:xfrm>
          <a:prstGeom prst="ellipse">
            <a:avLst/>
          </a:prstGeom>
          <a:solidFill>
            <a:schemeClr val="accent1"/>
          </a:solidFill>
          <a:ln w="12700">
            <a:solidFill>
              <a:schemeClr val="tx1"/>
            </a:solidFill>
            <a:round/>
            <a:headEnd/>
            <a:tailEnd/>
          </a:ln>
          <a:effectLst/>
        </p:spPr>
        <p:txBody>
          <a:bodyPr wrap="none" anchor="ctr"/>
          <a:lstStyle/>
          <a:p>
            <a:endParaRPr lang="zh-CN" altLang="en-US"/>
          </a:p>
        </p:txBody>
      </p:sp>
      <p:sp>
        <p:nvSpPr>
          <p:cNvPr id="309260" name="Oval 12"/>
          <p:cNvSpPr>
            <a:spLocks noChangeAspect="1" noChangeArrowheads="1"/>
          </p:cNvSpPr>
          <p:nvPr/>
        </p:nvSpPr>
        <p:spPr bwMode="auto">
          <a:xfrm>
            <a:off x="4041775" y="4106863"/>
            <a:ext cx="87313" cy="87312"/>
          </a:xfrm>
          <a:prstGeom prst="ellipse">
            <a:avLst/>
          </a:prstGeom>
          <a:solidFill>
            <a:schemeClr val="accent1"/>
          </a:solidFill>
          <a:ln w="12700">
            <a:solidFill>
              <a:schemeClr val="tx1"/>
            </a:solidFill>
            <a:round/>
            <a:headEnd/>
            <a:tailEnd/>
          </a:ln>
          <a:effectLst/>
        </p:spPr>
        <p:txBody>
          <a:bodyPr wrap="none" anchor="ctr"/>
          <a:lstStyle/>
          <a:p>
            <a:endParaRPr lang="zh-CN" altLang="en-US"/>
          </a:p>
        </p:txBody>
      </p:sp>
      <p:sp>
        <p:nvSpPr>
          <p:cNvPr id="309261" name="Oval 13"/>
          <p:cNvSpPr>
            <a:spLocks noChangeAspect="1" noChangeArrowheads="1"/>
          </p:cNvSpPr>
          <p:nvPr/>
        </p:nvSpPr>
        <p:spPr bwMode="auto">
          <a:xfrm>
            <a:off x="3614738" y="4275138"/>
            <a:ext cx="85725" cy="87312"/>
          </a:xfrm>
          <a:prstGeom prst="ellipse">
            <a:avLst/>
          </a:prstGeom>
          <a:solidFill>
            <a:schemeClr val="accent1"/>
          </a:solidFill>
          <a:ln w="12700">
            <a:solidFill>
              <a:schemeClr val="tx1"/>
            </a:solidFill>
            <a:round/>
            <a:headEnd/>
            <a:tailEnd/>
          </a:ln>
          <a:effectLst/>
        </p:spPr>
        <p:txBody>
          <a:bodyPr wrap="none" anchor="ctr"/>
          <a:lstStyle/>
          <a:p>
            <a:endParaRPr lang="zh-CN" altLang="en-US"/>
          </a:p>
        </p:txBody>
      </p:sp>
      <p:sp>
        <p:nvSpPr>
          <p:cNvPr id="309262" name="Oval 14"/>
          <p:cNvSpPr>
            <a:spLocks noChangeAspect="1" noChangeArrowheads="1"/>
          </p:cNvSpPr>
          <p:nvPr/>
        </p:nvSpPr>
        <p:spPr bwMode="auto">
          <a:xfrm>
            <a:off x="2962275" y="3406775"/>
            <a:ext cx="85725" cy="87313"/>
          </a:xfrm>
          <a:prstGeom prst="ellipse">
            <a:avLst/>
          </a:prstGeom>
          <a:solidFill>
            <a:schemeClr val="accent1"/>
          </a:solidFill>
          <a:ln w="12700">
            <a:solidFill>
              <a:schemeClr val="tx1"/>
            </a:solidFill>
            <a:round/>
            <a:headEnd/>
            <a:tailEnd/>
          </a:ln>
          <a:effectLst/>
        </p:spPr>
        <p:txBody>
          <a:bodyPr wrap="none" anchor="ctr"/>
          <a:lstStyle/>
          <a:p>
            <a:endParaRPr lang="zh-CN" altLang="en-US"/>
          </a:p>
        </p:txBody>
      </p:sp>
      <p:sp>
        <p:nvSpPr>
          <p:cNvPr id="309263" name="Rectangle 15"/>
          <p:cNvSpPr>
            <a:spLocks noChangeAspect="1" noChangeArrowheads="1"/>
          </p:cNvSpPr>
          <p:nvPr/>
        </p:nvSpPr>
        <p:spPr bwMode="auto">
          <a:xfrm>
            <a:off x="2533650" y="3352800"/>
            <a:ext cx="361950" cy="396875"/>
          </a:xfrm>
          <a:prstGeom prst="rect">
            <a:avLst/>
          </a:prstGeom>
          <a:noFill/>
          <a:ln w="9525">
            <a:noFill/>
            <a:miter lim="800000"/>
            <a:headEnd/>
            <a:tailEnd/>
          </a:ln>
          <a:effectLst/>
        </p:spPr>
        <p:txBody>
          <a:bodyPr lIns="92075" tIns="46038" rIns="92075" bIns="46038">
            <a:spAutoFit/>
          </a:bodyPr>
          <a:lstStyle/>
          <a:p>
            <a:pPr eaLnBrk="0" hangingPunct="0">
              <a:spcBef>
                <a:spcPct val="50000"/>
              </a:spcBef>
            </a:pPr>
            <a:r>
              <a:rPr lang="en-US" altLang="zh-CN" sz="2000" b="1">
                <a:solidFill>
                  <a:srgbClr val="CC0000"/>
                </a:solidFill>
                <a:latin typeface="Times New Roman" pitchFamily="18" charset="0"/>
                <a:ea typeface="宋体" pitchFamily="2" charset="-122"/>
              </a:rPr>
              <a:t>p</a:t>
            </a:r>
          </a:p>
        </p:txBody>
      </p:sp>
      <p:sp>
        <p:nvSpPr>
          <p:cNvPr id="309264" name="Oval 16"/>
          <p:cNvSpPr>
            <a:spLocks noChangeAspect="1" noChangeArrowheads="1"/>
          </p:cNvSpPr>
          <p:nvPr/>
        </p:nvSpPr>
        <p:spPr bwMode="auto">
          <a:xfrm>
            <a:off x="1844675" y="2971800"/>
            <a:ext cx="1524000" cy="1524000"/>
          </a:xfrm>
          <a:prstGeom prst="ellipse">
            <a:avLst/>
          </a:prstGeom>
          <a:noFill/>
          <a:ln w="12700">
            <a:solidFill>
              <a:schemeClr val="tx1"/>
            </a:solidFill>
            <a:round/>
            <a:headEnd/>
            <a:tailEnd/>
          </a:ln>
          <a:effectLst/>
        </p:spPr>
        <p:txBody>
          <a:bodyPr wrap="none" anchor="ctr"/>
          <a:lstStyle/>
          <a:p>
            <a:endParaRPr lang="zh-CN" altLang="en-US"/>
          </a:p>
        </p:txBody>
      </p:sp>
      <p:sp>
        <p:nvSpPr>
          <p:cNvPr id="309265" name="Oval 17"/>
          <p:cNvSpPr>
            <a:spLocks noChangeArrowheads="1"/>
          </p:cNvSpPr>
          <p:nvPr/>
        </p:nvSpPr>
        <p:spPr bwMode="auto">
          <a:xfrm>
            <a:off x="3529013" y="3778250"/>
            <a:ext cx="617537" cy="617538"/>
          </a:xfrm>
          <a:prstGeom prst="ellipse">
            <a:avLst/>
          </a:prstGeom>
          <a:noFill/>
          <a:ln w="9525">
            <a:solidFill>
              <a:schemeClr val="tx1"/>
            </a:solidFill>
            <a:round/>
            <a:headEnd/>
            <a:tailEnd/>
          </a:ln>
          <a:effectLst/>
        </p:spPr>
        <p:txBody>
          <a:bodyPr wrap="none" anchor="ctr"/>
          <a:lstStyle/>
          <a:p>
            <a:endParaRPr lang="zh-CN" altLang="en-US"/>
          </a:p>
        </p:txBody>
      </p:sp>
      <p:sp>
        <p:nvSpPr>
          <p:cNvPr id="309266" name="Rectangle 18"/>
          <p:cNvSpPr>
            <a:spLocks noChangeAspect="1" noChangeArrowheads="1"/>
          </p:cNvSpPr>
          <p:nvPr/>
        </p:nvSpPr>
        <p:spPr bwMode="auto">
          <a:xfrm>
            <a:off x="3794125" y="3741738"/>
            <a:ext cx="361950" cy="396875"/>
          </a:xfrm>
          <a:prstGeom prst="rect">
            <a:avLst/>
          </a:prstGeom>
          <a:noFill/>
          <a:ln w="9525">
            <a:noFill/>
            <a:miter lim="800000"/>
            <a:headEnd/>
            <a:tailEnd/>
          </a:ln>
          <a:effectLst/>
        </p:spPr>
        <p:txBody>
          <a:bodyPr lIns="92075" tIns="46038" rIns="92075" bIns="46038">
            <a:spAutoFit/>
          </a:bodyPr>
          <a:lstStyle/>
          <a:p>
            <a:pPr eaLnBrk="0" hangingPunct="0">
              <a:spcBef>
                <a:spcPct val="50000"/>
              </a:spcBef>
            </a:pPr>
            <a:r>
              <a:rPr lang="en-US" altLang="zh-CN" sz="2000" b="1">
                <a:solidFill>
                  <a:schemeClr val="folHlink"/>
                </a:solidFill>
                <a:latin typeface="Times New Roman" pitchFamily="18" charset="0"/>
                <a:ea typeface="宋体" pitchFamily="2" charset="-122"/>
              </a:rPr>
              <a:t>q</a:t>
            </a:r>
          </a:p>
        </p:txBody>
      </p:sp>
      <p:sp>
        <p:nvSpPr>
          <p:cNvPr id="309267" name="Oval 19"/>
          <p:cNvSpPr>
            <a:spLocks noChangeAspect="1" noChangeArrowheads="1"/>
          </p:cNvSpPr>
          <p:nvPr/>
        </p:nvSpPr>
        <p:spPr bwMode="auto">
          <a:xfrm>
            <a:off x="2209800" y="3132138"/>
            <a:ext cx="85725" cy="87312"/>
          </a:xfrm>
          <a:prstGeom prst="ellipse">
            <a:avLst/>
          </a:prstGeom>
          <a:solidFill>
            <a:schemeClr val="accent1"/>
          </a:solidFill>
          <a:ln w="12700">
            <a:solidFill>
              <a:schemeClr val="tx1"/>
            </a:solidFill>
            <a:round/>
            <a:headEnd/>
            <a:tailEnd/>
          </a:ln>
          <a:effectLst/>
        </p:spPr>
        <p:txBody>
          <a:bodyPr wrap="none" anchor="ctr"/>
          <a:lstStyle/>
          <a:p>
            <a:endParaRPr lang="zh-CN" altLang="en-US"/>
          </a:p>
        </p:txBody>
      </p:sp>
      <p:sp>
        <p:nvSpPr>
          <p:cNvPr id="309268" name="Text Box 20"/>
          <p:cNvSpPr txBox="1">
            <a:spLocks noChangeArrowheads="1"/>
          </p:cNvSpPr>
          <p:nvPr/>
        </p:nvSpPr>
        <p:spPr bwMode="auto">
          <a:xfrm>
            <a:off x="5197475" y="3284538"/>
            <a:ext cx="1524000" cy="366712"/>
          </a:xfrm>
          <a:prstGeom prst="rect">
            <a:avLst/>
          </a:prstGeom>
          <a:noFill/>
          <a:ln w="9525">
            <a:noFill/>
            <a:miter lim="800000"/>
            <a:headEnd/>
            <a:tailEnd/>
          </a:ln>
          <a:effectLst/>
        </p:spPr>
        <p:txBody>
          <a:bodyPr wrap="none">
            <a:spAutoFit/>
          </a:bodyPr>
          <a:lstStyle/>
          <a:p>
            <a:pPr algn="ctr">
              <a:spcBef>
                <a:spcPct val="20000"/>
              </a:spcBef>
            </a:pPr>
            <a:r>
              <a:rPr lang="en-US" altLang="zh-CN">
                <a:latin typeface="Times New Roman" pitchFamily="18" charset="0"/>
                <a:ea typeface="宋体" pitchFamily="2" charset="-122"/>
              </a:rPr>
              <a:t>3-</a:t>
            </a:r>
            <a:r>
              <a:rPr lang="en-US" altLang="zh-CN" i="1">
                <a:latin typeface="Times New Roman" pitchFamily="18" charset="0"/>
                <a:ea typeface="宋体" pitchFamily="2" charset="-122"/>
              </a:rPr>
              <a:t>distance</a:t>
            </a:r>
            <a:r>
              <a:rPr lang="en-US" altLang="zh-CN">
                <a:latin typeface="Times New Roman" pitchFamily="18" charset="0"/>
                <a:ea typeface="宋体" pitchFamily="2" charset="-122"/>
              </a:rPr>
              <a:t>(</a:t>
            </a:r>
            <a:r>
              <a:rPr lang="en-US" altLang="zh-CN" i="1">
                <a:latin typeface="Times New Roman" pitchFamily="18" charset="0"/>
                <a:ea typeface="宋体" pitchFamily="2" charset="-122"/>
              </a:rPr>
              <a:t>p</a:t>
            </a:r>
            <a:r>
              <a:rPr lang="en-US" altLang="zh-CN">
                <a:latin typeface="Times New Roman" pitchFamily="18" charset="0"/>
                <a:ea typeface="宋体" pitchFamily="2" charset="-122"/>
              </a:rPr>
              <a:t>) :</a:t>
            </a:r>
          </a:p>
        </p:txBody>
      </p:sp>
      <p:sp>
        <p:nvSpPr>
          <p:cNvPr id="309269" name="Text Box 21"/>
          <p:cNvSpPr txBox="1">
            <a:spLocks noChangeArrowheads="1"/>
          </p:cNvSpPr>
          <p:nvPr/>
        </p:nvSpPr>
        <p:spPr bwMode="auto">
          <a:xfrm>
            <a:off x="5197475" y="3894138"/>
            <a:ext cx="1524000" cy="366712"/>
          </a:xfrm>
          <a:prstGeom prst="rect">
            <a:avLst/>
          </a:prstGeom>
          <a:noFill/>
          <a:ln w="9525">
            <a:noFill/>
            <a:miter lim="800000"/>
            <a:headEnd/>
            <a:tailEnd/>
          </a:ln>
          <a:effectLst/>
        </p:spPr>
        <p:txBody>
          <a:bodyPr wrap="none">
            <a:spAutoFit/>
          </a:bodyPr>
          <a:lstStyle/>
          <a:p>
            <a:pPr algn="ctr">
              <a:spcBef>
                <a:spcPct val="20000"/>
              </a:spcBef>
            </a:pPr>
            <a:r>
              <a:rPr lang="en-US" altLang="zh-CN">
                <a:latin typeface="Times New Roman" pitchFamily="18" charset="0"/>
                <a:ea typeface="宋体" pitchFamily="2" charset="-122"/>
              </a:rPr>
              <a:t>3-</a:t>
            </a:r>
            <a:r>
              <a:rPr lang="en-US" altLang="zh-CN" i="1">
                <a:latin typeface="Times New Roman" pitchFamily="18" charset="0"/>
                <a:ea typeface="宋体" pitchFamily="2" charset="-122"/>
              </a:rPr>
              <a:t>distance</a:t>
            </a:r>
            <a:r>
              <a:rPr lang="en-US" altLang="zh-CN">
                <a:latin typeface="Times New Roman" pitchFamily="18" charset="0"/>
                <a:ea typeface="宋体" pitchFamily="2" charset="-122"/>
              </a:rPr>
              <a:t>(</a:t>
            </a:r>
            <a:r>
              <a:rPr lang="en-US" altLang="zh-CN" i="1">
                <a:latin typeface="Times New Roman" pitchFamily="18" charset="0"/>
                <a:ea typeface="宋体" pitchFamily="2" charset="-122"/>
              </a:rPr>
              <a:t>q</a:t>
            </a:r>
            <a:r>
              <a:rPr lang="en-US" altLang="zh-CN">
                <a:latin typeface="Times New Roman" pitchFamily="18" charset="0"/>
                <a:ea typeface="宋体" pitchFamily="2" charset="-122"/>
              </a:rPr>
              <a:t>) :</a:t>
            </a:r>
          </a:p>
        </p:txBody>
      </p:sp>
      <p:sp>
        <p:nvSpPr>
          <p:cNvPr id="309270" name="Line 22"/>
          <p:cNvSpPr>
            <a:spLocks noChangeShapeType="1"/>
          </p:cNvSpPr>
          <p:nvPr/>
        </p:nvSpPr>
        <p:spPr bwMode="auto">
          <a:xfrm rot="-1757205">
            <a:off x="2778125" y="3633788"/>
            <a:ext cx="1588" cy="838200"/>
          </a:xfrm>
          <a:prstGeom prst="line">
            <a:avLst/>
          </a:prstGeom>
          <a:noFill/>
          <a:ln w="19050">
            <a:solidFill>
              <a:srgbClr val="CC0000"/>
            </a:solidFill>
            <a:round/>
            <a:headEnd/>
            <a:tailEnd type="triangle" w="med" len="med"/>
          </a:ln>
          <a:effectLst/>
        </p:spPr>
        <p:txBody>
          <a:bodyPr wrap="none"/>
          <a:lstStyle/>
          <a:p>
            <a:endParaRPr lang="zh-CN" altLang="en-US"/>
          </a:p>
        </p:txBody>
      </p:sp>
      <p:sp>
        <p:nvSpPr>
          <p:cNvPr id="309271" name="Line 23"/>
          <p:cNvSpPr>
            <a:spLocks noChangeShapeType="1"/>
          </p:cNvSpPr>
          <p:nvPr/>
        </p:nvSpPr>
        <p:spPr bwMode="auto">
          <a:xfrm rot="-5400000">
            <a:off x="7200900" y="3086100"/>
            <a:ext cx="0" cy="838200"/>
          </a:xfrm>
          <a:prstGeom prst="line">
            <a:avLst/>
          </a:prstGeom>
          <a:noFill/>
          <a:ln w="19050">
            <a:solidFill>
              <a:srgbClr val="CC0000"/>
            </a:solidFill>
            <a:round/>
            <a:headEnd/>
            <a:tailEnd type="triangle" w="med" len="med"/>
          </a:ln>
          <a:effectLst/>
        </p:spPr>
        <p:txBody>
          <a:bodyPr wrap="none"/>
          <a:lstStyle/>
          <a:p>
            <a:endParaRPr lang="zh-CN" altLang="en-US"/>
          </a:p>
        </p:txBody>
      </p:sp>
      <p:sp>
        <p:nvSpPr>
          <p:cNvPr id="309272" name="Line 24"/>
          <p:cNvSpPr>
            <a:spLocks noChangeShapeType="1"/>
          </p:cNvSpPr>
          <p:nvPr/>
        </p:nvSpPr>
        <p:spPr bwMode="auto">
          <a:xfrm rot="-1800226">
            <a:off x="3925888" y="4062413"/>
            <a:ext cx="1587" cy="304800"/>
          </a:xfrm>
          <a:prstGeom prst="line">
            <a:avLst/>
          </a:prstGeom>
          <a:noFill/>
          <a:ln w="19050">
            <a:solidFill>
              <a:schemeClr val="folHlink"/>
            </a:solidFill>
            <a:round/>
            <a:headEnd/>
            <a:tailEnd type="triangle" w="med" len="med"/>
          </a:ln>
          <a:effectLst/>
        </p:spPr>
        <p:txBody>
          <a:bodyPr wrap="none"/>
          <a:lstStyle/>
          <a:p>
            <a:endParaRPr lang="zh-CN" altLang="en-US"/>
          </a:p>
        </p:txBody>
      </p:sp>
      <p:sp>
        <p:nvSpPr>
          <p:cNvPr id="309273" name="Line 25"/>
          <p:cNvSpPr>
            <a:spLocks noChangeShapeType="1"/>
          </p:cNvSpPr>
          <p:nvPr/>
        </p:nvSpPr>
        <p:spPr bwMode="auto">
          <a:xfrm rot="-5400000">
            <a:off x="6934200" y="3962400"/>
            <a:ext cx="0" cy="304800"/>
          </a:xfrm>
          <a:prstGeom prst="line">
            <a:avLst/>
          </a:prstGeom>
          <a:noFill/>
          <a:ln w="19050">
            <a:solidFill>
              <a:schemeClr val="folHlink"/>
            </a:solidFill>
            <a:round/>
            <a:headEnd/>
            <a:tailEnd type="triangle" w="med" len="med"/>
          </a:ln>
          <a:effectLst/>
        </p:spPr>
        <p:txBody>
          <a:bodyPr wrap="none"/>
          <a:lstStyle/>
          <a:p>
            <a:endParaRPr lang="zh-CN" altLang="en-US"/>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9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9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92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9251">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9251">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92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92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92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92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925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92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92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92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92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92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92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92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92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926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926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926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926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926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927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927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927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092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p:bldP spid="309252" grpId="0" animBg="1"/>
      <p:bldP spid="309253" grpId="0" animBg="1"/>
      <p:bldP spid="309254" grpId="0" animBg="1"/>
      <p:bldP spid="309255" grpId="0" animBg="1"/>
      <p:bldP spid="309256" grpId="0" animBg="1"/>
      <p:bldP spid="309257" grpId="0" animBg="1"/>
      <p:bldP spid="309258" grpId="0" animBg="1"/>
      <p:bldP spid="309259" grpId="0" animBg="1"/>
      <p:bldP spid="309260" grpId="0" animBg="1"/>
      <p:bldP spid="309261" grpId="0" animBg="1"/>
      <p:bldP spid="309262" grpId="0" animBg="1"/>
      <p:bldP spid="309263" grpId="0"/>
      <p:bldP spid="309264" grpId="0" animBg="1"/>
      <p:bldP spid="309265" grpId="0" animBg="1"/>
      <p:bldP spid="309266" grpId="0"/>
      <p:bldP spid="309267" grpId="0" animBg="1"/>
      <p:bldP spid="309268" grpId="0"/>
      <p:bldP spid="309269" grpId="0"/>
      <p:bldP spid="309270" grpId="0" animBg="1"/>
      <p:bldP spid="309271" grpId="0" animBg="1"/>
      <p:bldP spid="309272" grpId="0" animBg="1"/>
      <p:bldP spid="309273"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228600" y="152400"/>
            <a:ext cx="7727776" cy="1143000"/>
          </a:xfrm>
        </p:spPr>
        <p:txBody>
          <a:bodyPr>
            <a:normAutofit fontScale="90000"/>
          </a:bodyPr>
          <a:lstStyle/>
          <a:p>
            <a:r>
              <a:rPr lang="en-US" altLang="zh-CN" sz="4000" dirty="0">
                <a:ea typeface="宋体" pitchFamily="2" charset="-122"/>
              </a:rPr>
              <a:t>Determining the Parameters </a:t>
            </a:r>
            <a:r>
              <a:rPr lang="en-US" altLang="zh-CN" sz="4000" i="1" dirty="0">
                <a:latin typeface="Symbol" pitchFamily="18" charset="2"/>
                <a:ea typeface="宋体" pitchFamily="2" charset="-122"/>
              </a:rPr>
              <a:t>e</a:t>
            </a:r>
            <a:r>
              <a:rPr lang="en-US" altLang="zh-CN" sz="4000" dirty="0">
                <a:ea typeface="宋体" pitchFamily="2" charset="-122"/>
              </a:rPr>
              <a:t> and </a:t>
            </a:r>
            <a:r>
              <a:rPr lang="en-US" altLang="zh-CN" sz="4000" i="1" dirty="0" err="1">
                <a:ea typeface="宋体" pitchFamily="2" charset="-122"/>
              </a:rPr>
              <a:t>MinPts</a:t>
            </a:r>
            <a:endParaRPr lang="en-US" altLang="zh-CN" sz="4000" i="1" dirty="0">
              <a:ea typeface="宋体" pitchFamily="2" charset="-122"/>
            </a:endParaRPr>
          </a:p>
        </p:txBody>
      </p:sp>
      <p:sp>
        <p:nvSpPr>
          <p:cNvPr id="310275" name="Rectangle 3"/>
          <p:cNvSpPr>
            <a:spLocks noGrp="1" noChangeArrowheads="1"/>
          </p:cNvSpPr>
          <p:nvPr>
            <p:ph idx="1"/>
          </p:nvPr>
        </p:nvSpPr>
        <p:spPr>
          <a:xfrm>
            <a:off x="152400" y="1268760"/>
            <a:ext cx="8991600" cy="4903440"/>
          </a:xfrm>
        </p:spPr>
        <p:txBody>
          <a:bodyPr>
            <a:normAutofit lnSpcReduction="10000"/>
          </a:bodyPr>
          <a:lstStyle/>
          <a:p>
            <a:r>
              <a:rPr lang="en-US" altLang="zh-CN" sz="2400" dirty="0">
                <a:ea typeface="宋体" pitchFamily="2" charset="-122"/>
              </a:rPr>
              <a:t>Example </a:t>
            </a:r>
            <a:r>
              <a:rPr lang="en-US" altLang="zh-CN" sz="2400" i="1" dirty="0">
                <a:ea typeface="宋体" pitchFamily="2" charset="-122"/>
              </a:rPr>
              <a:t>k</a:t>
            </a:r>
            <a:r>
              <a:rPr lang="en-US" altLang="zh-CN" sz="2400" dirty="0">
                <a:ea typeface="宋体" pitchFamily="2" charset="-122"/>
              </a:rPr>
              <a:t>-distance plot</a:t>
            </a:r>
          </a:p>
          <a:p>
            <a:endParaRPr lang="en-US" altLang="zh-CN" sz="2400" dirty="0">
              <a:ea typeface="宋体" pitchFamily="2" charset="-122"/>
            </a:endParaRPr>
          </a:p>
          <a:p>
            <a:endParaRPr lang="en-US" altLang="zh-CN" sz="2400" dirty="0">
              <a:ea typeface="宋体" pitchFamily="2" charset="-122"/>
            </a:endParaRPr>
          </a:p>
          <a:p>
            <a:endParaRPr lang="en-US" altLang="zh-CN" dirty="0">
              <a:ea typeface="宋体" pitchFamily="2" charset="-122"/>
            </a:endParaRPr>
          </a:p>
          <a:p>
            <a:pPr>
              <a:buNone/>
            </a:pPr>
            <a:endParaRPr lang="en-US" altLang="zh-CN" dirty="0">
              <a:ea typeface="宋体" pitchFamily="2" charset="-122"/>
            </a:endParaRPr>
          </a:p>
          <a:p>
            <a:endParaRPr lang="en-US" altLang="zh-CN" dirty="0">
              <a:ea typeface="宋体" pitchFamily="2" charset="-122"/>
            </a:endParaRPr>
          </a:p>
          <a:p>
            <a:pPr marL="0" indent="0">
              <a:buNone/>
            </a:pPr>
            <a:endParaRPr lang="en-US" altLang="zh-CN" sz="2400" dirty="0">
              <a:ea typeface="宋体" pitchFamily="2" charset="-122"/>
            </a:endParaRPr>
          </a:p>
          <a:p>
            <a:r>
              <a:rPr lang="en-US" altLang="zh-CN" sz="2400" dirty="0">
                <a:ea typeface="宋体" pitchFamily="2" charset="-122"/>
              </a:rPr>
              <a:t>Heuristic method: </a:t>
            </a:r>
          </a:p>
          <a:p>
            <a:pPr lvl="1"/>
            <a:r>
              <a:rPr lang="en-US" altLang="zh-CN" sz="2000" dirty="0">
                <a:ea typeface="宋体" pitchFamily="2" charset="-122"/>
              </a:rPr>
              <a:t>If we choose an arbitrary point p, set the parameter </a:t>
            </a:r>
            <a:r>
              <a:rPr lang="en-US" altLang="zh-CN" sz="2000" dirty="0" err="1">
                <a:ea typeface="宋体" pitchFamily="2" charset="-122"/>
              </a:rPr>
              <a:t>Eps</a:t>
            </a:r>
            <a:r>
              <a:rPr lang="en-US" altLang="zh-CN" sz="2000" dirty="0">
                <a:ea typeface="宋体" pitchFamily="2" charset="-122"/>
              </a:rPr>
              <a:t> to k-dist(p) </a:t>
            </a:r>
          </a:p>
          <a:p>
            <a:pPr lvl="1"/>
            <a:r>
              <a:rPr lang="en-US" altLang="zh-CN" sz="2000" dirty="0">
                <a:ea typeface="宋体" pitchFamily="2" charset="-122"/>
              </a:rPr>
              <a:t>Set the parameter </a:t>
            </a:r>
            <a:r>
              <a:rPr lang="en-US" altLang="zh-CN" sz="2000" dirty="0" err="1">
                <a:ea typeface="宋体" pitchFamily="2" charset="-122"/>
              </a:rPr>
              <a:t>MinPts</a:t>
            </a:r>
            <a:r>
              <a:rPr lang="en-US" altLang="zh-CN" sz="2000" dirty="0">
                <a:ea typeface="宋体" pitchFamily="2" charset="-122"/>
              </a:rPr>
              <a:t> to k,</a:t>
            </a:r>
          </a:p>
          <a:p>
            <a:pPr lvl="1"/>
            <a:r>
              <a:rPr lang="en-US" altLang="zh-CN" sz="2000" dirty="0">
                <a:ea typeface="宋体" pitchFamily="2" charset="-122"/>
              </a:rPr>
              <a:t>All points with an equal or smaller k-dist value will be </a:t>
            </a:r>
            <a:r>
              <a:rPr lang="en-US" altLang="zh-CN" sz="2000" b="1" dirty="0">
                <a:ea typeface="宋体" pitchFamily="2" charset="-122"/>
              </a:rPr>
              <a:t>core points</a:t>
            </a:r>
            <a:r>
              <a:rPr lang="en-US" altLang="zh-CN" sz="2000" dirty="0">
                <a:ea typeface="宋体" pitchFamily="2" charset="-122"/>
              </a:rPr>
              <a:t>.</a:t>
            </a:r>
          </a:p>
        </p:txBody>
      </p:sp>
      <p:pic>
        <p:nvPicPr>
          <p:cNvPr id="310276" name="Picture 4"/>
          <p:cNvPicPr>
            <a:picLocks noChangeAspect="1" noChangeArrowheads="1"/>
          </p:cNvPicPr>
          <p:nvPr/>
        </p:nvPicPr>
        <p:blipFill>
          <a:blip r:embed="rId3" cstate="print"/>
          <a:srcRect/>
          <a:stretch>
            <a:fillRect/>
          </a:stretch>
        </p:blipFill>
        <p:spPr bwMode="auto">
          <a:xfrm>
            <a:off x="1752600" y="2147888"/>
            <a:ext cx="1738313" cy="1585912"/>
          </a:xfrm>
          <a:prstGeom prst="rect">
            <a:avLst/>
          </a:prstGeom>
          <a:noFill/>
          <a:ln w="9525">
            <a:noFill/>
            <a:miter lim="800000"/>
            <a:headEnd/>
            <a:tailEnd/>
          </a:ln>
          <a:effectLst/>
        </p:spPr>
      </p:pic>
      <p:pic>
        <p:nvPicPr>
          <p:cNvPr id="310277" name="Picture 5"/>
          <p:cNvPicPr>
            <a:picLocks noChangeAspect="1" noChangeArrowheads="1"/>
          </p:cNvPicPr>
          <p:nvPr/>
        </p:nvPicPr>
        <p:blipFill>
          <a:blip r:embed="rId4" cstate="print"/>
          <a:srcRect/>
          <a:stretch>
            <a:fillRect/>
          </a:stretch>
        </p:blipFill>
        <p:spPr bwMode="auto">
          <a:xfrm>
            <a:off x="5334000" y="2082800"/>
            <a:ext cx="1900238" cy="1741488"/>
          </a:xfrm>
          <a:prstGeom prst="rect">
            <a:avLst/>
          </a:prstGeom>
          <a:noFill/>
          <a:ln w="9525">
            <a:noFill/>
            <a:miter lim="800000"/>
            <a:headEnd/>
            <a:tailEnd/>
          </a:ln>
          <a:effectLst/>
        </p:spPr>
      </p:pic>
      <p:sp>
        <p:nvSpPr>
          <p:cNvPr id="310278" name="Text Box 6"/>
          <p:cNvSpPr txBox="1">
            <a:spLocks noChangeArrowheads="1"/>
          </p:cNvSpPr>
          <p:nvPr/>
        </p:nvSpPr>
        <p:spPr bwMode="auto">
          <a:xfrm>
            <a:off x="7086600" y="3671888"/>
            <a:ext cx="882650" cy="366712"/>
          </a:xfrm>
          <a:prstGeom prst="rect">
            <a:avLst/>
          </a:prstGeom>
          <a:noFill/>
          <a:ln w="9525">
            <a:noFill/>
            <a:miter lim="800000"/>
            <a:headEnd/>
            <a:tailEnd/>
          </a:ln>
          <a:effectLst/>
        </p:spPr>
        <p:txBody>
          <a:bodyPr wrap="none">
            <a:spAutoFit/>
          </a:bodyPr>
          <a:lstStyle/>
          <a:p>
            <a:pPr eaLnBrk="0" hangingPunct="0"/>
            <a:r>
              <a:rPr lang="de-DE">
                <a:latin typeface="Times New Roman" pitchFamily="18" charset="0"/>
              </a:rPr>
              <a:t>Objects</a:t>
            </a:r>
          </a:p>
        </p:txBody>
      </p:sp>
      <p:sp>
        <p:nvSpPr>
          <p:cNvPr id="310279" name="Text Box 7"/>
          <p:cNvSpPr txBox="1">
            <a:spLocks noChangeArrowheads="1"/>
          </p:cNvSpPr>
          <p:nvPr/>
        </p:nvSpPr>
        <p:spPr bwMode="auto">
          <a:xfrm rot="-5400000">
            <a:off x="4658519" y="2467769"/>
            <a:ext cx="1136650" cy="366712"/>
          </a:xfrm>
          <a:prstGeom prst="rect">
            <a:avLst/>
          </a:prstGeom>
          <a:noFill/>
          <a:ln w="9525">
            <a:noFill/>
            <a:miter lim="800000"/>
            <a:headEnd/>
            <a:tailEnd/>
          </a:ln>
          <a:effectLst/>
        </p:spPr>
        <p:txBody>
          <a:bodyPr wrap="none">
            <a:spAutoFit/>
          </a:bodyPr>
          <a:lstStyle/>
          <a:p>
            <a:pPr eaLnBrk="0" hangingPunct="0"/>
            <a:r>
              <a:rPr lang="de-DE">
                <a:latin typeface="Times New Roman" pitchFamily="18" charset="0"/>
              </a:rPr>
              <a:t>3-</a:t>
            </a:r>
            <a:r>
              <a:rPr lang="de-DE" i="1">
                <a:latin typeface="Times New Roman" pitchFamily="18" charset="0"/>
              </a:rPr>
              <a:t>distance</a:t>
            </a:r>
          </a:p>
        </p:txBody>
      </p:sp>
      <p:sp>
        <p:nvSpPr>
          <p:cNvPr id="310280" name="Line 8"/>
          <p:cNvSpPr>
            <a:spLocks noChangeShapeType="1"/>
          </p:cNvSpPr>
          <p:nvPr/>
        </p:nvSpPr>
        <p:spPr bwMode="auto">
          <a:xfrm flipH="1">
            <a:off x="5715000" y="2909888"/>
            <a:ext cx="457200" cy="533400"/>
          </a:xfrm>
          <a:prstGeom prst="line">
            <a:avLst/>
          </a:prstGeom>
          <a:noFill/>
          <a:ln w="28575">
            <a:solidFill>
              <a:schemeClr val="accent2"/>
            </a:solidFill>
            <a:round/>
            <a:headEnd/>
            <a:tailEnd type="triangle" w="med" len="med"/>
          </a:ln>
          <a:effectLst/>
        </p:spPr>
        <p:txBody>
          <a:bodyPr wrap="none" anchor="ctr"/>
          <a:lstStyle/>
          <a:p>
            <a:endParaRPr lang="zh-CN" altLang="en-US"/>
          </a:p>
        </p:txBody>
      </p:sp>
      <p:sp>
        <p:nvSpPr>
          <p:cNvPr id="310281" name="Text Box 9"/>
          <p:cNvSpPr txBox="1">
            <a:spLocks noChangeArrowheads="1"/>
          </p:cNvSpPr>
          <p:nvPr/>
        </p:nvSpPr>
        <p:spPr bwMode="auto">
          <a:xfrm>
            <a:off x="6096000" y="2605088"/>
            <a:ext cx="1697901" cy="369332"/>
          </a:xfrm>
          <a:prstGeom prst="rect">
            <a:avLst/>
          </a:prstGeom>
          <a:noFill/>
          <a:ln w="9525">
            <a:noFill/>
            <a:miter lim="800000"/>
            <a:headEnd/>
            <a:tailEnd/>
          </a:ln>
          <a:effectLst/>
        </p:spPr>
        <p:txBody>
          <a:bodyPr wrap="none">
            <a:spAutoFit/>
          </a:bodyPr>
          <a:lstStyle/>
          <a:p>
            <a:pPr eaLnBrk="0" hangingPunct="0"/>
            <a:r>
              <a:rPr lang="de-DE" dirty="0">
                <a:latin typeface="Times New Roman" pitchFamily="18" charset="0"/>
              </a:rPr>
              <a:t>first </a:t>
            </a:r>
            <a:r>
              <a:rPr lang="zh-CN" altLang="en-US" dirty="0">
                <a:latin typeface="Times New Roman" pitchFamily="18" charset="0"/>
              </a:rPr>
              <a:t>“</a:t>
            </a:r>
            <a:r>
              <a:rPr lang="de-DE" dirty="0">
                <a:latin typeface="Times New Roman" pitchFamily="18" charset="0"/>
              </a:rPr>
              <a:t>valley</a:t>
            </a:r>
            <a:r>
              <a:rPr lang="zh-CN" altLang="en-US" dirty="0">
                <a:latin typeface="Times New Roman" pitchFamily="18" charset="0"/>
              </a:rPr>
              <a:t>”</a:t>
            </a:r>
            <a:r>
              <a:rPr lang="de-DE" dirty="0">
                <a:latin typeface="Times New Roman" pitchFamily="18" charset="0"/>
              </a:rPr>
              <a:t> </a:t>
            </a:r>
          </a:p>
        </p:txBody>
      </p:sp>
      <p:sp>
        <p:nvSpPr>
          <p:cNvPr id="310282" name="Line 10"/>
          <p:cNvSpPr>
            <a:spLocks noChangeShapeType="1"/>
          </p:cNvSpPr>
          <p:nvPr/>
        </p:nvSpPr>
        <p:spPr bwMode="auto">
          <a:xfrm>
            <a:off x="5638800" y="3689350"/>
            <a:ext cx="0" cy="547688"/>
          </a:xfrm>
          <a:prstGeom prst="line">
            <a:avLst/>
          </a:prstGeom>
          <a:noFill/>
          <a:ln w="9525">
            <a:solidFill>
              <a:schemeClr val="hlink"/>
            </a:solidFill>
            <a:round/>
            <a:headEnd type="triangle" w="med" len="med"/>
            <a:tailEnd/>
          </a:ln>
          <a:effectLst/>
        </p:spPr>
        <p:txBody>
          <a:bodyPr wrap="none"/>
          <a:lstStyle/>
          <a:p>
            <a:endParaRPr lang="zh-CN" altLang="en-US"/>
          </a:p>
        </p:txBody>
      </p:sp>
      <p:sp>
        <p:nvSpPr>
          <p:cNvPr id="310283" name="Text Box 11"/>
          <p:cNvSpPr txBox="1">
            <a:spLocks noChangeArrowheads="1"/>
          </p:cNvSpPr>
          <p:nvPr/>
        </p:nvSpPr>
        <p:spPr bwMode="auto">
          <a:xfrm>
            <a:off x="5410200" y="4186238"/>
            <a:ext cx="1928733" cy="369332"/>
          </a:xfrm>
          <a:prstGeom prst="rect">
            <a:avLst/>
          </a:prstGeom>
          <a:noFill/>
          <a:ln w="9525">
            <a:noFill/>
            <a:miter lim="800000"/>
            <a:headEnd/>
            <a:tailEnd/>
          </a:ln>
          <a:effectLst/>
        </p:spPr>
        <p:txBody>
          <a:bodyPr wrap="none">
            <a:spAutoFit/>
          </a:bodyPr>
          <a:lstStyle/>
          <a:p>
            <a:pPr eaLnBrk="0" hangingPunct="0"/>
            <a:r>
              <a:rPr lang="zh-CN" altLang="en-US" dirty="0">
                <a:latin typeface="Times New Roman" pitchFamily="18" charset="0"/>
              </a:rPr>
              <a:t>“</a:t>
            </a:r>
            <a:r>
              <a:rPr lang="de-DE" dirty="0">
                <a:latin typeface="Times New Roman" pitchFamily="18" charset="0"/>
              </a:rPr>
              <a:t>border object</a:t>
            </a:r>
            <a:r>
              <a:rPr lang="zh-CN" altLang="en-US" dirty="0">
                <a:latin typeface="Times New Roman" pitchFamily="18" charset="0"/>
              </a:rPr>
              <a:t>”</a:t>
            </a:r>
            <a:r>
              <a:rPr lang="de-DE" dirty="0">
                <a:latin typeface="Times New Roman" pitchFamily="18" charset="0"/>
              </a:rPr>
              <a:t> </a:t>
            </a:r>
          </a:p>
        </p:txBody>
      </p:sp>
    </p:spTree>
  </p:cSld>
  <p:clrMapOvr>
    <a:masterClrMapping/>
  </p:clrMapOvr>
  <p:transition spd="med">
    <p:random/>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Complexity of DBSCAN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417638"/>
                <a:ext cx="8229600" cy="4713287"/>
              </a:xfrm>
            </p:spPr>
            <p:txBody>
              <a:bodyPr>
                <a:normAutofit lnSpcReduction="10000"/>
              </a:bodyPr>
              <a:lstStyle/>
              <a:p>
                <a:r>
                  <a:rPr lang="en-US" altLang="zh-CN" sz="2400" dirty="0"/>
                  <a:t>DBSCAN visits each point of the database, possibly multiple times;</a:t>
                </a:r>
              </a:p>
              <a:p>
                <a:pPr lvl="1"/>
                <a:r>
                  <a:rPr lang="en-US" altLang="zh-CN" sz="2000" dirty="0"/>
                  <a:t>The time complexity is mostly governed by the number of </a:t>
                </a:r>
                <a:r>
                  <a:rPr lang="en-US" altLang="zh-CN" sz="2000" b="1" dirty="0" err="1">
                    <a:solidFill>
                      <a:srgbClr val="0000CC"/>
                    </a:solidFill>
                  </a:rPr>
                  <a:t>regionQuery</a:t>
                </a:r>
                <a:r>
                  <a:rPr lang="en-US" altLang="zh-CN" sz="2000" dirty="0">
                    <a:solidFill>
                      <a:srgbClr val="0000CC"/>
                    </a:solidFill>
                  </a:rPr>
                  <a:t> </a:t>
                </a:r>
                <a:r>
                  <a:rPr lang="en-US" altLang="zh-CN" sz="2000" dirty="0"/>
                  <a:t>invocations;</a:t>
                </a:r>
              </a:p>
              <a:p>
                <a:pPr lvl="1"/>
                <a:r>
                  <a:rPr lang="en-US" altLang="zh-CN" sz="2000" dirty="0"/>
                  <a:t>If an indexing structure is used that executes a neighborhood query in </a:t>
                </a:r>
                <a:r>
                  <a:rPr lang="en-US" altLang="zh-CN" sz="2000" b="1" dirty="0">
                    <a:solidFill>
                      <a:srgbClr val="0000CC"/>
                    </a:solidFill>
                  </a:rPr>
                  <a:t>O(log n)</a:t>
                </a:r>
                <a:r>
                  <a:rPr lang="en-US" altLang="zh-CN" sz="2000" dirty="0"/>
                  <a:t>, an overall average runtime complexity of </a:t>
                </a:r>
                <a:r>
                  <a:rPr lang="en-US" altLang="zh-CN" sz="2000" b="1" dirty="0">
                    <a:solidFill>
                      <a:srgbClr val="0000CC"/>
                    </a:solidFill>
                  </a:rPr>
                  <a:t>O(n log n)</a:t>
                </a:r>
                <a:r>
                  <a:rPr lang="en-US" altLang="zh-CN" sz="2000" dirty="0"/>
                  <a:t> is obtained </a:t>
                </a:r>
              </a:p>
              <a:p>
                <a:r>
                  <a:rPr lang="en-US" altLang="zh-CN" sz="2400" dirty="0"/>
                  <a:t>Without the use of an accelerating index structure, or on degenerated data (e.g. all points within a distance less than ε), the worst case run time complexity remains </a:t>
                </a:r>
                <a:r>
                  <a:rPr lang="en-US" altLang="zh-CN" sz="2400" dirty="0">
                    <a:solidFill>
                      <a:srgbClr val="0000CC"/>
                    </a:solidFill>
                  </a:rPr>
                  <a:t>O(</a:t>
                </a:r>
                <a:r>
                  <a:rPr lang="en-US" altLang="zh-CN" sz="2400" i="1" dirty="0">
                    <a:solidFill>
                      <a:srgbClr val="0000CC"/>
                    </a:solidFill>
                  </a:rPr>
                  <a:t>n</a:t>
                </a:r>
                <a:r>
                  <a:rPr lang="en-US" altLang="zh-CN" sz="2400" dirty="0">
                    <a:solidFill>
                      <a:srgbClr val="0000CC"/>
                    </a:solidFill>
                  </a:rPr>
                  <a:t>²)</a:t>
                </a:r>
                <a:r>
                  <a:rPr lang="en-US" altLang="zh-CN" sz="2400" dirty="0"/>
                  <a:t>.</a:t>
                </a:r>
              </a:p>
              <a:p>
                <a:r>
                  <a:rPr lang="en-US" altLang="zh-CN" dirty="0"/>
                  <a:t>SIGMOD15</a:t>
                </a:r>
                <a:r>
                  <a:rPr lang="zh-CN" altLang="en-US" dirty="0"/>
                  <a:t>：</a:t>
                </a:r>
                <a:endParaRPr lang="en-US" altLang="zh-CN" dirty="0"/>
              </a:p>
              <a:p>
                <a:pPr lvl="1"/>
                <a:r>
                  <a:rPr lang="en-US" altLang="zh-CN" dirty="0"/>
                  <a:t>DBSCAN problem requires </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Ω</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𝑛</m:t>
                        </m:r>
                      </m:e>
                      <m:sup>
                        <m:r>
                          <a:rPr lang="en-US" altLang="zh-CN" b="0" i="1" smtClean="0">
                            <a:latin typeface="Cambria Math" panose="02040503050406030204" pitchFamily="18" charset="0"/>
                            <a:ea typeface="Cambria Math" panose="02040503050406030204" pitchFamily="18" charset="0"/>
                          </a:rPr>
                          <m:t>4/3</m:t>
                        </m:r>
                      </m:sup>
                    </m:sSup>
                    <m:r>
                      <a:rPr lang="en-US" altLang="zh-CN" b="0" i="1" smtClean="0">
                        <a:latin typeface="Cambria Math" panose="02040503050406030204" pitchFamily="18" charset="0"/>
                        <a:ea typeface="Cambria Math" panose="02040503050406030204" pitchFamily="18" charset="0"/>
                      </a:rPr>
                      <m:t>)</m:t>
                    </m:r>
                  </m:oMath>
                </a14:m>
                <a:r>
                  <a:rPr lang="en-US" altLang="zh-CN" dirty="0"/>
                  <a:t> time to solve in d ≥ 3</a:t>
                </a:r>
                <a:endParaRPr lang="zh-CN" altLang="en-US" sz="22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417638"/>
                <a:ext cx="8229600" cy="4713287"/>
              </a:xfrm>
              <a:blipFill>
                <a:blip r:embed="rId2"/>
                <a:stretch>
                  <a:fillRect l="-593" t="-181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FB69438D-0944-4691-B6A1-176C2FF8382E}" type="slidenum">
              <a:rPr lang="en-US" altLang="zh-CN" smtClean="0"/>
              <a:pPr>
                <a:defRPr/>
              </a:pPr>
              <a:t>132</a:t>
            </a:fld>
            <a:endParaRPr lang="en-US" altLang="zh-CN"/>
          </a:p>
        </p:txBody>
      </p:sp>
    </p:spTree>
    <p:extLst>
      <p:ext uri="{BB962C8B-B14F-4D97-AF65-F5344CB8AC3E}">
        <p14:creationId xmlns:p14="http://schemas.microsoft.com/office/powerpoint/2010/main" val="294898019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标题 1"/>
          <p:cNvSpPr>
            <a:spLocks noGrp="1"/>
          </p:cNvSpPr>
          <p:nvPr>
            <p:ph type="title"/>
          </p:nvPr>
        </p:nvSpPr>
        <p:spPr>
          <a:xfrm>
            <a:off x="250825" y="116633"/>
            <a:ext cx="8353623" cy="1008112"/>
          </a:xfrm>
        </p:spPr>
        <p:txBody>
          <a:bodyPr>
            <a:noAutofit/>
          </a:bodyPr>
          <a:lstStyle/>
          <a:p>
            <a:r>
              <a:rPr lang="zh-CN" altLang="en-US" sz="3200" dirty="0"/>
              <a:t>数值属性的相异性</a:t>
            </a:r>
            <a:r>
              <a:rPr lang="en-US" altLang="zh-CN" sz="3200" dirty="0"/>
              <a:t>-</a:t>
            </a:r>
            <a:r>
              <a:rPr lang="zh-CN" altLang="en-US" sz="3200" dirty="0"/>
              <a:t>切比雪夫距离 </a:t>
            </a:r>
            <a:br>
              <a:rPr lang="en-US" altLang="zh-CN" sz="3200" dirty="0"/>
            </a:br>
            <a:r>
              <a:rPr lang="en-US" altLang="zh-CN" sz="3200" dirty="0"/>
              <a:t>                     ( Chebyshev Distance )</a:t>
            </a:r>
            <a:endParaRPr lang="zh-CN" altLang="en-US" sz="3200" dirty="0"/>
          </a:p>
        </p:txBody>
      </p:sp>
      <p:sp>
        <p:nvSpPr>
          <p:cNvPr id="29699" name="内容占位符 2"/>
          <p:cNvSpPr>
            <a:spLocks noGrp="1"/>
          </p:cNvSpPr>
          <p:nvPr>
            <p:ph idx="1"/>
          </p:nvPr>
        </p:nvSpPr>
        <p:spPr>
          <a:xfrm>
            <a:off x="97482" y="1375816"/>
            <a:ext cx="8362950" cy="4789488"/>
          </a:xfrm>
        </p:spPr>
        <p:txBody>
          <a:bodyPr/>
          <a:lstStyle/>
          <a:p>
            <a:r>
              <a:rPr lang="zh-CN" altLang="en-US" sz="2000" b="1" dirty="0">
                <a:latin typeface="华文仿宋" panose="02010600040101010101" pitchFamily="2" charset="-122"/>
                <a:ea typeface="华文仿宋" panose="02010600040101010101" pitchFamily="2" charset="-122"/>
              </a:rPr>
              <a:t>国际象棋中国王走一步能够移动到相邻的</a:t>
            </a:r>
            <a:r>
              <a:rPr lang="en-US" altLang="zh-CN" sz="2000" b="1" dirty="0">
                <a:latin typeface="华文仿宋" panose="02010600040101010101" pitchFamily="2" charset="-122"/>
                <a:ea typeface="华文仿宋" panose="02010600040101010101" pitchFamily="2" charset="-122"/>
              </a:rPr>
              <a:t>8</a:t>
            </a:r>
            <a:r>
              <a:rPr lang="zh-CN" altLang="en-US" sz="2000" b="1" dirty="0">
                <a:latin typeface="华文仿宋" panose="02010600040101010101" pitchFamily="2" charset="-122"/>
                <a:ea typeface="华文仿宋" panose="02010600040101010101" pitchFamily="2" charset="-122"/>
              </a:rPr>
              <a:t>个方格中的任意一个。那么国王从格子</a:t>
            </a:r>
            <a:r>
              <a:rPr lang="en-US" altLang="zh-CN" sz="2000" b="1" dirty="0">
                <a:latin typeface="华文仿宋" panose="02010600040101010101" pitchFamily="2" charset="-122"/>
                <a:ea typeface="华文仿宋" panose="02010600040101010101" pitchFamily="2" charset="-122"/>
              </a:rPr>
              <a:t>(x</a:t>
            </a:r>
            <a:r>
              <a:rPr lang="en-US" altLang="zh-CN" sz="2000" b="1" baseline="-25000" dirty="0">
                <a:latin typeface="华文仿宋" panose="02010600040101010101" pitchFamily="2" charset="-122"/>
                <a:ea typeface="华文仿宋" panose="02010600040101010101" pitchFamily="2" charset="-122"/>
              </a:rPr>
              <a:t>1</a:t>
            </a:r>
            <a:r>
              <a:rPr lang="en-US" altLang="zh-CN" sz="2000" b="1" dirty="0">
                <a:latin typeface="华文仿宋" panose="02010600040101010101" pitchFamily="2" charset="-122"/>
                <a:ea typeface="华文仿宋" panose="02010600040101010101" pitchFamily="2" charset="-122"/>
              </a:rPr>
              <a:t>,y</a:t>
            </a:r>
            <a:r>
              <a:rPr lang="en-US" altLang="zh-CN" sz="2000" b="1" baseline="-25000" dirty="0">
                <a:latin typeface="华文仿宋" panose="02010600040101010101" pitchFamily="2" charset="-122"/>
                <a:ea typeface="华文仿宋" panose="02010600040101010101" pitchFamily="2" charset="-122"/>
              </a:rPr>
              <a:t>1</a:t>
            </a:r>
            <a:r>
              <a:rPr lang="en-US" altLang="zh-CN" sz="2000" b="1" dirty="0">
                <a:latin typeface="华文仿宋" panose="02010600040101010101" pitchFamily="2" charset="-122"/>
                <a:ea typeface="华文仿宋" panose="02010600040101010101" pitchFamily="2" charset="-122"/>
              </a:rPr>
              <a:t>)</a:t>
            </a:r>
            <a:r>
              <a:rPr lang="zh-CN" altLang="en-US" sz="2000" b="1" dirty="0">
                <a:latin typeface="华文仿宋" panose="02010600040101010101" pitchFamily="2" charset="-122"/>
                <a:ea typeface="华文仿宋" panose="02010600040101010101" pitchFamily="2" charset="-122"/>
              </a:rPr>
              <a:t>走到 </a:t>
            </a:r>
            <a:r>
              <a:rPr lang="en-US" altLang="zh-CN" sz="2000" b="1" dirty="0">
                <a:latin typeface="华文仿宋" panose="02010600040101010101" pitchFamily="2" charset="-122"/>
                <a:ea typeface="华文仿宋" panose="02010600040101010101" pitchFamily="2" charset="-122"/>
              </a:rPr>
              <a:t>(x</a:t>
            </a:r>
            <a:r>
              <a:rPr lang="en-US" altLang="zh-CN" sz="2000" b="1" baseline="-25000" dirty="0">
                <a:latin typeface="华文仿宋" panose="02010600040101010101" pitchFamily="2" charset="-122"/>
                <a:ea typeface="华文仿宋" panose="02010600040101010101" pitchFamily="2" charset="-122"/>
              </a:rPr>
              <a:t>2</a:t>
            </a:r>
            <a:r>
              <a:rPr lang="en-US" altLang="zh-CN" sz="2000" b="1" dirty="0">
                <a:latin typeface="华文仿宋" panose="02010600040101010101" pitchFamily="2" charset="-122"/>
                <a:ea typeface="华文仿宋" panose="02010600040101010101" pitchFamily="2" charset="-122"/>
              </a:rPr>
              <a:t>,y</a:t>
            </a:r>
            <a:r>
              <a:rPr lang="en-US" altLang="zh-CN" sz="2000" b="1" baseline="-25000" dirty="0">
                <a:latin typeface="华文仿宋" panose="02010600040101010101" pitchFamily="2" charset="-122"/>
                <a:ea typeface="华文仿宋" panose="02010600040101010101" pitchFamily="2" charset="-122"/>
              </a:rPr>
              <a:t>2</a:t>
            </a:r>
            <a:r>
              <a:rPr lang="en-US" altLang="zh-CN" sz="2000" b="1" dirty="0">
                <a:latin typeface="华文仿宋" panose="02010600040101010101" pitchFamily="2" charset="-122"/>
                <a:ea typeface="华文仿宋" panose="02010600040101010101" pitchFamily="2" charset="-122"/>
              </a:rPr>
              <a:t>)</a:t>
            </a:r>
            <a:r>
              <a:rPr lang="zh-CN" altLang="en-US" sz="2000" b="1" dirty="0">
                <a:latin typeface="华文仿宋" panose="02010600040101010101" pitchFamily="2" charset="-122"/>
                <a:ea typeface="华文仿宋" panose="02010600040101010101" pitchFamily="2" charset="-122"/>
              </a:rPr>
              <a:t>最少需要步数：</a:t>
            </a:r>
            <a:r>
              <a:rPr lang="en-US" altLang="zh-CN" sz="2000" b="1" dirty="0">
                <a:latin typeface="华文仿宋" panose="02010600040101010101" pitchFamily="2" charset="-122"/>
                <a:ea typeface="华文仿宋" panose="02010600040101010101" pitchFamily="2" charset="-122"/>
              </a:rPr>
              <a:t>max(| x</a:t>
            </a:r>
            <a:r>
              <a:rPr lang="en-US" altLang="zh-CN" sz="2000" b="1" baseline="-25000" dirty="0">
                <a:latin typeface="华文仿宋" panose="02010600040101010101" pitchFamily="2" charset="-122"/>
                <a:ea typeface="华文仿宋" panose="02010600040101010101" pitchFamily="2" charset="-122"/>
              </a:rPr>
              <a:t>2</a:t>
            </a:r>
            <a:r>
              <a:rPr lang="en-US" altLang="zh-CN" sz="2000" b="1" dirty="0">
                <a:latin typeface="华文仿宋" panose="02010600040101010101" pitchFamily="2" charset="-122"/>
                <a:ea typeface="华文仿宋" panose="02010600040101010101" pitchFamily="2" charset="-122"/>
              </a:rPr>
              <a:t>-x</a:t>
            </a:r>
            <a:r>
              <a:rPr lang="en-US" altLang="zh-CN" sz="2000" b="1" baseline="-25000" dirty="0">
                <a:latin typeface="华文仿宋" panose="02010600040101010101" pitchFamily="2" charset="-122"/>
                <a:ea typeface="华文仿宋" panose="02010600040101010101" pitchFamily="2" charset="-122"/>
              </a:rPr>
              <a:t>1</a:t>
            </a:r>
            <a:r>
              <a:rPr lang="en-US" altLang="zh-CN" sz="2000" b="1" dirty="0">
                <a:latin typeface="华文仿宋" panose="02010600040101010101" pitchFamily="2" charset="-122"/>
                <a:ea typeface="华文仿宋" panose="02010600040101010101" pitchFamily="2" charset="-122"/>
              </a:rPr>
              <a:t> | , | y</a:t>
            </a:r>
            <a:r>
              <a:rPr lang="en-US" altLang="zh-CN" sz="2000" b="1" baseline="-25000" dirty="0">
                <a:latin typeface="华文仿宋" panose="02010600040101010101" pitchFamily="2" charset="-122"/>
                <a:ea typeface="华文仿宋" panose="02010600040101010101" pitchFamily="2" charset="-122"/>
              </a:rPr>
              <a:t>2</a:t>
            </a:r>
            <a:r>
              <a:rPr lang="en-US" altLang="zh-CN" sz="2000" b="1" dirty="0">
                <a:latin typeface="华文仿宋" panose="02010600040101010101" pitchFamily="2" charset="-122"/>
                <a:ea typeface="华文仿宋" panose="02010600040101010101" pitchFamily="2" charset="-122"/>
              </a:rPr>
              <a:t>-y</a:t>
            </a:r>
            <a:r>
              <a:rPr lang="en-US" altLang="zh-CN" sz="2000" b="1" baseline="-25000" dirty="0">
                <a:latin typeface="华文仿宋" panose="02010600040101010101" pitchFamily="2" charset="-122"/>
                <a:ea typeface="华文仿宋" panose="02010600040101010101" pitchFamily="2" charset="-122"/>
              </a:rPr>
              <a:t>1</a:t>
            </a:r>
            <a:r>
              <a:rPr lang="en-US" altLang="zh-CN" sz="2000" b="1" dirty="0">
                <a:latin typeface="华文仿宋" panose="02010600040101010101" pitchFamily="2" charset="-122"/>
                <a:ea typeface="华文仿宋" panose="02010600040101010101" pitchFamily="2" charset="-122"/>
              </a:rPr>
              <a:t> | )</a:t>
            </a:r>
            <a:r>
              <a:rPr lang="zh-CN" altLang="en-US" sz="2000" b="1" dirty="0">
                <a:latin typeface="华文仿宋" panose="02010600040101010101" pitchFamily="2" charset="-122"/>
                <a:ea typeface="华文仿宋" panose="02010600040101010101" pitchFamily="2" charset="-122"/>
              </a:rPr>
              <a:t>。</a:t>
            </a:r>
            <a:endParaRPr lang="en-US" altLang="zh-CN" sz="2000" b="1" dirty="0">
              <a:latin typeface="华文仿宋" panose="02010600040101010101" pitchFamily="2" charset="-122"/>
              <a:ea typeface="华文仿宋" panose="02010600040101010101" pitchFamily="2" charset="-122"/>
            </a:endParaRPr>
          </a:p>
          <a:p>
            <a:r>
              <a:rPr lang="zh-CN" altLang="en-US" sz="2000" b="1" dirty="0">
                <a:latin typeface="华文仿宋" panose="02010600040101010101" pitchFamily="2" charset="-122"/>
                <a:ea typeface="华文仿宋" panose="02010600040101010101" pitchFamily="2" charset="-122"/>
              </a:rPr>
              <a:t>两个</a:t>
            </a:r>
            <a:r>
              <a:rPr lang="en-US" altLang="zh-CN" sz="2000" b="1" dirty="0">
                <a:latin typeface="华文仿宋" panose="02010600040101010101" pitchFamily="2" charset="-122"/>
                <a:ea typeface="华文仿宋" panose="02010600040101010101" pitchFamily="2" charset="-122"/>
              </a:rPr>
              <a:t>n</a:t>
            </a:r>
            <a:r>
              <a:rPr lang="zh-CN" altLang="en-US" sz="2000" b="1" dirty="0">
                <a:latin typeface="华文仿宋" panose="02010600040101010101" pitchFamily="2" charset="-122"/>
                <a:ea typeface="华文仿宋" panose="02010600040101010101" pitchFamily="2" charset="-122"/>
              </a:rPr>
              <a:t>维向量</a:t>
            </a:r>
            <a:r>
              <a:rPr lang="en-US" altLang="zh-CN" sz="2000" b="1" dirty="0">
                <a:latin typeface="华文仿宋" panose="02010600040101010101" pitchFamily="2" charset="-122"/>
                <a:ea typeface="华文仿宋" panose="02010600040101010101" pitchFamily="2" charset="-122"/>
              </a:rPr>
              <a:t>a(x11,x12,…,x1n)</a:t>
            </a:r>
            <a:r>
              <a:rPr lang="zh-CN" altLang="en-US" sz="2000" b="1" dirty="0">
                <a:latin typeface="华文仿宋" panose="02010600040101010101" pitchFamily="2" charset="-122"/>
                <a:ea typeface="华文仿宋" panose="02010600040101010101" pitchFamily="2" charset="-122"/>
              </a:rPr>
              <a:t>与</a:t>
            </a:r>
            <a:r>
              <a:rPr lang="en-US" altLang="zh-CN" sz="2000" b="1" dirty="0">
                <a:latin typeface="华文仿宋" panose="02010600040101010101" pitchFamily="2" charset="-122"/>
                <a:ea typeface="华文仿宋" panose="02010600040101010101" pitchFamily="2" charset="-122"/>
              </a:rPr>
              <a:t>b(x21,x22,…,x2n)</a:t>
            </a:r>
            <a:r>
              <a:rPr lang="zh-CN" altLang="en-US" sz="2000" b="1" dirty="0">
                <a:latin typeface="华文仿宋" panose="02010600040101010101" pitchFamily="2" charset="-122"/>
                <a:ea typeface="华文仿宋" panose="02010600040101010101" pitchFamily="2" charset="-122"/>
              </a:rPr>
              <a:t>间的切比雪夫距离：</a:t>
            </a:r>
            <a:endParaRPr lang="en-US" altLang="zh-CN" sz="2000" b="1" dirty="0">
              <a:latin typeface="华文仿宋" panose="02010600040101010101" pitchFamily="2" charset="-122"/>
              <a:ea typeface="华文仿宋" panose="02010600040101010101" pitchFamily="2" charset="-122"/>
            </a:endParaRPr>
          </a:p>
          <a:p>
            <a:endParaRPr lang="en-US" altLang="zh-CN" sz="2000" b="1" dirty="0">
              <a:latin typeface="华文仿宋" panose="02010600040101010101" pitchFamily="2" charset="-122"/>
              <a:ea typeface="华文仿宋" panose="02010600040101010101" pitchFamily="2" charset="-122"/>
            </a:endParaRPr>
          </a:p>
          <a:p>
            <a:endParaRPr lang="en-US" altLang="zh-CN" b="1" dirty="0"/>
          </a:p>
          <a:p>
            <a:endParaRPr lang="en-US" altLang="zh-CN" b="1" dirty="0"/>
          </a:p>
          <a:p>
            <a:r>
              <a:rPr lang="zh-CN" altLang="en-US" sz="2000" b="1" dirty="0">
                <a:latin typeface="华文仿宋" panose="02010600040101010101" pitchFamily="2" charset="-122"/>
                <a:ea typeface="华文仿宋" panose="02010600040101010101" pitchFamily="2" charset="-122"/>
              </a:rPr>
              <a:t>这个公式的另一种等价形式是：</a:t>
            </a:r>
            <a:endParaRPr lang="en-US" altLang="zh-CN" sz="2000" b="1" dirty="0">
              <a:latin typeface="华文仿宋" panose="02010600040101010101" pitchFamily="2" charset="-122"/>
              <a:ea typeface="华文仿宋" panose="02010600040101010101" pitchFamily="2" charset="-122"/>
            </a:endParaRPr>
          </a:p>
          <a:p>
            <a:pPr>
              <a:buFont typeface="Wingdings" panose="05000000000000000000" pitchFamily="2" charset="2"/>
              <a:buNone/>
            </a:pPr>
            <a:r>
              <a:rPr lang="en-US" altLang="zh-CN" sz="2000" b="1" dirty="0">
                <a:latin typeface="华文仿宋" panose="02010600040101010101" pitchFamily="2" charset="-122"/>
                <a:ea typeface="华文仿宋" panose="02010600040101010101" pitchFamily="2" charset="-122"/>
              </a:rPr>
              <a:t>	</a:t>
            </a:r>
          </a:p>
          <a:p>
            <a:endParaRPr lang="zh-CN" altLang="en-US" dirty="0"/>
          </a:p>
        </p:txBody>
      </p:sp>
      <p:sp>
        <p:nvSpPr>
          <p:cNvPr id="2970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CDB7ADAD-5326-4FCF-B626-BEADE05FE7A0}" type="slidenum">
              <a:rPr lang="en-US" altLang="zh-CN" smtClean="0"/>
              <a:pPr/>
              <a:t>14</a:t>
            </a:fld>
            <a:endParaRPr lang="en-US" altLang="zh-CN"/>
          </a:p>
        </p:txBody>
      </p:sp>
      <p:pic>
        <p:nvPicPr>
          <p:cNvPr id="29701" name="Picture 2" descr="http://b.hiphotos.baidu.com/baike/s%3D220/sign=926db07dab64034f0bcdc5049fc27980/0b7b02087bf40ad1bb4fb943572c11dfa8eccee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8210" y="2745010"/>
            <a:ext cx="2916238" cy="291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9702" name="Object 5"/>
          <p:cNvGraphicFramePr>
            <a:graphicFrameLocks noChangeAspect="1"/>
          </p:cNvGraphicFramePr>
          <p:nvPr>
            <p:extLst>
              <p:ext uri="{D42A27DB-BD31-4B8C-83A1-F6EECF244321}">
                <p14:modId xmlns:p14="http://schemas.microsoft.com/office/powerpoint/2010/main" val="595659283"/>
              </p:ext>
            </p:extLst>
          </p:nvPr>
        </p:nvGraphicFramePr>
        <p:xfrm>
          <a:off x="569188" y="2744292"/>
          <a:ext cx="4595813" cy="971550"/>
        </p:xfrm>
        <a:graphic>
          <a:graphicData uri="http://schemas.openxmlformats.org/presentationml/2006/ole">
            <mc:AlternateContent xmlns:mc="http://schemas.openxmlformats.org/markup-compatibility/2006">
              <mc:Choice xmlns:v="urn:schemas-microsoft-com:vml" Requires="v">
                <p:oleObj spid="_x0000_s30470" name="公式" r:id="rId4" imgW="1320227" imgH="279279" progId="Equation.3">
                  <p:embed/>
                </p:oleObj>
              </mc:Choice>
              <mc:Fallback>
                <p:oleObj name="公式" r:id="rId4" imgW="1320227" imgH="279279" progId="Equation.3">
                  <p:embed/>
                  <p:pic>
                    <p:nvPicPr>
                      <p:cNvPr id="0" name="Picture 1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188" y="2744292"/>
                        <a:ext cx="4595813" cy="97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3" name="Object 7"/>
          <p:cNvGraphicFramePr>
            <a:graphicFrameLocks noChangeAspect="1"/>
          </p:cNvGraphicFramePr>
          <p:nvPr>
            <p:extLst>
              <p:ext uri="{D42A27DB-BD31-4B8C-83A1-F6EECF244321}">
                <p14:modId xmlns:p14="http://schemas.microsoft.com/office/powerpoint/2010/main" val="1235444951"/>
              </p:ext>
            </p:extLst>
          </p:nvPr>
        </p:nvGraphicFramePr>
        <p:xfrm>
          <a:off x="704081" y="4365104"/>
          <a:ext cx="4371975" cy="1150938"/>
        </p:xfrm>
        <a:graphic>
          <a:graphicData uri="http://schemas.openxmlformats.org/presentationml/2006/ole">
            <mc:AlternateContent xmlns:mc="http://schemas.openxmlformats.org/markup-compatibility/2006">
              <mc:Choice xmlns:v="urn:schemas-microsoft-com:vml" Requires="v">
                <p:oleObj spid="_x0000_s30471" name="Equation" r:id="rId6" imgW="1637589" imgH="431613" progId="Equation.DSMT4">
                  <p:embed/>
                </p:oleObj>
              </mc:Choice>
              <mc:Fallback>
                <p:oleObj name="Equation" r:id="rId6" imgW="1637589" imgH="431613" progId="Equation.DSMT4">
                  <p:embed/>
                  <p:pic>
                    <p:nvPicPr>
                      <p:cNvPr id="0" name="Picture 1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4081" y="4365104"/>
                        <a:ext cx="4371975" cy="1150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a:xfrm>
            <a:off x="457200" y="188913"/>
            <a:ext cx="4330700" cy="688975"/>
          </a:xfrm>
        </p:spPr>
        <p:txBody>
          <a:bodyPr/>
          <a:lstStyle/>
          <a:p>
            <a:pPr eaLnBrk="1" hangingPunct="1"/>
            <a:r>
              <a:rPr lang="zh-CN" altLang="en-US" dirty="0">
                <a:solidFill>
                  <a:srgbClr val="4141FF"/>
                </a:solidFill>
              </a:rPr>
              <a:t>数值属性的相异性</a:t>
            </a:r>
          </a:p>
        </p:txBody>
      </p:sp>
      <p:sp>
        <p:nvSpPr>
          <p:cNvPr id="417795" name="Rectangle 3"/>
          <p:cNvSpPr>
            <a:spLocks noGrp="1" noChangeArrowheads="1"/>
          </p:cNvSpPr>
          <p:nvPr>
            <p:ph type="body" sz="half" idx="1"/>
          </p:nvPr>
        </p:nvSpPr>
        <p:spPr>
          <a:xfrm>
            <a:off x="381000" y="908050"/>
            <a:ext cx="8404225" cy="5218113"/>
          </a:xfrm>
        </p:spPr>
        <p:txBody>
          <a:bodyPr/>
          <a:lstStyle/>
          <a:p>
            <a:pPr lvl="1" eaLnBrk="1" hangingPunct="1"/>
            <a:r>
              <a:rPr lang="en-US" altLang="zh-CN" sz="2200" dirty="0" err="1"/>
              <a:t>Minkowski</a:t>
            </a:r>
            <a:r>
              <a:rPr lang="en-US" altLang="zh-CN" sz="2200" dirty="0"/>
              <a:t> distance(</a:t>
            </a:r>
            <a:r>
              <a:rPr lang="zh-CN" altLang="en-US" dirty="0"/>
              <a:t>闵可夫斯基距离</a:t>
            </a:r>
            <a:r>
              <a:rPr lang="en-US" altLang="zh-CN" sz="2200" dirty="0"/>
              <a:t>)</a:t>
            </a:r>
            <a:endParaRPr lang="en-US" altLang="zh-CN" sz="2200" b="1" dirty="0"/>
          </a:p>
          <a:p>
            <a:pPr lvl="1" eaLnBrk="1" hangingPunct="1">
              <a:buFont typeface="Wingdings" panose="05000000000000000000" pitchFamily="2" charset="2"/>
              <a:buNone/>
            </a:pPr>
            <a:endParaRPr lang="zh-CN" altLang="en-US" sz="2200" dirty="0"/>
          </a:p>
          <a:p>
            <a:pPr lvl="1" eaLnBrk="1" hangingPunct="1">
              <a:buFont typeface="Wingdings" panose="05000000000000000000" pitchFamily="2" charset="2"/>
              <a:buNone/>
            </a:pPr>
            <a:endParaRPr lang="en-US" altLang="zh-CN" sz="2200" dirty="0"/>
          </a:p>
          <a:p>
            <a:pPr lvl="1" eaLnBrk="1" hangingPunct="1">
              <a:buFont typeface="Wingdings" panose="05000000000000000000" pitchFamily="2" charset="2"/>
              <a:buNone/>
            </a:pPr>
            <a:endParaRPr lang="en-US" altLang="zh-CN" sz="2200" dirty="0"/>
          </a:p>
          <a:p>
            <a:pPr lvl="1" eaLnBrk="1" hangingPunct="1">
              <a:buFont typeface="Wingdings" panose="05000000000000000000" pitchFamily="2" charset="2"/>
              <a:buNone/>
            </a:pPr>
            <a:endParaRPr lang="en-US" altLang="zh-CN" sz="2200" dirty="0"/>
          </a:p>
          <a:p>
            <a:pPr lvl="1" eaLnBrk="1" hangingPunct="1">
              <a:buFont typeface="Wingdings" panose="05000000000000000000" pitchFamily="2" charset="2"/>
              <a:buNone/>
            </a:pPr>
            <a:endParaRPr lang="en-US" altLang="zh-CN" sz="2200" dirty="0"/>
          </a:p>
          <a:p>
            <a:pPr lvl="1" eaLnBrk="1" hangingPunct="1">
              <a:buFont typeface="Wingdings" panose="05000000000000000000" pitchFamily="2" charset="2"/>
              <a:buNone/>
            </a:pPr>
            <a:endParaRPr lang="en-US" altLang="zh-CN" sz="2200" dirty="0"/>
          </a:p>
          <a:p>
            <a:pPr lvl="1" eaLnBrk="1" hangingPunct="1"/>
            <a:r>
              <a:rPr lang="zh-CN" altLang="en-US" sz="2200" dirty="0"/>
              <a:t>可以给各个属性加权值，表示不同的重要程度</a:t>
            </a:r>
            <a:r>
              <a:rPr lang="en-US" altLang="zh-CN" sz="2200" dirty="0"/>
              <a:t>:</a:t>
            </a:r>
            <a:endParaRPr lang="en-US" altLang="zh-CN" sz="2200" b="1" dirty="0"/>
          </a:p>
          <a:p>
            <a:pPr lvl="1" eaLnBrk="1" hangingPunct="1"/>
            <a:endParaRPr lang="zh-CN" altLang="en-US" sz="2200" dirty="0"/>
          </a:p>
          <a:p>
            <a:pPr lvl="1" eaLnBrk="1" hangingPunct="1"/>
            <a:endParaRPr lang="zh-CN" altLang="en-US" sz="2200" dirty="0"/>
          </a:p>
        </p:txBody>
      </p:sp>
      <p:pic>
        <p:nvPicPr>
          <p:cNvPr id="417798" name="Picture 6"/>
          <p:cNvPicPr>
            <a:picLocks noGrp="1" noChangeAspect="1" noChangeArrowheads="1"/>
          </p:cNvPicPr>
          <p:nvPr>
            <p:ph sz="quarter" idx="2"/>
          </p:nvPr>
        </p:nvPicPr>
        <p:blipFill>
          <a:blip r:embed="rId3" cstate="print">
            <a:extLst>
              <a:ext uri="{28A0092B-C50C-407E-A947-70E740481C1C}">
                <a14:useLocalDpi xmlns:a14="http://schemas.microsoft.com/office/drawing/2010/main" val="0"/>
              </a:ext>
            </a:extLst>
          </a:blip>
          <a:srcRect/>
          <a:stretch>
            <a:fillRect/>
          </a:stretch>
        </p:blipFill>
        <p:spPr>
          <a:xfrm>
            <a:off x="251520" y="4797152"/>
            <a:ext cx="7416800" cy="766762"/>
          </a:xfrm>
          <a:noFill/>
        </p:spPr>
      </p:pic>
      <p:sp>
        <p:nvSpPr>
          <p:cNvPr id="30722" name="灯片编号占位符 7"/>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9F4DBC5C-0C07-4775-886B-5EA6190C1B15}" type="slidenum">
              <a:rPr lang="en-US" altLang="zh-CN" smtClean="0"/>
              <a:pPr/>
              <a:t>15</a:t>
            </a:fld>
            <a:endParaRPr lang="en-US" altLang="zh-CN"/>
          </a:p>
        </p:txBody>
      </p:sp>
      <p:pic>
        <p:nvPicPr>
          <p:cNvPr id="9" name="Picture 2" descr="http://album.sina.com.cn/pic/001be3AUzy6WWwIjf0G0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24075" y="1449388"/>
            <a:ext cx="4027488"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7795">
                                            <p:txEl>
                                              <p:pRg st="0" end="0"/>
                                            </p:txEl>
                                          </p:spTgt>
                                        </p:tgtEl>
                                        <p:attrNameLst>
                                          <p:attrName>style.visibility</p:attrName>
                                        </p:attrNameLst>
                                      </p:cBhvr>
                                      <p:to>
                                        <p:strVal val="visible"/>
                                      </p:to>
                                    </p:set>
                                    <p:animEffect transition="in" filter="blinds(horizontal)">
                                      <p:cBhvr>
                                        <p:cTn id="7" dur="500"/>
                                        <p:tgtEl>
                                          <p:spTgt spid="417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17795">
                                            <p:txEl>
                                              <p:pRg st="7" end="7"/>
                                            </p:txEl>
                                          </p:spTgt>
                                        </p:tgtEl>
                                        <p:attrNameLst>
                                          <p:attrName>style.visibility</p:attrName>
                                        </p:attrNameLst>
                                      </p:cBhvr>
                                      <p:to>
                                        <p:strVal val="visible"/>
                                      </p:to>
                                    </p:set>
                                    <p:animEffect transition="in" filter="box(in)">
                                      <p:cBhvr>
                                        <p:cTn id="17" dur="500"/>
                                        <p:tgtEl>
                                          <p:spTgt spid="417795">
                                            <p:txEl>
                                              <p:pRg st="7" end="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17798"/>
                                        </p:tgtEl>
                                        <p:attrNameLst>
                                          <p:attrName>style.visibility</p:attrName>
                                        </p:attrNameLst>
                                      </p:cBhvr>
                                      <p:to>
                                        <p:strVal val="visible"/>
                                      </p:to>
                                    </p:set>
                                    <p:animEffect transition="in" filter="box(in)">
                                      <p:cBhvr>
                                        <p:cTn id="22" dur="500"/>
                                        <p:tgtEl>
                                          <p:spTgt spid="417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5"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标题 1"/>
          <p:cNvSpPr>
            <a:spLocks noGrp="1"/>
          </p:cNvSpPr>
          <p:nvPr>
            <p:ph type="title"/>
          </p:nvPr>
        </p:nvSpPr>
        <p:spPr>
          <a:xfrm>
            <a:off x="2627784" y="476672"/>
            <a:ext cx="3538736" cy="796950"/>
          </a:xfrm>
        </p:spPr>
        <p:txBody>
          <a:bodyPr/>
          <a:lstStyle/>
          <a:p>
            <a:r>
              <a:rPr lang="zh-CN" altLang="en-US" sz="4000" dirty="0">
                <a:solidFill>
                  <a:srgbClr val="4141FF"/>
                </a:solidFill>
                <a:latin typeface="楷体" pitchFamily="49" charset="-122"/>
                <a:ea typeface="楷体" pitchFamily="49" charset="-122"/>
              </a:rPr>
              <a:t>余弦相似度</a:t>
            </a:r>
            <a:endParaRPr lang="zh-CN" altLang="en-US" dirty="0">
              <a:solidFill>
                <a:srgbClr val="4141FF"/>
              </a:solidFill>
            </a:endParaRPr>
          </a:p>
        </p:txBody>
      </p:sp>
      <p:sp>
        <p:nvSpPr>
          <p:cNvPr id="3277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4D5F338A-103F-47CB-9804-ADF7BF750AE1}" type="slidenum">
              <a:rPr lang="en-US" altLang="zh-CN" smtClean="0"/>
              <a:pPr/>
              <a:t>16</a:t>
            </a:fld>
            <a:endParaRPr lang="en-US" altLang="zh-CN"/>
          </a:p>
        </p:txBody>
      </p:sp>
      <mc:AlternateContent xmlns:mc="http://schemas.openxmlformats.org/markup-compatibility/2006" xmlns:a14="http://schemas.microsoft.com/office/drawing/2010/main">
        <mc:Choice Requires="a14">
          <p:sp>
            <p:nvSpPr>
              <p:cNvPr id="10" name="Text Box 5">
                <a:extLst>
                  <a:ext uri="{FF2B5EF4-FFF2-40B4-BE49-F238E27FC236}">
                    <a16:creationId xmlns:a16="http://schemas.microsoft.com/office/drawing/2014/main" id="{87ECB8AC-B382-42F0-9C2F-5DAB04F14120}"/>
                  </a:ext>
                </a:extLst>
              </p:cNvPr>
              <p:cNvSpPr txBox="1">
                <a:spLocks noChangeArrowheads="1"/>
              </p:cNvSpPr>
              <p:nvPr/>
            </p:nvSpPr>
            <p:spPr bwMode="auto">
              <a:xfrm>
                <a:off x="179512" y="1713319"/>
                <a:ext cx="8147050" cy="4668009"/>
              </a:xfrm>
              <a:prstGeom prst="rect">
                <a:avLst/>
              </a:prstGeom>
              <a:noFill/>
              <a:ln w="9525">
                <a:noFill/>
                <a:miter lim="800000"/>
                <a:headEnd/>
                <a:tailEnd/>
              </a:ln>
            </p:spPr>
            <p:txBody>
              <a:bodyPr wrap="square">
                <a:spAutoFit/>
              </a:bodyPr>
              <a:lstStyle/>
              <a:p>
                <a:pPr marL="342900" indent="-342900" eaLnBrk="1" hangingPunct="1">
                  <a:buFont typeface="Wingdings" panose="05000000000000000000" pitchFamily="2" charset="2"/>
                  <a:buChar char="Ø"/>
                  <a:defRPr/>
                </a:pPr>
                <a:r>
                  <a:rPr lang="zh-CN" altLang="en-US" sz="2400" dirty="0">
                    <a:solidFill>
                      <a:srgbClr val="4141FF"/>
                    </a:solidFill>
                    <a:latin typeface="楷体" pitchFamily="49" charset="-122"/>
                    <a:ea typeface="楷体" pitchFamily="49" charset="-122"/>
                  </a:rPr>
                  <a:t>余弦相似度用向量空间中两个向量夹角的余弦值作为衡量两个个体间差异的大小。</a:t>
                </a:r>
                <a:endParaRPr lang="en-US" altLang="zh-CN" sz="2400" dirty="0">
                  <a:solidFill>
                    <a:srgbClr val="4141FF"/>
                  </a:solidFill>
                  <a:latin typeface="楷体" pitchFamily="49" charset="-122"/>
                  <a:ea typeface="楷体" pitchFamily="49" charset="-122"/>
                </a:endParaRPr>
              </a:p>
              <a:p>
                <a:pPr marL="342900" indent="-342900" eaLnBrk="1" hangingPunct="1">
                  <a:buFont typeface="Wingdings" panose="05000000000000000000" pitchFamily="2" charset="2"/>
                  <a:buChar char="Ø"/>
                  <a:defRPr/>
                </a:pPr>
                <a:r>
                  <a:rPr lang="zh-CN" altLang="en-US" sz="2400" dirty="0">
                    <a:solidFill>
                      <a:srgbClr val="4141FF"/>
                    </a:solidFill>
                    <a:latin typeface="楷体" pitchFamily="49" charset="-122"/>
                    <a:ea typeface="楷体" pitchFamily="49" charset="-122"/>
                  </a:rPr>
                  <a:t>相比距离度量，余弦相似度更加注重两个向量在方向上的差异，而非距离或长度上。</a:t>
                </a:r>
                <a:endParaRPr lang="en-US" altLang="zh-CN" sz="2400" dirty="0">
                  <a:solidFill>
                    <a:srgbClr val="4141FF"/>
                  </a:solidFill>
                  <a:latin typeface="楷体" pitchFamily="49" charset="-122"/>
                  <a:ea typeface="楷体" pitchFamily="49" charset="-122"/>
                </a:endParaRPr>
              </a:p>
              <a:p>
                <a:pPr marL="342900" indent="-342900" eaLnBrk="1" hangingPunct="1">
                  <a:buFont typeface="Wingdings" panose="05000000000000000000" pitchFamily="2" charset="2"/>
                  <a:buChar char="Ø"/>
                  <a:defRPr/>
                </a:pPr>
                <a14:m>
                  <m:oMath xmlns:m="http://schemas.openxmlformats.org/officeDocument/2006/math">
                    <m:func>
                      <m:funcPr>
                        <m:ctrlPr>
                          <a:rPr lang="en-US" altLang="zh-CN" sz="2400" b="0" i="1" smtClean="0">
                            <a:solidFill>
                              <a:srgbClr val="4141FF"/>
                            </a:solidFill>
                            <a:latin typeface="Cambria Math" panose="02040503050406030204" pitchFamily="18" charset="0"/>
                            <a:ea typeface="楷体" pitchFamily="49" charset="-122"/>
                          </a:rPr>
                        </m:ctrlPr>
                      </m:funcPr>
                      <m:fName>
                        <m:r>
                          <m:rPr>
                            <m:sty m:val="p"/>
                          </m:rPr>
                          <a:rPr lang="en-US" altLang="zh-CN" sz="2400" b="0" i="0" smtClean="0">
                            <a:solidFill>
                              <a:srgbClr val="4141FF"/>
                            </a:solidFill>
                            <a:latin typeface="Cambria Math" panose="02040503050406030204" pitchFamily="18" charset="0"/>
                            <a:ea typeface="楷体" pitchFamily="49" charset="-122"/>
                          </a:rPr>
                          <m:t>cos</m:t>
                        </m:r>
                      </m:fName>
                      <m:e>
                        <m:d>
                          <m:dPr>
                            <m:ctrlPr>
                              <a:rPr lang="en-US" altLang="zh-CN" sz="2400" b="0" i="1" smtClean="0">
                                <a:solidFill>
                                  <a:srgbClr val="4141FF"/>
                                </a:solidFill>
                                <a:latin typeface="Cambria Math" panose="02040503050406030204" pitchFamily="18" charset="0"/>
                                <a:ea typeface="楷体" pitchFamily="49" charset="-122"/>
                              </a:rPr>
                            </m:ctrlPr>
                          </m:dPr>
                          <m:e>
                            <m:r>
                              <a:rPr lang="zh-CN" altLang="en-US" sz="2400" b="0" i="1" smtClean="0">
                                <a:solidFill>
                                  <a:srgbClr val="4141FF"/>
                                </a:solidFill>
                                <a:latin typeface="Cambria Math" panose="02040503050406030204" pitchFamily="18" charset="0"/>
                                <a:ea typeface="楷体" pitchFamily="49" charset="-122"/>
                              </a:rPr>
                              <m:t>𝜃</m:t>
                            </m:r>
                          </m:e>
                        </m:d>
                      </m:e>
                    </m:func>
                    <m:r>
                      <a:rPr lang="en-US" altLang="zh-CN" sz="2400" b="0" i="1" smtClean="0">
                        <a:solidFill>
                          <a:srgbClr val="4141FF"/>
                        </a:solidFill>
                        <a:latin typeface="Cambria Math" panose="02040503050406030204" pitchFamily="18" charset="0"/>
                        <a:ea typeface="楷体" pitchFamily="49" charset="-122"/>
                      </a:rPr>
                      <m:t>=</m:t>
                    </m:r>
                    <m:f>
                      <m:fPr>
                        <m:ctrlPr>
                          <a:rPr lang="en-US" altLang="zh-CN" sz="2400" b="0" i="1" smtClean="0">
                            <a:solidFill>
                              <a:srgbClr val="4141FF"/>
                            </a:solidFill>
                            <a:latin typeface="Cambria Math" panose="02040503050406030204" pitchFamily="18" charset="0"/>
                            <a:ea typeface="楷体" pitchFamily="49" charset="-122"/>
                          </a:rPr>
                        </m:ctrlPr>
                      </m:fPr>
                      <m:num>
                        <m:r>
                          <a:rPr lang="en-US" altLang="zh-CN" sz="2400" b="0" i="1" smtClean="0">
                            <a:solidFill>
                              <a:srgbClr val="4141FF"/>
                            </a:solidFill>
                            <a:latin typeface="Cambria Math" panose="02040503050406030204" pitchFamily="18" charset="0"/>
                            <a:ea typeface="楷体" pitchFamily="49" charset="-122"/>
                          </a:rPr>
                          <m:t>𝑎</m:t>
                        </m:r>
                        <m:r>
                          <a:rPr lang="en-US" altLang="zh-CN" sz="2400" b="0" i="1" smtClean="0">
                            <a:solidFill>
                              <a:srgbClr val="4141FF"/>
                            </a:solidFill>
                            <a:latin typeface="Cambria Math" panose="02040503050406030204" pitchFamily="18" charset="0"/>
                            <a:ea typeface="Cambria Math" panose="02040503050406030204" pitchFamily="18" charset="0"/>
                          </a:rPr>
                          <m:t>∙</m:t>
                        </m:r>
                        <m:r>
                          <a:rPr lang="en-US" altLang="zh-CN" sz="2400" b="0" i="1" smtClean="0">
                            <a:solidFill>
                              <a:srgbClr val="4141FF"/>
                            </a:solidFill>
                            <a:latin typeface="Cambria Math" panose="02040503050406030204" pitchFamily="18" charset="0"/>
                            <a:ea typeface="Cambria Math" panose="02040503050406030204" pitchFamily="18" charset="0"/>
                          </a:rPr>
                          <m:t>𝑏</m:t>
                        </m:r>
                      </m:num>
                      <m:den>
                        <m:d>
                          <m:dPr>
                            <m:begChr m:val="|"/>
                            <m:endChr m:val="|"/>
                            <m:ctrlPr>
                              <a:rPr lang="en-US" altLang="zh-CN" sz="2400" b="0" i="1" smtClean="0">
                                <a:solidFill>
                                  <a:srgbClr val="4141FF"/>
                                </a:solidFill>
                                <a:latin typeface="Cambria Math" panose="02040503050406030204" pitchFamily="18" charset="0"/>
                                <a:ea typeface="楷体" pitchFamily="49" charset="-122"/>
                              </a:rPr>
                            </m:ctrlPr>
                          </m:dPr>
                          <m:e>
                            <m:r>
                              <a:rPr lang="en-US" altLang="zh-CN" sz="2400" b="0" i="1" smtClean="0">
                                <a:solidFill>
                                  <a:srgbClr val="4141FF"/>
                                </a:solidFill>
                                <a:latin typeface="Cambria Math" panose="02040503050406030204" pitchFamily="18" charset="0"/>
                                <a:ea typeface="楷体" pitchFamily="49" charset="-122"/>
                              </a:rPr>
                              <m:t>𝑎</m:t>
                            </m:r>
                          </m:e>
                        </m:d>
                        <m:r>
                          <a:rPr lang="en-US" altLang="zh-CN" sz="2400" b="0" i="1" smtClean="0">
                            <a:solidFill>
                              <a:srgbClr val="4141FF"/>
                            </a:solidFill>
                            <a:latin typeface="Cambria Math" panose="02040503050406030204" pitchFamily="18" charset="0"/>
                            <a:ea typeface="楷体" pitchFamily="49" charset="-122"/>
                          </a:rPr>
                          <m:t>|</m:t>
                        </m:r>
                        <m:r>
                          <a:rPr lang="en-US" altLang="zh-CN" sz="2400" b="0" i="1" smtClean="0">
                            <a:solidFill>
                              <a:srgbClr val="4141FF"/>
                            </a:solidFill>
                            <a:latin typeface="Cambria Math" panose="02040503050406030204" pitchFamily="18" charset="0"/>
                            <a:ea typeface="楷体" pitchFamily="49" charset="-122"/>
                          </a:rPr>
                          <m:t>𝑏</m:t>
                        </m:r>
                        <m:r>
                          <a:rPr lang="en-US" altLang="zh-CN" sz="2400" b="0" i="1" smtClean="0">
                            <a:solidFill>
                              <a:srgbClr val="4141FF"/>
                            </a:solidFill>
                            <a:latin typeface="Cambria Math" panose="02040503050406030204" pitchFamily="18" charset="0"/>
                            <a:ea typeface="楷体" pitchFamily="49" charset="-122"/>
                          </a:rPr>
                          <m:t>|</m:t>
                        </m:r>
                      </m:den>
                    </m:f>
                    <m:r>
                      <a:rPr lang="en-US" altLang="zh-CN" sz="2400" b="0" i="1" smtClean="0">
                        <a:solidFill>
                          <a:srgbClr val="4141FF"/>
                        </a:solidFill>
                        <a:latin typeface="Cambria Math" panose="02040503050406030204" pitchFamily="18" charset="0"/>
                        <a:ea typeface="楷体" pitchFamily="49" charset="-122"/>
                      </a:rPr>
                      <m:t>=</m:t>
                    </m:r>
                    <m:f>
                      <m:fPr>
                        <m:ctrlPr>
                          <a:rPr lang="en-US" altLang="zh-CN" sz="2400" b="0" i="1" smtClean="0">
                            <a:solidFill>
                              <a:srgbClr val="4141FF"/>
                            </a:solidFill>
                            <a:latin typeface="Cambria Math" panose="02040503050406030204" pitchFamily="18" charset="0"/>
                            <a:ea typeface="楷体" pitchFamily="49" charset="-122"/>
                          </a:rPr>
                        </m:ctrlPr>
                      </m:fPr>
                      <m:num>
                        <m:nary>
                          <m:naryPr>
                            <m:chr m:val="∑"/>
                            <m:limLoc m:val="subSup"/>
                            <m:ctrlPr>
                              <a:rPr lang="en-US" altLang="zh-CN" sz="2400" b="0" i="1" smtClean="0">
                                <a:solidFill>
                                  <a:srgbClr val="4141FF"/>
                                </a:solidFill>
                                <a:latin typeface="Cambria Math" panose="02040503050406030204" pitchFamily="18" charset="0"/>
                                <a:ea typeface="楷体" pitchFamily="49" charset="-122"/>
                              </a:rPr>
                            </m:ctrlPr>
                          </m:naryPr>
                          <m:sub>
                            <m:r>
                              <m:rPr>
                                <m:brk m:alnAt="25"/>
                              </m:rPr>
                              <a:rPr lang="en-US" altLang="zh-CN" sz="2400" b="0" i="1" smtClean="0">
                                <a:solidFill>
                                  <a:srgbClr val="4141FF"/>
                                </a:solidFill>
                                <a:latin typeface="Cambria Math" panose="02040503050406030204" pitchFamily="18" charset="0"/>
                                <a:ea typeface="楷体" pitchFamily="49" charset="-122"/>
                              </a:rPr>
                              <m:t>𝑘</m:t>
                            </m:r>
                            <m:r>
                              <a:rPr lang="en-US" altLang="zh-CN" sz="2400" b="0" i="1" smtClean="0">
                                <a:solidFill>
                                  <a:srgbClr val="4141FF"/>
                                </a:solidFill>
                                <a:latin typeface="Cambria Math" panose="02040503050406030204" pitchFamily="18" charset="0"/>
                                <a:ea typeface="楷体" pitchFamily="49" charset="-122"/>
                              </a:rPr>
                              <m:t>=1</m:t>
                            </m:r>
                          </m:sub>
                          <m:sup>
                            <m:r>
                              <a:rPr lang="en-US" altLang="zh-CN" sz="2400" b="0" i="1" smtClean="0">
                                <a:solidFill>
                                  <a:srgbClr val="4141FF"/>
                                </a:solidFill>
                                <a:latin typeface="Cambria Math" panose="02040503050406030204" pitchFamily="18" charset="0"/>
                                <a:ea typeface="楷体" pitchFamily="49" charset="-122"/>
                              </a:rPr>
                              <m:t>𝑛</m:t>
                            </m:r>
                          </m:sup>
                          <m:e>
                            <m:sSub>
                              <m:sSubPr>
                                <m:ctrlPr>
                                  <a:rPr lang="en-US" altLang="zh-CN" sz="2400" b="0" i="1" smtClean="0">
                                    <a:solidFill>
                                      <a:srgbClr val="4141FF"/>
                                    </a:solidFill>
                                    <a:latin typeface="Cambria Math" panose="02040503050406030204" pitchFamily="18" charset="0"/>
                                    <a:ea typeface="楷体" pitchFamily="49" charset="-122"/>
                                  </a:rPr>
                                </m:ctrlPr>
                              </m:sSubPr>
                              <m:e>
                                <m:r>
                                  <a:rPr lang="en-US" altLang="zh-CN" sz="2400" b="0" i="1" smtClean="0">
                                    <a:solidFill>
                                      <a:srgbClr val="4141FF"/>
                                    </a:solidFill>
                                    <a:latin typeface="Cambria Math" panose="02040503050406030204" pitchFamily="18" charset="0"/>
                                    <a:ea typeface="楷体" pitchFamily="49" charset="-122"/>
                                  </a:rPr>
                                  <m:t>𝑥</m:t>
                                </m:r>
                              </m:e>
                              <m:sub>
                                <m:r>
                                  <a:rPr lang="en-US" altLang="zh-CN" sz="2400" b="0" i="1" smtClean="0">
                                    <a:solidFill>
                                      <a:srgbClr val="4141FF"/>
                                    </a:solidFill>
                                    <a:latin typeface="Cambria Math" panose="02040503050406030204" pitchFamily="18" charset="0"/>
                                    <a:ea typeface="楷体" pitchFamily="49" charset="-122"/>
                                  </a:rPr>
                                  <m:t>1</m:t>
                                </m:r>
                                <m:r>
                                  <a:rPr lang="en-US" altLang="zh-CN" sz="2400" b="0" i="1" smtClean="0">
                                    <a:solidFill>
                                      <a:srgbClr val="4141FF"/>
                                    </a:solidFill>
                                    <a:latin typeface="Cambria Math" panose="02040503050406030204" pitchFamily="18" charset="0"/>
                                    <a:ea typeface="楷体" pitchFamily="49" charset="-122"/>
                                  </a:rPr>
                                  <m:t>𝑘</m:t>
                                </m:r>
                              </m:sub>
                            </m:sSub>
                            <m:sSub>
                              <m:sSubPr>
                                <m:ctrlPr>
                                  <a:rPr lang="en-US" altLang="zh-CN" sz="2400" b="0" i="1" smtClean="0">
                                    <a:solidFill>
                                      <a:srgbClr val="4141FF"/>
                                    </a:solidFill>
                                    <a:latin typeface="Cambria Math" panose="02040503050406030204" pitchFamily="18" charset="0"/>
                                    <a:ea typeface="楷体" pitchFamily="49" charset="-122"/>
                                  </a:rPr>
                                </m:ctrlPr>
                              </m:sSubPr>
                              <m:e>
                                <m:r>
                                  <a:rPr lang="en-US" altLang="zh-CN" sz="2400" b="0" i="1" smtClean="0">
                                    <a:solidFill>
                                      <a:srgbClr val="4141FF"/>
                                    </a:solidFill>
                                    <a:latin typeface="Cambria Math" panose="02040503050406030204" pitchFamily="18" charset="0"/>
                                    <a:ea typeface="楷体" pitchFamily="49" charset="-122"/>
                                  </a:rPr>
                                  <m:t>𝑥</m:t>
                                </m:r>
                              </m:e>
                              <m:sub>
                                <m:r>
                                  <a:rPr lang="en-US" altLang="zh-CN" sz="2400" b="0" i="1" smtClean="0">
                                    <a:solidFill>
                                      <a:srgbClr val="4141FF"/>
                                    </a:solidFill>
                                    <a:latin typeface="Cambria Math" panose="02040503050406030204" pitchFamily="18" charset="0"/>
                                    <a:ea typeface="楷体" pitchFamily="49" charset="-122"/>
                                  </a:rPr>
                                  <m:t>2</m:t>
                                </m:r>
                                <m:r>
                                  <a:rPr lang="en-US" altLang="zh-CN" sz="2400" b="0" i="1" smtClean="0">
                                    <a:solidFill>
                                      <a:srgbClr val="4141FF"/>
                                    </a:solidFill>
                                    <a:latin typeface="Cambria Math" panose="02040503050406030204" pitchFamily="18" charset="0"/>
                                    <a:ea typeface="楷体" pitchFamily="49" charset="-122"/>
                                  </a:rPr>
                                  <m:t>𝑘</m:t>
                                </m:r>
                              </m:sub>
                            </m:sSub>
                          </m:e>
                        </m:nary>
                      </m:num>
                      <m:den>
                        <m:rad>
                          <m:radPr>
                            <m:degHide m:val="on"/>
                            <m:ctrlPr>
                              <a:rPr lang="en-US" altLang="zh-CN" sz="2400" b="0" i="1" smtClean="0">
                                <a:solidFill>
                                  <a:srgbClr val="4141FF"/>
                                </a:solidFill>
                                <a:latin typeface="Cambria Math" panose="02040503050406030204" pitchFamily="18" charset="0"/>
                                <a:ea typeface="楷体" pitchFamily="49" charset="-122"/>
                              </a:rPr>
                            </m:ctrlPr>
                          </m:radPr>
                          <m:deg/>
                          <m:e>
                            <m:nary>
                              <m:naryPr>
                                <m:chr m:val="∑"/>
                                <m:limLoc m:val="subSup"/>
                                <m:ctrlPr>
                                  <a:rPr lang="en-US" altLang="zh-CN" sz="2400" b="0" i="1" smtClean="0">
                                    <a:solidFill>
                                      <a:srgbClr val="4141FF"/>
                                    </a:solidFill>
                                    <a:latin typeface="Cambria Math" panose="02040503050406030204" pitchFamily="18" charset="0"/>
                                    <a:ea typeface="楷体" pitchFamily="49" charset="-122"/>
                                  </a:rPr>
                                </m:ctrlPr>
                              </m:naryPr>
                              <m:sub>
                                <m:r>
                                  <m:rPr>
                                    <m:brk m:alnAt="25"/>
                                  </m:rPr>
                                  <a:rPr lang="en-US" altLang="zh-CN" sz="2400" b="0" i="1" smtClean="0">
                                    <a:solidFill>
                                      <a:srgbClr val="4141FF"/>
                                    </a:solidFill>
                                    <a:latin typeface="Cambria Math" panose="02040503050406030204" pitchFamily="18" charset="0"/>
                                    <a:ea typeface="楷体" pitchFamily="49" charset="-122"/>
                                  </a:rPr>
                                  <m:t>𝑘</m:t>
                                </m:r>
                                <m:r>
                                  <a:rPr lang="en-US" altLang="zh-CN" sz="2400" b="0" i="1" smtClean="0">
                                    <a:solidFill>
                                      <a:srgbClr val="4141FF"/>
                                    </a:solidFill>
                                    <a:latin typeface="Cambria Math" panose="02040503050406030204" pitchFamily="18" charset="0"/>
                                    <a:ea typeface="楷体" pitchFamily="49" charset="-122"/>
                                  </a:rPr>
                                  <m:t>=1</m:t>
                                </m:r>
                              </m:sub>
                              <m:sup>
                                <m:r>
                                  <a:rPr lang="en-US" altLang="zh-CN" sz="2400" b="0" i="1" smtClean="0">
                                    <a:solidFill>
                                      <a:srgbClr val="4141FF"/>
                                    </a:solidFill>
                                    <a:latin typeface="Cambria Math" panose="02040503050406030204" pitchFamily="18" charset="0"/>
                                    <a:ea typeface="楷体" pitchFamily="49" charset="-122"/>
                                  </a:rPr>
                                  <m:t>𝑛</m:t>
                                </m:r>
                              </m:sup>
                              <m:e>
                                <m:sSubSup>
                                  <m:sSubSupPr>
                                    <m:ctrlPr>
                                      <a:rPr lang="en-US" altLang="zh-CN" sz="2400" b="0" i="1" smtClean="0">
                                        <a:solidFill>
                                          <a:srgbClr val="4141FF"/>
                                        </a:solidFill>
                                        <a:latin typeface="Cambria Math" panose="02040503050406030204" pitchFamily="18" charset="0"/>
                                        <a:ea typeface="楷体" pitchFamily="49" charset="-122"/>
                                      </a:rPr>
                                    </m:ctrlPr>
                                  </m:sSubSupPr>
                                  <m:e>
                                    <m:r>
                                      <a:rPr lang="en-US" altLang="zh-CN" sz="2400" b="0" i="1" smtClean="0">
                                        <a:solidFill>
                                          <a:srgbClr val="4141FF"/>
                                        </a:solidFill>
                                        <a:latin typeface="Cambria Math" panose="02040503050406030204" pitchFamily="18" charset="0"/>
                                        <a:ea typeface="楷体" pitchFamily="49" charset="-122"/>
                                      </a:rPr>
                                      <m:t>𝑥</m:t>
                                    </m:r>
                                  </m:e>
                                  <m:sub>
                                    <m:r>
                                      <a:rPr lang="en-US" altLang="zh-CN" sz="2400" b="0" i="1" smtClean="0">
                                        <a:solidFill>
                                          <a:srgbClr val="4141FF"/>
                                        </a:solidFill>
                                        <a:latin typeface="Cambria Math" panose="02040503050406030204" pitchFamily="18" charset="0"/>
                                        <a:ea typeface="楷体" pitchFamily="49" charset="-122"/>
                                      </a:rPr>
                                      <m:t>1</m:t>
                                    </m:r>
                                    <m:r>
                                      <a:rPr lang="en-US" altLang="zh-CN" sz="2400" b="0" i="1" smtClean="0">
                                        <a:solidFill>
                                          <a:srgbClr val="4141FF"/>
                                        </a:solidFill>
                                        <a:latin typeface="Cambria Math" panose="02040503050406030204" pitchFamily="18" charset="0"/>
                                        <a:ea typeface="楷体" pitchFamily="49" charset="-122"/>
                                      </a:rPr>
                                      <m:t>𝑘</m:t>
                                    </m:r>
                                  </m:sub>
                                  <m:sup>
                                    <m:r>
                                      <a:rPr lang="en-US" altLang="zh-CN" sz="2400" b="0" i="1" smtClean="0">
                                        <a:solidFill>
                                          <a:srgbClr val="4141FF"/>
                                        </a:solidFill>
                                        <a:latin typeface="Cambria Math" panose="02040503050406030204" pitchFamily="18" charset="0"/>
                                        <a:ea typeface="楷体" pitchFamily="49" charset="-122"/>
                                      </a:rPr>
                                      <m:t>2</m:t>
                                    </m:r>
                                  </m:sup>
                                </m:sSubSup>
                              </m:e>
                            </m:nary>
                          </m:e>
                        </m:rad>
                        <m:rad>
                          <m:radPr>
                            <m:degHide m:val="on"/>
                            <m:ctrlPr>
                              <a:rPr lang="en-US" altLang="zh-CN" sz="2400" i="1">
                                <a:solidFill>
                                  <a:srgbClr val="4141FF"/>
                                </a:solidFill>
                                <a:latin typeface="Cambria Math" panose="02040503050406030204" pitchFamily="18" charset="0"/>
                                <a:ea typeface="楷体" pitchFamily="49" charset="-122"/>
                              </a:rPr>
                            </m:ctrlPr>
                          </m:radPr>
                          <m:deg/>
                          <m:e>
                            <m:nary>
                              <m:naryPr>
                                <m:chr m:val="∑"/>
                                <m:limLoc m:val="subSup"/>
                                <m:ctrlPr>
                                  <a:rPr lang="en-US" altLang="zh-CN" sz="2400" i="1">
                                    <a:solidFill>
                                      <a:srgbClr val="4141FF"/>
                                    </a:solidFill>
                                    <a:latin typeface="Cambria Math" panose="02040503050406030204" pitchFamily="18" charset="0"/>
                                    <a:ea typeface="楷体" pitchFamily="49" charset="-122"/>
                                  </a:rPr>
                                </m:ctrlPr>
                              </m:naryPr>
                              <m:sub>
                                <m:r>
                                  <m:rPr>
                                    <m:brk m:alnAt="25"/>
                                  </m:rPr>
                                  <a:rPr lang="en-US" altLang="zh-CN" sz="2400" i="1">
                                    <a:solidFill>
                                      <a:srgbClr val="4141FF"/>
                                    </a:solidFill>
                                    <a:latin typeface="Cambria Math" panose="02040503050406030204" pitchFamily="18" charset="0"/>
                                    <a:ea typeface="楷体" pitchFamily="49" charset="-122"/>
                                  </a:rPr>
                                  <m:t>𝑘</m:t>
                                </m:r>
                                <m:r>
                                  <a:rPr lang="en-US" altLang="zh-CN" sz="2400" i="1">
                                    <a:solidFill>
                                      <a:srgbClr val="4141FF"/>
                                    </a:solidFill>
                                    <a:latin typeface="Cambria Math" panose="02040503050406030204" pitchFamily="18" charset="0"/>
                                    <a:ea typeface="楷体" pitchFamily="49" charset="-122"/>
                                  </a:rPr>
                                  <m:t>=1</m:t>
                                </m:r>
                              </m:sub>
                              <m:sup>
                                <m:r>
                                  <a:rPr lang="en-US" altLang="zh-CN" sz="2400" i="1">
                                    <a:solidFill>
                                      <a:srgbClr val="4141FF"/>
                                    </a:solidFill>
                                    <a:latin typeface="Cambria Math" panose="02040503050406030204" pitchFamily="18" charset="0"/>
                                    <a:ea typeface="楷体" pitchFamily="49" charset="-122"/>
                                  </a:rPr>
                                  <m:t>𝑛</m:t>
                                </m:r>
                              </m:sup>
                              <m:e>
                                <m:sSubSup>
                                  <m:sSubSupPr>
                                    <m:ctrlPr>
                                      <a:rPr lang="en-US" altLang="zh-CN" sz="2400" i="1">
                                        <a:solidFill>
                                          <a:srgbClr val="4141FF"/>
                                        </a:solidFill>
                                        <a:latin typeface="Cambria Math" panose="02040503050406030204" pitchFamily="18" charset="0"/>
                                        <a:ea typeface="楷体" pitchFamily="49" charset="-122"/>
                                      </a:rPr>
                                    </m:ctrlPr>
                                  </m:sSubSupPr>
                                  <m:e>
                                    <m:r>
                                      <a:rPr lang="en-US" altLang="zh-CN" sz="2400" i="1">
                                        <a:solidFill>
                                          <a:srgbClr val="4141FF"/>
                                        </a:solidFill>
                                        <a:latin typeface="Cambria Math" panose="02040503050406030204" pitchFamily="18" charset="0"/>
                                        <a:ea typeface="楷体" pitchFamily="49" charset="-122"/>
                                      </a:rPr>
                                      <m:t>𝑥</m:t>
                                    </m:r>
                                  </m:e>
                                  <m:sub>
                                    <m:r>
                                      <a:rPr lang="en-US" altLang="zh-CN" sz="2400" b="0" i="1" smtClean="0">
                                        <a:solidFill>
                                          <a:srgbClr val="4141FF"/>
                                        </a:solidFill>
                                        <a:latin typeface="Cambria Math" panose="02040503050406030204" pitchFamily="18" charset="0"/>
                                        <a:ea typeface="楷体" pitchFamily="49" charset="-122"/>
                                      </a:rPr>
                                      <m:t>2</m:t>
                                    </m:r>
                                    <m:r>
                                      <a:rPr lang="en-US" altLang="zh-CN" sz="2400" i="1">
                                        <a:solidFill>
                                          <a:srgbClr val="4141FF"/>
                                        </a:solidFill>
                                        <a:latin typeface="Cambria Math" panose="02040503050406030204" pitchFamily="18" charset="0"/>
                                        <a:ea typeface="楷体" pitchFamily="49" charset="-122"/>
                                      </a:rPr>
                                      <m:t>𝑘</m:t>
                                    </m:r>
                                  </m:sub>
                                  <m:sup>
                                    <m:r>
                                      <a:rPr lang="en-US" altLang="zh-CN" sz="2400" i="1">
                                        <a:solidFill>
                                          <a:srgbClr val="4141FF"/>
                                        </a:solidFill>
                                        <a:latin typeface="Cambria Math" panose="02040503050406030204" pitchFamily="18" charset="0"/>
                                        <a:ea typeface="楷体" pitchFamily="49" charset="-122"/>
                                      </a:rPr>
                                      <m:t>2</m:t>
                                    </m:r>
                                  </m:sup>
                                </m:sSubSup>
                              </m:e>
                            </m:nary>
                          </m:e>
                        </m:rad>
                      </m:den>
                    </m:f>
                  </m:oMath>
                </a14:m>
                <a:r>
                  <a:rPr lang="en-US" altLang="zh-CN" sz="2400" dirty="0">
                    <a:solidFill>
                      <a:srgbClr val="4141FF"/>
                    </a:solidFill>
                    <a:latin typeface="楷体" pitchFamily="49" charset="-122"/>
                    <a:ea typeface="楷体" pitchFamily="49" charset="-122"/>
                  </a:rPr>
                  <a:t>	</a:t>
                </a:r>
              </a:p>
              <a:p>
                <a:pPr marL="342900" indent="-342900" eaLnBrk="1" hangingPunct="1">
                  <a:buFont typeface="Wingdings" panose="05000000000000000000" pitchFamily="2" charset="2"/>
                  <a:buChar char="Ø"/>
                  <a:defRPr/>
                </a:pPr>
                <a:r>
                  <a:rPr lang="zh-CN" altLang="en-US" sz="2400" dirty="0">
                    <a:solidFill>
                      <a:srgbClr val="4141FF"/>
                    </a:solidFill>
                    <a:latin typeface="楷体" pitchFamily="49" charset="-122"/>
                    <a:ea typeface="楷体" pitchFamily="49" charset="-122"/>
                  </a:rPr>
                  <a:t>例：</a:t>
                </a:r>
                <a:endParaRPr lang="en-US" altLang="zh-CN" sz="2400" dirty="0">
                  <a:solidFill>
                    <a:srgbClr val="4141FF"/>
                  </a:solidFill>
                  <a:latin typeface="楷体" pitchFamily="49" charset="-122"/>
                  <a:ea typeface="楷体" pitchFamily="49" charset="-122"/>
                </a:endParaRPr>
              </a:p>
              <a:p>
                <a:pPr marL="800100" lvl="1" indent="-342900" eaLnBrk="1" hangingPunct="1">
                  <a:buFont typeface="Wingdings" panose="05000000000000000000" pitchFamily="2" charset="2"/>
                  <a:buChar char="ü"/>
                  <a:defRPr/>
                </a:pPr>
                <a:r>
                  <a:rPr lang="zh-CN" altLang="en-US" sz="2400" dirty="0">
                    <a:solidFill>
                      <a:srgbClr val="4141FF"/>
                    </a:solidFill>
                    <a:latin typeface="楷体" pitchFamily="49" charset="-122"/>
                    <a:ea typeface="楷体" pitchFamily="49" charset="-122"/>
                  </a:rPr>
                  <a:t>当两条新闻向量夹角余弦等于</a:t>
                </a:r>
                <a:r>
                  <a:rPr lang="en-US" altLang="zh-CN" sz="2400" dirty="0">
                    <a:solidFill>
                      <a:srgbClr val="4141FF"/>
                    </a:solidFill>
                    <a:latin typeface="楷体" pitchFamily="49" charset="-122"/>
                    <a:ea typeface="楷体" pitchFamily="49" charset="-122"/>
                  </a:rPr>
                  <a:t>1</a:t>
                </a:r>
                <a:r>
                  <a:rPr lang="zh-CN" altLang="en-US" sz="2400" dirty="0">
                    <a:solidFill>
                      <a:srgbClr val="4141FF"/>
                    </a:solidFill>
                    <a:latin typeface="楷体" pitchFamily="49" charset="-122"/>
                    <a:ea typeface="楷体" pitchFamily="49" charset="-122"/>
                  </a:rPr>
                  <a:t>时，这两条新闻完全重复（用这个办法可以删除爬虫所收集网页中的重复网页）</a:t>
                </a:r>
                <a:endParaRPr lang="en-US" altLang="zh-CN" sz="2400" dirty="0">
                  <a:solidFill>
                    <a:srgbClr val="4141FF"/>
                  </a:solidFill>
                  <a:latin typeface="楷体" pitchFamily="49" charset="-122"/>
                  <a:ea typeface="楷体" pitchFamily="49" charset="-122"/>
                </a:endParaRPr>
              </a:p>
              <a:p>
                <a:pPr marL="800100" lvl="1" indent="-342900" eaLnBrk="1" hangingPunct="1">
                  <a:buFont typeface="Wingdings" panose="05000000000000000000" pitchFamily="2" charset="2"/>
                  <a:buChar char="ü"/>
                  <a:defRPr/>
                </a:pPr>
                <a:r>
                  <a:rPr lang="zh-CN" altLang="en-US" sz="2400" dirty="0">
                    <a:solidFill>
                      <a:srgbClr val="4141FF"/>
                    </a:solidFill>
                    <a:latin typeface="楷体" pitchFamily="49" charset="-122"/>
                    <a:ea typeface="楷体" pitchFamily="49" charset="-122"/>
                  </a:rPr>
                  <a:t>当夹角的余弦值接近于</a:t>
                </a:r>
                <a:r>
                  <a:rPr lang="en-US" altLang="zh-CN" sz="2400" dirty="0">
                    <a:solidFill>
                      <a:srgbClr val="4141FF"/>
                    </a:solidFill>
                    <a:latin typeface="楷体" pitchFamily="49" charset="-122"/>
                    <a:ea typeface="楷体" pitchFamily="49" charset="-122"/>
                  </a:rPr>
                  <a:t>1</a:t>
                </a:r>
                <a:r>
                  <a:rPr lang="zh-CN" altLang="en-US" sz="2400" dirty="0">
                    <a:solidFill>
                      <a:srgbClr val="4141FF"/>
                    </a:solidFill>
                    <a:latin typeface="楷体" pitchFamily="49" charset="-122"/>
                    <a:ea typeface="楷体" pitchFamily="49" charset="-122"/>
                  </a:rPr>
                  <a:t>时，两条新闻相似（可以用作文本分类）；夹角的余弦越小，两条新闻越不相关。</a:t>
                </a:r>
                <a:endParaRPr lang="zh-CN" altLang="en-US" dirty="0">
                  <a:solidFill>
                    <a:srgbClr val="4141FF"/>
                  </a:solidFill>
                  <a:latin typeface="Arial" charset="0"/>
                  <a:ea typeface="微软雅黑" pitchFamily="34" charset="-122"/>
                </a:endParaRPr>
              </a:p>
            </p:txBody>
          </p:sp>
        </mc:Choice>
        <mc:Fallback xmlns="">
          <p:sp>
            <p:nvSpPr>
              <p:cNvPr id="10" name="Text Box 5">
                <a:extLst>
                  <a:ext uri="{FF2B5EF4-FFF2-40B4-BE49-F238E27FC236}">
                    <a16:creationId xmlns:a16="http://schemas.microsoft.com/office/drawing/2014/main" id="{87ECB8AC-B382-42F0-9C2F-5DAB04F14120}"/>
                  </a:ext>
                </a:extLst>
              </p:cNvPr>
              <p:cNvSpPr txBox="1">
                <a:spLocks noRot="1" noChangeAspect="1" noMove="1" noResize="1" noEditPoints="1" noAdjustHandles="1" noChangeArrowheads="1" noChangeShapeType="1" noTextEdit="1"/>
              </p:cNvSpPr>
              <p:nvPr/>
            </p:nvSpPr>
            <p:spPr bwMode="auto">
              <a:xfrm>
                <a:off x="179512" y="1713319"/>
                <a:ext cx="8147050" cy="4668009"/>
              </a:xfrm>
              <a:prstGeom prst="rect">
                <a:avLst/>
              </a:prstGeom>
              <a:blipFill>
                <a:blip r:embed="rId2"/>
                <a:stretch>
                  <a:fillRect l="-972" t="-1044" r="-1122" b="-1697"/>
                </a:stretch>
              </a:blipFill>
              <a:ln w="9525">
                <a:noFill/>
                <a:miter lim="800000"/>
                <a:headEnd/>
                <a:tailEnd/>
              </a:ln>
            </p:spPr>
            <p:txBody>
              <a:bodyPr/>
              <a:lstStyle/>
              <a:p>
                <a:r>
                  <a:rPr lang="zh-CN" altLang="en-US">
                    <a:noFill/>
                  </a:rPr>
                  <a:t> </a:t>
                </a: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fade">
                                      <p:cBhvr>
                                        <p:cTn id="14" dur="1000"/>
                                        <p:tgtEl>
                                          <p:spTgt spid="10">
                                            <p:txEl>
                                              <p:pRg st="1" end="1"/>
                                            </p:txEl>
                                          </p:spTgt>
                                        </p:tgtEl>
                                      </p:cBhvr>
                                    </p:animEffect>
                                    <p:anim calcmode="lin" valueType="num">
                                      <p:cBhvr>
                                        <p:cTn id="15"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Effect transition="in" filter="fade">
                                      <p:cBhvr>
                                        <p:cTn id="21" dur="1000"/>
                                        <p:tgtEl>
                                          <p:spTgt spid="10">
                                            <p:txEl>
                                              <p:pRg st="2" end="2"/>
                                            </p:txEl>
                                          </p:spTgt>
                                        </p:tgtEl>
                                      </p:cBhvr>
                                    </p:animEffect>
                                    <p:anim calcmode="lin" valueType="num">
                                      <p:cBhvr>
                                        <p:cTn id="22"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3" end="3"/>
                                            </p:txEl>
                                          </p:spTgt>
                                        </p:tgtEl>
                                        <p:attrNameLst>
                                          <p:attrName>style.visibility</p:attrName>
                                        </p:attrNameLst>
                                      </p:cBhvr>
                                      <p:to>
                                        <p:strVal val="visible"/>
                                      </p:to>
                                    </p:set>
                                    <p:animEffect transition="in" filter="fade">
                                      <p:cBhvr>
                                        <p:cTn id="28" dur="1000"/>
                                        <p:tgtEl>
                                          <p:spTgt spid="10">
                                            <p:txEl>
                                              <p:pRg st="3" end="3"/>
                                            </p:txEl>
                                          </p:spTgt>
                                        </p:tgtEl>
                                      </p:cBhvr>
                                    </p:animEffect>
                                    <p:anim calcmode="lin" valueType="num">
                                      <p:cBhvr>
                                        <p:cTn id="29"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0">
                                            <p:txEl>
                                              <p:pRg st="4" end="4"/>
                                            </p:txEl>
                                          </p:spTgt>
                                        </p:tgtEl>
                                        <p:attrNameLst>
                                          <p:attrName>style.visibility</p:attrName>
                                        </p:attrNameLst>
                                      </p:cBhvr>
                                      <p:to>
                                        <p:strVal val="visible"/>
                                      </p:to>
                                    </p:set>
                                    <p:animEffect transition="in" filter="fade">
                                      <p:cBhvr>
                                        <p:cTn id="33" dur="1000"/>
                                        <p:tgtEl>
                                          <p:spTgt spid="10">
                                            <p:txEl>
                                              <p:pRg st="4" end="4"/>
                                            </p:txEl>
                                          </p:spTgt>
                                        </p:tgtEl>
                                      </p:cBhvr>
                                    </p:animEffect>
                                    <p:anim calcmode="lin" valueType="num">
                                      <p:cBhvr>
                                        <p:cTn id="34"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10">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0">
                                            <p:txEl>
                                              <p:pRg st="5" end="5"/>
                                            </p:txEl>
                                          </p:spTgt>
                                        </p:tgtEl>
                                        <p:attrNameLst>
                                          <p:attrName>style.visibility</p:attrName>
                                        </p:attrNameLst>
                                      </p:cBhvr>
                                      <p:to>
                                        <p:strVal val="visible"/>
                                      </p:to>
                                    </p:set>
                                    <p:animEffect transition="in" filter="fade">
                                      <p:cBhvr>
                                        <p:cTn id="38" dur="1000"/>
                                        <p:tgtEl>
                                          <p:spTgt spid="10">
                                            <p:txEl>
                                              <p:pRg st="5" end="5"/>
                                            </p:txEl>
                                          </p:spTgt>
                                        </p:tgtEl>
                                      </p:cBhvr>
                                    </p:animEffect>
                                    <p:anim calcmode="lin" valueType="num">
                                      <p:cBhvr>
                                        <p:cTn id="39"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713218-4CF8-408A-B980-08967FFF73A0}"/>
              </a:ext>
            </a:extLst>
          </p:cNvPr>
          <p:cNvSpPr>
            <a:spLocks noGrp="1"/>
          </p:cNvSpPr>
          <p:nvPr>
            <p:ph type="title"/>
          </p:nvPr>
        </p:nvSpPr>
        <p:spPr/>
        <p:txBody>
          <a:bodyPr/>
          <a:lstStyle/>
          <a:p>
            <a:r>
              <a:rPr lang="zh-CN" altLang="en-US" sz="4000" dirty="0">
                <a:solidFill>
                  <a:srgbClr val="0000CC"/>
                </a:solidFill>
                <a:latin typeface="+mj-ea"/>
              </a:rPr>
              <a:t>调整余弦相似度</a:t>
            </a:r>
            <a:endParaRPr lang="zh-CN" altLang="en-US" dirty="0">
              <a:solidFill>
                <a:srgbClr val="0000CC"/>
              </a:solidFill>
              <a:latin typeface="+mj-ea"/>
            </a:endParaRPr>
          </a:p>
        </p:txBody>
      </p:sp>
      <p:sp>
        <p:nvSpPr>
          <p:cNvPr id="3" name="文本占位符 2">
            <a:extLst>
              <a:ext uri="{FF2B5EF4-FFF2-40B4-BE49-F238E27FC236}">
                <a16:creationId xmlns:a16="http://schemas.microsoft.com/office/drawing/2014/main" id="{7D49972F-FEB2-4B87-B216-6DAF61098563}"/>
              </a:ext>
            </a:extLst>
          </p:cNvPr>
          <p:cNvSpPr>
            <a:spLocks noGrp="1"/>
          </p:cNvSpPr>
          <p:nvPr>
            <p:ph type="body" sz="half" idx="1"/>
          </p:nvPr>
        </p:nvSpPr>
        <p:spPr>
          <a:xfrm>
            <a:off x="0" y="1453094"/>
            <a:ext cx="7543800" cy="4411662"/>
          </a:xfrm>
        </p:spPr>
        <p:txBody>
          <a:bodyPr>
            <a:normAutofit lnSpcReduction="10000"/>
          </a:bodyPr>
          <a:lstStyle/>
          <a:p>
            <a:pPr>
              <a:buFont typeface="Wingdings" panose="05000000000000000000" pitchFamily="2" charset="2"/>
              <a:buChar char="Ø"/>
              <a:defRPr/>
            </a:pPr>
            <a:r>
              <a:rPr lang="zh-CN" altLang="en-US" sz="2400" dirty="0">
                <a:solidFill>
                  <a:srgbClr val="4141FF"/>
                </a:solidFill>
                <a:latin typeface="华文仿宋" panose="02010600040101010101" pitchFamily="2" charset="-122"/>
                <a:ea typeface="华文仿宋" panose="02010600040101010101" pitchFamily="2" charset="-122"/>
              </a:rPr>
              <a:t>余弦相似度更多的是从方向上区分差异，而对绝对的数值不敏感，因此没法衡量每个维度上数值的差异。</a:t>
            </a:r>
            <a:endParaRPr lang="en-US" altLang="zh-CN" sz="2400" dirty="0">
              <a:solidFill>
                <a:srgbClr val="4141FF"/>
              </a:solidFill>
              <a:latin typeface="华文仿宋" panose="02010600040101010101" pitchFamily="2" charset="-122"/>
              <a:ea typeface="华文仿宋" panose="02010600040101010101" pitchFamily="2" charset="-122"/>
            </a:endParaRPr>
          </a:p>
          <a:p>
            <a:pPr>
              <a:buFont typeface="Wingdings" panose="05000000000000000000" pitchFamily="2" charset="2"/>
              <a:buChar char="Ø"/>
              <a:defRPr/>
            </a:pPr>
            <a:r>
              <a:rPr lang="zh-CN" altLang="en-US" sz="2400" dirty="0">
                <a:solidFill>
                  <a:srgbClr val="4141FF"/>
                </a:solidFill>
                <a:latin typeface="华文仿宋" panose="02010600040101010101" pitchFamily="2" charset="-122"/>
                <a:ea typeface="华文仿宋" panose="02010600040101010101" pitchFamily="2" charset="-122"/>
              </a:rPr>
              <a:t>需要修正这种不合理性，就出现了</a:t>
            </a:r>
            <a:r>
              <a:rPr lang="zh-CN" altLang="en-US" sz="2400" b="1" dirty="0">
                <a:solidFill>
                  <a:srgbClr val="4141FF"/>
                </a:solidFill>
                <a:latin typeface="华文仿宋" panose="02010600040101010101" pitchFamily="2" charset="-122"/>
                <a:ea typeface="华文仿宋" panose="02010600040101010101" pitchFamily="2" charset="-122"/>
              </a:rPr>
              <a:t>调整余弦相似度</a:t>
            </a:r>
            <a:r>
              <a:rPr lang="zh-CN" altLang="en-US" sz="2400" dirty="0">
                <a:solidFill>
                  <a:srgbClr val="4141FF"/>
                </a:solidFill>
                <a:latin typeface="华文仿宋" panose="02010600040101010101" pitchFamily="2" charset="-122"/>
                <a:ea typeface="华文仿宋" panose="02010600040101010101" pitchFamily="2" charset="-122"/>
              </a:rPr>
              <a:t>，即所有维度上的数值都减去一个均值。</a:t>
            </a:r>
            <a:endParaRPr lang="en-US" altLang="zh-CN" sz="2400" dirty="0">
              <a:solidFill>
                <a:srgbClr val="4141FF"/>
              </a:solidFill>
              <a:latin typeface="华文仿宋" panose="02010600040101010101" pitchFamily="2" charset="-122"/>
              <a:ea typeface="华文仿宋" panose="02010600040101010101" pitchFamily="2" charset="-122"/>
            </a:endParaRPr>
          </a:p>
          <a:p>
            <a:pPr>
              <a:buFont typeface="Wingdings" panose="05000000000000000000" pitchFamily="2" charset="2"/>
              <a:buChar char="Ø"/>
              <a:defRPr/>
            </a:pPr>
            <a:r>
              <a:rPr lang="zh-CN" altLang="en-US" sz="2400" dirty="0">
                <a:solidFill>
                  <a:srgbClr val="4141FF"/>
                </a:solidFill>
                <a:latin typeface="华文仿宋" panose="02010600040101010101" pitchFamily="2" charset="-122"/>
                <a:ea typeface="华文仿宋" panose="02010600040101010101" pitchFamily="2" charset="-122"/>
              </a:rPr>
              <a:t>例：用户对内容评分，按</a:t>
            </a:r>
            <a:r>
              <a:rPr lang="en-US" altLang="zh-CN" sz="2400" dirty="0">
                <a:solidFill>
                  <a:srgbClr val="4141FF"/>
                </a:solidFill>
                <a:latin typeface="华文仿宋" panose="02010600040101010101" pitchFamily="2" charset="-122"/>
                <a:ea typeface="华文仿宋" panose="02010600040101010101" pitchFamily="2" charset="-122"/>
              </a:rPr>
              <a:t>5</a:t>
            </a:r>
            <a:r>
              <a:rPr lang="zh-CN" altLang="en-US" sz="2400" dirty="0">
                <a:solidFill>
                  <a:srgbClr val="4141FF"/>
                </a:solidFill>
                <a:latin typeface="华文仿宋" panose="02010600040101010101" pitchFamily="2" charset="-122"/>
                <a:ea typeface="华文仿宋" panose="02010600040101010101" pitchFamily="2" charset="-122"/>
              </a:rPr>
              <a:t>分制，</a:t>
            </a:r>
            <a:r>
              <a:rPr lang="en-US" altLang="zh-CN" sz="2400" dirty="0">
                <a:solidFill>
                  <a:srgbClr val="4141FF"/>
                </a:solidFill>
                <a:latin typeface="华文仿宋" panose="02010600040101010101" pitchFamily="2" charset="-122"/>
                <a:ea typeface="华文仿宋" panose="02010600040101010101" pitchFamily="2" charset="-122"/>
              </a:rPr>
              <a:t>X</a:t>
            </a:r>
            <a:r>
              <a:rPr lang="zh-CN" altLang="en-US" sz="2400" dirty="0">
                <a:solidFill>
                  <a:srgbClr val="4141FF"/>
                </a:solidFill>
                <a:latin typeface="华文仿宋" panose="02010600040101010101" pitchFamily="2" charset="-122"/>
                <a:ea typeface="华文仿宋" panose="02010600040101010101" pitchFamily="2" charset="-122"/>
              </a:rPr>
              <a:t>和</a:t>
            </a:r>
            <a:r>
              <a:rPr lang="en-US" altLang="zh-CN" sz="2400" dirty="0">
                <a:solidFill>
                  <a:srgbClr val="4141FF"/>
                </a:solidFill>
                <a:latin typeface="华文仿宋" panose="02010600040101010101" pitchFamily="2" charset="-122"/>
                <a:ea typeface="华文仿宋" panose="02010600040101010101" pitchFamily="2" charset="-122"/>
              </a:rPr>
              <a:t>Y</a:t>
            </a:r>
            <a:r>
              <a:rPr lang="zh-CN" altLang="en-US" sz="2400" dirty="0">
                <a:solidFill>
                  <a:srgbClr val="4141FF"/>
                </a:solidFill>
                <a:latin typeface="华文仿宋" panose="02010600040101010101" pitchFamily="2" charset="-122"/>
                <a:ea typeface="华文仿宋" panose="02010600040101010101" pitchFamily="2" charset="-122"/>
              </a:rPr>
              <a:t>两个用户对两个内容的评分分别为（</a:t>
            </a:r>
            <a:r>
              <a:rPr lang="en-US" altLang="zh-CN" sz="2400" dirty="0">
                <a:solidFill>
                  <a:srgbClr val="4141FF"/>
                </a:solidFill>
                <a:latin typeface="华文仿宋" panose="02010600040101010101" pitchFamily="2" charset="-122"/>
                <a:ea typeface="华文仿宋" panose="02010600040101010101" pitchFamily="2" charset="-122"/>
              </a:rPr>
              <a:t>1,2</a:t>
            </a:r>
            <a:r>
              <a:rPr lang="zh-CN" altLang="en-US" sz="2400" dirty="0">
                <a:solidFill>
                  <a:srgbClr val="4141FF"/>
                </a:solidFill>
                <a:latin typeface="华文仿宋" panose="02010600040101010101" pitchFamily="2" charset="-122"/>
                <a:ea typeface="华文仿宋" panose="02010600040101010101" pitchFamily="2" charset="-122"/>
              </a:rPr>
              <a:t>）和（</a:t>
            </a:r>
            <a:r>
              <a:rPr lang="en-US" altLang="zh-CN" sz="2400" dirty="0">
                <a:solidFill>
                  <a:srgbClr val="4141FF"/>
                </a:solidFill>
                <a:latin typeface="华文仿宋" panose="02010600040101010101" pitchFamily="2" charset="-122"/>
                <a:ea typeface="华文仿宋" panose="02010600040101010101" pitchFamily="2" charset="-122"/>
              </a:rPr>
              <a:t>4,5</a:t>
            </a:r>
            <a:r>
              <a:rPr lang="zh-CN" altLang="en-US" sz="2400" dirty="0">
                <a:solidFill>
                  <a:srgbClr val="4141FF"/>
                </a:solidFill>
                <a:latin typeface="华文仿宋" panose="02010600040101010101" pitchFamily="2" charset="-122"/>
                <a:ea typeface="华文仿宋" panose="02010600040101010101" pitchFamily="2" charset="-122"/>
              </a:rPr>
              <a:t>）</a:t>
            </a:r>
            <a:endParaRPr lang="en-US" altLang="zh-CN" sz="2400" dirty="0">
              <a:solidFill>
                <a:srgbClr val="4141FF"/>
              </a:solidFill>
              <a:latin typeface="华文仿宋" panose="02010600040101010101" pitchFamily="2" charset="-122"/>
              <a:ea typeface="华文仿宋" panose="02010600040101010101" pitchFamily="2" charset="-122"/>
            </a:endParaRPr>
          </a:p>
          <a:p>
            <a:pPr lvl="1">
              <a:buFont typeface="Wingdings" panose="05000000000000000000" pitchFamily="2" charset="2"/>
              <a:buChar char="Ø"/>
              <a:defRPr/>
            </a:pPr>
            <a:r>
              <a:rPr lang="zh-CN" altLang="en-US" sz="2200" dirty="0">
                <a:solidFill>
                  <a:srgbClr val="4141FF"/>
                </a:solidFill>
                <a:latin typeface="华文仿宋" panose="02010600040101010101" pitchFamily="2" charset="-122"/>
                <a:ea typeface="华文仿宋" panose="02010600040101010101" pitchFamily="2" charset="-122"/>
              </a:rPr>
              <a:t>使用余弦相似度得到的结果是</a:t>
            </a:r>
            <a:r>
              <a:rPr lang="en-US" altLang="zh-CN" sz="2200" dirty="0">
                <a:solidFill>
                  <a:srgbClr val="4141FF"/>
                </a:solidFill>
                <a:latin typeface="华文仿宋" panose="02010600040101010101" pitchFamily="2" charset="-122"/>
                <a:ea typeface="华文仿宋" panose="02010600040101010101" pitchFamily="2" charset="-122"/>
              </a:rPr>
              <a:t>0.98</a:t>
            </a:r>
            <a:r>
              <a:rPr lang="zh-CN" altLang="en-US" sz="2200" dirty="0">
                <a:solidFill>
                  <a:srgbClr val="4141FF"/>
                </a:solidFill>
                <a:latin typeface="华文仿宋" panose="02010600040101010101" pitchFamily="2" charset="-122"/>
                <a:ea typeface="华文仿宋" panose="02010600040101010101" pitchFamily="2" charset="-122"/>
              </a:rPr>
              <a:t>，两者极为相似。但从评分上看</a:t>
            </a:r>
            <a:r>
              <a:rPr lang="en-US" altLang="zh-CN" sz="2200" dirty="0">
                <a:solidFill>
                  <a:srgbClr val="4141FF"/>
                </a:solidFill>
                <a:latin typeface="华文仿宋" panose="02010600040101010101" pitchFamily="2" charset="-122"/>
                <a:ea typeface="华文仿宋" panose="02010600040101010101" pitchFamily="2" charset="-122"/>
              </a:rPr>
              <a:t>X</a:t>
            </a:r>
            <a:r>
              <a:rPr lang="zh-CN" altLang="en-US" sz="2200" dirty="0">
                <a:solidFill>
                  <a:srgbClr val="4141FF"/>
                </a:solidFill>
                <a:latin typeface="华文仿宋" panose="02010600040101010101" pitchFamily="2" charset="-122"/>
                <a:ea typeface="华文仿宋" panose="02010600040101010101" pitchFamily="2" charset="-122"/>
              </a:rPr>
              <a:t>似乎不喜欢两个这个内容，而</a:t>
            </a:r>
            <a:r>
              <a:rPr lang="en-US" altLang="zh-CN" sz="2200" dirty="0">
                <a:solidFill>
                  <a:srgbClr val="4141FF"/>
                </a:solidFill>
                <a:latin typeface="华文仿宋" panose="02010600040101010101" pitchFamily="2" charset="-122"/>
                <a:ea typeface="华文仿宋" panose="02010600040101010101" pitchFamily="2" charset="-122"/>
              </a:rPr>
              <a:t>Y</a:t>
            </a:r>
            <a:r>
              <a:rPr lang="zh-CN" altLang="en-US" sz="2200" dirty="0">
                <a:solidFill>
                  <a:srgbClr val="4141FF"/>
                </a:solidFill>
                <a:latin typeface="华文仿宋" panose="02010600040101010101" pitchFamily="2" charset="-122"/>
                <a:ea typeface="华文仿宋" panose="02010600040101010101" pitchFamily="2" charset="-122"/>
              </a:rPr>
              <a:t>则比较喜欢。</a:t>
            </a:r>
            <a:endParaRPr lang="en-US" altLang="zh-CN" sz="2200" dirty="0">
              <a:solidFill>
                <a:srgbClr val="4141FF"/>
              </a:solidFill>
              <a:latin typeface="华文仿宋" panose="02010600040101010101" pitchFamily="2" charset="-122"/>
              <a:ea typeface="华文仿宋" panose="02010600040101010101" pitchFamily="2" charset="-122"/>
            </a:endParaRPr>
          </a:p>
          <a:p>
            <a:pPr lvl="1">
              <a:buFont typeface="Wingdings" panose="05000000000000000000" pitchFamily="2" charset="2"/>
              <a:buChar char="Ø"/>
              <a:defRPr/>
            </a:pPr>
            <a:r>
              <a:rPr lang="zh-CN" altLang="en-US" sz="2200" dirty="0">
                <a:solidFill>
                  <a:srgbClr val="4141FF"/>
                </a:solidFill>
                <a:latin typeface="华文仿宋" panose="02010600040101010101" pitchFamily="2" charset="-122"/>
                <a:ea typeface="华文仿宋" panose="02010600040101010101" pitchFamily="2" charset="-122"/>
              </a:rPr>
              <a:t>如果</a:t>
            </a:r>
            <a:r>
              <a:rPr lang="en-US" altLang="zh-CN" sz="2200" dirty="0">
                <a:solidFill>
                  <a:srgbClr val="4141FF"/>
                </a:solidFill>
                <a:latin typeface="华文仿宋" panose="02010600040101010101" pitchFamily="2" charset="-122"/>
                <a:ea typeface="华文仿宋" panose="02010600040101010101" pitchFamily="2" charset="-122"/>
              </a:rPr>
              <a:t>X</a:t>
            </a:r>
            <a:r>
              <a:rPr lang="zh-CN" altLang="en-US" sz="2200" dirty="0">
                <a:solidFill>
                  <a:srgbClr val="4141FF"/>
                </a:solidFill>
                <a:latin typeface="华文仿宋" panose="02010600040101010101" pitchFamily="2" charset="-122"/>
                <a:ea typeface="华文仿宋" panose="02010600040101010101" pitchFamily="2" charset="-122"/>
              </a:rPr>
              <a:t>和</a:t>
            </a:r>
            <a:r>
              <a:rPr lang="en-US" altLang="zh-CN" sz="2200" dirty="0">
                <a:solidFill>
                  <a:srgbClr val="4141FF"/>
                </a:solidFill>
                <a:latin typeface="华文仿宋" panose="02010600040101010101" pitchFamily="2" charset="-122"/>
                <a:ea typeface="华文仿宋" panose="02010600040101010101" pitchFamily="2" charset="-122"/>
              </a:rPr>
              <a:t>Y</a:t>
            </a:r>
            <a:r>
              <a:rPr lang="zh-CN" altLang="en-US" sz="2200" dirty="0">
                <a:solidFill>
                  <a:srgbClr val="4141FF"/>
                </a:solidFill>
                <a:latin typeface="华文仿宋" panose="02010600040101010101" pitchFamily="2" charset="-122"/>
                <a:ea typeface="华文仿宋" panose="02010600040101010101" pitchFamily="2" charset="-122"/>
              </a:rPr>
              <a:t>的评分均值都是</a:t>
            </a:r>
            <a:r>
              <a:rPr lang="en-US" altLang="zh-CN" sz="2200" dirty="0">
                <a:solidFill>
                  <a:srgbClr val="4141FF"/>
                </a:solidFill>
                <a:latin typeface="华文仿宋" panose="02010600040101010101" pitchFamily="2" charset="-122"/>
                <a:ea typeface="华文仿宋" panose="02010600040101010101" pitchFamily="2" charset="-122"/>
              </a:rPr>
              <a:t>3</a:t>
            </a:r>
            <a:r>
              <a:rPr lang="zh-CN" altLang="en-US" sz="2200" dirty="0">
                <a:solidFill>
                  <a:srgbClr val="4141FF"/>
                </a:solidFill>
                <a:latin typeface="华文仿宋" panose="02010600040101010101" pitchFamily="2" charset="-122"/>
                <a:ea typeface="华文仿宋" panose="02010600040101010101" pitchFamily="2" charset="-122"/>
              </a:rPr>
              <a:t>，那么调整后为</a:t>
            </a:r>
            <a:r>
              <a:rPr lang="en-US" altLang="zh-CN" sz="2200" dirty="0">
                <a:solidFill>
                  <a:srgbClr val="4141FF"/>
                </a:solidFill>
                <a:latin typeface="华文仿宋" panose="02010600040101010101" pitchFamily="2" charset="-122"/>
                <a:ea typeface="华文仿宋" panose="02010600040101010101" pitchFamily="2" charset="-122"/>
              </a:rPr>
              <a:t>(-2,-1)</a:t>
            </a:r>
            <a:r>
              <a:rPr lang="zh-CN" altLang="en-US" sz="2200" dirty="0">
                <a:solidFill>
                  <a:srgbClr val="4141FF"/>
                </a:solidFill>
                <a:latin typeface="华文仿宋" panose="02010600040101010101" pitchFamily="2" charset="-122"/>
                <a:ea typeface="华文仿宋" panose="02010600040101010101" pitchFamily="2" charset="-122"/>
              </a:rPr>
              <a:t>和</a:t>
            </a:r>
            <a:r>
              <a:rPr lang="en-US" altLang="zh-CN" sz="2200" dirty="0">
                <a:solidFill>
                  <a:srgbClr val="4141FF"/>
                </a:solidFill>
                <a:latin typeface="华文仿宋" panose="02010600040101010101" pitchFamily="2" charset="-122"/>
                <a:ea typeface="华文仿宋" panose="02010600040101010101" pitchFamily="2" charset="-122"/>
              </a:rPr>
              <a:t>(1,2)</a:t>
            </a:r>
            <a:r>
              <a:rPr lang="zh-CN" altLang="en-US" sz="2200" dirty="0">
                <a:solidFill>
                  <a:srgbClr val="4141FF"/>
                </a:solidFill>
                <a:latin typeface="华文仿宋" panose="02010600040101010101" pitchFamily="2" charset="-122"/>
                <a:ea typeface="华文仿宋" panose="02010600040101010101" pitchFamily="2" charset="-122"/>
              </a:rPr>
              <a:t>，再用余弦相似度计算，得到</a:t>
            </a:r>
            <a:r>
              <a:rPr lang="en-US" altLang="zh-CN" sz="2200" dirty="0">
                <a:solidFill>
                  <a:srgbClr val="4141FF"/>
                </a:solidFill>
                <a:latin typeface="华文仿宋" panose="02010600040101010101" pitchFamily="2" charset="-122"/>
                <a:ea typeface="华文仿宋" panose="02010600040101010101" pitchFamily="2" charset="-122"/>
              </a:rPr>
              <a:t>-0.8</a:t>
            </a:r>
            <a:r>
              <a:rPr lang="zh-CN" altLang="en-US" sz="2200" dirty="0">
                <a:solidFill>
                  <a:srgbClr val="4141FF"/>
                </a:solidFill>
                <a:latin typeface="华文仿宋" panose="02010600040101010101" pitchFamily="2" charset="-122"/>
                <a:ea typeface="华文仿宋" panose="02010600040101010101" pitchFamily="2" charset="-122"/>
              </a:rPr>
              <a:t>，相似度为负值并且差异不小，但显然更加符合现实。</a:t>
            </a:r>
            <a:endParaRPr lang="en-US" altLang="zh-CN" sz="2200" dirty="0">
              <a:solidFill>
                <a:srgbClr val="4141FF"/>
              </a:solidFill>
              <a:latin typeface="华文仿宋" panose="02010600040101010101" pitchFamily="2" charset="-122"/>
              <a:ea typeface="华文仿宋" panose="02010600040101010101" pitchFamily="2" charset="-122"/>
            </a:endParaRPr>
          </a:p>
          <a:p>
            <a:pPr>
              <a:buFont typeface="Wingdings" panose="05000000000000000000" pitchFamily="2" charset="2"/>
              <a:buChar char="Ø"/>
            </a:pPr>
            <a:endParaRPr lang="zh-CN" altLang="en-US" sz="2400" dirty="0">
              <a:solidFill>
                <a:srgbClr val="4141FF"/>
              </a:solidFill>
              <a:latin typeface="华文仿宋" panose="02010600040101010101" pitchFamily="2" charset="-122"/>
              <a:ea typeface="华文仿宋" panose="02010600040101010101" pitchFamily="2" charset="-122"/>
            </a:endParaRPr>
          </a:p>
        </p:txBody>
      </p:sp>
      <p:sp>
        <p:nvSpPr>
          <p:cNvPr id="6" name="灯片编号占位符 5">
            <a:extLst>
              <a:ext uri="{FF2B5EF4-FFF2-40B4-BE49-F238E27FC236}">
                <a16:creationId xmlns:a16="http://schemas.microsoft.com/office/drawing/2014/main" id="{E5F16CFD-FD22-47D3-BBDA-8D3DCC30EAED}"/>
              </a:ext>
            </a:extLst>
          </p:cNvPr>
          <p:cNvSpPr>
            <a:spLocks noGrp="1"/>
          </p:cNvSpPr>
          <p:nvPr>
            <p:ph type="sldNum" sz="quarter" idx="12"/>
          </p:nvPr>
        </p:nvSpPr>
        <p:spPr/>
        <p:txBody>
          <a:bodyPr/>
          <a:lstStyle/>
          <a:p>
            <a:pPr>
              <a:defRPr/>
            </a:pPr>
            <a:fld id="{D6D0EE4B-A26A-4058-B599-B60ADC60172C}" type="slidenum">
              <a:rPr lang="en-US" altLang="zh-CN" smtClean="0"/>
              <a:pPr>
                <a:defRPr/>
              </a:pPr>
              <a:t>17</a:t>
            </a:fld>
            <a:endParaRPr lang="en-US" altLang="zh-CN"/>
          </a:p>
        </p:txBody>
      </p:sp>
    </p:spTree>
    <p:extLst>
      <p:ext uri="{BB962C8B-B14F-4D97-AF65-F5344CB8AC3E}">
        <p14:creationId xmlns:p14="http://schemas.microsoft.com/office/powerpoint/2010/main" val="276332120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3699" name="Rectangle 3"/>
          <p:cNvSpPr>
            <a:spLocks noGrp="1" noChangeArrowheads="1"/>
          </p:cNvSpPr>
          <p:nvPr>
            <p:ph idx="1"/>
          </p:nvPr>
        </p:nvSpPr>
        <p:spPr>
          <a:xfrm>
            <a:off x="359532" y="260648"/>
            <a:ext cx="8605838" cy="5987752"/>
          </a:xfrm>
        </p:spPr>
        <p:txBody>
          <a:bodyPr/>
          <a:lstStyle/>
          <a:p>
            <a:pPr eaLnBrk="1" hangingPunct="1">
              <a:lnSpc>
                <a:spcPct val="120000"/>
              </a:lnSpc>
            </a:pPr>
            <a:r>
              <a:rPr lang="zh-CN" altLang="en-US" sz="2800" dirty="0">
                <a:latin typeface="华文仿宋" panose="02010600040101010101" pitchFamily="2" charset="-122"/>
                <a:ea typeface="华文仿宋" panose="02010600040101010101" pitchFamily="2" charset="-122"/>
              </a:rPr>
              <a:t>距离度量满足如下要求</a:t>
            </a:r>
            <a:r>
              <a:rPr lang="en-US" altLang="zh-CN" sz="2800" dirty="0">
                <a:latin typeface="华文仿宋" panose="02010600040101010101" pitchFamily="2" charset="-122"/>
                <a:ea typeface="华文仿宋" panose="02010600040101010101" pitchFamily="2" charset="-122"/>
              </a:rPr>
              <a:t>:</a:t>
            </a:r>
            <a:endParaRPr lang="en-US" altLang="zh-CN" sz="2800" b="1" dirty="0">
              <a:latin typeface="华文仿宋" panose="02010600040101010101" pitchFamily="2" charset="-122"/>
              <a:ea typeface="华文仿宋" panose="02010600040101010101" pitchFamily="2" charset="-122"/>
            </a:endParaRPr>
          </a:p>
          <a:p>
            <a:pPr lvl="1" eaLnBrk="1" hangingPunct="1">
              <a:lnSpc>
                <a:spcPct val="120000"/>
              </a:lnSpc>
            </a:pPr>
            <a:r>
              <a:rPr lang="en-US" altLang="zh-CN" sz="2800" dirty="0">
                <a:latin typeface="华文仿宋" panose="02010600040101010101" pitchFamily="2" charset="-122"/>
                <a:ea typeface="华文仿宋" panose="02010600040101010101" pitchFamily="2" charset="-122"/>
              </a:rPr>
              <a:t>d(</a:t>
            </a:r>
            <a:r>
              <a:rPr lang="en-US" altLang="zh-CN" sz="2800" i="1" dirty="0" err="1">
                <a:latin typeface="华文仿宋" panose="02010600040101010101" pitchFamily="2" charset="-122"/>
                <a:ea typeface="华文仿宋" panose="02010600040101010101" pitchFamily="2" charset="-122"/>
              </a:rPr>
              <a:t>i</a:t>
            </a:r>
            <a:r>
              <a:rPr lang="en-US" altLang="zh-CN" sz="2800" dirty="0">
                <a:latin typeface="华文仿宋" panose="02010600040101010101" pitchFamily="2" charset="-122"/>
                <a:ea typeface="华文仿宋" panose="02010600040101010101" pitchFamily="2" charset="-122"/>
              </a:rPr>
              <a:t>, </a:t>
            </a:r>
            <a:r>
              <a:rPr lang="en-US" altLang="zh-CN" sz="2800" i="1" dirty="0">
                <a:latin typeface="华文仿宋" panose="02010600040101010101" pitchFamily="2" charset="-122"/>
                <a:ea typeface="华文仿宋" panose="02010600040101010101" pitchFamily="2" charset="-122"/>
              </a:rPr>
              <a:t>j</a:t>
            </a:r>
            <a:r>
              <a:rPr lang="en-US" altLang="zh-CN" sz="2800" dirty="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sym typeface="Symbol" panose="05050102010706020507" pitchFamily="18" charset="2"/>
              </a:rPr>
              <a:t></a:t>
            </a:r>
            <a:r>
              <a:rPr lang="en-US" altLang="zh-CN" sz="2800" dirty="0">
                <a:latin typeface="华文仿宋" panose="02010600040101010101" pitchFamily="2" charset="-122"/>
                <a:ea typeface="华文仿宋" panose="02010600040101010101" pitchFamily="2" charset="-122"/>
              </a:rPr>
              <a:t>0    </a:t>
            </a:r>
            <a:r>
              <a:rPr lang="zh-CN" altLang="en-US" sz="2800" dirty="0">
                <a:latin typeface="华文仿宋" panose="02010600040101010101" pitchFamily="2" charset="-122"/>
                <a:ea typeface="华文仿宋" panose="02010600040101010101" pitchFamily="2" charset="-122"/>
              </a:rPr>
              <a:t>距离是一个非负的数值</a:t>
            </a:r>
          </a:p>
          <a:p>
            <a:pPr lvl="1" eaLnBrk="1" hangingPunct="1">
              <a:lnSpc>
                <a:spcPct val="120000"/>
              </a:lnSpc>
            </a:pPr>
            <a:r>
              <a:rPr lang="en-US" altLang="zh-CN" sz="2800" dirty="0">
                <a:latin typeface="华文仿宋" panose="02010600040101010101" pitchFamily="2" charset="-122"/>
                <a:ea typeface="华文仿宋" panose="02010600040101010101" pitchFamily="2" charset="-122"/>
              </a:rPr>
              <a:t>d(</a:t>
            </a:r>
            <a:r>
              <a:rPr lang="en-US" altLang="zh-CN" sz="2800" i="1" dirty="0" err="1">
                <a:latin typeface="华文仿宋" panose="02010600040101010101" pitchFamily="2" charset="-122"/>
                <a:ea typeface="华文仿宋" panose="02010600040101010101" pitchFamily="2" charset="-122"/>
              </a:rPr>
              <a:t>i</a:t>
            </a:r>
            <a:r>
              <a:rPr lang="en-US" altLang="zh-CN" sz="2800" dirty="0">
                <a:latin typeface="华文仿宋" panose="02010600040101010101" pitchFamily="2" charset="-122"/>
                <a:ea typeface="华文仿宋" panose="02010600040101010101" pitchFamily="2" charset="-122"/>
              </a:rPr>
              <a:t>, </a:t>
            </a:r>
            <a:r>
              <a:rPr lang="en-US" altLang="zh-CN" sz="2800" i="1" dirty="0" err="1">
                <a:latin typeface="华文仿宋" panose="02010600040101010101" pitchFamily="2" charset="-122"/>
                <a:ea typeface="华文仿宋" panose="02010600040101010101" pitchFamily="2" charset="-122"/>
              </a:rPr>
              <a:t>i</a:t>
            </a:r>
            <a:r>
              <a:rPr lang="en-US" altLang="zh-CN" sz="2800" dirty="0">
                <a:latin typeface="华文仿宋" panose="02010600040101010101" pitchFamily="2" charset="-122"/>
                <a:ea typeface="华文仿宋" panose="02010600040101010101" pitchFamily="2" charset="-122"/>
              </a:rPr>
              <a:t>) =0    </a:t>
            </a:r>
            <a:r>
              <a:rPr lang="zh-CN" altLang="en-US" sz="2800" dirty="0">
                <a:latin typeface="华文仿宋" panose="02010600040101010101" pitchFamily="2" charset="-122"/>
                <a:ea typeface="华文仿宋" panose="02010600040101010101" pitchFamily="2" charset="-122"/>
              </a:rPr>
              <a:t>一个对象与自身的距离是 </a:t>
            </a:r>
            <a:r>
              <a:rPr lang="en-US" altLang="zh-CN" sz="2800" dirty="0">
                <a:latin typeface="华文仿宋" panose="02010600040101010101" pitchFamily="2" charset="-122"/>
                <a:ea typeface="华文仿宋" panose="02010600040101010101" pitchFamily="2" charset="-122"/>
              </a:rPr>
              <a:t>0</a:t>
            </a:r>
          </a:p>
          <a:p>
            <a:pPr lvl="1" eaLnBrk="1" hangingPunct="1">
              <a:lnSpc>
                <a:spcPct val="120000"/>
              </a:lnSpc>
            </a:pPr>
            <a:r>
              <a:rPr lang="en-US" altLang="zh-CN" sz="2800" dirty="0">
                <a:latin typeface="华文仿宋" panose="02010600040101010101" pitchFamily="2" charset="-122"/>
                <a:ea typeface="华文仿宋" panose="02010600040101010101" pitchFamily="2" charset="-122"/>
              </a:rPr>
              <a:t>d(</a:t>
            </a:r>
            <a:r>
              <a:rPr lang="en-US" altLang="zh-CN" sz="2800" i="1" dirty="0" err="1">
                <a:latin typeface="华文仿宋" panose="02010600040101010101" pitchFamily="2" charset="-122"/>
                <a:ea typeface="华文仿宋" panose="02010600040101010101" pitchFamily="2" charset="-122"/>
              </a:rPr>
              <a:t>i</a:t>
            </a:r>
            <a:r>
              <a:rPr lang="en-US" altLang="zh-CN" sz="2800" dirty="0">
                <a:latin typeface="华文仿宋" panose="02010600040101010101" pitchFamily="2" charset="-122"/>
                <a:ea typeface="华文仿宋" panose="02010600040101010101" pitchFamily="2" charset="-122"/>
              </a:rPr>
              <a:t>, </a:t>
            </a:r>
            <a:r>
              <a:rPr lang="en-US" altLang="zh-CN" sz="2800" i="1" dirty="0">
                <a:latin typeface="华文仿宋" panose="02010600040101010101" pitchFamily="2" charset="-122"/>
                <a:ea typeface="华文仿宋" panose="02010600040101010101" pitchFamily="2" charset="-122"/>
              </a:rPr>
              <a:t>j</a:t>
            </a:r>
            <a:r>
              <a:rPr lang="en-US" altLang="zh-CN" sz="2800" dirty="0">
                <a:latin typeface="华文仿宋" panose="02010600040101010101" pitchFamily="2" charset="-122"/>
                <a:ea typeface="华文仿宋" panose="02010600040101010101" pitchFamily="2" charset="-122"/>
              </a:rPr>
              <a:t>) = d(</a:t>
            </a:r>
            <a:r>
              <a:rPr lang="en-US" altLang="zh-CN" sz="2800" i="1" dirty="0">
                <a:latin typeface="华文仿宋" panose="02010600040101010101" pitchFamily="2" charset="-122"/>
                <a:ea typeface="华文仿宋" panose="02010600040101010101" pitchFamily="2" charset="-122"/>
              </a:rPr>
              <a:t>j</a:t>
            </a:r>
            <a:r>
              <a:rPr lang="en-US" altLang="zh-CN" sz="2800" dirty="0">
                <a:latin typeface="华文仿宋" panose="02010600040101010101" pitchFamily="2" charset="-122"/>
                <a:ea typeface="华文仿宋" panose="02010600040101010101" pitchFamily="2" charset="-122"/>
              </a:rPr>
              <a:t>, </a:t>
            </a:r>
            <a:r>
              <a:rPr lang="en-US" altLang="zh-CN" sz="2800" i="1" dirty="0" err="1">
                <a:latin typeface="华文仿宋" panose="02010600040101010101" pitchFamily="2" charset="-122"/>
                <a:ea typeface="华文仿宋" panose="02010600040101010101" pitchFamily="2" charset="-122"/>
              </a:rPr>
              <a:t>i</a:t>
            </a:r>
            <a:r>
              <a:rPr lang="en-US" altLang="zh-CN" sz="2800" dirty="0">
                <a:latin typeface="华文仿宋" panose="02010600040101010101" pitchFamily="2" charset="-122"/>
                <a:ea typeface="华文仿宋" panose="02010600040101010101" pitchFamily="2" charset="-122"/>
              </a:rPr>
              <a:t>)     </a:t>
            </a:r>
            <a:r>
              <a:rPr lang="zh-CN" altLang="en-US" sz="2800" dirty="0">
                <a:latin typeface="华文仿宋" panose="02010600040101010101" pitchFamily="2" charset="-122"/>
                <a:ea typeface="华文仿宋" panose="02010600040101010101" pitchFamily="2" charset="-122"/>
              </a:rPr>
              <a:t>距离函数具有对称性</a:t>
            </a:r>
          </a:p>
          <a:p>
            <a:pPr lvl="1" eaLnBrk="1" hangingPunct="1">
              <a:lnSpc>
                <a:spcPct val="120000"/>
              </a:lnSpc>
            </a:pPr>
            <a:r>
              <a:rPr lang="en-US" altLang="zh-CN" sz="2800" dirty="0">
                <a:latin typeface="华文仿宋" panose="02010600040101010101" pitchFamily="2" charset="-122"/>
                <a:ea typeface="华文仿宋" panose="02010600040101010101" pitchFamily="2" charset="-122"/>
              </a:rPr>
              <a:t>d(</a:t>
            </a:r>
            <a:r>
              <a:rPr lang="en-US" altLang="zh-CN" sz="2800" i="1" dirty="0" err="1">
                <a:latin typeface="华文仿宋" panose="02010600040101010101" pitchFamily="2" charset="-122"/>
                <a:ea typeface="华文仿宋" panose="02010600040101010101" pitchFamily="2" charset="-122"/>
              </a:rPr>
              <a:t>i</a:t>
            </a:r>
            <a:r>
              <a:rPr lang="en-US" altLang="zh-CN" sz="2800" dirty="0">
                <a:latin typeface="华文仿宋" panose="02010600040101010101" pitchFamily="2" charset="-122"/>
                <a:ea typeface="华文仿宋" panose="02010600040101010101" pitchFamily="2" charset="-122"/>
              </a:rPr>
              <a:t>, </a:t>
            </a:r>
            <a:r>
              <a:rPr lang="en-US" altLang="zh-CN" sz="2800" i="1" dirty="0">
                <a:latin typeface="华文仿宋" panose="02010600040101010101" pitchFamily="2" charset="-122"/>
                <a:ea typeface="华文仿宋" panose="02010600040101010101" pitchFamily="2" charset="-122"/>
              </a:rPr>
              <a:t>j</a:t>
            </a:r>
            <a:r>
              <a:rPr lang="en-US" altLang="zh-CN" sz="2800" dirty="0">
                <a:latin typeface="华文仿宋" panose="02010600040101010101" pitchFamily="2" charset="-122"/>
                <a:ea typeface="华文仿宋" panose="02010600040101010101" pitchFamily="2" charset="-122"/>
              </a:rPr>
              <a:t>)</a:t>
            </a:r>
            <a:r>
              <a:rPr lang="en-US" altLang="zh-CN" sz="2800" dirty="0">
                <a:latin typeface="华文仿宋" panose="02010600040101010101" pitchFamily="2" charset="-122"/>
                <a:ea typeface="华文仿宋" panose="02010600040101010101" pitchFamily="2" charset="-122"/>
                <a:sym typeface="Symbol" panose="05050102010706020507" pitchFamily="18" charset="2"/>
              </a:rPr>
              <a:t></a:t>
            </a:r>
            <a:r>
              <a:rPr lang="en-US" altLang="zh-CN" sz="2800" dirty="0">
                <a:latin typeface="华文仿宋" panose="02010600040101010101" pitchFamily="2" charset="-122"/>
                <a:ea typeface="华文仿宋" panose="02010600040101010101" pitchFamily="2" charset="-122"/>
              </a:rPr>
              <a:t>d(</a:t>
            </a:r>
            <a:r>
              <a:rPr lang="en-US" altLang="zh-CN" sz="2800" i="1" dirty="0" err="1">
                <a:latin typeface="华文仿宋" panose="02010600040101010101" pitchFamily="2" charset="-122"/>
                <a:ea typeface="华文仿宋" panose="02010600040101010101" pitchFamily="2" charset="-122"/>
              </a:rPr>
              <a:t>i</a:t>
            </a:r>
            <a:r>
              <a:rPr lang="en-US" altLang="zh-CN" sz="2800" dirty="0">
                <a:latin typeface="华文仿宋" panose="02010600040101010101" pitchFamily="2" charset="-122"/>
                <a:ea typeface="华文仿宋" panose="02010600040101010101" pitchFamily="2" charset="-122"/>
              </a:rPr>
              <a:t>, </a:t>
            </a:r>
            <a:r>
              <a:rPr lang="en-US" altLang="zh-CN" sz="2800" i="1" dirty="0">
                <a:latin typeface="华文仿宋" panose="02010600040101010101" pitchFamily="2" charset="-122"/>
                <a:ea typeface="华文仿宋" panose="02010600040101010101" pitchFamily="2" charset="-122"/>
              </a:rPr>
              <a:t>h</a:t>
            </a:r>
            <a:r>
              <a:rPr lang="en-US" altLang="zh-CN" sz="2800" dirty="0">
                <a:latin typeface="华文仿宋" panose="02010600040101010101" pitchFamily="2" charset="-122"/>
                <a:ea typeface="华文仿宋" panose="02010600040101010101" pitchFamily="2" charset="-122"/>
              </a:rPr>
              <a:t>) + d(</a:t>
            </a:r>
            <a:r>
              <a:rPr lang="en-US" altLang="zh-CN" sz="2800" i="1" dirty="0">
                <a:latin typeface="华文仿宋" panose="02010600040101010101" pitchFamily="2" charset="-122"/>
                <a:ea typeface="华文仿宋" panose="02010600040101010101" pitchFamily="2" charset="-122"/>
              </a:rPr>
              <a:t>h</a:t>
            </a:r>
            <a:r>
              <a:rPr lang="en-US" altLang="zh-CN" sz="2800" dirty="0">
                <a:latin typeface="华文仿宋" panose="02010600040101010101" pitchFamily="2" charset="-122"/>
                <a:ea typeface="华文仿宋" panose="02010600040101010101" pitchFamily="2" charset="-122"/>
              </a:rPr>
              <a:t>, </a:t>
            </a:r>
            <a:r>
              <a:rPr lang="en-US" altLang="zh-CN" sz="2800" i="1" dirty="0">
                <a:latin typeface="华文仿宋" panose="02010600040101010101" pitchFamily="2" charset="-122"/>
                <a:ea typeface="华文仿宋" panose="02010600040101010101" pitchFamily="2" charset="-122"/>
              </a:rPr>
              <a:t>j</a:t>
            </a:r>
            <a:r>
              <a:rPr lang="en-US" altLang="zh-CN" sz="2800" dirty="0">
                <a:latin typeface="华文仿宋" panose="02010600040101010101" pitchFamily="2" charset="-122"/>
                <a:ea typeface="华文仿宋" panose="02010600040101010101" pitchFamily="2" charset="-122"/>
              </a:rPr>
              <a:t>)      </a:t>
            </a:r>
            <a:r>
              <a:rPr lang="zh-CN" altLang="en-US" sz="2800" dirty="0">
                <a:solidFill>
                  <a:srgbClr val="CC0000"/>
                </a:solidFill>
                <a:latin typeface="华文仿宋" panose="02010600040101010101" pitchFamily="2" charset="-122"/>
                <a:ea typeface="华文仿宋" panose="02010600040101010101" pitchFamily="2" charset="-122"/>
              </a:rPr>
              <a:t>三角不等式</a:t>
            </a:r>
            <a:endParaRPr lang="en-US" altLang="zh-CN" sz="2800" dirty="0">
              <a:solidFill>
                <a:srgbClr val="CC0000"/>
              </a:solidFill>
              <a:latin typeface="华文仿宋" panose="02010600040101010101" pitchFamily="2" charset="-122"/>
              <a:ea typeface="华文仿宋" panose="02010600040101010101" pitchFamily="2" charset="-122"/>
            </a:endParaRPr>
          </a:p>
          <a:p>
            <a:pPr eaLnBrk="1" hangingPunct="1">
              <a:lnSpc>
                <a:spcPct val="120000"/>
              </a:lnSpc>
            </a:pPr>
            <a:r>
              <a:rPr lang="zh-CN" altLang="en-US" sz="2800" dirty="0">
                <a:latin typeface="华文仿宋" panose="02010600040101010101" pitchFamily="2" charset="-122"/>
                <a:ea typeface="华文仿宋" panose="02010600040101010101" pitchFamily="2" charset="-122"/>
              </a:rPr>
              <a:t>给出性质关键的作用在于</a:t>
            </a:r>
            <a:r>
              <a:rPr lang="en-US" altLang="zh-CN" sz="2800" dirty="0">
                <a:latin typeface="华文仿宋" panose="02010600040101010101" pitchFamily="2" charset="-122"/>
                <a:ea typeface="华文仿宋" panose="02010600040101010101" pitchFamily="2" charset="-122"/>
              </a:rPr>
              <a:t>,</a:t>
            </a:r>
            <a:r>
              <a:rPr lang="zh-CN" altLang="en-US" sz="2800" dirty="0">
                <a:latin typeface="华文仿宋" panose="02010600040101010101" pitchFamily="2" charset="-122"/>
                <a:ea typeface="华文仿宋" panose="02010600040101010101" pitchFamily="2" charset="-122"/>
              </a:rPr>
              <a:t>当我们在同一空间中定义了多个满足这些性质的距离时</a:t>
            </a:r>
            <a:r>
              <a:rPr lang="en-US" altLang="zh-CN" sz="2800" dirty="0">
                <a:latin typeface="华文仿宋" panose="02010600040101010101" pitchFamily="2" charset="-122"/>
                <a:ea typeface="华文仿宋" panose="02010600040101010101" pitchFamily="2" charset="-122"/>
              </a:rPr>
              <a:t>,</a:t>
            </a:r>
            <a:r>
              <a:rPr lang="zh-CN" altLang="en-US" sz="2800" dirty="0">
                <a:latin typeface="华文仿宋" panose="02010600040101010101" pitchFamily="2" charset="-122"/>
                <a:ea typeface="华文仿宋" panose="02010600040101010101" pitchFamily="2" charset="-122"/>
              </a:rPr>
              <a:t>这些不同的距离仍然能够在两点之间远的时候就大</a:t>
            </a:r>
            <a:r>
              <a:rPr lang="en-US" altLang="zh-CN" sz="2800" dirty="0">
                <a:latin typeface="华文仿宋" panose="02010600040101010101" pitchFamily="2" charset="-122"/>
                <a:ea typeface="华文仿宋" panose="02010600040101010101" pitchFamily="2" charset="-122"/>
              </a:rPr>
              <a:t>,</a:t>
            </a:r>
            <a:r>
              <a:rPr lang="zh-CN" altLang="en-US" sz="2800" dirty="0">
                <a:latin typeface="华文仿宋" panose="02010600040101010101" pitchFamily="2" charset="-122"/>
                <a:ea typeface="华文仿宋" panose="02010600040101010101" pitchFamily="2" charset="-122"/>
              </a:rPr>
              <a:t>近的时候就小</a:t>
            </a:r>
            <a:r>
              <a:rPr lang="en-US" altLang="zh-CN" sz="2800" dirty="0">
                <a:latin typeface="华文仿宋" panose="02010600040101010101" pitchFamily="2" charset="-122"/>
                <a:ea typeface="华文仿宋" panose="02010600040101010101" pitchFamily="2" charset="-122"/>
              </a:rPr>
              <a:t>.</a:t>
            </a:r>
          </a:p>
          <a:p>
            <a:pPr eaLnBrk="1" hangingPunct="1">
              <a:lnSpc>
                <a:spcPct val="120000"/>
              </a:lnSpc>
            </a:pPr>
            <a:r>
              <a:rPr lang="zh-CN" altLang="en-US" sz="2800" dirty="0">
                <a:solidFill>
                  <a:srgbClr val="CC0000"/>
                </a:solidFill>
                <a:latin typeface="华文仿宋" panose="02010600040101010101" pitchFamily="2" charset="-122"/>
                <a:ea typeface="华文仿宋" panose="02010600040101010101" pitchFamily="2" charset="-122"/>
              </a:rPr>
              <a:t>如果三角不等式成立，则该性质可以用来提高依赖于距离的技术（包括聚类）的效率。</a:t>
            </a:r>
          </a:p>
        </p:txBody>
      </p:sp>
      <p:sp>
        <p:nvSpPr>
          <p:cNvPr id="337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EE97C583-A7DD-4853-8E47-B83D77F492A3}" type="slidenum">
              <a:rPr lang="en-US" altLang="zh-CN" smtClean="0"/>
              <a:pPr/>
              <a:t>18</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13699">
                                            <p:txEl>
                                              <p:pRg st="1" end="1"/>
                                            </p:txEl>
                                          </p:spTgt>
                                        </p:tgtEl>
                                        <p:attrNameLst>
                                          <p:attrName>style.visibility</p:attrName>
                                        </p:attrNameLst>
                                      </p:cBhvr>
                                      <p:to>
                                        <p:strVal val="visible"/>
                                      </p:to>
                                    </p:set>
                                    <p:animEffect transition="in" filter="box(in)">
                                      <p:cBhvr>
                                        <p:cTn id="7" dur="500"/>
                                        <p:tgtEl>
                                          <p:spTgt spid="4136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13699">
                                            <p:txEl>
                                              <p:pRg st="2" end="2"/>
                                            </p:txEl>
                                          </p:spTgt>
                                        </p:tgtEl>
                                        <p:attrNameLst>
                                          <p:attrName>style.visibility</p:attrName>
                                        </p:attrNameLst>
                                      </p:cBhvr>
                                      <p:to>
                                        <p:strVal val="visible"/>
                                      </p:to>
                                    </p:set>
                                    <p:animEffect transition="in" filter="box(in)">
                                      <p:cBhvr>
                                        <p:cTn id="12" dur="500"/>
                                        <p:tgtEl>
                                          <p:spTgt spid="4136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13699">
                                            <p:txEl>
                                              <p:pRg st="3" end="3"/>
                                            </p:txEl>
                                          </p:spTgt>
                                        </p:tgtEl>
                                        <p:attrNameLst>
                                          <p:attrName>style.visibility</p:attrName>
                                        </p:attrNameLst>
                                      </p:cBhvr>
                                      <p:to>
                                        <p:strVal val="visible"/>
                                      </p:to>
                                    </p:set>
                                    <p:animEffect transition="in" filter="box(in)">
                                      <p:cBhvr>
                                        <p:cTn id="17" dur="500"/>
                                        <p:tgtEl>
                                          <p:spTgt spid="41369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13699">
                                            <p:txEl>
                                              <p:pRg st="4" end="4"/>
                                            </p:txEl>
                                          </p:spTgt>
                                        </p:tgtEl>
                                        <p:attrNameLst>
                                          <p:attrName>style.visibility</p:attrName>
                                        </p:attrNameLst>
                                      </p:cBhvr>
                                      <p:to>
                                        <p:strVal val="visible"/>
                                      </p:to>
                                    </p:set>
                                    <p:animEffect transition="in" filter="box(in)">
                                      <p:cBhvr>
                                        <p:cTn id="22" dur="500"/>
                                        <p:tgtEl>
                                          <p:spTgt spid="41369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13699">
                                            <p:txEl>
                                              <p:pRg st="5" end="5"/>
                                            </p:txEl>
                                          </p:spTgt>
                                        </p:tgtEl>
                                        <p:attrNameLst>
                                          <p:attrName>style.visibility</p:attrName>
                                        </p:attrNameLst>
                                      </p:cBhvr>
                                      <p:to>
                                        <p:strVal val="visible"/>
                                      </p:to>
                                    </p:set>
                                    <p:animEffect transition="in" filter="box(in)">
                                      <p:cBhvr>
                                        <p:cTn id="27" dur="500"/>
                                        <p:tgtEl>
                                          <p:spTgt spid="41369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13699">
                                            <p:txEl>
                                              <p:pRg st="6" end="6"/>
                                            </p:txEl>
                                          </p:spTgt>
                                        </p:tgtEl>
                                        <p:attrNameLst>
                                          <p:attrName>style.visibility</p:attrName>
                                        </p:attrNameLst>
                                      </p:cBhvr>
                                      <p:to>
                                        <p:strVal val="visible"/>
                                      </p:to>
                                    </p:set>
                                    <p:animEffect transition="in" filter="box(in)">
                                      <p:cBhvr>
                                        <p:cTn id="32" dur="500"/>
                                        <p:tgtEl>
                                          <p:spTgt spid="4136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754282" y="99909"/>
            <a:ext cx="6203032" cy="1002506"/>
          </a:xfrm>
        </p:spPr>
        <p:txBody>
          <a:bodyPr/>
          <a:lstStyle/>
          <a:p>
            <a:pPr eaLnBrk="1" hangingPunct="1"/>
            <a:r>
              <a:rPr lang="zh-CN" altLang="en-US" sz="4000" dirty="0">
                <a:solidFill>
                  <a:srgbClr val="0000CC"/>
                </a:solidFill>
                <a:latin typeface="+mj-ea"/>
              </a:rPr>
              <a:t>二元变量（属性）相异性</a:t>
            </a:r>
            <a:endParaRPr lang="zh-CN" altLang="en-US" dirty="0">
              <a:solidFill>
                <a:srgbClr val="0000CC"/>
              </a:solidFill>
              <a:latin typeface="+mj-ea"/>
            </a:endParaRPr>
          </a:p>
        </p:txBody>
      </p:sp>
      <p:sp>
        <p:nvSpPr>
          <p:cNvPr id="37892" name="Rectangle 3"/>
          <p:cNvSpPr>
            <a:spLocks noGrp="1" noChangeArrowheads="1"/>
          </p:cNvSpPr>
          <p:nvPr>
            <p:ph type="body" sz="half" idx="1"/>
          </p:nvPr>
        </p:nvSpPr>
        <p:spPr>
          <a:xfrm>
            <a:off x="104900" y="1127458"/>
            <a:ext cx="4038600" cy="2083385"/>
          </a:xfrm>
        </p:spPr>
        <p:txBody>
          <a:bodyPr/>
          <a:lstStyle/>
          <a:p>
            <a:pPr eaLnBrk="1" hangingPunct="1"/>
            <a:r>
              <a:rPr lang="zh-CN" altLang="en-US" sz="2600" dirty="0">
                <a:solidFill>
                  <a:srgbClr val="4141FF"/>
                </a:solidFill>
              </a:rPr>
              <a:t>二元变量（属性）</a:t>
            </a:r>
          </a:p>
          <a:p>
            <a:pPr lvl="1" eaLnBrk="1" hangingPunct="1"/>
            <a:r>
              <a:rPr lang="zh-CN" altLang="en-US" sz="2200" dirty="0">
                <a:solidFill>
                  <a:srgbClr val="4141FF"/>
                </a:solidFill>
              </a:rPr>
              <a:t>二元变量只有两个状态：</a:t>
            </a:r>
            <a:r>
              <a:rPr lang="en-US" altLang="zh-CN" sz="2200" dirty="0">
                <a:solidFill>
                  <a:srgbClr val="4141FF"/>
                </a:solidFill>
              </a:rPr>
              <a:t>0</a:t>
            </a:r>
            <a:r>
              <a:rPr lang="zh-CN" altLang="en-US" sz="2200" dirty="0">
                <a:solidFill>
                  <a:srgbClr val="4141FF"/>
                </a:solidFill>
              </a:rPr>
              <a:t>或</a:t>
            </a:r>
            <a:r>
              <a:rPr lang="en-US" altLang="zh-CN" sz="2200" dirty="0">
                <a:solidFill>
                  <a:srgbClr val="4141FF"/>
                </a:solidFill>
              </a:rPr>
              <a:t>1</a:t>
            </a:r>
          </a:p>
          <a:p>
            <a:pPr lvl="2" eaLnBrk="1" hangingPunct="1"/>
            <a:r>
              <a:rPr lang="en-US" altLang="zh-CN" sz="2100" dirty="0">
                <a:solidFill>
                  <a:srgbClr val="4141FF"/>
                </a:solidFill>
              </a:rPr>
              <a:t>0</a:t>
            </a:r>
            <a:r>
              <a:rPr lang="zh-CN" altLang="en-US" sz="2100" dirty="0">
                <a:solidFill>
                  <a:srgbClr val="4141FF"/>
                </a:solidFill>
              </a:rPr>
              <a:t>表示该变量为空，</a:t>
            </a:r>
            <a:r>
              <a:rPr lang="en-US" altLang="zh-CN" sz="2100" dirty="0">
                <a:solidFill>
                  <a:srgbClr val="4141FF"/>
                </a:solidFill>
              </a:rPr>
              <a:t>1</a:t>
            </a:r>
            <a:r>
              <a:rPr lang="zh-CN" altLang="en-US" sz="2100" dirty="0">
                <a:solidFill>
                  <a:srgbClr val="4141FF"/>
                </a:solidFill>
              </a:rPr>
              <a:t>表示该变量存在。</a:t>
            </a:r>
          </a:p>
        </p:txBody>
      </p:sp>
      <p:sp>
        <p:nvSpPr>
          <p:cNvPr id="37890" name="灯片编号占位符 6"/>
          <p:cNvSpPr>
            <a:spLocks noGrp="1"/>
          </p:cNvSpPr>
          <p:nvPr>
            <p:ph type="sldNum" sz="quarter" idx="12"/>
          </p:nvPr>
        </p:nvSpPr>
        <p:spPr>
          <a:xfrm>
            <a:off x="6166988" y="5662868"/>
            <a:ext cx="51263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4453C196-F665-453B-8BD9-42B30EE7057D}" type="slidenum">
              <a:rPr lang="en-US" altLang="zh-CN" smtClean="0"/>
              <a:pPr/>
              <a:t>19</a:t>
            </a:fld>
            <a:endParaRPr lang="en-US" altLang="zh-CN"/>
          </a:p>
        </p:txBody>
      </p:sp>
      <p:graphicFrame>
        <p:nvGraphicFramePr>
          <p:cNvPr id="424964" name="Object 4"/>
          <p:cNvGraphicFramePr>
            <a:graphicFrameLocks noChangeAspect="1"/>
          </p:cNvGraphicFramePr>
          <p:nvPr>
            <p:extLst>
              <p:ext uri="{D42A27DB-BD31-4B8C-83A1-F6EECF244321}">
                <p14:modId xmlns:p14="http://schemas.microsoft.com/office/powerpoint/2010/main" val="2077448263"/>
              </p:ext>
            </p:extLst>
          </p:nvPr>
        </p:nvGraphicFramePr>
        <p:xfrm>
          <a:off x="2848100" y="3363243"/>
          <a:ext cx="2895600" cy="1651000"/>
        </p:xfrm>
        <a:graphic>
          <a:graphicData uri="http://schemas.openxmlformats.org/presentationml/2006/ole">
            <mc:AlternateContent xmlns:mc="http://schemas.openxmlformats.org/markup-compatibility/2006">
              <mc:Choice xmlns:v="urn:schemas-microsoft-com:vml" Requires="v">
                <p:oleObj spid="_x0000_s38282" name="Equation" r:id="rId4" imgW="2540000" imgH="1447800" progId="Equation.3">
                  <p:embed/>
                </p:oleObj>
              </mc:Choice>
              <mc:Fallback>
                <p:oleObj name="Equation" r:id="rId4" imgW="2540000" imgH="1447800" progId="Equation.3">
                  <p:embed/>
                  <p:pic>
                    <p:nvPicPr>
                      <p:cNvPr id="0" name="Picture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8100" y="3363243"/>
                        <a:ext cx="2895600" cy="165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4965" name="Line 5"/>
          <p:cNvSpPr>
            <a:spLocks noChangeShapeType="1"/>
          </p:cNvSpPr>
          <p:nvPr/>
        </p:nvSpPr>
        <p:spPr bwMode="auto">
          <a:xfrm>
            <a:off x="2009900" y="3668043"/>
            <a:ext cx="487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4966" name="Line 6"/>
          <p:cNvSpPr>
            <a:spLocks noChangeShapeType="1"/>
          </p:cNvSpPr>
          <p:nvPr/>
        </p:nvSpPr>
        <p:spPr bwMode="auto">
          <a:xfrm>
            <a:off x="3533900" y="3210843"/>
            <a:ext cx="0" cy="198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4967" name="Text Box 7"/>
          <p:cNvSpPr txBox="1">
            <a:spLocks noChangeArrowheads="1"/>
          </p:cNvSpPr>
          <p:nvPr/>
        </p:nvSpPr>
        <p:spPr bwMode="auto">
          <a:xfrm>
            <a:off x="1628900" y="4201443"/>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sz="2000" b="1">
                <a:latin typeface="Times New Roman" panose="02020603050405020304" pitchFamily="18" charset="0"/>
              </a:rPr>
              <a:t>Object </a:t>
            </a:r>
            <a:r>
              <a:rPr lang="en-US" altLang="zh-CN" sz="2000" b="1" i="1">
                <a:latin typeface="Times New Roman" panose="02020603050405020304" pitchFamily="18" charset="0"/>
              </a:rPr>
              <a:t>i</a:t>
            </a:r>
            <a:endParaRPr lang="en-US" altLang="zh-CN" sz="2000" b="1">
              <a:latin typeface="Times New Roman" panose="02020603050405020304" pitchFamily="18" charset="0"/>
            </a:endParaRPr>
          </a:p>
        </p:txBody>
      </p:sp>
      <p:sp>
        <p:nvSpPr>
          <p:cNvPr id="424968" name="Text Box 8"/>
          <p:cNvSpPr txBox="1">
            <a:spLocks noChangeArrowheads="1"/>
          </p:cNvSpPr>
          <p:nvPr/>
        </p:nvSpPr>
        <p:spPr bwMode="auto">
          <a:xfrm>
            <a:off x="4143500" y="2906043"/>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sz="2000" b="1" dirty="0">
                <a:latin typeface="Times New Roman" panose="02020603050405020304" pitchFamily="18" charset="0"/>
              </a:rPr>
              <a:t>Object  </a:t>
            </a:r>
            <a:r>
              <a:rPr lang="en-US" altLang="zh-CN" sz="2000" b="1" i="1" dirty="0">
                <a:latin typeface="Times New Roman" panose="02020603050405020304" pitchFamily="18" charset="0"/>
              </a:rPr>
              <a:t>j</a:t>
            </a:r>
          </a:p>
        </p:txBody>
      </p:sp>
      <p:sp>
        <p:nvSpPr>
          <p:cNvPr id="424969" name="Text Box 9"/>
          <p:cNvSpPr txBox="1">
            <a:spLocks noChangeArrowheads="1"/>
          </p:cNvSpPr>
          <p:nvPr/>
        </p:nvSpPr>
        <p:spPr bwMode="auto">
          <a:xfrm>
            <a:off x="479550" y="5375608"/>
            <a:ext cx="76327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buFontTx/>
              <a:buChar char="•"/>
            </a:pPr>
            <a:r>
              <a:rPr lang="zh-CN" altLang="en-US" sz="2400" b="1" dirty="0">
                <a:solidFill>
                  <a:srgbClr val="4141FF"/>
                </a:solidFill>
                <a:latin typeface="Times New Roman" panose="02020603050405020304" pitchFamily="18" charset="0"/>
                <a:ea typeface="楷体_GB2312" pitchFamily="49" charset="-122"/>
              </a:rPr>
              <a:t> 表中</a:t>
            </a:r>
            <a:r>
              <a:rPr lang="en-US" altLang="zh-CN" sz="2400" b="1" i="1" dirty="0">
                <a:solidFill>
                  <a:srgbClr val="4141FF"/>
                </a:solidFill>
                <a:latin typeface="Times New Roman" panose="02020603050405020304" pitchFamily="18" charset="0"/>
                <a:ea typeface="楷体_GB2312" pitchFamily="49" charset="-122"/>
              </a:rPr>
              <a:t>a</a:t>
            </a:r>
            <a:r>
              <a:rPr lang="zh-CN" altLang="en-US" sz="2400" b="1" dirty="0">
                <a:solidFill>
                  <a:srgbClr val="4141FF"/>
                </a:solidFill>
                <a:latin typeface="Times New Roman" panose="02020603050405020304" pitchFamily="18" charset="0"/>
                <a:ea typeface="楷体_GB2312" pitchFamily="49" charset="-122"/>
              </a:rPr>
              <a:t>是对于对象</a:t>
            </a:r>
            <a:r>
              <a:rPr lang="en-US" altLang="zh-CN" sz="2400" b="1" i="1" dirty="0">
                <a:solidFill>
                  <a:srgbClr val="4141FF"/>
                </a:solidFill>
                <a:latin typeface="Times New Roman" panose="02020603050405020304" pitchFamily="18" charset="0"/>
                <a:ea typeface="楷体_GB2312" pitchFamily="49" charset="-122"/>
              </a:rPr>
              <a:t>i</a:t>
            </a:r>
            <a:r>
              <a:rPr lang="zh-CN" altLang="en-US" sz="2400" b="1" dirty="0">
                <a:solidFill>
                  <a:srgbClr val="4141FF"/>
                </a:solidFill>
                <a:latin typeface="Times New Roman" panose="02020603050405020304" pitchFamily="18" charset="0"/>
                <a:ea typeface="楷体_GB2312" pitchFamily="49" charset="-122"/>
              </a:rPr>
              <a:t>和</a:t>
            </a:r>
            <a:r>
              <a:rPr lang="en-US" altLang="zh-CN" sz="2400" b="1" i="1" dirty="0">
                <a:solidFill>
                  <a:srgbClr val="4141FF"/>
                </a:solidFill>
                <a:latin typeface="Times New Roman" panose="02020603050405020304" pitchFamily="18" charset="0"/>
                <a:ea typeface="楷体_GB2312" pitchFamily="49" charset="-122"/>
              </a:rPr>
              <a:t>j</a:t>
            </a:r>
            <a:r>
              <a:rPr lang="zh-CN" altLang="en-US" sz="2400" b="1" dirty="0">
                <a:solidFill>
                  <a:srgbClr val="4141FF"/>
                </a:solidFill>
                <a:latin typeface="Times New Roman" panose="02020603050405020304" pitchFamily="18" charset="0"/>
                <a:ea typeface="楷体_GB2312" pitchFamily="49" charset="-122"/>
              </a:rPr>
              <a:t>值都为</a:t>
            </a:r>
            <a:r>
              <a:rPr lang="en-US" altLang="zh-CN" sz="2400" b="1" dirty="0">
                <a:solidFill>
                  <a:srgbClr val="4141FF"/>
                </a:solidFill>
                <a:latin typeface="Times New Roman" panose="02020603050405020304" pitchFamily="18" charset="0"/>
                <a:ea typeface="楷体_GB2312" pitchFamily="49" charset="-122"/>
              </a:rPr>
              <a:t>1</a:t>
            </a:r>
            <a:r>
              <a:rPr lang="zh-CN" altLang="en-US" sz="2400" b="1" dirty="0">
                <a:solidFill>
                  <a:srgbClr val="4141FF"/>
                </a:solidFill>
                <a:latin typeface="Times New Roman" panose="02020603050405020304" pitchFamily="18" charset="0"/>
                <a:ea typeface="楷体_GB2312" pitchFamily="49" charset="-122"/>
              </a:rPr>
              <a:t>的变量（属性）的数目</a:t>
            </a:r>
          </a:p>
          <a:p>
            <a:pPr eaLnBrk="1" hangingPunct="1">
              <a:buFontTx/>
              <a:buChar char="•"/>
            </a:pPr>
            <a:r>
              <a:rPr lang="zh-CN" altLang="en-US" sz="2400" b="1" dirty="0">
                <a:solidFill>
                  <a:srgbClr val="4141FF"/>
                </a:solidFill>
                <a:latin typeface="Times New Roman" panose="02020603050405020304" pitchFamily="18" charset="0"/>
                <a:ea typeface="楷体_GB2312" pitchFamily="49" charset="-122"/>
              </a:rPr>
              <a:t> 每个对象有</a:t>
            </a:r>
            <a:r>
              <a:rPr lang="en-US" altLang="zh-CN" sz="2400" b="1" i="1" dirty="0">
                <a:solidFill>
                  <a:srgbClr val="4141FF"/>
                </a:solidFill>
                <a:latin typeface="Times New Roman" panose="02020603050405020304" pitchFamily="18" charset="0"/>
                <a:ea typeface="楷体_GB2312" pitchFamily="49" charset="-122"/>
              </a:rPr>
              <a:t>p</a:t>
            </a:r>
            <a:r>
              <a:rPr lang="zh-CN" altLang="en-US" sz="2400" b="1" dirty="0">
                <a:solidFill>
                  <a:srgbClr val="4141FF"/>
                </a:solidFill>
                <a:latin typeface="Times New Roman" panose="02020603050405020304" pitchFamily="18" charset="0"/>
                <a:ea typeface="楷体_GB2312" pitchFamily="49" charset="-122"/>
              </a:rPr>
              <a:t>个变量（属性），</a:t>
            </a:r>
            <a:r>
              <a:rPr lang="en-US" altLang="zh-CN" sz="2400" b="1" i="1" dirty="0">
                <a:solidFill>
                  <a:srgbClr val="4141FF"/>
                </a:solidFill>
                <a:latin typeface="Times New Roman" panose="02020603050405020304" pitchFamily="18" charset="0"/>
                <a:ea typeface="楷体_GB2312" pitchFamily="49" charset="-122"/>
              </a:rPr>
              <a:t>p=</a:t>
            </a:r>
            <a:r>
              <a:rPr lang="en-US" altLang="zh-CN" sz="2400" b="1" i="1" dirty="0" err="1">
                <a:solidFill>
                  <a:srgbClr val="4141FF"/>
                </a:solidFill>
                <a:latin typeface="Times New Roman" panose="02020603050405020304" pitchFamily="18" charset="0"/>
                <a:ea typeface="楷体_GB2312" pitchFamily="49" charset="-122"/>
              </a:rPr>
              <a:t>a+b+c+d</a:t>
            </a:r>
            <a:endParaRPr lang="en-US" altLang="zh-CN" sz="2400" b="1" i="1" dirty="0">
              <a:solidFill>
                <a:srgbClr val="4141FF"/>
              </a:solidFill>
              <a:latin typeface="Times New Roman" panose="02020603050405020304" pitchFamily="18" charset="0"/>
              <a:ea typeface="楷体_GB2312" pitchFamily="49"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24964"/>
                                        </p:tgtEl>
                                        <p:attrNameLst>
                                          <p:attrName>style.visibility</p:attrName>
                                        </p:attrNameLst>
                                      </p:cBhvr>
                                      <p:to>
                                        <p:strVal val="visible"/>
                                      </p:to>
                                    </p:set>
                                    <p:anim calcmode="lin" valueType="num">
                                      <p:cBhvr additive="base">
                                        <p:cTn id="7" dur="500" fill="hold"/>
                                        <p:tgtEl>
                                          <p:spTgt spid="424964"/>
                                        </p:tgtEl>
                                        <p:attrNameLst>
                                          <p:attrName>ppt_x</p:attrName>
                                        </p:attrNameLst>
                                      </p:cBhvr>
                                      <p:tavLst>
                                        <p:tav tm="0">
                                          <p:val>
                                            <p:strVal val="#ppt_x"/>
                                          </p:val>
                                        </p:tav>
                                        <p:tav tm="100000">
                                          <p:val>
                                            <p:strVal val="#ppt_x"/>
                                          </p:val>
                                        </p:tav>
                                      </p:tavLst>
                                    </p:anim>
                                    <p:anim calcmode="lin" valueType="num">
                                      <p:cBhvr additive="base">
                                        <p:cTn id="8" dur="500" fill="hold"/>
                                        <p:tgtEl>
                                          <p:spTgt spid="42496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24965"/>
                                        </p:tgtEl>
                                        <p:attrNameLst>
                                          <p:attrName>style.visibility</p:attrName>
                                        </p:attrNameLst>
                                      </p:cBhvr>
                                      <p:to>
                                        <p:strVal val="visible"/>
                                      </p:to>
                                    </p:set>
                                    <p:anim calcmode="lin" valueType="num">
                                      <p:cBhvr additive="base">
                                        <p:cTn id="11" dur="500" fill="hold"/>
                                        <p:tgtEl>
                                          <p:spTgt spid="424965"/>
                                        </p:tgtEl>
                                        <p:attrNameLst>
                                          <p:attrName>ppt_x</p:attrName>
                                        </p:attrNameLst>
                                      </p:cBhvr>
                                      <p:tavLst>
                                        <p:tav tm="0">
                                          <p:val>
                                            <p:strVal val="#ppt_x"/>
                                          </p:val>
                                        </p:tav>
                                        <p:tav tm="100000">
                                          <p:val>
                                            <p:strVal val="#ppt_x"/>
                                          </p:val>
                                        </p:tav>
                                      </p:tavLst>
                                    </p:anim>
                                    <p:anim calcmode="lin" valueType="num">
                                      <p:cBhvr additive="base">
                                        <p:cTn id="12" dur="500" fill="hold"/>
                                        <p:tgtEl>
                                          <p:spTgt spid="42496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24966"/>
                                        </p:tgtEl>
                                        <p:attrNameLst>
                                          <p:attrName>style.visibility</p:attrName>
                                        </p:attrNameLst>
                                      </p:cBhvr>
                                      <p:to>
                                        <p:strVal val="visible"/>
                                      </p:to>
                                    </p:set>
                                    <p:anim calcmode="lin" valueType="num">
                                      <p:cBhvr additive="base">
                                        <p:cTn id="15" dur="500" fill="hold"/>
                                        <p:tgtEl>
                                          <p:spTgt spid="424966"/>
                                        </p:tgtEl>
                                        <p:attrNameLst>
                                          <p:attrName>ppt_x</p:attrName>
                                        </p:attrNameLst>
                                      </p:cBhvr>
                                      <p:tavLst>
                                        <p:tav tm="0">
                                          <p:val>
                                            <p:strVal val="#ppt_x"/>
                                          </p:val>
                                        </p:tav>
                                        <p:tav tm="100000">
                                          <p:val>
                                            <p:strVal val="#ppt_x"/>
                                          </p:val>
                                        </p:tav>
                                      </p:tavLst>
                                    </p:anim>
                                    <p:anim calcmode="lin" valueType="num">
                                      <p:cBhvr additive="base">
                                        <p:cTn id="16" dur="500" fill="hold"/>
                                        <p:tgtEl>
                                          <p:spTgt spid="42496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24967"/>
                                        </p:tgtEl>
                                        <p:attrNameLst>
                                          <p:attrName>style.visibility</p:attrName>
                                        </p:attrNameLst>
                                      </p:cBhvr>
                                      <p:to>
                                        <p:strVal val="visible"/>
                                      </p:to>
                                    </p:set>
                                    <p:anim calcmode="lin" valueType="num">
                                      <p:cBhvr additive="base">
                                        <p:cTn id="19" dur="500" fill="hold"/>
                                        <p:tgtEl>
                                          <p:spTgt spid="424967"/>
                                        </p:tgtEl>
                                        <p:attrNameLst>
                                          <p:attrName>ppt_x</p:attrName>
                                        </p:attrNameLst>
                                      </p:cBhvr>
                                      <p:tavLst>
                                        <p:tav tm="0">
                                          <p:val>
                                            <p:strVal val="#ppt_x"/>
                                          </p:val>
                                        </p:tav>
                                        <p:tav tm="100000">
                                          <p:val>
                                            <p:strVal val="#ppt_x"/>
                                          </p:val>
                                        </p:tav>
                                      </p:tavLst>
                                    </p:anim>
                                    <p:anim calcmode="lin" valueType="num">
                                      <p:cBhvr additive="base">
                                        <p:cTn id="20" dur="500" fill="hold"/>
                                        <p:tgtEl>
                                          <p:spTgt spid="42496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24968"/>
                                        </p:tgtEl>
                                        <p:attrNameLst>
                                          <p:attrName>style.visibility</p:attrName>
                                        </p:attrNameLst>
                                      </p:cBhvr>
                                      <p:to>
                                        <p:strVal val="visible"/>
                                      </p:to>
                                    </p:set>
                                    <p:anim calcmode="lin" valueType="num">
                                      <p:cBhvr additive="base">
                                        <p:cTn id="23" dur="500" fill="hold"/>
                                        <p:tgtEl>
                                          <p:spTgt spid="424968"/>
                                        </p:tgtEl>
                                        <p:attrNameLst>
                                          <p:attrName>ppt_x</p:attrName>
                                        </p:attrNameLst>
                                      </p:cBhvr>
                                      <p:tavLst>
                                        <p:tav tm="0">
                                          <p:val>
                                            <p:strVal val="#ppt_x"/>
                                          </p:val>
                                        </p:tav>
                                        <p:tav tm="100000">
                                          <p:val>
                                            <p:strVal val="#ppt_x"/>
                                          </p:val>
                                        </p:tav>
                                      </p:tavLst>
                                    </p:anim>
                                    <p:anim calcmode="lin" valueType="num">
                                      <p:cBhvr additive="base">
                                        <p:cTn id="24" dur="500" fill="hold"/>
                                        <p:tgtEl>
                                          <p:spTgt spid="424968"/>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24969"/>
                                        </p:tgtEl>
                                        <p:attrNameLst>
                                          <p:attrName>style.visibility</p:attrName>
                                        </p:attrNameLst>
                                      </p:cBhvr>
                                      <p:to>
                                        <p:strVal val="visible"/>
                                      </p:to>
                                    </p:set>
                                    <p:anim calcmode="lin" valueType="num">
                                      <p:cBhvr additive="base">
                                        <p:cTn id="29" dur="500" fill="hold"/>
                                        <p:tgtEl>
                                          <p:spTgt spid="424969"/>
                                        </p:tgtEl>
                                        <p:attrNameLst>
                                          <p:attrName>ppt_x</p:attrName>
                                        </p:attrNameLst>
                                      </p:cBhvr>
                                      <p:tavLst>
                                        <p:tav tm="0">
                                          <p:val>
                                            <p:strVal val="#ppt_x"/>
                                          </p:val>
                                        </p:tav>
                                        <p:tav tm="100000">
                                          <p:val>
                                            <p:strVal val="#ppt_x"/>
                                          </p:val>
                                        </p:tav>
                                      </p:tavLst>
                                    </p:anim>
                                    <p:anim calcmode="lin" valueType="num">
                                      <p:cBhvr additive="base">
                                        <p:cTn id="30" dur="500" fill="hold"/>
                                        <p:tgtEl>
                                          <p:spTgt spid="4249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5" grpId="0" animBg="1"/>
      <p:bldP spid="424966" grpId="0" animBg="1"/>
      <p:bldP spid="424967" grpId="0"/>
      <p:bldP spid="424968" grpId="0"/>
      <p:bldP spid="42496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183064-0C29-475C-A878-BC93B8B16BC5}"/>
              </a:ext>
            </a:extLst>
          </p:cNvPr>
          <p:cNvSpPr>
            <a:spLocks noGrp="1"/>
          </p:cNvSpPr>
          <p:nvPr>
            <p:ph type="title"/>
          </p:nvPr>
        </p:nvSpPr>
        <p:spPr/>
        <p:txBody>
          <a:bodyPr>
            <a:noAutofit/>
          </a:bodyPr>
          <a:lstStyle/>
          <a:p>
            <a:r>
              <a:rPr lang="zh-CN" altLang="en-US" sz="6000" dirty="0"/>
              <a:t>基本概念</a:t>
            </a:r>
            <a:br>
              <a:rPr lang="zh-CN" altLang="en-US" sz="6000" dirty="0"/>
            </a:br>
            <a:endParaRPr lang="zh-CN" altLang="en-US" sz="6000" dirty="0"/>
          </a:p>
        </p:txBody>
      </p:sp>
      <p:sp>
        <p:nvSpPr>
          <p:cNvPr id="3" name="内容占位符 2">
            <a:extLst>
              <a:ext uri="{FF2B5EF4-FFF2-40B4-BE49-F238E27FC236}">
                <a16:creationId xmlns:a16="http://schemas.microsoft.com/office/drawing/2014/main" id="{5FF67B00-44D0-4120-9817-2B736FEFFC3A}"/>
              </a:ext>
            </a:extLst>
          </p:cNvPr>
          <p:cNvSpPr>
            <a:spLocks noGrp="1"/>
          </p:cNvSpPr>
          <p:nvPr>
            <p:ph idx="1"/>
          </p:nvPr>
        </p:nvSpPr>
        <p:spPr/>
        <p:txBody>
          <a:bodyPr>
            <a:normAutofit/>
          </a:bodyPr>
          <a:lstStyle/>
          <a:p>
            <a:pPr>
              <a:buFont typeface="Wingdings" panose="05000000000000000000" pitchFamily="2" charset="2"/>
              <a:buChar char="Ø"/>
            </a:pPr>
            <a:r>
              <a:rPr lang="zh-CN" altLang="en-US" sz="2800" dirty="0">
                <a:solidFill>
                  <a:srgbClr val="0000CC"/>
                </a:solidFill>
                <a:latin typeface="华文仿宋" panose="02010600040101010101" pitchFamily="2" charset="-122"/>
                <a:ea typeface="华文仿宋" panose="02010600040101010101" pitchFamily="2" charset="-122"/>
              </a:rPr>
              <a:t>什么是聚类分析 </a:t>
            </a:r>
            <a:r>
              <a:rPr lang="en-US" altLang="zh-CN" sz="2800" dirty="0">
                <a:solidFill>
                  <a:srgbClr val="0000CC"/>
                </a:solidFill>
                <a:latin typeface="华文仿宋" panose="02010600040101010101" pitchFamily="2" charset="-122"/>
                <a:ea typeface="华文仿宋" panose="02010600040101010101" pitchFamily="2" charset="-122"/>
              </a:rPr>
              <a:t>?</a:t>
            </a:r>
          </a:p>
          <a:p>
            <a:pPr>
              <a:buFont typeface="Wingdings" panose="05000000000000000000" pitchFamily="2" charset="2"/>
              <a:buChar char="Ø"/>
            </a:pPr>
            <a:r>
              <a:rPr lang="zh-CN" altLang="en-US" sz="2800" dirty="0">
                <a:solidFill>
                  <a:srgbClr val="0000CC"/>
                </a:solidFill>
                <a:latin typeface="华文仿宋" panose="02010600040101010101" pitchFamily="2" charset="-122"/>
                <a:ea typeface="华文仿宋" panose="02010600040101010101" pitchFamily="2" charset="-122"/>
              </a:rPr>
              <a:t>怎样是一个好的聚类</a:t>
            </a:r>
            <a:r>
              <a:rPr lang="en-US" altLang="zh-CN" sz="2800" dirty="0">
                <a:solidFill>
                  <a:srgbClr val="0000CC"/>
                </a:solidFill>
                <a:latin typeface="华文仿宋" panose="02010600040101010101" pitchFamily="2" charset="-122"/>
                <a:ea typeface="华文仿宋" panose="02010600040101010101" pitchFamily="2" charset="-122"/>
              </a:rPr>
              <a:t>?</a:t>
            </a:r>
          </a:p>
          <a:p>
            <a:pPr>
              <a:buFont typeface="Wingdings" panose="05000000000000000000" pitchFamily="2" charset="2"/>
              <a:buChar char="Ø"/>
            </a:pPr>
            <a:r>
              <a:rPr lang="zh-CN" altLang="en-US" sz="2800" dirty="0">
                <a:solidFill>
                  <a:srgbClr val="0000CC"/>
                </a:solidFill>
                <a:latin typeface="华文仿宋" panose="02010600040101010101" pitchFamily="2" charset="-122"/>
                <a:ea typeface="华文仿宋" panose="02010600040101010101" pitchFamily="2" charset="-122"/>
              </a:rPr>
              <a:t>聚类中使用的数据结构</a:t>
            </a:r>
          </a:p>
          <a:p>
            <a:pPr>
              <a:buFont typeface="Wingdings" panose="05000000000000000000" pitchFamily="2" charset="2"/>
              <a:buChar char="Ø"/>
            </a:pPr>
            <a:r>
              <a:rPr lang="zh-CN" altLang="en-US" sz="2800" dirty="0">
                <a:solidFill>
                  <a:srgbClr val="0000CC"/>
                </a:solidFill>
                <a:latin typeface="华文仿宋" panose="02010600040101010101" pitchFamily="2" charset="-122"/>
                <a:ea typeface="华文仿宋" panose="02010600040101010101" pitchFamily="2" charset="-122"/>
              </a:rPr>
              <a:t>相异性度量</a:t>
            </a:r>
          </a:p>
          <a:p>
            <a:pPr>
              <a:buFont typeface="Wingdings" panose="05000000000000000000" pitchFamily="2" charset="2"/>
              <a:buChar char="Ø"/>
            </a:pPr>
            <a:r>
              <a:rPr lang="zh-CN" altLang="en-US" sz="2800" dirty="0">
                <a:solidFill>
                  <a:srgbClr val="0000CC"/>
                </a:solidFill>
                <a:latin typeface="华文仿宋" panose="02010600040101010101" pitchFamily="2" charset="-122"/>
                <a:ea typeface="华文仿宋" panose="02010600040101010101" pitchFamily="2" charset="-122"/>
              </a:rPr>
              <a:t>聚类中的属性类型</a:t>
            </a:r>
          </a:p>
          <a:p>
            <a:pPr>
              <a:buFont typeface="Wingdings" panose="05000000000000000000" pitchFamily="2" charset="2"/>
              <a:buChar char="Ø"/>
            </a:pPr>
            <a:r>
              <a:rPr lang="zh-CN" altLang="en-US" sz="2800" dirty="0">
                <a:solidFill>
                  <a:srgbClr val="0000CC"/>
                </a:solidFill>
                <a:latin typeface="华文仿宋" panose="02010600040101010101" pitchFamily="2" charset="-122"/>
                <a:ea typeface="华文仿宋" panose="02010600040101010101" pitchFamily="2" charset="-122"/>
              </a:rPr>
              <a:t>簇间的距离度量标准</a:t>
            </a:r>
          </a:p>
          <a:p>
            <a:pPr>
              <a:buFont typeface="Wingdings" panose="05000000000000000000" pitchFamily="2" charset="2"/>
              <a:buChar char="Ø"/>
            </a:pPr>
            <a:r>
              <a:rPr lang="zh-CN" altLang="en-US" sz="2800" dirty="0">
                <a:solidFill>
                  <a:srgbClr val="0000CC"/>
                </a:solidFill>
                <a:latin typeface="华文仿宋" panose="02010600040101010101" pitchFamily="2" charset="-122"/>
                <a:ea typeface="华文仿宋" panose="02010600040101010101" pitchFamily="2" charset="-122"/>
              </a:rPr>
              <a:t>聚类的准则函数 </a:t>
            </a:r>
          </a:p>
        </p:txBody>
      </p:sp>
      <p:sp>
        <p:nvSpPr>
          <p:cNvPr id="717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59B028E9-C32E-4FFA-8DC7-138579A55EA4}" type="slidenum">
              <a:rPr lang="en-US" altLang="zh-CN" smtClean="0"/>
              <a:pPr/>
              <a:t>2</a:t>
            </a:fld>
            <a:endParaRPr lang="en-US" altLang="zh-CN"/>
          </a:p>
        </p:txBody>
      </p:sp>
    </p:spTree>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8949E1B3-F415-4759-A7F3-9BEAB4779A8D}" type="slidenum">
              <a:rPr lang="en-US" altLang="zh-CN" smtClean="0"/>
              <a:pPr/>
              <a:t>20</a:t>
            </a:fld>
            <a:endParaRPr lang="en-US" altLang="zh-CN"/>
          </a:p>
        </p:txBody>
      </p:sp>
      <p:graphicFrame>
        <p:nvGraphicFramePr>
          <p:cNvPr id="39939" name="Object 4"/>
          <p:cNvGraphicFramePr>
            <a:graphicFrameLocks noChangeAspect="1"/>
          </p:cNvGraphicFramePr>
          <p:nvPr/>
        </p:nvGraphicFramePr>
        <p:xfrm>
          <a:off x="1150938" y="1016000"/>
          <a:ext cx="6932612" cy="1600200"/>
        </p:xfrm>
        <a:graphic>
          <a:graphicData uri="http://schemas.openxmlformats.org/presentationml/2006/ole">
            <mc:AlternateContent xmlns:mc="http://schemas.openxmlformats.org/markup-compatibility/2006">
              <mc:Choice xmlns:v="urn:schemas-microsoft-com:vml" Requires="v">
                <p:oleObj spid="_x0000_s40718" name="Document" r:id="rId4" imgW="6819900" imgH="1475232" progId="Word.Document.8">
                  <p:embed/>
                </p:oleObj>
              </mc:Choice>
              <mc:Fallback>
                <p:oleObj name="Document" r:id="rId4" imgW="6819900" imgH="1475232" progId="Word.Document.8">
                  <p:embed/>
                  <p:pic>
                    <p:nvPicPr>
                      <p:cNvPr id="0" name="Picture 1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0938" y="1016000"/>
                        <a:ext cx="6932612" cy="16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9173" name="Object 5"/>
          <p:cNvGraphicFramePr>
            <a:graphicFrameLocks noChangeAspect="1"/>
          </p:cNvGraphicFramePr>
          <p:nvPr/>
        </p:nvGraphicFramePr>
        <p:xfrm>
          <a:off x="3125788" y="3741738"/>
          <a:ext cx="3209925" cy="1830387"/>
        </p:xfrm>
        <a:graphic>
          <a:graphicData uri="http://schemas.openxmlformats.org/presentationml/2006/ole">
            <mc:AlternateContent xmlns:mc="http://schemas.openxmlformats.org/markup-compatibility/2006">
              <mc:Choice xmlns:v="urn:schemas-microsoft-com:vml" Requires="v">
                <p:oleObj spid="_x0000_s40719" name="Equation" r:id="rId6" imgW="2540000" imgH="1447800" progId="Equation.3">
                  <p:embed/>
                </p:oleObj>
              </mc:Choice>
              <mc:Fallback>
                <p:oleObj name="Equation" r:id="rId6" imgW="2540000" imgH="1447800" progId="Equation.3">
                  <p:embed/>
                  <p:pic>
                    <p:nvPicPr>
                      <p:cNvPr id="0" name="Picture 1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5788" y="3741738"/>
                        <a:ext cx="3209925" cy="1830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9174" name="Line 6"/>
          <p:cNvSpPr>
            <a:spLocks noChangeShapeType="1"/>
          </p:cNvSpPr>
          <p:nvPr/>
        </p:nvSpPr>
        <p:spPr bwMode="auto">
          <a:xfrm>
            <a:off x="2287588" y="4046538"/>
            <a:ext cx="5951537"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9175" name="Line 7"/>
          <p:cNvSpPr>
            <a:spLocks noChangeShapeType="1"/>
          </p:cNvSpPr>
          <p:nvPr/>
        </p:nvSpPr>
        <p:spPr bwMode="auto">
          <a:xfrm>
            <a:off x="3811588" y="3589338"/>
            <a:ext cx="1587" cy="2406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9176" name="Text Box 8"/>
          <p:cNvSpPr txBox="1">
            <a:spLocks noChangeArrowheads="1"/>
          </p:cNvSpPr>
          <p:nvPr/>
        </p:nvSpPr>
        <p:spPr bwMode="auto">
          <a:xfrm>
            <a:off x="1368425" y="4579938"/>
            <a:ext cx="1839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sz="2000" b="1">
                <a:latin typeface="Times New Roman" panose="02020603050405020304" pitchFamily="18" charset="0"/>
              </a:rPr>
              <a:t>Object </a:t>
            </a:r>
            <a:r>
              <a:rPr lang="en-US" altLang="zh-CN" sz="2000" b="1" i="1">
                <a:latin typeface="Times New Roman" panose="02020603050405020304" pitchFamily="18" charset="0"/>
              </a:rPr>
              <a:t>Mary</a:t>
            </a:r>
            <a:endParaRPr lang="en-US" altLang="zh-CN" sz="2000" b="1">
              <a:latin typeface="Times New Roman" panose="02020603050405020304" pitchFamily="18" charset="0"/>
            </a:endParaRPr>
          </a:p>
        </p:txBody>
      </p:sp>
      <p:sp>
        <p:nvSpPr>
          <p:cNvPr id="519177" name="Text Box 9"/>
          <p:cNvSpPr txBox="1">
            <a:spLocks noChangeArrowheads="1"/>
          </p:cNvSpPr>
          <p:nvPr/>
        </p:nvSpPr>
        <p:spPr bwMode="auto">
          <a:xfrm>
            <a:off x="4421188" y="3284538"/>
            <a:ext cx="180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sz="2000" b="1">
                <a:latin typeface="Times New Roman" panose="02020603050405020304" pitchFamily="18" charset="0"/>
              </a:rPr>
              <a:t>Object  </a:t>
            </a:r>
            <a:r>
              <a:rPr lang="en-US" altLang="zh-CN" sz="2000" b="1" i="1">
                <a:latin typeface="Times New Roman" panose="02020603050405020304" pitchFamily="18" charset="0"/>
              </a:rPr>
              <a:t>Jack</a:t>
            </a:r>
          </a:p>
        </p:txBody>
      </p:sp>
      <p:sp>
        <p:nvSpPr>
          <p:cNvPr id="519179" name="Text Box 11"/>
          <p:cNvSpPr txBox="1">
            <a:spLocks noChangeArrowheads="1"/>
          </p:cNvSpPr>
          <p:nvPr/>
        </p:nvSpPr>
        <p:spPr bwMode="auto">
          <a:xfrm>
            <a:off x="4344988" y="4246563"/>
            <a:ext cx="444500" cy="3667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zh-CN" b="1">
                <a:solidFill>
                  <a:srgbClr val="CC0000"/>
                </a:solidFill>
              </a:rPr>
              <a:t>=</a:t>
            </a:r>
            <a:r>
              <a:rPr lang="en-US" altLang="zh-CN" b="1" i="1">
                <a:solidFill>
                  <a:srgbClr val="CC0000"/>
                </a:solidFill>
              </a:rPr>
              <a:t>2</a:t>
            </a:r>
          </a:p>
        </p:txBody>
      </p:sp>
      <p:sp>
        <p:nvSpPr>
          <p:cNvPr id="519180" name="Text Box 12"/>
          <p:cNvSpPr txBox="1">
            <a:spLocks noChangeArrowheads="1"/>
          </p:cNvSpPr>
          <p:nvPr/>
        </p:nvSpPr>
        <p:spPr bwMode="auto">
          <a:xfrm>
            <a:off x="5214938" y="4235450"/>
            <a:ext cx="444500" cy="3667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zh-CN" b="1">
                <a:solidFill>
                  <a:srgbClr val="CC0000"/>
                </a:solidFill>
              </a:rPr>
              <a:t>=</a:t>
            </a:r>
            <a:r>
              <a:rPr lang="en-US" altLang="zh-CN" b="1" i="1">
                <a:solidFill>
                  <a:srgbClr val="CC0000"/>
                </a:solidFill>
              </a:rPr>
              <a:t>1</a:t>
            </a:r>
          </a:p>
        </p:txBody>
      </p:sp>
      <p:sp>
        <p:nvSpPr>
          <p:cNvPr id="519181" name="Text Box 13"/>
          <p:cNvSpPr txBox="1">
            <a:spLocks noChangeArrowheads="1"/>
          </p:cNvSpPr>
          <p:nvPr/>
        </p:nvSpPr>
        <p:spPr bwMode="auto">
          <a:xfrm>
            <a:off x="4357688" y="4738688"/>
            <a:ext cx="444500" cy="3667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zh-CN" b="1">
                <a:solidFill>
                  <a:srgbClr val="CC0000"/>
                </a:solidFill>
              </a:rPr>
              <a:t>=</a:t>
            </a:r>
            <a:r>
              <a:rPr lang="en-US" altLang="zh-CN" b="1" i="1">
                <a:solidFill>
                  <a:srgbClr val="CC0000"/>
                </a:solidFill>
              </a:rPr>
              <a:t>0</a:t>
            </a:r>
          </a:p>
        </p:txBody>
      </p:sp>
      <p:sp>
        <p:nvSpPr>
          <p:cNvPr id="519182" name="Text Box 14"/>
          <p:cNvSpPr txBox="1">
            <a:spLocks noChangeArrowheads="1"/>
          </p:cNvSpPr>
          <p:nvPr/>
        </p:nvSpPr>
        <p:spPr bwMode="auto">
          <a:xfrm>
            <a:off x="5262563" y="4738688"/>
            <a:ext cx="444500" cy="3667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zh-CN" b="1">
                <a:solidFill>
                  <a:srgbClr val="CC0000"/>
                </a:solidFill>
              </a:rPr>
              <a:t>=</a:t>
            </a:r>
            <a:r>
              <a:rPr lang="en-US" altLang="zh-CN" b="1" i="1">
                <a:solidFill>
                  <a:srgbClr val="CC0000"/>
                </a:solidFill>
              </a:rPr>
              <a:t>3</a:t>
            </a:r>
          </a:p>
        </p:txBody>
      </p:sp>
      <p:sp>
        <p:nvSpPr>
          <p:cNvPr id="39949" name="Text Box 15"/>
          <p:cNvSpPr txBox="1">
            <a:spLocks noChangeArrowheads="1"/>
          </p:cNvSpPr>
          <p:nvPr/>
        </p:nvSpPr>
        <p:spPr bwMode="auto">
          <a:xfrm>
            <a:off x="179388" y="1700213"/>
            <a:ext cx="735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zh-CN" sz="2400"/>
              <a:t>P=6</a:t>
            </a:r>
          </a:p>
        </p:txBody>
      </p:sp>
      <p:sp>
        <p:nvSpPr>
          <p:cNvPr id="39950" name="Rectangle 16"/>
          <p:cNvSpPr>
            <a:spLocks noChangeArrowheads="1"/>
          </p:cNvSpPr>
          <p:nvPr/>
        </p:nvSpPr>
        <p:spPr bwMode="auto">
          <a:xfrm>
            <a:off x="1871663" y="1412875"/>
            <a:ext cx="684212" cy="971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39951" name="Rectangle 17"/>
          <p:cNvSpPr>
            <a:spLocks noChangeArrowheads="1"/>
          </p:cNvSpPr>
          <p:nvPr/>
        </p:nvSpPr>
        <p:spPr bwMode="auto">
          <a:xfrm>
            <a:off x="1871663" y="1027113"/>
            <a:ext cx="971550" cy="3492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a:t>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9173"/>
                                        </p:tgtEl>
                                        <p:attrNameLst>
                                          <p:attrName>style.visibility</p:attrName>
                                        </p:attrNameLst>
                                      </p:cBhvr>
                                      <p:to>
                                        <p:strVal val="visible"/>
                                      </p:to>
                                    </p:set>
                                    <p:anim calcmode="lin" valueType="num">
                                      <p:cBhvr additive="base">
                                        <p:cTn id="7" dur="500" fill="hold"/>
                                        <p:tgtEl>
                                          <p:spTgt spid="519173"/>
                                        </p:tgtEl>
                                        <p:attrNameLst>
                                          <p:attrName>ppt_x</p:attrName>
                                        </p:attrNameLst>
                                      </p:cBhvr>
                                      <p:tavLst>
                                        <p:tav tm="0">
                                          <p:val>
                                            <p:strVal val="#ppt_x"/>
                                          </p:val>
                                        </p:tav>
                                        <p:tav tm="100000">
                                          <p:val>
                                            <p:strVal val="#ppt_x"/>
                                          </p:val>
                                        </p:tav>
                                      </p:tavLst>
                                    </p:anim>
                                    <p:anim calcmode="lin" valueType="num">
                                      <p:cBhvr additive="base">
                                        <p:cTn id="8" dur="500" fill="hold"/>
                                        <p:tgtEl>
                                          <p:spTgt spid="51917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19174"/>
                                        </p:tgtEl>
                                        <p:attrNameLst>
                                          <p:attrName>style.visibility</p:attrName>
                                        </p:attrNameLst>
                                      </p:cBhvr>
                                      <p:to>
                                        <p:strVal val="visible"/>
                                      </p:to>
                                    </p:set>
                                    <p:anim calcmode="lin" valueType="num">
                                      <p:cBhvr additive="base">
                                        <p:cTn id="11" dur="500" fill="hold"/>
                                        <p:tgtEl>
                                          <p:spTgt spid="519174"/>
                                        </p:tgtEl>
                                        <p:attrNameLst>
                                          <p:attrName>ppt_x</p:attrName>
                                        </p:attrNameLst>
                                      </p:cBhvr>
                                      <p:tavLst>
                                        <p:tav tm="0">
                                          <p:val>
                                            <p:strVal val="#ppt_x"/>
                                          </p:val>
                                        </p:tav>
                                        <p:tav tm="100000">
                                          <p:val>
                                            <p:strVal val="#ppt_x"/>
                                          </p:val>
                                        </p:tav>
                                      </p:tavLst>
                                    </p:anim>
                                    <p:anim calcmode="lin" valueType="num">
                                      <p:cBhvr additive="base">
                                        <p:cTn id="12" dur="500" fill="hold"/>
                                        <p:tgtEl>
                                          <p:spTgt spid="51917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19175"/>
                                        </p:tgtEl>
                                        <p:attrNameLst>
                                          <p:attrName>style.visibility</p:attrName>
                                        </p:attrNameLst>
                                      </p:cBhvr>
                                      <p:to>
                                        <p:strVal val="visible"/>
                                      </p:to>
                                    </p:set>
                                    <p:anim calcmode="lin" valueType="num">
                                      <p:cBhvr additive="base">
                                        <p:cTn id="15" dur="500" fill="hold"/>
                                        <p:tgtEl>
                                          <p:spTgt spid="519175"/>
                                        </p:tgtEl>
                                        <p:attrNameLst>
                                          <p:attrName>ppt_x</p:attrName>
                                        </p:attrNameLst>
                                      </p:cBhvr>
                                      <p:tavLst>
                                        <p:tav tm="0">
                                          <p:val>
                                            <p:strVal val="#ppt_x"/>
                                          </p:val>
                                        </p:tav>
                                        <p:tav tm="100000">
                                          <p:val>
                                            <p:strVal val="#ppt_x"/>
                                          </p:val>
                                        </p:tav>
                                      </p:tavLst>
                                    </p:anim>
                                    <p:anim calcmode="lin" valueType="num">
                                      <p:cBhvr additive="base">
                                        <p:cTn id="16" dur="500" fill="hold"/>
                                        <p:tgtEl>
                                          <p:spTgt spid="51917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19176"/>
                                        </p:tgtEl>
                                        <p:attrNameLst>
                                          <p:attrName>style.visibility</p:attrName>
                                        </p:attrNameLst>
                                      </p:cBhvr>
                                      <p:to>
                                        <p:strVal val="visible"/>
                                      </p:to>
                                    </p:set>
                                    <p:anim calcmode="lin" valueType="num">
                                      <p:cBhvr additive="base">
                                        <p:cTn id="19" dur="500" fill="hold"/>
                                        <p:tgtEl>
                                          <p:spTgt spid="519176"/>
                                        </p:tgtEl>
                                        <p:attrNameLst>
                                          <p:attrName>ppt_x</p:attrName>
                                        </p:attrNameLst>
                                      </p:cBhvr>
                                      <p:tavLst>
                                        <p:tav tm="0">
                                          <p:val>
                                            <p:strVal val="#ppt_x"/>
                                          </p:val>
                                        </p:tav>
                                        <p:tav tm="100000">
                                          <p:val>
                                            <p:strVal val="#ppt_x"/>
                                          </p:val>
                                        </p:tav>
                                      </p:tavLst>
                                    </p:anim>
                                    <p:anim calcmode="lin" valueType="num">
                                      <p:cBhvr additive="base">
                                        <p:cTn id="20" dur="500" fill="hold"/>
                                        <p:tgtEl>
                                          <p:spTgt spid="51917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19177"/>
                                        </p:tgtEl>
                                        <p:attrNameLst>
                                          <p:attrName>style.visibility</p:attrName>
                                        </p:attrNameLst>
                                      </p:cBhvr>
                                      <p:to>
                                        <p:strVal val="visible"/>
                                      </p:to>
                                    </p:set>
                                    <p:anim calcmode="lin" valueType="num">
                                      <p:cBhvr additive="base">
                                        <p:cTn id="23" dur="500" fill="hold"/>
                                        <p:tgtEl>
                                          <p:spTgt spid="519177"/>
                                        </p:tgtEl>
                                        <p:attrNameLst>
                                          <p:attrName>ppt_x</p:attrName>
                                        </p:attrNameLst>
                                      </p:cBhvr>
                                      <p:tavLst>
                                        <p:tav tm="0">
                                          <p:val>
                                            <p:strVal val="#ppt_x"/>
                                          </p:val>
                                        </p:tav>
                                        <p:tav tm="100000">
                                          <p:val>
                                            <p:strVal val="#ppt_x"/>
                                          </p:val>
                                        </p:tav>
                                      </p:tavLst>
                                    </p:anim>
                                    <p:anim calcmode="lin" valueType="num">
                                      <p:cBhvr additive="base">
                                        <p:cTn id="24" dur="500" fill="hold"/>
                                        <p:tgtEl>
                                          <p:spTgt spid="519177"/>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519179"/>
                                        </p:tgtEl>
                                        <p:attrNameLst>
                                          <p:attrName>style.visibility</p:attrName>
                                        </p:attrNameLst>
                                      </p:cBhvr>
                                      <p:to>
                                        <p:strVal val="visible"/>
                                      </p:to>
                                    </p:set>
                                    <p:animEffect transition="in" filter="box(in)">
                                      <p:cBhvr>
                                        <p:cTn id="29" dur="500"/>
                                        <p:tgtEl>
                                          <p:spTgt spid="51917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519180"/>
                                        </p:tgtEl>
                                        <p:attrNameLst>
                                          <p:attrName>style.visibility</p:attrName>
                                        </p:attrNameLst>
                                      </p:cBhvr>
                                      <p:to>
                                        <p:strVal val="visible"/>
                                      </p:to>
                                    </p:set>
                                    <p:animEffect transition="in" filter="box(in)">
                                      <p:cBhvr>
                                        <p:cTn id="34" dur="500"/>
                                        <p:tgtEl>
                                          <p:spTgt spid="51918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519181"/>
                                        </p:tgtEl>
                                        <p:attrNameLst>
                                          <p:attrName>style.visibility</p:attrName>
                                        </p:attrNameLst>
                                      </p:cBhvr>
                                      <p:to>
                                        <p:strVal val="visible"/>
                                      </p:to>
                                    </p:set>
                                    <p:animEffect transition="in" filter="box(in)">
                                      <p:cBhvr>
                                        <p:cTn id="39" dur="500"/>
                                        <p:tgtEl>
                                          <p:spTgt spid="51918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519182"/>
                                        </p:tgtEl>
                                        <p:attrNameLst>
                                          <p:attrName>style.visibility</p:attrName>
                                        </p:attrNameLst>
                                      </p:cBhvr>
                                      <p:to>
                                        <p:strVal val="visible"/>
                                      </p:to>
                                    </p:set>
                                    <p:animEffect transition="in" filter="box(in)">
                                      <p:cBhvr>
                                        <p:cTn id="44" dur="500"/>
                                        <p:tgtEl>
                                          <p:spTgt spid="519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4" grpId="0" animBg="1"/>
      <p:bldP spid="519175" grpId="0" animBg="1"/>
      <p:bldP spid="519176" grpId="0"/>
      <p:bldP spid="519177" grpId="0"/>
      <p:bldP spid="519179" grpId="0" animBg="1"/>
      <p:bldP spid="519180" grpId="0" animBg="1"/>
      <p:bldP spid="519181" grpId="0" animBg="1"/>
      <p:bldP spid="519182"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13F2B67D-AB6D-4375-9658-2C5E1AFFDEAB}" type="slidenum">
              <a:rPr lang="en-US" altLang="zh-CN" smtClean="0"/>
              <a:pPr/>
              <a:t>21</a:t>
            </a:fld>
            <a:endParaRPr lang="en-US" altLang="zh-CN"/>
          </a:p>
        </p:txBody>
      </p:sp>
      <p:sp>
        <p:nvSpPr>
          <p:cNvPr id="41987" name="Rectangle 4"/>
          <p:cNvSpPr>
            <a:spLocks noChangeArrowheads="1"/>
          </p:cNvSpPr>
          <p:nvPr/>
        </p:nvSpPr>
        <p:spPr bwMode="auto">
          <a:xfrm>
            <a:off x="452289" y="42863"/>
            <a:ext cx="815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sz="4000" dirty="0">
                <a:solidFill>
                  <a:srgbClr val="0000CC"/>
                </a:solidFill>
                <a:latin typeface="+mj-ea"/>
                <a:ea typeface="+mj-ea"/>
                <a:cs typeface="+mj-cs"/>
              </a:rPr>
              <a:t>二元变量（属性）相异性</a:t>
            </a:r>
            <a:endParaRPr lang="zh-CN" altLang="en-US" sz="3900" dirty="0">
              <a:solidFill>
                <a:srgbClr val="0000CC"/>
              </a:solidFill>
              <a:latin typeface="+mj-ea"/>
              <a:ea typeface="+mj-ea"/>
            </a:endParaRPr>
          </a:p>
        </p:txBody>
      </p:sp>
      <mc:AlternateContent xmlns:mc="http://schemas.openxmlformats.org/markup-compatibility/2006" xmlns:a14="http://schemas.microsoft.com/office/drawing/2010/main">
        <mc:Choice Requires="a14">
          <p:sp>
            <p:nvSpPr>
              <p:cNvPr id="427013" name="Rectangle 5"/>
              <p:cNvSpPr>
                <a:spLocks noChangeArrowheads="1"/>
              </p:cNvSpPr>
              <p:nvPr/>
            </p:nvSpPr>
            <p:spPr bwMode="auto">
              <a:xfrm>
                <a:off x="251520" y="1109663"/>
                <a:ext cx="8749605" cy="559593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SimSun" panose="02010600030101010101" pitchFamily="2" charset="-122"/>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SimSun" panose="02010600030101010101" pitchFamily="2" charset="-122"/>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SimSun"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95000"/>
                  </a:lnSpc>
                  <a:buFont typeface="Wingdings" panose="05000000000000000000" pitchFamily="2" charset="2"/>
                  <a:buChar char="Ø"/>
                </a:pPr>
                <a:r>
                  <a:rPr lang="zh-CN" altLang="en-US" sz="24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如果“</a:t>
                </a:r>
                <a:r>
                  <a:rPr lang="en-US" altLang="zh-CN" sz="24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0”</a:t>
                </a:r>
                <a:r>
                  <a:rPr lang="zh-CN" altLang="en-US" sz="24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和“</a:t>
                </a:r>
                <a:r>
                  <a:rPr lang="en-US" altLang="zh-CN" sz="24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1”</a:t>
                </a:r>
                <a:r>
                  <a:rPr lang="zh-CN" altLang="en-US" sz="24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两个状态是同等价值的，并有相同的权重，则该二元变量是</a:t>
                </a:r>
                <a:r>
                  <a:rPr lang="zh-CN" altLang="en-US" sz="2400" dirty="0">
                    <a:solidFill>
                      <a:srgbClr val="FF0E0E"/>
                    </a:solidFill>
                    <a:latin typeface="Times New Roman" panose="02020603050405020304" pitchFamily="18" charset="0"/>
                    <a:ea typeface="华文仿宋" panose="02010600040101010101" pitchFamily="2" charset="-122"/>
                    <a:cs typeface="Times New Roman" panose="02020603050405020304" pitchFamily="18" charset="0"/>
                  </a:rPr>
                  <a:t>对称的</a:t>
                </a:r>
                <a:r>
                  <a:rPr lang="zh-CN" altLang="en-US" sz="24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a:t>
                </a:r>
              </a:p>
              <a:p>
                <a:pPr lvl="1" eaLnBrk="1" hangingPunct="1">
                  <a:lnSpc>
                    <a:spcPct val="95000"/>
                  </a:lnSpc>
                  <a:buFont typeface="Wingdings" panose="05000000000000000000" pitchFamily="2" charset="2"/>
                  <a:buChar char="ü"/>
                </a:pPr>
                <a:r>
                  <a:rPr lang="zh-CN" altLang="en-US" sz="20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例如，性别，两个取值“</a:t>
                </a:r>
                <a:r>
                  <a:rPr lang="en-US" altLang="zh-CN" sz="20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0</a:t>
                </a:r>
                <a:r>
                  <a:rPr lang="zh-CN" altLang="en-US" sz="20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”和“</a:t>
                </a:r>
                <a:r>
                  <a:rPr lang="en-US" altLang="zh-CN" sz="20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1”</a:t>
                </a:r>
                <a:r>
                  <a:rPr lang="zh-CN" altLang="en-US" sz="20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没有优先权。</a:t>
                </a:r>
              </a:p>
              <a:p>
                <a:pPr lvl="1" eaLnBrk="1" hangingPunct="1">
                  <a:lnSpc>
                    <a:spcPct val="95000"/>
                  </a:lnSpc>
                  <a:buFont typeface="Wingdings" panose="05000000000000000000" pitchFamily="2" charset="2"/>
                  <a:buChar char="ü"/>
                </a:pPr>
                <a:r>
                  <a:rPr lang="zh-CN" altLang="en-US" sz="20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基于对称二元变量的相似度称为</a:t>
                </a:r>
                <a:r>
                  <a:rPr lang="zh-CN" altLang="en-US" sz="2000"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恒定的相似度</a:t>
                </a:r>
                <a:r>
                  <a:rPr lang="zh-CN" altLang="en-US" sz="20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a:t>
                </a:r>
              </a:p>
              <a:p>
                <a:pPr lvl="1" eaLnBrk="1" hangingPunct="1">
                  <a:spcBef>
                    <a:spcPts val="0"/>
                  </a:spcBef>
                  <a:spcAft>
                    <a:spcPts val="0"/>
                  </a:spcAft>
                  <a:buFont typeface="Wingdings" panose="05000000000000000000" pitchFamily="2" charset="2"/>
                  <a:buChar char="ü"/>
                </a:pPr>
                <a:r>
                  <a:rPr lang="zh-CN" altLang="en-US" sz="20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采用</a:t>
                </a:r>
                <a:r>
                  <a:rPr lang="zh-CN" altLang="en-US" sz="2000"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简单匹配系数</a:t>
                </a:r>
                <a:r>
                  <a:rPr lang="zh-CN" altLang="en-US" sz="20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评价两个对象之间的相异度：</a:t>
                </a:r>
                <a:endParaRPr lang="en-US" altLang="zh-CN" sz="2000" b="1" i="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endParaRPr>
              </a:p>
              <a:p>
                <a:pPr lvl="1" eaLnBrk="1" hangingPunct="1">
                  <a:spcBef>
                    <a:spcPts val="0"/>
                  </a:spcBef>
                  <a:spcAft>
                    <a:spcPts val="0"/>
                  </a:spcAft>
                  <a:buFont typeface="Wingdings" panose="05000000000000000000" pitchFamily="2" charset="2"/>
                  <a:buChar char="ü"/>
                </a:pPr>
                <a14:m>
                  <m:oMath xmlns:m="http://schemas.openxmlformats.org/officeDocument/2006/math">
                    <m:r>
                      <a:rPr lang="en-US" altLang="zh-CN" sz="2400" b="1" i="1" smtClean="0">
                        <a:solidFill>
                          <a:srgbClr val="4141FF"/>
                        </a:solidFill>
                        <a:latin typeface="Cambria Math" panose="02040503050406030204" pitchFamily="18" charset="0"/>
                      </a:rPr>
                      <m:t>𝒅</m:t>
                    </m:r>
                    <m:d>
                      <m:dPr>
                        <m:ctrlPr>
                          <a:rPr lang="en-US" altLang="zh-CN" sz="2400" b="1" i="1" smtClean="0">
                            <a:solidFill>
                              <a:srgbClr val="4141FF"/>
                            </a:solidFill>
                            <a:latin typeface="Cambria Math" panose="02040503050406030204" pitchFamily="18" charset="0"/>
                          </a:rPr>
                        </m:ctrlPr>
                      </m:dPr>
                      <m:e>
                        <m:r>
                          <a:rPr lang="en-US" altLang="zh-CN" sz="2400" b="1" i="1" smtClean="0">
                            <a:solidFill>
                              <a:srgbClr val="4141FF"/>
                            </a:solidFill>
                            <a:latin typeface="Cambria Math" panose="02040503050406030204" pitchFamily="18" charset="0"/>
                          </a:rPr>
                          <m:t>𝒊</m:t>
                        </m:r>
                        <m:r>
                          <a:rPr lang="en-US" altLang="zh-CN" sz="2400" b="1" i="1" smtClean="0">
                            <a:solidFill>
                              <a:srgbClr val="4141FF"/>
                            </a:solidFill>
                            <a:latin typeface="Cambria Math" panose="02040503050406030204" pitchFamily="18" charset="0"/>
                          </a:rPr>
                          <m:t>,</m:t>
                        </m:r>
                        <m:r>
                          <a:rPr lang="en-US" altLang="zh-CN" sz="2400" b="1" i="1" smtClean="0">
                            <a:solidFill>
                              <a:srgbClr val="4141FF"/>
                            </a:solidFill>
                            <a:latin typeface="Cambria Math" panose="02040503050406030204" pitchFamily="18" charset="0"/>
                          </a:rPr>
                          <m:t>𝒋</m:t>
                        </m:r>
                      </m:e>
                    </m:d>
                    <m:r>
                      <a:rPr lang="en-US" altLang="zh-CN" sz="2400" b="1" i="1" smtClean="0">
                        <a:solidFill>
                          <a:srgbClr val="4141FF"/>
                        </a:solidFill>
                        <a:latin typeface="Cambria Math" panose="02040503050406030204" pitchFamily="18" charset="0"/>
                      </a:rPr>
                      <m:t>=</m:t>
                    </m:r>
                    <m:f>
                      <m:fPr>
                        <m:ctrlPr>
                          <a:rPr lang="en-US" altLang="zh-CN" sz="2400" b="1" i="1" smtClean="0">
                            <a:solidFill>
                              <a:srgbClr val="4141FF"/>
                            </a:solidFill>
                            <a:latin typeface="Cambria Math" panose="02040503050406030204" pitchFamily="18" charset="0"/>
                          </a:rPr>
                        </m:ctrlPr>
                      </m:fPr>
                      <m:num>
                        <m:r>
                          <a:rPr lang="en-US" altLang="zh-CN" sz="2400" b="1" i="1" smtClean="0">
                            <a:solidFill>
                              <a:srgbClr val="4141FF"/>
                            </a:solidFill>
                            <a:latin typeface="Cambria Math" panose="02040503050406030204" pitchFamily="18" charset="0"/>
                          </a:rPr>
                          <m:t>𝒃</m:t>
                        </m:r>
                        <m:r>
                          <a:rPr lang="en-US" altLang="zh-CN" sz="2400" b="1" i="1" smtClean="0">
                            <a:solidFill>
                              <a:srgbClr val="4141FF"/>
                            </a:solidFill>
                            <a:latin typeface="Cambria Math" panose="02040503050406030204" pitchFamily="18" charset="0"/>
                          </a:rPr>
                          <m:t>+</m:t>
                        </m:r>
                        <m:r>
                          <a:rPr lang="en-US" altLang="zh-CN" sz="2400" b="1" i="1" smtClean="0">
                            <a:solidFill>
                              <a:srgbClr val="4141FF"/>
                            </a:solidFill>
                            <a:latin typeface="Cambria Math" panose="02040503050406030204" pitchFamily="18" charset="0"/>
                          </a:rPr>
                          <m:t>𝒄</m:t>
                        </m:r>
                      </m:num>
                      <m:den>
                        <m:r>
                          <a:rPr lang="en-US" altLang="zh-CN" sz="2400" b="1" i="1" smtClean="0">
                            <a:solidFill>
                              <a:srgbClr val="4141FF"/>
                            </a:solidFill>
                            <a:latin typeface="Cambria Math" panose="02040503050406030204" pitchFamily="18" charset="0"/>
                          </a:rPr>
                          <m:t>𝒂</m:t>
                        </m:r>
                        <m:r>
                          <a:rPr lang="en-US" altLang="zh-CN" sz="2400" b="1" i="1" smtClean="0">
                            <a:solidFill>
                              <a:srgbClr val="4141FF"/>
                            </a:solidFill>
                            <a:latin typeface="Cambria Math" panose="02040503050406030204" pitchFamily="18" charset="0"/>
                          </a:rPr>
                          <m:t>+</m:t>
                        </m:r>
                        <m:r>
                          <a:rPr lang="en-US" altLang="zh-CN" sz="2400" b="1" i="1" smtClean="0">
                            <a:solidFill>
                              <a:srgbClr val="4141FF"/>
                            </a:solidFill>
                            <a:latin typeface="Cambria Math" panose="02040503050406030204" pitchFamily="18" charset="0"/>
                          </a:rPr>
                          <m:t>𝒃</m:t>
                        </m:r>
                        <m:r>
                          <a:rPr lang="en-US" altLang="zh-CN" sz="2400" b="1" i="1" smtClean="0">
                            <a:solidFill>
                              <a:srgbClr val="4141FF"/>
                            </a:solidFill>
                            <a:latin typeface="Cambria Math" panose="02040503050406030204" pitchFamily="18" charset="0"/>
                          </a:rPr>
                          <m:t>+</m:t>
                        </m:r>
                        <m:r>
                          <a:rPr lang="en-US" altLang="zh-CN" sz="2400" b="1" i="1" smtClean="0">
                            <a:solidFill>
                              <a:srgbClr val="4141FF"/>
                            </a:solidFill>
                            <a:latin typeface="Cambria Math" panose="02040503050406030204" pitchFamily="18" charset="0"/>
                          </a:rPr>
                          <m:t>𝒄</m:t>
                        </m:r>
                        <m:r>
                          <a:rPr lang="en-US" altLang="zh-CN" sz="2400" b="1" i="1" smtClean="0">
                            <a:solidFill>
                              <a:srgbClr val="4141FF"/>
                            </a:solidFill>
                            <a:latin typeface="Cambria Math" panose="02040503050406030204" pitchFamily="18" charset="0"/>
                          </a:rPr>
                          <m:t>+</m:t>
                        </m:r>
                        <m:r>
                          <a:rPr lang="en-US" altLang="zh-CN" sz="2400" b="1" i="1" smtClean="0">
                            <a:solidFill>
                              <a:srgbClr val="4141FF"/>
                            </a:solidFill>
                            <a:latin typeface="Cambria Math" panose="02040503050406030204" pitchFamily="18" charset="0"/>
                          </a:rPr>
                          <m:t>𝒅</m:t>
                        </m:r>
                      </m:den>
                    </m:f>
                  </m:oMath>
                </a14:m>
                <a:endParaRPr lang="zh-CN" altLang="en-US" sz="24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endParaRPr>
              </a:p>
              <a:p>
                <a:pPr eaLnBrk="1" hangingPunct="1">
                  <a:lnSpc>
                    <a:spcPct val="95000"/>
                  </a:lnSpc>
                  <a:buFont typeface="Wingdings" panose="05000000000000000000" pitchFamily="2" charset="2"/>
                  <a:buChar char="Ø"/>
                </a:pPr>
                <a:r>
                  <a:rPr lang="zh-CN" altLang="en-US" sz="26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否则，则该二元变量是</a:t>
                </a:r>
                <a:r>
                  <a:rPr lang="zh-CN" altLang="en-US" sz="2600" dirty="0">
                    <a:solidFill>
                      <a:srgbClr val="FF0E0E"/>
                    </a:solidFill>
                    <a:latin typeface="Times New Roman" panose="02020603050405020304" pitchFamily="18" charset="0"/>
                    <a:ea typeface="华文仿宋" panose="02010600040101010101" pitchFamily="2" charset="-122"/>
                    <a:cs typeface="Times New Roman" panose="02020603050405020304" pitchFamily="18" charset="0"/>
                  </a:rPr>
                  <a:t>不对称的</a:t>
                </a:r>
                <a:r>
                  <a:rPr lang="zh-CN" altLang="en-US" sz="26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a:t>
                </a:r>
              </a:p>
              <a:p>
                <a:pPr lvl="1" eaLnBrk="1" hangingPunct="1">
                  <a:lnSpc>
                    <a:spcPct val="95000"/>
                  </a:lnSpc>
                  <a:buFont typeface="Wingdings" panose="05000000000000000000" pitchFamily="2" charset="2"/>
                  <a:buChar char="ü"/>
                </a:pPr>
                <a:r>
                  <a:rPr lang="zh-CN" altLang="en-US" sz="24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通常，出现几率较小的结果编码为</a:t>
                </a:r>
                <a:r>
                  <a:rPr lang="en-US" altLang="zh-CN" sz="24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1</a:t>
                </a:r>
                <a:r>
                  <a:rPr lang="zh-CN" altLang="en-US" sz="24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a:t>
                </a:r>
              </a:p>
              <a:p>
                <a:pPr lvl="1" eaLnBrk="1" hangingPunct="1">
                  <a:lnSpc>
                    <a:spcPct val="95000"/>
                  </a:lnSpc>
                  <a:buFont typeface="Wingdings" panose="05000000000000000000" pitchFamily="2" charset="2"/>
                  <a:buChar char="ü"/>
                </a:pPr>
                <a:r>
                  <a:rPr lang="zh-CN" altLang="en-US" sz="24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两个都取值</a:t>
                </a:r>
                <a:r>
                  <a:rPr lang="en-US" altLang="zh-CN" sz="24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1</a:t>
                </a:r>
                <a:r>
                  <a:rPr lang="zh-CN" altLang="en-US" sz="24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的情况</a:t>
                </a:r>
                <a:r>
                  <a:rPr lang="en-US" altLang="zh-CN" sz="24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24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正匹配</a:t>
                </a:r>
                <a:r>
                  <a:rPr lang="en-US" altLang="zh-CN" sz="24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24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被认为比两个都取值</a:t>
                </a:r>
                <a:r>
                  <a:rPr lang="en-US" altLang="zh-CN" sz="24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0</a:t>
                </a:r>
                <a:r>
                  <a:rPr lang="zh-CN" altLang="en-US" sz="24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的情况</a:t>
                </a:r>
                <a:r>
                  <a:rPr lang="en-US" altLang="zh-CN" sz="24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24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负匹配</a:t>
                </a:r>
                <a:r>
                  <a:rPr lang="en-US" altLang="zh-CN" sz="24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24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更有意义。</a:t>
                </a:r>
              </a:p>
              <a:p>
                <a:pPr lvl="1" eaLnBrk="1" hangingPunct="1">
                  <a:lnSpc>
                    <a:spcPct val="95000"/>
                  </a:lnSpc>
                  <a:buFont typeface="Wingdings" panose="05000000000000000000" pitchFamily="2" charset="2"/>
                  <a:buChar char="ü"/>
                </a:pPr>
                <a:r>
                  <a:rPr lang="en-US" altLang="zh-CN" sz="2400" b="1" dirty="0" err="1">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Jaccard</a:t>
                </a:r>
                <a:r>
                  <a:rPr lang="en-US" altLang="zh-CN" sz="24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 </a:t>
                </a:r>
                <a:r>
                  <a:rPr lang="zh-CN" altLang="en-US" sz="24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距离：</a:t>
                </a:r>
                <a14:m>
                  <m:oMath xmlns:m="http://schemas.openxmlformats.org/officeDocument/2006/math">
                    <m:r>
                      <a:rPr lang="en-US" altLang="zh-CN" sz="2400" b="1" i="1">
                        <a:solidFill>
                          <a:srgbClr val="4141FF"/>
                        </a:solidFill>
                        <a:latin typeface="Cambria Math" panose="02040503050406030204" pitchFamily="18" charset="0"/>
                      </a:rPr>
                      <m:t>𝒅</m:t>
                    </m:r>
                    <m:d>
                      <m:dPr>
                        <m:ctrlPr>
                          <a:rPr lang="en-US" altLang="zh-CN" sz="2400" b="1" i="1">
                            <a:solidFill>
                              <a:srgbClr val="4141FF"/>
                            </a:solidFill>
                            <a:latin typeface="Cambria Math" panose="02040503050406030204" pitchFamily="18" charset="0"/>
                          </a:rPr>
                        </m:ctrlPr>
                      </m:dPr>
                      <m:e>
                        <m:r>
                          <a:rPr lang="en-US" altLang="zh-CN" sz="2400" b="1" i="1">
                            <a:solidFill>
                              <a:srgbClr val="4141FF"/>
                            </a:solidFill>
                            <a:latin typeface="Cambria Math" panose="02040503050406030204" pitchFamily="18" charset="0"/>
                          </a:rPr>
                          <m:t>𝒊</m:t>
                        </m:r>
                        <m:r>
                          <a:rPr lang="en-US" altLang="zh-CN" sz="2400" b="1" i="1">
                            <a:solidFill>
                              <a:srgbClr val="4141FF"/>
                            </a:solidFill>
                            <a:latin typeface="Cambria Math" panose="02040503050406030204" pitchFamily="18" charset="0"/>
                          </a:rPr>
                          <m:t>,</m:t>
                        </m:r>
                        <m:r>
                          <a:rPr lang="en-US" altLang="zh-CN" sz="2400" b="1" i="1">
                            <a:solidFill>
                              <a:srgbClr val="4141FF"/>
                            </a:solidFill>
                            <a:latin typeface="Cambria Math" panose="02040503050406030204" pitchFamily="18" charset="0"/>
                          </a:rPr>
                          <m:t>𝒋</m:t>
                        </m:r>
                      </m:e>
                    </m:d>
                    <m:r>
                      <a:rPr lang="en-US" altLang="zh-CN" sz="2400" b="1" i="1">
                        <a:solidFill>
                          <a:srgbClr val="4141FF"/>
                        </a:solidFill>
                        <a:latin typeface="Cambria Math" panose="02040503050406030204" pitchFamily="18" charset="0"/>
                      </a:rPr>
                      <m:t>=</m:t>
                    </m:r>
                    <m:f>
                      <m:fPr>
                        <m:ctrlPr>
                          <a:rPr lang="en-US" altLang="zh-CN" sz="2400" b="1" i="1">
                            <a:solidFill>
                              <a:srgbClr val="4141FF"/>
                            </a:solidFill>
                            <a:latin typeface="Cambria Math" panose="02040503050406030204" pitchFamily="18" charset="0"/>
                          </a:rPr>
                        </m:ctrlPr>
                      </m:fPr>
                      <m:num>
                        <m:r>
                          <a:rPr lang="en-US" altLang="zh-CN" sz="2400" b="1" i="1">
                            <a:solidFill>
                              <a:srgbClr val="4141FF"/>
                            </a:solidFill>
                            <a:latin typeface="Cambria Math" panose="02040503050406030204" pitchFamily="18" charset="0"/>
                          </a:rPr>
                          <m:t>𝒃</m:t>
                        </m:r>
                        <m:r>
                          <a:rPr lang="en-US" altLang="zh-CN" sz="2400" b="1" i="1">
                            <a:solidFill>
                              <a:srgbClr val="4141FF"/>
                            </a:solidFill>
                            <a:latin typeface="Cambria Math" panose="02040503050406030204" pitchFamily="18" charset="0"/>
                          </a:rPr>
                          <m:t>+</m:t>
                        </m:r>
                        <m:r>
                          <a:rPr lang="en-US" altLang="zh-CN" sz="2400" b="1" i="1">
                            <a:solidFill>
                              <a:srgbClr val="4141FF"/>
                            </a:solidFill>
                            <a:latin typeface="Cambria Math" panose="02040503050406030204" pitchFamily="18" charset="0"/>
                          </a:rPr>
                          <m:t>𝒄</m:t>
                        </m:r>
                      </m:num>
                      <m:den>
                        <m:r>
                          <a:rPr lang="en-US" altLang="zh-CN" sz="2400" b="1" i="1">
                            <a:solidFill>
                              <a:srgbClr val="4141FF"/>
                            </a:solidFill>
                            <a:latin typeface="Cambria Math" panose="02040503050406030204" pitchFamily="18" charset="0"/>
                          </a:rPr>
                          <m:t>𝒂</m:t>
                        </m:r>
                        <m:r>
                          <a:rPr lang="en-US" altLang="zh-CN" sz="2400" b="1" i="1">
                            <a:solidFill>
                              <a:srgbClr val="4141FF"/>
                            </a:solidFill>
                            <a:latin typeface="Cambria Math" panose="02040503050406030204" pitchFamily="18" charset="0"/>
                          </a:rPr>
                          <m:t>+</m:t>
                        </m:r>
                        <m:r>
                          <a:rPr lang="en-US" altLang="zh-CN" sz="2400" b="1" i="1">
                            <a:solidFill>
                              <a:srgbClr val="4141FF"/>
                            </a:solidFill>
                            <a:latin typeface="Cambria Math" panose="02040503050406030204" pitchFamily="18" charset="0"/>
                          </a:rPr>
                          <m:t>𝒃</m:t>
                        </m:r>
                        <m:r>
                          <a:rPr lang="en-US" altLang="zh-CN" sz="2400" b="1" i="1">
                            <a:solidFill>
                              <a:srgbClr val="4141FF"/>
                            </a:solidFill>
                            <a:latin typeface="Cambria Math" panose="02040503050406030204" pitchFamily="18" charset="0"/>
                          </a:rPr>
                          <m:t>+</m:t>
                        </m:r>
                        <m:r>
                          <a:rPr lang="en-US" altLang="zh-CN" sz="2400" b="1" i="1">
                            <a:solidFill>
                              <a:srgbClr val="4141FF"/>
                            </a:solidFill>
                            <a:latin typeface="Cambria Math" panose="02040503050406030204" pitchFamily="18" charset="0"/>
                          </a:rPr>
                          <m:t>𝒄</m:t>
                        </m:r>
                      </m:den>
                    </m:f>
                  </m:oMath>
                </a14:m>
                <a:endParaRPr lang="en-US" altLang="zh-CN" sz="24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endParaRPr>
              </a:p>
              <a:p>
                <a:pPr lvl="1" eaLnBrk="1" hangingPunct="1">
                  <a:lnSpc>
                    <a:spcPct val="95000"/>
                  </a:lnSpc>
                  <a:buFont typeface="Wingdings" panose="05000000000000000000" pitchFamily="2" charset="2"/>
                  <a:buChar char="ü"/>
                </a:pPr>
                <a:r>
                  <a:rPr lang="en-US" altLang="zh-CN" sz="2400" b="1" dirty="0" err="1">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Jaccard</a:t>
                </a:r>
                <a:r>
                  <a:rPr lang="en-US" altLang="zh-CN" sz="24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 </a:t>
                </a:r>
                <a:r>
                  <a:rPr lang="zh-CN" altLang="en-US" sz="24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系数：</a:t>
                </a:r>
                <a14:m>
                  <m:oMath xmlns:m="http://schemas.openxmlformats.org/officeDocument/2006/math">
                    <m:r>
                      <a:rPr lang="en-US" altLang="zh-CN" sz="2400" b="1" i="1" smtClean="0">
                        <a:solidFill>
                          <a:srgbClr val="4141FF"/>
                        </a:solidFill>
                        <a:latin typeface="Cambria Math" panose="02040503050406030204" pitchFamily="18" charset="0"/>
                      </a:rPr>
                      <m:t>𝑱</m:t>
                    </m:r>
                    <m:d>
                      <m:dPr>
                        <m:ctrlPr>
                          <a:rPr lang="en-US" altLang="zh-CN" sz="2400" b="1" i="1" smtClean="0">
                            <a:solidFill>
                              <a:srgbClr val="4141FF"/>
                            </a:solidFill>
                            <a:latin typeface="Cambria Math" panose="02040503050406030204" pitchFamily="18" charset="0"/>
                          </a:rPr>
                        </m:ctrlPr>
                      </m:dPr>
                      <m:e>
                        <m:r>
                          <a:rPr lang="en-US" altLang="zh-CN" sz="2400" b="1" i="1" smtClean="0">
                            <a:solidFill>
                              <a:srgbClr val="4141FF"/>
                            </a:solidFill>
                            <a:latin typeface="Cambria Math" panose="02040503050406030204" pitchFamily="18" charset="0"/>
                          </a:rPr>
                          <m:t>𝒊</m:t>
                        </m:r>
                        <m:r>
                          <a:rPr lang="en-US" altLang="zh-CN" sz="2400" b="1" i="1" smtClean="0">
                            <a:solidFill>
                              <a:srgbClr val="4141FF"/>
                            </a:solidFill>
                            <a:latin typeface="Cambria Math" panose="02040503050406030204" pitchFamily="18" charset="0"/>
                          </a:rPr>
                          <m:t>,</m:t>
                        </m:r>
                        <m:r>
                          <a:rPr lang="en-US" altLang="zh-CN" sz="2400" b="1" i="1" smtClean="0">
                            <a:solidFill>
                              <a:srgbClr val="4141FF"/>
                            </a:solidFill>
                            <a:latin typeface="Cambria Math" panose="02040503050406030204" pitchFamily="18" charset="0"/>
                          </a:rPr>
                          <m:t>𝒋</m:t>
                        </m:r>
                      </m:e>
                    </m:d>
                    <m:r>
                      <a:rPr lang="en-US" altLang="zh-CN" sz="2400" b="1" i="1" smtClean="0">
                        <a:solidFill>
                          <a:srgbClr val="4141FF"/>
                        </a:solidFill>
                        <a:latin typeface="Cambria Math" panose="02040503050406030204" pitchFamily="18" charset="0"/>
                      </a:rPr>
                      <m:t>=</m:t>
                    </m:r>
                    <m:r>
                      <a:rPr lang="en-US" altLang="zh-CN" sz="2400" b="1" i="1" smtClean="0">
                        <a:solidFill>
                          <a:srgbClr val="4141FF"/>
                        </a:solidFill>
                        <a:latin typeface="Cambria Math" panose="02040503050406030204" pitchFamily="18" charset="0"/>
                      </a:rPr>
                      <m:t>𝟏</m:t>
                    </m:r>
                    <m:r>
                      <a:rPr lang="en-US" altLang="zh-CN" sz="2400" b="1" i="1" smtClean="0">
                        <a:solidFill>
                          <a:srgbClr val="4141FF"/>
                        </a:solidFill>
                        <a:latin typeface="Cambria Math" panose="02040503050406030204" pitchFamily="18" charset="0"/>
                      </a:rPr>
                      <m:t>−</m:t>
                    </m:r>
                    <m:r>
                      <a:rPr lang="en-US" altLang="zh-CN" sz="2400" b="1" i="1" smtClean="0">
                        <a:solidFill>
                          <a:srgbClr val="4141FF"/>
                        </a:solidFill>
                        <a:latin typeface="Cambria Math" panose="02040503050406030204" pitchFamily="18" charset="0"/>
                      </a:rPr>
                      <m:t>𝒅</m:t>
                    </m:r>
                    <m:d>
                      <m:dPr>
                        <m:ctrlPr>
                          <a:rPr lang="en-US" altLang="zh-CN" sz="2400" b="1" i="1" smtClean="0">
                            <a:solidFill>
                              <a:srgbClr val="4141FF"/>
                            </a:solidFill>
                            <a:latin typeface="Cambria Math" panose="02040503050406030204" pitchFamily="18" charset="0"/>
                          </a:rPr>
                        </m:ctrlPr>
                      </m:dPr>
                      <m:e>
                        <m:r>
                          <a:rPr lang="en-US" altLang="zh-CN" sz="2400" b="1" i="1" smtClean="0">
                            <a:solidFill>
                              <a:srgbClr val="4141FF"/>
                            </a:solidFill>
                            <a:latin typeface="Cambria Math" panose="02040503050406030204" pitchFamily="18" charset="0"/>
                          </a:rPr>
                          <m:t>𝒊</m:t>
                        </m:r>
                        <m:r>
                          <a:rPr lang="en-US" altLang="zh-CN" sz="2400" b="1" i="1" smtClean="0">
                            <a:solidFill>
                              <a:srgbClr val="4141FF"/>
                            </a:solidFill>
                            <a:latin typeface="Cambria Math" panose="02040503050406030204" pitchFamily="18" charset="0"/>
                          </a:rPr>
                          <m:t>,</m:t>
                        </m:r>
                        <m:r>
                          <a:rPr lang="en-US" altLang="zh-CN" sz="2400" b="1" i="1" smtClean="0">
                            <a:solidFill>
                              <a:srgbClr val="4141FF"/>
                            </a:solidFill>
                            <a:latin typeface="Cambria Math" panose="02040503050406030204" pitchFamily="18" charset="0"/>
                          </a:rPr>
                          <m:t>𝒋</m:t>
                        </m:r>
                      </m:e>
                    </m:d>
                    <m:r>
                      <a:rPr lang="en-US" altLang="zh-CN" sz="2400" b="1" i="1" smtClean="0">
                        <a:solidFill>
                          <a:srgbClr val="4141FF"/>
                        </a:solidFill>
                        <a:latin typeface="Cambria Math" panose="02040503050406030204" pitchFamily="18" charset="0"/>
                      </a:rPr>
                      <m:t>=</m:t>
                    </m:r>
                    <m:f>
                      <m:fPr>
                        <m:ctrlPr>
                          <a:rPr lang="en-US" altLang="zh-CN" sz="2400" b="1" i="1" smtClean="0">
                            <a:solidFill>
                              <a:srgbClr val="4141FF"/>
                            </a:solidFill>
                            <a:latin typeface="Cambria Math" panose="02040503050406030204" pitchFamily="18" charset="0"/>
                          </a:rPr>
                        </m:ctrlPr>
                      </m:fPr>
                      <m:num>
                        <m:r>
                          <a:rPr lang="en-US" altLang="zh-CN" sz="2400" b="1" i="1" smtClean="0">
                            <a:solidFill>
                              <a:srgbClr val="4141FF"/>
                            </a:solidFill>
                            <a:latin typeface="Cambria Math" panose="02040503050406030204" pitchFamily="18" charset="0"/>
                          </a:rPr>
                          <m:t>𝒂</m:t>
                        </m:r>
                      </m:num>
                      <m:den>
                        <m:r>
                          <a:rPr lang="en-US" altLang="zh-CN" sz="2400" b="1" i="1" smtClean="0">
                            <a:solidFill>
                              <a:srgbClr val="4141FF"/>
                            </a:solidFill>
                            <a:latin typeface="Cambria Math" panose="02040503050406030204" pitchFamily="18" charset="0"/>
                          </a:rPr>
                          <m:t>𝒂</m:t>
                        </m:r>
                        <m:r>
                          <a:rPr lang="en-US" altLang="zh-CN" sz="2400" b="1" i="1" smtClean="0">
                            <a:solidFill>
                              <a:srgbClr val="4141FF"/>
                            </a:solidFill>
                            <a:latin typeface="Cambria Math" panose="02040503050406030204" pitchFamily="18" charset="0"/>
                          </a:rPr>
                          <m:t>+</m:t>
                        </m:r>
                        <m:r>
                          <a:rPr lang="en-US" altLang="zh-CN" sz="2400" b="1" i="1" smtClean="0">
                            <a:solidFill>
                              <a:srgbClr val="4141FF"/>
                            </a:solidFill>
                            <a:latin typeface="Cambria Math" panose="02040503050406030204" pitchFamily="18" charset="0"/>
                          </a:rPr>
                          <m:t>𝒃</m:t>
                        </m:r>
                        <m:r>
                          <a:rPr lang="en-US" altLang="zh-CN" sz="2400" b="1" i="1" smtClean="0">
                            <a:solidFill>
                              <a:srgbClr val="4141FF"/>
                            </a:solidFill>
                            <a:latin typeface="Cambria Math" panose="02040503050406030204" pitchFamily="18" charset="0"/>
                          </a:rPr>
                          <m:t>+</m:t>
                        </m:r>
                        <m:r>
                          <a:rPr lang="en-US" altLang="zh-CN" sz="2400" b="1" i="1" smtClean="0">
                            <a:solidFill>
                              <a:srgbClr val="4141FF"/>
                            </a:solidFill>
                            <a:latin typeface="Cambria Math" panose="02040503050406030204" pitchFamily="18" charset="0"/>
                          </a:rPr>
                          <m:t>𝒄</m:t>
                        </m:r>
                      </m:den>
                    </m:f>
                  </m:oMath>
                </a14:m>
                <a:endParaRPr lang="zh-CN" altLang="en-US" sz="2000" b="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endParaRPr>
              </a:p>
            </p:txBody>
          </p:sp>
        </mc:Choice>
        <mc:Fallback xmlns="">
          <p:sp>
            <p:nvSpPr>
              <p:cNvPr id="427013" name="Rectangle 5"/>
              <p:cNvSpPr>
                <a:spLocks noRot="1" noChangeAspect="1" noMove="1" noResize="1" noEditPoints="1" noAdjustHandles="1" noChangeArrowheads="1" noChangeShapeType="1" noTextEdit="1"/>
              </p:cNvSpPr>
              <p:nvPr/>
            </p:nvSpPr>
            <p:spPr bwMode="auto">
              <a:xfrm>
                <a:off x="251520" y="1109663"/>
                <a:ext cx="8749605" cy="5595937"/>
              </a:xfrm>
              <a:prstGeom prst="rect">
                <a:avLst/>
              </a:prstGeom>
              <a:blipFill>
                <a:blip r:embed="rId3"/>
                <a:stretch>
                  <a:fillRect l="-418" t="-130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70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70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70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70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70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70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70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70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701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2701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3" grpId="0"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E67506BF-B57C-4680-801D-37E137785A76}" type="slidenum">
              <a:rPr lang="en-US" altLang="zh-CN" smtClean="0"/>
              <a:pPr/>
              <a:t>22</a:t>
            </a:fld>
            <a:endParaRPr lang="en-US" altLang="zh-CN"/>
          </a:p>
        </p:txBody>
      </p:sp>
      <p:sp>
        <p:nvSpPr>
          <p:cNvPr id="44035" name="Rectangle 7"/>
          <p:cNvSpPr>
            <a:spLocks noChangeArrowheads="1"/>
          </p:cNvSpPr>
          <p:nvPr/>
        </p:nvSpPr>
        <p:spPr bwMode="auto">
          <a:xfrm>
            <a:off x="381000" y="873125"/>
            <a:ext cx="8763000" cy="516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SimSun" panose="02010600030101010101" pitchFamily="2" charset="-122"/>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SimSun"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SimSun"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r>
              <a:rPr lang="en-US" altLang="zh-CN" sz="2600"/>
              <a:t>Example</a:t>
            </a:r>
          </a:p>
          <a:p>
            <a:pPr eaLnBrk="1" hangingPunct="1"/>
            <a:endParaRPr lang="en-US" altLang="zh-CN" sz="2600"/>
          </a:p>
          <a:p>
            <a:pPr eaLnBrk="1" hangingPunct="1"/>
            <a:endParaRPr lang="en-US" altLang="zh-CN" sz="2600"/>
          </a:p>
          <a:p>
            <a:pPr lvl="1" eaLnBrk="1" hangingPunct="1"/>
            <a:endParaRPr lang="en-US" altLang="zh-CN" sz="2200"/>
          </a:p>
          <a:p>
            <a:pPr lvl="1" eaLnBrk="1" hangingPunct="1"/>
            <a:endParaRPr lang="en-US" altLang="zh-CN" sz="2000"/>
          </a:p>
          <a:p>
            <a:pPr lvl="1" eaLnBrk="1" hangingPunct="1"/>
            <a:r>
              <a:rPr lang="en-US" altLang="zh-CN" sz="2200"/>
              <a:t>gender </a:t>
            </a:r>
            <a:r>
              <a:rPr lang="zh-CN" altLang="en-US" sz="2200"/>
              <a:t>是一个对称的二元变量</a:t>
            </a:r>
            <a:endParaRPr lang="en-US" altLang="zh-CN" sz="2200"/>
          </a:p>
          <a:p>
            <a:pPr lvl="1" eaLnBrk="1" hangingPunct="1"/>
            <a:r>
              <a:rPr lang="zh-CN" altLang="en-US" sz="2200"/>
              <a:t>其它的都是非对称的二元变量</a:t>
            </a:r>
            <a:endParaRPr lang="en-US" altLang="zh-CN" sz="2200"/>
          </a:p>
          <a:p>
            <a:pPr lvl="1" eaLnBrk="1" hangingPunct="1"/>
            <a:r>
              <a:rPr lang="zh-CN" altLang="en-US" sz="2200"/>
              <a:t>将值 </a:t>
            </a:r>
            <a:r>
              <a:rPr lang="en-US" altLang="zh-CN" sz="2200"/>
              <a:t>Y</a:t>
            </a:r>
            <a:r>
              <a:rPr lang="zh-CN" altLang="en-US" sz="2200"/>
              <a:t>和 </a:t>
            </a:r>
            <a:r>
              <a:rPr lang="en-US" altLang="zh-CN" sz="2200"/>
              <a:t>P </a:t>
            </a:r>
            <a:r>
              <a:rPr lang="zh-CN" altLang="en-US" sz="2200"/>
              <a:t>编码为1, 值 </a:t>
            </a:r>
            <a:r>
              <a:rPr lang="en-US" altLang="zh-CN" sz="2200"/>
              <a:t>N </a:t>
            </a:r>
            <a:r>
              <a:rPr lang="zh-CN" altLang="en-US" sz="2200"/>
              <a:t>编码为 0，根据</a:t>
            </a:r>
            <a:r>
              <a:rPr lang="en-US" altLang="zh-CN" sz="2200"/>
              <a:t>Jaccard</a:t>
            </a:r>
            <a:r>
              <a:rPr lang="zh-CN" altLang="en-US" sz="2200"/>
              <a:t>系数计算得：</a:t>
            </a:r>
            <a:endParaRPr lang="en-US" altLang="zh-CN" sz="2200"/>
          </a:p>
        </p:txBody>
      </p:sp>
      <p:graphicFrame>
        <p:nvGraphicFramePr>
          <p:cNvPr id="44036" name="Object 8"/>
          <p:cNvGraphicFramePr>
            <a:graphicFrameLocks noChangeAspect="1"/>
          </p:cNvGraphicFramePr>
          <p:nvPr/>
        </p:nvGraphicFramePr>
        <p:xfrm>
          <a:off x="1079500" y="1557338"/>
          <a:ext cx="6932613" cy="1600200"/>
        </p:xfrm>
        <a:graphic>
          <a:graphicData uri="http://schemas.openxmlformats.org/presentationml/2006/ole">
            <mc:AlternateContent xmlns:mc="http://schemas.openxmlformats.org/markup-compatibility/2006">
              <mc:Choice xmlns:v="urn:schemas-microsoft-com:vml" Requires="v">
                <p:oleObj spid="_x0000_s44804" name="Document" r:id="rId4" imgW="6819900" imgH="1475232" progId="Word.Document.8">
                  <p:embed/>
                </p:oleObj>
              </mc:Choice>
              <mc:Fallback>
                <p:oleObj name="Document" r:id="rId4" imgW="6819900" imgH="1475232" progId="Word.Document.8">
                  <p:embed/>
                  <p:pic>
                    <p:nvPicPr>
                      <p:cNvPr id="0" name="Picture 1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0" y="1557338"/>
                        <a:ext cx="6932613" cy="16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8041" name="Object 9"/>
          <p:cNvGraphicFramePr>
            <a:graphicFrameLocks noChangeAspect="1"/>
          </p:cNvGraphicFramePr>
          <p:nvPr/>
        </p:nvGraphicFramePr>
        <p:xfrm>
          <a:off x="2124075" y="4508500"/>
          <a:ext cx="4535488" cy="1831975"/>
        </p:xfrm>
        <a:graphic>
          <a:graphicData uri="http://schemas.openxmlformats.org/presentationml/2006/ole">
            <mc:AlternateContent xmlns:mc="http://schemas.openxmlformats.org/markup-compatibility/2006">
              <mc:Choice xmlns:v="urn:schemas-microsoft-com:vml" Requires="v">
                <p:oleObj spid="_x0000_s44805" name="Equation" r:id="rId6" imgW="2019300" imgH="1219200" progId="Equation.3">
                  <p:embed/>
                </p:oleObj>
              </mc:Choice>
              <mc:Fallback>
                <p:oleObj name="Equation" r:id="rId6" imgW="2019300" imgH="1219200" progId="Equation.3">
                  <p:embed/>
                  <p:pic>
                    <p:nvPicPr>
                      <p:cNvPr id="0" name="Picture 1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4075" y="4508500"/>
                        <a:ext cx="4535488" cy="183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28041"/>
                                        </p:tgtEl>
                                        <p:attrNameLst>
                                          <p:attrName>style.visibility</p:attrName>
                                        </p:attrNameLst>
                                      </p:cBhvr>
                                      <p:to>
                                        <p:strVal val="visible"/>
                                      </p:to>
                                    </p:set>
                                    <p:animEffect transition="in" filter="box(in)">
                                      <p:cBhvr>
                                        <p:cTn id="7" dur="500"/>
                                        <p:tgtEl>
                                          <p:spTgt spid="428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381000" y="476672"/>
            <a:ext cx="7543800" cy="786482"/>
          </a:xfrm>
        </p:spPr>
        <p:txBody>
          <a:bodyPr/>
          <a:lstStyle/>
          <a:p>
            <a:pPr eaLnBrk="1" hangingPunct="1"/>
            <a:r>
              <a:rPr lang="zh-CN" altLang="en-US" sz="3600" dirty="0">
                <a:solidFill>
                  <a:srgbClr val="0070C0"/>
                </a:solidFill>
                <a:latin typeface="+mj-ea"/>
              </a:rPr>
              <a:t>标称变量（属性）相异性</a:t>
            </a:r>
            <a:endParaRPr lang="zh-CN" altLang="en-US" dirty="0">
              <a:latin typeface="+mj-ea"/>
            </a:endParaRPr>
          </a:p>
        </p:txBody>
      </p:sp>
      <p:sp>
        <p:nvSpPr>
          <p:cNvPr id="425987" name="Rectangle 3"/>
          <p:cNvSpPr>
            <a:spLocks noGrp="1" noChangeArrowheads="1"/>
          </p:cNvSpPr>
          <p:nvPr>
            <p:ph type="body" sz="half" idx="1"/>
          </p:nvPr>
        </p:nvSpPr>
        <p:spPr>
          <a:xfrm>
            <a:off x="381000" y="1376363"/>
            <a:ext cx="8331200" cy="5005387"/>
          </a:xfrm>
        </p:spPr>
        <p:txBody>
          <a:bodyPr/>
          <a:lstStyle/>
          <a:p>
            <a:pPr eaLnBrk="1" hangingPunct="1">
              <a:buFont typeface="Wingdings" panose="05000000000000000000" pitchFamily="2" charset="2"/>
              <a:buChar char="Ø"/>
            </a:pPr>
            <a:r>
              <a:rPr lang="en-US" altLang="zh-CN" dirty="0">
                <a:solidFill>
                  <a:srgbClr val="4141FF"/>
                </a:solidFill>
                <a:latin typeface="华文仿宋" panose="02010600040101010101" pitchFamily="2" charset="-122"/>
                <a:ea typeface="华文仿宋" panose="02010600040101010101" pitchFamily="2" charset="-122"/>
              </a:rPr>
              <a:t>Nominal (Categorical) attributes</a:t>
            </a:r>
            <a:endParaRPr lang="en-US" altLang="zh-CN" b="1" dirty="0">
              <a:solidFill>
                <a:srgbClr val="4141FF"/>
              </a:solidFill>
              <a:latin typeface="华文仿宋" panose="02010600040101010101" pitchFamily="2" charset="-122"/>
              <a:ea typeface="华文仿宋" panose="02010600040101010101" pitchFamily="2" charset="-122"/>
            </a:endParaRPr>
          </a:p>
          <a:p>
            <a:pPr lvl="1" eaLnBrk="1" hangingPunct="1">
              <a:buFont typeface="Wingdings" panose="05000000000000000000" pitchFamily="2" charset="2"/>
              <a:buChar char="ü"/>
            </a:pPr>
            <a:r>
              <a:rPr lang="zh-CN" altLang="en-US" sz="2200" dirty="0">
                <a:solidFill>
                  <a:srgbClr val="4141FF"/>
                </a:solidFill>
                <a:latin typeface="华文仿宋" panose="02010600040101010101" pitchFamily="2" charset="-122"/>
                <a:ea typeface="华文仿宋" panose="02010600040101010101" pitchFamily="2" charset="-122"/>
              </a:rPr>
              <a:t>标称变量是二元变量的推广，它可以具有多于两个的状态，比如变量</a:t>
            </a:r>
            <a:r>
              <a:rPr lang="en-US" altLang="zh-CN" sz="2200" dirty="0" err="1">
                <a:solidFill>
                  <a:srgbClr val="4141FF"/>
                </a:solidFill>
                <a:latin typeface="华文仿宋" panose="02010600040101010101" pitchFamily="2" charset="-122"/>
                <a:ea typeface="华文仿宋" panose="02010600040101010101" pitchFamily="2" charset="-122"/>
              </a:rPr>
              <a:t>map_color</a:t>
            </a:r>
            <a:r>
              <a:rPr lang="zh-CN" altLang="en-US" sz="2200" dirty="0">
                <a:solidFill>
                  <a:srgbClr val="4141FF"/>
                </a:solidFill>
                <a:latin typeface="华文仿宋" panose="02010600040101010101" pitchFamily="2" charset="-122"/>
                <a:ea typeface="华文仿宋" panose="02010600040101010101" pitchFamily="2" charset="-122"/>
              </a:rPr>
              <a:t>可以有 </a:t>
            </a:r>
            <a:r>
              <a:rPr lang="en-US" altLang="zh-CN" sz="2200" dirty="0">
                <a:solidFill>
                  <a:srgbClr val="4141FF"/>
                </a:solidFill>
                <a:latin typeface="华文仿宋" panose="02010600040101010101" pitchFamily="2" charset="-122"/>
                <a:ea typeface="华文仿宋" panose="02010600040101010101" pitchFamily="2" charset="-122"/>
              </a:rPr>
              <a:t>red, yellow, blue, green</a:t>
            </a:r>
            <a:r>
              <a:rPr lang="zh-CN" altLang="en-US" sz="2200" dirty="0">
                <a:solidFill>
                  <a:srgbClr val="4141FF"/>
                </a:solidFill>
                <a:latin typeface="华文仿宋" panose="02010600040101010101" pitchFamily="2" charset="-122"/>
                <a:ea typeface="华文仿宋" panose="02010600040101010101" pitchFamily="2" charset="-122"/>
              </a:rPr>
              <a:t>四种状态。</a:t>
            </a:r>
            <a:endParaRPr lang="en-US" altLang="zh-CN" dirty="0">
              <a:solidFill>
                <a:srgbClr val="4141FF"/>
              </a:solidFill>
              <a:latin typeface="华文仿宋" panose="02010600040101010101" pitchFamily="2" charset="-122"/>
              <a:ea typeface="华文仿宋" panose="02010600040101010101" pitchFamily="2" charset="-122"/>
            </a:endParaRPr>
          </a:p>
          <a:p>
            <a:pPr lvl="1" eaLnBrk="1" hangingPunct="1">
              <a:buFont typeface="Wingdings" panose="05000000000000000000" pitchFamily="2" charset="2"/>
              <a:buChar char="ü"/>
            </a:pPr>
            <a:r>
              <a:rPr lang="zh-CN" altLang="en-US" sz="2200" dirty="0">
                <a:solidFill>
                  <a:srgbClr val="4141FF"/>
                </a:solidFill>
                <a:latin typeface="华文仿宋" panose="02010600040101010101" pitchFamily="2" charset="-122"/>
                <a:ea typeface="华文仿宋" panose="02010600040101010101" pitchFamily="2" charset="-122"/>
              </a:rPr>
              <a:t>两种计算相异度的方法</a:t>
            </a:r>
            <a:r>
              <a:rPr lang="en-US" altLang="zh-CN" dirty="0">
                <a:solidFill>
                  <a:srgbClr val="4141FF"/>
                </a:solidFill>
                <a:latin typeface="华文仿宋" panose="02010600040101010101" pitchFamily="2" charset="-122"/>
                <a:ea typeface="华文仿宋" panose="02010600040101010101" pitchFamily="2" charset="-122"/>
              </a:rPr>
              <a:t>:</a:t>
            </a:r>
            <a:endParaRPr lang="en-US" altLang="zh-CN" b="1" dirty="0">
              <a:solidFill>
                <a:srgbClr val="4141FF"/>
              </a:solidFill>
              <a:latin typeface="华文仿宋" panose="02010600040101010101" pitchFamily="2" charset="-122"/>
              <a:ea typeface="华文仿宋" panose="02010600040101010101" pitchFamily="2" charset="-122"/>
            </a:endParaRPr>
          </a:p>
          <a:p>
            <a:pPr lvl="2" eaLnBrk="1" hangingPunct="1"/>
            <a:r>
              <a:rPr lang="en-US" altLang="zh-CN" sz="2100" dirty="0">
                <a:solidFill>
                  <a:srgbClr val="4141FF"/>
                </a:solidFill>
                <a:latin typeface="华文仿宋" panose="02010600040101010101" pitchFamily="2" charset="-122"/>
                <a:ea typeface="华文仿宋" panose="02010600040101010101" pitchFamily="2" charset="-122"/>
              </a:rPr>
              <a:t>Method 1:</a:t>
            </a:r>
            <a:r>
              <a:rPr lang="zh-CN" altLang="en-US" sz="2100" b="1" dirty="0">
                <a:solidFill>
                  <a:srgbClr val="4141FF"/>
                </a:solidFill>
                <a:latin typeface="华文仿宋" panose="02010600040101010101" pitchFamily="2" charset="-122"/>
                <a:ea typeface="华文仿宋" panose="02010600040101010101" pitchFamily="2" charset="-122"/>
              </a:rPr>
              <a:t>简单匹配方法</a:t>
            </a:r>
            <a:endParaRPr lang="en-US" altLang="zh-CN" sz="2500" b="1" dirty="0">
              <a:solidFill>
                <a:srgbClr val="4141FF"/>
              </a:solidFill>
              <a:latin typeface="华文仿宋" panose="02010600040101010101" pitchFamily="2" charset="-122"/>
              <a:ea typeface="华文仿宋" panose="02010600040101010101" pitchFamily="2" charset="-122"/>
            </a:endParaRPr>
          </a:p>
          <a:p>
            <a:pPr lvl="3" eaLnBrk="1" hangingPunct="1"/>
            <a:r>
              <a:rPr lang="en-US" altLang="zh-CN" sz="2000" dirty="0">
                <a:solidFill>
                  <a:srgbClr val="4141FF"/>
                </a:solidFill>
                <a:latin typeface="华文仿宋" panose="02010600040101010101" pitchFamily="2" charset="-122"/>
                <a:ea typeface="华文仿宋" panose="02010600040101010101" pitchFamily="2" charset="-122"/>
              </a:rPr>
              <a:t>m: # of matches, p: total # of variables</a:t>
            </a:r>
          </a:p>
          <a:p>
            <a:pPr lvl="3" eaLnBrk="1" hangingPunct="1"/>
            <a:endParaRPr lang="en-US" altLang="zh-CN" dirty="0">
              <a:solidFill>
                <a:srgbClr val="4141FF"/>
              </a:solidFill>
              <a:latin typeface="华文仿宋" panose="02010600040101010101" pitchFamily="2" charset="-122"/>
              <a:ea typeface="华文仿宋" panose="02010600040101010101" pitchFamily="2" charset="-122"/>
            </a:endParaRPr>
          </a:p>
          <a:p>
            <a:pPr lvl="3" eaLnBrk="1" hangingPunct="1"/>
            <a:endParaRPr lang="en-US" altLang="zh-CN" dirty="0">
              <a:solidFill>
                <a:srgbClr val="4141FF"/>
              </a:solidFill>
              <a:latin typeface="华文仿宋" panose="02010600040101010101" pitchFamily="2" charset="-122"/>
              <a:ea typeface="华文仿宋" panose="02010600040101010101" pitchFamily="2" charset="-122"/>
            </a:endParaRPr>
          </a:p>
          <a:p>
            <a:pPr lvl="2" eaLnBrk="1" hangingPunct="1"/>
            <a:r>
              <a:rPr lang="en-US" altLang="zh-CN" sz="2100" dirty="0">
                <a:solidFill>
                  <a:srgbClr val="4141FF"/>
                </a:solidFill>
                <a:latin typeface="华文仿宋" panose="02010600040101010101" pitchFamily="2" charset="-122"/>
                <a:ea typeface="华文仿宋" panose="02010600040101010101" pitchFamily="2" charset="-122"/>
              </a:rPr>
              <a:t>Method 2:</a:t>
            </a:r>
            <a:r>
              <a:rPr lang="zh-CN" altLang="en-US" sz="2100" dirty="0">
                <a:solidFill>
                  <a:srgbClr val="4141FF"/>
                </a:solidFill>
                <a:latin typeface="华文仿宋" panose="02010600040101010101" pitchFamily="2" charset="-122"/>
                <a:ea typeface="华文仿宋" panose="02010600040101010101" pitchFamily="2" charset="-122"/>
              </a:rPr>
              <a:t>使用二元变量</a:t>
            </a:r>
            <a:endParaRPr lang="en-US" altLang="zh-CN" sz="2100" dirty="0">
              <a:solidFill>
                <a:srgbClr val="4141FF"/>
              </a:solidFill>
              <a:latin typeface="华文仿宋" panose="02010600040101010101" pitchFamily="2" charset="-122"/>
              <a:ea typeface="华文仿宋" panose="02010600040101010101" pitchFamily="2" charset="-122"/>
            </a:endParaRPr>
          </a:p>
          <a:p>
            <a:pPr lvl="3" eaLnBrk="1" hangingPunct="1"/>
            <a:r>
              <a:rPr lang="zh-CN" altLang="en-US" sz="1800" dirty="0">
                <a:solidFill>
                  <a:srgbClr val="4141FF"/>
                </a:solidFill>
                <a:latin typeface="华文仿宋" panose="02010600040101010101" pitchFamily="2" charset="-122"/>
                <a:ea typeface="华文仿宋" panose="02010600040101010101" pitchFamily="2" charset="-122"/>
              </a:rPr>
              <a:t>为每一个状态创建一个新的二元变量，可以用非对称的二元变量来编码标称变量。</a:t>
            </a:r>
            <a:endParaRPr lang="en-US" altLang="zh-CN" sz="1800" dirty="0">
              <a:solidFill>
                <a:srgbClr val="4141FF"/>
              </a:solidFill>
              <a:latin typeface="华文仿宋" panose="02010600040101010101" pitchFamily="2" charset="-122"/>
              <a:ea typeface="华文仿宋" panose="02010600040101010101" pitchFamily="2" charset="-122"/>
            </a:endParaRPr>
          </a:p>
        </p:txBody>
      </p:sp>
      <p:graphicFrame>
        <p:nvGraphicFramePr>
          <p:cNvPr id="425988" name="Object 4"/>
          <p:cNvGraphicFramePr>
            <a:graphicFrameLocks noGrp="1" noChangeAspect="1"/>
          </p:cNvGraphicFramePr>
          <p:nvPr>
            <p:ph sz="half" idx="2"/>
            <p:extLst>
              <p:ext uri="{D42A27DB-BD31-4B8C-83A1-F6EECF244321}">
                <p14:modId xmlns:p14="http://schemas.microsoft.com/office/powerpoint/2010/main" val="817200336"/>
              </p:ext>
            </p:extLst>
          </p:nvPr>
        </p:nvGraphicFramePr>
        <p:xfrm>
          <a:off x="3275856" y="3912668"/>
          <a:ext cx="1612900" cy="547687"/>
        </p:xfrm>
        <a:graphic>
          <a:graphicData uri="http://schemas.openxmlformats.org/presentationml/2006/ole">
            <mc:AlternateContent xmlns:mc="http://schemas.openxmlformats.org/markup-compatibility/2006">
              <mc:Choice xmlns:v="urn:schemas-microsoft-com:vml" Requires="v">
                <p:oleObj spid="_x0000_s46469" name="Equation" r:id="rId4" imgW="1384300" imgH="469900" progId="Equation.3">
                  <p:embed/>
                </p:oleObj>
              </mc:Choice>
              <mc:Fallback>
                <p:oleObj name="Equation" r:id="rId4" imgW="1384300" imgH="469900" progId="Equation.3">
                  <p:embed/>
                  <p:pic>
                    <p:nvPicPr>
                      <p:cNvPr id="0" name="Picture 6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5856" y="3912668"/>
                        <a:ext cx="1612900"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2"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18F692F4-1C2F-4930-ACC2-9CCF8426BEEB}" type="slidenum">
              <a:rPr lang="en-US" altLang="zh-CN" smtClean="0"/>
              <a:pPr/>
              <a:t>23</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25987">
                                            <p:txEl>
                                              <p:pRg st="2" end="2"/>
                                            </p:txEl>
                                          </p:spTgt>
                                        </p:tgtEl>
                                        <p:attrNameLst>
                                          <p:attrName>style.visibility</p:attrName>
                                        </p:attrNameLst>
                                      </p:cBhvr>
                                      <p:to>
                                        <p:strVal val="visible"/>
                                      </p:to>
                                    </p:set>
                                    <p:animEffect transition="in" filter="box(in)">
                                      <p:cBhvr>
                                        <p:cTn id="7" dur="500"/>
                                        <p:tgtEl>
                                          <p:spTgt spid="42598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25987">
                                            <p:txEl>
                                              <p:pRg st="3" end="3"/>
                                            </p:txEl>
                                          </p:spTgt>
                                        </p:tgtEl>
                                        <p:attrNameLst>
                                          <p:attrName>style.visibility</p:attrName>
                                        </p:attrNameLst>
                                      </p:cBhvr>
                                      <p:to>
                                        <p:strVal val="visible"/>
                                      </p:to>
                                    </p:set>
                                    <p:animEffect transition="in" filter="box(in)">
                                      <p:cBhvr>
                                        <p:cTn id="12" dur="500"/>
                                        <p:tgtEl>
                                          <p:spTgt spid="425987">
                                            <p:txEl>
                                              <p:pRg st="3" end="3"/>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25987">
                                            <p:txEl>
                                              <p:pRg st="4" end="4"/>
                                            </p:txEl>
                                          </p:spTgt>
                                        </p:tgtEl>
                                        <p:attrNameLst>
                                          <p:attrName>style.visibility</p:attrName>
                                        </p:attrNameLst>
                                      </p:cBhvr>
                                      <p:to>
                                        <p:strVal val="visible"/>
                                      </p:to>
                                    </p:set>
                                    <p:animEffect transition="in" filter="box(in)">
                                      <p:cBhvr>
                                        <p:cTn id="15" dur="500"/>
                                        <p:tgtEl>
                                          <p:spTgt spid="425987">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425988"/>
                                        </p:tgtEl>
                                        <p:attrNameLst>
                                          <p:attrName>style.visibility</p:attrName>
                                        </p:attrNameLst>
                                      </p:cBhvr>
                                      <p:to>
                                        <p:strVal val="visible"/>
                                      </p:to>
                                    </p:set>
                                    <p:animEffect transition="in" filter="box(in)">
                                      <p:cBhvr>
                                        <p:cTn id="20" dur="500"/>
                                        <p:tgtEl>
                                          <p:spTgt spid="42598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425987">
                                            <p:txEl>
                                              <p:pRg st="7" end="7"/>
                                            </p:txEl>
                                          </p:spTgt>
                                        </p:tgtEl>
                                        <p:attrNameLst>
                                          <p:attrName>style.visibility</p:attrName>
                                        </p:attrNameLst>
                                      </p:cBhvr>
                                      <p:to>
                                        <p:strVal val="visible"/>
                                      </p:to>
                                    </p:set>
                                    <p:animEffect transition="in" filter="box(in)">
                                      <p:cBhvr>
                                        <p:cTn id="25" dur="500"/>
                                        <p:tgtEl>
                                          <p:spTgt spid="425987">
                                            <p:txEl>
                                              <p:pRg st="7" end="7"/>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425987">
                                            <p:txEl>
                                              <p:pRg st="8" end="8"/>
                                            </p:txEl>
                                          </p:spTgt>
                                        </p:tgtEl>
                                        <p:attrNameLst>
                                          <p:attrName>style.visibility</p:attrName>
                                        </p:attrNameLst>
                                      </p:cBhvr>
                                      <p:to>
                                        <p:strVal val="visible"/>
                                      </p:to>
                                    </p:set>
                                    <p:animEffect transition="in" filter="box(in)">
                                      <p:cBhvr>
                                        <p:cTn id="28" dur="500"/>
                                        <p:tgtEl>
                                          <p:spTgt spid="4259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5"/>
          <p:cNvSpPr>
            <a:spLocks noGrp="1" noChangeArrowheads="1"/>
          </p:cNvSpPr>
          <p:nvPr>
            <p:ph type="title"/>
          </p:nvPr>
        </p:nvSpPr>
        <p:spPr/>
        <p:txBody>
          <a:bodyPr/>
          <a:lstStyle/>
          <a:p>
            <a:pPr eaLnBrk="1" hangingPunct="1"/>
            <a:r>
              <a:rPr lang="zh-CN" altLang="en-US" sz="4000" dirty="0"/>
              <a:t>标称变量（属性）相异性</a:t>
            </a:r>
            <a:endParaRPr lang="zh-CN" altLang="en-US" dirty="0">
              <a:solidFill>
                <a:srgbClr val="0000CC"/>
              </a:solidFill>
            </a:endParaRPr>
          </a:p>
        </p:txBody>
      </p:sp>
      <p:pic>
        <p:nvPicPr>
          <p:cNvPr id="48132" name="Picture 4"/>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7938" y="1736725"/>
            <a:ext cx="4743450" cy="4248150"/>
          </a:xfrm>
          <a:noFill/>
        </p:spPr>
      </p:pic>
      <p:sp>
        <p:nvSpPr>
          <p:cNvPr id="4813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9FFB3D56-C61B-4BF8-BCB5-C24FD5D6C2CB}" type="slidenum">
              <a:rPr lang="en-US" altLang="zh-CN" smtClean="0"/>
              <a:pPr/>
              <a:t>24</a:t>
            </a:fld>
            <a:endParaRPr lang="en-US" altLang="zh-CN"/>
          </a:p>
        </p:txBody>
      </p:sp>
      <p:pic>
        <p:nvPicPr>
          <p:cNvPr id="617481"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59338" y="1844675"/>
            <a:ext cx="414020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7484"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67288" y="3608388"/>
            <a:ext cx="349250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17481"/>
                                        </p:tgtEl>
                                        <p:attrNameLst>
                                          <p:attrName>style.visibility</p:attrName>
                                        </p:attrNameLst>
                                      </p:cBhvr>
                                      <p:to>
                                        <p:strVal val="visible"/>
                                      </p:to>
                                    </p:set>
                                    <p:animEffect transition="in" filter="dissolve">
                                      <p:cBhvr>
                                        <p:cTn id="7" dur="500"/>
                                        <p:tgtEl>
                                          <p:spTgt spid="6174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17484"/>
                                        </p:tgtEl>
                                        <p:attrNameLst>
                                          <p:attrName>style.visibility</p:attrName>
                                        </p:attrNameLst>
                                      </p:cBhvr>
                                      <p:to>
                                        <p:strVal val="visible"/>
                                      </p:to>
                                    </p:set>
                                    <p:animEffect transition="in" filter="dissolve">
                                      <p:cBhvr>
                                        <p:cTn id="12" dur="500"/>
                                        <p:tgtEl>
                                          <p:spTgt spid="617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251520" y="260648"/>
            <a:ext cx="4657725" cy="796950"/>
          </a:xfrm>
        </p:spPr>
        <p:txBody>
          <a:bodyPr/>
          <a:lstStyle/>
          <a:p>
            <a:pPr eaLnBrk="1" hangingPunct="1"/>
            <a:r>
              <a:rPr lang="zh-CN" altLang="en-US" dirty="0">
                <a:solidFill>
                  <a:srgbClr val="0000CC"/>
                </a:solidFill>
                <a:latin typeface="华文仿宋" panose="02010600040101010101" pitchFamily="2" charset="-122"/>
                <a:ea typeface="华文仿宋" panose="02010600040101010101" pitchFamily="2" charset="-122"/>
              </a:rPr>
              <a:t>序数型变量的相异性</a:t>
            </a:r>
          </a:p>
        </p:txBody>
      </p:sp>
      <p:sp>
        <p:nvSpPr>
          <p:cNvPr id="430083" name="Rectangle 3"/>
          <p:cNvSpPr>
            <a:spLocks noGrp="1" noChangeArrowheads="1"/>
          </p:cNvSpPr>
          <p:nvPr>
            <p:ph type="body" sz="half" idx="1"/>
          </p:nvPr>
        </p:nvSpPr>
        <p:spPr>
          <a:xfrm>
            <a:off x="251520" y="1341438"/>
            <a:ext cx="8713093" cy="5327650"/>
          </a:xfrm>
        </p:spPr>
        <p:txBody>
          <a:bodyPr/>
          <a:lstStyle/>
          <a:p>
            <a:pPr eaLnBrk="1" hangingPunct="1">
              <a:lnSpc>
                <a:spcPct val="95000"/>
              </a:lnSpc>
              <a:buFont typeface="Wingdings" panose="05000000000000000000" pitchFamily="2" charset="2"/>
              <a:buChar char="Ø"/>
            </a:pPr>
            <a:r>
              <a:rPr lang="en-US" altLang="zh-CN" sz="2400" dirty="0">
                <a:solidFill>
                  <a:srgbClr val="0000CC"/>
                </a:solidFill>
                <a:latin typeface="华文仿宋" panose="02010600040101010101" pitchFamily="2" charset="-122"/>
                <a:ea typeface="华文仿宋" panose="02010600040101010101" pitchFamily="2" charset="-122"/>
              </a:rPr>
              <a:t>Ordinal Variables</a:t>
            </a:r>
            <a:r>
              <a:rPr lang="zh-CN" altLang="en-US" sz="2400" dirty="0">
                <a:solidFill>
                  <a:srgbClr val="0000CC"/>
                </a:solidFill>
                <a:latin typeface="华文仿宋" panose="02010600040101010101" pitchFamily="2" charset="-122"/>
                <a:ea typeface="华文仿宋" panose="02010600040101010101" pitchFamily="2" charset="-122"/>
              </a:rPr>
              <a:t>序数型变量</a:t>
            </a:r>
          </a:p>
          <a:p>
            <a:pPr lvl="1" eaLnBrk="1" hangingPunct="1">
              <a:lnSpc>
                <a:spcPct val="95000"/>
              </a:lnSpc>
              <a:buFont typeface="Wingdings" panose="05000000000000000000" pitchFamily="2" charset="2"/>
              <a:buChar char="ü"/>
            </a:pPr>
            <a:r>
              <a:rPr lang="zh-CN" altLang="en-US" sz="2400" dirty="0">
                <a:solidFill>
                  <a:srgbClr val="0000CC"/>
                </a:solidFill>
                <a:latin typeface="华文仿宋" panose="02010600040101010101" pitchFamily="2" charset="-122"/>
                <a:ea typeface="华文仿宋" panose="02010600040101010101" pitchFamily="2" charset="-122"/>
              </a:rPr>
              <a:t>一个序数型变量即可以是离散的、也可以是连续的</a:t>
            </a:r>
          </a:p>
          <a:p>
            <a:pPr lvl="1" eaLnBrk="1" hangingPunct="1">
              <a:lnSpc>
                <a:spcPct val="95000"/>
              </a:lnSpc>
              <a:buFont typeface="Wingdings" panose="05000000000000000000" pitchFamily="2" charset="2"/>
              <a:buChar char="ü"/>
            </a:pPr>
            <a:r>
              <a:rPr lang="zh-CN" altLang="en-US" sz="2400" dirty="0">
                <a:solidFill>
                  <a:srgbClr val="0000CC"/>
                </a:solidFill>
                <a:latin typeface="华文仿宋" panose="02010600040101010101" pitchFamily="2" charset="-122"/>
                <a:ea typeface="华文仿宋" panose="02010600040101010101" pitchFamily="2" charset="-122"/>
              </a:rPr>
              <a:t>例：“好评、中评、差评”是有序的</a:t>
            </a:r>
            <a:endParaRPr lang="en-US" altLang="zh-CN" sz="2400" dirty="0">
              <a:solidFill>
                <a:srgbClr val="0000CC"/>
              </a:solidFill>
              <a:latin typeface="华文仿宋" panose="02010600040101010101" pitchFamily="2" charset="-122"/>
              <a:ea typeface="华文仿宋" panose="02010600040101010101" pitchFamily="2" charset="-122"/>
            </a:endParaRPr>
          </a:p>
          <a:p>
            <a:pPr lvl="1" eaLnBrk="1" hangingPunct="1">
              <a:lnSpc>
                <a:spcPct val="95000"/>
              </a:lnSpc>
              <a:buFont typeface="Wingdings" panose="05000000000000000000" pitchFamily="2" charset="2"/>
              <a:buChar char="ü"/>
            </a:pPr>
            <a:r>
              <a:rPr lang="zh-CN" altLang="en-US" sz="2400" dirty="0">
                <a:solidFill>
                  <a:srgbClr val="0000CC"/>
                </a:solidFill>
                <a:latin typeface="华文仿宋" panose="02010600040101010101" pitchFamily="2" charset="-122"/>
                <a:ea typeface="华文仿宋" panose="02010600040101010101" pitchFamily="2" charset="-122"/>
              </a:rPr>
              <a:t>与数值型属性类似：</a:t>
            </a:r>
            <a:endParaRPr lang="en-US" altLang="zh-CN" sz="2400" dirty="0">
              <a:solidFill>
                <a:srgbClr val="0000CC"/>
              </a:solidFill>
              <a:latin typeface="华文仿宋" panose="02010600040101010101" pitchFamily="2" charset="-122"/>
              <a:ea typeface="华文仿宋" panose="02010600040101010101" pitchFamily="2" charset="-122"/>
            </a:endParaRPr>
          </a:p>
          <a:p>
            <a:pPr marL="1150937" lvl="2" indent="-457200" eaLnBrk="1" hangingPunct="1">
              <a:lnSpc>
                <a:spcPct val="95000"/>
              </a:lnSpc>
              <a:buClr>
                <a:srgbClr val="0000CC"/>
              </a:buClr>
              <a:buFont typeface="+mj-ea"/>
              <a:buAutoNum type="circleNumDbPlain"/>
            </a:pPr>
            <a:r>
              <a:rPr lang="zh-CN" altLang="en-US" sz="2500" dirty="0">
                <a:solidFill>
                  <a:srgbClr val="0000CC"/>
                </a:solidFill>
                <a:latin typeface="华文仿宋" panose="02010600040101010101" pitchFamily="2" charset="-122"/>
                <a:ea typeface="华文仿宋" panose="02010600040101010101" pitchFamily="2" charset="-122"/>
              </a:rPr>
              <a:t>用对应的排序值</a:t>
            </a:r>
            <a:r>
              <a:rPr lang="en-US" altLang="zh-CN" sz="2500" i="1" dirty="0" err="1">
                <a:solidFill>
                  <a:srgbClr val="0000CC"/>
                </a:solidFill>
                <a:latin typeface="华文仿宋" panose="02010600040101010101" pitchFamily="2" charset="-122"/>
                <a:ea typeface="华文仿宋" panose="02010600040101010101" pitchFamily="2" charset="-122"/>
              </a:rPr>
              <a:t>r</a:t>
            </a:r>
            <a:r>
              <a:rPr lang="en-US" altLang="zh-CN" sz="2500" i="1" baseline="-25000" dirty="0" err="1">
                <a:solidFill>
                  <a:srgbClr val="0000CC"/>
                </a:solidFill>
                <a:latin typeface="华文仿宋" panose="02010600040101010101" pitchFamily="2" charset="-122"/>
                <a:ea typeface="华文仿宋" panose="02010600040101010101" pitchFamily="2" charset="-122"/>
              </a:rPr>
              <a:t>i</a:t>
            </a:r>
            <a:r>
              <a:rPr lang="en-US" altLang="zh-CN" sz="2500" i="1" baseline="-40000" dirty="0" err="1">
                <a:solidFill>
                  <a:srgbClr val="0000CC"/>
                </a:solidFill>
                <a:latin typeface="华文仿宋" panose="02010600040101010101" pitchFamily="2" charset="-122"/>
                <a:ea typeface="华文仿宋" panose="02010600040101010101" pitchFamily="2" charset="-122"/>
              </a:rPr>
              <a:t>f</a:t>
            </a:r>
            <a:r>
              <a:rPr lang="en-US" altLang="zh-CN" sz="2500" dirty="0">
                <a:solidFill>
                  <a:srgbClr val="0000CC"/>
                </a:solidFill>
                <a:latin typeface="华文仿宋" panose="02010600040101010101" pitchFamily="2" charset="-122"/>
                <a:ea typeface="华文仿宋" panose="02010600040101010101" pitchFamily="2" charset="-122"/>
                <a:sym typeface="Symbol" panose="05050102010706020507" pitchFamily="18" charset="2"/>
              </a:rPr>
              <a:t>{1, ……, </a:t>
            </a:r>
            <a:r>
              <a:rPr lang="en-US" altLang="zh-CN" sz="2500" i="1" dirty="0" err="1">
                <a:solidFill>
                  <a:srgbClr val="0000CC"/>
                </a:solidFill>
                <a:latin typeface="华文仿宋" panose="02010600040101010101" pitchFamily="2" charset="-122"/>
                <a:ea typeface="华文仿宋" panose="02010600040101010101" pitchFamily="2" charset="-122"/>
                <a:sym typeface="Symbol" panose="05050102010706020507" pitchFamily="18" charset="2"/>
              </a:rPr>
              <a:t>M</a:t>
            </a:r>
            <a:r>
              <a:rPr lang="en-US" altLang="zh-CN" sz="2500" i="1" baseline="-25000" dirty="0" err="1">
                <a:solidFill>
                  <a:srgbClr val="0000CC"/>
                </a:solidFill>
                <a:latin typeface="华文仿宋" panose="02010600040101010101" pitchFamily="2" charset="-122"/>
                <a:ea typeface="华文仿宋" panose="02010600040101010101" pitchFamily="2" charset="-122"/>
                <a:sym typeface="Symbol" panose="05050102010706020507" pitchFamily="18" charset="2"/>
              </a:rPr>
              <a:t>f</a:t>
            </a:r>
            <a:r>
              <a:rPr lang="en-US" altLang="zh-CN" sz="2500" dirty="0">
                <a:solidFill>
                  <a:srgbClr val="0000CC"/>
                </a:solidFill>
                <a:latin typeface="华文仿宋" panose="02010600040101010101" pitchFamily="2" charset="-122"/>
                <a:ea typeface="华文仿宋" panose="02010600040101010101" pitchFamily="2" charset="-122"/>
                <a:sym typeface="Symbol" panose="05050102010706020507" pitchFamily="18" charset="2"/>
              </a:rPr>
              <a:t>} </a:t>
            </a:r>
            <a:r>
              <a:rPr lang="zh-CN" altLang="en-US" sz="2500" dirty="0">
                <a:solidFill>
                  <a:srgbClr val="0000CC"/>
                </a:solidFill>
                <a:latin typeface="华文仿宋" panose="02010600040101010101" pitchFamily="2" charset="-122"/>
                <a:ea typeface="华文仿宋" panose="02010600040101010101" pitchFamily="2" charset="-122"/>
                <a:sym typeface="Symbol" panose="05050102010706020507" pitchFamily="18" charset="2"/>
              </a:rPr>
              <a:t>替换序数型变量值</a:t>
            </a:r>
            <a:r>
              <a:rPr lang="en-US" altLang="zh-CN" sz="2500" dirty="0">
                <a:solidFill>
                  <a:srgbClr val="0000CC"/>
                </a:solidFill>
                <a:latin typeface="华文仿宋" panose="02010600040101010101" pitchFamily="2" charset="-122"/>
                <a:ea typeface="华文仿宋" panose="02010600040101010101" pitchFamily="2" charset="-122"/>
              </a:rPr>
              <a:t> </a:t>
            </a:r>
            <a:r>
              <a:rPr lang="en-US" altLang="zh-CN" sz="2500" i="1" dirty="0" err="1">
                <a:solidFill>
                  <a:srgbClr val="0000CC"/>
                </a:solidFill>
                <a:latin typeface="华文仿宋" panose="02010600040101010101" pitchFamily="2" charset="-122"/>
                <a:ea typeface="华文仿宋" panose="02010600040101010101" pitchFamily="2" charset="-122"/>
              </a:rPr>
              <a:t>x</a:t>
            </a:r>
            <a:r>
              <a:rPr lang="en-US" altLang="zh-CN" sz="2500" i="1" baseline="-25000" dirty="0" err="1">
                <a:solidFill>
                  <a:srgbClr val="0000CC"/>
                </a:solidFill>
                <a:latin typeface="华文仿宋" panose="02010600040101010101" pitchFamily="2" charset="-122"/>
                <a:ea typeface="华文仿宋" panose="02010600040101010101" pitchFamily="2" charset="-122"/>
              </a:rPr>
              <a:t>if</a:t>
            </a:r>
            <a:endParaRPr lang="en-US" altLang="zh-CN" sz="2500" dirty="0">
              <a:solidFill>
                <a:srgbClr val="0000CC"/>
              </a:solidFill>
              <a:latin typeface="华文仿宋" panose="02010600040101010101" pitchFamily="2" charset="-122"/>
              <a:ea typeface="华文仿宋" panose="02010600040101010101" pitchFamily="2" charset="-122"/>
            </a:endParaRPr>
          </a:p>
          <a:p>
            <a:pPr marL="1150937" lvl="2" indent="-457200" eaLnBrk="1" hangingPunct="1">
              <a:lnSpc>
                <a:spcPct val="95000"/>
              </a:lnSpc>
              <a:buClr>
                <a:srgbClr val="0000CC"/>
              </a:buClr>
              <a:buFont typeface="+mj-ea"/>
              <a:buAutoNum type="circleNumDbPlain"/>
            </a:pPr>
            <a:r>
              <a:rPr lang="zh-CN" altLang="en-US" sz="2500" dirty="0">
                <a:solidFill>
                  <a:srgbClr val="0000CC"/>
                </a:solidFill>
                <a:latin typeface="华文仿宋" panose="02010600040101010101" pitchFamily="2" charset="-122"/>
                <a:ea typeface="华文仿宋" panose="02010600040101010101" pitchFamily="2" charset="-122"/>
              </a:rPr>
              <a:t>将排序值规格化到</a:t>
            </a:r>
            <a:r>
              <a:rPr lang="en-US" altLang="zh-CN" sz="2500" dirty="0">
                <a:solidFill>
                  <a:srgbClr val="0000CC"/>
                </a:solidFill>
                <a:latin typeface="华文仿宋" panose="02010600040101010101" pitchFamily="2" charset="-122"/>
                <a:ea typeface="华文仿宋" panose="02010600040101010101" pitchFamily="2" charset="-122"/>
              </a:rPr>
              <a:t>[0, 1]</a:t>
            </a:r>
          </a:p>
          <a:p>
            <a:pPr marL="1150937" lvl="2" indent="-457200" eaLnBrk="1" hangingPunct="1">
              <a:lnSpc>
                <a:spcPct val="95000"/>
              </a:lnSpc>
              <a:buFont typeface="+mj-ea"/>
              <a:buAutoNum type="circleNumDbPlain"/>
            </a:pPr>
            <a:endParaRPr lang="en-US" altLang="zh-CN" sz="2500" dirty="0">
              <a:solidFill>
                <a:srgbClr val="0000CC"/>
              </a:solidFill>
              <a:latin typeface="华文仿宋" panose="02010600040101010101" pitchFamily="2" charset="-122"/>
              <a:ea typeface="华文仿宋" panose="02010600040101010101" pitchFamily="2" charset="-122"/>
            </a:endParaRPr>
          </a:p>
          <a:p>
            <a:pPr marL="1150937" lvl="2" indent="-457200" eaLnBrk="1" hangingPunct="1">
              <a:lnSpc>
                <a:spcPct val="95000"/>
              </a:lnSpc>
              <a:buFont typeface="+mj-ea"/>
              <a:buAutoNum type="circleNumDbPlain"/>
            </a:pPr>
            <a:endParaRPr lang="en-US" altLang="zh-CN" sz="2500" dirty="0">
              <a:solidFill>
                <a:srgbClr val="0000CC"/>
              </a:solidFill>
              <a:latin typeface="华文仿宋" panose="02010600040101010101" pitchFamily="2" charset="-122"/>
              <a:ea typeface="华文仿宋" panose="02010600040101010101" pitchFamily="2" charset="-122"/>
            </a:endParaRPr>
          </a:p>
          <a:p>
            <a:pPr marL="1150937" lvl="2" indent="-457200" eaLnBrk="1" hangingPunct="1">
              <a:lnSpc>
                <a:spcPct val="95000"/>
              </a:lnSpc>
              <a:buClr>
                <a:srgbClr val="0000CC"/>
              </a:buClr>
              <a:buFont typeface="+mj-ea"/>
              <a:buAutoNum type="circleNumDbPlain"/>
            </a:pPr>
            <a:r>
              <a:rPr lang="zh-CN" altLang="en-US" sz="2500" dirty="0">
                <a:solidFill>
                  <a:srgbClr val="0000CC"/>
                </a:solidFill>
                <a:latin typeface="华文仿宋" panose="02010600040101010101" pitchFamily="2" charset="-122"/>
                <a:ea typeface="华文仿宋" panose="02010600040101010101" pitchFamily="2" charset="-122"/>
              </a:rPr>
              <a:t>使用数值型属性的相异性度量计算</a:t>
            </a:r>
          </a:p>
        </p:txBody>
      </p:sp>
      <p:graphicFrame>
        <p:nvGraphicFramePr>
          <p:cNvPr id="430086" name="Object 6"/>
          <p:cNvGraphicFramePr>
            <a:graphicFrameLocks noGrp="1" noChangeAspect="1"/>
          </p:cNvGraphicFramePr>
          <p:nvPr>
            <p:ph sz="quarter" idx="2"/>
            <p:extLst>
              <p:ext uri="{D42A27DB-BD31-4B8C-83A1-F6EECF244321}">
                <p14:modId xmlns:p14="http://schemas.microsoft.com/office/powerpoint/2010/main" val="1786373784"/>
              </p:ext>
            </p:extLst>
          </p:nvPr>
        </p:nvGraphicFramePr>
        <p:xfrm>
          <a:off x="5060950" y="3789363"/>
          <a:ext cx="1473200" cy="896937"/>
        </p:xfrm>
        <a:graphic>
          <a:graphicData uri="http://schemas.openxmlformats.org/presentationml/2006/ole">
            <mc:AlternateContent xmlns:mc="http://schemas.openxmlformats.org/markup-compatibility/2006">
              <mc:Choice xmlns:v="urn:schemas-microsoft-com:vml" Requires="v">
                <p:oleObj spid="_x0000_s50565" name="Equation" r:id="rId4" imgW="1168400" imgH="711200" progId="Equation.DSMT4">
                  <p:embed/>
                </p:oleObj>
              </mc:Choice>
              <mc:Fallback>
                <p:oleObj name="Equation" r:id="rId4" imgW="1168400" imgH="711200" progId="Equation.DSMT4">
                  <p:embed/>
                  <p:pic>
                    <p:nvPicPr>
                      <p:cNvPr id="0" name="Picture 6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0950" y="3789363"/>
                        <a:ext cx="1473200" cy="896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78" name="灯片编号占位符 7"/>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8A39D52F-BBA8-4659-B718-6A4360D51638}" type="slidenum">
              <a:rPr lang="en-US" altLang="zh-CN" smtClean="0"/>
              <a:pPr/>
              <a:t>25</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30083">
                                            <p:txEl>
                                              <p:pRg st="1" end="1"/>
                                            </p:txEl>
                                          </p:spTgt>
                                        </p:tgtEl>
                                        <p:attrNameLst>
                                          <p:attrName>style.visibility</p:attrName>
                                        </p:attrNameLst>
                                      </p:cBhvr>
                                      <p:to>
                                        <p:strVal val="visible"/>
                                      </p:to>
                                    </p:set>
                                    <p:animEffect transition="in" filter="box(in)">
                                      <p:cBhvr>
                                        <p:cTn id="7" dur="500"/>
                                        <p:tgtEl>
                                          <p:spTgt spid="4300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30083">
                                            <p:txEl>
                                              <p:pRg st="2" end="2"/>
                                            </p:txEl>
                                          </p:spTgt>
                                        </p:tgtEl>
                                        <p:attrNameLst>
                                          <p:attrName>style.visibility</p:attrName>
                                        </p:attrNameLst>
                                      </p:cBhvr>
                                      <p:to>
                                        <p:strVal val="visible"/>
                                      </p:to>
                                    </p:set>
                                    <p:animEffect transition="in" filter="box(in)">
                                      <p:cBhvr>
                                        <p:cTn id="12" dur="500"/>
                                        <p:tgtEl>
                                          <p:spTgt spid="4300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30083">
                                            <p:txEl>
                                              <p:pRg st="3" end="3"/>
                                            </p:txEl>
                                          </p:spTgt>
                                        </p:tgtEl>
                                        <p:attrNameLst>
                                          <p:attrName>style.visibility</p:attrName>
                                        </p:attrNameLst>
                                      </p:cBhvr>
                                      <p:to>
                                        <p:strVal val="visible"/>
                                      </p:to>
                                    </p:set>
                                    <p:animEffect transition="in" filter="box(in)">
                                      <p:cBhvr>
                                        <p:cTn id="17" dur="500"/>
                                        <p:tgtEl>
                                          <p:spTgt spid="43008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30083">
                                            <p:txEl>
                                              <p:pRg st="4" end="4"/>
                                            </p:txEl>
                                          </p:spTgt>
                                        </p:tgtEl>
                                        <p:attrNameLst>
                                          <p:attrName>style.visibility</p:attrName>
                                        </p:attrNameLst>
                                      </p:cBhvr>
                                      <p:to>
                                        <p:strVal val="visible"/>
                                      </p:to>
                                    </p:set>
                                    <p:animEffect transition="in" filter="box(in)">
                                      <p:cBhvr>
                                        <p:cTn id="22" dur="500"/>
                                        <p:tgtEl>
                                          <p:spTgt spid="43008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30083">
                                            <p:txEl>
                                              <p:pRg st="5" end="5"/>
                                            </p:txEl>
                                          </p:spTgt>
                                        </p:tgtEl>
                                        <p:attrNameLst>
                                          <p:attrName>style.visibility</p:attrName>
                                        </p:attrNameLst>
                                      </p:cBhvr>
                                      <p:to>
                                        <p:strVal val="visible"/>
                                      </p:to>
                                    </p:set>
                                    <p:animEffect transition="in" filter="box(in)">
                                      <p:cBhvr>
                                        <p:cTn id="27" dur="500"/>
                                        <p:tgtEl>
                                          <p:spTgt spid="43008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30086"/>
                                        </p:tgtEl>
                                        <p:attrNameLst>
                                          <p:attrName>style.visibility</p:attrName>
                                        </p:attrNameLst>
                                      </p:cBhvr>
                                      <p:to>
                                        <p:strVal val="visible"/>
                                      </p:to>
                                    </p:set>
                                    <p:animEffect transition="in" filter="box(in)">
                                      <p:cBhvr>
                                        <p:cTn id="32" dur="500"/>
                                        <p:tgtEl>
                                          <p:spTgt spid="43008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30083">
                                            <p:txEl>
                                              <p:pRg st="8" end="8"/>
                                            </p:txEl>
                                          </p:spTgt>
                                        </p:tgtEl>
                                        <p:attrNameLst>
                                          <p:attrName>style.visibility</p:attrName>
                                        </p:attrNameLst>
                                      </p:cBhvr>
                                      <p:to>
                                        <p:strVal val="visible"/>
                                      </p:to>
                                    </p:set>
                                    <p:animEffect transition="in" filter="box(in)">
                                      <p:cBhvr>
                                        <p:cTn id="37" dur="500"/>
                                        <p:tgtEl>
                                          <p:spTgt spid="4300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en-US" altLang="zh-CN">
                <a:solidFill>
                  <a:srgbClr val="0000CC"/>
                </a:solidFill>
              </a:rPr>
              <a:t>Dissimilarity between ordinal variables</a:t>
            </a:r>
            <a:endParaRPr lang="zh-CN" altLang="en-US">
              <a:solidFill>
                <a:srgbClr val="0000CC"/>
              </a:solidFill>
            </a:endParaRPr>
          </a:p>
        </p:txBody>
      </p:sp>
      <p:sp>
        <p:nvSpPr>
          <p:cNvPr id="5222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F78834FA-A6FF-4264-A5D8-119A8165824E}" type="slidenum">
              <a:rPr lang="en-US" altLang="zh-CN" smtClean="0"/>
              <a:pPr/>
              <a:t>26</a:t>
            </a:fld>
            <a:endParaRPr lang="en-US" altLang="zh-CN"/>
          </a:p>
        </p:txBody>
      </p:sp>
      <p:pic>
        <p:nvPicPr>
          <p:cNvPr id="52228" name="Picture 4" descr="table70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338" y="1736725"/>
            <a:ext cx="3962400"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669" name="Text Box 5"/>
          <p:cNvSpPr txBox="1">
            <a:spLocks noChangeArrowheads="1"/>
          </p:cNvSpPr>
          <p:nvPr/>
        </p:nvSpPr>
        <p:spPr bwMode="auto">
          <a:xfrm>
            <a:off x="4535488" y="1773238"/>
            <a:ext cx="4284662"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spcBef>
                <a:spcPct val="50000"/>
              </a:spcBef>
              <a:buFontTx/>
              <a:buAutoNum type="arabicPeriod"/>
            </a:pPr>
            <a:r>
              <a:rPr lang="en-US" altLang="zh-CN"/>
              <a:t>The four objects are assigned the ranks 3, 1, 2, and 3, respectively;</a:t>
            </a:r>
          </a:p>
          <a:p>
            <a:pPr eaLnBrk="1" hangingPunct="1">
              <a:spcBef>
                <a:spcPct val="50000"/>
              </a:spcBef>
              <a:buFontTx/>
              <a:buAutoNum type="arabicPeriod"/>
            </a:pPr>
            <a:r>
              <a:rPr lang="en-US" altLang="zh-CN"/>
              <a:t>Normalizes the ranking by mapping rank 1 to 0.0, rank 2 to 0.5, and rank 3 to 1.0</a:t>
            </a:r>
          </a:p>
          <a:p>
            <a:pPr eaLnBrk="1" hangingPunct="1">
              <a:spcBef>
                <a:spcPct val="50000"/>
              </a:spcBef>
              <a:buFontTx/>
              <a:buAutoNum type="arabicPeriod"/>
            </a:pPr>
            <a:r>
              <a:rPr lang="en-US" altLang="zh-CN"/>
              <a:t>Use the Euclidean distance</a:t>
            </a:r>
            <a:endParaRPr lang="zh-CN" altLang="en-US"/>
          </a:p>
        </p:txBody>
      </p:sp>
      <p:pic>
        <p:nvPicPr>
          <p:cNvPr id="62567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3" y="3910013"/>
            <a:ext cx="4248150"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25669">
                                            <p:txEl>
                                              <p:pRg st="0" end="0"/>
                                            </p:txEl>
                                          </p:spTgt>
                                        </p:tgtEl>
                                        <p:attrNameLst>
                                          <p:attrName>style.visibility</p:attrName>
                                        </p:attrNameLst>
                                      </p:cBhvr>
                                      <p:to>
                                        <p:strVal val="visible"/>
                                      </p:to>
                                    </p:set>
                                    <p:animEffect transition="in" filter="dissolve">
                                      <p:cBhvr>
                                        <p:cTn id="7" dur="500"/>
                                        <p:tgtEl>
                                          <p:spTgt spid="62566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25669">
                                            <p:txEl>
                                              <p:pRg st="1" end="1"/>
                                            </p:txEl>
                                          </p:spTgt>
                                        </p:tgtEl>
                                        <p:attrNameLst>
                                          <p:attrName>style.visibility</p:attrName>
                                        </p:attrNameLst>
                                      </p:cBhvr>
                                      <p:to>
                                        <p:strVal val="visible"/>
                                      </p:to>
                                    </p:set>
                                    <p:animEffect transition="in" filter="dissolve">
                                      <p:cBhvr>
                                        <p:cTn id="12" dur="500"/>
                                        <p:tgtEl>
                                          <p:spTgt spid="62566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25669">
                                            <p:txEl>
                                              <p:pRg st="2" end="2"/>
                                            </p:txEl>
                                          </p:spTgt>
                                        </p:tgtEl>
                                        <p:attrNameLst>
                                          <p:attrName>style.visibility</p:attrName>
                                        </p:attrNameLst>
                                      </p:cBhvr>
                                      <p:to>
                                        <p:strVal val="visible"/>
                                      </p:to>
                                    </p:set>
                                    <p:animEffect transition="in" filter="dissolve">
                                      <p:cBhvr>
                                        <p:cTn id="17" dur="500"/>
                                        <p:tgtEl>
                                          <p:spTgt spid="62566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25670"/>
                                        </p:tgtEl>
                                        <p:attrNameLst>
                                          <p:attrName>style.visibility</p:attrName>
                                        </p:attrNameLst>
                                      </p:cBhvr>
                                      <p:to>
                                        <p:strVal val="visible"/>
                                      </p:to>
                                    </p:set>
                                    <p:animEffect transition="in" filter="dissolve">
                                      <p:cBhvr>
                                        <p:cTn id="22" dur="500"/>
                                        <p:tgtEl>
                                          <p:spTgt spid="625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69"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1" hangingPunct="1"/>
            <a:r>
              <a:rPr lang="zh-CN" altLang="en-US"/>
              <a:t>簇间的距离度量标准</a:t>
            </a:r>
          </a:p>
        </p:txBody>
      </p:sp>
      <p:sp>
        <p:nvSpPr>
          <p:cNvPr id="62468" name="Rectangle 3"/>
          <p:cNvSpPr>
            <a:spLocks noGrp="1" noChangeArrowheads="1"/>
          </p:cNvSpPr>
          <p:nvPr>
            <p:ph type="body" sz="half" idx="1"/>
          </p:nvPr>
        </p:nvSpPr>
        <p:spPr>
          <a:xfrm>
            <a:off x="457200" y="1124744"/>
            <a:ext cx="8151813" cy="5006181"/>
          </a:xfrm>
        </p:spPr>
        <p:txBody>
          <a:bodyPr>
            <a:noAutofit/>
          </a:bodyPr>
          <a:lstStyle/>
          <a:p>
            <a:pPr algn="just" eaLnBrk="1" hangingPunct="1">
              <a:lnSpc>
                <a:spcPct val="120000"/>
              </a:lnSpc>
            </a:pPr>
            <a:r>
              <a:rPr lang="zh-CN" altLang="en-US" sz="3600" dirty="0"/>
              <a:t>用于簇</a:t>
            </a:r>
            <a:r>
              <a:rPr lang="en-US" altLang="zh-CN" sz="3600" i="1" dirty="0"/>
              <a:t>C</a:t>
            </a:r>
            <a:r>
              <a:rPr lang="en-US" altLang="zh-CN" sz="3600" i="1" baseline="-30000" dirty="0"/>
              <a:t>i</a:t>
            </a:r>
            <a:r>
              <a:rPr lang="zh-CN" altLang="en-US" sz="3600" dirty="0"/>
              <a:t>和簇</a:t>
            </a:r>
            <a:r>
              <a:rPr lang="en-US" altLang="zh-CN" sz="3600" i="1" dirty="0" err="1"/>
              <a:t>C</a:t>
            </a:r>
            <a:r>
              <a:rPr lang="en-US" altLang="zh-CN" sz="3600" i="1" baseline="-30000" dirty="0" err="1"/>
              <a:t>j</a:t>
            </a:r>
            <a:r>
              <a:rPr lang="zh-CN" altLang="en-US" sz="3600" dirty="0"/>
              <a:t>之间的距离度量标准是：</a:t>
            </a:r>
            <a:endParaRPr lang="zh-CN" altLang="en-US" sz="3600" dirty="0">
              <a:cs typeface="Times New Roman" panose="02020603050405020304" pitchFamily="18" charset="0"/>
            </a:endParaRPr>
          </a:p>
          <a:p>
            <a:pPr lvl="1" algn="just" eaLnBrk="1" hangingPunct="1">
              <a:lnSpc>
                <a:spcPct val="120000"/>
              </a:lnSpc>
            </a:pPr>
            <a:r>
              <a:rPr lang="zh-CN" altLang="en-US" sz="3600" dirty="0"/>
              <a:t>最小距离：</a:t>
            </a:r>
          </a:p>
          <a:p>
            <a:pPr algn="just" eaLnBrk="1" hangingPunct="1">
              <a:lnSpc>
                <a:spcPct val="120000"/>
              </a:lnSpc>
              <a:buFont typeface="Wingdings" panose="05000000000000000000" pitchFamily="2" charset="2"/>
              <a:buNone/>
            </a:pPr>
            <a:r>
              <a:rPr lang="zh-CN" altLang="en-US" sz="3600" dirty="0"/>
              <a:t>                         </a:t>
            </a:r>
          </a:p>
          <a:p>
            <a:pPr lvl="2" algn="just" eaLnBrk="1" hangingPunct="1">
              <a:lnSpc>
                <a:spcPct val="120000"/>
              </a:lnSpc>
            </a:pPr>
            <a:r>
              <a:rPr lang="zh-CN" altLang="en-US" sz="3600" dirty="0"/>
              <a:t>其中</a:t>
            </a:r>
            <a:r>
              <a:rPr lang="en-US" altLang="zh-CN" sz="3600" i="1" dirty="0" err="1"/>
              <a:t>X</a:t>
            </a:r>
            <a:r>
              <a:rPr lang="en-US" altLang="zh-CN" sz="3600" i="1" baseline="-30000" dirty="0" err="1"/>
              <a:t>i</a:t>
            </a:r>
            <a:r>
              <a:rPr lang="en-US" altLang="zh-CN" sz="3600" dirty="0" err="1"/>
              <a:t>∈</a:t>
            </a:r>
            <a:r>
              <a:rPr lang="en-US" altLang="zh-CN" sz="3600" i="1" dirty="0" err="1"/>
              <a:t>C</a:t>
            </a:r>
            <a:r>
              <a:rPr lang="en-US" altLang="zh-CN" sz="3600" i="1" baseline="-30000" dirty="0" err="1"/>
              <a:t>i</a:t>
            </a:r>
            <a:r>
              <a:rPr lang="zh-CN" altLang="en-US" sz="3600" dirty="0"/>
              <a:t>和</a:t>
            </a:r>
            <a:r>
              <a:rPr lang="en-US" altLang="zh-CN" sz="3600" i="1" dirty="0" err="1"/>
              <a:t>X</a:t>
            </a:r>
            <a:r>
              <a:rPr lang="en-US" altLang="zh-CN" sz="3600" i="1" baseline="-30000" dirty="0" err="1"/>
              <a:t>j</a:t>
            </a:r>
            <a:r>
              <a:rPr lang="en-US" altLang="zh-CN" sz="3600" dirty="0" err="1"/>
              <a:t>∈</a:t>
            </a:r>
            <a:r>
              <a:rPr lang="en-US" altLang="zh-CN" sz="3600" i="1" dirty="0" err="1"/>
              <a:t>C</a:t>
            </a:r>
            <a:r>
              <a:rPr lang="en-US" altLang="zh-CN" sz="3600" i="1" baseline="-30000" dirty="0" err="1"/>
              <a:t>j</a:t>
            </a:r>
            <a:endParaRPr lang="en-US" altLang="zh-CN" sz="3600" i="1" dirty="0">
              <a:cs typeface="Times New Roman" panose="02020603050405020304" pitchFamily="18" charset="0"/>
            </a:endParaRPr>
          </a:p>
          <a:p>
            <a:pPr lvl="1" algn="just" eaLnBrk="1" hangingPunct="1">
              <a:lnSpc>
                <a:spcPct val="120000"/>
              </a:lnSpc>
            </a:pPr>
            <a:r>
              <a:rPr lang="zh-CN" altLang="en-US" sz="3600" dirty="0"/>
              <a:t>最大距离：</a:t>
            </a:r>
          </a:p>
          <a:p>
            <a:pPr algn="just" eaLnBrk="1" hangingPunct="1">
              <a:lnSpc>
                <a:spcPct val="120000"/>
              </a:lnSpc>
              <a:buFont typeface="Wingdings" panose="05000000000000000000" pitchFamily="2" charset="2"/>
              <a:buNone/>
            </a:pPr>
            <a:r>
              <a:rPr lang="zh-CN" altLang="en-US" sz="3600" dirty="0"/>
              <a:t>                </a:t>
            </a:r>
          </a:p>
          <a:p>
            <a:pPr lvl="2" algn="just" eaLnBrk="1" hangingPunct="1">
              <a:lnSpc>
                <a:spcPct val="120000"/>
              </a:lnSpc>
            </a:pPr>
            <a:r>
              <a:rPr lang="zh-CN" altLang="en-US" sz="3600" dirty="0"/>
              <a:t>其中</a:t>
            </a:r>
            <a:r>
              <a:rPr lang="en-US" altLang="zh-CN" sz="3600" i="1" dirty="0" err="1"/>
              <a:t>X</a:t>
            </a:r>
            <a:r>
              <a:rPr lang="en-US" altLang="zh-CN" sz="3600" i="1" baseline="-30000" dirty="0" err="1"/>
              <a:t>i</a:t>
            </a:r>
            <a:r>
              <a:rPr lang="en-US" altLang="zh-CN" sz="3600" dirty="0" err="1"/>
              <a:t>∈</a:t>
            </a:r>
            <a:r>
              <a:rPr lang="en-US" altLang="zh-CN" sz="3600" i="1" dirty="0" err="1"/>
              <a:t>C</a:t>
            </a:r>
            <a:r>
              <a:rPr lang="en-US" altLang="zh-CN" sz="3600" i="1" baseline="-30000" dirty="0" err="1"/>
              <a:t>i</a:t>
            </a:r>
            <a:r>
              <a:rPr lang="zh-CN" altLang="en-US" sz="3600" dirty="0"/>
              <a:t>和</a:t>
            </a:r>
            <a:r>
              <a:rPr lang="en-US" altLang="zh-CN" sz="3600" i="1" dirty="0" err="1"/>
              <a:t>X</a:t>
            </a:r>
            <a:r>
              <a:rPr lang="en-US" altLang="zh-CN" sz="3600" i="1" baseline="-30000" dirty="0" err="1"/>
              <a:t>j</a:t>
            </a:r>
            <a:r>
              <a:rPr lang="en-US" altLang="zh-CN" sz="3600" dirty="0" err="1"/>
              <a:t>∈</a:t>
            </a:r>
            <a:r>
              <a:rPr lang="en-US" altLang="zh-CN" sz="3600" i="1" dirty="0" err="1"/>
              <a:t>C</a:t>
            </a:r>
            <a:r>
              <a:rPr lang="en-US" altLang="zh-CN" sz="3600" i="1" baseline="-30000" dirty="0" err="1"/>
              <a:t>j</a:t>
            </a:r>
            <a:endParaRPr lang="zh-CN" altLang="en-US" sz="3600" i="1" dirty="0"/>
          </a:p>
        </p:txBody>
      </p:sp>
      <p:graphicFrame>
        <p:nvGraphicFramePr>
          <p:cNvPr id="62469" name="Object 4"/>
          <p:cNvGraphicFramePr>
            <a:graphicFrameLocks noGrp="1" noChangeAspect="1"/>
          </p:cNvGraphicFramePr>
          <p:nvPr>
            <p:ph sz="quarter" idx="2"/>
            <p:extLst>
              <p:ext uri="{D42A27DB-BD31-4B8C-83A1-F6EECF244321}">
                <p14:modId xmlns:p14="http://schemas.microsoft.com/office/powerpoint/2010/main" val="3127881803"/>
              </p:ext>
            </p:extLst>
          </p:nvPr>
        </p:nvGraphicFramePr>
        <p:xfrm>
          <a:off x="1835696" y="2680508"/>
          <a:ext cx="4318000" cy="560388"/>
        </p:xfrm>
        <a:graphic>
          <a:graphicData uri="http://schemas.openxmlformats.org/presentationml/2006/ole">
            <mc:AlternateContent xmlns:mc="http://schemas.openxmlformats.org/markup-compatibility/2006">
              <mc:Choice xmlns:v="urn:schemas-microsoft-com:vml" Requires="v">
                <p:oleObj spid="_x0000_s63237" name="Equation" r:id="rId4" imgW="1663700" imgH="215900" progId="Equation.3">
                  <p:embed/>
                </p:oleObj>
              </mc:Choice>
              <mc:Fallback>
                <p:oleObj name="Equation" r:id="rId4" imgW="1663700" imgH="215900" progId="Equation.3">
                  <p:embed/>
                  <p:pic>
                    <p:nvPicPr>
                      <p:cNvPr id="0" name="Picture 11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2680508"/>
                        <a:ext cx="4318000"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70" name="Object 6"/>
          <p:cNvGraphicFramePr>
            <a:graphicFrameLocks noGrp="1" noChangeAspect="1"/>
          </p:cNvGraphicFramePr>
          <p:nvPr>
            <p:ph sz="quarter" idx="3"/>
            <p:extLst>
              <p:ext uri="{D42A27DB-BD31-4B8C-83A1-F6EECF244321}">
                <p14:modId xmlns:p14="http://schemas.microsoft.com/office/powerpoint/2010/main" val="1019098518"/>
              </p:ext>
            </p:extLst>
          </p:nvPr>
        </p:nvGraphicFramePr>
        <p:xfrm>
          <a:off x="1835696" y="5183187"/>
          <a:ext cx="4625975" cy="582613"/>
        </p:xfrm>
        <a:graphic>
          <a:graphicData uri="http://schemas.openxmlformats.org/presentationml/2006/ole">
            <mc:AlternateContent xmlns:mc="http://schemas.openxmlformats.org/markup-compatibility/2006">
              <mc:Choice xmlns:v="urn:schemas-microsoft-com:vml" Requires="v">
                <p:oleObj spid="_x0000_s63238" r:id="rId6" imgW="1713756" imgH="215806" progId="Equation.3">
                  <p:embed/>
                </p:oleObj>
              </mc:Choice>
              <mc:Fallback>
                <p:oleObj r:id="rId6" imgW="1713756" imgH="215806" progId="Equation.3">
                  <p:embed/>
                  <p:pic>
                    <p:nvPicPr>
                      <p:cNvPr id="0" name="Picture 116"/>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696" y="5183187"/>
                        <a:ext cx="4625975" cy="58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66" name="灯片编号占位符 7"/>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B7F2A19D-9BE4-49AD-9586-E56661F141EC}" type="slidenum">
              <a:rPr lang="en-US" altLang="zh-CN" smtClean="0"/>
              <a:pPr/>
              <a:t>27</a:t>
            </a:fld>
            <a:endParaRPr lang="en-US" altLang="zh-CN"/>
          </a:p>
        </p:txBody>
      </p:sp>
    </p:spTree>
  </p:cSld>
  <p:clrMapOvr>
    <a:masterClrMapping/>
  </p:clrMapOvr>
  <p:transition spd="med">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eaLnBrk="1" hangingPunct="1"/>
            <a:r>
              <a:rPr lang="zh-CN" altLang="en-US"/>
              <a:t>簇间的距离度量标准</a:t>
            </a:r>
          </a:p>
        </p:txBody>
      </p:sp>
      <p:sp>
        <p:nvSpPr>
          <p:cNvPr id="64516" name="Rectangle 3"/>
          <p:cNvSpPr>
            <a:spLocks noGrp="1" noChangeArrowheads="1"/>
          </p:cNvSpPr>
          <p:nvPr>
            <p:ph type="body" sz="half" idx="1"/>
          </p:nvPr>
        </p:nvSpPr>
        <p:spPr>
          <a:xfrm>
            <a:off x="16323" y="1340768"/>
            <a:ext cx="8331200" cy="4525963"/>
          </a:xfrm>
        </p:spPr>
        <p:txBody>
          <a:bodyPr>
            <a:noAutofit/>
          </a:bodyPr>
          <a:lstStyle/>
          <a:p>
            <a:pPr lvl="1" algn="just" eaLnBrk="1" hangingPunct="1">
              <a:lnSpc>
                <a:spcPct val="120000"/>
              </a:lnSpc>
            </a:pPr>
            <a:r>
              <a:rPr lang="zh-CN" altLang="en-US" sz="2800" dirty="0"/>
              <a:t>中间距离：</a:t>
            </a:r>
          </a:p>
          <a:p>
            <a:pPr lvl="2" algn="just" eaLnBrk="1" hangingPunct="1">
              <a:lnSpc>
                <a:spcPct val="120000"/>
              </a:lnSpc>
            </a:pPr>
            <a:r>
              <a:rPr lang="zh-CN" altLang="en-US" sz="2800" dirty="0"/>
              <a:t>其中</a:t>
            </a:r>
            <a:r>
              <a:rPr lang="en-US" altLang="zh-CN" sz="2800" i="1" dirty="0"/>
              <a:t>m</a:t>
            </a:r>
            <a:r>
              <a:rPr lang="en-US" altLang="zh-CN" sz="2800" i="1" baseline="-30000" dirty="0"/>
              <a:t>i</a:t>
            </a:r>
            <a:r>
              <a:rPr lang="zh-CN" altLang="en-US" sz="2800" dirty="0"/>
              <a:t>和</a:t>
            </a:r>
            <a:r>
              <a:rPr lang="en-US" altLang="zh-CN" sz="2800" i="1" dirty="0" err="1"/>
              <a:t>m</a:t>
            </a:r>
            <a:r>
              <a:rPr lang="en-US" altLang="zh-CN" sz="2800" i="1" baseline="-30000" dirty="0" err="1"/>
              <a:t>j</a:t>
            </a:r>
            <a:r>
              <a:rPr lang="zh-CN" altLang="en-US" sz="2800" dirty="0"/>
              <a:t>是</a:t>
            </a:r>
            <a:r>
              <a:rPr lang="en-US" altLang="zh-CN" sz="2800" i="1" dirty="0"/>
              <a:t>C</a:t>
            </a:r>
            <a:r>
              <a:rPr lang="en-US" altLang="zh-CN" sz="2800" i="1" baseline="-30000" dirty="0"/>
              <a:t>i</a:t>
            </a:r>
            <a:r>
              <a:rPr lang="zh-CN" altLang="en-US" sz="2800" dirty="0"/>
              <a:t>和</a:t>
            </a:r>
            <a:r>
              <a:rPr lang="en-US" altLang="zh-CN" sz="2800" i="1" dirty="0" err="1"/>
              <a:t>C</a:t>
            </a:r>
            <a:r>
              <a:rPr lang="en-US" altLang="zh-CN" sz="2800" i="1" baseline="-30000" dirty="0" err="1"/>
              <a:t>j</a:t>
            </a:r>
            <a:r>
              <a:rPr lang="zh-CN" altLang="en-US" sz="2800" dirty="0"/>
              <a:t>的质心</a:t>
            </a:r>
            <a:endParaRPr lang="zh-CN" altLang="en-US" sz="2800" dirty="0">
              <a:cs typeface="Times New Roman" panose="02020603050405020304" pitchFamily="18" charset="0"/>
            </a:endParaRPr>
          </a:p>
          <a:p>
            <a:pPr lvl="1" algn="just" eaLnBrk="1" hangingPunct="1">
              <a:lnSpc>
                <a:spcPct val="120000"/>
              </a:lnSpc>
            </a:pPr>
            <a:r>
              <a:rPr lang="zh-CN" altLang="en-US" sz="2800" dirty="0"/>
              <a:t>平均距离：</a:t>
            </a:r>
          </a:p>
          <a:p>
            <a:pPr algn="just" eaLnBrk="1" hangingPunct="1">
              <a:lnSpc>
                <a:spcPct val="120000"/>
              </a:lnSpc>
            </a:pPr>
            <a:endParaRPr lang="zh-CN" altLang="en-US" sz="2800" dirty="0"/>
          </a:p>
          <a:p>
            <a:pPr lvl="2" algn="just" eaLnBrk="1" hangingPunct="1">
              <a:lnSpc>
                <a:spcPct val="120000"/>
              </a:lnSpc>
            </a:pPr>
            <a:r>
              <a:rPr lang="zh-CN" altLang="en-US" sz="2800" dirty="0"/>
              <a:t>其中</a:t>
            </a:r>
            <a:r>
              <a:rPr lang="en-US" altLang="zh-CN" sz="2800" i="1" dirty="0" err="1"/>
              <a:t>X</a:t>
            </a:r>
            <a:r>
              <a:rPr lang="en-US" altLang="zh-CN" sz="2800" i="1" baseline="-30000" dirty="0" err="1"/>
              <a:t>i</a:t>
            </a:r>
            <a:r>
              <a:rPr lang="en-US" altLang="zh-CN" sz="2800" i="1" dirty="0" err="1"/>
              <a:t>∈C</a:t>
            </a:r>
            <a:r>
              <a:rPr lang="en-US" altLang="zh-CN" sz="2800" i="1" baseline="-30000" dirty="0" err="1"/>
              <a:t>i</a:t>
            </a:r>
            <a:r>
              <a:rPr lang="zh-CN" altLang="en-US" sz="2800" dirty="0"/>
              <a:t>和</a:t>
            </a:r>
            <a:r>
              <a:rPr lang="en-US" altLang="zh-CN" sz="2800" i="1" dirty="0" err="1"/>
              <a:t>X</a:t>
            </a:r>
            <a:r>
              <a:rPr lang="en-US" altLang="zh-CN" sz="2800" i="1" baseline="-30000" dirty="0" err="1"/>
              <a:t>j</a:t>
            </a:r>
            <a:r>
              <a:rPr lang="en-US" altLang="zh-CN" sz="2800" i="1" dirty="0" err="1"/>
              <a:t>∈C</a:t>
            </a:r>
            <a:r>
              <a:rPr lang="en-US" altLang="zh-CN" sz="2800" i="1" baseline="-30000" dirty="0" err="1"/>
              <a:t>j</a:t>
            </a:r>
            <a:r>
              <a:rPr lang="zh-CN" altLang="en-US" sz="2800" dirty="0"/>
              <a:t>，且</a:t>
            </a:r>
            <a:r>
              <a:rPr lang="en-US" altLang="zh-CN" sz="2800" i="1" dirty="0" err="1"/>
              <a:t>n</a:t>
            </a:r>
            <a:r>
              <a:rPr lang="en-US" altLang="zh-CN" sz="2800" i="1" baseline="-30000" dirty="0" err="1"/>
              <a:t>i</a:t>
            </a:r>
            <a:r>
              <a:rPr lang="zh-CN" altLang="en-US" sz="2800" dirty="0"/>
              <a:t>和</a:t>
            </a:r>
            <a:r>
              <a:rPr lang="en-US" altLang="zh-CN" sz="2800" i="1" dirty="0" err="1"/>
              <a:t>n</a:t>
            </a:r>
            <a:r>
              <a:rPr lang="en-US" altLang="zh-CN" sz="2800" i="1" baseline="-30000" dirty="0" err="1"/>
              <a:t>j</a:t>
            </a:r>
            <a:r>
              <a:rPr lang="zh-CN" altLang="en-US" sz="2800" dirty="0"/>
              <a:t>是类</a:t>
            </a:r>
            <a:r>
              <a:rPr lang="en-US" altLang="zh-CN" sz="2800" i="1" dirty="0"/>
              <a:t>C</a:t>
            </a:r>
            <a:r>
              <a:rPr lang="en-US" altLang="zh-CN" sz="2800" i="1" baseline="-30000" dirty="0"/>
              <a:t>i</a:t>
            </a:r>
            <a:r>
              <a:rPr lang="zh-CN" altLang="en-US" sz="2800" dirty="0"/>
              <a:t>和</a:t>
            </a:r>
            <a:r>
              <a:rPr lang="en-US" altLang="zh-CN" sz="2800" i="1" dirty="0" err="1"/>
              <a:t>C</a:t>
            </a:r>
            <a:r>
              <a:rPr lang="en-US" altLang="zh-CN" sz="2800" i="1" baseline="-30000" dirty="0" err="1"/>
              <a:t>j</a:t>
            </a:r>
            <a:r>
              <a:rPr lang="zh-CN" altLang="en-US" sz="2800" dirty="0"/>
              <a:t>间的样本数。</a:t>
            </a:r>
          </a:p>
        </p:txBody>
      </p:sp>
      <p:graphicFrame>
        <p:nvGraphicFramePr>
          <p:cNvPr id="64517" name="Object 4"/>
          <p:cNvGraphicFramePr>
            <a:graphicFrameLocks noGrp="1" noChangeAspect="1"/>
          </p:cNvGraphicFramePr>
          <p:nvPr>
            <p:ph sz="quarter" idx="2"/>
            <p:extLst>
              <p:ext uri="{D42A27DB-BD31-4B8C-83A1-F6EECF244321}">
                <p14:modId xmlns:p14="http://schemas.microsoft.com/office/powerpoint/2010/main" val="2212095972"/>
              </p:ext>
            </p:extLst>
          </p:nvPr>
        </p:nvGraphicFramePr>
        <p:xfrm>
          <a:off x="2475706" y="1421858"/>
          <a:ext cx="4141787" cy="628650"/>
        </p:xfrm>
        <a:graphic>
          <a:graphicData uri="http://schemas.openxmlformats.org/presentationml/2006/ole">
            <mc:AlternateContent xmlns:mc="http://schemas.openxmlformats.org/markup-compatibility/2006">
              <mc:Choice xmlns:v="urn:schemas-microsoft-com:vml" Requires="v">
                <p:oleObj spid="_x0000_s65285" r:id="rId4" imgW="1422400" imgH="215900" progId="Equation.3">
                  <p:embed/>
                </p:oleObj>
              </mc:Choice>
              <mc:Fallback>
                <p:oleObj r:id="rId4" imgW="1422400" imgH="215900" progId="Equation.3">
                  <p:embed/>
                  <p:pic>
                    <p:nvPicPr>
                      <p:cNvPr id="0" name="Picture 11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5706" y="1421858"/>
                        <a:ext cx="4141787"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8" name="Object 6"/>
          <p:cNvGraphicFramePr>
            <a:graphicFrameLocks noGrp="1" noChangeAspect="1"/>
          </p:cNvGraphicFramePr>
          <p:nvPr>
            <p:ph sz="quarter" idx="3"/>
            <p:extLst>
              <p:ext uri="{D42A27DB-BD31-4B8C-83A1-F6EECF244321}">
                <p14:modId xmlns:p14="http://schemas.microsoft.com/office/powerpoint/2010/main" val="3779837215"/>
              </p:ext>
            </p:extLst>
          </p:nvPr>
        </p:nvGraphicFramePr>
        <p:xfrm>
          <a:off x="1691680" y="2924944"/>
          <a:ext cx="5435600" cy="1122362"/>
        </p:xfrm>
        <a:graphic>
          <a:graphicData uri="http://schemas.openxmlformats.org/presentationml/2006/ole">
            <mc:AlternateContent xmlns:mc="http://schemas.openxmlformats.org/markup-compatibility/2006">
              <mc:Choice xmlns:v="urn:schemas-microsoft-com:vml" Requires="v">
                <p:oleObj spid="_x0000_s65286" name="Equation" r:id="rId6" imgW="4305300" imgH="889000" progId="Equation.3">
                  <p:embed/>
                </p:oleObj>
              </mc:Choice>
              <mc:Fallback>
                <p:oleObj name="Equation" r:id="rId6" imgW="4305300" imgH="889000" progId="Equation.3">
                  <p:embed/>
                  <p:pic>
                    <p:nvPicPr>
                      <p:cNvPr id="0" name="Picture 116"/>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1680" y="2924944"/>
                        <a:ext cx="5435600" cy="1122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14" name="灯片编号占位符 7"/>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335579A5-AD12-41A6-9EC2-293B6E948CC0}" type="slidenum">
              <a:rPr lang="en-US" altLang="zh-CN" smtClean="0"/>
              <a:pPr/>
              <a:t>28</a:t>
            </a:fld>
            <a:endParaRPr lang="en-US" altLang="zh-CN"/>
          </a:p>
        </p:txBody>
      </p:sp>
    </p:spTree>
  </p:cSld>
  <p:clrMapOvr>
    <a:masterClrMapping/>
  </p:clrMapOvr>
  <p:transition spd="med">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pPr eaLnBrk="1" hangingPunct="1"/>
            <a:r>
              <a:rPr lang="zh-CN" altLang="en-US" dirty="0"/>
              <a:t>聚类的准则函数</a:t>
            </a:r>
          </a:p>
        </p:txBody>
      </p:sp>
      <p:sp>
        <p:nvSpPr>
          <p:cNvPr id="66564" name="Rectangle 3"/>
          <p:cNvSpPr>
            <a:spLocks noGrp="1" noChangeArrowheads="1"/>
          </p:cNvSpPr>
          <p:nvPr>
            <p:ph type="body" sz="half" idx="1"/>
          </p:nvPr>
        </p:nvSpPr>
        <p:spPr>
          <a:xfrm>
            <a:off x="381000" y="1557338"/>
            <a:ext cx="8583613" cy="4568825"/>
          </a:xfrm>
        </p:spPr>
        <p:txBody>
          <a:bodyPr/>
          <a:lstStyle/>
          <a:p>
            <a:pPr eaLnBrk="1" hangingPunct="1">
              <a:lnSpc>
                <a:spcPct val="120000"/>
              </a:lnSpc>
            </a:pPr>
            <a:r>
              <a:rPr lang="zh-CN" altLang="en-US" sz="2600" u="sng" dirty="0">
                <a:latin typeface="SimSun" panose="02010600030101010101" pitchFamily="2" charset="-122"/>
              </a:rPr>
              <a:t>误差平方和准则</a:t>
            </a:r>
            <a:r>
              <a:rPr lang="zh-CN" altLang="en-US" sz="2600" b="1" dirty="0"/>
              <a:t>（</a:t>
            </a:r>
            <a:r>
              <a:rPr lang="en-US" altLang="zh-CN" sz="2600" b="1" dirty="0"/>
              <a:t>sum-of-squared-error criterion</a:t>
            </a:r>
            <a:r>
              <a:rPr lang="zh-CN" altLang="en-US" sz="2600" b="1" dirty="0"/>
              <a:t>）：</a:t>
            </a:r>
          </a:p>
          <a:p>
            <a:pPr algn="just" eaLnBrk="1" hangingPunct="1">
              <a:lnSpc>
                <a:spcPct val="120000"/>
              </a:lnSpc>
            </a:pPr>
            <a:endParaRPr lang="zh-CN" altLang="en-US" sz="2600" b="1" dirty="0">
              <a:latin typeface="SimSun" panose="02010600030101010101" pitchFamily="2" charset="-122"/>
            </a:endParaRPr>
          </a:p>
          <a:p>
            <a:pPr algn="just" eaLnBrk="1" hangingPunct="1">
              <a:lnSpc>
                <a:spcPct val="120000"/>
              </a:lnSpc>
            </a:pPr>
            <a:endParaRPr lang="zh-CN" altLang="en-US" sz="2600" b="1" dirty="0">
              <a:latin typeface="SimSun" panose="02010600030101010101" pitchFamily="2" charset="-122"/>
            </a:endParaRPr>
          </a:p>
          <a:p>
            <a:pPr lvl="1" algn="just" eaLnBrk="1" hangingPunct="1">
              <a:lnSpc>
                <a:spcPct val="120000"/>
              </a:lnSpc>
            </a:pPr>
            <a:endParaRPr lang="zh-CN" altLang="en-US" dirty="0">
              <a:cs typeface="Times New Roman" panose="02020603050405020304" pitchFamily="18" charset="0"/>
            </a:endParaRPr>
          </a:p>
          <a:p>
            <a:pPr lvl="1" algn="just" eaLnBrk="1" hangingPunct="1">
              <a:lnSpc>
                <a:spcPct val="120000"/>
              </a:lnSpc>
            </a:pPr>
            <a:r>
              <a:rPr lang="zh-CN" altLang="en-US" dirty="0">
                <a:cs typeface="Times New Roman" panose="02020603050405020304" pitchFamily="18" charset="0"/>
              </a:rPr>
              <a:t>其中</a:t>
            </a:r>
            <a:r>
              <a:rPr lang="en-US" altLang="zh-CN" i="1" dirty="0" err="1">
                <a:cs typeface="Times New Roman" panose="02020603050405020304" pitchFamily="18" charset="0"/>
              </a:rPr>
              <a:t>X∈C</a:t>
            </a:r>
            <a:r>
              <a:rPr lang="en-US" altLang="zh-CN" i="1" baseline="-30000" dirty="0" err="1">
                <a:cs typeface="Times New Roman" panose="02020603050405020304" pitchFamily="18" charset="0"/>
              </a:rPr>
              <a:t>i</a:t>
            </a:r>
            <a:r>
              <a:rPr lang="zh-CN" altLang="en-US" dirty="0">
                <a:cs typeface="Times New Roman" panose="02020603050405020304" pitchFamily="18" charset="0"/>
              </a:rPr>
              <a:t>，</a:t>
            </a:r>
            <a:r>
              <a:rPr lang="en-US" altLang="zh-CN" i="1" dirty="0">
                <a:cs typeface="Times New Roman" panose="02020603050405020304" pitchFamily="18" charset="0"/>
              </a:rPr>
              <a:t>m</a:t>
            </a:r>
            <a:r>
              <a:rPr lang="en-US" altLang="zh-CN" i="1" baseline="-30000" dirty="0">
                <a:cs typeface="Times New Roman" panose="02020603050405020304" pitchFamily="18" charset="0"/>
              </a:rPr>
              <a:t>i</a:t>
            </a:r>
            <a:r>
              <a:rPr lang="zh-CN" altLang="en-US" dirty="0">
                <a:cs typeface="Times New Roman" panose="02020603050405020304" pitchFamily="18" charset="0"/>
              </a:rPr>
              <a:t>是</a:t>
            </a:r>
            <a:r>
              <a:rPr lang="en-US" altLang="zh-CN" i="1" dirty="0">
                <a:cs typeface="Times New Roman" panose="02020603050405020304" pitchFamily="18" charset="0"/>
              </a:rPr>
              <a:t>C</a:t>
            </a:r>
            <a:r>
              <a:rPr lang="en-US" altLang="zh-CN" i="1" baseline="-30000" dirty="0">
                <a:cs typeface="Times New Roman" panose="02020603050405020304" pitchFamily="18" charset="0"/>
              </a:rPr>
              <a:t>i</a:t>
            </a:r>
            <a:r>
              <a:rPr lang="zh-CN" altLang="en-US" dirty="0">
                <a:cs typeface="Times New Roman" panose="02020603050405020304" pitchFamily="18" charset="0"/>
              </a:rPr>
              <a:t>的质心        </a:t>
            </a:r>
          </a:p>
          <a:p>
            <a:pPr lvl="1" algn="just" eaLnBrk="1" hangingPunct="1">
              <a:lnSpc>
                <a:spcPct val="120000"/>
              </a:lnSpc>
            </a:pPr>
            <a:r>
              <a:rPr lang="en-US" altLang="zh-CN" i="1" dirty="0">
                <a:cs typeface="Times New Roman" panose="02020603050405020304" pitchFamily="18" charset="0"/>
              </a:rPr>
              <a:t>J</a:t>
            </a:r>
            <a:r>
              <a:rPr lang="en-US" altLang="zh-CN" i="1" baseline="-30000" dirty="0">
                <a:cs typeface="Times New Roman" panose="02020603050405020304" pitchFamily="18" charset="0"/>
              </a:rPr>
              <a:t>e</a:t>
            </a:r>
            <a:r>
              <a:rPr lang="zh-CN" altLang="en-US" dirty="0">
                <a:cs typeface="Times New Roman" panose="02020603050405020304" pitchFamily="18" charset="0"/>
              </a:rPr>
              <a:t>即所有样本的平方误差和。</a:t>
            </a:r>
          </a:p>
        </p:txBody>
      </p:sp>
      <p:graphicFrame>
        <p:nvGraphicFramePr>
          <p:cNvPr id="66565" name="Object 4"/>
          <p:cNvGraphicFramePr>
            <a:graphicFrameLocks noGrp="1" noChangeAspect="1"/>
          </p:cNvGraphicFramePr>
          <p:nvPr>
            <p:ph sz="half" idx="2"/>
          </p:nvPr>
        </p:nvGraphicFramePr>
        <p:xfrm>
          <a:off x="2432050" y="2449513"/>
          <a:ext cx="3927475" cy="1392237"/>
        </p:xfrm>
        <a:graphic>
          <a:graphicData uri="http://schemas.openxmlformats.org/presentationml/2006/ole">
            <mc:AlternateContent xmlns:mc="http://schemas.openxmlformats.org/markup-compatibility/2006">
              <mc:Choice xmlns:v="urn:schemas-microsoft-com:vml" Requires="v">
                <p:oleObj spid="_x0000_s66950" r:id="rId4" imgW="1396394" imgH="495085" progId="Equation.3">
                  <p:embed/>
                </p:oleObj>
              </mc:Choice>
              <mc:Fallback>
                <p:oleObj r:id="rId4" imgW="1396394" imgH="495085" progId="Equation.3">
                  <p:embed/>
                  <p:pic>
                    <p:nvPicPr>
                      <p:cNvPr id="0" name="Picture 6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2050" y="2449513"/>
                        <a:ext cx="3927475" cy="1392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62"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3B020666-F192-4CDD-95A5-0453A3C781DC}" type="slidenum">
              <a:rPr lang="en-US" altLang="zh-CN" smtClean="0"/>
              <a:pPr/>
              <a:t>29</a:t>
            </a:fld>
            <a:endParaRPr lang="en-US" altLang="zh-CN"/>
          </a:p>
        </p:txBody>
      </p:sp>
      <p:sp>
        <p:nvSpPr>
          <p:cNvPr id="467974" name="Text Box 6"/>
          <p:cNvSpPr txBox="1">
            <a:spLocks noChangeArrowheads="1"/>
          </p:cNvSpPr>
          <p:nvPr/>
        </p:nvSpPr>
        <p:spPr bwMode="auto">
          <a:xfrm>
            <a:off x="1835150" y="5456238"/>
            <a:ext cx="5908675" cy="528637"/>
          </a:xfrm>
          <a:prstGeom prst="rect">
            <a:avLst/>
          </a:prstGeom>
          <a:solidFill>
            <a:srgbClr val="FFFF99"/>
          </a:solidFill>
          <a:ln w="9525">
            <a:solidFill>
              <a:srgbClr val="FF6600"/>
            </a:solidFill>
            <a:miter lim="800000"/>
            <a:headEnd/>
            <a:tailEnd/>
          </a:ln>
          <a:effectLst/>
          <a:extLst/>
        </p:spPr>
        <p:txBody>
          <a:bodyPr wrap="none">
            <a:spAutoFit/>
          </a:bodyPr>
          <a:lstStyle/>
          <a:p>
            <a:pPr eaLnBrk="1" hangingPunct="1">
              <a:defRPr/>
            </a:pPr>
            <a:r>
              <a:rPr lang="zh-CN" altLang="en-US" sz="2800" b="1">
                <a:solidFill>
                  <a:srgbClr val="CC0000"/>
                </a:solidFill>
                <a:effectLst>
                  <a:outerShdw blurRad="38100" dist="38100" dir="2700000" algn="tl">
                    <a:srgbClr val="000000"/>
                  </a:outerShdw>
                </a:effectLst>
              </a:rPr>
              <a:t>使生成的结果簇尽可能地紧凑和独立</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67974"/>
                                        </p:tgtEl>
                                        <p:attrNameLst>
                                          <p:attrName>style.visibility</p:attrName>
                                        </p:attrNameLst>
                                      </p:cBhvr>
                                      <p:to>
                                        <p:strVal val="visible"/>
                                      </p:to>
                                    </p:set>
                                    <p:animEffect transition="in" filter="box(in)">
                                      <p:cBhvr>
                                        <p:cTn id="7" dur="500"/>
                                        <p:tgtEl>
                                          <p:spTgt spid="467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07504" y="404664"/>
            <a:ext cx="7543800" cy="786482"/>
          </a:xfrm>
        </p:spPr>
        <p:txBody>
          <a:bodyPr/>
          <a:lstStyle/>
          <a:p>
            <a:pPr eaLnBrk="1" hangingPunct="1"/>
            <a:r>
              <a:rPr lang="zh-CN" altLang="en-US" dirty="0">
                <a:solidFill>
                  <a:srgbClr val="0000CC"/>
                </a:solidFill>
                <a:latin typeface="+mj-ea"/>
              </a:rPr>
              <a:t>什么是聚类分析 </a:t>
            </a:r>
            <a:r>
              <a:rPr lang="en-US" altLang="zh-CN" dirty="0">
                <a:solidFill>
                  <a:srgbClr val="0000CC"/>
                </a:solidFill>
                <a:latin typeface="+mj-ea"/>
              </a:rPr>
              <a:t>?</a:t>
            </a:r>
            <a:endParaRPr lang="zh-CN" altLang="en-US" dirty="0">
              <a:solidFill>
                <a:srgbClr val="0000CC"/>
              </a:solidFill>
              <a:latin typeface="+mj-ea"/>
            </a:endParaRPr>
          </a:p>
        </p:txBody>
      </p:sp>
      <p:sp>
        <p:nvSpPr>
          <p:cNvPr id="254979" name="Rectangle 3"/>
          <p:cNvSpPr>
            <a:spLocks noGrp="1" noChangeArrowheads="1"/>
          </p:cNvSpPr>
          <p:nvPr>
            <p:ph type="body" sz="half" idx="1"/>
          </p:nvPr>
        </p:nvSpPr>
        <p:spPr>
          <a:xfrm>
            <a:off x="179512" y="1191146"/>
            <a:ext cx="8820472" cy="5262042"/>
          </a:xfrm>
        </p:spPr>
        <p:txBody>
          <a:bodyPr>
            <a:normAutofit lnSpcReduction="10000"/>
          </a:bodyPr>
          <a:lstStyle/>
          <a:p>
            <a:r>
              <a:rPr lang="zh-CN" altLang="en-US" sz="2600" dirty="0"/>
              <a:t>簇</a:t>
            </a:r>
            <a:r>
              <a:rPr lang="en-US" altLang="zh-CN" sz="2600" dirty="0"/>
              <a:t>(Cluster):</a:t>
            </a:r>
            <a:r>
              <a:rPr lang="zh-CN" altLang="en-US" sz="2600" dirty="0"/>
              <a:t>由彼此相似的一组对象所构成的集合</a:t>
            </a:r>
            <a:endParaRPr lang="en-US" altLang="zh-CN" sz="2600" dirty="0"/>
          </a:p>
          <a:p>
            <a:pPr lvl="1" eaLnBrk="1" hangingPunct="1"/>
            <a:r>
              <a:rPr lang="zh-CN" altLang="en-US" sz="2200" dirty="0">
                <a:solidFill>
                  <a:srgbClr val="CC0000"/>
                </a:solidFill>
              </a:rPr>
              <a:t>同一个簇内的数据是相似的</a:t>
            </a:r>
            <a:endParaRPr lang="en-US" altLang="zh-CN" sz="2200" dirty="0"/>
          </a:p>
          <a:p>
            <a:pPr lvl="1" eaLnBrk="1" hangingPunct="1"/>
            <a:r>
              <a:rPr lang="zh-CN" altLang="en-US" sz="2200" dirty="0">
                <a:solidFill>
                  <a:srgbClr val="CC0000"/>
                </a:solidFill>
              </a:rPr>
              <a:t>不同簇间的数据是相异的</a:t>
            </a:r>
            <a:endParaRPr lang="en-US" altLang="zh-CN" sz="2200" b="1" dirty="0"/>
          </a:p>
          <a:p>
            <a:pPr eaLnBrk="1" hangingPunct="1"/>
            <a:r>
              <a:rPr lang="zh-CN" altLang="en-US" sz="2600" dirty="0"/>
              <a:t>聚类分析</a:t>
            </a:r>
          </a:p>
          <a:p>
            <a:pPr lvl="1" eaLnBrk="1" hangingPunct="1"/>
            <a:r>
              <a:rPr lang="zh-CN" altLang="en-US" sz="2200" dirty="0"/>
              <a:t>将一组数据对象划分为若干个</a:t>
            </a:r>
            <a:r>
              <a:rPr lang="zh-CN" altLang="en-US" sz="2200" dirty="0">
                <a:solidFill>
                  <a:srgbClr val="CC0000"/>
                </a:solidFill>
              </a:rPr>
              <a:t>簇</a:t>
            </a:r>
            <a:endParaRPr lang="en-US" altLang="zh-CN" sz="2200" b="1" dirty="0">
              <a:solidFill>
                <a:srgbClr val="CC0000"/>
              </a:solidFill>
            </a:endParaRPr>
          </a:p>
          <a:p>
            <a:pPr eaLnBrk="1" hangingPunct="1"/>
            <a:r>
              <a:rPr lang="zh-CN" altLang="en-US" sz="2600" dirty="0"/>
              <a:t>聚类是 一种</a:t>
            </a:r>
            <a:r>
              <a:rPr lang="zh-CN" altLang="en-US" sz="2600" b="1" dirty="0">
                <a:solidFill>
                  <a:srgbClr val="CC0000"/>
                </a:solidFill>
              </a:rPr>
              <a:t>无指导的分类</a:t>
            </a:r>
            <a:r>
              <a:rPr lang="en-US" altLang="zh-CN" sz="2600" dirty="0">
                <a:solidFill>
                  <a:srgbClr val="CC0000"/>
                </a:solidFill>
              </a:rPr>
              <a:t>:</a:t>
            </a:r>
            <a:r>
              <a:rPr lang="en-US" altLang="zh-CN" sz="2600" dirty="0">
                <a:solidFill>
                  <a:schemeClr val="hlink"/>
                </a:solidFill>
              </a:rPr>
              <a:t> </a:t>
            </a:r>
            <a:r>
              <a:rPr lang="zh-CN" altLang="en-US" sz="2600" dirty="0"/>
              <a:t>无预先定义的类</a:t>
            </a:r>
            <a:endParaRPr lang="zh-CN" altLang="en-US" sz="2600" b="1" dirty="0"/>
          </a:p>
          <a:p>
            <a:r>
              <a:rPr lang="zh-CN" altLang="en-US" sz="2600" dirty="0">
                <a:latin typeface="楷体_GB2312" pitchFamily="49" charset="-122"/>
              </a:rPr>
              <a:t>聚类分析被广泛应用在各个应用领域</a:t>
            </a:r>
            <a:r>
              <a:rPr lang="en-US" altLang="zh-CN" sz="2600" dirty="0"/>
              <a:t>:</a:t>
            </a:r>
          </a:p>
          <a:p>
            <a:pPr lvl="1"/>
            <a:r>
              <a:rPr lang="zh-CN" altLang="en-US" sz="2200" dirty="0"/>
              <a:t>可以帮助营销人员发现客户中所存在的不同特征的组群</a:t>
            </a:r>
            <a:endParaRPr lang="en-US" altLang="zh-CN" sz="2200" dirty="0"/>
          </a:p>
          <a:p>
            <a:pPr lvl="1"/>
            <a:r>
              <a:rPr lang="zh-CN" altLang="en-US" sz="2200" dirty="0"/>
              <a:t>从卫星遥感图像数据中识别具有相似土地使用情况的区域</a:t>
            </a:r>
            <a:endParaRPr lang="en-US" altLang="zh-CN" sz="2200" dirty="0"/>
          </a:p>
          <a:p>
            <a:pPr lvl="1"/>
            <a:r>
              <a:rPr lang="zh-CN" altLang="en-US" sz="2200" dirty="0"/>
              <a:t>可以作为一个独立的工具使用，可以进行数据的预处理、分析数据的分布、了解各种数据的特征、作为其他数据挖掘功能的辅助手段。</a:t>
            </a:r>
            <a:endParaRPr lang="en-US" altLang="zh-CN" sz="2200" dirty="0"/>
          </a:p>
        </p:txBody>
      </p:sp>
      <p:sp>
        <p:nvSpPr>
          <p:cNvPr id="9218" name="灯片编号占位符 7"/>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4F7BBC7A-4F84-469E-A41D-CDA005C6FFAC}" type="slidenum">
              <a:rPr lang="en-US" altLang="zh-CN" smtClean="0"/>
              <a:pPr/>
              <a:t>3</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54979">
                                            <p:txEl>
                                              <p:pRg st="1" end="1"/>
                                            </p:txEl>
                                          </p:spTgt>
                                        </p:tgtEl>
                                        <p:attrNameLst>
                                          <p:attrName>style.visibility</p:attrName>
                                        </p:attrNameLst>
                                      </p:cBhvr>
                                      <p:to>
                                        <p:strVal val="visible"/>
                                      </p:to>
                                    </p:set>
                                    <p:animEffect transition="in" filter="box(in)">
                                      <p:cBhvr>
                                        <p:cTn id="7" dur="500"/>
                                        <p:tgtEl>
                                          <p:spTgt spid="254979">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54979">
                                            <p:txEl>
                                              <p:pRg st="2" end="2"/>
                                            </p:txEl>
                                          </p:spTgt>
                                        </p:tgtEl>
                                        <p:attrNameLst>
                                          <p:attrName>style.visibility</p:attrName>
                                        </p:attrNameLst>
                                      </p:cBhvr>
                                      <p:to>
                                        <p:strVal val="visible"/>
                                      </p:to>
                                    </p:set>
                                    <p:animEffect transition="in" filter="box(in)">
                                      <p:cBhvr>
                                        <p:cTn id="10" dur="500"/>
                                        <p:tgtEl>
                                          <p:spTgt spid="25497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254979">
                                            <p:txEl>
                                              <p:pRg st="3" end="3"/>
                                            </p:txEl>
                                          </p:spTgt>
                                        </p:tgtEl>
                                        <p:attrNameLst>
                                          <p:attrName>style.visibility</p:attrName>
                                        </p:attrNameLst>
                                      </p:cBhvr>
                                      <p:to>
                                        <p:strVal val="visible"/>
                                      </p:to>
                                    </p:set>
                                    <p:animEffect transition="in" filter="box(in)">
                                      <p:cBhvr>
                                        <p:cTn id="15" dur="500"/>
                                        <p:tgtEl>
                                          <p:spTgt spid="254979">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254979">
                                            <p:txEl>
                                              <p:pRg st="4" end="4"/>
                                            </p:txEl>
                                          </p:spTgt>
                                        </p:tgtEl>
                                        <p:attrNameLst>
                                          <p:attrName>style.visibility</p:attrName>
                                        </p:attrNameLst>
                                      </p:cBhvr>
                                      <p:to>
                                        <p:strVal val="visible"/>
                                      </p:to>
                                    </p:set>
                                    <p:animEffect transition="in" filter="box(in)">
                                      <p:cBhvr>
                                        <p:cTn id="18" dur="500"/>
                                        <p:tgtEl>
                                          <p:spTgt spid="254979">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254979">
                                            <p:txEl>
                                              <p:pRg st="5" end="5"/>
                                            </p:txEl>
                                          </p:spTgt>
                                        </p:tgtEl>
                                        <p:attrNameLst>
                                          <p:attrName>style.visibility</p:attrName>
                                        </p:attrNameLst>
                                      </p:cBhvr>
                                      <p:to>
                                        <p:strVal val="visible"/>
                                      </p:to>
                                    </p:set>
                                    <p:animEffect transition="in" filter="box(in)">
                                      <p:cBhvr>
                                        <p:cTn id="23" dur="500"/>
                                        <p:tgtEl>
                                          <p:spTgt spid="254979">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254979">
                                            <p:txEl>
                                              <p:pRg st="6" end="6"/>
                                            </p:txEl>
                                          </p:spTgt>
                                        </p:tgtEl>
                                        <p:attrNameLst>
                                          <p:attrName>style.visibility</p:attrName>
                                        </p:attrNameLst>
                                      </p:cBhvr>
                                      <p:to>
                                        <p:strVal val="visible"/>
                                      </p:to>
                                    </p:set>
                                    <p:animEffect transition="in" filter="box(in)">
                                      <p:cBhvr>
                                        <p:cTn id="28" dur="500"/>
                                        <p:tgtEl>
                                          <p:spTgt spid="254979">
                                            <p:txEl>
                                              <p:pRg st="6" end="6"/>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254979">
                                            <p:txEl>
                                              <p:pRg st="7" end="7"/>
                                            </p:txEl>
                                          </p:spTgt>
                                        </p:tgtEl>
                                        <p:attrNameLst>
                                          <p:attrName>style.visibility</p:attrName>
                                        </p:attrNameLst>
                                      </p:cBhvr>
                                      <p:to>
                                        <p:strVal val="visible"/>
                                      </p:to>
                                    </p:set>
                                    <p:animEffect transition="in" filter="box(in)">
                                      <p:cBhvr>
                                        <p:cTn id="31" dur="500"/>
                                        <p:tgtEl>
                                          <p:spTgt spid="254979">
                                            <p:txEl>
                                              <p:pRg st="7" end="7"/>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254979">
                                            <p:txEl>
                                              <p:pRg st="8" end="8"/>
                                            </p:txEl>
                                          </p:spTgt>
                                        </p:tgtEl>
                                        <p:attrNameLst>
                                          <p:attrName>style.visibility</p:attrName>
                                        </p:attrNameLst>
                                      </p:cBhvr>
                                      <p:to>
                                        <p:strVal val="visible"/>
                                      </p:to>
                                    </p:set>
                                    <p:animEffect transition="in" filter="box(in)">
                                      <p:cBhvr>
                                        <p:cTn id="34" dur="500"/>
                                        <p:tgtEl>
                                          <p:spTgt spid="254979">
                                            <p:txEl>
                                              <p:pRg st="8" end="8"/>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254979">
                                            <p:txEl>
                                              <p:pRg st="9" end="9"/>
                                            </p:txEl>
                                          </p:spTgt>
                                        </p:tgtEl>
                                        <p:attrNameLst>
                                          <p:attrName>style.visibility</p:attrName>
                                        </p:attrNameLst>
                                      </p:cBhvr>
                                      <p:to>
                                        <p:strVal val="visible"/>
                                      </p:to>
                                    </p:set>
                                    <p:animEffect transition="in" filter="box(in)">
                                      <p:cBhvr>
                                        <p:cTn id="37" dur="500"/>
                                        <p:tgtEl>
                                          <p:spTgt spid="2549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E5D59DA2-DB52-4C75-BC26-739A0DAB0F3F}" type="slidenum">
              <a:rPr lang="en-US" altLang="zh-CN" smtClean="0"/>
              <a:pPr/>
              <a:t>30</a:t>
            </a:fld>
            <a:endParaRPr lang="en-US" altLang="zh-CN"/>
          </a:p>
        </p:txBody>
      </p:sp>
      <p:sp>
        <p:nvSpPr>
          <p:cNvPr id="435205" name="Text Box 5"/>
          <p:cNvSpPr txBox="1">
            <a:spLocks noChangeArrowheads="1"/>
          </p:cNvSpPr>
          <p:nvPr/>
        </p:nvSpPr>
        <p:spPr bwMode="auto">
          <a:xfrm>
            <a:off x="1727200" y="1052513"/>
            <a:ext cx="4932363" cy="1006475"/>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spcBef>
                <a:spcPct val="50000"/>
              </a:spcBef>
            </a:pPr>
            <a:r>
              <a:rPr lang="zh-CN" altLang="en-US" sz="6000" b="1" dirty="0">
                <a:solidFill>
                  <a:srgbClr val="0000CC"/>
                </a:solidFill>
                <a:latin typeface="华文仿宋" panose="02010600040101010101" pitchFamily="2" charset="-122"/>
                <a:ea typeface="华文仿宋" panose="02010600040101010101" pitchFamily="2" charset="-122"/>
              </a:rPr>
              <a:t>聚类挖掘</a:t>
            </a:r>
          </a:p>
        </p:txBody>
      </p:sp>
      <p:sp>
        <p:nvSpPr>
          <p:cNvPr id="435207" name="Rectangle 7"/>
          <p:cNvSpPr>
            <a:spLocks noChangeArrowheads="1"/>
          </p:cNvSpPr>
          <p:nvPr/>
        </p:nvSpPr>
        <p:spPr bwMode="auto">
          <a:xfrm>
            <a:off x="2195513" y="2492375"/>
            <a:ext cx="4859337"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457200" indent="-457200" eaLnBrk="1" hangingPunct="1">
              <a:lnSpc>
                <a:spcPct val="110000"/>
              </a:lnSpc>
              <a:spcBef>
                <a:spcPct val="20000"/>
              </a:spcBef>
              <a:buClr>
                <a:schemeClr val="tx2"/>
              </a:buClr>
              <a:buSzPct val="70000"/>
              <a:buFont typeface="Wingdings" panose="05000000000000000000" pitchFamily="2" charset="2"/>
              <a:buChar char="Ø"/>
            </a:pPr>
            <a:r>
              <a:rPr lang="zh-CN" altLang="en-US" sz="3000" dirty="0">
                <a:latin typeface="仿宋" panose="02010609060101010101" pitchFamily="49" charset="-122"/>
                <a:ea typeface="仿宋" panose="02010609060101010101" pitchFamily="49" charset="-122"/>
              </a:rPr>
              <a:t>基于划分的算法</a:t>
            </a:r>
          </a:p>
          <a:p>
            <a:pPr marL="457200" indent="-457200" eaLnBrk="1" hangingPunct="1">
              <a:lnSpc>
                <a:spcPct val="110000"/>
              </a:lnSpc>
              <a:spcBef>
                <a:spcPct val="20000"/>
              </a:spcBef>
              <a:buClr>
                <a:schemeClr val="tx2"/>
              </a:buClr>
              <a:buSzPct val="70000"/>
              <a:buFont typeface="Wingdings" panose="05000000000000000000" pitchFamily="2" charset="2"/>
              <a:buChar char="Ø"/>
            </a:pPr>
            <a:r>
              <a:rPr lang="zh-CN" altLang="en-US" sz="3000" dirty="0">
                <a:latin typeface="仿宋" panose="02010609060101010101" pitchFamily="49" charset="-122"/>
                <a:ea typeface="仿宋" panose="02010609060101010101" pitchFamily="49" charset="-122"/>
              </a:rPr>
              <a:t>层次算法</a:t>
            </a:r>
          </a:p>
          <a:p>
            <a:pPr marL="457200" indent="-457200" eaLnBrk="1" hangingPunct="1">
              <a:lnSpc>
                <a:spcPct val="110000"/>
              </a:lnSpc>
              <a:spcBef>
                <a:spcPct val="20000"/>
              </a:spcBef>
              <a:buClr>
                <a:schemeClr val="tx2"/>
              </a:buClr>
              <a:buSzPct val="70000"/>
              <a:buFont typeface="Wingdings" panose="05000000000000000000" pitchFamily="2" charset="2"/>
              <a:buChar char="Ø"/>
            </a:pPr>
            <a:r>
              <a:rPr lang="zh-CN" altLang="en-US" sz="3000" dirty="0">
                <a:latin typeface="仿宋" panose="02010609060101010101" pitchFamily="49" charset="-122"/>
                <a:ea typeface="仿宋" panose="02010609060101010101" pitchFamily="49" charset="-122"/>
              </a:rPr>
              <a:t>基于密度的方法</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35205"/>
                                        </p:tgtEl>
                                        <p:attrNameLst>
                                          <p:attrName>style.visibility</p:attrName>
                                        </p:attrNameLst>
                                      </p:cBhvr>
                                      <p:to>
                                        <p:strVal val="visible"/>
                                      </p:to>
                                    </p:set>
                                    <p:anim calcmode="lin" valueType="num">
                                      <p:cBhvr>
                                        <p:cTn id="7" dur="1000" fill="hold"/>
                                        <p:tgtEl>
                                          <p:spTgt spid="435205"/>
                                        </p:tgtEl>
                                        <p:attrNameLst>
                                          <p:attrName>ppt_w</p:attrName>
                                        </p:attrNameLst>
                                      </p:cBhvr>
                                      <p:tavLst>
                                        <p:tav tm="0">
                                          <p:val>
                                            <p:fltVal val="0"/>
                                          </p:val>
                                        </p:tav>
                                        <p:tav tm="100000">
                                          <p:val>
                                            <p:strVal val="#ppt_w"/>
                                          </p:val>
                                        </p:tav>
                                      </p:tavLst>
                                    </p:anim>
                                    <p:anim calcmode="lin" valueType="num">
                                      <p:cBhvr>
                                        <p:cTn id="8" dur="1000" fill="hold"/>
                                        <p:tgtEl>
                                          <p:spTgt spid="435205"/>
                                        </p:tgtEl>
                                        <p:attrNameLst>
                                          <p:attrName>ppt_h</p:attrName>
                                        </p:attrNameLst>
                                      </p:cBhvr>
                                      <p:tavLst>
                                        <p:tav tm="0">
                                          <p:val>
                                            <p:fltVal val="0"/>
                                          </p:val>
                                        </p:tav>
                                        <p:tav tm="100000">
                                          <p:val>
                                            <p:strVal val="#ppt_h"/>
                                          </p:val>
                                        </p:tav>
                                      </p:tavLst>
                                    </p:anim>
                                    <p:anim calcmode="lin" valueType="num">
                                      <p:cBhvr>
                                        <p:cTn id="9" dur="1000" fill="hold"/>
                                        <p:tgtEl>
                                          <p:spTgt spid="43520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3520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435207">
                                            <p:txEl>
                                              <p:pRg st="0" end="0"/>
                                            </p:txEl>
                                          </p:spTgt>
                                        </p:tgtEl>
                                        <p:attrNameLst>
                                          <p:attrName>style.visibility</p:attrName>
                                        </p:attrNameLst>
                                      </p:cBhvr>
                                      <p:to>
                                        <p:strVal val="visible"/>
                                      </p:to>
                                    </p:set>
                                    <p:animEffect transition="in" filter="box(in)">
                                      <p:cBhvr>
                                        <p:cTn id="15" dur="500"/>
                                        <p:tgtEl>
                                          <p:spTgt spid="435207">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435207">
                                            <p:txEl>
                                              <p:pRg st="1" end="1"/>
                                            </p:txEl>
                                          </p:spTgt>
                                        </p:tgtEl>
                                        <p:attrNameLst>
                                          <p:attrName>style.visibility</p:attrName>
                                        </p:attrNameLst>
                                      </p:cBhvr>
                                      <p:to>
                                        <p:strVal val="visible"/>
                                      </p:to>
                                    </p:set>
                                    <p:animEffect transition="in" filter="box(in)">
                                      <p:cBhvr>
                                        <p:cTn id="20" dur="500"/>
                                        <p:tgtEl>
                                          <p:spTgt spid="435207">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435207">
                                            <p:txEl>
                                              <p:pRg st="2" end="2"/>
                                            </p:txEl>
                                          </p:spTgt>
                                        </p:tgtEl>
                                        <p:attrNameLst>
                                          <p:attrName>style.visibility</p:attrName>
                                        </p:attrNameLst>
                                      </p:cBhvr>
                                      <p:to>
                                        <p:strVal val="visible"/>
                                      </p:to>
                                    </p:set>
                                    <p:animEffect transition="in" filter="box(in)">
                                      <p:cBhvr>
                                        <p:cTn id="25" dur="500"/>
                                        <p:tgtEl>
                                          <p:spTgt spid="4352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5" grpId="0" animBg="1" autoUpdateAnimBg="0"/>
      <p:bldP spid="435207"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a:xfrm>
            <a:off x="179512" y="332656"/>
            <a:ext cx="6842721" cy="864096"/>
          </a:xfrm>
        </p:spPr>
        <p:txBody>
          <a:bodyPr/>
          <a:lstStyle/>
          <a:p>
            <a:pPr eaLnBrk="1" hangingPunct="1"/>
            <a:r>
              <a:rPr lang="zh-CN" altLang="en-US" sz="3600" dirty="0"/>
              <a:t>划分方法：</a:t>
            </a:r>
            <a:r>
              <a:rPr lang="en-US" altLang="zh-CN" sz="3600" dirty="0">
                <a:solidFill>
                  <a:srgbClr val="0000CC"/>
                </a:solidFill>
              </a:rPr>
              <a:t>Partitioning methods</a:t>
            </a:r>
            <a:endParaRPr lang="zh-CN" altLang="en-US" sz="3600" dirty="0">
              <a:solidFill>
                <a:srgbClr val="0000CC"/>
              </a:solidFill>
            </a:endParaRPr>
          </a:p>
        </p:txBody>
      </p:sp>
      <p:sp>
        <p:nvSpPr>
          <p:cNvPr id="70660" name="Rectangle 3"/>
          <p:cNvSpPr>
            <a:spLocks noGrp="1" noChangeArrowheads="1"/>
          </p:cNvSpPr>
          <p:nvPr>
            <p:ph idx="1"/>
          </p:nvPr>
        </p:nvSpPr>
        <p:spPr>
          <a:xfrm>
            <a:off x="323529" y="1449388"/>
            <a:ext cx="7056784" cy="4525962"/>
          </a:xfrm>
        </p:spPr>
        <p:txBody>
          <a:bodyPr>
            <a:normAutofit/>
          </a:bodyPr>
          <a:lstStyle/>
          <a:p>
            <a:pPr eaLnBrk="1" hangingPunct="1">
              <a:lnSpc>
                <a:spcPct val="120000"/>
              </a:lnSpc>
            </a:pPr>
            <a:r>
              <a:rPr lang="zh-CN" altLang="en-US" sz="2800" b="1" dirty="0">
                <a:latin typeface="华文仿宋" panose="02010600040101010101" pitchFamily="2" charset="-122"/>
                <a:ea typeface="华文仿宋" panose="02010600040101010101" pitchFamily="2" charset="-122"/>
              </a:rPr>
              <a:t>划分方法的基本思想是，给定一个</a:t>
            </a:r>
            <a:r>
              <a:rPr lang="en-US" altLang="zh-CN" sz="2800" b="1" i="1" dirty="0">
                <a:latin typeface="华文仿宋" panose="02010600040101010101" pitchFamily="2" charset="-122"/>
                <a:ea typeface="华文仿宋" panose="02010600040101010101" pitchFamily="2" charset="-122"/>
              </a:rPr>
              <a:t>n</a:t>
            </a:r>
            <a:r>
              <a:rPr lang="zh-CN" altLang="en-US" sz="2800" b="1" dirty="0">
                <a:latin typeface="华文仿宋" panose="02010600040101010101" pitchFamily="2" charset="-122"/>
                <a:ea typeface="华文仿宋" panose="02010600040101010101" pitchFamily="2" charset="-122"/>
              </a:rPr>
              <a:t>个样本的数据库，划分方法将数据划分为</a:t>
            </a:r>
            <a:r>
              <a:rPr lang="en-US" altLang="zh-CN" sz="2800" b="1" i="1" dirty="0">
                <a:latin typeface="华文仿宋" panose="02010600040101010101" pitchFamily="2" charset="-122"/>
                <a:ea typeface="华文仿宋" panose="02010600040101010101" pitchFamily="2" charset="-122"/>
              </a:rPr>
              <a:t>k</a:t>
            </a:r>
            <a:r>
              <a:rPr lang="zh-CN" altLang="en-US" sz="2800" b="1" dirty="0">
                <a:latin typeface="华文仿宋" panose="02010600040101010101" pitchFamily="2" charset="-122"/>
                <a:ea typeface="华文仿宋" panose="02010600040101010101" pitchFamily="2" charset="-122"/>
              </a:rPr>
              <a:t>个划分（</a:t>
            </a:r>
            <a:r>
              <a:rPr lang="en-US" altLang="zh-CN" sz="2800" b="1" i="1" dirty="0">
                <a:latin typeface="华文仿宋" panose="02010600040101010101" pitchFamily="2" charset="-122"/>
                <a:ea typeface="华文仿宋" panose="02010600040101010101" pitchFamily="2" charset="-122"/>
              </a:rPr>
              <a:t>k&lt;=n</a:t>
            </a:r>
            <a:r>
              <a:rPr lang="zh-CN" altLang="en-US" sz="2800" b="1" dirty="0">
                <a:latin typeface="华文仿宋" panose="02010600040101010101" pitchFamily="2" charset="-122"/>
                <a:ea typeface="华文仿宋" panose="02010600040101010101" pitchFamily="2" charset="-122"/>
              </a:rPr>
              <a:t>），每个划分表示一个簇，同时满足：</a:t>
            </a:r>
          </a:p>
          <a:p>
            <a:pPr lvl="1" eaLnBrk="1" hangingPunct="1">
              <a:lnSpc>
                <a:spcPct val="120000"/>
              </a:lnSpc>
            </a:pPr>
            <a:r>
              <a:rPr lang="zh-CN" altLang="en-US" sz="2800" b="1" dirty="0">
                <a:latin typeface="华文仿宋" panose="02010600040101010101" pitchFamily="2" charset="-122"/>
                <a:ea typeface="华文仿宋" panose="02010600040101010101" pitchFamily="2" charset="-122"/>
              </a:rPr>
              <a:t>每个簇至少包含一个样本；</a:t>
            </a:r>
          </a:p>
          <a:p>
            <a:pPr lvl="1" eaLnBrk="1" hangingPunct="1">
              <a:lnSpc>
                <a:spcPct val="120000"/>
              </a:lnSpc>
            </a:pPr>
            <a:r>
              <a:rPr lang="zh-CN" altLang="en-US" sz="2800" b="1" dirty="0">
                <a:latin typeface="华文仿宋" panose="02010600040101010101" pitchFamily="2" charset="-122"/>
                <a:ea typeface="华文仿宋" panose="02010600040101010101" pitchFamily="2" charset="-122"/>
              </a:rPr>
              <a:t>每个样本必须属于且仅属于一个簇。</a:t>
            </a:r>
            <a:endParaRPr lang="en-US" altLang="zh-CN" sz="2800" dirty="0">
              <a:latin typeface="华文仿宋" panose="02010600040101010101" pitchFamily="2" charset="-122"/>
              <a:ea typeface="华文仿宋" panose="02010600040101010101" pitchFamily="2" charset="-122"/>
            </a:endParaRPr>
          </a:p>
        </p:txBody>
      </p:sp>
      <p:sp>
        <p:nvSpPr>
          <p:cNvPr id="7065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25661AF8-A157-43D6-9DF6-ABEDE2E864CD}" type="slidenum">
              <a:rPr lang="en-US" altLang="zh-CN" smtClean="0"/>
              <a:pPr/>
              <a:t>31</a:t>
            </a:fld>
            <a:endParaRPr lang="en-US" altLang="zh-CN"/>
          </a:p>
        </p:txBody>
      </p:sp>
    </p:spTree>
  </p:cSld>
  <p:clrMapOvr>
    <a:masterClrMapping/>
  </p:clrMapOvr>
  <p:transition spd="med">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a:xfrm>
            <a:off x="251521" y="609600"/>
            <a:ext cx="6705792" cy="1320800"/>
          </a:xfrm>
        </p:spPr>
        <p:txBody>
          <a:bodyPr/>
          <a:lstStyle/>
          <a:p>
            <a:pPr eaLnBrk="1" hangingPunct="1"/>
            <a:r>
              <a:rPr lang="en-US" altLang="zh-CN" i="1" dirty="0">
                <a:solidFill>
                  <a:srgbClr val="0000CC"/>
                </a:solidFill>
              </a:rPr>
              <a:t>K-Means</a:t>
            </a:r>
            <a:r>
              <a:rPr lang="en-US" altLang="zh-CN" dirty="0">
                <a:solidFill>
                  <a:srgbClr val="0000CC"/>
                </a:solidFill>
              </a:rPr>
              <a:t> </a:t>
            </a:r>
            <a:r>
              <a:rPr lang="zh-CN" altLang="en-US" dirty="0">
                <a:solidFill>
                  <a:srgbClr val="0000CC"/>
                </a:solidFill>
              </a:rPr>
              <a:t>聚类算法</a:t>
            </a:r>
          </a:p>
        </p:txBody>
      </p:sp>
      <p:sp>
        <p:nvSpPr>
          <p:cNvPr id="74756" name="Rectangle 3"/>
          <p:cNvSpPr>
            <a:spLocks noGrp="1" noChangeArrowheads="1"/>
          </p:cNvSpPr>
          <p:nvPr>
            <p:ph idx="1"/>
          </p:nvPr>
        </p:nvSpPr>
        <p:spPr>
          <a:xfrm>
            <a:off x="358775" y="1665288"/>
            <a:ext cx="7093545" cy="3419475"/>
          </a:xfrm>
        </p:spPr>
        <p:txBody>
          <a:bodyPr/>
          <a:lstStyle/>
          <a:p>
            <a:pPr eaLnBrk="1" hangingPunct="1">
              <a:lnSpc>
                <a:spcPct val="120000"/>
              </a:lnSpc>
            </a:pPr>
            <a:r>
              <a:rPr lang="zh-CN" altLang="en-US" dirty="0"/>
              <a:t>以簇中</a:t>
            </a:r>
            <a:r>
              <a:rPr lang="zh-CN" altLang="en-US" dirty="0">
                <a:solidFill>
                  <a:srgbClr val="CC0000"/>
                </a:solidFill>
              </a:rPr>
              <a:t>对象的平均值</a:t>
            </a:r>
            <a:r>
              <a:rPr lang="zh-CN" altLang="en-US" dirty="0"/>
              <a:t>作为参照点</a:t>
            </a:r>
            <a:endParaRPr lang="en-US" altLang="zh-CN" dirty="0"/>
          </a:p>
          <a:p>
            <a:pPr eaLnBrk="1" hangingPunct="1">
              <a:lnSpc>
                <a:spcPct val="120000"/>
              </a:lnSpc>
            </a:pPr>
            <a:r>
              <a:rPr lang="zh-CN" altLang="en-US" dirty="0"/>
              <a:t>最小化所有对象与其参照点之间的相异度之和</a:t>
            </a:r>
          </a:p>
        </p:txBody>
      </p:sp>
      <p:sp>
        <p:nvSpPr>
          <p:cNvPr id="7475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F939151D-B34A-47DA-AFA7-BA8095BCF66F}" type="slidenum">
              <a:rPr lang="en-US" altLang="zh-CN" smtClean="0"/>
              <a:pPr/>
              <a:t>32</a:t>
            </a:fld>
            <a:endParaRPr lang="en-US" altLang="zh-CN"/>
          </a:p>
        </p:txBody>
      </p:sp>
    </p:spTree>
  </p:cSld>
  <p:clrMapOvr>
    <a:masterClrMapping/>
  </p:clrMapOvr>
  <p:transition spd="med">
    <p:random/>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a:xfrm>
            <a:off x="251520" y="367375"/>
            <a:ext cx="6705794" cy="901038"/>
          </a:xfrm>
        </p:spPr>
        <p:txBody>
          <a:bodyPr/>
          <a:lstStyle/>
          <a:p>
            <a:r>
              <a:rPr lang="en-US" altLang="zh-CN" i="1" dirty="0"/>
              <a:t>K-Means</a:t>
            </a:r>
            <a:r>
              <a:rPr lang="en-US" altLang="zh-CN" dirty="0"/>
              <a:t> </a:t>
            </a:r>
            <a:r>
              <a:rPr lang="zh-CN" altLang="en-US" dirty="0"/>
              <a:t>聚类算法</a:t>
            </a:r>
            <a:endParaRPr lang="zh-CN" altLang="en-US" dirty="0">
              <a:solidFill>
                <a:srgbClr val="0000CC"/>
              </a:solidFill>
            </a:endParaRPr>
          </a:p>
        </p:txBody>
      </p:sp>
      <p:sp>
        <p:nvSpPr>
          <p:cNvPr id="443395" name="Rectangle 3"/>
          <p:cNvSpPr>
            <a:spLocks noGrp="1" noChangeArrowheads="1"/>
          </p:cNvSpPr>
          <p:nvPr>
            <p:ph idx="1"/>
          </p:nvPr>
        </p:nvSpPr>
        <p:spPr>
          <a:xfrm>
            <a:off x="323528" y="1268413"/>
            <a:ext cx="6984776" cy="4897437"/>
          </a:xfrm>
        </p:spPr>
        <p:txBody>
          <a:bodyPr/>
          <a:lstStyle/>
          <a:p>
            <a:pPr eaLnBrk="1" hangingPunct="1">
              <a:lnSpc>
                <a:spcPct val="105000"/>
              </a:lnSpc>
            </a:pPr>
            <a:r>
              <a:rPr lang="en-US" altLang="zh-CN" sz="2600" b="1" dirty="0">
                <a:latin typeface="华文仿宋" panose="02010600040101010101" pitchFamily="2" charset="-122"/>
                <a:ea typeface="华文仿宋" panose="02010600040101010101" pitchFamily="2" charset="-122"/>
              </a:rPr>
              <a:t>Given </a:t>
            </a:r>
            <a:r>
              <a:rPr lang="en-US" altLang="zh-CN" sz="2600" b="1" i="1" dirty="0">
                <a:latin typeface="华文仿宋" panose="02010600040101010101" pitchFamily="2" charset="-122"/>
                <a:ea typeface="华文仿宋" panose="02010600040101010101" pitchFamily="2" charset="-122"/>
              </a:rPr>
              <a:t>k</a:t>
            </a:r>
            <a:r>
              <a:rPr lang="en-US" altLang="zh-CN" sz="2600" b="1" dirty="0">
                <a:latin typeface="华文仿宋" panose="02010600040101010101" pitchFamily="2" charset="-122"/>
                <a:ea typeface="华文仿宋" panose="02010600040101010101" pitchFamily="2" charset="-122"/>
              </a:rPr>
              <a:t>, the </a:t>
            </a:r>
            <a:r>
              <a:rPr lang="en-US" altLang="zh-CN" sz="2600" b="1" i="1" dirty="0">
                <a:latin typeface="华文仿宋" panose="02010600040101010101" pitchFamily="2" charset="-122"/>
                <a:ea typeface="华文仿宋" panose="02010600040101010101" pitchFamily="2" charset="-122"/>
              </a:rPr>
              <a:t>k-means</a:t>
            </a:r>
            <a:r>
              <a:rPr lang="en-US" altLang="zh-CN" sz="2600" b="1" dirty="0">
                <a:latin typeface="华文仿宋" panose="02010600040101010101" pitchFamily="2" charset="-122"/>
                <a:ea typeface="华文仿宋" panose="02010600040101010101" pitchFamily="2" charset="-122"/>
              </a:rPr>
              <a:t> algorithm is implemented in </a:t>
            </a:r>
            <a:r>
              <a:rPr lang="en-US" altLang="zh-CN" sz="2600" b="1" dirty="0">
                <a:solidFill>
                  <a:srgbClr val="CC0000"/>
                </a:solidFill>
                <a:latin typeface="华文仿宋" panose="02010600040101010101" pitchFamily="2" charset="-122"/>
                <a:ea typeface="华文仿宋" panose="02010600040101010101" pitchFamily="2" charset="-122"/>
              </a:rPr>
              <a:t>four steps:</a:t>
            </a:r>
          </a:p>
          <a:p>
            <a:pPr lvl="1" algn="just" eaLnBrk="1" hangingPunct="1">
              <a:lnSpc>
                <a:spcPct val="120000"/>
              </a:lnSpc>
            </a:pPr>
            <a:r>
              <a:rPr lang="zh-CN" altLang="en-US" sz="2200" b="1" dirty="0">
                <a:latin typeface="华文仿宋" panose="02010600040101010101" pitchFamily="2" charset="-122"/>
                <a:ea typeface="华文仿宋" panose="02010600040101010101" pitchFamily="2" charset="-122"/>
              </a:rPr>
              <a:t>选择一个含有随机选择样本的</a:t>
            </a:r>
            <a:r>
              <a:rPr lang="en-US" altLang="zh-CN" sz="2200" b="1" i="1" dirty="0">
                <a:latin typeface="华文仿宋" panose="02010600040101010101" pitchFamily="2" charset="-122"/>
                <a:ea typeface="华文仿宋" panose="02010600040101010101" pitchFamily="2" charset="-122"/>
              </a:rPr>
              <a:t>k</a:t>
            </a:r>
            <a:r>
              <a:rPr lang="zh-CN" altLang="en-US" sz="2200" b="1" dirty="0">
                <a:latin typeface="华文仿宋" panose="02010600040101010101" pitchFamily="2" charset="-122"/>
                <a:ea typeface="华文仿宋" panose="02010600040101010101" pitchFamily="2" charset="-122"/>
              </a:rPr>
              <a:t>个簇的初始划分，计算这些簇的质心。</a:t>
            </a:r>
            <a:endParaRPr lang="zh-CN" altLang="en-US" sz="2200" b="1" dirty="0">
              <a:latin typeface="华文仿宋" panose="02010600040101010101" pitchFamily="2" charset="-122"/>
              <a:ea typeface="华文仿宋" panose="02010600040101010101" pitchFamily="2" charset="-122"/>
              <a:cs typeface="Times New Roman" panose="02020603050405020304" pitchFamily="18" charset="0"/>
            </a:endParaRPr>
          </a:p>
          <a:p>
            <a:pPr lvl="1" algn="just" eaLnBrk="1" hangingPunct="1">
              <a:lnSpc>
                <a:spcPct val="120000"/>
              </a:lnSpc>
            </a:pPr>
            <a:r>
              <a:rPr lang="zh-CN" altLang="en-US" sz="2200" b="1" dirty="0">
                <a:latin typeface="华文仿宋" panose="02010600040101010101" pitchFamily="2" charset="-122"/>
                <a:ea typeface="华文仿宋" panose="02010600040101010101" pitchFamily="2" charset="-122"/>
              </a:rPr>
              <a:t>根据欧氏距离把剩余的每个样本分配到距离它最近的簇质心的一个划分。</a:t>
            </a:r>
            <a:endParaRPr lang="zh-CN" altLang="en-US" sz="2200" b="1" dirty="0">
              <a:latin typeface="华文仿宋" panose="02010600040101010101" pitchFamily="2" charset="-122"/>
              <a:ea typeface="华文仿宋" panose="02010600040101010101" pitchFamily="2" charset="-122"/>
              <a:cs typeface="Times New Roman" panose="02020603050405020304" pitchFamily="18" charset="0"/>
            </a:endParaRPr>
          </a:p>
          <a:p>
            <a:pPr lvl="1" algn="just" eaLnBrk="1" hangingPunct="1">
              <a:lnSpc>
                <a:spcPct val="120000"/>
              </a:lnSpc>
            </a:pPr>
            <a:r>
              <a:rPr lang="zh-CN" altLang="en-US" sz="2200" b="1" dirty="0">
                <a:latin typeface="华文仿宋" panose="02010600040101010101" pitchFamily="2" charset="-122"/>
                <a:ea typeface="华文仿宋" panose="02010600040101010101" pitchFamily="2" charset="-122"/>
              </a:rPr>
              <a:t>计算被分配到每个簇的样本的均值向量，作为新的簇的质心。</a:t>
            </a:r>
            <a:endParaRPr lang="zh-CN" altLang="en-US" sz="2200" b="1" dirty="0">
              <a:latin typeface="华文仿宋" panose="02010600040101010101" pitchFamily="2" charset="-122"/>
              <a:ea typeface="华文仿宋" panose="02010600040101010101" pitchFamily="2" charset="-122"/>
              <a:cs typeface="Times New Roman" panose="02020603050405020304" pitchFamily="18" charset="0"/>
            </a:endParaRPr>
          </a:p>
          <a:p>
            <a:pPr lvl="1" algn="just" eaLnBrk="1" hangingPunct="1">
              <a:lnSpc>
                <a:spcPct val="120000"/>
              </a:lnSpc>
            </a:pPr>
            <a:r>
              <a:rPr lang="zh-CN" altLang="en-US" sz="2200" b="1" dirty="0">
                <a:latin typeface="华文仿宋" panose="02010600040101010101" pitchFamily="2" charset="-122"/>
                <a:ea typeface="华文仿宋" panose="02010600040101010101" pitchFamily="2" charset="-122"/>
              </a:rPr>
              <a:t>重复</a:t>
            </a:r>
            <a:r>
              <a:rPr lang="en-US" altLang="zh-CN" sz="2200" b="1" dirty="0">
                <a:latin typeface="华文仿宋" panose="02010600040101010101" pitchFamily="2" charset="-122"/>
                <a:ea typeface="华文仿宋" panose="02010600040101010101" pitchFamily="2" charset="-122"/>
              </a:rPr>
              <a:t>2,3</a:t>
            </a:r>
            <a:r>
              <a:rPr lang="zh-CN" altLang="en-US" sz="2200" b="1" dirty="0">
                <a:latin typeface="华文仿宋" panose="02010600040101010101" pitchFamily="2" charset="-122"/>
                <a:ea typeface="华文仿宋" panose="02010600040101010101" pitchFamily="2" charset="-122"/>
              </a:rPr>
              <a:t>直到</a:t>
            </a:r>
            <a:r>
              <a:rPr lang="en-US" altLang="zh-CN" sz="2200" b="1" i="1" dirty="0">
                <a:latin typeface="华文仿宋" panose="02010600040101010101" pitchFamily="2" charset="-122"/>
                <a:ea typeface="华文仿宋" panose="02010600040101010101" pitchFamily="2" charset="-122"/>
              </a:rPr>
              <a:t>k</a:t>
            </a:r>
            <a:r>
              <a:rPr lang="zh-CN" altLang="en-US" sz="2200" b="1" dirty="0">
                <a:latin typeface="华文仿宋" panose="02010600040101010101" pitchFamily="2" charset="-122"/>
                <a:ea typeface="华文仿宋" panose="02010600040101010101" pitchFamily="2" charset="-122"/>
              </a:rPr>
              <a:t>个簇的质心点不再发生变化或平方误差准则最小。</a:t>
            </a:r>
          </a:p>
        </p:txBody>
      </p:sp>
      <p:sp>
        <p:nvSpPr>
          <p:cNvPr id="7680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4F93B257-8834-47D1-956F-90C52E87466B}" type="slidenum">
              <a:rPr lang="en-US" altLang="zh-CN" smtClean="0"/>
              <a:pPr/>
              <a:t>33</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43395">
                                            <p:txEl>
                                              <p:pRg st="0" end="0"/>
                                            </p:txEl>
                                          </p:spTgt>
                                        </p:tgtEl>
                                        <p:attrNameLst>
                                          <p:attrName>style.visibility</p:attrName>
                                        </p:attrNameLst>
                                      </p:cBhvr>
                                      <p:to>
                                        <p:strVal val="visible"/>
                                      </p:to>
                                    </p:set>
                                    <p:animEffect transition="in" filter="box(in)">
                                      <p:cBhvr>
                                        <p:cTn id="7" dur="500"/>
                                        <p:tgtEl>
                                          <p:spTgt spid="443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43395">
                                            <p:txEl>
                                              <p:pRg st="1" end="1"/>
                                            </p:txEl>
                                          </p:spTgt>
                                        </p:tgtEl>
                                        <p:attrNameLst>
                                          <p:attrName>style.visibility</p:attrName>
                                        </p:attrNameLst>
                                      </p:cBhvr>
                                      <p:to>
                                        <p:strVal val="visible"/>
                                      </p:to>
                                    </p:set>
                                    <p:animEffect transition="in" filter="box(in)">
                                      <p:cBhvr>
                                        <p:cTn id="12" dur="500"/>
                                        <p:tgtEl>
                                          <p:spTgt spid="4433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43395">
                                            <p:txEl>
                                              <p:pRg st="2" end="2"/>
                                            </p:txEl>
                                          </p:spTgt>
                                        </p:tgtEl>
                                        <p:attrNameLst>
                                          <p:attrName>style.visibility</p:attrName>
                                        </p:attrNameLst>
                                      </p:cBhvr>
                                      <p:to>
                                        <p:strVal val="visible"/>
                                      </p:to>
                                    </p:set>
                                    <p:animEffect transition="in" filter="box(in)">
                                      <p:cBhvr>
                                        <p:cTn id="17" dur="500"/>
                                        <p:tgtEl>
                                          <p:spTgt spid="4433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43395">
                                            <p:txEl>
                                              <p:pRg st="3" end="3"/>
                                            </p:txEl>
                                          </p:spTgt>
                                        </p:tgtEl>
                                        <p:attrNameLst>
                                          <p:attrName>style.visibility</p:attrName>
                                        </p:attrNameLst>
                                      </p:cBhvr>
                                      <p:to>
                                        <p:strVal val="visible"/>
                                      </p:to>
                                    </p:set>
                                    <p:animEffect transition="in" filter="box(in)">
                                      <p:cBhvr>
                                        <p:cTn id="22" dur="500"/>
                                        <p:tgtEl>
                                          <p:spTgt spid="4433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43395">
                                            <p:txEl>
                                              <p:pRg st="4" end="4"/>
                                            </p:txEl>
                                          </p:spTgt>
                                        </p:tgtEl>
                                        <p:attrNameLst>
                                          <p:attrName>style.visibility</p:attrName>
                                        </p:attrNameLst>
                                      </p:cBhvr>
                                      <p:to>
                                        <p:strVal val="visible"/>
                                      </p:to>
                                    </p:set>
                                    <p:animEffect transition="in" filter="box(in)">
                                      <p:cBhvr>
                                        <p:cTn id="27" dur="500"/>
                                        <p:tgtEl>
                                          <p:spTgt spid="4433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bldLvl="5"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en-US" altLang="zh-CN">
                <a:solidFill>
                  <a:srgbClr val="0000CC"/>
                </a:solidFill>
              </a:rPr>
              <a:t>The </a:t>
            </a:r>
            <a:r>
              <a:rPr lang="en-US" altLang="zh-CN" i="1">
                <a:solidFill>
                  <a:srgbClr val="0000CC"/>
                </a:solidFill>
              </a:rPr>
              <a:t>K-Means</a:t>
            </a:r>
            <a:r>
              <a:rPr lang="en-US" altLang="zh-CN">
                <a:solidFill>
                  <a:srgbClr val="0000CC"/>
                </a:solidFill>
              </a:rPr>
              <a:t> Clustering Method</a:t>
            </a:r>
            <a:endParaRPr lang="zh-CN" altLang="en-US"/>
          </a:p>
        </p:txBody>
      </p:sp>
      <p:pic>
        <p:nvPicPr>
          <p:cNvPr id="78852" name="Picture 5" descr="K means clustering algorithm"/>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27783" y="1556792"/>
            <a:ext cx="4878057" cy="4849696"/>
          </a:xfrm>
          <a:noFill/>
        </p:spPr>
      </p:pic>
      <p:sp>
        <p:nvSpPr>
          <p:cNvPr id="78851"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171F7B4B-7C94-4E47-8CE5-B42F1A4DC6B3}" type="slidenum">
              <a:rPr lang="en-US" altLang="zh-CN" smtClean="0"/>
              <a:pPr/>
              <a:t>34</a:t>
            </a:fld>
            <a:endParaRPr lang="en-US" altLang="zh-CN"/>
          </a:p>
        </p:txBody>
      </p:sp>
    </p:spTree>
  </p:cSld>
  <p:clrMapOvr>
    <a:masterClrMapping/>
  </p:clrMapOvr>
  <p:transition spd="med">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1"/>
          </p:nvPr>
        </p:nvSpPr>
        <p:spPr>
          <a:xfrm>
            <a:off x="122238" y="88900"/>
            <a:ext cx="7689850" cy="1323975"/>
          </a:xfrm>
        </p:spPr>
        <p:txBody>
          <a:bodyPr/>
          <a:lstStyle/>
          <a:p>
            <a:pPr marL="0" indent="0" eaLnBrk="1" hangingPunct="1">
              <a:buFont typeface="Wingdings" panose="05000000000000000000" pitchFamily="2" charset="2"/>
              <a:buNone/>
            </a:pPr>
            <a:r>
              <a:rPr lang="en-US" altLang="ko-KR">
                <a:solidFill>
                  <a:srgbClr val="000000"/>
                </a:solidFill>
                <a:ea typeface="굴림" panose="020B0600000101010101" pitchFamily="34" charset="-127"/>
              </a:rPr>
              <a:t>Example:</a:t>
            </a:r>
          </a:p>
          <a:p>
            <a:pPr marL="0" indent="0" eaLnBrk="1" hangingPunct="1">
              <a:buFont typeface="Wingdings" panose="05000000000000000000" pitchFamily="2" charset="2"/>
              <a:buNone/>
            </a:pPr>
            <a:r>
              <a:rPr lang="en-US" altLang="zh-CN" sz="2000"/>
              <a:t>A1=(2,10), A2=(2,5), A3=(8,4), A4=(5,8), </a:t>
            </a:r>
          </a:p>
          <a:p>
            <a:pPr marL="0" indent="0" eaLnBrk="1" hangingPunct="1">
              <a:buFont typeface="Wingdings" panose="05000000000000000000" pitchFamily="2" charset="2"/>
              <a:buNone/>
            </a:pPr>
            <a:r>
              <a:rPr lang="en-US" altLang="zh-CN" sz="2000"/>
              <a:t>A5=(7,  5), A6=(6,4), A7=(1,2), A8=(4,9). </a:t>
            </a:r>
            <a:endParaRPr lang="tr-TR" altLang="zh-CN" sz="2000"/>
          </a:p>
          <a:p>
            <a:pPr marL="0" indent="0" eaLnBrk="1" hangingPunct="1">
              <a:buFont typeface="Wingdings" panose="05000000000000000000" pitchFamily="2" charset="2"/>
              <a:buNone/>
            </a:pPr>
            <a:endParaRPr lang="zh-CN" altLang="en-US">
              <a:solidFill>
                <a:srgbClr val="000000"/>
              </a:solidFill>
              <a:ea typeface="굴림" panose="020B0600000101010101" pitchFamily="34" charset="-127"/>
            </a:endParaRPr>
          </a:p>
        </p:txBody>
      </p:sp>
      <p:sp>
        <p:nvSpPr>
          <p:cNvPr id="798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DBB4D89A-6A00-46F0-99B5-C9AA75092CC9}" type="slidenum">
              <a:rPr lang="en-US" altLang="zh-CN" smtClean="0"/>
              <a:pPr/>
              <a:t>35</a:t>
            </a:fld>
            <a:endParaRPr lang="en-US" altLang="zh-CN"/>
          </a:p>
        </p:txBody>
      </p:sp>
      <p:pic>
        <p:nvPicPr>
          <p:cNvPr id="7987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2988" y="1390650"/>
            <a:ext cx="5761037" cy="531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FEB42466-C46F-41F6-B53F-D4BAE7A8E7C0}" type="slidenum">
              <a:rPr lang="en-US" altLang="zh-CN" smtClean="0"/>
              <a:pPr/>
              <a:t>36</a:t>
            </a:fld>
            <a:endParaRPr lang="en-US" altLang="zh-CN"/>
          </a:p>
        </p:txBody>
      </p:sp>
      <p:pic>
        <p:nvPicPr>
          <p:cNvPr id="8192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260350"/>
            <a:ext cx="5267325"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4" name="3 Metin kutusu"/>
          <p:cNvSpPr txBox="1">
            <a:spLocks noChangeArrowheads="1"/>
          </p:cNvSpPr>
          <p:nvPr/>
        </p:nvSpPr>
        <p:spPr bwMode="auto">
          <a:xfrm>
            <a:off x="3676650" y="5372100"/>
            <a:ext cx="16986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r>
              <a:rPr lang="tr-TR" altLang="zh-CN" sz="4400">
                <a:latin typeface="Calibri" panose="020F0502020204030204" pitchFamily="34" charset="0"/>
              </a:rPr>
              <a:t>STEP 1</a:t>
            </a:r>
          </a:p>
        </p:txBody>
      </p:sp>
    </p:spTree>
  </p:cSld>
  <p:clrMapOvr>
    <a:masterClrMapping/>
  </p:clrMapOvr>
  <p:transition spd="med">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1494CB0C-932C-4551-9546-CF2EA1D89A0E}" type="slidenum">
              <a:rPr lang="en-US" altLang="zh-CN" smtClean="0"/>
              <a:pPr/>
              <a:t>37</a:t>
            </a:fld>
            <a:endParaRPr lang="en-US" altLang="zh-CN"/>
          </a:p>
        </p:txBody>
      </p:sp>
      <p:pic>
        <p:nvPicPr>
          <p:cNvPr id="8294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8175" y="225425"/>
            <a:ext cx="5276850"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3 Metin kutusu"/>
          <p:cNvSpPr txBox="1">
            <a:spLocks noChangeArrowheads="1"/>
          </p:cNvSpPr>
          <p:nvPr/>
        </p:nvSpPr>
        <p:spPr bwMode="auto">
          <a:xfrm>
            <a:off x="3779838" y="5476875"/>
            <a:ext cx="16986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tr-TR" altLang="zh-CN" sz="4400">
                <a:latin typeface="Calibri" panose="020F0502020204030204" pitchFamily="34" charset="0"/>
              </a:rPr>
              <a:t>STEP 2</a:t>
            </a:r>
          </a:p>
        </p:txBody>
      </p:sp>
    </p:spTree>
  </p:cSld>
  <p:clrMapOvr>
    <a:masterClrMapping/>
  </p:clrMapOvr>
  <p:transition spd="med">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FE843112-034F-42C8-8D3B-9224D8EAD8D5}" type="slidenum">
              <a:rPr lang="en-US" altLang="zh-CN" smtClean="0"/>
              <a:pPr/>
              <a:t>38</a:t>
            </a:fld>
            <a:endParaRPr lang="en-US" altLang="zh-CN"/>
          </a:p>
        </p:txBody>
      </p:sp>
      <p:pic>
        <p:nvPicPr>
          <p:cNvPr id="8397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8338" y="152400"/>
            <a:ext cx="526732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2" name="3 Metin kutusu"/>
          <p:cNvSpPr txBox="1">
            <a:spLocks noChangeArrowheads="1"/>
          </p:cNvSpPr>
          <p:nvPr/>
        </p:nvSpPr>
        <p:spPr bwMode="auto">
          <a:xfrm>
            <a:off x="3851275" y="5326063"/>
            <a:ext cx="169862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tr-TR" altLang="zh-CN" sz="4400">
                <a:latin typeface="Calibri" panose="020F0502020204030204" pitchFamily="34" charset="0"/>
              </a:rPr>
              <a:t>STEP 3</a:t>
            </a:r>
          </a:p>
        </p:txBody>
      </p:sp>
    </p:spTree>
  </p:cSld>
  <p:clrMapOvr>
    <a:masterClrMapping/>
  </p:clrMapOvr>
  <p:transition spd="med">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F54C3145-6E31-49C6-BC2B-7487528D645C}" type="slidenum">
              <a:rPr lang="en-US" altLang="zh-CN" smtClean="0"/>
              <a:pPr/>
              <a:t>39</a:t>
            </a:fld>
            <a:endParaRPr lang="en-US" altLang="zh-CN"/>
          </a:p>
        </p:txBody>
      </p:sp>
      <p:pic>
        <p:nvPicPr>
          <p:cNvPr id="8499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3100" y="115888"/>
            <a:ext cx="525780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6" name="3 Metin kutusu"/>
          <p:cNvSpPr txBox="1">
            <a:spLocks noChangeArrowheads="1"/>
          </p:cNvSpPr>
          <p:nvPr/>
        </p:nvSpPr>
        <p:spPr bwMode="auto">
          <a:xfrm>
            <a:off x="3851275" y="5256213"/>
            <a:ext cx="169862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tr-TR" altLang="zh-CN" sz="4400">
                <a:latin typeface="Calibri" panose="020F0502020204030204" pitchFamily="34" charset="0"/>
              </a:rPr>
              <a:t>STEP 4</a:t>
            </a:r>
          </a:p>
        </p:txBody>
      </p:sp>
    </p:spTree>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zh-CN" altLang="en-US" dirty="0">
                <a:solidFill>
                  <a:srgbClr val="0000CC"/>
                </a:solidFill>
                <a:latin typeface="楷体_GB2312" pitchFamily="49" charset="-122"/>
              </a:rPr>
              <a:t>怎样才是一个好的聚类</a:t>
            </a:r>
            <a:r>
              <a:rPr lang="en-US" altLang="zh-CN" dirty="0">
                <a:solidFill>
                  <a:srgbClr val="0000CC"/>
                </a:solidFill>
                <a:latin typeface="楷体_GB2312" pitchFamily="49" charset="-122"/>
              </a:rPr>
              <a:t>?</a:t>
            </a:r>
            <a:endParaRPr lang="zh-CN" altLang="en-US" dirty="0">
              <a:solidFill>
                <a:srgbClr val="0000CC"/>
              </a:solidFill>
              <a:latin typeface="楷体_GB2312" pitchFamily="49" charset="-122"/>
            </a:endParaRPr>
          </a:p>
        </p:txBody>
      </p:sp>
      <p:sp>
        <p:nvSpPr>
          <p:cNvPr id="408579" name="Rectangle 3"/>
          <p:cNvSpPr>
            <a:spLocks noGrp="1" noChangeArrowheads="1"/>
          </p:cNvSpPr>
          <p:nvPr>
            <p:ph type="body" sz="half" idx="1"/>
          </p:nvPr>
        </p:nvSpPr>
        <p:spPr>
          <a:xfrm>
            <a:off x="107504" y="1417638"/>
            <a:ext cx="8367713" cy="1756792"/>
          </a:xfrm>
        </p:spPr>
        <p:txBody>
          <a:bodyPr/>
          <a:lstStyle/>
          <a:p>
            <a:pPr eaLnBrk="1" hangingPunct="1">
              <a:buFont typeface="Wingdings" panose="05000000000000000000" pitchFamily="2" charset="2"/>
              <a:buChar char="Ø"/>
            </a:pPr>
            <a:r>
              <a:rPr lang="zh-CN" altLang="en-US" sz="2600" dirty="0">
                <a:solidFill>
                  <a:srgbClr val="0000CC"/>
                </a:solidFill>
                <a:latin typeface="华文仿宋" panose="02010600040101010101" pitchFamily="2" charset="-122"/>
                <a:ea typeface="华文仿宋" panose="02010600040101010101" pitchFamily="2" charset="-122"/>
              </a:rPr>
              <a:t>一个好的聚类方法产生具有如下性质的簇：</a:t>
            </a:r>
            <a:endParaRPr lang="en-US" altLang="zh-CN" sz="2600" dirty="0">
              <a:solidFill>
                <a:srgbClr val="0000CC"/>
              </a:solidFill>
              <a:latin typeface="华文仿宋" panose="02010600040101010101" pitchFamily="2" charset="-122"/>
              <a:ea typeface="华文仿宋" panose="02010600040101010101" pitchFamily="2" charset="-122"/>
            </a:endParaRPr>
          </a:p>
          <a:p>
            <a:pPr lvl="1" eaLnBrk="1" hangingPunct="1">
              <a:buFont typeface="Wingdings" panose="05000000000000000000" pitchFamily="2" charset="2"/>
              <a:buChar char="Ø"/>
            </a:pPr>
            <a:r>
              <a:rPr lang="zh-CN" altLang="en-US" sz="2200" dirty="0">
                <a:solidFill>
                  <a:srgbClr val="0000CC"/>
                </a:solidFill>
                <a:latin typeface="华文仿宋" panose="02010600040101010101" pitchFamily="2" charset="-122"/>
                <a:ea typeface="华文仿宋" panose="02010600040101010101" pitchFamily="2" charset="-122"/>
              </a:rPr>
              <a:t>类内：数据项之间具有高相似性</a:t>
            </a:r>
          </a:p>
          <a:p>
            <a:pPr lvl="1" eaLnBrk="1" hangingPunct="1">
              <a:buFont typeface="Wingdings" panose="05000000000000000000" pitchFamily="2" charset="2"/>
              <a:buChar char="Ø"/>
            </a:pPr>
            <a:r>
              <a:rPr lang="zh-CN" altLang="en-US" sz="2200" dirty="0">
                <a:solidFill>
                  <a:srgbClr val="0000CC"/>
                </a:solidFill>
                <a:latin typeface="华文仿宋" panose="02010600040101010101" pitchFamily="2" charset="-122"/>
                <a:ea typeface="华文仿宋" panose="02010600040101010101" pitchFamily="2" charset="-122"/>
              </a:rPr>
              <a:t>类间数据项之间具有低的相似性 </a:t>
            </a:r>
          </a:p>
        </p:txBody>
      </p:sp>
      <p:pic>
        <p:nvPicPr>
          <p:cNvPr id="408580" name="Picture 4"/>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141963" y="3212976"/>
            <a:ext cx="7310357" cy="1668924"/>
          </a:xfrm>
          <a:noFill/>
        </p:spPr>
      </p:pic>
      <p:sp>
        <p:nvSpPr>
          <p:cNvPr id="13314"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29B1DA1E-A9BF-40B7-90B8-1FF97F1C548A}" type="slidenum">
              <a:rPr lang="en-US" altLang="zh-CN" smtClean="0"/>
              <a:pPr/>
              <a:t>4</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8579">
                                            <p:txEl>
                                              <p:pRg st="1" end="1"/>
                                            </p:txEl>
                                          </p:spTgt>
                                        </p:tgtEl>
                                        <p:attrNameLst>
                                          <p:attrName>style.visibility</p:attrName>
                                        </p:attrNameLst>
                                      </p:cBhvr>
                                      <p:to>
                                        <p:strVal val="visible"/>
                                      </p:to>
                                    </p:set>
                                    <p:animEffect transition="in" filter="box(in)">
                                      <p:cBhvr>
                                        <p:cTn id="7" dur="500"/>
                                        <p:tgtEl>
                                          <p:spTgt spid="4085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08579">
                                            <p:txEl>
                                              <p:pRg st="2" end="2"/>
                                            </p:txEl>
                                          </p:spTgt>
                                        </p:tgtEl>
                                        <p:attrNameLst>
                                          <p:attrName>style.visibility</p:attrName>
                                        </p:attrNameLst>
                                      </p:cBhvr>
                                      <p:to>
                                        <p:strVal val="visible"/>
                                      </p:to>
                                    </p:set>
                                    <p:animEffect transition="in" filter="box(in)">
                                      <p:cBhvr>
                                        <p:cTn id="12" dur="500"/>
                                        <p:tgtEl>
                                          <p:spTgt spid="40857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08580"/>
                                        </p:tgtEl>
                                        <p:attrNameLst>
                                          <p:attrName>style.visibility</p:attrName>
                                        </p:attrNameLst>
                                      </p:cBhvr>
                                      <p:to>
                                        <p:strVal val="visible"/>
                                      </p:to>
                                    </p:set>
                                    <p:animEffect transition="in" filter="box(in)">
                                      <p:cBhvr>
                                        <p:cTn id="17" dur="500"/>
                                        <p:tgtEl>
                                          <p:spTgt spid="408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95DB9533-2055-4E37-9C2B-2E2060AC3AA6}" type="slidenum">
              <a:rPr lang="en-US" altLang="zh-CN" smtClean="0"/>
              <a:pPr/>
              <a:t>40</a:t>
            </a:fld>
            <a:endParaRPr lang="en-US" altLang="zh-CN"/>
          </a:p>
        </p:txBody>
      </p:sp>
      <p:sp>
        <p:nvSpPr>
          <p:cNvPr id="86019" name="3 Metin kutusu"/>
          <p:cNvSpPr txBox="1">
            <a:spLocks noChangeArrowheads="1"/>
          </p:cNvSpPr>
          <p:nvPr/>
        </p:nvSpPr>
        <p:spPr bwMode="auto">
          <a:xfrm>
            <a:off x="3851275" y="5254625"/>
            <a:ext cx="16986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tr-TR" altLang="zh-CN" sz="4400">
                <a:latin typeface="Calibri" panose="020F0502020204030204" pitchFamily="34" charset="0"/>
              </a:rPr>
              <a:t>STEP 5</a:t>
            </a:r>
          </a:p>
        </p:txBody>
      </p:sp>
      <p:pic>
        <p:nvPicPr>
          <p:cNvPr id="8602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8338" y="80963"/>
            <a:ext cx="526732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FB23D49E-3412-4EF7-81BE-EC0DED9357A4}" type="slidenum">
              <a:rPr lang="en-US" altLang="zh-CN" smtClean="0"/>
              <a:pPr/>
              <a:t>41</a:t>
            </a:fld>
            <a:endParaRPr lang="en-US" altLang="zh-CN"/>
          </a:p>
        </p:txBody>
      </p:sp>
      <p:sp>
        <p:nvSpPr>
          <p:cNvPr id="87043" name="3 Metin kutusu"/>
          <p:cNvSpPr txBox="1">
            <a:spLocks noChangeArrowheads="1"/>
          </p:cNvSpPr>
          <p:nvPr/>
        </p:nvSpPr>
        <p:spPr bwMode="auto">
          <a:xfrm>
            <a:off x="3751263" y="5575300"/>
            <a:ext cx="26924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tr-TR" altLang="zh-CN" sz="4400">
                <a:latin typeface="Calibri" panose="020F0502020204030204" pitchFamily="34" charset="0"/>
              </a:rPr>
              <a:t>COMPLETE</a:t>
            </a:r>
          </a:p>
        </p:txBody>
      </p:sp>
      <p:pic>
        <p:nvPicPr>
          <p:cNvPr id="8704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2150" y="115888"/>
            <a:ext cx="5219700"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Rectangle 3"/>
          <p:cNvSpPr>
            <a:spLocks noGrp="1" noChangeArrowheads="1"/>
          </p:cNvSpPr>
          <p:nvPr>
            <p:ph idx="1"/>
          </p:nvPr>
        </p:nvSpPr>
        <p:spPr>
          <a:xfrm>
            <a:off x="142875" y="0"/>
            <a:ext cx="9001125" cy="1196975"/>
          </a:xfrm>
          <a:solidFill>
            <a:schemeClr val="bg1"/>
          </a:solidFill>
        </p:spPr>
        <p:txBody>
          <a:bodyPr/>
          <a:lstStyle/>
          <a:p>
            <a:pPr algn="just" eaLnBrk="1" hangingPunct="1">
              <a:lnSpc>
                <a:spcPct val="120000"/>
              </a:lnSpc>
              <a:spcBef>
                <a:spcPct val="0"/>
              </a:spcBef>
            </a:pPr>
            <a:r>
              <a:rPr lang="zh-CN" altLang="en-US" sz="2600" b="1"/>
              <a:t>由</a:t>
            </a:r>
            <a:r>
              <a:rPr lang="en-US" altLang="zh-CN" sz="2600" b="1"/>
              <a:t>5</a:t>
            </a:r>
            <a:r>
              <a:rPr lang="zh-CN" altLang="en-US" sz="2600" b="1"/>
              <a:t>个点组成的聚类分析二维样本</a:t>
            </a:r>
            <a:r>
              <a:rPr lang="en-US" altLang="zh-CN" sz="2600" b="1"/>
              <a:t>:</a:t>
            </a:r>
          </a:p>
          <a:p>
            <a:pPr algn="just" eaLnBrk="1" hangingPunct="1">
              <a:lnSpc>
                <a:spcPct val="120000"/>
              </a:lnSpc>
              <a:spcBef>
                <a:spcPct val="0"/>
              </a:spcBef>
              <a:buFont typeface="Wingdings" panose="05000000000000000000" pitchFamily="2" charset="2"/>
              <a:buNone/>
            </a:pPr>
            <a:r>
              <a:rPr lang="en-US" altLang="zh-CN" sz="2600" b="1"/>
              <a:t>    X</a:t>
            </a:r>
            <a:r>
              <a:rPr lang="en-US" altLang="zh-CN" sz="2600" b="1" baseline="-30000"/>
              <a:t>1</a:t>
            </a:r>
            <a:r>
              <a:rPr lang="en-US" altLang="zh-CN" sz="2600" b="1"/>
              <a:t>=(0,2),X</a:t>
            </a:r>
            <a:r>
              <a:rPr lang="en-US" altLang="zh-CN" sz="2600" b="1" baseline="-30000"/>
              <a:t>2</a:t>
            </a:r>
            <a:r>
              <a:rPr lang="en-US" altLang="zh-CN" sz="2600" b="1"/>
              <a:t>=(0,0),X</a:t>
            </a:r>
            <a:r>
              <a:rPr lang="en-US" altLang="zh-CN" sz="2600" b="1" baseline="-30000"/>
              <a:t>3</a:t>
            </a:r>
            <a:r>
              <a:rPr lang="en-US" altLang="zh-CN" sz="2600" b="1"/>
              <a:t>=(1.5,0),X</a:t>
            </a:r>
            <a:r>
              <a:rPr lang="en-US" altLang="zh-CN" sz="2600" b="1" baseline="-30000"/>
              <a:t>4</a:t>
            </a:r>
            <a:r>
              <a:rPr lang="en-US" altLang="zh-CN" sz="2600" b="1"/>
              <a:t>=(5,0),X</a:t>
            </a:r>
            <a:r>
              <a:rPr lang="en-US" altLang="zh-CN" sz="2600" b="1" baseline="-30000"/>
              <a:t>5</a:t>
            </a:r>
            <a:r>
              <a:rPr lang="en-US" altLang="zh-CN" sz="2600" b="1"/>
              <a:t>=(5,2), k=2</a:t>
            </a:r>
            <a:r>
              <a:rPr lang="zh-CN" altLang="en-US" sz="2600" b="1"/>
              <a:t>。</a:t>
            </a:r>
          </a:p>
        </p:txBody>
      </p:sp>
      <p:grpSp>
        <p:nvGrpSpPr>
          <p:cNvPr id="88067" name="Group 4"/>
          <p:cNvGrpSpPr>
            <a:grpSpLocks/>
          </p:cNvGrpSpPr>
          <p:nvPr/>
        </p:nvGrpSpPr>
        <p:grpSpPr bwMode="auto">
          <a:xfrm>
            <a:off x="2268538" y="1233488"/>
            <a:ext cx="3924300" cy="2327275"/>
            <a:chOff x="1406" y="1797"/>
            <a:chExt cx="2472" cy="1466"/>
          </a:xfrm>
        </p:grpSpPr>
        <p:sp>
          <p:nvSpPr>
            <p:cNvPr id="88073" name="Line 5"/>
            <p:cNvSpPr>
              <a:spLocks noChangeShapeType="1"/>
            </p:cNvSpPr>
            <p:nvPr/>
          </p:nvSpPr>
          <p:spPr bwMode="auto">
            <a:xfrm>
              <a:off x="1587" y="3067"/>
              <a:ext cx="2291"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74" name="Line 6"/>
            <p:cNvSpPr>
              <a:spLocks noChangeShapeType="1"/>
            </p:cNvSpPr>
            <p:nvPr/>
          </p:nvSpPr>
          <p:spPr bwMode="auto">
            <a:xfrm flipV="1">
              <a:off x="1587" y="1797"/>
              <a:ext cx="0" cy="127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75" name="Oval 7"/>
            <p:cNvSpPr>
              <a:spLocks noChangeArrowheads="1"/>
            </p:cNvSpPr>
            <p:nvPr/>
          </p:nvSpPr>
          <p:spPr bwMode="auto">
            <a:xfrm>
              <a:off x="1565" y="3036"/>
              <a:ext cx="45" cy="45"/>
            </a:xfrm>
            <a:prstGeom prst="ellipse">
              <a:avLst/>
            </a:prstGeom>
            <a:solidFill>
              <a:srgbClr val="CC0000"/>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88076" name="Text Box 8"/>
            <p:cNvSpPr txBox="1">
              <a:spLocks noChangeArrowheads="1"/>
            </p:cNvSpPr>
            <p:nvPr/>
          </p:nvSpPr>
          <p:spPr bwMode="auto">
            <a:xfrm>
              <a:off x="1406" y="3090"/>
              <a:ext cx="4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zh-CN">
                  <a:latin typeface="Times New Roman" panose="02020603050405020304" pitchFamily="18" charset="0"/>
                </a:rPr>
                <a:t>X2(0,0)</a:t>
              </a:r>
            </a:p>
          </p:txBody>
        </p:sp>
        <p:sp>
          <p:nvSpPr>
            <p:cNvPr id="88077" name="Oval 9"/>
            <p:cNvSpPr>
              <a:spLocks noChangeArrowheads="1"/>
            </p:cNvSpPr>
            <p:nvPr/>
          </p:nvSpPr>
          <p:spPr bwMode="auto">
            <a:xfrm>
              <a:off x="1565" y="2523"/>
              <a:ext cx="45" cy="45"/>
            </a:xfrm>
            <a:prstGeom prst="ellipse">
              <a:avLst/>
            </a:prstGeom>
            <a:solidFill>
              <a:srgbClr val="CC0000"/>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88078" name="Text Box 10"/>
            <p:cNvSpPr txBox="1">
              <a:spLocks noChangeArrowheads="1"/>
            </p:cNvSpPr>
            <p:nvPr/>
          </p:nvSpPr>
          <p:spPr bwMode="auto">
            <a:xfrm>
              <a:off x="1633" y="2296"/>
              <a:ext cx="4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zh-CN">
                  <a:latin typeface="Times New Roman" panose="02020603050405020304" pitchFamily="18" charset="0"/>
                </a:rPr>
                <a:t>X1(0,2)</a:t>
              </a:r>
            </a:p>
          </p:txBody>
        </p:sp>
        <p:sp>
          <p:nvSpPr>
            <p:cNvPr id="88079" name="Oval 11"/>
            <p:cNvSpPr>
              <a:spLocks noChangeArrowheads="1"/>
            </p:cNvSpPr>
            <p:nvPr/>
          </p:nvSpPr>
          <p:spPr bwMode="auto">
            <a:xfrm>
              <a:off x="1928" y="3045"/>
              <a:ext cx="45" cy="45"/>
            </a:xfrm>
            <a:prstGeom prst="ellipse">
              <a:avLst/>
            </a:prstGeom>
            <a:solidFill>
              <a:srgbClr val="CC0000"/>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88080" name="Text Box 12"/>
            <p:cNvSpPr txBox="1">
              <a:spLocks noChangeArrowheads="1"/>
            </p:cNvSpPr>
            <p:nvPr/>
          </p:nvSpPr>
          <p:spPr bwMode="auto">
            <a:xfrm>
              <a:off x="1814" y="2840"/>
              <a:ext cx="5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zh-CN">
                  <a:latin typeface="Times New Roman" panose="02020603050405020304" pitchFamily="18" charset="0"/>
                </a:rPr>
                <a:t>X3(1.5,0)</a:t>
              </a:r>
            </a:p>
          </p:txBody>
        </p:sp>
        <p:sp>
          <p:nvSpPr>
            <p:cNvPr id="88081" name="Oval 13"/>
            <p:cNvSpPr>
              <a:spLocks noChangeArrowheads="1"/>
            </p:cNvSpPr>
            <p:nvPr/>
          </p:nvSpPr>
          <p:spPr bwMode="auto">
            <a:xfrm>
              <a:off x="3016" y="3045"/>
              <a:ext cx="45" cy="45"/>
            </a:xfrm>
            <a:prstGeom prst="ellipse">
              <a:avLst/>
            </a:prstGeom>
            <a:solidFill>
              <a:srgbClr val="CC0000"/>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88082" name="Text Box 14"/>
            <p:cNvSpPr txBox="1">
              <a:spLocks noChangeArrowheads="1"/>
            </p:cNvSpPr>
            <p:nvPr/>
          </p:nvSpPr>
          <p:spPr bwMode="auto">
            <a:xfrm>
              <a:off x="3061" y="2840"/>
              <a:ext cx="4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zh-CN">
                  <a:latin typeface="Times New Roman" panose="02020603050405020304" pitchFamily="18" charset="0"/>
                </a:rPr>
                <a:t>X4(5,0)</a:t>
              </a:r>
            </a:p>
          </p:txBody>
        </p:sp>
        <p:sp>
          <p:nvSpPr>
            <p:cNvPr id="88083" name="Oval 15"/>
            <p:cNvSpPr>
              <a:spLocks noChangeArrowheads="1"/>
            </p:cNvSpPr>
            <p:nvPr/>
          </p:nvSpPr>
          <p:spPr bwMode="auto">
            <a:xfrm>
              <a:off x="3014" y="2532"/>
              <a:ext cx="45" cy="45"/>
            </a:xfrm>
            <a:prstGeom prst="ellipse">
              <a:avLst/>
            </a:prstGeom>
            <a:solidFill>
              <a:srgbClr val="CC0000"/>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88084" name="Text Box 16"/>
            <p:cNvSpPr txBox="1">
              <a:spLocks noChangeArrowheads="1"/>
            </p:cNvSpPr>
            <p:nvPr/>
          </p:nvSpPr>
          <p:spPr bwMode="auto">
            <a:xfrm>
              <a:off x="3129" y="2455"/>
              <a:ext cx="4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zh-CN">
                  <a:latin typeface="Times New Roman" panose="02020603050405020304" pitchFamily="18" charset="0"/>
                </a:rPr>
                <a:t>X5(5,2)</a:t>
              </a:r>
            </a:p>
          </p:txBody>
        </p:sp>
      </p:grpSp>
      <p:sp>
        <p:nvSpPr>
          <p:cNvPr id="470033" name="Rectangle 17"/>
          <p:cNvSpPr>
            <a:spLocks noChangeArrowheads="1"/>
          </p:cNvSpPr>
          <p:nvPr/>
        </p:nvSpPr>
        <p:spPr bwMode="auto">
          <a:xfrm>
            <a:off x="431800" y="3765550"/>
            <a:ext cx="8353425" cy="2651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just" eaLnBrk="1" hangingPunct="1">
              <a:lnSpc>
                <a:spcPct val="120000"/>
              </a:lnSpc>
              <a:spcBef>
                <a:spcPct val="20000"/>
              </a:spcBef>
              <a:buClr>
                <a:schemeClr val="tx2"/>
              </a:buClr>
              <a:buSzPct val="70000"/>
              <a:buFont typeface="Wingdings" panose="05000000000000000000" pitchFamily="2" charset="2"/>
              <a:buNone/>
            </a:pPr>
            <a:r>
              <a:rPr lang="zh-CN" altLang="en-US" sz="2100" b="1"/>
              <a:t>第</a:t>
            </a:r>
            <a:r>
              <a:rPr lang="en-US" altLang="zh-CN" sz="2100" b="1"/>
              <a:t>1</a:t>
            </a:r>
            <a:r>
              <a:rPr lang="zh-CN" altLang="en-US" sz="2100" b="1"/>
              <a:t>步：由样本的</a:t>
            </a:r>
            <a:r>
              <a:rPr lang="zh-CN" altLang="en-US" sz="2100" b="1">
                <a:solidFill>
                  <a:srgbClr val="CC0000"/>
                </a:solidFill>
              </a:rPr>
              <a:t>随机</a:t>
            </a:r>
            <a:r>
              <a:rPr lang="zh-CN" altLang="en-US" sz="2100" b="1"/>
              <a:t>分布形成两个簇：</a:t>
            </a:r>
          </a:p>
          <a:p>
            <a:pPr algn="just" eaLnBrk="1" hangingPunct="1">
              <a:lnSpc>
                <a:spcPct val="120000"/>
              </a:lnSpc>
              <a:spcBef>
                <a:spcPct val="20000"/>
              </a:spcBef>
              <a:buClr>
                <a:schemeClr val="tx2"/>
              </a:buClr>
              <a:buSzPct val="70000"/>
              <a:buFont typeface="Wingdings" panose="05000000000000000000" pitchFamily="2" charset="2"/>
              <a:buNone/>
            </a:pPr>
            <a:r>
              <a:rPr lang="en-US" altLang="zh-CN" sz="2100" b="1"/>
              <a:t>     C</a:t>
            </a:r>
            <a:r>
              <a:rPr lang="en-US" altLang="zh-CN" sz="2100" b="1" baseline="-30000"/>
              <a:t>1</a:t>
            </a:r>
            <a:r>
              <a:rPr lang="en-US" altLang="zh-CN" sz="2100" b="1"/>
              <a:t>={X</a:t>
            </a:r>
            <a:r>
              <a:rPr lang="en-US" altLang="zh-CN" sz="2100" b="1" baseline="-30000"/>
              <a:t>1</a:t>
            </a:r>
            <a:r>
              <a:rPr lang="en-US" altLang="zh-CN" sz="2100" b="1"/>
              <a:t>,X</a:t>
            </a:r>
            <a:r>
              <a:rPr lang="en-US" altLang="zh-CN" sz="2100" b="1" baseline="-30000"/>
              <a:t>2</a:t>
            </a:r>
            <a:r>
              <a:rPr lang="en-US" altLang="zh-CN" sz="2100" b="1"/>
              <a:t>,X</a:t>
            </a:r>
            <a:r>
              <a:rPr lang="en-US" altLang="zh-CN" sz="2100" b="1" baseline="-30000"/>
              <a:t>4</a:t>
            </a:r>
            <a:r>
              <a:rPr lang="en-US" altLang="zh-CN" sz="2100" b="1"/>
              <a:t>}</a:t>
            </a:r>
            <a:r>
              <a:rPr lang="zh-CN" altLang="en-US" sz="2100" b="1"/>
              <a:t>和</a:t>
            </a:r>
            <a:r>
              <a:rPr lang="en-US" altLang="zh-CN" sz="2100" b="1"/>
              <a:t>C</a:t>
            </a:r>
            <a:r>
              <a:rPr lang="en-US" altLang="zh-CN" sz="2100" b="1" baseline="-30000"/>
              <a:t>2</a:t>
            </a:r>
            <a:r>
              <a:rPr lang="en-US" altLang="zh-CN" sz="2100" b="1"/>
              <a:t>={X</a:t>
            </a:r>
            <a:r>
              <a:rPr lang="en-US" altLang="zh-CN" sz="2100" b="1" baseline="-30000"/>
              <a:t>3</a:t>
            </a:r>
            <a:r>
              <a:rPr lang="en-US" altLang="zh-CN" sz="2100" b="1"/>
              <a:t>,X</a:t>
            </a:r>
            <a:r>
              <a:rPr lang="en-US" altLang="zh-CN" sz="2100" b="1" baseline="-30000"/>
              <a:t>5</a:t>
            </a:r>
            <a:r>
              <a:rPr lang="en-US" altLang="zh-CN" sz="2100" b="1"/>
              <a:t>}</a:t>
            </a:r>
            <a:r>
              <a:rPr lang="zh-CN" altLang="en-US" sz="2100" b="1"/>
              <a:t>。</a:t>
            </a:r>
          </a:p>
          <a:p>
            <a:pPr algn="just" eaLnBrk="1" hangingPunct="1">
              <a:lnSpc>
                <a:spcPct val="120000"/>
              </a:lnSpc>
              <a:spcBef>
                <a:spcPct val="20000"/>
              </a:spcBef>
              <a:buClr>
                <a:schemeClr val="tx2"/>
              </a:buClr>
              <a:buSzPct val="70000"/>
              <a:buFont typeface="Wingdings" panose="05000000000000000000" pitchFamily="2" charset="2"/>
              <a:buNone/>
            </a:pPr>
            <a:r>
              <a:rPr lang="zh-CN" altLang="en-US" sz="2100" b="1"/>
              <a:t>     这两个簇的</a:t>
            </a:r>
            <a:r>
              <a:rPr lang="zh-CN" altLang="en-US" sz="2100" b="1">
                <a:solidFill>
                  <a:srgbClr val="CC0000"/>
                </a:solidFill>
              </a:rPr>
              <a:t>质心</a:t>
            </a:r>
            <a:r>
              <a:rPr lang="en-US" altLang="zh-CN" sz="2100" b="1"/>
              <a:t>M</a:t>
            </a:r>
            <a:r>
              <a:rPr lang="en-US" altLang="zh-CN" sz="2100" b="1" baseline="-30000"/>
              <a:t>1</a:t>
            </a:r>
            <a:r>
              <a:rPr lang="zh-CN" altLang="en-US" sz="2100" b="1"/>
              <a:t>和</a:t>
            </a:r>
            <a:r>
              <a:rPr lang="en-US" altLang="zh-CN" sz="2100" b="1"/>
              <a:t>M</a:t>
            </a:r>
            <a:r>
              <a:rPr lang="en-US" altLang="zh-CN" sz="2100" b="1" baseline="-30000"/>
              <a:t>2</a:t>
            </a:r>
            <a:r>
              <a:rPr lang="zh-CN" altLang="en-US" sz="2100" b="1"/>
              <a:t>是：</a:t>
            </a:r>
          </a:p>
          <a:p>
            <a:pPr algn="just" eaLnBrk="1" hangingPunct="1">
              <a:lnSpc>
                <a:spcPct val="120000"/>
              </a:lnSpc>
              <a:spcBef>
                <a:spcPct val="20000"/>
              </a:spcBef>
              <a:buClr>
                <a:schemeClr val="tx2"/>
              </a:buClr>
              <a:buSzPct val="70000"/>
              <a:buFont typeface="Wingdings" panose="05000000000000000000" pitchFamily="2" charset="2"/>
              <a:buNone/>
            </a:pPr>
            <a:r>
              <a:rPr lang="en-US" altLang="zh-CN" sz="2100" b="1"/>
              <a:t>     M</a:t>
            </a:r>
            <a:r>
              <a:rPr lang="en-US" altLang="zh-CN" sz="2100" b="1" baseline="-30000"/>
              <a:t>1</a:t>
            </a:r>
            <a:r>
              <a:rPr lang="en-US" altLang="zh-CN" sz="2100" b="1"/>
              <a:t>={(0+0+5)/3,(2+0+0)/3}={1.66</a:t>
            </a:r>
            <a:r>
              <a:rPr lang="zh-CN" altLang="en-US" sz="2100" b="1"/>
              <a:t>，</a:t>
            </a:r>
            <a:r>
              <a:rPr lang="en-US" altLang="zh-CN" sz="2100" b="1"/>
              <a:t>0.66}</a:t>
            </a:r>
            <a:r>
              <a:rPr lang="zh-CN" altLang="en-US" sz="2100" b="1"/>
              <a:t>；</a:t>
            </a:r>
          </a:p>
          <a:p>
            <a:pPr algn="just" eaLnBrk="1" hangingPunct="1">
              <a:lnSpc>
                <a:spcPct val="120000"/>
              </a:lnSpc>
              <a:spcBef>
                <a:spcPct val="20000"/>
              </a:spcBef>
              <a:buClr>
                <a:schemeClr val="tx2"/>
              </a:buClr>
              <a:buSzPct val="70000"/>
              <a:buFont typeface="Wingdings" panose="05000000000000000000" pitchFamily="2" charset="2"/>
              <a:buNone/>
            </a:pPr>
            <a:r>
              <a:rPr lang="en-US" altLang="zh-CN" sz="2100" b="1"/>
              <a:t>     M</a:t>
            </a:r>
            <a:r>
              <a:rPr lang="en-US" altLang="zh-CN" sz="2100" b="1" baseline="-30000"/>
              <a:t>2</a:t>
            </a:r>
            <a:r>
              <a:rPr lang="en-US" altLang="zh-CN" sz="2100" b="1"/>
              <a:t>={(1.5+5)/2</a:t>
            </a:r>
            <a:r>
              <a:rPr lang="zh-CN" altLang="en-US" sz="2100" b="1"/>
              <a:t>，</a:t>
            </a:r>
            <a:r>
              <a:rPr lang="en-US" altLang="zh-CN" sz="2100" b="1"/>
              <a:t>(0+2)/2}={3.25</a:t>
            </a:r>
            <a:r>
              <a:rPr lang="zh-CN" altLang="en-US" sz="2100" b="1"/>
              <a:t>，</a:t>
            </a:r>
            <a:r>
              <a:rPr lang="en-US" altLang="zh-CN" sz="2100" b="1"/>
              <a:t>1.00}</a:t>
            </a:r>
            <a:r>
              <a:rPr lang="zh-CN" altLang="en-US" sz="2100" b="1"/>
              <a:t>；</a:t>
            </a:r>
          </a:p>
        </p:txBody>
      </p:sp>
      <p:sp>
        <p:nvSpPr>
          <p:cNvPr id="470036" name="Freeform 20"/>
          <p:cNvSpPr>
            <a:spLocks/>
          </p:cNvSpPr>
          <p:nvPr/>
        </p:nvSpPr>
        <p:spPr bwMode="auto">
          <a:xfrm>
            <a:off x="2263775" y="2332038"/>
            <a:ext cx="2755900" cy="1128712"/>
          </a:xfrm>
          <a:custGeom>
            <a:avLst/>
            <a:gdLst>
              <a:gd name="T0" fmla="*/ 2147483646 w 1736"/>
              <a:gd name="T1" fmla="*/ 2147483646 h 711"/>
              <a:gd name="T2" fmla="*/ 2147483646 w 1736"/>
              <a:gd name="T3" fmla="*/ 2147483646 h 711"/>
              <a:gd name="T4" fmla="*/ 2147483646 w 1736"/>
              <a:gd name="T5" fmla="*/ 2147483646 h 711"/>
              <a:gd name="T6" fmla="*/ 2147483646 w 1736"/>
              <a:gd name="T7" fmla="*/ 2147483646 h 711"/>
              <a:gd name="T8" fmla="*/ 2147483646 w 1736"/>
              <a:gd name="T9" fmla="*/ 2147483646 h 711"/>
              <a:gd name="T10" fmla="*/ 2147483646 w 1736"/>
              <a:gd name="T11" fmla="*/ 2147483646 h 711"/>
              <a:gd name="T12" fmla="*/ 2147483646 w 1736"/>
              <a:gd name="T13" fmla="*/ 2147483646 h 711"/>
              <a:gd name="T14" fmla="*/ 2147483646 w 1736"/>
              <a:gd name="T15" fmla="*/ 2147483646 h 711"/>
              <a:gd name="T16" fmla="*/ 2147483646 w 1736"/>
              <a:gd name="T17" fmla="*/ 2147483646 h 711"/>
              <a:gd name="T18" fmla="*/ 2147483646 w 1736"/>
              <a:gd name="T19" fmla="*/ 2147483646 h 711"/>
              <a:gd name="T20" fmla="*/ 2147483646 w 1736"/>
              <a:gd name="T21" fmla="*/ 2147483646 h 711"/>
              <a:gd name="T22" fmla="*/ 2147483646 w 1736"/>
              <a:gd name="T23" fmla="*/ 2147483646 h 711"/>
              <a:gd name="T24" fmla="*/ 2147483646 w 1736"/>
              <a:gd name="T25" fmla="*/ 2147483646 h 711"/>
              <a:gd name="T26" fmla="*/ 2147483646 w 1736"/>
              <a:gd name="T27" fmla="*/ 2147483646 h 711"/>
              <a:gd name="T28" fmla="*/ 2147483646 w 1736"/>
              <a:gd name="T29" fmla="*/ 2147483646 h 711"/>
              <a:gd name="T30" fmla="*/ 2147483646 w 1736"/>
              <a:gd name="T31" fmla="*/ 2147483646 h 711"/>
              <a:gd name="T32" fmla="*/ 2147483646 w 1736"/>
              <a:gd name="T33" fmla="*/ 2147483646 h 711"/>
              <a:gd name="T34" fmla="*/ 2147483646 w 1736"/>
              <a:gd name="T35" fmla="*/ 2147483646 h 711"/>
              <a:gd name="T36" fmla="*/ 2147483646 w 1736"/>
              <a:gd name="T37" fmla="*/ 2147483646 h 711"/>
              <a:gd name="T38" fmla="*/ 2147483646 w 1736"/>
              <a:gd name="T39" fmla="*/ 2147483646 h 711"/>
              <a:gd name="T40" fmla="*/ 2147483646 w 1736"/>
              <a:gd name="T41" fmla="*/ 2147483646 h 711"/>
              <a:gd name="T42" fmla="*/ 2147483646 w 1736"/>
              <a:gd name="T43" fmla="*/ 2147483646 h 711"/>
              <a:gd name="T44" fmla="*/ 0 w 1736"/>
              <a:gd name="T45" fmla="*/ 2147483646 h 711"/>
              <a:gd name="T46" fmla="*/ 2147483646 w 1736"/>
              <a:gd name="T47" fmla="*/ 2147483646 h 711"/>
              <a:gd name="T48" fmla="*/ 2147483646 w 1736"/>
              <a:gd name="T49" fmla="*/ 2147483646 h 7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36"/>
              <a:gd name="T76" fmla="*/ 0 h 711"/>
              <a:gd name="T77" fmla="*/ 1736 w 1736"/>
              <a:gd name="T78" fmla="*/ 711 h 7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36" h="711">
                <a:moveTo>
                  <a:pt x="96" y="12"/>
                </a:moveTo>
                <a:cubicBezTo>
                  <a:pt x="217" y="2"/>
                  <a:pt x="302" y="0"/>
                  <a:pt x="432" y="5"/>
                </a:cubicBezTo>
                <a:cubicBezTo>
                  <a:pt x="460" y="11"/>
                  <a:pt x="488" y="13"/>
                  <a:pt x="515" y="19"/>
                </a:cubicBezTo>
                <a:cubicBezTo>
                  <a:pt x="610" y="42"/>
                  <a:pt x="518" y="22"/>
                  <a:pt x="576" y="46"/>
                </a:cubicBezTo>
                <a:cubicBezTo>
                  <a:pt x="619" y="64"/>
                  <a:pt x="661" y="69"/>
                  <a:pt x="707" y="74"/>
                </a:cubicBezTo>
                <a:cubicBezTo>
                  <a:pt x="748" y="88"/>
                  <a:pt x="794" y="110"/>
                  <a:pt x="837" y="115"/>
                </a:cubicBezTo>
                <a:cubicBezTo>
                  <a:pt x="883" y="121"/>
                  <a:pt x="974" y="129"/>
                  <a:pt x="974" y="129"/>
                </a:cubicBezTo>
                <a:cubicBezTo>
                  <a:pt x="1131" y="170"/>
                  <a:pt x="1296" y="177"/>
                  <a:pt x="1454" y="218"/>
                </a:cubicBezTo>
                <a:cubicBezTo>
                  <a:pt x="1481" y="236"/>
                  <a:pt x="1505" y="241"/>
                  <a:pt x="1536" y="252"/>
                </a:cubicBezTo>
                <a:cubicBezTo>
                  <a:pt x="1544" y="255"/>
                  <a:pt x="1550" y="262"/>
                  <a:pt x="1557" y="266"/>
                </a:cubicBezTo>
                <a:cubicBezTo>
                  <a:pt x="1568" y="272"/>
                  <a:pt x="1595" y="277"/>
                  <a:pt x="1605" y="280"/>
                </a:cubicBezTo>
                <a:cubicBezTo>
                  <a:pt x="1639" y="304"/>
                  <a:pt x="1661" y="314"/>
                  <a:pt x="1694" y="334"/>
                </a:cubicBezTo>
                <a:cubicBezTo>
                  <a:pt x="1712" y="361"/>
                  <a:pt x="1718" y="385"/>
                  <a:pt x="1728" y="417"/>
                </a:cubicBezTo>
                <a:cubicBezTo>
                  <a:pt x="1730" y="424"/>
                  <a:pt x="1735" y="437"/>
                  <a:pt x="1735" y="437"/>
                </a:cubicBezTo>
                <a:cubicBezTo>
                  <a:pt x="1733" y="497"/>
                  <a:pt x="1736" y="557"/>
                  <a:pt x="1728" y="616"/>
                </a:cubicBezTo>
                <a:cubicBezTo>
                  <a:pt x="1724" y="643"/>
                  <a:pt x="1610" y="668"/>
                  <a:pt x="1591" y="670"/>
                </a:cubicBezTo>
                <a:cubicBezTo>
                  <a:pt x="1496" y="703"/>
                  <a:pt x="1591" y="689"/>
                  <a:pt x="1385" y="698"/>
                </a:cubicBezTo>
                <a:cubicBezTo>
                  <a:pt x="827" y="694"/>
                  <a:pt x="661" y="711"/>
                  <a:pt x="268" y="670"/>
                </a:cubicBezTo>
                <a:cubicBezTo>
                  <a:pt x="230" y="659"/>
                  <a:pt x="151" y="650"/>
                  <a:pt x="151" y="650"/>
                </a:cubicBezTo>
                <a:cubicBezTo>
                  <a:pt x="144" y="643"/>
                  <a:pt x="139" y="635"/>
                  <a:pt x="131" y="629"/>
                </a:cubicBezTo>
                <a:cubicBezTo>
                  <a:pt x="118" y="619"/>
                  <a:pt x="89" y="602"/>
                  <a:pt x="89" y="602"/>
                </a:cubicBezTo>
                <a:cubicBezTo>
                  <a:pt x="74" y="578"/>
                  <a:pt x="58" y="570"/>
                  <a:pt x="35" y="554"/>
                </a:cubicBezTo>
                <a:cubicBezTo>
                  <a:pt x="27" y="531"/>
                  <a:pt x="0" y="492"/>
                  <a:pt x="0" y="492"/>
                </a:cubicBezTo>
                <a:cubicBezTo>
                  <a:pt x="7" y="352"/>
                  <a:pt x="5" y="206"/>
                  <a:pt x="21" y="67"/>
                </a:cubicBezTo>
                <a:cubicBezTo>
                  <a:pt x="26" y="26"/>
                  <a:pt x="96" y="41"/>
                  <a:pt x="96" y="12"/>
                </a:cubicBezTo>
                <a:close/>
              </a:path>
            </a:pathLst>
          </a:custGeom>
          <a:noFill/>
          <a:ln w="38100" cmpd="sng">
            <a:solidFill>
              <a:srgbClr val="99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0037" name="Freeform 21"/>
          <p:cNvSpPr>
            <a:spLocks/>
          </p:cNvSpPr>
          <p:nvPr/>
        </p:nvSpPr>
        <p:spPr bwMode="auto">
          <a:xfrm>
            <a:off x="2949575" y="2166938"/>
            <a:ext cx="2647950" cy="1185862"/>
          </a:xfrm>
          <a:custGeom>
            <a:avLst/>
            <a:gdLst>
              <a:gd name="T0" fmla="*/ 2147483646 w 1668"/>
              <a:gd name="T1" fmla="*/ 2147483646 h 747"/>
              <a:gd name="T2" fmla="*/ 2147483646 w 1668"/>
              <a:gd name="T3" fmla="*/ 2147483646 h 747"/>
              <a:gd name="T4" fmla="*/ 2147483646 w 1668"/>
              <a:gd name="T5" fmla="*/ 2147483646 h 747"/>
              <a:gd name="T6" fmla="*/ 2147483646 w 1668"/>
              <a:gd name="T7" fmla="*/ 2147483646 h 747"/>
              <a:gd name="T8" fmla="*/ 2147483646 w 1668"/>
              <a:gd name="T9" fmla="*/ 2147483646 h 747"/>
              <a:gd name="T10" fmla="*/ 2147483646 w 1668"/>
              <a:gd name="T11" fmla="*/ 2147483646 h 747"/>
              <a:gd name="T12" fmla="*/ 2147483646 w 1668"/>
              <a:gd name="T13" fmla="*/ 2147483646 h 747"/>
              <a:gd name="T14" fmla="*/ 2147483646 w 1668"/>
              <a:gd name="T15" fmla="*/ 0 h 747"/>
              <a:gd name="T16" fmla="*/ 2147483646 w 1668"/>
              <a:gd name="T17" fmla="*/ 2147483646 h 747"/>
              <a:gd name="T18" fmla="*/ 2147483646 w 1668"/>
              <a:gd name="T19" fmla="*/ 2147483646 h 747"/>
              <a:gd name="T20" fmla="*/ 2147483646 w 1668"/>
              <a:gd name="T21" fmla="*/ 2147483646 h 747"/>
              <a:gd name="T22" fmla="*/ 2147483646 w 1668"/>
              <a:gd name="T23" fmla="*/ 2147483646 h 747"/>
              <a:gd name="T24" fmla="*/ 2147483646 w 1668"/>
              <a:gd name="T25" fmla="*/ 2147483646 h 747"/>
              <a:gd name="T26" fmla="*/ 2147483646 w 1668"/>
              <a:gd name="T27" fmla="*/ 2147483646 h 747"/>
              <a:gd name="T28" fmla="*/ 2147483646 w 1668"/>
              <a:gd name="T29" fmla="*/ 2147483646 h 747"/>
              <a:gd name="T30" fmla="*/ 2147483646 w 1668"/>
              <a:gd name="T31" fmla="*/ 2147483646 h 747"/>
              <a:gd name="T32" fmla="*/ 2147483646 w 1668"/>
              <a:gd name="T33" fmla="*/ 2147483646 h 747"/>
              <a:gd name="T34" fmla="*/ 2147483646 w 1668"/>
              <a:gd name="T35" fmla="*/ 2147483646 h 747"/>
              <a:gd name="T36" fmla="*/ 2147483646 w 1668"/>
              <a:gd name="T37" fmla="*/ 2147483646 h 747"/>
              <a:gd name="T38" fmla="*/ 2147483646 w 1668"/>
              <a:gd name="T39" fmla="*/ 2147483646 h 747"/>
              <a:gd name="T40" fmla="*/ 2147483646 w 1668"/>
              <a:gd name="T41" fmla="*/ 2147483646 h 747"/>
              <a:gd name="T42" fmla="*/ 2147483646 w 1668"/>
              <a:gd name="T43" fmla="*/ 2147483646 h 747"/>
              <a:gd name="T44" fmla="*/ 2147483646 w 1668"/>
              <a:gd name="T45" fmla="*/ 2147483646 h 747"/>
              <a:gd name="T46" fmla="*/ 2147483646 w 1668"/>
              <a:gd name="T47" fmla="*/ 2147483646 h 747"/>
              <a:gd name="T48" fmla="*/ 2147483646 w 1668"/>
              <a:gd name="T49" fmla="*/ 2147483646 h 747"/>
              <a:gd name="T50" fmla="*/ 2147483646 w 1668"/>
              <a:gd name="T51" fmla="*/ 2147483646 h 747"/>
              <a:gd name="T52" fmla="*/ 2147483646 w 1668"/>
              <a:gd name="T53" fmla="*/ 2147483646 h 74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68"/>
              <a:gd name="T82" fmla="*/ 0 h 747"/>
              <a:gd name="T83" fmla="*/ 1668 w 1668"/>
              <a:gd name="T84" fmla="*/ 747 h 74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68" h="747">
                <a:moveTo>
                  <a:pt x="7" y="706"/>
                </a:moveTo>
                <a:cubicBezTo>
                  <a:pt x="11" y="643"/>
                  <a:pt x="0" y="573"/>
                  <a:pt x="55" y="534"/>
                </a:cubicBezTo>
                <a:cubicBezTo>
                  <a:pt x="80" y="498"/>
                  <a:pt x="120" y="479"/>
                  <a:pt x="158" y="459"/>
                </a:cubicBezTo>
                <a:cubicBezTo>
                  <a:pt x="190" y="411"/>
                  <a:pt x="152" y="458"/>
                  <a:pt x="192" y="432"/>
                </a:cubicBezTo>
                <a:cubicBezTo>
                  <a:pt x="207" y="422"/>
                  <a:pt x="218" y="407"/>
                  <a:pt x="233" y="397"/>
                </a:cubicBezTo>
                <a:cubicBezTo>
                  <a:pt x="266" y="349"/>
                  <a:pt x="328" y="286"/>
                  <a:pt x="384" y="267"/>
                </a:cubicBezTo>
                <a:cubicBezTo>
                  <a:pt x="519" y="165"/>
                  <a:pt x="685" y="117"/>
                  <a:pt x="851" y="89"/>
                </a:cubicBezTo>
                <a:cubicBezTo>
                  <a:pt x="995" y="38"/>
                  <a:pt x="1143" y="9"/>
                  <a:pt x="1296" y="0"/>
                </a:cubicBezTo>
                <a:cubicBezTo>
                  <a:pt x="1484" y="4"/>
                  <a:pt x="1512" y="4"/>
                  <a:pt x="1646" y="27"/>
                </a:cubicBezTo>
                <a:cubicBezTo>
                  <a:pt x="1668" y="92"/>
                  <a:pt x="1667" y="82"/>
                  <a:pt x="1646" y="205"/>
                </a:cubicBezTo>
                <a:cubicBezTo>
                  <a:pt x="1643" y="221"/>
                  <a:pt x="1635" y="241"/>
                  <a:pt x="1619" y="246"/>
                </a:cubicBezTo>
                <a:cubicBezTo>
                  <a:pt x="1590" y="256"/>
                  <a:pt x="1604" y="249"/>
                  <a:pt x="1577" y="267"/>
                </a:cubicBezTo>
                <a:cubicBezTo>
                  <a:pt x="1555" y="302"/>
                  <a:pt x="1553" y="284"/>
                  <a:pt x="1523" y="301"/>
                </a:cubicBezTo>
                <a:cubicBezTo>
                  <a:pt x="1477" y="327"/>
                  <a:pt x="1478" y="333"/>
                  <a:pt x="1427" y="342"/>
                </a:cubicBezTo>
                <a:cubicBezTo>
                  <a:pt x="1310" y="430"/>
                  <a:pt x="1100" y="401"/>
                  <a:pt x="981" y="404"/>
                </a:cubicBezTo>
                <a:cubicBezTo>
                  <a:pt x="955" y="410"/>
                  <a:pt x="931" y="419"/>
                  <a:pt x="905" y="425"/>
                </a:cubicBezTo>
                <a:cubicBezTo>
                  <a:pt x="870" y="448"/>
                  <a:pt x="833" y="449"/>
                  <a:pt x="796" y="466"/>
                </a:cubicBezTo>
                <a:cubicBezTo>
                  <a:pt x="757" y="483"/>
                  <a:pt x="726" y="504"/>
                  <a:pt x="686" y="514"/>
                </a:cubicBezTo>
                <a:cubicBezTo>
                  <a:pt x="633" y="549"/>
                  <a:pt x="660" y="536"/>
                  <a:pt x="604" y="555"/>
                </a:cubicBezTo>
                <a:cubicBezTo>
                  <a:pt x="597" y="557"/>
                  <a:pt x="583" y="562"/>
                  <a:pt x="583" y="562"/>
                </a:cubicBezTo>
                <a:cubicBezTo>
                  <a:pt x="557" y="580"/>
                  <a:pt x="539" y="583"/>
                  <a:pt x="508" y="589"/>
                </a:cubicBezTo>
                <a:cubicBezTo>
                  <a:pt x="475" y="611"/>
                  <a:pt x="495" y="601"/>
                  <a:pt x="446" y="617"/>
                </a:cubicBezTo>
                <a:cubicBezTo>
                  <a:pt x="439" y="619"/>
                  <a:pt x="425" y="624"/>
                  <a:pt x="425" y="624"/>
                </a:cubicBezTo>
                <a:cubicBezTo>
                  <a:pt x="389" y="660"/>
                  <a:pt x="362" y="693"/>
                  <a:pt x="316" y="713"/>
                </a:cubicBezTo>
                <a:cubicBezTo>
                  <a:pt x="302" y="719"/>
                  <a:pt x="289" y="727"/>
                  <a:pt x="275" y="733"/>
                </a:cubicBezTo>
                <a:cubicBezTo>
                  <a:pt x="261" y="739"/>
                  <a:pt x="233" y="747"/>
                  <a:pt x="233" y="747"/>
                </a:cubicBezTo>
                <a:cubicBezTo>
                  <a:pt x="156" y="741"/>
                  <a:pt x="77" y="741"/>
                  <a:pt x="7" y="706"/>
                </a:cubicBezTo>
                <a:close/>
              </a:path>
            </a:pathLst>
          </a:custGeom>
          <a:noFill/>
          <a:ln w="38100" cmpd="sng">
            <a:solidFill>
              <a:srgbClr val="33993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0038" name="Oval 22"/>
          <p:cNvSpPr>
            <a:spLocks noChangeArrowheads="1"/>
          </p:cNvSpPr>
          <p:nvPr/>
        </p:nvSpPr>
        <p:spPr bwMode="auto">
          <a:xfrm>
            <a:off x="3240088" y="2889250"/>
            <a:ext cx="142875" cy="144463"/>
          </a:xfrm>
          <a:prstGeom prst="ellipse">
            <a:avLst/>
          </a:prstGeom>
          <a:solidFill>
            <a:srgbClr val="990099"/>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470039" name="Oval 23"/>
          <p:cNvSpPr>
            <a:spLocks noChangeArrowheads="1"/>
          </p:cNvSpPr>
          <p:nvPr/>
        </p:nvSpPr>
        <p:spPr bwMode="auto">
          <a:xfrm>
            <a:off x="4067175" y="2708275"/>
            <a:ext cx="142875" cy="144463"/>
          </a:xfrm>
          <a:prstGeom prst="ellipse">
            <a:avLst/>
          </a:prstGeom>
          <a:solidFill>
            <a:srgbClr val="339933"/>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70033">
                                            <p:txEl>
                                              <p:pRg st="0" end="0"/>
                                            </p:txEl>
                                          </p:spTgt>
                                        </p:tgtEl>
                                        <p:attrNameLst>
                                          <p:attrName>style.visibility</p:attrName>
                                        </p:attrNameLst>
                                      </p:cBhvr>
                                      <p:to>
                                        <p:strVal val="visible"/>
                                      </p:to>
                                    </p:set>
                                    <p:animEffect transition="in" filter="box(in)">
                                      <p:cBhvr>
                                        <p:cTn id="7" dur="500"/>
                                        <p:tgtEl>
                                          <p:spTgt spid="47003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70033">
                                            <p:txEl>
                                              <p:pRg st="1" end="1"/>
                                            </p:txEl>
                                          </p:spTgt>
                                        </p:tgtEl>
                                        <p:attrNameLst>
                                          <p:attrName>style.visibility</p:attrName>
                                        </p:attrNameLst>
                                      </p:cBhvr>
                                      <p:to>
                                        <p:strVal val="visible"/>
                                      </p:to>
                                    </p:set>
                                    <p:animEffect transition="in" filter="box(in)">
                                      <p:cBhvr>
                                        <p:cTn id="10" dur="500"/>
                                        <p:tgtEl>
                                          <p:spTgt spid="47003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470036"/>
                                        </p:tgtEl>
                                        <p:attrNameLst>
                                          <p:attrName>style.visibility</p:attrName>
                                        </p:attrNameLst>
                                      </p:cBhvr>
                                      <p:to>
                                        <p:strVal val="visible"/>
                                      </p:to>
                                    </p:set>
                                    <p:animEffect transition="in" filter="box(in)">
                                      <p:cBhvr>
                                        <p:cTn id="15" dur="500"/>
                                        <p:tgtEl>
                                          <p:spTgt spid="470036"/>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470037"/>
                                        </p:tgtEl>
                                        <p:attrNameLst>
                                          <p:attrName>style.visibility</p:attrName>
                                        </p:attrNameLst>
                                      </p:cBhvr>
                                      <p:to>
                                        <p:strVal val="visible"/>
                                      </p:to>
                                    </p:set>
                                    <p:animEffect transition="in" filter="box(in)">
                                      <p:cBhvr>
                                        <p:cTn id="18" dur="500"/>
                                        <p:tgtEl>
                                          <p:spTgt spid="47003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470033">
                                            <p:txEl>
                                              <p:pRg st="2" end="2"/>
                                            </p:txEl>
                                          </p:spTgt>
                                        </p:tgtEl>
                                        <p:attrNameLst>
                                          <p:attrName>style.visibility</p:attrName>
                                        </p:attrNameLst>
                                      </p:cBhvr>
                                      <p:to>
                                        <p:strVal val="visible"/>
                                      </p:to>
                                    </p:set>
                                    <p:animEffect transition="in" filter="box(in)">
                                      <p:cBhvr>
                                        <p:cTn id="23" dur="500"/>
                                        <p:tgtEl>
                                          <p:spTgt spid="470033">
                                            <p:txEl>
                                              <p:pRg st="2" end="2"/>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470033">
                                            <p:txEl>
                                              <p:pRg st="3" end="3"/>
                                            </p:txEl>
                                          </p:spTgt>
                                        </p:tgtEl>
                                        <p:attrNameLst>
                                          <p:attrName>style.visibility</p:attrName>
                                        </p:attrNameLst>
                                      </p:cBhvr>
                                      <p:to>
                                        <p:strVal val="visible"/>
                                      </p:to>
                                    </p:set>
                                    <p:animEffect transition="in" filter="box(in)">
                                      <p:cBhvr>
                                        <p:cTn id="26" dur="500"/>
                                        <p:tgtEl>
                                          <p:spTgt spid="470033">
                                            <p:txEl>
                                              <p:pRg st="3" end="3"/>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470033">
                                            <p:txEl>
                                              <p:pRg st="4" end="4"/>
                                            </p:txEl>
                                          </p:spTgt>
                                        </p:tgtEl>
                                        <p:attrNameLst>
                                          <p:attrName>style.visibility</p:attrName>
                                        </p:attrNameLst>
                                      </p:cBhvr>
                                      <p:to>
                                        <p:strVal val="visible"/>
                                      </p:to>
                                    </p:set>
                                    <p:animEffect transition="in" filter="box(in)">
                                      <p:cBhvr>
                                        <p:cTn id="29" dur="500"/>
                                        <p:tgtEl>
                                          <p:spTgt spid="470033">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470038"/>
                                        </p:tgtEl>
                                        <p:attrNameLst>
                                          <p:attrName>style.visibility</p:attrName>
                                        </p:attrNameLst>
                                      </p:cBhvr>
                                      <p:to>
                                        <p:strVal val="visible"/>
                                      </p:to>
                                    </p:set>
                                    <p:animEffect transition="in" filter="box(in)">
                                      <p:cBhvr>
                                        <p:cTn id="34" dur="500"/>
                                        <p:tgtEl>
                                          <p:spTgt spid="47003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470039"/>
                                        </p:tgtEl>
                                        <p:attrNameLst>
                                          <p:attrName>style.visibility</p:attrName>
                                        </p:attrNameLst>
                                      </p:cBhvr>
                                      <p:to>
                                        <p:strVal val="visible"/>
                                      </p:to>
                                    </p:set>
                                    <p:animEffect transition="in" filter="box(in)">
                                      <p:cBhvr>
                                        <p:cTn id="39" dur="500"/>
                                        <p:tgtEl>
                                          <p:spTgt spid="47003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grpId="1" nodeType="clickEffect">
                                  <p:stCondLst>
                                    <p:cond delay="0"/>
                                  </p:stCondLst>
                                  <p:childTnLst>
                                    <p:set>
                                      <p:cBhvr>
                                        <p:cTn id="43" dur="1" fill="hold">
                                          <p:stCondLst>
                                            <p:cond delay="0"/>
                                          </p:stCondLst>
                                        </p:cTn>
                                        <p:tgtEl>
                                          <p:spTgt spid="470039"/>
                                        </p:tgtEl>
                                        <p:attrNameLst>
                                          <p:attrName>style.visibility</p:attrName>
                                        </p:attrNameLst>
                                      </p:cBhvr>
                                      <p:to>
                                        <p:strVal val="visible"/>
                                      </p:to>
                                    </p:set>
                                    <p:animEffect transition="in" filter="box(in)">
                                      <p:cBhvr>
                                        <p:cTn id="44" dur="500"/>
                                        <p:tgtEl>
                                          <p:spTgt spid="470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36" grpId="0" animBg="1"/>
      <p:bldP spid="470037" grpId="0" animBg="1"/>
      <p:bldP spid="470038" grpId="0" animBg="1"/>
      <p:bldP spid="470039" grpId="0" animBg="1"/>
      <p:bldP spid="470039"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7773BA29-B382-4FEA-B768-640E838DC943}" type="slidenum">
              <a:rPr lang="en-US" altLang="zh-CN" smtClean="0"/>
              <a:pPr/>
              <a:t>43</a:t>
            </a:fld>
            <a:endParaRPr lang="en-US" altLang="zh-CN"/>
          </a:p>
        </p:txBody>
      </p:sp>
      <p:sp>
        <p:nvSpPr>
          <p:cNvPr id="471044" name="Rectangle 4"/>
          <p:cNvSpPr>
            <a:spLocks noChangeArrowheads="1"/>
          </p:cNvSpPr>
          <p:nvPr/>
        </p:nvSpPr>
        <p:spPr bwMode="auto">
          <a:xfrm>
            <a:off x="0" y="152400"/>
            <a:ext cx="9144000" cy="4648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SimSun" panose="02010600030101010101" pitchFamily="2" charset="-122"/>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SimSun"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SimSun"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algn="just" eaLnBrk="1" hangingPunct="1">
              <a:lnSpc>
                <a:spcPct val="120000"/>
              </a:lnSpc>
              <a:buFont typeface="Wingdings" panose="05000000000000000000" pitchFamily="2" charset="2"/>
              <a:buNone/>
            </a:pPr>
            <a:r>
              <a:rPr lang="en-US" altLang="zh-CN" sz="2100" b="1"/>
              <a:t>     M</a:t>
            </a:r>
            <a:r>
              <a:rPr lang="en-US" altLang="zh-CN" sz="2100" b="1" baseline="-30000"/>
              <a:t>1</a:t>
            </a:r>
            <a:r>
              <a:rPr lang="en-US" altLang="zh-CN" sz="2100" b="1"/>
              <a:t>={1.66</a:t>
            </a:r>
            <a:r>
              <a:rPr lang="zh-CN" altLang="en-US" sz="2100" b="1"/>
              <a:t>，</a:t>
            </a:r>
            <a:r>
              <a:rPr lang="en-US" altLang="zh-CN" sz="2100" b="1"/>
              <a:t>0.66}</a:t>
            </a:r>
            <a:r>
              <a:rPr lang="zh-CN" altLang="en-US" sz="2100" b="1"/>
              <a:t>；</a:t>
            </a:r>
            <a:r>
              <a:rPr lang="en-US" altLang="zh-CN" sz="2100" b="1"/>
              <a:t>  M</a:t>
            </a:r>
            <a:r>
              <a:rPr lang="en-US" altLang="zh-CN" sz="2100" b="1" baseline="-30000"/>
              <a:t>2</a:t>
            </a:r>
            <a:r>
              <a:rPr lang="en-US" altLang="zh-CN" sz="2100" b="1"/>
              <a:t>={3.25</a:t>
            </a:r>
            <a:r>
              <a:rPr lang="zh-CN" altLang="en-US" sz="2100" b="1"/>
              <a:t>，</a:t>
            </a:r>
            <a:r>
              <a:rPr lang="en-US" altLang="zh-CN" sz="2100" b="1"/>
              <a:t>1.00}</a:t>
            </a:r>
            <a:r>
              <a:rPr lang="zh-CN" altLang="en-US" sz="2100" b="1"/>
              <a:t>；</a:t>
            </a:r>
            <a:endParaRPr lang="zh-CN" altLang="en-US" b="1">
              <a:latin typeface="SimSun" panose="02010600030101010101" pitchFamily="2" charset="-122"/>
            </a:endParaRPr>
          </a:p>
          <a:p>
            <a:pPr algn="just" eaLnBrk="1" hangingPunct="1">
              <a:lnSpc>
                <a:spcPct val="120000"/>
              </a:lnSpc>
            </a:pPr>
            <a:endParaRPr lang="zh-CN" altLang="en-US" b="1">
              <a:latin typeface="SimSun" panose="02010600030101010101" pitchFamily="2" charset="-122"/>
            </a:endParaRPr>
          </a:p>
          <a:p>
            <a:pPr algn="just" eaLnBrk="1" hangingPunct="1">
              <a:lnSpc>
                <a:spcPct val="120000"/>
              </a:lnSpc>
            </a:pPr>
            <a:endParaRPr lang="zh-CN" altLang="en-US" b="1">
              <a:latin typeface="SimSun" panose="02010600030101010101" pitchFamily="2" charset="-122"/>
            </a:endParaRPr>
          </a:p>
          <a:p>
            <a:pPr algn="just" eaLnBrk="1" hangingPunct="1">
              <a:lnSpc>
                <a:spcPct val="120000"/>
              </a:lnSpc>
            </a:pPr>
            <a:r>
              <a:rPr lang="zh-CN" altLang="en-US" b="1">
                <a:latin typeface="SimSun" panose="02010600030101010101" pitchFamily="2" charset="-122"/>
              </a:rPr>
              <a:t>样本初始随机分布之后，方差是：</a:t>
            </a:r>
          </a:p>
          <a:p>
            <a:pPr lvl="1" algn="just" eaLnBrk="1" hangingPunct="1">
              <a:lnSpc>
                <a:spcPct val="120000"/>
              </a:lnSpc>
              <a:spcBef>
                <a:spcPct val="40000"/>
              </a:spcBef>
            </a:pPr>
            <a:r>
              <a:rPr lang="en-US" altLang="zh-CN" b="1">
                <a:latin typeface="SimSun" panose="02010600030101010101" pitchFamily="2" charset="-122"/>
              </a:rPr>
              <a:t>e</a:t>
            </a:r>
            <a:r>
              <a:rPr lang="en-US" altLang="zh-CN" b="1" baseline="-30000">
                <a:latin typeface="SimSun" panose="02010600030101010101" pitchFamily="2" charset="-122"/>
              </a:rPr>
              <a:t>1</a:t>
            </a:r>
            <a:r>
              <a:rPr lang="en-US" altLang="zh-CN" b="1" baseline="30000">
                <a:latin typeface="SimSun" panose="02010600030101010101" pitchFamily="2" charset="-122"/>
              </a:rPr>
              <a:t>2</a:t>
            </a:r>
            <a:r>
              <a:rPr lang="en-US" altLang="zh-CN" b="1">
                <a:latin typeface="SimSun" panose="02010600030101010101" pitchFamily="2" charset="-122"/>
              </a:rPr>
              <a:t>=[(0-1.66)</a:t>
            </a:r>
            <a:r>
              <a:rPr lang="en-US" altLang="zh-CN" b="1" baseline="30000">
                <a:latin typeface="SimSun" panose="02010600030101010101" pitchFamily="2" charset="-122"/>
              </a:rPr>
              <a:t>2</a:t>
            </a:r>
            <a:r>
              <a:rPr lang="en-US" altLang="zh-CN" b="1">
                <a:latin typeface="SimSun" panose="02010600030101010101" pitchFamily="2" charset="-122"/>
              </a:rPr>
              <a:t>+(2-0.66)</a:t>
            </a:r>
            <a:r>
              <a:rPr lang="en-US" altLang="zh-CN" b="1" baseline="30000">
                <a:latin typeface="SimSun" panose="02010600030101010101" pitchFamily="2" charset="-122"/>
              </a:rPr>
              <a:t>2</a:t>
            </a:r>
            <a:r>
              <a:rPr lang="en-US" altLang="zh-CN" b="1">
                <a:latin typeface="SimSun" panose="02010600030101010101" pitchFamily="2" charset="-122"/>
              </a:rPr>
              <a:t>]+[(0-1.66)</a:t>
            </a:r>
            <a:r>
              <a:rPr lang="en-US" altLang="zh-CN" b="1" baseline="30000">
                <a:latin typeface="SimSun" panose="02010600030101010101" pitchFamily="2" charset="-122"/>
              </a:rPr>
              <a:t>2</a:t>
            </a:r>
            <a:r>
              <a:rPr lang="en-US" altLang="zh-CN" b="1">
                <a:latin typeface="SimSun" panose="02010600030101010101" pitchFamily="2" charset="-122"/>
              </a:rPr>
              <a:t>+(0-0.66)</a:t>
            </a:r>
            <a:r>
              <a:rPr lang="en-US" altLang="zh-CN" b="1" baseline="30000">
                <a:latin typeface="SimSun" panose="02010600030101010101" pitchFamily="2" charset="-122"/>
              </a:rPr>
              <a:t>2</a:t>
            </a:r>
            <a:r>
              <a:rPr lang="en-US" altLang="zh-CN" b="1">
                <a:latin typeface="SimSun" panose="02010600030101010101" pitchFamily="2" charset="-122"/>
              </a:rPr>
              <a:t>]+[(5-1.66)</a:t>
            </a:r>
            <a:r>
              <a:rPr lang="en-US" altLang="zh-CN" b="1" baseline="30000">
                <a:latin typeface="SimSun" panose="02010600030101010101" pitchFamily="2" charset="-122"/>
              </a:rPr>
              <a:t>2</a:t>
            </a:r>
            <a:r>
              <a:rPr lang="en-US" altLang="zh-CN" b="1">
                <a:latin typeface="SimSun" panose="02010600030101010101" pitchFamily="2" charset="-122"/>
              </a:rPr>
              <a:t>+(0-0.66)</a:t>
            </a:r>
            <a:r>
              <a:rPr lang="en-US" altLang="zh-CN" b="1" baseline="30000">
                <a:latin typeface="SimSun" panose="02010600030101010101" pitchFamily="2" charset="-122"/>
              </a:rPr>
              <a:t>2</a:t>
            </a:r>
            <a:r>
              <a:rPr lang="en-US" altLang="zh-CN" b="1">
                <a:latin typeface="SimSun" panose="02010600030101010101" pitchFamily="2" charset="-122"/>
              </a:rPr>
              <a:t>]=19.36</a:t>
            </a:r>
            <a:r>
              <a:rPr lang="zh-CN" altLang="en-US" b="1">
                <a:latin typeface="SimSun" panose="02010600030101010101" pitchFamily="2" charset="-122"/>
              </a:rPr>
              <a:t>；</a:t>
            </a:r>
          </a:p>
          <a:p>
            <a:pPr lvl="1" algn="just" eaLnBrk="1" hangingPunct="1">
              <a:lnSpc>
                <a:spcPct val="120000"/>
              </a:lnSpc>
            </a:pPr>
            <a:r>
              <a:rPr lang="en-US" altLang="zh-CN" b="1">
                <a:latin typeface="SimSun" panose="02010600030101010101" pitchFamily="2" charset="-122"/>
              </a:rPr>
              <a:t>e</a:t>
            </a:r>
            <a:r>
              <a:rPr lang="en-US" altLang="zh-CN" b="1" baseline="-30000">
                <a:latin typeface="SimSun" panose="02010600030101010101" pitchFamily="2" charset="-122"/>
              </a:rPr>
              <a:t>2</a:t>
            </a:r>
            <a:r>
              <a:rPr lang="en-US" altLang="zh-CN" b="1" baseline="30000">
                <a:latin typeface="SimSun" panose="02010600030101010101" pitchFamily="2" charset="-122"/>
              </a:rPr>
              <a:t>2</a:t>
            </a:r>
            <a:r>
              <a:rPr lang="en-US" altLang="zh-CN" b="1">
                <a:latin typeface="SimSun" panose="02010600030101010101" pitchFamily="2" charset="-122"/>
              </a:rPr>
              <a:t>=8.12</a:t>
            </a:r>
            <a:r>
              <a:rPr lang="zh-CN" altLang="en-US" b="1">
                <a:latin typeface="SimSun" panose="02010600030101010101" pitchFamily="2" charset="-122"/>
              </a:rPr>
              <a:t>；</a:t>
            </a:r>
          </a:p>
          <a:p>
            <a:pPr algn="just" eaLnBrk="1" hangingPunct="1">
              <a:lnSpc>
                <a:spcPct val="120000"/>
              </a:lnSpc>
            </a:pPr>
            <a:r>
              <a:rPr lang="zh-CN" altLang="en-US" b="1">
                <a:solidFill>
                  <a:srgbClr val="CC0000"/>
                </a:solidFill>
                <a:latin typeface="SimSun" panose="02010600030101010101" pitchFamily="2" charset="-122"/>
              </a:rPr>
              <a:t>总体平方误差</a:t>
            </a:r>
            <a:r>
              <a:rPr lang="zh-CN" altLang="en-US" b="1">
                <a:latin typeface="SimSun" panose="02010600030101010101" pitchFamily="2" charset="-122"/>
              </a:rPr>
              <a:t>是：</a:t>
            </a:r>
          </a:p>
          <a:p>
            <a:pPr algn="just" eaLnBrk="1" hangingPunct="1">
              <a:lnSpc>
                <a:spcPct val="120000"/>
              </a:lnSpc>
              <a:buFont typeface="Wingdings" panose="05000000000000000000" pitchFamily="2" charset="2"/>
              <a:buNone/>
            </a:pPr>
            <a:r>
              <a:rPr lang="en-US" altLang="zh-CN" b="1">
                <a:latin typeface="SimSun" panose="02010600030101010101" pitchFamily="2" charset="-122"/>
              </a:rPr>
              <a:t>    E</a:t>
            </a:r>
            <a:r>
              <a:rPr lang="en-US" altLang="zh-CN" b="1" baseline="30000">
                <a:latin typeface="SimSun" panose="02010600030101010101" pitchFamily="2" charset="-122"/>
              </a:rPr>
              <a:t>2</a:t>
            </a:r>
            <a:r>
              <a:rPr lang="zh-CN" altLang="en-US" b="1">
                <a:latin typeface="SimSun" panose="02010600030101010101" pitchFamily="2" charset="-122"/>
              </a:rPr>
              <a:t>＝</a:t>
            </a:r>
            <a:r>
              <a:rPr lang="en-US" altLang="zh-CN" b="1">
                <a:latin typeface="SimSun" panose="02010600030101010101" pitchFamily="2" charset="-122"/>
              </a:rPr>
              <a:t>e</a:t>
            </a:r>
            <a:r>
              <a:rPr lang="en-US" altLang="zh-CN" b="1" baseline="-30000">
                <a:latin typeface="SimSun" panose="02010600030101010101" pitchFamily="2" charset="-122"/>
              </a:rPr>
              <a:t>1</a:t>
            </a:r>
            <a:r>
              <a:rPr lang="en-US" altLang="zh-CN" b="1" baseline="30000">
                <a:latin typeface="SimSun" panose="02010600030101010101" pitchFamily="2" charset="-122"/>
              </a:rPr>
              <a:t>2</a:t>
            </a:r>
            <a:r>
              <a:rPr lang="en-US" altLang="zh-CN" b="1">
                <a:latin typeface="SimSun" panose="02010600030101010101" pitchFamily="2" charset="-122"/>
              </a:rPr>
              <a:t>+e</a:t>
            </a:r>
            <a:r>
              <a:rPr lang="en-US" altLang="zh-CN" b="1" baseline="-30000">
                <a:latin typeface="SimSun" panose="02010600030101010101" pitchFamily="2" charset="-122"/>
              </a:rPr>
              <a:t>2</a:t>
            </a:r>
            <a:r>
              <a:rPr lang="en-US" altLang="zh-CN" b="1" baseline="30000">
                <a:latin typeface="SimSun" panose="02010600030101010101" pitchFamily="2" charset="-122"/>
              </a:rPr>
              <a:t>2</a:t>
            </a:r>
            <a:r>
              <a:rPr lang="zh-CN" altLang="en-US" b="1">
                <a:latin typeface="SimSun" panose="02010600030101010101" pitchFamily="2" charset="-122"/>
              </a:rPr>
              <a:t>＝</a:t>
            </a:r>
            <a:r>
              <a:rPr lang="en-US" altLang="zh-CN" b="1">
                <a:latin typeface="SimSun" panose="02010600030101010101" pitchFamily="2" charset="-122"/>
              </a:rPr>
              <a:t>19.36+8.12</a:t>
            </a:r>
            <a:r>
              <a:rPr lang="zh-CN" altLang="en-US" b="1">
                <a:latin typeface="SimSun" panose="02010600030101010101" pitchFamily="2" charset="-122"/>
              </a:rPr>
              <a:t>＝</a:t>
            </a:r>
            <a:r>
              <a:rPr lang="en-US" altLang="zh-CN" b="1">
                <a:latin typeface="SimSun" panose="02010600030101010101" pitchFamily="2" charset="-122"/>
              </a:rPr>
              <a:t>27.48</a:t>
            </a:r>
            <a:endParaRPr lang="zh-CN" altLang="en-US" b="1">
              <a:latin typeface="SimSun" panose="02010600030101010101" pitchFamily="2" charset="-122"/>
            </a:endParaRPr>
          </a:p>
        </p:txBody>
      </p:sp>
      <p:graphicFrame>
        <p:nvGraphicFramePr>
          <p:cNvPr id="90116" name="Object 6"/>
          <p:cNvGraphicFramePr>
            <a:graphicFrameLocks noChangeAspect="1"/>
          </p:cNvGraphicFramePr>
          <p:nvPr/>
        </p:nvGraphicFramePr>
        <p:xfrm>
          <a:off x="2159000" y="728663"/>
          <a:ext cx="3563938" cy="1262062"/>
        </p:xfrm>
        <a:graphic>
          <a:graphicData uri="http://schemas.openxmlformats.org/presentationml/2006/ole">
            <mc:AlternateContent xmlns:mc="http://schemas.openxmlformats.org/markup-compatibility/2006">
              <mc:Choice xmlns:v="urn:schemas-microsoft-com:vml" Requires="v">
                <p:oleObj spid="_x0000_s90501" r:id="rId4" imgW="1396394" imgH="495085" progId="Equation.3">
                  <p:embed/>
                </p:oleObj>
              </mc:Choice>
              <mc:Fallback>
                <p:oleObj r:id="rId4" imgW="1396394" imgH="495085" progId="Equation.3">
                  <p:embed/>
                  <p:pic>
                    <p:nvPicPr>
                      <p:cNvPr id="0" name="Picture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9000" y="728663"/>
                        <a:ext cx="3563938" cy="1262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17" name="Text Box 7"/>
          <p:cNvSpPr txBox="1">
            <a:spLocks noChangeArrowheads="1"/>
          </p:cNvSpPr>
          <p:nvPr/>
        </p:nvSpPr>
        <p:spPr bwMode="auto">
          <a:xfrm>
            <a:off x="719138" y="1052513"/>
            <a:ext cx="14081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zh-CN" altLang="en-US" sz="3200" b="1">
                <a:ea typeface="楷体_GB2312" pitchFamily="49" charset="-122"/>
              </a:rPr>
              <a:t>计算：</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71044">
                                            <p:txEl>
                                              <p:pRg st="3" end="3"/>
                                            </p:txEl>
                                          </p:spTgt>
                                        </p:tgtEl>
                                        <p:attrNameLst>
                                          <p:attrName>style.visibility</p:attrName>
                                        </p:attrNameLst>
                                      </p:cBhvr>
                                      <p:to>
                                        <p:strVal val="visible"/>
                                      </p:to>
                                    </p:set>
                                    <p:animEffect transition="in" filter="box(in)">
                                      <p:cBhvr>
                                        <p:cTn id="7" dur="500"/>
                                        <p:tgtEl>
                                          <p:spTgt spid="471044">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71044">
                                            <p:txEl>
                                              <p:pRg st="4" end="4"/>
                                            </p:txEl>
                                          </p:spTgt>
                                        </p:tgtEl>
                                        <p:attrNameLst>
                                          <p:attrName>style.visibility</p:attrName>
                                        </p:attrNameLst>
                                      </p:cBhvr>
                                      <p:to>
                                        <p:strVal val="visible"/>
                                      </p:to>
                                    </p:set>
                                    <p:animEffect transition="in" filter="box(in)">
                                      <p:cBhvr>
                                        <p:cTn id="12" dur="500"/>
                                        <p:tgtEl>
                                          <p:spTgt spid="471044">
                                            <p:txEl>
                                              <p:pRg st="4" end="4"/>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71044">
                                            <p:txEl>
                                              <p:pRg st="5" end="5"/>
                                            </p:txEl>
                                          </p:spTgt>
                                        </p:tgtEl>
                                        <p:attrNameLst>
                                          <p:attrName>style.visibility</p:attrName>
                                        </p:attrNameLst>
                                      </p:cBhvr>
                                      <p:to>
                                        <p:strVal val="visible"/>
                                      </p:to>
                                    </p:set>
                                    <p:animEffect transition="in" filter="box(in)">
                                      <p:cBhvr>
                                        <p:cTn id="15" dur="500"/>
                                        <p:tgtEl>
                                          <p:spTgt spid="471044">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471044">
                                            <p:txEl>
                                              <p:pRg st="6" end="6"/>
                                            </p:txEl>
                                          </p:spTgt>
                                        </p:tgtEl>
                                        <p:attrNameLst>
                                          <p:attrName>style.visibility</p:attrName>
                                        </p:attrNameLst>
                                      </p:cBhvr>
                                      <p:to>
                                        <p:strVal val="visible"/>
                                      </p:to>
                                    </p:set>
                                    <p:animEffect transition="in" filter="box(in)">
                                      <p:cBhvr>
                                        <p:cTn id="20" dur="500"/>
                                        <p:tgtEl>
                                          <p:spTgt spid="471044">
                                            <p:txEl>
                                              <p:pRg st="6" end="6"/>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471044">
                                            <p:txEl>
                                              <p:pRg st="7" end="7"/>
                                            </p:txEl>
                                          </p:spTgt>
                                        </p:tgtEl>
                                        <p:attrNameLst>
                                          <p:attrName>style.visibility</p:attrName>
                                        </p:attrNameLst>
                                      </p:cBhvr>
                                      <p:to>
                                        <p:strVal val="visible"/>
                                      </p:to>
                                    </p:set>
                                    <p:animEffect transition="in" filter="box(in)">
                                      <p:cBhvr>
                                        <p:cTn id="23" dur="500"/>
                                        <p:tgtEl>
                                          <p:spTgt spid="47104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B179F85B-16D9-496E-846E-521793C4899D}" type="slidenum">
              <a:rPr lang="en-US" altLang="zh-CN" smtClean="0"/>
              <a:pPr/>
              <a:t>44</a:t>
            </a:fld>
            <a:endParaRPr lang="en-US" altLang="zh-CN"/>
          </a:p>
        </p:txBody>
      </p:sp>
      <p:sp>
        <p:nvSpPr>
          <p:cNvPr id="472068" name="Rectangle 4"/>
          <p:cNvSpPr>
            <a:spLocks noChangeArrowheads="1"/>
          </p:cNvSpPr>
          <p:nvPr/>
        </p:nvSpPr>
        <p:spPr bwMode="auto">
          <a:xfrm>
            <a:off x="0" y="0"/>
            <a:ext cx="9144000" cy="432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SimSun" panose="02010600030101010101" pitchFamily="2" charset="-122"/>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SimSun"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SimSun"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algn="just" eaLnBrk="1" hangingPunct="1">
              <a:lnSpc>
                <a:spcPct val="120000"/>
              </a:lnSpc>
              <a:spcBef>
                <a:spcPct val="0"/>
              </a:spcBef>
            </a:pPr>
            <a:r>
              <a:rPr lang="zh-CN" altLang="en-US" sz="2600" b="1"/>
              <a:t>第</a:t>
            </a:r>
            <a:r>
              <a:rPr lang="en-US" altLang="zh-CN" sz="2600" b="1"/>
              <a:t>2</a:t>
            </a:r>
            <a:r>
              <a:rPr lang="zh-CN" altLang="en-US" sz="2600" b="1"/>
              <a:t>步：取距离其中一个质心（</a:t>
            </a:r>
            <a:r>
              <a:rPr lang="en-US" altLang="zh-CN" sz="2600" b="1"/>
              <a:t>M</a:t>
            </a:r>
            <a:r>
              <a:rPr lang="en-US" altLang="zh-CN" sz="2600" b="1" baseline="-30000"/>
              <a:t>1</a:t>
            </a:r>
            <a:r>
              <a:rPr lang="zh-CN" altLang="en-US" sz="2600" b="1"/>
              <a:t>或</a:t>
            </a:r>
            <a:r>
              <a:rPr lang="en-US" altLang="zh-CN" sz="2600" b="1"/>
              <a:t>M</a:t>
            </a:r>
            <a:r>
              <a:rPr lang="en-US" altLang="zh-CN" sz="2600" b="1" baseline="-30000"/>
              <a:t>2</a:t>
            </a:r>
            <a:r>
              <a:rPr lang="zh-CN" altLang="en-US" sz="2600" b="1"/>
              <a:t>）</a:t>
            </a:r>
            <a:r>
              <a:rPr lang="zh-CN" altLang="en-US" sz="2600" b="1" u="sng">
                <a:solidFill>
                  <a:srgbClr val="CC0000"/>
                </a:solidFill>
              </a:rPr>
              <a:t>最小</a:t>
            </a:r>
            <a:r>
              <a:rPr lang="zh-CN" altLang="en-US" sz="2600" b="1"/>
              <a:t>的距离分配所有样本，簇内样本的重新分布如下：</a:t>
            </a:r>
            <a:endParaRPr lang="zh-CN" altLang="en-US" sz="2600" b="1">
              <a:cs typeface="Times New Roman" panose="02020603050405020304" pitchFamily="18" charset="0"/>
            </a:endParaRPr>
          </a:p>
          <a:p>
            <a:pPr lvl="1" algn="just" eaLnBrk="1" hangingPunct="1">
              <a:lnSpc>
                <a:spcPct val="120000"/>
              </a:lnSpc>
              <a:spcBef>
                <a:spcPct val="0"/>
              </a:spcBef>
            </a:pPr>
            <a:r>
              <a:rPr lang="en-US" altLang="zh-CN" sz="2200" b="1"/>
              <a:t>d(M</a:t>
            </a:r>
            <a:r>
              <a:rPr lang="en-US" altLang="zh-CN" sz="2200" b="1" baseline="-30000"/>
              <a:t>1</a:t>
            </a:r>
            <a:r>
              <a:rPr lang="en-US" altLang="zh-CN" sz="2200" b="1"/>
              <a:t>,X</a:t>
            </a:r>
            <a:r>
              <a:rPr lang="en-US" altLang="zh-CN" sz="2200" b="1" baseline="-30000"/>
              <a:t>1</a:t>
            </a:r>
            <a:r>
              <a:rPr lang="en-US" altLang="zh-CN" sz="2200" b="1"/>
              <a:t>)=(1.66</a:t>
            </a:r>
            <a:r>
              <a:rPr lang="en-US" altLang="zh-CN" sz="2200" b="1" baseline="30000"/>
              <a:t>2</a:t>
            </a:r>
            <a:r>
              <a:rPr lang="en-US" altLang="zh-CN" sz="2200" b="1"/>
              <a:t>+1.34</a:t>
            </a:r>
            <a:r>
              <a:rPr lang="en-US" altLang="zh-CN" sz="2200" b="1" baseline="30000"/>
              <a:t>2</a:t>
            </a:r>
            <a:r>
              <a:rPr lang="en-US" altLang="zh-CN" sz="2200" b="1"/>
              <a:t>)</a:t>
            </a:r>
            <a:r>
              <a:rPr lang="en-US" altLang="zh-CN" sz="2200" b="1" baseline="30000"/>
              <a:t>1/2</a:t>
            </a:r>
            <a:r>
              <a:rPr lang="en-US" altLang="zh-CN" sz="2200" b="1"/>
              <a:t>=2.14 </a:t>
            </a:r>
          </a:p>
          <a:p>
            <a:pPr lvl="1" algn="just" eaLnBrk="1" hangingPunct="1">
              <a:lnSpc>
                <a:spcPct val="120000"/>
              </a:lnSpc>
              <a:spcBef>
                <a:spcPct val="0"/>
              </a:spcBef>
            </a:pPr>
            <a:r>
              <a:rPr lang="en-US" altLang="zh-CN" sz="2200" b="1"/>
              <a:t> d(M</a:t>
            </a:r>
            <a:r>
              <a:rPr lang="en-US" altLang="zh-CN" sz="2200" b="1" baseline="-30000"/>
              <a:t>2</a:t>
            </a:r>
            <a:r>
              <a:rPr lang="en-US" altLang="zh-CN" sz="2200" b="1"/>
              <a:t>,X</a:t>
            </a:r>
            <a:r>
              <a:rPr lang="en-US" altLang="zh-CN" sz="2200" b="1" baseline="-30000"/>
              <a:t>1</a:t>
            </a:r>
            <a:r>
              <a:rPr lang="en-US" altLang="zh-CN" sz="2200" b="1"/>
              <a:t>)=3.40 ==&gt;X</a:t>
            </a:r>
            <a:r>
              <a:rPr lang="en-US" altLang="zh-CN" sz="2200" b="1" baseline="-30000"/>
              <a:t>1</a:t>
            </a:r>
            <a:r>
              <a:rPr lang="en-US" altLang="zh-CN" sz="2200" b="1"/>
              <a:t>∈C</a:t>
            </a:r>
            <a:r>
              <a:rPr lang="en-US" altLang="zh-CN" sz="2200" b="1" baseline="-30000"/>
              <a:t>1</a:t>
            </a:r>
            <a:r>
              <a:rPr lang="zh-CN" altLang="en-US" sz="2200" b="1"/>
              <a:t>；</a:t>
            </a:r>
            <a:endParaRPr lang="zh-CN" altLang="en-US" sz="2200" b="1">
              <a:cs typeface="Times New Roman" panose="02020603050405020304" pitchFamily="18" charset="0"/>
            </a:endParaRPr>
          </a:p>
          <a:p>
            <a:pPr lvl="1" algn="just" eaLnBrk="1" hangingPunct="1">
              <a:lnSpc>
                <a:spcPct val="120000"/>
              </a:lnSpc>
              <a:spcBef>
                <a:spcPct val="0"/>
              </a:spcBef>
            </a:pPr>
            <a:r>
              <a:rPr lang="en-US" altLang="zh-CN" sz="2200" b="1"/>
              <a:t>d(M</a:t>
            </a:r>
            <a:r>
              <a:rPr lang="en-US" altLang="zh-CN" sz="2200" b="1" baseline="-30000"/>
              <a:t>1</a:t>
            </a:r>
            <a:r>
              <a:rPr lang="en-US" altLang="zh-CN" sz="2200" b="1"/>
              <a:t>,X</a:t>
            </a:r>
            <a:r>
              <a:rPr lang="en-US" altLang="zh-CN" sz="2200" b="1" baseline="-30000"/>
              <a:t>2</a:t>
            </a:r>
            <a:r>
              <a:rPr lang="en-US" altLang="zh-CN" sz="2200" b="1"/>
              <a:t>)=1.79 </a:t>
            </a:r>
            <a:r>
              <a:rPr lang="zh-CN" altLang="en-US" sz="2200" b="1"/>
              <a:t>和 </a:t>
            </a:r>
            <a:r>
              <a:rPr lang="en-US" altLang="zh-CN" sz="2200" b="1"/>
              <a:t>d(M</a:t>
            </a:r>
            <a:r>
              <a:rPr lang="en-US" altLang="zh-CN" sz="2200" b="1" baseline="-30000"/>
              <a:t>2</a:t>
            </a:r>
            <a:r>
              <a:rPr lang="en-US" altLang="zh-CN" sz="2200" b="1"/>
              <a:t>,X</a:t>
            </a:r>
            <a:r>
              <a:rPr lang="en-US" altLang="zh-CN" sz="2200" b="1" baseline="-30000"/>
              <a:t>2</a:t>
            </a:r>
            <a:r>
              <a:rPr lang="en-US" altLang="zh-CN" sz="2200" b="1"/>
              <a:t>)=3.40 ==&gt;X</a:t>
            </a:r>
            <a:r>
              <a:rPr lang="en-US" altLang="zh-CN" sz="2200" b="1" baseline="-30000"/>
              <a:t>2</a:t>
            </a:r>
            <a:r>
              <a:rPr lang="en-US" altLang="zh-CN" sz="2200" b="1"/>
              <a:t>∈C</a:t>
            </a:r>
            <a:r>
              <a:rPr lang="en-US" altLang="zh-CN" sz="2200" b="1" baseline="-30000"/>
              <a:t>1</a:t>
            </a:r>
            <a:endParaRPr lang="en-US" altLang="zh-CN" sz="2200" b="1">
              <a:cs typeface="Times New Roman" panose="02020603050405020304" pitchFamily="18" charset="0"/>
            </a:endParaRPr>
          </a:p>
          <a:p>
            <a:pPr lvl="1" algn="just" eaLnBrk="1" hangingPunct="1">
              <a:lnSpc>
                <a:spcPct val="120000"/>
              </a:lnSpc>
              <a:spcBef>
                <a:spcPct val="0"/>
              </a:spcBef>
            </a:pPr>
            <a:r>
              <a:rPr lang="en-US" altLang="zh-CN" sz="2200" b="1"/>
              <a:t>d(M</a:t>
            </a:r>
            <a:r>
              <a:rPr lang="en-US" altLang="zh-CN" sz="2200" b="1" baseline="-30000"/>
              <a:t>1</a:t>
            </a:r>
            <a:r>
              <a:rPr lang="en-US" altLang="zh-CN" sz="2200" b="1"/>
              <a:t>,X</a:t>
            </a:r>
            <a:r>
              <a:rPr lang="en-US" altLang="zh-CN" sz="2200" b="1" baseline="-30000"/>
              <a:t>3</a:t>
            </a:r>
            <a:r>
              <a:rPr lang="en-US" altLang="zh-CN" sz="2200" b="1"/>
              <a:t>)=0.83 </a:t>
            </a:r>
            <a:r>
              <a:rPr lang="zh-CN" altLang="en-US" sz="2200" b="1"/>
              <a:t>和 </a:t>
            </a:r>
            <a:r>
              <a:rPr lang="en-US" altLang="zh-CN" sz="2200" b="1"/>
              <a:t>d(M</a:t>
            </a:r>
            <a:r>
              <a:rPr lang="en-US" altLang="zh-CN" sz="2200" b="1" baseline="-30000"/>
              <a:t>2</a:t>
            </a:r>
            <a:r>
              <a:rPr lang="en-US" altLang="zh-CN" sz="2200" b="1"/>
              <a:t>,X</a:t>
            </a:r>
            <a:r>
              <a:rPr lang="en-US" altLang="zh-CN" sz="2200" b="1" baseline="-30000"/>
              <a:t>3</a:t>
            </a:r>
            <a:r>
              <a:rPr lang="en-US" altLang="zh-CN" sz="2200" b="1"/>
              <a:t>)=2.01 ==&gt;X</a:t>
            </a:r>
            <a:r>
              <a:rPr lang="en-US" altLang="zh-CN" sz="2200" b="1" baseline="-30000"/>
              <a:t>3</a:t>
            </a:r>
            <a:r>
              <a:rPr lang="en-US" altLang="zh-CN" sz="2200" b="1"/>
              <a:t>∈C</a:t>
            </a:r>
            <a:r>
              <a:rPr lang="en-US" altLang="zh-CN" sz="2200" b="1" baseline="-30000"/>
              <a:t>1</a:t>
            </a:r>
            <a:endParaRPr lang="en-US" altLang="zh-CN" sz="2200" b="1">
              <a:cs typeface="Times New Roman" panose="02020603050405020304" pitchFamily="18" charset="0"/>
            </a:endParaRPr>
          </a:p>
          <a:p>
            <a:pPr lvl="1" algn="just" eaLnBrk="1" hangingPunct="1">
              <a:lnSpc>
                <a:spcPct val="120000"/>
              </a:lnSpc>
              <a:spcBef>
                <a:spcPct val="0"/>
              </a:spcBef>
            </a:pPr>
            <a:r>
              <a:rPr lang="en-US" altLang="zh-CN" sz="2200" b="1"/>
              <a:t>d(M</a:t>
            </a:r>
            <a:r>
              <a:rPr lang="en-US" altLang="zh-CN" sz="2200" b="1" baseline="-30000"/>
              <a:t>1</a:t>
            </a:r>
            <a:r>
              <a:rPr lang="en-US" altLang="zh-CN" sz="2200" b="1"/>
              <a:t>,X</a:t>
            </a:r>
            <a:r>
              <a:rPr lang="en-US" altLang="zh-CN" sz="2200" b="1" baseline="-30000"/>
              <a:t>4</a:t>
            </a:r>
            <a:r>
              <a:rPr lang="en-US" altLang="zh-CN" sz="2200" b="1"/>
              <a:t>)=3.41 </a:t>
            </a:r>
            <a:r>
              <a:rPr lang="zh-CN" altLang="en-US" sz="2200" b="1"/>
              <a:t>和 </a:t>
            </a:r>
            <a:r>
              <a:rPr lang="en-US" altLang="zh-CN" sz="2200" b="1"/>
              <a:t>d(M</a:t>
            </a:r>
            <a:r>
              <a:rPr lang="en-US" altLang="zh-CN" sz="2200" b="1" baseline="-30000"/>
              <a:t>2</a:t>
            </a:r>
            <a:r>
              <a:rPr lang="en-US" altLang="zh-CN" sz="2200" b="1"/>
              <a:t>,X</a:t>
            </a:r>
            <a:r>
              <a:rPr lang="en-US" altLang="zh-CN" sz="2200" b="1" baseline="-30000"/>
              <a:t>4</a:t>
            </a:r>
            <a:r>
              <a:rPr lang="en-US" altLang="zh-CN" sz="2200" b="1"/>
              <a:t>)=2.01 ==&gt;X</a:t>
            </a:r>
            <a:r>
              <a:rPr lang="en-US" altLang="zh-CN" sz="2200" b="1" baseline="-30000"/>
              <a:t>4</a:t>
            </a:r>
            <a:r>
              <a:rPr lang="en-US" altLang="zh-CN" sz="2200" b="1"/>
              <a:t>∈C</a:t>
            </a:r>
            <a:r>
              <a:rPr lang="en-US" altLang="zh-CN" sz="2200" b="1" baseline="-30000"/>
              <a:t>2</a:t>
            </a:r>
            <a:endParaRPr lang="en-US" altLang="zh-CN" sz="2200" b="1">
              <a:cs typeface="Times New Roman" panose="02020603050405020304" pitchFamily="18" charset="0"/>
            </a:endParaRPr>
          </a:p>
          <a:p>
            <a:pPr lvl="1" algn="just" eaLnBrk="1" hangingPunct="1">
              <a:lnSpc>
                <a:spcPct val="120000"/>
              </a:lnSpc>
              <a:spcBef>
                <a:spcPct val="0"/>
              </a:spcBef>
            </a:pPr>
            <a:r>
              <a:rPr lang="en-US" altLang="zh-CN" sz="2200" b="1"/>
              <a:t>d(M</a:t>
            </a:r>
            <a:r>
              <a:rPr lang="en-US" altLang="zh-CN" sz="2200" b="1" baseline="-30000"/>
              <a:t>1</a:t>
            </a:r>
            <a:r>
              <a:rPr lang="en-US" altLang="zh-CN" sz="2200" b="1"/>
              <a:t>,X</a:t>
            </a:r>
            <a:r>
              <a:rPr lang="en-US" altLang="zh-CN" sz="2200" b="1" baseline="-30000"/>
              <a:t>5</a:t>
            </a:r>
            <a:r>
              <a:rPr lang="en-US" altLang="zh-CN" sz="2200" b="1"/>
              <a:t>)=3.60 </a:t>
            </a:r>
            <a:r>
              <a:rPr lang="zh-CN" altLang="en-US" sz="2200" b="1"/>
              <a:t>和 </a:t>
            </a:r>
            <a:r>
              <a:rPr lang="en-US" altLang="zh-CN" sz="2200" b="1"/>
              <a:t>d(M</a:t>
            </a:r>
            <a:r>
              <a:rPr lang="en-US" altLang="zh-CN" sz="2200" b="1" baseline="-30000"/>
              <a:t>2</a:t>
            </a:r>
            <a:r>
              <a:rPr lang="en-US" altLang="zh-CN" sz="2200" b="1"/>
              <a:t>,X</a:t>
            </a:r>
            <a:r>
              <a:rPr lang="en-US" altLang="zh-CN" sz="2200" b="1" baseline="-30000"/>
              <a:t>5</a:t>
            </a:r>
            <a:r>
              <a:rPr lang="en-US" altLang="zh-CN" sz="2200" b="1"/>
              <a:t>)=2.01 ==&gt;X</a:t>
            </a:r>
            <a:r>
              <a:rPr lang="en-US" altLang="zh-CN" sz="2200" b="1" baseline="-30000"/>
              <a:t>5</a:t>
            </a:r>
            <a:r>
              <a:rPr lang="en-US" altLang="zh-CN" sz="2200" b="1"/>
              <a:t>∈C</a:t>
            </a:r>
            <a:r>
              <a:rPr lang="en-US" altLang="zh-CN" sz="2200" b="1" baseline="-30000"/>
              <a:t>2</a:t>
            </a:r>
            <a:endParaRPr lang="en-US" altLang="zh-CN" sz="2200" b="1">
              <a:cs typeface="Times New Roman" panose="02020603050405020304" pitchFamily="18" charset="0"/>
            </a:endParaRPr>
          </a:p>
          <a:p>
            <a:pPr algn="just" eaLnBrk="1" hangingPunct="1">
              <a:lnSpc>
                <a:spcPct val="120000"/>
              </a:lnSpc>
              <a:spcBef>
                <a:spcPct val="0"/>
              </a:spcBef>
            </a:pPr>
            <a:r>
              <a:rPr lang="zh-CN" altLang="en-US" sz="2600" b="1"/>
              <a:t>新簇</a:t>
            </a:r>
            <a:r>
              <a:rPr lang="en-US" altLang="zh-CN" sz="2600" b="1"/>
              <a:t>C</a:t>
            </a:r>
            <a:r>
              <a:rPr lang="en-US" altLang="zh-CN" sz="2600" b="1" baseline="-30000"/>
              <a:t>1</a:t>
            </a:r>
            <a:r>
              <a:rPr lang="zh-CN" altLang="en-US" sz="2600" b="1"/>
              <a:t>＝｛</a:t>
            </a:r>
            <a:r>
              <a:rPr lang="en-US" altLang="zh-CN" sz="2600" b="1"/>
              <a:t>X</a:t>
            </a:r>
            <a:r>
              <a:rPr lang="en-US" altLang="zh-CN" sz="2600" b="1" baseline="-30000"/>
              <a:t>1</a:t>
            </a:r>
            <a:r>
              <a:rPr lang="en-US" altLang="zh-CN" sz="2600" b="1"/>
              <a:t>,X</a:t>
            </a:r>
            <a:r>
              <a:rPr lang="en-US" altLang="zh-CN" sz="2600" b="1" baseline="-30000"/>
              <a:t>2</a:t>
            </a:r>
            <a:r>
              <a:rPr lang="en-US" altLang="zh-CN" sz="2600" b="1"/>
              <a:t>,X</a:t>
            </a:r>
            <a:r>
              <a:rPr lang="en-US" altLang="zh-CN" sz="2600" b="1" baseline="-30000"/>
              <a:t>3</a:t>
            </a:r>
            <a:r>
              <a:rPr lang="zh-CN" altLang="en-US" sz="2600" b="1"/>
              <a:t>｝和</a:t>
            </a:r>
            <a:r>
              <a:rPr lang="en-US" altLang="zh-CN" sz="2600" b="1"/>
              <a:t>C</a:t>
            </a:r>
            <a:r>
              <a:rPr lang="en-US" altLang="zh-CN" sz="2600" b="1" baseline="-30000"/>
              <a:t>2</a:t>
            </a:r>
            <a:r>
              <a:rPr lang="zh-CN" altLang="en-US" sz="2600" b="1"/>
              <a:t>＝｛</a:t>
            </a:r>
            <a:r>
              <a:rPr lang="en-US" altLang="zh-CN" sz="2600" b="1"/>
              <a:t>X</a:t>
            </a:r>
            <a:r>
              <a:rPr lang="en-US" altLang="zh-CN" sz="2600" b="1" baseline="-30000"/>
              <a:t>4</a:t>
            </a:r>
            <a:r>
              <a:rPr lang="en-US" altLang="zh-CN" sz="2600" b="1"/>
              <a:t>,X</a:t>
            </a:r>
            <a:r>
              <a:rPr lang="en-US" altLang="zh-CN" sz="2600" b="1" baseline="-30000"/>
              <a:t>5</a:t>
            </a:r>
            <a:r>
              <a:rPr lang="zh-CN" altLang="en-US" sz="2600" b="1"/>
              <a:t>｝</a:t>
            </a:r>
          </a:p>
        </p:txBody>
      </p:sp>
      <p:grpSp>
        <p:nvGrpSpPr>
          <p:cNvPr id="92164" name="Group 5"/>
          <p:cNvGrpSpPr>
            <a:grpSpLocks/>
          </p:cNvGrpSpPr>
          <p:nvPr/>
        </p:nvGrpSpPr>
        <p:grpSpPr bwMode="auto">
          <a:xfrm>
            <a:off x="2592388" y="4221163"/>
            <a:ext cx="3924300" cy="2327275"/>
            <a:chOff x="1406" y="1797"/>
            <a:chExt cx="2472" cy="1466"/>
          </a:xfrm>
        </p:grpSpPr>
        <p:sp>
          <p:nvSpPr>
            <p:cNvPr id="92169" name="Line 6"/>
            <p:cNvSpPr>
              <a:spLocks noChangeShapeType="1"/>
            </p:cNvSpPr>
            <p:nvPr/>
          </p:nvSpPr>
          <p:spPr bwMode="auto">
            <a:xfrm>
              <a:off x="1587" y="3067"/>
              <a:ext cx="2291"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170" name="Line 7"/>
            <p:cNvSpPr>
              <a:spLocks noChangeShapeType="1"/>
            </p:cNvSpPr>
            <p:nvPr/>
          </p:nvSpPr>
          <p:spPr bwMode="auto">
            <a:xfrm flipV="1">
              <a:off x="1587" y="1797"/>
              <a:ext cx="0" cy="127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171" name="Oval 8"/>
            <p:cNvSpPr>
              <a:spLocks noChangeArrowheads="1"/>
            </p:cNvSpPr>
            <p:nvPr/>
          </p:nvSpPr>
          <p:spPr bwMode="auto">
            <a:xfrm>
              <a:off x="1565" y="3036"/>
              <a:ext cx="45" cy="45"/>
            </a:xfrm>
            <a:prstGeom prst="ellipse">
              <a:avLst/>
            </a:prstGeom>
            <a:solidFill>
              <a:srgbClr val="CC0000"/>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92172" name="Text Box 9"/>
            <p:cNvSpPr txBox="1">
              <a:spLocks noChangeArrowheads="1"/>
            </p:cNvSpPr>
            <p:nvPr/>
          </p:nvSpPr>
          <p:spPr bwMode="auto">
            <a:xfrm>
              <a:off x="1406" y="3090"/>
              <a:ext cx="4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zh-CN">
                  <a:latin typeface="Times New Roman" panose="02020603050405020304" pitchFamily="18" charset="0"/>
                </a:rPr>
                <a:t>X2(0,0)</a:t>
              </a:r>
            </a:p>
          </p:txBody>
        </p:sp>
        <p:sp>
          <p:nvSpPr>
            <p:cNvPr id="92173" name="Oval 10"/>
            <p:cNvSpPr>
              <a:spLocks noChangeArrowheads="1"/>
            </p:cNvSpPr>
            <p:nvPr/>
          </p:nvSpPr>
          <p:spPr bwMode="auto">
            <a:xfrm>
              <a:off x="1565" y="2523"/>
              <a:ext cx="45" cy="45"/>
            </a:xfrm>
            <a:prstGeom prst="ellipse">
              <a:avLst/>
            </a:prstGeom>
            <a:solidFill>
              <a:srgbClr val="CC0000"/>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92174" name="Text Box 11"/>
            <p:cNvSpPr txBox="1">
              <a:spLocks noChangeArrowheads="1"/>
            </p:cNvSpPr>
            <p:nvPr/>
          </p:nvSpPr>
          <p:spPr bwMode="auto">
            <a:xfrm>
              <a:off x="1633" y="2296"/>
              <a:ext cx="4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zh-CN">
                  <a:latin typeface="Times New Roman" panose="02020603050405020304" pitchFamily="18" charset="0"/>
                </a:rPr>
                <a:t>X1(0,2)</a:t>
              </a:r>
            </a:p>
          </p:txBody>
        </p:sp>
        <p:sp>
          <p:nvSpPr>
            <p:cNvPr id="92175" name="Oval 12"/>
            <p:cNvSpPr>
              <a:spLocks noChangeArrowheads="1"/>
            </p:cNvSpPr>
            <p:nvPr/>
          </p:nvSpPr>
          <p:spPr bwMode="auto">
            <a:xfrm>
              <a:off x="1928" y="3045"/>
              <a:ext cx="45" cy="45"/>
            </a:xfrm>
            <a:prstGeom prst="ellipse">
              <a:avLst/>
            </a:prstGeom>
            <a:solidFill>
              <a:srgbClr val="CC0000"/>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92176" name="Text Box 13"/>
            <p:cNvSpPr txBox="1">
              <a:spLocks noChangeArrowheads="1"/>
            </p:cNvSpPr>
            <p:nvPr/>
          </p:nvSpPr>
          <p:spPr bwMode="auto">
            <a:xfrm>
              <a:off x="1814" y="2840"/>
              <a:ext cx="5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zh-CN">
                  <a:latin typeface="Times New Roman" panose="02020603050405020304" pitchFamily="18" charset="0"/>
                </a:rPr>
                <a:t>X3(1.5,0)</a:t>
              </a:r>
            </a:p>
          </p:txBody>
        </p:sp>
        <p:sp>
          <p:nvSpPr>
            <p:cNvPr id="92177" name="Oval 14"/>
            <p:cNvSpPr>
              <a:spLocks noChangeArrowheads="1"/>
            </p:cNvSpPr>
            <p:nvPr/>
          </p:nvSpPr>
          <p:spPr bwMode="auto">
            <a:xfrm>
              <a:off x="3016" y="3045"/>
              <a:ext cx="45" cy="45"/>
            </a:xfrm>
            <a:prstGeom prst="ellipse">
              <a:avLst/>
            </a:prstGeom>
            <a:solidFill>
              <a:srgbClr val="CC0000"/>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92178" name="Text Box 15"/>
            <p:cNvSpPr txBox="1">
              <a:spLocks noChangeArrowheads="1"/>
            </p:cNvSpPr>
            <p:nvPr/>
          </p:nvSpPr>
          <p:spPr bwMode="auto">
            <a:xfrm>
              <a:off x="3061" y="2840"/>
              <a:ext cx="4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zh-CN">
                  <a:latin typeface="Times New Roman" panose="02020603050405020304" pitchFamily="18" charset="0"/>
                </a:rPr>
                <a:t>X4(5,0)</a:t>
              </a:r>
            </a:p>
          </p:txBody>
        </p:sp>
        <p:sp>
          <p:nvSpPr>
            <p:cNvPr id="92179" name="Oval 16"/>
            <p:cNvSpPr>
              <a:spLocks noChangeArrowheads="1"/>
            </p:cNvSpPr>
            <p:nvPr/>
          </p:nvSpPr>
          <p:spPr bwMode="auto">
            <a:xfrm>
              <a:off x="3014" y="2532"/>
              <a:ext cx="45" cy="45"/>
            </a:xfrm>
            <a:prstGeom prst="ellipse">
              <a:avLst/>
            </a:prstGeom>
            <a:solidFill>
              <a:srgbClr val="CC0000"/>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92180" name="Text Box 17"/>
            <p:cNvSpPr txBox="1">
              <a:spLocks noChangeArrowheads="1"/>
            </p:cNvSpPr>
            <p:nvPr/>
          </p:nvSpPr>
          <p:spPr bwMode="auto">
            <a:xfrm>
              <a:off x="3129" y="2455"/>
              <a:ext cx="4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zh-CN">
                  <a:latin typeface="Times New Roman" panose="02020603050405020304" pitchFamily="18" charset="0"/>
                </a:rPr>
                <a:t>X5(5,2)</a:t>
              </a:r>
            </a:p>
          </p:txBody>
        </p:sp>
      </p:grpSp>
      <p:sp>
        <p:nvSpPr>
          <p:cNvPr id="472082" name="Oval 18"/>
          <p:cNvSpPr>
            <a:spLocks noChangeArrowheads="1"/>
          </p:cNvSpPr>
          <p:nvPr/>
        </p:nvSpPr>
        <p:spPr bwMode="auto">
          <a:xfrm>
            <a:off x="3565525" y="5770563"/>
            <a:ext cx="142875" cy="144462"/>
          </a:xfrm>
          <a:prstGeom prst="ellipse">
            <a:avLst/>
          </a:prstGeom>
          <a:solidFill>
            <a:srgbClr val="990099"/>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472083" name="Oval 19"/>
          <p:cNvSpPr>
            <a:spLocks noChangeArrowheads="1"/>
          </p:cNvSpPr>
          <p:nvPr/>
        </p:nvSpPr>
        <p:spPr bwMode="auto">
          <a:xfrm>
            <a:off x="4392613" y="5589588"/>
            <a:ext cx="142875" cy="144462"/>
          </a:xfrm>
          <a:prstGeom prst="ellipse">
            <a:avLst/>
          </a:prstGeom>
          <a:solidFill>
            <a:srgbClr val="339933"/>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472084" name="Freeform 20"/>
          <p:cNvSpPr>
            <a:spLocks/>
          </p:cNvSpPr>
          <p:nvPr/>
        </p:nvSpPr>
        <p:spPr bwMode="auto">
          <a:xfrm>
            <a:off x="2452688" y="5202238"/>
            <a:ext cx="1425575" cy="1282700"/>
          </a:xfrm>
          <a:custGeom>
            <a:avLst/>
            <a:gdLst>
              <a:gd name="T0" fmla="*/ 2147483646 w 898"/>
              <a:gd name="T1" fmla="*/ 2147483646 h 808"/>
              <a:gd name="T2" fmla="*/ 2147483646 w 898"/>
              <a:gd name="T3" fmla="*/ 2147483646 h 808"/>
              <a:gd name="T4" fmla="*/ 2147483646 w 898"/>
              <a:gd name="T5" fmla="*/ 2147483646 h 808"/>
              <a:gd name="T6" fmla="*/ 2147483646 w 898"/>
              <a:gd name="T7" fmla="*/ 2147483646 h 808"/>
              <a:gd name="T8" fmla="*/ 2147483646 w 898"/>
              <a:gd name="T9" fmla="*/ 2147483646 h 808"/>
              <a:gd name="T10" fmla="*/ 2147483646 w 898"/>
              <a:gd name="T11" fmla="*/ 2147483646 h 808"/>
              <a:gd name="T12" fmla="*/ 2147483646 w 898"/>
              <a:gd name="T13" fmla="*/ 2147483646 h 808"/>
              <a:gd name="T14" fmla="*/ 2147483646 w 898"/>
              <a:gd name="T15" fmla="*/ 2147483646 h 808"/>
              <a:gd name="T16" fmla="*/ 2147483646 w 898"/>
              <a:gd name="T17" fmla="*/ 2147483646 h 808"/>
              <a:gd name="T18" fmla="*/ 2147483646 w 898"/>
              <a:gd name="T19" fmla="*/ 2147483646 h 808"/>
              <a:gd name="T20" fmla="*/ 2147483646 w 898"/>
              <a:gd name="T21" fmla="*/ 2147483646 h 808"/>
              <a:gd name="T22" fmla="*/ 2147483646 w 898"/>
              <a:gd name="T23" fmla="*/ 2147483646 h 808"/>
              <a:gd name="T24" fmla="*/ 2147483646 w 898"/>
              <a:gd name="T25" fmla="*/ 2147483646 h 808"/>
              <a:gd name="T26" fmla="*/ 2147483646 w 898"/>
              <a:gd name="T27" fmla="*/ 2147483646 h 808"/>
              <a:gd name="T28" fmla="*/ 2147483646 w 898"/>
              <a:gd name="T29" fmla="*/ 2147483646 h 808"/>
              <a:gd name="T30" fmla="*/ 2147483646 w 898"/>
              <a:gd name="T31" fmla="*/ 2147483646 h 808"/>
              <a:gd name="T32" fmla="*/ 2147483646 w 898"/>
              <a:gd name="T33" fmla="*/ 2147483646 h 808"/>
              <a:gd name="T34" fmla="*/ 2147483646 w 898"/>
              <a:gd name="T35" fmla="*/ 2147483646 h 80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98"/>
              <a:gd name="T55" fmla="*/ 0 h 808"/>
              <a:gd name="T56" fmla="*/ 898 w 898"/>
              <a:gd name="T57" fmla="*/ 808 h 80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98" h="808">
                <a:moveTo>
                  <a:pt x="87" y="13"/>
                </a:moveTo>
                <a:cubicBezTo>
                  <a:pt x="125" y="14"/>
                  <a:pt x="441" y="0"/>
                  <a:pt x="540" y="33"/>
                </a:cubicBezTo>
                <a:cubicBezTo>
                  <a:pt x="559" y="53"/>
                  <a:pt x="578" y="65"/>
                  <a:pt x="601" y="81"/>
                </a:cubicBezTo>
                <a:cubicBezTo>
                  <a:pt x="641" y="140"/>
                  <a:pt x="588" y="71"/>
                  <a:pt x="636" y="109"/>
                </a:cubicBezTo>
                <a:cubicBezTo>
                  <a:pt x="681" y="144"/>
                  <a:pt x="616" y="118"/>
                  <a:pt x="670" y="136"/>
                </a:cubicBezTo>
                <a:cubicBezTo>
                  <a:pt x="701" y="169"/>
                  <a:pt x="682" y="152"/>
                  <a:pt x="732" y="184"/>
                </a:cubicBezTo>
                <a:cubicBezTo>
                  <a:pt x="738" y="188"/>
                  <a:pt x="781" y="233"/>
                  <a:pt x="793" y="246"/>
                </a:cubicBezTo>
                <a:cubicBezTo>
                  <a:pt x="801" y="268"/>
                  <a:pt x="813" y="285"/>
                  <a:pt x="821" y="307"/>
                </a:cubicBezTo>
                <a:cubicBezTo>
                  <a:pt x="820" y="387"/>
                  <a:pt x="898" y="745"/>
                  <a:pt x="718" y="808"/>
                </a:cubicBezTo>
                <a:cubicBezTo>
                  <a:pt x="581" y="806"/>
                  <a:pt x="443" y="805"/>
                  <a:pt x="306" y="801"/>
                </a:cubicBezTo>
                <a:cubicBezTo>
                  <a:pt x="276" y="800"/>
                  <a:pt x="283" y="792"/>
                  <a:pt x="258" y="781"/>
                </a:cubicBezTo>
                <a:cubicBezTo>
                  <a:pt x="245" y="775"/>
                  <a:pt x="217" y="767"/>
                  <a:pt x="217" y="767"/>
                </a:cubicBezTo>
                <a:cubicBezTo>
                  <a:pt x="198" y="737"/>
                  <a:pt x="165" y="725"/>
                  <a:pt x="135" y="705"/>
                </a:cubicBezTo>
                <a:cubicBezTo>
                  <a:pt x="120" y="695"/>
                  <a:pt x="109" y="681"/>
                  <a:pt x="94" y="671"/>
                </a:cubicBezTo>
                <a:cubicBezTo>
                  <a:pt x="58" y="618"/>
                  <a:pt x="30" y="568"/>
                  <a:pt x="12" y="506"/>
                </a:cubicBezTo>
                <a:cubicBezTo>
                  <a:pt x="16" y="388"/>
                  <a:pt x="0" y="238"/>
                  <a:pt x="39" y="122"/>
                </a:cubicBezTo>
                <a:cubicBezTo>
                  <a:pt x="46" y="57"/>
                  <a:pt x="34" y="51"/>
                  <a:pt x="87" y="33"/>
                </a:cubicBezTo>
                <a:cubicBezTo>
                  <a:pt x="104" y="9"/>
                  <a:pt x="109" y="13"/>
                  <a:pt x="87" y="13"/>
                </a:cubicBezTo>
                <a:close/>
              </a:path>
            </a:pathLst>
          </a:custGeom>
          <a:noFill/>
          <a:ln w="28575" cap="flat" cmpd="sng">
            <a:solidFill>
              <a:srgbClr val="0000CC"/>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2085" name="Freeform 21"/>
          <p:cNvSpPr>
            <a:spLocks/>
          </p:cNvSpPr>
          <p:nvPr/>
        </p:nvSpPr>
        <p:spPr bwMode="auto">
          <a:xfrm>
            <a:off x="4789488" y="5030788"/>
            <a:ext cx="1131887" cy="1495425"/>
          </a:xfrm>
          <a:custGeom>
            <a:avLst/>
            <a:gdLst>
              <a:gd name="T0" fmla="*/ 2147483646 w 713"/>
              <a:gd name="T1" fmla="*/ 2147483646 h 942"/>
              <a:gd name="T2" fmla="*/ 2147483646 w 713"/>
              <a:gd name="T3" fmla="*/ 2147483646 h 942"/>
              <a:gd name="T4" fmla="*/ 2147483646 w 713"/>
              <a:gd name="T5" fmla="*/ 2147483646 h 942"/>
              <a:gd name="T6" fmla="*/ 2147483646 w 713"/>
              <a:gd name="T7" fmla="*/ 2147483646 h 942"/>
              <a:gd name="T8" fmla="*/ 2147483646 w 713"/>
              <a:gd name="T9" fmla="*/ 2147483646 h 942"/>
              <a:gd name="T10" fmla="*/ 2147483646 w 713"/>
              <a:gd name="T11" fmla="*/ 2147483646 h 942"/>
              <a:gd name="T12" fmla="*/ 2147483646 w 713"/>
              <a:gd name="T13" fmla="*/ 2147483646 h 942"/>
              <a:gd name="T14" fmla="*/ 2147483646 w 713"/>
              <a:gd name="T15" fmla="*/ 2147483646 h 942"/>
              <a:gd name="T16" fmla="*/ 2147483646 w 713"/>
              <a:gd name="T17" fmla="*/ 2147483646 h 942"/>
              <a:gd name="T18" fmla="*/ 2147483646 w 713"/>
              <a:gd name="T19" fmla="*/ 2147483646 h 942"/>
              <a:gd name="T20" fmla="*/ 2147483646 w 713"/>
              <a:gd name="T21" fmla="*/ 2147483646 h 942"/>
              <a:gd name="T22" fmla="*/ 2147483646 w 713"/>
              <a:gd name="T23" fmla="*/ 2147483646 h 942"/>
              <a:gd name="T24" fmla="*/ 2147483646 w 713"/>
              <a:gd name="T25" fmla="*/ 2147483646 h 942"/>
              <a:gd name="T26" fmla="*/ 2147483646 w 713"/>
              <a:gd name="T27" fmla="*/ 2147483646 h 942"/>
              <a:gd name="T28" fmla="*/ 2147483646 w 713"/>
              <a:gd name="T29" fmla="*/ 2147483646 h 942"/>
              <a:gd name="T30" fmla="*/ 2147483646 w 713"/>
              <a:gd name="T31" fmla="*/ 2147483646 h 942"/>
              <a:gd name="T32" fmla="*/ 2147483646 w 713"/>
              <a:gd name="T33" fmla="*/ 2147483646 h 942"/>
              <a:gd name="T34" fmla="*/ 2147483646 w 713"/>
              <a:gd name="T35" fmla="*/ 2147483646 h 942"/>
              <a:gd name="T36" fmla="*/ 0 w 713"/>
              <a:gd name="T37" fmla="*/ 2147483646 h 942"/>
              <a:gd name="T38" fmla="*/ 2147483646 w 713"/>
              <a:gd name="T39" fmla="*/ 2147483646 h 9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13"/>
              <a:gd name="T61" fmla="*/ 0 h 942"/>
              <a:gd name="T62" fmla="*/ 713 w 713"/>
              <a:gd name="T63" fmla="*/ 942 h 94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13" h="942">
                <a:moveTo>
                  <a:pt x="7" y="155"/>
                </a:moveTo>
                <a:cubicBezTo>
                  <a:pt x="9" y="146"/>
                  <a:pt x="8" y="135"/>
                  <a:pt x="14" y="127"/>
                </a:cubicBezTo>
                <a:cubicBezTo>
                  <a:pt x="18" y="122"/>
                  <a:pt x="80" y="102"/>
                  <a:pt x="89" y="100"/>
                </a:cubicBezTo>
                <a:cubicBezTo>
                  <a:pt x="145" y="88"/>
                  <a:pt x="198" y="73"/>
                  <a:pt x="254" y="59"/>
                </a:cubicBezTo>
                <a:cubicBezTo>
                  <a:pt x="554" y="65"/>
                  <a:pt x="540" y="0"/>
                  <a:pt x="672" y="93"/>
                </a:cubicBezTo>
                <a:cubicBezTo>
                  <a:pt x="694" y="126"/>
                  <a:pt x="683" y="106"/>
                  <a:pt x="700" y="155"/>
                </a:cubicBezTo>
                <a:cubicBezTo>
                  <a:pt x="705" y="169"/>
                  <a:pt x="713" y="196"/>
                  <a:pt x="713" y="196"/>
                </a:cubicBezTo>
                <a:cubicBezTo>
                  <a:pt x="711" y="269"/>
                  <a:pt x="710" y="342"/>
                  <a:pt x="706" y="415"/>
                </a:cubicBezTo>
                <a:cubicBezTo>
                  <a:pt x="702" y="493"/>
                  <a:pt x="645" y="563"/>
                  <a:pt x="604" y="621"/>
                </a:cubicBezTo>
                <a:cubicBezTo>
                  <a:pt x="571" y="667"/>
                  <a:pt x="550" y="726"/>
                  <a:pt x="501" y="758"/>
                </a:cubicBezTo>
                <a:cubicBezTo>
                  <a:pt x="468" y="807"/>
                  <a:pt x="510" y="751"/>
                  <a:pt x="460" y="793"/>
                </a:cubicBezTo>
                <a:cubicBezTo>
                  <a:pt x="454" y="798"/>
                  <a:pt x="452" y="807"/>
                  <a:pt x="446" y="813"/>
                </a:cubicBezTo>
                <a:cubicBezTo>
                  <a:pt x="390" y="868"/>
                  <a:pt x="303" y="917"/>
                  <a:pt x="226" y="930"/>
                </a:cubicBezTo>
                <a:cubicBezTo>
                  <a:pt x="192" y="942"/>
                  <a:pt x="203" y="941"/>
                  <a:pt x="151" y="930"/>
                </a:cubicBezTo>
                <a:cubicBezTo>
                  <a:pt x="137" y="927"/>
                  <a:pt x="110" y="916"/>
                  <a:pt x="110" y="916"/>
                </a:cubicBezTo>
                <a:cubicBezTo>
                  <a:pt x="63" y="869"/>
                  <a:pt x="80" y="891"/>
                  <a:pt x="55" y="854"/>
                </a:cubicBezTo>
                <a:lnTo>
                  <a:pt x="14" y="745"/>
                </a:lnTo>
                <a:cubicBezTo>
                  <a:pt x="14" y="745"/>
                  <a:pt x="14" y="745"/>
                  <a:pt x="14" y="745"/>
                </a:cubicBezTo>
                <a:cubicBezTo>
                  <a:pt x="9" y="731"/>
                  <a:pt x="0" y="703"/>
                  <a:pt x="0" y="703"/>
                </a:cubicBezTo>
                <a:cubicBezTo>
                  <a:pt x="7" y="160"/>
                  <a:pt x="7" y="342"/>
                  <a:pt x="7" y="155"/>
                </a:cubicBezTo>
                <a:close/>
              </a:path>
            </a:pathLst>
          </a:custGeom>
          <a:noFill/>
          <a:ln w="28575" cap="flat" cmpd="sng">
            <a:solidFill>
              <a:srgbClr val="FF6600"/>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72068">
                                            <p:txEl>
                                              <p:pRg st="1" end="1"/>
                                            </p:txEl>
                                          </p:spTgt>
                                        </p:tgtEl>
                                        <p:attrNameLst>
                                          <p:attrName>style.visibility</p:attrName>
                                        </p:attrNameLst>
                                      </p:cBhvr>
                                      <p:to>
                                        <p:strVal val="visible"/>
                                      </p:to>
                                    </p:set>
                                    <p:animEffect transition="in" filter="box(in)">
                                      <p:cBhvr>
                                        <p:cTn id="7" dur="500"/>
                                        <p:tgtEl>
                                          <p:spTgt spid="472068">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72068">
                                            <p:txEl>
                                              <p:pRg st="2" end="2"/>
                                            </p:txEl>
                                          </p:spTgt>
                                        </p:tgtEl>
                                        <p:attrNameLst>
                                          <p:attrName>style.visibility</p:attrName>
                                        </p:attrNameLst>
                                      </p:cBhvr>
                                      <p:to>
                                        <p:strVal val="visible"/>
                                      </p:to>
                                    </p:set>
                                    <p:animEffect transition="in" filter="box(in)">
                                      <p:cBhvr>
                                        <p:cTn id="10" dur="500"/>
                                        <p:tgtEl>
                                          <p:spTgt spid="472068">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472068">
                                            <p:txEl>
                                              <p:pRg st="3" end="3"/>
                                            </p:txEl>
                                          </p:spTgt>
                                        </p:tgtEl>
                                        <p:attrNameLst>
                                          <p:attrName>style.visibility</p:attrName>
                                        </p:attrNameLst>
                                      </p:cBhvr>
                                      <p:to>
                                        <p:strVal val="visible"/>
                                      </p:to>
                                    </p:set>
                                    <p:animEffect transition="in" filter="box(in)">
                                      <p:cBhvr>
                                        <p:cTn id="15" dur="500"/>
                                        <p:tgtEl>
                                          <p:spTgt spid="472068">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472068">
                                            <p:txEl>
                                              <p:pRg st="4" end="4"/>
                                            </p:txEl>
                                          </p:spTgt>
                                        </p:tgtEl>
                                        <p:attrNameLst>
                                          <p:attrName>style.visibility</p:attrName>
                                        </p:attrNameLst>
                                      </p:cBhvr>
                                      <p:to>
                                        <p:strVal val="visible"/>
                                      </p:to>
                                    </p:set>
                                    <p:animEffect transition="in" filter="box(in)">
                                      <p:cBhvr>
                                        <p:cTn id="20" dur="500"/>
                                        <p:tgtEl>
                                          <p:spTgt spid="472068">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472068">
                                            <p:txEl>
                                              <p:pRg st="5" end="5"/>
                                            </p:txEl>
                                          </p:spTgt>
                                        </p:tgtEl>
                                        <p:attrNameLst>
                                          <p:attrName>style.visibility</p:attrName>
                                        </p:attrNameLst>
                                      </p:cBhvr>
                                      <p:to>
                                        <p:strVal val="visible"/>
                                      </p:to>
                                    </p:set>
                                    <p:animEffect transition="in" filter="box(in)">
                                      <p:cBhvr>
                                        <p:cTn id="25" dur="500"/>
                                        <p:tgtEl>
                                          <p:spTgt spid="472068">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472068">
                                            <p:txEl>
                                              <p:pRg st="6" end="6"/>
                                            </p:txEl>
                                          </p:spTgt>
                                        </p:tgtEl>
                                        <p:attrNameLst>
                                          <p:attrName>style.visibility</p:attrName>
                                        </p:attrNameLst>
                                      </p:cBhvr>
                                      <p:to>
                                        <p:strVal val="visible"/>
                                      </p:to>
                                    </p:set>
                                    <p:animEffect transition="in" filter="box(in)">
                                      <p:cBhvr>
                                        <p:cTn id="30" dur="500"/>
                                        <p:tgtEl>
                                          <p:spTgt spid="472068">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472068">
                                            <p:txEl>
                                              <p:pRg st="7" end="7"/>
                                            </p:txEl>
                                          </p:spTgt>
                                        </p:tgtEl>
                                        <p:attrNameLst>
                                          <p:attrName>style.visibility</p:attrName>
                                        </p:attrNameLst>
                                      </p:cBhvr>
                                      <p:to>
                                        <p:strVal val="visible"/>
                                      </p:to>
                                    </p:set>
                                    <p:animEffect transition="in" filter="box(in)">
                                      <p:cBhvr>
                                        <p:cTn id="35" dur="500"/>
                                        <p:tgtEl>
                                          <p:spTgt spid="472068">
                                            <p:txEl>
                                              <p:pRg st="7" end="7"/>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472082"/>
                                        </p:tgtEl>
                                        <p:attrNameLst>
                                          <p:attrName>style.visibility</p:attrName>
                                        </p:attrNameLst>
                                      </p:cBhvr>
                                      <p:to>
                                        <p:strVal val="visible"/>
                                      </p:to>
                                    </p:set>
                                    <p:animEffect transition="in" filter="box(in)">
                                      <p:cBhvr>
                                        <p:cTn id="40" dur="500"/>
                                        <p:tgtEl>
                                          <p:spTgt spid="47208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472083"/>
                                        </p:tgtEl>
                                        <p:attrNameLst>
                                          <p:attrName>style.visibility</p:attrName>
                                        </p:attrNameLst>
                                      </p:cBhvr>
                                      <p:to>
                                        <p:strVal val="visible"/>
                                      </p:to>
                                    </p:set>
                                    <p:animEffect transition="in" filter="box(in)">
                                      <p:cBhvr>
                                        <p:cTn id="45" dur="500"/>
                                        <p:tgtEl>
                                          <p:spTgt spid="47208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grpId="1" nodeType="clickEffect">
                                  <p:stCondLst>
                                    <p:cond delay="0"/>
                                  </p:stCondLst>
                                  <p:childTnLst>
                                    <p:set>
                                      <p:cBhvr>
                                        <p:cTn id="49" dur="1" fill="hold">
                                          <p:stCondLst>
                                            <p:cond delay="0"/>
                                          </p:stCondLst>
                                        </p:cTn>
                                        <p:tgtEl>
                                          <p:spTgt spid="472083"/>
                                        </p:tgtEl>
                                        <p:attrNameLst>
                                          <p:attrName>style.visibility</p:attrName>
                                        </p:attrNameLst>
                                      </p:cBhvr>
                                      <p:to>
                                        <p:strVal val="visible"/>
                                      </p:to>
                                    </p:set>
                                    <p:animEffect transition="in" filter="box(in)">
                                      <p:cBhvr>
                                        <p:cTn id="50" dur="500"/>
                                        <p:tgtEl>
                                          <p:spTgt spid="47208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472085"/>
                                        </p:tgtEl>
                                        <p:attrNameLst>
                                          <p:attrName>style.visibility</p:attrName>
                                        </p:attrNameLst>
                                      </p:cBhvr>
                                      <p:to>
                                        <p:strVal val="visible"/>
                                      </p:to>
                                    </p:set>
                                    <p:animEffect transition="in" filter="box(in)">
                                      <p:cBhvr>
                                        <p:cTn id="55" dur="500"/>
                                        <p:tgtEl>
                                          <p:spTgt spid="472085"/>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472084"/>
                                        </p:tgtEl>
                                        <p:attrNameLst>
                                          <p:attrName>style.visibility</p:attrName>
                                        </p:attrNameLst>
                                      </p:cBhvr>
                                      <p:to>
                                        <p:strVal val="visible"/>
                                      </p:to>
                                    </p:set>
                                    <p:animEffect transition="in" filter="box(in)">
                                      <p:cBhvr>
                                        <p:cTn id="58" dur="500"/>
                                        <p:tgtEl>
                                          <p:spTgt spid="472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82" grpId="0" animBg="1"/>
      <p:bldP spid="472083" grpId="0" animBg="1"/>
      <p:bldP spid="472083" grpId="1" animBg="1"/>
      <p:bldP spid="472084" grpId="0" animBg="1"/>
      <p:bldP spid="47208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5A78B862-81B1-4538-B908-BEE409B5F949}" type="slidenum">
              <a:rPr lang="en-US" altLang="zh-CN" smtClean="0"/>
              <a:pPr/>
              <a:t>45</a:t>
            </a:fld>
            <a:endParaRPr lang="en-US" altLang="zh-CN"/>
          </a:p>
        </p:txBody>
      </p:sp>
      <p:sp>
        <p:nvSpPr>
          <p:cNvPr id="473092" name="Rectangle 4"/>
          <p:cNvSpPr>
            <a:spLocks noChangeArrowheads="1"/>
          </p:cNvSpPr>
          <p:nvPr/>
        </p:nvSpPr>
        <p:spPr bwMode="auto">
          <a:xfrm>
            <a:off x="0" y="2241550"/>
            <a:ext cx="9144000" cy="38877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SimSun" panose="02010600030101010101" pitchFamily="2" charset="-122"/>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SimSun"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SimSun"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algn="just" eaLnBrk="1" hangingPunct="1">
              <a:lnSpc>
                <a:spcPct val="120000"/>
              </a:lnSpc>
              <a:spcBef>
                <a:spcPct val="10000"/>
              </a:spcBef>
            </a:pPr>
            <a:r>
              <a:rPr lang="zh-CN" altLang="en-US" sz="2600" b="1"/>
              <a:t>第</a:t>
            </a:r>
            <a:r>
              <a:rPr lang="en-US" altLang="zh-CN" sz="2600" b="1"/>
              <a:t>3</a:t>
            </a:r>
            <a:r>
              <a:rPr lang="zh-CN" altLang="en-US" sz="2600" b="1"/>
              <a:t>步：计算</a:t>
            </a:r>
            <a:r>
              <a:rPr lang="zh-CN" altLang="en-US" sz="2600" b="1">
                <a:solidFill>
                  <a:srgbClr val="CC0000"/>
                </a:solidFill>
              </a:rPr>
              <a:t>新的质心</a:t>
            </a:r>
            <a:r>
              <a:rPr lang="zh-CN" altLang="en-US" sz="2600" b="1"/>
              <a:t>：</a:t>
            </a:r>
            <a:endParaRPr lang="zh-CN" altLang="en-US" sz="2600" b="1">
              <a:cs typeface="Times New Roman" panose="02020603050405020304" pitchFamily="18" charset="0"/>
            </a:endParaRPr>
          </a:p>
          <a:p>
            <a:pPr lvl="1" algn="just" eaLnBrk="1" hangingPunct="1">
              <a:lnSpc>
                <a:spcPct val="120000"/>
              </a:lnSpc>
              <a:spcBef>
                <a:spcPct val="10000"/>
              </a:spcBef>
            </a:pPr>
            <a:r>
              <a:rPr lang="en-US" altLang="zh-CN" sz="2200" b="1"/>
              <a:t>M</a:t>
            </a:r>
            <a:r>
              <a:rPr lang="en-US" altLang="zh-CN" sz="2200" b="1" baseline="-30000"/>
              <a:t>1</a:t>
            </a:r>
            <a:r>
              <a:rPr lang="zh-CN" altLang="en-US" sz="2200" b="1"/>
              <a:t>＝｛</a:t>
            </a:r>
            <a:r>
              <a:rPr lang="en-US" altLang="zh-CN" sz="2200" b="1"/>
              <a:t>0.5</a:t>
            </a:r>
            <a:r>
              <a:rPr lang="zh-CN" altLang="en-US" sz="2200" b="1"/>
              <a:t>，</a:t>
            </a:r>
            <a:r>
              <a:rPr lang="en-US" altLang="zh-CN" sz="2200" b="1"/>
              <a:t>0.67</a:t>
            </a:r>
            <a:r>
              <a:rPr lang="zh-CN" altLang="en-US" sz="2200" b="1"/>
              <a:t>｝；   </a:t>
            </a:r>
            <a:r>
              <a:rPr lang="en-US" altLang="zh-CN" sz="2200" b="1"/>
              <a:t>M</a:t>
            </a:r>
            <a:r>
              <a:rPr lang="en-US" altLang="zh-CN" sz="2200" b="1" baseline="-30000"/>
              <a:t>2</a:t>
            </a:r>
            <a:r>
              <a:rPr lang="zh-CN" altLang="en-US" sz="2200" b="1"/>
              <a:t>＝｛</a:t>
            </a:r>
            <a:r>
              <a:rPr lang="en-US" altLang="zh-CN" sz="2200" b="1"/>
              <a:t>5.0</a:t>
            </a:r>
            <a:r>
              <a:rPr lang="zh-CN" altLang="en-US" sz="2200" b="1"/>
              <a:t>，</a:t>
            </a:r>
            <a:r>
              <a:rPr lang="en-US" altLang="zh-CN" sz="2200" b="1"/>
              <a:t>1.0</a:t>
            </a:r>
            <a:r>
              <a:rPr lang="zh-CN" altLang="en-US" sz="2200" b="1"/>
              <a:t>｝。</a:t>
            </a:r>
            <a:endParaRPr lang="zh-CN" altLang="en-US" sz="2200" b="1">
              <a:cs typeface="Times New Roman" panose="02020603050405020304" pitchFamily="18" charset="0"/>
            </a:endParaRPr>
          </a:p>
          <a:p>
            <a:pPr lvl="1" algn="just" eaLnBrk="1" hangingPunct="1">
              <a:lnSpc>
                <a:spcPct val="120000"/>
              </a:lnSpc>
              <a:spcBef>
                <a:spcPct val="10000"/>
              </a:spcBef>
            </a:pPr>
            <a:r>
              <a:rPr lang="zh-CN" altLang="en-US" sz="2200" b="1"/>
              <a:t>相应的方差及总体平方误差分别是：</a:t>
            </a:r>
            <a:endParaRPr lang="zh-CN" altLang="en-US" sz="2200" b="1">
              <a:cs typeface="Times New Roman" panose="02020603050405020304" pitchFamily="18" charset="0"/>
            </a:endParaRPr>
          </a:p>
          <a:p>
            <a:pPr lvl="1" algn="just" eaLnBrk="1" hangingPunct="1">
              <a:lnSpc>
                <a:spcPct val="120000"/>
              </a:lnSpc>
              <a:spcBef>
                <a:spcPct val="10000"/>
              </a:spcBef>
            </a:pPr>
            <a:r>
              <a:rPr lang="en-US" altLang="zh-CN" sz="2200" b="1"/>
              <a:t>e</a:t>
            </a:r>
            <a:r>
              <a:rPr lang="en-US" altLang="zh-CN" sz="2200" b="1" baseline="-30000"/>
              <a:t>1</a:t>
            </a:r>
            <a:r>
              <a:rPr lang="en-US" altLang="zh-CN" sz="2200" b="1" baseline="30000"/>
              <a:t>2</a:t>
            </a:r>
            <a:r>
              <a:rPr lang="zh-CN" altLang="en-US" sz="2200" b="1"/>
              <a:t>＝</a:t>
            </a:r>
            <a:r>
              <a:rPr lang="en-US" altLang="zh-CN" sz="2200" b="1"/>
              <a:t>4.17</a:t>
            </a:r>
            <a:r>
              <a:rPr lang="zh-CN" altLang="en-US" sz="2200" b="1"/>
              <a:t>；   </a:t>
            </a:r>
            <a:r>
              <a:rPr lang="en-US" altLang="zh-CN" sz="2200" b="1"/>
              <a:t>e</a:t>
            </a:r>
            <a:r>
              <a:rPr lang="en-US" altLang="zh-CN" sz="2200" b="1" baseline="-30000"/>
              <a:t>2</a:t>
            </a:r>
            <a:r>
              <a:rPr lang="en-US" altLang="zh-CN" sz="2200" b="1" baseline="30000"/>
              <a:t>2</a:t>
            </a:r>
            <a:r>
              <a:rPr lang="zh-CN" altLang="en-US" sz="2200" b="1"/>
              <a:t>＝</a:t>
            </a:r>
            <a:r>
              <a:rPr lang="en-US" altLang="zh-CN" sz="2200" b="1"/>
              <a:t>2.00</a:t>
            </a:r>
            <a:r>
              <a:rPr lang="zh-CN" altLang="en-US" sz="2200" b="1"/>
              <a:t>；    </a:t>
            </a:r>
            <a:r>
              <a:rPr lang="en-US" altLang="zh-CN" sz="2200" b="1"/>
              <a:t>E</a:t>
            </a:r>
            <a:r>
              <a:rPr lang="zh-CN" altLang="en-US" sz="2200" b="1"/>
              <a:t>＝</a:t>
            </a:r>
            <a:r>
              <a:rPr lang="en-US" altLang="zh-CN" sz="2200" b="1"/>
              <a:t>6.17</a:t>
            </a:r>
            <a:r>
              <a:rPr lang="zh-CN" altLang="en-US" sz="2200" b="1"/>
              <a:t>；</a:t>
            </a:r>
            <a:endParaRPr lang="zh-CN" altLang="en-US" sz="2200" b="1">
              <a:cs typeface="Times New Roman" panose="02020603050405020304" pitchFamily="18" charset="0"/>
            </a:endParaRPr>
          </a:p>
          <a:p>
            <a:pPr algn="just" eaLnBrk="1" hangingPunct="1">
              <a:lnSpc>
                <a:spcPct val="120000"/>
              </a:lnSpc>
              <a:spcBef>
                <a:spcPct val="10000"/>
              </a:spcBef>
            </a:pPr>
            <a:r>
              <a:rPr lang="zh-CN" altLang="en-US" sz="2600" b="1">
                <a:cs typeface="Times New Roman" panose="02020603050405020304" pitchFamily="18" charset="0"/>
              </a:rPr>
              <a:t>可以看出第一次迭代后，总体误差显著减小（从值</a:t>
            </a:r>
            <a:r>
              <a:rPr lang="en-US" altLang="zh-CN" sz="2600" b="1">
                <a:cs typeface="Times New Roman" panose="02020603050405020304" pitchFamily="18" charset="0"/>
              </a:rPr>
              <a:t>27.48</a:t>
            </a:r>
            <a:r>
              <a:rPr lang="zh-CN" altLang="en-US" sz="2600" b="1">
                <a:cs typeface="Times New Roman" panose="02020603050405020304" pitchFamily="18" charset="0"/>
              </a:rPr>
              <a:t>到</a:t>
            </a:r>
            <a:r>
              <a:rPr lang="en-US" altLang="zh-CN" sz="2600" b="1">
                <a:cs typeface="Times New Roman" panose="02020603050405020304" pitchFamily="18" charset="0"/>
              </a:rPr>
              <a:t>6.17</a:t>
            </a:r>
            <a:r>
              <a:rPr lang="zh-CN" altLang="en-US" sz="2600" b="1">
                <a:cs typeface="Times New Roman" panose="02020603050405020304" pitchFamily="18" charset="0"/>
              </a:rPr>
              <a:t>）。在这个简单的例子中，第一次迭代同时也是最后一次迭代，因为如果继续分析新中心和样本间的距离，样本将会全部分给同样的簇，不将重新分配，算法停止。 </a:t>
            </a:r>
          </a:p>
        </p:txBody>
      </p:sp>
      <p:grpSp>
        <p:nvGrpSpPr>
          <p:cNvPr id="94212" name="Group 5"/>
          <p:cNvGrpSpPr>
            <a:grpSpLocks/>
          </p:cNvGrpSpPr>
          <p:nvPr/>
        </p:nvGrpSpPr>
        <p:grpSpPr bwMode="auto">
          <a:xfrm>
            <a:off x="2874963" y="0"/>
            <a:ext cx="3924300" cy="2327275"/>
            <a:chOff x="1406" y="1797"/>
            <a:chExt cx="2472" cy="1466"/>
          </a:xfrm>
        </p:grpSpPr>
        <p:sp>
          <p:nvSpPr>
            <p:cNvPr id="94217" name="Line 6"/>
            <p:cNvSpPr>
              <a:spLocks noChangeShapeType="1"/>
            </p:cNvSpPr>
            <p:nvPr/>
          </p:nvSpPr>
          <p:spPr bwMode="auto">
            <a:xfrm>
              <a:off x="1587" y="3067"/>
              <a:ext cx="2291"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4218" name="Line 7"/>
            <p:cNvSpPr>
              <a:spLocks noChangeShapeType="1"/>
            </p:cNvSpPr>
            <p:nvPr/>
          </p:nvSpPr>
          <p:spPr bwMode="auto">
            <a:xfrm flipV="1">
              <a:off x="1587" y="1797"/>
              <a:ext cx="0" cy="127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4219" name="Oval 8"/>
            <p:cNvSpPr>
              <a:spLocks noChangeArrowheads="1"/>
            </p:cNvSpPr>
            <p:nvPr/>
          </p:nvSpPr>
          <p:spPr bwMode="auto">
            <a:xfrm>
              <a:off x="1565" y="3036"/>
              <a:ext cx="45" cy="45"/>
            </a:xfrm>
            <a:prstGeom prst="ellipse">
              <a:avLst/>
            </a:prstGeom>
            <a:solidFill>
              <a:srgbClr val="CC0000"/>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94220" name="Text Box 9"/>
            <p:cNvSpPr txBox="1">
              <a:spLocks noChangeArrowheads="1"/>
            </p:cNvSpPr>
            <p:nvPr/>
          </p:nvSpPr>
          <p:spPr bwMode="auto">
            <a:xfrm>
              <a:off x="1406" y="3090"/>
              <a:ext cx="4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zh-CN">
                  <a:latin typeface="Times New Roman" panose="02020603050405020304" pitchFamily="18" charset="0"/>
                </a:rPr>
                <a:t>X2(0,0)</a:t>
              </a:r>
            </a:p>
          </p:txBody>
        </p:sp>
        <p:sp>
          <p:nvSpPr>
            <p:cNvPr id="94221" name="Oval 10"/>
            <p:cNvSpPr>
              <a:spLocks noChangeArrowheads="1"/>
            </p:cNvSpPr>
            <p:nvPr/>
          </p:nvSpPr>
          <p:spPr bwMode="auto">
            <a:xfrm>
              <a:off x="1565" y="2523"/>
              <a:ext cx="45" cy="45"/>
            </a:xfrm>
            <a:prstGeom prst="ellipse">
              <a:avLst/>
            </a:prstGeom>
            <a:solidFill>
              <a:srgbClr val="CC0000"/>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94222" name="Text Box 11"/>
            <p:cNvSpPr txBox="1">
              <a:spLocks noChangeArrowheads="1"/>
            </p:cNvSpPr>
            <p:nvPr/>
          </p:nvSpPr>
          <p:spPr bwMode="auto">
            <a:xfrm>
              <a:off x="1633" y="2296"/>
              <a:ext cx="4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zh-CN">
                  <a:latin typeface="Times New Roman" panose="02020603050405020304" pitchFamily="18" charset="0"/>
                </a:rPr>
                <a:t>X1(0,2)</a:t>
              </a:r>
            </a:p>
          </p:txBody>
        </p:sp>
        <p:sp>
          <p:nvSpPr>
            <p:cNvPr id="94223" name="Oval 12"/>
            <p:cNvSpPr>
              <a:spLocks noChangeArrowheads="1"/>
            </p:cNvSpPr>
            <p:nvPr/>
          </p:nvSpPr>
          <p:spPr bwMode="auto">
            <a:xfrm>
              <a:off x="1928" y="3045"/>
              <a:ext cx="45" cy="45"/>
            </a:xfrm>
            <a:prstGeom prst="ellipse">
              <a:avLst/>
            </a:prstGeom>
            <a:solidFill>
              <a:srgbClr val="CC0000"/>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94224" name="Text Box 13"/>
            <p:cNvSpPr txBox="1">
              <a:spLocks noChangeArrowheads="1"/>
            </p:cNvSpPr>
            <p:nvPr/>
          </p:nvSpPr>
          <p:spPr bwMode="auto">
            <a:xfrm>
              <a:off x="1814" y="2840"/>
              <a:ext cx="5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zh-CN">
                  <a:latin typeface="Times New Roman" panose="02020603050405020304" pitchFamily="18" charset="0"/>
                </a:rPr>
                <a:t>X3(1.5,0)</a:t>
              </a:r>
            </a:p>
          </p:txBody>
        </p:sp>
        <p:sp>
          <p:nvSpPr>
            <p:cNvPr id="94225" name="Oval 14"/>
            <p:cNvSpPr>
              <a:spLocks noChangeArrowheads="1"/>
            </p:cNvSpPr>
            <p:nvPr/>
          </p:nvSpPr>
          <p:spPr bwMode="auto">
            <a:xfrm>
              <a:off x="3016" y="3045"/>
              <a:ext cx="45" cy="45"/>
            </a:xfrm>
            <a:prstGeom prst="ellipse">
              <a:avLst/>
            </a:prstGeom>
            <a:solidFill>
              <a:srgbClr val="CC0000"/>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94226" name="Text Box 15"/>
            <p:cNvSpPr txBox="1">
              <a:spLocks noChangeArrowheads="1"/>
            </p:cNvSpPr>
            <p:nvPr/>
          </p:nvSpPr>
          <p:spPr bwMode="auto">
            <a:xfrm>
              <a:off x="3061" y="2840"/>
              <a:ext cx="4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zh-CN">
                  <a:latin typeface="Times New Roman" panose="02020603050405020304" pitchFamily="18" charset="0"/>
                </a:rPr>
                <a:t>X4(5,0)</a:t>
              </a:r>
            </a:p>
          </p:txBody>
        </p:sp>
        <p:sp>
          <p:nvSpPr>
            <p:cNvPr id="94227" name="Oval 16"/>
            <p:cNvSpPr>
              <a:spLocks noChangeArrowheads="1"/>
            </p:cNvSpPr>
            <p:nvPr/>
          </p:nvSpPr>
          <p:spPr bwMode="auto">
            <a:xfrm>
              <a:off x="3014" y="2532"/>
              <a:ext cx="45" cy="45"/>
            </a:xfrm>
            <a:prstGeom prst="ellipse">
              <a:avLst/>
            </a:prstGeom>
            <a:solidFill>
              <a:srgbClr val="CC0000"/>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94228" name="Text Box 17"/>
            <p:cNvSpPr txBox="1">
              <a:spLocks noChangeArrowheads="1"/>
            </p:cNvSpPr>
            <p:nvPr/>
          </p:nvSpPr>
          <p:spPr bwMode="auto">
            <a:xfrm>
              <a:off x="3129" y="2455"/>
              <a:ext cx="4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zh-CN">
                  <a:latin typeface="Times New Roman" panose="02020603050405020304" pitchFamily="18" charset="0"/>
                </a:rPr>
                <a:t>X5(5,2)</a:t>
              </a:r>
            </a:p>
          </p:txBody>
        </p:sp>
      </p:grpSp>
      <p:sp>
        <p:nvSpPr>
          <p:cNvPr id="473106" name="Oval 18"/>
          <p:cNvSpPr>
            <a:spLocks noChangeArrowheads="1"/>
          </p:cNvSpPr>
          <p:nvPr/>
        </p:nvSpPr>
        <p:spPr bwMode="auto">
          <a:xfrm>
            <a:off x="3384550" y="1628775"/>
            <a:ext cx="142875" cy="144463"/>
          </a:xfrm>
          <a:prstGeom prst="ellipse">
            <a:avLst/>
          </a:prstGeom>
          <a:solidFill>
            <a:srgbClr val="990099"/>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473107" name="Oval 19"/>
          <p:cNvSpPr>
            <a:spLocks noChangeArrowheads="1"/>
          </p:cNvSpPr>
          <p:nvPr/>
        </p:nvSpPr>
        <p:spPr bwMode="auto">
          <a:xfrm>
            <a:off x="5400675" y="1520825"/>
            <a:ext cx="142875" cy="144463"/>
          </a:xfrm>
          <a:prstGeom prst="ellipse">
            <a:avLst/>
          </a:prstGeom>
          <a:solidFill>
            <a:srgbClr val="339933"/>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94215" name="Freeform 20"/>
          <p:cNvSpPr>
            <a:spLocks/>
          </p:cNvSpPr>
          <p:nvPr/>
        </p:nvSpPr>
        <p:spPr bwMode="auto">
          <a:xfrm>
            <a:off x="2735263" y="981075"/>
            <a:ext cx="1425575" cy="1282700"/>
          </a:xfrm>
          <a:custGeom>
            <a:avLst/>
            <a:gdLst>
              <a:gd name="T0" fmla="*/ 2147483646 w 898"/>
              <a:gd name="T1" fmla="*/ 2147483646 h 808"/>
              <a:gd name="T2" fmla="*/ 2147483646 w 898"/>
              <a:gd name="T3" fmla="*/ 2147483646 h 808"/>
              <a:gd name="T4" fmla="*/ 2147483646 w 898"/>
              <a:gd name="T5" fmla="*/ 2147483646 h 808"/>
              <a:gd name="T6" fmla="*/ 2147483646 w 898"/>
              <a:gd name="T7" fmla="*/ 2147483646 h 808"/>
              <a:gd name="T8" fmla="*/ 2147483646 w 898"/>
              <a:gd name="T9" fmla="*/ 2147483646 h 808"/>
              <a:gd name="T10" fmla="*/ 2147483646 w 898"/>
              <a:gd name="T11" fmla="*/ 2147483646 h 808"/>
              <a:gd name="T12" fmla="*/ 2147483646 w 898"/>
              <a:gd name="T13" fmla="*/ 2147483646 h 808"/>
              <a:gd name="T14" fmla="*/ 2147483646 w 898"/>
              <a:gd name="T15" fmla="*/ 2147483646 h 808"/>
              <a:gd name="T16" fmla="*/ 2147483646 w 898"/>
              <a:gd name="T17" fmla="*/ 2147483646 h 808"/>
              <a:gd name="T18" fmla="*/ 2147483646 w 898"/>
              <a:gd name="T19" fmla="*/ 2147483646 h 808"/>
              <a:gd name="T20" fmla="*/ 2147483646 w 898"/>
              <a:gd name="T21" fmla="*/ 2147483646 h 808"/>
              <a:gd name="T22" fmla="*/ 2147483646 w 898"/>
              <a:gd name="T23" fmla="*/ 2147483646 h 808"/>
              <a:gd name="T24" fmla="*/ 2147483646 w 898"/>
              <a:gd name="T25" fmla="*/ 2147483646 h 808"/>
              <a:gd name="T26" fmla="*/ 2147483646 w 898"/>
              <a:gd name="T27" fmla="*/ 2147483646 h 808"/>
              <a:gd name="T28" fmla="*/ 2147483646 w 898"/>
              <a:gd name="T29" fmla="*/ 2147483646 h 808"/>
              <a:gd name="T30" fmla="*/ 2147483646 w 898"/>
              <a:gd name="T31" fmla="*/ 2147483646 h 808"/>
              <a:gd name="T32" fmla="*/ 2147483646 w 898"/>
              <a:gd name="T33" fmla="*/ 2147483646 h 808"/>
              <a:gd name="T34" fmla="*/ 2147483646 w 898"/>
              <a:gd name="T35" fmla="*/ 2147483646 h 80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98"/>
              <a:gd name="T55" fmla="*/ 0 h 808"/>
              <a:gd name="T56" fmla="*/ 898 w 898"/>
              <a:gd name="T57" fmla="*/ 808 h 80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98" h="808">
                <a:moveTo>
                  <a:pt x="87" y="13"/>
                </a:moveTo>
                <a:cubicBezTo>
                  <a:pt x="125" y="14"/>
                  <a:pt x="441" y="0"/>
                  <a:pt x="540" y="33"/>
                </a:cubicBezTo>
                <a:cubicBezTo>
                  <a:pt x="559" y="53"/>
                  <a:pt x="578" y="65"/>
                  <a:pt x="601" y="81"/>
                </a:cubicBezTo>
                <a:cubicBezTo>
                  <a:pt x="641" y="140"/>
                  <a:pt x="588" y="71"/>
                  <a:pt x="636" y="109"/>
                </a:cubicBezTo>
                <a:cubicBezTo>
                  <a:pt x="681" y="144"/>
                  <a:pt x="616" y="118"/>
                  <a:pt x="670" y="136"/>
                </a:cubicBezTo>
                <a:cubicBezTo>
                  <a:pt x="701" y="169"/>
                  <a:pt x="682" y="152"/>
                  <a:pt x="732" y="184"/>
                </a:cubicBezTo>
                <a:cubicBezTo>
                  <a:pt x="738" y="188"/>
                  <a:pt x="781" y="233"/>
                  <a:pt x="793" y="246"/>
                </a:cubicBezTo>
                <a:cubicBezTo>
                  <a:pt x="801" y="268"/>
                  <a:pt x="813" y="285"/>
                  <a:pt x="821" y="307"/>
                </a:cubicBezTo>
                <a:cubicBezTo>
                  <a:pt x="820" y="387"/>
                  <a:pt x="898" y="745"/>
                  <a:pt x="718" y="808"/>
                </a:cubicBezTo>
                <a:cubicBezTo>
                  <a:pt x="581" y="806"/>
                  <a:pt x="443" y="805"/>
                  <a:pt x="306" y="801"/>
                </a:cubicBezTo>
                <a:cubicBezTo>
                  <a:pt x="276" y="800"/>
                  <a:pt x="283" y="792"/>
                  <a:pt x="258" y="781"/>
                </a:cubicBezTo>
                <a:cubicBezTo>
                  <a:pt x="245" y="775"/>
                  <a:pt x="217" y="767"/>
                  <a:pt x="217" y="767"/>
                </a:cubicBezTo>
                <a:cubicBezTo>
                  <a:pt x="198" y="737"/>
                  <a:pt x="165" y="725"/>
                  <a:pt x="135" y="705"/>
                </a:cubicBezTo>
                <a:cubicBezTo>
                  <a:pt x="120" y="695"/>
                  <a:pt x="109" y="681"/>
                  <a:pt x="94" y="671"/>
                </a:cubicBezTo>
                <a:cubicBezTo>
                  <a:pt x="58" y="618"/>
                  <a:pt x="30" y="568"/>
                  <a:pt x="12" y="506"/>
                </a:cubicBezTo>
                <a:cubicBezTo>
                  <a:pt x="16" y="388"/>
                  <a:pt x="0" y="238"/>
                  <a:pt x="39" y="122"/>
                </a:cubicBezTo>
                <a:cubicBezTo>
                  <a:pt x="46" y="57"/>
                  <a:pt x="34" y="51"/>
                  <a:pt x="87" y="33"/>
                </a:cubicBezTo>
                <a:cubicBezTo>
                  <a:pt x="104" y="9"/>
                  <a:pt x="109" y="13"/>
                  <a:pt x="87" y="13"/>
                </a:cubicBezTo>
                <a:close/>
              </a:path>
            </a:pathLst>
          </a:custGeom>
          <a:noFill/>
          <a:ln w="28575" cap="flat" cmpd="sng">
            <a:solidFill>
              <a:srgbClr val="0000CC"/>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4216" name="Freeform 21"/>
          <p:cNvSpPr>
            <a:spLocks/>
          </p:cNvSpPr>
          <p:nvPr/>
        </p:nvSpPr>
        <p:spPr bwMode="auto">
          <a:xfrm>
            <a:off x="5072063" y="809625"/>
            <a:ext cx="1131887" cy="1495425"/>
          </a:xfrm>
          <a:custGeom>
            <a:avLst/>
            <a:gdLst>
              <a:gd name="T0" fmla="*/ 2147483646 w 713"/>
              <a:gd name="T1" fmla="*/ 2147483646 h 942"/>
              <a:gd name="T2" fmla="*/ 2147483646 w 713"/>
              <a:gd name="T3" fmla="*/ 2147483646 h 942"/>
              <a:gd name="T4" fmla="*/ 2147483646 w 713"/>
              <a:gd name="T5" fmla="*/ 2147483646 h 942"/>
              <a:gd name="T6" fmla="*/ 2147483646 w 713"/>
              <a:gd name="T7" fmla="*/ 2147483646 h 942"/>
              <a:gd name="T8" fmla="*/ 2147483646 w 713"/>
              <a:gd name="T9" fmla="*/ 2147483646 h 942"/>
              <a:gd name="T10" fmla="*/ 2147483646 w 713"/>
              <a:gd name="T11" fmla="*/ 2147483646 h 942"/>
              <a:gd name="T12" fmla="*/ 2147483646 w 713"/>
              <a:gd name="T13" fmla="*/ 2147483646 h 942"/>
              <a:gd name="T14" fmla="*/ 2147483646 w 713"/>
              <a:gd name="T15" fmla="*/ 2147483646 h 942"/>
              <a:gd name="T16" fmla="*/ 2147483646 w 713"/>
              <a:gd name="T17" fmla="*/ 2147483646 h 942"/>
              <a:gd name="T18" fmla="*/ 2147483646 w 713"/>
              <a:gd name="T19" fmla="*/ 2147483646 h 942"/>
              <a:gd name="T20" fmla="*/ 2147483646 w 713"/>
              <a:gd name="T21" fmla="*/ 2147483646 h 942"/>
              <a:gd name="T22" fmla="*/ 2147483646 w 713"/>
              <a:gd name="T23" fmla="*/ 2147483646 h 942"/>
              <a:gd name="T24" fmla="*/ 2147483646 w 713"/>
              <a:gd name="T25" fmla="*/ 2147483646 h 942"/>
              <a:gd name="T26" fmla="*/ 2147483646 w 713"/>
              <a:gd name="T27" fmla="*/ 2147483646 h 942"/>
              <a:gd name="T28" fmla="*/ 2147483646 w 713"/>
              <a:gd name="T29" fmla="*/ 2147483646 h 942"/>
              <a:gd name="T30" fmla="*/ 2147483646 w 713"/>
              <a:gd name="T31" fmla="*/ 2147483646 h 942"/>
              <a:gd name="T32" fmla="*/ 2147483646 w 713"/>
              <a:gd name="T33" fmla="*/ 2147483646 h 942"/>
              <a:gd name="T34" fmla="*/ 2147483646 w 713"/>
              <a:gd name="T35" fmla="*/ 2147483646 h 942"/>
              <a:gd name="T36" fmla="*/ 0 w 713"/>
              <a:gd name="T37" fmla="*/ 2147483646 h 942"/>
              <a:gd name="T38" fmla="*/ 2147483646 w 713"/>
              <a:gd name="T39" fmla="*/ 2147483646 h 9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13"/>
              <a:gd name="T61" fmla="*/ 0 h 942"/>
              <a:gd name="T62" fmla="*/ 713 w 713"/>
              <a:gd name="T63" fmla="*/ 942 h 94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13" h="942">
                <a:moveTo>
                  <a:pt x="7" y="155"/>
                </a:moveTo>
                <a:cubicBezTo>
                  <a:pt x="9" y="146"/>
                  <a:pt x="8" y="135"/>
                  <a:pt x="14" y="127"/>
                </a:cubicBezTo>
                <a:cubicBezTo>
                  <a:pt x="18" y="122"/>
                  <a:pt x="80" y="102"/>
                  <a:pt x="89" y="100"/>
                </a:cubicBezTo>
                <a:cubicBezTo>
                  <a:pt x="145" y="88"/>
                  <a:pt x="198" y="73"/>
                  <a:pt x="254" y="59"/>
                </a:cubicBezTo>
                <a:cubicBezTo>
                  <a:pt x="554" y="65"/>
                  <a:pt x="540" y="0"/>
                  <a:pt x="672" y="93"/>
                </a:cubicBezTo>
                <a:cubicBezTo>
                  <a:pt x="694" y="126"/>
                  <a:pt x="683" y="106"/>
                  <a:pt x="700" y="155"/>
                </a:cubicBezTo>
                <a:cubicBezTo>
                  <a:pt x="705" y="169"/>
                  <a:pt x="713" y="196"/>
                  <a:pt x="713" y="196"/>
                </a:cubicBezTo>
                <a:cubicBezTo>
                  <a:pt x="711" y="269"/>
                  <a:pt x="710" y="342"/>
                  <a:pt x="706" y="415"/>
                </a:cubicBezTo>
                <a:cubicBezTo>
                  <a:pt x="702" y="493"/>
                  <a:pt x="645" y="563"/>
                  <a:pt x="604" y="621"/>
                </a:cubicBezTo>
                <a:cubicBezTo>
                  <a:pt x="571" y="667"/>
                  <a:pt x="550" y="726"/>
                  <a:pt x="501" y="758"/>
                </a:cubicBezTo>
                <a:cubicBezTo>
                  <a:pt x="468" y="807"/>
                  <a:pt x="510" y="751"/>
                  <a:pt x="460" y="793"/>
                </a:cubicBezTo>
                <a:cubicBezTo>
                  <a:pt x="454" y="798"/>
                  <a:pt x="452" y="807"/>
                  <a:pt x="446" y="813"/>
                </a:cubicBezTo>
                <a:cubicBezTo>
                  <a:pt x="390" y="868"/>
                  <a:pt x="303" y="917"/>
                  <a:pt x="226" y="930"/>
                </a:cubicBezTo>
                <a:cubicBezTo>
                  <a:pt x="192" y="942"/>
                  <a:pt x="203" y="941"/>
                  <a:pt x="151" y="930"/>
                </a:cubicBezTo>
                <a:cubicBezTo>
                  <a:pt x="137" y="927"/>
                  <a:pt x="110" y="916"/>
                  <a:pt x="110" y="916"/>
                </a:cubicBezTo>
                <a:cubicBezTo>
                  <a:pt x="63" y="869"/>
                  <a:pt x="80" y="891"/>
                  <a:pt x="55" y="854"/>
                </a:cubicBezTo>
                <a:lnTo>
                  <a:pt x="14" y="745"/>
                </a:lnTo>
                <a:cubicBezTo>
                  <a:pt x="14" y="745"/>
                  <a:pt x="14" y="745"/>
                  <a:pt x="14" y="745"/>
                </a:cubicBezTo>
                <a:cubicBezTo>
                  <a:pt x="9" y="731"/>
                  <a:pt x="0" y="703"/>
                  <a:pt x="0" y="703"/>
                </a:cubicBezTo>
                <a:cubicBezTo>
                  <a:pt x="7" y="160"/>
                  <a:pt x="7" y="342"/>
                  <a:pt x="7" y="155"/>
                </a:cubicBezTo>
                <a:close/>
              </a:path>
            </a:pathLst>
          </a:custGeom>
          <a:noFill/>
          <a:ln w="28575" cap="flat" cmpd="sng">
            <a:solidFill>
              <a:srgbClr val="FF6600"/>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3092">
                                            <p:txEl>
                                              <p:pRg st="1" end="1"/>
                                            </p:txEl>
                                          </p:spTgt>
                                        </p:tgtEl>
                                        <p:attrNameLst>
                                          <p:attrName>style.visibility</p:attrName>
                                        </p:attrNameLst>
                                      </p:cBhvr>
                                      <p:to>
                                        <p:strVal val="visible"/>
                                      </p:to>
                                    </p:set>
                                    <p:anim calcmode="lin" valueType="num">
                                      <p:cBhvr additive="base">
                                        <p:cTn id="7" dur="500" fill="hold"/>
                                        <p:tgtEl>
                                          <p:spTgt spid="47309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309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473106"/>
                                        </p:tgtEl>
                                        <p:attrNameLst>
                                          <p:attrName>style.visibility</p:attrName>
                                        </p:attrNameLst>
                                      </p:cBhvr>
                                      <p:to>
                                        <p:strVal val="visible"/>
                                      </p:to>
                                    </p:set>
                                    <p:animEffect transition="in" filter="box(in)">
                                      <p:cBhvr>
                                        <p:cTn id="13" dur="500"/>
                                        <p:tgtEl>
                                          <p:spTgt spid="473106"/>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473107"/>
                                        </p:tgtEl>
                                        <p:attrNameLst>
                                          <p:attrName>style.visibility</p:attrName>
                                        </p:attrNameLst>
                                      </p:cBhvr>
                                      <p:to>
                                        <p:strVal val="visible"/>
                                      </p:to>
                                    </p:set>
                                    <p:animEffect transition="in" filter="box(in)">
                                      <p:cBhvr>
                                        <p:cTn id="16" dur="500"/>
                                        <p:tgtEl>
                                          <p:spTgt spid="47310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473092">
                                            <p:txEl>
                                              <p:pRg st="2" end="2"/>
                                            </p:txEl>
                                          </p:spTgt>
                                        </p:tgtEl>
                                        <p:attrNameLst>
                                          <p:attrName>style.visibility</p:attrName>
                                        </p:attrNameLst>
                                      </p:cBhvr>
                                      <p:to>
                                        <p:strVal val="visible"/>
                                      </p:to>
                                    </p:set>
                                    <p:animEffect transition="in" filter="box(in)">
                                      <p:cBhvr>
                                        <p:cTn id="21" dur="500"/>
                                        <p:tgtEl>
                                          <p:spTgt spid="473092">
                                            <p:txEl>
                                              <p:pRg st="2" end="2"/>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473092">
                                            <p:txEl>
                                              <p:pRg st="3" end="3"/>
                                            </p:txEl>
                                          </p:spTgt>
                                        </p:tgtEl>
                                        <p:attrNameLst>
                                          <p:attrName>style.visibility</p:attrName>
                                        </p:attrNameLst>
                                      </p:cBhvr>
                                      <p:to>
                                        <p:strVal val="visible"/>
                                      </p:to>
                                    </p:set>
                                    <p:animEffect transition="in" filter="box(in)">
                                      <p:cBhvr>
                                        <p:cTn id="24" dur="500"/>
                                        <p:tgtEl>
                                          <p:spTgt spid="473092">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nodeType="clickEffect">
                                  <p:stCondLst>
                                    <p:cond delay="0"/>
                                  </p:stCondLst>
                                  <p:childTnLst>
                                    <p:set>
                                      <p:cBhvr>
                                        <p:cTn id="28" dur="1" fill="hold">
                                          <p:stCondLst>
                                            <p:cond delay="0"/>
                                          </p:stCondLst>
                                        </p:cTn>
                                        <p:tgtEl>
                                          <p:spTgt spid="473092">
                                            <p:txEl>
                                              <p:pRg st="4" end="4"/>
                                            </p:txEl>
                                          </p:spTgt>
                                        </p:tgtEl>
                                        <p:attrNameLst>
                                          <p:attrName>style.visibility</p:attrName>
                                        </p:attrNameLst>
                                      </p:cBhvr>
                                      <p:to>
                                        <p:strVal val="visible"/>
                                      </p:to>
                                    </p:set>
                                    <p:animEffect transition="in" filter="box(in)">
                                      <p:cBhvr>
                                        <p:cTn id="29" dur="500"/>
                                        <p:tgtEl>
                                          <p:spTgt spid="47309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106" grpId="0" animBg="1"/>
      <p:bldP spid="47310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用</a:t>
            </a:r>
            <a:r>
              <a:rPr lang="en-US" altLang="zh-CN" dirty="0"/>
              <a:t>K-means</a:t>
            </a:r>
            <a:r>
              <a:rPr lang="zh-CN" altLang="en-US" dirty="0"/>
              <a:t>矢量量化压缩图片</a:t>
            </a:r>
          </a:p>
        </p:txBody>
      </p:sp>
      <p:sp>
        <p:nvSpPr>
          <p:cNvPr id="4" name="内容占位符 3"/>
          <p:cNvSpPr>
            <a:spLocks noGrp="1"/>
          </p:cNvSpPr>
          <p:nvPr>
            <p:ph idx="1"/>
          </p:nvPr>
        </p:nvSpPr>
        <p:spPr>
          <a:xfrm>
            <a:off x="609598" y="1484784"/>
            <a:ext cx="6986737" cy="4824536"/>
          </a:xfrm>
        </p:spPr>
        <p:txBody>
          <a:bodyPr>
            <a:normAutofit lnSpcReduction="10000"/>
          </a:bodyPr>
          <a:lstStyle/>
          <a:p>
            <a:r>
              <a:rPr lang="zh-CN" altLang="en-US" dirty="0">
                <a:latin typeface="华文仿宋" panose="02010600040101010101" pitchFamily="2" charset="-122"/>
                <a:ea typeface="华文仿宋" panose="02010600040101010101" pitchFamily="2" charset="-122"/>
              </a:rPr>
              <a:t>矢量量化就是</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四舍五入</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的</a:t>
            </a:r>
            <a:r>
              <a:rPr lang="en-US" altLang="zh-CN" dirty="0">
                <a:latin typeface="华文仿宋" panose="02010600040101010101" pitchFamily="2" charset="-122"/>
                <a:ea typeface="华文仿宋" panose="02010600040101010101" pitchFamily="2" charset="-122"/>
              </a:rPr>
              <a:t>N</a:t>
            </a:r>
            <a:r>
              <a:rPr lang="zh-CN" altLang="en-US" dirty="0">
                <a:latin typeface="华文仿宋" panose="02010600040101010101" pitchFamily="2" charset="-122"/>
                <a:ea typeface="华文仿宋" panose="02010600040101010101" pitchFamily="2" charset="-122"/>
              </a:rPr>
              <a:t>维版本。</a:t>
            </a:r>
            <a:endParaRPr lang="en-US" altLang="zh-CN" dirty="0">
              <a:latin typeface="华文仿宋" panose="02010600040101010101" pitchFamily="2" charset="-122"/>
              <a:ea typeface="华文仿宋" panose="02010600040101010101" pitchFamily="2" charset="-122"/>
            </a:endParaRPr>
          </a:p>
          <a:p>
            <a:r>
              <a:rPr lang="zh-CN" altLang="en-US" dirty="0">
                <a:latin typeface="华文仿宋" panose="02010600040101010101" pitchFamily="2" charset="-122"/>
                <a:ea typeface="华文仿宋" panose="02010600040101010101" pitchFamily="2" charset="-122"/>
              </a:rPr>
              <a:t>矢量量化被广泛应用于图片压缩，我们用比原始图像更少的比特数来存储每个像素，从而实现图像图片。</a:t>
            </a:r>
            <a:endParaRPr lang="en-US" altLang="zh-CN" dirty="0">
              <a:latin typeface="华文仿宋" panose="02010600040101010101" pitchFamily="2" charset="-122"/>
              <a:ea typeface="华文仿宋" panose="02010600040101010101" pitchFamily="2" charset="-122"/>
            </a:endParaRPr>
          </a:p>
          <a:p>
            <a:r>
              <a:rPr lang="en-US" altLang="zh-CN" i="1" dirty="0">
                <a:latin typeface="Times New Roman" panose="02020603050405020304" pitchFamily="18" charset="0"/>
                <a:ea typeface="华文仿宋" panose="02010600040101010101" pitchFamily="2" charset="-122"/>
                <a:cs typeface="Times New Roman" panose="02020603050405020304" pitchFamily="18" charset="0"/>
              </a:rPr>
              <a:t>X = </a:t>
            </a:r>
            <a:r>
              <a:rPr lang="en-US" altLang="zh-CN" i="1" dirty="0" err="1">
                <a:latin typeface="Times New Roman" panose="02020603050405020304" pitchFamily="18" charset="0"/>
                <a:ea typeface="华文仿宋" panose="02010600040101010101" pitchFamily="2" charset="-122"/>
                <a:cs typeface="Times New Roman" panose="02020603050405020304" pitchFamily="18" charset="0"/>
              </a:rPr>
              <a:t>img.reshape</a:t>
            </a:r>
            <a:r>
              <a:rPr lang="en-US" altLang="zh-CN" i="1" dirty="0">
                <a:latin typeface="Times New Roman" panose="02020603050405020304" pitchFamily="18" charset="0"/>
                <a:ea typeface="华文仿宋" panose="02010600040101010101" pitchFamily="2" charset="-122"/>
                <a:cs typeface="Times New Roman" panose="02020603050405020304" pitchFamily="18" charset="0"/>
              </a:rPr>
              <a:t>((-1, 1))</a:t>
            </a:r>
          </a:p>
          <a:p>
            <a:r>
              <a:rPr lang="en-US" altLang="zh-CN" i="1" dirty="0" err="1">
                <a:latin typeface="Times New Roman" panose="02020603050405020304" pitchFamily="18" charset="0"/>
                <a:ea typeface="华文仿宋" panose="02010600040101010101" pitchFamily="2" charset="-122"/>
                <a:cs typeface="Times New Roman" panose="02020603050405020304" pitchFamily="18" charset="0"/>
              </a:rPr>
              <a:t>kmeans</a:t>
            </a:r>
            <a:r>
              <a:rPr lang="en-US" altLang="zh-CN" i="1" dirty="0">
                <a:latin typeface="Times New Roman" panose="02020603050405020304" pitchFamily="18" charset="0"/>
                <a:ea typeface="华文仿宋" panose="02010600040101010101" pitchFamily="2" charset="-122"/>
                <a:cs typeface="Times New Roman" panose="02020603050405020304" pitchFamily="18" charset="0"/>
              </a:rPr>
              <a:t> = </a:t>
            </a:r>
            <a:r>
              <a:rPr lang="en-US" altLang="zh-CN" i="1" dirty="0" err="1">
                <a:latin typeface="Times New Roman" panose="02020603050405020304" pitchFamily="18" charset="0"/>
                <a:ea typeface="华文仿宋" panose="02010600040101010101" pitchFamily="2" charset="-122"/>
                <a:cs typeface="Times New Roman" panose="02020603050405020304" pitchFamily="18" charset="0"/>
              </a:rPr>
              <a:t>cluster.KMeans</a:t>
            </a:r>
            <a:r>
              <a:rPr lang="en-US" altLang="zh-CN" i="1" dirty="0">
                <a:latin typeface="Times New Roman" panose="02020603050405020304" pitchFamily="18" charset="0"/>
                <a:ea typeface="华文仿宋" panose="02010600040101010101" pitchFamily="2" charset="-122"/>
                <a:cs typeface="Times New Roman" panose="02020603050405020304" pitchFamily="18" charset="0"/>
              </a:rPr>
              <a:t>(</a:t>
            </a:r>
            <a:r>
              <a:rPr lang="en-US" altLang="zh-CN" i="1" dirty="0" err="1">
                <a:latin typeface="Times New Roman" panose="02020603050405020304" pitchFamily="18" charset="0"/>
                <a:ea typeface="华文仿宋" panose="02010600040101010101" pitchFamily="2" charset="-122"/>
                <a:cs typeface="Times New Roman" panose="02020603050405020304" pitchFamily="18" charset="0"/>
              </a:rPr>
              <a:t>n_clusters</a:t>
            </a:r>
            <a:r>
              <a:rPr lang="en-US" altLang="zh-CN" i="1" dirty="0">
                <a:latin typeface="Times New Roman" panose="02020603050405020304" pitchFamily="18" charset="0"/>
                <a:ea typeface="华文仿宋" panose="02010600040101010101" pitchFamily="2" charset="-122"/>
                <a:cs typeface="Times New Roman" panose="02020603050405020304" pitchFamily="18" charset="0"/>
              </a:rPr>
              <a:t>=</a:t>
            </a:r>
            <a:r>
              <a:rPr lang="en-US" altLang="zh-CN" i="1" dirty="0" err="1">
                <a:latin typeface="Times New Roman" panose="02020603050405020304" pitchFamily="18" charset="0"/>
                <a:ea typeface="华文仿宋" panose="02010600040101010101" pitchFamily="2" charset="-122"/>
                <a:cs typeface="Times New Roman" panose="02020603050405020304" pitchFamily="18" charset="0"/>
              </a:rPr>
              <a:t>num_clusters</a:t>
            </a:r>
            <a:r>
              <a:rPr lang="en-US" altLang="zh-CN" i="1" dirty="0">
                <a:latin typeface="Times New Roman" panose="02020603050405020304" pitchFamily="18" charset="0"/>
                <a:ea typeface="华文仿宋" panose="02010600040101010101" pitchFamily="2" charset="-122"/>
                <a:cs typeface="Times New Roman" panose="02020603050405020304" pitchFamily="18" charset="0"/>
              </a:rPr>
              <a:t>)</a:t>
            </a:r>
          </a:p>
          <a:p>
            <a:r>
              <a:rPr lang="en-US" altLang="zh-CN" i="1" dirty="0" err="1">
                <a:latin typeface="Times New Roman" panose="02020603050405020304" pitchFamily="18" charset="0"/>
                <a:ea typeface="华文仿宋" panose="02010600040101010101" pitchFamily="2" charset="-122"/>
                <a:cs typeface="Times New Roman" panose="02020603050405020304" pitchFamily="18" charset="0"/>
              </a:rPr>
              <a:t>kmeans.fit</a:t>
            </a:r>
            <a:r>
              <a:rPr lang="en-US" altLang="zh-CN" i="1" dirty="0">
                <a:latin typeface="Times New Roman" panose="02020603050405020304" pitchFamily="18" charset="0"/>
                <a:ea typeface="华文仿宋" panose="02010600040101010101" pitchFamily="2" charset="-122"/>
                <a:cs typeface="Times New Roman" panose="02020603050405020304" pitchFamily="18" charset="0"/>
              </a:rPr>
              <a:t>(X)</a:t>
            </a:r>
          </a:p>
          <a:p>
            <a:r>
              <a:rPr lang="en-US" altLang="zh-CN" i="1" dirty="0">
                <a:latin typeface="Times New Roman" panose="02020603050405020304" pitchFamily="18" charset="0"/>
                <a:ea typeface="华文仿宋" panose="02010600040101010101" pitchFamily="2" charset="-122"/>
                <a:cs typeface="Times New Roman" panose="02020603050405020304" pitchFamily="18" charset="0"/>
              </a:rPr>
              <a:t>centroids = </a:t>
            </a:r>
            <a:r>
              <a:rPr lang="en-US" altLang="zh-CN" i="1" dirty="0" err="1">
                <a:latin typeface="Times New Roman" panose="02020603050405020304" pitchFamily="18" charset="0"/>
                <a:ea typeface="华文仿宋" panose="02010600040101010101" pitchFamily="2" charset="-122"/>
                <a:cs typeface="Times New Roman" panose="02020603050405020304" pitchFamily="18" charset="0"/>
              </a:rPr>
              <a:t>kmeans.cluster_centers_.squeeze</a:t>
            </a:r>
            <a:r>
              <a:rPr lang="en-US" altLang="zh-CN" i="1" dirty="0">
                <a:latin typeface="Times New Roman" panose="02020603050405020304" pitchFamily="18" charset="0"/>
                <a:ea typeface="华文仿宋" panose="02010600040101010101" pitchFamily="2" charset="-122"/>
                <a:cs typeface="Times New Roman" panose="02020603050405020304" pitchFamily="18" charset="0"/>
              </a:rPr>
              <a:t>()</a:t>
            </a:r>
          </a:p>
          <a:p>
            <a:r>
              <a:rPr lang="en-US" altLang="zh-CN" i="1" dirty="0">
                <a:latin typeface="Times New Roman" panose="02020603050405020304" pitchFamily="18" charset="0"/>
                <a:ea typeface="华文仿宋" panose="02010600040101010101" pitchFamily="2" charset="-122"/>
                <a:cs typeface="Times New Roman" panose="02020603050405020304" pitchFamily="18" charset="0"/>
              </a:rPr>
              <a:t>labels = </a:t>
            </a:r>
            <a:r>
              <a:rPr lang="en-US" altLang="zh-CN" i="1" dirty="0" err="1">
                <a:latin typeface="Times New Roman" panose="02020603050405020304" pitchFamily="18" charset="0"/>
                <a:ea typeface="华文仿宋" panose="02010600040101010101" pitchFamily="2" charset="-122"/>
                <a:cs typeface="Times New Roman" panose="02020603050405020304" pitchFamily="18" charset="0"/>
              </a:rPr>
              <a:t>kmeans.labels</a:t>
            </a:r>
            <a:r>
              <a:rPr lang="en-US" altLang="zh-CN" i="1" dirty="0">
                <a:latin typeface="Times New Roman" panose="02020603050405020304" pitchFamily="18" charset="0"/>
                <a:ea typeface="华文仿宋" panose="02010600040101010101" pitchFamily="2" charset="-122"/>
                <a:cs typeface="Times New Roman" panose="02020603050405020304" pitchFamily="18" charset="0"/>
              </a:rPr>
              <a:t>_</a:t>
            </a:r>
          </a:p>
          <a:p>
            <a:r>
              <a:rPr lang="en-US" altLang="zh-CN" i="1" dirty="0" err="1">
                <a:latin typeface="Times New Roman" panose="02020603050405020304" pitchFamily="18" charset="0"/>
                <a:ea typeface="华文仿宋" panose="02010600040101010101" pitchFamily="2" charset="-122"/>
                <a:cs typeface="Times New Roman" panose="02020603050405020304" pitchFamily="18" charset="0"/>
              </a:rPr>
              <a:t>input_image_compressed</a:t>
            </a:r>
            <a:r>
              <a:rPr lang="en-US" altLang="zh-CN" i="1" dirty="0">
                <a:latin typeface="Times New Roman" panose="02020603050405020304" pitchFamily="18" charset="0"/>
                <a:ea typeface="华文仿宋" panose="02010600040101010101" pitchFamily="2" charset="-122"/>
                <a:cs typeface="Times New Roman" panose="02020603050405020304" pitchFamily="18" charset="0"/>
              </a:rPr>
              <a:t> = </a:t>
            </a:r>
            <a:r>
              <a:rPr lang="en-US" altLang="zh-CN" i="1" dirty="0" err="1">
                <a:latin typeface="Times New Roman" panose="02020603050405020304" pitchFamily="18" charset="0"/>
                <a:ea typeface="华文仿宋" panose="02010600040101010101" pitchFamily="2" charset="-122"/>
                <a:cs typeface="Times New Roman" panose="02020603050405020304" pitchFamily="18" charset="0"/>
              </a:rPr>
              <a:t>np.choose</a:t>
            </a:r>
            <a:r>
              <a:rPr lang="en-US" altLang="zh-CN" i="1" dirty="0">
                <a:latin typeface="Times New Roman" panose="02020603050405020304" pitchFamily="18" charset="0"/>
                <a:ea typeface="华文仿宋" panose="02010600040101010101" pitchFamily="2" charset="-122"/>
                <a:cs typeface="Times New Roman" panose="02020603050405020304" pitchFamily="18" charset="0"/>
              </a:rPr>
              <a:t>(labels, centroids).reshape(</a:t>
            </a:r>
            <a:r>
              <a:rPr lang="en-US" altLang="zh-CN" i="1" dirty="0" err="1">
                <a:latin typeface="Times New Roman" panose="02020603050405020304" pitchFamily="18" charset="0"/>
                <a:ea typeface="华文仿宋" panose="02010600040101010101" pitchFamily="2" charset="-122"/>
                <a:cs typeface="Times New Roman" panose="02020603050405020304" pitchFamily="18" charset="0"/>
              </a:rPr>
              <a:t>img.shape</a:t>
            </a:r>
            <a:r>
              <a:rPr lang="en-US" altLang="zh-CN" i="1" dirty="0">
                <a:latin typeface="Times New Roman" panose="02020603050405020304" pitchFamily="18" charset="0"/>
                <a:ea typeface="华文仿宋" panose="02010600040101010101" pitchFamily="2" charset="-122"/>
                <a:cs typeface="Times New Roman" panose="02020603050405020304" pitchFamily="18" charset="0"/>
              </a:rPr>
              <a:t>)</a:t>
            </a:r>
          </a:p>
          <a:p>
            <a:endParaRPr lang="zh-CN" altLang="en-US" dirty="0">
              <a:latin typeface="华文仿宋" panose="02010600040101010101" pitchFamily="2" charset="-122"/>
              <a:ea typeface="华文仿宋" panose="02010600040101010101" pitchFamily="2" charset="-122"/>
            </a:endParaRPr>
          </a:p>
        </p:txBody>
      </p:sp>
      <p:sp>
        <p:nvSpPr>
          <p:cNvPr id="2" name="灯片编号占位符 1"/>
          <p:cNvSpPr>
            <a:spLocks noGrp="1"/>
          </p:cNvSpPr>
          <p:nvPr>
            <p:ph type="sldNum" sz="quarter" idx="12"/>
          </p:nvPr>
        </p:nvSpPr>
        <p:spPr/>
        <p:txBody>
          <a:bodyPr/>
          <a:lstStyle/>
          <a:p>
            <a:pPr>
              <a:defRPr/>
            </a:pPr>
            <a:fld id="{3BC3AD09-32A1-493C-99FC-4427E2011D68}" type="slidenum">
              <a:rPr lang="en-US" altLang="zh-CN" smtClean="0"/>
              <a:pPr>
                <a:defRPr/>
              </a:pPr>
              <a:t>46</a:t>
            </a:fld>
            <a:endParaRPr lang="en-US" altLang="zh-CN"/>
          </a:p>
        </p:txBody>
      </p:sp>
    </p:spTree>
    <p:extLst>
      <p:ext uri="{BB962C8B-B14F-4D97-AF65-F5344CB8AC3E}">
        <p14:creationId xmlns:p14="http://schemas.microsoft.com/office/powerpoint/2010/main" val="31611692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down)">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down)">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A9205B3-9365-495C-B0FB-910E456B2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 y="116632"/>
            <a:ext cx="9141537" cy="6858000"/>
          </a:xfrm>
          <a:prstGeom prst="rect">
            <a:avLst/>
          </a:prstGeom>
        </p:spPr>
      </p:pic>
    </p:spTree>
    <p:extLst>
      <p:ext uri="{BB962C8B-B14F-4D97-AF65-F5344CB8AC3E}">
        <p14:creationId xmlns:p14="http://schemas.microsoft.com/office/powerpoint/2010/main" val="394041569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248B575-76D8-4E13-BFA0-565ECEB6B114}"/>
              </a:ext>
            </a:extLst>
          </p:cNvPr>
          <p:cNvSpPr>
            <a:spLocks noGrp="1"/>
          </p:cNvSpPr>
          <p:nvPr>
            <p:ph type="sldNum" sz="quarter" idx="12"/>
          </p:nvPr>
        </p:nvSpPr>
        <p:spPr/>
        <p:txBody>
          <a:bodyPr/>
          <a:lstStyle/>
          <a:p>
            <a:pPr>
              <a:defRPr/>
            </a:pPr>
            <a:fld id="{3BC3AD09-32A1-493C-99FC-4427E2011D68}" type="slidenum">
              <a:rPr lang="en-US" altLang="zh-CN" smtClean="0"/>
              <a:pPr>
                <a:defRPr/>
              </a:pPr>
              <a:t>48</a:t>
            </a:fld>
            <a:endParaRPr lang="en-US" altLang="zh-CN"/>
          </a:p>
        </p:txBody>
      </p:sp>
      <p:sp>
        <p:nvSpPr>
          <p:cNvPr id="6" name="标题 1">
            <a:extLst>
              <a:ext uri="{FF2B5EF4-FFF2-40B4-BE49-F238E27FC236}">
                <a16:creationId xmlns:a16="http://schemas.microsoft.com/office/drawing/2014/main" id="{EAFEF3CE-7FB1-4F88-97F5-7FBF181CA534}"/>
              </a:ext>
            </a:extLst>
          </p:cNvPr>
          <p:cNvSpPr txBox="1">
            <a:spLocks/>
          </p:cNvSpPr>
          <p:nvPr/>
        </p:nvSpPr>
        <p:spPr bwMode="black">
          <a:xfrm>
            <a:off x="179512" y="248939"/>
            <a:ext cx="7772400" cy="12763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rgbClr val="FFFFFF"/>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b="1">
                <a:solidFill>
                  <a:srgbClr val="FFFFFF"/>
                </a:solidFill>
                <a:effectLst>
                  <a:outerShdw blurRad="38100" dist="38100" dir="2700000" algn="tl">
                    <a:srgbClr val="000000"/>
                  </a:outerShdw>
                </a:effectLst>
                <a:latin typeface="Tw Cen MT" pitchFamily="34" charset="0"/>
              </a:defRPr>
            </a:lvl2pPr>
            <a:lvl3pPr algn="l" rtl="0" eaLnBrk="0" fontAlgn="base" hangingPunct="0">
              <a:spcBef>
                <a:spcPct val="0"/>
              </a:spcBef>
              <a:spcAft>
                <a:spcPct val="0"/>
              </a:spcAft>
              <a:defRPr sz="4400" b="1">
                <a:solidFill>
                  <a:srgbClr val="FFFFFF"/>
                </a:solidFill>
                <a:effectLst>
                  <a:outerShdw blurRad="38100" dist="38100" dir="2700000" algn="tl">
                    <a:srgbClr val="000000"/>
                  </a:outerShdw>
                </a:effectLst>
                <a:latin typeface="Tw Cen MT" pitchFamily="34" charset="0"/>
              </a:defRPr>
            </a:lvl3pPr>
            <a:lvl4pPr algn="l" rtl="0" eaLnBrk="0" fontAlgn="base" hangingPunct="0">
              <a:spcBef>
                <a:spcPct val="0"/>
              </a:spcBef>
              <a:spcAft>
                <a:spcPct val="0"/>
              </a:spcAft>
              <a:defRPr sz="4400" b="1">
                <a:solidFill>
                  <a:srgbClr val="FFFFFF"/>
                </a:solidFill>
                <a:effectLst>
                  <a:outerShdw blurRad="38100" dist="38100" dir="2700000" algn="tl">
                    <a:srgbClr val="000000"/>
                  </a:outerShdw>
                </a:effectLst>
                <a:latin typeface="Tw Cen MT" pitchFamily="34" charset="0"/>
              </a:defRPr>
            </a:lvl4pPr>
            <a:lvl5pPr algn="l" rtl="0" eaLnBrk="0" fontAlgn="base" hangingPunct="0">
              <a:spcBef>
                <a:spcPct val="0"/>
              </a:spcBef>
              <a:spcAft>
                <a:spcPct val="0"/>
              </a:spcAft>
              <a:defRPr sz="4400" b="1">
                <a:solidFill>
                  <a:srgbClr val="FFFFFF"/>
                </a:solidFill>
                <a:effectLst>
                  <a:outerShdw blurRad="38100" dist="38100" dir="2700000" algn="tl">
                    <a:srgbClr val="000000"/>
                  </a:outerShdw>
                </a:effectLst>
                <a:latin typeface="Tw Cen MT" pitchFamily="34" charset="0"/>
              </a:defRPr>
            </a:lvl5pPr>
            <a:lvl6pPr marL="457200" algn="l" rtl="0" fontAlgn="base">
              <a:spcBef>
                <a:spcPct val="0"/>
              </a:spcBef>
              <a:spcAft>
                <a:spcPct val="0"/>
              </a:spcAft>
              <a:defRPr sz="5000" b="1">
                <a:solidFill>
                  <a:srgbClr val="FFFFFF"/>
                </a:solidFill>
                <a:effectLst>
                  <a:outerShdw blurRad="38100" dist="38100" dir="2700000" algn="tl">
                    <a:srgbClr val="000000"/>
                  </a:outerShdw>
                </a:effectLst>
                <a:latin typeface="Tw Cen MT" pitchFamily="34" charset="0"/>
              </a:defRPr>
            </a:lvl6pPr>
            <a:lvl7pPr marL="914400" algn="l" rtl="0" fontAlgn="base">
              <a:spcBef>
                <a:spcPct val="0"/>
              </a:spcBef>
              <a:spcAft>
                <a:spcPct val="0"/>
              </a:spcAft>
              <a:defRPr sz="5000" b="1">
                <a:solidFill>
                  <a:srgbClr val="FFFFFF"/>
                </a:solidFill>
                <a:effectLst>
                  <a:outerShdw blurRad="38100" dist="38100" dir="2700000" algn="tl">
                    <a:srgbClr val="000000"/>
                  </a:outerShdw>
                </a:effectLst>
                <a:latin typeface="Tw Cen MT" pitchFamily="34" charset="0"/>
              </a:defRPr>
            </a:lvl7pPr>
            <a:lvl8pPr marL="1371600" algn="l" rtl="0" fontAlgn="base">
              <a:spcBef>
                <a:spcPct val="0"/>
              </a:spcBef>
              <a:spcAft>
                <a:spcPct val="0"/>
              </a:spcAft>
              <a:defRPr sz="5000" b="1">
                <a:solidFill>
                  <a:srgbClr val="FFFFFF"/>
                </a:solidFill>
                <a:effectLst>
                  <a:outerShdw blurRad="38100" dist="38100" dir="2700000" algn="tl">
                    <a:srgbClr val="000000"/>
                  </a:outerShdw>
                </a:effectLst>
                <a:latin typeface="Tw Cen MT" pitchFamily="34" charset="0"/>
              </a:defRPr>
            </a:lvl8pPr>
            <a:lvl9pPr marL="1828800" algn="l" rtl="0" fontAlgn="base">
              <a:spcBef>
                <a:spcPct val="0"/>
              </a:spcBef>
              <a:spcAft>
                <a:spcPct val="0"/>
              </a:spcAft>
              <a:defRPr sz="5000" b="1">
                <a:solidFill>
                  <a:srgbClr val="FFFFFF"/>
                </a:solidFill>
                <a:effectLst>
                  <a:outerShdw blurRad="38100" dist="38100" dir="2700000" algn="tl">
                    <a:srgbClr val="000000"/>
                  </a:outerShdw>
                </a:effectLst>
                <a:latin typeface="Tw Cen MT" pitchFamily="34" charset="0"/>
              </a:defRPr>
            </a:lvl9pPr>
          </a:lstStyle>
          <a:p>
            <a:pPr algn="ctr">
              <a:defRPr/>
            </a:pPr>
            <a:r>
              <a:rPr lang="zh-CN" altLang="en-US" sz="4000" b="0" kern="0" dirty="0">
                <a:solidFill>
                  <a:srgbClr val="0000CC"/>
                </a:solidFill>
                <a:effectLst/>
                <a:latin typeface="华文仿宋" panose="02010600040101010101" pitchFamily="2" charset="-122"/>
                <a:ea typeface="华文仿宋" panose="02010600040101010101" pitchFamily="2" charset="-122"/>
              </a:rPr>
              <a:t>改进的算法</a:t>
            </a:r>
            <a:r>
              <a:rPr lang="en-US" altLang="zh-CN" sz="4000" b="0" kern="0" dirty="0">
                <a:solidFill>
                  <a:srgbClr val="0000CC"/>
                </a:solidFill>
                <a:effectLst/>
                <a:latin typeface="华文仿宋" panose="02010600040101010101" pitchFamily="2" charset="-122"/>
                <a:ea typeface="华文仿宋" panose="02010600040101010101" pitchFamily="2" charset="-122"/>
              </a:rPr>
              <a:t>——</a:t>
            </a:r>
            <a:r>
              <a:rPr lang="zh-CN" altLang="en-US" sz="4000" b="0" kern="0" dirty="0">
                <a:solidFill>
                  <a:srgbClr val="0000CC"/>
                </a:solidFill>
                <a:effectLst/>
                <a:latin typeface="华文仿宋" panose="02010600040101010101" pitchFamily="2" charset="-122"/>
                <a:ea typeface="华文仿宋" panose="02010600040101010101" pitchFamily="2" charset="-122"/>
              </a:rPr>
              <a:t>二分</a:t>
            </a:r>
            <a:r>
              <a:rPr lang="en-US" altLang="zh-CN" sz="4000" b="0" kern="0" dirty="0" err="1">
                <a:solidFill>
                  <a:srgbClr val="0000CC"/>
                </a:solidFill>
                <a:effectLst/>
                <a:latin typeface="华文仿宋" panose="02010600040101010101" pitchFamily="2" charset="-122"/>
                <a:ea typeface="华文仿宋" panose="02010600040101010101" pitchFamily="2" charset="-122"/>
              </a:rPr>
              <a:t>Kmeans</a:t>
            </a:r>
            <a:r>
              <a:rPr lang="zh-CN" altLang="en-US" sz="4000" b="0" kern="0" dirty="0">
                <a:solidFill>
                  <a:srgbClr val="0000CC"/>
                </a:solidFill>
                <a:effectLst/>
                <a:latin typeface="华文仿宋" panose="02010600040101010101" pitchFamily="2" charset="-122"/>
                <a:ea typeface="华文仿宋" panose="02010600040101010101" pitchFamily="2" charset="-122"/>
              </a:rPr>
              <a:t>算法</a:t>
            </a:r>
          </a:p>
        </p:txBody>
      </p:sp>
      <p:sp>
        <p:nvSpPr>
          <p:cNvPr id="7" name="AutoShape 58">
            <a:extLst>
              <a:ext uri="{FF2B5EF4-FFF2-40B4-BE49-F238E27FC236}">
                <a16:creationId xmlns:a16="http://schemas.microsoft.com/office/drawing/2014/main" id="{E9EFEAE9-F4DF-49BF-AF05-80D6D0590BBC}"/>
              </a:ext>
            </a:extLst>
          </p:cNvPr>
          <p:cNvSpPr>
            <a:spLocks noChangeArrowheads="1"/>
          </p:cNvSpPr>
          <p:nvPr/>
        </p:nvSpPr>
        <p:spPr bwMode="ltGray">
          <a:xfrm>
            <a:off x="1222500" y="1811039"/>
            <a:ext cx="5857875" cy="4786313"/>
          </a:xfrm>
          <a:prstGeom prst="roundRect">
            <a:avLst>
              <a:gd name="adj" fmla="val 16667"/>
            </a:avLst>
          </a:prstGeom>
          <a:solidFill>
            <a:srgbClr val="FFFFFF"/>
          </a:solidFill>
          <a:ln w="57150" algn="ctr">
            <a:solidFill>
              <a:srgbClr val="1C4598"/>
            </a:solidFill>
            <a:round/>
            <a:headEnd/>
            <a:tailEnd/>
          </a:ln>
        </p:spPr>
        <p:txBody>
          <a:bodyPr wrap="none" anchor="ctr"/>
          <a:lstStyle>
            <a:lvl1pPr eaLnBrk="0" hangingPunct="0">
              <a:spcBef>
                <a:spcPct val="20000"/>
              </a:spcBef>
              <a:buClr>
                <a:schemeClr val="accent1"/>
              </a:buClr>
              <a:buFont typeface="Arial" panose="020B0604020202020204" pitchFamily="34" charset="0"/>
              <a:buChar char="●"/>
              <a:defRPr sz="3200">
                <a:solidFill>
                  <a:schemeClr val="tx1"/>
                </a:solidFill>
                <a:latin typeface="Arial" panose="020B0604020202020204" pitchFamily="34" charset="0"/>
              </a:defRPr>
            </a:lvl1pPr>
            <a:lvl2pPr marL="742950" indent="-285750" eaLnBrk="0" hangingPunct="0">
              <a:spcBef>
                <a:spcPct val="20000"/>
              </a:spcBef>
              <a:buClr>
                <a:schemeClr val="accent2"/>
              </a:buClr>
              <a:buFont typeface="Arial" panose="020B0604020202020204" pitchFamily="34" charset="0"/>
              <a:buChar char="●"/>
              <a:defRPr sz="2800">
                <a:solidFill>
                  <a:schemeClr val="tx1"/>
                </a:solidFill>
                <a:latin typeface="Arial" panose="020B0604020202020204" pitchFamily="34" charset="0"/>
              </a:defRPr>
            </a:lvl2pPr>
            <a:lvl3pPr marL="1143000" indent="-228600" eaLnBrk="0" hangingPunct="0">
              <a:spcBef>
                <a:spcPct val="20000"/>
              </a:spcBef>
              <a:buClr>
                <a:schemeClr val="hlink"/>
              </a:buClr>
              <a:buFont typeface="Arial" panose="020B0604020202020204" pitchFamily="34" charset="0"/>
              <a:buChar char="●"/>
              <a:defRPr sz="2400">
                <a:solidFill>
                  <a:schemeClr val="tx1"/>
                </a:solidFill>
                <a:latin typeface="Arial" panose="020B0604020202020204" pitchFamily="34" charset="0"/>
              </a:defRPr>
            </a:lvl3pPr>
            <a:lvl4pPr marL="1600200" indent="-228600" eaLnBrk="0" hangingPunct="0">
              <a:spcBef>
                <a:spcPct val="20000"/>
              </a:spcBef>
              <a:buClr>
                <a:schemeClr val="folHlink"/>
              </a:buClr>
              <a:buFont typeface="Arial" panose="020B0604020202020204" pitchFamily="34" charset="0"/>
              <a:buChar char="●"/>
              <a:defRPr sz="2000">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1"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8" name="TextBox 5">
            <a:extLst>
              <a:ext uri="{FF2B5EF4-FFF2-40B4-BE49-F238E27FC236}">
                <a16:creationId xmlns:a16="http://schemas.microsoft.com/office/drawing/2014/main" id="{9B72574A-6C99-424A-96BC-486672CE8808}"/>
              </a:ext>
            </a:extLst>
          </p:cNvPr>
          <p:cNvSpPr txBox="1">
            <a:spLocks noChangeArrowheads="1"/>
          </p:cNvSpPr>
          <p:nvPr/>
        </p:nvSpPr>
        <p:spPr bwMode="auto">
          <a:xfrm>
            <a:off x="1365375" y="2239664"/>
            <a:ext cx="5572125" cy="3447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Arial" panose="020B0604020202020204" pitchFamily="34" charset="0"/>
              <a:buChar char="●"/>
              <a:defRPr sz="3200">
                <a:solidFill>
                  <a:schemeClr val="tx1"/>
                </a:solidFill>
                <a:latin typeface="Arial" panose="020B0604020202020204" pitchFamily="34" charset="0"/>
              </a:defRPr>
            </a:lvl1pPr>
            <a:lvl2pPr marL="742950" indent="-285750" eaLnBrk="0" hangingPunct="0">
              <a:spcBef>
                <a:spcPct val="20000"/>
              </a:spcBef>
              <a:buClr>
                <a:schemeClr val="accent2"/>
              </a:buClr>
              <a:buFont typeface="Arial" panose="020B0604020202020204" pitchFamily="34" charset="0"/>
              <a:buChar char="●"/>
              <a:defRPr sz="2800">
                <a:solidFill>
                  <a:schemeClr val="tx1"/>
                </a:solidFill>
                <a:latin typeface="Arial" panose="020B0604020202020204" pitchFamily="34" charset="0"/>
              </a:defRPr>
            </a:lvl2pPr>
            <a:lvl3pPr marL="1143000" indent="-228600" eaLnBrk="0" hangingPunct="0">
              <a:spcBef>
                <a:spcPct val="20000"/>
              </a:spcBef>
              <a:buClr>
                <a:schemeClr val="hlink"/>
              </a:buClr>
              <a:buFont typeface="Arial" panose="020B0604020202020204" pitchFamily="34" charset="0"/>
              <a:buChar char="●"/>
              <a:defRPr sz="2400">
                <a:solidFill>
                  <a:schemeClr val="tx1"/>
                </a:solidFill>
                <a:latin typeface="Arial" panose="020B0604020202020204" pitchFamily="34" charset="0"/>
              </a:defRPr>
            </a:lvl3pPr>
            <a:lvl4pPr marL="1600200" indent="-228600" eaLnBrk="0" hangingPunct="0">
              <a:spcBef>
                <a:spcPct val="20000"/>
              </a:spcBef>
              <a:buClr>
                <a:schemeClr val="folHlink"/>
              </a:buClr>
              <a:buFont typeface="Arial" panose="020B0604020202020204" pitchFamily="34" charset="0"/>
              <a:buChar char="●"/>
              <a:defRPr sz="2000">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1800" b="1" dirty="0">
                <a:solidFill>
                  <a:srgbClr val="000000"/>
                </a:solidFill>
                <a:ea typeface="宋体" panose="02010600030101010101" pitchFamily="2" charset="-122"/>
              </a:rPr>
              <a:t>该算法首先将所有的点作为一个簇，然后将该簇一分为二。之后选择其中一个簇继续划分，选择哪个簇进行划分取决于对其划分是否可以最大程度降低</a:t>
            </a:r>
            <a:r>
              <a:rPr lang="en-US" altLang="zh-CN" sz="1800" b="1" dirty="0">
                <a:solidFill>
                  <a:srgbClr val="000000"/>
                </a:solidFill>
                <a:ea typeface="宋体" panose="02010600030101010101" pitchFamily="2" charset="-122"/>
              </a:rPr>
              <a:t>SSE</a:t>
            </a:r>
            <a:r>
              <a:rPr lang="zh-CN" altLang="en-US" sz="1800" b="1" dirty="0">
                <a:solidFill>
                  <a:srgbClr val="000000"/>
                </a:solidFill>
                <a:ea typeface="宋体" panose="02010600030101010101" pitchFamily="2" charset="-122"/>
              </a:rPr>
              <a:t>值。</a:t>
            </a:r>
            <a:endParaRPr lang="en-US" altLang="zh-CN" sz="1800" b="1" dirty="0">
              <a:solidFill>
                <a:srgbClr val="000000"/>
              </a:solidFill>
              <a:ea typeface="宋体" panose="02010600030101010101" pitchFamily="2" charset="-122"/>
            </a:endParaRPr>
          </a:p>
          <a:p>
            <a:pPr eaLnBrk="1" hangingPunct="1">
              <a:spcBef>
                <a:spcPct val="0"/>
              </a:spcBef>
              <a:buClrTx/>
              <a:buFontTx/>
              <a:buNone/>
            </a:pPr>
            <a:r>
              <a:rPr lang="zh-CN" altLang="en-US" sz="1800" b="1" dirty="0">
                <a:solidFill>
                  <a:srgbClr val="000000"/>
                </a:solidFill>
                <a:ea typeface="宋体" panose="02010600030101010101" pitchFamily="2" charset="-122"/>
              </a:rPr>
              <a:t>伪代码如下：</a:t>
            </a:r>
            <a:endParaRPr lang="en-US" altLang="zh-CN" sz="1800" b="1" dirty="0">
              <a:solidFill>
                <a:srgbClr val="000000"/>
              </a:solidFill>
              <a:ea typeface="宋体" panose="02010600030101010101" pitchFamily="2" charset="-122"/>
            </a:endParaRPr>
          </a:p>
          <a:p>
            <a:pPr marL="285750" indent="-285750" eaLnBrk="1" hangingPunct="1">
              <a:spcBef>
                <a:spcPct val="0"/>
              </a:spcBef>
              <a:buClrTx/>
              <a:buFont typeface="Wingdings" panose="05000000000000000000" pitchFamily="2" charset="2"/>
              <a:buChar char="Ø"/>
            </a:pPr>
            <a:r>
              <a:rPr lang="zh-CN" altLang="en-US" sz="1800" b="1" dirty="0">
                <a:solidFill>
                  <a:srgbClr val="000000"/>
                </a:solidFill>
                <a:ea typeface="宋体" panose="02010600030101010101" pitchFamily="2" charset="-122"/>
              </a:rPr>
              <a:t>将所有的点看成一个簇</a:t>
            </a:r>
            <a:endParaRPr lang="en-US" altLang="zh-CN" sz="1800" b="1" dirty="0">
              <a:solidFill>
                <a:srgbClr val="000000"/>
              </a:solidFill>
              <a:ea typeface="宋体" panose="02010600030101010101" pitchFamily="2" charset="-122"/>
            </a:endParaRPr>
          </a:p>
          <a:p>
            <a:pPr marL="285750" indent="-285750" eaLnBrk="1" hangingPunct="1">
              <a:spcBef>
                <a:spcPct val="0"/>
              </a:spcBef>
              <a:buClrTx/>
              <a:buFont typeface="Wingdings" panose="05000000000000000000" pitchFamily="2" charset="2"/>
              <a:buChar char="Ø"/>
            </a:pPr>
            <a:r>
              <a:rPr lang="zh-CN" altLang="en-US" sz="1800" b="1" dirty="0">
                <a:solidFill>
                  <a:srgbClr val="000000"/>
                </a:solidFill>
                <a:ea typeface="宋体" panose="02010600030101010101" pitchFamily="2" charset="-122"/>
              </a:rPr>
              <a:t>当簇数目小于</a:t>
            </a:r>
            <a:r>
              <a:rPr lang="en-US" altLang="zh-CN" sz="1800" b="1" dirty="0">
                <a:solidFill>
                  <a:srgbClr val="000000"/>
                </a:solidFill>
                <a:ea typeface="宋体" panose="02010600030101010101" pitchFamily="2" charset="-122"/>
              </a:rPr>
              <a:t>k</a:t>
            </a:r>
            <a:r>
              <a:rPr lang="zh-CN" altLang="en-US" sz="1800" b="1" dirty="0">
                <a:solidFill>
                  <a:srgbClr val="000000"/>
                </a:solidFill>
                <a:ea typeface="宋体" panose="02010600030101010101" pitchFamily="2" charset="-122"/>
              </a:rPr>
              <a:t>时</a:t>
            </a:r>
            <a:endParaRPr lang="en-US" altLang="zh-CN" sz="1800" b="1" dirty="0">
              <a:solidFill>
                <a:srgbClr val="000000"/>
              </a:solidFill>
              <a:ea typeface="宋体" panose="02010600030101010101" pitchFamily="2" charset="-122"/>
            </a:endParaRPr>
          </a:p>
          <a:p>
            <a:pPr marL="285750" indent="-285750" eaLnBrk="1" hangingPunct="1">
              <a:spcBef>
                <a:spcPct val="0"/>
              </a:spcBef>
              <a:buClrTx/>
              <a:buFont typeface="Wingdings" panose="05000000000000000000" pitchFamily="2" charset="2"/>
              <a:buChar char="Ø"/>
            </a:pPr>
            <a:r>
              <a:rPr lang="zh-CN" altLang="en-US" sz="1800" b="1" dirty="0">
                <a:solidFill>
                  <a:srgbClr val="000000"/>
                </a:solidFill>
                <a:ea typeface="宋体" panose="02010600030101010101" pitchFamily="2" charset="-122"/>
              </a:rPr>
              <a:t>对于每一个簇</a:t>
            </a:r>
            <a:endParaRPr lang="en-US" altLang="zh-CN" sz="1800" b="1" dirty="0">
              <a:solidFill>
                <a:srgbClr val="000000"/>
              </a:solidFill>
              <a:ea typeface="宋体" panose="02010600030101010101" pitchFamily="2" charset="-122"/>
            </a:endParaRPr>
          </a:p>
          <a:p>
            <a:pPr marL="285750" indent="-285750" eaLnBrk="1" hangingPunct="1">
              <a:spcBef>
                <a:spcPct val="0"/>
              </a:spcBef>
              <a:buClrTx/>
              <a:buFont typeface="Wingdings" panose="05000000000000000000" pitchFamily="2" charset="2"/>
              <a:buChar char="Ø"/>
            </a:pPr>
            <a:r>
              <a:rPr lang="en-US" altLang="zh-CN" sz="1800" b="1" dirty="0">
                <a:solidFill>
                  <a:srgbClr val="000000"/>
                </a:solidFill>
                <a:ea typeface="宋体" panose="02010600030101010101" pitchFamily="2" charset="-122"/>
              </a:rPr>
              <a:t>        </a:t>
            </a:r>
            <a:r>
              <a:rPr lang="zh-CN" altLang="en-US" sz="1800" b="1" dirty="0">
                <a:solidFill>
                  <a:srgbClr val="000000"/>
                </a:solidFill>
                <a:ea typeface="宋体" panose="02010600030101010101" pitchFamily="2" charset="-122"/>
              </a:rPr>
              <a:t>计算总误差</a:t>
            </a:r>
            <a:endParaRPr lang="en-US" altLang="zh-CN" sz="1800" b="1" dirty="0">
              <a:solidFill>
                <a:srgbClr val="000000"/>
              </a:solidFill>
              <a:ea typeface="宋体" panose="02010600030101010101" pitchFamily="2" charset="-122"/>
            </a:endParaRPr>
          </a:p>
          <a:p>
            <a:pPr marL="285750" indent="-285750" eaLnBrk="1" hangingPunct="1">
              <a:spcBef>
                <a:spcPct val="0"/>
              </a:spcBef>
              <a:buClrTx/>
              <a:buFont typeface="Wingdings" panose="05000000000000000000" pitchFamily="2" charset="2"/>
              <a:buChar char="Ø"/>
            </a:pPr>
            <a:r>
              <a:rPr lang="en-US" altLang="zh-CN" sz="1800" b="1" dirty="0">
                <a:solidFill>
                  <a:srgbClr val="000000"/>
                </a:solidFill>
                <a:ea typeface="宋体" panose="02010600030101010101" pitchFamily="2" charset="-122"/>
              </a:rPr>
              <a:t>        </a:t>
            </a:r>
            <a:r>
              <a:rPr lang="zh-CN" altLang="en-US" sz="1800" b="1" dirty="0">
                <a:solidFill>
                  <a:srgbClr val="000000"/>
                </a:solidFill>
                <a:ea typeface="宋体" panose="02010600030101010101" pitchFamily="2" charset="-122"/>
              </a:rPr>
              <a:t>在给定的簇上面进行</a:t>
            </a:r>
            <a:r>
              <a:rPr lang="en-US" altLang="zh-CN" sz="1800" b="1" dirty="0">
                <a:solidFill>
                  <a:srgbClr val="000000"/>
                </a:solidFill>
                <a:ea typeface="宋体" panose="02010600030101010101" pitchFamily="2" charset="-122"/>
              </a:rPr>
              <a:t>K</a:t>
            </a:r>
            <a:r>
              <a:rPr lang="zh-CN" altLang="en-US" sz="1800" b="1" dirty="0">
                <a:solidFill>
                  <a:srgbClr val="000000"/>
                </a:solidFill>
                <a:ea typeface="宋体" panose="02010600030101010101" pitchFamily="2" charset="-122"/>
              </a:rPr>
              <a:t>均值聚类</a:t>
            </a:r>
            <a:r>
              <a:rPr lang="en-US" altLang="zh-CN" sz="1800" b="1" dirty="0">
                <a:solidFill>
                  <a:srgbClr val="000000"/>
                </a:solidFill>
                <a:ea typeface="宋体" panose="02010600030101010101" pitchFamily="2" charset="-122"/>
              </a:rPr>
              <a:t>(K=2)</a:t>
            </a:r>
          </a:p>
          <a:p>
            <a:pPr marL="285750" indent="-285750" eaLnBrk="1" hangingPunct="1">
              <a:spcBef>
                <a:spcPct val="0"/>
              </a:spcBef>
              <a:buClrTx/>
              <a:buFont typeface="Wingdings" panose="05000000000000000000" pitchFamily="2" charset="2"/>
              <a:buChar char="Ø"/>
            </a:pPr>
            <a:r>
              <a:rPr lang="en-US" altLang="zh-CN" sz="1800" b="1" dirty="0">
                <a:solidFill>
                  <a:srgbClr val="000000"/>
                </a:solidFill>
                <a:ea typeface="宋体" panose="02010600030101010101" pitchFamily="2" charset="-122"/>
              </a:rPr>
              <a:t>        </a:t>
            </a:r>
            <a:r>
              <a:rPr lang="zh-CN" altLang="en-US" sz="1800" b="1" dirty="0">
                <a:solidFill>
                  <a:srgbClr val="000000"/>
                </a:solidFill>
                <a:ea typeface="宋体" panose="02010600030101010101" pitchFamily="2" charset="-122"/>
              </a:rPr>
              <a:t>计算将该簇一分为二后的总误差</a:t>
            </a:r>
            <a:endParaRPr lang="en-US" altLang="zh-CN" sz="1800" b="1" dirty="0">
              <a:solidFill>
                <a:srgbClr val="000000"/>
              </a:solidFill>
              <a:ea typeface="宋体" panose="02010600030101010101" pitchFamily="2" charset="-122"/>
            </a:endParaRPr>
          </a:p>
          <a:p>
            <a:pPr marL="285750" indent="-285750" eaLnBrk="1" hangingPunct="1">
              <a:spcBef>
                <a:spcPct val="0"/>
              </a:spcBef>
              <a:buClrTx/>
              <a:buFont typeface="Wingdings" panose="05000000000000000000" pitchFamily="2" charset="2"/>
              <a:buChar char="Ø"/>
            </a:pPr>
            <a:r>
              <a:rPr lang="zh-CN" altLang="en-US" sz="1800" b="1" dirty="0">
                <a:solidFill>
                  <a:srgbClr val="000000"/>
                </a:solidFill>
                <a:ea typeface="宋体" panose="02010600030101010101" pitchFamily="2" charset="-122"/>
              </a:rPr>
              <a:t>选择使得误差最小的那个簇进行划分操作</a:t>
            </a:r>
            <a:endParaRPr lang="en-US" altLang="zh-CN" sz="1800" b="1" dirty="0">
              <a:solidFill>
                <a:srgbClr val="000000"/>
              </a:solidFill>
              <a:ea typeface="宋体" panose="02010600030101010101" pitchFamily="2" charset="-122"/>
            </a:endParaRPr>
          </a:p>
          <a:p>
            <a:pPr eaLnBrk="1" hangingPunct="1">
              <a:spcBef>
                <a:spcPct val="0"/>
              </a:spcBef>
              <a:buClrTx/>
              <a:buFontTx/>
              <a:buNone/>
            </a:pPr>
            <a:endParaRPr lang="zh-CN" altLang="zh-CN" sz="2000" b="1" dirty="0">
              <a:solidFill>
                <a:srgbClr val="000000"/>
              </a:solidFill>
              <a:ea typeface="宋体" panose="02010600030101010101" pitchFamily="2" charset="-122"/>
            </a:endParaRPr>
          </a:p>
        </p:txBody>
      </p:sp>
    </p:spTree>
    <p:extLst>
      <p:ext uri="{BB962C8B-B14F-4D97-AF65-F5344CB8AC3E}">
        <p14:creationId xmlns:p14="http://schemas.microsoft.com/office/powerpoint/2010/main" val="2129363758"/>
      </p:ext>
    </p:extLst>
  </p:cSld>
  <p:clrMapOvr>
    <a:masterClrMapping/>
  </p:clrMapOvr>
  <p:transition spd="med">
    <p:random/>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9" name="Rectangle 2"/>
          <p:cNvSpPr>
            <a:spLocks noGrp="1" noChangeArrowheads="1"/>
          </p:cNvSpPr>
          <p:nvPr>
            <p:ph type="title"/>
          </p:nvPr>
        </p:nvSpPr>
        <p:spPr/>
        <p:txBody>
          <a:bodyPr/>
          <a:lstStyle/>
          <a:p>
            <a:pPr eaLnBrk="1" hangingPunct="1"/>
            <a:r>
              <a:rPr lang="zh-CN" altLang="en-US" sz="3500" dirty="0"/>
              <a:t>关于</a:t>
            </a:r>
            <a:r>
              <a:rPr lang="en-US" altLang="zh-CN" sz="3500" dirty="0"/>
              <a:t>K-Means</a:t>
            </a:r>
            <a:r>
              <a:rPr lang="zh-CN" altLang="en-US" sz="3500" dirty="0"/>
              <a:t>算法：</a:t>
            </a:r>
          </a:p>
        </p:txBody>
      </p:sp>
      <p:sp>
        <p:nvSpPr>
          <p:cNvPr id="445443" name="Rectangle 3"/>
          <p:cNvSpPr>
            <a:spLocks noGrp="1" noChangeArrowheads="1"/>
          </p:cNvSpPr>
          <p:nvPr>
            <p:ph idx="1"/>
          </p:nvPr>
        </p:nvSpPr>
        <p:spPr>
          <a:xfrm>
            <a:off x="179388" y="1557338"/>
            <a:ext cx="8604250" cy="4464050"/>
          </a:xfrm>
        </p:spPr>
        <p:txBody>
          <a:bodyPr>
            <a:normAutofit/>
          </a:bodyPr>
          <a:lstStyle/>
          <a:p>
            <a:pPr eaLnBrk="1" hangingPunct="1">
              <a:lnSpc>
                <a:spcPct val="120000"/>
              </a:lnSpc>
            </a:pPr>
            <a:r>
              <a:rPr lang="zh-CN" altLang="en-US" sz="2800" dirty="0">
                <a:solidFill>
                  <a:srgbClr val="4141FF"/>
                </a:solidFill>
                <a:latin typeface="华文仿宋" panose="02010600040101010101" pitchFamily="2" charset="-122"/>
                <a:ea typeface="华文仿宋" panose="02010600040101010101" pitchFamily="2" charset="-122"/>
              </a:rPr>
              <a:t>通常结束于局部优化</a:t>
            </a:r>
            <a:endParaRPr lang="en-US" altLang="zh-CN" sz="2800" dirty="0">
              <a:solidFill>
                <a:srgbClr val="4141FF"/>
              </a:solidFill>
              <a:latin typeface="华文仿宋" panose="02010600040101010101" pitchFamily="2" charset="-122"/>
              <a:ea typeface="华文仿宋" panose="02010600040101010101" pitchFamily="2" charset="-122"/>
            </a:endParaRPr>
          </a:p>
          <a:p>
            <a:pPr eaLnBrk="1" hangingPunct="1">
              <a:lnSpc>
                <a:spcPct val="120000"/>
              </a:lnSpc>
            </a:pPr>
            <a:r>
              <a:rPr lang="zh-CN" altLang="en-US" sz="2800" dirty="0">
                <a:solidFill>
                  <a:srgbClr val="4141FF"/>
                </a:solidFill>
                <a:latin typeface="华文仿宋" panose="02010600040101010101" pitchFamily="2" charset="-122"/>
                <a:ea typeface="华文仿宋" panose="02010600040101010101" pitchFamily="2" charset="-122"/>
              </a:rPr>
              <a:t>不足之处</a:t>
            </a:r>
            <a:endParaRPr lang="en-US" altLang="zh-CN" sz="2800" dirty="0">
              <a:solidFill>
                <a:srgbClr val="4141FF"/>
              </a:solidFill>
              <a:latin typeface="华文仿宋" panose="02010600040101010101" pitchFamily="2" charset="-122"/>
              <a:ea typeface="华文仿宋" panose="02010600040101010101" pitchFamily="2" charset="-122"/>
            </a:endParaRPr>
          </a:p>
          <a:p>
            <a:pPr lvl="1">
              <a:lnSpc>
                <a:spcPct val="120000"/>
              </a:lnSpc>
            </a:pPr>
            <a:r>
              <a:rPr lang="zh-CN" altLang="en-US" sz="2400" dirty="0">
                <a:solidFill>
                  <a:srgbClr val="4141FF"/>
                </a:solidFill>
                <a:latin typeface="华文仿宋" panose="02010600040101010101" pitchFamily="2" charset="-122"/>
                <a:ea typeface="华文仿宋" panose="02010600040101010101" pitchFamily="2" charset="-122"/>
              </a:rPr>
              <a:t>质心可以计算，即属性的均值有意义；</a:t>
            </a:r>
            <a:endParaRPr lang="en-US" altLang="zh-CN" sz="2400" dirty="0">
              <a:solidFill>
                <a:srgbClr val="4141FF"/>
              </a:solidFill>
              <a:latin typeface="华文仿宋" panose="02010600040101010101" pitchFamily="2" charset="-122"/>
              <a:ea typeface="华文仿宋" panose="02010600040101010101" pitchFamily="2" charset="-122"/>
            </a:endParaRPr>
          </a:p>
          <a:p>
            <a:pPr lvl="1">
              <a:lnSpc>
                <a:spcPct val="120000"/>
              </a:lnSpc>
            </a:pPr>
            <a:r>
              <a:rPr lang="zh-CN" altLang="en-US" sz="2800" dirty="0">
                <a:solidFill>
                  <a:srgbClr val="4141FF"/>
                </a:solidFill>
                <a:latin typeface="华文仿宋" panose="02010600040101010101" pitchFamily="2" charset="-122"/>
                <a:ea typeface="华文仿宋" panose="02010600040101010101" pitchFamily="2" charset="-122"/>
              </a:rPr>
              <a:t>预先需要指定</a:t>
            </a:r>
            <a:r>
              <a:rPr lang="en-US" altLang="zh-CN" sz="2800" dirty="0">
                <a:solidFill>
                  <a:srgbClr val="4141FF"/>
                </a:solidFill>
                <a:latin typeface="华文仿宋" panose="02010600040101010101" pitchFamily="2" charset="-122"/>
                <a:ea typeface="华文仿宋" panose="02010600040101010101" pitchFamily="2" charset="-122"/>
              </a:rPr>
              <a:t>K</a:t>
            </a:r>
            <a:r>
              <a:rPr lang="zh-CN" altLang="en-US" sz="2800" dirty="0">
                <a:solidFill>
                  <a:srgbClr val="4141FF"/>
                </a:solidFill>
                <a:latin typeface="华文仿宋" panose="02010600040101010101" pitchFamily="2" charset="-122"/>
                <a:ea typeface="华文仿宋" panose="02010600040101010101" pitchFamily="2" charset="-122"/>
              </a:rPr>
              <a:t>；</a:t>
            </a:r>
            <a:endParaRPr lang="en-US" altLang="zh-CN" sz="2800" dirty="0">
              <a:solidFill>
                <a:srgbClr val="4141FF"/>
              </a:solidFill>
              <a:latin typeface="华文仿宋" panose="02010600040101010101" pitchFamily="2" charset="-122"/>
              <a:ea typeface="华文仿宋" panose="02010600040101010101" pitchFamily="2" charset="-122"/>
            </a:endParaRPr>
          </a:p>
          <a:p>
            <a:pPr lvl="1" eaLnBrk="1" hangingPunct="1">
              <a:lnSpc>
                <a:spcPct val="120000"/>
              </a:lnSpc>
            </a:pPr>
            <a:r>
              <a:rPr lang="zh-CN" altLang="en-US" sz="2800" dirty="0">
                <a:solidFill>
                  <a:srgbClr val="4141FF"/>
                </a:solidFill>
                <a:latin typeface="华文仿宋" panose="02010600040101010101" pitchFamily="2" charset="-122"/>
                <a:ea typeface="华文仿宋" panose="02010600040101010101" pitchFamily="2" charset="-122"/>
              </a:rPr>
              <a:t>易受噪声和离群点干扰。</a:t>
            </a:r>
            <a:endParaRPr lang="zh-CN" altLang="en-US" sz="2800" i="1" dirty="0">
              <a:solidFill>
                <a:srgbClr val="4141FF"/>
              </a:solidFill>
              <a:latin typeface="华文仿宋" panose="02010600040101010101" pitchFamily="2" charset="-122"/>
              <a:ea typeface="华文仿宋" panose="02010600040101010101" pitchFamily="2" charset="-122"/>
            </a:endParaRPr>
          </a:p>
        </p:txBody>
      </p:sp>
      <p:sp>
        <p:nvSpPr>
          <p:cNvPr id="9625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1BA73A1B-6312-472D-AB1E-152BB90DBF23}" type="slidenum">
              <a:rPr lang="en-US" altLang="zh-CN" smtClean="0"/>
              <a:pPr/>
              <a:t>49</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45443">
                                            <p:txEl>
                                              <p:pRg st="0" end="0"/>
                                            </p:txEl>
                                          </p:spTgt>
                                        </p:tgtEl>
                                        <p:attrNameLst>
                                          <p:attrName>style.visibility</p:attrName>
                                        </p:attrNameLst>
                                      </p:cBhvr>
                                      <p:to>
                                        <p:strVal val="visible"/>
                                      </p:to>
                                    </p:set>
                                    <p:animEffect transition="in" filter="box(in)">
                                      <p:cBhvr>
                                        <p:cTn id="7" dur="500"/>
                                        <p:tgtEl>
                                          <p:spTgt spid="445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45443">
                                            <p:txEl>
                                              <p:pRg st="1" end="1"/>
                                            </p:txEl>
                                          </p:spTgt>
                                        </p:tgtEl>
                                        <p:attrNameLst>
                                          <p:attrName>style.visibility</p:attrName>
                                        </p:attrNameLst>
                                      </p:cBhvr>
                                      <p:to>
                                        <p:strVal val="visible"/>
                                      </p:to>
                                    </p:set>
                                    <p:animEffect transition="in" filter="box(in)">
                                      <p:cBhvr>
                                        <p:cTn id="12" dur="500"/>
                                        <p:tgtEl>
                                          <p:spTgt spid="4454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45443">
                                            <p:txEl>
                                              <p:pRg st="2" end="2"/>
                                            </p:txEl>
                                          </p:spTgt>
                                        </p:tgtEl>
                                        <p:attrNameLst>
                                          <p:attrName>style.visibility</p:attrName>
                                        </p:attrNameLst>
                                      </p:cBhvr>
                                      <p:to>
                                        <p:strVal val="visible"/>
                                      </p:to>
                                    </p:set>
                                    <p:animEffect transition="in" filter="box(in)">
                                      <p:cBhvr>
                                        <p:cTn id="17" dur="500"/>
                                        <p:tgtEl>
                                          <p:spTgt spid="4454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45443">
                                            <p:txEl>
                                              <p:pRg st="3" end="3"/>
                                            </p:txEl>
                                          </p:spTgt>
                                        </p:tgtEl>
                                        <p:attrNameLst>
                                          <p:attrName>style.visibility</p:attrName>
                                        </p:attrNameLst>
                                      </p:cBhvr>
                                      <p:to>
                                        <p:strVal val="visible"/>
                                      </p:to>
                                    </p:set>
                                    <p:animEffect transition="in" filter="box(in)">
                                      <p:cBhvr>
                                        <p:cTn id="22" dur="500"/>
                                        <p:tgtEl>
                                          <p:spTgt spid="4454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45443">
                                            <p:txEl>
                                              <p:pRg st="4" end="4"/>
                                            </p:txEl>
                                          </p:spTgt>
                                        </p:tgtEl>
                                        <p:attrNameLst>
                                          <p:attrName>style.visibility</p:attrName>
                                        </p:attrNameLst>
                                      </p:cBhvr>
                                      <p:to>
                                        <p:strVal val="visible"/>
                                      </p:to>
                                    </p:set>
                                    <p:animEffect transition="in" filter="box(in)">
                                      <p:cBhvr>
                                        <p:cTn id="27" dur="500"/>
                                        <p:tgtEl>
                                          <p:spTgt spid="4454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build="p" bldLvl="5"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AAB92E80-3CFF-43EA-AED4-76585ABF6965}" type="slidenum">
              <a:rPr lang="en-US" altLang="zh-CN" smtClean="0"/>
              <a:pPr/>
              <a:t>5</a:t>
            </a:fld>
            <a:endParaRPr lang="en-US" altLang="zh-CN"/>
          </a:p>
        </p:txBody>
      </p:sp>
      <p:sp>
        <p:nvSpPr>
          <p:cNvPr id="15363" name="Rectangle 4"/>
          <p:cNvSpPr>
            <a:spLocks noChangeArrowheads="1"/>
          </p:cNvSpPr>
          <p:nvPr/>
        </p:nvSpPr>
        <p:spPr bwMode="auto">
          <a:xfrm>
            <a:off x="179512" y="476672"/>
            <a:ext cx="6408712"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zh-CN" altLang="en-US" sz="3900" dirty="0">
                <a:solidFill>
                  <a:srgbClr val="0000CC"/>
                </a:solidFill>
                <a:latin typeface="+mj-ea"/>
                <a:ea typeface="+mj-ea"/>
              </a:rPr>
              <a:t>怎样才是一个好的聚类</a:t>
            </a:r>
            <a:r>
              <a:rPr lang="en-US" altLang="zh-CN" sz="3900" dirty="0">
                <a:solidFill>
                  <a:srgbClr val="0000CC"/>
                </a:solidFill>
                <a:latin typeface="+mj-ea"/>
                <a:ea typeface="+mj-ea"/>
              </a:rPr>
              <a:t>?</a:t>
            </a:r>
            <a:endParaRPr lang="zh-CN" altLang="en-US" sz="3900" dirty="0">
              <a:solidFill>
                <a:srgbClr val="0000CC"/>
              </a:solidFill>
              <a:latin typeface="+mj-ea"/>
              <a:ea typeface="+mj-ea"/>
            </a:endParaRPr>
          </a:p>
        </p:txBody>
      </p:sp>
      <p:sp>
        <p:nvSpPr>
          <p:cNvPr id="525317" name="Rectangle 5"/>
          <p:cNvSpPr>
            <a:spLocks noChangeArrowheads="1"/>
          </p:cNvSpPr>
          <p:nvPr/>
        </p:nvSpPr>
        <p:spPr bwMode="auto">
          <a:xfrm>
            <a:off x="381000" y="1988841"/>
            <a:ext cx="6783288"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SimSun" panose="02010600030101010101" pitchFamily="2" charset="-122"/>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SimSun"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SimSun"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buFont typeface="Wingdings" panose="05000000000000000000" pitchFamily="2" charset="2"/>
              <a:buChar char="Ø"/>
            </a:pPr>
            <a:r>
              <a:rPr lang="zh-CN" altLang="en-US" sz="2600" dirty="0">
                <a:solidFill>
                  <a:srgbClr val="4141FF"/>
                </a:solidFill>
                <a:latin typeface="华文仿宋" panose="02010600040101010101" pitchFamily="2" charset="-122"/>
                <a:ea typeface="华文仿宋" panose="02010600040101010101" pitchFamily="2" charset="-122"/>
              </a:rPr>
              <a:t>聚类结果的质量好坏取决于</a:t>
            </a:r>
            <a:endParaRPr lang="en-US" altLang="zh-CN" sz="2600" dirty="0">
              <a:solidFill>
                <a:srgbClr val="4141FF"/>
              </a:solidFill>
              <a:latin typeface="华文仿宋" panose="02010600040101010101" pitchFamily="2" charset="-122"/>
              <a:ea typeface="华文仿宋" panose="02010600040101010101" pitchFamily="2" charset="-122"/>
            </a:endParaRPr>
          </a:p>
          <a:p>
            <a:pPr lvl="1" eaLnBrk="1" hangingPunct="1">
              <a:buFont typeface="Wingdings" panose="05000000000000000000" pitchFamily="2" charset="2"/>
              <a:buChar char="Ø"/>
            </a:pPr>
            <a:r>
              <a:rPr lang="zh-CN" altLang="en-US" sz="2200" dirty="0">
                <a:solidFill>
                  <a:srgbClr val="4141FF"/>
                </a:solidFill>
                <a:latin typeface="华文仿宋" panose="02010600040101010101" pitchFamily="2" charset="-122"/>
                <a:ea typeface="华文仿宋" panose="02010600040101010101" pitchFamily="2" charset="-122"/>
              </a:rPr>
              <a:t>聚类方法中使用的相似性度量</a:t>
            </a:r>
            <a:endParaRPr lang="en-US" altLang="zh-CN" sz="2200" dirty="0">
              <a:solidFill>
                <a:srgbClr val="4141FF"/>
              </a:solidFill>
              <a:latin typeface="华文仿宋" panose="02010600040101010101" pitchFamily="2" charset="-122"/>
              <a:ea typeface="华文仿宋" panose="02010600040101010101" pitchFamily="2" charset="-122"/>
            </a:endParaRPr>
          </a:p>
          <a:p>
            <a:pPr lvl="1" eaLnBrk="1" hangingPunct="1">
              <a:buFont typeface="Wingdings" panose="05000000000000000000" pitchFamily="2" charset="2"/>
              <a:buChar char="Ø"/>
            </a:pPr>
            <a:r>
              <a:rPr lang="zh-CN" altLang="en-US" sz="2200" dirty="0">
                <a:solidFill>
                  <a:srgbClr val="4141FF"/>
                </a:solidFill>
                <a:latin typeface="华文仿宋" panose="02010600040101010101" pitchFamily="2" charset="-122"/>
                <a:ea typeface="华文仿宋" panose="02010600040101010101" pitchFamily="2" charset="-122"/>
              </a:rPr>
              <a:t>聚类的实现方法</a:t>
            </a:r>
            <a:endParaRPr lang="en-US" altLang="zh-CN" sz="2200" dirty="0">
              <a:solidFill>
                <a:srgbClr val="4141FF"/>
              </a:solidFill>
              <a:latin typeface="华文仿宋" panose="02010600040101010101" pitchFamily="2" charset="-122"/>
              <a:ea typeface="华文仿宋" panose="02010600040101010101" pitchFamily="2" charset="-122"/>
            </a:endParaRPr>
          </a:p>
          <a:p>
            <a:pPr eaLnBrk="1" hangingPunct="1">
              <a:buFont typeface="Wingdings" panose="05000000000000000000" pitchFamily="2" charset="2"/>
              <a:buChar char="Ø"/>
            </a:pPr>
            <a:r>
              <a:rPr lang="zh-CN" altLang="en-US" sz="2600" dirty="0">
                <a:solidFill>
                  <a:srgbClr val="4141FF"/>
                </a:solidFill>
                <a:latin typeface="华文仿宋" panose="02010600040101010101" pitchFamily="2" charset="-122"/>
                <a:ea typeface="华文仿宋" panose="02010600040101010101" pitchFamily="2" charset="-122"/>
              </a:rPr>
              <a:t>对聚类方法好坏的评价</a:t>
            </a:r>
          </a:p>
          <a:p>
            <a:pPr lvl="1" eaLnBrk="1" hangingPunct="1">
              <a:buFont typeface="Wingdings" panose="05000000000000000000" pitchFamily="2" charset="2"/>
              <a:buChar char="Ø"/>
            </a:pPr>
            <a:r>
              <a:rPr lang="zh-CN" altLang="en-US" sz="2200" dirty="0">
                <a:solidFill>
                  <a:srgbClr val="4141FF"/>
                </a:solidFill>
                <a:latin typeface="华文仿宋" panose="02010600040101010101" pitchFamily="2" charset="-122"/>
                <a:ea typeface="华文仿宋" panose="02010600040101010101" pitchFamily="2" charset="-122"/>
              </a:rPr>
              <a:t>发现（一些</a:t>
            </a:r>
            <a:r>
              <a:rPr lang="en-US" altLang="zh-CN" sz="2200" dirty="0">
                <a:solidFill>
                  <a:srgbClr val="4141FF"/>
                </a:solidFill>
                <a:latin typeface="华文仿宋" panose="02010600040101010101" pitchFamily="2" charset="-122"/>
                <a:ea typeface="华文仿宋" panose="02010600040101010101" pitchFamily="2" charset="-122"/>
              </a:rPr>
              <a:t>/</a:t>
            </a:r>
            <a:r>
              <a:rPr lang="zh-CN" altLang="en-US" sz="2200" dirty="0">
                <a:solidFill>
                  <a:srgbClr val="4141FF"/>
                </a:solidFill>
                <a:latin typeface="华文仿宋" panose="02010600040101010101" pitchFamily="2" charset="-122"/>
                <a:ea typeface="华文仿宋" panose="02010600040101010101" pitchFamily="2" charset="-122"/>
              </a:rPr>
              <a:t>所有）隐含模式的能力</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25317">
                                            <p:txEl>
                                              <p:pRg st="1" end="1"/>
                                            </p:txEl>
                                          </p:spTgt>
                                        </p:tgtEl>
                                        <p:attrNameLst>
                                          <p:attrName>style.visibility</p:attrName>
                                        </p:attrNameLst>
                                      </p:cBhvr>
                                      <p:to>
                                        <p:strVal val="visible"/>
                                      </p:to>
                                    </p:set>
                                    <p:animEffect transition="in" filter="box(in)">
                                      <p:cBhvr>
                                        <p:cTn id="7" dur="500"/>
                                        <p:tgtEl>
                                          <p:spTgt spid="525317">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25317">
                                            <p:txEl>
                                              <p:pRg st="2" end="2"/>
                                            </p:txEl>
                                          </p:spTgt>
                                        </p:tgtEl>
                                        <p:attrNameLst>
                                          <p:attrName>style.visibility</p:attrName>
                                        </p:attrNameLst>
                                      </p:cBhvr>
                                      <p:to>
                                        <p:strVal val="visible"/>
                                      </p:to>
                                    </p:set>
                                    <p:animEffect transition="in" filter="box(in)">
                                      <p:cBhvr>
                                        <p:cTn id="10" dur="500"/>
                                        <p:tgtEl>
                                          <p:spTgt spid="525317">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525317">
                                            <p:txEl>
                                              <p:pRg st="3" end="3"/>
                                            </p:txEl>
                                          </p:spTgt>
                                        </p:tgtEl>
                                        <p:attrNameLst>
                                          <p:attrName>style.visibility</p:attrName>
                                        </p:attrNameLst>
                                      </p:cBhvr>
                                      <p:to>
                                        <p:strVal val="visible"/>
                                      </p:to>
                                    </p:set>
                                    <p:animEffect transition="in" filter="box(in)">
                                      <p:cBhvr>
                                        <p:cTn id="15" dur="500"/>
                                        <p:tgtEl>
                                          <p:spTgt spid="525317">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525317">
                                            <p:txEl>
                                              <p:pRg st="4" end="4"/>
                                            </p:txEl>
                                          </p:spTgt>
                                        </p:tgtEl>
                                        <p:attrNameLst>
                                          <p:attrName>style.visibility</p:attrName>
                                        </p:attrNameLst>
                                      </p:cBhvr>
                                      <p:to>
                                        <p:strVal val="visible"/>
                                      </p:to>
                                    </p:set>
                                    <p:animEffect transition="in" filter="box(in)">
                                      <p:cBhvr>
                                        <p:cTn id="18" dur="500"/>
                                        <p:tgtEl>
                                          <p:spTgt spid="5253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7" name="Rectangle 2"/>
          <p:cNvSpPr>
            <a:spLocks noGrp="1" noChangeArrowheads="1"/>
          </p:cNvSpPr>
          <p:nvPr>
            <p:ph type="title"/>
          </p:nvPr>
        </p:nvSpPr>
        <p:spPr>
          <a:xfrm>
            <a:off x="215900" y="225425"/>
            <a:ext cx="7524750" cy="1008063"/>
          </a:xfrm>
        </p:spPr>
        <p:txBody>
          <a:bodyPr/>
          <a:lstStyle/>
          <a:p>
            <a:pPr eaLnBrk="1" hangingPunct="1"/>
            <a:r>
              <a:rPr lang="en-US" altLang="zh-CN" dirty="0">
                <a:solidFill>
                  <a:srgbClr val="0000CC"/>
                </a:solidFill>
                <a:latin typeface="Times New Roman" panose="02020603050405020304" pitchFamily="18" charset="0"/>
              </a:rPr>
              <a:t>K-Means</a:t>
            </a:r>
            <a:r>
              <a:rPr lang="zh-CN" altLang="en-US" dirty="0">
                <a:solidFill>
                  <a:srgbClr val="0000CC"/>
                </a:solidFill>
                <a:latin typeface="Times New Roman" panose="02020603050405020304" pitchFamily="18" charset="0"/>
              </a:rPr>
              <a:t>算法的演进</a:t>
            </a:r>
          </a:p>
        </p:txBody>
      </p:sp>
      <p:sp>
        <p:nvSpPr>
          <p:cNvPr id="446467" name="Rectangle 3"/>
          <p:cNvSpPr>
            <a:spLocks noGrp="1" noChangeArrowheads="1"/>
          </p:cNvSpPr>
          <p:nvPr>
            <p:ph idx="1"/>
          </p:nvPr>
        </p:nvSpPr>
        <p:spPr>
          <a:xfrm>
            <a:off x="179388" y="1304925"/>
            <a:ext cx="8713787" cy="5219700"/>
          </a:xfrm>
        </p:spPr>
        <p:txBody>
          <a:bodyPr/>
          <a:lstStyle/>
          <a:p>
            <a:pPr eaLnBrk="1" hangingPunct="1"/>
            <a:r>
              <a:rPr lang="zh-CN" altLang="en-US" sz="3600" dirty="0">
                <a:latin typeface="华文仿宋" panose="02010600040101010101" pitchFamily="2" charset="-122"/>
                <a:ea typeface="华文仿宋" panose="02010600040101010101" pitchFamily="2" charset="-122"/>
              </a:rPr>
              <a:t>基于</a:t>
            </a:r>
            <a:r>
              <a:rPr lang="en-US" altLang="zh-CN" sz="3600" dirty="0">
                <a:latin typeface="华文仿宋" panose="02010600040101010101" pitchFamily="2" charset="-122"/>
                <a:ea typeface="华文仿宋" panose="02010600040101010101" pitchFamily="2" charset="-122"/>
              </a:rPr>
              <a:t>K-Means</a:t>
            </a:r>
            <a:r>
              <a:rPr lang="zh-CN" altLang="en-US" sz="3600" dirty="0">
                <a:latin typeface="华文仿宋" panose="02010600040101010101" pitchFamily="2" charset="-122"/>
                <a:ea typeface="华文仿宋" panose="02010600040101010101" pitchFamily="2" charset="-122"/>
              </a:rPr>
              <a:t>算法的改进：</a:t>
            </a:r>
            <a:endParaRPr lang="en-US" altLang="zh-CN" sz="3600" dirty="0">
              <a:latin typeface="华文仿宋" panose="02010600040101010101" pitchFamily="2" charset="-122"/>
              <a:ea typeface="华文仿宋" panose="02010600040101010101" pitchFamily="2" charset="-122"/>
            </a:endParaRPr>
          </a:p>
          <a:p>
            <a:pPr lvl="1" eaLnBrk="1" hangingPunct="1"/>
            <a:r>
              <a:rPr lang="en-US" altLang="zh-CN" sz="3200" dirty="0">
                <a:latin typeface="华文仿宋" panose="02010600040101010101" pitchFamily="2" charset="-122"/>
                <a:ea typeface="华文仿宋" panose="02010600040101010101" pitchFamily="2" charset="-122"/>
              </a:rPr>
              <a:t>K</a:t>
            </a:r>
            <a:r>
              <a:rPr lang="zh-CN" altLang="en-US" sz="3200" dirty="0">
                <a:latin typeface="华文仿宋" panose="02010600040101010101" pitchFamily="2" charset="-122"/>
                <a:ea typeface="华文仿宋" panose="02010600040101010101" pitchFamily="2" charset="-122"/>
              </a:rPr>
              <a:t>个初始化质心的选择策略</a:t>
            </a:r>
            <a:endParaRPr lang="en-US" altLang="zh-CN" sz="3200" dirty="0">
              <a:latin typeface="华文仿宋" panose="02010600040101010101" pitchFamily="2" charset="-122"/>
              <a:ea typeface="华文仿宋" panose="02010600040101010101" pitchFamily="2" charset="-122"/>
            </a:endParaRPr>
          </a:p>
          <a:p>
            <a:pPr lvl="1" eaLnBrk="1" hangingPunct="1"/>
            <a:r>
              <a:rPr lang="zh-CN" altLang="en-US" sz="3200" dirty="0">
                <a:latin typeface="华文仿宋" panose="02010600040101010101" pitchFamily="2" charset="-122"/>
                <a:ea typeface="华文仿宋" panose="02010600040101010101" pitchFamily="2" charset="-122"/>
              </a:rPr>
              <a:t>计算簇均值的方法改进</a:t>
            </a:r>
            <a:endParaRPr lang="en-US" altLang="zh-CN" sz="3200" dirty="0">
              <a:latin typeface="华文仿宋" panose="02010600040101010101" pitchFamily="2" charset="-122"/>
              <a:ea typeface="华文仿宋" panose="02010600040101010101" pitchFamily="2" charset="-122"/>
            </a:endParaRPr>
          </a:p>
          <a:p>
            <a:pPr eaLnBrk="1" hangingPunct="1"/>
            <a:r>
              <a:rPr lang="zh-CN" altLang="en-US" sz="3600" dirty="0">
                <a:latin typeface="华文仿宋" panose="02010600040101010101" pitchFamily="2" charset="-122"/>
                <a:ea typeface="华文仿宋" panose="02010600040101010101" pitchFamily="2" charset="-122"/>
              </a:rPr>
              <a:t>可以处理分类属性的算法</a:t>
            </a:r>
            <a:r>
              <a:rPr lang="en-US" altLang="zh-CN" sz="3600" dirty="0">
                <a:latin typeface="华文仿宋" panose="02010600040101010101" pitchFamily="2" charset="-122"/>
                <a:ea typeface="华文仿宋" panose="02010600040101010101" pitchFamily="2" charset="-122"/>
              </a:rPr>
              <a:t>: </a:t>
            </a:r>
            <a:r>
              <a:rPr lang="en-US" altLang="zh-CN" sz="3600" i="1" dirty="0">
                <a:latin typeface="Times New Roman" panose="02020603050405020304" pitchFamily="18" charset="0"/>
                <a:ea typeface="华文仿宋" panose="02010600040101010101" pitchFamily="2" charset="-122"/>
                <a:cs typeface="Times New Roman" panose="02020603050405020304" pitchFamily="18" charset="0"/>
              </a:rPr>
              <a:t>K</a:t>
            </a:r>
            <a:r>
              <a:rPr lang="en-US" altLang="zh-CN" sz="3600" i="1" dirty="0">
                <a:solidFill>
                  <a:srgbClr val="0000CC"/>
                </a:solidFill>
                <a:latin typeface="Times New Roman" panose="02020603050405020304" pitchFamily="18" charset="0"/>
                <a:ea typeface="华文仿宋" panose="02010600040101010101" pitchFamily="2" charset="-122"/>
                <a:cs typeface="Times New Roman" panose="02020603050405020304" pitchFamily="18" charset="0"/>
              </a:rPr>
              <a:t>-modes</a:t>
            </a:r>
            <a:r>
              <a:rPr lang="en-US" altLang="zh-CN" sz="3600" dirty="0">
                <a:latin typeface="华文仿宋" panose="02010600040101010101" pitchFamily="2" charset="-122"/>
                <a:ea typeface="华文仿宋" panose="02010600040101010101" pitchFamily="2" charset="-122"/>
              </a:rPr>
              <a:t> </a:t>
            </a:r>
          </a:p>
          <a:p>
            <a:pPr eaLnBrk="1" hangingPunct="1"/>
            <a:r>
              <a:rPr lang="zh-CN" altLang="en-US" sz="3600" dirty="0">
                <a:latin typeface="华文仿宋" panose="02010600040101010101" pitchFamily="2" charset="-122"/>
                <a:ea typeface="华文仿宋" panose="02010600040101010101" pitchFamily="2" charset="-122"/>
              </a:rPr>
              <a:t>分类和数值型属性混合</a:t>
            </a:r>
            <a:r>
              <a:rPr lang="en-US" altLang="zh-CN" sz="3600" dirty="0">
                <a:latin typeface="华文仿宋" panose="02010600040101010101" pitchFamily="2" charset="-122"/>
                <a:ea typeface="华文仿宋" panose="02010600040101010101" pitchFamily="2" charset="-122"/>
              </a:rPr>
              <a:t>: </a:t>
            </a:r>
            <a:r>
              <a:rPr lang="en-US" altLang="zh-CN" sz="3600" i="1" dirty="0">
                <a:latin typeface="Times New Roman" panose="02020603050405020304" pitchFamily="18" charset="0"/>
                <a:ea typeface="华文仿宋" panose="02010600040101010101" pitchFamily="2" charset="-122"/>
                <a:cs typeface="Times New Roman" panose="02020603050405020304" pitchFamily="18" charset="0"/>
              </a:rPr>
              <a:t>K</a:t>
            </a:r>
            <a:r>
              <a:rPr lang="en-US" altLang="zh-CN" sz="3600" i="1" dirty="0">
                <a:solidFill>
                  <a:srgbClr val="0000CC"/>
                </a:solidFill>
                <a:latin typeface="Times New Roman" panose="02020603050405020304" pitchFamily="18" charset="0"/>
                <a:ea typeface="华文仿宋" panose="02010600040101010101" pitchFamily="2" charset="-122"/>
                <a:cs typeface="Times New Roman" panose="02020603050405020304" pitchFamily="18" charset="0"/>
              </a:rPr>
              <a:t>-prototype</a:t>
            </a:r>
            <a:r>
              <a:rPr lang="en-US" altLang="zh-CN" sz="3600" dirty="0">
                <a:latin typeface="Times New Roman" panose="02020603050405020304" pitchFamily="18" charset="0"/>
                <a:ea typeface="华文仿宋" panose="02010600040101010101" pitchFamily="2" charset="-122"/>
                <a:cs typeface="Times New Roman" panose="02020603050405020304" pitchFamily="18" charset="0"/>
              </a:rPr>
              <a:t> </a:t>
            </a:r>
            <a:endParaRPr lang="zh-CN" altLang="en-US" sz="3600" dirty="0">
              <a:latin typeface="华文仿宋" panose="02010600040101010101" pitchFamily="2" charset="-122"/>
              <a:ea typeface="华文仿宋" panose="02010600040101010101" pitchFamily="2" charset="-122"/>
            </a:endParaRPr>
          </a:p>
        </p:txBody>
      </p:sp>
      <p:sp>
        <p:nvSpPr>
          <p:cNvPr id="9830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56E0D76F-8BA6-42E0-A939-1CF710361821}" type="slidenum">
              <a:rPr lang="en-US" altLang="zh-CN" smtClean="0"/>
              <a:pPr/>
              <a:t>50</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46467">
                                            <p:txEl>
                                              <p:pRg st="0" end="0"/>
                                            </p:txEl>
                                          </p:spTgt>
                                        </p:tgtEl>
                                        <p:attrNameLst>
                                          <p:attrName>style.visibility</p:attrName>
                                        </p:attrNameLst>
                                      </p:cBhvr>
                                      <p:to>
                                        <p:strVal val="visible"/>
                                      </p:to>
                                    </p:set>
                                    <p:animEffect transition="in" filter="box(in)">
                                      <p:cBhvr>
                                        <p:cTn id="7" dur="500"/>
                                        <p:tgtEl>
                                          <p:spTgt spid="446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46467">
                                            <p:txEl>
                                              <p:pRg st="1" end="1"/>
                                            </p:txEl>
                                          </p:spTgt>
                                        </p:tgtEl>
                                        <p:attrNameLst>
                                          <p:attrName>style.visibility</p:attrName>
                                        </p:attrNameLst>
                                      </p:cBhvr>
                                      <p:to>
                                        <p:strVal val="visible"/>
                                      </p:to>
                                    </p:set>
                                    <p:animEffect transition="in" filter="box(in)">
                                      <p:cBhvr>
                                        <p:cTn id="12" dur="500"/>
                                        <p:tgtEl>
                                          <p:spTgt spid="4464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46467">
                                            <p:txEl>
                                              <p:pRg st="2" end="2"/>
                                            </p:txEl>
                                          </p:spTgt>
                                        </p:tgtEl>
                                        <p:attrNameLst>
                                          <p:attrName>style.visibility</p:attrName>
                                        </p:attrNameLst>
                                      </p:cBhvr>
                                      <p:to>
                                        <p:strVal val="visible"/>
                                      </p:to>
                                    </p:set>
                                    <p:animEffect transition="in" filter="box(in)">
                                      <p:cBhvr>
                                        <p:cTn id="17" dur="500"/>
                                        <p:tgtEl>
                                          <p:spTgt spid="4464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46467">
                                            <p:txEl>
                                              <p:pRg st="3" end="3"/>
                                            </p:txEl>
                                          </p:spTgt>
                                        </p:tgtEl>
                                        <p:attrNameLst>
                                          <p:attrName>style.visibility</p:attrName>
                                        </p:attrNameLst>
                                      </p:cBhvr>
                                      <p:to>
                                        <p:strVal val="visible"/>
                                      </p:to>
                                    </p:set>
                                    <p:animEffect transition="in" filter="box(in)">
                                      <p:cBhvr>
                                        <p:cTn id="22" dur="500"/>
                                        <p:tgtEl>
                                          <p:spTgt spid="4464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46467">
                                            <p:txEl>
                                              <p:pRg st="4" end="4"/>
                                            </p:txEl>
                                          </p:spTgt>
                                        </p:tgtEl>
                                        <p:attrNameLst>
                                          <p:attrName>style.visibility</p:attrName>
                                        </p:attrNameLst>
                                      </p:cBhvr>
                                      <p:to>
                                        <p:strVal val="visible"/>
                                      </p:to>
                                    </p:set>
                                    <p:animEffect transition="in" filter="box(in)">
                                      <p:cBhvr>
                                        <p:cTn id="27" dur="500"/>
                                        <p:tgtEl>
                                          <p:spTgt spid="4464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build="p" bldLvl="5"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3" name="Rectangle 2"/>
          <p:cNvSpPr>
            <a:spLocks noGrp="1" noChangeArrowheads="1"/>
          </p:cNvSpPr>
          <p:nvPr>
            <p:ph type="title"/>
          </p:nvPr>
        </p:nvSpPr>
        <p:spPr>
          <a:xfrm>
            <a:off x="609601" y="260648"/>
            <a:ext cx="6347713" cy="1320800"/>
          </a:xfrm>
        </p:spPr>
        <p:txBody>
          <a:bodyPr/>
          <a:lstStyle/>
          <a:p>
            <a:pPr eaLnBrk="1" hangingPunct="1"/>
            <a:r>
              <a:rPr lang="en-US" altLang="zh-CN" sz="5400" dirty="0">
                <a:solidFill>
                  <a:srgbClr val="0000CC"/>
                </a:solidFill>
                <a:latin typeface="+mj-ea"/>
                <a:cs typeface="Times New Roman" panose="02020603050405020304" pitchFamily="18" charset="0"/>
              </a:rPr>
              <a:t>k-</a:t>
            </a:r>
            <a:r>
              <a:rPr lang="en-US" altLang="zh-CN" sz="5400" dirty="0" err="1">
                <a:solidFill>
                  <a:srgbClr val="0000CC"/>
                </a:solidFill>
                <a:latin typeface="+mj-ea"/>
                <a:cs typeface="Times New Roman" panose="02020603050405020304" pitchFamily="18" charset="0"/>
              </a:rPr>
              <a:t>medoids</a:t>
            </a:r>
            <a:r>
              <a:rPr lang="en-US" altLang="zh-CN" sz="5400" dirty="0">
                <a:solidFill>
                  <a:srgbClr val="0000CC"/>
                </a:solidFill>
                <a:latin typeface="+mj-ea"/>
                <a:cs typeface="Times New Roman" panose="02020603050405020304" pitchFamily="18" charset="0"/>
              </a:rPr>
              <a:t> </a:t>
            </a:r>
            <a:r>
              <a:rPr lang="zh-CN" altLang="en-US" sz="5400" dirty="0">
                <a:latin typeface="+mj-ea"/>
                <a:cs typeface="Times New Roman" panose="02020603050405020304" pitchFamily="18" charset="0"/>
              </a:rPr>
              <a:t>算法</a:t>
            </a:r>
            <a:endParaRPr lang="zh-CN" altLang="en-US" sz="5400" b="0" dirty="0">
              <a:solidFill>
                <a:srgbClr val="0000CC"/>
              </a:solidFill>
              <a:latin typeface="+mj-ea"/>
              <a:cs typeface="Times New Roman" panose="02020603050405020304" pitchFamily="18" charset="0"/>
            </a:endParaRPr>
          </a:p>
        </p:txBody>
      </p:sp>
      <p:sp>
        <p:nvSpPr>
          <p:cNvPr id="447491" name="Rectangle 3"/>
          <p:cNvSpPr>
            <a:spLocks noGrp="1" noChangeArrowheads="1"/>
          </p:cNvSpPr>
          <p:nvPr>
            <p:ph idx="1"/>
          </p:nvPr>
        </p:nvSpPr>
        <p:spPr>
          <a:xfrm>
            <a:off x="107504" y="1628826"/>
            <a:ext cx="7344816" cy="4525962"/>
          </a:xfrm>
        </p:spPr>
        <p:txBody>
          <a:bodyPr>
            <a:normAutofit/>
          </a:bodyPr>
          <a:lstStyle/>
          <a:p>
            <a:pPr eaLnBrk="1" hangingPunct="1"/>
            <a:r>
              <a:rPr lang="zh-CN" altLang="en-US" sz="2800" dirty="0">
                <a:solidFill>
                  <a:srgbClr val="4141FF"/>
                </a:solidFill>
                <a:latin typeface="华文仿宋" panose="02010600040101010101" pitchFamily="2" charset="-122"/>
                <a:ea typeface="华文仿宋" panose="02010600040101010101" pitchFamily="2" charset="-122"/>
              </a:rPr>
              <a:t>不采用簇中对象的平均值作为参照点，而选用簇中位置最中心的对象，即中心点</a:t>
            </a:r>
          </a:p>
          <a:p>
            <a:pPr eaLnBrk="1" hangingPunct="1"/>
            <a:r>
              <a:rPr lang="zh-CN" altLang="en-US" sz="2800" dirty="0">
                <a:solidFill>
                  <a:srgbClr val="4141FF"/>
                </a:solidFill>
                <a:latin typeface="华文仿宋" panose="02010600040101010101" pitchFamily="2" charset="-122"/>
                <a:ea typeface="华文仿宋" panose="02010600040101010101" pitchFamily="2" charset="-122"/>
              </a:rPr>
              <a:t>最小化所有对象与其参照点之间的相异度之和</a:t>
            </a:r>
          </a:p>
          <a:p>
            <a:pPr eaLnBrk="1" hangingPunct="1"/>
            <a:r>
              <a:rPr lang="zh-CN" altLang="en-US" sz="2800" dirty="0">
                <a:solidFill>
                  <a:srgbClr val="4141FF"/>
                </a:solidFill>
                <a:latin typeface="华文仿宋" panose="02010600040101010101" pitchFamily="2" charset="-122"/>
                <a:ea typeface="华文仿宋" panose="02010600040101010101" pitchFamily="2" charset="-122"/>
              </a:rPr>
              <a:t>消除孤立点对算法的影响</a:t>
            </a:r>
            <a:endParaRPr lang="zh-CN" altLang="en-US" sz="2800" b="1" dirty="0">
              <a:solidFill>
                <a:srgbClr val="4141FF"/>
              </a:solidFill>
              <a:latin typeface="华文仿宋" panose="02010600040101010101" pitchFamily="2" charset="-122"/>
              <a:ea typeface="华文仿宋" panose="02010600040101010101" pitchFamily="2" charset="-122"/>
            </a:endParaRPr>
          </a:p>
        </p:txBody>
      </p:sp>
      <p:sp>
        <p:nvSpPr>
          <p:cNvPr id="10240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AD60FFD9-6523-4F14-A5ED-B9750A2A6B35}" type="slidenum">
              <a:rPr lang="en-US" altLang="zh-CN" smtClean="0"/>
              <a:pPr/>
              <a:t>51</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7491">
                                            <p:txEl>
                                              <p:pRg st="0" end="0"/>
                                            </p:txEl>
                                          </p:spTgt>
                                        </p:tgtEl>
                                        <p:attrNameLst>
                                          <p:attrName>style.visibility</p:attrName>
                                        </p:attrNameLst>
                                      </p:cBhvr>
                                      <p:to>
                                        <p:strVal val="visible"/>
                                      </p:to>
                                    </p:set>
                                    <p:animEffect transition="in" filter="dissolve">
                                      <p:cBhvr>
                                        <p:cTn id="7" dur="500"/>
                                        <p:tgtEl>
                                          <p:spTgt spid="447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47491">
                                            <p:txEl>
                                              <p:pRg st="1" end="1"/>
                                            </p:txEl>
                                          </p:spTgt>
                                        </p:tgtEl>
                                        <p:attrNameLst>
                                          <p:attrName>style.visibility</p:attrName>
                                        </p:attrNameLst>
                                      </p:cBhvr>
                                      <p:to>
                                        <p:strVal val="visible"/>
                                      </p:to>
                                    </p:set>
                                    <p:animEffect transition="in" filter="dissolve">
                                      <p:cBhvr>
                                        <p:cTn id="12" dur="500"/>
                                        <p:tgtEl>
                                          <p:spTgt spid="4474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47491">
                                            <p:txEl>
                                              <p:pRg st="2" end="2"/>
                                            </p:txEl>
                                          </p:spTgt>
                                        </p:tgtEl>
                                        <p:attrNameLst>
                                          <p:attrName>style.visibility</p:attrName>
                                        </p:attrNameLst>
                                      </p:cBhvr>
                                      <p:to>
                                        <p:strVal val="visible"/>
                                      </p:to>
                                    </p:set>
                                    <p:animEffect transition="in" filter="dissolve">
                                      <p:cBhvr>
                                        <p:cTn id="17" dur="500"/>
                                        <p:tgtEl>
                                          <p:spTgt spid="4474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1" grpId="0" build="p" bldLvl="5"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977BF750-3B4D-41CC-9CC4-0AE5513B49E7}" type="slidenum">
              <a:rPr lang="en-US" altLang="zh-CN" smtClean="0"/>
              <a:pPr/>
              <a:t>52</a:t>
            </a:fld>
            <a:endParaRPr lang="en-US" altLang="zh-CN"/>
          </a:p>
        </p:txBody>
      </p:sp>
      <p:grpSp>
        <p:nvGrpSpPr>
          <p:cNvPr id="104451" name="Group 5"/>
          <p:cNvGrpSpPr>
            <a:grpSpLocks/>
          </p:cNvGrpSpPr>
          <p:nvPr/>
        </p:nvGrpSpPr>
        <p:grpSpPr bwMode="auto">
          <a:xfrm>
            <a:off x="122199" y="1881188"/>
            <a:ext cx="2822575" cy="2952750"/>
            <a:chOff x="1728" y="864"/>
            <a:chExt cx="1396" cy="1208"/>
          </a:xfrm>
        </p:grpSpPr>
        <p:sp>
          <p:nvSpPr>
            <p:cNvPr id="104538" name="Rectangle 6"/>
            <p:cNvSpPr>
              <a:spLocks noChangeArrowheads="1"/>
            </p:cNvSpPr>
            <p:nvPr/>
          </p:nvSpPr>
          <p:spPr bwMode="auto">
            <a:xfrm>
              <a:off x="1728" y="864"/>
              <a:ext cx="1396" cy="1208"/>
            </a:xfrm>
            <a:prstGeom prst="rect">
              <a:avLst/>
            </a:prstGeom>
            <a:solidFill>
              <a:srgbClr val="FFFFFF"/>
            </a:solidFill>
            <a:ln w="0">
              <a:solidFill>
                <a:srgbClr val="000000"/>
              </a:solidFill>
              <a:miter lim="800000"/>
              <a:headEnd/>
              <a:tailEnd/>
            </a:ln>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104539" name="Rectangle 7"/>
            <p:cNvSpPr>
              <a:spLocks noChangeArrowheads="1"/>
            </p:cNvSpPr>
            <p:nvPr/>
          </p:nvSpPr>
          <p:spPr bwMode="auto">
            <a:xfrm>
              <a:off x="1861" y="950"/>
              <a:ext cx="1198" cy="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104540" name="Line 8"/>
            <p:cNvSpPr>
              <a:spLocks noChangeShapeType="1"/>
            </p:cNvSpPr>
            <p:nvPr/>
          </p:nvSpPr>
          <p:spPr bwMode="auto">
            <a:xfrm>
              <a:off x="1861" y="1828"/>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41" name="Line 9"/>
            <p:cNvSpPr>
              <a:spLocks noChangeShapeType="1"/>
            </p:cNvSpPr>
            <p:nvPr/>
          </p:nvSpPr>
          <p:spPr bwMode="auto">
            <a:xfrm>
              <a:off x="1861" y="173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42" name="Line 10"/>
            <p:cNvSpPr>
              <a:spLocks noChangeShapeType="1"/>
            </p:cNvSpPr>
            <p:nvPr/>
          </p:nvSpPr>
          <p:spPr bwMode="auto">
            <a:xfrm>
              <a:off x="1861" y="1633"/>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43" name="Line 11"/>
            <p:cNvSpPr>
              <a:spLocks noChangeShapeType="1"/>
            </p:cNvSpPr>
            <p:nvPr/>
          </p:nvSpPr>
          <p:spPr bwMode="auto">
            <a:xfrm>
              <a:off x="1861" y="153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44" name="Line 12"/>
            <p:cNvSpPr>
              <a:spLocks noChangeShapeType="1"/>
            </p:cNvSpPr>
            <p:nvPr/>
          </p:nvSpPr>
          <p:spPr bwMode="auto">
            <a:xfrm>
              <a:off x="1861" y="143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45" name="Line 13"/>
            <p:cNvSpPr>
              <a:spLocks noChangeShapeType="1"/>
            </p:cNvSpPr>
            <p:nvPr/>
          </p:nvSpPr>
          <p:spPr bwMode="auto">
            <a:xfrm>
              <a:off x="1861" y="134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46" name="Line 14"/>
            <p:cNvSpPr>
              <a:spLocks noChangeShapeType="1"/>
            </p:cNvSpPr>
            <p:nvPr/>
          </p:nvSpPr>
          <p:spPr bwMode="auto">
            <a:xfrm>
              <a:off x="1861" y="1242"/>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47" name="Line 15"/>
            <p:cNvSpPr>
              <a:spLocks noChangeShapeType="1"/>
            </p:cNvSpPr>
            <p:nvPr/>
          </p:nvSpPr>
          <p:spPr bwMode="auto">
            <a:xfrm>
              <a:off x="1861" y="114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48" name="Line 16"/>
            <p:cNvSpPr>
              <a:spLocks noChangeShapeType="1"/>
            </p:cNvSpPr>
            <p:nvPr/>
          </p:nvSpPr>
          <p:spPr bwMode="auto">
            <a:xfrm>
              <a:off x="1861" y="104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49" name="Line 17"/>
            <p:cNvSpPr>
              <a:spLocks noChangeShapeType="1"/>
            </p:cNvSpPr>
            <p:nvPr/>
          </p:nvSpPr>
          <p:spPr bwMode="auto">
            <a:xfrm>
              <a:off x="1861" y="95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50" name="Line 18"/>
            <p:cNvSpPr>
              <a:spLocks noChangeShapeType="1"/>
            </p:cNvSpPr>
            <p:nvPr/>
          </p:nvSpPr>
          <p:spPr bwMode="auto">
            <a:xfrm>
              <a:off x="198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51" name="Line 19"/>
            <p:cNvSpPr>
              <a:spLocks noChangeShapeType="1"/>
            </p:cNvSpPr>
            <p:nvPr/>
          </p:nvSpPr>
          <p:spPr bwMode="auto">
            <a:xfrm>
              <a:off x="2102"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52" name="Line 20"/>
            <p:cNvSpPr>
              <a:spLocks noChangeShapeType="1"/>
            </p:cNvSpPr>
            <p:nvPr/>
          </p:nvSpPr>
          <p:spPr bwMode="auto">
            <a:xfrm>
              <a:off x="221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53" name="Line 21"/>
            <p:cNvSpPr>
              <a:spLocks noChangeShapeType="1"/>
            </p:cNvSpPr>
            <p:nvPr/>
          </p:nvSpPr>
          <p:spPr bwMode="auto">
            <a:xfrm>
              <a:off x="233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54" name="Line 22"/>
            <p:cNvSpPr>
              <a:spLocks noChangeShapeType="1"/>
            </p:cNvSpPr>
            <p:nvPr/>
          </p:nvSpPr>
          <p:spPr bwMode="auto">
            <a:xfrm>
              <a:off x="2460"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55" name="Line 23"/>
            <p:cNvSpPr>
              <a:spLocks noChangeShapeType="1"/>
            </p:cNvSpPr>
            <p:nvPr/>
          </p:nvSpPr>
          <p:spPr bwMode="auto">
            <a:xfrm>
              <a:off x="258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56" name="Line 24"/>
            <p:cNvSpPr>
              <a:spLocks noChangeShapeType="1"/>
            </p:cNvSpPr>
            <p:nvPr/>
          </p:nvSpPr>
          <p:spPr bwMode="auto">
            <a:xfrm>
              <a:off x="270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57" name="Line 25"/>
            <p:cNvSpPr>
              <a:spLocks noChangeShapeType="1"/>
            </p:cNvSpPr>
            <p:nvPr/>
          </p:nvSpPr>
          <p:spPr bwMode="auto">
            <a:xfrm>
              <a:off x="2818"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58" name="Line 26"/>
            <p:cNvSpPr>
              <a:spLocks noChangeShapeType="1"/>
            </p:cNvSpPr>
            <p:nvPr/>
          </p:nvSpPr>
          <p:spPr bwMode="auto">
            <a:xfrm>
              <a:off x="293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59" name="Line 27"/>
            <p:cNvSpPr>
              <a:spLocks noChangeShapeType="1"/>
            </p:cNvSpPr>
            <p:nvPr/>
          </p:nvSpPr>
          <p:spPr bwMode="auto">
            <a:xfrm>
              <a:off x="305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60" name="Rectangle 28"/>
            <p:cNvSpPr>
              <a:spLocks noChangeArrowheads="1"/>
            </p:cNvSpPr>
            <p:nvPr/>
          </p:nvSpPr>
          <p:spPr bwMode="auto">
            <a:xfrm>
              <a:off x="1861" y="950"/>
              <a:ext cx="1198" cy="97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104561" name="Line 29"/>
            <p:cNvSpPr>
              <a:spLocks noChangeShapeType="1"/>
            </p:cNvSpPr>
            <p:nvPr/>
          </p:nvSpPr>
          <p:spPr bwMode="auto">
            <a:xfrm>
              <a:off x="186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62" name="Line 30"/>
            <p:cNvSpPr>
              <a:spLocks noChangeShapeType="1"/>
            </p:cNvSpPr>
            <p:nvPr/>
          </p:nvSpPr>
          <p:spPr bwMode="auto">
            <a:xfrm>
              <a:off x="1849" y="19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63" name="Line 31"/>
            <p:cNvSpPr>
              <a:spLocks noChangeShapeType="1"/>
            </p:cNvSpPr>
            <p:nvPr/>
          </p:nvSpPr>
          <p:spPr bwMode="auto">
            <a:xfrm>
              <a:off x="1849" y="18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64" name="Line 32"/>
            <p:cNvSpPr>
              <a:spLocks noChangeShapeType="1"/>
            </p:cNvSpPr>
            <p:nvPr/>
          </p:nvSpPr>
          <p:spPr bwMode="auto">
            <a:xfrm>
              <a:off x="1849" y="173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65" name="Line 33"/>
            <p:cNvSpPr>
              <a:spLocks noChangeShapeType="1"/>
            </p:cNvSpPr>
            <p:nvPr/>
          </p:nvSpPr>
          <p:spPr bwMode="auto">
            <a:xfrm>
              <a:off x="1849" y="163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66" name="Line 34"/>
            <p:cNvSpPr>
              <a:spLocks noChangeShapeType="1"/>
            </p:cNvSpPr>
            <p:nvPr/>
          </p:nvSpPr>
          <p:spPr bwMode="auto">
            <a:xfrm>
              <a:off x="1849" y="153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67" name="Line 35"/>
            <p:cNvSpPr>
              <a:spLocks noChangeShapeType="1"/>
            </p:cNvSpPr>
            <p:nvPr/>
          </p:nvSpPr>
          <p:spPr bwMode="auto">
            <a:xfrm>
              <a:off x="1849" y="143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68" name="Line 36"/>
            <p:cNvSpPr>
              <a:spLocks noChangeShapeType="1"/>
            </p:cNvSpPr>
            <p:nvPr/>
          </p:nvSpPr>
          <p:spPr bwMode="auto">
            <a:xfrm>
              <a:off x="1849" y="134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69" name="Line 37"/>
            <p:cNvSpPr>
              <a:spLocks noChangeShapeType="1"/>
            </p:cNvSpPr>
            <p:nvPr/>
          </p:nvSpPr>
          <p:spPr bwMode="auto">
            <a:xfrm>
              <a:off x="1849" y="1242"/>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70" name="Line 38"/>
            <p:cNvSpPr>
              <a:spLocks noChangeShapeType="1"/>
            </p:cNvSpPr>
            <p:nvPr/>
          </p:nvSpPr>
          <p:spPr bwMode="auto">
            <a:xfrm>
              <a:off x="1849" y="114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71" name="Line 39"/>
            <p:cNvSpPr>
              <a:spLocks noChangeShapeType="1"/>
            </p:cNvSpPr>
            <p:nvPr/>
          </p:nvSpPr>
          <p:spPr bwMode="auto">
            <a:xfrm>
              <a:off x="1849" y="104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72" name="Line 40"/>
            <p:cNvSpPr>
              <a:spLocks noChangeShapeType="1"/>
            </p:cNvSpPr>
            <p:nvPr/>
          </p:nvSpPr>
          <p:spPr bwMode="auto">
            <a:xfrm>
              <a:off x="1849" y="95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73" name="Line 41"/>
            <p:cNvSpPr>
              <a:spLocks noChangeShapeType="1"/>
            </p:cNvSpPr>
            <p:nvPr/>
          </p:nvSpPr>
          <p:spPr bwMode="auto">
            <a:xfrm>
              <a:off x="1861" y="192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74" name="Line 42"/>
            <p:cNvSpPr>
              <a:spLocks noChangeShapeType="1"/>
            </p:cNvSpPr>
            <p:nvPr/>
          </p:nvSpPr>
          <p:spPr bwMode="auto">
            <a:xfrm flipV="1">
              <a:off x="186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75" name="Line 43"/>
            <p:cNvSpPr>
              <a:spLocks noChangeShapeType="1"/>
            </p:cNvSpPr>
            <p:nvPr/>
          </p:nvSpPr>
          <p:spPr bwMode="auto">
            <a:xfrm flipV="1">
              <a:off x="198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76" name="Line 44"/>
            <p:cNvSpPr>
              <a:spLocks noChangeShapeType="1"/>
            </p:cNvSpPr>
            <p:nvPr/>
          </p:nvSpPr>
          <p:spPr bwMode="auto">
            <a:xfrm flipV="1">
              <a:off x="2102"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77" name="Line 45"/>
            <p:cNvSpPr>
              <a:spLocks noChangeShapeType="1"/>
            </p:cNvSpPr>
            <p:nvPr/>
          </p:nvSpPr>
          <p:spPr bwMode="auto">
            <a:xfrm flipV="1">
              <a:off x="221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78" name="Line 46"/>
            <p:cNvSpPr>
              <a:spLocks noChangeShapeType="1"/>
            </p:cNvSpPr>
            <p:nvPr/>
          </p:nvSpPr>
          <p:spPr bwMode="auto">
            <a:xfrm flipV="1">
              <a:off x="233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79" name="Line 47"/>
            <p:cNvSpPr>
              <a:spLocks noChangeShapeType="1"/>
            </p:cNvSpPr>
            <p:nvPr/>
          </p:nvSpPr>
          <p:spPr bwMode="auto">
            <a:xfrm flipV="1">
              <a:off x="2460"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80" name="Line 48"/>
            <p:cNvSpPr>
              <a:spLocks noChangeShapeType="1"/>
            </p:cNvSpPr>
            <p:nvPr/>
          </p:nvSpPr>
          <p:spPr bwMode="auto">
            <a:xfrm flipV="1">
              <a:off x="258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81" name="Line 49"/>
            <p:cNvSpPr>
              <a:spLocks noChangeShapeType="1"/>
            </p:cNvSpPr>
            <p:nvPr/>
          </p:nvSpPr>
          <p:spPr bwMode="auto">
            <a:xfrm flipV="1">
              <a:off x="270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82" name="Line 50"/>
            <p:cNvSpPr>
              <a:spLocks noChangeShapeType="1"/>
            </p:cNvSpPr>
            <p:nvPr/>
          </p:nvSpPr>
          <p:spPr bwMode="auto">
            <a:xfrm flipV="1">
              <a:off x="2818"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83" name="Line 51"/>
            <p:cNvSpPr>
              <a:spLocks noChangeShapeType="1"/>
            </p:cNvSpPr>
            <p:nvPr/>
          </p:nvSpPr>
          <p:spPr bwMode="auto">
            <a:xfrm flipV="1">
              <a:off x="293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84" name="Line 52"/>
            <p:cNvSpPr>
              <a:spLocks noChangeShapeType="1"/>
            </p:cNvSpPr>
            <p:nvPr/>
          </p:nvSpPr>
          <p:spPr bwMode="auto">
            <a:xfrm flipV="1">
              <a:off x="305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85" name="Freeform 53"/>
            <p:cNvSpPr>
              <a:spLocks/>
            </p:cNvSpPr>
            <p:nvPr/>
          </p:nvSpPr>
          <p:spPr bwMode="auto">
            <a:xfrm>
              <a:off x="2191" y="1507"/>
              <a:ext cx="56" cy="56"/>
            </a:xfrm>
            <a:custGeom>
              <a:avLst/>
              <a:gdLst>
                <a:gd name="T0" fmla="*/ 28 w 56"/>
                <a:gd name="T1" fmla="*/ 0 h 56"/>
                <a:gd name="T2" fmla="*/ 56 w 56"/>
                <a:gd name="T3" fmla="*/ 28 h 56"/>
                <a:gd name="T4" fmla="*/ 28 w 56"/>
                <a:gd name="T5" fmla="*/ 56 h 56"/>
                <a:gd name="T6" fmla="*/ 0 w 56"/>
                <a:gd name="T7" fmla="*/ 28 h 56"/>
                <a:gd name="T8" fmla="*/ 28 w 56"/>
                <a:gd name="T9" fmla="*/ 0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28" y="0"/>
                  </a:moveTo>
                  <a:lnTo>
                    <a:pt x="56" y="28"/>
                  </a:lnTo>
                  <a:lnTo>
                    <a:pt x="28" y="56"/>
                  </a:lnTo>
                  <a:lnTo>
                    <a:pt x="0" y="28"/>
                  </a:lnTo>
                  <a:lnTo>
                    <a:pt x="28"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104586" name="Freeform 54"/>
            <p:cNvSpPr>
              <a:spLocks/>
            </p:cNvSpPr>
            <p:nvPr/>
          </p:nvSpPr>
          <p:spPr bwMode="auto">
            <a:xfrm>
              <a:off x="2191" y="1311"/>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104587" name="Freeform 55"/>
            <p:cNvSpPr>
              <a:spLocks/>
            </p:cNvSpPr>
            <p:nvPr/>
          </p:nvSpPr>
          <p:spPr bwMode="auto">
            <a:xfrm>
              <a:off x="2673" y="1604"/>
              <a:ext cx="57" cy="57"/>
            </a:xfrm>
            <a:custGeom>
              <a:avLst/>
              <a:gdLst>
                <a:gd name="T0" fmla="*/ 28 w 57"/>
                <a:gd name="T1" fmla="*/ 0 h 57"/>
                <a:gd name="T2" fmla="*/ 57 w 57"/>
                <a:gd name="T3" fmla="*/ 29 h 57"/>
                <a:gd name="T4" fmla="*/ 28 w 57"/>
                <a:gd name="T5" fmla="*/ 57 h 57"/>
                <a:gd name="T6" fmla="*/ 0 w 57"/>
                <a:gd name="T7" fmla="*/ 29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9"/>
                  </a:lnTo>
                  <a:lnTo>
                    <a:pt x="28" y="57"/>
                  </a:lnTo>
                  <a:lnTo>
                    <a:pt x="0" y="29"/>
                  </a:lnTo>
                  <a:lnTo>
                    <a:pt x="28" y="0"/>
                  </a:lnTo>
                  <a:close/>
                </a:path>
              </a:pathLst>
            </a:custGeom>
            <a:solidFill>
              <a:srgbClr val="000080"/>
            </a:solidFill>
            <a:ln w="6350">
              <a:solidFill>
                <a:srgbClr val="000080"/>
              </a:solidFill>
              <a:prstDash val="solid"/>
              <a:round/>
              <a:headEnd/>
              <a:tailEnd/>
            </a:ln>
          </p:spPr>
          <p:txBody>
            <a:bodyPr/>
            <a:lstStyle/>
            <a:p>
              <a:endParaRPr lang="zh-CN" altLang="en-US"/>
            </a:p>
          </p:txBody>
        </p:sp>
        <p:sp>
          <p:nvSpPr>
            <p:cNvPr id="104588" name="Freeform 56"/>
            <p:cNvSpPr>
              <a:spLocks/>
            </p:cNvSpPr>
            <p:nvPr/>
          </p:nvSpPr>
          <p:spPr bwMode="auto">
            <a:xfrm>
              <a:off x="2311" y="1214"/>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104589" name="Freeform 57"/>
            <p:cNvSpPr>
              <a:spLocks/>
            </p:cNvSpPr>
            <p:nvPr/>
          </p:nvSpPr>
          <p:spPr bwMode="auto">
            <a:xfrm>
              <a:off x="2191" y="1116"/>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104590" name="Freeform 58"/>
            <p:cNvSpPr>
              <a:spLocks/>
            </p:cNvSpPr>
            <p:nvPr/>
          </p:nvSpPr>
          <p:spPr bwMode="auto">
            <a:xfrm>
              <a:off x="2790" y="14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0080"/>
            </a:solidFill>
            <a:ln w="6350">
              <a:solidFill>
                <a:srgbClr val="000080"/>
              </a:solidFill>
              <a:prstDash val="solid"/>
              <a:round/>
              <a:headEnd/>
              <a:tailEnd/>
            </a:ln>
          </p:spPr>
          <p:txBody>
            <a:bodyPr/>
            <a:lstStyle/>
            <a:p>
              <a:endParaRPr lang="zh-CN" altLang="en-US"/>
            </a:p>
          </p:txBody>
        </p:sp>
        <p:sp>
          <p:nvSpPr>
            <p:cNvPr id="104591" name="Freeform 59"/>
            <p:cNvSpPr>
              <a:spLocks/>
            </p:cNvSpPr>
            <p:nvPr/>
          </p:nvSpPr>
          <p:spPr bwMode="auto">
            <a:xfrm>
              <a:off x="2311" y="1409"/>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104592" name="Freeform 60"/>
            <p:cNvSpPr>
              <a:spLocks/>
            </p:cNvSpPr>
            <p:nvPr/>
          </p:nvSpPr>
          <p:spPr bwMode="auto">
            <a:xfrm>
              <a:off x="2432" y="1799"/>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0080"/>
            </a:solidFill>
            <a:ln w="6350">
              <a:solidFill>
                <a:srgbClr val="000080"/>
              </a:solidFill>
              <a:prstDash val="solid"/>
              <a:round/>
              <a:headEnd/>
              <a:tailEnd/>
            </a:ln>
          </p:spPr>
          <p:txBody>
            <a:bodyPr/>
            <a:lstStyle/>
            <a:p>
              <a:endParaRPr lang="zh-CN" altLang="en-US"/>
            </a:p>
          </p:txBody>
        </p:sp>
        <p:sp>
          <p:nvSpPr>
            <p:cNvPr id="104593" name="Freeform 61"/>
            <p:cNvSpPr>
              <a:spLocks/>
            </p:cNvSpPr>
            <p:nvPr/>
          </p:nvSpPr>
          <p:spPr bwMode="auto">
            <a:xfrm>
              <a:off x="2673" y="1507"/>
              <a:ext cx="57" cy="56"/>
            </a:xfrm>
            <a:custGeom>
              <a:avLst/>
              <a:gdLst>
                <a:gd name="T0" fmla="*/ 28 w 57"/>
                <a:gd name="T1" fmla="*/ 0 h 56"/>
                <a:gd name="T2" fmla="*/ 57 w 57"/>
                <a:gd name="T3" fmla="*/ 28 h 56"/>
                <a:gd name="T4" fmla="*/ 28 w 57"/>
                <a:gd name="T5" fmla="*/ 56 h 56"/>
                <a:gd name="T6" fmla="*/ 0 w 57"/>
                <a:gd name="T7" fmla="*/ 28 h 56"/>
                <a:gd name="T8" fmla="*/ 28 w 57"/>
                <a:gd name="T9" fmla="*/ 0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28" y="0"/>
                  </a:moveTo>
                  <a:lnTo>
                    <a:pt x="57" y="28"/>
                  </a:lnTo>
                  <a:lnTo>
                    <a:pt x="28" y="56"/>
                  </a:lnTo>
                  <a:lnTo>
                    <a:pt x="0" y="28"/>
                  </a:lnTo>
                  <a:lnTo>
                    <a:pt x="28" y="0"/>
                  </a:lnTo>
                  <a:close/>
                </a:path>
              </a:pathLst>
            </a:custGeom>
            <a:solidFill>
              <a:srgbClr val="000080"/>
            </a:solidFill>
            <a:ln w="6350">
              <a:solidFill>
                <a:srgbClr val="000080"/>
              </a:solidFill>
              <a:prstDash val="solid"/>
              <a:round/>
              <a:headEnd/>
              <a:tailEnd/>
            </a:ln>
          </p:spPr>
          <p:txBody>
            <a:bodyPr/>
            <a:lstStyle/>
            <a:p>
              <a:endParaRPr lang="zh-CN" altLang="en-US"/>
            </a:p>
          </p:txBody>
        </p:sp>
        <p:sp>
          <p:nvSpPr>
            <p:cNvPr id="104594" name="Freeform 62"/>
            <p:cNvSpPr>
              <a:spLocks/>
            </p:cNvSpPr>
            <p:nvPr/>
          </p:nvSpPr>
          <p:spPr bwMode="auto">
            <a:xfrm>
              <a:off x="2432" y="14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104595" name="Rectangle 63"/>
            <p:cNvSpPr>
              <a:spLocks noChangeArrowheads="1"/>
            </p:cNvSpPr>
            <p:nvPr/>
          </p:nvSpPr>
          <p:spPr bwMode="auto">
            <a:xfrm>
              <a:off x="1805" y="1897"/>
              <a:ext cx="21"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0</a:t>
              </a:r>
              <a:endParaRPr lang="ko-KR" altLang="en-US" sz="2400">
                <a:latin typeface="Tahoma" panose="020B0604030504040204" pitchFamily="34" charset="0"/>
                <a:ea typeface="굴림" panose="020B0600000101010101" pitchFamily="34" charset="-127"/>
              </a:endParaRPr>
            </a:p>
          </p:txBody>
        </p:sp>
        <p:sp>
          <p:nvSpPr>
            <p:cNvPr id="104596" name="Rectangle 64"/>
            <p:cNvSpPr>
              <a:spLocks noChangeArrowheads="1"/>
            </p:cNvSpPr>
            <p:nvPr/>
          </p:nvSpPr>
          <p:spPr bwMode="auto">
            <a:xfrm>
              <a:off x="1805" y="1799"/>
              <a:ext cx="21"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1</a:t>
              </a:r>
              <a:endParaRPr lang="ko-KR" altLang="en-US" sz="2400">
                <a:latin typeface="Tahoma" panose="020B0604030504040204" pitchFamily="34" charset="0"/>
                <a:ea typeface="굴림" panose="020B0600000101010101" pitchFamily="34" charset="-127"/>
              </a:endParaRPr>
            </a:p>
          </p:txBody>
        </p:sp>
        <p:sp>
          <p:nvSpPr>
            <p:cNvPr id="104597" name="Rectangle 65"/>
            <p:cNvSpPr>
              <a:spLocks noChangeArrowheads="1"/>
            </p:cNvSpPr>
            <p:nvPr/>
          </p:nvSpPr>
          <p:spPr bwMode="auto">
            <a:xfrm>
              <a:off x="1805" y="1702"/>
              <a:ext cx="21" cy="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2</a:t>
              </a:r>
              <a:endParaRPr lang="ko-KR" altLang="en-US" sz="2400">
                <a:latin typeface="Tahoma" panose="020B0604030504040204" pitchFamily="34" charset="0"/>
                <a:ea typeface="굴림" panose="020B0600000101010101" pitchFamily="34" charset="-127"/>
              </a:endParaRPr>
            </a:p>
          </p:txBody>
        </p:sp>
        <p:sp>
          <p:nvSpPr>
            <p:cNvPr id="104598" name="Rectangle 66"/>
            <p:cNvSpPr>
              <a:spLocks noChangeArrowheads="1"/>
            </p:cNvSpPr>
            <p:nvPr/>
          </p:nvSpPr>
          <p:spPr bwMode="auto">
            <a:xfrm>
              <a:off x="1805" y="1604"/>
              <a:ext cx="21" cy="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3</a:t>
              </a:r>
              <a:endParaRPr lang="ko-KR" altLang="en-US" sz="2400">
                <a:latin typeface="Tahoma" panose="020B0604030504040204" pitchFamily="34" charset="0"/>
                <a:ea typeface="굴림" panose="020B0600000101010101" pitchFamily="34" charset="-127"/>
              </a:endParaRPr>
            </a:p>
          </p:txBody>
        </p:sp>
        <p:sp>
          <p:nvSpPr>
            <p:cNvPr id="104599" name="Rectangle 67"/>
            <p:cNvSpPr>
              <a:spLocks noChangeArrowheads="1"/>
            </p:cNvSpPr>
            <p:nvPr/>
          </p:nvSpPr>
          <p:spPr bwMode="auto">
            <a:xfrm>
              <a:off x="1805" y="1507"/>
              <a:ext cx="21"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4</a:t>
              </a:r>
              <a:endParaRPr lang="ko-KR" altLang="en-US" sz="2400">
                <a:latin typeface="Tahoma" panose="020B0604030504040204" pitchFamily="34" charset="0"/>
                <a:ea typeface="굴림" panose="020B0600000101010101" pitchFamily="34" charset="-127"/>
              </a:endParaRPr>
            </a:p>
          </p:txBody>
        </p:sp>
        <p:sp>
          <p:nvSpPr>
            <p:cNvPr id="104600" name="Rectangle 68"/>
            <p:cNvSpPr>
              <a:spLocks noChangeArrowheads="1"/>
            </p:cNvSpPr>
            <p:nvPr/>
          </p:nvSpPr>
          <p:spPr bwMode="auto">
            <a:xfrm>
              <a:off x="1805" y="1409"/>
              <a:ext cx="21"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5</a:t>
              </a:r>
              <a:endParaRPr lang="ko-KR" altLang="en-US" sz="2400">
                <a:latin typeface="Tahoma" panose="020B0604030504040204" pitchFamily="34" charset="0"/>
                <a:ea typeface="굴림" panose="020B0600000101010101" pitchFamily="34" charset="-127"/>
              </a:endParaRPr>
            </a:p>
          </p:txBody>
        </p:sp>
        <p:sp>
          <p:nvSpPr>
            <p:cNvPr id="104601" name="Rectangle 69"/>
            <p:cNvSpPr>
              <a:spLocks noChangeArrowheads="1"/>
            </p:cNvSpPr>
            <p:nvPr/>
          </p:nvSpPr>
          <p:spPr bwMode="auto">
            <a:xfrm>
              <a:off x="1805" y="1310"/>
              <a:ext cx="21"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6</a:t>
              </a:r>
              <a:endParaRPr lang="ko-KR" altLang="en-US" sz="2400">
                <a:latin typeface="Tahoma" panose="020B0604030504040204" pitchFamily="34" charset="0"/>
                <a:ea typeface="굴림" panose="020B0600000101010101" pitchFamily="34" charset="-127"/>
              </a:endParaRPr>
            </a:p>
          </p:txBody>
        </p:sp>
        <p:sp>
          <p:nvSpPr>
            <p:cNvPr id="104602" name="Rectangle 70"/>
            <p:cNvSpPr>
              <a:spLocks noChangeArrowheads="1"/>
            </p:cNvSpPr>
            <p:nvPr/>
          </p:nvSpPr>
          <p:spPr bwMode="auto">
            <a:xfrm>
              <a:off x="1805" y="1214"/>
              <a:ext cx="21"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7</a:t>
              </a:r>
              <a:endParaRPr lang="ko-KR" altLang="en-US" sz="2400">
                <a:latin typeface="Tahoma" panose="020B0604030504040204" pitchFamily="34" charset="0"/>
                <a:ea typeface="굴림" panose="020B0600000101010101" pitchFamily="34" charset="-127"/>
              </a:endParaRPr>
            </a:p>
          </p:txBody>
        </p:sp>
        <p:sp>
          <p:nvSpPr>
            <p:cNvPr id="104603" name="Rectangle 71"/>
            <p:cNvSpPr>
              <a:spLocks noChangeArrowheads="1"/>
            </p:cNvSpPr>
            <p:nvPr/>
          </p:nvSpPr>
          <p:spPr bwMode="auto">
            <a:xfrm>
              <a:off x="1805" y="1116"/>
              <a:ext cx="21"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8</a:t>
              </a:r>
              <a:endParaRPr lang="ko-KR" altLang="en-US" sz="2400">
                <a:latin typeface="Tahoma" panose="020B0604030504040204" pitchFamily="34" charset="0"/>
                <a:ea typeface="굴림" panose="020B0600000101010101" pitchFamily="34" charset="-127"/>
              </a:endParaRPr>
            </a:p>
          </p:txBody>
        </p:sp>
        <p:sp>
          <p:nvSpPr>
            <p:cNvPr id="104604" name="Rectangle 72"/>
            <p:cNvSpPr>
              <a:spLocks noChangeArrowheads="1"/>
            </p:cNvSpPr>
            <p:nvPr/>
          </p:nvSpPr>
          <p:spPr bwMode="auto">
            <a:xfrm>
              <a:off x="1805" y="1019"/>
              <a:ext cx="21"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9</a:t>
              </a:r>
              <a:endParaRPr lang="ko-KR" altLang="en-US" sz="2400">
                <a:latin typeface="Tahoma" panose="020B0604030504040204" pitchFamily="34" charset="0"/>
                <a:ea typeface="굴림" panose="020B0600000101010101" pitchFamily="34" charset="-127"/>
              </a:endParaRPr>
            </a:p>
          </p:txBody>
        </p:sp>
        <p:sp>
          <p:nvSpPr>
            <p:cNvPr id="104605" name="Rectangle 73"/>
            <p:cNvSpPr>
              <a:spLocks noChangeArrowheads="1"/>
            </p:cNvSpPr>
            <p:nvPr/>
          </p:nvSpPr>
          <p:spPr bwMode="auto">
            <a:xfrm>
              <a:off x="1779" y="920"/>
              <a:ext cx="42"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10</a:t>
              </a:r>
              <a:endParaRPr lang="ko-KR" altLang="en-US" sz="2400">
                <a:latin typeface="Tahoma" panose="020B0604030504040204" pitchFamily="34" charset="0"/>
                <a:ea typeface="굴림" panose="020B0600000101010101" pitchFamily="34" charset="-127"/>
              </a:endParaRPr>
            </a:p>
          </p:txBody>
        </p:sp>
        <p:sp>
          <p:nvSpPr>
            <p:cNvPr id="104606" name="Rectangle 74"/>
            <p:cNvSpPr>
              <a:spLocks noChangeArrowheads="1"/>
            </p:cNvSpPr>
            <p:nvPr/>
          </p:nvSpPr>
          <p:spPr bwMode="auto">
            <a:xfrm>
              <a:off x="1849" y="1962"/>
              <a:ext cx="21"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0</a:t>
              </a:r>
              <a:endParaRPr lang="ko-KR" altLang="en-US" sz="2400">
                <a:latin typeface="Tahoma" panose="020B0604030504040204" pitchFamily="34" charset="0"/>
                <a:ea typeface="굴림" panose="020B0600000101010101" pitchFamily="34" charset="-127"/>
              </a:endParaRPr>
            </a:p>
          </p:txBody>
        </p:sp>
        <p:sp>
          <p:nvSpPr>
            <p:cNvPr id="104607" name="Rectangle 75"/>
            <p:cNvSpPr>
              <a:spLocks noChangeArrowheads="1"/>
            </p:cNvSpPr>
            <p:nvPr/>
          </p:nvSpPr>
          <p:spPr bwMode="auto">
            <a:xfrm>
              <a:off x="1968" y="1962"/>
              <a:ext cx="21"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1</a:t>
              </a:r>
              <a:endParaRPr lang="ko-KR" altLang="en-US" sz="2400">
                <a:latin typeface="Tahoma" panose="020B0604030504040204" pitchFamily="34" charset="0"/>
                <a:ea typeface="굴림" panose="020B0600000101010101" pitchFamily="34" charset="-127"/>
              </a:endParaRPr>
            </a:p>
          </p:txBody>
        </p:sp>
        <p:sp>
          <p:nvSpPr>
            <p:cNvPr id="104608" name="Rectangle 76"/>
            <p:cNvSpPr>
              <a:spLocks noChangeArrowheads="1"/>
            </p:cNvSpPr>
            <p:nvPr/>
          </p:nvSpPr>
          <p:spPr bwMode="auto">
            <a:xfrm>
              <a:off x="2090" y="1962"/>
              <a:ext cx="21"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2</a:t>
              </a:r>
              <a:endParaRPr lang="ko-KR" altLang="en-US" sz="2400">
                <a:latin typeface="Tahoma" panose="020B0604030504040204" pitchFamily="34" charset="0"/>
                <a:ea typeface="굴림" panose="020B0600000101010101" pitchFamily="34" charset="-127"/>
              </a:endParaRPr>
            </a:p>
          </p:txBody>
        </p:sp>
        <p:sp>
          <p:nvSpPr>
            <p:cNvPr id="104609" name="Rectangle 77"/>
            <p:cNvSpPr>
              <a:spLocks noChangeArrowheads="1"/>
            </p:cNvSpPr>
            <p:nvPr/>
          </p:nvSpPr>
          <p:spPr bwMode="auto">
            <a:xfrm>
              <a:off x="2207" y="1962"/>
              <a:ext cx="21"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3</a:t>
              </a:r>
              <a:endParaRPr lang="ko-KR" altLang="en-US" sz="2400">
                <a:latin typeface="Tahoma" panose="020B0604030504040204" pitchFamily="34" charset="0"/>
                <a:ea typeface="굴림" panose="020B0600000101010101" pitchFamily="34" charset="-127"/>
              </a:endParaRPr>
            </a:p>
          </p:txBody>
        </p:sp>
        <p:sp>
          <p:nvSpPr>
            <p:cNvPr id="104610" name="Rectangle 78"/>
            <p:cNvSpPr>
              <a:spLocks noChangeArrowheads="1"/>
            </p:cNvSpPr>
            <p:nvPr/>
          </p:nvSpPr>
          <p:spPr bwMode="auto">
            <a:xfrm>
              <a:off x="2326" y="1962"/>
              <a:ext cx="21"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4</a:t>
              </a:r>
              <a:endParaRPr lang="ko-KR" altLang="en-US" sz="2400">
                <a:latin typeface="Tahoma" panose="020B0604030504040204" pitchFamily="34" charset="0"/>
                <a:ea typeface="굴림" panose="020B0600000101010101" pitchFamily="34" charset="-127"/>
              </a:endParaRPr>
            </a:p>
          </p:txBody>
        </p:sp>
        <p:sp>
          <p:nvSpPr>
            <p:cNvPr id="104611" name="Rectangle 79"/>
            <p:cNvSpPr>
              <a:spLocks noChangeArrowheads="1"/>
            </p:cNvSpPr>
            <p:nvPr/>
          </p:nvSpPr>
          <p:spPr bwMode="auto">
            <a:xfrm>
              <a:off x="2448" y="1962"/>
              <a:ext cx="21"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5</a:t>
              </a:r>
              <a:endParaRPr lang="ko-KR" altLang="en-US" sz="2400">
                <a:latin typeface="Tahoma" panose="020B0604030504040204" pitchFamily="34" charset="0"/>
                <a:ea typeface="굴림" panose="020B0600000101010101" pitchFamily="34" charset="-127"/>
              </a:endParaRPr>
            </a:p>
          </p:txBody>
        </p:sp>
        <p:sp>
          <p:nvSpPr>
            <p:cNvPr id="104612" name="Rectangle 80"/>
            <p:cNvSpPr>
              <a:spLocks noChangeArrowheads="1"/>
            </p:cNvSpPr>
            <p:nvPr/>
          </p:nvSpPr>
          <p:spPr bwMode="auto">
            <a:xfrm>
              <a:off x="2569" y="1962"/>
              <a:ext cx="21"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6</a:t>
              </a:r>
              <a:endParaRPr lang="ko-KR" altLang="en-US" sz="2400">
                <a:latin typeface="Tahoma" panose="020B0604030504040204" pitchFamily="34" charset="0"/>
                <a:ea typeface="굴림" panose="020B0600000101010101" pitchFamily="34" charset="-127"/>
              </a:endParaRPr>
            </a:p>
          </p:txBody>
        </p:sp>
        <p:sp>
          <p:nvSpPr>
            <p:cNvPr id="104613" name="Rectangle 81"/>
            <p:cNvSpPr>
              <a:spLocks noChangeArrowheads="1"/>
            </p:cNvSpPr>
            <p:nvPr/>
          </p:nvSpPr>
          <p:spPr bwMode="auto">
            <a:xfrm>
              <a:off x="2689" y="1962"/>
              <a:ext cx="21"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7</a:t>
              </a:r>
              <a:endParaRPr lang="ko-KR" altLang="en-US" sz="2400">
                <a:latin typeface="Tahoma" panose="020B0604030504040204" pitchFamily="34" charset="0"/>
                <a:ea typeface="굴림" panose="020B0600000101010101" pitchFamily="34" charset="-127"/>
              </a:endParaRPr>
            </a:p>
          </p:txBody>
        </p:sp>
        <p:sp>
          <p:nvSpPr>
            <p:cNvPr id="104614" name="Rectangle 82"/>
            <p:cNvSpPr>
              <a:spLocks noChangeArrowheads="1"/>
            </p:cNvSpPr>
            <p:nvPr/>
          </p:nvSpPr>
          <p:spPr bwMode="auto">
            <a:xfrm>
              <a:off x="2806" y="1962"/>
              <a:ext cx="21"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8</a:t>
              </a:r>
              <a:endParaRPr lang="ko-KR" altLang="en-US" sz="2400">
                <a:latin typeface="Tahoma" panose="020B0604030504040204" pitchFamily="34" charset="0"/>
                <a:ea typeface="굴림" panose="020B0600000101010101" pitchFamily="34" charset="-127"/>
              </a:endParaRPr>
            </a:p>
          </p:txBody>
        </p:sp>
        <p:sp>
          <p:nvSpPr>
            <p:cNvPr id="104615" name="Rectangle 83"/>
            <p:cNvSpPr>
              <a:spLocks noChangeArrowheads="1"/>
            </p:cNvSpPr>
            <p:nvPr/>
          </p:nvSpPr>
          <p:spPr bwMode="auto">
            <a:xfrm>
              <a:off x="2927" y="1962"/>
              <a:ext cx="21"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9</a:t>
              </a:r>
              <a:endParaRPr lang="ko-KR" altLang="en-US" sz="2400">
                <a:latin typeface="Tahoma" panose="020B0604030504040204" pitchFamily="34" charset="0"/>
                <a:ea typeface="굴림" panose="020B0600000101010101" pitchFamily="34" charset="-127"/>
              </a:endParaRPr>
            </a:p>
          </p:txBody>
        </p:sp>
        <p:sp>
          <p:nvSpPr>
            <p:cNvPr id="104616" name="Rectangle 84"/>
            <p:cNvSpPr>
              <a:spLocks noChangeArrowheads="1"/>
            </p:cNvSpPr>
            <p:nvPr/>
          </p:nvSpPr>
          <p:spPr bwMode="auto">
            <a:xfrm>
              <a:off x="3035" y="1962"/>
              <a:ext cx="43"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10</a:t>
              </a:r>
              <a:endParaRPr lang="ko-KR" altLang="en-US" sz="2400">
                <a:latin typeface="Tahoma" panose="020B0604030504040204" pitchFamily="34" charset="0"/>
                <a:ea typeface="굴림" panose="020B0600000101010101" pitchFamily="34" charset="-127"/>
              </a:endParaRPr>
            </a:p>
          </p:txBody>
        </p:sp>
        <p:sp>
          <p:nvSpPr>
            <p:cNvPr id="104617" name="Rectangle 85"/>
            <p:cNvSpPr>
              <a:spLocks noChangeArrowheads="1"/>
            </p:cNvSpPr>
            <p:nvPr/>
          </p:nvSpPr>
          <p:spPr bwMode="auto">
            <a:xfrm>
              <a:off x="1728" y="864"/>
              <a:ext cx="1396" cy="120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grpSp>
      <p:sp>
        <p:nvSpPr>
          <p:cNvPr id="104452" name="Rectangle 87"/>
          <p:cNvSpPr>
            <a:spLocks noChangeArrowheads="1"/>
          </p:cNvSpPr>
          <p:nvPr/>
        </p:nvSpPr>
        <p:spPr bwMode="auto">
          <a:xfrm>
            <a:off x="5243513" y="1881188"/>
            <a:ext cx="2822575" cy="2952750"/>
          </a:xfrm>
          <a:prstGeom prst="rect">
            <a:avLst/>
          </a:prstGeom>
          <a:solidFill>
            <a:srgbClr val="FFFFFF"/>
          </a:solidFill>
          <a:ln w="0">
            <a:solidFill>
              <a:srgbClr val="000000"/>
            </a:solidFill>
            <a:miter lim="800000"/>
            <a:headEnd/>
            <a:tailEnd/>
          </a:ln>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104453" name="Rectangle 88"/>
          <p:cNvSpPr>
            <a:spLocks noChangeArrowheads="1"/>
          </p:cNvSpPr>
          <p:nvPr/>
        </p:nvSpPr>
        <p:spPr bwMode="auto">
          <a:xfrm>
            <a:off x="5511800" y="2090738"/>
            <a:ext cx="2422525" cy="2384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104454" name="Line 89"/>
          <p:cNvSpPr>
            <a:spLocks noChangeShapeType="1"/>
          </p:cNvSpPr>
          <p:nvPr/>
        </p:nvSpPr>
        <p:spPr bwMode="auto">
          <a:xfrm>
            <a:off x="5511800" y="4237038"/>
            <a:ext cx="2422525"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5" name="Line 90"/>
          <p:cNvSpPr>
            <a:spLocks noChangeShapeType="1"/>
          </p:cNvSpPr>
          <p:nvPr/>
        </p:nvSpPr>
        <p:spPr bwMode="auto">
          <a:xfrm>
            <a:off x="5511800" y="3997325"/>
            <a:ext cx="2422525"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6" name="Line 91"/>
          <p:cNvSpPr>
            <a:spLocks noChangeShapeType="1"/>
          </p:cNvSpPr>
          <p:nvPr/>
        </p:nvSpPr>
        <p:spPr bwMode="auto">
          <a:xfrm>
            <a:off x="5511800" y="3760788"/>
            <a:ext cx="2422525"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7" name="Line 92"/>
          <p:cNvSpPr>
            <a:spLocks noChangeShapeType="1"/>
          </p:cNvSpPr>
          <p:nvPr/>
        </p:nvSpPr>
        <p:spPr bwMode="auto">
          <a:xfrm>
            <a:off x="5511800" y="3521075"/>
            <a:ext cx="2422525"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8" name="Line 93"/>
          <p:cNvSpPr>
            <a:spLocks noChangeShapeType="1"/>
          </p:cNvSpPr>
          <p:nvPr/>
        </p:nvSpPr>
        <p:spPr bwMode="auto">
          <a:xfrm>
            <a:off x="5511800" y="3281363"/>
            <a:ext cx="2422525"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9" name="Line 94"/>
          <p:cNvSpPr>
            <a:spLocks noChangeShapeType="1"/>
          </p:cNvSpPr>
          <p:nvPr/>
        </p:nvSpPr>
        <p:spPr bwMode="auto">
          <a:xfrm>
            <a:off x="5511800" y="3044825"/>
            <a:ext cx="24225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60" name="Line 95"/>
          <p:cNvSpPr>
            <a:spLocks noChangeShapeType="1"/>
          </p:cNvSpPr>
          <p:nvPr/>
        </p:nvSpPr>
        <p:spPr bwMode="auto">
          <a:xfrm>
            <a:off x="5511800" y="2805113"/>
            <a:ext cx="2422525"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61" name="Line 96"/>
          <p:cNvSpPr>
            <a:spLocks noChangeShapeType="1"/>
          </p:cNvSpPr>
          <p:nvPr/>
        </p:nvSpPr>
        <p:spPr bwMode="auto">
          <a:xfrm>
            <a:off x="5511800" y="2568575"/>
            <a:ext cx="24225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62" name="Line 97"/>
          <p:cNvSpPr>
            <a:spLocks noChangeShapeType="1"/>
          </p:cNvSpPr>
          <p:nvPr/>
        </p:nvSpPr>
        <p:spPr bwMode="auto">
          <a:xfrm>
            <a:off x="5511800" y="2328863"/>
            <a:ext cx="24225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63" name="Line 98"/>
          <p:cNvSpPr>
            <a:spLocks noChangeShapeType="1"/>
          </p:cNvSpPr>
          <p:nvPr/>
        </p:nvSpPr>
        <p:spPr bwMode="auto">
          <a:xfrm>
            <a:off x="5511800" y="2090738"/>
            <a:ext cx="2422525"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64" name="Line 99"/>
          <p:cNvSpPr>
            <a:spLocks noChangeShapeType="1"/>
          </p:cNvSpPr>
          <p:nvPr/>
        </p:nvSpPr>
        <p:spPr bwMode="auto">
          <a:xfrm>
            <a:off x="5754688" y="2090738"/>
            <a:ext cx="3175" cy="23844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65" name="Line 100"/>
          <p:cNvSpPr>
            <a:spLocks noChangeShapeType="1"/>
          </p:cNvSpPr>
          <p:nvPr/>
        </p:nvSpPr>
        <p:spPr bwMode="auto">
          <a:xfrm>
            <a:off x="5999163" y="2090738"/>
            <a:ext cx="3175" cy="23844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66" name="Line 101"/>
          <p:cNvSpPr>
            <a:spLocks noChangeShapeType="1"/>
          </p:cNvSpPr>
          <p:nvPr/>
        </p:nvSpPr>
        <p:spPr bwMode="auto">
          <a:xfrm>
            <a:off x="6235700" y="2090738"/>
            <a:ext cx="3175" cy="23844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67" name="Line 102"/>
          <p:cNvSpPr>
            <a:spLocks noChangeShapeType="1"/>
          </p:cNvSpPr>
          <p:nvPr/>
        </p:nvSpPr>
        <p:spPr bwMode="auto">
          <a:xfrm>
            <a:off x="6478588" y="2090738"/>
            <a:ext cx="1587" cy="23844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68" name="Line 103"/>
          <p:cNvSpPr>
            <a:spLocks noChangeShapeType="1"/>
          </p:cNvSpPr>
          <p:nvPr/>
        </p:nvSpPr>
        <p:spPr bwMode="auto">
          <a:xfrm>
            <a:off x="6723063" y="2090738"/>
            <a:ext cx="3175" cy="23844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69" name="Line 104"/>
          <p:cNvSpPr>
            <a:spLocks noChangeShapeType="1"/>
          </p:cNvSpPr>
          <p:nvPr/>
        </p:nvSpPr>
        <p:spPr bwMode="auto">
          <a:xfrm>
            <a:off x="6967538" y="2090738"/>
            <a:ext cx="3175" cy="23844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70" name="Line 105"/>
          <p:cNvSpPr>
            <a:spLocks noChangeShapeType="1"/>
          </p:cNvSpPr>
          <p:nvPr/>
        </p:nvSpPr>
        <p:spPr bwMode="auto">
          <a:xfrm>
            <a:off x="7210425" y="2090738"/>
            <a:ext cx="3175" cy="23844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71" name="Line 106"/>
          <p:cNvSpPr>
            <a:spLocks noChangeShapeType="1"/>
          </p:cNvSpPr>
          <p:nvPr/>
        </p:nvSpPr>
        <p:spPr bwMode="auto">
          <a:xfrm>
            <a:off x="7446963" y="2090738"/>
            <a:ext cx="3175" cy="23844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72" name="Line 107"/>
          <p:cNvSpPr>
            <a:spLocks noChangeShapeType="1"/>
          </p:cNvSpPr>
          <p:nvPr/>
        </p:nvSpPr>
        <p:spPr bwMode="auto">
          <a:xfrm>
            <a:off x="7691438" y="2090738"/>
            <a:ext cx="3175" cy="23844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73" name="Line 108"/>
          <p:cNvSpPr>
            <a:spLocks noChangeShapeType="1"/>
          </p:cNvSpPr>
          <p:nvPr/>
        </p:nvSpPr>
        <p:spPr bwMode="auto">
          <a:xfrm>
            <a:off x="7934325" y="2090738"/>
            <a:ext cx="1588" cy="23844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74" name="Rectangle 109"/>
          <p:cNvSpPr>
            <a:spLocks noChangeArrowheads="1"/>
          </p:cNvSpPr>
          <p:nvPr/>
        </p:nvSpPr>
        <p:spPr bwMode="auto">
          <a:xfrm>
            <a:off x="5511800" y="2090738"/>
            <a:ext cx="2422525" cy="238442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104475" name="Line 110"/>
          <p:cNvSpPr>
            <a:spLocks noChangeShapeType="1"/>
          </p:cNvSpPr>
          <p:nvPr/>
        </p:nvSpPr>
        <p:spPr bwMode="auto">
          <a:xfrm>
            <a:off x="5511800" y="2090738"/>
            <a:ext cx="3175" cy="23844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76" name="Line 111"/>
          <p:cNvSpPr>
            <a:spLocks noChangeShapeType="1"/>
          </p:cNvSpPr>
          <p:nvPr/>
        </p:nvSpPr>
        <p:spPr bwMode="auto">
          <a:xfrm>
            <a:off x="5487988" y="4475163"/>
            <a:ext cx="2381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77" name="Line 112"/>
          <p:cNvSpPr>
            <a:spLocks noChangeShapeType="1"/>
          </p:cNvSpPr>
          <p:nvPr/>
        </p:nvSpPr>
        <p:spPr bwMode="auto">
          <a:xfrm>
            <a:off x="5487988" y="4237038"/>
            <a:ext cx="23812"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78" name="Line 113"/>
          <p:cNvSpPr>
            <a:spLocks noChangeShapeType="1"/>
          </p:cNvSpPr>
          <p:nvPr/>
        </p:nvSpPr>
        <p:spPr bwMode="auto">
          <a:xfrm>
            <a:off x="5487988" y="3997325"/>
            <a:ext cx="23812"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79" name="Line 114"/>
          <p:cNvSpPr>
            <a:spLocks noChangeShapeType="1"/>
          </p:cNvSpPr>
          <p:nvPr/>
        </p:nvSpPr>
        <p:spPr bwMode="auto">
          <a:xfrm>
            <a:off x="5487988" y="3760788"/>
            <a:ext cx="23812"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80" name="Line 115"/>
          <p:cNvSpPr>
            <a:spLocks noChangeShapeType="1"/>
          </p:cNvSpPr>
          <p:nvPr/>
        </p:nvSpPr>
        <p:spPr bwMode="auto">
          <a:xfrm>
            <a:off x="5487988" y="3521075"/>
            <a:ext cx="23812"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81" name="Line 116"/>
          <p:cNvSpPr>
            <a:spLocks noChangeShapeType="1"/>
          </p:cNvSpPr>
          <p:nvPr/>
        </p:nvSpPr>
        <p:spPr bwMode="auto">
          <a:xfrm>
            <a:off x="5487988" y="3281363"/>
            <a:ext cx="23812"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82" name="Line 117"/>
          <p:cNvSpPr>
            <a:spLocks noChangeShapeType="1"/>
          </p:cNvSpPr>
          <p:nvPr/>
        </p:nvSpPr>
        <p:spPr bwMode="auto">
          <a:xfrm>
            <a:off x="5487988" y="3044825"/>
            <a:ext cx="2381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83" name="Line 118"/>
          <p:cNvSpPr>
            <a:spLocks noChangeShapeType="1"/>
          </p:cNvSpPr>
          <p:nvPr/>
        </p:nvSpPr>
        <p:spPr bwMode="auto">
          <a:xfrm>
            <a:off x="5487988" y="2805113"/>
            <a:ext cx="23812"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84" name="Line 119"/>
          <p:cNvSpPr>
            <a:spLocks noChangeShapeType="1"/>
          </p:cNvSpPr>
          <p:nvPr/>
        </p:nvSpPr>
        <p:spPr bwMode="auto">
          <a:xfrm>
            <a:off x="5487988" y="2568575"/>
            <a:ext cx="2381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85" name="Line 120"/>
          <p:cNvSpPr>
            <a:spLocks noChangeShapeType="1"/>
          </p:cNvSpPr>
          <p:nvPr/>
        </p:nvSpPr>
        <p:spPr bwMode="auto">
          <a:xfrm>
            <a:off x="5487988" y="2328863"/>
            <a:ext cx="2381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86" name="Line 121"/>
          <p:cNvSpPr>
            <a:spLocks noChangeShapeType="1"/>
          </p:cNvSpPr>
          <p:nvPr/>
        </p:nvSpPr>
        <p:spPr bwMode="auto">
          <a:xfrm>
            <a:off x="5487988" y="2090738"/>
            <a:ext cx="23812"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87" name="Line 122"/>
          <p:cNvSpPr>
            <a:spLocks noChangeShapeType="1"/>
          </p:cNvSpPr>
          <p:nvPr/>
        </p:nvSpPr>
        <p:spPr bwMode="auto">
          <a:xfrm>
            <a:off x="5511800" y="4475163"/>
            <a:ext cx="24225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88" name="Line 123"/>
          <p:cNvSpPr>
            <a:spLocks noChangeShapeType="1"/>
          </p:cNvSpPr>
          <p:nvPr/>
        </p:nvSpPr>
        <p:spPr bwMode="auto">
          <a:xfrm flipV="1">
            <a:off x="5511800" y="4475163"/>
            <a:ext cx="3175" cy="285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89" name="Line 124"/>
          <p:cNvSpPr>
            <a:spLocks noChangeShapeType="1"/>
          </p:cNvSpPr>
          <p:nvPr/>
        </p:nvSpPr>
        <p:spPr bwMode="auto">
          <a:xfrm flipV="1">
            <a:off x="5754688" y="4475163"/>
            <a:ext cx="3175" cy="285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90" name="Line 125"/>
          <p:cNvSpPr>
            <a:spLocks noChangeShapeType="1"/>
          </p:cNvSpPr>
          <p:nvPr/>
        </p:nvSpPr>
        <p:spPr bwMode="auto">
          <a:xfrm flipV="1">
            <a:off x="5999163" y="4475163"/>
            <a:ext cx="3175" cy="285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91" name="Line 126"/>
          <p:cNvSpPr>
            <a:spLocks noChangeShapeType="1"/>
          </p:cNvSpPr>
          <p:nvPr/>
        </p:nvSpPr>
        <p:spPr bwMode="auto">
          <a:xfrm flipV="1">
            <a:off x="6235700" y="4475163"/>
            <a:ext cx="3175" cy="285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92" name="Line 127"/>
          <p:cNvSpPr>
            <a:spLocks noChangeShapeType="1"/>
          </p:cNvSpPr>
          <p:nvPr/>
        </p:nvSpPr>
        <p:spPr bwMode="auto">
          <a:xfrm flipV="1">
            <a:off x="6478588" y="4475163"/>
            <a:ext cx="1587" cy="285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93" name="Line 128"/>
          <p:cNvSpPr>
            <a:spLocks noChangeShapeType="1"/>
          </p:cNvSpPr>
          <p:nvPr/>
        </p:nvSpPr>
        <p:spPr bwMode="auto">
          <a:xfrm flipV="1">
            <a:off x="6723063" y="4475163"/>
            <a:ext cx="3175" cy="285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94" name="Line 129"/>
          <p:cNvSpPr>
            <a:spLocks noChangeShapeType="1"/>
          </p:cNvSpPr>
          <p:nvPr/>
        </p:nvSpPr>
        <p:spPr bwMode="auto">
          <a:xfrm flipV="1">
            <a:off x="6967538" y="4475163"/>
            <a:ext cx="3175" cy="285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95" name="Line 130"/>
          <p:cNvSpPr>
            <a:spLocks noChangeShapeType="1"/>
          </p:cNvSpPr>
          <p:nvPr/>
        </p:nvSpPr>
        <p:spPr bwMode="auto">
          <a:xfrm flipV="1">
            <a:off x="7210425" y="4475163"/>
            <a:ext cx="3175" cy="285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96" name="Line 131"/>
          <p:cNvSpPr>
            <a:spLocks noChangeShapeType="1"/>
          </p:cNvSpPr>
          <p:nvPr/>
        </p:nvSpPr>
        <p:spPr bwMode="auto">
          <a:xfrm flipV="1">
            <a:off x="7446963" y="4475163"/>
            <a:ext cx="3175" cy="285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97" name="Line 132"/>
          <p:cNvSpPr>
            <a:spLocks noChangeShapeType="1"/>
          </p:cNvSpPr>
          <p:nvPr/>
        </p:nvSpPr>
        <p:spPr bwMode="auto">
          <a:xfrm flipV="1">
            <a:off x="7691438" y="4475163"/>
            <a:ext cx="3175" cy="285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98" name="Line 133"/>
          <p:cNvSpPr>
            <a:spLocks noChangeShapeType="1"/>
          </p:cNvSpPr>
          <p:nvPr/>
        </p:nvSpPr>
        <p:spPr bwMode="auto">
          <a:xfrm flipV="1">
            <a:off x="7934325" y="4475163"/>
            <a:ext cx="1588" cy="285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99" name="Freeform 134"/>
          <p:cNvSpPr>
            <a:spLocks/>
          </p:cNvSpPr>
          <p:nvPr/>
        </p:nvSpPr>
        <p:spPr bwMode="auto">
          <a:xfrm>
            <a:off x="6180138" y="3452813"/>
            <a:ext cx="112712" cy="136525"/>
          </a:xfrm>
          <a:custGeom>
            <a:avLst/>
            <a:gdLst>
              <a:gd name="T0" fmla="*/ 2147483646 w 56"/>
              <a:gd name="T1" fmla="*/ 0 h 56"/>
              <a:gd name="T2" fmla="*/ 2147483646 w 56"/>
              <a:gd name="T3" fmla="*/ 2147483646 h 56"/>
              <a:gd name="T4" fmla="*/ 2147483646 w 56"/>
              <a:gd name="T5" fmla="*/ 2147483646 h 56"/>
              <a:gd name="T6" fmla="*/ 0 w 56"/>
              <a:gd name="T7" fmla="*/ 2147483646 h 56"/>
              <a:gd name="T8" fmla="*/ 2147483646 w 56"/>
              <a:gd name="T9" fmla="*/ 0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28" y="0"/>
                </a:moveTo>
                <a:lnTo>
                  <a:pt x="56" y="28"/>
                </a:lnTo>
                <a:lnTo>
                  <a:pt x="28" y="56"/>
                </a:lnTo>
                <a:lnTo>
                  <a:pt x="0" y="28"/>
                </a:lnTo>
                <a:lnTo>
                  <a:pt x="28"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104500" name="Freeform 135"/>
          <p:cNvSpPr>
            <a:spLocks/>
          </p:cNvSpPr>
          <p:nvPr/>
        </p:nvSpPr>
        <p:spPr bwMode="auto">
          <a:xfrm>
            <a:off x="6180138" y="2973388"/>
            <a:ext cx="112712" cy="139700"/>
          </a:xfrm>
          <a:custGeom>
            <a:avLst/>
            <a:gdLst>
              <a:gd name="T0" fmla="*/ 2147483646 w 56"/>
              <a:gd name="T1" fmla="*/ 0 h 57"/>
              <a:gd name="T2" fmla="*/ 2147483646 w 56"/>
              <a:gd name="T3" fmla="*/ 2147483646 h 57"/>
              <a:gd name="T4" fmla="*/ 2147483646 w 56"/>
              <a:gd name="T5" fmla="*/ 2147483646 h 57"/>
              <a:gd name="T6" fmla="*/ 0 w 56"/>
              <a:gd name="T7" fmla="*/ 2147483646 h 57"/>
              <a:gd name="T8" fmla="*/ 2147483646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104501" name="Freeform 136"/>
          <p:cNvSpPr>
            <a:spLocks/>
          </p:cNvSpPr>
          <p:nvPr/>
        </p:nvSpPr>
        <p:spPr bwMode="auto">
          <a:xfrm>
            <a:off x="7154863" y="3689350"/>
            <a:ext cx="114300" cy="139700"/>
          </a:xfrm>
          <a:custGeom>
            <a:avLst/>
            <a:gdLst>
              <a:gd name="T0" fmla="*/ 2147483646 w 57"/>
              <a:gd name="T1" fmla="*/ 0 h 57"/>
              <a:gd name="T2" fmla="*/ 2147483646 w 57"/>
              <a:gd name="T3" fmla="*/ 2147483646 h 57"/>
              <a:gd name="T4" fmla="*/ 2147483646 w 57"/>
              <a:gd name="T5" fmla="*/ 2147483646 h 57"/>
              <a:gd name="T6" fmla="*/ 0 w 57"/>
              <a:gd name="T7" fmla="*/ 2147483646 h 57"/>
              <a:gd name="T8" fmla="*/ 2147483646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9"/>
                </a:lnTo>
                <a:lnTo>
                  <a:pt x="28" y="57"/>
                </a:lnTo>
                <a:lnTo>
                  <a:pt x="0" y="29"/>
                </a:lnTo>
                <a:lnTo>
                  <a:pt x="28" y="0"/>
                </a:lnTo>
                <a:close/>
              </a:path>
            </a:pathLst>
          </a:custGeom>
          <a:solidFill>
            <a:srgbClr val="000080"/>
          </a:solidFill>
          <a:ln w="6350">
            <a:solidFill>
              <a:srgbClr val="000080"/>
            </a:solidFill>
            <a:prstDash val="solid"/>
            <a:round/>
            <a:headEnd/>
            <a:tailEnd/>
          </a:ln>
        </p:spPr>
        <p:txBody>
          <a:bodyPr/>
          <a:lstStyle/>
          <a:p>
            <a:endParaRPr lang="zh-CN" altLang="en-US"/>
          </a:p>
        </p:txBody>
      </p:sp>
      <p:sp>
        <p:nvSpPr>
          <p:cNvPr id="104502" name="Freeform 137"/>
          <p:cNvSpPr>
            <a:spLocks/>
          </p:cNvSpPr>
          <p:nvPr/>
        </p:nvSpPr>
        <p:spPr bwMode="auto">
          <a:xfrm>
            <a:off x="6423025" y="2736850"/>
            <a:ext cx="114300" cy="139700"/>
          </a:xfrm>
          <a:custGeom>
            <a:avLst/>
            <a:gdLst>
              <a:gd name="T0" fmla="*/ 2147483646 w 57"/>
              <a:gd name="T1" fmla="*/ 0 h 57"/>
              <a:gd name="T2" fmla="*/ 2147483646 w 57"/>
              <a:gd name="T3" fmla="*/ 2147483646 h 57"/>
              <a:gd name="T4" fmla="*/ 2147483646 w 57"/>
              <a:gd name="T5" fmla="*/ 2147483646 h 57"/>
              <a:gd name="T6" fmla="*/ 0 w 57"/>
              <a:gd name="T7" fmla="*/ 2147483646 h 57"/>
              <a:gd name="T8" fmla="*/ 2147483646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104503" name="Freeform 138"/>
          <p:cNvSpPr>
            <a:spLocks/>
          </p:cNvSpPr>
          <p:nvPr/>
        </p:nvSpPr>
        <p:spPr bwMode="auto">
          <a:xfrm>
            <a:off x="6180138" y="2497138"/>
            <a:ext cx="112712" cy="139700"/>
          </a:xfrm>
          <a:custGeom>
            <a:avLst/>
            <a:gdLst>
              <a:gd name="T0" fmla="*/ 2147483646 w 56"/>
              <a:gd name="T1" fmla="*/ 0 h 57"/>
              <a:gd name="T2" fmla="*/ 2147483646 w 56"/>
              <a:gd name="T3" fmla="*/ 2147483646 h 57"/>
              <a:gd name="T4" fmla="*/ 2147483646 w 56"/>
              <a:gd name="T5" fmla="*/ 2147483646 h 57"/>
              <a:gd name="T6" fmla="*/ 0 w 56"/>
              <a:gd name="T7" fmla="*/ 2147483646 h 57"/>
              <a:gd name="T8" fmla="*/ 2147483646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104504" name="Freeform 139"/>
          <p:cNvSpPr>
            <a:spLocks/>
          </p:cNvSpPr>
          <p:nvPr/>
        </p:nvSpPr>
        <p:spPr bwMode="auto">
          <a:xfrm>
            <a:off x="7391400" y="3213100"/>
            <a:ext cx="112713" cy="139700"/>
          </a:xfrm>
          <a:custGeom>
            <a:avLst/>
            <a:gdLst>
              <a:gd name="T0" fmla="*/ 2147483646 w 56"/>
              <a:gd name="T1" fmla="*/ 0 h 57"/>
              <a:gd name="T2" fmla="*/ 2147483646 w 56"/>
              <a:gd name="T3" fmla="*/ 2147483646 h 57"/>
              <a:gd name="T4" fmla="*/ 2147483646 w 56"/>
              <a:gd name="T5" fmla="*/ 2147483646 h 57"/>
              <a:gd name="T6" fmla="*/ 0 w 56"/>
              <a:gd name="T7" fmla="*/ 2147483646 h 57"/>
              <a:gd name="T8" fmla="*/ 2147483646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0080"/>
          </a:solidFill>
          <a:ln w="6350">
            <a:solidFill>
              <a:srgbClr val="000080"/>
            </a:solidFill>
            <a:prstDash val="solid"/>
            <a:round/>
            <a:headEnd/>
            <a:tailEnd/>
          </a:ln>
        </p:spPr>
        <p:txBody>
          <a:bodyPr/>
          <a:lstStyle/>
          <a:p>
            <a:endParaRPr lang="zh-CN" altLang="en-US"/>
          </a:p>
        </p:txBody>
      </p:sp>
      <p:sp>
        <p:nvSpPr>
          <p:cNvPr id="104505" name="Freeform 140"/>
          <p:cNvSpPr>
            <a:spLocks/>
          </p:cNvSpPr>
          <p:nvPr/>
        </p:nvSpPr>
        <p:spPr bwMode="auto">
          <a:xfrm>
            <a:off x="6423025" y="3213100"/>
            <a:ext cx="114300" cy="139700"/>
          </a:xfrm>
          <a:custGeom>
            <a:avLst/>
            <a:gdLst>
              <a:gd name="T0" fmla="*/ 2147483646 w 57"/>
              <a:gd name="T1" fmla="*/ 0 h 57"/>
              <a:gd name="T2" fmla="*/ 2147483646 w 57"/>
              <a:gd name="T3" fmla="*/ 2147483646 h 57"/>
              <a:gd name="T4" fmla="*/ 2147483646 w 57"/>
              <a:gd name="T5" fmla="*/ 2147483646 h 57"/>
              <a:gd name="T6" fmla="*/ 0 w 57"/>
              <a:gd name="T7" fmla="*/ 2147483646 h 57"/>
              <a:gd name="T8" fmla="*/ 2147483646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104506" name="Freeform 141"/>
          <p:cNvSpPr>
            <a:spLocks/>
          </p:cNvSpPr>
          <p:nvPr/>
        </p:nvSpPr>
        <p:spPr bwMode="auto">
          <a:xfrm>
            <a:off x="6667500" y="4167188"/>
            <a:ext cx="112713" cy="138112"/>
          </a:xfrm>
          <a:custGeom>
            <a:avLst/>
            <a:gdLst>
              <a:gd name="T0" fmla="*/ 2147483646 w 56"/>
              <a:gd name="T1" fmla="*/ 0 h 57"/>
              <a:gd name="T2" fmla="*/ 2147483646 w 56"/>
              <a:gd name="T3" fmla="*/ 2147483646 h 57"/>
              <a:gd name="T4" fmla="*/ 2147483646 w 56"/>
              <a:gd name="T5" fmla="*/ 2147483646 h 57"/>
              <a:gd name="T6" fmla="*/ 0 w 56"/>
              <a:gd name="T7" fmla="*/ 2147483646 h 57"/>
              <a:gd name="T8" fmla="*/ 2147483646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0080"/>
          </a:solidFill>
          <a:ln w="6350">
            <a:solidFill>
              <a:srgbClr val="000080"/>
            </a:solidFill>
            <a:prstDash val="solid"/>
            <a:round/>
            <a:headEnd/>
            <a:tailEnd/>
          </a:ln>
        </p:spPr>
        <p:txBody>
          <a:bodyPr/>
          <a:lstStyle/>
          <a:p>
            <a:endParaRPr lang="zh-CN" altLang="en-US"/>
          </a:p>
        </p:txBody>
      </p:sp>
      <p:sp>
        <p:nvSpPr>
          <p:cNvPr id="104507" name="Freeform 142"/>
          <p:cNvSpPr>
            <a:spLocks/>
          </p:cNvSpPr>
          <p:nvPr/>
        </p:nvSpPr>
        <p:spPr bwMode="auto">
          <a:xfrm>
            <a:off x="7154863" y="3452813"/>
            <a:ext cx="114300" cy="136525"/>
          </a:xfrm>
          <a:custGeom>
            <a:avLst/>
            <a:gdLst>
              <a:gd name="T0" fmla="*/ 2147483646 w 57"/>
              <a:gd name="T1" fmla="*/ 0 h 56"/>
              <a:gd name="T2" fmla="*/ 2147483646 w 57"/>
              <a:gd name="T3" fmla="*/ 2147483646 h 56"/>
              <a:gd name="T4" fmla="*/ 2147483646 w 57"/>
              <a:gd name="T5" fmla="*/ 2147483646 h 56"/>
              <a:gd name="T6" fmla="*/ 0 w 57"/>
              <a:gd name="T7" fmla="*/ 2147483646 h 56"/>
              <a:gd name="T8" fmla="*/ 2147483646 w 57"/>
              <a:gd name="T9" fmla="*/ 0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28" y="0"/>
                </a:moveTo>
                <a:lnTo>
                  <a:pt x="57" y="28"/>
                </a:lnTo>
                <a:lnTo>
                  <a:pt x="28" y="56"/>
                </a:lnTo>
                <a:lnTo>
                  <a:pt x="0" y="28"/>
                </a:lnTo>
                <a:lnTo>
                  <a:pt x="28" y="0"/>
                </a:lnTo>
                <a:close/>
              </a:path>
            </a:pathLst>
          </a:custGeom>
          <a:solidFill>
            <a:srgbClr val="000080"/>
          </a:solidFill>
          <a:ln w="6350">
            <a:solidFill>
              <a:srgbClr val="000080"/>
            </a:solidFill>
            <a:prstDash val="solid"/>
            <a:round/>
            <a:headEnd/>
            <a:tailEnd/>
          </a:ln>
        </p:spPr>
        <p:txBody>
          <a:bodyPr/>
          <a:lstStyle/>
          <a:p>
            <a:endParaRPr lang="zh-CN" altLang="en-US"/>
          </a:p>
        </p:txBody>
      </p:sp>
      <p:sp>
        <p:nvSpPr>
          <p:cNvPr id="104508" name="Freeform 143"/>
          <p:cNvSpPr>
            <a:spLocks/>
          </p:cNvSpPr>
          <p:nvPr/>
        </p:nvSpPr>
        <p:spPr bwMode="auto">
          <a:xfrm>
            <a:off x="6667500" y="3213100"/>
            <a:ext cx="112713" cy="139700"/>
          </a:xfrm>
          <a:custGeom>
            <a:avLst/>
            <a:gdLst>
              <a:gd name="T0" fmla="*/ 2147483646 w 56"/>
              <a:gd name="T1" fmla="*/ 0 h 57"/>
              <a:gd name="T2" fmla="*/ 2147483646 w 56"/>
              <a:gd name="T3" fmla="*/ 2147483646 h 57"/>
              <a:gd name="T4" fmla="*/ 2147483646 w 56"/>
              <a:gd name="T5" fmla="*/ 2147483646 h 57"/>
              <a:gd name="T6" fmla="*/ 0 w 56"/>
              <a:gd name="T7" fmla="*/ 2147483646 h 57"/>
              <a:gd name="T8" fmla="*/ 2147483646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104509" name="Rectangle 144"/>
          <p:cNvSpPr>
            <a:spLocks noChangeArrowheads="1"/>
          </p:cNvSpPr>
          <p:nvPr/>
        </p:nvSpPr>
        <p:spPr bwMode="auto">
          <a:xfrm>
            <a:off x="5399088" y="4406900"/>
            <a:ext cx="428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0</a:t>
            </a:r>
            <a:endParaRPr lang="ko-KR" altLang="en-US" sz="2400">
              <a:latin typeface="Tahoma" panose="020B0604030504040204" pitchFamily="34" charset="0"/>
              <a:ea typeface="굴림" panose="020B0600000101010101" pitchFamily="34" charset="-127"/>
            </a:endParaRPr>
          </a:p>
        </p:txBody>
      </p:sp>
      <p:sp>
        <p:nvSpPr>
          <p:cNvPr id="104510" name="Rectangle 145"/>
          <p:cNvSpPr>
            <a:spLocks noChangeArrowheads="1"/>
          </p:cNvSpPr>
          <p:nvPr/>
        </p:nvSpPr>
        <p:spPr bwMode="auto">
          <a:xfrm>
            <a:off x="5399088" y="4167188"/>
            <a:ext cx="428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1</a:t>
            </a:r>
            <a:endParaRPr lang="ko-KR" altLang="en-US" sz="2400">
              <a:latin typeface="Tahoma" panose="020B0604030504040204" pitchFamily="34" charset="0"/>
              <a:ea typeface="굴림" panose="020B0600000101010101" pitchFamily="34" charset="-127"/>
            </a:endParaRPr>
          </a:p>
        </p:txBody>
      </p:sp>
      <p:sp>
        <p:nvSpPr>
          <p:cNvPr id="104511" name="Rectangle 146"/>
          <p:cNvSpPr>
            <a:spLocks noChangeArrowheads="1"/>
          </p:cNvSpPr>
          <p:nvPr/>
        </p:nvSpPr>
        <p:spPr bwMode="auto">
          <a:xfrm>
            <a:off x="5399088" y="3929063"/>
            <a:ext cx="42862"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2</a:t>
            </a:r>
            <a:endParaRPr lang="ko-KR" altLang="en-US" sz="2400">
              <a:latin typeface="Tahoma" panose="020B0604030504040204" pitchFamily="34" charset="0"/>
              <a:ea typeface="굴림" panose="020B0600000101010101" pitchFamily="34" charset="-127"/>
            </a:endParaRPr>
          </a:p>
        </p:txBody>
      </p:sp>
      <p:sp>
        <p:nvSpPr>
          <p:cNvPr id="104512" name="Rectangle 147"/>
          <p:cNvSpPr>
            <a:spLocks noChangeArrowheads="1"/>
          </p:cNvSpPr>
          <p:nvPr/>
        </p:nvSpPr>
        <p:spPr bwMode="auto">
          <a:xfrm>
            <a:off x="5399088" y="3689350"/>
            <a:ext cx="42862" cy="9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3</a:t>
            </a:r>
            <a:endParaRPr lang="ko-KR" altLang="en-US" sz="2400">
              <a:latin typeface="Tahoma" panose="020B0604030504040204" pitchFamily="34" charset="0"/>
              <a:ea typeface="굴림" panose="020B0600000101010101" pitchFamily="34" charset="-127"/>
            </a:endParaRPr>
          </a:p>
        </p:txBody>
      </p:sp>
      <p:sp>
        <p:nvSpPr>
          <p:cNvPr id="104513" name="Rectangle 148"/>
          <p:cNvSpPr>
            <a:spLocks noChangeArrowheads="1"/>
          </p:cNvSpPr>
          <p:nvPr/>
        </p:nvSpPr>
        <p:spPr bwMode="auto">
          <a:xfrm>
            <a:off x="5399088" y="3452813"/>
            <a:ext cx="42862"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4</a:t>
            </a:r>
            <a:endParaRPr lang="ko-KR" altLang="en-US" sz="2400">
              <a:latin typeface="Tahoma" panose="020B0604030504040204" pitchFamily="34" charset="0"/>
              <a:ea typeface="굴림" panose="020B0600000101010101" pitchFamily="34" charset="-127"/>
            </a:endParaRPr>
          </a:p>
        </p:txBody>
      </p:sp>
      <p:sp>
        <p:nvSpPr>
          <p:cNvPr id="104514" name="Rectangle 149"/>
          <p:cNvSpPr>
            <a:spLocks noChangeArrowheads="1"/>
          </p:cNvSpPr>
          <p:nvPr/>
        </p:nvSpPr>
        <p:spPr bwMode="auto">
          <a:xfrm>
            <a:off x="5399088" y="3213100"/>
            <a:ext cx="42862" cy="9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5</a:t>
            </a:r>
            <a:endParaRPr lang="ko-KR" altLang="en-US" sz="2400">
              <a:latin typeface="Tahoma" panose="020B0604030504040204" pitchFamily="34" charset="0"/>
              <a:ea typeface="굴림" panose="020B0600000101010101" pitchFamily="34" charset="-127"/>
            </a:endParaRPr>
          </a:p>
        </p:txBody>
      </p:sp>
      <p:sp>
        <p:nvSpPr>
          <p:cNvPr id="104515" name="Rectangle 150"/>
          <p:cNvSpPr>
            <a:spLocks noChangeArrowheads="1"/>
          </p:cNvSpPr>
          <p:nvPr/>
        </p:nvSpPr>
        <p:spPr bwMode="auto">
          <a:xfrm>
            <a:off x="5399088" y="2971800"/>
            <a:ext cx="428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6</a:t>
            </a:r>
            <a:endParaRPr lang="ko-KR" altLang="en-US" sz="2400">
              <a:latin typeface="Tahoma" panose="020B0604030504040204" pitchFamily="34" charset="0"/>
              <a:ea typeface="굴림" panose="020B0600000101010101" pitchFamily="34" charset="-127"/>
            </a:endParaRPr>
          </a:p>
        </p:txBody>
      </p:sp>
      <p:sp>
        <p:nvSpPr>
          <p:cNvPr id="104516" name="Rectangle 151"/>
          <p:cNvSpPr>
            <a:spLocks noChangeArrowheads="1"/>
          </p:cNvSpPr>
          <p:nvPr/>
        </p:nvSpPr>
        <p:spPr bwMode="auto">
          <a:xfrm>
            <a:off x="5399088" y="2736850"/>
            <a:ext cx="428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7</a:t>
            </a:r>
            <a:endParaRPr lang="ko-KR" altLang="en-US" sz="2400">
              <a:latin typeface="Tahoma" panose="020B0604030504040204" pitchFamily="34" charset="0"/>
              <a:ea typeface="굴림" panose="020B0600000101010101" pitchFamily="34" charset="-127"/>
            </a:endParaRPr>
          </a:p>
        </p:txBody>
      </p:sp>
      <p:sp>
        <p:nvSpPr>
          <p:cNvPr id="104517" name="Rectangle 152"/>
          <p:cNvSpPr>
            <a:spLocks noChangeArrowheads="1"/>
          </p:cNvSpPr>
          <p:nvPr/>
        </p:nvSpPr>
        <p:spPr bwMode="auto">
          <a:xfrm>
            <a:off x="5399088" y="2497138"/>
            <a:ext cx="42862"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8</a:t>
            </a:r>
            <a:endParaRPr lang="ko-KR" altLang="en-US" sz="2400">
              <a:latin typeface="Tahoma" panose="020B0604030504040204" pitchFamily="34" charset="0"/>
              <a:ea typeface="굴림" panose="020B0600000101010101" pitchFamily="34" charset="-127"/>
            </a:endParaRPr>
          </a:p>
        </p:txBody>
      </p:sp>
      <p:sp>
        <p:nvSpPr>
          <p:cNvPr id="104518" name="Rectangle 153"/>
          <p:cNvSpPr>
            <a:spLocks noChangeArrowheads="1"/>
          </p:cNvSpPr>
          <p:nvPr/>
        </p:nvSpPr>
        <p:spPr bwMode="auto">
          <a:xfrm>
            <a:off x="5399088" y="2260600"/>
            <a:ext cx="428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9</a:t>
            </a:r>
            <a:endParaRPr lang="ko-KR" altLang="en-US" sz="2400">
              <a:latin typeface="Tahoma" panose="020B0604030504040204" pitchFamily="34" charset="0"/>
              <a:ea typeface="굴림" panose="020B0600000101010101" pitchFamily="34" charset="-127"/>
            </a:endParaRPr>
          </a:p>
        </p:txBody>
      </p:sp>
      <p:sp>
        <p:nvSpPr>
          <p:cNvPr id="104519" name="Rectangle 154"/>
          <p:cNvSpPr>
            <a:spLocks noChangeArrowheads="1"/>
          </p:cNvSpPr>
          <p:nvPr/>
        </p:nvSpPr>
        <p:spPr bwMode="auto">
          <a:xfrm>
            <a:off x="5346700" y="2017713"/>
            <a:ext cx="84138"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10</a:t>
            </a:r>
            <a:endParaRPr lang="ko-KR" altLang="en-US" sz="2400">
              <a:latin typeface="Tahoma" panose="020B0604030504040204" pitchFamily="34" charset="0"/>
              <a:ea typeface="굴림" panose="020B0600000101010101" pitchFamily="34" charset="-127"/>
            </a:endParaRPr>
          </a:p>
        </p:txBody>
      </p:sp>
      <p:sp>
        <p:nvSpPr>
          <p:cNvPr id="104520" name="Rectangle 155"/>
          <p:cNvSpPr>
            <a:spLocks noChangeArrowheads="1"/>
          </p:cNvSpPr>
          <p:nvPr/>
        </p:nvSpPr>
        <p:spPr bwMode="auto">
          <a:xfrm>
            <a:off x="5487988" y="4565650"/>
            <a:ext cx="428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0</a:t>
            </a:r>
            <a:endParaRPr lang="ko-KR" altLang="en-US" sz="2400">
              <a:latin typeface="Tahoma" panose="020B0604030504040204" pitchFamily="34" charset="0"/>
              <a:ea typeface="굴림" panose="020B0600000101010101" pitchFamily="34" charset="-127"/>
            </a:endParaRPr>
          </a:p>
        </p:txBody>
      </p:sp>
      <p:sp>
        <p:nvSpPr>
          <p:cNvPr id="104521" name="Rectangle 156"/>
          <p:cNvSpPr>
            <a:spLocks noChangeArrowheads="1"/>
          </p:cNvSpPr>
          <p:nvPr/>
        </p:nvSpPr>
        <p:spPr bwMode="auto">
          <a:xfrm>
            <a:off x="5729288" y="4565650"/>
            <a:ext cx="412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1</a:t>
            </a:r>
            <a:endParaRPr lang="ko-KR" altLang="en-US" sz="2400">
              <a:latin typeface="Tahoma" panose="020B0604030504040204" pitchFamily="34" charset="0"/>
              <a:ea typeface="굴림" panose="020B0600000101010101" pitchFamily="34" charset="-127"/>
            </a:endParaRPr>
          </a:p>
        </p:txBody>
      </p:sp>
      <p:sp>
        <p:nvSpPr>
          <p:cNvPr id="104522" name="Rectangle 157"/>
          <p:cNvSpPr>
            <a:spLocks noChangeArrowheads="1"/>
          </p:cNvSpPr>
          <p:nvPr/>
        </p:nvSpPr>
        <p:spPr bwMode="auto">
          <a:xfrm>
            <a:off x="5975350" y="4565650"/>
            <a:ext cx="42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2</a:t>
            </a:r>
            <a:endParaRPr lang="ko-KR" altLang="en-US" sz="2400">
              <a:latin typeface="Tahoma" panose="020B0604030504040204" pitchFamily="34" charset="0"/>
              <a:ea typeface="굴림" panose="020B0600000101010101" pitchFamily="34" charset="-127"/>
            </a:endParaRPr>
          </a:p>
        </p:txBody>
      </p:sp>
      <p:sp>
        <p:nvSpPr>
          <p:cNvPr id="104523" name="Rectangle 158"/>
          <p:cNvSpPr>
            <a:spLocks noChangeArrowheads="1"/>
          </p:cNvSpPr>
          <p:nvPr/>
        </p:nvSpPr>
        <p:spPr bwMode="auto">
          <a:xfrm>
            <a:off x="6211888" y="4565650"/>
            <a:ext cx="428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3</a:t>
            </a:r>
            <a:endParaRPr lang="ko-KR" altLang="en-US" sz="2400">
              <a:latin typeface="Tahoma" panose="020B0604030504040204" pitchFamily="34" charset="0"/>
              <a:ea typeface="굴림" panose="020B0600000101010101" pitchFamily="34" charset="-127"/>
            </a:endParaRPr>
          </a:p>
        </p:txBody>
      </p:sp>
      <p:sp>
        <p:nvSpPr>
          <p:cNvPr id="104524" name="Rectangle 159"/>
          <p:cNvSpPr>
            <a:spLocks noChangeArrowheads="1"/>
          </p:cNvSpPr>
          <p:nvPr/>
        </p:nvSpPr>
        <p:spPr bwMode="auto">
          <a:xfrm>
            <a:off x="6453188" y="4565650"/>
            <a:ext cx="412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4</a:t>
            </a:r>
            <a:endParaRPr lang="ko-KR" altLang="en-US" sz="2400">
              <a:latin typeface="Tahoma" panose="020B0604030504040204" pitchFamily="34" charset="0"/>
              <a:ea typeface="굴림" panose="020B0600000101010101" pitchFamily="34" charset="-127"/>
            </a:endParaRPr>
          </a:p>
        </p:txBody>
      </p:sp>
      <p:sp>
        <p:nvSpPr>
          <p:cNvPr id="104525" name="Rectangle 160"/>
          <p:cNvSpPr>
            <a:spLocks noChangeArrowheads="1"/>
          </p:cNvSpPr>
          <p:nvPr/>
        </p:nvSpPr>
        <p:spPr bwMode="auto">
          <a:xfrm>
            <a:off x="6699250" y="4565650"/>
            <a:ext cx="42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5</a:t>
            </a:r>
            <a:endParaRPr lang="ko-KR" altLang="en-US" sz="2400">
              <a:latin typeface="Tahoma" panose="020B0604030504040204" pitchFamily="34" charset="0"/>
              <a:ea typeface="굴림" panose="020B0600000101010101" pitchFamily="34" charset="-127"/>
            </a:endParaRPr>
          </a:p>
        </p:txBody>
      </p:sp>
      <p:sp>
        <p:nvSpPr>
          <p:cNvPr id="104526" name="Rectangle 161"/>
          <p:cNvSpPr>
            <a:spLocks noChangeArrowheads="1"/>
          </p:cNvSpPr>
          <p:nvPr/>
        </p:nvSpPr>
        <p:spPr bwMode="auto">
          <a:xfrm>
            <a:off x="6943725" y="4565650"/>
            <a:ext cx="42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6</a:t>
            </a:r>
            <a:endParaRPr lang="ko-KR" altLang="en-US" sz="2400">
              <a:latin typeface="Tahoma" panose="020B0604030504040204" pitchFamily="34" charset="0"/>
              <a:ea typeface="굴림" panose="020B0600000101010101" pitchFamily="34" charset="-127"/>
            </a:endParaRPr>
          </a:p>
        </p:txBody>
      </p:sp>
      <p:sp>
        <p:nvSpPr>
          <p:cNvPr id="104527" name="Rectangle 162"/>
          <p:cNvSpPr>
            <a:spLocks noChangeArrowheads="1"/>
          </p:cNvSpPr>
          <p:nvPr/>
        </p:nvSpPr>
        <p:spPr bwMode="auto">
          <a:xfrm>
            <a:off x="7186613" y="4565650"/>
            <a:ext cx="428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7</a:t>
            </a:r>
            <a:endParaRPr lang="ko-KR" altLang="en-US" sz="2400">
              <a:latin typeface="Tahoma" panose="020B0604030504040204" pitchFamily="34" charset="0"/>
              <a:ea typeface="굴림" panose="020B0600000101010101" pitchFamily="34" charset="-127"/>
            </a:endParaRPr>
          </a:p>
        </p:txBody>
      </p:sp>
      <p:sp>
        <p:nvSpPr>
          <p:cNvPr id="104528" name="Rectangle 163"/>
          <p:cNvSpPr>
            <a:spLocks noChangeArrowheads="1"/>
          </p:cNvSpPr>
          <p:nvPr/>
        </p:nvSpPr>
        <p:spPr bwMode="auto">
          <a:xfrm>
            <a:off x="7423150" y="4565650"/>
            <a:ext cx="42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8</a:t>
            </a:r>
            <a:endParaRPr lang="ko-KR" altLang="en-US" sz="2400">
              <a:latin typeface="Tahoma" panose="020B0604030504040204" pitchFamily="34" charset="0"/>
              <a:ea typeface="굴림" panose="020B0600000101010101" pitchFamily="34" charset="-127"/>
            </a:endParaRPr>
          </a:p>
        </p:txBody>
      </p:sp>
      <p:sp>
        <p:nvSpPr>
          <p:cNvPr id="104529" name="Rectangle 164"/>
          <p:cNvSpPr>
            <a:spLocks noChangeArrowheads="1"/>
          </p:cNvSpPr>
          <p:nvPr/>
        </p:nvSpPr>
        <p:spPr bwMode="auto">
          <a:xfrm>
            <a:off x="7667625" y="4565650"/>
            <a:ext cx="42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9</a:t>
            </a:r>
            <a:endParaRPr lang="ko-KR" altLang="en-US" sz="2400">
              <a:latin typeface="Tahoma" panose="020B0604030504040204" pitchFamily="34" charset="0"/>
              <a:ea typeface="굴림" panose="020B0600000101010101" pitchFamily="34" charset="-127"/>
            </a:endParaRPr>
          </a:p>
        </p:txBody>
      </p:sp>
      <p:sp>
        <p:nvSpPr>
          <p:cNvPr id="104530" name="Rectangle 165"/>
          <p:cNvSpPr>
            <a:spLocks noChangeArrowheads="1"/>
          </p:cNvSpPr>
          <p:nvPr/>
        </p:nvSpPr>
        <p:spPr bwMode="auto">
          <a:xfrm>
            <a:off x="7886700" y="4565650"/>
            <a:ext cx="8572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ko-KR" altLang="en-US" sz="600">
                <a:solidFill>
                  <a:srgbClr val="000000"/>
                </a:solidFill>
                <a:ea typeface="굴림" panose="020B0600000101010101" pitchFamily="34" charset="-127"/>
              </a:rPr>
              <a:t>10</a:t>
            </a:r>
            <a:endParaRPr lang="ko-KR" altLang="en-US" sz="2400">
              <a:latin typeface="Tahoma" panose="020B0604030504040204" pitchFamily="34" charset="0"/>
              <a:ea typeface="굴림" panose="020B0600000101010101" pitchFamily="34" charset="-127"/>
            </a:endParaRPr>
          </a:p>
        </p:txBody>
      </p:sp>
      <p:sp>
        <p:nvSpPr>
          <p:cNvPr id="104531" name="Rectangle 166"/>
          <p:cNvSpPr>
            <a:spLocks noChangeArrowheads="1"/>
          </p:cNvSpPr>
          <p:nvPr/>
        </p:nvSpPr>
        <p:spPr bwMode="auto">
          <a:xfrm>
            <a:off x="4360266" y="1886433"/>
            <a:ext cx="2822575" cy="295275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104532" name="Freeform 167"/>
          <p:cNvSpPr>
            <a:spLocks/>
          </p:cNvSpPr>
          <p:nvPr/>
        </p:nvSpPr>
        <p:spPr bwMode="auto">
          <a:xfrm>
            <a:off x="5929313" y="2355850"/>
            <a:ext cx="985837" cy="1458913"/>
          </a:xfrm>
          <a:custGeom>
            <a:avLst/>
            <a:gdLst>
              <a:gd name="T0" fmla="*/ 2147483646 w 728"/>
              <a:gd name="T1" fmla="*/ 2147483646 h 896"/>
              <a:gd name="T2" fmla="*/ 2147483646 w 728"/>
              <a:gd name="T3" fmla="*/ 2147483646 h 896"/>
              <a:gd name="T4" fmla="*/ 2147483646 w 728"/>
              <a:gd name="T5" fmla="*/ 2147483646 h 896"/>
              <a:gd name="T6" fmla="*/ 2147483646 w 728"/>
              <a:gd name="T7" fmla="*/ 2147483646 h 896"/>
              <a:gd name="T8" fmla="*/ 2147483646 w 728"/>
              <a:gd name="T9" fmla="*/ 2147483646 h 896"/>
              <a:gd name="T10" fmla="*/ 2147483646 w 728"/>
              <a:gd name="T11" fmla="*/ 2147483646 h 896"/>
              <a:gd name="T12" fmla="*/ 2147483646 w 728"/>
              <a:gd name="T13" fmla="*/ 2147483646 h 896"/>
              <a:gd name="T14" fmla="*/ 2147483646 w 728"/>
              <a:gd name="T15" fmla="*/ 2147483646 h 896"/>
              <a:gd name="T16" fmla="*/ 2147483646 w 728"/>
              <a:gd name="T17" fmla="*/ 2147483646 h 896"/>
              <a:gd name="T18" fmla="*/ 2147483646 w 728"/>
              <a:gd name="T19" fmla="*/ 2147483646 h 896"/>
              <a:gd name="T20" fmla="*/ 2147483646 w 728"/>
              <a:gd name="T21" fmla="*/ 2147483646 h 896"/>
              <a:gd name="T22" fmla="*/ 2147483646 w 728"/>
              <a:gd name="T23" fmla="*/ 2147483646 h 896"/>
              <a:gd name="T24" fmla="*/ 2147483646 w 728"/>
              <a:gd name="T25" fmla="*/ 2147483646 h 896"/>
              <a:gd name="T26" fmla="*/ 2147483646 w 728"/>
              <a:gd name="T27" fmla="*/ 2147483646 h 896"/>
              <a:gd name="T28" fmla="*/ 2147483646 w 728"/>
              <a:gd name="T29" fmla="*/ 2147483646 h 896"/>
              <a:gd name="T30" fmla="*/ 2147483646 w 728"/>
              <a:gd name="T31" fmla="*/ 2147483646 h 896"/>
              <a:gd name="T32" fmla="*/ 2147483646 w 728"/>
              <a:gd name="T33" fmla="*/ 2147483646 h 896"/>
              <a:gd name="T34" fmla="*/ 2147483646 w 728"/>
              <a:gd name="T35" fmla="*/ 0 h 896"/>
              <a:gd name="T36" fmla="*/ 2147483646 w 728"/>
              <a:gd name="T37" fmla="*/ 2147483646 h 896"/>
              <a:gd name="T38" fmla="*/ 2147483646 w 728"/>
              <a:gd name="T39" fmla="*/ 2147483646 h 896"/>
              <a:gd name="T40" fmla="*/ 2147483646 w 728"/>
              <a:gd name="T41" fmla="*/ 2147483646 h 8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28"/>
              <a:gd name="T64" fmla="*/ 0 h 896"/>
              <a:gd name="T65" fmla="*/ 728 w 728"/>
              <a:gd name="T66" fmla="*/ 896 h 8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28" h="896">
                <a:moveTo>
                  <a:pt x="199" y="7"/>
                </a:moveTo>
                <a:cubicBezTo>
                  <a:pt x="148" y="19"/>
                  <a:pt x="135" y="54"/>
                  <a:pt x="110" y="96"/>
                </a:cubicBezTo>
                <a:cubicBezTo>
                  <a:pt x="101" y="111"/>
                  <a:pt x="90" y="125"/>
                  <a:pt x="80" y="140"/>
                </a:cubicBezTo>
                <a:cubicBezTo>
                  <a:pt x="75" y="147"/>
                  <a:pt x="65" y="162"/>
                  <a:pt x="65" y="162"/>
                </a:cubicBezTo>
                <a:cubicBezTo>
                  <a:pt x="50" y="210"/>
                  <a:pt x="33" y="254"/>
                  <a:pt x="21" y="303"/>
                </a:cubicBezTo>
                <a:cubicBezTo>
                  <a:pt x="4" y="446"/>
                  <a:pt x="0" y="574"/>
                  <a:pt x="65" y="703"/>
                </a:cubicBezTo>
                <a:cubicBezTo>
                  <a:pt x="79" y="731"/>
                  <a:pt x="83" y="744"/>
                  <a:pt x="110" y="763"/>
                </a:cubicBezTo>
                <a:cubicBezTo>
                  <a:pt x="159" y="835"/>
                  <a:pt x="250" y="874"/>
                  <a:pt x="332" y="896"/>
                </a:cubicBezTo>
                <a:cubicBezTo>
                  <a:pt x="394" y="889"/>
                  <a:pt x="441" y="878"/>
                  <a:pt x="495" y="851"/>
                </a:cubicBezTo>
                <a:cubicBezTo>
                  <a:pt x="537" y="789"/>
                  <a:pt x="571" y="751"/>
                  <a:pt x="636" y="711"/>
                </a:cubicBezTo>
                <a:cubicBezTo>
                  <a:pt x="660" y="674"/>
                  <a:pt x="672" y="647"/>
                  <a:pt x="688" y="607"/>
                </a:cubicBezTo>
                <a:cubicBezTo>
                  <a:pt x="694" y="593"/>
                  <a:pt x="697" y="578"/>
                  <a:pt x="702" y="563"/>
                </a:cubicBezTo>
                <a:cubicBezTo>
                  <a:pt x="705" y="555"/>
                  <a:pt x="710" y="540"/>
                  <a:pt x="710" y="540"/>
                </a:cubicBezTo>
                <a:cubicBezTo>
                  <a:pt x="720" y="459"/>
                  <a:pt x="728" y="366"/>
                  <a:pt x="680" y="296"/>
                </a:cubicBezTo>
                <a:cubicBezTo>
                  <a:pt x="659" y="231"/>
                  <a:pt x="621" y="176"/>
                  <a:pt x="569" y="133"/>
                </a:cubicBezTo>
                <a:cubicBezTo>
                  <a:pt x="550" y="117"/>
                  <a:pt x="530" y="103"/>
                  <a:pt x="510" y="88"/>
                </a:cubicBezTo>
                <a:cubicBezTo>
                  <a:pt x="496" y="77"/>
                  <a:pt x="465" y="59"/>
                  <a:pt x="465" y="59"/>
                </a:cubicBezTo>
                <a:cubicBezTo>
                  <a:pt x="428" y="0"/>
                  <a:pt x="358" y="5"/>
                  <a:pt x="295" y="0"/>
                </a:cubicBezTo>
                <a:cubicBezTo>
                  <a:pt x="265" y="2"/>
                  <a:pt x="236" y="3"/>
                  <a:pt x="206" y="7"/>
                </a:cubicBezTo>
                <a:cubicBezTo>
                  <a:pt x="198" y="8"/>
                  <a:pt x="192" y="14"/>
                  <a:pt x="184" y="14"/>
                </a:cubicBezTo>
                <a:cubicBezTo>
                  <a:pt x="178" y="14"/>
                  <a:pt x="194" y="9"/>
                  <a:pt x="199" y="7"/>
                </a:cubicBezTo>
                <a:close/>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04533" name="Freeform 168"/>
          <p:cNvSpPr>
            <a:spLocks/>
          </p:cNvSpPr>
          <p:nvPr/>
        </p:nvSpPr>
        <p:spPr bwMode="auto">
          <a:xfrm>
            <a:off x="6542088" y="2946400"/>
            <a:ext cx="1087437" cy="1449388"/>
          </a:xfrm>
          <a:custGeom>
            <a:avLst/>
            <a:gdLst>
              <a:gd name="T0" fmla="*/ 2147483646 w 802"/>
              <a:gd name="T1" fmla="*/ 2147483646 h 889"/>
              <a:gd name="T2" fmla="*/ 2147483646 w 802"/>
              <a:gd name="T3" fmla="*/ 2147483646 h 889"/>
              <a:gd name="T4" fmla="*/ 2147483646 w 802"/>
              <a:gd name="T5" fmla="*/ 2147483646 h 889"/>
              <a:gd name="T6" fmla="*/ 2147483646 w 802"/>
              <a:gd name="T7" fmla="*/ 2147483646 h 889"/>
              <a:gd name="T8" fmla="*/ 2147483646 w 802"/>
              <a:gd name="T9" fmla="*/ 2147483646 h 889"/>
              <a:gd name="T10" fmla="*/ 2147483646 w 802"/>
              <a:gd name="T11" fmla="*/ 2147483646 h 889"/>
              <a:gd name="T12" fmla="*/ 2147483646 w 802"/>
              <a:gd name="T13" fmla="*/ 2147483646 h 889"/>
              <a:gd name="T14" fmla="*/ 2147483646 w 802"/>
              <a:gd name="T15" fmla="*/ 2147483646 h 889"/>
              <a:gd name="T16" fmla="*/ 2147483646 w 802"/>
              <a:gd name="T17" fmla="*/ 2147483646 h 889"/>
              <a:gd name="T18" fmla="*/ 2147483646 w 802"/>
              <a:gd name="T19" fmla="*/ 2147483646 h 889"/>
              <a:gd name="T20" fmla="*/ 2147483646 w 802"/>
              <a:gd name="T21" fmla="*/ 2147483646 h 889"/>
              <a:gd name="T22" fmla="*/ 2147483646 w 802"/>
              <a:gd name="T23" fmla="*/ 2147483646 h 889"/>
              <a:gd name="T24" fmla="*/ 2147483646 w 802"/>
              <a:gd name="T25" fmla="*/ 2147483646 h 889"/>
              <a:gd name="T26" fmla="*/ 2147483646 w 802"/>
              <a:gd name="T27" fmla="*/ 2147483646 h 889"/>
              <a:gd name="T28" fmla="*/ 2147483646 w 802"/>
              <a:gd name="T29" fmla="*/ 2147483646 h 889"/>
              <a:gd name="T30" fmla="*/ 2147483646 w 802"/>
              <a:gd name="T31" fmla="*/ 2147483646 h 889"/>
              <a:gd name="T32" fmla="*/ 2147483646 w 802"/>
              <a:gd name="T33" fmla="*/ 2147483646 h 889"/>
              <a:gd name="T34" fmla="*/ 2147483646 w 802"/>
              <a:gd name="T35" fmla="*/ 2147483646 h 889"/>
              <a:gd name="T36" fmla="*/ 2147483646 w 802"/>
              <a:gd name="T37" fmla="*/ 2147483646 h 889"/>
              <a:gd name="T38" fmla="*/ 2147483646 w 802"/>
              <a:gd name="T39" fmla="*/ 2147483646 h 889"/>
              <a:gd name="T40" fmla="*/ 2147483646 w 802"/>
              <a:gd name="T41" fmla="*/ 2147483646 h 889"/>
              <a:gd name="T42" fmla="*/ 2147483646 w 802"/>
              <a:gd name="T43" fmla="*/ 2147483646 h 889"/>
              <a:gd name="T44" fmla="*/ 2147483646 w 802"/>
              <a:gd name="T45" fmla="*/ 2147483646 h 889"/>
              <a:gd name="T46" fmla="*/ 2147483646 w 802"/>
              <a:gd name="T47" fmla="*/ 0 h 889"/>
              <a:gd name="T48" fmla="*/ 2147483646 w 802"/>
              <a:gd name="T49" fmla="*/ 2147483646 h 889"/>
              <a:gd name="T50" fmla="*/ 2147483646 w 802"/>
              <a:gd name="T51" fmla="*/ 2147483646 h 88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02"/>
              <a:gd name="T79" fmla="*/ 0 h 889"/>
              <a:gd name="T80" fmla="*/ 802 w 802"/>
              <a:gd name="T81" fmla="*/ 889 h 88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02" h="889">
                <a:moveTo>
                  <a:pt x="510" y="44"/>
                </a:moveTo>
                <a:cubicBezTo>
                  <a:pt x="455" y="80"/>
                  <a:pt x="422" y="133"/>
                  <a:pt x="376" y="177"/>
                </a:cubicBezTo>
                <a:cubicBezTo>
                  <a:pt x="346" y="236"/>
                  <a:pt x="298" y="273"/>
                  <a:pt x="236" y="296"/>
                </a:cubicBezTo>
                <a:cubicBezTo>
                  <a:pt x="231" y="303"/>
                  <a:pt x="227" y="312"/>
                  <a:pt x="221" y="318"/>
                </a:cubicBezTo>
                <a:cubicBezTo>
                  <a:pt x="215" y="324"/>
                  <a:pt x="205" y="326"/>
                  <a:pt x="199" y="333"/>
                </a:cubicBezTo>
                <a:cubicBezTo>
                  <a:pt x="194" y="339"/>
                  <a:pt x="195" y="348"/>
                  <a:pt x="191" y="355"/>
                </a:cubicBezTo>
                <a:cubicBezTo>
                  <a:pt x="185" y="366"/>
                  <a:pt x="176" y="375"/>
                  <a:pt x="169" y="385"/>
                </a:cubicBezTo>
                <a:cubicBezTo>
                  <a:pt x="156" y="422"/>
                  <a:pt x="155" y="463"/>
                  <a:pt x="132" y="496"/>
                </a:cubicBezTo>
                <a:cubicBezTo>
                  <a:pt x="126" y="504"/>
                  <a:pt x="116" y="510"/>
                  <a:pt x="110" y="518"/>
                </a:cubicBezTo>
                <a:cubicBezTo>
                  <a:pt x="99" y="532"/>
                  <a:pt x="80" y="562"/>
                  <a:pt x="80" y="562"/>
                </a:cubicBezTo>
                <a:cubicBezTo>
                  <a:pt x="68" y="602"/>
                  <a:pt x="78" y="578"/>
                  <a:pt x="43" y="629"/>
                </a:cubicBezTo>
                <a:cubicBezTo>
                  <a:pt x="28" y="651"/>
                  <a:pt x="22" y="678"/>
                  <a:pt x="13" y="703"/>
                </a:cubicBezTo>
                <a:cubicBezTo>
                  <a:pt x="15" y="727"/>
                  <a:pt x="0" y="812"/>
                  <a:pt x="36" y="844"/>
                </a:cubicBezTo>
                <a:cubicBezTo>
                  <a:pt x="49" y="856"/>
                  <a:pt x="65" y="864"/>
                  <a:pt x="80" y="874"/>
                </a:cubicBezTo>
                <a:cubicBezTo>
                  <a:pt x="93" y="883"/>
                  <a:pt x="124" y="888"/>
                  <a:pt x="124" y="888"/>
                </a:cubicBezTo>
                <a:cubicBezTo>
                  <a:pt x="167" y="886"/>
                  <a:pt x="287" y="889"/>
                  <a:pt x="354" y="874"/>
                </a:cubicBezTo>
                <a:cubicBezTo>
                  <a:pt x="410" y="861"/>
                  <a:pt x="461" y="835"/>
                  <a:pt x="517" y="822"/>
                </a:cubicBezTo>
                <a:cubicBezTo>
                  <a:pt x="534" y="811"/>
                  <a:pt x="553" y="804"/>
                  <a:pt x="569" y="792"/>
                </a:cubicBezTo>
                <a:cubicBezTo>
                  <a:pt x="613" y="757"/>
                  <a:pt x="651" y="702"/>
                  <a:pt x="673" y="651"/>
                </a:cubicBezTo>
                <a:cubicBezTo>
                  <a:pt x="680" y="634"/>
                  <a:pt x="685" y="615"/>
                  <a:pt x="695" y="600"/>
                </a:cubicBezTo>
                <a:cubicBezTo>
                  <a:pt x="711" y="577"/>
                  <a:pt x="747" y="533"/>
                  <a:pt x="747" y="533"/>
                </a:cubicBezTo>
                <a:cubicBezTo>
                  <a:pt x="756" y="504"/>
                  <a:pt x="784" y="451"/>
                  <a:pt x="784" y="451"/>
                </a:cubicBezTo>
                <a:cubicBezTo>
                  <a:pt x="787" y="439"/>
                  <a:pt x="798" y="395"/>
                  <a:pt x="798" y="385"/>
                </a:cubicBezTo>
                <a:cubicBezTo>
                  <a:pt x="798" y="264"/>
                  <a:pt x="802" y="46"/>
                  <a:pt x="650" y="0"/>
                </a:cubicBezTo>
                <a:cubicBezTo>
                  <a:pt x="598" y="5"/>
                  <a:pt x="575" y="6"/>
                  <a:pt x="532" y="22"/>
                </a:cubicBezTo>
                <a:cubicBezTo>
                  <a:pt x="516" y="46"/>
                  <a:pt x="526" y="44"/>
                  <a:pt x="510" y="44"/>
                </a:cubicBezTo>
                <a:close/>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48681" name="AutoShape 169"/>
          <p:cNvSpPr>
            <a:spLocks noChangeArrowheads="1"/>
          </p:cNvSpPr>
          <p:nvPr/>
        </p:nvSpPr>
        <p:spPr bwMode="auto">
          <a:xfrm>
            <a:off x="6181725" y="2978150"/>
            <a:ext cx="120650" cy="153988"/>
          </a:xfrm>
          <a:prstGeom prst="plus">
            <a:avLst>
              <a:gd name="adj" fmla="val 25000"/>
            </a:avLst>
          </a:prstGeom>
          <a:solidFill>
            <a:srgbClr val="CC00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448682" name="AutoShape 170"/>
          <p:cNvSpPr>
            <a:spLocks noChangeArrowheads="1"/>
          </p:cNvSpPr>
          <p:nvPr/>
        </p:nvSpPr>
        <p:spPr bwMode="auto">
          <a:xfrm>
            <a:off x="7151688" y="3681413"/>
            <a:ext cx="120650" cy="155575"/>
          </a:xfrm>
          <a:prstGeom prst="plus">
            <a:avLst>
              <a:gd name="adj" fmla="val 25000"/>
            </a:avLst>
          </a:prstGeom>
          <a:solidFill>
            <a:srgbClr val="CC00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104536" name="Line 171"/>
          <p:cNvSpPr>
            <a:spLocks noChangeShapeType="1"/>
          </p:cNvSpPr>
          <p:nvPr/>
        </p:nvSpPr>
        <p:spPr bwMode="auto">
          <a:xfrm>
            <a:off x="3131840" y="3514244"/>
            <a:ext cx="1193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48684" name="Text Box 172"/>
          <p:cNvSpPr txBox="1">
            <a:spLocks noChangeArrowheads="1"/>
          </p:cNvSpPr>
          <p:nvPr/>
        </p:nvSpPr>
        <p:spPr bwMode="auto">
          <a:xfrm>
            <a:off x="1655763" y="657225"/>
            <a:ext cx="5076825" cy="457200"/>
          </a:xfrm>
          <a:prstGeom prst="rect">
            <a:avLst/>
          </a:prstGeom>
          <a:noFill/>
          <a:ln>
            <a:noFill/>
          </a:ln>
          <a:effectLst/>
          <a:extLst/>
        </p:spPr>
        <p:txBody>
          <a:bodyPr wrap="none">
            <a:spAutoFit/>
          </a:bodyPr>
          <a:lstStyle/>
          <a:p>
            <a:pPr eaLnBrk="1" hangingPunct="1">
              <a:defRPr/>
            </a:pPr>
            <a:r>
              <a:rPr lang="zh-CN" altLang="en-US" sz="2400"/>
              <a:t>以</a:t>
            </a:r>
            <a:r>
              <a:rPr lang="zh-CN" altLang="en-US" sz="2400" b="1">
                <a:effectLst>
                  <a:outerShdw blurRad="38100" dist="38100" dir="2700000" algn="tl">
                    <a:srgbClr val="C0C0C0"/>
                  </a:outerShdw>
                </a:effectLst>
              </a:rPr>
              <a:t>簇中</a:t>
            </a:r>
            <a:r>
              <a:rPr lang="zh-CN" altLang="en-US" sz="2400" b="1">
                <a:solidFill>
                  <a:srgbClr val="CC0000"/>
                </a:solidFill>
                <a:effectLst>
                  <a:outerShdw blurRad="38100" dist="38100" dir="2700000" algn="tl">
                    <a:srgbClr val="C0C0C0"/>
                  </a:outerShdw>
                </a:effectLst>
              </a:rPr>
              <a:t>位置最中心的对象</a:t>
            </a:r>
            <a:r>
              <a:rPr lang="zh-CN" altLang="en-US" sz="2400"/>
              <a:t>作为参照点</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48681"/>
                                        </p:tgtEl>
                                        <p:attrNameLst>
                                          <p:attrName>style.visibility</p:attrName>
                                        </p:attrNameLst>
                                      </p:cBhvr>
                                      <p:to>
                                        <p:strVal val="visible"/>
                                      </p:to>
                                    </p:set>
                                    <p:animEffect transition="in" filter="box(in)">
                                      <p:cBhvr>
                                        <p:cTn id="7" dur="500"/>
                                        <p:tgtEl>
                                          <p:spTgt spid="44868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48682"/>
                                        </p:tgtEl>
                                        <p:attrNameLst>
                                          <p:attrName>style.visibility</p:attrName>
                                        </p:attrNameLst>
                                      </p:cBhvr>
                                      <p:to>
                                        <p:strVal val="visible"/>
                                      </p:to>
                                    </p:set>
                                    <p:animEffect transition="in" filter="box(in)">
                                      <p:cBhvr>
                                        <p:cTn id="10" dur="500"/>
                                        <p:tgtEl>
                                          <p:spTgt spid="448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681" grpId="0" animBg="1"/>
      <p:bldP spid="448682"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BC3AD09-32A1-493C-99FC-4427E2011D68}" type="slidenum">
              <a:rPr lang="en-US" altLang="zh-CN" smtClean="0"/>
              <a:pPr>
                <a:defRPr/>
              </a:pPr>
              <a:t>53</a:t>
            </a:fld>
            <a:endParaRPr lang="en-US" altLang="zh-CN"/>
          </a:p>
        </p:txBody>
      </p:sp>
      <p:grpSp>
        <p:nvGrpSpPr>
          <p:cNvPr id="5" name="Group 2051"/>
          <p:cNvGrpSpPr>
            <a:grpSpLocks/>
          </p:cNvGrpSpPr>
          <p:nvPr/>
        </p:nvGrpSpPr>
        <p:grpSpPr bwMode="auto">
          <a:xfrm>
            <a:off x="6694041" y="1573560"/>
            <a:ext cx="2514600" cy="2362200"/>
            <a:chOff x="912" y="864"/>
            <a:chExt cx="1584" cy="1488"/>
          </a:xfrm>
        </p:grpSpPr>
        <p:graphicFrame>
          <p:nvGraphicFramePr>
            <p:cNvPr id="6" name="Object 2052"/>
            <p:cNvGraphicFramePr>
              <a:graphicFrameLocks noChangeAspect="1"/>
            </p:cNvGraphicFramePr>
            <p:nvPr/>
          </p:nvGraphicFramePr>
          <p:xfrm>
            <a:off x="912" y="864"/>
            <a:ext cx="1584" cy="1488"/>
          </p:xfrm>
          <a:graphic>
            <a:graphicData uri="http://schemas.openxmlformats.org/presentationml/2006/ole">
              <mc:AlternateContent xmlns:mc="http://schemas.openxmlformats.org/markup-compatibility/2006">
                <mc:Choice xmlns:v="urn:schemas-microsoft-com:vml" Requires="v">
                  <p:oleObj spid="_x0000_s145142" name="Worksheet" r:id="rId3" imgW="2598840" imgH="2452680" progId="Excel.Sheet.8">
                    <p:embed/>
                  </p:oleObj>
                </mc:Choice>
                <mc:Fallback>
                  <p:oleObj name="Worksheet" r:id="rId3" imgW="2598840" imgH="2452680" progId="Excel.Sheet.8">
                    <p:embed/>
                    <p:pic>
                      <p:nvPicPr>
                        <p:cNvPr id="0" name="Picture 1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 y="864"/>
                          <a:ext cx="1584"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Line 2053"/>
            <p:cNvSpPr>
              <a:spLocks noChangeShapeType="1"/>
            </p:cNvSpPr>
            <p:nvPr/>
          </p:nvSpPr>
          <p:spPr bwMode="auto">
            <a:xfrm>
              <a:off x="1982" y="1502"/>
              <a:ext cx="0" cy="127"/>
            </a:xfrm>
            <a:prstGeom prst="line">
              <a:avLst/>
            </a:prstGeom>
            <a:noFill/>
            <a:ln w="9525">
              <a:solidFill>
                <a:schemeClr val="tx1"/>
              </a:solidFill>
              <a:round/>
              <a:headEnd/>
              <a:tailEnd/>
            </a:ln>
          </p:spPr>
          <p:txBody>
            <a:bodyPr wrap="none" anchor="ctr">
              <a:spAutoFit/>
            </a:bodyPr>
            <a:lstStyle/>
            <a:p>
              <a:endParaRPr lang="zh-CN" altLang="en-US"/>
            </a:p>
          </p:txBody>
        </p:sp>
        <p:sp>
          <p:nvSpPr>
            <p:cNvPr id="8" name="Oval 2054"/>
            <p:cNvSpPr>
              <a:spLocks noChangeArrowheads="1"/>
            </p:cNvSpPr>
            <p:nvPr/>
          </p:nvSpPr>
          <p:spPr bwMode="auto">
            <a:xfrm>
              <a:off x="1212" y="1034"/>
              <a:ext cx="513" cy="765"/>
            </a:xfrm>
            <a:prstGeom prst="ellipse">
              <a:avLst/>
            </a:prstGeom>
            <a:noFill/>
            <a:ln w="9525">
              <a:solidFill>
                <a:schemeClr val="tx1"/>
              </a:solidFill>
              <a:prstDash val="lgDashDot"/>
              <a:round/>
              <a:headEnd/>
              <a:tailEnd/>
            </a:ln>
          </p:spPr>
          <p:txBody>
            <a:bodyPr wrap="none" anchor="ctr">
              <a:spAutoFit/>
            </a:bodyPr>
            <a:lstStyle/>
            <a:p>
              <a:endParaRPr lang="zh-CN" altLang="zh-CN"/>
            </a:p>
          </p:txBody>
        </p:sp>
        <p:sp>
          <p:nvSpPr>
            <p:cNvPr id="9" name="Oval 2055"/>
            <p:cNvSpPr>
              <a:spLocks noChangeArrowheads="1"/>
            </p:cNvSpPr>
            <p:nvPr/>
          </p:nvSpPr>
          <p:spPr bwMode="auto">
            <a:xfrm>
              <a:off x="1725" y="1374"/>
              <a:ext cx="514" cy="638"/>
            </a:xfrm>
            <a:prstGeom prst="ellipse">
              <a:avLst/>
            </a:prstGeom>
            <a:noFill/>
            <a:ln w="9525">
              <a:solidFill>
                <a:schemeClr val="tx1"/>
              </a:solidFill>
              <a:prstDash val="lgDashDot"/>
              <a:round/>
              <a:headEnd/>
              <a:tailEnd/>
            </a:ln>
          </p:spPr>
          <p:txBody>
            <a:bodyPr anchor="ctr">
              <a:spAutoFit/>
            </a:bodyPr>
            <a:lstStyle/>
            <a:p>
              <a:endParaRPr lang="zh-CN" altLang="zh-CN"/>
            </a:p>
          </p:txBody>
        </p:sp>
      </p:grpSp>
      <p:sp>
        <p:nvSpPr>
          <p:cNvPr id="11" name="Rectangle 2057"/>
          <p:cNvSpPr>
            <a:spLocks noChangeArrowheads="1"/>
          </p:cNvSpPr>
          <p:nvPr/>
        </p:nvSpPr>
        <p:spPr bwMode="auto">
          <a:xfrm>
            <a:off x="107504" y="1616423"/>
            <a:ext cx="2395537" cy="2254250"/>
          </a:xfrm>
          <a:prstGeom prst="rect">
            <a:avLst/>
          </a:prstGeom>
          <a:solidFill>
            <a:srgbClr val="FFFFFF"/>
          </a:solidFill>
          <a:ln w="0">
            <a:solidFill>
              <a:srgbClr val="000000"/>
            </a:solidFill>
            <a:miter lim="800000"/>
            <a:headEnd/>
            <a:tailEnd/>
          </a:ln>
        </p:spPr>
        <p:txBody>
          <a:bodyPr/>
          <a:lstStyle/>
          <a:p>
            <a:endParaRPr lang="zh-CN" altLang="zh-CN"/>
          </a:p>
        </p:txBody>
      </p:sp>
      <p:sp>
        <p:nvSpPr>
          <p:cNvPr id="12" name="Rectangle 2058"/>
          <p:cNvSpPr>
            <a:spLocks noChangeArrowheads="1"/>
          </p:cNvSpPr>
          <p:nvPr/>
        </p:nvSpPr>
        <p:spPr bwMode="auto">
          <a:xfrm>
            <a:off x="358329" y="1800573"/>
            <a:ext cx="2014537" cy="1789112"/>
          </a:xfrm>
          <a:prstGeom prst="rect">
            <a:avLst/>
          </a:prstGeom>
          <a:solidFill>
            <a:srgbClr val="FFFFFF"/>
          </a:solidFill>
          <a:ln w="9525">
            <a:noFill/>
            <a:miter lim="800000"/>
            <a:headEnd/>
            <a:tailEnd/>
          </a:ln>
        </p:spPr>
        <p:txBody>
          <a:bodyPr/>
          <a:lstStyle/>
          <a:p>
            <a:endParaRPr lang="zh-CN" altLang="zh-CN"/>
          </a:p>
        </p:txBody>
      </p:sp>
      <p:sp>
        <p:nvSpPr>
          <p:cNvPr id="13" name="Line 2059"/>
          <p:cNvSpPr>
            <a:spLocks noChangeShapeType="1"/>
          </p:cNvSpPr>
          <p:nvPr/>
        </p:nvSpPr>
        <p:spPr bwMode="auto">
          <a:xfrm>
            <a:off x="358329" y="3415060"/>
            <a:ext cx="2014537" cy="1588"/>
          </a:xfrm>
          <a:prstGeom prst="line">
            <a:avLst/>
          </a:prstGeom>
          <a:noFill/>
          <a:ln w="0">
            <a:solidFill>
              <a:srgbClr val="000000"/>
            </a:solidFill>
            <a:round/>
            <a:headEnd/>
            <a:tailEnd/>
          </a:ln>
        </p:spPr>
        <p:txBody>
          <a:bodyPr/>
          <a:lstStyle/>
          <a:p>
            <a:endParaRPr lang="zh-CN" altLang="en-US"/>
          </a:p>
        </p:txBody>
      </p:sp>
      <p:sp>
        <p:nvSpPr>
          <p:cNvPr id="14" name="Line 2060"/>
          <p:cNvSpPr>
            <a:spLocks noChangeShapeType="1"/>
          </p:cNvSpPr>
          <p:nvPr/>
        </p:nvSpPr>
        <p:spPr bwMode="auto">
          <a:xfrm>
            <a:off x="358329" y="3230910"/>
            <a:ext cx="2014537" cy="1588"/>
          </a:xfrm>
          <a:prstGeom prst="line">
            <a:avLst/>
          </a:prstGeom>
          <a:noFill/>
          <a:ln w="0">
            <a:solidFill>
              <a:srgbClr val="000000"/>
            </a:solidFill>
            <a:round/>
            <a:headEnd/>
            <a:tailEnd/>
          </a:ln>
        </p:spPr>
        <p:txBody>
          <a:bodyPr/>
          <a:lstStyle/>
          <a:p>
            <a:endParaRPr lang="zh-CN" altLang="en-US"/>
          </a:p>
        </p:txBody>
      </p:sp>
      <p:sp>
        <p:nvSpPr>
          <p:cNvPr id="15" name="Line 2061"/>
          <p:cNvSpPr>
            <a:spLocks noChangeShapeType="1"/>
          </p:cNvSpPr>
          <p:nvPr/>
        </p:nvSpPr>
        <p:spPr bwMode="auto">
          <a:xfrm>
            <a:off x="358329" y="3057873"/>
            <a:ext cx="2014537" cy="1587"/>
          </a:xfrm>
          <a:prstGeom prst="line">
            <a:avLst/>
          </a:prstGeom>
          <a:noFill/>
          <a:ln w="0">
            <a:solidFill>
              <a:srgbClr val="000000"/>
            </a:solidFill>
            <a:round/>
            <a:headEnd/>
            <a:tailEnd/>
          </a:ln>
        </p:spPr>
        <p:txBody>
          <a:bodyPr/>
          <a:lstStyle/>
          <a:p>
            <a:endParaRPr lang="zh-CN" altLang="en-US"/>
          </a:p>
        </p:txBody>
      </p:sp>
      <p:sp>
        <p:nvSpPr>
          <p:cNvPr id="16" name="Line 2062"/>
          <p:cNvSpPr>
            <a:spLocks noChangeShapeType="1"/>
          </p:cNvSpPr>
          <p:nvPr/>
        </p:nvSpPr>
        <p:spPr bwMode="auto">
          <a:xfrm>
            <a:off x="358329" y="2873723"/>
            <a:ext cx="2014537" cy="1587"/>
          </a:xfrm>
          <a:prstGeom prst="line">
            <a:avLst/>
          </a:prstGeom>
          <a:noFill/>
          <a:ln w="0">
            <a:solidFill>
              <a:srgbClr val="000000"/>
            </a:solidFill>
            <a:round/>
            <a:headEnd/>
            <a:tailEnd/>
          </a:ln>
        </p:spPr>
        <p:txBody>
          <a:bodyPr/>
          <a:lstStyle/>
          <a:p>
            <a:endParaRPr lang="zh-CN" altLang="en-US"/>
          </a:p>
        </p:txBody>
      </p:sp>
      <p:sp>
        <p:nvSpPr>
          <p:cNvPr id="17" name="Line 2063"/>
          <p:cNvSpPr>
            <a:spLocks noChangeShapeType="1"/>
          </p:cNvSpPr>
          <p:nvPr/>
        </p:nvSpPr>
        <p:spPr bwMode="auto">
          <a:xfrm>
            <a:off x="358329" y="2700685"/>
            <a:ext cx="2014537" cy="1588"/>
          </a:xfrm>
          <a:prstGeom prst="line">
            <a:avLst/>
          </a:prstGeom>
          <a:noFill/>
          <a:ln w="0">
            <a:solidFill>
              <a:srgbClr val="000000"/>
            </a:solidFill>
            <a:round/>
            <a:headEnd/>
            <a:tailEnd/>
          </a:ln>
        </p:spPr>
        <p:txBody>
          <a:bodyPr/>
          <a:lstStyle/>
          <a:p>
            <a:endParaRPr lang="zh-CN" altLang="en-US"/>
          </a:p>
        </p:txBody>
      </p:sp>
      <p:sp>
        <p:nvSpPr>
          <p:cNvPr id="18" name="Line 2064"/>
          <p:cNvSpPr>
            <a:spLocks noChangeShapeType="1"/>
          </p:cNvSpPr>
          <p:nvPr/>
        </p:nvSpPr>
        <p:spPr bwMode="auto">
          <a:xfrm>
            <a:off x="358329" y="2516535"/>
            <a:ext cx="2014537" cy="1588"/>
          </a:xfrm>
          <a:prstGeom prst="line">
            <a:avLst/>
          </a:prstGeom>
          <a:noFill/>
          <a:ln w="0">
            <a:solidFill>
              <a:srgbClr val="000000"/>
            </a:solidFill>
            <a:round/>
            <a:headEnd/>
            <a:tailEnd/>
          </a:ln>
        </p:spPr>
        <p:txBody>
          <a:bodyPr/>
          <a:lstStyle/>
          <a:p>
            <a:endParaRPr lang="zh-CN" altLang="en-US"/>
          </a:p>
        </p:txBody>
      </p:sp>
      <p:sp>
        <p:nvSpPr>
          <p:cNvPr id="19" name="Line 2065"/>
          <p:cNvSpPr>
            <a:spLocks noChangeShapeType="1"/>
          </p:cNvSpPr>
          <p:nvPr/>
        </p:nvSpPr>
        <p:spPr bwMode="auto">
          <a:xfrm>
            <a:off x="358329" y="2343498"/>
            <a:ext cx="2014537" cy="1587"/>
          </a:xfrm>
          <a:prstGeom prst="line">
            <a:avLst/>
          </a:prstGeom>
          <a:noFill/>
          <a:ln w="0">
            <a:solidFill>
              <a:srgbClr val="000000"/>
            </a:solidFill>
            <a:round/>
            <a:headEnd/>
            <a:tailEnd/>
          </a:ln>
        </p:spPr>
        <p:txBody>
          <a:bodyPr/>
          <a:lstStyle/>
          <a:p>
            <a:endParaRPr lang="zh-CN" altLang="en-US"/>
          </a:p>
        </p:txBody>
      </p:sp>
      <p:sp>
        <p:nvSpPr>
          <p:cNvPr id="20" name="Line 2066"/>
          <p:cNvSpPr>
            <a:spLocks noChangeShapeType="1"/>
          </p:cNvSpPr>
          <p:nvPr/>
        </p:nvSpPr>
        <p:spPr bwMode="auto">
          <a:xfrm>
            <a:off x="358329" y="2159348"/>
            <a:ext cx="2014537" cy="1587"/>
          </a:xfrm>
          <a:prstGeom prst="line">
            <a:avLst/>
          </a:prstGeom>
          <a:noFill/>
          <a:ln w="0">
            <a:solidFill>
              <a:srgbClr val="000000"/>
            </a:solidFill>
            <a:round/>
            <a:headEnd/>
            <a:tailEnd/>
          </a:ln>
        </p:spPr>
        <p:txBody>
          <a:bodyPr/>
          <a:lstStyle/>
          <a:p>
            <a:endParaRPr lang="zh-CN" altLang="en-US"/>
          </a:p>
        </p:txBody>
      </p:sp>
      <p:sp>
        <p:nvSpPr>
          <p:cNvPr id="21" name="Line 2067"/>
          <p:cNvSpPr>
            <a:spLocks noChangeShapeType="1"/>
          </p:cNvSpPr>
          <p:nvPr/>
        </p:nvSpPr>
        <p:spPr bwMode="auto">
          <a:xfrm>
            <a:off x="358329" y="1984723"/>
            <a:ext cx="2014537" cy="1587"/>
          </a:xfrm>
          <a:prstGeom prst="line">
            <a:avLst/>
          </a:prstGeom>
          <a:noFill/>
          <a:ln w="0">
            <a:solidFill>
              <a:srgbClr val="000000"/>
            </a:solidFill>
            <a:round/>
            <a:headEnd/>
            <a:tailEnd/>
          </a:ln>
        </p:spPr>
        <p:txBody>
          <a:bodyPr/>
          <a:lstStyle/>
          <a:p>
            <a:endParaRPr lang="zh-CN" altLang="en-US"/>
          </a:p>
        </p:txBody>
      </p:sp>
      <p:sp>
        <p:nvSpPr>
          <p:cNvPr id="22" name="Line 2068"/>
          <p:cNvSpPr>
            <a:spLocks noChangeShapeType="1"/>
          </p:cNvSpPr>
          <p:nvPr/>
        </p:nvSpPr>
        <p:spPr bwMode="auto">
          <a:xfrm>
            <a:off x="358329" y="1800573"/>
            <a:ext cx="2014537" cy="1587"/>
          </a:xfrm>
          <a:prstGeom prst="line">
            <a:avLst/>
          </a:prstGeom>
          <a:noFill/>
          <a:ln w="0">
            <a:solidFill>
              <a:srgbClr val="000000"/>
            </a:solidFill>
            <a:round/>
            <a:headEnd/>
            <a:tailEnd/>
          </a:ln>
        </p:spPr>
        <p:txBody>
          <a:bodyPr/>
          <a:lstStyle/>
          <a:p>
            <a:endParaRPr lang="zh-CN" altLang="en-US"/>
          </a:p>
        </p:txBody>
      </p:sp>
      <p:sp>
        <p:nvSpPr>
          <p:cNvPr id="23" name="Line 2069"/>
          <p:cNvSpPr>
            <a:spLocks noChangeShapeType="1"/>
          </p:cNvSpPr>
          <p:nvPr/>
        </p:nvSpPr>
        <p:spPr bwMode="auto">
          <a:xfrm>
            <a:off x="564704" y="1800573"/>
            <a:ext cx="1587" cy="1789112"/>
          </a:xfrm>
          <a:prstGeom prst="line">
            <a:avLst/>
          </a:prstGeom>
          <a:noFill/>
          <a:ln w="0">
            <a:solidFill>
              <a:srgbClr val="000000"/>
            </a:solidFill>
            <a:round/>
            <a:headEnd/>
            <a:tailEnd/>
          </a:ln>
        </p:spPr>
        <p:txBody>
          <a:bodyPr/>
          <a:lstStyle/>
          <a:p>
            <a:endParaRPr lang="zh-CN" altLang="en-US"/>
          </a:p>
        </p:txBody>
      </p:sp>
      <p:sp>
        <p:nvSpPr>
          <p:cNvPr id="24" name="Line 2070"/>
          <p:cNvSpPr>
            <a:spLocks noChangeShapeType="1"/>
          </p:cNvSpPr>
          <p:nvPr/>
        </p:nvSpPr>
        <p:spPr bwMode="auto">
          <a:xfrm>
            <a:off x="761554" y="1800573"/>
            <a:ext cx="1587" cy="1789112"/>
          </a:xfrm>
          <a:prstGeom prst="line">
            <a:avLst/>
          </a:prstGeom>
          <a:noFill/>
          <a:ln w="0">
            <a:solidFill>
              <a:srgbClr val="000000"/>
            </a:solidFill>
            <a:round/>
            <a:headEnd/>
            <a:tailEnd/>
          </a:ln>
        </p:spPr>
        <p:txBody>
          <a:bodyPr/>
          <a:lstStyle/>
          <a:p>
            <a:endParaRPr lang="zh-CN" altLang="en-US"/>
          </a:p>
        </p:txBody>
      </p:sp>
      <p:sp>
        <p:nvSpPr>
          <p:cNvPr id="25" name="Line 2071"/>
          <p:cNvSpPr>
            <a:spLocks noChangeShapeType="1"/>
          </p:cNvSpPr>
          <p:nvPr/>
        </p:nvSpPr>
        <p:spPr bwMode="auto">
          <a:xfrm>
            <a:off x="967929" y="1800573"/>
            <a:ext cx="1587" cy="1789112"/>
          </a:xfrm>
          <a:prstGeom prst="line">
            <a:avLst/>
          </a:prstGeom>
          <a:noFill/>
          <a:ln w="0">
            <a:solidFill>
              <a:srgbClr val="000000"/>
            </a:solidFill>
            <a:round/>
            <a:headEnd/>
            <a:tailEnd/>
          </a:ln>
        </p:spPr>
        <p:txBody>
          <a:bodyPr/>
          <a:lstStyle/>
          <a:p>
            <a:endParaRPr lang="zh-CN" altLang="en-US"/>
          </a:p>
        </p:txBody>
      </p:sp>
      <p:sp>
        <p:nvSpPr>
          <p:cNvPr id="26" name="Line 2072"/>
          <p:cNvSpPr>
            <a:spLocks noChangeShapeType="1"/>
          </p:cNvSpPr>
          <p:nvPr/>
        </p:nvSpPr>
        <p:spPr bwMode="auto">
          <a:xfrm>
            <a:off x="1164779" y="1800573"/>
            <a:ext cx="1587" cy="1789112"/>
          </a:xfrm>
          <a:prstGeom prst="line">
            <a:avLst/>
          </a:prstGeom>
          <a:noFill/>
          <a:ln w="0">
            <a:solidFill>
              <a:srgbClr val="000000"/>
            </a:solidFill>
            <a:round/>
            <a:headEnd/>
            <a:tailEnd/>
          </a:ln>
        </p:spPr>
        <p:txBody>
          <a:bodyPr/>
          <a:lstStyle/>
          <a:p>
            <a:endParaRPr lang="zh-CN" altLang="en-US"/>
          </a:p>
        </p:txBody>
      </p:sp>
      <p:sp>
        <p:nvSpPr>
          <p:cNvPr id="27" name="Line 2073"/>
          <p:cNvSpPr>
            <a:spLocks noChangeShapeType="1"/>
          </p:cNvSpPr>
          <p:nvPr/>
        </p:nvSpPr>
        <p:spPr bwMode="auto">
          <a:xfrm>
            <a:off x="1371154" y="1800573"/>
            <a:ext cx="1587" cy="1789112"/>
          </a:xfrm>
          <a:prstGeom prst="line">
            <a:avLst/>
          </a:prstGeom>
          <a:noFill/>
          <a:ln w="0">
            <a:solidFill>
              <a:srgbClr val="000000"/>
            </a:solidFill>
            <a:round/>
            <a:headEnd/>
            <a:tailEnd/>
          </a:ln>
        </p:spPr>
        <p:txBody>
          <a:bodyPr/>
          <a:lstStyle/>
          <a:p>
            <a:endParaRPr lang="zh-CN" altLang="en-US"/>
          </a:p>
        </p:txBody>
      </p:sp>
      <p:sp>
        <p:nvSpPr>
          <p:cNvPr id="28" name="Line 2074"/>
          <p:cNvSpPr>
            <a:spLocks noChangeShapeType="1"/>
          </p:cNvSpPr>
          <p:nvPr/>
        </p:nvSpPr>
        <p:spPr bwMode="auto">
          <a:xfrm>
            <a:off x="1566416" y="1800573"/>
            <a:ext cx="1588" cy="1789112"/>
          </a:xfrm>
          <a:prstGeom prst="line">
            <a:avLst/>
          </a:prstGeom>
          <a:noFill/>
          <a:ln w="0">
            <a:solidFill>
              <a:srgbClr val="000000"/>
            </a:solidFill>
            <a:round/>
            <a:headEnd/>
            <a:tailEnd/>
          </a:ln>
        </p:spPr>
        <p:txBody>
          <a:bodyPr/>
          <a:lstStyle/>
          <a:p>
            <a:endParaRPr lang="zh-CN" altLang="en-US"/>
          </a:p>
        </p:txBody>
      </p:sp>
      <p:sp>
        <p:nvSpPr>
          <p:cNvPr id="29" name="Line 2075"/>
          <p:cNvSpPr>
            <a:spLocks noChangeShapeType="1"/>
          </p:cNvSpPr>
          <p:nvPr/>
        </p:nvSpPr>
        <p:spPr bwMode="auto">
          <a:xfrm>
            <a:off x="1774379" y="1800573"/>
            <a:ext cx="1587" cy="1789112"/>
          </a:xfrm>
          <a:prstGeom prst="line">
            <a:avLst/>
          </a:prstGeom>
          <a:noFill/>
          <a:ln w="0">
            <a:solidFill>
              <a:srgbClr val="000000"/>
            </a:solidFill>
            <a:round/>
            <a:headEnd/>
            <a:tailEnd/>
          </a:ln>
        </p:spPr>
        <p:txBody>
          <a:bodyPr/>
          <a:lstStyle/>
          <a:p>
            <a:endParaRPr lang="zh-CN" altLang="en-US"/>
          </a:p>
        </p:txBody>
      </p:sp>
      <p:sp>
        <p:nvSpPr>
          <p:cNvPr id="30" name="Line 2076"/>
          <p:cNvSpPr>
            <a:spLocks noChangeShapeType="1"/>
          </p:cNvSpPr>
          <p:nvPr/>
        </p:nvSpPr>
        <p:spPr bwMode="auto">
          <a:xfrm>
            <a:off x="1969641" y="1800573"/>
            <a:ext cx="1588" cy="1789112"/>
          </a:xfrm>
          <a:prstGeom prst="line">
            <a:avLst/>
          </a:prstGeom>
          <a:noFill/>
          <a:ln w="0">
            <a:solidFill>
              <a:srgbClr val="000000"/>
            </a:solidFill>
            <a:round/>
            <a:headEnd/>
            <a:tailEnd/>
          </a:ln>
        </p:spPr>
        <p:txBody>
          <a:bodyPr/>
          <a:lstStyle/>
          <a:p>
            <a:endParaRPr lang="zh-CN" altLang="en-US"/>
          </a:p>
        </p:txBody>
      </p:sp>
      <p:sp>
        <p:nvSpPr>
          <p:cNvPr id="31" name="Line 2077"/>
          <p:cNvSpPr>
            <a:spLocks noChangeShapeType="1"/>
          </p:cNvSpPr>
          <p:nvPr/>
        </p:nvSpPr>
        <p:spPr bwMode="auto">
          <a:xfrm>
            <a:off x="2176016" y="1800573"/>
            <a:ext cx="1588" cy="1789112"/>
          </a:xfrm>
          <a:prstGeom prst="line">
            <a:avLst/>
          </a:prstGeom>
          <a:noFill/>
          <a:ln w="0">
            <a:solidFill>
              <a:srgbClr val="000000"/>
            </a:solidFill>
            <a:round/>
            <a:headEnd/>
            <a:tailEnd/>
          </a:ln>
        </p:spPr>
        <p:txBody>
          <a:bodyPr/>
          <a:lstStyle/>
          <a:p>
            <a:endParaRPr lang="zh-CN" altLang="en-US"/>
          </a:p>
        </p:txBody>
      </p:sp>
      <p:sp>
        <p:nvSpPr>
          <p:cNvPr id="32" name="Line 2078"/>
          <p:cNvSpPr>
            <a:spLocks noChangeShapeType="1"/>
          </p:cNvSpPr>
          <p:nvPr/>
        </p:nvSpPr>
        <p:spPr bwMode="auto">
          <a:xfrm>
            <a:off x="2372866" y="1800573"/>
            <a:ext cx="1588" cy="1789112"/>
          </a:xfrm>
          <a:prstGeom prst="line">
            <a:avLst/>
          </a:prstGeom>
          <a:noFill/>
          <a:ln w="0">
            <a:solidFill>
              <a:srgbClr val="000000"/>
            </a:solidFill>
            <a:round/>
            <a:headEnd/>
            <a:tailEnd/>
          </a:ln>
        </p:spPr>
        <p:txBody>
          <a:bodyPr/>
          <a:lstStyle/>
          <a:p>
            <a:endParaRPr lang="zh-CN" altLang="en-US"/>
          </a:p>
        </p:txBody>
      </p:sp>
      <p:sp>
        <p:nvSpPr>
          <p:cNvPr id="33" name="Rectangle 2079"/>
          <p:cNvSpPr>
            <a:spLocks noChangeArrowheads="1"/>
          </p:cNvSpPr>
          <p:nvPr/>
        </p:nvSpPr>
        <p:spPr bwMode="auto">
          <a:xfrm>
            <a:off x="358329" y="1800573"/>
            <a:ext cx="2014537" cy="1789112"/>
          </a:xfrm>
          <a:prstGeom prst="rect">
            <a:avLst/>
          </a:prstGeom>
          <a:noFill/>
          <a:ln w="11113">
            <a:solidFill>
              <a:srgbClr val="000000"/>
            </a:solidFill>
            <a:miter lim="800000"/>
            <a:headEnd/>
            <a:tailEnd/>
          </a:ln>
        </p:spPr>
        <p:txBody>
          <a:bodyPr/>
          <a:lstStyle/>
          <a:p>
            <a:endParaRPr lang="zh-CN" altLang="zh-CN"/>
          </a:p>
        </p:txBody>
      </p:sp>
      <p:sp>
        <p:nvSpPr>
          <p:cNvPr id="34" name="Line 2080"/>
          <p:cNvSpPr>
            <a:spLocks noChangeShapeType="1"/>
          </p:cNvSpPr>
          <p:nvPr/>
        </p:nvSpPr>
        <p:spPr bwMode="auto">
          <a:xfrm>
            <a:off x="358329" y="1800573"/>
            <a:ext cx="1587" cy="1789112"/>
          </a:xfrm>
          <a:prstGeom prst="line">
            <a:avLst/>
          </a:prstGeom>
          <a:noFill/>
          <a:ln w="0">
            <a:solidFill>
              <a:srgbClr val="000000"/>
            </a:solidFill>
            <a:round/>
            <a:headEnd/>
            <a:tailEnd/>
          </a:ln>
        </p:spPr>
        <p:txBody>
          <a:bodyPr/>
          <a:lstStyle/>
          <a:p>
            <a:endParaRPr lang="zh-CN" altLang="en-US"/>
          </a:p>
        </p:txBody>
      </p:sp>
      <p:sp>
        <p:nvSpPr>
          <p:cNvPr id="35" name="Line 2081"/>
          <p:cNvSpPr>
            <a:spLocks noChangeShapeType="1"/>
          </p:cNvSpPr>
          <p:nvPr/>
        </p:nvSpPr>
        <p:spPr bwMode="auto">
          <a:xfrm>
            <a:off x="336104" y="3589685"/>
            <a:ext cx="22225" cy="1588"/>
          </a:xfrm>
          <a:prstGeom prst="line">
            <a:avLst/>
          </a:prstGeom>
          <a:noFill/>
          <a:ln w="0">
            <a:solidFill>
              <a:srgbClr val="000000"/>
            </a:solidFill>
            <a:round/>
            <a:headEnd/>
            <a:tailEnd/>
          </a:ln>
        </p:spPr>
        <p:txBody>
          <a:bodyPr/>
          <a:lstStyle/>
          <a:p>
            <a:endParaRPr lang="zh-CN" altLang="en-US"/>
          </a:p>
        </p:txBody>
      </p:sp>
      <p:sp>
        <p:nvSpPr>
          <p:cNvPr id="36" name="Line 2082"/>
          <p:cNvSpPr>
            <a:spLocks noChangeShapeType="1"/>
          </p:cNvSpPr>
          <p:nvPr/>
        </p:nvSpPr>
        <p:spPr bwMode="auto">
          <a:xfrm>
            <a:off x="336104" y="3415060"/>
            <a:ext cx="22225" cy="1588"/>
          </a:xfrm>
          <a:prstGeom prst="line">
            <a:avLst/>
          </a:prstGeom>
          <a:noFill/>
          <a:ln w="0">
            <a:solidFill>
              <a:srgbClr val="000000"/>
            </a:solidFill>
            <a:round/>
            <a:headEnd/>
            <a:tailEnd/>
          </a:ln>
        </p:spPr>
        <p:txBody>
          <a:bodyPr/>
          <a:lstStyle/>
          <a:p>
            <a:endParaRPr lang="zh-CN" altLang="en-US"/>
          </a:p>
        </p:txBody>
      </p:sp>
      <p:sp>
        <p:nvSpPr>
          <p:cNvPr id="37" name="Line 2083"/>
          <p:cNvSpPr>
            <a:spLocks noChangeShapeType="1"/>
          </p:cNvSpPr>
          <p:nvPr/>
        </p:nvSpPr>
        <p:spPr bwMode="auto">
          <a:xfrm>
            <a:off x="336104" y="3230910"/>
            <a:ext cx="22225" cy="1588"/>
          </a:xfrm>
          <a:prstGeom prst="line">
            <a:avLst/>
          </a:prstGeom>
          <a:noFill/>
          <a:ln w="0">
            <a:solidFill>
              <a:srgbClr val="000000"/>
            </a:solidFill>
            <a:round/>
            <a:headEnd/>
            <a:tailEnd/>
          </a:ln>
        </p:spPr>
        <p:txBody>
          <a:bodyPr/>
          <a:lstStyle/>
          <a:p>
            <a:endParaRPr lang="zh-CN" altLang="en-US"/>
          </a:p>
        </p:txBody>
      </p:sp>
      <p:sp>
        <p:nvSpPr>
          <p:cNvPr id="38" name="Line 2084"/>
          <p:cNvSpPr>
            <a:spLocks noChangeShapeType="1"/>
          </p:cNvSpPr>
          <p:nvPr/>
        </p:nvSpPr>
        <p:spPr bwMode="auto">
          <a:xfrm>
            <a:off x="336104" y="3057873"/>
            <a:ext cx="22225" cy="1587"/>
          </a:xfrm>
          <a:prstGeom prst="line">
            <a:avLst/>
          </a:prstGeom>
          <a:noFill/>
          <a:ln w="0">
            <a:solidFill>
              <a:srgbClr val="000000"/>
            </a:solidFill>
            <a:round/>
            <a:headEnd/>
            <a:tailEnd/>
          </a:ln>
        </p:spPr>
        <p:txBody>
          <a:bodyPr/>
          <a:lstStyle/>
          <a:p>
            <a:endParaRPr lang="zh-CN" altLang="en-US"/>
          </a:p>
        </p:txBody>
      </p:sp>
      <p:sp>
        <p:nvSpPr>
          <p:cNvPr id="39" name="Line 2085"/>
          <p:cNvSpPr>
            <a:spLocks noChangeShapeType="1"/>
          </p:cNvSpPr>
          <p:nvPr/>
        </p:nvSpPr>
        <p:spPr bwMode="auto">
          <a:xfrm>
            <a:off x="336104" y="2873723"/>
            <a:ext cx="22225" cy="1587"/>
          </a:xfrm>
          <a:prstGeom prst="line">
            <a:avLst/>
          </a:prstGeom>
          <a:noFill/>
          <a:ln w="0">
            <a:solidFill>
              <a:srgbClr val="000000"/>
            </a:solidFill>
            <a:round/>
            <a:headEnd/>
            <a:tailEnd/>
          </a:ln>
        </p:spPr>
        <p:txBody>
          <a:bodyPr/>
          <a:lstStyle/>
          <a:p>
            <a:endParaRPr lang="zh-CN" altLang="en-US"/>
          </a:p>
        </p:txBody>
      </p:sp>
      <p:sp>
        <p:nvSpPr>
          <p:cNvPr id="40" name="Line 2086"/>
          <p:cNvSpPr>
            <a:spLocks noChangeShapeType="1"/>
          </p:cNvSpPr>
          <p:nvPr/>
        </p:nvSpPr>
        <p:spPr bwMode="auto">
          <a:xfrm>
            <a:off x="336104" y="2700685"/>
            <a:ext cx="22225" cy="1588"/>
          </a:xfrm>
          <a:prstGeom prst="line">
            <a:avLst/>
          </a:prstGeom>
          <a:noFill/>
          <a:ln w="0">
            <a:solidFill>
              <a:srgbClr val="000000"/>
            </a:solidFill>
            <a:round/>
            <a:headEnd/>
            <a:tailEnd/>
          </a:ln>
        </p:spPr>
        <p:txBody>
          <a:bodyPr/>
          <a:lstStyle/>
          <a:p>
            <a:endParaRPr lang="zh-CN" altLang="en-US"/>
          </a:p>
        </p:txBody>
      </p:sp>
      <p:sp>
        <p:nvSpPr>
          <p:cNvPr id="41" name="Line 2087"/>
          <p:cNvSpPr>
            <a:spLocks noChangeShapeType="1"/>
          </p:cNvSpPr>
          <p:nvPr/>
        </p:nvSpPr>
        <p:spPr bwMode="auto">
          <a:xfrm>
            <a:off x="336104" y="2516535"/>
            <a:ext cx="22225" cy="1588"/>
          </a:xfrm>
          <a:prstGeom prst="line">
            <a:avLst/>
          </a:prstGeom>
          <a:noFill/>
          <a:ln w="0">
            <a:solidFill>
              <a:srgbClr val="000000"/>
            </a:solidFill>
            <a:round/>
            <a:headEnd/>
            <a:tailEnd/>
          </a:ln>
        </p:spPr>
        <p:txBody>
          <a:bodyPr/>
          <a:lstStyle/>
          <a:p>
            <a:endParaRPr lang="zh-CN" altLang="en-US"/>
          </a:p>
        </p:txBody>
      </p:sp>
      <p:sp>
        <p:nvSpPr>
          <p:cNvPr id="42" name="Line 2088"/>
          <p:cNvSpPr>
            <a:spLocks noChangeShapeType="1"/>
          </p:cNvSpPr>
          <p:nvPr/>
        </p:nvSpPr>
        <p:spPr bwMode="auto">
          <a:xfrm>
            <a:off x="336104" y="2343498"/>
            <a:ext cx="22225" cy="1587"/>
          </a:xfrm>
          <a:prstGeom prst="line">
            <a:avLst/>
          </a:prstGeom>
          <a:noFill/>
          <a:ln w="0">
            <a:solidFill>
              <a:srgbClr val="000000"/>
            </a:solidFill>
            <a:round/>
            <a:headEnd/>
            <a:tailEnd/>
          </a:ln>
        </p:spPr>
        <p:txBody>
          <a:bodyPr/>
          <a:lstStyle/>
          <a:p>
            <a:endParaRPr lang="zh-CN" altLang="en-US"/>
          </a:p>
        </p:txBody>
      </p:sp>
      <p:sp>
        <p:nvSpPr>
          <p:cNvPr id="43" name="Line 2089"/>
          <p:cNvSpPr>
            <a:spLocks noChangeShapeType="1"/>
          </p:cNvSpPr>
          <p:nvPr/>
        </p:nvSpPr>
        <p:spPr bwMode="auto">
          <a:xfrm>
            <a:off x="336104" y="2159348"/>
            <a:ext cx="22225" cy="1587"/>
          </a:xfrm>
          <a:prstGeom prst="line">
            <a:avLst/>
          </a:prstGeom>
          <a:noFill/>
          <a:ln w="0">
            <a:solidFill>
              <a:srgbClr val="000000"/>
            </a:solidFill>
            <a:round/>
            <a:headEnd/>
            <a:tailEnd/>
          </a:ln>
        </p:spPr>
        <p:txBody>
          <a:bodyPr/>
          <a:lstStyle/>
          <a:p>
            <a:endParaRPr lang="zh-CN" altLang="en-US"/>
          </a:p>
        </p:txBody>
      </p:sp>
      <p:sp>
        <p:nvSpPr>
          <p:cNvPr id="44" name="Line 2090"/>
          <p:cNvSpPr>
            <a:spLocks noChangeShapeType="1"/>
          </p:cNvSpPr>
          <p:nvPr/>
        </p:nvSpPr>
        <p:spPr bwMode="auto">
          <a:xfrm>
            <a:off x="336104" y="1984723"/>
            <a:ext cx="22225" cy="1587"/>
          </a:xfrm>
          <a:prstGeom prst="line">
            <a:avLst/>
          </a:prstGeom>
          <a:noFill/>
          <a:ln w="0">
            <a:solidFill>
              <a:srgbClr val="000000"/>
            </a:solidFill>
            <a:round/>
            <a:headEnd/>
            <a:tailEnd/>
          </a:ln>
        </p:spPr>
        <p:txBody>
          <a:bodyPr/>
          <a:lstStyle/>
          <a:p>
            <a:endParaRPr lang="zh-CN" altLang="en-US"/>
          </a:p>
        </p:txBody>
      </p:sp>
      <p:sp>
        <p:nvSpPr>
          <p:cNvPr id="45" name="Line 2091"/>
          <p:cNvSpPr>
            <a:spLocks noChangeShapeType="1"/>
          </p:cNvSpPr>
          <p:nvPr/>
        </p:nvSpPr>
        <p:spPr bwMode="auto">
          <a:xfrm>
            <a:off x="336104" y="1800573"/>
            <a:ext cx="22225" cy="1587"/>
          </a:xfrm>
          <a:prstGeom prst="line">
            <a:avLst/>
          </a:prstGeom>
          <a:noFill/>
          <a:ln w="0">
            <a:solidFill>
              <a:srgbClr val="000000"/>
            </a:solidFill>
            <a:round/>
            <a:headEnd/>
            <a:tailEnd/>
          </a:ln>
        </p:spPr>
        <p:txBody>
          <a:bodyPr/>
          <a:lstStyle/>
          <a:p>
            <a:endParaRPr lang="zh-CN" altLang="en-US"/>
          </a:p>
        </p:txBody>
      </p:sp>
      <p:sp>
        <p:nvSpPr>
          <p:cNvPr id="46" name="Line 2092"/>
          <p:cNvSpPr>
            <a:spLocks noChangeShapeType="1"/>
          </p:cNvSpPr>
          <p:nvPr/>
        </p:nvSpPr>
        <p:spPr bwMode="auto">
          <a:xfrm>
            <a:off x="358329" y="3589685"/>
            <a:ext cx="2014537" cy="1588"/>
          </a:xfrm>
          <a:prstGeom prst="line">
            <a:avLst/>
          </a:prstGeom>
          <a:noFill/>
          <a:ln w="0">
            <a:solidFill>
              <a:srgbClr val="000000"/>
            </a:solidFill>
            <a:round/>
            <a:headEnd/>
            <a:tailEnd/>
          </a:ln>
        </p:spPr>
        <p:txBody>
          <a:bodyPr/>
          <a:lstStyle/>
          <a:p>
            <a:endParaRPr lang="zh-CN" altLang="en-US"/>
          </a:p>
        </p:txBody>
      </p:sp>
      <p:sp>
        <p:nvSpPr>
          <p:cNvPr id="47" name="Line 2093"/>
          <p:cNvSpPr>
            <a:spLocks noChangeShapeType="1"/>
          </p:cNvSpPr>
          <p:nvPr/>
        </p:nvSpPr>
        <p:spPr bwMode="auto">
          <a:xfrm flipV="1">
            <a:off x="358329" y="3589685"/>
            <a:ext cx="1587" cy="20638"/>
          </a:xfrm>
          <a:prstGeom prst="line">
            <a:avLst/>
          </a:prstGeom>
          <a:noFill/>
          <a:ln w="0">
            <a:solidFill>
              <a:srgbClr val="000000"/>
            </a:solidFill>
            <a:round/>
            <a:headEnd/>
            <a:tailEnd/>
          </a:ln>
        </p:spPr>
        <p:txBody>
          <a:bodyPr/>
          <a:lstStyle/>
          <a:p>
            <a:endParaRPr lang="zh-CN" altLang="en-US"/>
          </a:p>
        </p:txBody>
      </p:sp>
      <p:sp>
        <p:nvSpPr>
          <p:cNvPr id="48" name="Line 2094"/>
          <p:cNvSpPr>
            <a:spLocks noChangeShapeType="1"/>
          </p:cNvSpPr>
          <p:nvPr/>
        </p:nvSpPr>
        <p:spPr bwMode="auto">
          <a:xfrm flipV="1">
            <a:off x="564704" y="3589685"/>
            <a:ext cx="1587" cy="20638"/>
          </a:xfrm>
          <a:prstGeom prst="line">
            <a:avLst/>
          </a:prstGeom>
          <a:noFill/>
          <a:ln w="0">
            <a:solidFill>
              <a:srgbClr val="000000"/>
            </a:solidFill>
            <a:round/>
            <a:headEnd/>
            <a:tailEnd/>
          </a:ln>
        </p:spPr>
        <p:txBody>
          <a:bodyPr/>
          <a:lstStyle/>
          <a:p>
            <a:endParaRPr lang="zh-CN" altLang="en-US"/>
          </a:p>
        </p:txBody>
      </p:sp>
      <p:sp>
        <p:nvSpPr>
          <p:cNvPr id="49" name="Line 2095"/>
          <p:cNvSpPr>
            <a:spLocks noChangeShapeType="1"/>
          </p:cNvSpPr>
          <p:nvPr/>
        </p:nvSpPr>
        <p:spPr bwMode="auto">
          <a:xfrm flipV="1">
            <a:off x="761554" y="3589685"/>
            <a:ext cx="1587" cy="20638"/>
          </a:xfrm>
          <a:prstGeom prst="line">
            <a:avLst/>
          </a:prstGeom>
          <a:noFill/>
          <a:ln w="0">
            <a:solidFill>
              <a:srgbClr val="000000"/>
            </a:solidFill>
            <a:round/>
            <a:headEnd/>
            <a:tailEnd/>
          </a:ln>
        </p:spPr>
        <p:txBody>
          <a:bodyPr/>
          <a:lstStyle/>
          <a:p>
            <a:endParaRPr lang="zh-CN" altLang="en-US"/>
          </a:p>
        </p:txBody>
      </p:sp>
      <p:sp>
        <p:nvSpPr>
          <p:cNvPr id="50" name="Line 2096"/>
          <p:cNvSpPr>
            <a:spLocks noChangeShapeType="1"/>
          </p:cNvSpPr>
          <p:nvPr/>
        </p:nvSpPr>
        <p:spPr bwMode="auto">
          <a:xfrm flipV="1">
            <a:off x="967929" y="3589685"/>
            <a:ext cx="1587" cy="20638"/>
          </a:xfrm>
          <a:prstGeom prst="line">
            <a:avLst/>
          </a:prstGeom>
          <a:noFill/>
          <a:ln w="0">
            <a:solidFill>
              <a:srgbClr val="000000"/>
            </a:solidFill>
            <a:round/>
            <a:headEnd/>
            <a:tailEnd/>
          </a:ln>
        </p:spPr>
        <p:txBody>
          <a:bodyPr/>
          <a:lstStyle/>
          <a:p>
            <a:endParaRPr lang="zh-CN" altLang="en-US"/>
          </a:p>
        </p:txBody>
      </p:sp>
      <p:sp>
        <p:nvSpPr>
          <p:cNvPr id="51" name="Line 2097"/>
          <p:cNvSpPr>
            <a:spLocks noChangeShapeType="1"/>
          </p:cNvSpPr>
          <p:nvPr/>
        </p:nvSpPr>
        <p:spPr bwMode="auto">
          <a:xfrm flipV="1">
            <a:off x="1164779" y="3589685"/>
            <a:ext cx="1587" cy="20638"/>
          </a:xfrm>
          <a:prstGeom prst="line">
            <a:avLst/>
          </a:prstGeom>
          <a:noFill/>
          <a:ln w="0">
            <a:solidFill>
              <a:srgbClr val="000000"/>
            </a:solidFill>
            <a:round/>
            <a:headEnd/>
            <a:tailEnd/>
          </a:ln>
        </p:spPr>
        <p:txBody>
          <a:bodyPr/>
          <a:lstStyle/>
          <a:p>
            <a:endParaRPr lang="zh-CN" altLang="en-US"/>
          </a:p>
        </p:txBody>
      </p:sp>
      <p:sp>
        <p:nvSpPr>
          <p:cNvPr id="52" name="Line 2098"/>
          <p:cNvSpPr>
            <a:spLocks noChangeShapeType="1"/>
          </p:cNvSpPr>
          <p:nvPr/>
        </p:nvSpPr>
        <p:spPr bwMode="auto">
          <a:xfrm flipV="1">
            <a:off x="1371154" y="3589685"/>
            <a:ext cx="1587" cy="20638"/>
          </a:xfrm>
          <a:prstGeom prst="line">
            <a:avLst/>
          </a:prstGeom>
          <a:noFill/>
          <a:ln w="0">
            <a:solidFill>
              <a:srgbClr val="000000"/>
            </a:solidFill>
            <a:round/>
            <a:headEnd/>
            <a:tailEnd/>
          </a:ln>
        </p:spPr>
        <p:txBody>
          <a:bodyPr/>
          <a:lstStyle/>
          <a:p>
            <a:endParaRPr lang="zh-CN" altLang="en-US"/>
          </a:p>
        </p:txBody>
      </p:sp>
      <p:sp>
        <p:nvSpPr>
          <p:cNvPr id="53" name="Line 2099"/>
          <p:cNvSpPr>
            <a:spLocks noChangeShapeType="1"/>
          </p:cNvSpPr>
          <p:nvPr/>
        </p:nvSpPr>
        <p:spPr bwMode="auto">
          <a:xfrm flipV="1">
            <a:off x="1566416" y="3589685"/>
            <a:ext cx="1588" cy="20638"/>
          </a:xfrm>
          <a:prstGeom prst="line">
            <a:avLst/>
          </a:prstGeom>
          <a:noFill/>
          <a:ln w="0">
            <a:solidFill>
              <a:srgbClr val="000000"/>
            </a:solidFill>
            <a:round/>
            <a:headEnd/>
            <a:tailEnd/>
          </a:ln>
        </p:spPr>
        <p:txBody>
          <a:bodyPr/>
          <a:lstStyle/>
          <a:p>
            <a:endParaRPr lang="zh-CN" altLang="en-US"/>
          </a:p>
        </p:txBody>
      </p:sp>
      <p:sp>
        <p:nvSpPr>
          <p:cNvPr id="54" name="Line 2100"/>
          <p:cNvSpPr>
            <a:spLocks noChangeShapeType="1"/>
          </p:cNvSpPr>
          <p:nvPr/>
        </p:nvSpPr>
        <p:spPr bwMode="auto">
          <a:xfrm flipV="1">
            <a:off x="1774379" y="3589685"/>
            <a:ext cx="1587" cy="20638"/>
          </a:xfrm>
          <a:prstGeom prst="line">
            <a:avLst/>
          </a:prstGeom>
          <a:noFill/>
          <a:ln w="0">
            <a:solidFill>
              <a:srgbClr val="000000"/>
            </a:solidFill>
            <a:round/>
            <a:headEnd/>
            <a:tailEnd/>
          </a:ln>
        </p:spPr>
        <p:txBody>
          <a:bodyPr/>
          <a:lstStyle/>
          <a:p>
            <a:endParaRPr lang="zh-CN" altLang="en-US"/>
          </a:p>
        </p:txBody>
      </p:sp>
      <p:sp>
        <p:nvSpPr>
          <p:cNvPr id="55" name="Line 2101"/>
          <p:cNvSpPr>
            <a:spLocks noChangeShapeType="1"/>
          </p:cNvSpPr>
          <p:nvPr/>
        </p:nvSpPr>
        <p:spPr bwMode="auto">
          <a:xfrm flipV="1">
            <a:off x="1969641" y="3589685"/>
            <a:ext cx="1588" cy="20638"/>
          </a:xfrm>
          <a:prstGeom prst="line">
            <a:avLst/>
          </a:prstGeom>
          <a:noFill/>
          <a:ln w="0">
            <a:solidFill>
              <a:srgbClr val="000000"/>
            </a:solidFill>
            <a:round/>
            <a:headEnd/>
            <a:tailEnd/>
          </a:ln>
        </p:spPr>
        <p:txBody>
          <a:bodyPr/>
          <a:lstStyle/>
          <a:p>
            <a:endParaRPr lang="zh-CN" altLang="en-US"/>
          </a:p>
        </p:txBody>
      </p:sp>
      <p:sp>
        <p:nvSpPr>
          <p:cNvPr id="56" name="Line 2102"/>
          <p:cNvSpPr>
            <a:spLocks noChangeShapeType="1"/>
          </p:cNvSpPr>
          <p:nvPr/>
        </p:nvSpPr>
        <p:spPr bwMode="auto">
          <a:xfrm flipV="1">
            <a:off x="2176016" y="3589685"/>
            <a:ext cx="1588" cy="20638"/>
          </a:xfrm>
          <a:prstGeom prst="line">
            <a:avLst/>
          </a:prstGeom>
          <a:noFill/>
          <a:ln w="0">
            <a:solidFill>
              <a:srgbClr val="000000"/>
            </a:solidFill>
            <a:round/>
            <a:headEnd/>
            <a:tailEnd/>
          </a:ln>
        </p:spPr>
        <p:txBody>
          <a:bodyPr/>
          <a:lstStyle/>
          <a:p>
            <a:endParaRPr lang="zh-CN" altLang="en-US"/>
          </a:p>
        </p:txBody>
      </p:sp>
      <p:sp>
        <p:nvSpPr>
          <p:cNvPr id="57" name="Line 2103"/>
          <p:cNvSpPr>
            <a:spLocks noChangeShapeType="1"/>
          </p:cNvSpPr>
          <p:nvPr/>
        </p:nvSpPr>
        <p:spPr bwMode="auto">
          <a:xfrm flipV="1">
            <a:off x="2372866" y="3589685"/>
            <a:ext cx="1588" cy="20638"/>
          </a:xfrm>
          <a:prstGeom prst="line">
            <a:avLst/>
          </a:prstGeom>
          <a:noFill/>
          <a:ln w="0">
            <a:solidFill>
              <a:srgbClr val="000000"/>
            </a:solidFill>
            <a:round/>
            <a:headEnd/>
            <a:tailEnd/>
          </a:ln>
        </p:spPr>
        <p:txBody>
          <a:bodyPr/>
          <a:lstStyle/>
          <a:p>
            <a:endParaRPr lang="zh-CN" altLang="en-US"/>
          </a:p>
        </p:txBody>
      </p:sp>
      <p:sp>
        <p:nvSpPr>
          <p:cNvPr id="58" name="Freeform 2104"/>
          <p:cNvSpPr>
            <a:spLocks/>
          </p:cNvSpPr>
          <p:nvPr/>
        </p:nvSpPr>
        <p:spPr bwMode="auto">
          <a:xfrm>
            <a:off x="891729" y="279752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zh-CN" altLang="en-US"/>
          </a:p>
        </p:txBody>
      </p:sp>
      <p:sp>
        <p:nvSpPr>
          <p:cNvPr id="59" name="Freeform 2105"/>
          <p:cNvSpPr>
            <a:spLocks/>
          </p:cNvSpPr>
          <p:nvPr/>
        </p:nvSpPr>
        <p:spPr bwMode="auto">
          <a:xfrm>
            <a:off x="685354" y="244033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zh-CN" altLang="en-US"/>
          </a:p>
        </p:txBody>
      </p:sp>
      <p:sp>
        <p:nvSpPr>
          <p:cNvPr id="60" name="Freeform 2106"/>
          <p:cNvSpPr>
            <a:spLocks/>
          </p:cNvSpPr>
          <p:nvPr/>
        </p:nvSpPr>
        <p:spPr bwMode="auto">
          <a:xfrm>
            <a:off x="1698179" y="298167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zh-CN" altLang="en-US"/>
          </a:p>
        </p:txBody>
      </p:sp>
      <p:sp>
        <p:nvSpPr>
          <p:cNvPr id="61" name="Freeform 2107"/>
          <p:cNvSpPr>
            <a:spLocks/>
          </p:cNvSpPr>
          <p:nvPr/>
        </p:nvSpPr>
        <p:spPr bwMode="auto">
          <a:xfrm>
            <a:off x="1088579" y="226729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8"/>
                </a:lnTo>
                <a:lnTo>
                  <a:pt x="48" y="95"/>
                </a:lnTo>
                <a:lnTo>
                  <a:pt x="0" y="48"/>
                </a:lnTo>
                <a:lnTo>
                  <a:pt x="48" y="0"/>
                </a:lnTo>
                <a:close/>
              </a:path>
            </a:pathLst>
          </a:custGeom>
          <a:solidFill>
            <a:srgbClr val="00FFFF"/>
          </a:solidFill>
          <a:ln w="11113">
            <a:solidFill>
              <a:srgbClr val="000080"/>
            </a:solidFill>
            <a:round/>
            <a:headEnd/>
            <a:tailEnd/>
          </a:ln>
        </p:spPr>
        <p:txBody>
          <a:bodyPr/>
          <a:lstStyle/>
          <a:p>
            <a:endParaRPr lang="zh-CN" altLang="en-US"/>
          </a:p>
        </p:txBody>
      </p:sp>
      <p:sp>
        <p:nvSpPr>
          <p:cNvPr id="62" name="Freeform 2108"/>
          <p:cNvSpPr>
            <a:spLocks/>
          </p:cNvSpPr>
          <p:nvPr/>
        </p:nvSpPr>
        <p:spPr bwMode="auto">
          <a:xfrm>
            <a:off x="1893441" y="262448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zh-CN" altLang="en-US"/>
          </a:p>
        </p:txBody>
      </p:sp>
      <p:sp>
        <p:nvSpPr>
          <p:cNvPr id="63" name="Freeform 2109"/>
          <p:cNvSpPr>
            <a:spLocks/>
          </p:cNvSpPr>
          <p:nvPr/>
        </p:nvSpPr>
        <p:spPr bwMode="auto">
          <a:xfrm>
            <a:off x="1490216" y="315629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7"/>
                </a:lnTo>
                <a:lnTo>
                  <a:pt x="48" y="95"/>
                </a:lnTo>
                <a:lnTo>
                  <a:pt x="0" y="47"/>
                </a:lnTo>
                <a:lnTo>
                  <a:pt x="48" y="0"/>
                </a:lnTo>
                <a:close/>
              </a:path>
            </a:pathLst>
          </a:custGeom>
          <a:solidFill>
            <a:srgbClr val="00FFFF"/>
          </a:solidFill>
          <a:ln w="11113">
            <a:solidFill>
              <a:srgbClr val="000080"/>
            </a:solidFill>
            <a:round/>
            <a:headEnd/>
            <a:tailEnd/>
          </a:ln>
        </p:spPr>
        <p:txBody>
          <a:bodyPr/>
          <a:lstStyle/>
          <a:p>
            <a:endParaRPr lang="zh-CN" altLang="en-US"/>
          </a:p>
        </p:txBody>
      </p:sp>
      <p:sp>
        <p:nvSpPr>
          <p:cNvPr id="64" name="Freeform 2110"/>
          <p:cNvSpPr>
            <a:spLocks/>
          </p:cNvSpPr>
          <p:nvPr/>
        </p:nvSpPr>
        <p:spPr bwMode="auto">
          <a:xfrm>
            <a:off x="1698179" y="279752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zh-CN" altLang="en-US"/>
          </a:p>
        </p:txBody>
      </p:sp>
      <p:sp>
        <p:nvSpPr>
          <p:cNvPr id="65" name="Freeform 2111"/>
          <p:cNvSpPr>
            <a:spLocks/>
          </p:cNvSpPr>
          <p:nvPr/>
        </p:nvSpPr>
        <p:spPr bwMode="auto">
          <a:xfrm>
            <a:off x="1698179" y="244033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zh-CN" altLang="en-US"/>
          </a:p>
        </p:txBody>
      </p:sp>
      <p:sp>
        <p:nvSpPr>
          <p:cNvPr id="66" name="Rectangle 2112"/>
          <p:cNvSpPr>
            <a:spLocks noChangeArrowheads="1"/>
          </p:cNvSpPr>
          <p:nvPr/>
        </p:nvSpPr>
        <p:spPr bwMode="auto">
          <a:xfrm>
            <a:off x="271016" y="3556348"/>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0</a:t>
            </a:r>
            <a:endParaRPr lang="ko-KR" altLang="en-US">
              <a:ea typeface="Gulim" pitchFamily="34" charset="-127"/>
            </a:endParaRPr>
          </a:p>
        </p:txBody>
      </p:sp>
      <p:sp>
        <p:nvSpPr>
          <p:cNvPr id="67" name="Rectangle 2113"/>
          <p:cNvSpPr>
            <a:spLocks noChangeArrowheads="1"/>
          </p:cNvSpPr>
          <p:nvPr/>
        </p:nvSpPr>
        <p:spPr bwMode="auto">
          <a:xfrm>
            <a:off x="271016" y="3383310"/>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1</a:t>
            </a:r>
            <a:endParaRPr lang="ko-KR" altLang="en-US">
              <a:ea typeface="Gulim" pitchFamily="34" charset="-127"/>
            </a:endParaRPr>
          </a:p>
        </p:txBody>
      </p:sp>
      <p:sp>
        <p:nvSpPr>
          <p:cNvPr id="68" name="Rectangle 2114"/>
          <p:cNvSpPr>
            <a:spLocks noChangeArrowheads="1"/>
          </p:cNvSpPr>
          <p:nvPr/>
        </p:nvSpPr>
        <p:spPr bwMode="auto">
          <a:xfrm>
            <a:off x="271016" y="3199160"/>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2</a:t>
            </a:r>
            <a:endParaRPr lang="ko-KR" altLang="en-US">
              <a:ea typeface="Gulim" pitchFamily="34" charset="-127"/>
            </a:endParaRPr>
          </a:p>
        </p:txBody>
      </p:sp>
      <p:sp>
        <p:nvSpPr>
          <p:cNvPr id="69" name="Rectangle 2115"/>
          <p:cNvSpPr>
            <a:spLocks noChangeArrowheads="1"/>
          </p:cNvSpPr>
          <p:nvPr/>
        </p:nvSpPr>
        <p:spPr bwMode="auto">
          <a:xfrm>
            <a:off x="271016" y="3026123"/>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3</a:t>
            </a:r>
            <a:endParaRPr lang="ko-KR" altLang="en-US">
              <a:ea typeface="Gulim" pitchFamily="34" charset="-127"/>
            </a:endParaRPr>
          </a:p>
        </p:txBody>
      </p:sp>
      <p:sp>
        <p:nvSpPr>
          <p:cNvPr id="70" name="Rectangle 2116"/>
          <p:cNvSpPr>
            <a:spLocks noChangeArrowheads="1"/>
          </p:cNvSpPr>
          <p:nvPr/>
        </p:nvSpPr>
        <p:spPr bwMode="auto">
          <a:xfrm>
            <a:off x="271016" y="2841973"/>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4</a:t>
            </a:r>
            <a:endParaRPr lang="ko-KR" altLang="en-US">
              <a:ea typeface="Gulim" pitchFamily="34" charset="-127"/>
            </a:endParaRPr>
          </a:p>
        </p:txBody>
      </p:sp>
      <p:sp>
        <p:nvSpPr>
          <p:cNvPr id="71" name="Rectangle 2117"/>
          <p:cNvSpPr>
            <a:spLocks noChangeArrowheads="1"/>
          </p:cNvSpPr>
          <p:nvPr/>
        </p:nvSpPr>
        <p:spPr bwMode="auto">
          <a:xfrm>
            <a:off x="271016" y="2667348"/>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5</a:t>
            </a:r>
            <a:endParaRPr lang="ko-KR" altLang="en-US">
              <a:ea typeface="Gulim" pitchFamily="34" charset="-127"/>
            </a:endParaRPr>
          </a:p>
        </p:txBody>
      </p:sp>
      <p:sp>
        <p:nvSpPr>
          <p:cNvPr id="72" name="Rectangle 2118"/>
          <p:cNvSpPr>
            <a:spLocks noChangeArrowheads="1"/>
          </p:cNvSpPr>
          <p:nvPr/>
        </p:nvSpPr>
        <p:spPr bwMode="auto">
          <a:xfrm>
            <a:off x="271016" y="2483198"/>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6</a:t>
            </a:r>
            <a:endParaRPr lang="ko-KR" altLang="en-US">
              <a:ea typeface="Gulim" pitchFamily="34" charset="-127"/>
            </a:endParaRPr>
          </a:p>
        </p:txBody>
      </p:sp>
      <p:sp>
        <p:nvSpPr>
          <p:cNvPr id="73" name="Rectangle 2119"/>
          <p:cNvSpPr>
            <a:spLocks noChangeArrowheads="1"/>
          </p:cNvSpPr>
          <p:nvPr/>
        </p:nvSpPr>
        <p:spPr bwMode="auto">
          <a:xfrm>
            <a:off x="271016" y="2310160"/>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7</a:t>
            </a:r>
            <a:endParaRPr lang="ko-KR" altLang="en-US">
              <a:ea typeface="Gulim" pitchFamily="34" charset="-127"/>
            </a:endParaRPr>
          </a:p>
        </p:txBody>
      </p:sp>
      <p:sp>
        <p:nvSpPr>
          <p:cNvPr id="74" name="Rectangle 2120"/>
          <p:cNvSpPr>
            <a:spLocks noChangeArrowheads="1"/>
          </p:cNvSpPr>
          <p:nvPr/>
        </p:nvSpPr>
        <p:spPr bwMode="auto">
          <a:xfrm>
            <a:off x="271016" y="2126010"/>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8</a:t>
            </a:r>
            <a:endParaRPr lang="ko-KR" altLang="en-US">
              <a:ea typeface="Gulim" pitchFamily="34" charset="-127"/>
            </a:endParaRPr>
          </a:p>
        </p:txBody>
      </p:sp>
      <p:sp>
        <p:nvSpPr>
          <p:cNvPr id="75" name="Rectangle 2121"/>
          <p:cNvSpPr>
            <a:spLocks noChangeArrowheads="1"/>
          </p:cNvSpPr>
          <p:nvPr/>
        </p:nvSpPr>
        <p:spPr bwMode="auto">
          <a:xfrm>
            <a:off x="271016" y="1952973"/>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9</a:t>
            </a:r>
            <a:endParaRPr lang="ko-KR" altLang="en-US">
              <a:ea typeface="Gulim" pitchFamily="34" charset="-127"/>
            </a:endParaRPr>
          </a:p>
        </p:txBody>
      </p:sp>
      <p:sp>
        <p:nvSpPr>
          <p:cNvPr id="76" name="Rectangle 2122"/>
          <p:cNvSpPr>
            <a:spLocks noChangeArrowheads="1"/>
          </p:cNvSpPr>
          <p:nvPr/>
        </p:nvSpPr>
        <p:spPr bwMode="auto">
          <a:xfrm>
            <a:off x="239266" y="1768823"/>
            <a:ext cx="33338"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10</a:t>
            </a:r>
            <a:endParaRPr lang="ko-KR" altLang="en-US">
              <a:ea typeface="Gulim" pitchFamily="34" charset="-127"/>
            </a:endParaRPr>
          </a:p>
        </p:txBody>
      </p:sp>
      <p:sp>
        <p:nvSpPr>
          <p:cNvPr id="77" name="Rectangle 2123"/>
          <p:cNvSpPr>
            <a:spLocks noChangeArrowheads="1"/>
          </p:cNvSpPr>
          <p:nvPr/>
        </p:nvSpPr>
        <p:spPr bwMode="auto">
          <a:xfrm>
            <a:off x="347216" y="3664298"/>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0</a:t>
            </a:r>
            <a:endParaRPr lang="ko-KR" altLang="en-US">
              <a:ea typeface="Gulim" pitchFamily="34" charset="-127"/>
            </a:endParaRPr>
          </a:p>
        </p:txBody>
      </p:sp>
      <p:sp>
        <p:nvSpPr>
          <p:cNvPr id="78" name="Rectangle 2124"/>
          <p:cNvSpPr>
            <a:spLocks noChangeArrowheads="1"/>
          </p:cNvSpPr>
          <p:nvPr/>
        </p:nvSpPr>
        <p:spPr bwMode="auto">
          <a:xfrm>
            <a:off x="555179" y="3664298"/>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1</a:t>
            </a:r>
            <a:endParaRPr lang="ko-KR" altLang="en-US">
              <a:ea typeface="Gulim" pitchFamily="34" charset="-127"/>
            </a:endParaRPr>
          </a:p>
        </p:txBody>
      </p:sp>
      <p:sp>
        <p:nvSpPr>
          <p:cNvPr id="79" name="Rectangle 2125"/>
          <p:cNvSpPr>
            <a:spLocks noChangeArrowheads="1"/>
          </p:cNvSpPr>
          <p:nvPr/>
        </p:nvSpPr>
        <p:spPr bwMode="auto">
          <a:xfrm>
            <a:off x="750441" y="3664298"/>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2</a:t>
            </a:r>
            <a:endParaRPr lang="ko-KR" altLang="en-US">
              <a:ea typeface="Gulim" pitchFamily="34" charset="-127"/>
            </a:endParaRPr>
          </a:p>
        </p:txBody>
      </p:sp>
      <p:sp>
        <p:nvSpPr>
          <p:cNvPr id="80" name="Rectangle 2126"/>
          <p:cNvSpPr>
            <a:spLocks noChangeArrowheads="1"/>
          </p:cNvSpPr>
          <p:nvPr/>
        </p:nvSpPr>
        <p:spPr bwMode="auto">
          <a:xfrm>
            <a:off x="956816" y="3664298"/>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3</a:t>
            </a:r>
            <a:endParaRPr lang="ko-KR" altLang="en-US">
              <a:ea typeface="Gulim" pitchFamily="34" charset="-127"/>
            </a:endParaRPr>
          </a:p>
        </p:txBody>
      </p:sp>
      <p:sp>
        <p:nvSpPr>
          <p:cNvPr id="81" name="Rectangle 2127"/>
          <p:cNvSpPr>
            <a:spLocks noChangeArrowheads="1"/>
          </p:cNvSpPr>
          <p:nvPr/>
        </p:nvSpPr>
        <p:spPr bwMode="auto">
          <a:xfrm>
            <a:off x="1153666" y="3664298"/>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4</a:t>
            </a:r>
            <a:endParaRPr lang="ko-KR" altLang="en-US">
              <a:ea typeface="Gulim" pitchFamily="34" charset="-127"/>
            </a:endParaRPr>
          </a:p>
        </p:txBody>
      </p:sp>
      <p:sp>
        <p:nvSpPr>
          <p:cNvPr id="82" name="Rectangle 2128"/>
          <p:cNvSpPr>
            <a:spLocks noChangeArrowheads="1"/>
          </p:cNvSpPr>
          <p:nvPr/>
        </p:nvSpPr>
        <p:spPr bwMode="auto">
          <a:xfrm>
            <a:off x="1360041" y="3664298"/>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5</a:t>
            </a:r>
            <a:endParaRPr lang="ko-KR" altLang="en-US">
              <a:ea typeface="Gulim" pitchFamily="34" charset="-127"/>
            </a:endParaRPr>
          </a:p>
        </p:txBody>
      </p:sp>
      <p:sp>
        <p:nvSpPr>
          <p:cNvPr id="83" name="Rectangle 2129"/>
          <p:cNvSpPr>
            <a:spLocks noChangeArrowheads="1"/>
          </p:cNvSpPr>
          <p:nvPr/>
        </p:nvSpPr>
        <p:spPr bwMode="auto">
          <a:xfrm>
            <a:off x="1555304" y="3664298"/>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6</a:t>
            </a:r>
            <a:endParaRPr lang="ko-KR" altLang="en-US">
              <a:ea typeface="Gulim" pitchFamily="34" charset="-127"/>
            </a:endParaRPr>
          </a:p>
        </p:txBody>
      </p:sp>
      <p:sp>
        <p:nvSpPr>
          <p:cNvPr id="84" name="Rectangle 2130"/>
          <p:cNvSpPr>
            <a:spLocks noChangeArrowheads="1"/>
          </p:cNvSpPr>
          <p:nvPr/>
        </p:nvSpPr>
        <p:spPr bwMode="auto">
          <a:xfrm>
            <a:off x="1763266" y="3664298"/>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7</a:t>
            </a:r>
            <a:endParaRPr lang="ko-KR" altLang="en-US">
              <a:ea typeface="Gulim" pitchFamily="34" charset="-127"/>
            </a:endParaRPr>
          </a:p>
        </p:txBody>
      </p:sp>
      <p:sp>
        <p:nvSpPr>
          <p:cNvPr id="85" name="Rectangle 2131"/>
          <p:cNvSpPr>
            <a:spLocks noChangeArrowheads="1"/>
          </p:cNvSpPr>
          <p:nvPr/>
        </p:nvSpPr>
        <p:spPr bwMode="auto">
          <a:xfrm>
            <a:off x="1958529" y="3664298"/>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8</a:t>
            </a:r>
            <a:endParaRPr lang="ko-KR" altLang="en-US">
              <a:ea typeface="Gulim" pitchFamily="34" charset="-127"/>
            </a:endParaRPr>
          </a:p>
        </p:txBody>
      </p:sp>
      <p:sp>
        <p:nvSpPr>
          <p:cNvPr id="86" name="Rectangle 2132"/>
          <p:cNvSpPr>
            <a:spLocks noChangeArrowheads="1"/>
          </p:cNvSpPr>
          <p:nvPr/>
        </p:nvSpPr>
        <p:spPr bwMode="auto">
          <a:xfrm>
            <a:off x="2164904" y="3664298"/>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9</a:t>
            </a:r>
            <a:endParaRPr lang="ko-KR" altLang="en-US">
              <a:ea typeface="Gulim" pitchFamily="34" charset="-127"/>
            </a:endParaRPr>
          </a:p>
        </p:txBody>
      </p:sp>
      <p:sp>
        <p:nvSpPr>
          <p:cNvPr id="87" name="Rectangle 2133"/>
          <p:cNvSpPr>
            <a:spLocks noChangeArrowheads="1"/>
          </p:cNvSpPr>
          <p:nvPr/>
        </p:nvSpPr>
        <p:spPr bwMode="auto">
          <a:xfrm>
            <a:off x="2339529" y="3664298"/>
            <a:ext cx="33337"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10</a:t>
            </a:r>
            <a:endParaRPr lang="ko-KR" altLang="en-US">
              <a:ea typeface="Gulim" pitchFamily="34" charset="-127"/>
            </a:endParaRPr>
          </a:p>
        </p:txBody>
      </p:sp>
      <p:sp>
        <p:nvSpPr>
          <p:cNvPr id="88" name="Rectangle 2134"/>
          <p:cNvSpPr>
            <a:spLocks noChangeArrowheads="1"/>
          </p:cNvSpPr>
          <p:nvPr/>
        </p:nvSpPr>
        <p:spPr bwMode="auto">
          <a:xfrm>
            <a:off x="107504" y="1616423"/>
            <a:ext cx="2395537" cy="2254250"/>
          </a:xfrm>
          <a:prstGeom prst="rect">
            <a:avLst/>
          </a:prstGeom>
          <a:noFill/>
          <a:ln w="0">
            <a:solidFill>
              <a:srgbClr val="000000"/>
            </a:solidFill>
            <a:miter lim="800000"/>
            <a:headEnd/>
            <a:tailEnd/>
          </a:ln>
        </p:spPr>
        <p:txBody>
          <a:bodyPr/>
          <a:lstStyle/>
          <a:p>
            <a:endParaRPr lang="zh-CN" altLang="zh-CN"/>
          </a:p>
        </p:txBody>
      </p:sp>
      <p:sp>
        <p:nvSpPr>
          <p:cNvPr id="89" name="Freeform 2135"/>
          <p:cNvSpPr>
            <a:spLocks/>
          </p:cNvSpPr>
          <p:nvPr/>
        </p:nvSpPr>
        <p:spPr bwMode="auto">
          <a:xfrm>
            <a:off x="902841" y="210854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8"/>
                </a:lnTo>
                <a:lnTo>
                  <a:pt x="48" y="95"/>
                </a:lnTo>
                <a:lnTo>
                  <a:pt x="0" y="48"/>
                </a:lnTo>
                <a:lnTo>
                  <a:pt x="48" y="0"/>
                </a:lnTo>
                <a:close/>
              </a:path>
            </a:pathLst>
          </a:custGeom>
          <a:solidFill>
            <a:srgbClr val="00FFFF"/>
          </a:solidFill>
          <a:ln w="11113">
            <a:solidFill>
              <a:srgbClr val="000080"/>
            </a:solidFill>
            <a:round/>
            <a:headEnd/>
            <a:tailEnd/>
          </a:ln>
        </p:spPr>
        <p:txBody>
          <a:bodyPr/>
          <a:lstStyle/>
          <a:p>
            <a:endParaRPr lang="zh-CN" altLang="en-US"/>
          </a:p>
        </p:txBody>
      </p:sp>
      <p:sp>
        <p:nvSpPr>
          <p:cNvPr id="90" name="Freeform 2136"/>
          <p:cNvSpPr>
            <a:spLocks/>
          </p:cNvSpPr>
          <p:nvPr/>
        </p:nvSpPr>
        <p:spPr bwMode="auto">
          <a:xfrm>
            <a:off x="1512441" y="2945160"/>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zh-CN" altLang="en-US"/>
          </a:p>
        </p:txBody>
      </p:sp>
      <p:sp>
        <p:nvSpPr>
          <p:cNvPr id="91" name="Text Box 2137"/>
          <p:cNvSpPr txBox="1">
            <a:spLocks noChangeArrowheads="1"/>
          </p:cNvSpPr>
          <p:nvPr/>
        </p:nvSpPr>
        <p:spPr bwMode="auto">
          <a:xfrm>
            <a:off x="804352" y="3977036"/>
            <a:ext cx="752475" cy="457200"/>
          </a:xfrm>
          <a:prstGeom prst="rect">
            <a:avLst/>
          </a:prstGeom>
          <a:noFill/>
          <a:ln w="9525">
            <a:noFill/>
            <a:miter lim="800000"/>
            <a:headEnd/>
            <a:tailEnd/>
          </a:ln>
        </p:spPr>
        <p:txBody>
          <a:bodyPr wrap="none">
            <a:spAutoFit/>
          </a:bodyPr>
          <a:lstStyle/>
          <a:p>
            <a:pPr algn="l"/>
            <a:r>
              <a:rPr lang="en-US" altLang="ko-KR" dirty="0">
                <a:ea typeface="Gulim" pitchFamily="34" charset="-127"/>
              </a:rPr>
              <a:t>K=2</a:t>
            </a:r>
          </a:p>
        </p:txBody>
      </p:sp>
      <p:sp>
        <p:nvSpPr>
          <p:cNvPr id="92" name="Line 2138"/>
          <p:cNvSpPr>
            <a:spLocks noChangeShapeType="1"/>
          </p:cNvSpPr>
          <p:nvPr/>
        </p:nvSpPr>
        <p:spPr bwMode="auto">
          <a:xfrm>
            <a:off x="2579241" y="1954560"/>
            <a:ext cx="76200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93" name="Text Box 2139"/>
          <p:cNvSpPr txBox="1">
            <a:spLocks noChangeArrowheads="1"/>
          </p:cNvSpPr>
          <p:nvPr/>
        </p:nvSpPr>
        <p:spPr bwMode="auto">
          <a:xfrm>
            <a:off x="2579241" y="2259360"/>
            <a:ext cx="914400" cy="1155700"/>
          </a:xfrm>
          <a:prstGeom prst="rect">
            <a:avLst/>
          </a:prstGeom>
          <a:noFill/>
          <a:ln w="9525">
            <a:noFill/>
            <a:miter lim="800000"/>
            <a:headEnd/>
            <a:tailEnd/>
          </a:ln>
        </p:spPr>
        <p:txBody>
          <a:bodyPr>
            <a:spAutoFit/>
          </a:bodyPr>
          <a:lstStyle/>
          <a:p>
            <a:pPr algn="l">
              <a:spcBef>
                <a:spcPct val="50000"/>
              </a:spcBef>
            </a:pPr>
            <a:r>
              <a:rPr lang="en-US" altLang="ko-KR" sz="1400" dirty="0">
                <a:ea typeface="Gulim" pitchFamily="34" charset="-127"/>
              </a:rPr>
              <a:t>Arbitrary choose k object as initial </a:t>
            </a:r>
            <a:r>
              <a:rPr lang="en-US" altLang="ko-KR" sz="1400" dirty="0" err="1">
                <a:ea typeface="Gulim" pitchFamily="34" charset="-127"/>
              </a:rPr>
              <a:t>medoids</a:t>
            </a:r>
            <a:endParaRPr lang="en-US" altLang="ko-KR" sz="1400" dirty="0">
              <a:ea typeface="Gulim" pitchFamily="34" charset="-127"/>
            </a:endParaRPr>
          </a:p>
        </p:txBody>
      </p:sp>
      <p:graphicFrame>
        <p:nvGraphicFramePr>
          <p:cNvPr id="94" name="Object 2140"/>
          <p:cNvGraphicFramePr>
            <a:graphicFrameLocks noChangeAspect="1"/>
          </p:cNvGraphicFramePr>
          <p:nvPr>
            <p:extLst>
              <p:ext uri="{D42A27DB-BD31-4B8C-83A1-F6EECF244321}">
                <p14:modId xmlns:p14="http://schemas.microsoft.com/office/powerpoint/2010/main" val="3045212249"/>
              </p:ext>
            </p:extLst>
          </p:nvPr>
        </p:nvGraphicFramePr>
        <p:xfrm>
          <a:off x="3417441" y="1573560"/>
          <a:ext cx="2514600" cy="2362200"/>
        </p:xfrm>
        <a:graphic>
          <a:graphicData uri="http://schemas.openxmlformats.org/presentationml/2006/ole">
            <mc:AlternateContent xmlns:mc="http://schemas.openxmlformats.org/markup-compatibility/2006">
              <mc:Choice xmlns:v="urn:schemas-microsoft-com:vml" Requires="v">
                <p:oleObj spid="_x0000_s145143" name="Worksheet" r:id="rId5" imgW="2598840" imgH="2452680" progId="Excel.Sheet.8">
                  <p:embed/>
                </p:oleObj>
              </mc:Choice>
              <mc:Fallback>
                <p:oleObj name="Worksheet" r:id="rId5" imgW="2598840" imgH="2452680" progId="Excel.Sheet.8">
                  <p:embed/>
                  <p:pic>
                    <p:nvPicPr>
                      <p:cNvPr id="0" name="Picture 1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7441" y="1573560"/>
                        <a:ext cx="2514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5" name="Line 2141"/>
          <p:cNvSpPr>
            <a:spLocks noChangeShapeType="1"/>
          </p:cNvSpPr>
          <p:nvPr/>
        </p:nvSpPr>
        <p:spPr bwMode="auto">
          <a:xfrm>
            <a:off x="5116066" y="2586385"/>
            <a:ext cx="0" cy="201613"/>
          </a:xfrm>
          <a:prstGeom prst="line">
            <a:avLst/>
          </a:prstGeom>
          <a:noFill/>
          <a:ln w="9525">
            <a:solidFill>
              <a:schemeClr val="tx1"/>
            </a:solidFill>
            <a:round/>
            <a:headEnd/>
            <a:tailEnd/>
          </a:ln>
        </p:spPr>
        <p:txBody>
          <a:bodyPr wrap="none" anchor="ctr">
            <a:spAutoFit/>
          </a:bodyPr>
          <a:lstStyle/>
          <a:p>
            <a:endParaRPr lang="zh-CN" altLang="en-US"/>
          </a:p>
        </p:txBody>
      </p:sp>
      <p:sp>
        <p:nvSpPr>
          <p:cNvPr id="96" name="Line 2142"/>
          <p:cNvSpPr>
            <a:spLocks noChangeShapeType="1"/>
          </p:cNvSpPr>
          <p:nvPr/>
        </p:nvSpPr>
        <p:spPr bwMode="auto">
          <a:xfrm>
            <a:off x="5932041" y="2030760"/>
            <a:ext cx="76200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97" name="Text Box 2143"/>
          <p:cNvSpPr txBox="1">
            <a:spLocks noChangeArrowheads="1"/>
          </p:cNvSpPr>
          <p:nvPr/>
        </p:nvSpPr>
        <p:spPr bwMode="auto">
          <a:xfrm>
            <a:off x="5855841" y="2259360"/>
            <a:ext cx="914400" cy="1581150"/>
          </a:xfrm>
          <a:prstGeom prst="rect">
            <a:avLst/>
          </a:prstGeom>
          <a:noFill/>
          <a:ln w="9525">
            <a:noFill/>
            <a:miter lim="800000"/>
            <a:headEnd/>
            <a:tailEnd/>
          </a:ln>
        </p:spPr>
        <p:txBody>
          <a:bodyPr>
            <a:spAutoFit/>
          </a:bodyPr>
          <a:lstStyle/>
          <a:p>
            <a:pPr algn="l">
              <a:spcBef>
                <a:spcPct val="50000"/>
              </a:spcBef>
            </a:pPr>
            <a:r>
              <a:rPr lang="en-US" altLang="ko-KR" sz="1400">
                <a:ea typeface="Gulim" pitchFamily="34" charset="-127"/>
              </a:rPr>
              <a:t>Assign each remaining object to nearest medoids</a:t>
            </a:r>
          </a:p>
        </p:txBody>
      </p:sp>
      <p:sp>
        <p:nvSpPr>
          <p:cNvPr id="98" name="Line 2144"/>
          <p:cNvSpPr>
            <a:spLocks noChangeShapeType="1"/>
          </p:cNvSpPr>
          <p:nvPr/>
        </p:nvSpPr>
        <p:spPr bwMode="auto">
          <a:xfrm>
            <a:off x="6770241" y="3935760"/>
            <a:ext cx="0" cy="381000"/>
          </a:xfrm>
          <a:prstGeom prst="line">
            <a:avLst/>
          </a:prstGeom>
          <a:noFill/>
          <a:ln w="9525">
            <a:solidFill>
              <a:schemeClr val="tx1"/>
            </a:solidFill>
            <a:miter lim="800000"/>
            <a:headEnd/>
            <a:tailEnd type="triangle" w="med" len="med"/>
          </a:ln>
        </p:spPr>
        <p:txBody>
          <a:bodyPr wrap="none"/>
          <a:lstStyle/>
          <a:p>
            <a:endParaRPr lang="zh-CN" altLang="en-US"/>
          </a:p>
        </p:txBody>
      </p:sp>
      <p:sp>
        <p:nvSpPr>
          <p:cNvPr id="99" name="Text Box 2145"/>
          <p:cNvSpPr txBox="1">
            <a:spLocks noChangeArrowheads="1"/>
          </p:cNvSpPr>
          <p:nvPr/>
        </p:nvSpPr>
        <p:spPr bwMode="auto">
          <a:xfrm>
            <a:off x="6922641" y="3935760"/>
            <a:ext cx="2209800" cy="517525"/>
          </a:xfrm>
          <a:prstGeom prst="rect">
            <a:avLst/>
          </a:prstGeom>
          <a:noFill/>
          <a:ln w="9525">
            <a:noFill/>
            <a:miter lim="800000"/>
            <a:headEnd/>
            <a:tailEnd/>
          </a:ln>
        </p:spPr>
        <p:txBody>
          <a:bodyPr>
            <a:spAutoFit/>
          </a:bodyPr>
          <a:lstStyle/>
          <a:p>
            <a:pPr algn="l">
              <a:spcBef>
                <a:spcPct val="50000"/>
              </a:spcBef>
            </a:pPr>
            <a:r>
              <a:rPr lang="en-US" altLang="ko-KR" sz="1400" dirty="0">
                <a:ea typeface="Gulim" pitchFamily="34" charset="-127"/>
              </a:rPr>
              <a:t>Randomly select a </a:t>
            </a:r>
            <a:r>
              <a:rPr lang="en-US" altLang="ko-KR" sz="1400" dirty="0" err="1">
                <a:ea typeface="Gulim" pitchFamily="34" charset="-127"/>
              </a:rPr>
              <a:t>nonmedoid</a:t>
            </a:r>
            <a:r>
              <a:rPr lang="en-US" altLang="ko-KR" sz="1400" dirty="0">
                <a:ea typeface="Gulim" pitchFamily="34" charset="-127"/>
              </a:rPr>
              <a:t> </a:t>
            </a:r>
            <a:r>
              <a:rPr lang="en-US" altLang="ko-KR" sz="1400" dirty="0" err="1">
                <a:ea typeface="Gulim" pitchFamily="34" charset="-127"/>
              </a:rPr>
              <a:t>object,O</a:t>
            </a:r>
            <a:r>
              <a:rPr lang="en-US" altLang="ko-KR" sz="1400" baseline="-25000" dirty="0" err="1">
                <a:ea typeface="Gulim" pitchFamily="34" charset="-127"/>
              </a:rPr>
              <a:t>ramdom</a:t>
            </a:r>
            <a:endParaRPr lang="en-US" altLang="ko-KR" sz="1400" baseline="-25000" dirty="0">
              <a:ea typeface="Gulim" pitchFamily="34" charset="-127"/>
            </a:endParaRPr>
          </a:p>
        </p:txBody>
      </p:sp>
      <p:sp>
        <p:nvSpPr>
          <p:cNvPr id="100" name="Line 2146"/>
          <p:cNvSpPr>
            <a:spLocks noChangeShapeType="1"/>
          </p:cNvSpPr>
          <p:nvPr/>
        </p:nvSpPr>
        <p:spPr bwMode="auto">
          <a:xfrm flipH="1">
            <a:off x="5758876" y="4949623"/>
            <a:ext cx="68580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101" name="Text Box 2147"/>
          <p:cNvSpPr txBox="1">
            <a:spLocks noChangeArrowheads="1"/>
          </p:cNvSpPr>
          <p:nvPr/>
        </p:nvSpPr>
        <p:spPr bwMode="auto">
          <a:xfrm>
            <a:off x="5692265" y="5062303"/>
            <a:ext cx="1143000" cy="730250"/>
          </a:xfrm>
          <a:prstGeom prst="rect">
            <a:avLst/>
          </a:prstGeom>
          <a:noFill/>
          <a:ln w="9525">
            <a:noFill/>
            <a:miter lim="800000"/>
            <a:headEnd/>
            <a:tailEnd/>
          </a:ln>
        </p:spPr>
        <p:txBody>
          <a:bodyPr>
            <a:spAutoFit/>
          </a:bodyPr>
          <a:lstStyle/>
          <a:p>
            <a:pPr algn="l">
              <a:spcBef>
                <a:spcPct val="50000"/>
              </a:spcBef>
            </a:pPr>
            <a:r>
              <a:rPr lang="en-US" altLang="ko-KR" sz="1400" dirty="0">
                <a:ea typeface="Gulim" pitchFamily="34" charset="-127"/>
              </a:rPr>
              <a:t>Compute total cost of swapping</a:t>
            </a:r>
          </a:p>
        </p:txBody>
      </p:sp>
      <p:grpSp>
        <p:nvGrpSpPr>
          <p:cNvPr id="102" name="Group 2148"/>
          <p:cNvGrpSpPr>
            <a:grpSpLocks/>
          </p:cNvGrpSpPr>
          <p:nvPr/>
        </p:nvGrpSpPr>
        <p:grpSpPr bwMode="auto">
          <a:xfrm>
            <a:off x="3533329" y="4508848"/>
            <a:ext cx="2176462" cy="2035175"/>
            <a:chOff x="2233" y="2905"/>
            <a:chExt cx="1371" cy="1282"/>
          </a:xfrm>
        </p:grpSpPr>
        <p:sp>
          <p:nvSpPr>
            <p:cNvPr id="103" name="Rectangle 2149"/>
            <p:cNvSpPr>
              <a:spLocks noChangeArrowheads="1"/>
            </p:cNvSpPr>
            <p:nvPr/>
          </p:nvSpPr>
          <p:spPr bwMode="auto">
            <a:xfrm>
              <a:off x="2233" y="2905"/>
              <a:ext cx="1371" cy="1282"/>
            </a:xfrm>
            <a:prstGeom prst="rect">
              <a:avLst/>
            </a:prstGeom>
            <a:solidFill>
              <a:srgbClr val="FFFFFF"/>
            </a:solidFill>
            <a:ln w="0">
              <a:solidFill>
                <a:srgbClr val="000000"/>
              </a:solidFill>
              <a:miter lim="800000"/>
              <a:headEnd/>
              <a:tailEnd/>
            </a:ln>
          </p:spPr>
          <p:txBody>
            <a:bodyPr/>
            <a:lstStyle/>
            <a:p>
              <a:endParaRPr lang="zh-CN" altLang="zh-CN"/>
            </a:p>
          </p:txBody>
        </p:sp>
        <p:sp>
          <p:nvSpPr>
            <p:cNvPr id="104" name="Rectangle 2150"/>
            <p:cNvSpPr>
              <a:spLocks noChangeArrowheads="1"/>
            </p:cNvSpPr>
            <p:nvPr/>
          </p:nvSpPr>
          <p:spPr bwMode="auto">
            <a:xfrm>
              <a:off x="2376" y="3009"/>
              <a:ext cx="1154" cy="1018"/>
            </a:xfrm>
            <a:prstGeom prst="rect">
              <a:avLst/>
            </a:prstGeom>
            <a:solidFill>
              <a:srgbClr val="FFFFFF"/>
            </a:solidFill>
            <a:ln w="9525">
              <a:noFill/>
              <a:miter lim="800000"/>
              <a:headEnd/>
              <a:tailEnd/>
            </a:ln>
          </p:spPr>
          <p:txBody>
            <a:bodyPr/>
            <a:lstStyle/>
            <a:p>
              <a:endParaRPr lang="zh-CN" altLang="zh-CN"/>
            </a:p>
          </p:txBody>
        </p:sp>
        <p:sp>
          <p:nvSpPr>
            <p:cNvPr id="105" name="Line 2151"/>
            <p:cNvSpPr>
              <a:spLocks noChangeShapeType="1"/>
            </p:cNvSpPr>
            <p:nvPr/>
          </p:nvSpPr>
          <p:spPr bwMode="auto">
            <a:xfrm>
              <a:off x="2376" y="3928"/>
              <a:ext cx="1154" cy="1"/>
            </a:xfrm>
            <a:prstGeom prst="line">
              <a:avLst/>
            </a:prstGeom>
            <a:noFill/>
            <a:ln w="0">
              <a:solidFill>
                <a:srgbClr val="000000"/>
              </a:solidFill>
              <a:round/>
              <a:headEnd/>
              <a:tailEnd/>
            </a:ln>
          </p:spPr>
          <p:txBody>
            <a:bodyPr/>
            <a:lstStyle/>
            <a:p>
              <a:endParaRPr lang="zh-CN" altLang="en-US"/>
            </a:p>
          </p:txBody>
        </p:sp>
        <p:sp>
          <p:nvSpPr>
            <p:cNvPr id="106" name="Line 2152"/>
            <p:cNvSpPr>
              <a:spLocks noChangeShapeType="1"/>
            </p:cNvSpPr>
            <p:nvPr/>
          </p:nvSpPr>
          <p:spPr bwMode="auto">
            <a:xfrm>
              <a:off x="2376" y="3823"/>
              <a:ext cx="1154" cy="1"/>
            </a:xfrm>
            <a:prstGeom prst="line">
              <a:avLst/>
            </a:prstGeom>
            <a:noFill/>
            <a:ln w="0">
              <a:solidFill>
                <a:srgbClr val="000000"/>
              </a:solidFill>
              <a:round/>
              <a:headEnd/>
              <a:tailEnd/>
            </a:ln>
          </p:spPr>
          <p:txBody>
            <a:bodyPr/>
            <a:lstStyle/>
            <a:p>
              <a:endParaRPr lang="zh-CN" altLang="en-US"/>
            </a:p>
          </p:txBody>
        </p:sp>
        <p:sp>
          <p:nvSpPr>
            <p:cNvPr id="107" name="Line 2153"/>
            <p:cNvSpPr>
              <a:spLocks noChangeShapeType="1"/>
            </p:cNvSpPr>
            <p:nvPr/>
          </p:nvSpPr>
          <p:spPr bwMode="auto">
            <a:xfrm>
              <a:off x="2376" y="3725"/>
              <a:ext cx="1154" cy="1"/>
            </a:xfrm>
            <a:prstGeom prst="line">
              <a:avLst/>
            </a:prstGeom>
            <a:noFill/>
            <a:ln w="0">
              <a:solidFill>
                <a:srgbClr val="000000"/>
              </a:solidFill>
              <a:round/>
              <a:headEnd/>
              <a:tailEnd/>
            </a:ln>
          </p:spPr>
          <p:txBody>
            <a:bodyPr/>
            <a:lstStyle/>
            <a:p>
              <a:endParaRPr lang="zh-CN" altLang="en-US"/>
            </a:p>
          </p:txBody>
        </p:sp>
        <p:sp>
          <p:nvSpPr>
            <p:cNvPr id="108" name="Line 2154"/>
            <p:cNvSpPr>
              <a:spLocks noChangeShapeType="1"/>
            </p:cNvSpPr>
            <p:nvPr/>
          </p:nvSpPr>
          <p:spPr bwMode="auto">
            <a:xfrm>
              <a:off x="2376" y="3620"/>
              <a:ext cx="1154" cy="1"/>
            </a:xfrm>
            <a:prstGeom prst="line">
              <a:avLst/>
            </a:prstGeom>
            <a:noFill/>
            <a:ln w="0">
              <a:solidFill>
                <a:srgbClr val="000000"/>
              </a:solidFill>
              <a:round/>
              <a:headEnd/>
              <a:tailEnd/>
            </a:ln>
          </p:spPr>
          <p:txBody>
            <a:bodyPr/>
            <a:lstStyle/>
            <a:p>
              <a:endParaRPr lang="zh-CN" altLang="en-US"/>
            </a:p>
          </p:txBody>
        </p:sp>
        <p:sp>
          <p:nvSpPr>
            <p:cNvPr id="109" name="Line 2155"/>
            <p:cNvSpPr>
              <a:spLocks noChangeShapeType="1"/>
            </p:cNvSpPr>
            <p:nvPr/>
          </p:nvSpPr>
          <p:spPr bwMode="auto">
            <a:xfrm>
              <a:off x="2376" y="3521"/>
              <a:ext cx="1154" cy="1"/>
            </a:xfrm>
            <a:prstGeom prst="line">
              <a:avLst/>
            </a:prstGeom>
            <a:noFill/>
            <a:ln w="0">
              <a:solidFill>
                <a:srgbClr val="000000"/>
              </a:solidFill>
              <a:round/>
              <a:headEnd/>
              <a:tailEnd/>
            </a:ln>
          </p:spPr>
          <p:txBody>
            <a:bodyPr/>
            <a:lstStyle/>
            <a:p>
              <a:endParaRPr lang="zh-CN" altLang="en-US"/>
            </a:p>
          </p:txBody>
        </p:sp>
        <p:sp>
          <p:nvSpPr>
            <p:cNvPr id="110" name="Line 2156"/>
            <p:cNvSpPr>
              <a:spLocks noChangeShapeType="1"/>
            </p:cNvSpPr>
            <p:nvPr/>
          </p:nvSpPr>
          <p:spPr bwMode="auto">
            <a:xfrm>
              <a:off x="2376" y="3416"/>
              <a:ext cx="1154" cy="1"/>
            </a:xfrm>
            <a:prstGeom prst="line">
              <a:avLst/>
            </a:prstGeom>
            <a:noFill/>
            <a:ln w="0">
              <a:solidFill>
                <a:srgbClr val="000000"/>
              </a:solidFill>
              <a:round/>
              <a:headEnd/>
              <a:tailEnd/>
            </a:ln>
          </p:spPr>
          <p:txBody>
            <a:bodyPr/>
            <a:lstStyle/>
            <a:p>
              <a:endParaRPr lang="zh-CN" altLang="en-US"/>
            </a:p>
          </p:txBody>
        </p:sp>
        <p:sp>
          <p:nvSpPr>
            <p:cNvPr id="111" name="Line 2157"/>
            <p:cNvSpPr>
              <a:spLocks noChangeShapeType="1"/>
            </p:cNvSpPr>
            <p:nvPr/>
          </p:nvSpPr>
          <p:spPr bwMode="auto">
            <a:xfrm>
              <a:off x="2376" y="3318"/>
              <a:ext cx="1154" cy="1"/>
            </a:xfrm>
            <a:prstGeom prst="line">
              <a:avLst/>
            </a:prstGeom>
            <a:noFill/>
            <a:ln w="0">
              <a:solidFill>
                <a:srgbClr val="000000"/>
              </a:solidFill>
              <a:round/>
              <a:headEnd/>
              <a:tailEnd/>
            </a:ln>
          </p:spPr>
          <p:txBody>
            <a:bodyPr/>
            <a:lstStyle/>
            <a:p>
              <a:endParaRPr lang="zh-CN" altLang="en-US"/>
            </a:p>
          </p:txBody>
        </p:sp>
        <p:sp>
          <p:nvSpPr>
            <p:cNvPr id="112" name="Line 2158"/>
            <p:cNvSpPr>
              <a:spLocks noChangeShapeType="1"/>
            </p:cNvSpPr>
            <p:nvPr/>
          </p:nvSpPr>
          <p:spPr bwMode="auto">
            <a:xfrm>
              <a:off x="2376" y="3213"/>
              <a:ext cx="1154" cy="1"/>
            </a:xfrm>
            <a:prstGeom prst="line">
              <a:avLst/>
            </a:prstGeom>
            <a:noFill/>
            <a:ln w="0">
              <a:solidFill>
                <a:srgbClr val="000000"/>
              </a:solidFill>
              <a:round/>
              <a:headEnd/>
              <a:tailEnd/>
            </a:ln>
          </p:spPr>
          <p:txBody>
            <a:bodyPr/>
            <a:lstStyle/>
            <a:p>
              <a:endParaRPr lang="zh-CN" altLang="en-US"/>
            </a:p>
          </p:txBody>
        </p:sp>
        <p:sp>
          <p:nvSpPr>
            <p:cNvPr id="113" name="Line 2159"/>
            <p:cNvSpPr>
              <a:spLocks noChangeShapeType="1"/>
            </p:cNvSpPr>
            <p:nvPr/>
          </p:nvSpPr>
          <p:spPr bwMode="auto">
            <a:xfrm>
              <a:off x="2376" y="3114"/>
              <a:ext cx="1154" cy="1"/>
            </a:xfrm>
            <a:prstGeom prst="line">
              <a:avLst/>
            </a:prstGeom>
            <a:noFill/>
            <a:ln w="0">
              <a:solidFill>
                <a:srgbClr val="000000"/>
              </a:solidFill>
              <a:round/>
              <a:headEnd/>
              <a:tailEnd/>
            </a:ln>
          </p:spPr>
          <p:txBody>
            <a:bodyPr/>
            <a:lstStyle/>
            <a:p>
              <a:endParaRPr lang="zh-CN" altLang="en-US"/>
            </a:p>
          </p:txBody>
        </p:sp>
        <p:sp>
          <p:nvSpPr>
            <p:cNvPr id="114" name="Line 2160"/>
            <p:cNvSpPr>
              <a:spLocks noChangeShapeType="1"/>
            </p:cNvSpPr>
            <p:nvPr/>
          </p:nvSpPr>
          <p:spPr bwMode="auto">
            <a:xfrm>
              <a:off x="2376" y="3009"/>
              <a:ext cx="1154" cy="1"/>
            </a:xfrm>
            <a:prstGeom prst="line">
              <a:avLst/>
            </a:prstGeom>
            <a:noFill/>
            <a:ln w="0">
              <a:solidFill>
                <a:srgbClr val="000000"/>
              </a:solidFill>
              <a:round/>
              <a:headEnd/>
              <a:tailEnd/>
            </a:ln>
          </p:spPr>
          <p:txBody>
            <a:bodyPr/>
            <a:lstStyle/>
            <a:p>
              <a:endParaRPr lang="zh-CN" altLang="en-US"/>
            </a:p>
          </p:txBody>
        </p:sp>
        <p:sp>
          <p:nvSpPr>
            <p:cNvPr id="115" name="Line 2161"/>
            <p:cNvSpPr>
              <a:spLocks noChangeShapeType="1"/>
            </p:cNvSpPr>
            <p:nvPr/>
          </p:nvSpPr>
          <p:spPr bwMode="auto">
            <a:xfrm>
              <a:off x="2495" y="3009"/>
              <a:ext cx="1" cy="1018"/>
            </a:xfrm>
            <a:prstGeom prst="line">
              <a:avLst/>
            </a:prstGeom>
            <a:noFill/>
            <a:ln w="0">
              <a:solidFill>
                <a:srgbClr val="000000"/>
              </a:solidFill>
              <a:round/>
              <a:headEnd/>
              <a:tailEnd/>
            </a:ln>
          </p:spPr>
          <p:txBody>
            <a:bodyPr/>
            <a:lstStyle/>
            <a:p>
              <a:endParaRPr lang="zh-CN" altLang="en-US"/>
            </a:p>
          </p:txBody>
        </p:sp>
        <p:sp>
          <p:nvSpPr>
            <p:cNvPr id="116" name="Line 2162"/>
            <p:cNvSpPr>
              <a:spLocks noChangeShapeType="1"/>
            </p:cNvSpPr>
            <p:nvPr/>
          </p:nvSpPr>
          <p:spPr bwMode="auto">
            <a:xfrm>
              <a:off x="2607" y="3009"/>
              <a:ext cx="1" cy="1018"/>
            </a:xfrm>
            <a:prstGeom prst="line">
              <a:avLst/>
            </a:prstGeom>
            <a:noFill/>
            <a:ln w="0">
              <a:solidFill>
                <a:srgbClr val="000000"/>
              </a:solidFill>
              <a:round/>
              <a:headEnd/>
              <a:tailEnd/>
            </a:ln>
          </p:spPr>
          <p:txBody>
            <a:bodyPr/>
            <a:lstStyle/>
            <a:p>
              <a:endParaRPr lang="zh-CN" altLang="en-US"/>
            </a:p>
          </p:txBody>
        </p:sp>
        <p:sp>
          <p:nvSpPr>
            <p:cNvPr id="117" name="Line 2163"/>
            <p:cNvSpPr>
              <a:spLocks noChangeShapeType="1"/>
            </p:cNvSpPr>
            <p:nvPr/>
          </p:nvSpPr>
          <p:spPr bwMode="auto">
            <a:xfrm>
              <a:off x="2725" y="3009"/>
              <a:ext cx="1" cy="1018"/>
            </a:xfrm>
            <a:prstGeom prst="line">
              <a:avLst/>
            </a:prstGeom>
            <a:noFill/>
            <a:ln w="0">
              <a:solidFill>
                <a:srgbClr val="000000"/>
              </a:solidFill>
              <a:round/>
              <a:headEnd/>
              <a:tailEnd/>
            </a:ln>
          </p:spPr>
          <p:txBody>
            <a:bodyPr/>
            <a:lstStyle/>
            <a:p>
              <a:endParaRPr lang="zh-CN" altLang="en-US"/>
            </a:p>
          </p:txBody>
        </p:sp>
        <p:sp>
          <p:nvSpPr>
            <p:cNvPr id="118" name="Line 2164"/>
            <p:cNvSpPr>
              <a:spLocks noChangeShapeType="1"/>
            </p:cNvSpPr>
            <p:nvPr/>
          </p:nvSpPr>
          <p:spPr bwMode="auto">
            <a:xfrm>
              <a:off x="2838" y="3009"/>
              <a:ext cx="1" cy="1018"/>
            </a:xfrm>
            <a:prstGeom prst="line">
              <a:avLst/>
            </a:prstGeom>
            <a:noFill/>
            <a:ln w="0">
              <a:solidFill>
                <a:srgbClr val="000000"/>
              </a:solidFill>
              <a:round/>
              <a:headEnd/>
              <a:tailEnd/>
            </a:ln>
          </p:spPr>
          <p:txBody>
            <a:bodyPr/>
            <a:lstStyle/>
            <a:p>
              <a:endParaRPr lang="zh-CN" altLang="en-US"/>
            </a:p>
          </p:txBody>
        </p:sp>
        <p:sp>
          <p:nvSpPr>
            <p:cNvPr id="119" name="Line 2165"/>
            <p:cNvSpPr>
              <a:spLocks noChangeShapeType="1"/>
            </p:cNvSpPr>
            <p:nvPr/>
          </p:nvSpPr>
          <p:spPr bwMode="auto">
            <a:xfrm>
              <a:off x="2956" y="3009"/>
              <a:ext cx="1" cy="1018"/>
            </a:xfrm>
            <a:prstGeom prst="line">
              <a:avLst/>
            </a:prstGeom>
            <a:noFill/>
            <a:ln w="0">
              <a:solidFill>
                <a:srgbClr val="000000"/>
              </a:solidFill>
              <a:round/>
              <a:headEnd/>
              <a:tailEnd/>
            </a:ln>
          </p:spPr>
          <p:txBody>
            <a:bodyPr/>
            <a:lstStyle/>
            <a:p>
              <a:endParaRPr lang="zh-CN" altLang="en-US"/>
            </a:p>
          </p:txBody>
        </p:sp>
        <p:sp>
          <p:nvSpPr>
            <p:cNvPr id="120" name="Line 2166"/>
            <p:cNvSpPr>
              <a:spLocks noChangeShapeType="1"/>
            </p:cNvSpPr>
            <p:nvPr/>
          </p:nvSpPr>
          <p:spPr bwMode="auto">
            <a:xfrm>
              <a:off x="3068" y="3009"/>
              <a:ext cx="1" cy="1018"/>
            </a:xfrm>
            <a:prstGeom prst="line">
              <a:avLst/>
            </a:prstGeom>
            <a:noFill/>
            <a:ln w="0">
              <a:solidFill>
                <a:srgbClr val="000000"/>
              </a:solidFill>
              <a:round/>
              <a:headEnd/>
              <a:tailEnd/>
            </a:ln>
          </p:spPr>
          <p:txBody>
            <a:bodyPr/>
            <a:lstStyle/>
            <a:p>
              <a:endParaRPr lang="zh-CN" altLang="en-US"/>
            </a:p>
          </p:txBody>
        </p:sp>
        <p:sp>
          <p:nvSpPr>
            <p:cNvPr id="121" name="Line 2167"/>
            <p:cNvSpPr>
              <a:spLocks noChangeShapeType="1"/>
            </p:cNvSpPr>
            <p:nvPr/>
          </p:nvSpPr>
          <p:spPr bwMode="auto">
            <a:xfrm>
              <a:off x="3187" y="3009"/>
              <a:ext cx="1" cy="1018"/>
            </a:xfrm>
            <a:prstGeom prst="line">
              <a:avLst/>
            </a:prstGeom>
            <a:noFill/>
            <a:ln w="0">
              <a:solidFill>
                <a:srgbClr val="000000"/>
              </a:solidFill>
              <a:round/>
              <a:headEnd/>
              <a:tailEnd/>
            </a:ln>
          </p:spPr>
          <p:txBody>
            <a:bodyPr/>
            <a:lstStyle/>
            <a:p>
              <a:endParaRPr lang="zh-CN" altLang="en-US"/>
            </a:p>
          </p:txBody>
        </p:sp>
        <p:sp>
          <p:nvSpPr>
            <p:cNvPr id="122" name="Line 2168"/>
            <p:cNvSpPr>
              <a:spLocks noChangeShapeType="1"/>
            </p:cNvSpPr>
            <p:nvPr/>
          </p:nvSpPr>
          <p:spPr bwMode="auto">
            <a:xfrm>
              <a:off x="3299" y="3009"/>
              <a:ext cx="1" cy="1018"/>
            </a:xfrm>
            <a:prstGeom prst="line">
              <a:avLst/>
            </a:prstGeom>
            <a:noFill/>
            <a:ln w="0">
              <a:solidFill>
                <a:srgbClr val="000000"/>
              </a:solidFill>
              <a:round/>
              <a:headEnd/>
              <a:tailEnd/>
            </a:ln>
          </p:spPr>
          <p:txBody>
            <a:bodyPr/>
            <a:lstStyle/>
            <a:p>
              <a:endParaRPr lang="zh-CN" altLang="en-US"/>
            </a:p>
          </p:txBody>
        </p:sp>
        <p:sp>
          <p:nvSpPr>
            <p:cNvPr id="123" name="Line 2169"/>
            <p:cNvSpPr>
              <a:spLocks noChangeShapeType="1"/>
            </p:cNvSpPr>
            <p:nvPr/>
          </p:nvSpPr>
          <p:spPr bwMode="auto">
            <a:xfrm>
              <a:off x="3417" y="3009"/>
              <a:ext cx="1" cy="1018"/>
            </a:xfrm>
            <a:prstGeom prst="line">
              <a:avLst/>
            </a:prstGeom>
            <a:noFill/>
            <a:ln w="0">
              <a:solidFill>
                <a:srgbClr val="000000"/>
              </a:solidFill>
              <a:round/>
              <a:headEnd/>
              <a:tailEnd/>
            </a:ln>
          </p:spPr>
          <p:txBody>
            <a:bodyPr/>
            <a:lstStyle/>
            <a:p>
              <a:endParaRPr lang="zh-CN" altLang="en-US"/>
            </a:p>
          </p:txBody>
        </p:sp>
        <p:sp>
          <p:nvSpPr>
            <p:cNvPr id="124" name="Line 2170"/>
            <p:cNvSpPr>
              <a:spLocks noChangeShapeType="1"/>
            </p:cNvSpPr>
            <p:nvPr/>
          </p:nvSpPr>
          <p:spPr bwMode="auto">
            <a:xfrm>
              <a:off x="3530" y="3009"/>
              <a:ext cx="1" cy="1018"/>
            </a:xfrm>
            <a:prstGeom prst="line">
              <a:avLst/>
            </a:prstGeom>
            <a:noFill/>
            <a:ln w="0">
              <a:solidFill>
                <a:srgbClr val="000000"/>
              </a:solidFill>
              <a:round/>
              <a:headEnd/>
              <a:tailEnd/>
            </a:ln>
          </p:spPr>
          <p:txBody>
            <a:bodyPr/>
            <a:lstStyle/>
            <a:p>
              <a:endParaRPr lang="zh-CN" altLang="en-US"/>
            </a:p>
          </p:txBody>
        </p:sp>
        <p:sp>
          <p:nvSpPr>
            <p:cNvPr id="125" name="Rectangle 2171"/>
            <p:cNvSpPr>
              <a:spLocks noChangeArrowheads="1"/>
            </p:cNvSpPr>
            <p:nvPr/>
          </p:nvSpPr>
          <p:spPr bwMode="auto">
            <a:xfrm>
              <a:off x="2376" y="3009"/>
              <a:ext cx="1154" cy="1018"/>
            </a:xfrm>
            <a:prstGeom prst="rect">
              <a:avLst/>
            </a:prstGeom>
            <a:noFill/>
            <a:ln w="9525">
              <a:solidFill>
                <a:srgbClr val="000000"/>
              </a:solidFill>
              <a:miter lim="800000"/>
              <a:headEnd/>
              <a:tailEnd/>
            </a:ln>
          </p:spPr>
          <p:txBody>
            <a:bodyPr/>
            <a:lstStyle/>
            <a:p>
              <a:endParaRPr lang="zh-CN" altLang="zh-CN"/>
            </a:p>
          </p:txBody>
        </p:sp>
        <p:sp>
          <p:nvSpPr>
            <p:cNvPr id="126" name="Line 2172"/>
            <p:cNvSpPr>
              <a:spLocks noChangeShapeType="1"/>
            </p:cNvSpPr>
            <p:nvPr/>
          </p:nvSpPr>
          <p:spPr bwMode="auto">
            <a:xfrm>
              <a:off x="2376" y="3009"/>
              <a:ext cx="1" cy="1018"/>
            </a:xfrm>
            <a:prstGeom prst="line">
              <a:avLst/>
            </a:prstGeom>
            <a:noFill/>
            <a:ln w="0">
              <a:solidFill>
                <a:srgbClr val="000000"/>
              </a:solidFill>
              <a:round/>
              <a:headEnd/>
              <a:tailEnd/>
            </a:ln>
          </p:spPr>
          <p:txBody>
            <a:bodyPr/>
            <a:lstStyle/>
            <a:p>
              <a:endParaRPr lang="zh-CN" altLang="en-US"/>
            </a:p>
          </p:txBody>
        </p:sp>
        <p:sp>
          <p:nvSpPr>
            <p:cNvPr id="127" name="Line 2173"/>
            <p:cNvSpPr>
              <a:spLocks noChangeShapeType="1"/>
            </p:cNvSpPr>
            <p:nvPr/>
          </p:nvSpPr>
          <p:spPr bwMode="auto">
            <a:xfrm>
              <a:off x="2364" y="4027"/>
              <a:ext cx="12" cy="1"/>
            </a:xfrm>
            <a:prstGeom prst="line">
              <a:avLst/>
            </a:prstGeom>
            <a:noFill/>
            <a:ln w="0">
              <a:solidFill>
                <a:srgbClr val="000000"/>
              </a:solidFill>
              <a:round/>
              <a:headEnd/>
              <a:tailEnd/>
            </a:ln>
          </p:spPr>
          <p:txBody>
            <a:bodyPr/>
            <a:lstStyle/>
            <a:p>
              <a:endParaRPr lang="zh-CN" altLang="en-US"/>
            </a:p>
          </p:txBody>
        </p:sp>
        <p:sp>
          <p:nvSpPr>
            <p:cNvPr id="128" name="Line 2174"/>
            <p:cNvSpPr>
              <a:spLocks noChangeShapeType="1"/>
            </p:cNvSpPr>
            <p:nvPr/>
          </p:nvSpPr>
          <p:spPr bwMode="auto">
            <a:xfrm>
              <a:off x="2364" y="3928"/>
              <a:ext cx="12" cy="1"/>
            </a:xfrm>
            <a:prstGeom prst="line">
              <a:avLst/>
            </a:prstGeom>
            <a:noFill/>
            <a:ln w="0">
              <a:solidFill>
                <a:srgbClr val="000000"/>
              </a:solidFill>
              <a:round/>
              <a:headEnd/>
              <a:tailEnd/>
            </a:ln>
          </p:spPr>
          <p:txBody>
            <a:bodyPr/>
            <a:lstStyle/>
            <a:p>
              <a:endParaRPr lang="zh-CN" altLang="en-US"/>
            </a:p>
          </p:txBody>
        </p:sp>
        <p:sp>
          <p:nvSpPr>
            <p:cNvPr id="129" name="Line 2175"/>
            <p:cNvSpPr>
              <a:spLocks noChangeShapeType="1"/>
            </p:cNvSpPr>
            <p:nvPr/>
          </p:nvSpPr>
          <p:spPr bwMode="auto">
            <a:xfrm>
              <a:off x="2364" y="3823"/>
              <a:ext cx="12" cy="1"/>
            </a:xfrm>
            <a:prstGeom prst="line">
              <a:avLst/>
            </a:prstGeom>
            <a:noFill/>
            <a:ln w="0">
              <a:solidFill>
                <a:srgbClr val="000000"/>
              </a:solidFill>
              <a:round/>
              <a:headEnd/>
              <a:tailEnd/>
            </a:ln>
          </p:spPr>
          <p:txBody>
            <a:bodyPr/>
            <a:lstStyle/>
            <a:p>
              <a:endParaRPr lang="zh-CN" altLang="en-US"/>
            </a:p>
          </p:txBody>
        </p:sp>
        <p:sp>
          <p:nvSpPr>
            <p:cNvPr id="130" name="Line 2176"/>
            <p:cNvSpPr>
              <a:spLocks noChangeShapeType="1"/>
            </p:cNvSpPr>
            <p:nvPr/>
          </p:nvSpPr>
          <p:spPr bwMode="auto">
            <a:xfrm>
              <a:off x="2364" y="3725"/>
              <a:ext cx="12" cy="1"/>
            </a:xfrm>
            <a:prstGeom prst="line">
              <a:avLst/>
            </a:prstGeom>
            <a:noFill/>
            <a:ln w="0">
              <a:solidFill>
                <a:srgbClr val="000000"/>
              </a:solidFill>
              <a:round/>
              <a:headEnd/>
              <a:tailEnd/>
            </a:ln>
          </p:spPr>
          <p:txBody>
            <a:bodyPr/>
            <a:lstStyle/>
            <a:p>
              <a:endParaRPr lang="zh-CN" altLang="en-US"/>
            </a:p>
          </p:txBody>
        </p:sp>
        <p:sp>
          <p:nvSpPr>
            <p:cNvPr id="131" name="Line 2177"/>
            <p:cNvSpPr>
              <a:spLocks noChangeShapeType="1"/>
            </p:cNvSpPr>
            <p:nvPr/>
          </p:nvSpPr>
          <p:spPr bwMode="auto">
            <a:xfrm>
              <a:off x="2364" y="3620"/>
              <a:ext cx="12" cy="1"/>
            </a:xfrm>
            <a:prstGeom prst="line">
              <a:avLst/>
            </a:prstGeom>
            <a:noFill/>
            <a:ln w="0">
              <a:solidFill>
                <a:srgbClr val="000000"/>
              </a:solidFill>
              <a:round/>
              <a:headEnd/>
              <a:tailEnd/>
            </a:ln>
          </p:spPr>
          <p:txBody>
            <a:bodyPr/>
            <a:lstStyle/>
            <a:p>
              <a:endParaRPr lang="zh-CN" altLang="en-US"/>
            </a:p>
          </p:txBody>
        </p:sp>
        <p:sp>
          <p:nvSpPr>
            <p:cNvPr id="132" name="Line 2178"/>
            <p:cNvSpPr>
              <a:spLocks noChangeShapeType="1"/>
            </p:cNvSpPr>
            <p:nvPr/>
          </p:nvSpPr>
          <p:spPr bwMode="auto">
            <a:xfrm>
              <a:off x="2364" y="3521"/>
              <a:ext cx="12" cy="1"/>
            </a:xfrm>
            <a:prstGeom prst="line">
              <a:avLst/>
            </a:prstGeom>
            <a:noFill/>
            <a:ln w="0">
              <a:solidFill>
                <a:srgbClr val="000000"/>
              </a:solidFill>
              <a:round/>
              <a:headEnd/>
              <a:tailEnd/>
            </a:ln>
          </p:spPr>
          <p:txBody>
            <a:bodyPr/>
            <a:lstStyle/>
            <a:p>
              <a:endParaRPr lang="zh-CN" altLang="en-US"/>
            </a:p>
          </p:txBody>
        </p:sp>
        <p:sp>
          <p:nvSpPr>
            <p:cNvPr id="133" name="Line 2179"/>
            <p:cNvSpPr>
              <a:spLocks noChangeShapeType="1"/>
            </p:cNvSpPr>
            <p:nvPr/>
          </p:nvSpPr>
          <p:spPr bwMode="auto">
            <a:xfrm>
              <a:off x="2364" y="3416"/>
              <a:ext cx="12" cy="1"/>
            </a:xfrm>
            <a:prstGeom prst="line">
              <a:avLst/>
            </a:prstGeom>
            <a:noFill/>
            <a:ln w="0">
              <a:solidFill>
                <a:srgbClr val="000000"/>
              </a:solidFill>
              <a:round/>
              <a:headEnd/>
              <a:tailEnd/>
            </a:ln>
          </p:spPr>
          <p:txBody>
            <a:bodyPr/>
            <a:lstStyle/>
            <a:p>
              <a:endParaRPr lang="zh-CN" altLang="en-US"/>
            </a:p>
          </p:txBody>
        </p:sp>
        <p:sp>
          <p:nvSpPr>
            <p:cNvPr id="134" name="Line 2180"/>
            <p:cNvSpPr>
              <a:spLocks noChangeShapeType="1"/>
            </p:cNvSpPr>
            <p:nvPr/>
          </p:nvSpPr>
          <p:spPr bwMode="auto">
            <a:xfrm>
              <a:off x="2364" y="3318"/>
              <a:ext cx="12" cy="1"/>
            </a:xfrm>
            <a:prstGeom prst="line">
              <a:avLst/>
            </a:prstGeom>
            <a:noFill/>
            <a:ln w="0">
              <a:solidFill>
                <a:srgbClr val="000000"/>
              </a:solidFill>
              <a:round/>
              <a:headEnd/>
              <a:tailEnd/>
            </a:ln>
          </p:spPr>
          <p:txBody>
            <a:bodyPr/>
            <a:lstStyle/>
            <a:p>
              <a:endParaRPr lang="zh-CN" altLang="en-US"/>
            </a:p>
          </p:txBody>
        </p:sp>
        <p:sp>
          <p:nvSpPr>
            <p:cNvPr id="135" name="Line 2181"/>
            <p:cNvSpPr>
              <a:spLocks noChangeShapeType="1"/>
            </p:cNvSpPr>
            <p:nvPr/>
          </p:nvSpPr>
          <p:spPr bwMode="auto">
            <a:xfrm>
              <a:off x="2364" y="3213"/>
              <a:ext cx="12" cy="1"/>
            </a:xfrm>
            <a:prstGeom prst="line">
              <a:avLst/>
            </a:prstGeom>
            <a:noFill/>
            <a:ln w="0">
              <a:solidFill>
                <a:srgbClr val="000000"/>
              </a:solidFill>
              <a:round/>
              <a:headEnd/>
              <a:tailEnd/>
            </a:ln>
          </p:spPr>
          <p:txBody>
            <a:bodyPr/>
            <a:lstStyle/>
            <a:p>
              <a:endParaRPr lang="zh-CN" altLang="en-US"/>
            </a:p>
          </p:txBody>
        </p:sp>
        <p:sp>
          <p:nvSpPr>
            <p:cNvPr id="136" name="Line 2182"/>
            <p:cNvSpPr>
              <a:spLocks noChangeShapeType="1"/>
            </p:cNvSpPr>
            <p:nvPr/>
          </p:nvSpPr>
          <p:spPr bwMode="auto">
            <a:xfrm>
              <a:off x="2364" y="3114"/>
              <a:ext cx="12" cy="1"/>
            </a:xfrm>
            <a:prstGeom prst="line">
              <a:avLst/>
            </a:prstGeom>
            <a:noFill/>
            <a:ln w="0">
              <a:solidFill>
                <a:srgbClr val="000000"/>
              </a:solidFill>
              <a:round/>
              <a:headEnd/>
              <a:tailEnd/>
            </a:ln>
          </p:spPr>
          <p:txBody>
            <a:bodyPr/>
            <a:lstStyle/>
            <a:p>
              <a:endParaRPr lang="zh-CN" altLang="en-US"/>
            </a:p>
          </p:txBody>
        </p:sp>
        <p:sp>
          <p:nvSpPr>
            <p:cNvPr id="137" name="Line 2183"/>
            <p:cNvSpPr>
              <a:spLocks noChangeShapeType="1"/>
            </p:cNvSpPr>
            <p:nvPr/>
          </p:nvSpPr>
          <p:spPr bwMode="auto">
            <a:xfrm>
              <a:off x="2364" y="3009"/>
              <a:ext cx="12" cy="1"/>
            </a:xfrm>
            <a:prstGeom prst="line">
              <a:avLst/>
            </a:prstGeom>
            <a:noFill/>
            <a:ln w="0">
              <a:solidFill>
                <a:srgbClr val="000000"/>
              </a:solidFill>
              <a:round/>
              <a:headEnd/>
              <a:tailEnd/>
            </a:ln>
          </p:spPr>
          <p:txBody>
            <a:bodyPr/>
            <a:lstStyle/>
            <a:p>
              <a:endParaRPr lang="zh-CN" altLang="en-US"/>
            </a:p>
          </p:txBody>
        </p:sp>
        <p:sp>
          <p:nvSpPr>
            <p:cNvPr id="138" name="Line 2184"/>
            <p:cNvSpPr>
              <a:spLocks noChangeShapeType="1"/>
            </p:cNvSpPr>
            <p:nvPr/>
          </p:nvSpPr>
          <p:spPr bwMode="auto">
            <a:xfrm>
              <a:off x="2376" y="4027"/>
              <a:ext cx="1154" cy="1"/>
            </a:xfrm>
            <a:prstGeom prst="line">
              <a:avLst/>
            </a:prstGeom>
            <a:noFill/>
            <a:ln w="0">
              <a:solidFill>
                <a:srgbClr val="000000"/>
              </a:solidFill>
              <a:round/>
              <a:headEnd/>
              <a:tailEnd/>
            </a:ln>
          </p:spPr>
          <p:txBody>
            <a:bodyPr/>
            <a:lstStyle/>
            <a:p>
              <a:endParaRPr lang="zh-CN" altLang="en-US"/>
            </a:p>
          </p:txBody>
        </p:sp>
        <p:sp>
          <p:nvSpPr>
            <p:cNvPr id="139" name="Line 2185"/>
            <p:cNvSpPr>
              <a:spLocks noChangeShapeType="1"/>
            </p:cNvSpPr>
            <p:nvPr/>
          </p:nvSpPr>
          <p:spPr bwMode="auto">
            <a:xfrm flipV="1">
              <a:off x="2376" y="4027"/>
              <a:ext cx="1" cy="12"/>
            </a:xfrm>
            <a:prstGeom prst="line">
              <a:avLst/>
            </a:prstGeom>
            <a:noFill/>
            <a:ln w="0">
              <a:solidFill>
                <a:srgbClr val="000000"/>
              </a:solidFill>
              <a:round/>
              <a:headEnd/>
              <a:tailEnd/>
            </a:ln>
          </p:spPr>
          <p:txBody>
            <a:bodyPr/>
            <a:lstStyle/>
            <a:p>
              <a:endParaRPr lang="zh-CN" altLang="en-US"/>
            </a:p>
          </p:txBody>
        </p:sp>
        <p:sp>
          <p:nvSpPr>
            <p:cNvPr id="140" name="Line 2186"/>
            <p:cNvSpPr>
              <a:spLocks noChangeShapeType="1"/>
            </p:cNvSpPr>
            <p:nvPr/>
          </p:nvSpPr>
          <p:spPr bwMode="auto">
            <a:xfrm flipV="1">
              <a:off x="2495" y="4027"/>
              <a:ext cx="1" cy="12"/>
            </a:xfrm>
            <a:prstGeom prst="line">
              <a:avLst/>
            </a:prstGeom>
            <a:noFill/>
            <a:ln w="0">
              <a:solidFill>
                <a:srgbClr val="000000"/>
              </a:solidFill>
              <a:round/>
              <a:headEnd/>
              <a:tailEnd/>
            </a:ln>
          </p:spPr>
          <p:txBody>
            <a:bodyPr/>
            <a:lstStyle/>
            <a:p>
              <a:endParaRPr lang="zh-CN" altLang="en-US"/>
            </a:p>
          </p:txBody>
        </p:sp>
        <p:sp>
          <p:nvSpPr>
            <p:cNvPr id="141" name="Line 2187"/>
            <p:cNvSpPr>
              <a:spLocks noChangeShapeType="1"/>
            </p:cNvSpPr>
            <p:nvPr/>
          </p:nvSpPr>
          <p:spPr bwMode="auto">
            <a:xfrm flipV="1">
              <a:off x="2607" y="4027"/>
              <a:ext cx="1" cy="12"/>
            </a:xfrm>
            <a:prstGeom prst="line">
              <a:avLst/>
            </a:prstGeom>
            <a:noFill/>
            <a:ln w="0">
              <a:solidFill>
                <a:srgbClr val="000000"/>
              </a:solidFill>
              <a:round/>
              <a:headEnd/>
              <a:tailEnd/>
            </a:ln>
          </p:spPr>
          <p:txBody>
            <a:bodyPr/>
            <a:lstStyle/>
            <a:p>
              <a:endParaRPr lang="zh-CN" altLang="en-US"/>
            </a:p>
          </p:txBody>
        </p:sp>
        <p:sp>
          <p:nvSpPr>
            <p:cNvPr id="142" name="Line 2188"/>
            <p:cNvSpPr>
              <a:spLocks noChangeShapeType="1"/>
            </p:cNvSpPr>
            <p:nvPr/>
          </p:nvSpPr>
          <p:spPr bwMode="auto">
            <a:xfrm flipV="1">
              <a:off x="2725" y="4027"/>
              <a:ext cx="1" cy="12"/>
            </a:xfrm>
            <a:prstGeom prst="line">
              <a:avLst/>
            </a:prstGeom>
            <a:noFill/>
            <a:ln w="0">
              <a:solidFill>
                <a:srgbClr val="000000"/>
              </a:solidFill>
              <a:round/>
              <a:headEnd/>
              <a:tailEnd/>
            </a:ln>
          </p:spPr>
          <p:txBody>
            <a:bodyPr/>
            <a:lstStyle/>
            <a:p>
              <a:endParaRPr lang="zh-CN" altLang="en-US"/>
            </a:p>
          </p:txBody>
        </p:sp>
        <p:sp>
          <p:nvSpPr>
            <p:cNvPr id="143" name="Line 2189"/>
            <p:cNvSpPr>
              <a:spLocks noChangeShapeType="1"/>
            </p:cNvSpPr>
            <p:nvPr/>
          </p:nvSpPr>
          <p:spPr bwMode="auto">
            <a:xfrm flipV="1">
              <a:off x="2838" y="4027"/>
              <a:ext cx="1" cy="12"/>
            </a:xfrm>
            <a:prstGeom prst="line">
              <a:avLst/>
            </a:prstGeom>
            <a:noFill/>
            <a:ln w="0">
              <a:solidFill>
                <a:srgbClr val="000000"/>
              </a:solidFill>
              <a:round/>
              <a:headEnd/>
              <a:tailEnd/>
            </a:ln>
          </p:spPr>
          <p:txBody>
            <a:bodyPr/>
            <a:lstStyle/>
            <a:p>
              <a:endParaRPr lang="zh-CN" altLang="en-US"/>
            </a:p>
          </p:txBody>
        </p:sp>
        <p:sp>
          <p:nvSpPr>
            <p:cNvPr id="144" name="Line 2190"/>
            <p:cNvSpPr>
              <a:spLocks noChangeShapeType="1"/>
            </p:cNvSpPr>
            <p:nvPr/>
          </p:nvSpPr>
          <p:spPr bwMode="auto">
            <a:xfrm flipV="1">
              <a:off x="2956" y="4027"/>
              <a:ext cx="1" cy="12"/>
            </a:xfrm>
            <a:prstGeom prst="line">
              <a:avLst/>
            </a:prstGeom>
            <a:noFill/>
            <a:ln w="0">
              <a:solidFill>
                <a:srgbClr val="000000"/>
              </a:solidFill>
              <a:round/>
              <a:headEnd/>
              <a:tailEnd/>
            </a:ln>
          </p:spPr>
          <p:txBody>
            <a:bodyPr/>
            <a:lstStyle/>
            <a:p>
              <a:endParaRPr lang="zh-CN" altLang="en-US"/>
            </a:p>
          </p:txBody>
        </p:sp>
        <p:sp>
          <p:nvSpPr>
            <p:cNvPr id="145" name="Line 2191"/>
            <p:cNvSpPr>
              <a:spLocks noChangeShapeType="1"/>
            </p:cNvSpPr>
            <p:nvPr/>
          </p:nvSpPr>
          <p:spPr bwMode="auto">
            <a:xfrm flipV="1">
              <a:off x="3068" y="4027"/>
              <a:ext cx="1" cy="12"/>
            </a:xfrm>
            <a:prstGeom prst="line">
              <a:avLst/>
            </a:prstGeom>
            <a:noFill/>
            <a:ln w="0">
              <a:solidFill>
                <a:srgbClr val="000000"/>
              </a:solidFill>
              <a:round/>
              <a:headEnd/>
              <a:tailEnd/>
            </a:ln>
          </p:spPr>
          <p:txBody>
            <a:bodyPr/>
            <a:lstStyle/>
            <a:p>
              <a:endParaRPr lang="zh-CN" altLang="en-US"/>
            </a:p>
          </p:txBody>
        </p:sp>
        <p:sp>
          <p:nvSpPr>
            <p:cNvPr id="146" name="Line 2192"/>
            <p:cNvSpPr>
              <a:spLocks noChangeShapeType="1"/>
            </p:cNvSpPr>
            <p:nvPr/>
          </p:nvSpPr>
          <p:spPr bwMode="auto">
            <a:xfrm flipV="1">
              <a:off x="3187" y="4027"/>
              <a:ext cx="1" cy="12"/>
            </a:xfrm>
            <a:prstGeom prst="line">
              <a:avLst/>
            </a:prstGeom>
            <a:noFill/>
            <a:ln w="0">
              <a:solidFill>
                <a:srgbClr val="000000"/>
              </a:solidFill>
              <a:round/>
              <a:headEnd/>
              <a:tailEnd/>
            </a:ln>
          </p:spPr>
          <p:txBody>
            <a:bodyPr/>
            <a:lstStyle/>
            <a:p>
              <a:endParaRPr lang="zh-CN" altLang="en-US"/>
            </a:p>
          </p:txBody>
        </p:sp>
        <p:sp>
          <p:nvSpPr>
            <p:cNvPr id="147" name="Line 2193"/>
            <p:cNvSpPr>
              <a:spLocks noChangeShapeType="1"/>
            </p:cNvSpPr>
            <p:nvPr/>
          </p:nvSpPr>
          <p:spPr bwMode="auto">
            <a:xfrm flipV="1">
              <a:off x="3299" y="4027"/>
              <a:ext cx="1" cy="12"/>
            </a:xfrm>
            <a:prstGeom prst="line">
              <a:avLst/>
            </a:prstGeom>
            <a:noFill/>
            <a:ln w="0">
              <a:solidFill>
                <a:srgbClr val="000000"/>
              </a:solidFill>
              <a:round/>
              <a:headEnd/>
              <a:tailEnd/>
            </a:ln>
          </p:spPr>
          <p:txBody>
            <a:bodyPr/>
            <a:lstStyle/>
            <a:p>
              <a:endParaRPr lang="zh-CN" altLang="en-US"/>
            </a:p>
          </p:txBody>
        </p:sp>
        <p:sp>
          <p:nvSpPr>
            <p:cNvPr id="148" name="Line 2194"/>
            <p:cNvSpPr>
              <a:spLocks noChangeShapeType="1"/>
            </p:cNvSpPr>
            <p:nvPr/>
          </p:nvSpPr>
          <p:spPr bwMode="auto">
            <a:xfrm flipV="1">
              <a:off x="3417" y="4027"/>
              <a:ext cx="1" cy="12"/>
            </a:xfrm>
            <a:prstGeom prst="line">
              <a:avLst/>
            </a:prstGeom>
            <a:noFill/>
            <a:ln w="0">
              <a:solidFill>
                <a:srgbClr val="000000"/>
              </a:solidFill>
              <a:round/>
              <a:headEnd/>
              <a:tailEnd/>
            </a:ln>
          </p:spPr>
          <p:txBody>
            <a:bodyPr/>
            <a:lstStyle/>
            <a:p>
              <a:endParaRPr lang="zh-CN" altLang="en-US"/>
            </a:p>
          </p:txBody>
        </p:sp>
        <p:sp>
          <p:nvSpPr>
            <p:cNvPr id="149" name="Line 2195"/>
            <p:cNvSpPr>
              <a:spLocks noChangeShapeType="1"/>
            </p:cNvSpPr>
            <p:nvPr/>
          </p:nvSpPr>
          <p:spPr bwMode="auto">
            <a:xfrm flipV="1">
              <a:off x="3530" y="4027"/>
              <a:ext cx="1" cy="12"/>
            </a:xfrm>
            <a:prstGeom prst="line">
              <a:avLst/>
            </a:prstGeom>
            <a:noFill/>
            <a:ln w="0">
              <a:solidFill>
                <a:srgbClr val="000000"/>
              </a:solidFill>
              <a:round/>
              <a:headEnd/>
              <a:tailEnd/>
            </a:ln>
          </p:spPr>
          <p:txBody>
            <a:bodyPr/>
            <a:lstStyle/>
            <a:p>
              <a:endParaRPr lang="zh-CN" altLang="en-US"/>
            </a:p>
          </p:txBody>
        </p:sp>
        <p:sp>
          <p:nvSpPr>
            <p:cNvPr id="150" name="Freeform 2196"/>
            <p:cNvSpPr>
              <a:spLocks/>
            </p:cNvSpPr>
            <p:nvPr/>
          </p:nvSpPr>
          <p:spPr bwMode="auto">
            <a:xfrm>
              <a:off x="2682" y="3577"/>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FFFF"/>
            </a:solidFill>
            <a:ln w="9525">
              <a:solidFill>
                <a:srgbClr val="000080"/>
              </a:solidFill>
              <a:round/>
              <a:headEnd/>
              <a:tailEnd/>
            </a:ln>
          </p:spPr>
          <p:txBody>
            <a:bodyPr/>
            <a:lstStyle/>
            <a:p>
              <a:endParaRPr lang="zh-CN" altLang="en-US"/>
            </a:p>
          </p:txBody>
        </p:sp>
        <p:sp>
          <p:nvSpPr>
            <p:cNvPr id="151" name="Freeform 2197"/>
            <p:cNvSpPr>
              <a:spLocks/>
            </p:cNvSpPr>
            <p:nvPr/>
          </p:nvSpPr>
          <p:spPr bwMode="auto">
            <a:xfrm>
              <a:off x="2563" y="3373"/>
              <a:ext cx="88" cy="87"/>
            </a:xfrm>
            <a:custGeom>
              <a:avLst/>
              <a:gdLst>
                <a:gd name="T0" fmla="*/ 44 w 88"/>
                <a:gd name="T1" fmla="*/ 0 h 87"/>
                <a:gd name="T2" fmla="*/ 88 w 88"/>
                <a:gd name="T3" fmla="*/ 43 h 87"/>
                <a:gd name="T4" fmla="*/ 44 w 88"/>
                <a:gd name="T5" fmla="*/ 87 h 87"/>
                <a:gd name="T6" fmla="*/ 0 w 88"/>
                <a:gd name="T7" fmla="*/ 43 h 87"/>
                <a:gd name="T8" fmla="*/ 44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44" y="0"/>
                  </a:moveTo>
                  <a:lnTo>
                    <a:pt x="88"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zh-CN" altLang="en-US"/>
            </a:p>
          </p:txBody>
        </p:sp>
        <p:sp>
          <p:nvSpPr>
            <p:cNvPr id="152" name="Freeform 2198"/>
            <p:cNvSpPr>
              <a:spLocks/>
            </p:cNvSpPr>
            <p:nvPr/>
          </p:nvSpPr>
          <p:spPr bwMode="auto">
            <a:xfrm>
              <a:off x="3143" y="3681"/>
              <a:ext cx="87" cy="87"/>
            </a:xfrm>
            <a:custGeom>
              <a:avLst/>
              <a:gdLst>
                <a:gd name="T0" fmla="*/ 44 w 87"/>
                <a:gd name="T1" fmla="*/ 0 h 87"/>
                <a:gd name="T2" fmla="*/ 87 w 87"/>
                <a:gd name="T3" fmla="*/ 44 h 87"/>
                <a:gd name="T4" fmla="*/ 44 w 87"/>
                <a:gd name="T5" fmla="*/ 87 h 87"/>
                <a:gd name="T6" fmla="*/ 0 w 87"/>
                <a:gd name="T7" fmla="*/ 44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4"/>
                  </a:lnTo>
                  <a:lnTo>
                    <a:pt x="44" y="87"/>
                  </a:lnTo>
                  <a:lnTo>
                    <a:pt x="0" y="44"/>
                  </a:lnTo>
                  <a:lnTo>
                    <a:pt x="44" y="0"/>
                  </a:lnTo>
                  <a:close/>
                </a:path>
              </a:pathLst>
            </a:custGeom>
            <a:solidFill>
              <a:srgbClr val="00FFFF"/>
            </a:solidFill>
            <a:ln w="9525">
              <a:solidFill>
                <a:srgbClr val="000080"/>
              </a:solidFill>
              <a:round/>
              <a:headEnd/>
              <a:tailEnd/>
            </a:ln>
          </p:spPr>
          <p:txBody>
            <a:bodyPr/>
            <a:lstStyle/>
            <a:p>
              <a:endParaRPr lang="zh-CN" altLang="en-US"/>
            </a:p>
          </p:txBody>
        </p:sp>
        <p:sp>
          <p:nvSpPr>
            <p:cNvPr id="153" name="Freeform 2199"/>
            <p:cNvSpPr>
              <a:spLocks/>
            </p:cNvSpPr>
            <p:nvPr/>
          </p:nvSpPr>
          <p:spPr bwMode="auto">
            <a:xfrm>
              <a:off x="2794" y="3275"/>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zh-CN" altLang="en-US"/>
            </a:p>
          </p:txBody>
        </p:sp>
        <p:sp>
          <p:nvSpPr>
            <p:cNvPr id="154" name="Freeform 2200"/>
            <p:cNvSpPr>
              <a:spLocks/>
            </p:cNvSpPr>
            <p:nvPr/>
          </p:nvSpPr>
          <p:spPr bwMode="auto">
            <a:xfrm>
              <a:off x="2682" y="317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zh-CN" altLang="en-US"/>
            </a:p>
          </p:txBody>
        </p:sp>
        <p:sp>
          <p:nvSpPr>
            <p:cNvPr id="155" name="Freeform 2201"/>
            <p:cNvSpPr>
              <a:spLocks/>
            </p:cNvSpPr>
            <p:nvPr/>
          </p:nvSpPr>
          <p:spPr bwMode="auto">
            <a:xfrm>
              <a:off x="3255" y="3478"/>
              <a:ext cx="88" cy="86"/>
            </a:xfrm>
            <a:custGeom>
              <a:avLst/>
              <a:gdLst>
                <a:gd name="T0" fmla="*/ 44 w 88"/>
                <a:gd name="T1" fmla="*/ 0 h 86"/>
                <a:gd name="T2" fmla="*/ 88 w 88"/>
                <a:gd name="T3" fmla="*/ 43 h 86"/>
                <a:gd name="T4" fmla="*/ 44 w 88"/>
                <a:gd name="T5" fmla="*/ 86 h 86"/>
                <a:gd name="T6" fmla="*/ 0 w 88"/>
                <a:gd name="T7" fmla="*/ 43 h 86"/>
                <a:gd name="T8" fmla="*/ 44 w 88"/>
                <a:gd name="T9" fmla="*/ 0 h 86"/>
                <a:gd name="T10" fmla="*/ 0 60000 65536"/>
                <a:gd name="T11" fmla="*/ 0 60000 65536"/>
                <a:gd name="T12" fmla="*/ 0 60000 65536"/>
                <a:gd name="T13" fmla="*/ 0 60000 65536"/>
                <a:gd name="T14" fmla="*/ 0 60000 65536"/>
                <a:gd name="T15" fmla="*/ 0 w 88"/>
                <a:gd name="T16" fmla="*/ 0 h 86"/>
                <a:gd name="T17" fmla="*/ 88 w 88"/>
                <a:gd name="T18" fmla="*/ 86 h 86"/>
              </a:gdLst>
              <a:ahLst/>
              <a:cxnLst>
                <a:cxn ang="T10">
                  <a:pos x="T0" y="T1"/>
                </a:cxn>
                <a:cxn ang="T11">
                  <a:pos x="T2" y="T3"/>
                </a:cxn>
                <a:cxn ang="T12">
                  <a:pos x="T4" y="T5"/>
                </a:cxn>
                <a:cxn ang="T13">
                  <a:pos x="T6" y="T7"/>
                </a:cxn>
                <a:cxn ang="T14">
                  <a:pos x="T8" y="T9"/>
                </a:cxn>
              </a:cxnLst>
              <a:rect l="T15" t="T16" r="T17" b="T18"/>
              <a:pathLst>
                <a:path w="88" h="86">
                  <a:moveTo>
                    <a:pt x="44" y="0"/>
                  </a:moveTo>
                  <a:lnTo>
                    <a:pt x="88"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zh-CN" altLang="en-US"/>
            </a:p>
          </p:txBody>
        </p:sp>
        <p:sp>
          <p:nvSpPr>
            <p:cNvPr id="156" name="Freeform 2202"/>
            <p:cNvSpPr>
              <a:spLocks/>
            </p:cNvSpPr>
            <p:nvPr/>
          </p:nvSpPr>
          <p:spPr bwMode="auto">
            <a:xfrm>
              <a:off x="3143" y="3577"/>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chemeClr val="accent1"/>
            </a:solidFill>
            <a:ln w="9525">
              <a:solidFill>
                <a:srgbClr val="000080"/>
              </a:solidFill>
              <a:round/>
              <a:headEnd/>
              <a:tailEnd/>
            </a:ln>
          </p:spPr>
          <p:txBody>
            <a:bodyPr/>
            <a:lstStyle/>
            <a:p>
              <a:endParaRPr lang="zh-CN" altLang="en-US"/>
            </a:p>
          </p:txBody>
        </p:sp>
        <p:sp>
          <p:nvSpPr>
            <p:cNvPr id="157" name="Freeform 2203"/>
            <p:cNvSpPr>
              <a:spLocks/>
            </p:cNvSpPr>
            <p:nvPr/>
          </p:nvSpPr>
          <p:spPr bwMode="auto">
            <a:xfrm>
              <a:off x="3143" y="3373"/>
              <a:ext cx="87" cy="87"/>
            </a:xfrm>
            <a:custGeom>
              <a:avLst/>
              <a:gdLst>
                <a:gd name="T0" fmla="*/ 44 w 87"/>
                <a:gd name="T1" fmla="*/ 0 h 87"/>
                <a:gd name="T2" fmla="*/ 87 w 87"/>
                <a:gd name="T3" fmla="*/ 43 h 87"/>
                <a:gd name="T4" fmla="*/ 44 w 87"/>
                <a:gd name="T5" fmla="*/ 87 h 87"/>
                <a:gd name="T6" fmla="*/ 0 w 87"/>
                <a:gd name="T7" fmla="*/ 43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zh-CN" altLang="en-US"/>
            </a:p>
          </p:txBody>
        </p:sp>
        <p:sp>
          <p:nvSpPr>
            <p:cNvPr id="158" name="Rectangle 2204"/>
            <p:cNvSpPr>
              <a:spLocks noChangeArrowheads="1"/>
            </p:cNvSpPr>
            <p:nvPr/>
          </p:nvSpPr>
          <p:spPr bwMode="auto">
            <a:xfrm>
              <a:off x="2326" y="4008"/>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0</a:t>
              </a:r>
              <a:endParaRPr lang="ko-KR" altLang="en-US">
                <a:ea typeface="Gulim" pitchFamily="34" charset="-127"/>
              </a:endParaRPr>
            </a:p>
          </p:txBody>
        </p:sp>
        <p:sp>
          <p:nvSpPr>
            <p:cNvPr id="159" name="Rectangle 2205"/>
            <p:cNvSpPr>
              <a:spLocks noChangeArrowheads="1"/>
            </p:cNvSpPr>
            <p:nvPr/>
          </p:nvSpPr>
          <p:spPr bwMode="auto">
            <a:xfrm>
              <a:off x="2326" y="391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1</a:t>
              </a:r>
              <a:endParaRPr lang="ko-KR" altLang="en-US">
                <a:ea typeface="Gulim" pitchFamily="34" charset="-127"/>
              </a:endParaRPr>
            </a:p>
          </p:txBody>
        </p:sp>
        <p:sp>
          <p:nvSpPr>
            <p:cNvPr id="160" name="Rectangle 2206"/>
            <p:cNvSpPr>
              <a:spLocks noChangeArrowheads="1"/>
            </p:cNvSpPr>
            <p:nvPr/>
          </p:nvSpPr>
          <p:spPr bwMode="auto">
            <a:xfrm>
              <a:off x="2326" y="3805"/>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2</a:t>
              </a:r>
              <a:endParaRPr lang="ko-KR" altLang="en-US">
                <a:ea typeface="Gulim" pitchFamily="34" charset="-127"/>
              </a:endParaRPr>
            </a:p>
          </p:txBody>
        </p:sp>
        <p:sp>
          <p:nvSpPr>
            <p:cNvPr id="161" name="Rectangle 2207"/>
            <p:cNvSpPr>
              <a:spLocks noChangeArrowheads="1"/>
            </p:cNvSpPr>
            <p:nvPr/>
          </p:nvSpPr>
          <p:spPr bwMode="auto">
            <a:xfrm>
              <a:off x="2326" y="3706"/>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3</a:t>
              </a:r>
              <a:endParaRPr lang="ko-KR" altLang="en-US">
                <a:ea typeface="Gulim" pitchFamily="34" charset="-127"/>
              </a:endParaRPr>
            </a:p>
          </p:txBody>
        </p:sp>
        <p:sp>
          <p:nvSpPr>
            <p:cNvPr id="162" name="Rectangle 2208"/>
            <p:cNvSpPr>
              <a:spLocks noChangeArrowheads="1"/>
            </p:cNvSpPr>
            <p:nvPr/>
          </p:nvSpPr>
          <p:spPr bwMode="auto">
            <a:xfrm>
              <a:off x="2326" y="3601"/>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4</a:t>
              </a:r>
              <a:endParaRPr lang="ko-KR" altLang="en-US">
                <a:ea typeface="Gulim" pitchFamily="34" charset="-127"/>
              </a:endParaRPr>
            </a:p>
          </p:txBody>
        </p:sp>
        <p:sp>
          <p:nvSpPr>
            <p:cNvPr id="163" name="Rectangle 2209"/>
            <p:cNvSpPr>
              <a:spLocks noChangeArrowheads="1"/>
            </p:cNvSpPr>
            <p:nvPr/>
          </p:nvSpPr>
          <p:spPr bwMode="auto">
            <a:xfrm>
              <a:off x="2326" y="3503"/>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5</a:t>
              </a:r>
              <a:endParaRPr lang="ko-KR" altLang="en-US">
                <a:ea typeface="Gulim" pitchFamily="34" charset="-127"/>
              </a:endParaRPr>
            </a:p>
          </p:txBody>
        </p:sp>
        <p:sp>
          <p:nvSpPr>
            <p:cNvPr id="164" name="Rectangle 2210"/>
            <p:cNvSpPr>
              <a:spLocks noChangeArrowheads="1"/>
            </p:cNvSpPr>
            <p:nvPr/>
          </p:nvSpPr>
          <p:spPr bwMode="auto">
            <a:xfrm>
              <a:off x="2326" y="3398"/>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6</a:t>
              </a:r>
              <a:endParaRPr lang="ko-KR" altLang="en-US">
                <a:ea typeface="Gulim" pitchFamily="34" charset="-127"/>
              </a:endParaRPr>
            </a:p>
          </p:txBody>
        </p:sp>
        <p:sp>
          <p:nvSpPr>
            <p:cNvPr id="165" name="Rectangle 2211"/>
            <p:cNvSpPr>
              <a:spLocks noChangeArrowheads="1"/>
            </p:cNvSpPr>
            <p:nvPr/>
          </p:nvSpPr>
          <p:spPr bwMode="auto">
            <a:xfrm>
              <a:off x="2326" y="3299"/>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7</a:t>
              </a:r>
              <a:endParaRPr lang="ko-KR" altLang="en-US">
                <a:ea typeface="Gulim" pitchFamily="34" charset="-127"/>
              </a:endParaRPr>
            </a:p>
          </p:txBody>
        </p:sp>
        <p:sp>
          <p:nvSpPr>
            <p:cNvPr id="166" name="Rectangle 2212"/>
            <p:cNvSpPr>
              <a:spLocks noChangeArrowheads="1"/>
            </p:cNvSpPr>
            <p:nvPr/>
          </p:nvSpPr>
          <p:spPr bwMode="auto">
            <a:xfrm>
              <a:off x="2326" y="3194"/>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8</a:t>
              </a:r>
              <a:endParaRPr lang="ko-KR" altLang="en-US">
                <a:ea typeface="Gulim" pitchFamily="34" charset="-127"/>
              </a:endParaRPr>
            </a:p>
          </p:txBody>
        </p:sp>
        <p:sp>
          <p:nvSpPr>
            <p:cNvPr id="167" name="Rectangle 2213"/>
            <p:cNvSpPr>
              <a:spLocks noChangeArrowheads="1"/>
            </p:cNvSpPr>
            <p:nvPr/>
          </p:nvSpPr>
          <p:spPr bwMode="auto">
            <a:xfrm>
              <a:off x="2326" y="3096"/>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9</a:t>
              </a:r>
              <a:endParaRPr lang="ko-KR" altLang="en-US">
                <a:ea typeface="Gulim" pitchFamily="34" charset="-127"/>
              </a:endParaRPr>
            </a:p>
          </p:txBody>
        </p:sp>
        <p:sp>
          <p:nvSpPr>
            <p:cNvPr id="168" name="Rectangle 2214"/>
            <p:cNvSpPr>
              <a:spLocks noChangeArrowheads="1"/>
            </p:cNvSpPr>
            <p:nvPr/>
          </p:nvSpPr>
          <p:spPr bwMode="auto">
            <a:xfrm>
              <a:off x="2308" y="2991"/>
              <a:ext cx="19"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10</a:t>
              </a:r>
              <a:endParaRPr lang="ko-KR" altLang="en-US">
                <a:ea typeface="Gulim" pitchFamily="34" charset="-127"/>
              </a:endParaRPr>
            </a:p>
          </p:txBody>
        </p:sp>
        <p:sp>
          <p:nvSpPr>
            <p:cNvPr id="169" name="Rectangle 2215"/>
            <p:cNvSpPr>
              <a:spLocks noChangeArrowheads="1"/>
            </p:cNvSpPr>
            <p:nvPr/>
          </p:nvSpPr>
          <p:spPr bwMode="auto">
            <a:xfrm>
              <a:off x="2370"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0</a:t>
              </a:r>
              <a:endParaRPr lang="ko-KR" altLang="en-US">
                <a:ea typeface="Gulim" pitchFamily="34" charset="-127"/>
              </a:endParaRPr>
            </a:p>
          </p:txBody>
        </p:sp>
        <p:sp>
          <p:nvSpPr>
            <p:cNvPr id="170" name="Rectangle 2216"/>
            <p:cNvSpPr>
              <a:spLocks noChangeArrowheads="1"/>
            </p:cNvSpPr>
            <p:nvPr/>
          </p:nvSpPr>
          <p:spPr bwMode="auto">
            <a:xfrm>
              <a:off x="2489"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1</a:t>
              </a:r>
              <a:endParaRPr lang="ko-KR" altLang="en-US">
                <a:ea typeface="Gulim" pitchFamily="34" charset="-127"/>
              </a:endParaRPr>
            </a:p>
          </p:txBody>
        </p:sp>
        <p:sp>
          <p:nvSpPr>
            <p:cNvPr id="171" name="Rectangle 2217"/>
            <p:cNvSpPr>
              <a:spLocks noChangeArrowheads="1"/>
            </p:cNvSpPr>
            <p:nvPr/>
          </p:nvSpPr>
          <p:spPr bwMode="auto">
            <a:xfrm>
              <a:off x="2601"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2</a:t>
              </a:r>
              <a:endParaRPr lang="ko-KR" altLang="en-US">
                <a:ea typeface="Gulim" pitchFamily="34" charset="-127"/>
              </a:endParaRPr>
            </a:p>
          </p:txBody>
        </p:sp>
        <p:sp>
          <p:nvSpPr>
            <p:cNvPr id="172" name="Rectangle 2218"/>
            <p:cNvSpPr>
              <a:spLocks noChangeArrowheads="1"/>
            </p:cNvSpPr>
            <p:nvPr/>
          </p:nvSpPr>
          <p:spPr bwMode="auto">
            <a:xfrm>
              <a:off x="2719"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3</a:t>
              </a:r>
              <a:endParaRPr lang="ko-KR" altLang="en-US">
                <a:ea typeface="Gulim" pitchFamily="34" charset="-127"/>
              </a:endParaRPr>
            </a:p>
          </p:txBody>
        </p:sp>
        <p:sp>
          <p:nvSpPr>
            <p:cNvPr id="173" name="Rectangle 2219"/>
            <p:cNvSpPr>
              <a:spLocks noChangeArrowheads="1"/>
            </p:cNvSpPr>
            <p:nvPr/>
          </p:nvSpPr>
          <p:spPr bwMode="auto">
            <a:xfrm>
              <a:off x="2831"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4</a:t>
              </a:r>
              <a:endParaRPr lang="ko-KR" altLang="en-US">
                <a:ea typeface="Gulim" pitchFamily="34" charset="-127"/>
              </a:endParaRPr>
            </a:p>
          </p:txBody>
        </p:sp>
        <p:sp>
          <p:nvSpPr>
            <p:cNvPr id="174" name="Rectangle 2220"/>
            <p:cNvSpPr>
              <a:spLocks noChangeArrowheads="1"/>
            </p:cNvSpPr>
            <p:nvPr/>
          </p:nvSpPr>
          <p:spPr bwMode="auto">
            <a:xfrm>
              <a:off x="2950"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5</a:t>
              </a:r>
              <a:endParaRPr lang="ko-KR" altLang="en-US">
                <a:ea typeface="Gulim" pitchFamily="34" charset="-127"/>
              </a:endParaRPr>
            </a:p>
          </p:txBody>
        </p:sp>
        <p:sp>
          <p:nvSpPr>
            <p:cNvPr id="175" name="Rectangle 2221"/>
            <p:cNvSpPr>
              <a:spLocks noChangeArrowheads="1"/>
            </p:cNvSpPr>
            <p:nvPr/>
          </p:nvSpPr>
          <p:spPr bwMode="auto">
            <a:xfrm>
              <a:off x="3062"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6</a:t>
              </a:r>
              <a:endParaRPr lang="ko-KR" altLang="en-US">
                <a:ea typeface="Gulim" pitchFamily="34" charset="-127"/>
              </a:endParaRPr>
            </a:p>
          </p:txBody>
        </p:sp>
        <p:sp>
          <p:nvSpPr>
            <p:cNvPr id="176" name="Rectangle 2222"/>
            <p:cNvSpPr>
              <a:spLocks noChangeArrowheads="1"/>
            </p:cNvSpPr>
            <p:nvPr/>
          </p:nvSpPr>
          <p:spPr bwMode="auto">
            <a:xfrm>
              <a:off x="3180"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7</a:t>
              </a:r>
              <a:endParaRPr lang="ko-KR" altLang="en-US">
                <a:ea typeface="Gulim" pitchFamily="34" charset="-127"/>
              </a:endParaRPr>
            </a:p>
          </p:txBody>
        </p:sp>
        <p:sp>
          <p:nvSpPr>
            <p:cNvPr id="177" name="Rectangle 2223"/>
            <p:cNvSpPr>
              <a:spLocks noChangeArrowheads="1"/>
            </p:cNvSpPr>
            <p:nvPr/>
          </p:nvSpPr>
          <p:spPr bwMode="auto">
            <a:xfrm>
              <a:off x="3293"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8</a:t>
              </a:r>
              <a:endParaRPr lang="ko-KR" altLang="en-US">
                <a:ea typeface="Gulim" pitchFamily="34" charset="-127"/>
              </a:endParaRPr>
            </a:p>
          </p:txBody>
        </p:sp>
        <p:sp>
          <p:nvSpPr>
            <p:cNvPr id="178" name="Rectangle 2224"/>
            <p:cNvSpPr>
              <a:spLocks noChangeArrowheads="1"/>
            </p:cNvSpPr>
            <p:nvPr/>
          </p:nvSpPr>
          <p:spPr bwMode="auto">
            <a:xfrm>
              <a:off x="3411"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9</a:t>
              </a:r>
              <a:endParaRPr lang="ko-KR" altLang="en-US">
                <a:ea typeface="Gulim" pitchFamily="34" charset="-127"/>
              </a:endParaRPr>
            </a:p>
          </p:txBody>
        </p:sp>
        <p:sp>
          <p:nvSpPr>
            <p:cNvPr id="179" name="Rectangle 2225"/>
            <p:cNvSpPr>
              <a:spLocks noChangeArrowheads="1"/>
            </p:cNvSpPr>
            <p:nvPr/>
          </p:nvSpPr>
          <p:spPr bwMode="auto">
            <a:xfrm>
              <a:off x="3511" y="4070"/>
              <a:ext cx="19"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10</a:t>
              </a:r>
              <a:endParaRPr lang="ko-KR" altLang="en-US">
                <a:ea typeface="Gulim" pitchFamily="34" charset="-127"/>
              </a:endParaRPr>
            </a:p>
          </p:txBody>
        </p:sp>
        <p:sp>
          <p:nvSpPr>
            <p:cNvPr id="180" name="Rectangle 2226"/>
            <p:cNvSpPr>
              <a:spLocks noChangeArrowheads="1"/>
            </p:cNvSpPr>
            <p:nvPr/>
          </p:nvSpPr>
          <p:spPr bwMode="auto">
            <a:xfrm>
              <a:off x="2233" y="2905"/>
              <a:ext cx="1371" cy="1282"/>
            </a:xfrm>
            <a:prstGeom prst="rect">
              <a:avLst/>
            </a:prstGeom>
            <a:noFill/>
            <a:ln w="0">
              <a:solidFill>
                <a:srgbClr val="000000"/>
              </a:solidFill>
              <a:miter lim="800000"/>
              <a:headEnd/>
              <a:tailEnd/>
            </a:ln>
          </p:spPr>
          <p:txBody>
            <a:bodyPr/>
            <a:lstStyle/>
            <a:p>
              <a:endParaRPr lang="zh-CN" altLang="zh-CN"/>
            </a:p>
          </p:txBody>
        </p:sp>
        <p:sp>
          <p:nvSpPr>
            <p:cNvPr id="181" name="Line 2227"/>
            <p:cNvSpPr>
              <a:spLocks noChangeShapeType="1"/>
            </p:cNvSpPr>
            <p:nvPr/>
          </p:nvSpPr>
          <p:spPr bwMode="auto">
            <a:xfrm>
              <a:off x="3181" y="3456"/>
              <a:ext cx="0" cy="115"/>
            </a:xfrm>
            <a:prstGeom prst="line">
              <a:avLst/>
            </a:prstGeom>
            <a:noFill/>
            <a:ln w="9525">
              <a:solidFill>
                <a:schemeClr val="tx1"/>
              </a:solidFill>
              <a:round/>
              <a:headEnd/>
              <a:tailEnd/>
            </a:ln>
          </p:spPr>
          <p:txBody>
            <a:bodyPr wrap="none" anchor="ctr">
              <a:spAutoFit/>
            </a:bodyPr>
            <a:lstStyle/>
            <a:p>
              <a:endParaRPr lang="zh-CN" altLang="en-US"/>
            </a:p>
          </p:txBody>
        </p:sp>
        <p:sp>
          <p:nvSpPr>
            <p:cNvPr id="182" name="Freeform 2228"/>
            <p:cNvSpPr>
              <a:spLocks/>
            </p:cNvSpPr>
            <p:nvPr/>
          </p:nvSpPr>
          <p:spPr bwMode="auto">
            <a:xfrm>
              <a:off x="3033" y="3600"/>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zh-CN" altLang="en-US"/>
            </a:p>
          </p:txBody>
        </p:sp>
        <p:sp>
          <p:nvSpPr>
            <p:cNvPr id="183" name="Freeform 2229"/>
            <p:cNvSpPr>
              <a:spLocks/>
            </p:cNvSpPr>
            <p:nvPr/>
          </p:nvSpPr>
          <p:spPr bwMode="auto">
            <a:xfrm>
              <a:off x="3024" y="3792"/>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chemeClr val="hlink"/>
            </a:solidFill>
            <a:ln w="9525">
              <a:solidFill>
                <a:schemeClr val="hlink"/>
              </a:solidFill>
              <a:round/>
              <a:headEnd/>
              <a:tailEnd/>
            </a:ln>
          </p:spPr>
          <p:txBody>
            <a:bodyPr/>
            <a:lstStyle/>
            <a:p>
              <a:endParaRPr lang="zh-CN" altLang="en-US"/>
            </a:p>
          </p:txBody>
        </p:sp>
      </p:grpSp>
      <p:sp>
        <p:nvSpPr>
          <p:cNvPr id="185" name="Line 2231"/>
          <p:cNvSpPr>
            <a:spLocks noChangeShapeType="1"/>
          </p:cNvSpPr>
          <p:nvPr/>
        </p:nvSpPr>
        <p:spPr bwMode="auto">
          <a:xfrm flipV="1">
            <a:off x="4690616" y="4015136"/>
            <a:ext cx="0" cy="381000"/>
          </a:xfrm>
          <a:prstGeom prst="line">
            <a:avLst/>
          </a:prstGeom>
          <a:noFill/>
          <a:ln w="9525">
            <a:solidFill>
              <a:schemeClr val="tx1"/>
            </a:solidFill>
            <a:miter lim="800000"/>
            <a:headEnd/>
            <a:tailEnd type="triangle" w="med" len="med"/>
          </a:ln>
        </p:spPr>
        <p:txBody>
          <a:bodyPr wrap="none"/>
          <a:lstStyle/>
          <a:p>
            <a:endParaRPr lang="zh-CN" altLang="en-US"/>
          </a:p>
        </p:txBody>
      </p:sp>
      <p:sp>
        <p:nvSpPr>
          <p:cNvPr id="186" name="Text Box 2232"/>
          <p:cNvSpPr txBox="1">
            <a:spLocks noChangeArrowheads="1"/>
          </p:cNvSpPr>
          <p:nvPr/>
        </p:nvSpPr>
        <p:spPr bwMode="auto">
          <a:xfrm>
            <a:off x="2350641" y="4926360"/>
            <a:ext cx="1219200" cy="1049338"/>
          </a:xfrm>
          <a:prstGeom prst="rect">
            <a:avLst/>
          </a:prstGeom>
          <a:noFill/>
          <a:ln w="9525">
            <a:noFill/>
            <a:miter lim="800000"/>
            <a:headEnd/>
            <a:tailEnd/>
          </a:ln>
        </p:spPr>
        <p:txBody>
          <a:bodyPr>
            <a:spAutoFit/>
          </a:bodyPr>
          <a:lstStyle/>
          <a:p>
            <a:pPr algn="l">
              <a:spcBef>
                <a:spcPct val="50000"/>
              </a:spcBef>
            </a:pPr>
            <a:r>
              <a:rPr lang="en-US" altLang="ko-KR" sz="1400">
                <a:ea typeface="Gulim" pitchFamily="34" charset="-127"/>
              </a:rPr>
              <a:t>Swapping O and O</a:t>
            </a:r>
            <a:r>
              <a:rPr lang="en-US" altLang="ko-KR" sz="1400" baseline="-25000">
                <a:ea typeface="Gulim" pitchFamily="34" charset="-127"/>
              </a:rPr>
              <a:t>ramdom </a:t>
            </a:r>
          </a:p>
          <a:p>
            <a:pPr algn="l">
              <a:spcBef>
                <a:spcPct val="50000"/>
              </a:spcBef>
            </a:pPr>
            <a:r>
              <a:rPr lang="en-US" altLang="ko-KR" sz="1400">
                <a:ea typeface="Gulim" pitchFamily="34" charset="-127"/>
              </a:rPr>
              <a:t>If quality is improved.</a:t>
            </a:r>
          </a:p>
        </p:txBody>
      </p:sp>
      <p:sp>
        <p:nvSpPr>
          <p:cNvPr id="187" name="Text Box 2233"/>
          <p:cNvSpPr txBox="1">
            <a:spLocks noChangeArrowheads="1"/>
          </p:cNvSpPr>
          <p:nvPr/>
        </p:nvSpPr>
        <p:spPr bwMode="auto">
          <a:xfrm>
            <a:off x="290059" y="4968973"/>
            <a:ext cx="2106166" cy="707886"/>
          </a:xfrm>
          <a:prstGeom prst="rect">
            <a:avLst/>
          </a:prstGeom>
          <a:noFill/>
          <a:ln w="9525">
            <a:noFill/>
            <a:miter lim="800000"/>
            <a:headEnd/>
            <a:tailEnd/>
          </a:ln>
        </p:spPr>
        <p:txBody>
          <a:bodyPr wrap="square">
            <a:spAutoFit/>
          </a:bodyPr>
          <a:lstStyle/>
          <a:p>
            <a:r>
              <a:rPr lang="en-US" altLang="ko-KR" sz="2000" b="1" dirty="0">
                <a:ea typeface="Gulim" pitchFamily="34" charset="-127"/>
              </a:rPr>
              <a:t>Do loop</a:t>
            </a:r>
          </a:p>
          <a:p>
            <a:r>
              <a:rPr lang="en-US" altLang="ko-KR" sz="2000" b="1" dirty="0">
                <a:ea typeface="Gulim" pitchFamily="34" charset="-127"/>
              </a:rPr>
              <a:t>Until no change</a:t>
            </a:r>
          </a:p>
        </p:txBody>
      </p:sp>
      <p:grpSp>
        <p:nvGrpSpPr>
          <p:cNvPr id="188" name="Group 2234"/>
          <p:cNvGrpSpPr>
            <a:grpSpLocks/>
          </p:cNvGrpSpPr>
          <p:nvPr/>
        </p:nvGrpSpPr>
        <p:grpSpPr bwMode="auto">
          <a:xfrm>
            <a:off x="6809929" y="4706193"/>
            <a:ext cx="2176462" cy="2035175"/>
            <a:chOff x="4297" y="2905"/>
            <a:chExt cx="1371" cy="1282"/>
          </a:xfrm>
        </p:grpSpPr>
        <p:sp>
          <p:nvSpPr>
            <p:cNvPr id="189" name="Rectangle 2235"/>
            <p:cNvSpPr>
              <a:spLocks noChangeArrowheads="1"/>
            </p:cNvSpPr>
            <p:nvPr/>
          </p:nvSpPr>
          <p:spPr bwMode="auto">
            <a:xfrm>
              <a:off x="4297" y="2905"/>
              <a:ext cx="1371" cy="1282"/>
            </a:xfrm>
            <a:prstGeom prst="rect">
              <a:avLst/>
            </a:prstGeom>
            <a:solidFill>
              <a:srgbClr val="FFFFFF"/>
            </a:solidFill>
            <a:ln w="0">
              <a:solidFill>
                <a:srgbClr val="000000"/>
              </a:solidFill>
              <a:miter lim="800000"/>
              <a:headEnd/>
              <a:tailEnd/>
            </a:ln>
          </p:spPr>
          <p:txBody>
            <a:bodyPr/>
            <a:lstStyle/>
            <a:p>
              <a:endParaRPr lang="zh-CN" altLang="zh-CN"/>
            </a:p>
          </p:txBody>
        </p:sp>
        <p:sp>
          <p:nvSpPr>
            <p:cNvPr id="190" name="Rectangle 2236"/>
            <p:cNvSpPr>
              <a:spLocks noChangeArrowheads="1"/>
            </p:cNvSpPr>
            <p:nvPr/>
          </p:nvSpPr>
          <p:spPr bwMode="auto">
            <a:xfrm>
              <a:off x="4440" y="3009"/>
              <a:ext cx="1154" cy="1018"/>
            </a:xfrm>
            <a:prstGeom prst="rect">
              <a:avLst/>
            </a:prstGeom>
            <a:solidFill>
              <a:srgbClr val="FFFFFF"/>
            </a:solidFill>
            <a:ln w="9525">
              <a:noFill/>
              <a:miter lim="800000"/>
              <a:headEnd/>
              <a:tailEnd/>
            </a:ln>
          </p:spPr>
          <p:txBody>
            <a:bodyPr/>
            <a:lstStyle/>
            <a:p>
              <a:endParaRPr lang="zh-CN" altLang="zh-CN"/>
            </a:p>
          </p:txBody>
        </p:sp>
        <p:sp>
          <p:nvSpPr>
            <p:cNvPr id="191" name="Line 2237"/>
            <p:cNvSpPr>
              <a:spLocks noChangeShapeType="1"/>
            </p:cNvSpPr>
            <p:nvPr/>
          </p:nvSpPr>
          <p:spPr bwMode="auto">
            <a:xfrm>
              <a:off x="4440" y="3928"/>
              <a:ext cx="1154" cy="1"/>
            </a:xfrm>
            <a:prstGeom prst="line">
              <a:avLst/>
            </a:prstGeom>
            <a:noFill/>
            <a:ln w="0">
              <a:solidFill>
                <a:srgbClr val="000000"/>
              </a:solidFill>
              <a:round/>
              <a:headEnd/>
              <a:tailEnd/>
            </a:ln>
          </p:spPr>
          <p:txBody>
            <a:bodyPr/>
            <a:lstStyle/>
            <a:p>
              <a:endParaRPr lang="zh-CN" altLang="en-US"/>
            </a:p>
          </p:txBody>
        </p:sp>
        <p:sp>
          <p:nvSpPr>
            <p:cNvPr id="192" name="Line 2238"/>
            <p:cNvSpPr>
              <a:spLocks noChangeShapeType="1"/>
            </p:cNvSpPr>
            <p:nvPr/>
          </p:nvSpPr>
          <p:spPr bwMode="auto">
            <a:xfrm>
              <a:off x="4440" y="3823"/>
              <a:ext cx="1154" cy="1"/>
            </a:xfrm>
            <a:prstGeom prst="line">
              <a:avLst/>
            </a:prstGeom>
            <a:noFill/>
            <a:ln w="0">
              <a:solidFill>
                <a:srgbClr val="000000"/>
              </a:solidFill>
              <a:round/>
              <a:headEnd/>
              <a:tailEnd/>
            </a:ln>
          </p:spPr>
          <p:txBody>
            <a:bodyPr/>
            <a:lstStyle/>
            <a:p>
              <a:endParaRPr lang="zh-CN" altLang="en-US"/>
            </a:p>
          </p:txBody>
        </p:sp>
        <p:sp>
          <p:nvSpPr>
            <p:cNvPr id="193" name="Line 2239"/>
            <p:cNvSpPr>
              <a:spLocks noChangeShapeType="1"/>
            </p:cNvSpPr>
            <p:nvPr/>
          </p:nvSpPr>
          <p:spPr bwMode="auto">
            <a:xfrm>
              <a:off x="4440" y="3725"/>
              <a:ext cx="1154" cy="1"/>
            </a:xfrm>
            <a:prstGeom prst="line">
              <a:avLst/>
            </a:prstGeom>
            <a:noFill/>
            <a:ln w="0">
              <a:solidFill>
                <a:srgbClr val="000000"/>
              </a:solidFill>
              <a:round/>
              <a:headEnd/>
              <a:tailEnd/>
            </a:ln>
          </p:spPr>
          <p:txBody>
            <a:bodyPr/>
            <a:lstStyle/>
            <a:p>
              <a:endParaRPr lang="zh-CN" altLang="en-US"/>
            </a:p>
          </p:txBody>
        </p:sp>
        <p:sp>
          <p:nvSpPr>
            <p:cNvPr id="194" name="Line 2240"/>
            <p:cNvSpPr>
              <a:spLocks noChangeShapeType="1"/>
            </p:cNvSpPr>
            <p:nvPr/>
          </p:nvSpPr>
          <p:spPr bwMode="auto">
            <a:xfrm>
              <a:off x="4440" y="3620"/>
              <a:ext cx="1154" cy="1"/>
            </a:xfrm>
            <a:prstGeom prst="line">
              <a:avLst/>
            </a:prstGeom>
            <a:noFill/>
            <a:ln w="0">
              <a:solidFill>
                <a:srgbClr val="000000"/>
              </a:solidFill>
              <a:round/>
              <a:headEnd/>
              <a:tailEnd/>
            </a:ln>
          </p:spPr>
          <p:txBody>
            <a:bodyPr/>
            <a:lstStyle/>
            <a:p>
              <a:endParaRPr lang="zh-CN" altLang="en-US"/>
            </a:p>
          </p:txBody>
        </p:sp>
        <p:sp>
          <p:nvSpPr>
            <p:cNvPr id="195" name="Line 2241"/>
            <p:cNvSpPr>
              <a:spLocks noChangeShapeType="1"/>
            </p:cNvSpPr>
            <p:nvPr/>
          </p:nvSpPr>
          <p:spPr bwMode="auto">
            <a:xfrm>
              <a:off x="4440" y="3521"/>
              <a:ext cx="1154" cy="1"/>
            </a:xfrm>
            <a:prstGeom prst="line">
              <a:avLst/>
            </a:prstGeom>
            <a:noFill/>
            <a:ln w="0">
              <a:solidFill>
                <a:srgbClr val="000000"/>
              </a:solidFill>
              <a:round/>
              <a:headEnd/>
              <a:tailEnd/>
            </a:ln>
          </p:spPr>
          <p:txBody>
            <a:bodyPr/>
            <a:lstStyle/>
            <a:p>
              <a:endParaRPr lang="zh-CN" altLang="en-US"/>
            </a:p>
          </p:txBody>
        </p:sp>
        <p:sp>
          <p:nvSpPr>
            <p:cNvPr id="196" name="Line 2242"/>
            <p:cNvSpPr>
              <a:spLocks noChangeShapeType="1"/>
            </p:cNvSpPr>
            <p:nvPr/>
          </p:nvSpPr>
          <p:spPr bwMode="auto">
            <a:xfrm>
              <a:off x="4440" y="3416"/>
              <a:ext cx="1154" cy="1"/>
            </a:xfrm>
            <a:prstGeom prst="line">
              <a:avLst/>
            </a:prstGeom>
            <a:noFill/>
            <a:ln w="0">
              <a:solidFill>
                <a:srgbClr val="000000"/>
              </a:solidFill>
              <a:round/>
              <a:headEnd/>
              <a:tailEnd/>
            </a:ln>
          </p:spPr>
          <p:txBody>
            <a:bodyPr/>
            <a:lstStyle/>
            <a:p>
              <a:endParaRPr lang="zh-CN" altLang="en-US"/>
            </a:p>
          </p:txBody>
        </p:sp>
        <p:sp>
          <p:nvSpPr>
            <p:cNvPr id="197" name="Line 2243"/>
            <p:cNvSpPr>
              <a:spLocks noChangeShapeType="1"/>
            </p:cNvSpPr>
            <p:nvPr/>
          </p:nvSpPr>
          <p:spPr bwMode="auto">
            <a:xfrm>
              <a:off x="4440" y="3318"/>
              <a:ext cx="1154" cy="1"/>
            </a:xfrm>
            <a:prstGeom prst="line">
              <a:avLst/>
            </a:prstGeom>
            <a:noFill/>
            <a:ln w="0">
              <a:solidFill>
                <a:srgbClr val="000000"/>
              </a:solidFill>
              <a:round/>
              <a:headEnd/>
              <a:tailEnd/>
            </a:ln>
          </p:spPr>
          <p:txBody>
            <a:bodyPr/>
            <a:lstStyle/>
            <a:p>
              <a:endParaRPr lang="zh-CN" altLang="en-US"/>
            </a:p>
          </p:txBody>
        </p:sp>
        <p:sp>
          <p:nvSpPr>
            <p:cNvPr id="198" name="Line 2244"/>
            <p:cNvSpPr>
              <a:spLocks noChangeShapeType="1"/>
            </p:cNvSpPr>
            <p:nvPr/>
          </p:nvSpPr>
          <p:spPr bwMode="auto">
            <a:xfrm>
              <a:off x="4440" y="3213"/>
              <a:ext cx="1154" cy="1"/>
            </a:xfrm>
            <a:prstGeom prst="line">
              <a:avLst/>
            </a:prstGeom>
            <a:noFill/>
            <a:ln w="0">
              <a:solidFill>
                <a:srgbClr val="000000"/>
              </a:solidFill>
              <a:round/>
              <a:headEnd/>
              <a:tailEnd/>
            </a:ln>
          </p:spPr>
          <p:txBody>
            <a:bodyPr/>
            <a:lstStyle/>
            <a:p>
              <a:endParaRPr lang="zh-CN" altLang="en-US"/>
            </a:p>
          </p:txBody>
        </p:sp>
        <p:sp>
          <p:nvSpPr>
            <p:cNvPr id="199" name="Line 2245"/>
            <p:cNvSpPr>
              <a:spLocks noChangeShapeType="1"/>
            </p:cNvSpPr>
            <p:nvPr/>
          </p:nvSpPr>
          <p:spPr bwMode="auto">
            <a:xfrm>
              <a:off x="4440" y="3114"/>
              <a:ext cx="1154" cy="1"/>
            </a:xfrm>
            <a:prstGeom prst="line">
              <a:avLst/>
            </a:prstGeom>
            <a:noFill/>
            <a:ln w="0">
              <a:solidFill>
                <a:srgbClr val="000000"/>
              </a:solidFill>
              <a:round/>
              <a:headEnd/>
              <a:tailEnd/>
            </a:ln>
          </p:spPr>
          <p:txBody>
            <a:bodyPr/>
            <a:lstStyle/>
            <a:p>
              <a:endParaRPr lang="zh-CN" altLang="en-US"/>
            </a:p>
          </p:txBody>
        </p:sp>
        <p:sp>
          <p:nvSpPr>
            <p:cNvPr id="200" name="Line 2246"/>
            <p:cNvSpPr>
              <a:spLocks noChangeShapeType="1"/>
            </p:cNvSpPr>
            <p:nvPr/>
          </p:nvSpPr>
          <p:spPr bwMode="auto">
            <a:xfrm>
              <a:off x="4440" y="3009"/>
              <a:ext cx="1154" cy="1"/>
            </a:xfrm>
            <a:prstGeom prst="line">
              <a:avLst/>
            </a:prstGeom>
            <a:noFill/>
            <a:ln w="0">
              <a:solidFill>
                <a:srgbClr val="000000"/>
              </a:solidFill>
              <a:round/>
              <a:headEnd/>
              <a:tailEnd/>
            </a:ln>
          </p:spPr>
          <p:txBody>
            <a:bodyPr/>
            <a:lstStyle/>
            <a:p>
              <a:endParaRPr lang="zh-CN" altLang="en-US"/>
            </a:p>
          </p:txBody>
        </p:sp>
        <p:sp>
          <p:nvSpPr>
            <p:cNvPr id="201" name="Line 2247"/>
            <p:cNvSpPr>
              <a:spLocks noChangeShapeType="1"/>
            </p:cNvSpPr>
            <p:nvPr/>
          </p:nvSpPr>
          <p:spPr bwMode="auto">
            <a:xfrm>
              <a:off x="4559" y="3009"/>
              <a:ext cx="1" cy="1018"/>
            </a:xfrm>
            <a:prstGeom prst="line">
              <a:avLst/>
            </a:prstGeom>
            <a:noFill/>
            <a:ln w="0">
              <a:solidFill>
                <a:srgbClr val="000000"/>
              </a:solidFill>
              <a:round/>
              <a:headEnd/>
              <a:tailEnd/>
            </a:ln>
          </p:spPr>
          <p:txBody>
            <a:bodyPr/>
            <a:lstStyle/>
            <a:p>
              <a:endParaRPr lang="zh-CN" altLang="en-US"/>
            </a:p>
          </p:txBody>
        </p:sp>
        <p:sp>
          <p:nvSpPr>
            <p:cNvPr id="202" name="Line 2248"/>
            <p:cNvSpPr>
              <a:spLocks noChangeShapeType="1"/>
            </p:cNvSpPr>
            <p:nvPr/>
          </p:nvSpPr>
          <p:spPr bwMode="auto">
            <a:xfrm>
              <a:off x="4671" y="3009"/>
              <a:ext cx="1" cy="1018"/>
            </a:xfrm>
            <a:prstGeom prst="line">
              <a:avLst/>
            </a:prstGeom>
            <a:noFill/>
            <a:ln w="0">
              <a:solidFill>
                <a:srgbClr val="000000"/>
              </a:solidFill>
              <a:round/>
              <a:headEnd/>
              <a:tailEnd/>
            </a:ln>
          </p:spPr>
          <p:txBody>
            <a:bodyPr/>
            <a:lstStyle/>
            <a:p>
              <a:endParaRPr lang="zh-CN" altLang="en-US"/>
            </a:p>
          </p:txBody>
        </p:sp>
        <p:sp>
          <p:nvSpPr>
            <p:cNvPr id="203" name="Line 2249"/>
            <p:cNvSpPr>
              <a:spLocks noChangeShapeType="1"/>
            </p:cNvSpPr>
            <p:nvPr/>
          </p:nvSpPr>
          <p:spPr bwMode="auto">
            <a:xfrm>
              <a:off x="4789" y="3009"/>
              <a:ext cx="1" cy="1018"/>
            </a:xfrm>
            <a:prstGeom prst="line">
              <a:avLst/>
            </a:prstGeom>
            <a:noFill/>
            <a:ln w="0">
              <a:solidFill>
                <a:srgbClr val="000000"/>
              </a:solidFill>
              <a:round/>
              <a:headEnd/>
              <a:tailEnd/>
            </a:ln>
          </p:spPr>
          <p:txBody>
            <a:bodyPr/>
            <a:lstStyle/>
            <a:p>
              <a:endParaRPr lang="zh-CN" altLang="en-US"/>
            </a:p>
          </p:txBody>
        </p:sp>
        <p:sp>
          <p:nvSpPr>
            <p:cNvPr id="204" name="Line 2250"/>
            <p:cNvSpPr>
              <a:spLocks noChangeShapeType="1"/>
            </p:cNvSpPr>
            <p:nvPr/>
          </p:nvSpPr>
          <p:spPr bwMode="auto">
            <a:xfrm>
              <a:off x="4902" y="3009"/>
              <a:ext cx="1" cy="1018"/>
            </a:xfrm>
            <a:prstGeom prst="line">
              <a:avLst/>
            </a:prstGeom>
            <a:noFill/>
            <a:ln w="0">
              <a:solidFill>
                <a:srgbClr val="000000"/>
              </a:solidFill>
              <a:round/>
              <a:headEnd/>
              <a:tailEnd/>
            </a:ln>
          </p:spPr>
          <p:txBody>
            <a:bodyPr/>
            <a:lstStyle/>
            <a:p>
              <a:endParaRPr lang="zh-CN" altLang="en-US"/>
            </a:p>
          </p:txBody>
        </p:sp>
        <p:sp>
          <p:nvSpPr>
            <p:cNvPr id="205" name="Line 2251"/>
            <p:cNvSpPr>
              <a:spLocks noChangeShapeType="1"/>
            </p:cNvSpPr>
            <p:nvPr/>
          </p:nvSpPr>
          <p:spPr bwMode="auto">
            <a:xfrm>
              <a:off x="5020" y="3009"/>
              <a:ext cx="1" cy="1018"/>
            </a:xfrm>
            <a:prstGeom prst="line">
              <a:avLst/>
            </a:prstGeom>
            <a:noFill/>
            <a:ln w="0">
              <a:solidFill>
                <a:srgbClr val="000000"/>
              </a:solidFill>
              <a:round/>
              <a:headEnd/>
              <a:tailEnd/>
            </a:ln>
          </p:spPr>
          <p:txBody>
            <a:bodyPr/>
            <a:lstStyle/>
            <a:p>
              <a:endParaRPr lang="zh-CN" altLang="en-US"/>
            </a:p>
          </p:txBody>
        </p:sp>
        <p:sp>
          <p:nvSpPr>
            <p:cNvPr id="206" name="Line 2252"/>
            <p:cNvSpPr>
              <a:spLocks noChangeShapeType="1"/>
            </p:cNvSpPr>
            <p:nvPr/>
          </p:nvSpPr>
          <p:spPr bwMode="auto">
            <a:xfrm>
              <a:off x="5132" y="3009"/>
              <a:ext cx="1" cy="1018"/>
            </a:xfrm>
            <a:prstGeom prst="line">
              <a:avLst/>
            </a:prstGeom>
            <a:noFill/>
            <a:ln w="0">
              <a:solidFill>
                <a:srgbClr val="000000"/>
              </a:solidFill>
              <a:round/>
              <a:headEnd/>
              <a:tailEnd/>
            </a:ln>
          </p:spPr>
          <p:txBody>
            <a:bodyPr/>
            <a:lstStyle/>
            <a:p>
              <a:endParaRPr lang="zh-CN" altLang="en-US"/>
            </a:p>
          </p:txBody>
        </p:sp>
        <p:sp>
          <p:nvSpPr>
            <p:cNvPr id="207" name="Line 2253"/>
            <p:cNvSpPr>
              <a:spLocks noChangeShapeType="1"/>
            </p:cNvSpPr>
            <p:nvPr/>
          </p:nvSpPr>
          <p:spPr bwMode="auto">
            <a:xfrm>
              <a:off x="5251" y="3009"/>
              <a:ext cx="1" cy="1018"/>
            </a:xfrm>
            <a:prstGeom prst="line">
              <a:avLst/>
            </a:prstGeom>
            <a:noFill/>
            <a:ln w="0">
              <a:solidFill>
                <a:srgbClr val="000000"/>
              </a:solidFill>
              <a:round/>
              <a:headEnd/>
              <a:tailEnd/>
            </a:ln>
          </p:spPr>
          <p:txBody>
            <a:bodyPr/>
            <a:lstStyle/>
            <a:p>
              <a:endParaRPr lang="zh-CN" altLang="en-US"/>
            </a:p>
          </p:txBody>
        </p:sp>
        <p:sp>
          <p:nvSpPr>
            <p:cNvPr id="208" name="Line 2254"/>
            <p:cNvSpPr>
              <a:spLocks noChangeShapeType="1"/>
            </p:cNvSpPr>
            <p:nvPr/>
          </p:nvSpPr>
          <p:spPr bwMode="auto">
            <a:xfrm>
              <a:off x="5363" y="3009"/>
              <a:ext cx="1" cy="1018"/>
            </a:xfrm>
            <a:prstGeom prst="line">
              <a:avLst/>
            </a:prstGeom>
            <a:noFill/>
            <a:ln w="0">
              <a:solidFill>
                <a:srgbClr val="000000"/>
              </a:solidFill>
              <a:round/>
              <a:headEnd/>
              <a:tailEnd/>
            </a:ln>
          </p:spPr>
          <p:txBody>
            <a:bodyPr/>
            <a:lstStyle/>
            <a:p>
              <a:endParaRPr lang="zh-CN" altLang="en-US"/>
            </a:p>
          </p:txBody>
        </p:sp>
        <p:sp>
          <p:nvSpPr>
            <p:cNvPr id="209" name="Line 2255"/>
            <p:cNvSpPr>
              <a:spLocks noChangeShapeType="1"/>
            </p:cNvSpPr>
            <p:nvPr/>
          </p:nvSpPr>
          <p:spPr bwMode="auto">
            <a:xfrm>
              <a:off x="5481" y="3009"/>
              <a:ext cx="1" cy="1018"/>
            </a:xfrm>
            <a:prstGeom prst="line">
              <a:avLst/>
            </a:prstGeom>
            <a:noFill/>
            <a:ln w="0">
              <a:solidFill>
                <a:srgbClr val="000000"/>
              </a:solidFill>
              <a:round/>
              <a:headEnd/>
              <a:tailEnd/>
            </a:ln>
          </p:spPr>
          <p:txBody>
            <a:bodyPr/>
            <a:lstStyle/>
            <a:p>
              <a:endParaRPr lang="zh-CN" altLang="en-US"/>
            </a:p>
          </p:txBody>
        </p:sp>
        <p:sp>
          <p:nvSpPr>
            <p:cNvPr id="210" name="Line 2256"/>
            <p:cNvSpPr>
              <a:spLocks noChangeShapeType="1"/>
            </p:cNvSpPr>
            <p:nvPr/>
          </p:nvSpPr>
          <p:spPr bwMode="auto">
            <a:xfrm>
              <a:off x="5594" y="3009"/>
              <a:ext cx="1" cy="1018"/>
            </a:xfrm>
            <a:prstGeom prst="line">
              <a:avLst/>
            </a:prstGeom>
            <a:noFill/>
            <a:ln w="0">
              <a:solidFill>
                <a:srgbClr val="000000"/>
              </a:solidFill>
              <a:round/>
              <a:headEnd/>
              <a:tailEnd/>
            </a:ln>
          </p:spPr>
          <p:txBody>
            <a:bodyPr/>
            <a:lstStyle/>
            <a:p>
              <a:endParaRPr lang="zh-CN" altLang="en-US"/>
            </a:p>
          </p:txBody>
        </p:sp>
        <p:sp>
          <p:nvSpPr>
            <p:cNvPr id="211" name="Rectangle 2257"/>
            <p:cNvSpPr>
              <a:spLocks noChangeArrowheads="1"/>
            </p:cNvSpPr>
            <p:nvPr/>
          </p:nvSpPr>
          <p:spPr bwMode="auto">
            <a:xfrm>
              <a:off x="4440" y="3009"/>
              <a:ext cx="1154" cy="1018"/>
            </a:xfrm>
            <a:prstGeom prst="rect">
              <a:avLst/>
            </a:prstGeom>
            <a:noFill/>
            <a:ln w="9525">
              <a:solidFill>
                <a:srgbClr val="000000"/>
              </a:solidFill>
              <a:miter lim="800000"/>
              <a:headEnd/>
              <a:tailEnd/>
            </a:ln>
          </p:spPr>
          <p:txBody>
            <a:bodyPr/>
            <a:lstStyle/>
            <a:p>
              <a:endParaRPr lang="zh-CN" altLang="zh-CN"/>
            </a:p>
          </p:txBody>
        </p:sp>
        <p:sp>
          <p:nvSpPr>
            <p:cNvPr id="212" name="Line 2258"/>
            <p:cNvSpPr>
              <a:spLocks noChangeShapeType="1"/>
            </p:cNvSpPr>
            <p:nvPr/>
          </p:nvSpPr>
          <p:spPr bwMode="auto">
            <a:xfrm>
              <a:off x="4440" y="3009"/>
              <a:ext cx="1" cy="1018"/>
            </a:xfrm>
            <a:prstGeom prst="line">
              <a:avLst/>
            </a:prstGeom>
            <a:noFill/>
            <a:ln w="0">
              <a:solidFill>
                <a:srgbClr val="000000"/>
              </a:solidFill>
              <a:round/>
              <a:headEnd/>
              <a:tailEnd/>
            </a:ln>
          </p:spPr>
          <p:txBody>
            <a:bodyPr/>
            <a:lstStyle/>
            <a:p>
              <a:endParaRPr lang="zh-CN" altLang="en-US"/>
            </a:p>
          </p:txBody>
        </p:sp>
        <p:sp>
          <p:nvSpPr>
            <p:cNvPr id="213" name="Line 2259"/>
            <p:cNvSpPr>
              <a:spLocks noChangeShapeType="1"/>
            </p:cNvSpPr>
            <p:nvPr/>
          </p:nvSpPr>
          <p:spPr bwMode="auto">
            <a:xfrm>
              <a:off x="4428" y="4027"/>
              <a:ext cx="12" cy="1"/>
            </a:xfrm>
            <a:prstGeom prst="line">
              <a:avLst/>
            </a:prstGeom>
            <a:noFill/>
            <a:ln w="0">
              <a:solidFill>
                <a:srgbClr val="000000"/>
              </a:solidFill>
              <a:round/>
              <a:headEnd/>
              <a:tailEnd/>
            </a:ln>
          </p:spPr>
          <p:txBody>
            <a:bodyPr/>
            <a:lstStyle/>
            <a:p>
              <a:endParaRPr lang="zh-CN" altLang="en-US"/>
            </a:p>
          </p:txBody>
        </p:sp>
        <p:sp>
          <p:nvSpPr>
            <p:cNvPr id="214" name="Line 2260"/>
            <p:cNvSpPr>
              <a:spLocks noChangeShapeType="1"/>
            </p:cNvSpPr>
            <p:nvPr/>
          </p:nvSpPr>
          <p:spPr bwMode="auto">
            <a:xfrm>
              <a:off x="4428" y="3928"/>
              <a:ext cx="12" cy="1"/>
            </a:xfrm>
            <a:prstGeom prst="line">
              <a:avLst/>
            </a:prstGeom>
            <a:noFill/>
            <a:ln w="0">
              <a:solidFill>
                <a:srgbClr val="000000"/>
              </a:solidFill>
              <a:round/>
              <a:headEnd/>
              <a:tailEnd/>
            </a:ln>
          </p:spPr>
          <p:txBody>
            <a:bodyPr/>
            <a:lstStyle/>
            <a:p>
              <a:endParaRPr lang="zh-CN" altLang="en-US"/>
            </a:p>
          </p:txBody>
        </p:sp>
        <p:sp>
          <p:nvSpPr>
            <p:cNvPr id="215" name="Line 2261"/>
            <p:cNvSpPr>
              <a:spLocks noChangeShapeType="1"/>
            </p:cNvSpPr>
            <p:nvPr/>
          </p:nvSpPr>
          <p:spPr bwMode="auto">
            <a:xfrm>
              <a:off x="4428" y="3823"/>
              <a:ext cx="12" cy="1"/>
            </a:xfrm>
            <a:prstGeom prst="line">
              <a:avLst/>
            </a:prstGeom>
            <a:noFill/>
            <a:ln w="0">
              <a:solidFill>
                <a:srgbClr val="000000"/>
              </a:solidFill>
              <a:round/>
              <a:headEnd/>
              <a:tailEnd/>
            </a:ln>
          </p:spPr>
          <p:txBody>
            <a:bodyPr/>
            <a:lstStyle/>
            <a:p>
              <a:endParaRPr lang="zh-CN" altLang="en-US"/>
            </a:p>
          </p:txBody>
        </p:sp>
        <p:sp>
          <p:nvSpPr>
            <p:cNvPr id="216" name="Line 2262"/>
            <p:cNvSpPr>
              <a:spLocks noChangeShapeType="1"/>
            </p:cNvSpPr>
            <p:nvPr/>
          </p:nvSpPr>
          <p:spPr bwMode="auto">
            <a:xfrm>
              <a:off x="4428" y="3725"/>
              <a:ext cx="12" cy="1"/>
            </a:xfrm>
            <a:prstGeom prst="line">
              <a:avLst/>
            </a:prstGeom>
            <a:noFill/>
            <a:ln w="0">
              <a:solidFill>
                <a:srgbClr val="000000"/>
              </a:solidFill>
              <a:round/>
              <a:headEnd/>
              <a:tailEnd/>
            </a:ln>
          </p:spPr>
          <p:txBody>
            <a:bodyPr/>
            <a:lstStyle/>
            <a:p>
              <a:endParaRPr lang="zh-CN" altLang="en-US"/>
            </a:p>
          </p:txBody>
        </p:sp>
        <p:sp>
          <p:nvSpPr>
            <p:cNvPr id="217" name="Line 2263"/>
            <p:cNvSpPr>
              <a:spLocks noChangeShapeType="1"/>
            </p:cNvSpPr>
            <p:nvPr/>
          </p:nvSpPr>
          <p:spPr bwMode="auto">
            <a:xfrm>
              <a:off x="4428" y="3620"/>
              <a:ext cx="12" cy="1"/>
            </a:xfrm>
            <a:prstGeom prst="line">
              <a:avLst/>
            </a:prstGeom>
            <a:noFill/>
            <a:ln w="0">
              <a:solidFill>
                <a:srgbClr val="000000"/>
              </a:solidFill>
              <a:round/>
              <a:headEnd/>
              <a:tailEnd/>
            </a:ln>
          </p:spPr>
          <p:txBody>
            <a:bodyPr/>
            <a:lstStyle/>
            <a:p>
              <a:endParaRPr lang="zh-CN" altLang="en-US"/>
            </a:p>
          </p:txBody>
        </p:sp>
        <p:sp>
          <p:nvSpPr>
            <p:cNvPr id="218" name="Line 2264"/>
            <p:cNvSpPr>
              <a:spLocks noChangeShapeType="1"/>
            </p:cNvSpPr>
            <p:nvPr/>
          </p:nvSpPr>
          <p:spPr bwMode="auto">
            <a:xfrm>
              <a:off x="4428" y="3521"/>
              <a:ext cx="12" cy="1"/>
            </a:xfrm>
            <a:prstGeom prst="line">
              <a:avLst/>
            </a:prstGeom>
            <a:noFill/>
            <a:ln w="0">
              <a:solidFill>
                <a:srgbClr val="000000"/>
              </a:solidFill>
              <a:round/>
              <a:headEnd/>
              <a:tailEnd/>
            </a:ln>
          </p:spPr>
          <p:txBody>
            <a:bodyPr/>
            <a:lstStyle/>
            <a:p>
              <a:endParaRPr lang="zh-CN" altLang="en-US"/>
            </a:p>
          </p:txBody>
        </p:sp>
        <p:sp>
          <p:nvSpPr>
            <p:cNvPr id="219" name="Line 2265"/>
            <p:cNvSpPr>
              <a:spLocks noChangeShapeType="1"/>
            </p:cNvSpPr>
            <p:nvPr/>
          </p:nvSpPr>
          <p:spPr bwMode="auto">
            <a:xfrm>
              <a:off x="4428" y="3416"/>
              <a:ext cx="12" cy="1"/>
            </a:xfrm>
            <a:prstGeom prst="line">
              <a:avLst/>
            </a:prstGeom>
            <a:noFill/>
            <a:ln w="0">
              <a:solidFill>
                <a:srgbClr val="000000"/>
              </a:solidFill>
              <a:round/>
              <a:headEnd/>
              <a:tailEnd/>
            </a:ln>
          </p:spPr>
          <p:txBody>
            <a:bodyPr/>
            <a:lstStyle/>
            <a:p>
              <a:endParaRPr lang="zh-CN" altLang="en-US"/>
            </a:p>
          </p:txBody>
        </p:sp>
        <p:sp>
          <p:nvSpPr>
            <p:cNvPr id="220" name="Line 2266"/>
            <p:cNvSpPr>
              <a:spLocks noChangeShapeType="1"/>
            </p:cNvSpPr>
            <p:nvPr/>
          </p:nvSpPr>
          <p:spPr bwMode="auto">
            <a:xfrm>
              <a:off x="4428" y="3318"/>
              <a:ext cx="12" cy="1"/>
            </a:xfrm>
            <a:prstGeom prst="line">
              <a:avLst/>
            </a:prstGeom>
            <a:noFill/>
            <a:ln w="0">
              <a:solidFill>
                <a:srgbClr val="000000"/>
              </a:solidFill>
              <a:round/>
              <a:headEnd/>
              <a:tailEnd/>
            </a:ln>
          </p:spPr>
          <p:txBody>
            <a:bodyPr/>
            <a:lstStyle/>
            <a:p>
              <a:endParaRPr lang="zh-CN" altLang="en-US"/>
            </a:p>
          </p:txBody>
        </p:sp>
        <p:sp>
          <p:nvSpPr>
            <p:cNvPr id="221" name="Line 2267"/>
            <p:cNvSpPr>
              <a:spLocks noChangeShapeType="1"/>
            </p:cNvSpPr>
            <p:nvPr/>
          </p:nvSpPr>
          <p:spPr bwMode="auto">
            <a:xfrm>
              <a:off x="4428" y="3213"/>
              <a:ext cx="12" cy="1"/>
            </a:xfrm>
            <a:prstGeom prst="line">
              <a:avLst/>
            </a:prstGeom>
            <a:noFill/>
            <a:ln w="0">
              <a:solidFill>
                <a:srgbClr val="000000"/>
              </a:solidFill>
              <a:round/>
              <a:headEnd/>
              <a:tailEnd/>
            </a:ln>
          </p:spPr>
          <p:txBody>
            <a:bodyPr/>
            <a:lstStyle/>
            <a:p>
              <a:endParaRPr lang="zh-CN" altLang="en-US"/>
            </a:p>
          </p:txBody>
        </p:sp>
        <p:sp>
          <p:nvSpPr>
            <p:cNvPr id="222" name="Line 2268"/>
            <p:cNvSpPr>
              <a:spLocks noChangeShapeType="1"/>
            </p:cNvSpPr>
            <p:nvPr/>
          </p:nvSpPr>
          <p:spPr bwMode="auto">
            <a:xfrm>
              <a:off x="4428" y="3114"/>
              <a:ext cx="12" cy="1"/>
            </a:xfrm>
            <a:prstGeom prst="line">
              <a:avLst/>
            </a:prstGeom>
            <a:noFill/>
            <a:ln w="0">
              <a:solidFill>
                <a:srgbClr val="000000"/>
              </a:solidFill>
              <a:round/>
              <a:headEnd/>
              <a:tailEnd/>
            </a:ln>
          </p:spPr>
          <p:txBody>
            <a:bodyPr/>
            <a:lstStyle/>
            <a:p>
              <a:endParaRPr lang="zh-CN" altLang="en-US"/>
            </a:p>
          </p:txBody>
        </p:sp>
        <p:sp>
          <p:nvSpPr>
            <p:cNvPr id="223" name="Line 2269"/>
            <p:cNvSpPr>
              <a:spLocks noChangeShapeType="1"/>
            </p:cNvSpPr>
            <p:nvPr/>
          </p:nvSpPr>
          <p:spPr bwMode="auto">
            <a:xfrm>
              <a:off x="4428" y="3009"/>
              <a:ext cx="12" cy="1"/>
            </a:xfrm>
            <a:prstGeom prst="line">
              <a:avLst/>
            </a:prstGeom>
            <a:noFill/>
            <a:ln w="0">
              <a:solidFill>
                <a:srgbClr val="000000"/>
              </a:solidFill>
              <a:round/>
              <a:headEnd/>
              <a:tailEnd/>
            </a:ln>
          </p:spPr>
          <p:txBody>
            <a:bodyPr/>
            <a:lstStyle/>
            <a:p>
              <a:endParaRPr lang="zh-CN" altLang="en-US"/>
            </a:p>
          </p:txBody>
        </p:sp>
        <p:sp>
          <p:nvSpPr>
            <p:cNvPr id="224" name="Line 2270"/>
            <p:cNvSpPr>
              <a:spLocks noChangeShapeType="1"/>
            </p:cNvSpPr>
            <p:nvPr/>
          </p:nvSpPr>
          <p:spPr bwMode="auto">
            <a:xfrm>
              <a:off x="4440" y="4027"/>
              <a:ext cx="1154" cy="1"/>
            </a:xfrm>
            <a:prstGeom prst="line">
              <a:avLst/>
            </a:prstGeom>
            <a:noFill/>
            <a:ln w="0">
              <a:solidFill>
                <a:srgbClr val="000000"/>
              </a:solidFill>
              <a:round/>
              <a:headEnd/>
              <a:tailEnd/>
            </a:ln>
          </p:spPr>
          <p:txBody>
            <a:bodyPr/>
            <a:lstStyle/>
            <a:p>
              <a:endParaRPr lang="zh-CN" altLang="en-US"/>
            </a:p>
          </p:txBody>
        </p:sp>
        <p:sp>
          <p:nvSpPr>
            <p:cNvPr id="225" name="Line 2271"/>
            <p:cNvSpPr>
              <a:spLocks noChangeShapeType="1"/>
            </p:cNvSpPr>
            <p:nvPr/>
          </p:nvSpPr>
          <p:spPr bwMode="auto">
            <a:xfrm flipV="1">
              <a:off x="4440" y="4027"/>
              <a:ext cx="1" cy="12"/>
            </a:xfrm>
            <a:prstGeom prst="line">
              <a:avLst/>
            </a:prstGeom>
            <a:noFill/>
            <a:ln w="0">
              <a:solidFill>
                <a:srgbClr val="000000"/>
              </a:solidFill>
              <a:round/>
              <a:headEnd/>
              <a:tailEnd/>
            </a:ln>
          </p:spPr>
          <p:txBody>
            <a:bodyPr/>
            <a:lstStyle/>
            <a:p>
              <a:endParaRPr lang="zh-CN" altLang="en-US"/>
            </a:p>
          </p:txBody>
        </p:sp>
        <p:sp>
          <p:nvSpPr>
            <p:cNvPr id="226" name="Line 2272"/>
            <p:cNvSpPr>
              <a:spLocks noChangeShapeType="1"/>
            </p:cNvSpPr>
            <p:nvPr/>
          </p:nvSpPr>
          <p:spPr bwMode="auto">
            <a:xfrm flipV="1">
              <a:off x="4559" y="4027"/>
              <a:ext cx="1" cy="12"/>
            </a:xfrm>
            <a:prstGeom prst="line">
              <a:avLst/>
            </a:prstGeom>
            <a:noFill/>
            <a:ln w="0">
              <a:solidFill>
                <a:srgbClr val="000000"/>
              </a:solidFill>
              <a:round/>
              <a:headEnd/>
              <a:tailEnd/>
            </a:ln>
          </p:spPr>
          <p:txBody>
            <a:bodyPr/>
            <a:lstStyle/>
            <a:p>
              <a:endParaRPr lang="zh-CN" altLang="en-US"/>
            </a:p>
          </p:txBody>
        </p:sp>
        <p:sp>
          <p:nvSpPr>
            <p:cNvPr id="227" name="Line 2273"/>
            <p:cNvSpPr>
              <a:spLocks noChangeShapeType="1"/>
            </p:cNvSpPr>
            <p:nvPr/>
          </p:nvSpPr>
          <p:spPr bwMode="auto">
            <a:xfrm flipV="1">
              <a:off x="4671" y="4027"/>
              <a:ext cx="1" cy="12"/>
            </a:xfrm>
            <a:prstGeom prst="line">
              <a:avLst/>
            </a:prstGeom>
            <a:noFill/>
            <a:ln w="0">
              <a:solidFill>
                <a:srgbClr val="000000"/>
              </a:solidFill>
              <a:round/>
              <a:headEnd/>
              <a:tailEnd/>
            </a:ln>
          </p:spPr>
          <p:txBody>
            <a:bodyPr/>
            <a:lstStyle/>
            <a:p>
              <a:endParaRPr lang="zh-CN" altLang="en-US"/>
            </a:p>
          </p:txBody>
        </p:sp>
        <p:sp>
          <p:nvSpPr>
            <p:cNvPr id="228" name="Line 2274"/>
            <p:cNvSpPr>
              <a:spLocks noChangeShapeType="1"/>
            </p:cNvSpPr>
            <p:nvPr/>
          </p:nvSpPr>
          <p:spPr bwMode="auto">
            <a:xfrm flipV="1">
              <a:off x="4789" y="4027"/>
              <a:ext cx="1" cy="12"/>
            </a:xfrm>
            <a:prstGeom prst="line">
              <a:avLst/>
            </a:prstGeom>
            <a:noFill/>
            <a:ln w="0">
              <a:solidFill>
                <a:srgbClr val="000000"/>
              </a:solidFill>
              <a:round/>
              <a:headEnd/>
              <a:tailEnd/>
            </a:ln>
          </p:spPr>
          <p:txBody>
            <a:bodyPr/>
            <a:lstStyle/>
            <a:p>
              <a:endParaRPr lang="zh-CN" altLang="en-US"/>
            </a:p>
          </p:txBody>
        </p:sp>
        <p:sp>
          <p:nvSpPr>
            <p:cNvPr id="229" name="Line 2275"/>
            <p:cNvSpPr>
              <a:spLocks noChangeShapeType="1"/>
            </p:cNvSpPr>
            <p:nvPr/>
          </p:nvSpPr>
          <p:spPr bwMode="auto">
            <a:xfrm flipV="1">
              <a:off x="4902" y="4027"/>
              <a:ext cx="1" cy="12"/>
            </a:xfrm>
            <a:prstGeom prst="line">
              <a:avLst/>
            </a:prstGeom>
            <a:noFill/>
            <a:ln w="0">
              <a:solidFill>
                <a:srgbClr val="000000"/>
              </a:solidFill>
              <a:round/>
              <a:headEnd/>
              <a:tailEnd/>
            </a:ln>
          </p:spPr>
          <p:txBody>
            <a:bodyPr/>
            <a:lstStyle/>
            <a:p>
              <a:endParaRPr lang="zh-CN" altLang="en-US"/>
            </a:p>
          </p:txBody>
        </p:sp>
        <p:sp>
          <p:nvSpPr>
            <p:cNvPr id="230" name="Line 2276"/>
            <p:cNvSpPr>
              <a:spLocks noChangeShapeType="1"/>
            </p:cNvSpPr>
            <p:nvPr/>
          </p:nvSpPr>
          <p:spPr bwMode="auto">
            <a:xfrm flipV="1">
              <a:off x="5020" y="4027"/>
              <a:ext cx="1" cy="12"/>
            </a:xfrm>
            <a:prstGeom prst="line">
              <a:avLst/>
            </a:prstGeom>
            <a:noFill/>
            <a:ln w="0">
              <a:solidFill>
                <a:srgbClr val="000000"/>
              </a:solidFill>
              <a:round/>
              <a:headEnd/>
              <a:tailEnd/>
            </a:ln>
          </p:spPr>
          <p:txBody>
            <a:bodyPr/>
            <a:lstStyle/>
            <a:p>
              <a:endParaRPr lang="zh-CN" altLang="en-US"/>
            </a:p>
          </p:txBody>
        </p:sp>
        <p:sp>
          <p:nvSpPr>
            <p:cNvPr id="231" name="Line 2277"/>
            <p:cNvSpPr>
              <a:spLocks noChangeShapeType="1"/>
            </p:cNvSpPr>
            <p:nvPr/>
          </p:nvSpPr>
          <p:spPr bwMode="auto">
            <a:xfrm flipV="1">
              <a:off x="5132" y="4027"/>
              <a:ext cx="1" cy="12"/>
            </a:xfrm>
            <a:prstGeom prst="line">
              <a:avLst/>
            </a:prstGeom>
            <a:noFill/>
            <a:ln w="0">
              <a:solidFill>
                <a:srgbClr val="000000"/>
              </a:solidFill>
              <a:round/>
              <a:headEnd/>
              <a:tailEnd/>
            </a:ln>
          </p:spPr>
          <p:txBody>
            <a:bodyPr/>
            <a:lstStyle/>
            <a:p>
              <a:endParaRPr lang="zh-CN" altLang="en-US"/>
            </a:p>
          </p:txBody>
        </p:sp>
        <p:sp>
          <p:nvSpPr>
            <p:cNvPr id="232" name="Line 2278"/>
            <p:cNvSpPr>
              <a:spLocks noChangeShapeType="1"/>
            </p:cNvSpPr>
            <p:nvPr/>
          </p:nvSpPr>
          <p:spPr bwMode="auto">
            <a:xfrm flipV="1">
              <a:off x="5251" y="4027"/>
              <a:ext cx="1" cy="12"/>
            </a:xfrm>
            <a:prstGeom prst="line">
              <a:avLst/>
            </a:prstGeom>
            <a:noFill/>
            <a:ln w="0">
              <a:solidFill>
                <a:srgbClr val="000000"/>
              </a:solidFill>
              <a:round/>
              <a:headEnd/>
              <a:tailEnd/>
            </a:ln>
          </p:spPr>
          <p:txBody>
            <a:bodyPr/>
            <a:lstStyle/>
            <a:p>
              <a:endParaRPr lang="zh-CN" altLang="en-US"/>
            </a:p>
          </p:txBody>
        </p:sp>
        <p:sp>
          <p:nvSpPr>
            <p:cNvPr id="233" name="Line 2279"/>
            <p:cNvSpPr>
              <a:spLocks noChangeShapeType="1"/>
            </p:cNvSpPr>
            <p:nvPr/>
          </p:nvSpPr>
          <p:spPr bwMode="auto">
            <a:xfrm flipV="1">
              <a:off x="5363" y="4027"/>
              <a:ext cx="1" cy="12"/>
            </a:xfrm>
            <a:prstGeom prst="line">
              <a:avLst/>
            </a:prstGeom>
            <a:noFill/>
            <a:ln w="0">
              <a:solidFill>
                <a:srgbClr val="000000"/>
              </a:solidFill>
              <a:round/>
              <a:headEnd/>
              <a:tailEnd/>
            </a:ln>
          </p:spPr>
          <p:txBody>
            <a:bodyPr/>
            <a:lstStyle/>
            <a:p>
              <a:endParaRPr lang="zh-CN" altLang="en-US"/>
            </a:p>
          </p:txBody>
        </p:sp>
        <p:sp>
          <p:nvSpPr>
            <p:cNvPr id="234" name="Line 2280"/>
            <p:cNvSpPr>
              <a:spLocks noChangeShapeType="1"/>
            </p:cNvSpPr>
            <p:nvPr/>
          </p:nvSpPr>
          <p:spPr bwMode="auto">
            <a:xfrm flipV="1">
              <a:off x="5481" y="4027"/>
              <a:ext cx="1" cy="12"/>
            </a:xfrm>
            <a:prstGeom prst="line">
              <a:avLst/>
            </a:prstGeom>
            <a:noFill/>
            <a:ln w="0">
              <a:solidFill>
                <a:srgbClr val="000000"/>
              </a:solidFill>
              <a:round/>
              <a:headEnd/>
              <a:tailEnd/>
            </a:ln>
          </p:spPr>
          <p:txBody>
            <a:bodyPr/>
            <a:lstStyle/>
            <a:p>
              <a:endParaRPr lang="zh-CN" altLang="en-US"/>
            </a:p>
          </p:txBody>
        </p:sp>
        <p:sp>
          <p:nvSpPr>
            <p:cNvPr id="235" name="Line 2281"/>
            <p:cNvSpPr>
              <a:spLocks noChangeShapeType="1"/>
            </p:cNvSpPr>
            <p:nvPr/>
          </p:nvSpPr>
          <p:spPr bwMode="auto">
            <a:xfrm flipV="1">
              <a:off x="5594" y="4027"/>
              <a:ext cx="1" cy="12"/>
            </a:xfrm>
            <a:prstGeom prst="line">
              <a:avLst/>
            </a:prstGeom>
            <a:noFill/>
            <a:ln w="0">
              <a:solidFill>
                <a:srgbClr val="000000"/>
              </a:solidFill>
              <a:round/>
              <a:headEnd/>
              <a:tailEnd/>
            </a:ln>
          </p:spPr>
          <p:txBody>
            <a:bodyPr/>
            <a:lstStyle/>
            <a:p>
              <a:endParaRPr lang="zh-CN" altLang="en-US"/>
            </a:p>
          </p:txBody>
        </p:sp>
        <p:sp>
          <p:nvSpPr>
            <p:cNvPr id="236" name="Freeform 2282"/>
            <p:cNvSpPr>
              <a:spLocks/>
            </p:cNvSpPr>
            <p:nvPr/>
          </p:nvSpPr>
          <p:spPr bwMode="auto">
            <a:xfrm>
              <a:off x="4746" y="3577"/>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FFFF"/>
            </a:solidFill>
            <a:ln w="9525">
              <a:solidFill>
                <a:srgbClr val="000080"/>
              </a:solidFill>
              <a:round/>
              <a:headEnd/>
              <a:tailEnd/>
            </a:ln>
          </p:spPr>
          <p:txBody>
            <a:bodyPr/>
            <a:lstStyle/>
            <a:p>
              <a:endParaRPr lang="zh-CN" altLang="en-US"/>
            </a:p>
          </p:txBody>
        </p:sp>
        <p:sp>
          <p:nvSpPr>
            <p:cNvPr id="237" name="Freeform 2283"/>
            <p:cNvSpPr>
              <a:spLocks/>
            </p:cNvSpPr>
            <p:nvPr/>
          </p:nvSpPr>
          <p:spPr bwMode="auto">
            <a:xfrm>
              <a:off x="4627" y="3373"/>
              <a:ext cx="88" cy="87"/>
            </a:xfrm>
            <a:custGeom>
              <a:avLst/>
              <a:gdLst>
                <a:gd name="T0" fmla="*/ 44 w 88"/>
                <a:gd name="T1" fmla="*/ 0 h 87"/>
                <a:gd name="T2" fmla="*/ 88 w 88"/>
                <a:gd name="T3" fmla="*/ 43 h 87"/>
                <a:gd name="T4" fmla="*/ 44 w 88"/>
                <a:gd name="T5" fmla="*/ 87 h 87"/>
                <a:gd name="T6" fmla="*/ 0 w 88"/>
                <a:gd name="T7" fmla="*/ 43 h 87"/>
                <a:gd name="T8" fmla="*/ 44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44" y="0"/>
                  </a:moveTo>
                  <a:lnTo>
                    <a:pt x="88"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zh-CN" altLang="en-US"/>
            </a:p>
          </p:txBody>
        </p:sp>
        <p:sp>
          <p:nvSpPr>
            <p:cNvPr id="238" name="Freeform 2284"/>
            <p:cNvSpPr>
              <a:spLocks/>
            </p:cNvSpPr>
            <p:nvPr/>
          </p:nvSpPr>
          <p:spPr bwMode="auto">
            <a:xfrm>
              <a:off x="5207" y="3681"/>
              <a:ext cx="87" cy="87"/>
            </a:xfrm>
            <a:custGeom>
              <a:avLst/>
              <a:gdLst>
                <a:gd name="T0" fmla="*/ 44 w 87"/>
                <a:gd name="T1" fmla="*/ 0 h 87"/>
                <a:gd name="T2" fmla="*/ 87 w 87"/>
                <a:gd name="T3" fmla="*/ 44 h 87"/>
                <a:gd name="T4" fmla="*/ 44 w 87"/>
                <a:gd name="T5" fmla="*/ 87 h 87"/>
                <a:gd name="T6" fmla="*/ 0 w 87"/>
                <a:gd name="T7" fmla="*/ 44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4"/>
                  </a:lnTo>
                  <a:lnTo>
                    <a:pt x="44" y="87"/>
                  </a:lnTo>
                  <a:lnTo>
                    <a:pt x="0" y="44"/>
                  </a:lnTo>
                  <a:lnTo>
                    <a:pt x="44" y="0"/>
                  </a:lnTo>
                  <a:close/>
                </a:path>
              </a:pathLst>
            </a:custGeom>
            <a:solidFill>
              <a:srgbClr val="00FFFF"/>
            </a:solidFill>
            <a:ln w="9525">
              <a:solidFill>
                <a:srgbClr val="000080"/>
              </a:solidFill>
              <a:round/>
              <a:headEnd/>
              <a:tailEnd/>
            </a:ln>
          </p:spPr>
          <p:txBody>
            <a:bodyPr/>
            <a:lstStyle/>
            <a:p>
              <a:endParaRPr lang="zh-CN" altLang="en-US"/>
            </a:p>
          </p:txBody>
        </p:sp>
        <p:sp>
          <p:nvSpPr>
            <p:cNvPr id="239" name="Freeform 2285"/>
            <p:cNvSpPr>
              <a:spLocks/>
            </p:cNvSpPr>
            <p:nvPr/>
          </p:nvSpPr>
          <p:spPr bwMode="auto">
            <a:xfrm>
              <a:off x="4858" y="3275"/>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zh-CN" altLang="en-US"/>
            </a:p>
          </p:txBody>
        </p:sp>
        <p:sp>
          <p:nvSpPr>
            <p:cNvPr id="240" name="Freeform 2286"/>
            <p:cNvSpPr>
              <a:spLocks/>
            </p:cNvSpPr>
            <p:nvPr/>
          </p:nvSpPr>
          <p:spPr bwMode="auto">
            <a:xfrm>
              <a:off x="4746" y="317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zh-CN" altLang="en-US"/>
            </a:p>
          </p:txBody>
        </p:sp>
        <p:sp>
          <p:nvSpPr>
            <p:cNvPr id="241" name="Freeform 2287"/>
            <p:cNvSpPr>
              <a:spLocks/>
            </p:cNvSpPr>
            <p:nvPr/>
          </p:nvSpPr>
          <p:spPr bwMode="auto">
            <a:xfrm>
              <a:off x="5319" y="3478"/>
              <a:ext cx="88" cy="86"/>
            </a:xfrm>
            <a:custGeom>
              <a:avLst/>
              <a:gdLst>
                <a:gd name="T0" fmla="*/ 44 w 88"/>
                <a:gd name="T1" fmla="*/ 0 h 86"/>
                <a:gd name="T2" fmla="*/ 88 w 88"/>
                <a:gd name="T3" fmla="*/ 43 h 86"/>
                <a:gd name="T4" fmla="*/ 44 w 88"/>
                <a:gd name="T5" fmla="*/ 86 h 86"/>
                <a:gd name="T6" fmla="*/ 0 w 88"/>
                <a:gd name="T7" fmla="*/ 43 h 86"/>
                <a:gd name="T8" fmla="*/ 44 w 88"/>
                <a:gd name="T9" fmla="*/ 0 h 86"/>
                <a:gd name="T10" fmla="*/ 0 60000 65536"/>
                <a:gd name="T11" fmla="*/ 0 60000 65536"/>
                <a:gd name="T12" fmla="*/ 0 60000 65536"/>
                <a:gd name="T13" fmla="*/ 0 60000 65536"/>
                <a:gd name="T14" fmla="*/ 0 60000 65536"/>
                <a:gd name="T15" fmla="*/ 0 w 88"/>
                <a:gd name="T16" fmla="*/ 0 h 86"/>
                <a:gd name="T17" fmla="*/ 88 w 88"/>
                <a:gd name="T18" fmla="*/ 86 h 86"/>
              </a:gdLst>
              <a:ahLst/>
              <a:cxnLst>
                <a:cxn ang="T10">
                  <a:pos x="T0" y="T1"/>
                </a:cxn>
                <a:cxn ang="T11">
                  <a:pos x="T2" y="T3"/>
                </a:cxn>
                <a:cxn ang="T12">
                  <a:pos x="T4" y="T5"/>
                </a:cxn>
                <a:cxn ang="T13">
                  <a:pos x="T6" y="T7"/>
                </a:cxn>
                <a:cxn ang="T14">
                  <a:pos x="T8" y="T9"/>
                </a:cxn>
              </a:cxnLst>
              <a:rect l="T15" t="T16" r="T17" b="T18"/>
              <a:pathLst>
                <a:path w="88" h="86">
                  <a:moveTo>
                    <a:pt x="44" y="0"/>
                  </a:moveTo>
                  <a:lnTo>
                    <a:pt x="88"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zh-CN" altLang="en-US"/>
            </a:p>
          </p:txBody>
        </p:sp>
        <p:sp>
          <p:nvSpPr>
            <p:cNvPr id="242" name="Freeform 2288"/>
            <p:cNvSpPr>
              <a:spLocks/>
            </p:cNvSpPr>
            <p:nvPr/>
          </p:nvSpPr>
          <p:spPr bwMode="auto">
            <a:xfrm>
              <a:off x="5089" y="378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chemeClr val="hlink"/>
            </a:solidFill>
            <a:ln w="9525">
              <a:solidFill>
                <a:schemeClr val="hlink"/>
              </a:solidFill>
              <a:round/>
              <a:headEnd/>
              <a:tailEnd/>
            </a:ln>
          </p:spPr>
          <p:txBody>
            <a:bodyPr/>
            <a:lstStyle/>
            <a:p>
              <a:endParaRPr lang="zh-CN" altLang="en-US"/>
            </a:p>
          </p:txBody>
        </p:sp>
        <p:sp>
          <p:nvSpPr>
            <p:cNvPr id="243" name="Freeform 2289"/>
            <p:cNvSpPr>
              <a:spLocks/>
            </p:cNvSpPr>
            <p:nvPr/>
          </p:nvSpPr>
          <p:spPr bwMode="auto">
            <a:xfrm>
              <a:off x="5207" y="3577"/>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zh-CN" altLang="en-US"/>
            </a:p>
          </p:txBody>
        </p:sp>
        <p:sp>
          <p:nvSpPr>
            <p:cNvPr id="244" name="Freeform 2290"/>
            <p:cNvSpPr>
              <a:spLocks/>
            </p:cNvSpPr>
            <p:nvPr/>
          </p:nvSpPr>
          <p:spPr bwMode="auto">
            <a:xfrm>
              <a:off x="5207" y="3373"/>
              <a:ext cx="87" cy="87"/>
            </a:xfrm>
            <a:custGeom>
              <a:avLst/>
              <a:gdLst>
                <a:gd name="T0" fmla="*/ 44 w 87"/>
                <a:gd name="T1" fmla="*/ 0 h 87"/>
                <a:gd name="T2" fmla="*/ 87 w 87"/>
                <a:gd name="T3" fmla="*/ 43 h 87"/>
                <a:gd name="T4" fmla="*/ 44 w 87"/>
                <a:gd name="T5" fmla="*/ 87 h 87"/>
                <a:gd name="T6" fmla="*/ 0 w 87"/>
                <a:gd name="T7" fmla="*/ 43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zh-CN" altLang="en-US"/>
            </a:p>
          </p:txBody>
        </p:sp>
        <p:sp>
          <p:nvSpPr>
            <p:cNvPr id="245" name="Rectangle 2291"/>
            <p:cNvSpPr>
              <a:spLocks noChangeArrowheads="1"/>
            </p:cNvSpPr>
            <p:nvPr/>
          </p:nvSpPr>
          <p:spPr bwMode="auto">
            <a:xfrm>
              <a:off x="4390" y="4008"/>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0</a:t>
              </a:r>
              <a:endParaRPr lang="ko-KR" altLang="en-US">
                <a:ea typeface="Gulim" pitchFamily="34" charset="-127"/>
              </a:endParaRPr>
            </a:p>
          </p:txBody>
        </p:sp>
        <p:sp>
          <p:nvSpPr>
            <p:cNvPr id="246" name="Rectangle 2292"/>
            <p:cNvSpPr>
              <a:spLocks noChangeArrowheads="1"/>
            </p:cNvSpPr>
            <p:nvPr/>
          </p:nvSpPr>
          <p:spPr bwMode="auto">
            <a:xfrm>
              <a:off x="4390" y="391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1</a:t>
              </a:r>
              <a:endParaRPr lang="ko-KR" altLang="en-US">
                <a:ea typeface="Gulim" pitchFamily="34" charset="-127"/>
              </a:endParaRPr>
            </a:p>
          </p:txBody>
        </p:sp>
        <p:sp>
          <p:nvSpPr>
            <p:cNvPr id="247" name="Rectangle 2293"/>
            <p:cNvSpPr>
              <a:spLocks noChangeArrowheads="1"/>
            </p:cNvSpPr>
            <p:nvPr/>
          </p:nvSpPr>
          <p:spPr bwMode="auto">
            <a:xfrm>
              <a:off x="4390" y="3805"/>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2</a:t>
              </a:r>
              <a:endParaRPr lang="ko-KR" altLang="en-US">
                <a:ea typeface="Gulim" pitchFamily="34" charset="-127"/>
              </a:endParaRPr>
            </a:p>
          </p:txBody>
        </p:sp>
        <p:sp>
          <p:nvSpPr>
            <p:cNvPr id="248" name="Rectangle 2294"/>
            <p:cNvSpPr>
              <a:spLocks noChangeArrowheads="1"/>
            </p:cNvSpPr>
            <p:nvPr/>
          </p:nvSpPr>
          <p:spPr bwMode="auto">
            <a:xfrm>
              <a:off x="4390" y="3706"/>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3</a:t>
              </a:r>
              <a:endParaRPr lang="ko-KR" altLang="en-US">
                <a:ea typeface="Gulim" pitchFamily="34" charset="-127"/>
              </a:endParaRPr>
            </a:p>
          </p:txBody>
        </p:sp>
        <p:sp>
          <p:nvSpPr>
            <p:cNvPr id="249" name="Rectangle 2295"/>
            <p:cNvSpPr>
              <a:spLocks noChangeArrowheads="1"/>
            </p:cNvSpPr>
            <p:nvPr/>
          </p:nvSpPr>
          <p:spPr bwMode="auto">
            <a:xfrm>
              <a:off x="4390" y="3601"/>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4</a:t>
              </a:r>
              <a:endParaRPr lang="ko-KR" altLang="en-US">
                <a:ea typeface="Gulim" pitchFamily="34" charset="-127"/>
              </a:endParaRPr>
            </a:p>
          </p:txBody>
        </p:sp>
        <p:sp>
          <p:nvSpPr>
            <p:cNvPr id="250" name="Rectangle 2296"/>
            <p:cNvSpPr>
              <a:spLocks noChangeArrowheads="1"/>
            </p:cNvSpPr>
            <p:nvPr/>
          </p:nvSpPr>
          <p:spPr bwMode="auto">
            <a:xfrm>
              <a:off x="4390" y="3503"/>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5</a:t>
              </a:r>
              <a:endParaRPr lang="ko-KR" altLang="en-US">
                <a:ea typeface="Gulim" pitchFamily="34" charset="-127"/>
              </a:endParaRPr>
            </a:p>
          </p:txBody>
        </p:sp>
        <p:sp>
          <p:nvSpPr>
            <p:cNvPr id="251" name="Rectangle 2297"/>
            <p:cNvSpPr>
              <a:spLocks noChangeArrowheads="1"/>
            </p:cNvSpPr>
            <p:nvPr/>
          </p:nvSpPr>
          <p:spPr bwMode="auto">
            <a:xfrm>
              <a:off x="4390" y="3398"/>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6</a:t>
              </a:r>
              <a:endParaRPr lang="ko-KR" altLang="en-US">
                <a:ea typeface="Gulim" pitchFamily="34" charset="-127"/>
              </a:endParaRPr>
            </a:p>
          </p:txBody>
        </p:sp>
        <p:sp>
          <p:nvSpPr>
            <p:cNvPr id="252" name="Rectangle 2298"/>
            <p:cNvSpPr>
              <a:spLocks noChangeArrowheads="1"/>
            </p:cNvSpPr>
            <p:nvPr/>
          </p:nvSpPr>
          <p:spPr bwMode="auto">
            <a:xfrm>
              <a:off x="4390" y="3299"/>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7</a:t>
              </a:r>
              <a:endParaRPr lang="ko-KR" altLang="en-US">
                <a:ea typeface="Gulim" pitchFamily="34" charset="-127"/>
              </a:endParaRPr>
            </a:p>
          </p:txBody>
        </p:sp>
        <p:sp>
          <p:nvSpPr>
            <p:cNvPr id="253" name="Rectangle 2299"/>
            <p:cNvSpPr>
              <a:spLocks noChangeArrowheads="1"/>
            </p:cNvSpPr>
            <p:nvPr/>
          </p:nvSpPr>
          <p:spPr bwMode="auto">
            <a:xfrm>
              <a:off x="4390" y="3194"/>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8</a:t>
              </a:r>
              <a:endParaRPr lang="ko-KR" altLang="en-US">
                <a:ea typeface="Gulim" pitchFamily="34" charset="-127"/>
              </a:endParaRPr>
            </a:p>
          </p:txBody>
        </p:sp>
        <p:sp>
          <p:nvSpPr>
            <p:cNvPr id="254" name="Rectangle 2300"/>
            <p:cNvSpPr>
              <a:spLocks noChangeArrowheads="1"/>
            </p:cNvSpPr>
            <p:nvPr/>
          </p:nvSpPr>
          <p:spPr bwMode="auto">
            <a:xfrm>
              <a:off x="4390" y="3096"/>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9</a:t>
              </a:r>
              <a:endParaRPr lang="ko-KR" altLang="en-US">
                <a:ea typeface="Gulim" pitchFamily="34" charset="-127"/>
              </a:endParaRPr>
            </a:p>
          </p:txBody>
        </p:sp>
        <p:sp>
          <p:nvSpPr>
            <p:cNvPr id="255" name="Rectangle 2301"/>
            <p:cNvSpPr>
              <a:spLocks noChangeArrowheads="1"/>
            </p:cNvSpPr>
            <p:nvPr/>
          </p:nvSpPr>
          <p:spPr bwMode="auto">
            <a:xfrm>
              <a:off x="4372" y="2991"/>
              <a:ext cx="19"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10</a:t>
              </a:r>
              <a:endParaRPr lang="ko-KR" altLang="en-US">
                <a:ea typeface="Gulim" pitchFamily="34" charset="-127"/>
              </a:endParaRPr>
            </a:p>
          </p:txBody>
        </p:sp>
        <p:sp>
          <p:nvSpPr>
            <p:cNvPr id="256" name="Rectangle 2302"/>
            <p:cNvSpPr>
              <a:spLocks noChangeArrowheads="1"/>
            </p:cNvSpPr>
            <p:nvPr/>
          </p:nvSpPr>
          <p:spPr bwMode="auto">
            <a:xfrm>
              <a:off x="4434"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0</a:t>
              </a:r>
              <a:endParaRPr lang="ko-KR" altLang="en-US">
                <a:ea typeface="Gulim" pitchFamily="34" charset="-127"/>
              </a:endParaRPr>
            </a:p>
          </p:txBody>
        </p:sp>
        <p:sp>
          <p:nvSpPr>
            <p:cNvPr id="257" name="Rectangle 2303"/>
            <p:cNvSpPr>
              <a:spLocks noChangeArrowheads="1"/>
            </p:cNvSpPr>
            <p:nvPr/>
          </p:nvSpPr>
          <p:spPr bwMode="auto">
            <a:xfrm>
              <a:off x="4553"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1</a:t>
              </a:r>
              <a:endParaRPr lang="ko-KR" altLang="en-US">
                <a:ea typeface="Gulim" pitchFamily="34" charset="-127"/>
              </a:endParaRPr>
            </a:p>
          </p:txBody>
        </p:sp>
        <p:sp>
          <p:nvSpPr>
            <p:cNvPr id="258" name="Rectangle 2304"/>
            <p:cNvSpPr>
              <a:spLocks noChangeArrowheads="1"/>
            </p:cNvSpPr>
            <p:nvPr/>
          </p:nvSpPr>
          <p:spPr bwMode="auto">
            <a:xfrm>
              <a:off x="4665"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2</a:t>
              </a:r>
              <a:endParaRPr lang="ko-KR" altLang="en-US">
                <a:ea typeface="Gulim" pitchFamily="34" charset="-127"/>
              </a:endParaRPr>
            </a:p>
          </p:txBody>
        </p:sp>
        <p:sp>
          <p:nvSpPr>
            <p:cNvPr id="259" name="Rectangle 2305"/>
            <p:cNvSpPr>
              <a:spLocks noChangeArrowheads="1"/>
            </p:cNvSpPr>
            <p:nvPr/>
          </p:nvSpPr>
          <p:spPr bwMode="auto">
            <a:xfrm>
              <a:off x="4783"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3</a:t>
              </a:r>
              <a:endParaRPr lang="ko-KR" altLang="en-US">
                <a:ea typeface="Gulim" pitchFamily="34" charset="-127"/>
              </a:endParaRPr>
            </a:p>
          </p:txBody>
        </p:sp>
        <p:sp>
          <p:nvSpPr>
            <p:cNvPr id="260" name="Rectangle 2306"/>
            <p:cNvSpPr>
              <a:spLocks noChangeArrowheads="1"/>
            </p:cNvSpPr>
            <p:nvPr/>
          </p:nvSpPr>
          <p:spPr bwMode="auto">
            <a:xfrm>
              <a:off x="4895"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4</a:t>
              </a:r>
              <a:endParaRPr lang="ko-KR" altLang="en-US">
                <a:ea typeface="Gulim" pitchFamily="34" charset="-127"/>
              </a:endParaRPr>
            </a:p>
          </p:txBody>
        </p:sp>
        <p:sp>
          <p:nvSpPr>
            <p:cNvPr id="261" name="Rectangle 2307"/>
            <p:cNvSpPr>
              <a:spLocks noChangeArrowheads="1"/>
            </p:cNvSpPr>
            <p:nvPr/>
          </p:nvSpPr>
          <p:spPr bwMode="auto">
            <a:xfrm>
              <a:off x="5014"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5</a:t>
              </a:r>
              <a:endParaRPr lang="ko-KR" altLang="en-US">
                <a:ea typeface="Gulim" pitchFamily="34" charset="-127"/>
              </a:endParaRPr>
            </a:p>
          </p:txBody>
        </p:sp>
        <p:sp>
          <p:nvSpPr>
            <p:cNvPr id="262" name="Rectangle 2308"/>
            <p:cNvSpPr>
              <a:spLocks noChangeArrowheads="1"/>
            </p:cNvSpPr>
            <p:nvPr/>
          </p:nvSpPr>
          <p:spPr bwMode="auto">
            <a:xfrm>
              <a:off x="5126"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6</a:t>
              </a:r>
              <a:endParaRPr lang="ko-KR" altLang="en-US">
                <a:ea typeface="Gulim" pitchFamily="34" charset="-127"/>
              </a:endParaRPr>
            </a:p>
          </p:txBody>
        </p:sp>
        <p:sp>
          <p:nvSpPr>
            <p:cNvPr id="263" name="Rectangle 2309"/>
            <p:cNvSpPr>
              <a:spLocks noChangeArrowheads="1"/>
            </p:cNvSpPr>
            <p:nvPr/>
          </p:nvSpPr>
          <p:spPr bwMode="auto">
            <a:xfrm>
              <a:off x="5244"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7</a:t>
              </a:r>
              <a:endParaRPr lang="ko-KR" altLang="en-US">
                <a:ea typeface="Gulim" pitchFamily="34" charset="-127"/>
              </a:endParaRPr>
            </a:p>
          </p:txBody>
        </p:sp>
        <p:sp>
          <p:nvSpPr>
            <p:cNvPr id="264" name="Rectangle 2310"/>
            <p:cNvSpPr>
              <a:spLocks noChangeArrowheads="1"/>
            </p:cNvSpPr>
            <p:nvPr/>
          </p:nvSpPr>
          <p:spPr bwMode="auto">
            <a:xfrm>
              <a:off x="5357"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8</a:t>
              </a:r>
              <a:endParaRPr lang="ko-KR" altLang="en-US">
                <a:ea typeface="Gulim" pitchFamily="34" charset="-127"/>
              </a:endParaRPr>
            </a:p>
          </p:txBody>
        </p:sp>
        <p:sp>
          <p:nvSpPr>
            <p:cNvPr id="265" name="Rectangle 2311"/>
            <p:cNvSpPr>
              <a:spLocks noChangeArrowheads="1"/>
            </p:cNvSpPr>
            <p:nvPr/>
          </p:nvSpPr>
          <p:spPr bwMode="auto">
            <a:xfrm>
              <a:off x="5475"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9</a:t>
              </a:r>
              <a:endParaRPr lang="ko-KR" altLang="en-US">
                <a:ea typeface="Gulim" pitchFamily="34" charset="-127"/>
              </a:endParaRPr>
            </a:p>
          </p:txBody>
        </p:sp>
        <p:sp>
          <p:nvSpPr>
            <p:cNvPr id="266" name="Rectangle 2312"/>
            <p:cNvSpPr>
              <a:spLocks noChangeArrowheads="1"/>
            </p:cNvSpPr>
            <p:nvPr/>
          </p:nvSpPr>
          <p:spPr bwMode="auto">
            <a:xfrm>
              <a:off x="5575" y="4070"/>
              <a:ext cx="19"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10</a:t>
              </a:r>
              <a:endParaRPr lang="ko-KR" altLang="en-US">
                <a:ea typeface="Gulim" pitchFamily="34" charset="-127"/>
              </a:endParaRPr>
            </a:p>
          </p:txBody>
        </p:sp>
        <p:sp>
          <p:nvSpPr>
            <p:cNvPr id="267" name="Rectangle 2313"/>
            <p:cNvSpPr>
              <a:spLocks noChangeArrowheads="1"/>
            </p:cNvSpPr>
            <p:nvPr/>
          </p:nvSpPr>
          <p:spPr bwMode="auto">
            <a:xfrm>
              <a:off x="4297" y="2905"/>
              <a:ext cx="1371" cy="1282"/>
            </a:xfrm>
            <a:prstGeom prst="rect">
              <a:avLst/>
            </a:prstGeom>
            <a:noFill/>
            <a:ln w="0">
              <a:solidFill>
                <a:srgbClr val="000000"/>
              </a:solidFill>
              <a:miter lim="800000"/>
              <a:headEnd/>
              <a:tailEnd/>
            </a:ln>
          </p:spPr>
          <p:txBody>
            <a:bodyPr/>
            <a:lstStyle/>
            <a:p>
              <a:endParaRPr lang="zh-CN" altLang="zh-CN"/>
            </a:p>
          </p:txBody>
        </p:sp>
        <p:sp>
          <p:nvSpPr>
            <p:cNvPr id="268" name="Line 2314"/>
            <p:cNvSpPr>
              <a:spLocks noChangeShapeType="1"/>
            </p:cNvSpPr>
            <p:nvPr/>
          </p:nvSpPr>
          <p:spPr bwMode="auto">
            <a:xfrm>
              <a:off x="5245" y="3456"/>
              <a:ext cx="0" cy="115"/>
            </a:xfrm>
            <a:prstGeom prst="line">
              <a:avLst/>
            </a:prstGeom>
            <a:noFill/>
            <a:ln w="9525">
              <a:solidFill>
                <a:schemeClr val="tx1"/>
              </a:solidFill>
              <a:round/>
              <a:headEnd/>
              <a:tailEnd/>
            </a:ln>
          </p:spPr>
          <p:txBody>
            <a:bodyPr wrap="none" anchor="ctr">
              <a:spAutoFit/>
            </a:bodyPr>
            <a:lstStyle/>
            <a:p>
              <a:endParaRPr lang="zh-CN" altLang="en-US"/>
            </a:p>
          </p:txBody>
        </p:sp>
        <p:sp>
          <p:nvSpPr>
            <p:cNvPr id="269" name="Freeform 2315"/>
            <p:cNvSpPr>
              <a:spLocks/>
            </p:cNvSpPr>
            <p:nvPr/>
          </p:nvSpPr>
          <p:spPr bwMode="auto">
            <a:xfrm>
              <a:off x="5088" y="360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zh-CN" altLang="en-US"/>
            </a:p>
          </p:txBody>
        </p:sp>
      </p:grpSp>
    </p:spTree>
    <p:extLst>
      <p:ext uri="{BB962C8B-B14F-4D97-AF65-F5344CB8AC3E}">
        <p14:creationId xmlns:p14="http://schemas.microsoft.com/office/powerpoint/2010/main" val="2916416880"/>
      </p:ext>
    </p:extLst>
  </p:cSld>
  <p:clrMapOvr>
    <a:masterClrMapping/>
  </p:clrMapOvr>
  <p:transition spd="med">
    <p:random/>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9" name="Rectangle 2"/>
          <p:cNvSpPr>
            <a:spLocks noGrp="1" noChangeArrowheads="1"/>
          </p:cNvSpPr>
          <p:nvPr>
            <p:ph type="title"/>
          </p:nvPr>
        </p:nvSpPr>
        <p:spPr>
          <a:xfrm>
            <a:off x="395536" y="548680"/>
            <a:ext cx="6347713" cy="1320800"/>
          </a:xfrm>
        </p:spPr>
        <p:txBody>
          <a:bodyPr/>
          <a:lstStyle/>
          <a:p>
            <a:pPr eaLnBrk="1" hangingPunct="1"/>
            <a:r>
              <a:rPr lang="en-US" altLang="zh-CN" sz="5400" dirty="0">
                <a:solidFill>
                  <a:srgbClr val="0000CC"/>
                </a:solidFill>
                <a:latin typeface="Times New Roman" panose="02020603050405020304" pitchFamily="18" charset="0"/>
                <a:cs typeface="Times New Roman" panose="02020603050405020304" pitchFamily="18" charset="0"/>
              </a:rPr>
              <a:t>k-</a:t>
            </a:r>
            <a:r>
              <a:rPr lang="en-US" altLang="zh-CN" sz="5400" dirty="0" err="1">
                <a:solidFill>
                  <a:srgbClr val="0000CC"/>
                </a:solidFill>
                <a:latin typeface="Times New Roman" panose="02020603050405020304" pitchFamily="18" charset="0"/>
                <a:cs typeface="Times New Roman" panose="02020603050405020304" pitchFamily="18" charset="0"/>
              </a:rPr>
              <a:t>medoids</a:t>
            </a:r>
            <a:r>
              <a:rPr lang="en-US" altLang="zh-CN" sz="5400" dirty="0">
                <a:solidFill>
                  <a:srgbClr val="0000CC"/>
                </a:solidFill>
                <a:latin typeface="Times New Roman" panose="02020603050405020304" pitchFamily="18" charset="0"/>
                <a:cs typeface="Times New Roman" panose="02020603050405020304" pitchFamily="18" charset="0"/>
              </a:rPr>
              <a:t> </a:t>
            </a:r>
            <a:r>
              <a:rPr lang="zh-CN" altLang="en-US" sz="5400" dirty="0">
                <a:solidFill>
                  <a:srgbClr val="0000CC"/>
                </a:solidFill>
                <a:latin typeface="Times New Roman" panose="02020603050405020304" pitchFamily="18" charset="0"/>
                <a:cs typeface="Times New Roman" panose="02020603050405020304" pitchFamily="18" charset="0"/>
              </a:rPr>
              <a:t>算法</a:t>
            </a:r>
          </a:p>
        </p:txBody>
      </p:sp>
      <p:sp>
        <p:nvSpPr>
          <p:cNvPr id="449539" name="Rectangle 3"/>
          <p:cNvSpPr>
            <a:spLocks noGrp="1" noChangeArrowheads="1"/>
          </p:cNvSpPr>
          <p:nvPr>
            <p:ph idx="1"/>
          </p:nvPr>
        </p:nvSpPr>
        <p:spPr>
          <a:xfrm>
            <a:off x="358775" y="1412875"/>
            <a:ext cx="8229600" cy="5040313"/>
          </a:xfrm>
        </p:spPr>
        <p:txBody>
          <a:bodyPr>
            <a:normAutofit/>
          </a:bodyPr>
          <a:lstStyle/>
          <a:p>
            <a:pPr eaLnBrk="1" hangingPunct="1"/>
            <a:r>
              <a:rPr lang="zh-CN" altLang="en-US" sz="2400" dirty="0">
                <a:latin typeface="华文仿宋" panose="02010600040101010101" pitchFamily="2" charset="-122"/>
                <a:ea typeface="华文仿宋" panose="02010600040101010101" pitchFamily="2" charset="-122"/>
              </a:rPr>
              <a:t>基本策略</a:t>
            </a:r>
          </a:p>
          <a:p>
            <a:pPr lvl="1" eaLnBrk="1" hangingPunct="1"/>
            <a:r>
              <a:rPr lang="zh-CN" altLang="en-US" sz="2400" dirty="0">
                <a:latin typeface="华文仿宋" panose="02010600040101010101" pitchFamily="2" charset="-122"/>
                <a:ea typeface="华文仿宋" panose="02010600040101010101" pitchFamily="2" charset="-122"/>
              </a:rPr>
              <a:t>首先为每个簇随意选择一个代表对象；</a:t>
            </a:r>
          </a:p>
          <a:p>
            <a:pPr lvl="1" eaLnBrk="1" hangingPunct="1"/>
            <a:r>
              <a:rPr lang="zh-CN" altLang="en-US" sz="2400" dirty="0">
                <a:latin typeface="华文仿宋" panose="02010600040101010101" pitchFamily="2" charset="-122"/>
                <a:ea typeface="华文仿宋" panose="02010600040101010101" pitchFamily="2" charset="-122"/>
              </a:rPr>
              <a:t>剩余的对象根据其与代表对象的距离分配给最近的一个簇；</a:t>
            </a:r>
          </a:p>
          <a:p>
            <a:pPr lvl="1" eaLnBrk="1" hangingPunct="1"/>
            <a:r>
              <a:rPr lang="zh-CN" altLang="en-US" sz="2400" dirty="0">
                <a:latin typeface="华文仿宋" panose="02010600040101010101" pitchFamily="2" charset="-122"/>
                <a:ea typeface="华文仿宋" panose="02010600040101010101" pitchFamily="2" charset="-122"/>
              </a:rPr>
              <a:t>反复地用非代表对象来替代代表对象，以改进聚类的质量；</a:t>
            </a:r>
          </a:p>
          <a:p>
            <a:pPr eaLnBrk="1" hangingPunct="1"/>
            <a:r>
              <a:rPr lang="zh-CN" altLang="en-US" sz="2400" dirty="0">
                <a:latin typeface="华文仿宋" panose="02010600040101010101" pitchFamily="2" charset="-122"/>
                <a:ea typeface="华文仿宋" panose="02010600040101010101" pitchFamily="2" charset="-122"/>
              </a:rPr>
              <a:t>聚类结果的质量</a:t>
            </a:r>
          </a:p>
          <a:p>
            <a:pPr lvl="1" eaLnBrk="1" hangingPunct="1"/>
            <a:r>
              <a:rPr lang="zh-CN" altLang="en-US" sz="2400" dirty="0">
                <a:latin typeface="华文仿宋" panose="02010600040101010101" pitchFamily="2" charset="-122"/>
                <a:ea typeface="华文仿宋" panose="02010600040101010101" pitchFamily="2" charset="-122"/>
              </a:rPr>
              <a:t>用一个代价函数来评估：</a:t>
            </a:r>
          </a:p>
          <a:p>
            <a:pPr lvl="1" eaLnBrk="1" hangingPunct="1">
              <a:buFont typeface="Wingdings" panose="05000000000000000000" pitchFamily="2" charset="2"/>
              <a:buNone/>
            </a:pPr>
            <a:r>
              <a:rPr lang="zh-CN" altLang="en-US" sz="2400" dirty="0">
                <a:latin typeface="华文仿宋" panose="02010600040101010101" pitchFamily="2" charset="-122"/>
                <a:ea typeface="华文仿宋" panose="02010600040101010101" pitchFamily="2" charset="-122"/>
              </a:rPr>
              <a:t>    对象与其参照对象</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代表对象</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之间的平均相异度</a:t>
            </a:r>
          </a:p>
        </p:txBody>
      </p:sp>
      <p:sp>
        <p:nvSpPr>
          <p:cNvPr id="1064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B49264F9-0D2E-41C6-9B3D-6A2C5822D6C8}" type="slidenum">
              <a:rPr lang="en-US" altLang="zh-CN" smtClean="0"/>
              <a:pPr/>
              <a:t>54</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49539">
                                            <p:txEl>
                                              <p:pRg st="0" end="0"/>
                                            </p:txEl>
                                          </p:spTgt>
                                        </p:tgtEl>
                                        <p:attrNameLst>
                                          <p:attrName>style.visibility</p:attrName>
                                        </p:attrNameLst>
                                      </p:cBhvr>
                                      <p:to>
                                        <p:strVal val="visible"/>
                                      </p:to>
                                    </p:set>
                                    <p:animEffect transition="in" filter="box(in)">
                                      <p:cBhvr>
                                        <p:cTn id="7" dur="500"/>
                                        <p:tgtEl>
                                          <p:spTgt spid="449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49539">
                                            <p:txEl>
                                              <p:pRg st="1" end="1"/>
                                            </p:txEl>
                                          </p:spTgt>
                                        </p:tgtEl>
                                        <p:attrNameLst>
                                          <p:attrName>style.visibility</p:attrName>
                                        </p:attrNameLst>
                                      </p:cBhvr>
                                      <p:to>
                                        <p:strVal val="visible"/>
                                      </p:to>
                                    </p:set>
                                    <p:animEffect transition="in" filter="box(in)">
                                      <p:cBhvr>
                                        <p:cTn id="12" dur="500"/>
                                        <p:tgtEl>
                                          <p:spTgt spid="449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49539">
                                            <p:txEl>
                                              <p:pRg st="2" end="2"/>
                                            </p:txEl>
                                          </p:spTgt>
                                        </p:tgtEl>
                                        <p:attrNameLst>
                                          <p:attrName>style.visibility</p:attrName>
                                        </p:attrNameLst>
                                      </p:cBhvr>
                                      <p:to>
                                        <p:strVal val="visible"/>
                                      </p:to>
                                    </p:set>
                                    <p:animEffect transition="in" filter="box(in)">
                                      <p:cBhvr>
                                        <p:cTn id="17" dur="500"/>
                                        <p:tgtEl>
                                          <p:spTgt spid="4495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49539">
                                            <p:txEl>
                                              <p:pRg st="3" end="3"/>
                                            </p:txEl>
                                          </p:spTgt>
                                        </p:tgtEl>
                                        <p:attrNameLst>
                                          <p:attrName>style.visibility</p:attrName>
                                        </p:attrNameLst>
                                      </p:cBhvr>
                                      <p:to>
                                        <p:strVal val="visible"/>
                                      </p:to>
                                    </p:set>
                                    <p:animEffect transition="in" filter="box(in)">
                                      <p:cBhvr>
                                        <p:cTn id="22" dur="500"/>
                                        <p:tgtEl>
                                          <p:spTgt spid="4495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49539">
                                            <p:txEl>
                                              <p:pRg st="4" end="4"/>
                                            </p:txEl>
                                          </p:spTgt>
                                        </p:tgtEl>
                                        <p:attrNameLst>
                                          <p:attrName>style.visibility</p:attrName>
                                        </p:attrNameLst>
                                      </p:cBhvr>
                                      <p:to>
                                        <p:strVal val="visible"/>
                                      </p:to>
                                    </p:set>
                                    <p:animEffect transition="in" filter="box(in)">
                                      <p:cBhvr>
                                        <p:cTn id="27" dur="500"/>
                                        <p:tgtEl>
                                          <p:spTgt spid="4495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449539">
                                            <p:txEl>
                                              <p:pRg st="5" end="5"/>
                                            </p:txEl>
                                          </p:spTgt>
                                        </p:tgtEl>
                                        <p:attrNameLst>
                                          <p:attrName>style.visibility</p:attrName>
                                        </p:attrNameLst>
                                      </p:cBhvr>
                                      <p:to>
                                        <p:strVal val="visible"/>
                                      </p:to>
                                    </p:set>
                                    <p:animEffect transition="in" filter="box(in)">
                                      <p:cBhvr>
                                        <p:cTn id="32" dur="500"/>
                                        <p:tgtEl>
                                          <p:spTgt spid="4495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449539">
                                            <p:txEl>
                                              <p:pRg st="6" end="6"/>
                                            </p:txEl>
                                          </p:spTgt>
                                        </p:tgtEl>
                                        <p:attrNameLst>
                                          <p:attrName>style.visibility</p:attrName>
                                        </p:attrNameLst>
                                      </p:cBhvr>
                                      <p:to>
                                        <p:strVal val="visible"/>
                                      </p:to>
                                    </p:set>
                                    <p:animEffect transition="in" filter="box(in)">
                                      <p:cBhvr>
                                        <p:cTn id="37" dur="500"/>
                                        <p:tgtEl>
                                          <p:spTgt spid="4495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build="p" bldLvl="5"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287338" y="7938"/>
            <a:ext cx="6769100" cy="935037"/>
          </a:xfrm>
        </p:spPr>
        <p:txBody>
          <a:bodyPr/>
          <a:lstStyle/>
          <a:p>
            <a:pPr eaLnBrk="1" hangingPunct="1"/>
            <a:r>
              <a:rPr lang="en-US" altLang="zh-CN" sz="5400">
                <a:solidFill>
                  <a:srgbClr val="0000CC"/>
                </a:solidFill>
                <a:latin typeface="Times New Roman" panose="02020603050405020304" pitchFamily="18" charset="0"/>
                <a:cs typeface="Times New Roman" panose="02020603050405020304" pitchFamily="18" charset="0"/>
              </a:rPr>
              <a:t>k-medoids method</a:t>
            </a:r>
            <a:endParaRPr lang="zh-CN" altLang="en-US" sz="5400">
              <a:solidFill>
                <a:srgbClr val="0000CC"/>
              </a:solidFill>
              <a:latin typeface="Times New Roman" panose="02020603050405020304" pitchFamily="18" charset="0"/>
              <a:cs typeface="Times New Roman" panose="02020603050405020304" pitchFamily="18" charset="0"/>
            </a:endParaRPr>
          </a:p>
        </p:txBody>
      </p:sp>
      <p:sp>
        <p:nvSpPr>
          <p:cNvPr id="478211" name="Rectangle 3"/>
          <p:cNvSpPr>
            <a:spLocks noGrp="1" noChangeArrowheads="1"/>
          </p:cNvSpPr>
          <p:nvPr>
            <p:ph idx="1"/>
          </p:nvPr>
        </p:nvSpPr>
        <p:spPr>
          <a:xfrm>
            <a:off x="142875" y="873125"/>
            <a:ext cx="8675688" cy="2592388"/>
          </a:xfrm>
        </p:spPr>
        <p:txBody>
          <a:bodyPr>
            <a:normAutofit lnSpcReduction="10000"/>
          </a:bodyPr>
          <a:lstStyle/>
          <a:p>
            <a:pPr eaLnBrk="1" hangingPunct="1"/>
            <a:r>
              <a:rPr lang="zh-CN" altLang="en-US" sz="2800">
                <a:latin typeface="SimSun" panose="02010600030101010101" pitchFamily="2" charset="-122"/>
              </a:rPr>
              <a:t>为了判定一个非代表对象</a:t>
            </a:r>
            <a:r>
              <a:rPr lang="en-US" altLang="zh-CN" sz="2800" i="1">
                <a:latin typeface="SimSun" panose="02010600030101010101" pitchFamily="2" charset="-122"/>
              </a:rPr>
              <a:t>O</a:t>
            </a:r>
            <a:r>
              <a:rPr lang="en-US" altLang="zh-CN" sz="2800" i="1" baseline="-25000">
                <a:latin typeface="SimSun" panose="02010600030101010101" pitchFamily="2" charset="-122"/>
              </a:rPr>
              <a:t>random</a:t>
            </a:r>
            <a:r>
              <a:rPr lang="zh-CN" altLang="en-US" sz="2800">
                <a:latin typeface="SimSun" panose="02010600030101010101" pitchFamily="2" charset="-122"/>
              </a:rPr>
              <a:t>是否是当前一个代表对象</a:t>
            </a:r>
            <a:r>
              <a:rPr lang="en-US" altLang="zh-CN" sz="2800" i="1">
                <a:latin typeface="SimSun" panose="02010600030101010101" pitchFamily="2" charset="-122"/>
              </a:rPr>
              <a:t>O</a:t>
            </a:r>
            <a:r>
              <a:rPr lang="en-US" altLang="zh-CN" sz="2800" i="1" baseline="-25000">
                <a:latin typeface="SimSun" panose="02010600030101010101" pitchFamily="2" charset="-122"/>
              </a:rPr>
              <a:t>j</a:t>
            </a:r>
            <a:r>
              <a:rPr lang="zh-CN" altLang="en-US" sz="2800">
                <a:latin typeface="SimSun" panose="02010600030101010101" pitchFamily="2" charset="-122"/>
              </a:rPr>
              <a:t>的好的替代，对于每个非中心点对象</a:t>
            </a:r>
            <a:r>
              <a:rPr lang="en-US" altLang="zh-CN" sz="2800" i="1">
                <a:latin typeface="SimSun" panose="02010600030101010101" pitchFamily="2" charset="-122"/>
              </a:rPr>
              <a:t>p</a:t>
            </a:r>
            <a:r>
              <a:rPr lang="zh-CN" altLang="en-US" sz="2800">
                <a:latin typeface="SimSun" panose="02010600030101010101" pitchFamily="2" charset="-122"/>
              </a:rPr>
              <a:t>，需考虑下面四种情况：</a:t>
            </a:r>
          </a:p>
          <a:p>
            <a:pPr lvl="1" eaLnBrk="1" hangingPunct="1"/>
            <a:r>
              <a:rPr lang="en-US" altLang="zh-CN" sz="2400">
                <a:solidFill>
                  <a:srgbClr val="0000CC"/>
                </a:solidFill>
              </a:rPr>
              <a:t>Case 1: </a:t>
            </a:r>
            <a:r>
              <a:rPr lang="en-US" altLang="zh-CN" sz="2400" i="1">
                <a:solidFill>
                  <a:srgbClr val="0000CC"/>
                </a:solidFill>
              </a:rPr>
              <a:t>p</a:t>
            </a:r>
            <a:r>
              <a:rPr lang="zh-CN" altLang="en-US" sz="2400">
                <a:solidFill>
                  <a:srgbClr val="0000CC"/>
                </a:solidFill>
              </a:rPr>
              <a:t>当前隶属于中心点对象</a:t>
            </a:r>
            <a:r>
              <a:rPr lang="en-US" altLang="zh-CN" sz="2400" i="1">
                <a:solidFill>
                  <a:srgbClr val="0000CC"/>
                </a:solidFill>
              </a:rPr>
              <a:t>O</a:t>
            </a:r>
            <a:r>
              <a:rPr lang="en-US" altLang="zh-CN" sz="2400" i="1" baseline="-25000">
                <a:solidFill>
                  <a:srgbClr val="0000CC"/>
                </a:solidFill>
              </a:rPr>
              <a:t>j</a:t>
            </a:r>
            <a:r>
              <a:rPr lang="zh-CN" altLang="en-US" sz="2400">
                <a:solidFill>
                  <a:srgbClr val="0000CC"/>
                </a:solidFill>
              </a:rPr>
              <a:t> 。如果</a:t>
            </a:r>
            <a:r>
              <a:rPr lang="en-US" altLang="zh-CN" sz="2400" i="1">
                <a:solidFill>
                  <a:srgbClr val="0000CC"/>
                </a:solidFill>
              </a:rPr>
              <a:t>O</a:t>
            </a:r>
            <a:r>
              <a:rPr lang="en-US" altLang="zh-CN" sz="2400" i="1" baseline="-25000">
                <a:solidFill>
                  <a:srgbClr val="0000CC"/>
                </a:solidFill>
              </a:rPr>
              <a:t>j</a:t>
            </a:r>
            <a:r>
              <a:rPr lang="zh-CN" altLang="en-US" sz="2400">
                <a:solidFill>
                  <a:srgbClr val="0000CC"/>
                </a:solidFill>
              </a:rPr>
              <a:t>被</a:t>
            </a:r>
            <a:r>
              <a:rPr lang="en-US" altLang="zh-CN" sz="2400" i="1">
                <a:solidFill>
                  <a:srgbClr val="0000CC"/>
                </a:solidFill>
              </a:rPr>
              <a:t>O</a:t>
            </a:r>
            <a:r>
              <a:rPr lang="en-US" altLang="zh-CN" sz="2400" i="1" baseline="-25000">
                <a:solidFill>
                  <a:srgbClr val="0000CC"/>
                </a:solidFill>
              </a:rPr>
              <a:t>random</a:t>
            </a:r>
            <a:r>
              <a:rPr lang="zh-CN" altLang="en-US" sz="2400">
                <a:solidFill>
                  <a:srgbClr val="0000CC"/>
                </a:solidFill>
              </a:rPr>
              <a:t>所代替作为中心点，且</a:t>
            </a:r>
            <a:r>
              <a:rPr lang="en-US" altLang="zh-CN" sz="2400" i="1">
                <a:solidFill>
                  <a:srgbClr val="0000CC"/>
                </a:solidFill>
              </a:rPr>
              <a:t>p</a:t>
            </a:r>
            <a:r>
              <a:rPr lang="zh-CN" altLang="en-US" sz="2400">
                <a:solidFill>
                  <a:srgbClr val="0000CC"/>
                </a:solidFill>
              </a:rPr>
              <a:t>离一个</a:t>
            </a:r>
            <a:r>
              <a:rPr lang="en-US" altLang="zh-CN" sz="2400" i="1">
                <a:solidFill>
                  <a:srgbClr val="0000CC"/>
                </a:solidFill>
              </a:rPr>
              <a:t>O</a:t>
            </a:r>
            <a:r>
              <a:rPr lang="en-US" altLang="zh-CN" sz="2400" i="1" baseline="-25000">
                <a:solidFill>
                  <a:srgbClr val="0000CC"/>
                </a:solidFill>
              </a:rPr>
              <a:t>i</a:t>
            </a:r>
            <a:r>
              <a:rPr lang="zh-CN" altLang="en-US" sz="2400">
                <a:solidFill>
                  <a:srgbClr val="0000CC"/>
                </a:solidFill>
              </a:rPr>
              <a:t>最近，</a:t>
            </a:r>
            <a:r>
              <a:rPr lang="en-US" altLang="zh-CN" sz="2400" i="1">
                <a:solidFill>
                  <a:srgbClr val="0000CC"/>
                </a:solidFill>
              </a:rPr>
              <a:t>i</a:t>
            </a:r>
            <a:r>
              <a:rPr lang="en-US" altLang="zh-CN" sz="2400" i="1">
                <a:solidFill>
                  <a:srgbClr val="0000CC"/>
                </a:solidFill>
                <a:sym typeface="Symbol" panose="05050102010706020507" pitchFamily="18" charset="2"/>
              </a:rPr>
              <a:t></a:t>
            </a:r>
            <a:r>
              <a:rPr lang="en-US" altLang="zh-CN" sz="2400" i="1">
                <a:solidFill>
                  <a:srgbClr val="0000CC"/>
                </a:solidFill>
              </a:rPr>
              <a:t>j</a:t>
            </a:r>
            <a:r>
              <a:rPr lang="zh-CN" altLang="en-US" sz="2400">
                <a:solidFill>
                  <a:srgbClr val="0000CC"/>
                </a:solidFill>
              </a:rPr>
              <a:t>，那么</a:t>
            </a:r>
            <a:r>
              <a:rPr lang="en-US" altLang="zh-CN" sz="2400" i="1">
                <a:solidFill>
                  <a:srgbClr val="0000CC"/>
                </a:solidFill>
              </a:rPr>
              <a:t>p</a:t>
            </a:r>
            <a:r>
              <a:rPr lang="zh-CN" altLang="en-US" sz="2400">
                <a:solidFill>
                  <a:srgbClr val="0000CC"/>
                </a:solidFill>
              </a:rPr>
              <a:t>被重新分配给</a:t>
            </a:r>
            <a:r>
              <a:rPr lang="en-US" altLang="zh-CN" sz="2400" i="1">
                <a:solidFill>
                  <a:srgbClr val="0000CC"/>
                </a:solidFill>
              </a:rPr>
              <a:t>O</a:t>
            </a:r>
            <a:r>
              <a:rPr lang="en-US" altLang="zh-CN" sz="2400" i="1" baseline="-25000">
                <a:solidFill>
                  <a:srgbClr val="0000CC"/>
                </a:solidFill>
              </a:rPr>
              <a:t>i</a:t>
            </a:r>
            <a:r>
              <a:rPr lang="zh-CN" altLang="en-US" sz="2400">
                <a:solidFill>
                  <a:srgbClr val="0000CC"/>
                </a:solidFill>
              </a:rPr>
              <a:t> 。</a:t>
            </a:r>
          </a:p>
        </p:txBody>
      </p:sp>
      <p:sp>
        <p:nvSpPr>
          <p:cNvPr id="478212" name="Rectangle 4"/>
          <p:cNvSpPr>
            <a:spLocks noChangeArrowheads="1"/>
          </p:cNvSpPr>
          <p:nvPr/>
        </p:nvSpPr>
        <p:spPr bwMode="auto">
          <a:xfrm>
            <a:off x="2627313" y="3608388"/>
            <a:ext cx="3200400" cy="1905000"/>
          </a:xfrm>
          <a:prstGeom prst="rect">
            <a:avLst/>
          </a:prstGeom>
          <a:solidFill>
            <a:schemeClr va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kumimoji="1" lang="en-US" altLang="zh-CN" sz="2400" b="1">
                <a:solidFill>
                  <a:srgbClr val="000000"/>
                </a:solidFill>
                <a:latin typeface="Times New Roman" panose="02020603050405020304" pitchFamily="18" charset="0"/>
              </a:rPr>
              <a:t>+</a:t>
            </a:r>
          </a:p>
          <a:p>
            <a:pPr eaLnBrk="1" hangingPunct="1"/>
            <a:r>
              <a:rPr kumimoji="1" lang="en-US" altLang="zh-CN" sz="2400" b="1" i="1">
                <a:solidFill>
                  <a:srgbClr val="000000"/>
                </a:solidFill>
                <a:latin typeface="Times New Roman" panose="02020603050405020304" pitchFamily="18" charset="0"/>
              </a:rPr>
              <a:t>O</a:t>
            </a:r>
            <a:r>
              <a:rPr kumimoji="1" lang="en-US" altLang="zh-CN" sz="2400" b="1" i="1" baseline="-25000">
                <a:solidFill>
                  <a:srgbClr val="000000"/>
                </a:solidFill>
                <a:latin typeface="Times New Roman" panose="02020603050405020304" pitchFamily="18" charset="0"/>
              </a:rPr>
              <a:t>i </a:t>
            </a:r>
            <a:r>
              <a:rPr kumimoji="1" lang="en-US" altLang="zh-CN" sz="2400" b="1">
                <a:solidFill>
                  <a:srgbClr val="000000"/>
                </a:solidFill>
                <a:latin typeface="Times New Roman" panose="02020603050405020304" pitchFamily="18" charset="0"/>
              </a:rPr>
              <a:t>        </a:t>
            </a:r>
            <a:r>
              <a:rPr kumimoji="1" lang="en-US" altLang="zh-CN" sz="2400" b="1" i="1">
                <a:solidFill>
                  <a:srgbClr val="000000"/>
                </a:solidFill>
                <a:latin typeface="Times New Roman" panose="02020603050405020304" pitchFamily="18" charset="0"/>
              </a:rPr>
              <a:t>p</a:t>
            </a:r>
            <a:r>
              <a:rPr kumimoji="1" lang="en-US" altLang="zh-CN" sz="2400" b="1">
                <a:solidFill>
                  <a:srgbClr val="000000"/>
                </a:solidFill>
                <a:latin typeface="Times New Roman" panose="02020603050405020304" pitchFamily="18" charset="0"/>
              </a:rPr>
              <a:t>           </a:t>
            </a:r>
            <a:r>
              <a:rPr kumimoji="1" lang="en-US" altLang="zh-CN" sz="2400" b="1" i="1">
                <a:solidFill>
                  <a:srgbClr val="000000"/>
                </a:solidFill>
                <a:latin typeface="Times New Roman" panose="02020603050405020304" pitchFamily="18" charset="0"/>
              </a:rPr>
              <a:t>O</a:t>
            </a:r>
            <a:r>
              <a:rPr kumimoji="1" lang="en-US" altLang="zh-CN" sz="2400" b="1" i="1" baseline="-25000">
                <a:solidFill>
                  <a:srgbClr val="000000"/>
                </a:solidFill>
                <a:latin typeface="Times New Roman" panose="02020603050405020304" pitchFamily="18" charset="0"/>
              </a:rPr>
              <a:t>j</a:t>
            </a:r>
          </a:p>
          <a:p>
            <a:pPr eaLnBrk="1" hangingPunct="1"/>
            <a:r>
              <a:rPr kumimoji="1" lang="en-US" altLang="zh-CN" sz="2400" b="1">
                <a:solidFill>
                  <a:srgbClr val="000000"/>
                </a:solidFill>
                <a:latin typeface="Times New Roman" panose="02020603050405020304" pitchFamily="18" charset="0"/>
              </a:rPr>
              <a:t>                          +  </a:t>
            </a:r>
          </a:p>
          <a:p>
            <a:pPr eaLnBrk="1" hangingPunct="1"/>
            <a:r>
              <a:rPr kumimoji="1" lang="en-US" altLang="zh-CN" sz="2400" b="1">
                <a:solidFill>
                  <a:srgbClr val="000000"/>
                </a:solidFill>
                <a:latin typeface="Times New Roman" panose="02020603050405020304" pitchFamily="18" charset="0"/>
              </a:rPr>
              <a:t>                         </a:t>
            </a:r>
            <a:r>
              <a:rPr kumimoji="1" lang="en-US" altLang="zh-CN" sz="2400" b="1">
                <a:solidFill>
                  <a:srgbClr val="0000CC"/>
                </a:solidFill>
                <a:latin typeface="Times New Roman" panose="02020603050405020304" pitchFamily="18" charset="0"/>
              </a:rPr>
              <a:t>+</a:t>
            </a:r>
          </a:p>
          <a:p>
            <a:pPr eaLnBrk="1" hangingPunct="1"/>
            <a:r>
              <a:rPr kumimoji="1" lang="en-US" altLang="zh-CN" sz="2400" b="1">
                <a:solidFill>
                  <a:srgbClr val="000000"/>
                </a:solidFill>
                <a:latin typeface="Times New Roman" panose="02020603050405020304" pitchFamily="18" charset="0"/>
              </a:rPr>
              <a:t>                    </a:t>
            </a:r>
            <a:r>
              <a:rPr kumimoji="1" lang="en-US" altLang="zh-CN" sz="2400" b="1" i="1">
                <a:solidFill>
                  <a:srgbClr val="0000CC"/>
                </a:solidFill>
                <a:latin typeface="Times New Roman" panose="02020603050405020304" pitchFamily="18" charset="0"/>
              </a:rPr>
              <a:t>O</a:t>
            </a:r>
            <a:r>
              <a:rPr kumimoji="1" lang="en-US" altLang="zh-CN" sz="2400" b="1" i="1" baseline="-25000">
                <a:solidFill>
                  <a:srgbClr val="0000CC"/>
                </a:solidFill>
                <a:latin typeface="Times New Roman" panose="02020603050405020304" pitchFamily="18" charset="0"/>
              </a:rPr>
              <a:t>random</a:t>
            </a:r>
          </a:p>
        </p:txBody>
      </p:sp>
      <p:sp>
        <p:nvSpPr>
          <p:cNvPr id="478213" name="Line 5"/>
          <p:cNvSpPr>
            <a:spLocks noChangeShapeType="1"/>
          </p:cNvSpPr>
          <p:nvPr/>
        </p:nvSpPr>
        <p:spPr bwMode="auto">
          <a:xfrm>
            <a:off x="3922713" y="4217988"/>
            <a:ext cx="838200" cy="381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8214" name="Line 6"/>
          <p:cNvSpPr>
            <a:spLocks noChangeShapeType="1"/>
          </p:cNvSpPr>
          <p:nvPr/>
        </p:nvSpPr>
        <p:spPr bwMode="auto">
          <a:xfrm>
            <a:off x="2932113" y="3836988"/>
            <a:ext cx="762000" cy="381000"/>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8215" name="Text Box 7"/>
          <p:cNvSpPr txBox="1">
            <a:spLocks noChangeArrowheads="1"/>
          </p:cNvSpPr>
          <p:nvPr/>
        </p:nvSpPr>
        <p:spPr bwMode="auto">
          <a:xfrm>
            <a:off x="2195513" y="5842000"/>
            <a:ext cx="4713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kumimoji="1" lang="zh-CN" altLang="en-US" sz="2400" b="1">
                <a:latin typeface="Times New Roman" panose="02020603050405020304" pitchFamily="18" charset="0"/>
                <a:ea typeface="楷体_GB2312" pitchFamily="49" charset="-122"/>
              </a:rPr>
              <a:t>重新分配给</a:t>
            </a:r>
            <a:r>
              <a:rPr kumimoji="1" lang="en-US" altLang="zh-CN" sz="2400" b="1" i="1">
                <a:latin typeface="Times New Roman" panose="02020603050405020304" pitchFamily="18" charset="0"/>
                <a:ea typeface="楷体_GB2312" pitchFamily="49" charset="-122"/>
              </a:rPr>
              <a:t>O</a:t>
            </a:r>
            <a:r>
              <a:rPr kumimoji="1" lang="en-US" altLang="zh-CN" sz="2400" b="1" i="1" baseline="-25000">
                <a:latin typeface="Times New Roman" panose="02020603050405020304" pitchFamily="18" charset="0"/>
                <a:ea typeface="楷体_GB2312" pitchFamily="49" charset="-122"/>
              </a:rPr>
              <a:t>i</a:t>
            </a:r>
            <a:r>
              <a:rPr kumimoji="1" lang="zh-CN" altLang="en-US" sz="2400" b="1" i="1" baseline="-25000">
                <a:latin typeface="Times New Roman" panose="02020603050405020304" pitchFamily="18" charset="0"/>
                <a:ea typeface="楷体_GB2312" pitchFamily="49" charset="-122"/>
              </a:rPr>
              <a:t>， </a:t>
            </a:r>
            <a:r>
              <a:rPr kumimoji="1" lang="en-US" altLang="zh-CN" sz="2400" b="1" i="1">
                <a:latin typeface="Times New Roman" panose="02020603050405020304" pitchFamily="18" charset="0"/>
              </a:rPr>
              <a:t>C</a:t>
            </a:r>
            <a:r>
              <a:rPr kumimoji="1" lang="zh-CN" altLang="en-US" sz="2400" b="1">
                <a:latin typeface="Times New Roman" panose="02020603050405020304" pitchFamily="18" charset="0"/>
              </a:rPr>
              <a:t>＝</a:t>
            </a:r>
            <a:r>
              <a:rPr kumimoji="1" lang="en-US" altLang="zh-CN" sz="2400" b="1" i="1">
                <a:latin typeface="Times New Roman" panose="02020603050405020304" pitchFamily="18" charset="0"/>
              </a:rPr>
              <a:t>d</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p</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O</a:t>
            </a:r>
            <a:r>
              <a:rPr kumimoji="1" lang="en-US" altLang="zh-CN" sz="2400" b="1" i="1" baseline="-30000">
                <a:latin typeface="Times New Roman" panose="02020603050405020304" pitchFamily="18" charset="0"/>
              </a:rPr>
              <a:t>i</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d</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p</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O</a:t>
            </a:r>
            <a:r>
              <a:rPr kumimoji="1" lang="en-US" altLang="zh-CN" sz="2400" b="1" i="1" baseline="-30000">
                <a:latin typeface="Times New Roman" panose="02020603050405020304" pitchFamily="18" charset="0"/>
              </a:rPr>
              <a:t>j</a:t>
            </a:r>
            <a:r>
              <a:rPr kumimoji="1" lang="en-US" altLang="zh-CN" sz="2400" b="1">
                <a:latin typeface="Times New Roman" panose="02020603050405020304" pitchFamily="18" charset="0"/>
              </a:rPr>
              <a:t>) </a:t>
            </a:r>
          </a:p>
        </p:txBody>
      </p:sp>
      <p:sp>
        <p:nvSpPr>
          <p:cNvPr id="478216" name="Text Box 8"/>
          <p:cNvSpPr txBox="1">
            <a:spLocks noChangeArrowheads="1"/>
          </p:cNvSpPr>
          <p:nvPr/>
        </p:nvSpPr>
        <p:spPr bwMode="auto">
          <a:xfrm>
            <a:off x="6480175" y="3716338"/>
            <a:ext cx="2087563"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lnSpc>
                <a:spcPct val="120000"/>
              </a:lnSpc>
              <a:spcBef>
                <a:spcPct val="20000"/>
              </a:spcBef>
            </a:pPr>
            <a:r>
              <a:rPr lang="en-US" altLang="zh-CN" sz="2000" b="1" i="1"/>
              <a:t>p</a:t>
            </a:r>
            <a:r>
              <a:rPr lang="en-US" altLang="zh-CN" sz="2000"/>
              <a:t> </a:t>
            </a:r>
            <a:r>
              <a:rPr lang="zh-CN" altLang="en-US" sz="2000" b="1">
                <a:ea typeface="楷体_GB2312" pitchFamily="49" charset="-122"/>
              </a:rPr>
              <a:t>数据对象</a:t>
            </a:r>
            <a:r>
              <a:rPr lang="en-US" altLang="zh-CN" sz="2000" b="1">
                <a:ea typeface="楷体_GB2312" pitchFamily="49" charset="-122"/>
              </a:rPr>
              <a:t>;</a:t>
            </a:r>
          </a:p>
          <a:p>
            <a:pPr eaLnBrk="1" hangingPunct="1">
              <a:lnSpc>
                <a:spcPct val="120000"/>
              </a:lnSpc>
              <a:spcBef>
                <a:spcPct val="20000"/>
              </a:spcBef>
            </a:pPr>
            <a:r>
              <a:rPr lang="en-US" altLang="zh-CN" sz="2000"/>
              <a:t>+ </a:t>
            </a:r>
            <a:r>
              <a:rPr lang="zh-CN" altLang="en-US" sz="2000" b="1">
                <a:ea typeface="楷体_GB2312" pitchFamily="49" charset="-122"/>
              </a:rPr>
              <a:t>簇中心</a:t>
            </a:r>
            <a:r>
              <a:rPr lang="en-US" altLang="zh-CN" sz="2000" b="1">
                <a:ea typeface="楷体_GB2312" pitchFamily="49" charset="-122"/>
              </a:rPr>
              <a:t>;</a:t>
            </a:r>
            <a:endParaRPr lang="en-US" altLang="zh-CN" sz="2000"/>
          </a:p>
          <a:p>
            <a:pPr eaLnBrk="1" hangingPunct="1">
              <a:lnSpc>
                <a:spcPct val="120000"/>
              </a:lnSpc>
              <a:spcBef>
                <a:spcPct val="20000"/>
              </a:spcBef>
            </a:pPr>
            <a:r>
              <a:rPr lang="zh-CN" altLang="en-US" sz="2000">
                <a:sym typeface="Symbol" panose="05050102010706020507" pitchFamily="18" charset="2"/>
              </a:rPr>
              <a:t> </a:t>
            </a:r>
            <a:r>
              <a:rPr lang="zh-CN" altLang="en-US" sz="2000" b="1">
                <a:ea typeface="楷体_GB2312" pitchFamily="49" charset="-122"/>
                <a:sym typeface="Symbol" panose="05050102010706020507" pitchFamily="18" charset="2"/>
              </a:rPr>
              <a:t>替代前</a:t>
            </a:r>
            <a:r>
              <a:rPr lang="en-US" altLang="zh-CN" sz="2000" b="1">
                <a:ea typeface="楷体_GB2312" pitchFamily="49" charset="-122"/>
                <a:sym typeface="Symbol" panose="05050102010706020507" pitchFamily="18" charset="2"/>
              </a:rPr>
              <a:t>;</a:t>
            </a:r>
            <a:endParaRPr lang="en-US" altLang="zh-CN" sz="2000">
              <a:sym typeface="Symbol" panose="05050102010706020507" pitchFamily="18" charset="2"/>
            </a:endParaRPr>
          </a:p>
          <a:p>
            <a:pPr eaLnBrk="1" hangingPunct="1">
              <a:lnSpc>
                <a:spcPct val="120000"/>
              </a:lnSpc>
              <a:spcBef>
                <a:spcPct val="20000"/>
              </a:spcBef>
            </a:pPr>
            <a:r>
              <a:rPr lang="en-US" altLang="zh-CN" sz="2000">
                <a:sym typeface="Symbol" panose="05050102010706020507" pitchFamily="18" charset="2"/>
              </a:rPr>
              <a:t>---- </a:t>
            </a:r>
            <a:r>
              <a:rPr lang="zh-CN" altLang="en-US" sz="2000" b="1">
                <a:ea typeface="楷体_GB2312" pitchFamily="49" charset="-122"/>
                <a:sym typeface="Symbol" panose="05050102010706020507" pitchFamily="18" charset="2"/>
              </a:rPr>
              <a:t>替代后</a:t>
            </a:r>
            <a:r>
              <a:rPr lang="zh-CN" altLang="en-US" sz="2000"/>
              <a:t>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78211">
                                            <p:txEl>
                                              <p:pRg st="1" end="1"/>
                                            </p:txEl>
                                          </p:spTgt>
                                        </p:tgtEl>
                                        <p:attrNameLst>
                                          <p:attrName>style.visibility</p:attrName>
                                        </p:attrNameLst>
                                      </p:cBhvr>
                                      <p:to>
                                        <p:strVal val="visible"/>
                                      </p:to>
                                    </p:set>
                                    <p:animEffect transition="in" filter="box(in)">
                                      <p:cBhvr>
                                        <p:cTn id="7" dur="500"/>
                                        <p:tgtEl>
                                          <p:spTgt spid="4782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78212"/>
                                        </p:tgtEl>
                                        <p:attrNameLst>
                                          <p:attrName>style.visibility</p:attrName>
                                        </p:attrNameLst>
                                      </p:cBhvr>
                                      <p:to>
                                        <p:strVal val="visible"/>
                                      </p:to>
                                    </p:set>
                                    <p:anim calcmode="lin" valueType="num">
                                      <p:cBhvr additive="base">
                                        <p:cTn id="12" dur="500" fill="hold"/>
                                        <p:tgtEl>
                                          <p:spTgt spid="478212"/>
                                        </p:tgtEl>
                                        <p:attrNameLst>
                                          <p:attrName>ppt_x</p:attrName>
                                        </p:attrNameLst>
                                      </p:cBhvr>
                                      <p:tavLst>
                                        <p:tav tm="0">
                                          <p:val>
                                            <p:strVal val="#ppt_x"/>
                                          </p:val>
                                        </p:tav>
                                        <p:tav tm="100000">
                                          <p:val>
                                            <p:strVal val="#ppt_x"/>
                                          </p:val>
                                        </p:tav>
                                      </p:tavLst>
                                    </p:anim>
                                    <p:anim calcmode="lin" valueType="num">
                                      <p:cBhvr additive="base">
                                        <p:cTn id="13" dur="500" fill="hold"/>
                                        <p:tgtEl>
                                          <p:spTgt spid="47821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478213"/>
                                        </p:tgtEl>
                                        <p:attrNameLst>
                                          <p:attrName>style.visibility</p:attrName>
                                        </p:attrNameLst>
                                      </p:cBhvr>
                                      <p:to>
                                        <p:strVal val="visible"/>
                                      </p:to>
                                    </p:set>
                                    <p:anim calcmode="lin" valueType="num">
                                      <p:cBhvr additive="base">
                                        <p:cTn id="16" dur="500" fill="hold"/>
                                        <p:tgtEl>
                                          <p:spTgt spid="478213"/>
                                        </p:tgtEl>
                                        <p:attrNameLst>
                                          <p:attrName>ppt_x</p:attrName>
                                        </p:attrNameLst>
                                      </p:cBhvr>
                                      <p:tavLst>
                                        <p:tav tm="0">
                                          <p:val>
                                            <p:strVal val="#ppt_x"/>
                                          </p:val>
                                        </p:tav>
                                        <p:tav tm="100000">
                                          <p:val>
                                            <p:strVal val="#ppt_x"/>
                                          </p:val>
                                        </p:tav>
                                      </p:tavLst>
                                    </p:anim>
                                    <p:anim calcmode="lin" valueType="num">
                                      <p:cBhvr additive="base">
                                        <p:cTn id="17" dur="500" fill="hold"/>
                                        <p:tgtEl>
                                          <p:spTgt spid="478213"/>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478214"/>
                                        </p:tgtEl>
                                        <p:attrNameLst>
                                          <p:attrName>style.visibility</p:attrName>
                                        </p:attrNameLst>
                                      </p:cBhvr>
                                      <p:to>
                                        <p:strVal val="visible"/>
                                      </p:to>
                                    </p:set>
                                    <p:anim calcmode="lin" valueType="num">
                                      <p:cBhvr additive="base">
                                        <p:cTn id="20" dur="500" fill="hold"/>
                                        <p:tgtEl>
                                          <p:spTgt spid="478214"/>
                                        </p:tgtEl>
                                        <p:attrNameLst>
                                          <p:attrName>ppt_x</p:attrName>
                                        </p:attrNameLst>
                                      </p:cBhvr>
                                      <p:tavLst>
                                        <p:tav tm="0">
                                          <p:val>
                                            <p:strVal val="#ppt_x"/>
                                          </p:val>
                                        </p:tav>
                                        <p:tav tm="100000">
                                          <p:val>
                                            <p:strVal val="#ppt_x"/>
                                          </p:val>
                                        </p:tav>
                                      </p:tavLst>
                                    </p:anim>
                                    <p:anim calcmode="lin" valueType="num">
                                      <p:cBhvr additive="base">
                                        <p:cTn id="21" dur="500" fill="hold"/>
                                        <p:tgtEl>
                                          <p:spTgt spid="478214"/>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478215"/>
                                        </p:tgtEl>
                                        <p:attrNameLst>
                                          <p:attrName>style.visibility</p:attrName>
                                        </p:attrNameLst>
                                      </p:cBhvr>
                                      <p:to>
                                        <p:strVal val="visible"/>
                                      </p:to>
                                    </p:set>
                                    <p:anim calcmode="lin" valueType="num">
                                      <p:cBhvr additive="base">
                                        <p:cTn id="24" dur="500" fill="hold"/>
                                        <p:tgtEl>
                                          <p:spTgt spid="478215"/>
                                        </p:tgtEl>
                                        <p:attrNameLst>
                                          <p:attrName>ppt_x</p:attrName>
                                        </p:attrNameLst>
                                      </p:cBhvr>
                                      <p:tavLst>
                                        <p:tav tm="0">
                                          <p:val>
                                            <p:strVal val="#ppt_x"/>
                                          </p:val>
                                        </p:tav>
                                        <p:tav tm="100000">
                                          <p:val>
                                            <p:strVal val="#ppt_x"/>
                                          </p:val>
                                        </p:tav>
                                      </p:tavLst>
                                    </p:anim>
                                    <p:anim calcmode="lin" valueType="num">
                                      <p:cBhvr additive="base">
                                        <p:cTn id="25" dur="500" fill="hold"/>
                                        <p:tgtEl>
                                          <p:spTgt spid="478215"/>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478216"/>
                                        </p:tgtEl>
                                        <p:attrNameLst>
                                          <p:attrName>style.visibility</p:attrName>
                                        </p:attrNameLst>
                                      </p:cBhvr>
                                      <p:to>
                                        <p:strVal val="visible"/>
                                      </p:to>
                                    </p:set>
                                    <p:anim calcmode="lin" valueType="num">
                                      <p:cBhvr additive="base">
                                        <p:cTn id="28" dur="500" fill="hold"/>
                                        <p:tgtEl>
                                          <p:spTgt spid="478216"/>
                                        </p:tgtEl>
                                        <p:attrNameLst>
                                          <p:attrName>ppt_x</p:attrName>
                                        </p:attrNameLst>
                                      </p:cBhvr>
                                      <p:tavLst>
                                        <p:tav tm="0">
                                          <p:val>
                                            <p:strVal val="#ppt_x"/>
                                          </p:val>
                                        </p:tav>
                                        <p:tav tm="100000">
                                          <p:val>
                                            <p:strVal val="#ppt_x"/>
                                          </p:val>
                                        </p:tav>
                                      </p:tavLst>
                                    </p:anim>
                                    <p:anim calcmode="lin" valueType="num">
                                      <p:cBhvr additive="base">
                                        <p:cTn id="29" dur="500" fill="hold"/>
                                        <p:tgtEl>
                                          <p:spTgt spid="4782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2" grpId="0" animBg="1"/>
      <p:bldP spid="478213" grpId="0" animBg="1"/>
      <p:bldP spid="478214" grpId="0" animBg="1"/>
      <p:bldP spid="478215" grpId="0"/>
      <p:bldP spid="47821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F49196B0-A4E3-4CF0-978D-FC8AB9EB94E8}" type="slidenum">
              <a:rPr lang="en-US" altLang="zh-CN" smtClean="0"/>
              <a:pPr/>
              <a:t>56</a:t>
            </a:fld>
            <a:endParaRPr lang="en-US" altLang="zh-CN"/>
          </a:p>
        </p:txBody>
      </p:sp>
      <p:sp>
        <p:nvSpPr>
          <p:cNvPr id="110595" name="Rectangle 4"/>
          <p:cNvSpPr>
            <a:spLocks noChangeArrowheads="1"/>
          </p:cNvSpPr>
          <p:nvPr/>
        </p:nvSpPr>
        <p:spPr bwMode="auto">
          <a:xfrm>
            <a:off x="990600" y="0"/>
            <a:ext cx="815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zh-CN" sz="5400" b="1">
                <a:solidFill>
                  <a:srgbClr val="0000CC"/>
                </a:solidFill>
                <a:latin typeface="Times New Roman" panose="02020603050405020304" pitchFamily="18" charset="0"/>
                <a:cs typeface="Times New Roman" panose="02020603050405020304" pitchFamily="18" charset="0"/>
              </a:rPr>
              <a:t>k-medoids method</a:t>
            </a:r>
            <a:endParaRPr lang="zh-CN" altLang="en-US" sz="5400" b="1">
              <a:solidFill>
                <a:srgbClr val="0000CC"/>
              </a:solidFill>
              <a:latin typeface="Times New Roman" panose="02020603050405020304" pitchFamily="18" charset="0"/>
              <a:cs typeface="Times New Roman" panose="02020603050405020304" pitchFamily="18" charset="0"/>
            </a:endParaRPr>
          </a:p>
        </p:txBody>
      </p:sp>
      <p:sp>
        <p:nvSpPr>
          <p:cNvPr id="110596" name="Rectangle 5"/>
          <p:cNvSpPr>
            <a:spLocks noChangeArrowheads="1"/>
          </p:cNvSpPr>
          <p:nvPr/>
        </p:nvSpPr>
        <p:spPr bwMode="auto">
          <a:xfrm>
            <a:off x="395288" y="1520825"/>
            <a:ext cx="8675687"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SimSun" panose="02010600030101010101" pitchFamily="2" charset="-122"/>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SimSun"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SimSun"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lvl="1" eaLnBrk="1" hangingPunct="1"/>
            <a:r>
              <a:rPr lang="en-US" altLang="zh-CN" sz="2000">
                <a:solidFill>
                  <a:srgbClr val="0000CC"/>
                </a:solidFill>
              </a:rPr>
              <a:t>Case 2: </a:t>
            </a:r>
            <a:r>
              <a:rPr lang="en-US" altLang="zh-CN" sz="2000" i="1">
                <a:solidFill>
                  <a:srgbClr val="0000CC"/>
                </a:solidFill>
              </a:rPr>
              <a:t>p</a:t>
            </a:r>
            <a:r>
              <a:rPr lang="zh-CN" altLang="en-US" sz="2000">
                <a:solidFill>
                  <a:srgbClr val="0000CC"/>
                </a:solidFill>
              </a:rPr>
              <a:t>当前隶属于中心点对象</a:t>
            </a:r>
            <a:r>
              <a:rPr lang="en-US" altLang="zh-CN" sz="2000" i="1">
                <a:solidFill>
                  <a:srgbClr val="0000CC"/>
                </a:solidFill>
              </a:rPr>
              <a:t>O</a:t>
            </a:r>
            <a:r>
              <a:rPr lang="en-US" altLang="zh-CN" sz="2000" i="1" baseline="-25000">
                <a:solidFill>
                  <a:srgbClr val="0000CC"/>
                </a:solidFill>
              </a:rPr>
              <a:t>j</a:t>
            </a:r>
            <a:r>
              <a:rPr lang="zh-CN" altLang="en-US" sz="2000">
                <a:solidFill>
                  <a:srgbClr val="0000CC"/>
                </a:solidFill>
              </a:rPr>
              <a:t> 。如果</a:t>
            </a:r>
            <a:r>
              <a:rPr lang="en-US" altLang="zh-CN" sz="2000" i="1">
                <a:solidFill>
                  <a:srgbClr val="0000CC"/>
                </a:solidFill>
              </a:rPr>
              <a:t>O</a:t>
            </a:r>
            <a:r>
              <a:rPr lang="en-US" altLang="zh-CN" sz="2000" i="1" baseline="-25000">
                <a:solidFill>
                  <a:srgbClr val="0000CC"/>
                </a:solidFill>
              </a:rPr>
              <a:t>j</a:t>
            </a:r>
            <a:r>
              <a:rPr lang="zh-CN" altLang="en-US" sz="2000">
                <a:solidFill>
                  <a:srgbClr val="0000CC"/>
                </a:solidFill>
              </a:rPr>
              <a:t>被</a:t>
            </a:r>
            <a:r>
              <a:rPr lang="en-US" altLang="zh-CN" sz="2000" i="1">
                <a:solidFill>
                  <a:srgbClr val="0000CC"/>
                </a:solidFill>
              </a:rPr>
              <a:t>O</a:t>
            </a:r>
            <a:r>
              <a:rPr lang="en-US" altLang="zh-CN" sz="2000" i="1" baseline="-25000">
                <a:solidFill>
                  <a:srgbClr val="0000CC"/>
                </a:solidFill>
              </a:rPr>
              <a:t>random</a:t>
            </a:r>
            <a:r>
              <a:rPr lang="zh-CN" altLang="en-US" sz="2000">
                <a:solidFill>
                  <a:srgbClr val="0000CC"/>
                </a:solidFill>
              </a:rPr>
              <a:t>所代替作为中心点，且</a:t>
            </a:r>
            <a:r>
              <a:rPr lang="en-US" altLang="zh-CN" sz="2000" i="1">
                <a:solidFill>
                  <a:srgbClr val="0000CC"/>
                </a:solidFill>
              </a:rPr>
              <a:t>p</a:t>
            </a:r>
            <a:r>
              <a:rPr lang="zh-CN" altLang="en-US" sz="2000">
                <a:solidFill>
                  <a:srgbClr val="0000CC"/>
                </a:solidFill>
              </a:rPr>
              <a:t>离</a:t>
            </a:r>
            <a:r>
              <a:rPr lang="en-US" altLang="zh-CN" sz="2000" i="1">
                <a:solidFill>
                  <a:srgbClr val="0000CC"/>
                </a:solidFill>
              </a:rPr>
              <a:t>O</a:t>
            </a:r>
            <a:r>
              <a:rPr lang="en-US" altLang="zh-CN" sz="2000" i="1" baseline="-25000">
                <a:solidFill>
                  <a:srgbClr val="0000CC"/>
                </a:solidFill>
              </a:rPr>
              <a:t>random</a:t>
            </a:r>
            <a:r>
              <a:rPr lang="zh-CN" altLang="en-US" sz="2000">
                <a:solidFill>
                  <a:srgbClr val="0000CC"/>
                </a:solidFill>
              </a:rPr>
              <a:t>最近，那么</a:t>
            </a:r>
            <a:r>
              <a:rPr lang="en-US" altLang="zh-CN" sz="2000" i="1">
                <a:solidFill>
                  <a:srgbClr val="0000CC"/>
                </a:solidFill>
              </a:rPr>
              <a:t>p</a:t>
            </a:r>
            <a:r>
              <a:rPr lang="zh-CN" altLang="en-US" sz="2000">
                <a:solidFill>
                  <a:srgbClr val="0000CC"/>
                </a:solidFill>
              </a:rPr>
              <a:t>被重新分配给</a:t>
            </a:r>
            <a:r>
              <a:rPr lang="en-US" altLang="zh-CN" sz="2000" i="1">
                <a:solidFill>
                  <a:srgbClr val="0000CC"/>
                </a:solidFill>
              </a:rPr>
              <a:t>O</a:t>
            </a:r>
            <a:r>
              <a:rPr lang="en-US" altLang="zh-CN" sz="2000" i="1" baseline="-25000">
                <a:solidFill>
                  <a:srgbClr val="0000CC"/>
                </a:solidFill>
              </a:rPr>
              <a:t>random</a:t>
            </a:r>
            <a:r>
              <a:rPr lang="zh-CN" altLang="en-US" sz="2000">
                <a:solidFill>
                  <a:srgbClr val="0000CC"/>
                </a:solidFill>
              </a:rPr>
              <a:t> 。</a:t>
            </a:r>
          </a:p>
        </p:txBody>
      </p:sp>
      <p:sp>
        <p:nvSpPr>
          <p:cNvPr id="521222" name="Rectangle 6"/>
          <p:cNvSpPr>
            <a:spLocks noChangeArrowheads="1"/>
          </p:cNvSpPr>
          <p:nvPr/>
        </p:nvSpPr>
        <p:spPr bwMode="auto">
          <a:xfrm>
            <a:off x="2016125" y="2708275"/>
            <a:ext cx="3200400" cy="1905000"/>
          </a:xfrm>
          <a:prstGeom prst="rect">
            <a:avLst/>
          </a:prstGeom>
          <a:solidFill>
            <a:schemeClr va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kumimoji="1" lang="en-US" altLang="zh-CN" sz="2400" b="1">
                <a:solidFill>
                  <a:srgbClr val="000000"/>
                </a:solidFill>
                <a:latin typeface="Times New Roman" panose="02020603050405020304" pitchFamily="18" charset="0"/>
              </a:rPr>
              <a:t>+</a:t>
            </a:r>
          </a:p>
          <a:p>
            <a:pPr eaLnBrk="1" hangingPunct="1"/>
            <a:r>
              <a:rPr kumimoji="1" lang="en-US" altLang="zh-CN" sz="2400" b="1">
                <a:solidFill>
                  <a:srgbClr val="000000"/>
                </a:solidFill>
                <a:latin typeface="Times New Roman" panose="02020603050405020304" pitchFamily="18" charset="0"/>
              </a:rPr>
              <a:t>O</a:t>
            </a:r>
            <a:r>
              <a:rPr kumimoji="1" lang="en-US" altLang="zh-CN" sz="2400" b="1" baseline="-25000">
                <a:solidFill>
                  <a:srgbClr val="000000"/>
                </a:solidFill>
                <a:latin typeface="Times New Roman" panose="02020603050405020304" pitchFamily="18" charset="0"/>
              </a:rPr>
              <a:t>i </a:t>
            </a:r>
            <a:r>
              <a:rPr kumimoji="1" lang="en-US" altLang="zh-CN" sz="2400" b="1">
                <a:solidFill>
                  <a:srgbClr val="000000"/>
                </a:solidFill>
                <a:latin typeface="Times New Roman" panose="02020603050405020304" pitchFamily="18" charset="0"/>
              </a:rPr>
              <a:t>                      O</a:t>
            </a:r>
            <a:r>
              <a:rPr kumimoji="1" lang="en-US" altLang="zh-CN" sz="2400" b="1" baseline="-25000">
                <a:solidFill>
                  <a:srgbClr val="000000"/>
                </a:solidFill>
                <a:latin typeface="Times New Roman" panose="02020603050405020304" pitchFamily="18" charset="0"/>
              </a:rPr>
              <a:t>j</a:t>
            </a:r>
          </a:p>
          <a:p>
            <a:pPr eaLnBrk="1" hangingPunct="1"/>
            <a:r>
              <a:rPr kumimoji="1" lang="en-US" altLang="zh-CN" sz="2400" b="1">
                <a:solidFill>
                  <a:srgbClr val="000000"/>
                </a:solidFill>
                <a:latin typeface="Times New Roman" panose="02020603050405020304" pitchFamily="18" charset="0"/>
              </a:rPr>
              <a:t>                          +  </a:t>
            </a:r>
          </a:p>
          <a:p>
            <a:pPr eaLnBrk="1" hangingPunct="1"/>
            <a:r>
              <a:rPr kumimoji="1" lang="en-US" altLang="zh-CN" sz="2400" b="1">
                <a:solidFill>
                  <a:srgbClr val="000000"/>
                </a:solidFill>
                <a:latin typeface="Times New Roman" panose="02020603050405020304" pitchFamily="18" charset="0"/>
              </a:rPr>
              <a:t>               </a:t>
            </a:r>
            <a:r>
              <a:rPr kumimoji="1" lang="en-US" altLang="zh-CN" sz="2400" b="1" i="1">
                <a:solidFill>
                  <a:srgbClr val="000000"/>
                </a:solidFill>
                <a:latin typeface="Times New Roman" panose="02020603050405020304" pitchFamily="18" charset="0"/>
              </a:rPr>
              <a:t>p</a:t>
            </a:r>
            <a:r>
              <a:rPr kumimoji="1" lang="en-US" altLang="zh-CN" sz="2400" b="1">
                <a:solidFill>
                  <a:srgbClr val="000000"/>
                </a:solidFill>
                <a:latin typeface="Times New Roman" panose="02020603050405020304" pitchFamily="18" charset="0"/>
              </a:rPr>
              <a:t>          </a:t>
            </a:r>
            <a:r>
              <a:rPr kumimoji="1" lang="en-US" altLang="zh-CN" sz="2400" b="1">
                <a:solidFill>
                  <a:srgbClr val="0000CC"/>
                </a:solidFill>
                <a:latin typeface="Times New Roman" panose="02020603050405020304" pitchFamily="18" charset="0"/>
              </a:rPr>
              <a:t>+</a:t>
            </a:r>
          </a:p>
          <a:p>
            <a:pPr eaLnBrk="1" hangingPunct="1"/>
            <a:r>
              <a:rPr kumimoji="1" lang="en-US" altLang="zh-CN" sz="2400" b="1">
                <a:solidFill>
                  <a:srgbClr val="000000"/>
                </a:solidFill>
                <a:latin typeface="Times New Roman" panose="02020603050405020304" pitchFamily="18" charset="0"/>
              </a:rPr>
              <a:t>                    </a:t>
            </a:r>
            <a:r>
              <a:rPr kumimoji="1" lang="en-US" altLang="zh-CN" sz="2400" b="1">
                <a:solidFill>
                  <a:srgbClr val="0000CC"/>
                </a:solidFill>
                <a:latin typeface="Times New Roman" panose="02020603050405020304" pitchFamily="18" charset="0"/>
              </a:rPr>
              <a:t>O</a:t>
            </a:r>
            <a:r>
              <a:rPr kumimoji="1" lang="en-US" altLang="zh-CN" sz="2400" b="1" baseline="-25000">
                <a:solidFill>
                  <a:srgbClr val="0000CC"/>
                </a:solidFill>
                <a:latin typeface="Times New Roman" panose="02020603050405020304" pitchFamily="18" charset="0"/>
              </a:rPr>
              <a:t>random</a:t>
            </a:r>
          </a:p>
        </p:txBody>
      </p:sp>
      <p:sp>
        <p:nvSpPr>
          <p:cNvPr id="521223" name="Line 7"/>
          <p:cNvSpPr>
            <a:spLocks noChangeShapeType="1"/>
          </p:cNvSpPr>
          <p:nvPr/>
        </p:nvSpPr>
        <p:spPr bwMode="auto">
          <a:xfrm flipV="1">
            <a:off x="3463925" y="3698875"/>
            <a:ext cx="68580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1224" name="Line 8"/>
          <p:cNvSpPr>
            <a:spLocks noChangeShapeType="1"/>
          </p:cNvSpPr>
          <p:nvPr/>
        </p:nvSpPr>
        <p:spPr bwMode="auto">
          <a:xfrm>
            <a:off x="3327400" y="3994150"/>
            <a:ext cx="838200" cy="76200"/>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1225" name="Text Box 9"/>
          <p:cNvSpPr txBox="1">
            <a:spLocks noChangeArrowheads="1"/>
          </p:cNvSpPr>
          <p:nvPr/>
        </p:nvSpPr>
        <p:spPr bwMode="auto">
          <a:xfrm>
            <a:off x="1476375" y="4903788"/>
            <a:ext cx="4751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kumimoji="1" lang="zh-CN" altLang="en-US" sz="2000" b="1">
                <a:latin typeface="Times New Roman" panose="02020603050405020304" pitchFamily="18" charset="0"/>
                <a:ea typeface="楷体_GB2312" pitchFamily="49" charset="-122"/>
                <a:cs typeface="Times New Roman" panose="02020603050405020304" pitchFamily="18" charset="0"/>
              </a:rPr>
              <a:t>重新分配给</a:t>
            </a:r>
            <a:r>
              <a:rPr kumimoji="1" lang="en-US" altLang="zh-CN" sz="2000" b="1" i="1">
                <a:latin typeface="Times New Roman" panose="02020603050405020304" pitchFamily="18" charset="0"/>
                <a:ea typeface="楷体_GB2312" pitchFamily="49" charset="-122"/>
                <a:cs typeface="Times New Roman" panose="02020603050405020304" pitchFamily="18" charset="0"/>
              </a:rPr>
              <a:t>O</a:t>
            </a:r>
            <a:r>
              <a:rPr kumimoji="1" lang="en-US" altLang="zh-CN" sz="2000" b="1" i="1" baseline="-25000">
                <a:latin typeface="Times New Roman" panose="02020603050405020304" pitchFamily="18" charset="0"/>
                <a:ea typeface="楷体_GB2312" pitchFamily="49" charset="-122"/>
                <a:cs typeface="Times New Roman" panose="02020603050405020304" pitchFamily="18" charset="0"/>
              </a:rPr>
              <a:t>random, </a:t>
            </a:r>
            <a:r>
              <a:rPr kumimoji="1" lang="en-US" altLang="zh-CN" sz="2000" b="1" i="1">
                <a:latin typeface="Times New Roman" panose="02020603050405020304" pitchFamily="18" charset="0"/>
                <a:ea typeface="楷体_GB2312" pitchFamily="49" charset="-122"/>
                <a:cs typeface="Times New Roman" panose="02020603050405020304" pitchFamily="18" charset="0"/>
              </a:rPr>
              <a:t>C</a:t>
            </a:r>
            <a:r>
              <a:rPr kumimoji="1" lang="zh-CN" altLang="en-US" sz="2000" b="1">
                <a:latin typeface="Times New Roman" panose="02020603050405020304" pitchFamily="18" charset="0"/>
                <a:ea typeface="楷体_GB2312" pitchFamily="49" charset="-122"/>
                <a:cs typeface="Times New Roman" panose="02020603050405020304" pitchFamily="18" charset="0"/>
              </a:rPr>
              <a:t>＝</a:t>
            </a:r>
            <a:r>
              <a:rPr kumimoji="1" lang="en-US" altLang="zh-CN" sz="2000" b="1" i="1">
                <a:latin typeface="Times New Roman" panose="02020603050405020304" pitchFamily="18" charset="0"/>
                <a:ea typeface="楷体_GB2312" pitchFamily="49" charset="-122"/>
                <a:cs typeface="Times New Roman" panose="02020603050405020304" pitchFamily="18" charset="0"/>
              </a:rPr>
              <a:t>d</a:t>
            </a:r>
            <a:r>
              <a:rPr kumimoji="1" lang="en-US" altLang="zh-CN" sz="2000" b="1">
                <a:latin typeface="Times New Roman" panose="02020603050405020304" pitchFamily="18" charset="0"/>
                <a:ea typeface="楷体_GB2312" pitchFamily="49" charset="-122"/>
                <a:cs typeface="Times New Roman" panose="02020603050405020304" pitchFamily="18" charset="0"/>
              </a:rPr>
              <a:t>(</a:t>
            </a:r>
            <a:r>
              <a:rPr kumimoji="1" lang="en-US" altLang="zh-CN" sz="2000" b="1" i="1">
                <a:latin typeface="Times New Roman" panose="02020603050405020304" pitchFamily="18" charset="0"/>
                <a:ea typeface="楷体_GB2312" pitchFamily="49" charset="-122"/>
                <a:cs typeface="Times New Roman" panose="02020603050405020304" pitchFamily="18" charset="0"/>
              </a:rPr>
              <a:t>p</a:t>
            </a:r>
            <a:r>
              <a:rPr kumimoji="1" lang="en-US" altLang="zh-CN" sz="2000" b="1">
                <a:latin typeface="Times New Roman" panose="02020603050405020304" pitchFamily="18" charset="0"/>
                <a:ea typeface="楷体_GB2312" pitchFamily="49" charset="-122"/>
                <a:cs typeface="Times New Roman" panose="02020603050405020304" pitchFamily="18" charset="0"/>
              </a:rPr>
              <a:t>,</a:t>
            </a:r>
            <a:r>
              <a:rPr kumimoji="1" lang="en-US" altLang="zh-CN" sz="2000" b="1" i="1">
                <a:latin typeface="Times New Roman" panose="02020603050405020304" pitchFamily="18" charset="0"/>
                <a:ea typeface="楷体_GB2312" pitchFamily="49" charset="-122"/>
                <a:cs typeface="Times New Roman" panose="02020603050405020304" pitchFamily="18" charset="0"/>
              </a:rPr>
              <a:t>O</a:t>
            </a:r>
            <a:r>
              <a:rPr kumimoji="1" lang="en-US" altLang="zh-CN" sz="2000" b="1" i="1" baseline="-30000">
                <a:latin typeface="Times New Roman" panose="02020603050405020304" pitchFamily="18" charset="0"/>
                <a:ea typeface="楷体_GB2312" pitchFamily="49" charset="-122"/>
                <a:cs typeface="Times New Roman" panose="02020603050405020304" pitchFamily="18" charset="0"/>
              </a:rPr>
              <a:t>random</a:t>
            </a:r>
            <a:r>
              <a:rPr kumimoji="1" lang="en-US" altLang="zh-CN" sz="2000" b="1">
                <a:latin typeface="Times New Roman" panose="02020603050405020304" pitchFamily="18" charset="0"/>
                <a:ea typeface="楷体_GB2312" pitchFamily="49" charset="-122"/>
                <a:cs typeface="Times New Roman" panose="02020603050405020304" pitchFamily="18" charset="0"/>
              </a:rPr>
              <a:t>)-</a:t>
            </a:r>
            <a:r>
              <a:rPr kumimoji="1" lang="en-US" altLang="zh-CN" sz="2000" b="1" i="1">
                <a:latin typeface="Times New Roman" panose="02020603050405020304" pitchFamily="18" charset="0"/>
                <a:ea typeface="楷体_GB2312" pitchFamily="49" charset="-122"/>
                <a:cs typeface="Times New Roman" panose="02020603050405020304" pitchFamily="18" charset="0"/>
              </a:rPr>
              <a:t>d</a:t>
            </a:r>
            <a:r>
              <a:rPr kumimoji="1" lang="en-US" altLang="zh-CN" sz="2000" b="1">
                <a:latin typeface="Times New Roman" panose="02020603050405020304" pitchFamily="18" charset="0"/>
                <a:ea typeface="楷体_GB2312" pitchFamily="49" charset="-122"/>
                <a:cs typeface="Times New Roman" panose="02020603050405020304" pitchFamily="18" charset="0"/>
              </a:rPr>
              <a:t>(</a:t>
            </a:r>
            <a:r>
              <a:rPr kumimoji="1" lang="en-US" altLang="zh-CN" sz="2000" b="1" i="1">
                <a:latin typeface="Times New Roman" panose="02020603050405020304" pitchFamily="18" charset="0"/>
                <a:ea typeface="楷体_GB2312" pitchFamily="49" charset="-122"/>
                <a:cs typeface="Times New Roman" panose="02020603050405020304" pitchFamily="18" charset="0"/>
              </a:rPr>
              <a:t>p</a:t>
            </a:r>
            <a:r>
              <a:rPr kumimoji="1" lang="en-US" altLang="zh-CN" sz="2000" b="1">
                <a:latin typeface="Times New Roman" panose="02020603050405020304" pitchFamily="18" charset="0"/>
                <a:ea typeface="楷体_GB2312" pitchFamily="49" charset="-122"/>
                <a:cs typeface="Times New Roman" panose="02020603050405020304" pitchFamily="18" charset="0"/>
              </a:rPr>
              <a:t>,</a:t>
            </a:r>
            <a:r>
              <a:rPr kumimoji="1" lang="en-US" altLang="zh-CN" sz="2000" b="1" i="1">
                <a:latin typeface="Times New Roman" panose="02020603050405020304" pitchFamily="18" charset="0"/>
                <a:ea typeface="楷体_GB2312" pitchFamily="49" charset="-122"/>
                <a:cs typeface="Times New Roman" panose="02020603050405020304" pitchFamily="18" charset="0"/>
              </a:rPr>
              <a:t>O</a:t>
            </a:r>
            <a:r>
              <a:rPr kumimoji="1" lang="en-US" altLang="zh-CN" sz="2000" b="1" i="1" baseline="-30000">
                <a:latin typeface="Times New Roman" panose="02020603050405020304" pitchFamily="18" charset="0"/>
                <a:ea typeface="楷体_GB2312" pitchFamily="49" charset="-122"/>
                <a:cs typeface="Times New Roman" panose="02020603050405020304" pitchFamily="18" charset="0"/>
              </a:rPr>
              <a:t>j</a:t>
            </a:r>
            <a:r>
              <a:rPr kumimoji="1" lang="en-US" altLang="zh-CN" sz="2000" b="1">
                <a:latin typeface="Times New Roman" panose="02020603050405020304" pitchFamily="18" charset="0"/>
                <a:ea typeface="楷体_GB2312" pitchFamily="49" charset="-122"/>
                <a:cs typeface="Times New Roman" panose="02020603050405020304" pitchFamily="18" charset="0"/>
              </a:rPr>
              <a:t>)</a:t>
            </a:r>
            <a:r>
              <a:rPr kumimoji="1" lang="en-US" altLang="zh-CN" sz="2000" b="1" i="1">
                <a:latin typeface="Times New Roman" panose="02020603050405020304" pitchFamily="18" charset="0"/>
                <a:ea typeface="楷体_GB2312" pitchFamily="49" charset="-122"/>
                <a:cs typeface="Times New Roman" panose="02020603050405020304" pitchFamily="18" charset="0"/>
              </a:rPr>
              <a:t> </a:t>
            </a:r>
          </a:p>
        </p:txBody>
      </p:sp>
      <p:sp>
        <p:nvSpPr>
          <p:cNvPr id="521226" name="Text Box 10"/>
          <p:cNvSpPr txBox="1">
            <a:spLocks noChangeArrowheads="1"/>
          </p:cNvSpPr>
          <p:nvPr/>
        </p:nvSpPr>
        <p:spPr bwMode="auto">
          <a:xfrm>
            <a:off x="6048375" y="2816225"/>
            <a:ext cx="2087563"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lnSpc>
                <a:spcPct val="120000"/>
              </a:lnSpc>
              <a:spcBef>
                <a:spcPct val="20000"/>
              </a:spcBef>
            </a:pPr>
            <a:r>
              <a:rPr lang="en-US" altLang="zh-CN" sz="2000" b="1" i="1"/>
              <a:t>p</a:t>
            </a:r>
            <a:r>
              <a:rPr lang="en-US" altLang="zh-CN" sz="2000"/>
              <a:t> </a:t>
            </a:r>
            <a:r>
              <a:rPr lang="zh-CN" altLang="en-US" sz="2000" b="1">
                <a:ea typeface="楷体_GB2312" pitchFamily="49" charset="-122"/>
              </a:rPr>
              <a:t>数据对象</a:t>
            </a:r>
            <a:r>
              <a:rPr lang="en-US" altLang="zh-CN" sz="2000" b="1">
                <a:ea typeface="楷体_GB2312" pitchFamily="49" charset="-122"/>
              </a:rPr>
              <a:t>;</a:t>
            </a:r>
          </a:p>
          <a:p>
            <a:pPr eaLnBrk="1" hangingPunct="1">
              <a:lnSpc>
                <a:spcPct val="120000"/>
              </a:lnSpc>
              <a:spcBef>
                <a:spcPct val="20000"/>
              </a:spcBef>
            </a:pPr>
            <a:r>
              <a:rPr lang="en-US" altLang="zh-CN" sz="2000"/>
              <a:t>+ </a:t>
            </a:r>
            <a:r>
              <a:rPr lang="zh-CN" altLang="en-US" sz="2000" b="1">
                <a:ea typeface="楷体_GB2312" pitchFamily="49" charset="-122"/>
              </a:rPr>
              <a:t>簇中心</a:t>
            </a:r>
            <a:r>
              <a:rPr lang="en-US" altLang="zh-CN" sz="2000" b="1">
                <a:ea typeface="楷体_GB2312" pitchFamily="49" charset="-122"/>
              </a:rPr>
              <a:t>;</a:t>
            </a:r>
            <a:endParaRPr lang="en-US" altLang="zh-CN" sz="2000"/>
          </a:p>
          <a:p>
            <a:pPr eaLnBrk="1" hangingPunct="1">
              <a:lnSpc>
                <a:spcPct val="120000"/>
              </a:lnSpc>
              <a:spcBef>
                <a:spcPct val="20000"/>
              </a:spcBef>
            </a:pPr>
            <a:r>
              <a:rPr lang="zh-CN" altLang="en-US" sz="2000">
                <a:sym typeface="Symbol" panose="05050102010706020507" pitchFamily="18" charset="2"/>
              </a:rPr>
              <a:t> </a:t>
            </a:r>
            <a:r>
              <a:rPr lang="zh-CN" altLang="en-US" sz="2000" b="1">
                <a:ea typeface="楷体_GB2312" pitchFamily="49" charset="-122"/>
                <a:sym typeface="Symbol" panose="05050102010706020507" pitchFamily="18" charset="2"/>
              </a:rPr>
              <a:t>替代前</a:t>
            </a:r>
            <a:r>
              <a:rPr lang="en-US" altLang="zh-CN" sz="2000" b="1">
                <a:ea typeface="楷体_GB2312" pitchFamily="49" charset="-122"/>
                <a:sym typeface="Symbol" panose="05050102010706020507" pitchFamily="18" charset="2"/>
              </a:rPr>
              <a:t>;</a:t>
            </a:r>
            <a:endParaRPr lang="en-US" altLang="zh-CN" sz="2000">
              <a:sym typeface="Symbol" panose="05050102010706020507" pitchFamily="18" charset="2"/>
            </a:endParaRPr>
          </a:p>
          <a:p>
            <a:pPr eaLnBrk="1" hangingPunct="1">
              <a:lnSpc>
                <a:spcPct val="120000"/>
              </a:lnSpc>
              <a:spcBef>
                <a:spcPct val="20000"/>
              </a:spcBef>
            </a:pPr>
            <a:r>
              <a:rPr lang="en-US" altLang="zh-CN" sz="2000">
                <a:sym typeface="Symbol" panose="05050102010706020507" pitchFamily="18" charset="2"/>
              </a:rPr>
              <a:t>---- </a:t>
            </a:r>
            <a:r>
              <a:rPr lang="zh-CN" altLang="en-US" sz="2000" b="1">
                <a:ea typeface="楷体_GB2312" pitchFamily="49" charset="-122"/>
                <a:sym typeface="Symbol" panose="05050102010706020507" pitchFamily="18" charset="2"/>
              </a:rPr>
              <a:t>替代后</a:t>
            </a:r>
            <a:r>
              <a:rPr lang="zh-CN" altLang="en-US" sz="2000"/>
              <a:t>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1222"/>
                                        </p:tgtEl>
                                        <p:attrNameLst>
                                          <p:attrName>style.visibility</p:attrName>
                                        </p:attrNameLst>
                                      </p:cBhvr>
                                      <p:to>
                                        <p:strVal val="visible"/>
                                      </p:to>
                                    </p:set>
                                    <p:anim calcmode="lin" valueType="num">
                                      <p:cBhvr additive="base">
                                        <p:cTn id="7" dur="500" fill="hold"/>
                                        <p:tgtEl>
                                          <p:spTgt spid="521222"/>
                                        </p:tgtEl>
                                        <p:attrNameLst>
                                          <p:attrName>ppt_x</p:attrName>
                                        </p:attrNameLst>
                                      </p:cBhvr>
                                      <p:tavLst>
                                        <p:tav tm="0">
                                          <p:val>
                                            <p:strVal val="#ppt_x"/>
                                          </p:val>
                                        </p:tav>
                                        <p:tav tm="100000">
                                          <p:val>
                                            <p:strVal val="#ppt_x"/>
                                          </p:val>
                                        </p:tav>
                                      </p:tavLst>
                                    </p:anim>
                                    <p:anim calcmode="lin" valueType="num">
                                      <p:cBhvr additive="base">
                                        <p:cTn id="8" dur="500" fill="hold"/>
                                        <p:tgtEl>
                                          <p:spTgt spid="5212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21223"/>
                                        </p:tgtEl>
                                        <p:attrNameLst>
                                          <p:attrName>style.visibility</p:attrName>
                                        </p:attrNameLst>
                                      </p:cBhvr>
                                      <p:to>
                                        <p:strVal val="visible"/>
                                      </p:to>
                                    </p:set>
                                    <p:anim calcmode="lin" valueType="num">
                                      <p:cBhvr additive="base">
                                        <p:cTn id="11" dur="500" fill="hold"/>
                                        <p:tgtEl>
                                          <p:spTgt spid="521223"/>
                                        </p:tgtEl>
                                        <p:attrNameLst>
                                          <p:attrName>ppt_x</p:attrName>
                                        </p:attrNameLst>
                                      </p:cBhvr>
                                      <p:tavLst>
                                        <p:tav tm="0">
                                          <p:val>
                                            <p:strVal val="#ppt_x"/>
                                          </p:val>
                                        </p:tav>
                                        <p:tav tm="100000">
                                          <p:val>
                                            <p:strVal val="#ppt_x"/>
                                          </p:val>
                                        </p:tav>
                                      </p:tavLst>
                                    </p:anim>
                                    <p:anim calcmode="lin" valueType="num">
                                      <p:cBhvr additive="base">
                                        <p:cTn id="12" dur="500" fill="hold"/>
                                        <p:tgtEl>
                                          <p:spTgt spid="52122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21224"/>
                                        </p:tgtEl>
                                        <p:attrNameLst>
                                          <p:attrName>style.visibility</p:attrName>
                                        </p:attrNameLst>
                                      </p:cBhvr>
                                      <p:to>
                                        <p:strVal val="visible"/>
                                      </p:to>
                                    </p:set>
                                    <p:anim calcmode="lin" valueType="num">
                                      <p:cBhvr additive="base">
                                        <p:cTn id="15" dur="500" fill="hold"/>
                                        <p:tgtEl>
                                          <p:spTgt spid="521224"/>
                                        </p:tgtEl>
                                        <p:attrNameLst>
                                          <p:attrName>ppt_x</p:attrName>
                                        </p:attrNameLst>
                                      </p:cBhvr>
                                      <p:tavLst>
                                        <p:tav tm="0">
                                          <p:val>
                                            <p:strVal val="#ppt_x"/>
                                          </p:val>
                                        </p:tav>
                                        <p:tav tm="100000">
                                          <p:val>
                                            <p:strVal val="#ppt_x"/>
                                          </p:val>
                                        </p:tav>
                                      </p:tavLst>
                                    </p:anim>
                                    <p:anim calcmode="lin" valueType="num">
                                      <p:cBhvr additive="base">
                                        <p:cTn id="16" dur="500" fill="hold"/>
                                        <p:tgtEl>
                                          <p:spTgt spid="52122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1226"/>
                                        </p:tgtEl>
                                        <p:attrNameLst>
                                          <p:attrName>style.visibility</p:attrName>
                                        </p:attrNameLst>
                                      </p:cBhvr>
                                      <p:to>
                                        <p:strVal val="visible"/>
                                      </p:to>
                                    </p:set>
                                    <p:anim calcmode="lin" valueType="num">
                                      <p:cBhvr additive="base">
                                        <p:cTn id="19" dur="500" fill="hold"/>
                                        <p:tgtEl>
                                          <p:spTgt spid="521226"/>
                                        </p:tgtEl>
                                        <p:attrNameLst>
                                          <p:attrName>ppt_x</p:attrName>
                                        </p:attrNameLst>
                                      </p:cBhvr>
                                      <p:tavLst>
                                        <p:tav tm="0">
                                          <p:val>
                                            <p:strVal val="#ppt_x"/>
                                          </p:val>
                                        </p:tav>
                                        <p:tav tm="100000">
                                          <p:val>
                                            <p:strVal val="#ppt_x"/>
                                          </p:val>
                                        </p:tav>
                                      </p:tavLst>
                                    </p:anim>
                                    <p:anim calcmode="lin" valueType="num">
                                      <p:cBhvr additive="base">
                                        <p:cTn id="20" dur="500" fill="hold"/>
                                        <p:tgtEl>
                                          <p:spTgt spid="52122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21225"/>
                                        </p:tgtEl>
                                        <p:attrNameLst>
                                          <p:attrName>style.visibility</p:attrName>
                                        </p:attrNameLst>
                                      </p:cBhvr>
                                      <p:to>
                                        <p:strVal val="visible"/>
                                      </p:to>
                                    </p:set>
                                    <p:anim calcmode="lin" valueType="num">
                                      <p:cBhvr additive="base">
                                        <p:cTn id="25" dur="500" fill="hold"/>
                                        <p:tgtEl>
                                          <p:spTgt spid="521225"/>
                                        </p:tgtEl>
                                        <p:attrNameLst>
                                          <p:attrName>ppt_x</p:attrName>
                                        </p:attrNameLst>
                                      </p:cBhvr>
                                      <p:tavLst>
                                        <p:tav tm="0">
                                          <p:val>
                                            <p:strVal val="#ppt_x"/>
                                          </p:val>
                                        </p:tav>
                                        <p:tav tm="100000">
                                          <p:val>
                                            <p:strVal val="#ppt_x"/>
                                          </p:val>
                                        </p:tav>
                                      </p:tavLst>
                                    </p:anim>
                                    <p:anim calcmode="lin" valueType="num">
                                      <p:cBhvr additive="base">
                                        <p:cTn id="26" dur="500" fill="hold"/>
                                        <p:tgtEl>
                                          <p:spTgt spid="5212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22" grpId="0" animBg="1"/>
      <p:bldP spid="521223" grpId="0" animBg="1"/>
      <p:bldP spid="521224" grpId="0" animBg="1"/>
      <p:bldP spid="521225" grpId="0"/>
      <p:bldP spid="521226" grpId="0"/>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4"/>
          <p:cNvSpPr>
            <a:spLocks noChangeArrowheads="1"/>
          </p:cNvSpPr>
          <p:nvPr/>
        </p:nvSpPr>
        <p:spPr bwMode="auto">
          <a:xfrm>
            <a:off x="431800" y="296863"/>
            <a:ext cx="5849938"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zh-CN" sz="4800" b="1" i="1">
                <a:solidFill>
                  <a:srgbClr val="0000CC"/>
                </a:solidFill>
                <a:latin typeface="Times New Roman" panose="02020603050405020304" pitchFamily="18" charset="0"/>
                <a:cs typeface="Times New Roman" panose="02020603050405020304" pitchFamily="18" charset="0"/>
              </a:rPr>
              <a:t>k</a:t>
            </a:r>
            <a:r>
              <a:rPr lang="en-US" altLang="zh-CN" sz="4800" b="1">
                <a:solidFill>
                  <a:srgbClr val="0000CC"/>
                </a:solidFill>
                <a:latin typeface="Times New Roman" panose="02020603050405020304" pitchFamily="18" charset="0"/>
                <a:cs typeface="Times New Roman" panose="02020603050405020304" pitchFamily="18" charset="0"/>
              </a:rPr>
              <a:t>-medoids method</a:t>
            </a:r>
            <a:endParaRPr lang="zh-CN" altLang="en-US" sz="4800" b="1">
              <a:solidFill>
                <a:srgbClr val="0000CC"/>
              </a:solidFill>
              <a:latin typeface="Times New Roman" panose="02020603050405020304" pitchFamily="18" charset="0"/>
              <a:cs typeface="Times New Roman" panose="02020603050405020304" pitchFamily="18" charset="0"/>
            </a:endParaRPr>
          </a:p>
        </p:txBody>
      </p:sp>
      <p:sp>
        <p:nvSpPr>
          <p:cNvPr id="112643" name="Rectangle 5"/>
          <p:cNvSpPr>
            <a:spLocks noChangeArrowheads="1"/>
          </p:cNvSpPr>
          <p:nvPr/>
        </p:nvSpPr>
        <p:spPr bwMode="auto">
          <a:xfrm>
            <a:off x="38100" y="1196975"/>
            <a:ext cx="896302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SimSun" panose="02010600030101010101" pitchFamily="2" charset="-122"/>
              </a:defRPr>
            </a:lvl1pPr>
            <a:lvl2pPr marL="450850" indent="-269875">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lvl="1" eaLnBrk="1" hangingPunct="1">
              <a:spcBef>
                <a:spcPct val="80000"/>
              </a:spcBef>
              <a:buClr>
                <a:schemeClr val="accent2"/>
              </a:buClr>
              <a:buSzPct val="70000"/>
              <a:buFont typeface="Wingdings" panose="05000000000000000000" pitchFamily="2" charset="2"/>
              <a:buChar char="l"/>
            </a:pPr>
            <a:r>
              <a:rPr lang="en-US" altLang="zh-CN" sz="2400">
                <a:solidFill>
                  <a:srgbClr val="0000CC"/>
                </a:solidFill>
              </a:rPr>
              <a:t>Case 3: </a:t>
            </a:r>
            <a:r>
              <a:rPr lang="en-US" altLang="zh-CN" sz="2400" i="1">
                <a:solidFill>
                  <a:srgbClr val="0000CC"/>
                </a:solidFill>
              </a:rPr>
              <a:t>p</a:t>
            </a:r>
            <a:r>
              <a:rPr lang="zh-CN" altLang="en-US" sz="2400">
                <a:solidFill>
                  <a:srgbClr val="0000CC"/>
                </a:solidFill>
              </a:rPr>
              <a:t>当前隶属于中心点对象</a:t>
            </a:r>
            <a:r>
              <a:rPr lang="en-US" altLang="zh-CN" sz="2400" i="1">
                <a:solidFill>
                  <a:srgbClr val="0000CC"/>
                </a:solidFill>
              </a:rPr>
              <a:t>O</a:t>
            </a:r>
            <a:r>
              <a:rPr lang="en-US" altLang="zh-CN" sz="2400" i="1" baseline="-25000">
                <a:solidFill>
                  <a:srgbClr val="0000CC"/>
                </a:solidFill>
              </a:rPr>
              <a:t>i</a:t>
            </a:r>
            <a:r>
              <a:rPr lang="zh-CN" altLang="en-US" sz="2400">
                <a:solidFill>
                  <a:srgbClr val="0000CC"/>
                </a:solidFill>
              </a:rPr>
              <a:t> 。如果</a:t>
            </a:r>
            <a:r>
              <a:rPr lang="en-US" altLang="zh-CN" sz="2400" i="1">
                <a:solidFill>
                  <a:srgbClr val="0000CC"/>
                </a:solidFill>
              </a:rPr>
              <a:t>O</a:t>
            </a:r>
            <a:r>
              <a:rPr lang="en-US" altLang="zh-CN" sz="2400" i="1" baseline="-25000">
                <a:solidFill>
                  <a:srgbClr val="0000CC"/>
                </a:solidFill>
              </a:rPr>
              <a:t>j</a:t>
            </a:r>
            <a:r>
              <a:rPr lang="zh-CN" altLang="en-US" sz="2400">
                <a:solidFill>
                  <a:srgbClr val="0000CC"/>
                </a:solidFill>
              </a:rPr>
              <a:t>被</a:t>
            </a:r>
            <a:r>
              <a:rPr lang="en-US" altLang="zh-CN" sz="2400" i="1">
                <a:solidFill>
                  <a:srgbClr val="0000CC"/>
                </a:solidFill>
              </a:rPr>
              <a:t>O</a:t>
            </a:r>
            <a:r>
              <a:rPr lang="en-US" altLang="zh-CN" sz="2400" i="1" baseline="-25000">
                <a:solidFill>
                  <a:srgbClr val="0000CC"/>
                </a:solidFill>
              </a:rPr>
              <a:t>random</a:t>
            </a:r>
            <a:r>
              <a:rPr lang="zh-CN" altLang="en-US" sz="2400">
                <a:solidFill>
                  <a:srgbClr val="0000CC"/>
                </a:solidFill>
              </a:rPr>
              <a:t>所代替作为中心点，而</a:t>
            </a:r>
            <a:r>
              <a:rPr lang="en-US" altLang="zh-CN" sz="2400" i="1">
                <a:solidFill>
                  <a:srgbClr val="0000CC"/>
                </a:solidFill>
              </a:rPr>
              <a:t>p</a:t>
            </a:r>
            <a:r>
              <a:rPr lang="zh-CN" altLang="en-US" sz="2400">
                <a:solidFill>
                  <a:srgbClr val="0000CC"/>
                </a:solidFill>
              </a:rPr>
              <a:t>仍然离</a:t>
            </a:r>
            <a:r>
              <a:rPr lang="en-US" altLang="zh-CN" sz="2400" i="1">
                <a:solidFill>
                  <a:srgbClr val="0000CC"/>
                </a:solidFill>
              </a:rPr>
              <a:t>O</a:t>
            </a:r>
            <a:r>
              <a:rPr lang="en-US" altLang="zh-CN" sz="2400" i="1" baseline="-25000">
                <a:solidFill>
                  <a:srgbClr val="0000CC"/>
                </a:solidFill>
              </a:rPr>
              <a:t>i</a:t>
            </a:r>
            <a:r>
              <a:rPr lang="zh-CN" altLang="en-US" sz="2400">
                <a:solidFill>
                  <a:srgbClr val="0000CC"/>
                </a:solidFill>
              </a:rPr>
              <a:t>最近， </a:t>
            </a:r>
            <a:r>
              <a:rPr lang="en-US" altLang="zh-CN" sz="2400" i="1">
                <a:solidFill>
                  <a:srgbClr val="0000CC"/>
                </a:solidFill>
              </a:rPr>
              <a:t>i</a:t>
            </a:r>
            <a:r>
              <a:rPr lang="en-US" altLang="zh-CN" sz="2400" i="1">
                <a:solidFill>
                  <a:srgbClr val="0000CC"/>
                </a:solidFill>
                <a:sym typeface="Symbol" panose="05050102010706020507" pitchFamily="18" charset="2"/>
              </a:rPr>
              <a:t></a:t>
            </a:r>
            <a:r>
              <a:rPr lang="en-US" altLang="zh-CN" sz="2400" i="1">
                <a:solidFill>
                  <a:srgbClr val="0000CC"/>
                </a:solidFill>
              </a:rPr>
              <a:t>j</a:t>
            </a:r>
            <a:r>
              <a:rPr lang="zh-CN" altLang="en-US" sz="2400">
                <a:solidFill>
                  <a:srgbClr val="0000CC"/>
                </a:solidFill>
              </a:rPr>
              <a:t> ，那么对象的隶属不发生变化。</a:t>
            </a:r>
          </a:p>
        </p:txBody>
      </p:sp>
      <p:sp>
        <p:nvSpPr>
          <p:cNvPr id="522246" name="Rectangle 6"/>
          <p:cNvSpPr>
            <a:spLocks noChangeArrowheads="1"/>
          </p:cNvSpPr>
          <p:nvPr/>
        </p:nvSpPr>
        <p:spPr bwMode="auto">
          <a:xfrm>
            <a:off x="1403350" y="3103563"/>
            <a:ext cx="3200400" cy="2209800"/>
          </a:xfrm>
          <a:prstGeom prst="rect">
            <a:avLst/>
          </a:prstGeom>
          <a:solidFill>
            <a:schemeClr va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kumimoji="1" lang="en-US" altLang="zh-CN" sz="2400" b="1">
                <a:solidFill>
                  <a:srgbClr val="000000"/>
                </a:solidFill>
                <a:latin typeface="Times New Roman" panose="02020603050405020304" pitchFamily="18" charset="0"/>
              </a:rPr>
              <a:t>+</a:t>
            </a:r>
            <a:r>
              <a:rPr kumimoji="1" lang="en-US" altLang="zh-CN" sz="2400" b="1" i="1">
                <a:solidFill>
                  <a:srgbClr val="000000"/>
                </a:solidFill>
                <a:latin typeface="Times New Roman" panose="02020603050405020304" pitchFamily="18" charset="0"/>
              </a:rPr>
              <a:t>O</a:t>
            </a:r>
            <a:r>
              <a:rPr kumimoji="1" lang="en-US" altLang="zh-CN" sz="2400" b="1" i="1" baseline="-25000">
                <a:solidFill>
                  <a:srgbClr val="000000"/>
                </a:solidFill>
                <a:latin typeface="Times New Roman" panose="02020603050405020304" pitchFamily="18" charset="0"/>
              </a:rPr>
              <a:t>i</a:t>
            </a:r>
            <a:r>
              <a:rPr kumimoji="1" lang="en-US" altLang="zh-CN" sz="2400" b="1" baseline="-25000">
                <a:solidFill>
                  <a:srgbClr val="000000"/>
                </a:solidFill>
                <a:latin typeface="Times New Roman" panose="02020603050405020304" pitchFamily="18" charset="0"/>
              </a:rPr>
              <a:t> </a:t>
            </a:r>
            <a:r>
              <a:rPr kumimoji="1" lang="en-US" altLang="zh-CN" sz="2400" b="1">
                <a:solidFill>
                  <a:srgbClr val="000000"/>
                </a:solidFill>
                <a:latin typeface="Times New Roman" panose="02020603050405020304" pitchFamily="18" charset="0"/>
              </a:rPr>
              <a:t>        </a:t>
            </a:r>
          </a:p>
          <a:p>
            <a:pPr eaLnBrk="1" hangingPunct="1"/>
            <a:endParaRPr kumimoji="1" lang="en-US" altLang="zh-CN" sz="2400" b="1">
              <a:solidFill>
                <a:srgbClr val="000000"/>
              </a:solidFill>
              <a:latin typeface="Times New Roman" panose="02020603050405020304" pitchFamily="18" charset="0"/>
            </a:endParaRPr>
          </a:p>
          <a:p>
            <a:pPr eaLnBrk="1" hangingPunct="1"/>
            <a:r>
              <a:rPr kumimoji="1" lang="en-US" altLang="zh-CN" sz="2400" b="1" i="1">
                <a:solidFill>
                  <a:srgbClr val="000000"/>
                </a:solidFill>
                <a:latin typeface="Times New Roman" panose="02020603050405020304" pitchFamily="18" charset="0"/>
              </a:rPr>
              <a:t>p</a:t>
            </a:r>
            <a:r>
              <a:rPr kumimoji="1" lang="en-US" altLang="zh-CN" sz="2400" b="1">
                <a:solidFill>
                  <a:srgbClr val="000000"/>
                </a:solidFill>
                <a:latin typeface="Times New Roman" panose="02020603050405020304" pitchFamily="18" charset="0"/>
              </a:rPr>
              <a:t>                        </a:t>
            </a:r>
            <a:r>
              <a:rPr kumimoji="1" lang="en-US" altLang="zh-CN" sz="2400" b="1" i="1">
                <a:solidFill>
                  <a:srgbClr val="000000"/>
                </a:solidFill>
                <a:latin typeface="Times New Roman" panose="02020603050405020304" pitchFamily="18" charset="0"/>
              </a:rPr>
              <a:t>O</a:t>
            </a:r>
            <a:r>
              <a:rPr kumimoji="1" lang="en-US" altLang="zh-CN" sz="2400" b="1" i="1" baseline="-25000">
                <a:solidFill>
                  <a:srgbClr val="000000"/>
                </a:solidFill>
                <a:latin typeface="Times New Roman" panose="02020603050405020304" pitchFamily="18" charset="0"/>
              </a:rPr>
              <a:t>j</a:t>
            </a:r>
          </a:p>
          <a:p>
            <a:pPr eaLnBrk="1" hangingPunct="1"/>
            <a:r>
              <a:rPr kumimoji="1" lang="en-US" altLang="zh-CN" sz="2400" b="1">
                <a:solidFill>
                  <a:srgbClr val="000000"/>
                </a:solidFill>
                <a:latin typeface="Times New Roman" panose="02020603050405020304" pitchFamily="18" charset="0"/>
              </a:rPr>
              <a:t>                          +  </a:t>
            </a:r>
          </a:p>
          <a:p>
            <a:pPr eaLnBrk="1" hangingPunct="1"/>
            <a:r>
              <a:rPr kumimoji="1" lang="en-US" altLang="zh-CN" sz="2400" b="1">
                <a:solidFill>
                  <a:srgbClr val="000000"/>
                </a:solidFill>
                <a:latin typeface="Times New Roman" panose="02020603050405020304" pitchFamily="18" charset="0"/>
              </a:rPr>
              <a:t>                         </a:t>
            </a:r>
            <a:r>
              <a:rPr kumimoji="1" lang="en-US" altLang="zh-CN" sz="2400" b="1">
                <a:solidFill>
                  <a:srgbClr val="0000CC"/>
                </a:solidFill>
                <a:latin typeface="Times New Roman" panose="02020603050405020304" pitchFamily="18" charset="0"/>
              </a:rPr>
              <a:t>+</a:t>
            </a:r>
          </a:p>
          <a:p>
            <a:pPr eaLnBrk="1" hangingPunct="1"/>
            <a:r>
              <a:rPr kumimoji="1" lang="en-US" altLang="zh-CN" sz="2400" b="1">
                <a:solidFill>
                  <a:srgbClr val="000000"/>
                </a:solidFill>
                <a:latin typeface="Times New Roman" panose="02020603050405020304" pitchFamily="18" charset="0"/>
              </a:rPr>
              <a:t>                       </a:t>
            </a:r>
            <a:r>
              <a:rPr kumimoji="1" lang="en-US" altLang="zh-CN" sz="2400" b="1" i="1">
                <a:solidFill>
                  <a:srgbClr val="0000CC"/>
                </a:solidFill>
                <a:latin typeface="Times New Roman" panose="02020603050405020304" pitchFamily="18" charset="0"/>
              </a:rPr>
              <a:t>O</a:t>
            </a:r>
            <a:r>
              <a:rPr kumimoji="1" lang="en-US" altLang="zh-CN" sz="2400" b="1" i="1" baseline="-25000">
                <a:solidFill>
                  <a:srgbClr val="0000CC"/>
                </a:solidFill>
                <a:latin typeface="Times New Roman" panose="02020603050405020304" pitchFamily="18" charset="0"/>
              </a:rPr>
              <a:t>random</a:t>
            </a:r>
          </a:p>
        </p:txBody>
      </p:sp>
      <p:sp>
        <p:nvSpPr>
          <p:cNvPr id="522247" name="Line 7"/>
          <p:cNvSpPr>
            <a:spLocks noChangeShapeType="1"/>
          </p:cNvSpPr>
          <p:nvPr/>
        </p:nvSpPr>
        <p:spPr bwMode="auto">
          <a:xfrm flipH="1">
            <a:off x="1619250" y="3390900"/>
            <a:ext cx="144463" cy="647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248" name="Text Box 8"/>
          <p:cNvSpPr txBox="1">
            <a:spLocks noChangeArrowheads="1"/>
          </p:cNvSpPr>
          <p:nvPr/>
        </p:nvSpPr>
        <p:spPr bwMode="auto">
          <a:xfrm>
            <a:off x="1655763" y="5695950"/>
            <a:ext cx="30241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kumimoji="1" lang="zh-CN" altLang="en-US" sz="2000" b="1">
                <a:latin typeface="Times New Roman" panose="02020603050405020304" pitchFamily="18" charset="0"/>
                <a:ea typeface="楷体_GB2312" pitchFamily="49" charset="-122"/>
              </a:rPr>
              <a:t>不发生变化</a:t>
            </a:r>
            <a:r>
              <a:rPr kumimoji="1" lang="en-US" altLang="zh-CN" sz="2000" b="1">
                <a:latin typeface="Times New Roman" panose="02020603050405020304" pitchFamily="18" charset="0"/>
                <a:ea typeface="楷体_GB2312" pitchFamily="49" charset="-122"/>
              </a:rPr>
              <a:t>, </a:t>
            </a:r>
            <a:r>
              <a:rPr kumimoji="1" lang="en-US" altLang="zh-CN" sz="2000" b="1" i="1">
                <a:latin typeface="Times New Roman" panose="02020603050405020304" pitchFamily="18" charset="0"/>
              </a:rPr>
              <a:t>C</a:t>
            </a:r>
            <a:r>
              <a:rPr kumimoji="1" lang="zh-CN" altLang="en-US" sz="2000" b="1">
                <a:latin typeface="Times New Roman" panose="02020603050405020304" pitchFamily="18" charset="0"/>
              </a:rPr>
              <a:t>＝</a:t>
            </a:r>
            <a:r>
              <a:rPr kumimoji="1" lang="en-US" altLang="zh-CN" sz="2000" b="1">
                <a:latin typeface="Times New Roman" panose="02020603050405020304" pitchFamily="18" charset="0"/>
              </a:rPr>
              <a:t>0 </a:t>
            </a:r>
          </a:p>
        </p:txBody>
      </p:sp>
      <p:sp>
        <p:nvSpPr>
          <p:cNvPr id="522249" name="Text Box 9"/>
          <p:cNvSpPr txBox="1">
            <a:spLocks noChangeArrowheads="1"/>
          </p:cNvSpPr>
          <p:nvPr/>
        </p:nvSpPr>
        <p:spPr bwMode="auto">
          <a:xfrm>
            <a:off x="5543550" y="3282950"/>
            <a:ext cx="2087563"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lnSpc>
                <a:spcPct val="120000"/>
              </a:lnSpc>
              <a:spcBef>
                <a:spcPct val="20000"/>
              </a:spcBef>
            </a:pPr>
            <a:r>
              <a:rPr lang="en-US" altLang="zh-CN" sz="2000" b="1" i="1"/>
              <a:t>p</a:t>
            </a:r>
            <a:r>
              <a:rPr lang="en-US" altLang="zh-CN" sz="2000"/>
              <a:t> </a:t>
            </a:r>
            <a:r>
              <a:rPr lang="zh-CN" altLang="en-US" sz="2000" b="1">
                <a:ea typeface="楷体_GB2312" pitchFamily="49" charset="-122"/>
              </a:rPr>
              <a:t>数据对象</a:t>
            </a:r>
            <a:r>
              <a:rPr lang="en-US" altLang="zh-CN" sz="2000" b="1">
                <a:ea typeface="楷体_GB2312" pitchFamily="49" charset="-122"/>
              </a:rPr>
              <a:t>;</a:t>
            </a:r>
          </a:p>
          <a:p>
            <a:pPr eaLnBrk="1" hangingPunct="1">
              <a:lnSpc>
                <a:spcPct val="120000"/>
              </a:lnSpc>
              <a:spcBef>
                <a:spcPct val="20000"/>
              </a:spcBef>
            </a:pPr>
            <a:r>
              <a:rPr lang="en-US" altLang="zh-CN" sz="2000"/>
              <a:t>+ </a:t>
            </a:r>
            <a:r>
              <a:rPr lang="zh-CN" altLang="en-US" sz="2000" b="1">
                <a:ea typeface="楷体_GB2312" pitchFamily="49" charset="-122"/>
              </a:rPr>
              <a:t>簇中心</a:t>
            </a:r>
            <a:r>
              <a:rPr lang="en-US" altLang="zh-CN" sz="2000" b="1">
                <a:ea typeface="楷体_GB2312" pitchFamily="49" charset="-122"/>
              </a:rPr>
              <a:t>;</a:t>
            </a:r>
            <a:endParaRPr lang="en-US" altLang="zh-CN" sz="2000"/>
          </a:p>
          <a:p>
            <a:pPr eaLnBrk="1" hangingPunct="1">
              <a:lnSpc>
                <a:spcPct val="120000"/>
              </a:lnSpc>
              <a:spcBef>
                <a:spcPct val="20000"/>
              </a:spcBef>
            </a:pPr>
            <a:r>
              <a:rPr lang="zh-CN" altLang="en-US" sz="2000">
                <a:sym typeface="Symbol" panose="05050102010706020507" pitchFamily="18" charset="2"/>
              </a:rPr>
              <a:t> </a:t>
            </a:r>
            <a:r>
              <a:rPr lang="zh-CN" altLang="en-US" sz="2000" b="1">
                <a:ea typeface="楷体_GB2312" pitchFamily="49" charset="-122"/>
                <a:sym typeface="Symbol" panose="05050102010706020507" pitchFamily="18" charset="2"/>
              </a:rPr>
              <a:t>替代前</a:t>
            </a:r>
            <a:r>
              <a:rPr lang="en-US" altLang="zh-CN" sz="2000" b="1">
                <a:ea typeface="楷体_GB2312" pitchFamily="49" charset="-122"/>
                <a:sym typeface="Symbol" panose="05050102010706020507" pitchFamily="18" charset="2"/>
              </a:rPr>
              <a:t>;</a:t>
            </a:r>
            <a:endParaRPr lang="en-US" altLang="zh-CN" sz="2000">
              <a:sym typeface="Symbol" panose="05050102010706020507" pitchFamily="18" charset="2"/>
            </a:endParaRPr>
          </a:p>
          <a:p>
            <a:pPr eaLnBrk="1" hangingPunct="1">
              <a:lnSpc>
                <a:spcPct val="120000"/>
              </a:lnSpc>
              <a:spcBef>
                <a:spcPct val="20000"/>
              </a:spcBef>
            </a:pPr>
            <a:r>
              <a:rPr lang="en-US" altLang="zh-CN" sz="2000">
                <a:sym typeface="Symbol" panose="05050102010706020507" pitchFamily="18" charset="2"/>
              </a:rPr>
              <a:t>---- </a:t>
            </a:r>
            <a:r>
              <a:rPr lang="zh-CN" altLang="en-US" sz="2000" b="1">
                <a:ea typeface="楷体_GB2312" pitchFamily="49" charset="-122"/>
                <a:sym typeface="Symbol" panose="05050102010706020507" pitchFamily="18" charset="2"/>
              </a:rPr>
              <a:t>替代后</a:t>
            </a:r>
            <a:r>
              <a:rPr lang="zh-CN" altLang="en-US" sz="2000"/>
              <a:t>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22246"/>
                                        </p:tgtEl>
                                        <p:attrNameLst>
                                          <p:attrName>style.visibility</p:attrName>
                                        </p:attrNameLst>
                                      </p:cBhvr>
                                      <p:to>
                                        <p:strVal val="visible"/>
                                      </p:to>
                                    </p:set>
                                    <p:animEffect transition="in" filter="box(in)">
                                      <p:cBhvr>
                                        <p:cTn id="7" dur="500"/>
                                        <p:tgtEl>
                                          <p:spTgt spid="52224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22247"/>
                                        </p:tgtEl>
                                        <p:attrNameLst>
                                          <p:attrName>style.visibility</p:attrName>
                                        </p:attrNameLst>
                                      </p:cBhvr>
                                      <p:to>
                                        <p:strVal val="visible"/>
                                      </p:to>
                                    </p:set>
                                    <p:animEffect transition="in" filter="box(in)">
                                      <p:cBhvr>
                                        <p:cTn id="10" dur="500"/>
                                        <p:tgtEl>
                                          <p:spTgt spid="522247"/>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22249"/>
                                        </p:tgtEl>
                                        <p:attrNameLst>
                                          <p:attrName>style.visibility</p:attrName>
                                        </p:attrNameLst>
                                      </p:cBhvr>
                                      <p:to>
                                        <p:strVal val="visible"/>
                                      </p:to>
                                    </p:set>
                                    <p:animEffect transition="in" filter="box(in)">
                                      <p:cBhvr>
                                        <p:cTn id="13" dur="500"/>
                                        <p:tgtEl>
                                          <p:spTgt spid="52224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22248"/>
                                        </p:tgtEl>
                                        <p:attrNameLst>
                                          <p:attrName>style.visibility</p:attrName>
                                        </p:attrNameLst>
                                      </p:cBhvr>
                                      <p:to>
                                        <p:strVal val="visible"/>
                                      </p:to>
                                    </p:set>
                                    <p:anim calcmode="lin" valueType="num">
                                      <p:cBhvr additive="base">
                                        <p:cTn id="18" dur="500" fill="hold"/>
                                        <p:tgtEl>
                                          <p:spTgt spid="522248"/>
                                        </p:tgtEl>
                                        <p:attrNameLst>
                                          <p:attrName>ppt_x</p:attrName>
                                        </p:attrNameLst>
                                      </p:cBhvr>
                                      <p:tavLst>
                                        <p:tav tm="0">
                                          <p:val>
                                            <p:strVal val="#ppt_x"/>
                                          </p:val>
                                        </p:tav>
                                        <p:tav tm="100000">
                                          <p:val>
                                            <p:strVal val="#ppt_x"/>
                                          </p:val>
                                        </p:tav>
                                      </p:tavLst>
                                    </p:anim>
                                    <p:anim calcmode="lin" valueType="num">
                                      <p:cBhvr additive="base">
                                        <p:cTn id="19" dur="500" fill="hold"/>
                                        <p:tgtEl>
                                          <p:spTgt spid="5222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6" grpId="0" animBg="1"/>
      <p:bldP spid="522247" grpId="0" animBg="1"/>
      <p:bldP spid="522248" grpId="0"/>
      <p:bldP spid="52224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42D15153-55EB-495D-9B8A-118CB2779BE0}" type="slidenum">
              <a:rPr lang="en-US" altLang="zh-CN" smtClean="0"/>
              <a:pPr/>
              <a:t>58</a:t>
            </a:fld>
            <a:endParaRPr lang="en-US" altLang="zh-CN"/>
          </a:p>
        </p:txBody>
      </p:sp>
      <p:sp>
        <p:nvSpPr>
          <p:cNvPr id="114691" name="Rectangle 4"/>
          <p:cNvSpPr>
            <a:spLocks noChangeArrowheads="1"/>
          </p:cNvSpPr>
          <p:nvPr/>
        </p:nvSpPr>
        <p:spPr bwMode="auto">
          <a:xfrm>
            <a:off x="323850" y="80963"/>
            <a:ext cx="63007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zh-CN" sz="5000" b="1" i="1">
                <a:solidFill>
                  <a:srgbClr val="0000CC"/>
                </a:solidFill>
                <a:latin typeface="Times New Roman" panose="02020603050405020304" pitchFamily="18" charset="0"/>
                <a:cs typeface="Times New Roman" panose="02020603050405020304" pitchFamily="18" charset="0"/>
              </a:rPr>
              <a:t>k</a:t>
            </a:r>
            <a:r>
              <a:rPr lang="en-US" altLang="zh-CN" sz="5000" b="1">
                <a:solidFill>
                  <a:srgbClr val="0000CC"/>
                </a:solidFill>
                <a:latin typeface="Times New Roman" panose="02020603050405020304" pitchFamily="18" charset="0"/>
                <a:cs typeface="Times New Roman" panose="02020603050405020304" pitchFamily="18" charset="0"/>
              </a:rPr>
              <a:t>-medoids method</a:t>
            </a:r>
            <a:endParaRPr lang="zh-CN" altLang="en-US" sz="5000" b="1">
              <a:solidFill>
                <a:srgbClr val="0000CC"/>
              </a:solidFill>
              <a:latin typeface="Times New Roman" panose="02020603050405020304" pitchFamily="18" charset="0"/>
              <a:cs typeface="Times New Roman" panose="02020603050405020304" pitchFamily="18" charset="0"/>
            </a:endParaRPr>
          </a:p>
        </p:txBody>
      </p:sp>
      <p:sp>
        <p:nvSpPr>
          <p:cNvPr id="114692" name="Rectangle 5"/>
          <p:cNvSpPr>
            <a:spLocks noChangeArrowheads="1"/>
          </p:cNvSpPr>
          <p:nvPr/>
        </p:nvSpPr>
        <p:spPr bwMode="auto">
          <a:xfrm>
            <a:off x="179388" y="1196975"/>
            <a:ext cx="78136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SimSun" panose="02010600030101010101" pitchFamily="2" charset="-122"/>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SimSun"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SimSun"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lvl="1" eaLnBrk="1" hangingPunct="1">
              <a:spcBef>
                <a:spcPct val="80000"/>
              </a:spcBef>
            </a:pPr>
            <a:r>
              <a:rPr lang="en-US" altLang="zh-CN" sz="2400">
                <a:solidFill>
                  <a:srgbClr val="0000CC"/>
                </a:solidFill>
              </a:rPr>
              <a:t>Case 4: </a:t>
            </a:r>
            <a:r>
              <a:rPr lang="en-US" altLang="zh-CN" sz="2400" i="1">
                <a:solidFill>
                  <a:srgbClr val="0000CC"/>
                </a:solidFill>
              </a:rPr>
              <a:t>p</a:t>
            </a:r>
            <a:r>
              <a:rPr lang="zh-CN" altLang="en-US" sz="2400">
                <a:solidFill>
                  <a:srgbClr val="0000CC"/>
                </a:solidFill>
              </a:rPr>
              <a:t>当前隶属于中心点对象</a:t>
            </a:r>
            <a:r>
              <a:rPr lang="en-US" altLang="zh-CN" sz="2400" i="1">
                <a:solidFill>
                  <a:srgbClr val="0000CC"/>
                </a:solidFill>
                <a:latin typeface="Times New Roman" panose="02020603050405020304" pitchFamily="18" charset="0"/>
                <a:cs typeface="Times New Roman" panose="02020603050405020304" pitchFamily="18" charset="0"/>
              </a:rPr>
              <a:t>O</a:t>
            </a:r>
            <a:r>
              <a:rPr lang="en-US" altLang="zh-CN" sz="2400" i="1" baseline="-25000">
                <a:solidFill>
                  <a:srgbClr val="0000CC"/>
                </a:solidFill>
                <a:latin typeface="Times New Roman" panose="02020603050405020304" pitchFamily="18" charset="0"/>
                <a:cs typeface="Times New Roman" panose="02020603050405020304" pitchFamily="18" charset="0"/>
              </a:rPr>
              <a:t>i</a:t>
            </a:r>
            <a:r>
              <a:rPr lang="zh-CN" altLang="en-US" sz="2400">
                <a:solidFill>
                  <a:srgbClr val="0000CC"/>
                </a:solidFill>
                <a:latin typeface="Times New Roman" panose="02020603050405020304" pitchFamily="18" charset="0"/>
                <a:cs typeface="Times New Roman" panose="02020603050405020304" pitchFamily="18" charset="0"/>
              </a:rPr>
              <a:t> </a:t>
            </a:r>
            <a:r>
              <a:rPr lang="zh-CN" altLang="en-US" sz="2400">
                <a:solidFill>
                  <a:srgbClr val="0000CC"/>
                </a:solidFill>
              </a:rPr>
              <a:t>。如果</a:t>
            </a:r>
            <a:r>
              <a:rPr lang="en-US" altLang="zh-CN" sz="2400" i="1">
                <a:solidFill>
                  <a:srgbClr val="0000CC"/>
                </a:solidFill>
                <a:latin typeface="Times New Roman" panose="02020603050405020304" pitchFamily="18" charset="0"/>
                <a:cs typeface="Times New Roman" panose="02020603050405020304" pitchFamily="18" charset="0"/>
              </a:rPr>
              <a:t>O</a:t>
            </a:r>
            <a:r>
              <a:rPr lang="en-US" altLang="zh-CN" sz="2400" i="1" baseline="-25000">
                <a:solidFill>
                  <a:srgbClr val="0000CC"/>
                </a:solidFill>
                <a:latin typeface="Times New Roman" panose="02020603050405020304" pitchFamily="18" charset="0"/>
                <a:cs typeface="Times New Roman" panose="02020603050405020304" pitchFamily="18" charset="0"/>
              </a:rPr>
              <a:t>j</a:t>
            </a:r>
            <a:r>
              <a:rPr lang="zh-CN" altLang="en-US" sz="2400">
                <a:solidFill>
                  <a:srgbClr val="0000CC"/>
                </a:solidFill>
              </a:rPr>
              <a:t>被</a:t>
            </a:r>
            <a:r>
              <a:rPr lang="en-US" altLang="zh-CN" sz="2400" i="1">
                <a:solidFill>
                  <a:srgbClr val="0000CC"/>
                </a:solidFill>
                <a:latin typeface="Times New Roman" panose="02020603050405020304" pitchFamily="18" charset="0"/>
                <a:cs typeface="Times New Roman" panose="02020603050405020304" pitchFamily="18" charset="0"/>
              </a:rPr>
              <a:t>O</a:t>
            </a:r>
            <a:r>
              <a:rPr lang="en-US" altLang="zh-CN" sz="2400" i="1" baseline="-25000">
                <a:solidFill>
                  <a:srgbClr val="0000CC"/>
                </a:solidFill>
                <a:latin typeface="Times New Roman" panose="02020603050405020304" pitchFamily="18" charset="0"/>
                <a:cs typeface="Times New Roman" panose="02020603050405020304" pitchFamily="18" charset="0"/>
              </a:rPr>
              <a:t>random</a:t>
            </a:r>
            <a:r>
              <a:rPr lang="zh-CN" altLang="en-US" sz="2400">
                <a:solidFill>
                  <a:srgbClr val="0000CC"/>
                </a:solidFill>
              </a:rPr>
              <a:t>所代替作为中心点， </a:t>
            </a:r>
            <a:r>
              <a:rPr lang="en-US" altLang="zh-CN" sz="2400" i="1">
                <a:solidFill>
                  <a:srgbClr val="0000CC"/>
                </a:solidFill>
              </a:rPr>
              <a:t>p</a:t>
            </a:r>
            <a:r>
              <a:rPr lang="zh-CN" altLang="en-US" sz="2400">
                <a:solidFill>
                  <a:srgbClr val="0000CC"/>
                </a:solidFill>
              </a:rPr>
              <a:t>离</a:t>
            </a:r>
            <a:r>
              <a:rPr lang="en-US" altLang="zh-CN" sz="2400" i="1">
                <a:solidFill>
                  <a:srgbClr val="0000CC"/>
                </a:solidFill>
                <a:latin typeface="Times New Roman" panose="02020603050405020304" pitchFamily="18" charset="0"/>
                <a:cs typeface="Times New Roman" panose="02020603050405020304" pitchFamily="18" charset="0"/>
              </a:rPr>
              <a:t>O</a:t>
            </a:r>
            <a:r>
              <a:rPr lang="en-US" altLang="zh-CN" sz="2400" i="1" baseline="-25000">
                <a:solidFill>
                  <a:srgbClr val="0000CC"/>
                </a:solidFill>
                <a:latin typeface="Times New Roman" panose="02020603050405020304" pitchFamily="18" charset="0"/>
                <a:cs typeface="Times New Roman" panose="02020603050405020304" pitchFamily="18" charset="0"/>
              </a:rPr>
              <a:t>random</a:t>
            </a:r>
            <a:r>
              <a:rPr lang="zh-CN" altLang="en-US" sz="2400">
                <a:solidFill>
                  <a:srgbClr val="0000CC"/>
                </a:solidFill>
              </a:rPr>
              <a:t>最近， </a:t>
            </a:r>
            <a:r>
              <a:rPr lang="en-US" altLang="zh-CN" sz="2400" i="1">
                <a:solidFill>
                  <a:srgbClr val="0000CC"/>
                </a:solidFill>
                <a:latin typeface="Times New Roman" panose="02020603050405020304" pitchFamily="18" charset="0"/>
                <a:cs typeface="Times New Roman" panose="02020603050405020304" pitchFamily="18" charset="0"/>
              </a:rPr>
              <a:t>i</a:t>
            </a:r>
            <a:r>
              <a:rPr lang="en-US" altLang="zh-CN" sz="2400" i="1">
                <a:solidFill>
                  <a:srgbClr val="0000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i="1">
                <a:solidFill>
                  <a:srgbClr val="0000CC"/>
                </a:solidFill>
                <a:latin typeface="Times New Roman" panose="02020603050405020304" pitchFamily="18" charset="0"/>
                <a:cs typeface="Times New Roman" panose="02020603050405020304" pitchFamily="18" charset="0"/>
              </a:rPr>
              <a:t>j</a:t>
            </a:r>
            <a:r>
              <a:rPr lang="zh-CN" altLang="en-US" sz="2400">
                <a:solidFill>
                  <a:srgbClr val="0000CC"/>
                </a:solidFill>
              </a:rPr>
              <a:t> ，那么</a:t>
            </a:r>
            <a:r>
              <a:rPr lang="en-US" altLang="zh-CN" sz="2400" i="1">
                <a:solidFill>
                  <a:srgbClr val="0000CC"/>
                </a:solidFill>
              </a:rPr>
              <a:t>p</a:t>
            </a:r>
            <a:r>
              <a:rPr lang="zh-CN" altLang="en-US" sz="2400">
                <a:solidFill>
                  <a:srgbClr val="0000CC"/>
                </a:solidFill>
              </a:rPr>
              <a:t>被重新分配给</a:t>
            </a:r>
            <a:r>
              <a:rPr lang="en-US" altLang="zh-CN" sz="2400" i="1">
                <a:solidFill>
                  <a:srgbClr val="0000CC"/>
                </a:solidFill>
                <a:latin typeface="Times New Roman" panose="02020603050405020304" pitchFamily="18" charset="0"/>
                <a:cs typeface="Times New Roman" panose="02020603050405020304" pitchFamily="18" charset="0"/>
              </a:rPr>
              <a:t>O</a:t>
            </a:r>
            <a:r>
              <a:rPr lang="en-US" altLang="zh-CN" sz="2400" i="1" baseline="-25000">
                <a:solidFill>
                  <a:srgbClr val="0000CC"/>
                </a:solidFill>
                <a:latin typeface="Times New Roman" panose="02020603050405020304" pitchFamily="18" charset="0"/>
                <a:cs typeface="Times New Roman" panose="02020603050405020304" pitchFamily="18" charset="0"/>
              </a:rPr>
              <a:t>random</a:t>
            </a:r>
            <a:r>
              <a:rPr lang="zh-CN" altLang="en-US" sz="2400">
                <a:solidFill>
                  <a:srgbClr val="0000CC"/>
                </a:solidFill>
                <a:latin typeface="Times New Roman" panose="02020603050405020304" pitchFamily="18" charset="0"/>
                <a:cs typeface="Times New Roman" panose="02020603050405020304" pitchFamily="18" charset="0"/>
              </a:rPr>
              <a:t> </a:t>
            </a:r>
            <a:r>
              <a:rPr lang="zh-CN" altLang="en-US" sz="2400">
                <a:solidFill>
                  <a:srgbClr val="0000CC"/>
                </a:solidFill>
              </a:rPr>
              <a:t>。</a:t>
            </a:r>
            <a:endParaRPr lang="en-US" altLang="zh-CN" sz="2400">
              <a:solidFill>
                <a:srgbClr val="0000CC"/>
              </a:solidFill>
            </a:endParaRPr>
          </a:p>
        </p:txBody>
      </p:sp>
      <p:sp>
        <p:nvSpPr>
          <p:cNvPr id="523270" name="Rectangle 6"/>
          <p:cNvSpPr>
            <a:spLocks noChangeArrowheads="1"/>
          </p:cNvSpPr>
          <p:nvPr/>
        </p:nvSpPr>
        <p:spPr bwMode="auto">
          <a:xfrm>
            <a:off x="1871663" y="2809875"/>
            <a:ext cx="3200400" cy="2209800"/>
          </a:xfrm>
          <a:prstGeom prst="rect">
            <a:avLst/>
          </a:prstGeom>
          <a:solidFill>
            <a:schemeClr va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kumimoji="1" lang="en-US" altLang="zh-CN" sz="2400" b="1">
                <a:solidFill>
                  <a:srgbClr val="000000"/>
                </a:solidFill>
                <a:latin typeface="Times New Roman" panose="02020603050405020304" pitchFamily="18" charset="0"/>
              </a:rPr>
              <a:t>+</a:t>
            </a:r>
            <a:r>
              <a:rPr kumimoji="1" lang="en-US" altLang="zh-CN" sz="2400" b="1" i="1">
                <a:solidFill>
                  <a:srgbClr val="000000"/>
                </a:solidFill>
                <a:latin typeface="Times New Roman" panose="02020603050405020304" pitchFamily="18" charset="0"/>
              </a:rPr>
              <a:t>O</a:t>
            </a:r>
            <a:r>
              <a:rPr kumimoji="1" lang="en-US" altLang="zh-CN" sz="2400" b="1" i="1" baseline="-25000">
                <a:solidFill>
                  <a:srgbClr val="000000"/>
                </a:solidFill>
                <a:latin typeface="Times New Roman" panose="02020603050405020304" pitchFamily="18" charset="0"/>
              </a:rPr>
              <a:t>i</a:t>
            </a:r>
            <a:r>
              <a:rPr kumimoji="1" lang="en-US" altLang="zh-CN" sz="2400" b="1" baseline="-25000">
                <a:solidFill>
                  <a:srgbClr val="000000"/>
                </a:solidFill>
                <a:latin typeface="Times New Roman" panose="02020603050405020304" pitchFamily="18" charset="0"/>
              </a:rPr>
              <a:t> </a:t>
            </a:r>
            <a:r>
              <a:rPr kumimoji="1" lang="en-US" altLang="zh-CN" sz="2400" b="1">
                <a:solidFill>
                  <a:srgbClr val="000000"/>
                </a:solidFill>
                <a:latin typeface="Times New Roman" panose="02020603050405020304" pitchFamily="18" charset="0"/>
              </a:rPr>
              <a:t>        </a:t>
            </a:r>
          </a:p>
          <a:p>
            <a:pPr eaLnBrk="1" hangingPunct="1"/>
            <a:endParaRPr kumimoji="1" lang="en-US" altLang="zh-CN" sz="2400" b="1">
              <a:solidFill>
                <a:srgbClr val="000000"/>
              </a:solidFill>
              <a:latin typeface="Times New Roman" panose="02020603050405020304" pitchFamily="18" charset="0"/>
            </a:endParaRPr>
          </a:p>
          <a:p>
            <a:pPr eaLnBrk="1" hangingPunct="1"/>
            <a:r>
              <a:rPr kumimoji="1" lang="en-US" altLang="zh-CN" sz="2400" b="1">
                <a:solidFill>
                  <a:srgbClr val="000000"/>
                </a:solidFill>
                <a:latin typeface="Times New Roman" panose="02020603050405020304" pitchFamily="18" charset="0"/>
              </a:rPr>
              <a:t>                        </a:t>
            </a:r>
            <a:r>
              <a:rPr kumimoji="1" lang="en-US" altLang="zh-CN" sz="2400" b="1" i="1">
                <a:solidFill>
                  <a:srgbClr val="000000"/>
                </a:solidFill>
                <a:latin typeface="Times New Roman" panose="02020603050405020304" pitchFamily="18" charset="0"/>
              </a:rPr>
              <a:t>O</a:t>
            </a:r>
            <a:r>
              <a:rPr kumimoji="1" lang="en-US" altLang="zh-CN" sz="2400" b="1" i="1" baseline="-25000">
                <a:solidFill>
                  <a:srgbClr val="000000"/>
                </a:solidFill>
                <a:latin typeface="Times New Roman" panose="02020603050405020304" pitchFamily="18" charset="0"/>
              </a:rPr>
              <a:t>j</a:t>
            </a:r>
          </a:p>
          <a:p>
            <a:pPr eaLnBrk="1" hangingPunct="1"/>
            <a:r>
              <a:rPr kumimoji="1" lang="en-US" altLang="zh-CN" sz="2400" b="1">
                <a:solidFill>
                  <a:srgbClr val="000000"/>
                </a:solidFill>
                <a:latin typeface="Times New Roman" panose="02020603050405020304" pitchFamily="18" charset="0"/>
              </a:rPr>
              <a:t>                          +  </a:t>
            </a:r>
          </a:p>
          <a:p>
            <a:pPr eaLnBrk="1" hangingPunct="1"/>
            <a:r>
              <a:rPr kumimoji="1" lang="en-US" altLang="zh-CN" sz="2400" b="1">
                <a:solidFill>
                  <a:srgbClr val="000000"/>
                </a:solidFill>
                <a:latin typeface="Times New Roman" panose="02020603050405020304" pitchFamily="18" charset="0"/>
              </a:rPr>
              <a:t>                         </a:t>
            </a:r>
            <a:r>
              <a:rPr kumimoji="1" lang="en-US" altLang="zh-CN" sz="2400" b="1">
                <a:solidFill>
                  <a:srgbClr val="0000CC"/>
                </a:solidFill>
                <a:latin typeface="Times New Roman" panose="02020603050405020304" pitchFamily="18" charset="0"/>
              </a:rPr>
              <a:t>+</a:t>
            </a:r>
          </a:p>
          <a:p>
            <a:pPr eaLnBrk="1" hangingPunct="1"/>
            <a:r>
              <a:rPr kumimoji="1" lang="en-US" altLang="zh-CN" sz="2400" b="1">
                <a:solidFill>
                  <a:srgbClr val="000000"/>
                </a:solidFill>
                <a:latin typeface="Times New Roman" panose="02020603050405020304" pitchFamily="18" charset="0"/>
              </a:rPr>
              <a:t>    </a:t>
            </a:r>
            <a:r>
              <a:rPr kumimoji="1" lang="en-US" altLang="zh-CN" sz="2400" b="1" i="1">
                <a:solidFill>
                  <a:srgbClr val="000000"/>
                </a:solidFill>
                <a:latin typeface="Times New Roman" panose="02020603050405020304" pitchFamily="18" charset="0"/>
              </a:rPr>
              <a:t>p</a:t>
            </a:r>
            <a:r>
              <a:rPr kumimoji="1" lang="en-US" altLang="zh-CN" sz="2400" b="1">
                <a:solidFill>
                  <a:srgbClr val="000000"/>
                </a:solidFill>
                <a:latin typeface="Times New Roman" panose="02020603050405020304" pitchFamily="18" charset="0"/>
              </a:rPr>
              <a:t>                </a:t>
            </a:r>
            <a:r>
              <a:rPr kumimoji="1" lang="en-US" altLang="zh-CN" sz="2400" b="1" i="1">
                <a:solidFill>
                  <a:srgbClr val="0000CC"/>
                </a:solidFill>
                <a:latin typeface="Times New Roman" panose="02020603050405020304" pitchFamily="18" charset="0"/>
              </a:rPr>
              <a:t>O</a:t>
            </a:r>
            <a:r>
              <a:rPr kumimoji="1" lang="en-US" altLang="zh-CN" sz="2400" b="1" i="1" baseline="-25000">
                <a:solidFill>
                  <a:srgbClr val="0000CC"/>
                </a:solidFill>
                <a:latin typeface="Times New Roman" panose="02020603050405020304" pitchFamily="18" charset="0"/>
              </a:rPr>
              <a:t>random</a:t>
            </a:r>
          </a:p>
        </p:txBody>
      </p:sp>
      <p:sp>
        <p:nvSpPr>
          <p:cNvPr id="523271" name="Line 7"/>
          <p:cNvSpPr>
            <a:spLocks noChangeShapeType="1"/>
          </p:cNvSpPr>
          <p:nvPr/>
        </p:nvSpPr>
        <p:spPr bwMode="auto">
          <a:xfrm>
            <a:off x="2176463" y="3038475"/>
            <a:ext cx="138112" cy="16700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272" name="Line 8"/>
          <p:cNvSpPr>
            <a:spLocks noChangeShapeType="1"/>
          </p:cNvSpPr>
          <p:nvPr/>
        </p:nvSpPr>
        <p:spPr bwMode="auto">
          <a:xfrm flipV="1">
            <a:off x="2481263" y="4486275"/>
            <a:ext cx="1447800" cy="228600"/>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273" name="Text Box 9"/>
          <p:cNvSpPr txBox="1">
            <a:spLocks noChangeArrowheads="1"/>
          </p:cNvSpPr>
          <p:nvPr/>
        </p:nvSpPr>
        <p:spPr bwMode="auto">
          <a:xfrm>
            <a:off x="1258888" y="5545138"/>
            <a:ext cx="4670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kumimoji="1" lang="zh-CN" altLang="en-US" sz="2000" b="1">
                <a:latin typeface="Times New Roman" panose="02020603050405020304" pitchFamily="18" charset="0"/>
                <a:ea typeface="楷体_GB2312" pitchFamily="49" charset="-122"/>
                <a:cs typeface="Times New Roman" panose="02020603050405020304" pitchFamily="18" charset="0"/>
              </a:rPr>
              <a:t>重新分配给</a:t>
            </a:r>
            <a:r>
              <a:rPr kumimoji="1" lang="en-US" altLang="zh-CN" sz="2000" b="1" i="1">
                <a:latin typeface="Times New Roman" panose="02020603050405020304" pitchFamily="18" charset="0"/>
                <a:ea typeface="楷体_GB2312" pitchFamily="49" charset="-122"/>
                <a:cs typeface="Times New Roman" panose="02020603050405020304" pitchFamily="18" charset="0"/>
              </a:rPr>
              <a:t>O</a:t>
            </a:r>
            <a:r>
              <a:rPr kumimoji="1" lang="en-US" altLang="zh-CN" sz="2000" b="1" i="1" baseline="-25000">
                <a:latin typeface="Times New Roman" panose="02020603050405020304" pitchFamily="18" charset="0"/>
                <a:ea typeface="楷体_GB2312" pitchFamily="49" charset="-122"/>
                <a:cs typeface="Times New Roman" panose="02020603050405020304" pitchFamily="18" charset="0"/>
              </a:rPr>
              <a:t>random</a:t>
            </a:r>
            <a:r>
              <a:rPr kumimoji="1" lang="en-US" altLang="zh-CN" sz="2000" b="1" baseline="-25000">
                <a:latin typeface="Times New Roman" panose="02020603050405020304" pitchFamily="18" charset="0"/>
                <a:ea typeface="楷体_GB2312" pitchFamily="49" charset="-122"/>
                <a:cs typeface="Times New Roman" panose="02020603050405020304" pitchFamily="18" charset="0"/>
              </a:rPr>
              <a:t>,</a:t>
            </a:r>
            <a:r>
              <a:rPr kumimoji="1" lang="en-US" altLang="zh-CN" sz="2000" b="1" i="1" baseline="-25000">
                <a:latin typeface="Times New Roman" panose="02020603050405020304" pitchFamily="18" charset="0"/>
                <a:ea typeface="楷体_GB2312" pitchFamily="49" charset="-122"/>
                <a:cs typeface="Times New Roman" panose="02020603050405020304" pitchFamily="18" charset="0"/>
              </a:rPr>
              <a:t> </a:t>
            </a:r>
            <a:r>
              <a:rPr kumimoji="1" lang="en-US" altLang="zh-CN" sz="2000" b="1" i="1">
                <a:latin typeface="Times New Roman" panose="02020603050405020304" pitchFamily="18" charset="0"/>
                <a:ea typeface="楷体_GB2312" pitchFamily="49" charset="-122"/>
                <a:cs typeface="Times New Roman" panose="02020603050405020304" pitchFamily="18" charset="0"/>
              </a:rPr>
              <a:t>C</a:t>
            </a:r>
            <a:r>
              <a:rPr kumimoji="1" lang="zh-CN" altLang="en-US" sz="2000" b="1">
                <a:latin typeface="Times New Roman" panose="02020603050405020304" pitchFamily="18" charset="0"/>
                <a:ea typeface="楷体_GB2312" pitchFamily="49" charset="-122"/>
                <a:cs typeface="Times New Roman" panose="02020603050405020304" pitchFamily="18" charset="0"/>
              </a:rPr>
              <a:t>＝</a:t>
            </a:r>
            <a:r>
              <a:rPr kumimoji="1" lang="en-US" altLang="zh-CN" sz="2000" b="1" i="1">
                <a:latin typeface="Times New Roman" panose="02020603050405020304" pitchFamily="18" charset="0"/>
                <a:ea typeface="楷体_GB2312" pitchFamily="49" charset="-122"/>
                <a:cs typeface="Times New Roman" panose="02020603050405020304" pitchFamily="18" charset="0"/>
              </a:rPr>
              <a:t>d</a:t>
            </a:r>
            <a:r>
              <a:rPr kumimoji="1" lang="en-US" altLang="zh-CN" sz="2000" b="1">
                <a:latin typeface="Times New Roman" panose="02020603050405020304" pitchFamily="18" charset="0"/>
                <a:ea typeface="楷体_GB2312" pitchFamily="49" charset="-122"/>
                <a:cs typeface="Times New Roman" panose="02020603050405020304" pitchFamily="18" charset="0"/>
              </a:rPr>
              <a:t>(</a:t>
            </a:r>
            <a:r>
              <a:rPr kumimoji="1" lang="en-US" altLang="zh-CN" sz="2000" b="1" i="1">
                <a:latin typeface="Times New Roman" panose="02020603050405020304" pitchFamily="18" charset="0"/>
                <a:ea typeface="楷体_GB2312" pitchFamily="49" charset="-122"/>
                <a:cs typeface="Times New Roman" panose="02020603050405020304" pitchFamily="18" charset="0"/>
              </a:rPr>
              <a:t>p</a:t>
            </a:r>
            <a:r>
              <a:rPr kumimoji="1" lang="en-US" altLang="zh-CN" sz="2000" b="1">
                <a:latin typeface="Times New Roman" panose="02020603050405020304" pitchFamily="18" charset="0"/>
                <a:ea typeface="楷体_GB2312" pitchFamily="49" charset="-122"/>
                <a:cs typeface="Times New Roman" panose="02020603050405020304" pitchFamily="18" charset="0"/>
              </a:rPr>
              <a:t>,</a:t>
            </a:r>
            <a:r>
              <a:rPr kumimoji="1" lang="en-US" altLang="zh-CN" sz="2000" b="1" i="1">
                <a:latin typeface="Times New Roman" panose="02020603050405020304" pitchFamily="18" charset="0"/>
                <a:ea typeface="楷体_GB2312" pitchFamily="49" charset="-122"/>
                <a:cs typeface="Times New Roman" panose="02020603050405020304" pitchFamily="18" charset="0"/>
              </a:rPr>
              <a:t>O</a:t>
            </a:r>
            <a:r>
              <a:rPr kumimoji="1" lang="en-US" altLang="zh-CN" sz="2000" b="1" i="1" baseline="-30000">
                <a:latin typeface="Times New Roman" panose="02020603050405020304" pitchFamily="18" charset="0"/>
                <a:ea typeface="楷体_GB2312" pitchFamily="49" charset="-122"/>
                <a:cs typeface="Times New Roman" panose="02020603050405020304" pitchFamily="18" charset="0"/>
              </a:rPr>
              <a:t>random</a:t>
            </a:r>
            <a:r>
              <a:rPr kumimoji="1" lang="en-US" altLang="zh-CN" sz="2000" b="1">
                <a:latin typeface="Times New Roman" panose="02020603050405020304" pitchFamily="18" charset="0"/>
                <a:ea typeface="楷体_GB2312" pitchFamily="49" charset="-122"/>
                <a:cs typeface="Times New Roman" panose="02020603050405020304" pitchFamily="18" charset="0"/>
              </a:rPr>
              <a:t>)-</a:t>
            </a:r>
            <a:r>
              <a:rPr kumimoji="1" lang="en-US" altLang="zh-CN" sz="2000" b="1" i="1">
                <a:latin typeface="Times New Roman" panose="02020603050405020304" pitchFamily="18" charset="0"/>
                <a:ea typeface="楷体_GB2312" pitchFamily="49" charset="-122"/>
                <a:cs typeface="Times New Roman" panose="02020603050405020304" pitchFamily="18" charset="0"/>
              </a:rPr>
              <a:t>d</a:t>
            </a:r>
            <a:r>
              <a:rPr kumimoji="1" lang="en-US" altLang="zh-CN" sz="2000" b="1">
                <a:latin typeface="Times New Roman" panose="02020603050405020304" pitchFamily="18" charset="0"/>
                <a:ea typeface="楷体_GB2312" pitchFamily="49" charset="-122"/>
                <a:cs typeface="Times New Roman" panose="02020603050405020304" pitchFamily="18" charset="0"/>
              </a:rPr>
              <a:t>(</a:t>
            </a:r>
            <a:r>
              <a:rPr kumimoji="1" lang="en-US" altLang="zh-CN" sz="2000" b="1" i="1">
                <a:latin typeface="Times New Roman" panose="02020603050405020304" pitchFamily="18" charset="0"/>
                <a:ea typeface="楷体_GB2312" pitchFamily="49" charset="-122"/>
                <a:cs typeface="Times New Roman" panose="02020603050405020304" pitchFamily="18" charset="0"/>
              </a:rPr>
              <a:t>p</a:t>
            </a:r>
            <a:r>
              <a:rPr kumimoji="1" lang="en-US" altLang="zh-CN" sz="2000" b="1">
                <a:latin typeface="Times New Roman" panose="02020603050405020304" pitchFamily="18" charset="0"/>
                <a:ea typeface="楷体_GB2312" pitchFamily="49" charset="-122"/>
                <a:cs typeface="Times New Roman" panose="02020603050405020304" pitchFamily="18" charset="0"/>
              </a:rPr>
              <a:t>,</a:t>
            </a:r>
            <a:r>
              <a:rPr kumimoji="1" lang="en-US" altLang="zh-CN" sz="2000" b="1" i="1">
                <a:latin typeface="Times New Roman" panose="02020603050405020304" pitchFamily="18" charset="0"/>
                <a:ea typeface="楷体_GB2312" pitchFamily="49" charset="-122"/>
                <a:cs typeface="Times New Roman" panose="02020603050405020304" pitchFamily="18" charset="0"/>
              </a:rPr>
              <a:t>O</a:t>
            </a:r>
            <a:r>
              <a:rPr kumimoji="1" lang="en-US" altLang="zh-CN" sz="2000" b="1" i="1" baseline="-30000">
                <a:latin typeface="Times New Roman" panose="02020603050405020304" pitchFamily="18" charset="0"/>
                <a:ea typeface="楷体_GB2312" pitchFamily="49" charset="-122"/>
                <a:cs typeface="Times New Roman" panose="02020603050405020304" pitchFamily="18" charset="0"/>
              </a:rPr>
              <a:t>i</a:t>
            </a:r>
            <a:r>
              <a:rPr kumimoji="1" lang="en-US" altLang="zh-CN" sz="2000" b="1">
                <a:latin typeface="Times New Roman" panose="02020603050405020304" pitchFamily="18" charset="0"/>
                <a:ea typeface="楷体_GB2312" pitchFamily="49" charset="-122"/>
                <a:cs typeface="Times New Roman" panose="02020603050405020304" pitchFamily="18" charset="0"/>
              </a:rPr>
              <a:t>) </a:t>
            </a:r>
          </a:p>
        </p:txBody>
      </p:sp>
      <p:graphicFrame>
        <p:nvGraphicFramePr>
          <p:cNvPr id="114697" name="Object 10"/>
          <p:cNvGraphicFramePr>
            <a:graphicFrameLocks noChangeAspect="1"/>
          </p:cNvGraphicFramePr>
          <p:nvPr/>
        </p:nvGraphicFramePr>
        <p:xfrm>
          <a:off x="1338263" y="5775325"/>
          <a:ext cx="152400" cy="317500"/>
        </p:xfrm>
        <a:graphic>
          <a:graphicData uri="http://schemas.openxmlformats.org/presentationml/2006/ole">
            <mc:AlternateContent xmlns:mc="http://schemas.openxmlformats.org/markup-compatibility/2006">
              <mc:Choice xmlns:v="urn:schemas-microsoft-com:vml" Requires="v">
                <p:oleObj spid="_x0000_s115082" name="Equation" r:id="rId4" imgW="152268" imgH="317225" progId="Equation.3">
                  <p:embed/>
                </p:oleObj>
              </mc:Choice>
              <mc:Fallback>
                <p:oleObj name="Equation" r:id="rId4" imgW="152268" imgH="317225" progId="Equation.3">
                  <p:embed/>
                  <p:pic>
                    <p:nvPicPr>
                      <p:cNvPr id="0" name="Picture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8263" y="5775325"/>
                        <a:ext cx="1524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3275" name="Text Box 11"/>
          <p:cNvSpPr txBox="1">
            <a:spLocks noChangeArrowheads="1"/>
          </p:cNvSpPr>
          <p:nvPr/>
        </p:nvSpPr>
        <p:spPr bwMode="auto">
          <a:xfrm>
            <a:off x="5543550" y="3133725"/>
            <a:ext cx="2087563"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lnSpc>
                <a:spcPct val="120000"/>
              </a:lnSpc>
              <a:spcBef>
                <a:spcPct val="20000"/>
              </a:spcBef>
            </a:pPr>
            <a:r>
              <a:rPr lang="en-US" altLang="zh-CN" sz="2000" b="1" i="1"/>
              <a:t>p</a:t>
            </a:r>
            <a:r>
              <a:rPr lang="en-US" altLang="zh-CN" sz="2000"/>
              <a:t> </a:t>
            </a:r>
            <a:r>
              <a:rPr lang="zh-CN" altLang="en-US" sz="2000" b="1">
                <a:ea typeface="楷体_GB2312" pitchFamily="49" charset="-122"/>
              </a:rPr>
              <a:t>数据对象</a:t>
            </a:r>
            <a:r>
              <a:rPr lang="en-US" altLang="zh-CN" sz="2000" b="1">
                <a:ea typeface="楷体_GB2312" pitchFamily="49" charset="-122"/>
              </a:rPr>
              <a:t>;</a:t>
            </a:r>
          </a:p>
          <a:p>
            <a:pPr eaLnBrk="1" hangingPunct="1">
              <a:lnSpc>
                <a:spcPct val="120000"/>
              </a:lnSpc>
              <a:spcBef>
                <a:spcPct val="20000"/>
              </a:spcBef>
            </a:pPr>
            <a:r>
              <a:rPr lang="en-US" altLang="zh-CN" sz="2000"/>
              <a:t>+ </a:t>
            </a:r>
            <a:r>
              <a:rPr lang="zh-CN" altLang="en-US" sz="2000" b="1">
                <a:ea typeface="楷体_GB2312" pitchFamily="49" charset="-122"/>
              </a:rPr>
              <a:t>簇中心</a:t>
            </a:r>
            <a:r>
              <a:rPr lang="en-US" altLang="zh-CN" sz="2000" b="1">
                <a:ea typeface="楷体_GB2312" pitchFamily="49" charset="-122"/>
              </a:rPr>
              <a:t>;</a:t>
            </a:r>
            <a:endParaRPr lang="en-US" altLang="zh-CN" sz="2000"/>
          </a:p>
          <a:p>
            <a:pPr eaLnBrk="1" hangingPunct="1">
              <a:lnSpc>
                <a:spcPct val="120000"/>
              </a:lnSpc>
              <a:spcBef>
                <a:spcPct val="20000"/>
              </a:spcBef>
            </a:pPr>
            <a:r>
              <a:rPr lang="zh-CN" altLang="en-US" sz="2000">
                <a:sym typeface="Symbol" panose="05050102010706020507" pitchFamily="18" charset="2"/>
              </a:rPr>
              <a:t> </a:t>
            </a:r>
            <a:r>
              <a:rPr lang="zh-CN" altLang="en-US" sz="2000" b="1">
                <a:ea typeface="楷体_GB2312" pitchFamily="49" charset="-122"/>
                <a:sym typeface="Symbol" panose="05050102010706020507" pitchFamily="18" charset="2"/>
              </a:rPr>
              <a:t>替代前</a:t>
            </a:r>
            <a:r>
              <a:rPr lang="en-US" altLang="zh-CN" sz="2000" b="1">
                <a:ea typeface="楷体_GB2312" pitchFamily="49" charset="-122"/>
                <a:sym typeface="Symbol" panose="05050102010706020507" pitchFamily="18" charset="2"/>
              </a:rPr>
              <a:t>;</a:t>
            </a:r>
            <a:endParaRPr lang="en-US" altLang="zh-CN" sz="2000">
              <a:sym typeface="Symbol" panose="05050102010706020507" pitchFamily="18" charset="2"/>
            </a:endParaRPr>
          </a:p>
          <a:p>
            <a:pPr eaLnBrk="1" hangingPunct="1">
              <a:lnSpc>
                <a:spcPct val="120000"/>
              </a:lnSpc>
              <a:spcBef>
                <a:spcPct val="20000"/>
              </a:spcBef>
            </a:pPr>
            <a:r>
              <a:rPr lang="en-US" altLang="zh-CN" sz="2000">
                <a:sym typeface="Symbol" panose="05050102010706020507" pitchFamily="18" charset="2"/>
              </a:rPr>
              <a:t>---- </a:t>
            </a:r>
            <a:r>
              <a:rPr lang="zh-CN" altLang="en-US" sz="2000" b="1">
                <a:ea typeface="楷体_GB2312" pitchFamily="49" charset="-122"/>
                <a:sym typeface="Symbol" panose="05050102010706020507" pitchFamily="18" charset="2"/>
              </a:rPr>
              <a:t>替代后</a:t>
            </a:r>
            <a:r>
              <a:rPr lang="zh-CN" altLang="en-US" sz="2000"/>
              <a:t>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23270"/>
                                        </p:tgtEl>
                                        <p:attrNameLst>
                                          <p:attrName>style.visibility</p:attrName>
                                        </p:attrNameLst>
                                      </p:cBhvr>
                                      <p:to>
                                        <p:strVal val="visible"/>
                                      </p:to>
                                    </p:set>
                                    <p:animEffect transition="in" filter="box(in)">
                                      <p:cBhvr>
                                        <p:cTn id="7" dur="500"/>
                                        <p:tgtEl>
                                          <p:spTgt spid="52327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23271"/>
                                        </p:tgtEl>
                                        <p:attrNameLst>
                                          <p:attrName>style.visibility</p:attrName>
                                        </p:attrNameLst>
                                      </p:cBhvr>
                                      <p:to>
                                        <p:strVal val="visible"/>
                                      </p:to>
                                    </p:set>
                                    <p:animEffect transition="in" filter="box(in)">
                                      <p:cBhvr>
                                        <p:cTn id="10" dur="500"/>
                                        <p:tgtEl>
                                          <p:spTgt spid="523271"/>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23272"/>
                                        </p:tgtEl>
                                        <p:attrNameLst>
                                          <p:attrName>style.visibility</p:attrName>
                                        </p:attrNameLst>
                                      </p:cBhvr>
                                      <p:to>
                                        <p:strVal val="visible"/>
                                      </p:to>
                                    </p:set>
                                    <p:animEffect transition="in" filter="box(in)">
                                      <p:cBhvr>
                                        <p:cTn id="13" dur="500"/>
                                        <p:tgtEl>
                                          <p:spTgt spid="523272"/>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523275"/>
                                        </p:tgtEl>
                                        <p:attrNameLst>
                                          <p:attrName>style.visibility</p:attrName>
                                        </p:attrNameLst>
                                      </p:cBhvr>
                                      <p:to>
                                        <p:strVal val="visible"/>
                                      </p:to>
                                    </p:set>
                                    <p:animEffect transition="in" filter="box(in)">
                                      <p:cBhvr>
                                        <p:cTn id="16" dur="500"/>
                                        <p:tgtEl>
                                          <p:spTgt spid="52327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23273"/>
                                        </p:tgtEl>
                                        <p:attrNameLst>
                                          <p:attrName>style.visibility</p:attrName>
                                        </p:attrNameLst>
                                      </p:cBhvr>
                                      <p:to>
                                        <p:strVal val="visible"/>
                                      </p:to>
                                    </p:set>
                                    <p:anim calcmode="lin" valueType="num">
                                      <p:cBhvr additive="base">
                                        <p:cTn id="21" dur="500" fill="hold"/>
                                        <p:tgtEl>
                                          <p:spTgt spid="523273"/>
                                        </p:tgtEl>
                                        <p:attrNameLst>
                                          <p:attrName>ppt_x</p:attrName>
                                        </p:attrNameLst>
                                      </p:cBhvr>
                                      <p:tavLst>
                                        <p:tav tm="0">
                                          <p:val>
                                            <p:strVal val="#ppt_x"/>
                                          </p:val>
                                        </p:tav>
                                        <p:tav tm="100000">
                                          <p:val>
                                            <p:strVal val="#ppt_x"/>
                                          </p:val>
                                        </p:tav>
                                      </p:tavLst>
                                    </p:anim>
                                    <p:anim calcmode="lin" valueType="num">
                                      <p:cBhvr additive="base">
                                        <p:cTn id="22" dur="500" fill="hold"/>
                                        <p:tgtEl>
                                          <p:spTgt spid="5232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70" grpId="0" animBg="1"/>
      <p:bldP spid="523271" grpId="0" animBg="1"/>
      <p:bldP spid="523272" grpId="0" animBg="1"/>
      <p:bldP spid="523273" grpId="0"/>
      <p:bldP spid="523275" grpId="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9" name="Rectangle 2"/>
          <p:cNvSpPr>
            <a:spLocks noGrp="1" noChangeArrowheads="1"/>
          </p:cNvSpPr>
          <p:nvPr>
            <p:ph type="title"/>
          </p:nvPr>
        </p:nvSpPr>
        <p:spPr>
          <a:xfrm>
            <a:off x="395536" y="0"/>
            <a:ext cx="7543800" cy="864097"/>
          </a:xfrm>
        </p:spPr>
        <p:txBody>
          <a:bodyPr/>
          <a:lstStyle/>
          <a:p>
            <a:pPr eaLnBrk="1" hangingPunct="1"/>
            <a:r>
              <a:rPr lang="en-US" altLang="zh-CN" sz="4800" dirty="0">
                <a:solidFill>
                  <a:srgbClr val="0000CC"/>
                </a:solidFill>
                <a:cs typeface="Times New Roman" panose="02020603050405020304" pitchFamily="18" charset="0"/>
              </a:rPr>
              <a:t>k-medoids-</a:t>
            </a:r>
            <a:r>
              <a:rPr lang="en-US" altLang="zh-CN" sz="4800" dirty="0"/>
              <a:t> PAM</a:t>
            </a:r>
            <a:r>
              <a:rPr lang="zh-CN" altLang="en-US" sz="4800" dirty="0"/>
              <a:t>算法</a:t>
            </a:r>
            <a:endParaRPr lang="zh-CN" altLang="en-US" sz="4800" dirty="0">
              <a:solidFill>
                <a:srgbClr val="0000CC"/>
              </a:solidFill>
              <a:cs typeface="Times New Roman" panose="02020603050405020304" pitchFamily="18" charset="0"/>
            </a:endParaRPr>
          </a:p>
        </p:txBody>
      </p:sp>
      <p:sp>
        <p:nvSpPr>
          <p:cNvPr id="479235" name="Rectangle 3"/>
          <p:cNvSpPr>
            <a:spLocks noGrp="1" noChangeArrowheads="1"/>
          </p:cNvSpPr>
          <p:nvPr>
            <p:ph idx="1"/>
          </p:nvPr>
        </p:nvSpPr>
        <p:spPr>
          <a:xfrm>
            <a:off x="323528" y="764704"/>
            <a:ext cx="8568952" cy="5832648"/>
          </a:xfrm>
        </p:spPr>
        <p:txBody>
          <a:bodyPr>
            <a:normAutofit fontScale="92500" lnSpcReduction="20000"/>
          </a:bodyPr>
          <a:lstStyle/>
          <a:p>
            <a:pPr marL="0" indent="0">
              <a:buNone/>
            </a:pPr>
            <a:r>
              <a:rPr lang="zh-CN" altLang="en-US" sz="2000" b="1" dirty="0">
                <a:solidFill>
                  <a:schemeClr val="tx1"/>
                </a:solidFill>
              </a:rPr>
              <a:t>输入</a:t>
            </a:r>
            <a:r>
              <a:rPr lang="zh-CN" altLang="en-US" sz="2000" dirty="0">
                <a:solidFill>
                  <a:schemeClr val="tx1"/>
                </a:solidFill>
              </a:rPr>
              <a:t>：簇的数目</a:t>
            </a:r>
            <a:r>
              <a:rPr lang="en-US" altLang="zh-CN" sz="2000" i="1" dirty="0">
                <a:solidFill>
                  <a:schemeClr val="tx1"/>
                </a:solidFill>
              </a:rPr>
              <a:t>k</a:t>
            </a:r>
            <a:r>
              <a:rPr lang="zh-CN" altLang="en-US" sz="2000" dirty="0">
                <a:solidFill>
                  <a:schemeClr val="tx1"/>
                </a:solidFill>
              </a:rPr>
              <a:t>和包含</a:t>
            </a:r>
            <a:r>
              <a:rPr lang="en-US" altLang="zh-CN" sz="2000" i="1" dirty="0">
                <a:solidFill>
                  <a:schemeClr val="tx1"/>
                </a:solidFill>
              </a:rPr>
              <a:t>n</a:t>
            </a:r>
            <a:r>
              <a:rPr lang="zh-CN" altLang="en-US" sz="2000" dirty="0">
                <a:solidFill>
                  <a:schemeClr val="tx1"/>
                </a:solidFill>
              </a:rPr>
              <a:t>个对象的数据库。</a:t>
            </a:r>
          </a:p>
          <a:p>
            <a:pPr marL="0" indent="0">
              <a:buNone/>
            </a:pPr>
            <a:r>
              <a:rPr lang="zh-CN" altLang="en-US" sz="2000" b="1" dirty="0">
                <a:solidFill>
                  <a:schemeClr val="tx1"/>
                </a:solidFill>
              </a:rPr>
              <a:t>输出</a:t>
            </a:r>
            <a:r>
              <a:rPr lang="zh-CN" altLang="en-US" sz="2000" dirty="0">
                <a:solidFill>
                  <a:schemeClr val="tx1"/>
                </a:solidFill>
              </a:rPr>
              <a:t>：</a:t>
            </a:r>
            <a:r>
              <a:rPr lang="en-US" altLang="zh-CN" sz="2000" i="1" dirty="0">
                <a:solidFill>
                  <a:schemeClr val="tx1"/>
                </a:solidFill>
              </a:rPr>
              <a:t>k</a:t>
            </a:r>
            <a:r>
              <a:rPr lang="zh-CN" altLang="en-US" sz="2000" dirty="0">
                <a:solidFill>
                  <a:schemeClr val="tx1"/>
                </a:solidFill>
              </a:rPr>
              <a:t>个簇，使得所有对象与其最近中心点的相异度总和最小。</a:t>
            </a:r>
          </a:p>
          <a:p>
            <a:pPr marL="0" indent="0">
              <a:buNone/>
            </a:pPr>
            <a:r>
              <a:rPr lang="zh-CN" altLang="en-US" sz="2000" dirty="0">
                <a:solidFill>
                  <a:schemeClr val="tx1"/>
                </a:solidFill>
              </a:rPr>
              <a:t>（</a:t>
            </a:r>
            <a:r>
              <a:rPr lang="en-US" altLang="zh-CN" sz="2000" dirty="0">
                <a:solidFill>
                  <a:schemeClr val="tx1"/>
                </a:solidFill>
              </a:rPr>
              <a:t>1</a:t>
            </a:r>
            <a:r>
              <a:rPr lang="zh-CN" altLang="en-US" sz="2000" dirty="0">
                <a:solidFill>
                  <a:schemeClr val="tx1"/>
                </a:solidFill>
              </a:rPr>
              <a:t>） 任意选择</a:t>
            </a:r>
            <a:r>
              <a:rPr lang="en-US" altLang="zh-CN" sz="2000" i="1" dirty="0">
                <a:solidFill>
                  <a:schemeClr val="tx1"/>
                </a:solidFill>
              </a:rPr>
              <a:t>k</a:t>
            </a:r>
            <a:r>
              <a:rPr lang="zh-CN" altLang="en-US" sz="2000" dirty="0">
                <a:solidFill>
                  <a:schemeClr val="tx1"/>
                </a:solidFill>
              </a:rPr>
              <a:t>个对象作为初始的簇中心点；</a:t>
            </a:r>
          </a:p>
          <a:p>
            <a:pPr marL="0" indent="0">
              <a:buNone/>
            </a:pPr>
            <a:r>
              <a:rPr lang="zh-CN" altLang="en-US" sz="2000" dirty="0">
                <a:solidFill>
                  <a:schemeClr val="tx1"/>
                </a:solidFill>
              </a:rPr>
              <a:t>（</a:t>
            </a:r>
            <a:r>
              <a:rPr lang="en-US" altLang="zh-CN" sz="2000" dirty="0">
                <a:solidFill>
                  <a:schemeClr val="tx1"/>
                </a:solidFill>
              </a:rPr>
              <a:t>2</a:t>
            </a:r>
            <a:r>
              <a:rPr lang="zh-CN" altLang="en-US" sz="2000" dirty="0">
                <a:solidFill>
                  <a:schemeClr val="tx1"/>
                </a:solidFill>
              </a:rPr>
              <a:t>） </a:t>
            </a:r>
            <a:r>
              <a:rPr lang="en-US" altLang="zh-CN" sz="2000" b="1" dirty="0">
                <a:solidFill>
                  <a:schemeClr val="tx1"/>
                </a:solidFill>
              </a:rPr>
              <a:t>REPEAT</a:t>
            </a:r>
          </a:p>
          <a:p>
            <a:pPr marL="0" indent="0">
              <a:buNone/>
            </a:pPr>
            <a:r>
              <a:rPr lang="zh-CN" altLang="en-US" sz="2000" dirty="0">
                <a:solidFill>
                  <a:schemeClr val="tx1"/>
                </a:solidFill>
              </a:rPr>
              <a:t>（</a:t>
            </a:r>
            <a:r>
              <a:rPr lang="en-US" altLang="zh-CN" sz="2000" dirty="0">
                <a:solidFill>
                  <a:schemeClr val="tx1"/>
                </a:solidFill>
              </a:rPr>
              <a:t>3</a:t>
            </a:r>
            <a:r>
              <a:rPr lang="zh-CN" altLang="en-US" sz="2000" dirty="0">
                <a:solidFill>
                  <a:schemeClr val="tx1"/>
                </a:solidFill>
              </a:rPr>
              <a:t>）     指派每个剩余的对象给离它最近的中心点所代表的簇；</a:t>
            </a:r>
          </a:p>
          <a:p>
            <a:pPr marL="0" indent="0">
              <a:buNone/>
            </a:pPr>
            <a:r>
              <a:rPr lang="zh-CN" altLang="en-US" sz="2000" dirty="0">
                <a:solidFill>
                  <a:schemeClr val="tx1"/>
                </a:solidFill>
              </a:rPr>
              <a:t>（</a:t>
            </a:r>
            <a:r>
              <a:rPr lang="en-US" altLang="zh-CN" sz="2000" dirty="0">
                <a:solidFill>
                  <a:schemeClr val="tx1"/>
                </a:solidFill>
              </a:rPr>
              <a:t>4</a:t>
            </a:r>
            <a:r>
              <a:rPr lang="zh-CN" altLang="en-US" sz="2000" dirty="0">
                <a:solidFill>
                  <a:schemeClr val="tx1"/>
                </a:solidFill>
              </a:rPr>
              <a:t>）     </a:t>
            </a:r>
            <a:r>
              <a:rPr lang="en-US" altLang="zh-CN" sz="2000" b="1" dirty="0">
                <a:solidFill>
                  <a:schemeClr val="tx1"/>
                </a:solidFill>
              </a:rPr>
              <a:t>REPEAT</a:t>
            </a:r>
          </a:p>
          <a:p>
            <a:pPr marL="0" indent="0">
              <a:buNone/>
            </a:pPr>
            <a:r>
              <a:rPr lang="zh-CN" altLang="en-US" sz="2000" dirty="0">
                <a:solidFill>
                  <a:schemeClr val="tx1"/>
                </a:solidFill>
              </a:rPr>
              <a:t>（</a:t>
            </a:r>
            <a:r>
              <a:rPr lang="en-US" altLang="zh-CN" sz="2000" dirty="0">
                <a:solidFill>
                  <a:schemeClr val="tx1"/>
                </a:solidFill>
              </a:rPr>
              <a:t>5</a:t>
            </a:r>
            <a:r>
              <a:rPr lang="zh-CN" altLang="en-US" sz="2000" dirty="0">
                <a:solidFill>
                  <a:schemeClr val="tx1"/>
                </a:solidFill>
              </a:rPr>
              <a:t>）       选择一个未被选择的中心点</a:t>
            </a:r>
            <a:r>
              <a:rPr lang="en-US" altLang="zh-CN" sz="2000" i="1" dirty="0">
                <a:solidFill>
                  <a:schemeClr val="tx1"/>
                </a:solidFill>
              </a:rPr>
              <a:t>O</a:t>
            </a:r>
            <a:r>
              <a:rPr lang="en-US" altLang="zh-CN" sz="2000" i="1" baseline="-25000" dirty="0">
                <a:solidFill>
                  <a:schemeClr val="tx1"/>
                </a:solidFill>
              </a:rPr>
              <a:t>i</a:t>
            </a:r>
            <a:r>
              <a:rPr lang="zh-CN" altLang="en-US" sz="2000" dirty="0">
                <a:solidFill>
                  <a:schemeClr val="tx1"/>
                </a:solidFill>
              </a:rPr>
              <a:t>；</a:t>
            </a:r>
          </a:p>
          <a:p>
            <a:pPr marL="0" indent="0">
              <a:buNone/>
            </a:pPr>
            <a:r>
              <a:rPr lang="zh-CN" altLang="en-US" sz="2000" dirty="0">
                <a:solidFill>
                  <a:schemeClr val="tx1"/>
                </a:solidFill>
              </a:rPr>
              <a:t>（</a:t>
            </a:r>
            <a:r>
              <a:rPr lang="en-US" altLang="zh-CN" sz="2000" dirty="0">
                <a:solidFill>
                  <a:schemeClr val="tx1"/>
                </a:solidFill>
              </a:rPr>
              <a:t>6</a:t>
            </a:r>
            <a:r>
              <a:rPr lang="zh-CN" altLang="en-US" sz="2000" dirty="0">
                <a:solidFill>
                  <a:schemeClr val="tx1"/>
                </a:solidFill>
              </a:rPr>
              <a:t>）       </a:t>
            </a:r>
            <a:r>
              <a:rPr lang="en-US" altLang="zh-CN" sz="2000" b="1" dirty="0">
                <a:solidFill>
                  <a:schemeClr val="tx1"/>
                </a:solidFill>
              </a:rPr>
              <a:t>REPEAT</a:t>
            </a:r>
          </a:p>
          <a:p>
            <a:pPr marL="0" indent="0">
              <a:buNone/>
            </a:pPr>
            <a:r>
              <a:rPr lang="zh-CN" altLang="en-US" sz="2000" dirty="0">
                <a:solidFill>
                  <a:schemeClr val="tx1"/>
                </a:solidFill>
              </a:rPr>
              <a:t>（</a:t>
            </a:r>
            <a:r>
              <a:rPr lang="en-US" altLang="zh-CN" sz="2000" dirty="0">
                <a:solidFill>
                  <a:schemeClr val="tx1"/>
                </a:solidFill>
              </a:rPr>
              <a:t>7</a:t>
            </a:r>
            <a:r>
              <a:rPr lang="zh-CN" altLang="en-US" sz="2000" dirty="0">
                <a:solidFill>
                  <a:schemeClr val="tx1"/>
                </a:solidFill>
              </a:rPr>
              <a:t>）          选择一个未被选择过的非中心点对象</a:t>
            </a:r>
            <a:r>
              <a:rPr lang="en-US" altLang="zh-CN" sz="2000" i="1" dirty="0">
                <a:solidFill>
                  <a:schemeClr val="tx1"/>
                </a:solidFill>
              </a:rPr>
              <a:t>O</a:t>
            </a:r>
            <a:r>
              <a:rPr lang="en-US" altLang="zh-CN" sz="2000" i="1" baseline="-25000" dirty="0">
                <a:solidFill>
                  <a:schemeClr val="tx1"/>
                </a:solidFill>
              </a:rPr>
              <a:t>h</a:t>
            </a:r>
            <a:r>
              <a:rPr lang="zh-CN" altLang="en-US" sz="2000" dirty="0">
                <a:solidFill>
                  <a:schemeClr val="tx1"/>
                </a:solidFill>
              </a:rPr>
              <a:t>；</a:t>
            </a:r>
          </a:p>
          <a:p>
            <a:pPr marL="0" indent="0">
              <a:buNone/>
            </a:pPr>
            <a:r>
              <a:rPr lang="zh-CN" altLang="en-US" sz="2000" dirty="0">
                <a:solidFill>
                  <a:schemeClr val="tx1"/>
                </a:solidFill>
              </a:rPr>
              <a:t>（</a:t>
            </a:r>
            <a:r>
              <a:rPr lang="en-US" altLang="zh-CN" sz="2000" dirty="0">
                <a:solidFill>
                  <a:schemeClr val="tx1"/>
                </a:solidFill>
              </a:rPr>
              <a:t>8</a:t>
            </a:r>
            <a:r>
              <a:rPr lang="zh-CN" altLang="en-US" sz="2000" dirty="0">
                <a:solidFill>
                  <a:schemeClr val="tx1"/>
                </a:solidFill>
              </a:rPr>
              <a:t>）          计算用</a:t>
            </a:r>
            <a:r>
              <a:rPr lang="en-US" altLang="zh-CN" sz="2000" i="1" dirty="0">
                <a:solidFill>
                  <a:schemeClr val="tx1"/>
                </a:solidFill>
              </a:rPr>
              <a:t>O</a:t>
            </a:r>
            <a:r>
              <a:rPr lang="en-US" altLang="zh-CN" sz="2000" i="1" baseline="-25000" dirty="0">
                <a:solidFill>
                  <a:schemeClr val="tx1"/>
                </a:solidFill>
              </a:rPr>
              <a:t>h</a:t>
            </a:r>
            <a:r>
              <a:rPr lang="zh-CN" altLang="en-US" sz="2000" dirty="0">
                <a:solidFill>
                  <a:schemeClr val="tx1"/>
                </a:solidFill>
              </a:rPr>
              <a:t>代替</a:t>
            </a:r>
            <a:r>
              <a:rPr lang="en-US" altLang="zh-CN" sz="2000" i="1" dirty="0">
                <a:solidFill>
                  <a:schemeClr val="tx1"/>
                </a:solidFill>
              </a:rPr>
              <a:t>O</a:t>
            </a:r>
            <a:r>
              <a:rPr lang="en-US" altLang="zh-CN" sz="2000" i="1" baseline="-25000" dirty="0">
                <a:solidFill>
                  <a:schemeClr val="tx1"/>
                </a:solidFill>
              </a:rPr>
              <a:t>i</a:t>
            </a:r>
            <a:r>
              <a:rPr lang="zh-CN" altLang="en-US" sz="2000" dirty="0">
                <a:solidFill>
                  <a:schemeClr val="tx1"/>
                </a:solidFill>
              </a:rPr>
              <a:t>的总代价并记录在</a:t>
            </a:r>
            <a:r>
              <a:rPr lang="en-US" altLang="zh-CN" sz="2000" i="1" dirty="0">
                <a:solidFill>
                  <a:schemeClr val="tx1"/>
                </a:solidFill>
              </a:rPr>
              <a:t>S</a:t>
            </a:r>
            <a:r>
              <a:rPr lang="zh-CN" altLang="en-US" sz="2000" dirty="0">
                <a:solidFill>
                  <a:schemeClr val="tx1"/>
                </a:solidFill>
              </a:rPr>
              <a:t>中；</a:t>
            </a:r>
          </a:p>
          <a:p>
            <a:pPr marL="0" indent="0">
              <a:buNone/>
            </a:pPr>
            <a:r>
              <a:rPr lang="zh-CN" altLang="en-US" sz="2000" dirty="0">
                <a:solidFill>
                  <a:schemeClr val="tx1"/>
                </a:solidFill>
              </a:rPr>
              <a:t>（</a:t>
            </a:r>
            <a:r>
              <a:rPr lang="en-US" altLang="zh-CN" sz="2000" dirty="0">
                <a:solidFill>
                  <a:schemeClr val="tx1"/>
                </a:solidFill>
              </a:rPr>
              <a:t>9</a:t>
            </a:r>
            <a:r>
              <a:rPr lang="zh-CN" altLang="en-US" sz="2000" dirty="0">
                <a:solidFill>
                  <a:schemeClr val="tx1"/>
                </a:solidFill>
              </a:rPr>
              <a:t>）       </a:t>
            </a:r>
            <a:r>
              <a:rPr lang="en-US" altLang="zh-CN" sz="2000" b="1" dirty="0">
                <a:solidFill>
                  <a:schemeClr val="tx1"/>
                </a:solidFill>
              </a:rPr>
              <a:t>UNTIL</a:t>
            </a:r>
            <a:r>
              <a:rPr lang="en-US" altLang="zh-CN" sz="2000" dirty="0">
                <a:solidFill>
                  <a:schemeClr val="tx1"/>
                </a:solidFill>
              </a:rPr>
              <a:t> </a:t>
            </a:r>
            <a:r>
              <a:rPr lang="zh-CN" altLang="en-US" sz="2000" dirty="0">
                <a:solidFill>
                  <a:schemeClr val="tx1"/>
                </a:solidFill>
              </a:rPr>
              <a:t>所有的非中心点都被选择过；</a:t>
            </a:r>
          </a:p>
          <a:p>
            <a:pPr marL="0" indent="0">
              <a:buNone/>
            </a:pPr>
            <a:r>
              <a:rPr lang="zh-CN" altLang="en-US" sz="2000" dirty="0">
                <a:solidFill>
                  <a:schemeClr val="tx1"/>
                </a:solidFill>
              </a:rPr>
              <a:t>（</a:t>
            </a:r>
            <a:r>
              <a:rPr lang="en-US" altLang="zh-CN" sz="2000" dirty="0">
                <a:solidFill>
                  <a:schemeClr val="tx1"/>
                </a:solidFill>
              </a:rPr>
              <a:t>10</a:t>
            </a:r>
            <a:r>
              <a:rPr lang="zh-CN" altLang="en-US" sz="2000" dirty="0">
                <a:solidFill>
                  <a:schemeClr val="tx1"/>
                </a:solidFill>
              </a:rPr>
              <a:t>）  </a:t>
            </a:r>
            <a:r>
              <a:rPr lang="en-US" altLang="zh-CN" sz="2000" b="1" dirty="0">
                <a:solidFill>
                  <a:schemeClr val="tx1"/>
                </a:solidFill>
              </a:rPr>
              <a:t>UNTIL</a:t>
            </a:r>
            <a:r>
              <a:rPr lang="en-US" altLang="zh-CN" sz="2000" dirty="0">
                <a:solidFill>
                  <a:schemeClr val="tx1"/>
                </a:solidFill>
              </a:rPr>
              <a:t> </a:t>
            </a:r>
            <a:r>
              <a:rPr lang="zh-CN" altLang="en-US" sz="2000" dirty="0">
                <a:solidFill>
                  <a:schemeClr val="tx1"/>
                </a:solidFill>
              </a:rPr>
              <a:t>所有的中心点都被选择过；</a:t>
            </a:r>
          </a:p>
          <a:p>
            <a:pPr marL="0" indent="0">
              <a:buNone/>
            </a:pPr>
            <a:r>
              <a:rPr lang="zh-CN" altLang="en-US" sz="2000" dirty="0">
                <a:solidFill>
                  <a:schemeClr val="tx1"/>
                </a:solidFill>
              </a:rPr>
              <a:t>（</a:t>
            </a:r>
            <a:r>
              <a:rPr lang="en-US" altLang="zh-CN" sz="2000" dirty="0">
                <a:solidFill>
                  <a:schemeClr val="tx1"/>
                </a:solidFill>
              </a:rPr>
              <a:t>11</a:t>
            </a:r>
            <a:r>
              <a:rPr lang="zh-CN" altLang="en-US" sz="2000" dirty="0">
                <a:solidFill>
                  <a:schemeClr val="tx1"/>
                </a:solidFill>
              </a:rPr>
              <a:t>）  </a:t>
            </a:r>
            <a:r>
              <a:rPr lang="en-US" altLang="zh-CN" sz="2000" dirty="0">
                <a:solidFill>
                  <a:schemeClr val="tx1"/>
                </a:solidFill>
              </a:rPr>
              <a:t>IF </a:t>
            </a:r>
            <a:r>
              <a:rPr lang="zh-CN" altLang="en-US" sz="2000" dirty="0">
                <a:solidFill>
                  <a:schemeClr val="tx1"/>
                </a:solidFill>
              </a:rPr>
              <a:t>在</a:t>
            </a:r>
            <a:r>
              <a:rPr lang="en-US" altLang="zh-CN" sz="2000" b="1" i="1" dirty="0">
                <a:solidFill>
                  <a:schemeClr val="tx1"/>
                </a:solidFill>
              </a:rPr>
              <a:t>S</a:t>
            </a:r>
            <a:r>
              <a:rPr lang="zh-CN" altLang="en-US" sz="2000" dirty="0">
                <a:solidFill>
                  <a:schemeClr val="tx1"/>
                </a:solidFill>
              </a:rPr>
              <a:t>中的的总代价有小于</a:t>
            </a:r>
            <a:r>
              <a:rPr lang="en-US" altLang="zh-CN" sz="2000" dirty="0">
                <a:solidFill>
                  <a:schemeClr val="tx1"/>
                </a:solidFill>
              </a:rPr>
              <a:t>0</a:t>
            </a:r>
            <a:r>
              <a:rPr lang="zh-CN" altLang="en-US" sz="2000" dirty="0">
                <a:solidFill>
                  <a:schemeClr val="tx1"/>
                </a:solidFill>
              </a:rPr>
              <a:t>的 </a:t>
            </a:r>
            <a:r>
              <a:rPr lang="en-US" altLang="zh-CN" sz="2000" dirty="0">
                <a:solidFill>
                  <a:schemeClr val="tx1"/>
                </a:solidFill>
              </a:rPr>
              <a:t> THEN </a:t>
            </a:r>
          </a:p>
          <a:p>
            <a:pPr marL="0" indent="0">
              <a:buNone/>
            </a:pPr>
            <a:r>
              <a:rPr lang="en-US" altLang="zh-CN" sz="2000" dirty="0">
                <a:solidFill>
                  <a:schemeClr val="tx1"/>
                </a:solidFill>
              </a:rPr>
              <a:t>                 </a:t>
            </a:r>
            <a:r>
              <a:rPr lang="zh-CN" altLang="en-US" sz="1900" dirty="0">
                <a:solidFill>
                  <a:schemeClr val="tx1"/>
                </a:solidFill>
              </a:rPr>
              <a:t>找出</a:t>
            </a:r>
            <a:r>
              <a:rPr lang="en-US" altLang="zh-CN" sz="1900" i="1" dirty="0">
                <a:solidFill>
                  <a:schemeClr val="tx1"/>
                </a:solidFill>
              </a:rPr>
              <a:t>S</a:t>
            </a:r>
            <a:r>
              <a:rPr lang="zh-CN" altLang="en-US" sz="1900" dirty="0">
                <a:solidFill>
                  <a:schemeClr val="tx1"/>
                </a:solidFill>
              </a:rPr>
              <a:t>中的代价最小的一个，并用该非中心点替代对应的中心点， </a:t>
            </a:r>
            <a:endParaRPr lang="en-US" altLang="zh-CN" sz="1900" dirty="0">
              <a:solidFill>
                <a:schemeClr val="tx1"/>
              </a:solidFill>
            </a:endParaRPr>
          </a:p>
          <a:p>
            <a:pPr marL="0" indent="0">
              <a:buNone/>
            </a:pPr>
            <a:r>
              <a:rPr lang="en-US" altLang="zh-CN" sz="1900" dirty="0">
                <a:solidFill>
                  <a:schemeClr val="tx1"/>
                </a:solidFill>
              </a:rPr>
              <a:t>                  </a:t>
            </a:r>
            <a:r>
              <a:rPr lang="zh-CN" altLang="en-US" sz="1900" dirty="0">
                <a:solidFill>
                  <a:schemeClr val="tx1"/>
                </a:solidFill>
              </a:rPr>
              <a:t>形成一个新的</a:t>
            </a:r>
            <a:r>
              <a:rPr lang="en-US" altLang="zh-CN" sz="1900" i="1" dirty="0">
                <a:solidFill>
                  <a:schemeClr val="tx1"/>
                </a:solidFill>
              </a:rPr>
              <a:t>k</a:t>
            </a:r>
            <a:r>
              <a:rPr lang="zh-CN" altLang="en-US" sz="1900" dirty="0">
                <a:solidFill>
                  <a:schemeClr val="tx1"/>
                </a:solidFill>
              </a:rPr>
              <a:t>个中心点的集合；</a:t>
            </a:r>
          </a:p>
          <a:p>
            <a:pPr marL="0" indent="0">
              <a:buNone/>
            </a:pPr>
            <a:r>
              <a:rPr lang="zh-CN" altLang="en-US" sz="2000" dirty="0">
                <a:solidFill>
                  <a:schemeClr val="tx1"/>
                </a:solidFill>
              </a:rPr>
              <a:t>（</a:t>
            </a:r>
            <a:r>
              <a:rPr lang="en-US" altLang="zh-CN" sz="2000" dirty="0">
                <a:solidFill>
                  <a:schemeClr val="tx1"/>
                </a:solidFill>
              </a:rPr>
              <a:t>12</a:t>
            </a:r>
            <a:r>
              <a:rPr lang="zh-CN" altLang="en-US" sz="2000" dirty="0">
                <a:solidFill>
                  <a:schemeClr val="tx1"/>
                </a:solidFill>
              </a:rPr>
              <a:t>）</a:t>
            </a:r>
            <a:r>
              <a:rPr lang="en-US" altLang="zh-CN" sz="2000" b="1" dirty="0">
                <a:solidFill>
                  <a:schemeClr val="tx1"/>
                </a:solidFill>
              </a:rPr>
              <a:t>UNTIL</a:t>
            </a:r>
            <a:r>
              <a:rPr lang="en-US" altLang="zh-CN" sz="2000" dirty="0">
                <a:solidFill>
                  <a:schemeClr val="tx1"/>
                </a:solidFill>
              </a:rPr>
              <a:t> </a:t>
            </a:r>
            <a:r>
              <a:rPr lang="zh-CN" altLang="en-US" sz="2000" dirty="0">
                <a:solidFill>
                  <a:schemeClr val="tx1"/>
                </a:solidFill>
              </a:rPr>
              <a:t>没有再发生簇的重新分配</a:t>
            </a:r>
            <a:r>
              <a:rPr lang="en-US" altLang="zh-CN" sz="2000" dirty="0">
                <a:solidFill>
                  <a:schemeClr val="tx1"/>
                </a:solidFill>
              </a:rPr>
              <a:t>.</a:t>
            </a:r>
            <a:endParaRPr lang="zh-CN" altLang="en-US" sz="2000" dirty="0"/>
          </a:p>
        </p:txBody>
      </p:sp>
      <p:sp>
        <p:nvSpPr>
          <p:cNvPr id="11673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89EA4407-98F1-47EF-831F-8D979C7F9D6A}" type="slidenum">
              <a:rPr lang="en-US" altLang="zh-CN" smtClean="0"/>
              <a:pPr/>
              <a:t>59</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9235">
                                            <p:txEl>
                                              <p:pRg st="0" end="0"/>
                                            </p:txEl>
                                          </p:spTgt>
                                        </p:tgtEl>
                                        <p:attrNameLst>
                                          <p:attrName>style.visibility</p:attrName>
                                        </p:attrNameLst>
                                      </p:cBhvr>
                                      <p:to>
                                        <p:strVal val="visible"/>
                                      </p:to>
                                    </p:set>
                                    <p:animEffect transition="in" filter="dissolve">
                                      <p:cBhvr>
                                        <p:cTn id="7" dur="500"/>
                                        <p:tgtEl>
                                          <p:spTgt spid="479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79235">
                                            <p:txEl>
                                              <p:pRg st="1" end="1"/>
                                            </p:txEl>
                                          </p:spTgt>
                                        </p:tgtEl>
                                        <p:attrNameLst>
                                          <p:attrName>style.visibility</p:attrName>
                                        </p:attrNameLst>
                                      </p:cBhvr>
                                      <p:to>
                                        <p:strVal val="visible"/>
                                      </p:to>
                                    </p:set>
                                    <p:animEffect transition="in" filter="dissolve">
                                      <p:cBhvr>
                                        <p:cTn id="12" dur="500"/>
                                        <p:tgtEl>
                                          <p:spTgt spid="4792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79235">
                                            <p:txEl>
                                              <p:pRg st="2" end="2"/>
                                            </p:txEl>
                                          </p:spTgt>
                                        </p:tgtEl>
                                        <p:attrNameLst>
                                          <p:attrName>style.visibility</p:attrName>
                                        </p:attrNameLst>
                                      </p:cBhvr>
                                      <p:to>
                                        <p:strVal val="visible"/>
                                      </p:to>
                                    </p:set>
                                    <p:animEffect transition="in" filter="dissolve">
                                      <p:cBhvr>
                                        <p:cTn id="17" dur="500"/>
                                        <p:tgtEl>
                                          <p:spTgt spid="4792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79235">
                                            <p:txEl>
                                              <p:pRg st="3" end="3"/>
                                            </p:txEl>
                                          </p:spTgt>
                                        </p:tgtEl>
                                        <p:attrNameLst>
                                          <p:attrName>style.visibility</p:attrName>
                                        </p:attrNameLst>
                                      </p:cBhvr>
                                      <p:to>
                                        <p:strVal val="visible"/>
                                      </p:to>
                                    </p:set>
                                    <p:animEffect transition="in" filter="dissolve">
                                      <p:cBhvr>
                                        <p:cTn id="22" dur="500"/>
                                        <p:tgtEl>
                                          <p:spTgt spid="4792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79235">
                                            <p:txEl>
                                              <p:pRg st="4" end="4"/>
                                            </p:txEl>
                                          </p:spTgt>
                                        </p:tgtEl>
                                        <p:attrNameLst>
                                          <p:attrName>style.visibility</p:attrName>
                                        </p:attrNameLst>
                                      </p:cBhvr>
                                      <p:to>
                                        <p:strVal val="visible"/>
                                      </p:to>
                                    </p:set>
                                    <p:animEffect transition="in" filter="dissolve">
                                      <p:cBhvr>
                                        <p:cTn id="27" dur="500"/>
                                        <p:tgtEl>
                                          <p:spTgt spid="4792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79235">
                                            <p:txEl>
                                              <p:pRg st="5" end="5"/>
                                            </p:txEl>
                                          </p:spTgt>
                                        </p:tgtEl>
                                        <p:attrNameLst>
                                          <p:attrName>style.visibility</p:attrName>
                                        </p:attrNameLst>
                                      </p:cBhvr>
                                      <p:to>
                                        <p:strVal val="visible"/>
                                      </p:to>
                                    </p:set>
                                    <p:animEffect transition="in" filter="dissolve">
                                      <p:cBhvr>
                                        <p:cTn id="32" dur="500"/>
                                        <p:tgtEl>
                                          <p:spTgt spid="4792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79235">
                                            <p:txEl>
                                              <p:pRg st="6" end="6"/>
                                            </p:txEl>
                                          </p:spTgt>
                                        </p:tgtEl>
                                        <p:attrNameLst>
                                          <p:attrName>style.visibility</p:attrName>
                                        </p:attrNameLst>
                                      </p:cBhvr>
                                      <p:to>
                                        <p:strVal val="visible"/>
                                      </p:to>
                                    </p:set>
                                    <p:animEffect transition="in" filter="dissolve">
                                      <p:cBhvr>
                                        <p:cTn id="37" dur="500"/>
                                        <p:tgtEl>
                                          <p:spTgt spid="47923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79235">
                                            <p:txEl>
                                              <p:pRg st="7" end="7"/>
                                            </p:txEl>
                                          </p:spTgt>
                                        </p:tgtEl>
                                        <p:attrNameLst>
                                          <p:attrName>style.visibility</p:attrName>
                                        </p:attrNameLst>
                                      </p:cBhvr>
                                      <p:to>
                                        <p:strVal val="visible"/>
                                      </p:to>
                                    </p:set>
                                    <p:animEffect transition="in" filter="dissolve">
                                      <p:cBhvr>
                                        <p:cTn id="42" dur="500"/>
                                        <p:tgtEl>
                                          <p:spTgt spid="47923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79235">
                                            <p:txEl>
                                              <p:pRg st="8" end="8"/>
                                            </p:txEl>
                                          </p:spTgt>
                                        </p:tgtEl>
                                        <p:attrNameLst>
                                          <p:attrName>style.visibility</p:attrName>
                                        </p:attrNameLst>
                                      </p:cBhvr>
                                      <p:to>
                                        <p:strVal val="visible"/>
                                      </p:to>
                                    </p:set>
                                    <p:animEffect transition="in" filter="dissolve">
                                      <p:cBhvr>
                                        <p:cTn id="47" dur="500"/>
                                        <p:tgtEl>
                                          <p:spTgt spid="47923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79235">
                                            <p:txEl>
                                              <p:pRg st="9" end="9"/>
                                            </p:txEl>
                                          </p:spTgt>
                                        </p:tgtEl>
                                        <p:attrNameLst>
                                          <p:attrName>style.visibility</p:attrName>
                                        </p:attrNameLst>
                                      </p:cBhvr>
                                      <p:to>
                                        <p:strVal val="visible"/>
                                      </p:to>
                                    </p:set>
                                    <p:animEffect transition="in" filter="dissolve">
                                      <p:cBhvr>
                                        <p:cTn id="52" dur="500"/>
                                        <p:tgtEl>
                                          <p:spTgt spid="47923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79235">
                                            <p:txEl>
                                              <p:pRg st="10" end="10"/>
                                            </p:txEl>
                                          </p:spTgt>
                                        </p:tgtEl>
                                        <p:attrNameLst>
                                          <p:attrName>style.visibility</p:attrName>
                                        </p:attrNameLst>
                                      </p:cBhvr>
                                      <p:to>
                                        <p:strVal val="visible"/>
                                      </p:to>
                                    </p:set>
                                    <p:animEffect transition="in" filter="dissolve">
                                      <p:cBhvr>
                                        <p:cTn id="57" dur="500"/>
                                        <p:tgtEl>
                                          <p:spTgt spid="47923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79235">
                                            <p:txEl>
                                              <p:pRg st="11" end="11"/>
                                            </p:txEl>
                                          </p:spTgt>
                                        </p:tgtEl>
                                        <p:attrNameLst>
                                          <p:attrName>style.visibility</p:attrName>
                                        </p:attrNameLst>
                                      </p:cBhvr>
                                      <p:to>
                                        <p:strVal val="visible"/>
                                      </p:to>
                                    </p:set>
                                    <p:animEffect transition="in" filter="dissolve">
                                      <p:cBhvr>
                                        <p:cTn id="62" dur="500"/>
                                        <p:tgtEl>
                                          <p:spTgt spid="47923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79235">
                                            <p:txEl>
                                              <p:pRg st="12" end="12"/>
                                            </p:txEl>
                                          </p:spTgt>
                                        </p:tgtEl>
                                        <p:attrNameLst>
                                          <p:attrName>style.visibility</p:attrName>
                                        </p:attrNameLst>
                                      </p:cBhvr>
                                      <p:to>
                                        <p:strVal val="visible"/>
                                      </p:to>
                                    </p:set>
                                    <p:animEffect transition="in" filter="dissolve">
                                      <p:cBhvr>
                                        <p:cTn id="67" dur="500"/>
                                        <p:tgtEl>
                                          <p:spTgt spid="479235">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479235">
                                            <p:txEl>
                                              <p:pRg st="13" end="13"/>
                                            </p:txEl>
                                          </p:spTgt>
                                        </p:tgtEl>
                                        <p:attrNameLst>
                                          <p:attrName>style.visibility</p:attrName>
                                        </p:attrNameLst>
                                      </p:cBhvr>
                                      <p:to>
                                        <p:strVal val="visible"/>
                                      </p:to>
                                    </p:set>
                                    <p:animEffect transition="in" filter="dissolve">
                                      <p:cBhvr>
                                        <p:cTn id="72" dur="500"/>
                                        <p:tgtEl>
                                          <p:spTgt spid="479235">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479235">
                                            <p:txEl>
                                              <p:pRg st="14" end="14"/>
                                            </p:txEl>
                                          </p:spTgt>
                                        </p:tgtEl>
                                        <p:attrNameLst>
                                          <p:attrName>style.visibility</p:attrName>
                                        </p:attrNameLst>
                                      </p:cBhvr>
                                      <p:to>
                                        <p:strVal val="visible"/>
                                      </p:to>
                                    </p:set>
                                    <p:animEffect transition="in" filter="dissolve">
                                      <p:cBhvr>
                                        <p:cTn id="77" dur="500"/>
                                        <p:tgtEl>
                                          <p:spTgt spid="479235">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479235">
                                            <p:txEl>
                                              <p:pRg st="15" end="15"/>
                                            </p:txEl>
                                          </p:spTgt>
                                        </p:tgtEl>
                                        <p:attrNameLst>
                                          <p:attrName>style.visibility</p:attrName>
                                        </p:attrNameLst>
                                      </p:cBhvr>
                                      <p:to>
                                        <p:strVal val="visible"/>
                                      </p:to>
                                    </p:set>
                                    <p:animEffect transition="in" filter="dissolve">
                                      <p:cBhvr>
                                        <p:cTn id="82" dur="500"/>
                                        <p:tgtEl>
                                          <p:spTgt spid="47923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build="p" bldLvl="5"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1331640" y="188640"/>
            <a:ext cx="6347713" cy="792088"/>
          </a:xfrm>
        </p:spPr>
        <p:txBody>
          <a:bodyPr/>
          <a:lstStyle/>
          <a:p>
            <a:pPr algn="ctr" eaLnBrk="1" hangingPunct="1"/>
            <a:r>
              <a:rPr lang="zh-CN" altLang="en-US" dirty="0"/>
              <a:t>相关概念</a:t>
            </a:r>
          </a:p>
        </p:txBody>
      </p:sp>
      <p:sp>
        <p:nvSpPr>
          <p:cNvPr id="455683" name="Rectangle 3"/>
          <p:cNvSpPr>
            <a:spLocks noGrp="1" noChangeArrowheads="1"/>
          </p:cNvSpPr>
          <p:nvPr>
            <p:ph idx="1"/>
          </p:nvPr>
        </p:nvSpPr>
        <p:spPr>
          <a:xfrm>
            <a:off x="0" y="1188268"/>
            <a:ext cx="8642350" cy="4859337"/>
          </a:xfrm>
        </p:spPr>
        <p:txBody>
          <a:bodyPr/>
          <a:lstStyle/>
          <a:p>
            <a:pPr eaLnBrk="1" hangingPunct="1"/>
            <a:r>
              <a:rPr lang="zh-CN" altLang="en-US" sz="2600" u="sng" dirty="0">
                <a:latin typeface="Times New Roman" panose="02020603050405020304" pitchFamily="18" charset="0"/>
                <a:ea typeface="华文仿宋" panose="02010600040101010101" pitchFamily="2" charset="-122"/>
                <a:cs typeface="Times New Roman" panose="02020603050405020304" pitchFamily="18" charset="0"/>
              </a:rPr>
              <a:t>数据样本</a:t>
            </a:r>
            <a:r>
              <a:rPr lang="en-US" altLang="zh-CN" sz="2600" u="sng" dirty="0">
                <a:latin typeface="Times New Roman" panose="02020603050405020304" pitchFamily="18" charset="0"/>
                <a:ea typeface="华文仿宋" panose="02010600040101010101" pitchFamily="2" charset="-122"/>
                <a:cs typeface="Times New Roman" panose="02020603050405020304" pitchFamily="18" charset="0"/>
              </a:rPr>
              <a:t>X :</a:t>
            </a:r>
          </a:p>
          <a:p>
            <a:pPr lvl="1"/>
            <a:r>
              <a:rPr lang="en-US" altLang="zh-CN" sz="2200" dirty="0">
                <a:latin typeface="Times New Roman" panose="02020603050405020304" pitchFamily="18" charset="0"/>
                <a:ea typeface="华文仿宋" panose="02010600040101010101" pitchFamily="2" charset="-122"/>
                <a:cs typeface="Times New Roman" panose="02020603050405020304" pitchFamily="18" charset="0"/>
              </a:rPr>
              <a:t>X</a:t>
            </a:r>
            <a:r>
              <a:rPr lang="zh-CN" altLang="en-US" sz="2200" dirty="0">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200" dirty="0">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200" i="1" dirty="0">
                <a:latin typeface="Times New Roman" panose="02020603050405020304" pitchFamily="18" charset="0"/>
                <a:ea typeface="华文仿宋" panose="02010600040101010101" pitchFamily="2" charset="-122"/>
                <a:cs typeface="Times New Roman" panose="02020603050405020304" pitchFamily="18" charset="0"/>
              </a:rPr>
              <a:t>x</a:t>
            </a:r>
            <a:r>
              <a:rPr lang="en-US" altLang="zh-CN" sz="2200" baseline="-30000" dirty="0">
                <a:latin typeface="Times New Roman" panose="02020603050405020304" pitchFamily="18" charset="0"/>
                <a:ea typeface="华文仿宋" panose="02010600040101010101" pitchFamily="2" charset="-122"/>
                <a:cs typeface="Times New Roman" panose="02020603050405020304" pitchFamily="18" charset="0"/>
              </a:rPr>
              <a:t>1</a:t>
            </a:r>
            <a:r>
              <a:rPr lang="en-US" altLang="zh-CN" sz="2200" dirty="0">
                <a:latin typeface="Times New Roman" panose="02020603050405020304" pitchFamily="18" charset="0"/>
                <a:ea typeface="华文仿宋" panose="02010600040101010101" pitchFamily="2" charset="-122"/>
                <a:cs typeface="Times New Roman" panose="02020603050405020304" pitchFamily="18" charset="0"/>
              </a:rPr>
              <a:t>, </a:t>
            </a:r>
            <a:r>
              <a:rPr lang="en-US" altLang="zh-CN" sz="2200" i="1" dirty="0">
                <a:latin typeface="Times New Roman" panose="02020603050405020304" pitchFamily="18" charset="0"/>
                <a:ea typeface="华文仿宋" panose="02010600040101010101" pitchFamily="2" charset="-122"/>
                <a:cs typeface="Times New Roman" panose="02020603050405020304" pitchFamily="18" charset="0"/>
              </a:rPr>
              <a:t>x</a:t>
            </a:r>
            <a:r>
              <a:rPr lang="en-US" altLang="zh-CN" sz="2200" baseline="-30000" dirty="0">
                <a:latin typeface="Times New Roman" panose="02020603050405020304" pitchFamily="18" charset="0"/>
                <a:ea typeface="华文仿宋" panose="02010600040101010101" pitchFamily="2" charset="-122"/>
                <a:cs typeface="Times New Roman" panose="02020603050405020304" pitchFamily="18" charset="0"/>
              </a:rPr>
              <a:t>2</a:t>
            </a:r>
            <a:r>
              <a:rPr lang="en-US" altLang="zh-CN" sz="2200" dirty="0">
                <a:latin typeface="Times New Roman" panose="02020603050405020304" pitchFamily="18" charset="0"/>
                <a:ea typeface="华文仿宋" panose="02010600040101010101" pitchFamily="2" charset="-122"/>
                <a:cs typeface="Times New Roman" panose="02020603050405020304" pitchFamily="18" charset="0"/>
              </a:rPr>
              <a:t>, …, </a:t>
            </a:r>
            <a:r>
              <a:rPr lang="en-US" altLang="zh-CN" sz="2200" i="1" dirty="0" err="1">
                <a:latin typeface="Times New Roman" panose="02020603050405020304" pitchFamily="18" charset="0"/>
                <a:ea typeface="华文仿宋" panose="02010600040101010101" pitchFamily="2" charset="-122"/>
                <a:cs typeface="Times New Roman" panose="02020603050405020304" pitchFamily="18" charset="0"/>
              </a:rPr>
              <a:t>x</a:t>
            </a:r>
            <a:r>
              <a:rPr lang="en-US" altLang="zh-CN" sz="2200" baseline="-30000" dirty="0" err="1">
                <a:latin typeface="Times New Roman" panose="02020603050405020304" pitchFamily="18" charset="0"/>
                <a:ea typeface="华文仿宋" panose="02010600040101010101" pitchFamily="2" charset="-122"/>
                <a:cs typeface="Times New Roman" panose="02020603050405020304" pitchFamily="18" charset="0"/>
              </a:rPr>
              <a:t>d</a:t>
            </a:r>
            <a:r>
              <a:rPr lang="en-US" altLang="zh-CN" sz="2200" dirty="0">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2200" dirty="0">
                <a:latin typeface="Times New Roman" panose="02020603050405020304" pitchFamily="18" charset="0"/>
                <a:ea typeface="华文仿宋" panose="02010600040101010101" pitchFamily="2" charset="-122"/>
                <a:cs typeface="Times New Roman" panose="02020603050405020304" pitchFamily="18" charset="0"/>
              </a:rPr>
              <a:t>，其中</a:t>
            </a:r>
            <a:r>
              <a:rPr lang="en-US" altLang="zh-CN" sz="2200" i="1" dirty="0">
                <a:latin typeface="Times New Roman" panose="02020603050405020304" pitchFamily="18" charset="0"/>
                <a:ea typeface="华文仿宋" panose="02010600040101010101" pitchFamily="2" charset="-122"/>
                <a:cs typeface="Times New Roman" panose="02020603050405020304" pitchFamily="18" charset="0"/>
              </a:rPr>
              <a:t>x</a:t>
            </a:r>
            <a:r>
              <a:rPr lang="en-US" altLang="zh-CN" sz="2200" baseline="-30000" dirty="0">
                <a:latin typeface="Times New Roman" panose="02020603050405020304" pitchFamily="18" charset="0"/>
                <a:ea typeface="华文仿宋" panose="02010600040101010101" pitchFamily="2" charset="-122"/>
                <a:cs typeface="Times New Roman" panose="02020603050405020304" pitchFamily="18" charset="0"/>
              </a:rPr>
              <a:t>i</a:t>
            </a:r>
            <a:r>
              <a:rPr lang="zh-CN" altLang="en-US" sz="2200" dirty="0">
                <a:latin typeface="Times New Roman" panose="02020603050405020304" pitchFamily="18" charset="0"/>
                <a:ea typeface="华文仿宋" panose="02010600040101010101" pitchFamily="2" charset="-122"/>
                <a:cs typeface="Times New Roman" panose="02020603050405020304" pitchFamily="18" charset="0"/>
              </a:rPr>
              <a:t>表示样本中的各属性，</a:t>
            </a:r>
            <a:r>
              <a:rPr lang="en-US" altLang="zh-CN" sz="2200" i="1" dirty="0">
                <a:latin typeface="Times New Roman" panose="02020603050405020304" pitchFamily="18" charset="0"/>
                <a:ea typeface="华文仿宋" panose="02010600040101010101" pitchFamily="2" charset="-122"/>
                <a:cs typeface="Times New Roman" panose="02020603050405020304" pitchFamily="18" charset="0"/>
              </a:rPr>
              <a:t>d</a:t>
            </a:r>
            <a:r>
              <a:rPr lang="zh-CN" altLang="en-US" sz="2200" dirty="0">
                <a:latin typeface="Times New Roman" panose="02020603050405020304" pitchFamily="18" charset="0"/>
                <a:ea typeface="华文仿宋" panose="02010600040101010101" pitchFamily="2" charset="-122"/>
                <a:cs typeface="Times New Roman" panose="02020603050405020304" pitchFamily="18" charset="0"/>
              </a:rPr>
              <a:t>是样本或样本空间的维数（或属性个数）</a:t>
            </a:r>
          </a:p>
          <a:p>
            <a:pPr eaLnBrk="1" hangingPunct="1"/>
            <a:r>
              <a:rPr lang="zh-CN" altLang="en-US" sz="2600" u="sng" dirty="0">
                <a:latin typeface="Times New Roman" panose="02020603050405020304" pitchFamily="18" charset="0"/>
                <a:ea typeface="华文仿宋" panose="02010600040101010101" pitchFamily="2" charset="-122"/>
                <a:cs typeface="Times New Roman" panose="02020603050405020304" pitchFamily="18" charset="0"/>
              </a:rPr>
              <a:t>数据样本集</a:t>
            </a:r>
            <a:r>
              <a:rPr lang="en-US" altLang="zh-CN" sz="2600" u="sng" dirty="0">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600" dirty="0">
                <a:latin typeface="Times New Roman" panose="02020603050405020304" pitchFamily="18" charset="0"/>
                <a:ea typeface="华文仿宋" panose="02010600040101010101" pitchFamily="2" charset="-122"/>
                <a:cs typeface="Times New Roman" panose="02020603050405020304" pitchFamily="18" charset="0"/>
              </a:rPr>
              <a:t> </a:t>
            </a:r>
          </a:p>
          <a:p>
            <a:pPr lvl="1"/>
            <a:r>
              <a:rPr lang="zh-CN" altLang="en-US" sz="2200" dirty="0">
                <a:latin typeface="Times New Roman" panose="02020603050405020304" pitchFamily="18" charset="0"/>
                <a:ea typeface="华文仿宋" panose="02010600040101010101" pitchFamily="2" charset="-122"/>
                <a:cs typeface="Times New Roman" panose="02020603050405020304" pitchFamily="18" charset="0"/>
              </a:rPr>
              <a:t>记为</a:t>
            </a:r>
            <a:r>
              <a:rPr lang="en-US" altLang="zh-CN" sz="2200" dirty="0">
                <a:latin typeface="Times New Roman" panose="02020603050405020304" pitchFamily="18" charset="0"/>
                <a:ea typeface="华文仿宋" panose="02010600040101010101" pitchFamily="2" charset="-122"/>
                <a:cs typeface="Times New Roman" panose="02020603050405020304" pitchFamily="18" charset="0"/>
              </a:rPr>
              <a:t>{X</a:t>
            </a:r>
            <a:r>
              <a:rPr lang="en-US" altLang="zh-CN" sz="2200" baseline="-30000" dirty="0">
                <a:latin typeface="Times New Roman" panose="02020603050405020304" pitchFamily="18" charset="0"/>
                <a:ea typeface="华文仿宋" panose="02010600040101010101" pitchFamily="2" charset="-122"/>
                <a:cs typeface="Times New Roman" panose="02020603050405020304" pitchFamily="18" charset="0"/>
              </a:rPr>
              <a:t>1</a:t>
            </a:r>
            <a:r>
              <a:rPr lang="en-US" altLang="zh-CN" sz="2200" dirty="0">
                <a:latin typeface="Times New Roman" panose="02020603050405020304" pitchFamily="18" charset="0"/>
                <a:ea typeface="华文仿宋" panose="02010600040101010101" pitchFamily="2" charset="-122"/>
                <a:cs typeface="Times New Roman" panose="02020603050405020304" pitchFamily="18" charset="0"/>
              </a:rPr>
              <a:t>,X</a:t>
            </a:r>
            <a:r>
              <a:rPr lang="en-US" altLang="zh-CN" sz="2200" baseline="-30000" dirty="0">
                <a:latin typeface="Times New Roman" panose="02020603050405020304" pitchFamily="18" charset="0"/>
                <a:ea typeface="华文仿宋" panose="02010600040101010101" pitchFamily="2" charset="-122"/>
                <a:cs typeface="Times New Roman" panose="02020603050405020304" pitchFamily="18" charset="0"/>
              </a:rPr>
              <a:t>2</a:t>
            </a:r>
            <a:r>
              <a:rPr lang="en-US" altLang="zh-CN" sz="2200" dirty="0">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200" dirty="0" err="1">
                <a:latin typeface="Times New Roman" panose="02020603050405020304" pitchFamily="18" charset="0"/>
                <a:ea typeface="华文仿宋" panose="02010600040101010101" pitchFamily="2" charset="-122"/>
                <a:cs typeface="Times New Roman" panose="02020603050405020304" pitchFamily="18" charset="0"/>
              </a:rPr>
              <a:t>X</a:t>
            </a:r>
            <a:r>
              <a:rPr lang="en-US" altLang="zh-CN" sz="2200" baseline="-30000" dirty="0" err="1">
                <a:latin typeface="Times New Roman" panose="02020603050405020304" pitchFamily="18" charset="0"/>
                <a:ea typeface="华文仿宋" panose="02010600040101010101" pitchFamily="2" charset="-122"/>
                <a:cs typeface="Times New Roman" panose="02020603050405020304" pitchFamily="18" charset="0"/>
              </a:rPr>
              <a:t>n</a:t>
            </a:r>
            <a:r>
              <a:rPr lang="en-US" altLang="zh-CN" sz="2200" dirty="0">
                <a:latin typeface="Times New Roman" panose="02020603050405020304" pitchFamily="18" charset="0"/>
                <a:ea typeface="华文仿宋" panose="02010600040101010101" pitchFamily="2" charset="-122"/>
                <a:cs typeface="Times New Roman" panose="02020603050405020304" pitchFamily="18" charset="0"/>
              </a:rPr>
              <a:t>}, </a:t>
            </a:r>
            <a:r>
              <a:rPr lang="zh-CN" altLang="en-US" sz="2200" dirty="0">
                <a:latin typeface="Times New Roman" panose="02020603050405020304" pitchFamily="18" charset="0"/>
                <a:ea typeface="华文仿宋" panose="02010600040101010101" pitchFamily="2" charset="-122"/>
                <a:cs typeface="Times New Roman" panose="02020603050405020304" pitchFamily="18" charset="0"/>
              </a:rPr>
              <a:t>第</a:t>
            </a:r>
            <a:r>
              <a:rPr lang="en-US" altLang="zh-CN" sz="2200" i="1" dirty="0">
                <a:latin typeface="Times New Roman" panose="02020603050405020304" pitchFamily="18" charset="0"/>
                <a:ea typeface="华文仿宋" panose="02010600040101010101" pitchFamily="2" charset="-122"/>
                <a:cs typeface="Times New Roman" panose="02020603050405020304" pitchFamily="18" charset="0"/>
              </a:rPr>
              <a:t>i</a:t>
            </a:r>
            <a:r>
              <a:rPr lang="zh-CN" altLang="en-US" sz="2200" dirty="0">
                <a:latin typeface="Times New Roman" panose="02020603050405020304" pitchFamily="18" charset="0"/>
                <a:ea typeface="华文仿宋" panose="02010600040101010101" pitchFamily="2" charset="-122"/>
                <a:cs typeface="Times New Roman" panose="02020603050405020304" pitchFamily="18" charset="0"/>
              </a:rPr>
              <a:t>个样本记为</a:t>
            </a:r>
            <a:r>
              <a:rPr lang="en-US" altLang="zh-CN" sz="2200" dirty="0">
                <a:latin typeface="Times New Roman" panose="02020603050405020304" pitchFamily="18" charset="0"/>
                <a:ea typeface="华文仿宋" panose="02010600040101010101" pitchFamily="2" charset="-122"/>
                <a:cs typeface="Times New Roman" panose="02020603050405020304" pitchFamily="18" charset="0"/>
              </a:rPr>
              <a:t>X</a:t>
            </a:r>
            <a:r>
              <a:rPr lang="en-US" altLang="zh-CN" sz="2200" baseline="-30000" dirty="0">
                <a:latin typeface="Times New Roman" panose="02020603050405020304" pitchFamily="18" charset="0"/>
                <a:ea typeface="华文仿宋" panose="02010600040101010101" pitchFamily="2" charset="-122"/>
                <a:cs typeface="Times New Roman" panose="02020603050405020304" pitchFamily="18" charset="0"/>
              </a:rPr>
              <a:t>i</a:t>
            </a:r>
            <a:r>
              <a:rPr lang="en-US" altLang="zh-CN" sz="2200" dirty="0">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200" i="1" dirty="0">
                <a:latin typeface="Times New Roman" panose="02020603050405020304" pitchFamily="18" charset="0"/>
                <a:ea typeface="华文仿宋" panose="02010600040101010101" pitchFamily="2" charset="-122"/>
                <a:cs typeface="Times New Roman" panose="02020603050405020304" pitchFamily="18" charset="0"/>
              </a:rPr>
              <a:t>x</a:t>
            </a:r>
            <a:r>
              <a:rPr lang="en-US" altLang="zh-CN" sz="2200" baseline="-30000" dirty="0">
                <a:latin typeface="Times New Roman" panose="02020603050405020304" pitchFamily="18" charset="0"/>
                <a:ea typeface="华文仿宋" panose="02010600040101010101" pitchFamily="2" charset="-122"/>
                <a:cs typeface="Times New Roman" panose="02020603050405020304" pitchFamily="18" charset="0"/>
              </a:rPr>
              <a:t>i1</a:t>
            </a:r>
            <a:r>
              <a:rPr lang="en-US" altLang="zh-CN" sz="2200" dirty="0">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200" i="1" dirty="0" err="1">
                <a:latin typeface="Times New Roman" panose="02020603050405020304" pitchFamily="18" charset="0"/>
                <a:ea typeface="华文仿宋" panose="02010600040101010101" pitchFamily="2" charset="-122"/>
                <a:cs typeface="Times New Roman" panose="02020603050405020304" pitchFamily="18" charset="0"/>
              </a:rPr>
              <a:t>x</a:t>
            </a:r>
            <a:r>
              <a:rPr lang="en-US" altLang="zh-CN" sz="2200" baseline="-30000" dirty="0" err="1">
                <a:latin typeface="Times New Roman" panose="02020603050405020304" pitchFamily="18" charset="0"/>
                <a:ea typeface="华文仿宋" panose="02010600040101010101" pitchFamily="2" charset="-122"/>
                <a:cs typeface="Times New Roman" panose="02020603050405020304" pitchFamily="18" charset="0"/>
              </a:rPr>
              <a:t>id</a:t>
            </a:r>
            <a:r>
              <a:rPr lang="en-US" altLang="zh-CN" sz="2200" dirty="0">
                <a:latin typeface="Times New Roman" panose="02020603050405020304" pitchFamily="18" charset="0"/>
                <a:ea typeface="华文仿宋" panose="02010600040101010101" pitchFamily="2" charset="-122"/>
                <a:cs typeface="Times New Roman" panose="02020603050405020304" pitchFamily="18" charset="0"/>
              </a:rPr>
              <a:t>}</a:t>
            </a:r>
          </a:p>
          <a:p>
            <a:pPr eaLnBrk="1" hangingPunct="1"/>
            <a:r>
              <a:rPr lang="zh-CN" altLang="en-US" sz="2600" u="sng" dirty="0">
                <a:latin typeface="Times New Roman" panose="02020603050405020304" pitchFamily="18" charset="0"/>
                <a:ea typeface="华文仿宋" panose="02010600040101010101" pitchFamily="2" charset="-122"/>
                <a:cs typeface="Times New Roman" panose="02020603050405020304" pitchFamily="18" charset="0"/>
              </a:rPr>
              <a:t>簇</a:t>
            </a:r>
            <a:r>
              <a:rPr lang="en-US" altLang="zh-CN" sz="2600" i="1" u="sng" dirty="0">
                <a:latin typeface="Times New Roman" panose="02020603050405020304" pitchFamily="18" charset="0"/>
                <a:ea typeface="华文仿宋" panose="02010600040101010101" pitchFamily="2" charset="-122"/>
                <a:cs typeface="Times New Roman" panose="02020603050405020304" pitchFamily="18" charset="0"/>
              </a:rPr>
              <a:t>C</a:t>
            </a:r>
            <a:r>
              <a:rPr lang="en-US" altLang="zh-CN" sz="2600" i="1" u="sng" baseline="-30000" dirty="0">
                <a:latin typeface="Times New Roman" panose="02020603050405020304" pitchFamily="18" charset="0"/>
                <a:ea typeface="华文仿宋" panose="02010600040101010101" pitchFamily="2" charset="-122"/>
                <a:cs typeface="Times New Roman" panose="02020603050405020304" pitchFamily="18" charset="0"/>
              </a:rPr>
              <a:t>i</a:t>
            </a:r>
            <a:r>
              <a:rPr lang="en-US" altLang="zh-CN" sz="2600" dirty="0">
                <a:latin typeface="Times New Roman" panose="02020603050405020304" pitchFamily="18" charset="0"/>
                <a:ea typeface="华文仿宋" panose="02010600040101010101" pitchFamily="2" charset="-122"/>
                <a:cs typeface="Times New Roman" panose="02020603050405020304" pitchFamily="18" charset="0"/>
              </a:rPr>
              <a:t>: </a:t>
            </a:r>
          </a:p>
          <a:p>
            <a:pPr lvl="1"/>
            <a:r>
              <a:rPr lang="zh-CN" altLang="en-US" sz="2200" dirty="0">
                <a:latin typeface="Times New Roman" panose="02020603050405020304" pitchFamily="18" charset="0"/>
                <a:ea typeface="华文仿宋" panose="02010600040101010101" pitchFamily="2" charset="-122"/>
                <a:cs typeface="Times New Roman" panose="02020603050405020304" pitchFamily="18" charset="0"/>
              </a:rPr>
              <a:t>数据样本集被分成</a:t>
            </a:r>
            <a:r>
              <a:rPr lang="en-US" altLang="zh-CN" sz="2200" i="1" dirty="0">
                <a:latin typeface="Times New Roman" panose="02020603050405020304" pitchFamily="18" charset="0"/>
                <a:ea typeface="华文仿宋" panose="02010600040101010101" pitchFamily="2" charset="-122"/>
                <a:cs typeface="Times New Roman" panose="02020603050405020304" pitchFamily="18" charset="0"/>
              </a:rPr>
              <a:t>k</a:t>
            </a:r>
            <a:r>
              <a:rPr lang="zh-CN" altLang="en-US" sz="2200" dirty="0">
                <a:latin typeface="Times New Roman" panose="02020603050405020304" pitchFamily="18" charset="0"/>
                <a:ea typeface="华文仿宋" panose="02010600040101010101" pitchFamily="2" charset="-122"/>
                <a:cs typeface="Times New Roman" panose="02020603050405020304" pitchFamily="18" charset="0"/>
              </a:rPr>
              <a:t>个簇，每个簇是相应数据样本的集合，相似样本在同一簇中，相异样本在不同簇中</a:t>
            </a:r>
            <a:r>
              <a:rPr lang="zh-CN" altLang="en-US" sz="2200" b="1" dirty="0">
                <a:latin typeface="Times New Roman" panose="02020603050405020304" pitchFamily="18" charset="0"/>
                <a:ea typeface="华文仿宋" panose="02010600040101010101" pitchFamily="2" charset="-122"/>
                <a:cs typeface="Times New Roman" panose="02020603050405020304" pitchFamily="18" charset="0"/>
              </a:rPr>
              <a:t>。</a:t>
            </a:r>
            <a:endParaRPr lang="en-US" altLang="zh-CN" sz="2200" b="1" dirty="0">
              <a:latin typeface="Times New Roman" panose="02020603050405020304" pitchFamily="18" charset="0"/>
              <a:ea typeface="华文仿宋" panose="02010600040101010101" pitchFamily="2" charset="-122"/>
              <a:cs typeface="Times New Roman" panose="02020603050405020304" pitchFamily="18" charset="0"/>
            </a:endParaRPr>
          </a:p>
        </p:txBody>
      </p:sp>
      <p:sp>
        <p:nvSpPr>
          <p:cNvPr id="17410" name="灯片编号占位符 5"/>
          <p:cNvSpPr>
            <a:spLocks noGrp="1"/>
          </p:cNvSpPr>
          <p:nvPr>
            <p:ph type="sldNum" sz="quarter" idx="12"/>
          </p:nvPr>
        </p:nvSpPr>
        <p:spPr>
          <a:xfrm>
            <a:off x="8112746" y="6047605"/>
            <a:ext cx="51263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18CFB2D2-CF3B-49C2-9EDF-E211D31217EC}" type="slidenum">
              <a:rPr lang="en-US" altLang="zh-CN" smtClean="0"/>
              <a:pPr/>
              <a:t>6</a:t>
            </a:fld>
            <a:endParaRPr lang="en-US" altLang="zh-CN"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55683">
                                            <p:txEl>
                                              <p:pRg st="2" end="2"/>
                                            </p:txEl>
                                          </p:spTgt>
                                        </p:tgtEl>
                                        <p:attrNameLst>
                                          <p:attrName>style.visibility</p:attrName>
                                        </p:attrNameLst>
                                      </p:cBhvr>
                                      <p:to>
                                        <p:strVal val="visible"/>
                                      </p:to>
                                    </p:set>
                                    <p:animEffect transition="in" filter="box(in)">
                                      <p:cBhvr>
                                        <p:cTn id="7" dur="500"/>
                                        <p:tgtEl>
                                          <p:spTgt spid="45568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55683">
                                            <p:txEl>
                                              <p:pRg st="3" end="3"/>
                                            </p:txEl>
                                          </p:spTgt>
                                        </p:tgtEl>
                                        <p:attrNameLst>
                                          <p:attrName>style.visibility</p:attrName>
                                        </p:attrNameLst>
                                      </p:cBhvr>
                                      <p:to>
                                        <p:strVal val="visible"/>
                                      </p:to>
                                    </p:set>
                                    <p:animEffect transition="in" filter="box(in)">
                                      <p:cBhvr>
                                        <p:cTn id="12" dur="500"/>
                                        <p:tgtEl>
                                          <p:spTgt spid="45568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55683">
                                            <p:txEl>
                                              <p:pRg st="4" end="4"/>
                                            </p:txEl>
                                          </p:spTgt>
                                        </p:tgtEl>
                                        <p:attrNameLst>
                                          <p:attrName>style.visibility</p:attrName>
                                        </p:attrNameLst>
                                      </p:cBhvr>
                                      <p:to>
                                        <p:strVal val="visible"/>
                                      </p:to>
                                    </p:set>
                                    <p:animEffect transition="in" filter="box(in)">
                                      <p:cBhvr>
                                        <p:cTn id="17" dur="500"/>
                                        <p:tgtEl>
                                          <p:spTgt spid="45568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55683">
                                            <p:txEl>
                                              <p:pRg st="5" end="5"/>
                                            </p:txEl>
                                          </p:spTgt>
                                        </p:tgtEl>
                                        <p:attrNameLst>
                                          <p:attrName>style.visibility</p:attrName>
                                        </p:attrNameLst>
                                      </p:cBhvr>
                                      <p:to>
                                        <p:strVal val="visible"/>
                                      </p:to>
                                    </p:set>
                                    <p:animEffect transition="in" filter="box(in)">
                                      <p:cBhvr>
                                        <p:cTn id="22" dur="500"/>
                                        <p:tgtEl>
                                          <p:spTgt spid="4556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Rectangle 6"/>
          <p:cNvSpPr>
            <a:spLocks noGrp="1" noChangeArrowheads="1"/>
          </p:cNvSpPr>
          <p:nvPr>
            <p:ph type="sldNum" sz="quarter" idx="10"/>
          </p:nvPr>
        </p:nvSpPr>
        <p:spPr>
          <a:ln/>
        </p:spPr>
        <p:txBody>
          <a:bodyPr/>
          <a:lstStyle/>
          <a:p>
            <a:fld id="{F52AABC1-36D1-43FB-9B9D-7734CC20AB84}" type="slidenum">
              <a:rPr lang="en-US" altLang="zh-CN"/>
              <a:pPr/>
              <a:t>60</a:t>
            </a:fld>
            <a:endParaRPr lang="en-US" altLang="zh-CN"/>
          </a:p>
        </p:txBody>
      </p:sp>
      <p:sp>
        <p:nvSpPr>
          <p:cNvPr id="223235" name="Text Box 3"/>
          <p:cNvSpPr txBox="1">
            <a:spLocks noChangeArrowheads="1"/>
          </p:cNvSpPr>
          <p:nvPr/>
        </p:nvSpPr>
        <p:spPr bwMode="auto">
          <a:xfrm>
            <a:off x="539750" y="1317625"/>
            <a:ext cx="7704138" cy="3738524"/>
          </a:xfrm>
          <a:prstGeom prst="rect">
            <a:avLst/>
          </a:prstGeom>
          <a:solidFill>
            <a:srgbClr val="EEFB3F"/>
          </a:solidFill>
          <a:ln>
            <a:noFill/>
          </a:ln>
          <a:effectLst/>
        </p:spPr>
        <p:txBody>
          <a:bodyPr>
            <a:spAutoFit/>
          </a:bodyPr>
          <a:lstStyle/>
          <a:p>
            <a:r>
              <a:rPr lang="zh-CN"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假</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设</a:t>
            </a:r>
            <a:r>
              <a:rPr lang="zh-CN"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空间中的五个点</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a:t>
            </a:r>
            <a:r>
              <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A</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、Ｂ、Ｃ、Ｄ、Ｅ</a:t>
            </a:r>
            <a:r>
              <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，如下图所示。各点之间的距离关系如下表所示，根据所给的数据对其运行</a:t>
            </a:r>
            <a:r>
              <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PAM</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算法实现划分聚类（设</a:t>
            </a:r>
            <a:r>
              <a:rPr lang="en-US" altLang="zh-CN" sz="2400" i="1"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k</a:t>
            </a:r>
            <a:r>
              <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=2</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a:t>
            </a:r>
            <a:endPar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endParaRPr>
          </a:p>
          <a:p>
            <a:endParaRPr lang="en-US" altLang="zh-CN" sz="2400" dirty="0">
              <a:solidFill>
                <a:srgbClr val="4141FF"/>
              </a:solidFill>
              <a:latin typeface="华文仿宋" panose="02010600040101010101" pitchFamily="2" charset="-122"/>
              <a:ea typeface="华文仿宋" panose="02010600040101010101" pitchFamily="2" charset="-122"/>
            </a:endParaRPr>
          </a:p>
          <a:p>
            <a:endParaRPr lang="en-US" altLang="zh-CN" sz="2400" dirty="0">
              <a:solidFill>
                <a:srgbClr val="4141FF"/>
              </a:solidFill>
              <a:latin typeface="华文仿宋" panose="02010600040101010101" pitchFamily="2" charset="-122"/>
              <a:ea typeface="华文仿宋" panose="02010600040101010101" pitchFamily="2" charset="-122"/>
            </a:endParaRPr>
          </a:p>
          <a:p>
            <a:endParaRPr lang="en-US" altLang="zh-CN" sz="2400" dirty="0">
              <a:solidFill>
                <a:srgbClr val="4141FF"/>
              </a:solidFill>
              <a:latin typeface="华文仿宋" panose="02010600040101010101" pitchFamily="2" charset="-122"/>
              <a:ea typeface="华文仿宋" panose="02010600040101010101" pitchFamily="2" charset="-122"/>
            </a:endParaRPr>
          </a:p>
          <a:p>
            <a:endParaRPr lang="en-US" altLang="zh-CN" sz="2400" dirty="0">
              <a:solidFill>
                <a:srgbClr val="4141FF"/>
              </a:solidFill>
              <a:latin typeface="华文仿宋" panose="02010600040101010101" pitchFamily="2" charset="-122"/>
              <a:ea typeface="华文仿宋" panose="02010600040101010101" pitchFamily="2" charset="-122"/>
            </a:endParaRPr>
          </a:p>
          <a:p>
            <a:endParaRPr lang="en-US" altLang="zh-CN" sz="2400" dirty="0">
              <a:solidFill>
                <a:srgbClr val="4141FF"/>
              </a:solidFill>
              <a:latin typeface="华文仿宋" panose="02010600040101010101" pitchFamily="2" charset="-122"/>
              <a:ea typeface="华文仿宋" panose="02010600040101010101" pitchFamily="2" charset="-122"/>
            </a:endParaRPr>
          </a:p>
          <a:p>
            <a:endParaRPr lang="en-US" altLang="zh-CN" sz="2400" dirty="0">
              <a:solidFill>
                <a:srgbClr val="4141FF"/>
              </a:solidFill>
              <a:latin typeface="华文仿宋" panose="02010600040101010101" pitchFamily="2" charset="-122"/>
              <a:ea typeface="华文仿宋" panose="02010600040101010101" pitchFamily="2" charset="-122"/>
            </a:endParaRPr>
          </a:p>
          <a:p>
            <a:pPr>
              <a:lnSpc>
                <a:spcPct val="65000"/>
              </a:lnSpc>
            </a:pPr>
            <a:endParaRPr lang="en-US" altLang="zh-CN" sz="2400" baseline="-25000" dirty="0">
              <a:solidFill>
                <a:srgbClr val="4141FF"/>
              </a:solidFill>
              <a:latin typeface="华文仿宋" panose="02010600040101010101" pitchFamily="2" charset="-122"/>
              <a:ea typeface="华文仿宋" panose="02010600040101010101" pitchFamily="2" charset="-122"/>
            </a:endParaRPr>
          </a:p>
          <a:p>
            <a:pPr>
              <a:lnSpc>
                <a:spcPct val="65000"/>
              </a:lnSpc>
            </a:pPr>
            <a:endParaRPr lang="zh-CN" altLang="en-US" sz="2400" baseline="-25000" dirty="0">
              <a:solidFill>
                <a:srgbClr val="4141FF"/>
              </a:solidFill>
              <a:latin typeface="华文仿宋" panose="02010600040101010101" pitchFamily="2" charset="-122"/>
              <a:ea typeface="华文仿宋" panose="02010600040101010101" pitchFamily="2" charset="-122"/>
            </a:endParaRPr>
          </a:p>
        </p:txBody>
      </p:sp>
      <p:graphicFrame>
        <p:nvGraphicFramePr>
          <p:cNvPr id="223236" name="Object 4"/>
          <p:cNvGraphicFramePr>
            <a:graphicFrameLocks noChangeAspect="1"/>
          </p:cNvGraphicFramePr>
          <p:nvPr>
            <p:extLst>
              <p:ext uri="{D42A27DB-BD31-4B8C-83A1-F6EECF244321}">
                <p14:modId xmlns:p14="http://schemas.microsoft.com/office/powerpoint/2010/main" val="660499432"/>
              </p:ext>
            </p:extLst>
          </p:nvPr>
        </p:nvGraphicFramePr>
        <p:xfrm>
          <a:off x="5724128" y="2659063"/>
          <a:ext cx="1935560" cy="2149475"/>
        </p:xfrm>
        <a:graphic>
          <a:graphicData uri="http://schemas.openxmlformats.org/presentationml/2006/ole">
            <mc:AlternateContent xmlns:mc="http://schemas.openxmlformats.org/markup-compatibility/2006">
              <mc:Choice xmlns:v="urn:schemas-microsoft-com:vml" Requires="v">
                <p:oleObj spid="_x0000_s255019" name="图片" r:id="rId3" imgW="1602311" imgH="2072187" progId="Word.Picture.8">
                  <p:embed/>
                </p:oleObj>
              </mc:Choice>
              <mc:Fallback>
                <p:oleObj name="图片" r:id="rId3" imgW="1602311" imgH="2072187" progId="Word.Picture.8">
                  <p:embed/>
                  <p:pic>
                    <p:nvPicPr>
                      <p:cNvPr id="22323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128" y="2659063"/>
                        <a:ext cx="1935560" cy="2149475"/>
                      </a:xfrm>
                      <a:prstGeom prst="rect">
                        <a:avLst/>
                      </a:prstGeom>
                      <a:solidFill>
                        <a:srgbClr val="FFFFFF"/>
                      </a:solidFill>
                    </p:spPr>
                  </p:pic>
                </p:oleObj>
              </mc:Fallback>
            </mc:AlternateContent>
          </a:graphicData>
        </a:graphic>
      </p:graphicFrame>
      <p:graphicFrame>
        <p:nvGraphicFramePr>
          <p:cNvPr id="223237" name="Group 5"/>
          <p:cNvGraphicFramePr>
            <a:graphicFrameLocks noGrp="1"/>
          </p:cNvGraphicFramePr>
          <p:nvPr>
            <p:extLst>
              <p:ext uri="{D42A27DB-BD31-4B8C-83A1-F6EECF244321}">
                <p14:modId xmlns:p14="http://schemas.microsoft.com/office/powerpoint/2010/main" val="489169998"/>
              </p:ext>
            </p:extLst>
          </p:nvPr>
        </p:nvGraphicFramePr>
        <p:xfrm>
          <a:off x="755576" y="2638425"/>
          <a:ext cx="4597474" cy="2194560"/>
        </p:xfrm>
        <a:graphic>
          <a:graphicData uri="http://schemas.openxmlformats.org/drawingml/2006/table">
            <a:tbl>
              <a:tblPr>
                <a:tableStyleId>{0505E3EF-67EA-436B-97B2-0124C06EBD24}</a:tableStyleId>
              </a:tblPr>
              <a:tblGrid>
                <a:gridCol w="1022958">
                  <a:extLst>
                    <a:ext uri="{9D8B030D-6E8A-4147-A177-3AD203B41FA5}">
                      <a16:colId xmlns:a16="http://schemas.microsoft.com/office/drawing/2014/main" val="2801869197"/>
                    </a:ext>
                  </a:extLst>
                </a:gridCol>
                <a:gridCol w="849407">
                  <a:extLst>
                    <a:ext uri="{9D8B030D-6E8A-4147-A177-3AD203B41FA5}">
                      <a16:colId xmlns:a16="http://schemas.microsoft.com/office/drawing/2014/main" val="2548428251"/>
                    </a:ext>
                  </a:extLst>
                </a:gridCol>
                <a:gridCol w="627459">
                  <a:extLst>
                    <a:ext uri="{9D8B030D-6E8A-4147-A177-3AD203B41FA5}">
                      <a16:colId xmlns:a16="http://schemas.microsoft.com/office/drawing/2014/main" val="1871722768"/>
                    </a:ext>
                  </a:extLst>
                </a:gridCol>
                <a:gridCol w="735929">
                  <a:extLst>
                    <a:ext uri="{9D8B030D-6E8A-4147-A177-3AD203B41FA5}">
                      <a16:colId xmlns:a16="http://schemas.microsoft.com/office/drawing/2014/main" val="2302020409"/>
                    </a:ext>
                  </a:extLst>
                </a:gridCol>
                <a:gridCol w="684198">
                  <a:extLst>
                    <a:ext uri="{9D8B030D-6E8A-4147-A177-3AD203B41FA5}">
                      <a16:colId xmlns:a16="http://schemas.microsoft.com/office/drawing/2014/main" val="1205467856"/>
                    </a:ext>
                  </a:extLst>
                </a:gridCol>
                <a:gridCol w="677523">
                  <a:extLst>
                    <a:ext uri="{9D8B030D-6E8A-4147-A177-3AD203B41FA5}">
                      <a16:colId xmlns:a16="http://schemas.microsoft.com/office/drawing/2014/main" val="2398377298"/>
                    </a:ext>
                  </a:extLst>
                </a:gridCol>
              </a:tblGrid>
              <a:tr h="361686">
                <a:tc>
                  <a:txBody>
                    <a:bodyPr/>
                    <a:lstStyle>
                      <a:lvl1pPr marL="342900" indent="-342900" eaLnBrk="0" hangingPunct="0">
                        <a:spcBef>
                          <a:spcPct val="20000"/>
                        </a:spcBef>
                        <a:buClr>
                          <a:schemeClr val="accent1"/>
                        </a:buClr>
                        <a:buSzPct val="65000"/>
                        <a:buFont typeface="Wingdings" panose="05000000000000000000" pitchFamily="2" charset="2"/>
                        <a:defRPr sz="2800">
                          <a:solidFill>
                            <a:schemeClr val="tx1"/>
                          </a:solidFill>
                          <a:latin typeface="Arial" panose="020B0604020202020204" pitchFamily="34" charset="0"/>
                          <a:ea typeface="SimSun" panose="02010600030101010101" pitchFamily="2" charset="-122"/>
                        </a:defRPr>
                      </a:lvl1pPr>
                      <a:lvl2pPr marL="669925" indent="-325438" eaLnBrk="0" hangingPunct="0">
                        <a:spcBef>
                          <a:spcPct val="20000"/>
                        </a:spcBef>
                        <a:buClr>
                          <a:schemeClr val="accent2"/>
                        </a:buClr>
                        <a:buSzPct val="60000"/>
                        <a:buFont typeface="Wingdings" panose="05000000000000000000" pitchFamily="2" charset="2"/>
                        <a:defRPr sz="2400">
                          <a:solidFill>
                            <a:schemeClr val="tx1"/>
                          </a:solidFill>
                          <a:latin typeface="Arial" panose="020B0604020202020204" pitchFamily="34" charset="0"/>
                          <a:ea typeface="SimSun" panose="02010600030101010101" pitchFamily="2" charset="-122"/>
                        </a:defRPr>
                      </a:lvl2pPr>
                      <a:lvl3pPr marL="1022350" indent="-350838"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SimSun" panose="02010600030101010101" pitchFamily="2" charset="-122"/>
                        </a:defRPr>
                      </a:lvl3pPr>
                      <a:lvl4pPr marL="1023938"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4pPr>
                      <a:lvl5pPr marL="1341438"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5pPr>
                      <a:lvl6pPr marL="17986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2558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27130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1702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u="none" strike="noStrike" cap="none" normalizeH="0" baseline="0">
                          <a:ln>
                            <a:noFill/>
                          </a:ln>
                          <a:solidFill>
                            <a:srgbClr val="4141FF"/>
                          </a:solidFill>
                          <a:effectLst/>
                        </a:rPr>
                        <a:t>样本点</a:t>
                      </a:r>
                      <a:endParaRPr kumimoji="0" lang="zh-CN" altLang="en-US" sz="1800" b="1" i="0" u="none" strike="noStrike" cap="none" normalizeH="0" baseline="0">
                        <a:ln>
                          <a:noFill/>
                        </a:ln>
                        <a:solidFill>
                          <a:srgbClr val="4141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tc>
                <a:tc>
                  <a:txBody>
                    <a:bodyPr/>
                    <a:lstStyle>
                      <a:lvl1pPr marL="342900" indent="-342900" eaLnBrk="0" hangingPunct="0">
                        <a:spcBef>
                          <a:spcPct val="20000"/>
                        </a:spcBef>
                        <a:buClr>
                          <a:schemeClr val="accent1"/>
                        </a:buClr>
                        <a:buSzPct val="65000"/>
                        <a:buFont typeface="Wingdings" panose="05000000000000000000" pitchFamily="2" charset="2"/>
                        <a:defRPr sz="2800">
                          <a:solidFill>
                            <a:schemeClr val="tx1"/>
                          </a:solidFill>
                          <a:latin typeface="Arial" panose="020B0604020202020204" pitchFamily="34" charset="0"/>
                          <a:ea typeface="SimSun" panose="02010600030101010101" pitchFamily="2" charset="-122"/>
                        </a:defRPr>
                      </a:lvl1pPr>
                      <a:lvl2pPr marL="669925" indent="-325438" eaLnBrk="0" hangingPunct="0">
                        <a:spcBef>
                          <a:spcPct val="20000"/>
                        </a:spcBef>
                        <a:buClr>
                          <a:schemeClr val="accent2"/>
                        </a:buClr>
                        <a:buSzPct val="60000"/>
                        <a:buFont typeface="Wingdings" panose="05000000000000000000" pitchFamily="2" charset="2"/>
                        <a:defRPr sz="2400">
                          <a:solidFill>
                            <a:schemeClr val="tx1"/>
                          </a:solidFill>
                          <a:latin typeface="Arial" panose="020B0604020202020204" pitchFamily="34" charset="0"/>
                          <a:ea typeface="SimSun" panose="02010600030101010101" pitchFamily="2" charset="-122"/>
                        </a:defRPr>
                      </a:lvl2pPr>
                      <a:lvl3pPr marL="1022350" indent="-350838"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SimSun" panose="02010600030101010101" pitchFamily="2" charset="-122"/>
                        </a:defRPr>
                      </a:lvl3pPr>
                      <a:lvl4pPr marL="1023938"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4pPr>
                      <a:lvl5pPr marL="1341438"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5pPr>
                      <a:lvl6pPr marL="17986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2558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27130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1702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a:ln>
                            <a:noFill/>
                          </a:ln>
                          <a:solidFill>
                            <a:srgbClr val="4141FF"/>
                          </a:solidFill>
                          <a:effectLst/>
                        </a:rPr>
                        <a:t>A</a:t>
                      </a:r>
                      <a:endParaRPr kumimoji="0" lang="en-US" altLang="zh-CN" sz="1800" b="1" i="0" u="none" strike="noStrike" cap="none" normalizeH="0" baseline="0">
                        <a:ln>
                          <a:noFill/>
                        </a:ln>
                        <a:solidFill>
                          <a:srgbClr val="4141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tc>
                <a:tc>
                  <a:txBody>
                    <a:bodyPr/>
                    <a:lstStyle>
                      <a:lvl1pPr marL="342900" indent="-342900" eaLnBrk="0" hangingPunct="0">
                        <a:spcBef>
                          <a:spcPct val="20000"/>
                        </a:spcBef>
                        <a:buClr>
                          <a:schemeClr val="accent1"/>
                        </a:buClr>
                        <a:buSzPct val="65000"/>
                        <a:buFont typeface="Wingdings" panose="05000000000000000000" pitchFamily="2" charset="2"/>
                        <a:defRPr sz="2800">
                          <a:solidFill>
                            <a:schemeClr val="tx1"/>
                          </a:solidFill>
                          <a:latin typeface="Arial" panose="020B0604020202020204" pitchFamily="34" charset="0"/>
                          <a:ea typeface="SimSun" panose="02010600030101010101" pitchFamily="2" charset="-122"/>
                        </a:defRPr>
                      </a:lvl1pPr>
                      <a:lvl2pPr marL="669925" indent="-325438" eaLnBrk="0" hangingPunct="0">
                        <a:spcBef>
                          <a:spcPct val="20000"/>
                        </a:spcBef>
                        <a:buClr>
                          <a:schemeClr val="accent2"/>
                        </a:buClr>
                        <a:buSzPct val="60000"/>
                        <a:buFont typeface="Wingdings" panose="05000000000000000000" pitchFamily="2" charset="2"/>
                        <a:defRPr sz="2400">
                          <a:solidFill>
                            <a:schemeClr val="tx1"/>
                          </a:solidFill>
                          <a:latin typeface="Arial" panose="020B0604020202020204" pitchFamily="34" charset="0"/>
                          <a:ea typeface="SimSun" panose="02010600030101010101" pitchFamily="2" charset="-122"/>
                        </a:defRPr>
                      </a:lvl2pPr>
                      <a:lvl3pPr marL="1022350" indent="-350838"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SimSun" panose="02010600030101010101" pitchFamily="2" charset="-122"/>
                        </a:defRPr>
                      </a:lvl3pPr>
                      <a:lvl4pPr marL="1023938"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4pPr>
                      <a:lvl5pPr marL="1341438"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5pPr>
                      <a:lvl6pPr marL="17986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2558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27130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1702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a:ln>
                            <a:noFill/>
                          </a:ln>
                          <a:solidFill>
                            <a:srgbClr val="4141FF"/>
                          </a:solidFill>
                          <a:effectLst/>
                        </a:rPr>
                        <a:t>B</a:t>
                      </a:r>
                      <a:endParaRPr kumimoji="0" lang="en-US" altLang="zh-CN" sz="1800" b="1" i="0" u="none" strike="noStrike" cap="none" normalizeH="0" baseline="0">
                        <a:ln>
                          <a:noFill/>
                        </a:ln>
                        <a:solidFill>
                          <a:srgbClr val="4141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tc>
                <a:tc>
                  <a:txBody>
                    <a:bodyPr/>
                    <a:lstStyle>
                      <a:lvl1pPr marL="342900" indent="-342900" eaLnBrk="0" hangingPunct="0">
                        <a:spcBef>
                          <a:spcPct val="20000"/>
                        </a:spcBef>
                        <a:buClr>
                          <a:schemeClr val="accent1"/>
                        </a:buClr>
                        <a:buSzPct val="65000"/>
                        <a:buFont typeface="Wingdings" panose="05000000000000000000" pitchFamily="2" charset="2"/>
                        <a:defRPr sz="2800">
                          <a:solidFill>
                            <a:schemeClr val="tx1"/>
                          </a:solidFill>
                          <a:latin typeface="Arial" panose="020B0604020202020204" pitchFamily="34" charset="0"/>
                          <a:ea typeface="SimSun" panose="02010600030101010101" pitchFamily="2" charset="-122"/>
                        </a:defRPr>
                      </a:lvl1pPr>
                      <a:lvl2pPr marL="669925" indent="-325438" eaLnBrk="0" hangingPunct="0">
                        <a:spcBef>
                          <a:spcPct val="20000"/>
                        </a:spcBef>
                        <a:buClr>
                          <a:schemeClr val="accent2"/>
                        </a:buClr>
                        <a:buSzPct val="60000"/>
                        <a:buFont typeface="Wingdings" panose="05000000000000000000" pitchFamily="2" charset="2"/>
                        <a:defRPr sz="2400">
                          <a:solidFill>
                            <a:schemeClr val="tx1"/>
                          </a:solidFill>
                          <a:latin typeface="Arial" panose="020B0604020202020204" pitchFamily="34" charset="0"/>
                          <a:ea typeface="SimSun" panose="02010600030101010101" pitchFamily="2" charset="-122"/>
                        </a:defRPr>
                      </a:lvl2pPr>
                      <a:lvl3pPr marL="1022350" indent="-350838"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SimSun" panose="02010600030101010101" pitchFamily="2" charset="-122"/>
                        </a:defRPr>
                      </a:lvl3pPr>
                      <a:lvl4pPr marL="1023938"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4pPr>
                      <a:lvl5pPr marL="1341438"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5pPr>
                      <a:lvl6pPr marL="17986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2558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27130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1702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a:ln>
                            <a:noFill/>
                          </a:ln>
                          <a:solidFill>
                            <a:srgbClr val="4141FF"/>
                          </a:solidFill>
                          <a:effectLst/>
                        </a:rPr>
                        <a:t>C</a:t>
                      </a:r>
                      <a:endParaRPr kumimoji="0" lang="en-US" altLang="zh-CN" sz="1800" b="1" i="0" u="none" strike="noStrike" cap="none" normalizeH="0" baseline="0">
                        <a:ln>
                          <a:noFill/>
                        </a:ln>
                        <a:solidFill>
                          <a:srgbClr val="4141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tc>
                <a:tc>
                  <a:txBody>
                    <a:bodyPr/>
                    <a:lstStyle>
                      <a:lvl1pPr marL="342900" indent="-342900" eaLnBrk="0" hangingPunct="0">
                        <a:spcBef>
                          <a:spcPct val="20000"/>
                        </a:spcBef>
                        <a:buClr>
                          <a:schemeClr val="accent1"/>
                        </a:buClr>
                        <a:buSzPct val="65000"/>
                        <a:buFont typeface="Wingdings" panose="05000000000000000000" pitchFamily="2" charset="2"/>
                        <a:defRPr sz="2800">
                          <a:solidFill>
                            <a:schemeClr val="tx1"/>
                          </a:solidFill>
                          <a:latin typeface="Arial" panose="020B0604020202020204" pitchFamily="34" charset="0"/>
                          <a:ea typeface="SimSun" panose="02010600030101010101" pitchFamily="2" charset="-122"/>
                        </a:defRPr>
                      </a:lvl1pPr>
                      <a:lvl2pPr marL="669925" indent="-325438" eaLnBrk="0" hangingPunct="0">
                        <a:spcBef>
                          <a:spcPct val="20000"/>
                        </a:spcBef>
                        <a:buClr>
                          <a:schemeClr val="accent2"/>
                        </a:buClr>
                        <a:buSzPct val="60000"/>
                        <a:buFont typeface="Wingdings" panose="05000000000000000000" pitchFamily="2" charset="2"/>
                        <a:defRPr sz="2400">
                          <a:solidFill>
                            <a:schemeClr val="tx1"/>
                          </a:solidFill>
                          <a:latin typeface="Arial" panose="020B0604020202020204" pitchFamily="34" charset="0"/>
                          <a:ea typeface="SimSun" panose="02010600030101010101" pitchFamily="2" charset="-122"/>
                        </a:defRPr>
                      </a:lvl2pPr>
                      <a:lvl3pPr marL="1022350" indent="-350838"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SimSun" panose="02010600030101010101" pitchFamily="2" charset="-122"/>
                        </a:defRPr>
                      </a:lvl3pPr>
                      <a:lvl4pPr marL="1023938"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4pPr>
                      <a:lvl5pPr marL="1341438"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5pPr>
                      <a:lvl6pPr marL="17986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2558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27130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1702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a:ln>
                            <a:noFill/>
                          </a:ln>
                          <a:solidFill>
                            <a:srgbClr val="4141FF"/>
                          </a:solidFill>
                          <a:effectLst/>
                        </a:rPr>
                        <a:t>D</a:t>
                      </a:r>
                      <a:endParaRPr kumimoji="0" lang="en-US" altLang="zh-CN" sz="1800" b="1" i="0" u="none" strike="noStrike" cap="none" normalizeH="0" baseline="0">
                        <a:ln>
                          <a:noFill/>
                        </a:ln>
                        <a:solidFill>
                          <a:srgbClr val="4141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tc>
                <a:tc>
                  <a:txBody>
                    <a:bodyPr/>
                    <a:lstStyle>
                      <a:lvl1pPr marL="342900" indent="-342900" eaLnBrk="0" hangingPunct="0">
                        <a:spcBef>
                          <a:spcPct val="20000"/>
                        </a:spcBef>
                        <a:buClr>
                          <a:schemeClr val="accent1"/>
                        </a:buClr>
                        <a:buSzPct val="65000"/>
                        <a:buFont typeface="Wingdings" panose="05000000000000000000" pitchFamily="2" charset="2"/>
                        <a:defRPr sz="2800">
                          <a:solidFill>
                            <a:schemeClr val="tx1"/>
                          </a:solidFill>
                          <a:latin typeface="Arial" panose="020B0604020202020204" pitchFamily="34" charset="0"/>
                          <a:ea typeface="SimSun" panose="02010600030101010101" pitchFamily="2" charset="-122"/>
                        </a:defRPr>
                      </a:lvl1pPr>
                      <a:lvl2pPr marL="669925" indent="-325438" eaLnBrk="0" hangingPunct="0">
                        <a:spcBef>
                          <a:spcPct val="20000"/>
                        </a:spcBef>
                        <a:buClr>
                          <a:schemeClr val="accent2"/>
                        </a:buClr>
                        <a:buSzPct val="60000"/>
                        <a:buFont typeface="Wingdings" panose="05000000000000000000" pitchFamily="2" charset="2"/>
                        <a:defRPr sz="2400">
                          <a:solidFill>
                            <a:schemeClr val="tx1"/>
                          </a:solidFill>
                          <a:latin typeface="Arial" panose="020B0604020202020204" pitchFamily="34" charset="0"/>
                          <a:ea typeface="SimSun" panose="02010600030101010101" pitchFamily="2" charset="-122"/>
                        </a:defRPr>
                      </a:lvl2pPr>
                      <a:lvl3pPr marL="1022350" indent="-350838"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SimSun" panose="02010600030101010101" pitchFamily="2" charset="-122"/>
                        </a:defRPr>
                      </a:lvl3pPr>
                      <a:lvl4pPr marL="1023938"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4pPr>
                      <a:lvl5pPr marL="1341438"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5pPr>
                      <a:lvl6pPr marL="17986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2558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27130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1702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a:ln>
                            <a:noFill/>
                          </a:ln>
                          <a:solidFill>
                            <a:srgbClr val="4141FF"/>
                          </a:solidFill>
                          <a:effectLst/>
                        </a:rPr>
                        <a:t>E</a:t>
                      </a:r>
                      <a:endParaRPr kumimoji="0" lang="en-US" altLang="zh-CN" sz="1800" b="1" i="0" u="none" strike="noStrike" cap="none" normalizeH="0" baseline="0">
                        <a:ln>
                          <a:noFill/>
                        </a:ln>
                        <a:solidFill>
                          <a:srgbClr val="4141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tc>
                <a:extLst>
                  <a:ext uri="{0D108BD9-81ED-4DB2-BD59-A6C34878D82A}">
                    <a16:rowId xmlns:a16="http://schemas.microsoft.com/office/drawing/2014/main" val="2545628636"/>
                  </a:ext>
                </a:extLst>
              </a:tr>
              <a:tr h="361686">
                <a:tc>
                  <a:txBody>
                    <a:bodyPr/>
                    <a:lstStyle>
                      <a:lvl1pPr marL="342900" indent="-342900" eaLnBrk="0" hangingPunct="0">
                        <a:spcBef>
                          <a:spcPct val="20000"/>
                        </a:spcBef>
                        <a:buClr>
                          <a:schemeClr val="accent1"/>
                        </a:buClr>
                        <a:buSzPct val="65000"/>
                        <a:buFont typeface="Wingdings" panose="05000000000000000000" pitchFamily="2" charset="2"/>
                        <a:defRPr sz="2800">
                          <a:solidFill>
                            <a:schemeClr val="tx1"/>
                          </a:solidFill>
                          <a:latin typeface="Arial" panose="020B0604020202020204" pitchFamily="34" charset="0"/>
                          <a:ea typeface="SimSun" panose="02010600030101010101" pitchFamily="2" charset="-122"/>
                        </a:defRPr>
                      </a:lvl1pPr>
                      <a:lvl2pPr marL="669925" indent="-325438" eaLnBrk="0" hangingPunct="0">
                        <a:spcBef>
                          <a:spcPct val="20000"/>
                        </a:spcBef>
                        <a:buClr>
                          <a:schemeClr val="accent2"/>
                        </a:buClr>
                        <a:buSzPct val="60000"/>
                        <a:buFont typeface="Wingdings" panose="05000000000000000000" pitchFamily="2" charset="2"/>
                        <a:defRPr sz="2400">
                          <a:solidFill>
                            <a:schemeClr val="tx1"/>
                          </a:solidFill>
                          <a:latin typeface="Arial" panose="020B0604020202020204" pitchFamily="34" charset="0"/>
                          <a:ea typeface="SimSun" panose="02010600030101010101" pitchFamily="2" charset="-122"/>
                        </a:defRPr>
                      </a:lvl2pPr>
                      <a:lvl3pPr marL="1022350" indent="-350838"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SimSun" panose="02010600030101010101" pitchFamily="2" charset="-122"/>
                        </a:defRPr>
                      </a:lvl3pPr>
                      <a:lvl4pPr marL="1023938"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4pPr>
                      <a:lvl5pPr marL="1341438"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5pPr>
                      <a:lvl6pPr marL="17986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2558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27130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1702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a:ln>
                            <a:noFill/>
                          </a:ln>
                          <a:solidFill>
                            <a:srgbClr val="4141FF"/>
                          </a:solidFill>
                          <a:effectLst/>
                        </a:rPr>
                        <a:t>A</a:t>
                      </a:r>
                      <a:endParaRPr kumimoji="0" lang="en-US" altLang="zh-CN" sz="1800" b="1" i="0" u="none" strike="noStrike" cap="none" normalizeH="0" baseline="0">
                        <a:ln>
                          <a:noFill/>
                        </a:ln>
                        <a:solidFill>
                          <a:srgbClr val="4141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tc>
                <a:tc>
                  <a:txBody>
                    <a:bodyPr/>
                    <a:lstStyle>
                      <a:lvl1pPr marL="342900" indent="-342900" eaLnBrk="0" hangingPunct="0">
                        <a:spcBef>
                          <a:spcPct val="20000"/>
                        </a:spcBef>
                        <a:buClr>
                          <a:schemeClr val="accent1"/>
                        </a:buClr>
                        <a:buSzPct val="65000"/>
                        <a:buFont typeface="Wingdings" panose="05000000000000000000" pitchFamily="2" charset="2"/>
                        <a:defRPr sz="2800">
                          <a:solidFill>
                            <a:schemeClr val="tx1"/>
                          </a:solidFill>
                          <a:latin typeface="Arial" panose="020B0604020202020204" pitchFamily="34" charset="0"/>
                          <a:ea typeface="SimSun" panose="02010600030101010101" pitchFamily="2" charset="-122"/>
                        </a:defRPr>
                      </a:lvl1pPr>
                      <a:lvl2pPr marL="669925" indent="-325438" eaLnBrk="0" hangingPunct="0">
                        <a:spcBef>
                          <a:spcPct val="20000"/>
                        </a:spcBef>
                        <a:buClr>
                          <a:schemeClr val="accent2"/>
                        </a:buClr>
                        <a:buSzPct val="60000"/>
                        <a:buFont typeface="Wingdings" panose="05000000000000000000" pitchFamily="2" charset="2"/>
                        <a:defRPr sz="2400">
                          <a:solidFill>
                            <a:schemeClr val="tx1"/>
                          </a:solidFill>
                          <a:latin typeface="Arial" panose="020B0604020202020204" pitchFamily="34" charset="0"/>
                          <a:ea typeface="SimSun" panose="02010600030101010101" pitchFamily="2" charset="-122"/>
                        </a:defRPr>
                      </a:lvl2pPr>
                      <a:lvl3pPr marL="1022350" indent="-350838"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SimSun" panose="02010600030101010101" pitchFamily="2" charset="-122"/>
                        </a:defRPr>
                      </a:lvl3pPr>
                      <a:lvl4pPr marL="1023938"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4pPr>
                      <a:lvl5pPr marL="1341438"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5pPr>
                      <a:lvl6pPr marL="17986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2558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27130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1702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a:ln>
                            <a:noFill/>
                          </a:ln>
                          <a:solidFill>
                            <a:srgbClr val="4141FF"/>
                          </a:solidFill>
                          <a:effectLst/>
                        </a:rPr>
                        <a:t>0</a:t>
                      </a:r>
                      <a:endParaRPr kumimoji="0" lang="en-US" altLang="zh-CN" sz="1800" b="1" i="0" u="none" strike="noStrike" cap="none" normalizeH="0" baseline="0">
                        <a:ln>
                          <a:noFill/>
                        </a:ln>
                        <a:solidFill>
                          <a:srgbClr val="4141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tc>
                <a:tc>
                  <a:txBody>
                    <a:bodyPr/>
                    <a:lstStyle>
                      <a:lvl1pPr marL="342900" indent="-342900" eaLnBrk="0" hangingPunct="0">
                        <a:spcBef>
                          <a:spcPct val="20000"/>
                        </a:spcBef>
                        <a:buClr>
                          <a:schemeClr val="accent1"/>
                        </a:buClr>
                        <a:buSzPct val="65000"/>
                        <a:buFont typeface="Wingdings" panose="05000000000000000000" pitchFamily="2" charset="2"/>
                        <a:defRPr sz="2800">
                          <a:solidFill>
                            <a:schemeClr val="tx1"/>
                          </a:solidFill>
                          <a:latin typeface="Arial" panose="020B0604020202020204" pitchFamily="34" charset="0"/>
                          <a:ea typeface="SimSun" panose="02010600030101010101" pitchFamily="2" charset="-122"/>
                        </a:defRPr>
                      </a:lvl1pPr>
                      <a:lvl2pPr marL="669925" indent="-325438" eaLnBrk="0" hangingPunct="0">
                        <a:spcBef>
                          <a:spcPct val="20000"/>
                        </a:spcBef>
                        <a:buClr>
                          <a:schemeClr val="accent2"/>
                        </a:buClr>
                        <a:buSzPct val="60000"/>
                        <a:buFont typeface="Wingdings" panose="05000000000000000000" pitchFamily="2" charset="2"/>
                        <a:defRPr sz="2400">
                          <a:solidFill>
                            <a:schemeClr val="tx1"/>
                          </a:solidFill>
                          <a:latin typeface="Arial" panose="020B0604020202020204" pitchFamily="34" charset="0"/>
                          <a:ea typeface="SimSun" panose="02010600030101010101" pitchFamily="2" charset="-122"/>
                        </a:defRPr>
                      </a:lvl2pPr>
                      <a:lvl3pPr marL="1022350" indent="-350838"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SimSun" panose="02010600030101010101" pitchFamily="2" charset="-122"/>
                        </a:defRPr>
                      </a:lvl3pPr>
                      <a:lvl4pPr marL="1023938"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4pPr>
                      <a:lvl5pPr marL="1341438"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5pPr>
                      <a:lvl6pPr marL="17986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2558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27130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1702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a:ln>
                            <a:noFill/>
                          </a:ln>
                          <a:solidFill>
                            <a:srgbClr val="4141FF"/>
                          </a:solidFill>
                          <a:effectLst/>
                        </a:rPr>
                        <a:t>1</a:t>
                      </a:r>
                      <a:endParaRPr kumimoji="0" lang="en-US" altLang="zh-CN" sz="1800" b="1" i="0" u="none" strike="noStrike" cap="none" normalizeH="0" baseline="0">
                        <a:ln>
                          <a:noFill/>
                        </a:ln>
                        <a:solidFill>
                          <a:srgbClr val="4141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tc>
                <a:tc>
                  <a:txBody>
                    <a:bodyPr/>
                    <a:lstStyle>
                      <a:lvl1pPr marL="342900" indent="-342900" eaLnBrk="0" hangingPunct="0">
                        <a:spcBef>
                          <a:spcPct val="20000"/>
                        </a:spcBef>
                        <a:buClr>
                          <a:schemeClr val="accent1"/>
                        </a:buClr>
                        <a:buSzPct val="65000"/>
                        <a:buFont typeface="Wingdings" panose="05000000000000000000" pitchFamily="2" charset="2"/>
                        <a:defRPr sz="2800">
                          <a:solidFill>
                            <a:schemeClr val="tx1"/>
                          </a:solidFill>
                          <a:latin typeface="Arial" panose="020B0604020202020204" pitchFamily="34" charset="0"/>
                          <a:ea typeface="SimSun" panose="02010600030101010101" pitchFamily="2" charset="-122"/>
                        </a:defRPr>
                      </a:lvl1pPr>
                      <a:lvl2pPr marL="669925" indent="-325438" eaLnBrk="0" hangingPunct="0">
                        <a:spcBef>
                          <a:spcPct val="20000"/>
                        </a:spcBef>
                        <a:buClr>
                          <a:schemeClr val="accent2"/>
                        </a:buClr>
                        <a:buSzPct val="60000"/>
                        <a:buFont typeface="Wingdings" panose="05000000000000000000" pitchFamily="2" charset="2"/>
                        <a:defRPr sz="2400">
                          <a:solidFill>
                            <a:schemeClr val="tx1"/>
                          </a:solidFill>
                          <a:latin typeface="Arial" panose="020B0604020202020204" pitchFamily="34" charset="0"/>
                          <a:ea typeface="SimSun" panose="02010600030101010101" pitchFamily="2" charset="-122"/>
                        </a:defRPr>
                      </a:lvl2pPr>
                      <a:lvl3pPr marL="1022350" indent="-350838"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SimSun" panose="02010600030101010101" pitchFamily="2" charset="-122"/>
                        </a:defRPr>
                      </a:lvl3pPr>
                      <a:lvl4pPr marL="1023938"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4pPr>
                      <a:lvl5pPr marL="1341438"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5pPr>
                      <a:lvl6pPr marL="17986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2558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27130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1702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a:ln>
                            <a:noFill/>
                          </a:ln>
                          <a:solidFill>
                            <a:srgbClr val="4141FF"/>
                          </a:solidFill>
                          <a:effectLst/>
                        </a:rPr>
                        <a:t>2</a:t>
                      </a:r>
                      <a:endParaRPr kumimoji="0" lang="en-US" altLang="zh-CN" sz="1800" b="1" i="0" u="none" strike="noStrike" cap="none" normalizeH="0" baseline="0">
                        <a:ln>
                          <a:noFill/>
                        </a:ln>
                        <a:solidFill>
                          <a:srgbClr val="4141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tc>
                <a:tc>
                  <a:txBody>
                    <a:bodyPr/>
                    <a:lstStyle>
                      <a:lvl1pPr marL="342900" indent="-342900" eaLnBrk="0" hangingPunct="0">
                        <a:spcBef>
                          <a:spcPct val="20000"/>
                        </a:spcBef>
                        <a:buClr>
                          <a:schemeClr val="accent1"/>
                        </a:buClr>
                        <a:buSzPct val="65000"/>
                        <a:buFont typeface="Wingdings" panose="05000000000000000000" pitchFamily="2" charset="2"/>
                        <a:defRPr sz="2800">
                          <a:solidFill>
                            <a:schemeClr val="tx1"/>
                          </a:solidFill>
                          <a:latin typeface="Arial" panose="020B0604020202020204" pitchFamily="34" charset="0"/>
                          <a:ea typeface="SimSun" panose="02010600030101010101" pitchFamily="2" charset="-122"/>
                        </a:defRPr>
                      </a:lvl1pPr>
                      <a:lvl2pPr marL="669925" indent="-325438" eaLnBrk="0" hangingPunct="0">
                        <a:spcBef>
                          <a:spcPct val="20000"/>
                        </a:spcBef>
                        <a:buClr>
                          <a:schemeClr val="accent2"/>
                        </a:buClr>
                        <a:buSzPct val="60000"/>
                        <a:buFont typeface="Wingdings" panose="05000000000000000000" pitchFamily="2" charset="2"/>
                        <a:defRPr sz="2400">
                          <a:solidFill>
                            <a:schemeClr val="tx1"/>
                          </a:solidFill>
                          <a:latin typeface="Arial" panose="020B0604020202020204" pitchFamily="34" charset="0"/>
                          <a:ea typeface="SimSun" panose="02010600030101010101" pitchFamily="2" charset="-122"/>
                        </a:defRPr>
                      </a:lvl2pPr>
                      <a:lvl3pPr marL="1022350" indent="-350838"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SimSun" panose="02010600030101010101" pitchFamily="2" charset="-122"/>
                        </a:defRPr>
                      </a:lvl3pPr>
                      <a:lvl4pPr marL="1023938"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4pPr>
                      <a:lvl5pPr marL="1341438"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5pPr>
                      <a:lvl6pPr marL="17986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2558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27130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1702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a:ln>
                            <a:noFill/>
                          </a:ln>
                          <a:solidFill>
                            <a:srgbClr val="4141FF"/>
                          </a:solidFill>
                          <a:effectLst/>
                        </a:rPr>
                        <a:t>2</a:t>
                      </a:r>
                      <a:endParaRPr kumimoji="0" lang="en-US" altLang="zh-CN" sz="1800" b="1" i="0" u="none" strike="noStrike" cap="none" normalizeH="0" baseline="0">
                        <a:ln>
                          <a:noFill/>
                        </a:ln>
                        <a:solidFill>
                          <a:srgbClr val="4141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tc>
                <a:tc>
                  <a:txBody>
                    <a:bodyPr/>
                    <a:lstStyle>
                      <a:lvl1pPr marL="342900" indent="-342900" eaLnBrk="0" hangingPunct="0">
                        <a:spcBef>
                          <a:spcPct val="20000"/>
                        </a:spcBef>
                        <a:buClr>
                          <a:schemeClr val="accent1"/>
                        </a:buClr>
                        <a:buSzPct val="65000"/>
                        <a:buFont typeface="Wingdings" panose="05000000000000000000" pitchFamily="2" charset="2"/>
                        <a:defRPr sz="2800">
                          <a:solidFill>
                            <a:schemeClr val="tx1"/>
                          </a:solidFill>
                          <a:latin typeface="Arial" panose="020B0604020202020204" pitchFamily="34" charset="0"/>
                          <a:ea typeface="SimSun" panose="02010600030101010101" pitchFamily="2" charset="-122"/>
                        </a:defRPr>
                      </a:lvl1pPr>
                      <a:lvl2pPr marL="669925" indent="-325438" eaLnBrk="0" hangingPunct="0">
                        <a:spcBef>
                          <a:spcPct val="20000"/>
                        </a:spcBef>
                        <a:buClr>
                          <a:schemeClr val="accent2"/>
                        </a:buClr>
                        <a:buSzPct val="60000"/>
                        <a:buFont typeface="Wingdings" panose="05000000000000000000" pitchFamily="2" charset="2"/>
                        <a:defRPr sz="2400">
                          <a:solidFill>
                            <a:schemeClr val="tx1"/>
                          </a:solidFill>
                          <a:latin typeface="Arial" panose="020B0604020202020204" pitchFamily="34" charset="0"/>
                          <a:ea typeface="SimSun" panose="02010600030101010101" pitchFamily="2" charset="-122"/>
                        </a:defRPr>
                      </a:lvl2pPr>
                      <a:lvl3pPr marL="1022350" indent="-350838"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SimSun" panose="02010600030101010101" pitchFamily="2" charset="-122"/>
                        </a:defRPr>
                      </a:lvl3pPr>
                      <a:lvl4pPr marL="1023938"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4pPr>
                      <a:lvl5pPr marL="1341438"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5pPr>
                      <a:lvl6pPr marL="17986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2558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27130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1702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a:ln>
                            <a:noFill/>
                          </a:ln>
                          <a:solidFill>
                            <a:srgbClr val="4141FF"/>
                          </a:solidFill>
                          <a:effectLst/>
                        </a:rPr>
                        <a:t>3</a:t>
                      </a:r>
                      <a:endParaRPr kumimoji="0" lang="en-US" altLang="zh-CN" sz="1800" b="1" i="0" u="none" strike="noStrike" cap="none" normalizeH="0" baseline="0">
                        <a:ln>
                          <a:noFill/>
                        </a:ln>
                        <a:solidFill>
                          <a:srgbClr val="4141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tc>
                <a:extLst>
                  <a:ext uri="{0D108BD9-81ED-4DB2-BD59-A6C34878D82A}">
                    <a16:rowId xmlns:a16="http://schemas.microsoft.com/office/drawing/2014/main" val="2387739738"/>
                  </a:ext>
                </a:extLst>
              </a:tr>
              <a:tr h="361686">
                <a:tc>
                  <a:txBody>
                    <a:bodyPr/>
                    <a:lstStyle>
                      <a:lvl1pPr marL="342900" indent="-342900" eaLnBrk="0" hangingPunct="0">
                        <a:spcBef>
                          <a:spcPct val="20000"/>
                        </a:spcBef>
                        <a:buClr>
                          <a:schemeClr val="accent1"/>
                        </a:buClr>
                        <a:buSzPct val="65000"/>
                        <a:buFont typeface="Wingdings" panose="05000000000000000000" pitchFamily="2" charset="2"/>
                        <a:defRPr sz="2800">
                          <a:solidFill>
                            <a:schemeClr val="tx1"/>
                          </a:solidFill>
                          <a:latin typeface="Arial" panose="020B0604020202020204" pitchFamily="34" charset="0"/>
                          <a:ea typeface="SimSun" panose="02010600030101010101" pitchFamily="2" charset="-122"/>
                        </a:defRPr>
                      </a:lvl1pPr>
                      <a:lvl2pPr marL="669925" indent="-325438" eaLnBrk="0" hangingPunct="0">
                        <a:spcBef>
                          <a:spcPct val="20000"/>
                        </a:spcBef>
                        <a:buClr>
                          <a:schemeClr val="accent2"/>
                        </a:buClr>
                        <a:buSzPct val="60000"/>
                        <a:buFont typeface="Wingdings" panose="05000000000000000000" pitchFamily="2" charset="2"/>
                        <a:defRPr sz="2400">
                          <a:solidFill>
                            <a:schemeClr val="tx1"/>
                          </a:solidFill>
                          <a:latin typeface="Arial" panose="020B0604020202020204" pitchFamily="34" charset="0"/>
                          <a:ea typeface="SimSun" panose="02010600030101010101" pitchFamily="2" charset="-122"/>
                        </a:defRPr>
                      </a:lvl2pPr>
                      <a:lvl3pPr marL="1022350" indent="-350838"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SimSun" panose="02010600030101010101" pitchFamily="2" charset="-122"/>
                        </a:defRPr>
                      </a:lvl3pPr>
                      <a:lvl4pPr marL="1023938"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4pPr>
                      <a:lvl5pPr marL="1341438"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5pPr>
                      <a:lvl6pPr marL="17986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2558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27130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1702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a:ln>
                            <a:noFill/>
                          </a:ln>
                          <a:solidFill>
                            <a:srgbClr val="4141FF"/>
                          </a:solidFill>
                          <a:effectLst/>
                        </a:rPr>
                        <a:t>B</a:t>
                      </a:r>
                      <a:endParaRPr kumimoji="0" lang="en-US" altLang="zh-CN" sz="1800" b="1" i="0" u="none" strike="noStrike" cap="none" normalizeH="0" baseline="0">
                        <a:ln>
                          <a:noFill/>
                        </a:ln>
                        <a:solidFill>
                          <a:srgbClr val="4141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tc>
                <a:tc>
                  <a:txBody>
                    <a:bodyPr/>
                    <a:lstStyle>
                      <a:lvl1pPr marL="342900" indent="-342900" eaLnBrk="0" hangingPunct="0">
                        <a:spcBef>
                          <a:spcPct val="20000"/>
                        </a:spcBef>
                        <a:buClr>
                          <a:schemeClr val="accent1"/>
                        </a:buClr>
                        <a:buSzPct val="65000"/>
                        <a:buFont typeface="Wingdings" panose="05000000000000000000" pitchFamily="2" charset="2"/>
                        <a:defRPr sz="2800">
                          <a:solidFill>
                            <a:schemeClr val="tx1"/>
                          </a:solidFill>
                          <a:latin typeface="Arial" panose="020B0604020202020204" pitchFamily="34" charset="0"/>
                          <a:ea typeface="SimSun" panose="02010600030101010101" pitchFamily="2" charset="-122"/>
                        </a:defRPr>
                      </a:lvl1pPr>
                      <a:lvl2pPr marL="669925" indent="-325438" eaLnBrk="0" hangingPunct="0">
                        <a:spcBef>
                          <a:spcPct val="20000"/>
                        </a:spcBef>
                        <a:buClr>
                          <a:schemeClr val="accent2"/>
                        </a:buClr>
                        <a:buSzPct val="60000"/>
                        <a:buFont typeface="Wingdings" panose="05000000000000000000" pitchFamily="2" charset="2"/>
                        <a:defRPr sz="2400">
                          <a:solidFill>
                            <a:schemeClr val="tx1"/>
                          </a:solidFill>
                          <a:latin typeface="Arial" panose="020B0604020202020204" pitchFamily="34" charset="0"/>
                          <a:ea typeface="SimSun" panose="02010600030101010101" pitchFamily="2" charset="-122"/>
                        </a:defRPr>
                      </a:lvl2pPr>
                      <a:lvl3pPr marL="1022350" indent="-350838"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SimSun" panose="02010600030101010101" pitchFamily="2" charset="-122"/>
                        </a:defRPr>
                      </a:lvl3pPr>
                      <a:lvl4pPr marL="1023938"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4pPr>
                      <a:lvl5pPr marL="1341438"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5pPr>
                      <a:lvl6pPr marL="17986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2558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27130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1702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a:ln>
                            <a:noFill/>
                          </a:ln>
                          <a:solidFill>
                            <a:srgbClr val="4141FF"/>
                          </a:solidFill>
                          <a:effectLst/>
                        </a:rPr>
                        <a:t>1</a:t>
                      </a:r>
                      <a:endParaRPr kumimoji="0" lang="en-US" altLang="zh-CN" sz="1800" b="1" i="0" u="none" strike="noStrike" cap="none" normalizeH="0" baseline="0">
                        <a:ln>
                          <a:noFill/>
                        </a:ln>
                        <a:solidFill>
                          <a:srgbClr val="4141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tc>
                <a:tc>
                  <a:txBody>
                    <a:bodyPr/>
                    <a:lstStyle>
                      <a:lvl1pPr marL="342900" indent="-342900" eaLnBrk="0" hangingPunct="0">
                        <a:spcBef>
                          <a:spcPct val="20000"/>
                        </a:spcBef>
                        <a:buClr>
                          <a:schemeClr val="accent1"/>
                        </a:buClr>
                        <a:buSzPct val="65000"/>
                        <a:buFont typeface="Wingdings" panose="05000000000000000000" pitchFamily="2" charset="2"/>
                        <a:defRPr sz="2800">
                          <a:solidFill>
                            <a:schemeClr val="tx1"/>
                          </a:solidFill>
                          <a:latin typeface="Arial" panose="020B0604020202020204" pitchFamily="34" charset="0"/>
                          <a:ea typeface="SimSun" panose="02010600030101010101" pitchFamily="2" charset="-122"/>
                        </a:defRPr>
                      </a:lvl1pPr>
                      <a:lvl2pPr marL="669925" indent="-325438" eaLnBrk="0" hangingPunct="0">
                        <a:spcBef>
                          <a:spcPct val="20000"/>
                        </a:spcBef>
                        <a:buClr>
                          <a:schemeClr val="accent2"/>
                        </a:buClr>
                        <a:buSzPct val="60000"/>
                        <a:buFont typeface="Wingdings" panose="05000000000000000000" pitchFamily="2" charset="2"/>
                        <a:defRPr sz="2400">
                          <a:solidFill>
                            <a:schemeClr val="tx1"/>
                          </a:solidFill>
                          <a:latin typeface="Arial" panose="020B0604020202020204" pitchFamily="34" charset="0"/>
                          <a:ea typeface="SimSun" panose="02010600030101010101" pitchFamily="2" charset="-122"/>
                        </a:defRPr>
                      </a:lvl2pPr>
                      <a:lvl3pPr marL="1022350" indent="-350838"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SimSun" panose="02010600030101010101" pitchFamily="2" charset="-122"/>
                        </a:defRPr>
                      </a:lvl3pPr>
                      <a:lvl4pPr marL="1023938"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4pPr>
                      <a:lvl5pPr marL="1341438"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5pPr>
                      <a:lvl6pPr marL="17986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2558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27130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1702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a:ln>
                            <a:noFill/>
                          </a:ln>
                          <a:solidFill>
                            <a:srgbClr val="4141FF"/>
                          </a:solidFill>
                          <a:effectLst/>
                        </a:rPr>
                        <a:t>0</a:t>
                      </a:r>
                      <a:endParaRPr kumimoji="0" lang="en-US" altLang="zh-CN" sz="1800" b="1" i="0" u="none" strike="noStrike" cap="none" normalizeH="0" baseline="0">
                        <a:ln>
                          <a:noFill/>
                        </a:ln>
                        <a:solidFill>
                          <a:srgbClr val="4141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tc>
                <a:tc>
                  <a:txBody>
                    <a:bodyPr/>
                    <a:lstStyle>
                      <a:lvl1pPr marL="342900" indent="-342900" eaLnBrk="0" hangingPunct="0">
                        <a:spcBef>
                          <a:spcPct val="20000"/>
                        </a:spcBef>
                        <a:buClr>
                          <a:schemeClr val="accent1"/>
                        </a:buClr>
                        <a:buSzPct val="65000"/>
                        <a:buFont typeface="Wingdings" panose="05000000000000000000" pitchFamily="2" charset="2"/>
                        <a:defRPr sz="2800">
                          <a:solidFill>
                            <a:schemeClr val="tx1"/>
                          </a:solidFill>
                          <a:latin typeface="Arial" panose="020B0604020202020204" pitchFamily="34" charset="0"/>
                          <a:ea typeface="SimSun" panose="02010600030101010101" pitchFamily="2" charset="-122"/>
                        </a:defRPr>
                      </a:lvl1pPr>
                      <a:lvl2pPr marL="669925" indent="-325438" eaLnBrk="0" hangingPunct="0">
                        <a:spcBef>
                          <a:spcPct val="20000"/>
                        </a:spcBef>
                        <a:buClr>
                          <a:schemeClr val="accent2"/>
                        </a:buClr>
                        <a:buSzPct val="60000"/>
                        <a:buFont typeface="Wingdings" panose="05000000000000000000" pitchFamily="2" charset="2"/>
                        <a:defRPr sz="2400">
                          <a:solidFill>
                            <a:schemeClr val="tx1"/>
                          </a:solidFill>
                          <a:latin typeface="Arial" panose="020B0604020202020204" pitchFamily="34" charset="0"/>
                          <a:ea typeface="SimSun" panose="02010600030101010101" pitchFamily="2" charset="-122"/>
                        </a:defRPr>
                      </a:lvl2pPr>
                      <a:lvl3pPr marL="1022350" indent="-350838"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SimSun" panose="02010600030101010101" pitchFamily="2" charset="-122"/>
                        </a:defRPr>
                      </a:lvl3pPr>
                      <a:lvl4pPr marL="1023938"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4pPr>
                      <a:lvl5pPr marL="1341438"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5pPr>
                      <a:lvl6pPr marL="17986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2558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27130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1702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a:ln>
                            <a:noFill/>
                          </a:ln>
                          <a:solidFill>
                            <a:srgbClr val="4141FF"/>
                          </a:solidFill>
                          <a:effectLst/>
                        </a:rPr>
                        <a:t>2</a:t>
                      </a:r>
                      <a:endParaRPr kumimoji="0" lang="en-US" altLang="zh-CN" sz="1800" b="1" i="0" u="none" strike="noStrike" cap="none" normalizeH="0" baseline="0">
                        <a:ln>
                          <a:noFill/>
                        </a:ln>
                        <a:solidFill>
                          <a:srgbClr val="4141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tc>
                <a:tc>
                  <a:txBody>
                    <a:bodyPr/>
                    <a:lstStyle>
                      <a:lvl1pPr marL="342900" indent="-342900" eaLnBrk="0" hangingPunct="0">
                        <a:spcBef>
                          <a:spcPct val="20000"/>
                        </a:spcBef>
                        <a:buClr>
                          <a:schemeClr val="accent1"/>
                        </a:buClr>
                        <a:buSzPct val="65000"/>
                        <a:buFont typeface="Wingdings" panose="05000000000000000000" pitchFamily="2" charset="2"/>
                        <a:defRPr sz="2800">
                          <a:solidFill>
                            <a:schemeClr val="tx1"/>
                          </a:solidFill>
                          <a:latin typeface="Arial" panose="020B0604020202020204" pitchFamily="34" charset="0"/>
                          <a:ea typeface="SimSun" panose="02010600030101010101" pitchFamily="2" charset="-122"/>
                        </a:defRPr>
                      </a:lvl1pPr>
                      <a:lvl2pPr marL="669925" indent="-325438" eaLnBrk="0" hangingPunct="0">
                        <a:spcBef>
                          <a:spcPct val="20000"/>
                        </a:spcBef>
                        <a:buClr>
                          <a:schemeClr val="accent2"/>
                        </a:buClr>
                        <a:buSzPct val="60000"/>
                        <a:buFont typeface="Wingdings" panose="05000000000000000000" pitchFamily="2" charset="2"/>
                        <a:defRPr sz="2400">
                          <a:solidFill>
                            <a:schemeClr val="tx1"/>
                          </a:solidFill>
                          <a:latin typeface="Arial" panose="020B0604020202020204" pitchFamily="34" charset="0"/>
                          <a:ea typeface="SimSun" panose="02010600030101010101" pitchFamily="2" charset="-122"/>
                        </a:defRPr>
                      </a:lvl2pPr>
                      <a:lvl3pPr marL="1022350" indent="-350838"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SimSun" panose="02010600030101010101" pitchFamily="2" charset="-122"/>
                        </a:defRPr>
                      </a:lvl3pPr>
                      <a:lvl4pPr marL="1023938"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4pPr>
                      <a:lvl5pPr marL="1341438"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5pPr>
                      <a:lvl6pPr marL="17986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2558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27130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1702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a:ln>
                            <a:noFill/>
                          </a:ln>
                          <a:solidFill>
                            <a:srgbClr val="4141FF"/>
                          </a:solidFill>
                          <a:effectLst/>
                        </a:rPr>
                        <a:t>4</a:t>
                      </a:r>
                      <a:endParaRPr kumimoji="0" lang="en-US" altLang="zh-CN" sz="1800" b="1" i="0" u="none" strike="noStrike" cap="none" normalizeH="0" baseline="0">
                        <a:ln>
                          <a:noFill/>
                        </a:ln>
                        <a:solidFill>
                          <a:srgbClr val="4141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tc>
                <a:tc>
                  <a:txBody>
                    <a:bodyPr/>
                    <a:lstStyle>
                      <a:lvl1pPr marL="342900" indent="-342900" eaLnBrk="0" hangingPunct="0">
                        <a:spcBef>
                          <a:spcPct val="20000"/>
                        </a:spcBef>
                        <a:buClr>
                          <a:schemeClr val="accent1"/>
                        </a:buClr>
                        <a:buSzPct val="65000"/>
                        <a:buFont typeface="Wingdings" panose="05000000000000000000" pitchFamily="2" charset="2"/>
                        <a:defRPr sz="2800">
                          <a:solidFill>
                            <a:schemeClr val="tx1"/>
                          </a:solidFill>
                          <a:latin typeface="Arial" panose="020B0604020202020204" pitchFamily="34" charset="0"/>
                          <a:ea typeface="SimSun" panose="02010600030101010101" pitchFamily="2" charset="-122"/>
                        </a:defRPr>
                      </a:lvl1pPr>
                      <a:lvl2pPr marL="669925" indent="-325438" eaLnBrk="0" hangingPunct="0">
                        <a:spcBef>
                          <a:spcPct val="20000"/>
                        </a:spcBef>
                        <a:buClr>
                          <a:schemeClr val="accent2"/>
                        </a:buClr>
                        <a:buSzPct val="60000"/>
                        <a:buFont typeface="Wingdings" panose="05000000000000000000" pitchFamily="2" charset="2"/>
                        <a:defRPr sz="2400">
                          <a:solidFill>
                            <a:schemeClr val="tx1"/>
                          </a:solidFill>
                          <a:latin typeface="Arial" panose="020B0604020202020204" pitchFamily="34" charset="0"/>
                          <a:ea typeface="SimSun" panose="02010600030101010101" pitchFamily="2" charset="-122"/>
                        </a:defRPr>
                      </a:lvl2pPr>
                      <a:lvl3pPr marL="1022350" indent="-350838"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SimSun" panose="02010600030101010101" pitchFamily="2" charset="-122"/>
                        </a:defRPr>
                      </a:lvl3pPr>
                      <a:lvl4pPr marL="1023938"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4pPr>
                      <a:lvl5pPr marL="1341438"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5pPr>
                      <a:lvl6pPr marL="17986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2558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27130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1702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a:ln>
                            <a:noFill/>
                          </a:ln>
                          <a:solidFill>
                            <a:srgbClr val="4141FF"/>
                          </a:solidFill>
                          <a:effectLst/>
                        </a:rPr>
                        <a:t>3</a:t>
                      </a:r>
                      <a:endParaRPr kumimoji="0" lang="en-US" altLang="zh-CN" sz="1800" b="1" i="0" u="none" strike="noStrike" cap="none" normalizeH="0" baseline="0">
                        <a:ln>
                          <a:noFill/>
                        </a:ln>
                        <a:solidFill>
                          <a:srgbClr val="4141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tc>
                <a:extLst>
                  <a:ext uri="{0D108BD9-81ED-4DB2-BD59-A6C34878D82A}">
                    <a16:rowId xmlns:a16="http://schemas.microsoft.com/office/drawing/2014/main" val="1338775293"/>
                  </a:ext>
                </a:extLst>
              </a:tr>
              <a:tr h="361686">
                <a:tc>
                  <a:txBody>
                    <a:bodyPr/>
                    <a:lstStyle>
                      <a:lvl1pPr marL="342900" indent="-342900" eaLnBrk="0" hangingPunct="0">
                        <a:spcBef>
                          <a:spcPct val="20000"/>
                        </a:spcBef>
                        <a:buClr>
                          <a:schemeClr val="accent1"/>
                        </a:buClr>
                        <a:buSzPct val="65000"/>
                        <a:buFont typeface="Wingdings" panose="05000000000000000000" pitchFamily="2" charset="2"/>
                        <a:defRPr sz="2800">
                          <a:solidFill>
                            <a:schemeClr val="tx1"/>
                          </a:solidFill>
                          <a:latin typeface="Arial" panose="020B0604020202020204" pitchFamily="34" charset="0"/>
                          <a:ea typeface="SimSun" panose="02010600030101010101" pitchFamily="2" charset="-122"/>
                        </a:defRPr>
                      </a:lvl1pPr>
                      <a:lvl2pPr marL="669925" indent="-325438" eaLnBrk="0" hangingPunct="0">
                        <a:spcBef>
                          <a:spcPct val="20000"/>
                        </a:spcBef>
                        <a:buClr>
                          <a:schemeClr val="accent2"/>
                        </a:buClr>
                        <a:buSzPct val="60000"/>
                        <a:buFont typeface="Wingdings" panose="05000000000000000000" pitchFamily="2" charset="2"/>
                        <a:defRPr sz="2400">
                          <a:solidFill>
                            <a:schemeClr val="tx1"/>
                          </a:solidFill>
                          <a:latin typeface="Arial" panose="020B0604020202020204" pitchFamily="34" charset="0"/>
                          <a:ea typeface="SimSun" panose="02010600030101010101" pitchFamily="2" charset="-122"/>
                        </a:defRPr>
                      </a:lvl2pPr>
                      <a:lvl3pPr marL="1022350" indent="-350838"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SimSun" panose="02010600030101010101" pitchFamily="2" charset="-122"/>
                        </a:defRPr>
                      </a:lvl3pPr>
                      <a:lvl4pPr marL="1023938"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4pPr>
                      <a:lvl5pPr marL="1341438"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5pPr>
                      <a:lvl6pPr marL="17986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2558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27130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1702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a:ln>
                            <a:noFill/>
                          </a:ln>
                          <a:solidFill>
                            <a:srgbClr val="4141FF"/>
                          </a:solidFill>
                          <a:effectLst/>
                        </a:rPr>
                        <a:t>C</a:t>
                      </a:r>
                      <a:endParaRPr kumimoji="0" lang="en-US" altLang="zh-CN" sz="1800" b="1" i="0" u="none" strike="noStrike" cap="none" normalizeH="0" baseline="0">
                        <a:ln>
                          <a:noFill/>
                        </a:ln>
                        <a:solidFill>
                          <a:srgbClr val="4141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tc>
                <a:tc>
                  <a:txBody>
                    <a:bodyPr/>
                    <a:lstStyle>
                      <a:lvl1pPr marL="342900" indent="-342900" eaLnBrk="0" hangingPunct="0">
                        <a:spcBef>
                          <a:spcPct val="20000"/>
                        </a:spcBef>
                        <a:buClr>
                          <a:schemeClr val="accent1"/>
                        </a:buClr>
                        <a:buSzPct val="65000"/>
                        <a:buFont typeface="Wingdings" panose="05000000000000000000" pitchFamily="2" charset="2"/>
                        <a:defRPr sz="2800">
                          <a:solidFill>
                            <a:schemeClr val="tx1"/>
                          </a:solidFill>
                          <a:latin typeface="Arial" panose="020B0604020202020204" pitchFamily="34" charset="0"/>
                          <a:ea typeface="SimSun" panose="02010600030101010101" pitchFamily="2" charset="-122"/>
                        </a:defRPr>
                      </a:lvl1pPr>
                      <a:lvl2pPr marL="669925" indent="-325438" eaLnBrk="0" hangingPunct="0">
                        <a:spcBef>
                          <a:spcPct val="20000"/>
                        </a:spcBef>
                        <a:buClr>
                          <a:schemeClr val="accent2"/>
                        </a:buClr>
                        <a:buSzPct val="60000"/>
                        <a:buFont typeface="Wingdings" panose="05000000000000000000" pitchFamily="2" charset="2"/>
                        <a:defRPr sz="2400">
                          <a:solidFill>
                            <a:schemeClr val="tx1"/>
                          </a:solidFill>
                          <a:latin typeface="Arial" panose="020B0604020202020204" pitchFamily="34" charset="0"/>
                          <a:ea typeface="SimSun" panose="02010600030101010101" pitchFamily="2" charset="-122"/>
                        </a:defRPr>
                      </a:lvl2pPr>
                      <a:lvl3pPr marL="1022350" indent="-350838"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SimSun" panose="02010600030101010101" pitchFamily="2" charset="-122"/>
                        </a:defRPr>
                      </a:lvl3pPr>
                      <a:lvl4pPr marL="1023938"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4pPr>
                      <a:lvl5pPr marL="1341438"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5pPr>
                      <a:lvl6pPr marL="17986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2558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27130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1702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a:ln>
                            <a:noFill/>
                          </a:ln>
                          <a:solidFill>
                            <a:srgbClr val="4141FF"/>
                          </a:solidFill>
                          <a:effectLst/>
                        </a:rPr>
                        <a:t>2</a:t>
                      </a:r>
                      <a:endParaRPr kumimoji="0" lang="en-US" altLang="zh-CN" sz="1800" b="1" i="0" u="none" strike="noStrike" cap="none" normalizeH="0" baseline="0">
                        <a:ln>
                          <a:noFill/>
                        </a:ln>
                        <a:solidFill>
                          <a:srgbClr val="4141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tc>
                <a:tc>
                  <a:txBody>
                    <a:bodyPr/>
                    <a:lstStyle>
                      <a:lvl1pPr marL="342900" indent="-342900" eaLnBrk="0" hangingPunct="0">
                        <a:spcBef>
                          <a:spcPct val="20000"/>
                        </a:spcBef>
                        <a:buClr>
                          <a:schemeClr val="accent1"/>
                        </a:buClr>
                        <a:buSzPct val="65000"/>
                        <a:buFont typeface="Wingdings" panose="05000000000000000000" pitchFamily="2" charset="2"/>
                        <a:defRPr sz="2800">
                          <a:solidFill>
                            <a:schemeClr val="tx1"/>
                          </a:solidFill>
                          <a:latin typeface="Arial" panose="020B0604020202020204" pitchFamily="34" charset="0"/>
                          <a:ea typeface="SimSun" panose="02010600030101010101" pitchFamily="2" charset="-122"/>
                        </a:defRPr>
                      </a:lvl1pPr>
                      <a:lvl2pPr marL="669925" indent="-325438" eaLnBrk="0" hangingPunct="0">
                        <a:spcBef>
                          <a:spcPct val="20000"/>
                        </a:spcBef>
                        <a:buClr>
                          <a:schemeClr val="accent2"/>
                        </a:buClr>
                        <a:buSzPct val="60000"/>
                        <a:buFont typeface="Wingdings" panose="05000000000000000000" pitchFamily="2" charset="2"/>
                        <a:defRPr sz="2400">
                          <a:solidFill>
                            <a:schemeClr val="tx1"/>
                          </a:solidFill>
                          <a:latin typeface="Arial" panose="020B0604020202020204" pitchFamily="34" charset="0"/>
                          <a:ea typeface="SimSun" panose="02010600030101010101" pitchFamily="2" charset="-122"/>
                        </a:defRPr>
                      </a:lvl2pPr>
                      <a:lvl3pPr marL="1022350" indent="-350838"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SimSun" panose="02010600030101010101" pitchFamily="2" charset="-122"/>
                        </a:defRPr>
                      </a:lvl3pPr>
                      <a:lvl4pPr marL="1023938"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4pPr>
                      <a:lvl5pPr marL="1341438"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5pPr>
                      <a:lvl6pPr marL="17986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2558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27130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1702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a:ln>
                            <a:noFill/>
                          </a:ln>
                          <a:solidFill>
                            <a:srgbClr val="4141FF"/>
                          </a:solidFill>
                          <a:effectLst/>
                        </a:rPr>
                        <a:t>2</a:t>
                      </a:r>
                      <a:endParaRPr kumimoji="0" lang="en-US" altLang="zh-CN" sz="1800" b="1" i="0" u="none" strike="noStrike" cap="none" normalizeH="0" baseline="0">
                        <a:ln>
                          <a:noFill/>
                        </a:ln>
                        <a:solidFill>
                          <a:srgbClr val="4141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tc>
                <a:tc>
                  <a:txBody>
                    <a:bodyPr/>
                    <a:lstStyle>
                      <a:lvl1pPr marL="342900" indent="-342900" eaLnBrk="0" hangingPunct="0">
                        <a:spcBef>
                          <a:spcPct val="20000"/>
                        </a:spcBef>
                        <a:buClr>
                          <a:schemeClr val="accent1"/>
                        </a:buClr>
                        <a:buSzPct val="65000"/>
                        <a:buFont typeface="Wingdings" panose="05000000000000000000" pitchFamily="2" charset="2"/>
                        <a:defRPr sz="2800">
                          <a:solidFill>
                            <a:schemeClr val="tx1"/>
                          </a:solidFill>
                          <a:latin typeface="Arial" panose="020B0604020202020204" pitchFamily="34" charset="0"/>
                          <a:ea typeface="SimSun" panose="02010600030101010101" pitchFamily="2" charset="-122"/>
                        </a:defRPr>
                      </a:lvl1pPr>
                      <a:lvl2pPr marL="669925" indent="-325438" eaLnBrk="0" hangingPunct="0">
                        <a:spcBef>
                          <a:spcPct val="20000"/>
                        </a:spcBef>
                        <a:buClr>
                          <a:schemeClr val="accent2"/>
                        </a:buClr>
                        <a:buSzPct val="60000"/>
                        <a:buFont typeface="Wingdings" panose="05000000000000000000" pitchFamily="2" charset="2"/>
                        <a:defRPr sz="2400">
                          <a:solidFill>
                            <a:schemeClr val="tx1"/>
                          </a:solidFill>
                          <a:latin typeface="Arial" panose="020B0604020202020204" pitchFamily="34" charset="0"/>
                          <a:ea typeface="SimSun" panose="02010600030101010101" pitchFamily="2" charset="-122"/>
                        </a:defRPr>
                      </a:lvl2pPr>
                      <a:lvl3pPr marL="1022350" indent="-350838"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SimSun" panose="02010600030101010101" pitchFamily="2" charset="-122"/>
                        </a:defRPr>
                      </a:lvl3pPr>
                      <a:lvl4pPr marL="1023938"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4pPr>
                      <a:lvl5pPr marL="1341438"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5pPr>
                      <a:lvl6pPr marL="17986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2558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27130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1702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a:ln>
                            <a:noFill/>
                          </a:ln>
                          <a:solidFill>
                            <a:srgbClr val="4141FF"/>
                          </a:solidFill>
                          <a:effectLst/>
                        </a:rPr>
                        <a:t>0</a:t>
                      </a:r>
                      <a:endParaRPr kumimoji="0" lang="en-US" altLang="zh-CN" sz="1800" b="1" i="0" u="none" strike="noStrike" cap="none" normalizeH="0" baseline="0">
                        <a:ln>
                          <a:noFill/>
                        </a:ln>
                        <a:solidFill>
                          <a:srgbClr val="4141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tc>
                <a:tc>
                  <a:txBody>
                    <a:bodyPr/>
                    <a:lstStyle>
                      <a:lvl1pPr marL="342900" indent="-342900" eaLnBrk="0" hangingPunct="0">
                        <a:spcBef>
                          <a:spcPct val="20000"/>
                        </a:spcBef>
                        <a:buClr>
                          <a:schemeClr val="accent1"/>
                        </a:buClr>
                        <a:buSzPct val="65000"/>
                        <a:buFont typeface="Wingdings" panose="05000000000000000000" pitchFamily="2" charset="2"/>
                        <a:defRPr sz="2800">
                          <a:solidFill>
                            <a:schemeClr val="tx1"/>
                          </a:solidFill>
                          <a:latin typeface="Arial" panose="020B0604020202020204" pitchFamily="34" charset="0"/>
                          <a:ea typeface="SimSun" panose="02010600030101010101" pitchFamily="2" charset="-122"/>
                        </a:defRPr>
                      </a:lvl1pPr>
                      <a:lvl2pPr marL="669925" indent="-325438" eaLnBrk="0" hangingPunct="0">
                        <a:spcBef>
                          <a:spcPct val="20000"/>
                        </a:spcBef>
                        <a:buClr>
                          <a:schemeClr val="accent2"/>
                        </a:buClr>
                        <a:buSzPct val="60000"/>
                        <a:buFont typeface="Wingdings" panose="05000000000000000000" pitchFamily="2" charset="2"/>
                        <a:defRPr sz="2400">
                          <a:solidFill>
                            <a:schemeClr val="tx1"/>
                          </a:solidFill>
                          <a:latin typeface="Arial" panose="020B0604020202020204" pitchFamily="34" charset="0"/>
                          <a:ea typeface="SimSun" panose="02010600030101010101" pitchFamily="2" charset="-122"/>
                        </a:defRPr>
                      </a:lvl2pPr>
                      <a:lvl3pPr marL="1022350" indent="-350838"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SimSun" panose="02010600030101010101" pitchFamily="2" charset="-122"/>
                        </a:defRPr>
                      </a:lvl3pPr>
                      <a:lvl4pPr marL="1023938"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4pPr>
                      <a:lvl5pPr marL="1341438"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5pPr>
                      <a:lvl6pPr marL="17986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2558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27130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1702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a:ln>
                            <a:noFill/>
                          </a:ln>
                          <a:solidFill>
                            <a:srgbClr val="4141FF"/>
                          </a:solidFill>
                          <a:effectLst/>
                        </a:rPr>
                        <a:t>1</a:t>
                      </a:r>
                      <a:endParaRPr kumimoji="0" lang="en-US" altLang="zh-CN" sz="1800" b="1" i="0" u="none" strike="noStrike" cap="none" normalizeH="0" baseline="0">
                        <a:ln>
                          <a:noFill/>
                        </a:ln>
                        <a:solidFill>
                          <a:srgbClr val="4141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tc>
                <a:tc>
                  <a:txBody>
                    <a:bodyPr/>
                    <a:lstStyle>
                      <a:lvl1pPr marL="342900" indent="-342900" eaLnBrk="0" hangingPunct="0">
                        <a:spcBef>
                          <a:spcPct val="20000"/>
                        </a:spcBef>
                        <a:buClr>
                          <a:schemeClr val="accent1"/>
                        </a:buClr>
                        <a:buSzPct val="65000"/>
                        <a:buFont typeface="Wingdings" panose="05000000000000000000" pitchFamily="2" charset="2"/>
                        <a:defRPr sz="2800">
                          <a:solidFill>
                            <a:schemeClr val="tx1"/>
                          </a:solidFill>
                          <a:latin typeface="Arial" panose="020B0604020202020204" pitchFamily="34" charset="0"/>
                          <a:ea typeface="SimSun" panose="02010600030101010101" pitchFamily="2" charset="-122"/>
                        </a:defRPr>
                      </a:lvl1pPr>
                      <a:lvl2pPr marL="669925" indent="-325438" eaLnBrk="0" hangingPunct="0">
                        <a:spcBef>
                          <a:spcPct val="20000"/>
                        </a:spcBef>
                        <a:buClr>
                          <a:schemeClr val="accent2"/>
                        </a:buClr>
                        <a:buSzPct val="60000"/>
                        <a:buFont typeface="Wingdings" panose="05000000000000000000" pitchFamily="2" charset="2"/>
                        <a:defRPr sz="2400">
                          <a:solidFill>
                            <a:schemeClr val="tx1"/>
                          </a:solidFill>
                          <a:latin typeface="Arial" panose="020B0604020202020204" pitchFamily="34" charset="0"/>
                          <a:ea typeface="SimSun" panose="02010600030101010101" pitchFamily="2" charset="-122"/>
                        </a:defRPr>
                      </a:lvl2pPr>
                      <a:lvl3pPr marL="1022350" indent="-350838"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SimSun" panose="02010600030101010101" pitchFamily="2" charset="-122"/>
                        </a:defRPr>
                      </a:lvl3pPr>
                      <a:lvl4pPr marL="1023938"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4pPr>
                      <a:lvl5pPr marL="1341438"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5pPr>
                      <a:lvl6pPr marL="17986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2558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27130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1702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a:ln>
                            <a:noFill/>
                          </a:ln>
                          <a:solidFill>
                            <a:srgbClr val="4141FF"/>
                          </a:solidFill>
                          <a:effectLst/>
                        </a:rPr>
                        <a:t>5</a:t>
                      </a:r>
                      <a:endParaRPr kumimoji="0" lang="en-US" altLang="zh-CN" sz="1800" b="1" i="0" u="none" strike="noStrike" cap="none" normalizeH="0" baseline="0">
                        <a:ln>
                          <a:noFill/>
                        </a:ln>
                        <a:solidFill>
                          <a:srgbClr val="4141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tc>
                <a:extLst>
                  <a:ext uri="{0D108BD9-81ED-4DB2-BD59-A6C34878D82A}">
                    <a16:rowId xmlns:a16="http://schemas.microsoft.com/office/drawing/2014/main" val="4290602386"/>
                  </a:ext>
                </a:extLst>
              </a:tr>
              <a:tr h="361686">
                <a:tc>
                  <a:txBody>
                    <a:bodyPr/>
                    <a:lstStyle>
                      <a:lvl1pPr marL="342900" indent="-342900" eaLnBrk="0" hangingPunct="0">
                        <a:spcBef>
                          <a:spcPct val="20000"/>
                        </a:spcBef>
                        <a:buClr>
                          <a:schemeClr val="accent1"/>
                        </a:buClr>
                        <a:buSzPct val="65000"/>
                        <a:buFont typeface="Wingdings" panose="05000000000000000000" pitchFamily="2" charset="2"/>
                        <a:defRPr sz="2800">
                          <a:solidFill>
                            <a:schemeClr val="tx1"/>
                          </a:solidFill>
                          <a:latin typeface="Arial" panose="020B0604020202020204" pitchFamily="34" charset="0"/>
                          <a:ea typeface="SimSun" panose="02010600030101010101" pitchFamily="2" charset="-122"/>
                        </a:defRPr>
                      </a:lvl1pPr>
                      <a:lvl2pPr marL="669925" indent="-325438" eaLnBrk="0" hangingPunct="0">
                        <a:spcBef>
                          <a:spcPct val="20000"/>
                        </a:spcBef>
                        <a:buClr>
                          <a:schemeClr val="accent2"/>
                        </a:buClr>
                        <a:buSzPct val="60000"/>
                        <a:buFont typeface="Wingdings" panose="05000000000000000000" pitchFamily="2" charset="2"/>
                        <a:defRPr sz="2400">
                          <a:solidFill>
                            <a:schemeClr val="tx1"/>
                          </a:solidFill>
                          <a:latin typeface="Arial" panose="020B0604020202020204" pitchFamily="34" charset="0"/>
                          <a:ea typeface="SimSun" panose="02010600030101010101" pitchFamily="2" charset="-122"/>
                        </a:defRPr>
                      </a:lvl2pPr>
                      <a:lvl3pPr marL="1022350" indent="-350838"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SimSun" panose="02010600030101010101" pitchFamily="2" charset="-122"/>
                        </a:defRPr>
                      </a:lvl3pPr>
                      <a:lvl4pPr marL="1023938"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4pPr>
                      <a:lvl5pPr marL="1341438"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5pPr>
                      <a:lvl6pPr marL="17986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2558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27130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1702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a:ln>
                            <a:noFill/>
                          </a:ln>
                          <a:solidFill>
                            <a:srgbClr val="4141FF"/>
                          </a:solidFill>
                          <a:effectLst/>
                        </a:rPr>
                        <a:t>D</a:t>
                      </a:r>
                      <a:endParaRPr kumimoji="0" lang="en-US" altLang="zh-CN" sz="1800" b="1" i="0" u="none" strike="noStrike" cap="none" normalizeH="0" baseline="0">
                        <a:ln>
                          <a:noFill/>
                        </a:ln>
                        <a:solidFill>
                          <a:srgbClr val="4141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tc>
                <a:tc>
                  <a:txBody>
                    <a:bodyPr/>
                    <a:lstStyle>
                      <a:lvl1pPr marL="342900" indent="-342900" eaLnBrk="0" hangingPunct="0">
                        <a:spcBef>
                          <a:spcPct val="20000"/>
                        </a:spcBef>
                        <a:buClr>
                          <a:schemeClr val="accent1"/>
                        </a:buClr>
                        <a:buSzPct val="65000"/>
                        <a:buFont typeface="Wingdings" panose="05000000000000000000" pitchFamily="2" charset="2"/>
                        <a:defRPr sz="2800">
                          <a:solidFill>
                            <a:schemeClr val="tx1"/>
                          </a:solidFill>
                          <a:latin typeface="Arial" panose="020B0604020202020204" pitchFamily="34" charset="0"/>
                          <a:ea typeface="SimSun" panose="02010600030101010101" pitchFamily="2" charset="-122"/>
                        </a:defRPr>
                      </a:lvl1pPr>
                      <a:lvl2pPr marL="669925" indent="-325438" eaLnBrk="0" hangingPunct="0">
                        <a:spcBef>
                          <a:spcPct val="20000"/>
                        </a:spcBef>
                        <a:buClr>
                          <a:schemeClr val="accent2"/>
                        </a:buClr>
                        <a:buSzPct val="60000"/>
                        <a:buFont typeface="Wingdings" panose="05000000000000000000" pitchFamily="2" charset="2"/>
                        <a:defRPr sz="2400">
                          <a:solidFill>
                            <a:schemeClr val="tx1"/>
                          </a:solidFill>
                          <a:latin typeface="Arial" panose="020B0604020202020204" pitchFamily="34" charset="0"/>
                          <a:ea typeface="SimSun" panose="02010600030101010101" pitchFamily="2" charset="-122"/>
                        </a:defRPr>
                      </a:lvl2pPr>
                      <a:lvl3pPr marL="1022350" indent="-350838"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SimSun" panose="02010600030101010101" pitchFamily="2" charset="-122"/>
                        </a:defRPr>
                      </a:lvl3pPr>
                      <a:lvl4pPr marL="1023938"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4pPr>
                      <a:lvl5pPr marL="1341438"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5pPr>
                      <a:lvl6pPr marL="17986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2558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27130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1702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a:ln>
                            <a:noFill/>
                          </a:ln>
                          <a:solidFill>
                            <a:srgbClr val="4141FF"/>
                          </a:solidFill>
                          <a:effectLst/>
                        </a:rPr>
                        <a:t>2</a:t>
                      </a:r>
                      <a:endParaRPr kumimoji="0" lang="en-US" altLang="zh-CN" sz="1800" b="1" i="0" u="none" strike="noStrike" cap="none" normalizeH="0" baseline="0">
                        <a:ln>
                          <a:noFill/>
                        </a:ln>
                        <a:solidFill>
                          <a:srgbClr val="4141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tc>
                <a:tc>
                  <a:txBody>
                    <a:bodyPr/>
                    <a:lstStyle>
                      <a:lvl1pPr marL="342900" indent="-342900" eaLnBrk="0" hangingPunct="0">
                        <a:spcBef>
                          <a:spcPct val="20000"/>
                        </a:spcBef>
                        <a:buClr>
                          <a:schemeClr val="accent1"/>
                        </a:buClr>
                        <a:buSzPct val="65000"/>
                        <a:buFont typeface="Wingdings" panose="05000000000000000000" pitchFamily="2" charset="2"/>
                        <a:defRPr sz="2800">
                          <a:solidFill>
                            <a:schemeClr val="tx1"/>
                          </a:solidFill>
                          <a:latin typeface="Arial" panose="020B0604020202020204" pitchFamily="34" charset="0"/>
                          <a:ea typeface="SimSun" panose="02010600030101010101" pitchFamily="2" charset="-122"/>
                        </a:defRPr>
                      </a:lvl1pPr>
                      <a:lvl2pPr marL="669925" indent="-325438" eaLnBrk="0" hangingPunct="0">
                        <a:spcBef>
                          <a:spcPct val="20000"/>
                        </a:spcBef>
                        <a:buClr>
                          <a:schemeClr val="accent2"/>
                        </a:buClr>
                        <a:buSzPct val="60000"/>
                        <a:buFont typeface="Wingdings" panose="05000000000000000000" pitchFamily="2" charset="2"/>
                        <a:defRPr sz="2400">
                          <a:solidFill>
                            <a:schemeClr val="tx1"/>
                          </a:solidFill>
                          <a:latin typeface="Arial" panose="020B0604020202020204" pitchFamily="34" charset="0"/>
                          <a:ea typeface="SimSun" panose="02010600030101010101" pitchFamily="2" charset="-122"/>
                        </a:defRPr>
                      </a:lvl2pPr>
                      <a:lvl3pPr marL="1022350" indent="-350838"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SimSun" panose="02010600030101010101" pitchFamily="2" charset="-122"/>
                        </a:defRPr>
                      </a:lvl3pPr>
                      <a:lvl4pPr marL="1023938"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4pPr>
                      <a:lvl5pPr marL="1341438"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5pPr>
                      <a:lvl6pPr marL="17986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2558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27130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1702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a:ln>
                            <a:noFill/>
                          </a:ln>
                          <a:solidFill>
                            <a:srgbClr val="4141FF"/>
                          </a:solidFill>
                          <a:effectLst/>
                        </a:rPr>
                        <a:t>4</a:t>
                      </a:r>
                      <a:endParaRPr kumimoji="0" lang="en-US" altLang="zh-CN" sz="1800" b="1" i="0" u="none" strike="noStrike" cap="none" normalizeH="0" baseline="0">
                        <a:ln>
                          <a:noFill/>
                        </a:ln>
                        <a:solidFill>
                          <a:srgbClr val="4141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tc>
                <a:tc>
                  <a:txBody>
                    <a:bodyPr/>
                    <a:lstStyle>
                      <a:lvl1pPr marL="342900" indent="-342900" eaLnBrk="0" hangingPunct="0">
                        <a:spcBef>
                          <a:spcPct val="20000"/>
                        </a:spcBef>
                        <a:buClr>
                          <a:schemeClr val="accent1"/>
                        </a:buClr>
                        <a:buSzPct val="65000"/>
                        <a:buFont typeface="Wingdings" panose="05000000000000000000" pitchFamily="2" charset="2"/>
                        <a:defRPr sz="2800">
                          <a:solidFill>
                            <a:schemeClr val="tx1"/>
                          </a:solidFill>
                          <a:latin typeface="Arial" panose="020B0604020202020204" pitchFamily="34" charset="0"/>
                          <a:ea typeface="SimSun" panose="02010600030101010101" pitchFamily="2" charset="-122"/>
                        </a:defRPr>
                      </a:lvl1pPr>
                      <a:lvl2pPr marL="669925" indent="-325438" eaLnBrk="0" hangingPunct="0">
                        <a:spcBef>
                          <a:spcPct val="20000"/>
                        </a:spcBef>
                        <a:buClr>
                          <a:schemeClr val="accent2"/>
                        </a:buClr>
                        <a:buSzPct val="60000"/>
                        <a:buFont typeface="Wingdings" panose="05000000000000000000" pitchFamily="2" charset="2"/>
                        <a:defRPr sz="2400">
                          <a:solidFill>
                            <a:schemeClr val="tx1"/>
                          </a:solidFill>
                          <a:latin typeface="Arial" panose="020B0604020202020204" pitchFamily="34" charset="0"/>
                          <a:ea typeface="SimSun" panose="02010600030101010101" pitchFamily="2" charset="-122"/>
                        </a:defRPr>
                      </a:lvl2pPr>
                      <a:lvl3pPr marL="1022350" indent="-350838"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SimSun" panose="02010600030101010101" pitchFamily="2" charset="-122"/>
                        </a:defRPr>
                      </a:lvl3pPr>
                      <a:lvl4pPr marL="1023938"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4pPr>
                      <a:lvl5pPr marL="1341438"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5pPr>
                      <a:lvl6pPr marL="17986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2558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27130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1702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a:ln>
                            <a:noFill/>
                          </a:ln>
                          <a:solidFill>
                            <a:srgbClr val="4141FF"/>
                          </a:solidFill>
                          <a:effectLst/>
                        </a:rPr>
                        <a:t>1</a:t>
                      </a:r>
                      <a:endParaRPr kumimoji="0" lang="en-US" altLang="zh-CN" sz="1800" b="1" i="0" u="none" strike="noStrike" cap="none" normalizeH="0" baseline="0">
                        <a:ln>
                          <a:noFill/>
                        </a:ln>
                        <a:solidFill>
                          <a:srgbClr val="4141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tc>
                <a:tc>
                  <a:txBody>
                    <a:bodyPr/>
                    <a:lstStyle>
                      <a:lvl1pPr marL="342900" indent="-342900" eaLnBrk="0" hangingPunct="0">
                        <a:spcBef>
                          <a:spcPct val="20000"/>
                        </a:spcBef>
                        <a:buClr>
                          <a:schemeClr val="accent1"/>
                        </a:buClr>
                        <a:buSzPct val="65000"/>
                        <a:buFont typeface="Wingdings" panose="05000000000000000000" pitchFamily="2" charset="2"/>
                        <a:defRPr sz="2800">
                          <a:solidFill>
                            <a:schemeClr val="tx1"/>
                          </a:solidFill>
                          <a:latin typeface="Arial" panose="020B0604020202020204" pitchFamily="34" charset="0"/>
                          <a:ea typeface="SimSun" panose="02010600030101010101" pitchFamily="2" charset="-122"/>
                        </a:defRPr>
                      </a:lvl1pPr>
                      <a:lvl2pPr marL="669925" indent="-325438" eaLnBrk="0" hangingPunct="0">
                        <a:spcBef>
                          <a:spcPct val="20000"/>
                        </a:spcBef>
                        <a:buClr>
                          <a:schemeClr val="accent2"/>
                        </a:buClr>
                        <a:buSzPct val="60000"/>
                        <a:buFont typeface="Wingdings" panose="05000000000000000000" pitchFamily="2" charset="2"/>
                        <a:defRPr sz="2400">
                          <a:solidFill>
                            <a:schemeClr val="tx1"/>
                          </a:solidFill>
                          <a:latin typeface="Arial" panose="020B0604020202020204" pitchFamily="34" charset="0"/>
                          <a:ea typeface="SimSun" panose="02010600030101010101" pitchFamily="2" charset="-122"/>
                        </a:defRPr>
                      </a:lvl2pPr>
                      <a:lvl3pPr marL="1022350" indent="-350838"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SimSun" panose="02010600030101010101" pitchFamily="2" charset="-122"/>
                        </a:defRPr>
                      </a:lvl3pPr>
                      <a:lvl4pPr marL="1023938"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4pPr>
                      <a:lvl5pPr marL="1341438"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5pPr>
                      <a:lvl6pPr marL="17986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2558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27130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1702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a:ln>
                            <a:noFill/>
                          </a:ln>
                          <a:solidFill>
                            <a:srgbClr val="4141FF"/>
                          </a:solidFill>
                          <a:effectLst/>
                        </a:rPr>
                        <a:t>0</a:t>
                      </a:r>
                      <a:endParaRPr kumimoji="0" lang="en-US" altLang="zh-CN" sz="1800" b="1" i="0" u="none" strike="noStrike" cap="none" normalizeH="0" baseline="0">
                        <a:ln>
                          <a:noFill/>
                        </a:ln>
                        <a:solidFill>
                          <a:srgbClr val="4141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tc>
                <a:tc>
                  <a:txBody>
                    <a:bodyPr/>
                    <a:lstStyle>
                      <a:lvl1pPr marL="342900" indent="-342900" eaLnBrk="0" hangingPunct="0">
                        <a:spcBef>
                          <a:spcPct val="20000"/>
                        </a:spcBef>
                        <a:buClr>
                          <a:schemeClr val="accent1"/>
                        </a:buClr>
                        <a:buSzPct val="65000"/>
                        <a:buFont typeface="Wingdings" panose="05000000000000000000" pitchFamily="2" charset="2"/>
                        <a:defRPr sz="2800">
                          <a:solidFill>
                            <a:schemeClr val="tx1"/>
                          </a:solidFill>
                          <a:latin typeface="Arial" panose="020B0604020202020204" pitchFamily="34" charset="0"/>
                          <a:ea typeface="SimSun" panose="02010600030101010101" pitchFamily="2" charset="-122"/>
                        </a:defRPr>
                      </a:lvl1pPr>
                      <a:lvl2pPr marL="669925" indent="-325438" eaLnBrk="0" hangingPunct="0">
                        <a:spcBef>
                          <a:spcPct val="20000"/>
                        </a:spcBef>
                        <a:buClr>
                          <a:schemeClr val="accent2"/>
                        </a:buClr>
                        <a:buSzPct val="60000"/>
                        <a:buFont typeface="Wingdings" panose="05000000000000000000" pitchFamily="2" charset="2"/>
                        <a:defRPr sz="2400">
                          <a:solidFill>
                            <a:schemeClr val="tx1"/>
                          </a:solidFill>
                          <a:latin typeface="Arial" panose="020B0604020202020204" pitchFamily="34" charset="0"/>
                          <a:ea typeface="SimSun" panose="02010600030101010101" pitchFamily="2" charset="-122"/>
                        </a:defRPr>
                      </a:lvl2pPr>
                      <a:lvl3pPr marL="1022350" indent="-350838"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SimSun" panose="02010600030101010101" pitchFamily="2" charset="-122"/>
                        </a:defRPr>
                      </a:lvl3pPr>
                      <a:lvl4pPr marL="1023938"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4pPr>
                      <a:lvl5pPr marL="1341438"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5pPr>
                      <a:lvl6pPr marL="17986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2558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27130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1702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a:ln>
                            <a:noFill/>
                          </a:ln>
                          <a:solidFill>
                            <a:srgbClr val="4141FF"/>
                          </a:solidFill>
                          <a:effectLst/>
                        </a:rPr>
                        <a:t>3</a:t>
                      </a:r>
                      <a:endParaRPr kumimoji="0" lang="en-US" altLang="zh-CN" sz="1800" b="1" i="0" u="none" strike="noStrike" cap="none" normalizeH="0" baseline="0">
                        <a:ln>
                          <a:noFill/>
                        </a:ln>
                        <a:solidFill>
                          <a:srgbClr val="4141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tc>
                <a:extLst>
                  <a:ext uri="{0D108BD9-81ED-4DB2-BD59-A6C34878D82A}">
                    <a16:rowId xmlns:a16="http://schemas.microsoft.com/office/drawing/2014/main" val="2471590177"/>
                  </a:ext>
                </a:extLst>
              </a:tr>
              <a:tr h="361686">
                <a:tc>
                  <a:txBody>
                    <a:bodyPr/>
                    <a:lstStyle>
                      <a:lvl1pPr marL="342900" indent="-342900" eaLnBrk="0" hangingPunct="0">
                        <a:spcBef>
                          <a:spcPct val="20000"/>
                        </a:spcBef>
                        <a:buClr>
                          <a:schemeClr val="accent1"/>
                        </a:buClr>
                        <a:buSzPct val="65000"/>
                        <a:buFont typeface="Wingdings" panose="05000000000000000000" pitchFamily="2" charset="2"/>
                        <a:defRPr sz="2800">
                          <a:solidFill>
                            <a:schemeClr val="tx1"/>
                          </a:solidFill>
                          <a:latin typeface="Arial" panose="020B0604020202020204" pitchFamily="34" charset="0"/>
                          <a:ea typeface="SimSun" panose="02010600030101010101" pitchFamily="2" charset="-122"/>
                        </a:defRPr>
                      </a:lvl1pPr>
                      <a:lvl2pPr marL="669925" indent="-325438" eaLnBrk="0" hangingPunct="0">
                        <a:spcBef>
                          <a:spcPct val="20000"/>
                        </a:spcBef>
                        <a:buClr>
                          <a:schemeClr val="accent2"/>
                        </a:buClr>
                        <a:buSzPct val="60000"/>
                        <a:buFont typeface="Wingdings" panose="05000000000000000000" pitchFamily="2" charset="2"/>
                        <a:defRPr sz="2400">
                          <a:solidFill>
                            <a:schemeClr val="tx1"/>
                          </a:solidFill>
                          <a:latin typeface="Arial" panose="020B0604020202020204" pitchFamily="34" charset="0"/>
                          <a:ea typeface="SimSun" panose="02010600030101010101" pitchFamily="2" charset="-122"/>
                        </a:defRPr>
                      </a:lvl2pPr>
                      <a:lvl3pPr marL="1022350" indent="-350838"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SimSun" panose="02010600030101010101" pitchFamily="2" charset="-122"/>
                        </a:defRPr>
                      </a:lvl3pPr>
                      <a:lvl4pPr marL="1023938"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4pPr>
                      <a:lvl5pPr marL="1341438"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5pPr>
                      <a:lvl6pPr marL="17986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2558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27130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1702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a:ln>
                            <a:noFill/>
                          </a:ln>
                          <a:solidFill>
                            <a:srgbClr val="4141FF"/>
                          </a:solidFill>
                          <a:effectLst/>
                        </a:rPr>
                        <a:t>E</a:t>
                      </a:r>
                      <a:endParaRPr kumimoji="0" lang="en-US" altLang="zh-CN" sz="1800" b="1" i="0" u="none" strike="noStrike" cap="none" normalizeH="0" baseline="0">
                        <a:ln>
                          <a:noFill/>
                        </a:ln>
                        <a:solidFill>
                          <a:srgbClr val="4141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tc>
                <a:tc>
                  <a:txBody>
                    <a:bodyPr/>
                    <a:lstStyle>
                      <a:lvl1pPr marL="342900" indent="-342900" eaLnBrk="0" hangingPunct="0">
                        <a:spcBef>
                          <a:spcPct val="20000"/>
                        </a:spcBef>
                        <a:buClr>
                          <a:schemeClr val="accent1"/>
                        </a:buClr>
                        <a:buSzPct val="65000"/>
                        <a:buFont typeface="Wingdings" panose="05000000000000000000" pitchFamily="2" charset="2"/>
                        <a:defRPr sz="2800">
                          <a:solidFill>
                            <a:schemeClr val="tx1"/>
                          </a:solidFill>
                          <a:latin typeface="Arial" panose="020B0604020202020204" pitchFamily="34" charset="0"/>
                          <a:ea typeface="SimSun" panose="02010600030101010101" pitchFamily="2" charset="-122"/>
                        </a:defRPr>
                      </a:lvl1pPr>
                      <a:lvl2pPr marL="669925" indent="-325438" eaLnBrk="0" hangingPunct="0">
                        <a:spcBef>
                          <a:spcPct val="20000"/>
                        </a:spcBef>
                        <a:buClr>
                          <a:schemeClr val="accent2"/>
                        </a:buClr>
                        <a:buSzPct val="60000"/>
                        <a:buFont typeface="Wingdings" panose="05000000000000000000" pitchFamily="2" charset="2"/>
                        <a:defRPr sz="2400">
                          <a:solidFill>
                            <a:schemeClr val="tx1"/>
                          </a:solidFill>
                          <a:latin typeface="Arial" panose="020B0604020202020204" pitchFamily="34" charset="0"/>
                          <a:ea typeface="SimSun" panose="02010600030101010101" pitchFamily="2" charset="-122"/>
                        </a:defRPr>
                      </a:lvl2pPr>
                      <a:lvl3pPr marL="1022350" indent="-350838"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SimSun" panose="02010600030101010101" pitchFamily="2" charset="-122"/>
                        </a:defRPr>
                      </a:lvl3pPr>
                      <a:lvl4pPr marL="1023938"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4pPr>
                      <a:lvl5pPr marL="1341438"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5pPr>
                      <a:lvl6pPr marL="17986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2558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27130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1702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a:ln>
                            <a:noFill/>
                          </a:ln>
                          <a:solidFill>
                            <a:srgbClr val="4141FF"/>
                          </a:solidFill>
                          <a:effectLst/>
                        </a:rPr>
                        <a:t>3</a:t>
                      </a:r>
                      <a:endParaRPr kumimoji="0" lang="en-US" altLang="zh-CN" sz="1800" b="1" i="0" u="none" strike="noStrike" cap="none" normalizeH="0" baseline="0">
                        <a:ln>
                          <a:noFill/>
                        </a:ln>
                        <a:solidFill>
                          <a:srgbClr val="4141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tc>
                <a:tc>
                  <a:txBody>
                    <a:bodyPr/>
                    <a:lstStyle>
                      <a:lvl1pPr marL="342900" indent="-342900" eaLnBrk="0" hangingPunct="0">
                        <a:spcBef>
                          <a:spcPct val="20000"/>
                        </a:spcBef>
                        <a:buClr>
                          <a:schemeClr val="accent1"/>
                        </a:buClr>
                        <a:buSzPct val="65000"/>
                        <a:buFont typeface="Wingdings" panose="05000000000000000000" pitchFamily="2" charset="2"/>
                        <a:defRPr sz="2800">
                          <a:solidFill>
                            <a:schemeClr val="tx1"/>
                          </a:solidFill>
                          <a:latin typeface="Arial" panose="020B0604020202020204" pitchFamily="34" charset="0"/>
                          <a:ea typeface="SimSun" panose="02010600030101010101" pitchFamily="2" charset="-122"/>
                        </a:defRPr>
                      </a:lvl1pPr>
                      <a:lvl2pPr marL="669925" indent="-325438" eaLnBrk="0" hangingPunct="0">
                        <a:spcBef>
                          <a:spcPct val="20000"/>
                        </a:spcBef>
                        <a:buClr>
                          <a:schemeClr val="accent2"/>
                        </a:buClr>
                        <a:buSzPct val="60000"/>
                        <a:buFont typeface="Wingdings" panose="05000000000000000000" pitchFamily="2" charset="2"/>
                        <a:defRPr sz="2400">
                          <a:solidFill>
                            <a:schemeClr val="tx1"/>
                          </a:solidFill>
                          <a:latin typeface="Arial" panose="020B0604020202020204" pitchFamily="34" charset="0"/>
                          <a:ea typeface="SimSun" panose="02010600030101010101" pitchFamily="2" charset="-122"/>
                        </a:defRPr>
                      </a:lvl2pPr>
                      <a:lvl3pPr marL="1022350" indent="-350838"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SimSun" panose="02010600030101010101" pitchFamily="2" charset="-122"/>
                        </a:defRPr>
                      </a:lvl3pPr>
                      <a:lvl4pPr marL="1023938"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4pPr>
                      <a:lvl5pPr marL="1341438"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5pPr>
                      <a:lvl6pPr marL="17986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2558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27130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1702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a:ln>
                            <a:noFill/>
                          </a:ln>
                          <a:solidFill>
                            <a:srgbClr val="4141FF"/>
                          </a:solidFill>
                          <a:effectLst/>
                        </a:rPr>
                        <a:t>3</a:t>
                      </a:r>
                      <a:endParaRPr kumimoji="0" lang="en-US" altLang="zh-CN" sz="1800" b="1" i="0" u="none" strike="noStrike" cap="none" normalizeH="0" baseline="0">
                        <a:ln>
                          <a:noFill/>
                        </a:ln>
                        <a:solidFill>
                          <a:srgbClr val="4141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tc>
                <a:tc>
                  <a:txBody>
                    <a:bodyPr/>
                    <a:lstStyle>
                      <a:lvl1pPr marL="342900" indent="-342900" eaLnBrk="0" hangingPunct="0">
                        <a:spcBef>
                          <a:spcPct val="20000"/>
                        </a:spcBef>
                        <a:buClr>
                          <a:schemeClr val="accent1"/>
                        </a:buClr>
                        <a:buSzPct val="65000"/>
                        <a:buFont typeface="Wingdings" panose="05000000000000000000" pitchFamily="2" charset="2"/>
                        <a:defRPr sz="2800">
                          <a:solidFill>
                            <a:schemeClr val="tx1"/>
                          </a:solidFill>
                          <a:latin typeface="Arial" panose="020B0604020202020204" pitchFamily="34" charset="0"/>
                          <a:ea typeface="SimSun" panose="02010600030101010101" pitchFamily="2" charset="-122"/>
                        </a:defRPr>
                      </a:lvl1pPr>
                      <a:lvl2pPr marL="669925" indent="-325438" eaLnBrk="0" hangingPunct="0">
                        <a:spcBef>
                          <a:spcPct val="20000"/>
                        </a:spcBef>
                        <a:buClr>
                          <a:schemeClr val="accent2"/>
                        </a:buClr>
                        <a:buSzPct val="60000"/>
                        <a:buFont typeface="Wingdings" panose="05000000000000000000" pitchFamily="2" charset="2"/>
                        <a:defRPr sz="2400">
                          <a:solidFill>
                            <a:schemeClr val="tx1"/>
                          </a:solidFill>
                          <a:latin typeface="Arial" panose="020B0604020202020204" pitchFamily="34" charset="0"/>
                          <a:ea typeface="SimSun" panose="02010600030101010101" pitchFamily="2" charset="-122"/>
                        </a:defRPr>
                      </a:lvl2pPr>
                      <a:lvl3pPr marL="1022350" indent="-350838"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SimSun" panose="02010600030101010101" pitchFamily="2" charset="-122"/>
                        </a:defRPr>
                      </a:lvl3pPr>
                      <a:lvl4pPr marL="1023938"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4pPr>
                      <a:lvl5pPr marL="1341438"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5pPr>
                      <a:lvl6pPr marL="17986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2558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27130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1702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a:ln>
                            <a:noFill/>
                          </a:ln>
                          <a:solidFill>
                            <a:srgbClr val="4141FF"/>
                          </a:solidFill>
                          <a:effectLst/>
                        </a:rPr>
                        <a:t>5</a:t>
                      </a:r>
                      <a:endParaRPr kumimoji="0" lang="en-US" altLang="zh-CN" sz="1800" b="1" i="0" u="none" strike="noStrike" cap="none" normalizeH="0" baseline="0">
                        <a:ln>
                          <a:noFill/>
                        </a:ln>
                        <a:solidFill>
                          <a:srgbClr val="4141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tc>
                <a:tc>
                  <a:txBody>
                    <a:bodyPr/>
                    <a:lstStyle>
                      <a:lvl1pPr marL="342900" indent="-342900" eaLnBrk="0" hangingPunct="0">
                        <a:spcBef>
                          <a:spcPct val="20000"/>
                        </a:spcBef>
                        <a:buClr>
                          <a:schemeClr val="accent1"/>
                        </a:buClr>
                        <a:buSzPct val="65000"/>
                        <a:buFont typeface="Wingdings" panose="05000000000000000000" pitchFamily="2" charset="2"/>
                        <a:defRPr sz="2800">
                          <a:solidFill>
                            <a:schemeClr val="tx1"/>
                          </a:solidFill>
                          <a:latin typeface="Arial" panose="020B0604020202020204" pitchFamily="34" charset="0"/>
                          <a:ea typeface="SimSun" panose="02010600030101010101" pitchFamily="2" charset="-122"/>
                        </a:defRPr>
                      </a:lvl1pPr>
                      <a:lvl2pPr marL="669925" indent="-325438" eaLnBrk="0" hangingPunct="0">
                        <a:spcBef>
                          <a:spcPct val="20000"/>
                        </a:spcBef>
                        <a:buClr>
                          <a:schemeClr val="accent2"/>
                        </a:buClr>
                        <a:buSzPct val="60000"/>
                        <a:buFont typeface="Wingdings" panose="05000000000000000000" pitchFamily="2" charset="2"/>
                        <a:defRPr sz="2400">
                          <a:solidFill>
                            <a:schemeClr val="tx1"/>
                          </a:solidFill>
                          <a:latin typeface="Arial" panose="020B0604020202020204" pitchFamily="34" charset="0"/>
                          <a:ea typeface="SimSun" panose="02010600030101010101" pitchFamily="2" charset="-122"/>
                        </a:defRPr>
                      </a:lvl2pPr>
                      <a:lvl3pPr marL="1022350" indent="-350838"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SimSun" panose="02010600030101010101" pitchFamily="2" charset="-122"/>
                        </a:defRPr>
                      </a:lvl3pPr>
                      <a:lvl4pPr marL="1023938"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4pPr>
                      <a:lvl5pPr marL="1341438"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5pPr>
                      <a:lvl6pPr marL="17986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2558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27130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1702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dirty="0">
                          <a:ln>
                            <a:noFill/>
                          </a:ln>
                          <a:solidFill>
                            <a:srgbClr val="4141FF"/>
                          </a:solidFill>
                          <a:effectLst/>
                        </a:rPr>
                        <a:t>3</a:t>
                      </a:r>
                      <a:endParaRPr kumimoji="0" lang="en-US" altLang="zh-CN" sz="1800" b="1" i="0" u="none" strike="noStrike" cap="none" normalizeH="0" baseline="0" dirty="0">
                        <a:ln>
                          <a:noFill/>
                        </a:ln>
                        <a:solidFill>
                          <a:srgbClr val="4141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tc>
                <a:tc>
                  <a:txBody>
                    <a:bodyPr/>
                    <a:lstStyle>
                      <a:lvl1pPr marL="342900" indent="-342900" eaLnBrk="0" hangingPunct="0">
                        <a:spcBef>
                          <a:spcPct val="20000"/>
                        </a:spcBef>
                        <a:buClr>
                          <a:schemeClr val="accent1"/>
                        </a:buClr>
                        <a:buSzPct val="65000"/>
                        <a:buFont typeface="Wingdings" panose="05000000000000000000" pitchFamily="2" charset="2"/>
                        <a:defRPr sz="2800">
                          <a:solidFill>
                            <a:schemeClr val="tx1"/>
                          </a:solidFill>
                          <a:latin typeface="Arial" panose="020B0604020202020204" pitchFamily="34" charset="0"/>
                          <a:ea typeface="SimSun" panose="02010600030101010101" pitchFamily="2" charset="-122"/>
                        </a:defRPr>
                      </a:lvl1pPr>
                      <a:lvl2pPr marL="669925" indent="-325438" eaLnBrk="0" hangingPunct="0">
                        <a:spcBef>
                          <a:spcPct val="20000"/>
                        </a:spcBef>
                        <a:buClr>
                          <a:schemeClr val="accent2"/>
                        </a:buClr>
                        <a:buSzPct val="60000"/>
                        <a:buFont typeface="Wingdings" panose="05000000000000000000" pitchFamily="2" charset="2"/>
                        <a:defRPr sz="2400">
                          <a:solidFill>
                            <a:schemeClr val="tx1"/>
                          </a:solidFill>
                          <a:latin typeface="Arial" panose="020B0604020202020204" pitchFamily="34" charset="0"/>
                          <a:ea typeface="SimSun" panose="02010600030101010101" pitchFamily="2" charset="-122"/>
                        </a:defRPr>
                      </a:lvl2pPr>
                      <a:lvl3pPr marL="1022350" indent="-350838"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SimSun" panose="02010600030101010101" pitchFamily="2" charset="-122"/>
                        </a:defRPr>
                      </a:lvl3pPr>
                      <a:lvl4pPr marL="1023938"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4pPr>
                      <a:lvl5pPr marL="1341438"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5pPr>
                      <a:lvl6pPr marL="17986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2558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27130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170238"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dirty="0">
                          <a:ln>
                            <a:noFill/>
                          </a:ln>
                          <a:solidFill>
                            <a:srgbClr val="4141FF"/>
                          </a:solidFill>
                          <a:effectLst/>
                        </a:rPr>
                        <a:t>0</a:t>
                      </a:r>
                      <a:endParaRPr kumimoji="0" lang="en-US" altLang="zh-CN" sz="1800" b="1" i="0" u="none" strike="noStrike" cap="none" normalizeH="0" baseline="0" dirty="0">
                        <a:ln>
                          <a:noFill/>
                        </a:ln>
                        <a:solidFill>
                          <a:srgbClr val="4141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tc>
                <a:extLst>
                  <a:ext uri="{0D108BD9-81ED-4DB2-BD59-A6C34878D82A}">
                    <a16:rowId xmlns:a16="http://schemas.microsoft.com/office/drawing/2014/main" val="419443107"/>
                  </a:ext>
                </a:extLst>
              </a:tr>
            </a:tbl>
          </a:graphicData>
        </a:graphic>
      </p:graphicFrame>
      <p:sp>
        <p:nvSpPr>
          <p:cNvPr id="223288" name="标题 1"/>
          <p:cNvSpPr>
            <a:spLocks/>
          </p:cNvSpPr>
          <p:nvPr/>
        </p:nvSpPr>
        <p:spPr bwMode="auto">
          <a:xfrm>
            <a:off x="457200" y="277813"/>
            <a:ext cx="82296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b="1">
                <a:solidFill>
                  <a:schemeClr val="tx2"/>
                </a:solidFill>
                <a:latin typeface="Garamond" panose="02020404030301010803" pitchFamily="18" charset="0"/>
                <a:ea typeface="SimSun" panose="02010600030101010101" pitchFamily="2" charset="-122"/>
              </a:defRPr>
            </a:lvl1pPr>
            <a:lvl2pPr eaLnBrk="0" hangingPunct="0">
              <a:defRPr sz="4200" b="1">
                <a:solidFill>
                  <a:schemeClr val="tx2"/>
                </a:solidFill>
                <a:latin typeface="Garamond" panose="02020404030301010803" pitchFamily="18" charset="0"/>
                <a:ea typeface="SimSun" panose="02010600030101010101" pitchFamily="2" charset="-122"/>
              </a:defRPr>
            </a:lvl2pPr>
            <a:lvl3pPr eaLnBrk="0" hangingPunct="0">
              <a:defRPr sz="4200" b="1">
                <a:solidFill>
                  <a:schemeClr val="tx2"/>
                </a:solidFill>
                <a:latin typeface="Garamond" panose="02020404030301010803" pitchFamily="18" charset="0"/>
                <a:ea typeface="SimSun" panose="02010600030101010101" pitchFamily="2" charset="-122"/>
              </a:defRPr>
            </a:lvl3pPr>
            <a:lvl4pPr eaLnBrk="0" hangingPunct="0">
              <a:defRPr sz="4200" b="1">
                <a:solidFill>
                  <a:schemeClr val="tx2"/>
                </a:solidFill>
                <a:latin typeface="Garamond" panose="02020404030301010803" pitchFamily="18" charset="0"/>
                <a:ea typeface="SimSun" panose="02010600030101010101" pitchFamily="2" charset="-122"/>
              </a:defRPr>
            </a:lvl4pPr>
            <a:lvl5pPr eaLnBrk="0" hangingPunct="0">
              <a:defRPr sz="4200" b="1">
                <a:solidFill>
                  <a:schemeClr val="tx2"/>
                </a:solidFill>
                <a:latin typeface="Garamond" panose="02020404030301010803" pitchFamily="18" charset="0"/>
                <a:ea typeface="SimSun" panose="02010600030101010101" pitchFamily="2" charset="-122"/>
              </a:defRPr>
            </a:lvl5pPr>
            <a:lvl6pPr marL="457200" eaLnBrk="0" fontAlgn="base" hangingPunct="0">
              <a:spcBef>
                <a:spcPct val="0"/>
              </a:spcBef>
              <a:spcAft>
                <a:spcPct val="0"/>
              </a:spcAft>
              <a:defRPr sz="4200" b="1">
                <a:solidFill>
                  <a:schemeClr val="tx2"/>
                </a:solidFill>
                <a:latin typeface="Garamond" panose="02020404030301010803" pitchFamily="18" charset="0"/>
                <a:ea typeface="SimSun" panose="02010600030101010101" pitchFamily="2" charset="-122"/>
              </a:defRPr>
            </a:lvl6pPr>
            <a:lvl7pPr marL="914400" eaLnBrk="0" fontAlgn="base" hangingPunct="0">
              <a:spcBef>
                <a:spcPct val="0"/>
              </a:spcBef>
              <a:spcAft>
                <a:spcPct val="0"/>
              </a:spcAft>
              <a:defRPr sz="4200" b="1">
                <a:solidFill>
                  <a:schemeClr val="tx2"/>
                </a:solidFill>
                <a:latin typeface="Garamond" panose="02020404030301010803" pitchFamily="18" charset="0"/>
                <a:ea typeface="SimSun" panose="02010600030101010101" pitchFamily="2" charset="-122"/>
              </a:defRPr>
            </a:lvl7pPr>
            <a:lvl8pPr marL="1371600" eaLnBrk="0" fontAlgn="base" hangingPunct="0">
              <a:spcBef>
                <a:spcPct val="0"/>
              </a:spcBef>
              <a:spcAft>
                <a:spcPct val="0"/>
              </a:spcAft>
              <a:defRPr sz="4200" b="1">
                <a:solidFill>
                  <a:schemeClr val="tx2"/>
                </a:solidFill>
                <a:latin typeface="Garamond" panose="02020404030301010803" pitchFamily="18" charset="0"/>
                <a:ea typeface="SimSun" panose="02010600030101010101" pitchFamily="2" charset="-122"/>
              </a:defRPr>
            </a:lvl8pPr>
            <a:lvl9pPr marL="1828800" eaLnBrk="0" fontAlgn="base" hangingPunct="0">
              <a:spcBef>
                <a:spcPct val="0"/>
              </a:spcBef>
              <a:spcAft>
                <a:spcPct val="0"/>
              </a:spcAft>
              <a:defRPr sz="4200" b="1">
                <a:solidFill>
                  <a:schemeClr val="tx2"/>
                </a:solidFill>
                <a:latin typeface="Garamond" panose="02020404030301010803" pitchFamily="18" charset="0"/>
                <a:ea typeface="SimSun" panose="02010600030101010101" pitchFamily="2" charset="-122"/>
              </a:defRPr>
            </a:lvl9pPr>
          </a:lstStyle>
          <a:p>
            <a:r>
              <a:rPr lang="en-US" altLang="zh-CN" sz="4400" dirty="0">
                <a:solidFill>
                  <a:srgbClr val="4141FF"/>
                </a:solidFill>
              </a:rPr>
              <a:t>PAM</a:t>
            </a:r>
            <a:r>
              <a:rPr lang="en-US" altLang="zh-CN" b="0" dirty="0">
                <a:solidFill>
                  <a:srgbClr val="4141FF"/>
                </a:solidFill>
                <a:latin typeface="+mj-ea"/>
                <a:ea typeface="+mj-ea"/>
                <a:cs typeface="Times New Roman" panose="02020603050405020304" pitchFamily="18" charset="0"/>
              </a:rPr>
              <a:t>——</a:t>
            </a:r>
            <a:r>
              <a:rPr lang="zh-CN" altLang="en-US" b="0" dirty="0">
                <a:solidFill>
                  <a:srgbClr val="4141FF"/>
                </a:solidFill>
                <a:latin typeface="+mj-ea"/>
                <a:ea typeface="+mj-ea"/>
                <a:cs typeface="Times New Roman" panose="02020603050405020304" pitchFamily="18" charset="0"/>
              </a:rPr>
              <a:t>示例</a:t>
            </a:r>
          </a:p>
        </p:txBody>
      </p:sp>
    </p:spTree>
    <p:extLst>
      <p:ext uri="{BB962C8B-B14F-4D97-AF65-F5344CB8AC3E}">
        <p14:creationId xmlns:p14="http://schemas.microsoft.com/office/powerpoint/2010/main" val="99103830"/>
      </p:ext>
    </p:extLst>
  </p:cSld>
  <p:clrMapOvr>
    <a:masterClrMapping/>
  </p:clrMapOvr>
  <p:transition spd="med">
    <p:random/>
  </p:transition>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0"/>
          </p:nvPr>
        </p:nvSpPr>
        <p:spPr>
          <a:ln/>
        </p:spPr>
        <p:txBody>
          <a:bodyPr/>
          <a:lstStyle/>
          <a:p>
            <a:fld id="{02581126-6861-447C-9862-FCCBB15CB789}" type="slidenum">
              <a:rPr lang="en-US" altLang="zh-CN"/>
              <a:pPr/>
              <a:t>61</a:t>
            </a:fld>
            <a:endParaRPr lang="en-US" altLang="zh-CN"/>
          </a:p>
        </p:txBody>
      </p:sp>
      <p:sp>
        <p:nvSpPr>
          <p:cNvPr id="224258" name="Text Box 2"/>
          <p:cNvSpPr txBox="1">
            <a:spLocks noChangeArrowheads="1"/>
          </p:cNvSpPr>
          <p:nvPr/>
        </p:nvSpPr>
        <p:spPr bwMode="auto">
          <a:xfrm>
            <a:off x="323528" y="1268413"/>
            <a:ext cx="5616897" cy="3748719"/>
          </a:xfrm>
          <a:prstGeom prst="rect">
            <a:avLst/>
          </a:prstGeom>
          <a:solidFill>
            <a:srgbClr val="FFFF00"/>
          </a:solidFill>
          <a:ln>
            <a:noFill/>
          </a:ln>
          <a:effectLst/>
        </p:spPr>
        <p:txBody>
          <a:bodyPr wrap="square">
            <a:spAutoFit/>
          </a:bodyPr>
          <a:lstStyle>
            <a:lvl1pPr marL="457200" indent="-457200" eaLnBrk="0" hangingPunct="0">
              <a:defRPr>
                <a:solidFill>
                  <a:schemeClr val="tx1"/>
                </a:solidFill>
                <a:latin typeface="Arial" panose="020B0604020202020204" pitchFamily="34" charset="0"/>
                <a:ea typeface="SimSun" panose="02010600030101010101" pitchFamily="2" charset="-122"/>
              </a:defRPr>
            </a:lvl1pPr>
            <a:lvl2pPr marL="914400" indent="-457200" eaLnBrk="0" hangingPunct="0">
              <a:defRPr>
                <a:solidFill>
                  <a:schemeClr val="tx1"/>
                </a:solidFill>
                <a:latin typeface="Arial" panose="020B0604020202020204" pitchFamily="34" charset="0"/>
                <a:ea typeface="SimSun" panose="02010600030101010101" pitchFamily="2" charset="-122"/>
              </a:defRPr>
            </a:lvl2pPr>
            <a:lvl3pPr marL="1371600" indent="-457200" eaLnBrk="0" hangingPunct="0">
              <a:defRPr>
                <a:solidFill>
                  <a:schemeClr val="tx1"/>
                </a:solidFill>
                <a:latin typeface="Arial" panose="020B0604020202020204" pitchFamily="34" charset="0"/>
                <a:ea typeface="SimSun" panose="02010600030101010101" pitchFamily="2" charset="-122"/>
              </a:defRPr>
            </a:lvl3pPr>
            <a:lvl4pPr marL="1828800" indent="-457200" eaLnBrk="0" hangingPunct="0">
              <a:defRPr>
                <a:solidFill>
                  <a:schemeClr val="tx1"/>
                </a:solidFill>
                <a:latin typeface="Arial" panose="020B0604020202020204" pitchFamily="34" charset="0"/>
                <a:ea typeface="SimSun" panose="02010600030101010101" pitchFamily="2" charset="-122"/>
              </a:defRPr>
            </a:lvl4pPr>
            <a:lvl5pPr marL="2286000" indent="-457200" eaLnBrk="0" hangingPunct="0">
              <a:defRPr>
                <a:solidFill>
                  <a:schemeClr val="tx1"/>
                </a:solidFill>
                <a:latin typeface="Arial" panose="020B0604020202020204" pitchFamily="34" charset="0"/>
                <a:ea typeface="SimSun" panose="02010600030101010101" pitchFamily="2" charset="-122"/>
              </a:defRPr>
            </a:lvl5pPr>
            <a:lvl6pPr marL="2743200" indent="-4572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3200400" indent="-4572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657600" indent="-4572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4114800" indent="-4572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lnSpc>
                <a:spcPct val="120000"/>
              </a:lnSpc>
              <a:spcBef>
                <a:spcPct val="30000"/>
              </a:spcBef>
              <a:buSzPct val="80000"/>
              <a:buFont typeface="Wingdings" panose="05000000000000000000" pitchFamily="2" charset="2"/>
              <a:buChar char="Ø"/>
            </a:pP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第一步 建立阶段：假如从</a:t>
            </a:r>
            <a:r>
              <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5</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个对象中随机抽取的</a:t>
            </a:r>
            <a:r>
              <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2</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个中心点为</a:t>
            </a:r>
            <a:r>
              <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{A</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a:t>
            </a:r>
            <a:r>
              <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B}</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，则样本被划分为</a:t>
            </a:r>
            <a:r>
              <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{A</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a:t>
            </a:r>
            <a:r>
              <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C</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a:t>
            </a:r>
            <a:r>
              <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D}</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和</a:t>
            </a:r>
            <a:r>
              <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{B</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a:t>
            </a:r>
            <a:r>
              <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E}</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，如图所示。</a:t>
            </a:r>
          </a:p>
          <a:p>
            <a:pPr eaLnBrk="1" hangingPunct="1">
              <a:lnSpc>
                <a:spcPct val="120000"/>
              </a:lnSpc>
              <a:spcBef>
                <a:spcPct val="30000"/>
              </a:spcBef>
              <a:buSzPct val="80000"/>
              <a:buFont typeface="Wingdings" panose="05000000000000000000" pitchFamily="2" charset="2"/>
              <a:buChar char="Ø"/>
            </a:pP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第二步  交换阶段：假定中心点</a:t>
            </a:r>
            <a:r>
              <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A</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a:t>
            </a:r>
            <a:r>
              <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B</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分别被非中心点</a:t>
            </a:r>
            <a:r>
              <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{C</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a:t>
            </a:r>
            <a:r>
              <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D</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a:t>
            </a:r>
            <a:r>
              <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E}</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替换，根据</a:t>
            </a:r>
            <a:r>
              <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PAM</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算法需要计算下列代价</a:t>
            </a:r>
            <a:r>
              <a:rPr lang="en-US" altLang="zh-CN" sz="2400" i="1"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TC</a:t>
            </a:r>
            <a:r>
              <a:rPr lang="en-US" altLang="zh-CN" sz="2400" i="1" baseline="-250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AC</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a:t>
            </a:r>
            <a:r>
              <a:rPr lang="zh-CN" altLang="en-US" sz="2400" i="1"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 </a:t>
            </a:r>
            <a:r>
              <a:rPr lang="en-US" altLang="zh-CN" sz="2400" i="1"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TC</a:t>
            </a:r>
            <a:r>
              <a:rPr lang="en-US" altLang="zh-CN" sz="2400" i="1" baseline="-250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AD</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a:t>
            </a:r>
            <a:r>
              <a:rPr lang="zh-CN" altLang="en-US" sz="2400" i="1"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 </a:t>
            </a:r>
            <a:r>
              <a:rPr lang="en-US" altLang="zh-CN" sz="2400" i="1"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TC</a:t>
            </a:r>
            <a:r>
              <a:rPr lang="en-US" altLang="zh-CN" sz="2400" i="1" baseline="-250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AE</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a:t>
            </a:r>
            <a:r>
              <a:rPr lang="en-US" altLang="zh-CN" sz="2400" i="1"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TC</a:t>
            </a:r>
            <a:r>
              <a:rPr lang="en-US" altLang="zh-CN" sz="2400" i="1" baseline="-250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BC</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a:t>
            </a:r>
            <a:r>
              <a:rPr lang="en-US" altLang="zh-CN" sz="2400" i="1"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TC</a:t>
            </a:r>
            <a:r>
              <a:rPr lang="en-US" altLang="zh-CN" sz="2400" i="1" baseline="-250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BD</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a:t>
            </a:r>
            <a:r>
              <a:rPr lang="zh-CN" altLang="en-US" sz="2400" i="1"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 </a:t>
            </a:r>
            <a:r>
              <a:rPr lang="en-US" altLang="zh-CN" sz="2400" i="1"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TC</a:t>
            </a:r>
            <a:r>
              <a:rPr lang="en-US" altLang="zh-CN" sz="2400" i="1" baseline="-250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BE</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a:t>
            </a:r>
            <a:endParaRPr lang="zh-CN" altLang="en-US" sz="2400" i="1"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endParaRPr>
          </a:p>
        </p:txBody>
      </p:sp>
      <p:grpSp>
        <p:nvGrpSpPr>
          <p:cNvPr id="224259" name="Group 3"/>
          <p:cNvGrpSpPr>
            <a:grpSpLocks/>
          </p:cNvGrpSpPr>
          <p:nvPr/>
        </p:nvGrpSpPr>
        <p:grpSpPr bwMode="auto">
          <a:xfrm>
            <a:off x="6089390" y="1341439"/>
            <a:ext cx="2770448" cy="2744282"/>
            <a:chOff x="3198" y="2568"/>
            <a:chExt cx="1658" cy="1588"/>
          </a:xfrm>
        </p:grpSpPr>
        <p:sp>
          <p:nvSpPr>
            <p:cNvPr id="224260" name="Rectangle 4"/>
            <p:cNvSpPr>
              <a:spLocks noChangeArrowheads="1"/>
            </p:cNvSpPr>
            <p:nvPr/>
          </p:nvSpPr>
          <p:spPr bwMode="auto">
            <a:xfrm>
              <a:off x="3198" y="2568"/>
              <a:ext cx="1658" cy="1588"/>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65000"/>
                </a:lnSpc>
              </a:pPr>
              <a:endParaRPr lang="zh-CN" altLang="en-US" sz="2400" b="1" dirty="0"/>
            </a:p>
            <a:p>
              <a:pPr>
                <a:lnSpc>
                  <a:spcPct val="65000"/>
                </a:lnSpc>
              </a:pPr>
              <a:endParaRPr lang="zh-CN" altLang="en-US" sz="2400" b="1" dirty="0"/>
            </a:p>
            <a:p>
              <a:pPr>
                <a:lnSpc>
                  <a:spcPct val="65000"/>
                </a:lnSpc>
              </a:pPr>
              <a:endParaRPr lang="zh-CN" altLang="en-US" sz="2400" b="1" dirty="0"/>
            </a:p>
            <a:p>
              <a:pPr>
                <a:lnSpc>
                  <a:spcPct val="65000"/>
                </a:lnSpc>
              </a:pPr>
              <a:endParaRPr lang="zh-CN" altLang="en-US" sz="2400" b="1" dirty="0"/>
            </a:p>
            <a:p>
              <a:pPr>
                <a:lnSpc>
                  <a:spcPct val="65000"/>
                </a:lnSpc>
              </a:pPr>
              <a:endParaRPr lang="zh-CN" altLang="en-US" sz="2400" b="1" dirty="0"/>
            </a:p>
            <a:p>
              <a:pPr>
                <a:lnSpc>
                  <a:spcPct val="65000"/>
                </a:lnSpc>
              </a:pPr>
              <a:endParaRPr lang="zh-CN" altLang="en-US" sz="2400" b="1" dirty="0"/>
            </a:p>
            <a:p>
              <a:pPr>
                <a:lnSpc>
                  <a:spcPct val="65000"/>
                </a:lnSpc>
              </a:pPr>
              <a:endParaRPr lang="zh-CN" altLang="en-US" sz="2400" b="1" dirty="0"/>
            </a:p>
            <a:p>
              <a:pPr>
                <a:lnSpc>
                  <a:spcPct val="65000"/>
                </a:lnSpc>
              </a:pPr>
              <a:endParaRPr lang="zh-CN" altLang="en-US" sz="2400" b="1" dirty="0"/>
            </a:p>
            <a:p>
              <a:pPr>
                <a:lnSpc>
                  <a:spcPct val="65000"/>
                </a:lnSpc>
              </a:pPr>
              <a:endParaRPr lang="zh-CN" altLang="en-US" sz="2400" b="1" dirty="0"/>
            </a:p>
            <a:p>
              <a:pPr>
                <a:lnSpc>
                  <a:spcPct val="65000"/>
                </a:lnSpc>
              </a:pPr>
              <a:endParaRPr lang="zh-CN" altLang="en-US" sz="2400" b="1" dirty="0"/>
            </a:p>
            <a:p>
              <a:pPr algn="ctr">
                <a:lnSpc>
                  <a:spcPct val="65000"/>
                </a:lnSpc>
              </a:pPr>
              <a:r>
                <a:rPr lang="zh-CN" altLang="en-US" sz="2000" b="1" dirty="0">
                  <a:solidFill>
                    <a:srgbClr val="4141FF"/>
                  </a:solidFill>
                  <a:latin typeface="Times New Roman" panose="02020603050405020304" pitchFamily="18" charset="0"/>
                  <a:cs typeface="Times New Roman" panose="02020603050405020304" pitchFamily="18" charset="0"/>
                </a:rPr>
                <a:t>起始中心点为</a:t>
              </a:r>
              <a:r>
                <a:rPr lang="en-US" altLang="zh-CN" sz="2000" b="1" dirty="0">
                  <a:solidFill>
                    <a:srgbClr val="4141FF"/>
                  </a:solidFill>
                  <a:latin typeface="Times New Roman" panose="02020603050405020304" pitchFamily="18" charset="0"/>
                  <a:cs typeface="Times New Roman" panose="02020603050405020304" pitchFamily="18" charset="0"/>
                </a:rPr>
                <a:t>A,B</a:t>
              </a:r>
              <a:r>
                <a:rPr lang="en-US" altLang="zh-CN" sz="2400" dirty="0">
                  <a:solidFill>
                    <a:srgbClr val="4141FF"/>
                  </a:solidFill>
                </a:rPr>
                <a:t> </a:t>
              </a:r>
            </a:p>
          </p:txBody>
        </p:sp>
        <p:graphicFrame>
          <p:nvGraphicFramePr>
            <p:cNvPr id="224261" name="Object 5"/>
            <p:cNvGraphicFramePr>
              <a:graphicFrameLocks noChangeAspect="1"/>
            </p:cNvGraphicFramePr>
            <p:nvPr/>
          </p:nvGraphicFramePr>
          <p:xfrm>
            <a:off x="3515" y="2659"/>
            <a:ext cx="999" cy="1296"/>
          </p:xfrm>
          <a:graphic>
            <a:graphicData uri="http://schemas.openxmlformats.org/presentationml/2006/ole">
              <mc:AlternateContent xmlns:mc="http://schemas.openxmlformats.org/markup-compatibility/2006">
                <mc:Choice xmlns:v="urn:schemas-microsoft-com:vml" Requires="v">
                  <p:oleObj spid="_x0000_s256043" name="图片" r:id="rId3" imgW="1602311" imgH="2072187" progId="Word.Picture.8">
                    <p:embed/>
                  </p:oleObj>
                </mc:Choice>
                <mc:Fallback>
                  <p:oleObj name="图片" r:id="rId3" imgW="1602311" imgH="2072187" progId="Word.Picture.8">
                    <p:embed/>
                    <p:pic>
                      <p:nvPicPr>
                        <p:cNvPr id="22426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5" y="2659"/>
                          <a:ext cx="999" cy="1296"/>
                        </a:xfrm>
                        <a:prstGeom prst="rect">
                          <a:avLst/>
                        </a:prstGeom>
                        <a:solidFill>
                          <a:srgbClr val="FFFFFF"/>
                        </a:solidFill>
                      </p:spPr>
                    </p:pic>
                  </p:oleObj>
                </mc:Fallback>
              </mc:AlternateContent>
            </a:graphicData>
          </a:graphic>
        </p:graphicFrame>
      </p:grpSp>
      <p:sp>
        <p:nvSpPr>
          <p:cNvPr id="8" name="标题 1"/>
          <p:cNvSpPr>
            <a:spLocks/>
          </p:cNvSpPr>
          <p:nvPr/>
        </p:nvSpPr>
        <p:spPr bwMode="auto">
          <a:xfrm>
            <a:off x="457200" y="277813"/>
            <a:ext cx="663508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b="1">
                <a:solidFill>
                  <a:schemeClr val="tx2"/>
                </a:solidFill>
                <a:latin typeface="Garamond" panose="02020404030301010803" pitchFamily="18" charset="0"/>
                <a:ea typeface="SimSun" panose="02010600030101010101" pitchFamily="2" charset="-122"/>
              </a:defRPr>
            </a:lvl1pPr>
            <a:lvl2pPr eaLnBrk="0" hangingPunct="0">
              <a:defRPr sz="4200" b="1">
                <a:solidFill>
                  <a:schemeClr val="tx2"/>
                </a:solidFill>
                <a:latin typeface="Garamond" panose="02020404030301010803" pitchFamily="18" charset="0"/>
                <a:ea typeface="SimSun" panose="02010600030101010101" pitchFamily="2" charset="-122"/>
              </a:defRPr>
            </a:lvl2pPr>
            <a:lvl3pPr eaLnBrk="0" hangingPunct="0">
              <a:defRPr sz="4200" b="1">
                <a:solidFill>
                  <a:schemeClr val="tx2"/>
                </a:solidFill>
                <a:latin typeface="Garamond" panose="02020404030301010803" pitchFamily="18" charset="0"/>
                <a:ea typeface="SimSun" panose="02010600030101010101" pitchFamily="2" charset="-122"/>
              </a:defRPr>
            </a:lvl3pPr>
            <a:lvl4pPr eaLnBrk="0" hangingPunct="0">
              <a:defRPr sz="4200" b="1">
                <a:solidFill>
                  <a:schemeClr val="tx2"/>
                </a:solidFill>
                <a:latin typeface="Garamond" panose="02020404030301010803" pitchFamily="18" charset="0"/>
                <a:ea typeface="SimSun" panose="02010600030101010101" pitchFamily="2" charset="-122"/>
              </a:defRPr>
            </a:lvl4pPr>
            <a:lvl5pPr eaLnBrk="0" hangingPunct="0">
              <a:defRPr sz="4200" b="1">
                <a:solidFill>
                  <a:schemeClr val="tx2"/>
                </a:solidFill>
                <a:latin typeface="Garamond" panose="02020404030301010803" pitchFamily="18" charset="0"/>
                <a:ea typeface="SimSun" panose="02010600030101010101" pitchFamily="2" charset="-122"/>
              </a:defRPr>
            </a:lvl5pPr>
            <a:lvl6pPr marL="457200" eaLnBrk="0" fontAlgn="base" hangingPunct="0">
              <a:spcBef>
                <a:spcPct val="0"/>
              </a:spcBef>
              <a:spcAft>
                <a:spcPct val="0"/>
              </a:spcAft>
              <a:defRPr sz="4200" b="1">
                <a:solidFill>
                  <a:schemeClr val="tx2"/>
                </a:solidFill>
                <a:latin typeface="Garamond" panose="02020404030301010803" pitchFamily="18" charset="0"/>
                <a:ea typeface="SimSun" panose="02010600030101010101" pitchFamily="2" charset="-122"/>
              </a:defRPr>
            </a:lvl6pPr>
            <a:lvl7pPr marL="914400" eaLnBrk="0" fontAlgn="base" hangingPunct="0">
              <a:spcBef>
                <a:spcPct val="0"/>
              </a:spcBef>
              <a:spcAft>
                <a:spcPct val="0"/>
              </a:spcAft>
              <a:defRPr sz="4200" b="1">
                <a:solidFill>
                  <a:schemeClr val="tx2"/>
                </a:solidFill>
                <a:latin typeface="Garamond" panose="02020404030301010803" pitchFamily="18" charset="0"/>
                <a:ea typeface="SimSun" panose="02010600030101010101" pitchFamily="2" charset="-122"/>
              </a:defRPr>
            </a:lvl7pPr>
            <a:lvl8pPr marL="1371600" eaLnBrk="0" fontAlgn="base" hangingPunct="0">
              <a:spcBef>
                <a:spcPct val="0"/>
              </a:spcBef>
              <a:spcAft>
                <a:spcPct val="0"/>
              </a:spcAft>
              <a:defRPr sz="4200" b="1">
                <a:solidFill>
                  <a:schemeClr val="tx2"/>
                </a:solidFill>
                <a:latin typeface="Garamond" panose="02020404030301010803" pitchFamily="18" charset="0"/>
                <a:ea typeface="SimSun" panose="02010600030101010101" pitchFamily="2" charset="-122"/>
              </a:defRPr>
            </a:lvl8pPr>
            <a:lvl9pPr marL="1828800" eaLnBrk="0" fontAlgn="base" hangingPunct="0">
              <a:spcBef>
                <a:spcPct val="0"/>
              </a:spcBef>
              <a:spcAft>
                <a:spcPct val="0"/>
              </a:spcAft>
              <a:defRPr sz="4200" b="1">
                <a:solidFill>
                  <a:schemeClr val="tx2"/>
                </a:solidFill>
                <a:latin typeface="Garamond" panose="02020404030301010803" pitchFamily="18" charset="0"/>
                <a:ea typeface="SimSun" panose="02010600030101010101" pitchFamily="2" charset="-122"/>
              </a:defRPr>
            </a:lvl9pPr>
          </a:lstStyle>
          <a:p>
            <a:r>
              <a:rPr lang="en-US" altLang="zh-CN" sz="4400" b="0" dirty="0">
                <a:solidFill>
                  <a:srgbClr val="4141FF"/>
                </a:solidFill>
                <a:latin typeface="Times New Roman" panose="02020603050405020304" pitchFamily="18" charset="0"/>
                <a:cs typeface="Times New Roman" panose="02020603050405020304" pitchFamily="18" charset="0"/>
              </a:rPr>
              <a:t>PAM</a:t>
            </a:r>
            <a:r>
              <a:rPr lang="en-US" altLang="zh-CN" b="0" dirty="0">
                <a:solidFill>
                  <a:srgbClr val="4141FF"/>
                </a:solidFill>
                <a:latin typeface="+mj-ea"/>
                <a:ea typeface="+mj-ea"/>
                <a:cs typeface="Times New Roman" panose="02020603050405020304" pitchFamily="18" charset="0"/>
              </a:rPr>
              <a:t>——</a:t>
            </a:r>
            <a:r>
              <a:rPr lang="zh-CN" altLang="en-US" b="0" dirty="0">
                <a:solidFill>
                  <a:srgbClr val="4141FF"/>
                </a:solidFill>
                <a:latin typeface="+mj-ea"/>
                <a:ea typeface="+mj-ea"/>
                <a:cs typeface="Times New Roman" panose="02020603050405020304" pitchFamily="18" charset="0"/>
              </a:rPr>
              <a:t>示例</a:t>
            </a:r>
          </a:p>
        </p:txBody>
      </p:sp>
    </p:spTree>
    <p:extLst>
      <p:ext uri="{BB962C8B-B14F-4D97-AF65-F5344CB8AC3E}">
        <p14:creationId xmlns:p14="http://schemas.microsoft.com/office/powerpoint/2010/main" val="365729692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4259"/>
                                        </p:tgtEl>
                                        <p:attrNameLst>
                                          <p:attrName>style.visibility</p:attrName>
                                        </p:attrNameLst>
                                      </p:cBhvr>
                                      <p:to>
                                        <p:strVal val="visible"/>
                                      </p:to>
                                    </p:set>
                                    <p:animEffect transition="in" filter="dissolve">
                                      <p:cBhvr>
                                        <p:cTn id="7" dur="500"/>
                                        <p:tgtEl>
                                          <p:spTgt spid="2242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2425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0"/>
          </p:nvPr>
        </p:nvSpPr>
        <p:spPr>
          <a:ln/>
        </p:spPr>
        <p:txBody>
          <a:bodyPr/>
          <a:lstStyle/>
          <a:p>
            <a:fld id="{21426F6F-7384-40D0-89AC-CEC85249C4CE}" type="slidenum">
              <a:rPr lang="en-US" altLang="zh-CN"/>
              <a:pPr/>
              <a:t>62</a:t>
            </a:fld>
            <a:endParaRPr lang="en-US" altLang="zh-CN"/>
          </a:p>
        </p:txBody>
      </p:sp>
      <p:sp>
        <p:nvSpPr>
          <p:cNvPr id="225282" name="Text Box 2"/>
          <p:cNvSpPr txBox="1">
            <a:spLocks noChangeArrowheads="1"/>
          </p:cNvSpPr>
          <p:nvPr/>
        </p:nvSpPr>
        <p:spPr bwMode="auto">
          <a:xfrm>
            <a:off x="107504" y="980728"/>
            <a:ext cx="8784976" cy="5122493"/>
          </a:xfrm>
          <a:prstGeom prst="rect">
            <a:avLst/>
          </a:prstGeom>
          <a:noFill/>
          <a:ln>
            <a:noFill/>
          </a:ln>
          <a:effectLst/>
        </p:spPr>
        <p:txBody>
          <a:bodyPr wrap="square">
            <a:spAutoFit/>
          </a:bodyPr>
          <a:lstStyle>
            <a:lvl1pPr marL="457200" indent="-457200" eaLnBrk="0" hangingPunct="0">
              <a:defRPr>
                <a:solidFill>
                  <a:schemeClr val="tx1"/>
                </a:solidFill>
                <a:latin typeface="Arial" panose="020B0604020202020204" pitchFamily="34" charset="0"/>
                <a:ea typeface="SimSun" panose="02010600030101010101" pitchFamily="2" charset="-122"/>
              </a:defRPr>
            </a:lvl1pPr>
            <a:lvl2pPr marL="914400" indent="-457200" eaLnBrk="0" hangingPunct="0">
              <a:defRPr>
                <a:solidFill>
                  <a:schemeClr val="tx1"/>
                </a:solidFill>
                <a:latin typeface="Arial" panose="020B0604020202020204" pitchFamily="34" charset="0"/>
                <a:ea typeface="SimSun" panose="02010600030101010101" pitchFamily="2" charset="-122"/>
              </a:defRPr>
            </a:lvl2pPr>
            <a:lvl3pPr marL="1371600" indent="-457200" eaLnBrk="0" hangingPunct="0">
              <a:defRPr>
                <a:solidFill>
                  <a:schemeClr val="tx1"/>
                </a:solidFill>
                <a:latin typeface="Arial" panose="020B0604020202020204" pitchFamily="34" charset="0"/>
                <a:ea typeface="SimSun" panose="02010600030101010101" pitchFamily="2" charset="-122"/>
              </a:defRPr>
            </a:lvl3pPr>
            <a:lvl4pPr marL="1828800" indent="-457200" eaLnBrk="0" hangingPunct="0">
              <a:defRPr>
                <a:solidFill>
                  <a:schemeClr val="tx1"/>
                </a:solidFill>
                <a:latin typeface="Arial" panose="020B0604020202020204" pitchFamily="34" charset="0"/>
                <a:ea typeface="SimSun" panose="02010600030101010101" pitchFamily="2" charset="-122"/>
              </a:defRPr>
            </a:lvl4pPr>
            <a:lvl5pPr marL="2286000" indent="-457200" eaLnBrk="0" hangingPunct="0">
              <a:defRPr>
                <a:solidFill>
                  <a:schemeClr val="tx1"/>
                </a:solidFill>
                <a:latin typeface="Arial" panose="020B0604020202020204" pitchFamily="34" charset="0"/>
                <a:ea typeface="SimSun" panose="02010600030101010101" pitchFamily="2" charset="-122"/>
              </a:defRPr>
            </a:lvl5pPr>
            <a:lvl6pPr marL="2743200" indent="-4572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3200400" indent="-4572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657600" indent="-4572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4114800" indent="-4572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lnSpc>
                <a:spcPct val="105000"/>
              </a:lnSpc>
              <a:buSzPct val="80000"/>
              <a:buFont typeface="Wingdings" panose="05000000000000000000" pitchFamily="2" charset="2"/>
              <a:buChar char="Ø"/>
            </a:pPr>
            <a:r>
              <a:rPr lang="zh-CN" altLang="en-US" sz="2400" dirty="0">
                <a:solidFill>
                  <a:srgbClr val="4141FF"/>
                </a:solidFill>
                <a:latin typeface="华文仿宋" panose="02010600040101010101" pitchFamily="2" charset="-122"/>
                <a:ea typeface="华文仿宋" panose="02010600040101010101" pitchFamily="2" charset="-122"/>
              </a:rPr>
              <a:t>以</a:t>
            </a:r>
            <a:r>
              <a:rPr lang="en-US" altLang="zh-CN" sz="2400" i="1" dirty="0">
                <a:solidFill>
                  <a:srgbClr val="4141FF"/>
                </a:solidFill>
                <a:latin typeface="华文仿宋" panose="02010600040101010101" pitchFamily="2" charset="-122"/>
                <a:ea typeface="华文仿宋" panose="02010600040101010101" pitchFamily="2" charset="-122"/>
              </a:rPr>
              <a:t>TC</a:t>
            </a:r>
            <a:r>
              <a:rPr lang="en-US" altLang="zh-CN" sz="2400" i="1" baseline="-25000" dirty="0">
                <a:solidFill>
                  <a:srgbClr val="4141FF"/>
                </a:solidFill>
                <a:latin typeface="华文仿宋" panose="02010600040101010101" pitchFamily="2" charset="-122"/>
                <a:ea typeface="华文仿宋" panose="02010600040101010101" pitchFamily="2" charset="-122"/>
              </a:rPr>
              <a:t>AC</a:t>
            </a:r>
            <a:r>
              <a:rPr lang="zh-CN" altLang="en-US" sz="2400" dirty="0">
                <a:solidFill>
                  <a:srgbClr val="4141FF"/>
                </a:solidFill>
                <a:latin typeface="华文仿宋" panose="02010600040101010101" pitchFamily="2" charset="-122"/>
                <a:ea typeface="华文仿宋" panose="02010600040101010101" pitchFamily="2" charset="-122"/>
              </a:rPr>
              <a:t>为例说明计算的过程：</a:t>
            </a:r>
          </a:p>
          <a:p>
            <a:pPr lvl="1" eaLnBrk="1" hangingPunct="1">
              <a:lnSpc>
                <a:spcPct val="105000"/>
              </a:lnSpc>
              <a:buFont typeface="Wingdings" panose="05000000000000000000" pitchFamily="2" charset="2"/>
              <a:buChar char="ü"/>
            </a:pPr>
            <a:r>
              <a:rPr lang="zh-CN" altLang="en-US" sz="2400" dirty="0">
                <a:solidFill>
                  <a:srgbClr val="4141FF"/>
                </a:solidFill>
                <a:latin typeface="华文仿宋" panose="02010600040101010101" pitchFamily="2" charset="-122"/>
                <a:ea typeface="华文仿宋" panose="02010600040101010101" pitchFamily="2" charset="-122"/>
              </a:rPr>
              <a:t>当</a:t>
            </a:r>
            <a:r>
              <a:rPr lang="en-US" altLang="zh-CN" sz="2400" dirty="0">
                <a:solidFill>
                  <a:srgbClr val="4141FF"/>
                </a:solidFill>
                <a:latin typeface="华文仿宋" panose="02010600040101010101" pitchFamily="2" charset="-122"/>
                <a:ea typeface="华文仿宋" panose="02010600040101010101" pitchFamily="2" charset="-122"/>
              </a:rPr>
              <a:t>A</a:t>
            </a:r>
            <a:r>
              <a:rPr lang="zh-CN" altLang="en-US" sz="2400" dirty="0">
                <a:solidFill>
                  <a:srgbClr val="4141FF"/>
                </a:solidFill>
                <a:latin typeface="华文仿宋" panose="02010600040101010101" pitchFamily="2" charset="-122"/>
                <a:ea typeface="华文仿宋" panose="02010600040101010101" pitchFamily="2" charset="-122"/>
              </a:rPr>
              <a:t>被</a:t>
            </a:r>
            <a:r>
              <a:rPr lang="en-US" altLang="zh-CN" sz="2400" dirty="0">
                <a:solidFill>
                  <a:srgbClr val="4141FF"/>
                </a:solidFill>
                <a:latin typeface="华文仿宋" panose="02010600040101010101" pitchFamily="2" charset="-122"/>
                <a:ea typeface="华文仿宋" panose="02010600040101010101" pitchFamily="2" charset="-122"/>
              </a:rPr>
              <a:t>C</a:t>
            </a:r>
            <a:r>
              <a:rPr lang="zh-CN" altLang="en-US" sz="2400" dirty="0">
                <a:solidFill>
                  <a:srgbClr val="4141FF"/>
                </a:solidFill>
                <a:latin typeface="华文仿宋" panose="02010600040101010101" pitchFamily="2" charset="-122"/>
                <a:ea typeface="华文仿宋" panose="02010600040101010101" pitchFamily="2" charset="-122"/>
              </a:rPr>
              <a:t>替换以后，</a:t>
            </a:r>
            <a:r>
              <a:rPr lang="en-US" altLang="zh-CN" sz="2400" dirty="0">
                <a:solidFill>
                  <a:srgbClr val="4141FF"/>
                </a:solidFill>
                <a:latin typeface="华文仿宋" panose="02010600040101010101" pitchFamily="2" charset="-122"/>
                <a:ea typeface="华文仿宋" panose="02010600040101010101" pitchFamily="2" charset="-122"/>
              </a:rPr>
              <a:t>A</a:t>
            </a:r>
            <a:r>
              <a:rPr lang="zh-CN" altLang="en-US" sz="2400" dirty="0">
                <a:solidFill>
                  <a:srgbClr val="4141FF"/>
                </a:solidFill>
                <a:latin typeface="华文仿宋" panose="02010600040101010101" pitchFamily="2" charset="-122"/>
                <a:ea typeface="华文仿宋" panose="02010600040101010101" pitchFamily="2" charset="-122"/>
              </a:rPr>
              <a:t>不再是一个中心点，因为</a:t>
            </a:r>
            <a:r>
              <a:rPr lang="en-US" altLang="zh-CN" sz="2400" dirty="0">
                <a:solidFill>
                  <a:srgbClr val="4141FF"/>
                </a:solidFill>
                <a:latin typeface="华文仿宋" panose="02010600040101010101" pitchFamily="2" charset="-122"/>
                <a:ea typeface="华文仿宋" panose="02010600040101010101" pitchFamily="2" charset="-122"/>
              </a:rPr>
              <a:t>A</a:t>
            </a:r>
            <a:r>
              <a:rPr lang="zh-CN" altLang="en-US" sz="2400" dirty="0">
                <a:solidFill>
                  <a:srgbClr val="4141FF"/>
                </a:solidFill>
                <a:latin typeface="华文仿宋" panose="02010600040101010101" pitchFamily="2" charset="-122"/>
                <a:ea typeface="华文仿宋" panose="02010600040101010101" pitchFamily="2" charset="-122"/>
              </a:rPr>
              <a:t>离</a:t>
            </a:r>
            <a:r>
              <a:rPr lang="en-US" altLang="zh-CN" sz="2400" dirty="0">
                <a:solidFill>
                  <a:srgbClr val="4141FF"/>
                </a:solidFill>
                <a:latin typeface="华文仿宋" panose="02010600040101010101" pitchFamily="2" charset="-122"/>
                <a:ea typeface="华文仿宋" panose="02010600040101010101" pitchFamily="2" charset="-122"/>
              </a:rPr>
              <a:t>B</a:t>
            </a:r>
            <a:r>
              <a:rPr lang="zh-CN" altLang="en-US" sz="2400" dirty="0">
                <a:solidFill>
                  <a:srgbClr val="4141FF"/>
                </a:solidFill>
                <a:latin typeface="华文仿宋" panose="02010600040101010101" pitchFamily="2" charset="-122"/>
                <a:ea typeface="华文仿宋" panose="02010600040101010101" pitchFamily="2" charset="-122"/>
              </a:rPr>
              <a:t>比</a:t>
            </a:r>
            <a:r>
              <a:rPr lang="en-US" altLang="zh-CN" sz="2400" dirty="0">
                <a:solidFill>
                  <a:srgbClr val="4141FF"/>
                </a:solidFill>
                <a:latin typeface="华文仿宋" panose="02010600040101010101" pitchFamily="2" charset="-122"/>
                <a:ea typeface="华文仿宋" panose="02010600040101010101" pitchFamily="2" charset="-122"/>
              </a:rPr>
              <a:t>A</a:t>
            </a:r>
            <a:r>
              <a:rPr lang="zh-CN" altLang="en-US" sz="2400" dirty="0">
                <a:solidFill>
                  <a:srgbClr val="4141FF"/>
                </a:solidFill>
                <a:latin typeface="华文仿宋" panose="02010600040101010101" pitchFamily="2" charset="-122"/>
                <a:ea typeface="华文仿宋" panose="02010600040101010101" pitchFamily="2" charset="-122"/>
              </a:rPr>
              <a:t>离</a:t>
            </a:r>
            <a:r>
              <a:rPr lang="en-US" altLang="zh-CN" sz="2400" dirty="0">
                <a:solidFill>
                  <a:srgbClr val="4141FF"/>
                </a:solidFill>
                <a:latin typeface="华文仿宋" panose="02010600040101010101" pitchFamily="2" charset="-122"/>
                <a:ea typeface="华文仿宋" panose="02010600040101010101" pitchFamily="2" charset="-122"/>
              </a:rPr>
              <a:t>C</a:t>
            </a:r>
            <a:r>
              <a:rPr lang="zh-CN" altLang="en-US" sz="2400" dirty="0">
                <a:solidFill>
                  <a:srgbClr val="4141FF"/>
                </a:solidFill>
                <a:latin typeface="华文仿宋" panose="02010600040101010101" pitchFamily="2" charset="-122"/>
                <a:ea typeface="华文仿宋" panose="02010600040101010101" pitchFamily="2" charset="-122"/>
              </a:rPr>
              <a:t>更近，</a:t>
            </a:r>
            <a:r>
              <a:rPr lang="en-US" altLang="zh-CN" sz="2400" dirty="0">
                <a:solidFill>
                  <a:srgbClr val="4141FF"/>
                </a:solidFill>
                <a:latin typeface="华文仿宋" panose="02010600040101010101" pitchFamily="2" charset="-122"/>
                <a:ea typeface="华文仿宋" panose="02010600040101010101" pitchFamily="2" charset="-122"/>
              </a:rPr>
              <a:t>A</a:t>
            </a:r>
            <a:r>
              <a:rPr lang="zh-CN" altLang="en-US" sz="2400" dirty="0">
                <a:solidFill>
                  <a:srgbClr val="4141FF"/>
                </a:solidFill>
                <a:latin typeface="华文仿宋" panose="02010600040101010101" pitchFamily="2" charset="-122"/>
                <a:ea typeface="华文仿宋" panose="02010600040101010101" pitchFamily="2" charset="-122"/>
              </a:rPr>
              <a:t>被分配到</a:t>
            </a:r>
            <a:r>
              <a:rPr lang="en-US" altLang="zh-CN" sz="2400" dirty="0">
                <a:solidFill>
                  <a:srgbClr val="4141FF"/>
                </a:solidFill>
                <a:latin typeface="华文仿宋" panose="02010600040101010101" pitchFamily="2" charset="-122"/>
                <a:ea typeface="华文仿宋" panose="02010600040101010101" pitchFamily="2" charset="-122"/>
              </a:rPr>
              <a:t>B</a:t>
            </a:r>
            <a:r>
              <a:rPr lang="zh-CN" altLang="en-US" sz="2400" dirty="0">
                <a:solidFill>
                  <a:srgbClr val="4141FF"/>
                </a:solidFill>
                <a:latin typeface="华文仿宋" panose="02010600040101010101" pitchFamily="2" charset="-122"/>
                <a:ea typeface="华文仿宋" panose="02010600040101010101" pitchFamily="2" charset="-122"/>
              </a:rPr>
              <a:t>中心点代表的簇，</a:t>
            </a:r>
            <a:r>
              <a:rPr lang="en-US" altLang="zh-CN" sz="2400" i="1" dirty="0">
                <a:solidFill>
                  <a:srgbClr val="4141FF"/>
                </a:solidFill>
                <a:latin typeface="华文仿宋" panose="02010600040101010101" pitchFamily="2" charset="-122"/>
                <a:ea typeface="华文仿宋" panose="02010600040101010101" pitchFamily="2" charset="-122"/>
              </a:rPr>
              <a:t>C</a:t>
            </a:r>
            <a:r>
              <a:rPr lang="en-US" altLang="zh-CN" sz="2400" i="1" baseline="-25000" dirty="0">
                <a:solidFill>
                  <a:srgbClr val="4141FF"/>
                </a:solidFill>
                <a:latin typeface="华文仿宋" panose="02010600040101010101" pitchFamily="2" charset="-122"/>
                <a:ea typeface="华文仿宋" panose="02010600040101010101" pitchFamily="2" charset="-122"/>
              </a:rPr>
              <a:t>AAC</a:t>
            </a:r>
            <a:r>
              <a:rPr lang="en-US" altLang="zh-CN" sz="2400" dirty="0">
                <a:solidFill>
                  <a:srgbClr val="4141FF"/>
                </a:solidFill>
                <a:latin typeface="华文仿宋" panose="02010600040101010101" pitchFamily="2" charset="-122"/>
                <a:ea typeface="华文仿宋" panose="02010600040101010101" pitchFamily="2" charset="-122"/>
              </a:rPr>
              <a:t>=</a:t>
            </a:r>
            <a:r>
              <a:rPr lang="en-US" altLang="zh-CN" sz="2400" i="1" dirty="0">
                <a:solidFill>
                  <a:srgbClr val="4141FF"/>
                </a:solidFill>
                <a:latin typeface="华文仿宋" panose="02010600040101010101" pitchFamily="2" charset="-122"/>
                <a:ea typeface="华文仿宋" panose="02010600040101010101" pitchFamily="2" charset="-122"/>
              </a:rPr>
              <a:t>d</a:t>
            </a:r>
            <a:r>
              <a:rPr lang="en-US" altLang="zh-CN" sz="2400" dirty="0">
                <a:solidFill>
                  <a:srgbClr val="4141FF"/>
                </a:solidFill>
                <a:latin typeface="华文仿宋" panose="02010600040101010101" pitchFamily="2" charset="-122"/>
                <a:ea typeface="华文仿宋" panose="02010600040101010101" pitchFamily="2" charset="-122"/>
              </a:rPr>
              <a:t>(</a:t>
            </a:r>
            <a:r>
              <a:rPr lang="en-US" altLang="zh-CN" sz="2400" i="1" dirty="0">
                <a:solidFill>
                  <a:srgbClr val="4141FF"/>
                </a:solidFill>
                <a:latin typeface="华文仿宋" panose="02010600040101010101" pitchFamily="2" charset="-122"/>
                <a:ea typeface="华文仿宋" panose="02010600040101010101" pitchFamily="2" charset="-122"/>
              </a:rPr>
              <a:t>A</a:t>
            </a:r>
            <a:r>
              <a:rPr lang="en-US" altLang="zh-CN" sz="2400" dirty="0">
                <a:solidFill>
                  <a:srgbClr val="4141FF"/>
                </a:solidFill>
                <a:latin typeface="华文仿宋" panose="02010600040101010101" pitchFamily="2" charset="-122"/>
                <a:ea typeface="华文仿宋" panose="02010600040101010101" pitchFamily="2" charset="-122"/>
              </a:rPr>
              <a:t>,</a:t>
            </a:r>
            <a:r>
              <a:rPr lang="en-US" altLang="zh-CN" sz="2400" i="1" dirty="0">
                <a:solidFill>
                  <a:srgbClr val="4141FF"/>
                </a:solidFill>
                <a:latin typeface="华文仿宋" panose="02010600040101010101" pitchFamily="2" charset="-122"/>
                <a:ea typeface="华文仿宋" panose="02010600040101010101" pitchFamily="2" charset="-122"/>
              </a:rPr>
              <a:t>B</a:t>
            </a:r>
            <a:r>
              <a:rPr lang="en-US" altLang="zh-CN" sz="2400" dirty="0">
                <a:solidFill>
                  <a:srgbClr val="4141FF"/>
                </a:solidFill>
                <a:latin typeface="华文仿宋" panose="02010600040101010101" pitchFamily="2" charset="-122"/>
                <a:ea typeface="华文仿宋" panose="02010600040101010101" pitchFamily="2" charset="-122"/>
              </a:rPr>
              <a:t>)-</a:t>
            </a:r>
            <a:r>
              <a:rPr lang="en-US" altLang="zh-CN" sz="2400" i="1" dirty="0">
                <a:solidFill>
                  <a:srgbClr val="4141FF"/>
                </a:solidFill>
                <a:latin typeface="华文仿宋" panose="02010600040101010101" pitchFamily="2" charset="-122"/>
                <a:ea typeface="华文仿宋" panose="02010600040101010101" pitchFamily="2" charset="-122"/>
              </a:rPr>
              <a:t>d</a:t>
            </a:r>
            <a:r>
              <a:rPr lang="en-US" altLang="zh-CN" sz="2400" dirty="0">
                <a:solidFill>
                  <a:srgbClr val="4141FF"/>
                </a:solidFill>
                <a:latin typeface="华文仿宋" panose="02010600040101010101" pitchFamily="2" charset="-122"/>
                <a:ea typeface="华文仿宋" panose="02010600040101010101" pitchFamily="2" charset="-122"/>
              </a:rPr>
              <a:t>(</a:t>
            </a:r>
            <a:r>
              <a:rPr lang="en-US" altLang="zh-CN" sz="2400" i="1" dirty="0">
                <a:solidFill>
                  <a:srgbClr val="4141FF"/>
                </a:solidFill>
                <a:latin typeface="华文仿宋" panose="02010600040101010101" pitchFamily="2" charset="-122"/>
                <a:ea typeface="华文仿宋" panose="02010600040101010101" pitchFamily="2" charset="-122"/>
              </a:rPr>
              <a:t>A</a:t>
            </a:r>
            <a:r>
              <a:rPr lang="en-US" altLang="zh-CN" sz="2400" dirty="0">
                <a:solidFill>
                  <a:srgbClr val="4141FF"/>
                </a:solidFill>
                <a:latin typeface="华文仿宋" panose="02010600040101010101" pitchFamily="2" charset="-122"/>
                <a:ea typeface="华文仿宋" panose="02010600040101010101" pitchFamily="2" charset="-122"/>
              </a:rPr>
              <a:t>,</a:t>
            </a:r>
            <a:r>
              <a:rPr lang="en-US" altLang="zh-CN" sz="2400" i="1" dirty="0">
                <a:solidFill>
                  <a:srgbClr val="4141FF"/>
                </a:solidFill>
                <a:latin typeface="华文仿宋" panose="02010600040101010101" pitchFamily="2" charset="-122"/>
                <a:ea typeface="华文仿宋" panose="02010600040101010101" pitchFamily="2" charset="-122"/>
              </a:rPr>
              <a:t>A</a:t>
            </a:r>
            <a:r>
              <a:rPr lang="en-US" altLang="zh-CN" sz="2400" dirty="0">
                <a:solidFill>
                  <a:srgbClr val="4141FF"/>
                </a:solidFill>
                <a:latin typeface="华文仿宋" panose="02010600040101010101" pitchFamily="2" charset="-122"/>
                <a:ea typeface="华文仿宋" panose="02010600040101010101" pitchFamily="2" charset="-122"/>
              </a:rPr>
              <a:t>)=1</a:t>
            </a:r>
            <a:r>
              <a:rPr lang="zh-CN" altLang="en-US" sz="2400" dirty="0">
                <a:solidFill>
                  <a:srgbClr val="4141FF"/>
                </a:solidFill>
                <a:latin typeface="华文仿宋" panose="02010600040101010101" pitchFamily="2" charset="-122"/>
                <a:ea typeface="华文仿宋" panose="02010600040101010101" pitchFamily="2" charset="-122"/>
              </a:rPr>
              <a:t>。</a:t>
            </a:r>
          </a:p>
          <a:p>
            <a:pPr lvl="1" eaLnBrk="1" hangingPunct="1">
              <a:lnSpc>
                <a:spcPct val="105000"/>
              </a:lnSpc>
              <a:buFont typeface="Wingdings" panose="05000000000000000000" pitchFamily="2" charset="2"/>
              <a:buChar char="ü"/>
            </a:pPr>
            <a:r>
              <a:rPr lang="en-US" altLang="zh-CN" sz="2400" dirty="0">
                <a:solidFill>
                  <a:srgbClr val="4141FF"/>
                </a:solidFill>
                <a:latin typeface="华文仿宋" panose="02010600040101010101" pitchFamily="2" charset="-122"/>
                <a:ea typeface="华文仿宋" panose="02010600040101010101" pitchFamily="2" charset="-122"/>
              </a:rPr>
              <a:t>B</a:t>
            </a:r>
            <a:r>
              <a:rPr lang="zh-CN" altLang="en-US" sz="2400" dirty="0">
                <a:solidFill>
                  <a:srgbClr val="4141FF"/>
                </a:solidFill>
                <a:latin typeface="华文仿宋" panose="02010600040101010101" pitchFamily="2" charset="-122"/>
                <a:ea typeface="华文仿宋" panose="02010600040101010101" pitchFamily="2" charset="-122"/>
              </a:rPr>
              <a:t>是一个中心点，当</a:t>
            </a:r>
            <a:r>
              <a:rPr lang="en-US" altLang="zh-CN" sz="2400" dirty="0">
                <a:solidFill>
                  <a:srgbClr val="4141FF"/>
                </a:solidFill>
                <a:latin typeface="华文仿宋" panose="02010600040101010101" pitchFamily="2" charset="-122"/>
                <a:ea typeface="华文仿宋" panose="02010600040101010101" pitchFamily="2" charset="-122"/>
              </a:rPr>
              <a:t>A</a:t>
            </a:r>
            <a:r>
              <a:rPr lang="zh-CN" altLang="en-US" sz="2400" dirty="0">
                <a:solidFill>
                  <a:srgbClr val="4141FF"/>
                </a:solidFill>
                <a:latin typeface="华文仿宋" panose="02010600040101010101" pitchFamily="2" charset="-122"/>
                <a:ea typeface="华文仿宋" panose="02010600040101010101" pitchFamily="2" charset="-122"/>
              </a:rPr>
              <a:t>被</a:t>
            </a:r>
            <a:r>
              <a:rPr lang="en-US" altLang="zh-CN" sz="2400" dirty="0">
                <a:solidFill>
                  <a:srgbClr val="4141FF"/>
                </a:solidFill>
                <a:latin typeface="华文仿宋" panose="02010600040101010101" pitchFamily="2" charset="-122"/>
                <a:ea typeface="华文仿宋" panose="02010600040101010101" pitchFamily="2" charset="-122"/>
              </a:rPr>
              <a:t>C</a:t>
            </a:r>
            <a:r>
              <a:rPr lang="zh-CN" altLang="en-US" sz="2400" dirty="0">
                <a:solidFill>
                  <a:srgbClr val="4141FF"/>
                </a:solidFill>
                <a:latin typeface="华文仿宋" panose="02010600040101010101" pitchFamily="2" charset="-122"/>
                <a:ea typeface="华文仿宋" panose="02010600040101010101" pitchFamily="2" charset="-122"/>
              </a:rPr>
              <a:t>替换以后，</a:t>
            </a:r>
            <a:r>
              <a:rPr lang="en-US" altLang="zh-CN" sz="2400" dirty="0">
                <a:solidFill>
                  <a:srgbClr val="4141FF"/>
                </a:solidFill>
                <a:latin typeface="华文仿宋" panose="02010600040101010101" pitchFamily="2" charset="-122"/>
                <a:ea typeface="华文仿宋" panose="02010600040101010101" pitchFamily="2" charset="-122"/>
              </a:rPr>
              <a:t>B</a:t>
            </a:r>
            <a:r>
              <a:rPr lang="zh-CN" altLang="en-US" sz="2400" dirty="0">
                <a:solidFill>
                  <a:srgbClr val="4141FF"/>
                </a:solidFill>
                <a:latin typeface="华文仿宋" panose="02010600040101010101" pitchFamily="2" charset="-122"/>
                <a:ea typeface="华文仿宋" panose="02010600040101010101" pitchFamily="2" charset="-122"/>
              </a:rPr>
              <a:t>不受影响，</a:t>
            </a:r>
            <a:r>
              <a:rPr lang="en-US" altLang="zh-CN" sz="2400" i="1" dirty="0">
                <a:solidFill>
                  <a:srgbClr val="4141FF"/>
                </a:solidFill>
                <a:latin typeface="华文仿宋" panose="02010600040101010101" pitchFamily="2" charset="-122"/>
                <a:ea typeface="华文仿宋" panose="02010600040101010101" pitchFamily="2" charset="-122"/>
              </a:rPr>
              <a:t>C</a:t>
            </a:r>
            <a:r>
              <a:rPr lang="en-US" altLang="zh-CN" sz="2400" i="1" baseline="-25000" dirty="0">
                <a:solidFill>
                  <a:srgbClr val="4141FF"/>
                </a:solidFill>
                <a:latin typeface="华文仿宋" panose="02010600040101010101" pitchFamily="2" charset="-122"/>
                <a:ea typeface="华文仿宋" panose="02010600040101010101" pitchFamily="2" charset="-122"/>
              </a:rPr>
              <a:t>BAC</a:t>
            </a:r>
            <a:r>
              <a:rPr lang="en-US" altLang="zh-CN" sz="2400" dirty="0">
                <a:solidFill>
                  <a:srgbClr val="4141FF"/>
                </a:solidFill>
                <a:latin typeface="华文仿宋" panose="02010600040101010101" pitchFamily="2" charset="-122"/>
                <a:ea typeface="华文仿宋" panose="02010600040101010101" pitchFamily="2" charset="-122"/>
              </a:rPr>
              <a:t>=</a:t>
            </a:r>
            <a:r>
              <a:rPr lang="en-US" altLang="zh-CN" sz="2400" i="1" dirty="0">
                <a:solidFill>
                  <a:srgbClr val="4141FF"/>
                </a:solidFill>
                <a:latin typeface="华文仿宋" panose="02010600040101010101" pitchFamily="2" charset="-122"/>
                <a:ea typeface="华文仿宋" panose="02010600040101010101" pitchFamily="2" charset="-122"/>
              </a:rPr>
              <a:t>0</a:t>
            </a:r>
            <a:r>
              <a:rPr lang="zh-CN" altLang="en-US" sz="2400" dirty="0">
                <a:solidFill>
                  <a:srgbClr val="4141FF"/>
                </a:solidFill>
                <a:latin typeface="华文仿宋" panose="02010600040101010101" pitchFamily="2" charset="-122"/>
                <a:ea typeface="华文仿宋" panose="02010600040101010101" pitchFamily="2" charset="-122"/>
              </a:rPr>
              <a:t>。</a:t>
            </a:r>
          </a:p>
          <a:p>
            <a:pPr lvl="1" eaLnBrk="1" hangingPunct="1">
              <a:lnSpc>
                <a:spcPct val="105000"/>
              </a:lnSpc>
              <a:buFont typeface="Wingdings" panose="05000000000000000000" pitchFamily="2" charset="2"/>
              <a:buChar char="ü"/>
            </a:pPr>
            <a:r>
              <a:rPr lang="en-US" altLang="zh-CN" sz="2400" dirty="0">
                <a:solidFill>
                  <a:srgbClr val="4141FF"/>
                </a:solidFill>
                <a:latin typeface="华文仿宋" panose="02010600040101010101" pitchFamily="2" charset="-122"/>
                <a:ea typeface="华文仿宋" panose="02010600040101010101" pitchFamily="2" charset="-122"/>
              </a:rPr>
              <a:t>C</a:t>
            </a:r>
            <a:r>
              <a:rPr lang="zh-CN" altLang="en-US" sz="2400" dirty="0">
                <a:solidFill>
                  <a:srgbClr val="4141FF"/>
                </a:solidFill>
                <a:latin typeface="华文仿宋" panose="02010600040101010101" pitchFamily="2" charset="-122"/>
                <a:ea typeface="华文仿宋" panose="02010600040101010101" pitchFamily="2" charset="-122"/>
              </a:rPr>
              <a:t>原先属于</a:t>
            </a:r>
            <a:r>
              <a:rPr lang="en-US" altLang="zh-CN" sz="2400" dirty="0">
                <a:solidFill>
                  <a:srgbClr val="4141FF"/>
                </a:solidFill>
                <a:latin typeface="华文仿宋" panose="02010600040101010101" pitchFamily="2" charset="-122"/>
                <a:ea typeface="华文仿宋" panose="02010600040101010101" pitchFamily="2" charset="-122"/>
              </a:rPr>
              <a:t>A</a:t>
            </a:r>
            <a:r>
              <a:rPr lang="zh-CN" altLang="en-US" sz="2400" dirty="0">
                <a:solidFill>
                  <a:srgbClr val="4141FF"/>
                </a:solidFill>
                <a:latin typeface="华文仿宋" panose="02010600040101010101" pitchFamily="2" charset="-122"/>
                <a:ea typeface="华文仿宋" panose="02010600040101010101" pitchFamily="2" charset="-122"/>
              </a:rPr>
              <a:t>中心点所在的簇，当</a:t>
            </a:r>
            <a:r>
              <a:rPr lang="en-US" altLang="zh-CN" sz="2400" dirty="0">
                <a:solidFill>
                  <a:srgbClr val="4141FF"/>
                </a:solidFill>
                <a:latin typeface="华文仿宋" panose="02010600040101010101" pitchFamily="2" charset="-122"/>
                <a:ea typeface="华文仿宋" panose="02010600040101010101" pitchFamily="2" charset="-122"/>
              </a:rPr>
              <a:t>A</a:t>
            </a:r>
            <a:r>
              <a:rPr lang="zh-CN" altLang="en-US" sz="2400" dirty="0">
                <a:solidFill>
                  <a:srgbClr val="4141FF"/>
                </a:solidFill>
                <a:latin typeface="华文仿宋" panose="02010600040101010101" pitchFamily="2" charset="-122"/>
                <a:ea typeface="华文仿宋" panose="02010600040101010101" pitchFamily="2" charset="-122"/>
              </a:rPr>
              <a:t>被</a:t>
            </a:r>
            <a:r>
              <a:rPr lang="en-US" altLang="zh-CN" sz="2400" dirty="0">
                <a:solidFill>
                  <a:srgbClr val="4141FF"/>
                </a:solidFill>
                <a:latin typeface="华文仿宋" panose="02010600040101010101" pitchFamily="2" charset="-122"/>
                <a:ea typeface="华文仿宋" panose="02010600040101010101" pitchFamily="2" charset="-122"/>
              </a:rPr>
              <a:t>C</a:t>
            </a:r>
            <a:r>
              <a:rPr lang="zh-CN" altLang="en-US" sz="2400" dirty="0">
                <a:solidFill>
                  <a:srgbClr val="4141FF"/>
                </a:solidFill>
                <a:latin typeface="华文仿宋" panose="02010600040101010101" pitchFamily="2" charset="-122"/>
                <a:ea typeface="华文仿宋" panose="02010600040101010101" pitchFamily="2" charset="-122"/>
              </a:rPr>
              <a:t>替换以后，</a:t>
            </a:r>
            <a:r>
              <a:rPr lang="en-US" altLang="zh-CN" sz="2400" dirty="0">
                <a:solidFill>
                  <a:srgbClr val="4141FF"/>
                </a:solidFill>
                <a:latin typeface="华文仿宋" panose="02010600040101010101" pitchFamily="2" charset="-122"/>
                <a:ea typeface="华文仿宋" panose="02010600040101010101" pitchFamily="2" charset="-122"/>
              </a:rPr>
              <a:t>C</a:t>
            </a:r>
            <a:r>
              <a:rPr lang="zh-CN" altLang="en-US" sz="2400" dirty="0">
                <a:solidFill>
                  <a:srgbClr val="4141FF"/>
                </a:solidFill>
                <a:latin typeface="华文仿宋" panose="02010600040101010101" pitchFamily="2" charset="-122"/>
                <a:ea typeface="华文仿宋" panose="02010600040101010101" pitchFamily="2" charset="-122"/>
              </a:rPr>
              <a:t>是新中心点，</a:t>
            </a:r>
            <a:r>
              <a:rPr lang="en-US" altLang="zh-CN" sz="2400" i="1" dirty="0">
                <a:solidFill>
                  <a:srgbClr val="4141FF"/>
                </a:solidFill>
                <a:latin typeface="华文仿宋" panose="02010600040101010101" pitchFamily="2" charset="-122"/>
                <a:ea typeface="华文仿宋" panose="02010600040101010101" pitchFamily="2" charset="-122"/>
              </a:rPr>
              <a:t>C</a:t>
            </a:r>
            <a:r>
              <a:rPr lang="en-US" altLang="zh-CN" sz="2400" i="1" baseline="-25000" dirty="0">
                <a:solidFill>
                  <a:srgbClr val="4141FF"/>
                </a:solidFill>
                <a:latin typeface="华文仿宋" panose="02010600040101010101" pitchFamily="2" charset="-122"/>
                <a:ea typeface="华文仿宋" panose="02010600040101010101" pitchFamily="2" charset="-122"/>
              </a:rPr>
              <a:t>CAC</a:t>
            </a:r>
            <a:r>
              <a:rPr lang="en-US" altLang="zh-CN" sz="2400" dirty="0">
                <a:solidFill>
                  <a:srgbClr val="4141FF"/>
                </a:solidFill>
                <a:latin typeface="华文仿宋" panose="02010600040101010101" pitchFamily="2" charset="-122"/>
                <a:ea typeface="华文仿宋" panose="02010600040101010101" pitchFamily="2" charset="-122"/>
              </a:rPr>
              <a:t>=</a:t>
            </a:r>
            <a:r>
              <a:rPr lang="en-US" altLang="zh-CN" sz="2400" i="1" dirty="0">
                <a:solidFill>
                  <a:srgbClr val="4141FF"/>
                </a:solidFill>
                <a:latin typeface="华文仿宋" panose="02010600040101010101" pitchFamily="2" charset="-122"/>
                <a:ea typeface="华文仿宋" panose="02010600040101010101" pitchFamily="2" charset="-122"/>
              </a:rPr>
              <a:t>d</a:t>
            </a:r>
            <a:r>
              <a:rPr lang="en-US" altLang="zh-CN" sz="2400" dirty="0">
                <a:solidFill>
                  <a:srgbClr val="4141FF"/>
                </a:solidFill>
                <a:latin typeface="华文仿宋" panose="02010600040101010101" pitchFamily="2" charset="-122"/>
                <a:ea typeface="华文仿宋" panose="02010600040101010101" pitchFamily="2" charset="-122"/>
              </a:rPr>
              <a:t>(</a:t>
            </a:r>
            <a:r>
              <a:rPr lang="en-US" altLang="zh-CN" sz="2400" i="1" dirty="0">
                <a:solidFill>
                  <a:srgbClr val="4141FF"/>
                </a:solidFill>
                <a:latin typeface="华文仿宋" panose="02010600040101010101" pitchFamily="2" charset="-122"/>
                <a:ea typeface="华文仿宋" panose="02010600040101010101" pitchFamily="2" charset="-122"/>
              </a:rPr>
              <a:t>C</a:t>
            </a:r>
            <a:r>
              <a:rPr lang="en-US" altLang="zh-CN" sz="2400" dirty="0">
                <a:solidFill>
                  <a:srgbClr val="4141FF"/>
                </a:solidFill>
                <a:latin typeface="华文仿宋" panose="02010600040101010101" pitchFamily="2" charset="-122"/>
                <a:ea typeface="华文仿宋" panose="02010600040101010101" pitchFamily="2" charset="-122"/>
              </a:rPr>
              <a:t>,</a:t>
            </a:r>
            <a:r>
              <a:rPr lang="en-US" altLang="zh-CN" sz="2400" i="1" dirty="0">
                <a:solidFill>
                  <a:srgbClr val="4141FF"/>
                </a:solidFill>
                <a:latin typeface="华文仿宋" panose="02010600040101010101" pitchFamily="2" charset="-122"/>
                <a:ea typeface="华文仿宋" panose="02010600040101010101" pitchFamily="2" charset="-122"/>
              </a:rPr>
              <a:t>C</a:t>
            </a:r>
            <a:r>
              <a:rPr lang="en-US" altLang="zh-CN" sz="2400" dirty="0">
                <a:solidFill>
                  <a:srgbClr val="4141FF"/>
                </a:solidFill>
                <a:latin typeface="华文仿宋" panose="02010600040101010101" pitchFamily="2" charset="-122"/>
                <a:ea typeface="华文仿宋" panose="02010600040101010101" pitchFamily="2" charset="-122"/>
              </a:rPr>
              <a:t>)-</a:t>
            </a:r>
            <a:r>
              <a:rPr lang="en-US" altLang="zh-CN" sz="2400" i="1" dirty="0">
                <a:solidFill>
                  <a:srgbClr val="4141FF"/>
                </a:solidFill>
                <a:latin typeface="华文仿宋" panose="02010600040101010101" pitchFamily="2" charset="-122"/>
                <a:ea typeface="华文仿宋" panose="02010600040101010101" pitchFamily="2" charset="-122"/>
              </a:rPr>
              <a:t>d</a:t>
            </a:r>
            <a:r>
              <a:rPr lang="en-US" altLang="zh-CN" sz="2400" dirty="0">
                <a:solidFill>
                  <a:srgbClr val="4141FF"/>
                </a:solidFill>
                <a:latin typeface="华文仿宋" panose="02010600040101010101" pitchFamily="2" charset="-122"/>
                <a:ea typeface="华文仿宋" panose="02010600040101010101" pitchFamily="2" charset="-122"/>
              </a:rPr>
              <a:t>(</a:t>
            </a:r>
            <a:r>
              <a:rPr lang="en-US" altLang="zh-CN" sz="2400" i="1" dirty="0">
                <a:solidFill>
                  <a:srgbClr val="4141FF"/>
                </a:solidFill>
                <a:latin typeface="华文仿宋" panose="02010600040101010101" pitchFamily="2" charset="-122"/>
                <a:ea typeface="华文仿宋" panose="02010600040101010101" pitchFamily="2" charset="-122"/>
              </a:rPr>
              <a:t>C</a:t>
            </a:r>
            <a:r>
              <a:rPr lang="en-US" altLang="zh-CN" sz="2400" dirty="0">
                <a:solidFill>
                  <a:srgbClr val="4141FF"/>
                </a:solidFill>
                <a:latin typeface="华文仿宋" panose="02010600040101010101" pitchFamily="2" charset="-122"/>
                <a:ea typeface="华文仿宋" panose="02010600040101010101" pitchFamily="2" charset="-122"/>
              </a:rPr>
              <a:t>,</a:t>
            </a:r>
            <a:r>
              <a:rPr lang="en-US" altLang="zh-CN" sz="2400" i="1" dirty="0">
                <a:solidFill>
                  <a:srgbClr val="4141FF"/>
                </a:solidFill>
                <a:latin typeface="华文仿宋" panose="02010600040101010101" pitchFamily="2" charset="-122"/>
                <a:ea typeface="华文仿宋" panose="02010600040101010101" pitchFamily="2" charset="-122"/>
              </a:rPr>
              <a:t>A</a:t>
            </a:r>
            <a:r>
              <a:rPr lang="en-US" altLang="zh-CN" sz="2400" dirty="0">
                <a:solidFill>
                  <a:srgbClr val="4141FF"/>
                </a:solidFill>
                <a:latin typeface="华文仿宋" panose="02010600040101010101" pitchFamily="2" charset="-122"/>
                <a:ea typeface="华文仿宋" panose="02010600040101010101" pitchFamily="2" charset="-122"/>
              </a:rPr>
              <a:t>)=0-2=-2</a:t>
            </a:r>
            <a:r>
              <a:rPr lang="zh-CN" altLang="en-US" sz="2400" dirty="0">
                <a:solidFill>
                  <a:srgbClr val="4141FF"/>
                </a:solidFill>
                <a:latin typeface="华文仿宋" panose="02010600040101010101" pitchFamily="2" charset="-122"/>
                <a:ea typeface="华文仿宋" panose="02010600040101010101" pitchFamily="2" charset="-122"/>
              </a:rPr>
              <a:t>。</a:t>
            </a:r>
          </a:p>
          <a:p>
            <a:pPr lvl="1" eaLnBrk="1" hangingPunct="1">
              <a:lnSpc>
                <a:spcPct val="105000"/>
              </a:lnSpc>
              <a:buFont typeface="Wingdings" panose="05000000000000000000" pitchFamily="2" charset="2"/>
              <a:buChar char="ü"/>
            </a:pPr>
            <a:r>
              <a:rPr lang="en-US" altLang="zh-CN" sz="2400" dirty="0">
                <a:solidFill>
                  <a:srgbClr val="4141FF"/>
                </a:solidFill>
                <a:latin typeface="华文仿宋" panose="02010600040101010101" pitchFamily="2" charset="-122"/>
                <a:ea typeface="华文仿宋" panose="02010600040101010101" pitchFamily="2" charset="-122"/>
              </a:rPr>
              <a:t>D</a:t>
            </a:r>
            <a:r>
              <a:rPr lang="zh-CN" altLang="en-US" sz="2400" dirty="0">
                <a:solidFill>
                  <a:srgbClr val="4141FF"/>
                </a:solidFill>
                <a:latin typeface="华文仿宋" panose="02010600040101010101" pitchFamily="2" charset="-122"/>
                <a:ea typeface="华文仿宋" panose="02010600040101010101" pitchFamily="2" charset="-122"/>
              </a:rPr>
              <a:t>原先属于</a:t>
            </a:r>
            <a:r>
              <a:rPr lang="en-US" altLang="zh-CN" sz="2400" dirty="0">
                <a:solidFill>
                  <a:srgbClr val="4141FF"/>
                </a:solidFill>
                <a:latin typeface="华文仿宋" panose="02010600040101010101" pitchFamily="2" charset="-122"/>
                <a:ea typeface="华文仿宋" panose="02010600040101010101" pitchFamily="2" charset="-122"/>
              </a:rPr>
              <a:t>A</a:t>
            </a:r>
            <a:r>
              <a:rPr lang="zh-CN" altLang="en-US" sz="2400" dirty="0">
                <a:solidFill>
                  <a:srgbClr val="4141FF"/>
                </a:solidFill>
                <a:latin typeface="华文仿宋" panose="02010600040101010101" pitchFamily="2" charset="-122"/>
                <a:ea typeface="华文仿宋" panose="02010600040101010101" pitchFamily="2" charset="-122"/>
              </a:rPr>
              <a:t>中心点所在的簇，当</a:t>
            </a:r>
            <a:r>
              <a:rPr lang="en-US" altLang="zh-CN" sz="2400" dirty="0">
                <a:solidFill>
                  <a:srgbClr val="4141FF"/>
                </a:solidFill>
                <a:latin typeface="华文仿宋" panose="02010600040101010101" pitchFamily="2" charset="-122"/>
                <a:ea typeface="华文仿宋" panose="02010600040101010101" pitchFamily="2" charset="-122"/>
              </a:rPr>
              <a:t>A</a:t>
            </a:r>
            <a:r>
              <a:rPr lang="zh-CN" altLang="en-US" sz="2400" dirty="0">
                <a:solidFill>
                  <a:srgbClr val="4141FF"/>
                </a:solidFill>
                <a:latin typeface="华文仿宋" panose="02010600040101010101" pitchFamily="2" charset="-122"/>
                <a:ea typeface="华文仿宋" panose="02010600040101010101" pitchFamily="2" charset="-122"/>
              </a:rPr>
              <a:t>被</a:t>
            </a:r>
            <a:r>
              <a:rPr lang="en-US" altLang="zh-CN" sz="2400" dirty="0">
                <a:solidFill>
                  <a:srgbClr val="4141FF"/>
                </a:solidFill>
                <a:latin typeface="华文仿宋" panose="02010600040101010101" pitchFamily="2" charset="-122"/>
                <a:ea typeface="华文仿宋" panose="02010600040101010101" pitchFamily="2" charset="-122"/>
              </a:rPr>
              <a:t>C</a:t>
            </a:r>
            <a:r>
              <a:rPr lang="zh-CN" altLang="en-US" sz="2400" dirty="0">
                <a:solidFill>
                  <a:srgbClr val="4141FF"/>
                </a:solidFill>
                <a:latin typeface="华文仿宋" panose="02010600040101010101" pitchFamily="2" charset="-122"/>
                <a:ea typeface="华文仿宋" panose="02010600040101010101" pitchFamily="2" charset="-122"/>
              </a:rPr>
              <a:t>替换以后，离</a:t>
            </a:r>
            <a:r>
              <a:rPr lang="en-US" altLang="zh-CN" sz="2400" dirty="0">
                <a:solidFill>
                  <a:srgbClr val="4141FF"/>
                </a:solidFill>
                <a:latin typeface="华文仿宋" panose="02010600040101010101" pitchFamily="2" charset="-122"/>
                <a:ea typeface="华文仿宋" panose="02010600040101010101" pitchFamily="2" charset="-122"/>
              </a:rPr>
              <a:t>D</a:t>
            </a:r>
            <a:r>
              <a:rPr lang="zh-CN" altLang="en-US" sz="2400" dirty="0">
                <a:solidFill>
                  <a:srgbClr val="4141FF"/>
                </a:solidFill>
                <a:latin typeface="华文仿宋" panose="02010600040101010101" pitchFamily="2" charset="-122"/>
                <a:ea typeface="华文仿宋" panose="02010600040101010101" pitchFamily="2" charset="-122"/>
              </a:rPr>
              <a:t>最近的中心点是</a:t>
            </a:r>
            <a:r>
              <a:rPr lang="en-US" altLang="zh-CN" sz="2400" dirty="0">
                <a:solidFill>
                  <a:srgbClr val="4141FF"/>
                </a:solidFill>
                <a:latin typeface="华文仿宋" panose="02010600040101010101" pitchFamily="2" charset="-122"/>
                <a:ea typeface="华文仿宋" panose="02010600040101010101" pitchFamily="2" charset="-122"/>
              </a:rPr>
              <a:t>C</a:t>
            </a:r>
            <a:r>
              <a:rPr lang="zh-CN" altLang="en-US" sz="2400" dirty="0">
                <a:solidFill>
                  <a:srgbClr val="4141FF"/>
                </a:solidFill>
                <a:latin typeface="华文仿宋" panose="02010600040101010101" pitchFamily="2" charset="-122"/>
                <a:ea typeface="华文仿宋" panose="02010600040101010101" pitchFamily="2" charset="-122"/>
              </a:rPr>
              <a:t>，</a:t>
            </a:r>
            <a:r>
              <a:rPr lang="en-US" altLang="zh-CN" sz="2400" i="1" dirty="0">
                <a:solidFill>
                  <a:srgbClr val="4141FF"/>
                </a:solidFill>
                <a:latin typeface="华文仿宋" panose="02010600040101010101" pitchFamily="2" charset="-122"/>
                <a:ea typeface="华文仿宋" panose="02010600040101010101" pitchFamily="2" charset="-122"/>
              </a:rPr>
              <a:t>C</a:t>
            </a:r>
            <a:r>
              <a:rPr lang="en-US" altLang="zh-CN" sz="2400" i="1" baseline="-25000" dirty="0">
                <a:solidFill>
                  <a:srgbClr val="4141FF"/>
                </a:solidFill>
                <a:latin typeface="华文仿宋" panose="02010600040101010101" pitchFamily="2" charset="-122"/>
                <a:ea typeface="华文仿宋" panose="02010600040101010101" pitchFamily="2" charset="-122"/>
              </a:rPr>
              <a:t>DAC</a:t>
            </a:r>
            <a:r>
              <a:rPr lang="en-US" altLang="zh-CN" sz="2400" dirty="0">
                <a:solidFill>
                  <a:srgbClr val="4141FF"/>
                </a:solidFill>
                <a:latin typeface="华文仿宋" panose="02010600040101010101" pitchFamily="2" charset="-122"/>
                <a:ea typeface="华文仿宋" panose="02010600040101010101" pitchFamily="2" charset="-122"/>
              </a:rPr>
              <a:t>=</a:t>
            </a:r>
            <a:r>
              <a:rPr lang="en-US" altLang="zh-CN" sz="2400" i="1" dirty="0">
                <a:solidFill>
                  <a:srgbClr val="4141FF"/>
                </a:solidFill>
                <a:latin typeface="华文仿宋" panose="02010600040101010101" pitchFamily="2" charset="-122"/>
                <a:ea typeface="华文仿宋" panose="02010600040101010101" pitchFamily="2" charset="-122"/>
              </a:rPr>
              <a:t>d</a:t>
            </a:r>
            <a:r>
              <a:rPr lang="en-US" altLang="zh-CN" sz="2400" dirty="0">
                <a:solidFill>
                  <a:srgbClr val="4141FF"/>
                </a:solidFill>
                <a:latin typeface="华文仿宋" panose="02010600040101010101" pitchFamily="2" charset="-122"/>
                <a:ea typeface="华文仿宋" panose="02010600040101010101" pitchFamily="2" charset="-122"/>
              </a:rPr>
              <a:t>(</a:t>
            </a:r>
            <a:r>
              <a:rPr lang="en-US" altLang="zh-CN" sz="2400" i="1" dirty="0">
                <a:solidFill>
                  <a:srgbClr val="4141FF"/>
                </a:solidFill>
                <a:latin typeface="华文仿宋" panose="02010600040101010101" pitchFamily="2" charset="-122"/>
                <a:ea typeface="华文仿宋" panose="02010600040101010101" pitchFamily="2" charset="-122"/>
              </a:rPr>
              <a:t>D</a:t>
            </a:r>
            <a:r>
              <a:rPr lang="en-US" altLang="zh-CN" sz="2400" dirty="0">
                <a:solidFill>
                  <a:srgbClr val="4141FF"/>
                </a:solidFill>
                <a:latin typeface="华文仿宋" panose="02010600040101010101" pitchFamily="2" charset="-122"/>
                <a:ea typeface="华文仿宋" panose="02010600040101010101" pitchFamily="2" charset="-122"/>
              </a:rPr>
              <a:t>,</a:t>
            </a:r>
            <a:r>
              <a:rPr lang="en-US" altLang="zh-CN" sz="2400" i="1" dirty="0">
                <a:solidFill>
                  <a:srgbClr val="4141FF"/>
                </a:solidFill>
                <a:latin typeface="华文仿宋" panose="02010600040101010101" pitchFamily="2" charset="-122"/>
                <a:ea typeface="华文仿宋" panose="02010600040101010101" pitchFamily="2" charset="-122"/>
              </a:rPr>
              <a:t>C</a:t>
            </a:r>
            <a:r>
              <a:rPr lang="en-US" altLang="zh-CN" sz="2400" dirty="0">
                <a:solidFill>
                  <a:srgbClr val="4141FF"/>
                </a:solidFill>
                <a:latin typeface="华文仿宋" panose="02010600040101010101" pitchFamily="2" charset="-122"/>
                <a:ea typeface="华文仿宋" panose="02010600040101010101" pitchFamily="2" charset="-122"/>
              </a:rPr>
              <a:t>)-</a:t>
            </a:r>
            <a:r>
              <a:rPr lang="en-US" altLang="zh-CN" sz="2400" i="1" dirty="0">
                <a:solidFill>
                  <a:srgbClr val="4141FF"/>
                </a:solidFill>
                <a:latin typeface="华文仿宋" panose="02010600040101010101" pitchFamily="2" charset="-122"/>
                <a:ea typeface="华文仿宋" panose="02010600040101010101" pitchFamily="2" charset="-122"/>
              </a:rPr>
              <a:t>d</a:t>
            </a:r>
            <a:r>
              <a:rPr lang="en-US" altLang="zh-CN" sz="2400" dirty="0">
                <a:solidFill>
                  <a:srgbClr val="4141FF"/>
                </a:solidFill>
                <a:latin typeface="华文仿宋" panose="02010600040101010101" pitchFamily="2" charset="-122"/>
                <a:ea typeface="华文仿宋" panose="02010600040101010101" pitchFamily="2" charset="-122"/>
              </a:rPr>
              <a:t>(</a:t>
            </a:r>
            <a:r>
              <a:rPr lang="en-US" altLang="zh-CN" sz="2400" i="1" dirty="0">
                <a:solidFill>
                  <a:srgbClr val="4141FF"/>
                </a:solidFill>
                <a:latin typeface="华文仿宋" panose="02010600040101010101" pitchFamily="2" charset="-122"/>
                <a:ea typeface="华文仿宋" panose="02010600040101010101" pitchFamily="2" charset="-122"/>
              </a:rPr>
              <a:t>D</a:t>
            </a:r>
            <a:r>
              <a:rPr lang="en-US" altLang="zh-CN" sz="2400" dirty="0">
                <a:solidFill>
                  <a:srgbClr val="4141FF"/>
                </a:solidFill>
                <a:latin typeface="华文仿宋" panose="02010600040101010101" pitchFamily="2" charset="-122"/>
                <a:ea typeface="华文仿宋" panose="02010600040101010101" pitchFamily="2" charset="-122"/>
              </a:rPr>
              <a:t>,</a:t>
            </a:r>
            <a:r>
              <a:rPr lang="en-US" altLang="zh-CN" sz="2400" i="1" dirty="0">
                <a:solidFill>
                  <a:srgbClr val="4141FF"/>
                </a:solidFill>
                <a:latin typeface="华文仿宋" panose="02010600040101010101" pitchFamily="2" charset="-122"/>
                <a:ea typeface="华文仿宋" panose="02010600040101010101" pitchFamily="2" charset="-122"/>
              </a:rPr>
              <a:t>A</a:t>
            </a:r>
            <a:r>
              <a:rPr lang="en-US" altLang="zh-CN" sz="2400" dirty="0">
                <a:solidFill>
                  <a:srgbClr val="4141FF"/>
                </a:solidFill>
                <a:latin typeface="华文仿宋" panose="02010600040101010101" pitchFamily="2" charset="-122"/>
                <a:ea typeface="华文仿宋" panose="02010600040101010101" pitchFamily="2" charset="-122"/>
              </a:rPr>
              <a:t>)=1-2=-1</a:t>
            </a:r>
            <a:r>
              <a:rPr lang="zh-CN" altLang="en-US" sz="2400" dirty="0">
                <a:solidFill>
                  <a:srgbClr val="4141FF"/>
                </a:solidFill>
                <a:latin typeface="华文仿宋" panose="02010600040101010101" pitchFamily="2" charset="-122"/>
                <a:ea typeface="华文仿宋" panose="02010600040101010101" pitchFamily="2" charset="-122"/>
              </a:rPr>
              <a:t>。</a:t>
            </a:r>
          </a:p>
          <a:p>
            <a:pPr lvl="1" eaLnBrk="1" hangingPunct="1">
              <a:lnSpc>
                <a:spcPct val="105000"/>
              </a:lnSpc>
              <a:buFont typeface="Wingdings" panose="05000000000000000000" pitchFamily="2" charset="2"/>
              <a:buChar char="ü"/>
            </a:pPr>
            <a:r>
              <a:rPr lang="en-US" altLang="zh-CN" sz="2400" dirty="0">
                <a:solidFill>
                  <a:srgbClr val="4141FF"/>
                </a:solidFill>
                <a:latin typeface="华文仿宋" panose="02010600040101010101" pitchFamily="2" charset="-122"/>
                <a:ea typeface="华文仿宋" panose="02010600040101010101" pitchFamily="2" charset="-122"/>
              </a:rPr>
              <a:t>E</a:t>
            </a:r>
            <a:r>
              <a:rPr lang="zh-CN" altLang="en-US" sz="2400" dirty="0">
                <a:solidFill>
                  <a:srgbClr val="4141FF"/>
                </a:solidFill>
                <a:latin typeface="华文仿宋" panose="02010600040101010101" pitchFamily="2" charset="-122"/>
                <a:ea typeface="华文仿宋" panose="02010600040101010101" pitchFamily="2" charset="-122"/>
              </a:rPr>
              <a:t>原先属于</a:t>
            </a:r>
            <a:r>
              <a:rPr lang="en-US" altLang="zh-CN" sz="2400" dirty="0">
                <a:solidFill>
                  <a:srgbClr val="4141FF"/>
                </a:solidFill>
                <a:latin typeface="华文仿宋" panose="02010600040101010101" pitchFamily="2" charset="-122"/>
                <a:ea typeface="华文仿宋" panose="02010600040101010101" pitchFamily="2" charset="-122"/>
              </a:rPr>
              <a:t>B</a:t>
            </a:r>
            <a:r>
              <a:rPr lang="zh-CN" altLang="en-US" sz="2400" dirty="0">
                <a:solidFill>
                  <a:srgbClr val="4141FF"/>
                </a:solidFill>
                <a:latin typeface="华文仿宋" panose="02010600040101010101" pitchFamily="2" charset="-122"/>
                <a:ea typeface="华文仿宋" panose="02010600040101010101" pitchFamily="2" charset="-122"/>
              </a:rPr>
              <a:t>中心点所在的簇，当</a:t>
            </a:r>
            <a:r>
              <a:rPr lang="en-US" altLang="zh-CN" sz="2400" dirty="0">
                <a:solidFill>
                  <a:srgbClr val="4141FF"/>
                </a:solidFill>
                <a:latin typeface="华文仿宋" panose="02010600040101010101" pitchFamily="2" charset="-122"/>
                <a:ea typeface="华文仿宋" panose="02010600040101010101" pitchFamily="2" charset="-122"/>
              </a:rPr>
              <a:t>A</a:t>
            </a:r>
            <a:r>
              <a:rPr lang="zh-CN" altLang="en-US" sz="2400" dirty="0">
                <a:solidFill>
                  <a:srgbClr val="4141FF"/>
                </a:solidFill>
                <a:latin typeface="华文仿宋" panose="02010600040101010101" pitchFamily="2" charset="-122"/>
                <a:ea typeface="华文仿宋" panose="02010600040101010101" pitchFamily="2" charset="-122"/>
              </a:rPr>
              <a:t>被</a:t>
            </a:r>
            <a:r>
              <a:rPr lang="en-US" altLang="zh-CN" sz="2400" dirty="0">
                <a:solidFill>
                  <a:srgbClr val="4141FF"/>
                </a:solidFill>
                <a:latin typeface="华文仿宋" panose="02010600040101010101" pitchFamily="2" charset="-122"/>
                <a:ea typeface="华文仿宋" panose="02010600040101010101" pitchFamily="2" charset="-122"/>
              </a:rPr>
              <a:t>C</a:t>
            </a:r>
            <a:r>
              <a:rPr lang="zh-CN" altLang="en-US" sz="2400" dirty="0">
                <a:solidFill>
                  <a:srgbClr val="4141FF"/>
                </a:solidFill>
                <a:latin typeface="华文仿宋" panose="02010600040101010101" pitchFamily="2" charset="-122"/>
                <a:ea typeface="华文仿宋" panose="02010600040101010101" pitchFamily="2" charset="-122"/>
              </a:rPr>
              <a:t>替换以后，离</a:t>
            </a:r>
            <a:r>
              <a:rPr lang="en-US" altLang="zh-CN" sz="2400" dirty="0">
                <a:solidFill>
                  <a:srgbClr val="4141FF"/>
                </a:solidFill>
                <a:latin typeface="华文仿宋" panose="02010600040101010101" pitchFamily="2" charset="-122"/>
                <a:ea typeface="华文仿宋" panose="02010600040101010101" pitchFamily="2" charset="-122"/>
              </a:rPr>
              <a:t>E</a:t>
            </a:r>
            <a:r>
              <a:rPr lang="zh-CN" altLang="en-US" sz="2400" dirty="0">
                <a:solidFill>
                  <a:srgbClr val="4141FF"/>
                </a:solidFill>
                <a:latin typeface="华文仿宋" panose="02010600040101010101" pitchFamily="2" charset="-122"/>
                <a:ea typeface="华文仿宋" panose="02010600040101010101" pitchFamily="2" charset="-122"/>
              </a:rPr>
              <a:t>最近的中心仍然是 </a:t>
            </a:r>
            <a:r>
              <a:rPr lang="en-US" altLang="zh-CN" sz="2400" dirty="0">
                <a:solidFill>
                  <a:srgbClr val="4141FF"/>
                </a:solidFill>
                <a:latin typeface="华文仿宋" panose="02010600040101010101" pitchFamily="2" charset="-122"/>
                <a:ea typeface="华文仿宋" panose="02010600040101010101" pitchFamily="2" charset="-122"/>
              </a:rPr>
              <a:t>B</a:t>
            </a:r>
            <a:r>
              <a:rPr lang="zh-CN" altLang="en-US" sz="2400" dirty="0">
                <a:solidFill>
                  <a:srgbClr val="4141FF"/>
                </a:solidFill>
                <a:latin typeface="华文仿宋" panose="02010600040101010101" pitchFamily="2" charset="-122"/>
                <a:ea typeface="华文仿宋" panose="02010600040101010101" pitchFamily="2" charset="-122"/>
              </a:rPr>
              <a:t>，</a:t>
            </a:r>
            <a:r>
              <a:rPr lang="en-US" altLang="zh-CN" sz="2400" i="1" dirty="0">
                <a:solidFill>
                  <a:srgbClr val="4141FF"/>
                </a:solidFill>
                <a:latin typeface="华文仿宋" panose="02010600040101010101" pitchFamily="2" charset="-122"/>
                <a:ea typeface="华文仿宋" panose="02010600040101010101" pitchFamily="2" charset="-122"/>
              </a:rPr>
              <a:t>C</a:t>
            </a:r>
            <a:r>
              <a:rPr lang="en-US" altLang="zh-CN" sz="2400" i="1" baseline="-25000" dirty="0">
                <a:solidFill>
                  <a:srgbClr val="4141FF"/>
                </a:solidFill>
                <a:latin typeface="华文仿宋" panose="02010600040101010101" pitchFamily="2" charset="-122"/>
                <a:ea typeface="华文仿宋" panose="02010600040101010101" pitchFamily="2" charset="-122"/>
              </a:rPr>
              <a:t>EAC</a:t>
            </a:r>
            <a:r>
              <a:rPr lang="en-US" altLang="zh-CN" sz="2400" dirty="0">
                <a:solidFill>
                  <a:srgbClr val="4141FF"/>
                </a:solidFill>
                <a:latin typeface="华文仿宋" panose="02010600040101010101" pitchFamily="2" charset="-122"/>
                <a:ea typeface="华文仿宋" panose="02010600040101010101" pitchFamily="2" charset="-122"/>
              </a:rPr>
              <a:t>=0</a:t>
            </a:r>
            <a:r>
              <a:rPr lang="zh-CN" altLang="en-US" sz="2400" dirty="0">
                <a:solidFill>
                  <a:srgbClr val="4141FF"/>
                </a:solidFill>
                <a:latin typeface="华文仿宋" panose="02010600040101010101" pitchFamily="2" charset="-122"/>
                <a:ea typeface="华文仿宋" panose="02010600040101010101" pitchFamily="2" charset="-122"/>
              </a:rPr>
              <a:t>。</a:t>
            </a:r>
          </a:p>
          <a:p>
            <a:pPr lvl="1" eaLnBrk="1" hangingPunct="1">
              <a:lnSpc>
                <a:spcPct val="105000"/>
              </a:lnSpc>
              <a:buFont typeface="Wingdings" panose="05000000000000000000" pitchFamily="2" charset="2"/>
              <a:buChar char="ü"/>
            </a:pPr>
            <a:r>
              <a:rPr lang="zh-CN" altLang="en-US" sz="2400" dirty="0">
                <a:solidFill>
                  <a:srgbClr val="4141FF"/>
                </a:solidFill>
                <a:latin typeface="华文仿宋" panose="02010600040101010101" pitchFamily="2" charset="-122"/>
                <a:ea typeface="华文仿宋" panose="02010600040101010101" pitchFamily="2" charset="-122"/>
              </a:rPr>
              <a:t>因此，</a:t>
            </a:r>
            <a:r>
              <a:rPr lang="en-US" altLang="zh-CN" sz="2400" i="1" dirty="0">
                <a:solidFill>
                  <a:srgbClr val="4141FF"/>
                </a:solidFill>
                <a:latin typeface="华文仿宋" panose="02010600040101010101" pitchFamily="2" charset="-122"/>
                <a:ea typeface="华文仿宋" panose="02010600040101010101" pitchFamily="2" charset="-122"/>
              </a:rPr>
              <a:t>T</a:t>
            </a:r>
            <a:r>
              <a:rPr lang="en-US" altLang="zh-CN" sz="2400" dirty="0">
                <a:solidFill>
                  <a:srgbClr val="4141FF"/>
                </a:solidFill>
                <a:latin typeface="华文仿宋" panose="02010600040101010101" pitchFamily="2" charset="-122"/>
                <a:ea typeface="华文仿宋" panose="02010600040101010101" pitchFamily="2" charset="-122"/>
              </a:rPr>
              <a:t>C</a:t>
            </a:r>
            <a:r>
              <a:rPr lang="en-US" altLang="zh-CN" sz="2400" i="1" baseline="-25000" dirty="0">
                <a:solidFill>
                  <a:srgbClr val="4141FF"/>
                </a:solidFill>
                <a:latin typeface="华文仿宋" panose="02010600040101010101" pitchFamily="2" charset="-122"/>
                <a:ea typeface="华文仿宋" panose="02010600040101010101" pitchFamily="2" charset="-122"/>
              </a:rPr>
              <a:t>AC</a:t>
            </a:r>
            <a:r>
              <a:rPr lang="en-US" altLang="zh-CN" sz="2400" dirty="0">
                <a:solidFill>
                  <a:srgbClr val="4141FF"/>
                </a:solidFill>
                <a:latin typeface="华文仿宋" panose="02010600040101010101" pitchFamily="2" charset="-122"/>
                <a:ea typeface="华文仿宋" panose="02010600040101010101" pitchFamily="2" charset="-122"/>
              </a:rPr>
              <a:t>=</a:t>
            </a:r>
            <a:r>
              <a:rPr lang="en-US" altLang="zh-CN" sz="2400" i="1" dirty="0">
                <a:solidFill>
                  <a:srgbClr val="4141FF"/>
                </a:solidFill>
                <a:latin typeface="华文仿宋" panose="02010600040101010101" pitchFamily="2" charset="-122"/>
                <a:ea typeface="华文仿宋" panose="02010600040101010101" pitchFamily="2" charset="-122"/>
              </a:rPr>
              <a:t>C</a:t>
            </a:r>
            <a:r>
              <a:rPr lang="en-US" altLang="zh-CN" sz="2400" dirty="0">
                <a:solidFill>
                  <a:srgbClr val="4141FF"/>
                </a:solidFill>
                <a:latin typeface="华文仿宋" panose="02010600040101010101" pitchFamily="2" charset="-122"/>
                <a:ea typeface="华文仿宋" panose="02010600040101010101" pitchFamily="2" charset="-122"/>
              </a:rPr>
              <a:t>A</a:t>
            </a:r>
            <a:r>
              <a:rPr lang="en-US" altLang="zh-CN" sz="2400" i="1" baseline="-25000" dirty="0">
                <a:solidFill>
                  <a:srgbClr val="4141FF"/>
                </a:solidFill>
                <a:latin typeface="华文仿宋" panose="02010600040101010101" pitchFamily="2" charset="-122"/>
                <a:ea typeface="华文仿宋" panose="02010600040101010101" pitchFamily="2" charset="-122"/>
              </a:rPr>
              <a:t>AC</a:t>
            </a:r>
            <a:r>
              <a:rPr lang="en-US" altLang="zh-CN" sz="2400" dirty="0">
                <a:solidFill>
                  <a:srgbClr val="4141FF"/>
                </a:solidFill>
                <a:latin typeface="华文仿宋" panose="02010600040101010101" pitchFamily="2" charset="-122"/>
                <a:ea typeface="华文仿宋" panose="02010600040101010101" pitchFamily="2" charset="-122"/>
              </a:rPr>
              <a:t>+</a:t>
            </a:r>
            <a:r>
              <a:rPr lang="en-US" altLang="zh-CN" sz="2400" i="1" dirty="0">
                <a:solidFill>
                  <a:srgbClr val="4141FF"/>
                </a:solidFill>
                <a:latin typeface="华文仿宋" panose="02010600040101010101" pitchFamily="2" charset="-122"/>
                <a:ea typeface="华文仿宋" panose="02010600040101010101" pitchFamily="2" charset="-122"/>
              </a:rPr>
              <a:t> C</a:t>
            </a:r>
            <a:r>
              <a:rPr lang="en-US" altLang="zh-CN" sz="2400" dirty="0">
                <a:solidFill>
                  <a:srgbClr val="4141FF"/>
                </a:solidFill>
                <a:latin typeface="华文仿宋" panose="02010600040101010101" pitchFamily="2" charset="-122"/>
                <a:ea typeface="华文仿宋" panose="02010600040101010101" pitchFamily="2" charset="-122"/>
              </a:rPr>
              <a:t>B</a:t>
            </a:r>
            <a:r>
              <a:rPr lang="en-US" altLang="zh-CN" sz="2400" i="1" baseline="-25000" dirty="0">
                <a:solidFill>
                  <a:srgbClr val="4141FF"/>
                </a:solidFill>
                <a:latin typeface="华文仿宋" panose="02010600040101010101" pitchFamily="2" charset="-122"/>
                <a:ea typeface="华文仿宋" panose="02010600040101010101" pitchFamily="2" charset="-122"/>
              </a:rPr>
              <a:t>AC</a:t>
            </a:r>
            <a:r>
              <a:rPr lang="en-US" altLang="zh-CN" sz="2400" dirty="0">
                <a:solidFill>
                  <a:srgbClr val="4141FF"/>
                </a:solidFill>
                <a:latin typeface="华文仿宋" panose="02010600040101010101" pitchFamily="2" charset="-122"/>
                <a:ea typeface="华文仿宋" panose="02010600040101010101" pitchFamily="2" charset="-122"/>
              </a:rPr>
              <a:t>+</a:t>
            </a:r>
            <a:r>
              <a:rPr lang="en-US" altLang="zh-CN" sz="2400" i="1" dirty="0">
                <a:solidFill>
                  <a:srgbClr val="4141FF"/>
                </a:solidFill>
                <a:latin typeface="华文仿宋" panose="02010600040101010101" pitchFamily="2" charset="-122"/>
                <a:ea typeface="华文仿宋" panose="02010600040101010101" pitchFamily="2" charset="-122"/>
              </a:rPr>
              <a:t> CB</a:t>
            </a:r>
            <a:r>
              <a:rPr lang="en-US" altLang="zh-CN" sz="2400" i="1" baseline="-25000" dirty="0">
                <a:solidFill>
                  <a:srgbClr val="4141FF"/>
                </a:solidFill>
                <a:latin typeface="华文仿宋" panose="02010600040101010101" pitchFamily="2" charset="-122"/>
                <a:ea typeface="华文仿宋" panose="02010600040101010101" pitchFamily="2" charset="-122"/>
              </a:rPr>
              <a:t>AC</a:t>
            </a:r>
            <a:r>
              <a:rPr lang="en-US" altLang="zh-CN" sz="2400" dirty="0">
                <a:solidFill>
                  <a:srgbClr val="4141FF"/>
                </a:solidFill>
                <a:latin typeface="华文仿宋" panose="02010600040101010101" pitchFamily="2" charset="-122"/>
                <a:ea typeface="华文仿宋" panose="02010600040101010101" pitchFamily="2" charset="-122"/>
              </a:rPr>
              <a:t>+</a:t>
            </a:r>
            <a:r>
              <a:rPr lang="en-US" altLang="zh-CN" sz="2400" i="1" dirty="0">
                <a:solidFill>
                  <a:srgbClr val="4141FF"/>
                </a:solidFill>
                <a:latin typeface="华文仿宋" panose="02010600040101010101" pitchFamily="2" charset="-122"/>
                <a:ea typeface="华文仿宋" panose="02010600040101010101" pitchFamily="2" charset="-122"/>
              </a:rPr>
              <a:t> CD</a:t>
            </a:r>
            <a:r>
              <a:rPr lang="en-US" altLang="zh-CN" sz="2400" i="1" baseline="-25000" dirty="0">
                <a:solidFill>
                  <a:srgbClr val="4141FF"/>
                </a:solidFill>
                <a:latin typeface="华文仿宋" panose="02010600040101010101" pitchFamily="2" charset="-122"/>
                <a:ea typeface="华文仿宋" panose="02010600040101010101" pitchFamily="2" charset="-122"/>
              </a:rPr>
              <a:t>AC</a:t>
            </a:r>
            <a:r>
              <a:rPr lang="en-US" altLang="zh-CN" sz="2400" i="1" dirty="0">
                <a:solidFill>
                  <a:srgbClr val="4141FF"/>
                </a:solidFill>
                <a:latin typeface="华文仿宋" panose="02010600040101010101" pitchFamily="2" charset="-122"/>
                <a:ea typeface="华文仿宋" panose="02010600040101010101" pitchFamily="2" charset="-122"/>
              </a:rPr>
              <a:t>+ CE</a:t>
            </a:r>
            <a:r>
              <a:rPr lang="en-US" altLang="zh-CN" sz="2400" i="1" baseline="-25000" dirty="0">
                <a:solidFill>
                  <a:srgbClr val="4141FF"/>
                </a:solidFill>
                <a:latin typeface="华文仿宋" panose="02010600040101010101" pitchFamily="2" charset="-122"/>
                <a:ea typeface="华文仿宋" panose="02010600040101010101" pitchFamily="2" charset="-122"/>
              </a:rPr>
              <a:t>AC</a:t>
            </a:r>
            <a:r>
              <a:rPr lang="en-US" altLang="zh-CN" sz="2400" i="1" dirty="0">
                <a:solidFill>
                  <a:srgbClr val="4141FF"/>
                </a:solidFill>
                <a:latin typeface="华文仿宋" panose="02010600040101010101" pitchFamily="2" charset="-122"/>
                <a:ea typeface="华文仿宋" panose="02010600040101010101" pitchFamily="2" charset="-122"/>
              </a:rPr>
              <a:t>=1+0-2-1+0=-2</a:t>
            </a:r>
            <a:r>
              <a:rPr lang="zh-CN" altLang="en-US" sz="2400" i="1" dirty="0">
                <a:solidFill>
                  <a:srgbClr val="4141FF"/>
                </a:solidFill>
                <a:latin typeface="华文仿宋" panose="02010600040101010101" pitchFamily="2" charset="-122"/>
                <a:ea typeface="华文仿宋" panose="02010600040101010101" pitchFamily="2" charset="-122"/>
              </a:rPr>
              <a:t>。</a:t>
            </a:r>
          </a:p>
        </p:txBody>
      </p:sp>
      <p:sp>
        <p:nvSpPr>
          <p:cNvPr id="225283" name="Rectangle 3"/>
          <p:cNvSpPr>
            <a:spLocks noChangeArrowheads="1"/>
          </p:cNvSpPr>
          <p:nvPr/>
        </p:nvSpPr>
        <p:spPr bwMode="auto">
          <a:xfrm>
            <a:off x="219075" y="6309320"/>
            <a:ext cx="8820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solidFill>
                  <a:srgbClr val="4141FF"/>
                </a:solidFill>
                <a:latin typeface="Times New Roman" panose="02020603050405020304" pitchFamily="18" charset="0"/>
              </a:rPr>
              <a:t>可按上述步骤依次计算代价</a:t>
            </a:r>
            <a:r>
              <a:rPr lang="en-US" altLang="zh-CN" sz="2400" b="1" i="1" dirty="0">
                <a:solidFill>
                  <a:srgbClr val="4141FF"/>
                </a:solidFill>
                <a:latin typeface="Times New Roman" panose="02020603050405020304" pitchFamily="18" charset="0"/>
              </a:rPr>
              <a:t>TC</a:t>
            </a:r>
            <a:r>
              <a:rPr lang="en-US" altLang="zh-CN" sz="2400" b="1" i="1" baseline="-25000" dirty="0">
                <a:solidFill>
                  <a:srgbClr val="4141FF"/>
                </a:solidFill>
                <a:latin typeface="Times New Roman" panose="02020603050405020304" pitchFamily="18" charset="0"/>
              </a:rPr>
              <a:t>AD</a:t>
            </a:r>
            <a:r>
              <a:rPr lang="zh-CN" altLang="en-US" sz="2400" b="1" i="1" dirty="0">
                <a:solidFill>
                  <a:srgbClr val="4141FF"/>
                </a:solidFill>
                <a:latin typeface="Times New Roman" panose="02020603050405020304" pitchFamily="18" charset="0"/>
              </a:rPr>
              <a:t>、</a:t>
            </a:r>
            <a:r>
              <a:rPr lang="en-US" altLang="zh-CN" sz="2400" b="1" i="1" dirty="0">
                <a:solidFill>
                  <a:srgbClr val="4141FF"/>
                </a:solidFill>
                <a:latin typeface="Times New Roman" panose="02020603050405020304" pitchFamily="18" charset="0"/>
              </a:rPr>
              <a:t>TC</a:t>
            </a:r>
            <a:r>
              <a:rPr lang="en-US" altLang="zh-CN" sz="2400" b="1" i="1" baseline="-25000" dirty="0">
                <a:solidFill>
                  <a:srgbClr val="4141FF"/>
                </a:solidFill>
                <a:latin typeface="Times New Roman" panose="02020603050405020304" pitchFamily="18" charset="0"/>
              </a:rPr>
              <a:t>AE</a:t>
            </a:r>
            <a:r>
              <a:rPr lang="zh-CN" altLang="en-US" sz="2400" b="1" dirty="0">
                <a:solidFill>
                  <a:srgbClr val="4141FF"/>
                </a:solidFill>
                <a:latin typeface="Times New Roman" panose="02020603050405020304" pitchFamily="18" charset="0"/>
              </a:rPr>
              <a:t>以及</a:t>
            </a:r>
            <a:r>
              <a:rPr lang="en-US" altLang="zh-CN" sz="2400" b="1" i="1" dirty="0">
                <a:solidFill>
                  <a:srgbClr val="4141FF"/>
                </a:solidFill>
                <a:latin typeface="Times New Roman" panose="02020603050405020304" pitchFamily="18" charset="0"/>
              </a:rPr>
              <a:t>TC</a:t>
            </a:r>
            <a:r>
              <a:rPr lang="en-US" altLang="zh-CN" sz="2400" b="1" i="1" baseline="-25000" dirty="0">
                <a:solidFill>
                  <a:srgbClr val="4141FF"/>
                </a:solidFill>
                <a:latin typeface="Times New Roman" panose="02020603050405020304" pitchFamily="18" charset="0"/>
              </a:rPr>
              <a:t>BC</a:t>
            </a:r>
            <a:r>
              <a:rPr lang="zh-CN" altLang="en-US" sz="2400" b="1" i="1" dirty="0">
                <a:solidFill>
                  <a:srgbClr val="4141FF"/>
                </a:solidFill>
                <a:latin typeface="Times New Roman" panose="02020603050405020304" pitchFamily="18" charset="0"/>
              </a:rPr>
              <a:t>、</a:t>
            </a:r>
            <a:r>
              <a:rPr lang="en-US" altLang="zh-CN" sz="2400" b="1" i="1" dirty="0">
                <a:solidFill>
                  <a:srgbClr val="4141FF"/>
                </a:solidFill>
                <a:latin typeface="Times New Roman" panose="02020603050405020304" pitchFamily="18" charset="0"/>
              </a:rPr>
              <a:t>TC</a:t>
            </a:r>
            <a:r>
              <a:rPr lang="en-US" altLang="zh-CN" sz="2400" b="1" i="1" baseline="-25000" dirty="0">
                <a:solidFill>
                  <a:srgbClr val="4141FF"/>
                </a:solidFill>
                <a:latin typeface="Times New Roman" panose="02020603050405020304" pitchFamily="18" charset="0"/>
              </a:rPr>
              <a:t>BD</a:t>
            </a:r>
            <a:r>
              <a:rPr lang="zh-CN" altLang="en-US" sz="2400" b="1" i="1" dirty="0">
                <a:solidFill>
                  <a:srgbClr val="4141FF"/>
                </a:solidFill>
                <a:latin typeface="Times New Roman" panose="02020603050405020304" pitchFamily="18" charset="0"/>
              </a:rPr>
              <a:t>、</a:t>
            </a:r>
            <a:r>
              <a:rPr lang="en-US" altLang="zh-CN" sz="2400" b="1" i="1" dirty="0">
                <a:solidFill>
                  <a:srgbClr val="4141FF"/>
                </a:solidFill>
                <a:latin typeface="Times New Roman" panose="02020603050405020304" pitchFamily="18" charset="0"/>
              </a:rPr>
              <a:t>TC</a:t>
            </a:r>
            <a:r>
              <a:rPr lang="en-US" altLang="zh-CN" sz="2400" b="1" i="1" baseline="-25000" dirty="0">
                <a:solidFill>
                  <a:srgbClr val="4141FF"/>
                </a:solidFill>
                <a:latin typeface="Times New Roman" panose="02020603050405020304" pitchFamily="18" charset="0"/>
              </a:rPr>
              <a:t>BE</a:t>
            </a:r>
            <a:r>
              <a:rPr lang="zh-CN" altLang="en-US" sz="2400" b="1" dirty="0">
                <a:solidFill>
                  <a:srgbClr val="4141FF"/>
                </a:solidFill>
                <a:latin typeface="Times New Roman" panose="02020603050405020304" pitchFamily="18" charset="0"/>
              </a:rPr>
              <a:t>。 </a:t>
            </a:r>
          </a:p>
        </p:txBody>
      </p:sp>
      <p:graphicFrame>
        <p:nvGraphicFramePr>
          <p:cNvPr id="225284" name="Object 4"/>
          <p:cNvGraphicFramePr>
            <a:graphicFrameLocks noChangeAspect="1"/>
          </p:cNvGraphicFramePr>
          <p:nvPr>
            <p:extLst>
              <p:ext uri="{D42A27DB-BD31-4B8C-83A1-F6EECF244321}">
                <p14:modId xmlns:p14="http://schemas.microsoft.com/office/powerpoint/2010/main" val="1577832886"/>
              </p:ext>
            </p:extLst>
          </p:nvPr>
        </p:nvGraphicFramePr>
        <p:xfrm>
          <a:off x="7020272" y="57150"/>
          <a:ext cx="1531591" cy="1236663"/>
        </p:xfrm>
        <a:graphic>
          <a:graphicData uri="http://schemas.openxmlformats.org/presentationml/2006/ole">
            <mc:AlternateContent xmlns:mc="http://schemas.openxmlformats.org/markup-compatibility/2006">
              <mc:Choice xmlns:v="urn:schemas-microsoft-com:vml" Requires="v">
                <p:oleObj spid="_x0000_s257067" name="Picture" r:id="rId3" imgW="1600200" imgH="2073960" progId="Word.Picture.8">
                  <p:embed/>
                </p:oleObj>
              </mc:Choice>
              <mc:Fallback>
                <p:oleObj name="Picture" r:id="rId3" imgW="1600200" imgH="2073960" progId="Word.Picture.8">
                  <p:embed/>
                  <p:pic>
                    <p:nvPicPr>
                      <p:cNvPr id="225284" name="Object 4"/>
                      <p:cNvPicPr>
                        <a:picLocks noChangeAspect="1" noChangeArrowheads="1"/>
                      </p:cNvPicPr>
                      <p:nvPr/>
                    </p:nvPicPr>
                    <p:blipFill>
                      <a:blip r:embed="rId4"/>
                      <a:srcRect/>
                      <a:stretch>
                        <a:fillRect/>
                      </a:stretch>
                    </p:blipFill>
                    <p:spPr bwMode="auto">
                      <a:xfrm>
                        <a:off x="7020272" y="57150"/>
                        <a:ext cx="1531591" cy="1236663"/>
                      </a:xfrm>
                      <a:prstGeom prst="rect">
                        <a:avLst/>
                      </a:prstGeom>
                      <a:solidFill>
                        <a:srgbClr val="FFFF00"/>
                      </a:solidFill>
                    </p:spPr>
                  </p:pic>
                </p:oleObj>
              </mc:Fallback>
            </mc:AlternateContent>
          </a:graphicData>
        </a:graphic>
      </p:graphicFrame>
      <p:sp>
        <p:nvSpPr>
          <p:cNvPr id="7" name="标题 1"/>
          <p:cNvSpPr>
            <a:spLocks/>
          </p:cNvSpPr>
          <p:nvPr/>
        </p:nvSpPr>
        <p:spPr bwMode="auto">
          <a:xfrm>
            <a:off x="457200" y="277813"/>
            <a:ext cx="5482952"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b="1">
                <a:solidFill>
                  <a:schemeClr val="tx2"/>
                </a:solidFill>
                <a:latin typeface="Garamond" panose="02020404030301010803" pitchFamily="18" charset="0"/>
                <a:ea typeface="SimSun" panose="02010600030101010101" pitchFamily="2" charset="-122"/>
              </a:defRPr>
            </a:lvl1pPr>
            <a:lvl2pPr eaLnBrk="0" hangingPunct="0">
              <a:defRPr sz="4200" b="1">
                <a:solidFill>
                  <a:schemeClr val="tx2"/>
                </a:solidFill>
                <a:latin typeface="Garamond" panose="02020404030301010803" pitchFamily="18" charset="0"/>
                <a:ea typeface="SimSun" panose="02010600030101010101" pitchFamily="2" charset="-122"/>
              </a:defRPr>
            </a:lvl2pPr>
            <a:lvl3pPr eaLnBrk="0" hangingPunct="0">
              <a:defRPr sz="4200" b="1">
                <a:solidFill>
                  <a:schemeClr val="tx2"/>
                </a:solidFill>
                <a:latin typeface="Garamond" panose="02020404030301010803" pitchFamily="18" charset="0"/>
                <a:ea typeface="SimSun" panose="02010600030101010101" pitchFamily="2" charset="-122"/>
              </a:defRPr>
            </a:lvl3pPr>
            <a:lvl4pPr eaLnBrk="0" hangingPunct="0">
              <a:defRPr sz="4200" b="1">
                <a:solidFill>
                  <a:schemeClr val="tx2"/>
                </a:solidFill>
                <a:latin typeface="Garamond" panose="02020404030301010803" pitchFamily="18" charset="0"/>
                <a:ea typeface="SimSun" panose="02010600030101010101" pitchFamily="2" charset="-122"/>
              </a:defRPr>
            </a:lvl4pPr>
            <a:lvl5pPr eaLnBrk="0" hangingPunct="0">
              <a:defRPr sz="4200" b="1">
                <a:solidFill>
                  <a:schemeClr val="tx2"/>
                </a:solidFill>
                <a:latin typeface="Garamond" panose="02020404030301010803" pitchFamily="18" charset="0"/>
                <a:ea typeface="SimSun" panose="02010600030101010101" pitchFamily="2" charset="-122"/>
              </a:defRPr>
            </a:lvl5pPr>
            <a:lvl6pPr marL="457200" eaLnBrk="0" fontAlgn="base" hangingPunct="0">
              <a:spcBef>
                <a:spcPct val="0"/>
              </a:spcBef>
              <a:spcAft>
                <a:spcPct val="0"/>
              </a:spcAft>
              <a:defRPr sz="4200" b="1">
                <a:solidFill>
                  <a:schemeClr val="tx2"/>
                </a:solidFill>
                <a:latin typeface="Garamond" panose="02020404030301010803" pitchFamily="18" charset="0"/>
                <a:ea typeface="SimSun" panose="02010600030101010101" pitchFamily="2" charset="-122"/>
              </a:defRPr>
            </a:lvl6pPr>
            <a:lvl7pPr marL="914400" eaLnBrk="0" fontAlgn="base" hangingPunct="0">
              <a:spcBef>
                <a:spcPct val="0"/>
              </a:spcBef>
              <a:spcAft>
                <a:spcPct val="0"/>
              </a:spcAft>
              <a:defRPr sz="4200" b="1">
                <a:solidFill>
                  <a:schemeClr val="tx2"/>
                </a:solidFill>
                <a:latin typeface="Garamond" panose="02020404030301010803" pitchFamily="18" charset="0"/>
                <a:ea typeface="SimSun" panose="02010600030101010101" pitchFamily="2" charset="-122"/>
              </a:defRPr>
            </a:lvl7pPr>
            <a:lvl8pPr marL="1371600" eaLnBrk="0" fontAlgn="base" hangingPunct="0">
              <a:spcBef>
                <a:spcPct val="0"/>
              </a:spcBef>
              <a:spcAft>
                <a:spcPct val="0"/>
              </a:spcAft>
              <a:defRPr sz="4200" b="1">
                <a:solidFill>
                  <a:schemeClr val="tx2"/>
                </a:solidFill>
                <a:latin typeface="Garamond" panose="02020404030301010803" pitchFamily="18" charset="0"/>
                <a:ea typeface="SimSun" panose="02010600030101010101" pitchFamily="2" charset="-122"/>
              </a:defRPr>
            </a:lvl8pPr>
            <a:lvl9pPr marL="1828800" eaLnBrk="0" fontAlgn="base" hangingPunct="0">
              <a:spcBef>
                <a:spcPct val="0"/>
              </a:spcBef>
              <a:spcAft>
                <a:spcPct val="0"/>
              </a:spcAft>
              <a:defRPr sz="4200" b="1">
                <a:solidFill>
                  <a:schemeClr val="tx2"/>
                </a:solidFill>
                <a:latin typeface="Garamond" panose="02020404030301010803" pitchFamily="18" charset="0"/>
                <a:ea typeface="SimSun" panose="02010600030101010101" pitchFamily="2" charset="-122"/>
              </a:defRPr>
            </a:lvl9pPr>
          </a:lstStyle>
          <a:p>
            <a:r>
              <a:rPr lang="en-US" altLang="zh-CN" sz="4400" b="0" dirty="0">
                <a:solidFill>
                  <a:srgbClr val="4141FF"/>
                </a:solidFill>
                <a:latin typeface="Times New Roman" panose="02020603050405020304" pitchFamily="18" charset="0"/>
                <a:cs typeface="Times New Roman" panose="02020603050405020304" pitchFamily="18" charset="0"/>
              </a:rPr>
              <a:t>PAM</a:t>
            </a:r>
            <a:r>
              <a:rPr lang="en-US" altLang="zh-CN" b="0" dirty="0">
                <a:solidFill>
                  <a:srgbClr val="4141FF"/>
                </a:solidFill>
                <a:latin typeface="+mj-ea"/>
                <a:ea typeface="+mj-ea"/>
                <a:cs typeface="Times New Roman" panose="02020603050405020304" pitchFamily="18" charset="0"/>
              </a:rPr>
              <a:t>——</a:t>
            </a:r>
            <a:r>
              <a:rPr lang="zh-CN" altLang="en-US" b="0" dirty="0">
                <a:solidFill>
                  <a:srgbClr val="4141FF"/>
                </a:solidFill>
                <a:latin typeface="+mj-ea"/>
                <a:ea typeface="+mj-ea"/>
                <a:cs typeface="Times New Roman" panose="02020603050405020304" pitchFamily="18" charset="0"/>
              </a:rPr>
              <a:t>示例</a:t>
            </a:r>
          </a:p>
        </p:txBody>
      </p:sp>
    </p:spTree>
    <p:extLst>
      <p:ext uri="{BB962C8B-B14F-4D97-AF65-F5344CB8AC3E}">
        <p14:creationId xmlns:p14="http://schemas.microsoft.com/office/powerpoint/2010/main" val="209829592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5284"/>
                                        </p:tgtEl>
                                        <p:attrNameLst>
                                          <p:attrName>style.visibility</p:attrName>
                                        </p:attrNameLst>
                                      </p:cBhvr>
                                      <p:to>
                                        <p:strVal val="visible"/>
                                      </p:to>
                                    </p:set>
                                    <p:animEffect transition="in" filter="dissolve">
                                      <p:cBhvr>
                                        <p:cTn id="7" dur="500"/>
                                        <p:tgtEl>
                                          <p:spTgt spid="2252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225282">
                                            <p:txEl>
                                              <p:pRg st="1" end="1"/>
                                            </p:txEl>
                                          </p:spTgt>
                                        </p:tgtEl>
                                        <p:attrNameLst>
                                          <p:attrName>style.visibility</p:attrName>
                                        </p:attrNameLst>
                                      </p:cBhvr>
                                      <p:to>
                                        <p:strVal val="visible"/>
                                      </p:to>
                                    </p:set>
                                    <p:anim calcmode="lin" valueType="num">
                                      <p:cBhvr>
                                        <p:cTn id="12" dur="500" fill="hold"/>
                                        <p:tgtEl>
                                          <p:spTgt spid="225282">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2528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8" fill="hold" nodeType="clickEffect">
                                  <p:stCondLst>
                                    <p:cond delay="0"/>
                                  </p:stCondLst>
                                  <p:childTnLst>
                                    <p:set>
                                      <p:cBhvr>
                                        <p:cTn id="17" dur="1" fill="hold">
                                          <p:stCondLst>
                                            <p:cond delay="0"/>
                                          </p:stCondLst>
                                        </p:cTn>
                                        <p:tgtEl>
                                          <p:spTgt spid="225282">
                                            <p:txEl>
                                              <p:pRg st="2" end="2"/>
                                            </p:txEl>
                                          </p:spTgt>
                                        </p:tgtEl>
                                        <p:attrNameLst>
                                          <p:attrName>style.visibility</p:attrName>
                                        </p:attrNameLst>
                                      </p:cBhvr>
                                      <p:to>
                                        <p:strVal val="visible"/>
                                      </p:to>
                                    </p:set>
                                    <p:anim calcmode="lin" valueType="num">
                                      <p:cBhvr>
                                        <p:cTn id="18" dur="500" fill="hold"/>
                                        <p:tgtEl>
                                          <p:spTgt spid="225282">
                                            <p:txEl>
                                              <p:pRg st="2" end="2"/>
                                            </p:txEl>
                                          </p:spTgt>
                                        </p:tgtEl>
                                        <p:attrNameLst>
                                          <p:attrName>ppt_x</p:attrName>
                                        </p:attrNameLst>
                                      </p:cBhvr>
                                      <p:tavLst>
                                        <p:tav tm="0">
                                          <p:val>
                                            <p:strVal val="#ppt_x-#ppt_w/2"/>
                                          </p:val>
                                        </p:tav>
                                        <p:tav tm="100000">
                                          <p:val>
                                            <p:strVal val="#ppt_x"/>
                                          </p:val>
                                        </p:tav>
                                      </p:tavLst>
                                    </p:anim>
                                    <p:anim calcmode="lin" valueType="num">
                                      <p:cBhvr>
                                        <p:cTn id="19" dur="500" fill="hold"/>
                                        <p:tgtEl>
                                          <p:spTgt spid="225282">
                                            <p:txEl>
                                              <p:pRg st="2" end="2"/>
                                            </p:txEl>
                                          </p:spTgt>
                                        </p:tgtEl>
                                        <p:attrNameLst>
                                          <p:attrName>ppt_y</p:attrName>
                                        </p:attrNameLst>
                                      </p:cBhvr>
                                      <p:tavLst>
                                        <p:tav tm="0">
                                          <p:val>
                                            <p:strVal val="#ppt_y"/>
                                          </p:val>
                                        </p:tav>
                                        <p:tav tm="100000">
                                          <p:val>
                                            <p:strVal val="#ppt_y"/>
                                          </p:val>
                                        </p:tav>
                                      </p:tavLst>
                                    </p:anim>
                                    <p:anim calcmode="lin" valueType="num">
                                      <p:cBhvr>
                                        <p:cTn id="20" dur="500" fill="hold"/>
                                        <p:tgtEl>
                                          <p:spTgt spid="225282">
                                            <p:txEl>
                                              <p:pRg st="2" end="2"/>
                                            </p:txEl>
                                          </p:spTgt>
                                        </p:tgtEl>
                                        <p:attrNameLst>
                                          <p:attrName>ppt_w</p:attrName>
                                        </p:attrNameLst>
                                      </p:cBhvr>
                                      <p:tavLst>
                                        <p:tav tm="0">
                                          <p:val>
                                            <p:fltVal val="0"/>
                                          </p:val>
                                        </p:tav>
                                        <p:tav tm="100000">
                                          <p:val>
                                            <p:strVal val="#ppt_w"/>
                                          </p:val>
                                        </p:tav>
                                      </p:tavLst>
                                    </p:anim>
                                    <p:anim calcmode="lin" valueType="num">
                                      <p:cBhvr>
                                        <p:cTn id="21" dur="500" fill="hold"/>
                                        <p:tgtEl>
                                          <p:spTgt spid="22528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4" fill="hold" nodeType="clickEffect">
                                  <p:stCondLst>
                                    <p:cond delay="0"/>
                                  </p:stCondLst>
                                  <p:childTnLst>
                                    <p:set>
                                      <p:cBhvr>
                                        <p:cTn id="25" dur="1" fill="hold">
                                          <p:stCondLst>
                                            <p:cond delay="0"/>
                                          </p:stCondLst>
                                        </p:cTn>
                                        <p:tgtEl>
                                          <p:spTgt spid="225282">
                                            <p:txEl>
                                              <p:pRg st="3" end="3"/>
                                            </p:txEl>
                                          </p:spTgt>
                                        </p:tgtEl>
                                        <p:attrNameLst>
                                          <p:attrName>style.visibility</p:attrName>
                                        </p:attrNameLst>
                                      </p:cBhvr>
                                      <p:to>
                                        <p:strVal val="visible"/>
                                      </p:to>
                                    </p:set>
                                    <p:anim calcmode="lin" valueType="num">
                                      <p:cBhvr>
                                        <p:cTn id="26" dur="500" fill="hold"/>
                                        <p:tgtEl>
                                          <p:spTgt spid="225282">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225282">
                                            <p:txEl>
                                              <p:pRg st="3" end="3"/>
                                            </p:txEl>
                                          </p:spTgt>
                                        </p:tgtEl>
                                        <p:attrNameLst>
                                          <p:attrName>ppt_y</p:attrName>
                                        </p:attrNameLst>
                                      </p:cBhvr>
                                      <p:tavLst>
                                        <p:tav tm="0">
                                          <p:val>
                                            <p:strVal val="#ppt_y+#ppt_h/2"/>
                                          </p:val>
                                        </p:tav>
                                        <p:tav tm="100000">
                                          <p:val>
                                            <p:strVal val="#ppt_y"/>
                                          </p:val>
                                        </p:tav>
                                      </p:tavLst>
                                    </p:anim>
                                    <p:anim calcmode="lin" valueType="num">
                                      <p:cBhvr>
                                        <p:cTn id="28" dur="500" fill="hold"/>
                                        <p:tgtEl>
                                          <p:spTgt spid="225282">
                                            <p:txEl>
                                              <p:pRg st="3" end="3"/>
                                            </p:txEl>
                                          </p:spTgt>
                                        </p:tgtEl>
                                        <p:attrNameLst>
                                          <p:attrName>ppt_w</p:attrName>
                                        </p:attrNameLst>
                                      </p:cBhvr>
                                      <p:tavLst>
                                        <p:tav tm="0">
                                          <p:val>
                                            <p:strVal val="#ppt_w"/>
                                          </p:val>
                                        </p:tav>
                                        <p:tav tm="100000">
                                          <p:val>
                                            <p:strVal val="#ppt_w"/>
                                          </p:val>
                                        </p:tav>
                                      </p:tavLst>
                                    </p:anim>
                                    <p:anim calcmode="lin" valueType="num">
                                      <p:cBhvr>
                                        <p:cTn id="29" dur="500" fill="hold"/>
                                        <p:tgtEl>
                                          <p:spTgt spid="225282">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7" presetClass="entr" presetSubtype="1" fill="hold" nodeType="clickEffect">
                                  <p:stCondLst>
                                    <p:cond delay="0"/>
                                  </p:stCondLst>
                                  <p:childTnLst>
                                    <p:set>
                                      <p:cBhvr>
                                        <p:cTn id="33" dur="1" fill="hold">
                                          <p:stCondLst>
                                            <p:cond delay="0"/>
                                          </p:stCondLst>
                                        </p:cTn>
                                        <p:tgtEl>
                                          <p:spTgt spid="225282">
                                            <p:txEl>
                                              <p:pRg st="4" end="4"/>
                                            </p:txEl>
                                          </p:spTgt>
                                        </p:tgtEl>
                                        <p:attrNameLst>
                                          <p:attrName>style.visibility</p:attrName>
                                        </p:attrNameLst>
                                      </p:cBhvr>
                                      <p:to>
                                        <p:strVal val="visible"/>
                                      </p:to>
                                    </p:set>
                                    <p:anim calcmode="lin" valueType="num">
                                      <p:cBhvr>
                                        <p:cTn id="34" dur="500" fill="hold"/>
                                        <p:tgtEl>
                                          <p:spTgt spid="225282">
                                            <p:txEl>
                                              <p:pRg st="4" end="4"/>
                                            </p:txEl>
                                          </p:spTgt>
                                        </p:tgtEl>
                                        <p:attrNameLst>
                                          <p:attrName>ppt_x</p:attrName>
                                        </p:attrNameLst>
                                      </p:cBhvr>
                                      <p:tavLst>
                                        <p:tav tm="0">
                                          <p:val>
                                            <p:strVal val="#ppt_x"/>
                                          </p:val>
                                        </p:tav>
                                        <p:tav tm="100000">
                                          <p:val>
                                            <p:strVal val="#ppt_x"/>
                                          </p:val>
                                        </p:tav>
                                      </p:tavLst>
                                    </p:anim>
                                    <p:anim calcmode="lin" valueType="num">
                                      <p:cBhvr>
                                        <p:cTn id="35" dur="500" fill="hold"/>
                                        <p:tgtEl>
                                          <p:spTgt spid="225282">
                                            <p:txEl>
                                              <p:pRg st="4" end="4"/>
                                            </p:txEl>
                                          </p:spTgt>
                                        </p:tgtEl>
                                        <p:attrNameLst>
                                          <p:attrName>ppt_y</p:attrName>
                                        </p:attrNameLst>
                                      </p:cBhvr>
                                      <p:tavLst>
                                        <p:tav tm="0">
                                          <p:val>
                                            <p:strVal val="#ppt_y-#ppt_h/2"/>
                                          </p:val>
                                        </p:tav>
                                        <p:tav tm="100000">
                                          <p:val>
                                            <p:strVal val="#ppt_y"/>
                                          </p:val>
                                        </p:tav>
                                      </p:tavLst>
                                    </p:anim>
                                    <p:anim calcmode="lin" valueType="num">
                                      <p:cBhvr>
                                        <p:cTn id="36" dur="500" fill="hold"/>
                                        <p:tgtEl>
                                          <p:spTgt spid="225282">
                                            <p:txEl>
                                              <p:pRg st="4" end="4"/>
                                            </p:txEl>
                                          </p:spTgt>
                                        </p:tgtEl>
                                        <p:attrNameLst>
                                          <p:attrName>ppt_w</p:attrName>
                                        </p:attrNameLst>
                                      </p:cBhvr>
                                      <p:tavLst>
                                        <p:tav tm="0">
                                          <p:val>
                                            <p:strVal val="#ppt_w"/>
                                          </p:val>
                                        </p:tav>
                                        <p:tav tm="100000">
                                          <p:val>
                                            <p:strVal val="#ppt_w"/>
                                          </p:val>
                                        </p:tav>
                                      </p:tavLst>
                                    </p:anim>
                                    <p:anim calcmode="lin" valueType="num">
                                      <p:cBhvr>
                                        <p:cTn id="37" dur="500" fill="hold"/>
                                        <p:tgtEl>
                                          <p:spTgt spid="225282">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2" fill="hold" nodeType="clickEffect">
                                  <p:stCondLst>
                                    <p:cond delay="0"/>
                                  </p:stCondLst>
                                  <p:childTnLst>
                                    <p:set>
                                      <p:cBhvr>
                                        <p:cTn id="41" dur="1" fill="hold">
                                          <p:stCondLst>
                                            <p:cond delay="0"/>
                                          </p:stCondLst>
                                        </p:cTn>
                                        <p:tgtEl>
                                          <p:spTgt spid="225282">
                                            <p:txEl>
                                              <p:pRg st="5" end="5"/>
                                            </p:txEl>
                                          </p:spTgt>
                                        </p:tgtEl>
                                        <p:attrNameLst>
                                          <p:attrName>style.visibility</p:attrName>
                                        </p:attrNameLst>
                                      </p:cBhvr>
                                      <p:to>
                                        <p:strVal val="visible"/>
                                      </p:to>
                                    </p:set>
                                    <p:anim calcmode="lin" valueType="num">
                                      <p:cBhvr>
                                        <p:cTn id="42" dur="500" fill="hold"/>
                                        <p:tgtEl>
                                          <p:spTgt spid="225282">
                                            <p:txEl>
                                              <p:pRg st="5" end="5"/>
                                            </p:txEl>
                                          </p:spTgt>
                                        </p:tgtEl>
                                        <p:attrNameLst>
                                          <p:attrName>ppt_x</p:attrName>
                                        </p:attrNameLst>
                                      </p:cBhvr>
                                      <p:tavLst>
                                        <p:tav tm="0">
                                          <p:val>
                                            <p:strVal val="#ppt_x+#ppt_w/2"/>
                                          </p:val>
                                        </p:tav>
                                        <p:tav tm="100000">
                                          <p:val>
                                            <p:strVal val="#ppt_x"/>
                                          </p:val>
                                        </p:tav>
                                      </p:tavLst>
                                    </p:anim>
                                    <p:anim calcmode="lin" valueType="num">
                                      <p:cBhvr>
                                        <p:cTn id="43" dur="500" fill="hold"/>
                                        <p:tgtEl>
                                          <p:spTgt spid="225282">
                                            <p:txEl>
                                              <p:pRg st="5" end="5"/>
                                            </p:txEl>
                                          </p:spTgt>
                                        </p:tgtEl>
                                        <p:attrNameLst>
                                          <p:attrName>ppt_y</p:attrName>
                                        </p:attrNameLst>
                                      </p:cBhvr>
                                      <p:tavLst>
                                        <p:tav tm="0">
                                          <p:val>
                                            <p:strVal val="#ppt_y"/>
                                          </p:val>
                                        </p:tav>
                                        <p:tav tm="100000">
                                          <p:val>
                                            <p:strVal val="#ppt_y"/>
                                          </p:val>
                                        </p:tav>
                                      </p:tavLst>
                                    </p:anim>
                                    <p:anim calcmode="lin" valueType="num">
                                      <p:cBhvr>
                                        <p:cTn id="44" dur="500" fill="hold"/>
                                        <p:tgtEl>
                                          <p:spTgt spid="225282">
                                            <p:txEl>
                                              <p:pRg st="5" end="5"/>
                                            </p:txEl>
                                          </p:spTgt>
                                        </p:tgtEl>
                                        <p:attrNameLst>
                                          <p:attrName>ppt_w</p:attrName>
                                        </p:attrNameLst>
                                      </p:cBhvr>
                                      <p:tavLst>
                                        <p:tav tm="0">
                                          <p:val>
                                            <p:fltVal val="0"/>
                                          </p:val>
                                        </p:tav>
                                        <p:tav tm="100000">
                                          <p:val>
                                            <p:strVal val="#ppt_w"/>
                                          </p:val>
                                        </p:tav>
                                      </p:tavLst>
                                    </p:anim>
                                    <p:anim calcmode="lin" valueType="num">
                                      <p:cBhvr>
                                        <p:cTn id="45" dur="500" fill="hold"/>
                                        <p:tgtEl>
                                          <p:spTgt spid="225282">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7" presetClass="entr" presetSubtype="10" fill="hold" nodeType="clickEffect">
                                  <p:stCondLst>
                                    <p:cond delay="0"/>
                                  </p:stCondLst>
                                  <p:childTnLst>
                                    <p:set>
                                      <p:cBhvr>
                                        <p:cTn id="49" dur="1" fill="hold">
                                          <p:stCondLst>
                                            <p:cond delay="0"/>
                                          </p:stCondLst>
                                        </p:cTn>
                                        <p:tgtEl>
                                          <p:spTgt spid="225282">
                                            <p:txEl>
                                              <p:pRg st="6" end="6"/>
                                            </p:txEl>
                                          </p:spTgt>
                                        </p:tgtEl>
                                        <p:attrNameLst>
                                          <p:attrName>style.visibility</p:attrName>
                                        </p:attrNameLst>
                                      </p:cBhvr>
                                      <p:to>
                                        <p:strVal val="visible"/>
                                      </p:to>
                                    </p:set>
                                    <p:anim calcmode="lin" valueType="num">
                                      <p:cBhvr>
                                        <p:cTn id="50" dur="500" fill="hold"/>
                                        <p:tgtEl>
                                          <p:spTgt spid="225282">
                                            <p:txEl>
                                              <p:pRg st="6" end="6"/>
                                            </p:txEl>
                                          </p:spTgt>
                                        </p:tgtEl>
                                        <p:attrNameLst>
                                          <p:attrName>ppt_w</p:attrName>
                                        </p:attrNameLst>
                                      </p:cBhvr>
                                      <p:tavLst>
                                        <p:tav tm="0">
                                          <p:val>
                                            <p:fltVal val="0"/>
                                          </p:val>
                                        </p:tav>
                                        <p:tav tm="100000">
                                          <p:val>
                                            <p:strVal val="#ppt_w"/>
                                          </p:val>
                                        </p:tav>
                                      </p:tavLst>
                                    </p:anim>
                                    <p:anim calcmode="lin" valueType="num">
                                      <p:cBhvr>
                                        <p:cTn id="51" dur="500" fill="hold"/>
                                        <p:tgtEl>
                                          <p:spTgt spid="225282">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25283"/>
                                        </p:tgtEl>
                                        <p:attrNameLst>
                                          <p:attrName>style.visibility</p:attrName>
                                        </p:attrNameLst>
                                      </p:cBhvr>
                                      <p:to>
                                        <p:strVal val="visible"/>
                                      </p:to>
                                    </p:set>
                                    <p:animEffect transition="in" filter="wipe(left)">
                                      <p:cBhvr>
                                        <p:cTn id="56" dur="2000"/>
                                        <p:tgtEl>
                                          <p:spTgt spid="225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0"/>
          </p:nvPr>
        </p:nvSpPr>
        <p:spPr>
          <a:xfrm>
            <a:off x="8207863" y="6309320"/>
            <a:ext cx="684132" cy="365125"/>
          </a:xfrm>
          <a:ln/>
        </p:spPr>
        <p:txBody>
          <a:bodyPr/>
          <a:lstStyle/>
          <a:p>
            <a:fld id="{DBFEA060-AE34-4ED3-94FF-A603F4863038}" type="slidenum">
              <a:rPr lang="en-US" altLang="zh-CN"/>
              <a:pPr/>
              <a:t>63</a:t>
            </a:fld>
            <a:endParaRPr lang="en-US" altLang="zh-CN" dirty="0"/>
          </a:p>
        </p:txBody>
      </p:sp>
      <p:sp>
        <p:nvSpPr>
          <p:cNvPr id="226306" name="Text Box 2"/>
          <p:cNvSpPr txBox="1">
            <a:spLocks noChangeArrowheads="1"/>
          </p:cNvSpPr>
          <p:nvPr/>
        </p:nvSpPr>
        <p:spPr bwMode="auto">
          <a:xfrm>
            <a:off x="107503" y="1772816"/>
            <a:ext cx="8784491" cy="3416320"/>
          </a:xfrm>
          <a:prstGeom prst="rect">
            <a:avLst/>
          </a:prstGeom>
          <a:solidFill>
            <a:srgbClr val="FFFF00"/>
          </a:solidFill>
          <a:ln>
            <a:noFill/>
          </a:ln>
          <a:effectLst/>
        </p:spPr>
        <p:txBody>
          <a:bodyPr wrap="squar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1081088" indent="-457200" eaLnBrk="0" hangingPunct="0">
              <a:defRPr>
                <a:solidFill>
                  <a:schemeClr val="tx1"/>
                </a:solidFill>
                <a:latin typeface="Arial" panose="020B0604020202020204" pitchFamily="34" charset="0"/>
                <a:ea typeface="SimSun" panose="02010600030101010101" pitchFamily="2" charset="-122"/>
              </a:defRPr>
            </a:lvl2pPr>
            <a:lvl3pPr marL="1717675" indent="-457200" eaLnBrk="0" hangingPunct="0">
              <a:defRPr>
                <a:solidFill>
                  <a:schemeClr val="tx1"/>
                </a:solidFill>
                <a:latin typeface="Arial" panose="020B0604020202020204" pitchFamily="34" charset="0"/>
                <a:ea typeface="SimSun" panose="02010600030101010101" pitchFamily="2" charset="-122"/>
              </a:defRPr>
            </a:lvl3pPr>
            <a:lvl4pPr marL="2354263" indent="-457200" eaLnBrk="0" hangingPunct="0">
              <a:defRPr>
                <a:solidFill>
                  <a:schemeClr val="tx1"/>
                </a:solidFill>
                <a:latin typeface="Arial" panose="020B0604020202020204" pitchFamily="34" charset="0"/>
                <a:ea typeface="SimSun" panose="02010600030101010101" pitchFamily="2" charset="-122"/>
              </a:defRPr>
            </a:lvl4pPr>
            <a:lvl5pPr marL="2990850" indent="-457200" eaLnBrk="0" hangingPunct="0">
              <a:defRPr>
                <a:solidFill>
                  <a:schemeClr val="tx1"/>
                </a:solidFill>
                <a:latin typeface="Arial" panose="020B0604020202020204" pitchFamily="34" charset="0"/>
                <a:ea typeface="SimSun" panose="02010600030101010101" pitchFamily="2" charset="-122"/>
              </a:defRPr>
            </a:lvl5pPr>
            <a:lvl6pPr marL="3448050" indent="-4572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3905250" indent="-4572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4362450" indent="-4572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4819650" indent="-4572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342900" indent="-342900" eaLnBrk="1" hangingPunct="1">
              <a:buSzPct val="80000"/>
              <a:buFont typeface="Wingdings" panose="05000000000000000000" pitchFamily="2" charset="2"/>
              <a:buChar char="Ø"/>
            </a:pPr>
            <a:r>
              <a:rPr lang="zh-CN" altLang="en-US" sz="2400" b="1" dirty="0">
                <a:solidFill>
                  <a:srgbClr val="4141FF"/>
                </a:solidFill>
                <a:latin typeface="华文仿宋" panose="02010600040101010101" pitchFamily="2" charset="-122"/>
                <a:ea typeface="华文仿宋" panose="02010600040101010101" pitchFamily="2" charset="-122"/>
              </a:rPr>
              <a:t> 在上述代价计算完毕后，要选取一个代价最小的替换。</a:t>
            </a:r>
          </a:p>
          <a:p>
            <a:pPr marL="342900" indent="-342900" eaLnBrk="1" hangingPunct="1">
              <a:buSzPct val="80000"/>
              <a:buFont typeface="Wingdings" panose="05000000000000000000" pitchFamily="2" charset="2"/>
              <a:buChar char="Ø"/>
            </a:pPr>
            <a:r>
              <a:rPr lang="zh-CN" altLang="en-US" sz="2400" b="1" dirty="0">
                <a:solidFill>
                  <a:srgbClr val="4141FF"/>
                </a:solidFill>
                <a:latin typeface="华文仿宋" panose="02010600040101010101" pitchFamily="2" charset="-122"/>
                <a:ea typeface="华文仿宋" panose="02010600040101010101" pitchFamily="2" charset="-122"/>
              </a:rPr>
              <a:t> 图（</a:t>
            </a:r>
            <a:r>
              <a:rPr lang="en-US" altLang="zh-CN" sz="2400" b="1" dirty="0">
                <a:solidFill>
                  <a:srgbClr val="4141FF"/>
                </a:solidFill>
                <a:latin typeface="华文仿宋" panose="02010600040101010101" pitchFamily="2" charset="-122"/>
                <a:ea typeface="华文仿宋" panose="02010600040101010101" pitchFamily="2" charset="-122"/>
              </a:rPr>
              <a:t>a</a:t>
            </a:r>
            <a:r>
              <a:rPr lang="zh-CN" altLang="en-US" sz="2400" b="1" dirty="0">
                <a:solidFill>
                  <a:srgbClr val="4141FF"/>
                </a:solidFill>
                <a:latin typeface="华文仿宋" panose="02010600040101010101" pitchFamily="2" charset="-122"/>
                <a:ea typeface="华文仿宋" panose="02010600040101010101" pitchFamily="2" charset="-122"/>
              </a:rPr>
              <a:t>）、（</a:t>
            </a:r>
            <a:r>
              <a:rPr lang="en-US" altLang="zh-CN" sz="2400" b="1" dirty="0">
                <a:solidFill>
                  <a:srgbClr val="4141FF"/>
                </a:solidFill>
                <a:latin typeface="华文仿宋" panose="02010600040101010101" pitchFamily="2" charset="-122"/>
                <a:ea typeface="华文仿宋" panose="02010600040101010101" pitchFamily="2" charset="-122"/>
              </a:rPr>
              <a:t>b</a:t>
            </a:r>
            <a:r>
              <a:rPr lang="zh-CN" altLang="en-US" sz="2400" b="1" dirty="0">
                <a:solidFill>
                  <a:srgbClr val="4141FF"/>
                </a:solidFill>
                <a:latin typeface="华文仿宋" panose="02010600040101010101" pitchFamily="2" charset="-122"/>
                <a:ea typeface="华文仿宋" panose="02010600040101010101" pitchFamily="2" charset="-122"/>
              </a:rPr>
              <a:t>）、（</a:t>
            </a:r>
            <a:r>
              <a:rPr lang="en-US" altLang="zh-CN" sz="2400" b="1" dirty="0">
                <a:solidFill>
                  <a:srgbClr val="4141FF"/>
                </a:solidFill>
                <a:latin typeface="华文仿宋" panose="02010600040101010101" pitchFamily="2" charset="-122"/>
                <a:ea typeface="华文仿宋" panose="02010600040101010101" pitchFamily="2" charset="-122"/>
              </a:rPr>
              <a:t>c</a:t>
            </a:r>
            <a:r>
              <a:rPr lang="zh-CN" altLang="en-US" sz="2400" b="1" dirty="0">
                <a:solidFill>
                  <a:srgbClr val="4141FF"/>
                </a:solidFill>
                <a:latin typeface="华文仿宋" panose="02010600040101010101" pitchFamily="2" charset="-122"/>
                <a:ea typeface="华文仿宋" panose="02010600040101010101" pitchFamily="2" charset="-122"/>
              </a:rPr>
              <a:t>）分别表示了</a:t>
            </a:r>
            <a:r>
              <a:rPr lang="en-US" altLang="zh-CN" sz="2400" b="1" dirty="0">
                <a:solidFill>
                  <a:srgbClr val="4141FF"/>
                </a:solidFill>
                <a:latin typeface="华文仿宋" panose="02010600040101010101" pitchFamily="2" charset="-122"/>
                <a:ea typeface="华文仿宋" panose="02010600040101010101" pitchFamily="2" charset="-122"/>
              </a:rPr>
              <a:t>C</a:t>
            </a:r>
            <a:r>
              <a:rPr lang="zh-CN" altLang="en-US" sz="2400" b="1" dirty="0">
                <a:solidFill>
                  <a:srgbClr val="4141FF"/>
                </a:solidFill>
                <a:latin typeface="华文仿宋" panose="02010600040101010101" pitchFamily="2" charset="-122"/>
                <a:ea typeface="华文仿宋" panose="02010600040101010101" pitchFamily="2" charset="-122"/>
              </a:rPr>
              <a:t>替换</a:t>
            </a:r>
            <a:r>
              <a:rPr lang="en-US" altLang="zh-CN" sz="2400" b="1" dirty="0">
                <a:solidFill>
                  <a:srgbClr val="4141FF"/>
                </a:solidFill>
                <a:latin typeface="华文仿宋" panose="02010600040101010101" pitchFamily="2" charset="-122"/>
                <a:ea typeface="华文仿宋" panose="02010600040101010101" pitchFamily="2" charset="-122"/>
              </a:rPr>
              <a:t>A</a:t>
            </a:r>
            <a:r>
              <a:rPr lang="zh-CN" altLang="en-US" sz="2400" b="1" dirty="0">
                <a:solidFill>
                  <a:srgbClr val="4141FF"/>
                </a:solidFill>
                <a:latin typeface="华文仿宋" panose="02010600040101010101" pitchFamily="2" charset="-122"/>
                <a:ea typeface="华文仿宋" panose="02010600040101010101" pitchFamily="2" charset="-122"/>
              </a:rPr>
              <a:t>，</a:t>
            </a:r>
            <a:r>
              <a:rPr lang="zh-CN" altLang="en-US" dirty="0">
                <a:solidFill>
                  <a:srgbClr val="4141FF"/>
                </a:solidFill>
                <a:latin typeface="华文仿宋" panose="02010600040101010101" pitchFamily="2" charset="-122"/>
                <a:ea typeface="华文仿宋" panose="02010600040101010101" pitchFamily="2" charset="-122"/>
              </a:rPr>
              <a:t> </a:t>
            </a:r>
            <a:r>
              <a:rPr lang="en-US" altLang="zh-CN" sz="2400" b="1" dirty="0">
                <a:solidFill>
                  <a:srgbClr val="4141FF"/>
                </a:solidFill>
                <a:latin typeface="华文仿宋" panose="02010600040101010101" pitchFamily="2" charset="-122"/>
                <a:ea typeface="华文仿宋" panose="02010600040101010101" pitchFamily="2" charset="-122"/>
              </a:rPr>
              <a:t>D</a:t>
            </a:r>
            <a:r>
              <a:rPr lang="zh-CN" altLang="en-US" sz="2400" b="1" dirty="0">
                <a:solidFill>
                  <a:srgbClr val="4141FF"/>
                </a:solidFill>
                <a:latin typeface="华文仿宋" panose="02010600040101010101" pitchFamily="2" charset="-122"/>
                <a:ea typeface="华文仿宋" panose="02010600040101010101" pitchFamily="2" charset="-122"/>
              </a:rPr>
              <a:t>替换</a:t>
            </a:r>
            <a:r>
              <a:rPr lang="en-US" altLang="zh-CN" sz="2400" b="1" dirty="0">
                <a:solidFill>
                  <a:srgbClr val="4141FF"/>
                </a:solidFill>
                <a:latin typeface="华文仿宋" panose="02010600040101010101" pitchFamily="2" charset="-122"/>
                <a:ea typeface="华文仿宋" panose="02010600040101010101" pitchFamily="2" charset="-122"/>
              </a:rPr>
              <a:t>A</a:t>
            </a:r>
            <a:r>
              <a:rPr lang="zh-CN" altLang="en-US" sz="2400" b="1" dirty="0">
                <a:solidFill>
                  <a:srgbClr val="4141FF"/>
                </a:solidFill>
                <a:latin typeface="华文仿宋" panose="02010600040101010101" pitchFamily="2" charset="-122"/>
                <a:ea typeface="华文仿宋" panose="02010600040101010101" pitchFamily="2" charset="-122"/>
              </a:rPr>
              <a:t>，</a:t>
            </a:r>
            <a:r>
              <a:rPr lang="en-US" altLang="zh-CN" sz="2400" b="1" dirty="0">
                <a:solidFill>
                  <a:srgbClr val="4141FF"/>
                </a:solidFill>
                <a:latin typeface="华文仿宋" panose="02010600040101010101" pitchFamily="2" charset="-122"/>
                <a:ea typeface="华文仿宋" panose="02010600040101010101" pitchFamily="2" charset="-122"/>
              </a:rPr>
              <a:t>E</a:t>
            </a:r>
            <a:r>
              <a:rPr lang="zh-CN" altLang="en-US" sz="2400" b="1" dirty="0">
                <a:solidFill>
                  <a:srgbClr val="4141FF"/>
                </a:solidFill>
                <a:latin typeface="华文仿宋" panose="02010600040101010101" pitchFamily="2" charset="-122"/>
                <a:ea typeface="华文仿宋" panose="02010600040101010101" pitchFamily="2" charset="-122"/>
              </a:rPr>
              <a:t>替换</a:t>
            </a:r>
            <a:r>
              <a:rPr lang="en-US" altLang="zh-CN" sz="2400" b="1" dirty="0">
                <a:solidFill>
                  <a:srgbClr val="4141FF"/>
                </a:solidFill>
                <a:latin typeface="华文仿宋" panose="02010600040101010101" pitchFamily="2" charset="-122"/>
                <a:ea typeface="华文仿宋" panose="02010600040101010101" pitchFamily="2" charset="-122"/>
              </a:rPr>
              <a:t>A</a:t>
            </a:r>
            <a:r>
              <a:rPr lang="zh-CN" altLang="en-US" sz="2400" b="1" dirty="0">
                <a:solidFill>
                  <a:srgbClr val="4141FF"/>
                </a:solidFill>
                <a:latin typeface="华文仿宋" panose="02010600040101010101" pitchFamily="2" charset="-122"/>
                <a:ea typeface="华文仿宋" panose="02010600040101010101" pitchFamily="2" charset="-122"/>
              </a:rPr>
              <a:t>的情况和相应的代价。</a:t>
            </a:r>
          </a:p>
          <a:p>
            <a:pPr marL="342900" indent="-342900" eaLnBrk="1" hangingPunct="1">
              <a:buFont typeface="Wingdings" panose="05000000000000000000" pitchFamily="2" charset="2"/>
              <a:buChar char="Ø"/>
            </a:pPr>
            <a:endParaRPr lang="zh-CN" altLang="en-US" sz="2400" b="1" dirty="0">
              <a:solidFill>
                <a:srgbClr val="4141FF"/>
              </a:solidFill>
              <a:latin typeface="华文仿宋" panose="02010600040101010101" pitchFamily="2" charset="-122"/>
              <a:ea typeface="华文仿宋" panose="02010600040101010101" pitchFamily="2" charset="-122"/>
            </a:endParaRPr>
          </a:p>
          <a:p>
            <a:pPr marL="342900" indent="-342900" eaLnBrk="1" hangingPunct="1">
              <a:buFont typeface="Wingdings" panose="05000000000000000000" pitchFamily="2" charset="2"/>
              <a:buChar char="Ø"/>
            </a:pPr>
            <a:endParaRPr lang="zh-CN" altLang="en-US" sz="2400" b="1" dirty="0">
              <a:solidFill>
                <a:srgbClr val="4141FF"/>
              </a:solidFill>
              <a:latin typeface="华文仿宋" panose="02010600040101010101" pitchFamily="2" charset="-122"/>
              <a:ea typeface="华文仿宋" panose="02010600040101010101" pitchFamily="2" charset="-122"/>
            </a:endParaRPr>
          </a:p>
          <a:p>
            <a:pPr marL="342900" indent="-342900" eaLnBrk="1" hangingPunct="1">
              <a:buFont typeface="Wingdings" panose="05000000000000000000" pitchFamily="2" charset="2"/>
              <a:buChar char="Ø"/>
            </a:pPr>
            <a:endParaRPr lang="zh-CN" altLang="en-US" sz="2400" dirty="0">
              <a:solidFill>
                <a:srgbClr val="4141FF"/>
              </a:solidFill>
              <a:latin typeface="华文仿宋" panose="02010600040101010101" pitchFamily="2" charset="-122"/>
              <a:ea typeface="华文仿宋" panose="02010600040101010101" pitchFamily="2" charset="-122"/>
            </a:endParaRPr>
          </a:p>
          <a:p>
            <a:pPr marL="342900" indent="-342900" eaLnBrk="1" hangingPunct="1">
              <a:buFont typeface="Wingdings" panose="05000000000000000000" pitchFamily="2" charset="2"/>
              <a:buChar char="Ø"/>
            </a:pPr>
            <a:endParaRPr lang="zh-CN" altLang="en-US" sz="2400" b="1" dirty="0">
              <a:solidFill>
                <a:srgbClr val="4141FF"/>
              </a:solidFill>
              <a:latin typeface="华文仿宋" panose="02010600040101010101" pitchFamily="2" charset="-122"/>
              <a:ea typeface="华文仿宋" panose="02010600040101010101" pitchFamily="2" charset="-122"/>
            </a:endParaRPr>
          </a:p>
          <a:p>
            <a:pPr marL="342900" indent="-342900" eaLnBrk="1" hangingPunct="1">
              <a:buFont typeface="Wingdings" panose="05000000000000000000" pitchFamily="2" charset="2"/>
              <a:buChar char="Ø"/>
            </a:pPr>
            <a:endParaRPr lang="zh-CN" altLang="en-US" sz="2400" b="1" dirty="0">
              <a:solidFill>
                <a:srgbClr val="4141FF"/>
              </a:solidFill>
              <a:latin typeface="华文仿宋" panose="02010600040101010101" pitchFamily="2" charset="-122"/>
              <a:ea typeface="华文仿宋" panose="02010600040101010101" pitchFamily="2" charset="-122"/>
            </a:endParaRPr>
          </a:p>
          <a:p>
            <a:pPr marL="342900" indent="-342900" eaLnBrk="1" hangingPunct="1">
              <a:buFont typeface="Wingdings" panose="05000000000000000000" pitchFamily="2" charset="2"/>
              <a:buChar char="Ø"/>
            </a:pPr>
            <a:r>
              <a:rPr lang="zh-CN" altLang="en-US" sz="2400" b="1" dirty="0">
                <a:solidFill>
                  <a:srgbClr val="4141FF"/>
                </a:solidFill>
                <a:latin typeface="华文仿宋" panose="02010600040101010101" pitchFamily="2" charset="-122"/>
                <a:ea typeface="华文仿宋" panose="02010600040101010101" pitchFamily="2" charset="-122"/>
              </a:rPr>
              <a:t>    </a:t>
            </a:r>
            <a:r>
              <a:rPr lang="en-US" altLang="zh-CN" b="1" dirty="0">
                <a:solidFill>
                  <a:srgbClr val="4141FF"/>
                </a:solidFill>
                <a:latin typeface="华文仿宋" panose="02010600040101010101" pitchFamily="2" charset="-122"/>
                <a:ea typeface="华文仿宋" panose="02010600040101010101" pitchFamily="2" charset="-122"/>
              </a:rPr>
              <a:t>(a) C</a:t>
            </a:r>
            <a:r>
              <a:rPr lang="zh-CN" altLang="en-US" b="1" dirty="0">
                <a:solidFill>
                  <a:srgbClr val="4141FF"/>
                </a:solidFill>
                <a:latin typeface="华文仿宋" panose="02010600040101010101" pitchFamily="2" charset="-122"/>
                <a:ea typeface="华文仿宋" panose="02010600040101010101" pitchFamily="2" charset="-122"/>
              </a:rPr>
              <a:t>替换</a:t>
            </a:r>
            <a:r>
              <a:rPr lang="en-US" altLang="zh-CN" b="1" dirty="0">
                <a:solidFill>
                  <a:srgbClr val="4141FF"/>
                </a:solidFill>
                <a:latin typeface="华文仿宋" panose="02010600040101010101" pitchFamily="2" charset="-122"/>
                <a:ea typeface="华文仿宋" panose="02010600040101010101" pitchFamily="2" charset="-122"/>
              </a:rPr>
              <a:t>A, </a:t>
            </a:r>
            <a:r>
              <a:rPr lang="en-US" altLang="zh-CN" b="1" i="1" dirty="0">
                <a:solidFill>
                  <a:srgbClr val="4141FF"/>
                </a:solidFill>
                <a:latin typeface="华文仿宋" panose="02010600040101010101" pitchFamily="2" charset="-122"/>
                <a:ea typeface="华文仿宋" panose="02010600040101010101" pitchFamily="2" charset="-122"/>
              </a:rPr>
              <a:t>TC</a:t>
            </a:r>
            <a:r>
              <a:rPr lang="en-US" altLang="zh-CN" b="1" i="1" baseline="-25000" dirty="0">
                <a:solidFill>
                  <a:srgbClr val="4141FF"/>
                </a:solidFill>
                <a:latin typeface="华文仿宋" panose="02010600040101010101" pitchFamily="2" charset="-122"/>
                <a:ea typeface="华文仿宋" panose="02010600040101010101" pitchFamily="2" charset="-122"/>
              </a:rPr>
              <a:t>AC </a:t>
            </a:r>
            <a:r>
              <a:rPr lang="en-US" altLang="zh-CN"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=-2        </a:t>
            </a:r>
            <a:r>
              <a:rPr lang="en-US" altLang="zh-CN" b="1" dirty="0">
                <a:solidFill>
                  <a:srgbClr val="4141FF"/>
                </a:solidFill>
                <a:latin typeface="华文仿宋" panose="02010600040101010101" pitchFamily="2" charset="-122"/>
                <a:ea typeface="华文仿宋" panose="02010600040101010101" pitchFamily="2" charset="-122"/>
              </a:rPr>
              <a:t>(b) D</a:t>
            </a:r>
            <a:r>
              <a:rPr lang="zh-CN" altLang="en-US" b="1" dirty="0">
                <a:solidFill>
                  <a:srgbClr val="4141FF"/>
                </a:solidFill>
                <a:latin typeface="华文仿宋" panose="02010600040101010101" pitchFamily="2" charset="-122"/>
                <a:ea typeface="华文仿宋" panose="02010600040101010101" pitchFamily="2" charset="-122"/>
              </a:rPr>
              <a:t>替换</a:t>
            </a:r>
            <a:r>
              <a:rPr lang="en-US" altLang="zh-CN" b="1" dirty="0">
                <a:solidFill>
                  <a:srgbClr val="4141FF"/>
                </a:solidFill>
                <a:latin typeface="华文仿宋" panose="02010600040101010101" pitchFamily="2" charset="-122"/>
                <a:ea typeface="华文仿宋" panose="02010600040101010101" pitchFamily="2" charset="-122"/>
              </a:rPr>
              <a:t>A, </a:t>
            </a:r>
            <a:r>
              <a:rPr lang="en-US" altLang="zh-CN" b="1" i="1" dirty="0">
                <a:solidFill>
                  <a:srgbClr val="4141FF"/>
                </a:solidFill>
                <a:latin typeface="华文仿宋" panose="02010600040101010101" pitchFamily="2" charset="-122"/>
                <a:ea typeface="华文仿宋" panose="02010600040101010101" pitchFamily="2" charset="-122"/>
              </a:rPr>
              <a:t>TC</a:t>
            </a:r>
            <a:r>
              <a:rPr lang="en-US" altLang="zh-CN" b="1" i="1" baseline="-25000" dirty="0">
                <a:solidFill>
                  <a:srgbClr val="4141FF"/>
                </a:solidFill>
                <a:latin typeface="华文仿宋" panose="02010600040101010101" pitchFamily="2" charset="-122"/>
                <a:ea typeface="华文仿宋" panose="02010600040101010101" pitchFamily="2" charset="-122"/>
              </a:rPr>
              <a:t>AD</a:t>
            </a:r>
            <a:r>
              <a:rPr lang="en-US" altLang="zh-CN" b="1" dirty="0">
                <a:solidFill>
                  <a:srgbClr val="4141FF"/>
                </a:solidFill>
                <a:latin typeface="华文仿宋" panose="02010600040101010101" pitchFamily="2" charset="-122"/>
                <a:ea typeface="华文仿宋" panose="02010600040101010101" pitchFamily="2" charset="-122"/>
              </a:rPr>
              <a:t> </a:t>
            </a:r>
            <a:r>
              <a:rPr lang="en-US" altLang="zh-CN"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=-2</a:t>
            </a:r>
            <a:r>
              <a:rPr lang="en-US" altLang="zh-CN" b="1" dirty="0">
                <a:solidFill>
                  <a:srgbClr val="4141FF"/>
                </a:solidFill>
                <a:latin typeface="华文仿宋" panose="02010600040101010101" pitchFamily="2" charset="-122"/>
                <a:ea typeface="华文仿宋" panose="02010600040101010101" pitchFamily="2" charset="-122"/>
              </a:rPr>
              <a:t>     (c) E</a:t>
            </a:r>
            <a:r>
              <a:rPr lang="zh-CN" altLang="en-US" b="1" dirty="0">
                <a:solidFill>
                  <a:srgbClr val="4141FF"/>
                </a:solidFill>
                <a:latin typeface="华文仿宋" panose="02010600040101010101" pitchFamily="2" charset="-122"/>
                <a:ea typeface="华文仿宋" panose="02010600040101010101" pitchFamily="2" charset="-122"/>
              </a:rPr>
              <a:t>替换</a:t>
            </a:r>
            <a:r>
              <a:rPr lang="en-US" altLang="zh-CN" b="1" dirty="0">
                <a:solidFill>
                  <a:srgbClr val="4141FF"/>
                </a:solidFill>
                <a:latin typeface="华文仿宋" panose="02010600040101010101" pitchFamily="2" charset="-122"/>
                <a:ea typeface="华文仿宋" panose="02010600040101010101" pitchFamily="2" charset="-122"/>
              </a:rPr>
              <a:t>A,</a:t>
            </a:r>
            <a:r>
              <a:rPr lang="en-US" altLang="zh-CN" b="1" i="1" dirty="0">
                <a:solidFill>
                  <a:srgbClr val="4141FF"/>
                </a:solidFill>
                <a:latin typeface="华文仿宋" panose="02010600040101010101" pitchFamily="2" charset="-122"/>
                <a:ea typeface="华文仿宋" panose="02010600040101010101" pitchFamily="2" charset="-122"/>
              </a:rPr>
              <a:t> TC</a:t>
            </a:r>
            <a:r>
              <a:rPr lang="en-US" altLang="zh-CN" b="1" i="1" baseline="-25000" dirty="0">
                <a:solidFill>
                  <a:srgbClr val="4141FF"/>
                </a:solidFill>
                <a:latin typeface="华文仿宋" panose="02010600040101010101" pitchFamily="2" charset="-122"/>
                <a:ea typeface="华文仿宋" panose="02010600040101010101" pitchFamily="2" charset="-122"/>
              </a:rPr>
              <a:t>AE </a:t>
            </a:r>
            <a:r>
              <a:rPr lang="en-US" altLang="zh-CN" dirty="0">
                <a:solidFill>
                  <a:srgbClr val="4141FF"/>
                </a:solidFill>
                <a:latin typeface="华文仿宋" panose="02010600040101010101" pitchFamily="2" charset="-122"/>
                <a:ea typeface="华文仿宋" panose="02010600040101010101" pitchFamily="2" charset="-122"/>
              </a:rPr>
              <a:t>=-1</a:t>
            </a:r>
          </a:p>
        </p:txBody>
      </p:sp>
      <p:graphicFrame>
        <p:nvGraphicFramePr>
          <p:cNvPr id="226307" name="Object 3"/>
          <p:cNvGraphicFramePr>
            <a:graphicFrameLocks noChangeAspect="1"/>
          </p:cNvGraphicFramePr>
          <p:nvPr>
            <p:extLst>
              <p:ext uri="{D42A27DB-BD31-4B8C-83A1-F6EECF244321}">
                <p14:modId xmlns:p14="http://schemas.microsoft.com/office/powerpoint/2010/main" val="430246301"/>
              </p:ext>
            </p:extLst>
          </p:nvPr>
        </p:nvGraphicFramePr>
        <p:xfrm>
          <a:off x="875854" y="3058691"/>
          <a:ext cx="1328738" cy="1724025"/>
        </p:xfrm>
        <a:graphic>
          <a:graphicData uri="http://schemas.openxmlformats.org/presentationml/2006/ole">
            <mc:AlternateContent xmlns:mc="http://schemas.openxmlformats.org/markup-compatibility/2006">
              <mc:Choice xmlns:v="urn:schemas-microsoft-com:vml" Requires="v">
                <p:oleObj spid="_x0000_s258173" name="图片" r:id="rId3" imgW="1602311" imgH="2072187" progId="Word.Picture.8">
                  <p:embed/>
                </p:oleObj>
              </mc:Choice>
              <mc:Fallback>
                <p:oleObj name="图片" r:id="rId3" imgW="1602311" imgH="2072187" progId="Word.Picture.8">
                  <p:embed/>
                  <p:pic>
                    <p:nvPicPr>
                      <p:cNvPr id="22630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854" y="3058691"/>
                        <a:ext cx="1328738" cy="1724025"/>
                      </a:xfrm>
                      <a:prstGeom prst="rect">
                        <a:avLst/>
                      </a:prstGeom>
                      <a:solidFill>
                        <a:srgbClr val="FFFFFF"/>
                      </a:solidFill>
                    </p:spPr>
                  </p:pic>
                </p:oleObj>
              </mc:Fallback>
            </mc:AlternateContent>
          </a:graphicData>
        </a:graphic>
      </p:graphicFrame>
      <p:graphicFrame>
        <p:nvGraphicFramePr>
          <p:cNvPr id="226308" name="Object 4"/>
          <p:cNvGraphicFramePr>
            <a:graphicFrameLocks noChangeAspect="1"/>
          </p:cNvGraphicFramePr>
          <p:nvPr>
            <p:extLst>
              <p:ext uri="{D42A27DB-BD31-4B8C-83A1-F6EECF244321}">
                <p14:modId xmlns:p14="http://schemas.microsoft.com/office/powerpoint/2010/main" val="1008061301"/>
              </p:ext>
            </p:extLst>
          </p:nvPr>
        </p:nvGraphicFramePr>
        <p:xfrm>
          <a:off x="3995936" y="3058691"/>
          <a:ext cx="1328738" cy="1724025"/>
        </p:xfrm>
        <a:graphic>
          <a:graphicData uri="http://schemas.openxmlformats.org/presentationml/2006/ole">
            <mc:AlternateContent xmlns:mc="http://schemas.openxmlformats.org/markup-compatibility/2006">
              <mc:Choice xmlns:v="urn:schemas-microsoft-com:vml" Requires="v">
                <p:oleObj spid="_x0000_s258174" name="图片" r:id="rId5" imgW="1602311" imgH="2072187" progId="Word.Picture.8">
                  <p:embed/>
                </p:oleObj>
              </mc:Choice>
              <mc:Fallback>
                <p:oleObj name="图片" r:id="rId5" imgW="1602311" imgH="2072187" progId="Word.Picture.8">
                  <p:embed/>
                  <p:pic>
                    <p:nvPicPr>
                      <p:cNvPr id="22630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936" y="3058691"/>
                        <a:ext cx="1328738" cy="1724025"/>
                      </a:xfrm>
                      <a:prstGeom prst="rect">
                        <a:avLst/>
                      </a:prstGeom>
                      <a:solidFill>
                        <a:srgbClr val="FFFFFF"/>
                      </a:solidFill>
                    </p:spPr>
                  </p:pic>
                </p:oleObj>
              </mc:Fallback>
            </mc:AlternateContent>
          </a:graphicData>
        </a:graphic>
      </p:graphicFrame>
      <p:graphicFrame>
        <p:nvGraphicFramePr>
          <p:cNvPr id="226309" name="Object 5"/>
          <p:cNvGraphicFramePr>
            <a:graphicFrameLocks noChangeAspect="1"/>
          </p:cNvGraphicFramePr>
          <p:nvPr>
            <p:extLst>
              <p:ext uri="{D42A27DB-BD31-4B8C-83A1-F6EECF244321}">
                <p14:modId xmlns:p14="http://schemas.microsoft.com/office/powerpoint/2010/main" val="1027025372"/>
              </p:ext>
            </p:extLst>
          </p:nvPr>
        </p:nvGraphicFramePr>
        <p:xfrm>
          <a:off x="6640470" y="3058691"/>
          <a:ext cx="1328738" cy="1724025"/>
        </p:xfrm>
        <a:graphic>
          <a:graphicData uri="http://schemas.openxmlformats.org/presentationml/2006/ole">
            <mc:AlternateContent xmlns:mc="http://schemas.openxmlformats.org/markup-compatibility/2006">
              <mc:Choice xmlns:v="urn:schemas-microsoft-com:vml" Requires="v">
                <p:oleObj spid="_x0000_s258175" name="图片" r:id="rId7" imgW="1602311" imgH="2072187" progId="Word.Picture.8">
                  <p:embed/>
                </p:oleObj>
              </mc:Choice>
              <mc:Fallback>
                <p:oleObj name="图片" r:id="rId7" imgW="1602311" imgH="2072187" progId="Word.Picture.8">
                  <p:embed/>
                  <p:pic>
                    <p:nvPicPr>
                      <p:cNvPr id="226309"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0470" y="3058691"/>
                        <a:ext cx="1328738" cy="1724025"/>
                      </a:xfrm>
                      <a:prstGeom prst="rect">
                        <a:avLst/>
                      </a:prstGeom>
                      <a:solidFill>
                        <a:srgbClr val="FFFFFF"/>
                      </a:solidFill>
                    </p:spPr>
                  </p:pic>
                </p:oleObj>
              </mc:Fallback>
            </mc:AlternateContent>
          </a:graphicData>
        </a:graphic>
      </p:graphicFrame>
      <p:sp>
        <p:nvSpPr>
          <p:cNvPr id="8" name="标题 1"/>
          <p:cNvSpPr>
            <a:spLocks/>
          </p:cNvSpPr>
          <p:nvPr/>
        </p:nvSpPr>
        <p:spPr bwMode="auto">
          <a:xfrm>
            <a:off x="457200" y="277813"/>
            <a:ext cx="5482952"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b="1">
                <a:solidFill>
                  <a:schemeClr val="tx2"/>
                </a:solidFill>
                <a:latin typeface="Garamond" panose="02020404030301010803" pitchFamily="18" charset="0"/>
                <a:ea typeface="SimSun" panose="02010600030101010101" pitchFamily="2" charset="-122"/>
              </a:defRPr>
            </a:lvl1pPr>
            <a:lvl2pPr eaLnBrk="0" hangingPunct="0">
              <a:defRPr sz="4200" b="1">
                <a:solidFill>
                  <a:schemeClr val="tx2"/>
                </a:solidFill>
                <a:latin typeface="Garamond" panose="02020404030301010803" pitchFamily="18" charset="0"/>
                <a:ea typeface="SimSun" panose="02010600030101010101" pitchFamily="2" charset="-122"/>
              </a:defRPr>
            </a:lvl2pPr>
            <a:lvl3pPr eaLnBrk="0" hangingPunct="0">
              <a:defRPr sz="4200" b="1">
                <a:solidFill>
                  <a:schemeClr val="tx2"/>
                </a:solidFill>
                <a:latin typeface="Garamond" panose="02020404030301010803" pitchFamily="18" charset="0"/>
                <a:ea typeface="SimSun" panose="02010600030101010101" pitchFamily="2" charset="-122"/>
              </a:defRPr>
            </a:lvl3pPr>
            <a:lvl4pPr eaLnBrk="0" hangingPunct="0">
              <a:defRPr sz="4200" b="1">
                <a:solidFill>
                  <a:schemeClr val="tx2"/>
                </a:solidFill>
                <a:latin typeface="Garamond" panose="02020404030301010803" pitchFamily="18" charset="0"/>
                <a:ea typeface="SimSun" panose="02010600030101010101" pitchFamily="2" charset="-122"/>
              </a:defRPr>
            </a:lvl4pPr>
            <a:lvl5pPr eaLnBrk="0" hangingPunct="0">
              <a:defRPr sz="4200" b="1">
                <a:solidFill>
                  <a:schemeClr val="tx2"/>
                </a:solidFill>
                <a:latin typeface="Garamond" panose="02020404030301010803" pitchFamily="18" charset="0"/>
                <a:ea typeface="SimSun" panose="02010600030101010101" pitchFamily="2" charset="-122"/>
              </a:defRPr>
            </a:lvl5pPr>
            <a:lvl6pPr marL="457200" eaLnBrk="0" fontAlgn="base" hangingPunct="0">
              <a:spcBef>
                <a:spcPct val="0"/>
              </a:spcBef>
              <a:spcAft>
                <a:spcPct val="0"/>
              </a:spcAft>
              <a:defRPr sz="4200" b="1">
                <a:solidFill>
                  <a:schemeClr val="tx2"/>
                </a:solidFill>
                <a:latin typeface="Garamond" panose="02020404030301010803" pitchFamily="18" charset="0"/>
                <a:ea typeface="SimSun" panose="02010600030101010101" pitchFamily="2" charset="-122"/>
              </a:defRPr>
            </a:lvl6pPr>
            <a:lvl7pPr marL="914400" eaLnBrk="0" fontAlgn="base" hangingPunct="0">
              <a:spcBef>
                <a:spcPct val="0"/>
              </a:spcBef>
              <a:spcAft>
                <a:spcPct val="0"/>
              </a:spcAft>
              <a:defRPr sz="4200" b="1">
                <a:solidFill>
                  <a:schemeClr val="tx2"/>
                </a:solidFill>
                <a:latin typeface="Garamond" panose="02020404030301010803" pitchFamily="18" charset="0"/>
                <a:ea typeface="SimSun" panose="02010600030101010101" pitchFamily="2" charset="-122"/>
              </a:defRPr>
            </a:lvl7pPr>
            <a:lvl8pPr marL="1371600" eaLnBrk="0" fontAlgn="base" hangingPunct="0">
              <a:spcBef>
                <a:spcPct val="0"/>
              </a:spcBef>
              <a:spcAft>
                <a:spcPct val="0"/>
              </a:spcAft>
              <a:defRPr sz="4200" b="1">
                <a:solidFill>
                  <a:schemeClr val="tx2"/>
                </a:solidFill>
                <a:latin typeface="Garamond" panose="02020404030301010803" pitchFamily="18" charset="0"/>
                <a:ea typeface="SimSun" panose="02010600030101010101" pitchFamily="2" charset="-122"/>
              </a:defRPr>
            </a:lvl8pPr>
            <a:lvl9pPr marL="1828800" eaLnBrk="0" fontAlgn="base" hangingPunct="0">
              <a:spcBef>
                <a:spcPct val="0"/>
              </a:spcBef>
              <a:spcAft>
                <a:spcPct val="0"/>
              </a:spcAft>
              <a:defRPr sz="4200" b="1">
                <a:solidFill>
                  <a:schemeClr val="tx2"/>
                </a:solidFill>
                <a:latin typeface="Garamond" panose="02020404030301010803" pitchFamily="18" charset="0"/>
                <a:ea typeface="SimSun" panose="02010600030101010101" pitchFamily="2" charset="-122"/>
              </a:defRPr>
            </a:lvl9pPr>
          </a:lstStyle>
          <a:p>
            <a:r>
              <a:rPr lang="en-US" altLang="zh-CN" sz="4400" b="0" dirty="0">
                <a:solidFill>
                  <a:srgbClr val="4141FF"/>
                </a:solidFill>
                <a:latin typeface="Times New Roman" panose="02020603050405020304" pitchFamily="18" charset="0"/>
                <a:cs typeface="Times New Roman" panose="02020603050405020304" pitchFamily="18" charset="0"/>
              </a:rPr>
              <a:t>PAM</a:t>
            </a:r>
            <a:r>
              <a:rPr lang="en-US" altLang="zh-CN" b="0" dirty="0">
                <a:solidFill>
                  <a:srgbClr val="4141FF"/>
                </a:solidFill>
                <a:latin typeface="+mj-ea"/>
                <a:ea typeface="+mj-ea"/>
                <a:cs typeface="Times New Roman" panose="02020603050405020304" pitchFamily="18" charset="0"/>
              </a:rPr>
              <a:t>——</a:t>
            </a:r>
            <a:r>
              <a:rPr lang="zh-CN" altLang="en-US" b="0" dirty="0">
                <a:solidFill>
                  <a:srgbClr val="4141FF"/>
                </a:solidFill>
                <a:latin typeface="+mj-ea"/>
                <a:ea typeface="+mj-ea"/>
                <a:cs typeface="Times New Roman" panose="02020603050405020304" pitchFamily="18" charset="0"/>
              </a:rPr>
              <a:t>示例</a:t>
            </a:r>
          </a:p>
        </p:txBody>
      </p:sp>
    </p:spTree>
    <p:extLst>
      <p:ext uri="{BB962C8B-B14F-4D97-AF65-F5344CB8AC3E}">
        <p14:creationId xmlns:p14="http://schemas.microsoft.com/office/powerpoint/2010/main" val="2353588337"/>
      </p:ext>
    </p:extLst>
  </p:cSld>
  <p:clrMapOvr>
    <a:masterClrMapping/>
  </p:clrMapOvr>
  <p:transition spd="med">
    <p:random/>
  </p:transition>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0"/>
          </p:nvPr>
        </p:nvSpPr>
        <p:spPr>
          <a:ln/>
        </p:spPr>
        <p:txBody>
          <a:bodyPr/>
          <a:lstStyle/>
          <a:p>
            <a:fld id="{A5AB7F9E-6718-42BB-B751-28E807C5F477}" type="slidenum">
              <a:rPr lang="en-US" altLang="zh-CN"/>
              <a:pPr/>
              <a:t>64</a:t>
            </a:fld>
            <a:endParaRPr lang="en-US" altLang="zh-CN"/>
          </a:p>
        </p:txBody>
      </p:sp>
      <p:sp>
        <p:nvSpPr>
          <p:cNvPr id="227330" name="Text Box 2"/>
          <p:cNvSpPr txBox="1">
            <a:spLocks noChangeArrowheads="1"/>
          </p:cNvSpPr>
          <p:nvPr/>
        </p:nvSpPr>
        <p:spPr bwMode="auto">
          <a:xfrm>
            <a:off x="611560" y="1124744"/>
            <a:ext cx="7704138" cy="5693866"/>
          </a:xfrm>
          <a:prstGeom prst="rect">
            <a:avLst/>
          </a:prstGeom>
          <a:solidFill>
            <a:srgbClr val="FFFF00"/>
          </a:solidFill>
          <a:ln>
            <a:noFill/>
          </a:ln>
          <a:effec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1081088" indent="-457200" eaLnBrk="0" hangingPunct="0">
              <a:defRPr>
                <a:solidFill>
                  <a:schemeClr val="tx1"/>
                </a:solidFill>
                <a:latin typeface="Arial" panose="020B0604020202020204" pitchFamily="34" charset="0"/>
                <a:ea typeface="SimSun" panose="02010600030101010101" pitchFamily="2" charset="-122"/>
              </a:defRPr>
            </a:lvl2pPr>
            <a:lvl3pPr marL="1717675" indent="-457200" eaLnBrk="0" hangingPunct="0">
              <a:defRPr>
                <a:solidFill>
                  <a:schemeClr val="tx1"/>
                </a:solidFill>
                <a:latin typeface="Arial" panose="020B0604020202020204" pitchFamily="34" charset="0"/>
                <a:ea typeface="SimSun" panose="02010600030101010101" pitchFamily="2" charset="-122"/>
              </a:defRPr>
            </a:lvl3pPr>
            <a:lvl4pPr marL="2354263" indent="-457200" eaLnBrk="0" hangingPunct="0">
              <a:defRPr>
                <a:solidFill>
                  <a:schemeClr val="tx1"/>
                </a:solidFill>
                <a:latin typeface="Arial" panose="020B0604020202020204" pitchFamily="34" charset="0"/>
                <a:ea typeface="SimSun" panose="02010600030101010101" pitchFamily="2" charset="-122"/>
              </a:defRPr>
            </a:lvl4pPr>
            <a:lvl5pPr marL="2990850" indent="-457200" eaLnBrk="0" hangingPunct="0">
              <a:defRPr>
                <a:solidFill>
                  <a:schemeClr val="tx1"/>
                </a:solidFill>
                <a:latin typeface="Arial" panose="020B0604020202020204" pitchFamily="34" charset="0"/>
                <a:ea typeface="SimSun" panose="02010600030101010101" pitchFamily="2" charset="-122"/>
              </a:defRPr>
            </a:lvl5pPr>
            <a:lvl6pPr marL="3448050" indent="-4572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3905250" indent="-4572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4362450" indent="-4572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4819650" indent="-4572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342900" indent="-342900" eaLnBrk="1" hangingPunct="1">
              <a:buSzPct val="80000"/>
              <a:buFont typeface="Wingdings" panose="05000000000000000000" pitchFamily="2" charset="2"/>
              <a:buChar char="Ø"/>
            </a:pP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 图 （</a:t>
            </a:r>
            <a:r>
              <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d</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a:t>
            </a:r>
            <a:r>
              <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e</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a:t>
            </a:r>
            <a:r>
              <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f</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）分别表示了用</a:t>
            </a:r>
            <a:r>
              <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C</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a:t>
            </a:r>
            <a:r>
              <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D</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a:t>
            </a:r>
            <a:r>
              <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E</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替换</a:t>
            </a:r>
            <a:r>
              <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B</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的情况和相应的代价。</a:t>
            </a:r>
          </a:p>
          <a:p>
            <a:pPr marL="342900" indent="-342900" eaLnBrk="1" hangingPunct="1">
              <a:buFont typeface="Wingdings" panose="05000000000000000000" pitchFamily="2" charset="2"/>
              <a:buChar char="Ø"/>
            </a:pPr>
            <a:endParaRPr lang="zh-CN" altLang="en-US" sz="2400" dirty="0">
              <a:solidFill>
                <a:srgbClr val="4141FF"/>
              </a:solidFill>
              <a:latin typeface="华文仿宋" panose="02010600040101010101" pitchFamily="2" charset="-122"/>
              <a:ea typeface="华文仿宋" panose="02010600040101010101" pitchFamily="2" charset="-122"/>
            </a:endParaRPr>
          </a:p>
          <a:p>
            <a:pPr marL="342900" indent="-342900" eaLnBrk="1" hangingPunct="1">
              <a:buFont typeface="Wingdings" panose="05000000000000000000" pitchFamily="2" charset="2"/>
              <a:buChar char="Ø"/>
            </a:pPr>
            <a:endParaRPr lang="zh-CN" altLang="en-US" sz="2400" dirty="0">
              <a:solidFill>
                <a:srgbClr val="4141FF"/>
              </a:solidFill>
              <a:latin typeface="华文仿宋" panose="02010600040101010101" pitchFamily="2" charset="-122"/>
              <a:ea typeface="华文仿宋" panose="02010600040101010101" pitchFamily="2" charset="-122"/>
            </a:endParaRPr>
          </a:p>
          <a:p>
            <a:pPr marL="342900" indent="-342900" eaLnBrk="1" hangingPunct="1">
              <a:buFont typeface="Wingdings" panose="05000000000000000000" pitchFamily="2" charset="2"/>
              <a:buChar char="Ø"/>
            </a:pPr>
            <a:endParaRPr lang="zh-CN" altLang="en-US" sz="2400" dirty="0">
              <a:solidFill>
                <a:srgbClr val="4141FF"/>
              </a:solidFill>
              <a:latin typeface="华文仿宋" panose="02010600040101010101" pitchFamily="2" charset="-122"/>
              <a:ea typeface="华文仿宋" panose="02010600040101010101" pitchFamily="2" charset="-122"/>
            </a:endParaRPr>
          </a:p>
          <a:p>
            <a:pPr marL="342900" indent="-342900" eaLnBrk="1" hangingPunct="1">
              <a:buFont typeface="Wingdings" panose="05000000000000000000" pitchFamily="2" charset="2"/>
              <a:buChar char="Ø"/>
            </a:pPr>
            <a:endParaRPr lang="zh-CN" altLang="en-US" sz="2400" dirty="0">
              <a:solidFill>
                <a:srgbClr val="4141FF"/>
              </a:solidFill>
              <a:latin typeface="华文仿宋" panose="02010600040101010101" pitchFamily="2" charset="-122"/>
              <a:ea typeface="华文仿宋" panose="02010600040101010101" pitchFamily="2" charset="-122"/>
            </a:endParaRPr>
          </a:p>
          <a:p>
            <a:pPr marL="342900" indent="-342900" eaLnBrk="1" hangingPunct="1">
              <a:buFont typeface="Wingdings" panose="05000000000000000000" pitchFamily="2" charset="2"/>
              <a:buChar char="Ø"/>
            </a:pPr>
            <a:r>
              <a:rPr lang="zh-CN" altLang="en-US" sz="2400" dirty="0">
                <a:solidFill>
                  <a:srgbClr val="4141FF"/>
                </a:solidFill>
                <a:latin typeface="华文仿宋" panose="02010600040101010101" pitchFamily="2" charset="-122"/>
                <a:ea typeface="华文仿宋" panose="02010600040101010101" pitchFamily="2" charset="-122"/>
              </a:rPr>
              <a:t>  </a:t>
            </a:r>
          </a:p>
          <a:p>
            <a:pPr marL="285750" indent="-285750" eaLnBrk="1" hangingPunct="1">
              <a:buFont typeface="Wingdings" panose="05000000000000000000" pitchFamily="2" charset="2"/>
              <a:buChar char="Ø"/>
            </a:pPr>
            <a:endParaRPr lang="zh-CN" altLang="en-US" dirty="0">
              <a:solidFill>
                <a:srgbClr val="4141FF"/>
              </a:solidFill>
              <a:latin typeface="华文仿宋" panose="02010600040101010101" pitchFamily="2" charset="-122"/>
              <a:ea typeface="华文仿宋" panose="02010600040101010101" pitchFamily="2" charset="-122"/>
            </a:endParaRPr>
          </a:p>
          <a:p>
            <a:pPr marL="285750" indent="-285750" eaLnBrk="1" hangingPunct="1">
              <a:buFont typeface="Wingdings" panose="05000000000000000000" pitchFamily="2" charset="2"/>
              <a:buChar char="Ø"/>
            </a:pPr>
            <a:r>
              <a:rPr lang="en-US" altLang="zh-CN" dirty="0">
                <a:solidFill>
                  <a:srgbClr val="4141FF"/>
                </a:solidFill>
                <a:latin typeface="华文仿宋" panose="02010600040101010101" pitchFamily="2" charset="-122"/>
                <a:ea typeface="华文仿宋" panose="02010600040101010101" pitchFamily="2" charset="-122"/>
              </a:rPr>
              <a:t>(d)  C</a:t>
            </a:r>
            <a:r>
              <a:rPr lang="zh-CN" altLang="en-US" dirty="0">
                <a:solidFill>
                  <a:srgbClr val="4141FF"/>
                </a:solidFill>
                <a:latin typeface="华文仿宋" panose="02010600040101010101" pitchFamily="2" charset="-122"/>
                <a:ea typeface="华文仿宋" panose="02010600040101010101" pitchFamily="2" charset="-122"/>
              </a:rPr>
              <a:t>替换</a:t>
            </a:r>
            <a:r>
              <a:rPr lang="en-US" altLang="zh-CN" dirty="0">
                <a:solidFill>
                  <a:srgbClr val="4141FF"/>
                </a:solidFill>
                <a:latin typeface="华文仿宋" panose="02010600040101010101" pitchFamily="2" charset="-122"/>
                <a:ea typeface="华文仿宋" panose="02010600040101010101" pitchFamily="2" charset="-122"/>
              </a:rPr>
              <a:t>B, </a:t>
            </a:r>
            <a:r>
              <a:rPr lang="en-US" altLang="zh-CN" i="1" dirty="0">
                <a:solidFill>
                  <a:srgbClr val="4141FF"/>
                </a:solidFill>
                <a:latin typeface="华文仿宋" panose="02010600040101010101" pitchFamily="2" charset="-122"/>
                <a:ea typeface="华文仿宋" panose="02010600040101010101" pitchFamily="2" charset="-122"/>
              </a:rPr>
              <a:t>TC</a:t>
            </a:r>
            <a:r>
              <a:rPr lang="en-US" altLang="zh-CN" i="1" baseline="-25000" dirty="0">
                <a:solidFill>
                  <a:srgbClr val="4141FF"/>
                </a:solidFill>
                <a:latin typeface="华文仿宋" panose="02010600040101010101" pitchFamily="2" charset="-122"/>
                <a:ea typeface="华文仿宋" panose="02010600040101010101" pitchFamily="2" charset="-122"/>
              </a:rPr>
              <a:t>BC </a:t>
            </a:r>
            <a:r>
              <a:rPr lang="en-US" altLang="zh-CN" dirty="0">
                <a:solidFill>
                  <a:srgbClr val="4141FF"/>
                </a:solidFill>
                <a:latin typeface="华文仿宋" panose="02010600040101010101" pitchFamily="2" charset="-122"/>
                <a:ea typeface="华文仿宋" panose="02010600040101010101" pitchFamily="2" charset="-122"/>
              </a:rPr>
              <a:t>=-2          (e) D</a:t>
            </a:r>
            <a:r>
              <a:rPr lang="zh-CN" altLang="en-US" dirty="0">
                <a:solidFill>
                  <a:srgbClr val="4141FF"/>
                </a:solidFill>
                <a:latin typeface="华文仿宋" panose="02010600040101010101" pitchFamily="2" charset="-122"/>
                <a:ea typeface="华文仿宋" panose="02010600040101010101" pitchFamily="2" charset="-122"/>
              </a:rPr>
              <a:t>替换</a:t>
            </a:r>
            <a:r>
              <a:rPr lang="en-US" altLang="zh-CN" dirty="0">
                <a:solidFill>
                  <a:srgbClr val="4141FF"/>
                </a:solidFill>
                <a:latin typeface="华文仿宋" panose="02010600040101010101" pitchFamily="2" charset="-122"/>
                <a:ea typeface="华文仿宋" panose="02010600040101010101" pitchFamily="2" charset="-122"/>
              </a:rPr>
              <a:t>B,</a:t>
            </a:r>
            <a:r>
              <a:rPr lang="en-US" altLang="zh-CN" i="1" dirty="0">
                <a:solidFill>
                  <a:srgbClr val="4141FF"/>
                </a:solidFill>
                <a:latin typeface="华文仿宋" panose="02010600040101010101" pitchFamily="2" charset="-122"/>
                <a:ea typeface="华文仿宋" panose="02010600040101010101" pitchFamily="2" charset="-122"/>
              </a:rPr>
              <a:t> TC</a:t>
            </a:r>
            <a:r>
              <a:rPr lang="en-US" altLang="zh-CN" i="1" baseline="-25000" dirty="0">
                <a:solidFill>
                  <a:srgbClr val="4141FF"/>
                </a:solidFill>
                <a:latin typeface="华文仿宋" panose="02010600040101010101" pitchFamily="2" charset="-122"/>
                <a:ea typeface="华文仿宋" panose="02010600040101010101" pitchFamily="2" charset="-122"/>
              </a:rPr>
              <a:t>BD </a:t>
            </a:r>
            <a:r>
              <a:rPr lang="en-US" altLang="zh-CN" dirty="0">
                <a:solidFill>
                  <a:srgbClr val="4141FF"/>
                </a:solidFill>
                <a:latin typeface="华文仿宋" panose="02010600040101010101" pitchFamily="2" charset="-122"/>
                <a:ea typeface="华文仿宋" panose="02010600040101010101" pitchFamily="2" charset="-122"/>
              </a:rPr>
              <a:t>=-2         (f) E</a:t>
            </a:r>
            <a:r>
              <a:rPr lang="zh-CN" altLang="en-US" dirty="0">
                <a:solidFill>
                  <a:srgbClr val="4141FF"/>
                </a:solidFill>
                <a:latin typeface="华文仿宋" panose="02010600040101010101" pitchFamily="2" charset="-122"/>
                <a:ea typeface="华文仿宋" panose="02010600040101010101" pitchFamily="2" charset="-122"/>
              </a:rPr>
              <a:t>替换</a:t>
            </a:r>
            <a:r>
              <a:rPr lang="en-US" altLang="zh-CN" dirty="0">
                <a:solidFill>
                  <a:srgbClr val="4141FF"/>
                </a:solidFill>
                <a:latin typeface="华文仿宋" panose="02010600040101010101" pitchFamily="2" charset="-122"/>
                <a:ea typeface="华文仿宋" panose="02010600040101010101" pitchFamily="2" charset="-122"/>
              </a:rPr>
              <a:t>B, </a:t>
            </a:r>
            <a:r>
              <a:rPr lang="en-US" altLang="zh-CN" i="1" dirty="0">
                <a:solidFill>
                  <a:srgbClr val="4141FF"/>
                </a:solidFill>
                <a:latin typeface="华文仿宋" panose="02010600040101010101" pitchFamily="2" charset="-122"/>
                <a:ea typeface="华文仿宋" panose="02010600040101010101" pitchFamily="2" charset="-122"/>
              </a:rPr>
              <a:t>TC</a:t>
            </a:r>
            <a:r>
              <a:rPr lang="en-US" altLang="zh-CN" i="1" baseline="-25000" dirty="0">
                <a:solidFill>
                  <a:srgbClr val="4141FF"/>
                </a:solidFill>
                <a:latin typeface="华文仿宋" panose="02010600040101010101" pitchFamily="2" charset="-122"/>
                <a:ea typeface="华文仿宋" panose="02010600040101010101" pitchFamily="2" charset="-122"/>
              </a:rPr>
              <a:t>BE </a:t>
            </a:r>
            <a:r>
              <a:rPr lang="en-US" altLang="zh-CN" dirty="0">
                <a:solidFill>
                  <a:srgbClr val="4141FF"/>
                </a:solidFill>
                <a:latin typeface="华文仿宋" panose="02010600040101010101" pitchFamily="2" charset="-122"/>
                <a:ea typeface="华文仿宋" panose="02010600040101010101" pitchFamily="2" charset="-122"/>
              </a:rPr>
              <a:t>=-2</a:t>
            </a:r>
          </a:p>
          <a:p>
            <a:pPr marL="285750" indent="-285750" algn="ctr" eaLnBrk="1" hangingPunct="1">
              <a:buFont typeface="Wingdings" panose="05000000000000000000" pitchFamily="2" charset="2"/>
              <a:buChar char="Ø"/>
            </a:pPr>
            <a:endParaRPr lang="en-US" altLang="zh-CN" sz="1600" dirty="0">
              <a:solidFill>
                <a:srgbClr val="4141FF"/>
              </a:solidFill>
              <a:latin typeface="华文仿宋" panose="02010600040101010101" pitchFamily="2" charset="-122"/>
              <a:ea typeface="华文仿宋" panose="02010600040101010101" pitchFamily="2" charset="-122"/>
            </a:endParaRPr>
          </a:p>
          <a:p>
            <a:pPr marL="342900" indent="-342900" eaLnBrk="1" hangingPunct="1">
              <a:buSzPct val="80000"/>
              <a:buFont typeface="Wingdings" panose="05000000000000000000" pitchFamily="2" charset="2"/>
              <a:buChar char="Ø"/>
            </a:pPr>
            <a:r>
              <a:rPr lang="zh-CN" altLang="en-US" sz="2400" dirty="0">
                <a:solidFill>
                  <a:srgbClr val="4141FF"/>
                </a:solidFill>
                <a:latin typeface="华文仿宋" panose="02010600040101010101" pitchFamily="2" charset="-122"/>
                <a:ea typeface="华文仿宋" panose="02010600040101010101" pitchFamily="2" charset="-122"/>
              </a:rPr>
              <a:t> 通过上述计算，选择代价最小的替换（如：</a:t>
            </a:r>
            <a:r>
              <a:rPr lang="en-US" altLang="zh-CN" sz="2400" dirty="0">
                <a:solidFill>
                  <a:srgbClr val="4141FF"/>
                </a:solidFill>
                <a:latin typeface="华文仿宋" panose="02010600040101010101" pitchFamily="2" charset="-122"/>
                <a:ea typeface="华文仿宋" panose="02010600040101010101" pitchFamily="2" charset="-122"/>
              </a:rPr>
              <a:t>C</a:t>
            </a:r>
            <a:r>
              <a:rPr lang="zh-CN" altLang="en-US" sz="2400" dirty="0">
                <a:solidFill>
                  <a:srgbClr val="4141FF"/>
                </a:solidFill>
                <a:latin typeface="华文仿宋" panose="02010600040101010101" pitchFamily="2" charset="-122"/>
                <a:ea typeface="华文仿宋" panose="02010600040101010101" pitchFamily="2" charset="-122"/>
              </a:rPr>
              <a:t>替换</a:t>
            </a:r>
            <a:r>
              <a:rPr lang="en-US" altLang="zh-CN" sz="2400" dirty="0">
                <a:solidFill>
                  <a:srgbClr val="4141FF"/>
                </a:solidFill>
                <a:latin typeface="华文仿宋" panose="02010600040101010101" pitchFamily="2" charset="-122"/>
                <a:ea typeface="华文仿宋" panose="02010600040101010101" pitchFamily="2" charset="-122"/>
              </a:rPr>
              <a:t>A</a:t>
            </a:r>
            <a:r>
              <a:rPr lang="zh-CN" altLang="en-US" sz="2400" dirty="0">
                <a:solidFill>
                  <a:srgbClr val="4141FF"/>
                </a:solidFill>
                <a:latin typeface="华文仿宋" panose="02010600040101010101" pitchFamily="2" charset="-122"/>
                <a:ea typeface="华文仿宋" panose="02010600040101010101" pitchFamily="2" charset="-122"/>
              </a:rPr>
              <a:t>）。</a:t>
            </a:r>
          </a:p>
          <a:p>
            <a:pPr marL="342900" indent="-342900" eaLnBrk="1" hangingPunct="1">
              <a:buSzPct val="80000"/>
              <a:buFont typeface="Wingdings" panose="05000000000000000000" pitchFamily="2" charset="2"/>
              <a:buChar char="Ø"/>
            </a:pPr>
            <a:r>
              <a:rPr lang="zh-CN" altLang="en-US" sz="2400" dirty="0">
                <a:solidFill>
                  <a:srgbClr val="4141FF"/>
                </a:solidFill>
                <a:latin typeface="华文仿宋" panose="02010600040101010101" pitchFamily="2" charset="-122"/>
                <a:ea typeface="华文仿宋" panose="02010600040101010101" pitchFamily="2" charset="-122"/>
              </a:rPr>
              <a:t> 这样就完成了</a:t>
            </a:r>
            <a:r>
              <a:rPr lang="en-US" altLang="zh-CN" sz="2400" dirty="0">
                <a:solidFill>
                  <a:srgbClr val="4141FF"/>
                </a:solidFill>
                <a:latin typeface="华文仿宋" panose="02010600040101010101" pitchFamily="2" charset="-122"/>
                <a:ea typeface="华文仿宋" panose="02010600040101010101" pitchFamily="2" charset="-122"/>
              </a:rPr>
              <a:t>PAM</a:t>
            </a:r>
            <a:r>
              <a:rPr lang="zh-CN" altLang="en-US" sz="2400" dirty="0">
                <a:solidFill>
                  <a:srgbClr val="4141FF"/>
                </a:solidFill>
                <a:latin typeface="华文仿宋" panose="02010600040101010101" pitchFamily="2" charset="-122"/>
                <a:ea typeface="华文仿宋" panose="02010600040101010101" pitchFamily="2" charset="-122"/>
              </a:rPr>
              <a:t>算法的第一次迭代。在下一迭代中，将用其新的非中心点</a:t>
            </a:r>
            <a:r>
              <a:rPr lang="en-US" altLang="zh-CN" sz="2400" dirty="0">
                <a:solidFill>
                  <a:srgbClr val="4141FF"/>
                </a:solidFill>
                <a:latin typeface="华文仿宋" panose="02010600040101010101" pitchFamily="2" charset="-122"/>
                <a:ea typeface="华文仿宋" panose="02010600040101010101" pitchFamily="2" charset="-122"/>
              </a:rPr>
              <a:t>{A</a:t>
            </a:r>
            <a:r>
              <a:rPr lang="zh-CN" altLang="en-US" sz="2400" dirty="0">
                <a:solidFill>
                  <a:srgbClr val="4141FF"/>
                </a:solidFill>
                <a:latin typeface="华文仿宋" panose="02010600040101010101" pitchFamily="2" charset="-122"/>
                <a:ea typeface="华文仿宋" panose="02010600040101010101" pitchFamily="2" charset="-122"/>
              </a:rPr>
              <a:t>、</a:t>
            </a:r>
            <a:r>
              <a:rPr lang="en-US" altLang="zh-CN" sz="2400" dirty="0">
                <a:solidFill>
                  <a:srgbClr val="4141FF"/>
                </a:solidFill>
                <a:latin typeface="华文仿宋" panose="02010600040101010101" pitchFamily="2" charset="-122"/>
                <a:ea typeface="华文仿宋" panose="02010600040101010101" pitchFamily="2" charset="-122"/>
              </a:rPr>
              <a:t>D</a:t>
            </a:r>
            <a:r>
              <a:rPr lang="zh-CN" altLang="en-US" sz="2400" dirty="0">
                <a:solidFill>
                  <a:srgbClr val="4141FF"/>
                </a:solidFill>
                <a:latin typeface="华文仿宋" panose="02010600040101010101" pitchFamily="2" charset="-122"/>
                <a:ea typeface="华文仿宋" panose="02010600040101010101" pitchFamily="2" charset="-122"/>
              </a:rPr>
              <a:t>、</a:t>
            </a:r>
            <a:r>
              <a:rPr lang="en-US" altLang="zh-CN" sz="2400" dirty="0">
                <a:solidFill>
                  <a:srgbClr val="4141FF"/>
                </a:solidFill>
                <a:latin typeface="华文仿宋" panose="02010600040101010101" pitchFamily="2" charset="-122"/>
                <a:ea typeface="华文仿宋" panose="02010600040101010101" pitchFamily="2" charset="-122"/>
              </a:rPr>
              <a:t>E}</a:t>
            </a:r>
            <a:r>
              <a:rPr lang="zh-CN" altLang="en-US" sz="2400" dirty="0">
                <a:solidFill>
                  <a:srgbClr val="4141FF"/>
                </a:solidFill>
                <a:latin typeface="华文仿宋" panose="02010600040101010101" pitchFamily="2" charset="-122"/>
                <a:ea typeface="华文仿宋" panose="02010600040101010101" pitchFamily="2" charset="-122"/>
              </a:rPr>
              <a:t>来替换中心点</a:t>
            </a:r>
            <a:r>
              <a:rPr lang="en-US" altLang="zh-CN" sz="2400" dirty="0">
                <a:solidFill>
                  <a:srgbClr val="4141FF"/>
                </a:solidFill>
                <a:latin typeface="华文仿宋" panose="02010600040101010101" pitchFamily="2" charset="-122"/>
                <a:ea typeface="华文仿宋" panose="02010600040101010101" pitchFamily="2" charset="-122"/>
              </a:rPr>
              <a:t>{B</a:t>
            </a:r>
            <a:r>
              <a:rPr lang="zh-CN" altLang="en-US" sz="2400" dirty="0">
                <a:solidFill>
                  <a:srgbClr val="4141FF"/>
                </a:solidFill>
                <a:latin typeface="华文仿宋" panose="02010600040101010101" pitchFamily="2" charset="-122"/>
                <a:ea typeface="华文仿宋" panose="02010600040101010101" pitchFamily="2" charset="-122"/>
              </a:rPr>
              <a:t>、</a:t>
            </a:r>
            <a:r>
              <a:rPr lang="en-US" altLang="zh-CN" sz="2400" dirty="0">
                <a:solidFill>
                  <a:srgbClr val="4141FF"/>
                </a:solidFill>
                <a:latin typeface="华文仿宋" panose="02010600040101010101" pitchFamily="2" charset="-122"/>
                <a:ea typeface="华文仿宋" panose="02010600040101010101" pitchFamily="2" charset="-122"/>
              </a:rPr>
              <a:t>C}</a:t>
            </a:r>
            <a:r>
              <a:rPr lang="zh-CN" altLang="en-US" sz="2400" dirty="0">
                <a:solidFill>
                  <a:srgbClr val="4141FF"/>
                </a:solidFill>
                <a:latin typeface="华文仿宋" panose="02010600040101010101" pitchFamily="2" charset="-122"/>
                <a:ea typeface="华文仿宋" panose="02010600040101010101" pitchFamily="2" charset="-122"/>
              </a:rPr>
              <a:t>，从中找出具有最小代价的替换。</a:t>
            </a:r>
          </a:p>
          <a:p>
            <a:pPr marL="342900" indent="-342900" eaLnBrk="1" hangingPunct="1">
              <a:buSzPct val="80000"/>
              <a:buFont typeface="Wingdings" panose="05000000000000000000" pitchFamily="2" charset="2"/>
              <a:buChar char="Ø"/>
            </a:pPr>
            <a:r>
              <a:rPr lang="zh-CN" altLang="en-US" sz="2400" dirty="0">
                <a:solidFill>
                  <a:srgbClr val="4141FF"/>
                </a:solidFill>
                <a:latin typeface="华文仿宋" panose="02010600040101010101" pitchFamily="2" charset="-122"/>
                <a:ea typeface="华文仿宋" panose="02010600040101010101" pitchFamily="2" charset="-122"/>
              </a:rPr>
              <a:t> 一直重复上述过程，直到代价不再减小为止。</a:t>
            </a:r>
          </a:p>
        </p:txBody>
      </p:sp>
      <p:graphicFrame>
        <p:nvGraphicFramePr>
          <p:cNvPr id="227331" name="Object 3"/>
          <p:cNvGraphicFramePr>
            <a:graphicFrameLocks noChangeAspect="1"/>
          </p:cNvGraphicFramePr>
          <p:nvPr/>
        </p:nvGraphicFramePr>
        <p:xfrm>
          <a:off x="1331913" y="2098675"/>
          <a:ext cx="1439862" cy="1866900"/>
        </p:xfrm>
        <a:graphic>
          <a:graphicData uri="http://schemas.openxmlformats.org/presentationml/2006/ole">
            <mc:AlternateContent xmlns:mc="http://schemas.openxmlformats.org/markup-compatibility/2006">
              <mc:Choice xmlns:v="urn:schemas-microsoft-com:vml" Requires="v">
                <p:oleObj spid="_x0000_s259197" name="图片" r:id="rId3" imgW="1602311" imgH="2072187" progId="Word.Picture.8">
                  <p:embed/>
                </p:oleObj>
              </mc:Choice>
              <mc:Fallback>
                <p:oleObj name="图片" r:id="rId3" imgW="1602311" imgH="2072187" progId="Word.Picture.8">
                  <p:embed/>
                  <p:pic>
                    <p:nvPicPr>
                      <p:cNvPr id="22733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098675"/>
                        <a:ext cx="1439862" cy="1866900"/>
                      </a:xfrm>
                      <a:prstGeom prst="rect">
                        <a:avLst/>
                      </a:prstGeom>
                      <a:solidFill>
                        <a:srgbClr val="FFFFFF"/>
                      </a:solidFill>
                    </p:spPr>
                  </p:pic>
                </p:oleObj>
              </mc:Fallback>
            </mc:AlternateContent>
          </a:graphicData>
        </a:graphic>
      </p:graphicFrame>
      <p:graphicFrame>
        <p:nvGraphicFramePr>
          <p:cNvPr id="227332" name="Object 4"/>
          <p:cNvGraphicFramePr>
            <a:graphicFrameLocks noChangeAspect="1"/>
          </p:cNvGraphicFramePr>
          <p:nvPr/>
        </p:nvGraphicFramePr>
        <p:xfrm>
          <a:off x="3851275" y="2170113"/>
          <a:ext cx="1439863" cy="1866900"/>
        </p:xfrm>
        <a:graphic>
          <a:graphicData uri="http://schemas.openxmlformats.org/presentationml/2006/ole">
            <mc:AlternateContent xmlns:mc="http://schemas.openxmlformats.org/markup-compatibility/2006">
              <mc:Choice xmlns:v="urn:schemas-microsoft-com:vml" Requires="v">
                <p:oleObj spid="_x0000_s259198" name="图片" r:id="rId5" imgW="1602311" imgH="2072187" progId="Word.Picture.8">
                  <p:embed/>
                </p:oleObj>
              </mc:Choice>
              <mc:Fallback>
                <p:oleObj name="图片" r:id="rId5" imgW="1602311" imgH="2072187" progId="Word.Picture.8">
                  <p:embed/>
                  <p:pic>
                    <p:nvPicPr>
                      <p:cNvPr id="22733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275" y="2170113"/>
                        <a:ext cx="1439863" cy="1866900"/>
                      </a:xfrm>
                      <a:prstGeom prst="rect">
                        <a:avLst/>
                      </a:prstGeom>
                      <a:solidFill>
                        <a:srgbClr val="FFFFFF"/>
                      </a:solidFill>
                    </p:spPr>
                  </p:pic>
                </p:oleObj>
              </mc:Fallback>
            </mc:AlternateContent>
          </a:graphicData>
        </a:graphic>
      </p:graphicFrame>
      <p:graphicFrame>
        <p:nvGraphicFramePr>
          <p:cNvPr id="227333" name="Object 5"/>
          <p:cNvGraphicFramePr>
            <a:graphicFrameLocks noChangeAspect="1"/>
          </p:cNvGraphicFramePr>
          <p:nvPr/>
        </p:nvGraphicFramePr>
        <p:xfrm>
          <a:off x="6443663" y="2170113"/>
          <a:ext cx="1439862" cy="1866900"/>
        </p:xfrm>
        <a:graphic>
          <a:graphicData uri="http://schemas.openxmlformats.org/presentationml/2006/ole">
            <mc:AlternateContent xmlns:mc="http://schemas.openxmlformats.org/markup-compatibility/2006">
              <mc:Choice xmlns:v="urn:schemas-microsoft-com:vml" Requires="v">
                <p:oleObj spid="_x0000_s259199" name="图片" r:id="rId7" imgW="1602311" imgH="2072187" progId="Word.Picture.8">
                  <p:embed/>
                </p:oleObj>
              </mc:Choice>
              <mc:Fallback>
                <p:oleObj name="图片" r:id="rId7" imgW="1602311" imgH="2072187" progId="Word.Picture.8">
                  <p:embed/>
                  <p:pic>
                    <p:nvPicPr>
                      <p:cNvPr id="227333"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3663" y="2170113"/>
                        <a:ext cx="1439862" cy="1866900"/>
                      </a:xfrm>
                      <a:prstGeom prst="rect">
                        <a:avLst/>
                      </a:prstGeom>
                      <a:solidFill>
                        <a:srgbClr val="FFFFFF"/>
                      </a:solidFill>
                    </p:spPr>
                  </p:pic>
                </p:oleObj>
              </mc:Fallback>
            </mc:AlternateContent>
          </a:graphicData>
        </a:graphic>
      </p:graphicFrame>
      <p:sp>
        <p:nvSpPr>
          <p:cNvPr id="8" name="标题 1"/>
          <p:cNvSpPr>
            <a:spLocks/>
          </p:cNvSpPr>
          <p:nvPr/>
        </p:nvSpPr>
        <p:spPr bwMode="auto">
          <a:xfrm>
            <a:off x="755650" y="188640"/>
            <a:ext cx="5482952"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b="1">
                <a:solidFill>
                  <a:schemeClr val="tx2"/>
                </a:solidFill>
                <a:latin typeface="Garamond" panose="02020404030301010803" pitchFamily="18" charset="0"/>
                <a:ea typeface="SimSun" panose="02010600030101010101" pitchFamily="2" charset="-122"/>
              </a:defRPr>
            </a:lvl1pPr>
            <a:lvl2pPr eaLnBrk="0" hangingPunct="0">
              <a:defRPr sz="4200" b="1">
                <a:solidFill>
                  <a:schemeClr val="tx2"/>
                </a:solidFill>
                <a:latin typeface="Garamond" panose="02020404030301010803" pitchFamily="18" charset="0"/>
                <a:ea typeface="SimSun" panose="02010600030101010101" pitchFamily="2" charset="-122"/>
              </a:defRPr>
            </a:lvl2pPr>
            <a:lvl3pPr eaLnBrk="0" hangingPunct="0">
              <a:defRPr sz="4200" b="1">
                <a:solidFill>
                  <a:schemeClr val="tx2"/>
                </a:solidFill>
                <a:latin typeface="Garamond" panose="02020404030301010803" pitchFamily="18" charset="0"/>
                <a:ea typeface="SimSun" panose="02010600030101010101" pitchFamily="2" charset="-122"/>
              </a:defRPr>
            </a:lvl3pPr>
            <a:lvl4pPr eaLnBrk="0" hangingPunct="0">
              <a:defRPr sz="4200" b="1">
                <a:solidFill>
                  <a:schemeClr val="tx2"/>
                </a:solidFill>
                <a:latin typeface="Garamond" panose="02020404030301010803" pitchFamily="18" charset="0"/>
                <a:ea typeface="SimSun" panose="02010600030101010101" pitchFamily="2" charset="-122"/>
              </a:defRPr>
            </a:lvl4pPr>
            <a:lvl5pPr eaLnBrk="0" hangingPunct="0">
              <a:defRPr sz="4200" b="1">
                <a:solidFill>
                  <a:schemeClr val="tx2"/>
                </a:solidFill>
                <a:latin typeface="Garamond" panose="02020404030301010803" pitchFamily="18" charset="0"/>
                <a:ea typeface="SimSun" panose="02010600030101010101" pitchFamily="2" charset="-122"/>
              </a:defRPr>
            </a:lvl5pPr>
            <a:lvl6pPr marL="457200" eaLnBrk="0" fontAlgn="base" hangingPunct="0">
              <a:spcBef>
                <a:spcPct val="0"/>
              </a:spcBef>
              <a:spcAft>
                <a:spcPct val="0"/>
              </a:spcAft>
              <a:defRPr sz="4200" b="1">
                <a:solidFill>
                  <a:schemeClr val="tx2"/>
                </a:solidFill>
                <a:latin typeface="Garamond" panose="02020404030301010803" pitchFamily="18" charset="0"/>
                <a:ea typeface="SimSun" panose="02010600030101010101" pitchFamily="2" charset="-122"/>
              </a:defRPr>
            </a:lvl6pPr>
            <a:lvl7pPr marL="914400" eaLnBrk="0" fontAlgn="base" hangingPunct="0">
              <a:spcBef>
                <a:spcPct val="0"/>
              </a:spcBef>
              <a:spcAft>
                <a:spcPct val="0"/>
              </a:spcAft>
              <a:defRPr sz="4200" b="1">
                <a:solidFill>
                  <a:schemeClr val="tx2"/>
                </a:solidFill>
                <a:latin typeface="Garamond" panose="02020404030301010803" pitchFamily="18" charset="0"/>
                <a:ea typeface="SimSun" panose="02010600030101010101" pitchFamily="2" charset="-122"/>
              </a:defRPr>
            </a:lvl7pPr>
            <a:lvl8pPr marL="1371600" eaLnBrk="0" fontAlgn="base" hangingPunct="0">
              <a:spcBef>
                <a:spcPct val="0"/>
              </a:spcBef>
              <a:spcAft>
                <a:spcPct val="0"/>
              </a:spcAft>
              <a:defRPr sz="4200" b="1">
                <a:solidFill>
                  <a:schemeClr val="tx2"/>
                </a:solidFill>
                <a:latin typeface="Garamond" panose="02020404030301010803" pitchFamily="18" charset="0"/>
                <a:ea typeface="SimSun" panose="02010600030101010101" pitchFamily="2" charset="-122"/>
              </a:defRPr>
            </a:lvl8pPr>
            <a:lvl9pPr marL="1828800" eaLnBrk="0" fontAlgn="base" hangingPunct="0">
              <a:spcBef>
                <a:spcPct val="0"/>
              </a:spcBef>
              <a:spcAft>
                <a:spcPct val="0"/>
              </a:spcAft>
              <a:defRPr sz="4200" b="1">
                <a:solidFill>
                  <a:schemeClr val="tx2"/>
                </a:solidFill>
                <a:latin typeface="Garamond" panose="02020404030301010803" pitchFamily="18" charset="0"/>
                <a:ea typeface="SimSun" panose="02010600030101010101" pitchFamily="2" charset="-122"/>
              </a:defRPr>
            </a:lvl9pPr>
          </a:lstStyle>
          <a:p>
            <a:r>
              <a:rPr lang="en-US" altLang="zh-CN" sz="4400" b="0" dirty="0">
                <a:solidFill>
                  <a:srgbClr val="4141FF"/>
                </a:solidFill>
                <a:latin typeface="Times New Roman" panose="02020603050405020304" pitchFamily="18" charset="0"/>
                <a:cs typeface="Times New Roman" panose="02020603050405020304" pitchFamily="18" charset="0"/>
              </a:rPr>
              <a:t>PAM</a:t>
            </a:r>
            <a:r>
              <a:rPr lang="en-US" altLang="zh-CN" b="0" dirty="0">
                <a:solidFill>
                  <a:srgbClr val="4141FF"/>
                </a:solidFill>
                <a:latin typeface="+mj-ea"/>
                <a:ea typeface="+mj-ea"/>
                <a:cs typeface="Times New Roman" panose="02020603050405020304" pitchFamily="18" charset="0"/>
              </a:rPr>
              <a:t>——</a:t>
            </a:r>
            <a:r>
              <a:rPr lang="zh-CN" altLang="en-US" b="0" dirty="0">
                <a:solidFill>
                  <a:srgbClr val="4141FF"/>
                </a:solidFill>
                <a:latin typeface="+mj-ea"/>
                <a:ea typeface="+mj-ea"/>
                <a:cs typeface="Times New Roman" panose="02020603050405020304" pitchFamily="18" charset="0"/>
              </a:rPr>
              <a:t>示例</a:t>
            </a:r>
          </a:p>
        </p:txBody>
      </p:sp>
    </p:spTree>
    <p:extLst>
      <p:ext uri="{BB962C8B-B14F-4D97-AF65-F5344CB8AC3E}">
        <p14:creationId xmlns:p14="http://schemas.microsoft.com/office/powerpoint/2010/main" val="1793452999"/>
      </p:ext>
    </p:extLst>
  </p:cSld>
  <p:clrMapOvr>
    <a:masterClrMapping/>
  </p:clrMapOvr>
  <p:transition spd="med">
    <p:random/>
  </p:transition>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0"/>
          </p:nvPr>
        </p:nvSpPr>
        <p:spPr>
          <a:ln/>
        </p:spPr>
        <p:txBody>
          <a:bodyPr/>
          <a:lstStyle/>
          <a:p>
            <a:fld id="{5CE36A8D-9B47-4766-AE0C-2D050B692BF8}" type="slidenum">
              <a:rPr lang="en-US" altLang="zh-CN"/>
              <a:pPr/>
              <a:t>65</a:t>
            </a:fld>
            <a:endParaRPr lang="en-US" altLang="zh-CN"/>
          </a:p>
        </p:txBody>
      </p:sp>
      <p:sp>
        <p:nvSpPr>
          <p:cNvPr id="106498" name="标题 1"/>
          <p:cNvSpPr>
            <a:spLocks noGrp="1"/>
          </p:cNvSpPr>
          <p:nvPr>
            <p:ph type="title" idx="4294967295"/>
          </p:nvPr>
        </p:nvSpPr>
        <p:spPr>
          <a:xfrm>
            <a:off x="539552" y="260648"/>
            <a:ext cx="6347713" cy="818190"/>
          </a:xfrm>
        </p:spPr>
        <p:txBody>
          <a:bodyPr/>
          <a:lstStyle/>
          <a:p>
            <a:r>
              <a:rPr lang="en-US" altLang="zh-CN"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k-</a:t>
            </a:r>
            <a:r>
              <a:rPr lang="en-US" altLang="zh-CN" dirty="0" err="1">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medoids</a:t>
            </a:r>
            <a:r>
              <a:rPr lang="zh-CN" altLang="en-US"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与</a:t>
            </a:r>
            <a:r>
              <a:rPr lang="en-US" altLang="zh-CN"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k-means</a:t>
            </a:r>
            <a:r>
              <a:rPr lang="zh-CN" altLang="en-US"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的比较</a:t>
            </a:r>
          </a:p>
        </p:txBody>
      </p:sp>
      <p:sp>
        <p:nvSpPr>
          <p:cNvPr id="106499" name="内容占位符 2"/>
          <p:cNvSpPr>
            <a:spLocks noGrp="1"/>
          </p:cNvSpPr>
          <p:nvPr>
            <p:ph idx="4294967295"/>
          </p:nvPr>
        </p:nvSpPr>
        <p:spPr>
          <a:xfrm>
            <a:off x="457200" y="1196975"/>
            <a:ext cx="8229600" cy="5327650"/>
          </a:xfrm>
        </p:spPr>
        <p:txBody>
          <a:bodyPr>
            <a:normAutofit/>
          </a:bodyPr>
          <a:lstStyle/>
          <a:p>
            <a:pPr algn="just">
              <a:buFont typeface="Wingdings" panose="05000000000000000000" pitchFamily="2" charset="2"/>
              <a:buChar char="Ø"/>
            </a:pP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当存在噪声和离群点时，</a:t>
            </a:r>
            <a:r>
              <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k-</a:t>
            </a:r>
            <a:r>
              <a:rPr lang="en-US" altLang="zh-CN" sz="2400" dirty="0" err="1">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medoids</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算法比</a:t>
            </a:r>
            <a:r>
              <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k-means</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算法更加稳定。</a:t>
            </a:r>
            <a:endPar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endParaRPr>
          </a:p>
          <a:p>
            <a:pPr lvl="1" algn="just">
              <a:buFont typeface="Wingdings" panose="05000000000000000000" pitchFamily="2" charset="2"/>
              <a:buChar char="ü"/>
            </a:pP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这是因为中心点不像均值那样易被极端数据</a:t>
            </a:r>
            <a:r>
              <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噪声或者离群点</a:t>
            </a:r>
            <a:r>
              <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影响。</a:t>
            </a:r>
            <a:endPar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endParaRPr>
          </a:p>
          <a:p>
            <a:pPr algn="just">
              <a:buFont typeface="Wingdings" panose="05000000000000000000" pitchFamily="2" charset="2"/>
              <a:buChar char="Ø"/>
            </a:pPr>
            <a:r>
              <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k-</a:t>
            </a:r>
            <a:r>
              <a:rPr lang="en-US" altLang="zh-CN" sz="2400" dirty="0" err="1">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medoids</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算法的执行代价比</a:t>
            </a:r>
            <a:r>
              <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k-means</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算法要高。</a:t>
            </a:r>
            <a:endPar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endParaRPr>
          </a:p>
          <a:p>
            <a:pPr lvl="1" algn="just">
              <a:buFont typeface="Wingdings" panose="05000000000000000000" pitchFamily="2" charset="2"/>
              <a:buChar char="ü"/>
            </a:pPr>
            <a:r>
              <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k-means</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算法：</a:t>
            </a:r>
            <a:r>
              <a:rPr lang="en-US" altLang="zh-CN" sz="2400" i="1"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 O(</a:t>
            </a:r>
            <a:r>
              <a:rPr lang="en-US" altLang="zh-CN" sz="2400" i="1" dirty="0" err="1">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nkt</a:t>
            </a:r>
            <a:r>
              <a:rPr lang="en-US" altLang="zh-CN" sz="2400" i="1"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a:t>
            </a:r>
          </a:p>
          <a:p>
            <a:pPr lvl="1" algn="just">
              <a:buFont typeface="Wingdings" panose="05000000000000000000" pitchFamily="2" charset="2"/>
              <a:buChar char="ü"/>
            </a:pPr>
            <a:r>
              <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k-</a:t>
            </a:r>
            <a:r>
              <a:rPr lang="en-US" altLang="zh-CN" sz="2400" dirty="0" err="1">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medoids</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算法：</a:t>
            </a:r>
            <a:r>
              <a:rPr lang="en-US" altLang="zh-CN" sz="2400" i="1"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O(k(n-k)</a:t>
            </a:r>
            <a:r>
              <a:rPr lang="en-US" altLang="zh-CN" sz="2400" i="1" baseline="300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2</a:t>
            </a:r>
            <a:r>
              <a:rPr lang="en-US" altLang="zh-CN" sz="2400" i="1"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a:t>
            </a:r>
          </a:p>
          <a:p>
            <a:pPr lvl="2" algn="just">
              <a:buFont typeface="Arial" panose="020B0604020202020204" pitchFamily="34" charset="0"/>
              <a:buChar char="•"/>
            </a:pP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当</a:t>
            </a:r>
            <a:r>
              <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n</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与</a:t>
            </a:r>
            <a:r>
              <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k</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较大时， </a:t>
            </a:r>
            <a:r>
              <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k-</a:t>
            </a:r>
            <a:r>
              <a:rPr lang="en-US" altLang="zh-CN" sz="2400" dirty="0" err="1">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medoids</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算法的执行代价很高。</a:t>
            </a:r>
            <a:endPar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endParaRPr>
          </a:p>
          <a:p>
            <a:pPr algn="just">
              <a:buFont typeface="Wingdings" panose="05000000000000000000" pitchFamily="2" charset="2"/>
              <a:buChar char="Ø"/>
            </a:pP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两种方法都需要事先指定簇的数目</a:t>
            </a:r>
            <a:r>
              <a:rPr lang="en-US" altLang="zh-CN"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k</a:t>
            </a:r>
            <a:r>
              <a:rPr lang="zh-CN" altLang="en-US" sz="2400" dirty="0">
                <a:solidFill>
                  <a:srgbClr val="4141FF"/>
                </a:solidFill>
                <a:latin typeface="华文仿宋" panose="02010600040101010101" pitchFamily="2" charset="-122"/>
                <a:ea typeface="华文仿宋" panose="02010600040101010101" pitchFamily="2" charset="-122"/>
                <a:cs typeface="Times New Roman" panose="02020603050405020304" pitchFamily="18" charset="0"/>
              </a:rPr>
              <a:t>。</a:t>
            </a:r>
          </a:p>
        </p:txBody>
      </p:sp>
    </p:spTree>
    <p:extLst>
      <p:ext uri="{BB962C8B-B14F-4D97-AF65-F5344CB8AC3E}">
        <p14:creationId xmlns:p14="http://schemas.microsoft.com/office/powerpoint/2010/main" val="421606164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Effect transition="in" filter="wipe(down)">
                                      <p:cBhvr>
                                        <p:cTn id="7" dur="500"/>
                                        <p:tgtEl>
                                          <p:spTgt spid="10649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6499">
                                            <p:txEl>
                                              <p:pRg st="1" end="1"/>
                                            </p:txEl>
                                          </p:spTgt>
                                        </p:tgtEl>
                                        <p:attrNameLst>
                                          <p:attrName>style.visibility</p:attrName>
                                        </p:attrNameLst>
                                      </p:cBhvr>
                                      <p:to>
                                        <p:strVal val="visible"/>
                                      </p:to>
                                    </p:set>
                                    <p:animEffect transition="in" filter="wipe(down)">
                                      <p:cBhvr>
                                        <p:cTn id="10" dur="500"/>
                                        <p:tgtEl>
                                          <p:spTgt spid="1064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06499">
                                            <p:txEl>
                                              <p:pRg st="2" end="2"/>
                                            </p:txEl>
                                          </p:spTgt>
                                        </p:tgtEl>
                                        <p:attrNameLst>
                                          <p:attrName>style.visibility</p:attrName>
                                        </p:attrNameLst>
                                      </p:cBhvr>
                                      <p:to>
                                        <p:strVal val="visible"/>
                                      </p:to>
                                    </p:set>
                                    <p:animEffect transition="in" filter="wipe(down)">
                                      <p:cBhvr>
                                        <p:cTn id="15" dur="500"/>
                                        <p:tgtEl>
                                          <p:spTgt spid="106499">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6499">
                                            <p:txEl>
                                              <p:pRg st="3" end="3"/>
                                            </p:txEl>
                                          </p:spTgt>
                                        </p:tgtEl>
                                        <p:attrNameLst>
                                          <p:attrName>style.visibility</p:attrName>
                                        </p:attrNameLst>
                                      </p:cBhvr>
                                      <p:to>
                                        <p:strVal val="visible"/>
                                      </p:to>
                                    </p:set>
                                    <p:animEffect transition="in" filter="wipe(down)">
                                      <p:cBhvr>
                                        <p:cTn id="18" dur="500"/>
                                        <p:tgtEl>
                                          <p:spTgt spid="106499">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06499">
                                            <p:txEl>
                                              <p:pRg st="4" end="4"/>
                                            </p:txEl>
                                          </p:spTgt>
                                        </p:tgtEl>
                                        <p:attrNameLst>
                                          <p:attrName>style.visibility</p:attrName>
                                        </p:attrNameLst>
                                      </p:cBhvr>
                                      <p:to>
                                        <p:strVal val="visible"/>
                                      </p:to>
                                    </p:set>
                                    <p:animEffect transition="in" filter="wipe(down)">
                                      <p:cBhvr>
                                        <p:cTn id="21" dur="500"/>
                                        <p:tgtEl>
                                          <p:spTgt spid="106499">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06499">
                                            <p:txEl>
                                              <p:pRg st="5" end="5"/>
                                            </p:txEl>
                                          </p:spTgt>
                                        </p:tgtEl>
                                        <p:attrNameLst>
                                          <p:attrName>style.visibility</p:attrName>
                                        </p:attrNameLst>
                                      </p:cBhvr>
                                      <p:to>
                                        <p:strVal val="visible"/>
                                      </p:to>
                                    </p:set>
                                    <p:animEffect transition="in" filter="wipe(down)">
                                      <p:cBhvr>
                                        <p:cTn id="24" dur="500"/>
                                        <p:tgtEl>
                                          <p:spTgt spid="106499">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06499">
                                            <p:txEl>
                                              <p:pRg st="6" end="6"/>
                                            </p:txEl>
                                          </p:spTgt>
                                        </p:tgtEl>
                                        <p:attrNameLst>
                                          <p:attrName>style.visibility</p:attrName>
                                        </p:attrNameLst>
                                      </p:cBhvr>
                                      <p:to>
                                        <p:strVal val="visible"/>
                                      </p:to>
                                    </p:set>
                                    <p:animEffect transition="in" filter="wipe(down)">
                                      <p:cBhvr>
                                        <p:cTn id="29" dur="500"/>
                                        <p:tgtEl>
                                          <p:spTgt spid="1064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p:bldLst>
  </p:timing>
</p:sld>
</file>

<file path=ppt/slides/slide6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0835" name="Rectangle 2"/>
          <p:cNvSpPr>
            <a:spLocks noGrp="1" noChangeArrowheads="1"/>
          </p:cNvSpPr>
          <p:nvPr>
            <p:ph type="title"/>
          </p:nvPr>
        </p:nvSpPr>
        <p:spPr>
          <a:xfrm>
            <a:off x="609599" y="332656"/>
            <a:ext cx="6347713" cy="1023731"/>
          </a:xfrm>
        </p:spPr>
        <p:txBody>
          <a:bodyPr/>
          <a:lstStyle/>
          <a:p>
            <a:pPr eaLnBrk="1" hangingPunct="1"/>
            <a:r>
              <a:rPr lang="en-US" altLang="zh-CN" sz="5400" i="1" dirty="0">
                <a:solidFill>
                  <a:srgbClr val="0000CC"/>
                </a:solidFill>
                <a:latin typeface="Times New Roman" panose="02020603050405020304" pitchFamily="18" charset="0"/>
                <a:cs typeface="Times New Roman" panose="02020603050405020304" pitchFamily="18" charset="0"/>
              </a:rPr>
              <a:t>k</a:t>
            </a:r>
            <a:r>
              <a:rPr lang="en-US" altLang="zh-CN" sz="5400" dirty="0">
                <a:solidFill>
                  <a:srgbClr val="0000CC"/>
                </a:solidFill>
                <a:latin typeface="Times New Roman" panose="02020603050405020304" pitchFamily="18" charset="0"/>
                <a:cs typeface="Times New Roman" panose="02020603050405020304" pitchFamily="18" charset="0"/>
              </a:rPr>
              <a:t>-</a:t>
            </a:r>
            <a:r>
              <a:rPr lang="en-US" altLang="zh-CN" sz="5400" dirty="0" err="1">
                <a:solidFill>
                  <a:srgbClr val="0000CC"/>
                </a:solidFill>
                <a:latin typeface="Times New Roman" panose="02020603050405020304" pitchFamily="18" charset="0"/>
                <a:cs typeface="Times New Roman" panose="02020603050405020304" pitchFamily="18" charset="0"/>
              </a:rPr>
              <a:t>medoids</a:t>
            </a:r>
            <a:r>
              <a:rPr lang="en-US" altLang="zh-CN" sz="5400" dirty="0">
                <a:solidFill>
                  <a:srgbClr val="0000CC"/>
                </a:solidFill>
                <a:latin typeface="Times New Roman" panose="02020603050405020304" pitchFamily="18" charset="0"/>
                <a:cs typeface="Times New Roman" panose="02020603050405020304" pitchFamily="18" charset="0"/>
              </a:rPr>
              <a:t> </a:t>
            </a:r>
            <a:r>
              <a:rPr lang="zh-CN" altLang="en-US" sz="5400" dirty="0">
                <a:solidFill>
                  <a:srgbClr val="0000CC"/>
                </a:solidFill>
                <a:latin typeface="Times New Roman" panose="02020603050405020304" pitchFamily="18" charset="0"/>
                <a:cs typeface="Times New Roman" panose="02020603050405020304" pitchFamily="18" charset="0"/>
              </a:rPr>
              <a:t>算法</a:t>
            </a:r>
          </a:p>
        </p:txBody>
      </p:sp>
      <p:sp>
        <p:nvSpPr>
          <p:cNvPr id="483331" name="Rectangle 3"/>
          <p:cNvSpPr>
            <a:spLocks noGrp="1" noChangeArrowheads="1"/>
          </p:cNvSpPr>
          <p:nvPr>
            <p:ph idx="1"/>
          </p:nvPr>
        </p:nvSpPr>
        <p:spPr>
          <a:xfrm>
            <a:off x="468313" y="1412875"/>
            <a:ext cx="8229600" cy="4572000"/>
          </a:xfrm>
        </p:spPr>
        <p:txBody>
          <a:bodyPr/>
          <a:lstStyle/>
          <a:p>
            <a:pPr eaLnBrk="1" hangingPunct="1"/>
            <a:r>
              <a:rPr lang="en-US" altLang="ko-KR" sz="2600" dirty="0">
                <a:solidFill>
                  <a:srgbClr val="4141FF"/>
                </a:solidFill>
                <a:latin typeface="华文仿宋" panose="02010600040101010101" pitchFamily="2" charset="-122"/>
                <a:ea typeface="华文仿宋" panose="02010600040101010101" pitchFamily="2" charset="-122"/>
                <a:sym typeface="Wingdings" panose="05000000000000000000" pitchFamily="2" charset="2"/>
              </a:rPr>
              <a:t>CLARA</a:t>
            </a:r>
            <a:endParaRPr lang="en-US" altLang="zh-CN" sz="2600" dirty="0">
              <a:solidFill>
                <a:srgbClr val="4141FF"/>
              </a:solidFill>
              <a:latin typeface="华文仿宋" panose="02010600040101010101" pitchFamily="2" charset="-122"/>
              <a:ea typeface="华文仿宋" panose="02010600040101010101" pitchFamily="2" charset="-122"/>
              <a:sym typeface="Wingdings" panose="05000000000000000000" pitchFamily="2" charset="2"/>
            </a:endParaRPr>
          </a:p>
          <a:p>
            <a:pPr lvl="1" eaLnBrk="1" hangingPunct="1">
              <a:buFont typeface="Wingdings" panose="05000000000000000000" pitchFamily="2" charset="2"/>
              <a:buNone/>
            </a:pPr>
            <a:r>
              <a:rPr lang="zh-CN" altLang="en-US" sz="2200" dirty="0">
                <a:solidFill>
                  <a:srgbClr val="4141FF"/>
                </a:solidFill>
                <a:latin typeface="华文仿宋" panose="02010600040101010101" pitchFamily="2" charset="-122"/>
                <a:ea typeface="华文仿宋" panose="02010600040101010101" pitchFamily="2" charset="-122"/>
                <a:sym typeface="Wingdings" panose="05000000000000000000" pitchFamily="2" charset="2"/>
              </a:rPr>
              <a:t>主要思想：</a:t>
            </a:r>
          </a:p>
          <a:p>
            <a:pPr lvl="1" eaLnBrk="1" hangingPunct="1"/>
            <a:r>
              <a:rPr lang="zh-CN" altLang="en-US" sz="2200" dirty="0">
                <a:solidFill>
                  <a:srgbClr val="4141FF"/>
                </a:solidFill>
                <a:latin typeface="华文仿宋" panose="02010600040101010101" pitchFamily="2" charset="-122"/>
                <a:ea typeface="华文仿宋" panose="02010600040101010101" pitchFamily="2" charset="-122"/>
                <a:sym typeface="Wingdings" panose="05000000000000000000" pitchFamily="2" charset="2"/>
              </a:rPr>
              <a:t>不考虑整个数据集合，选择实际数据的一小部分作为数据样本；</a:t>
            </a:r>
          </a:p>
          <a:p>
            <a:pPr lvl="1" eaLnBrk="1" hangingPunct="1"/>
            <a:r>
              <a:rPr lang="zh-CN" altLang="en-US" sz="2200" dirty="0">
                <a:solidFill>
                  <a:srgbClr val="4141FF"/>
                </a:solidFill>
                <a:latin typeface="华文仿宋" panose="02010600040101010101" pitchFamily="2" charset="-122"/>
                <a:ea typeface="华文仿宋" panose="02010600040101010101" pitchFamily="2" charset="-122"/>
                <a:sym typeface="Wingdings" panose="05000000000000000000" pitchFamily="2" charset="2"/>
              </a:rPr>
              <a:t>在样本上应用</a:t>
            </a:r>
            <a:r>
              <a:rPr lang="en-US" altLang="zh-CN" sz="2200" dirty="0">
                <a:solidFill>
                  <a:srgbClr val="4141FF"/>
                </a:solidFill>
                <a:latin typeface="华文仿宋" panose="02010600040101010101" pitchFamily="2" charset="-122"/>
                <a:ea typeface="华文仿宋" panose="02010600040101010101" pitchFamily="2" charset="-122"/>
                <a:sym typeface="Wingdings" panose="05000000000000000000" pitchFamily="2" charset="2"/>
              </a:rPr>
              <a:t>PAM</a:t>
            </a:r>
            <a:r>
              <a:rPr lang="zh-CN" altLang="en-US" sz="2200" dirty="0">
                <a:solidFill>
                  <a:srgbClr val="4141FF"/>
                </a:solidFill>
                <a:latin typeface="华文仿宋" panose="02010600040101010101" pitchFamily="2" charset="-122"/>
                <a:ea typeface="华文仿宋" panose="02010600040101010101" pitchFamily="2" charset="-122"/>
                <a:sym typeface="Wingdings" panose="05000000000000000000" pitchFamily="2" charset="2"/>
              </a:rPr>
              <a:t>方法，从样本中选择中心点。</a:t>
            </a:r>
          </a:p>
          <a:p>
            <a:pPr lvl="2" eaLnBrk="1" hangingPunct="1"/>
            <a:r>
              <a:rPr lang="zh-CN" altLang="en-US" sz="2100" dirty="0">
                <a:solidFill>
                  <a:srgbClr val="4141FF"/>
                </a:solidFill>
                <a:latin typeface="华文仿宋" panose="02010600040101010101" pitchFamily="2" charset="-122"/>
                <a:ea typeface="华文仿宋" panose="02010600040101010101" pitchFamily="2" charset="-122"/>
                <a:sym typeface="Wingdings" panose="05000000000000000000" pitchFamily="2" charset="2"/>
              </a:rPr>
              <a:t>如果样本是以非常随机的方式选取的，它应当足以代表原来的数据集合；</a:t>
            </a:r>
          </a:p>
          <a:p>
            <a:pPr lvl="2" eaLnBrk="1" hangingPunct="1"/>
            <a:r>
              <a:rPr lang="zh-CN" altLang="en-US" sz="2100" dirty="0">
                <a:solidFill>
                  <a:srgbClr val="4141FF"/>
                </a:solidFill>
                <a:latin typeface="华文仿宋" panose="02010600040101010101" pitchFamily="2" charset="-122"/>
                <a:ea typeface="华文仿宋" panose="02010600040101010101" pitchFamily="2" charset="-122"/>
                <a:sym typeface="Wingdings" panose="05000000000000000000" pitchFamily="2" charset="2"/>
              </a:rPr>
              <a:t>进而，从中选出的代表对象</a:t>
            </a:r>
            <a:r>
              <a:rPr lang="en-US" altLang="zh-CN" sz="2100" dirty="0">
                <a:solidFill>
                  <a:srgbClr val="4141FF"/>
                </a:solidFill>
                <a:latin typeface="华文仿宋" panose="02010600040101010101" pitchFamily="2" charset="-122"/>
                <a:ea typeface="华文仿宋" panose="02010600040101010101" pitchFamily="2" charset="-122"/>
                <a:sym typeface="Wingdings" panose="05000000000000000000" pitchFamily="2" charset="2"/>
              </a:rPr>
              <a:t>(</a:t>
            </a:r>
            <a:r>
              <a:rPr lang="zh-CN" altLang="en-US" sz="2100" dirty="0">
                <a:solidFill>
                  <a:srgbClr val="4141FF"/>
                </a:solidFill>
                <a:latin typeface="华文仿宋" panose="02010600040101010101" pitchFamily="2" charset="-122"/>
                <a:ea typeface="华文仿宋" panose="02010600040101010101" pitchFamily="2" charset="-122"/>
                <a:sym typeface="Wingdings" panose="05000000000000000000" pitchFamily="2" charset="2"/>
              </a:rPr>
              <a:t>中心点</a:t>
            </a:r>
            <a:r>
              <a:rPr lang="en-US" altLang="zh-CN" sz="2100" dirty="0">
                <a:solidFill>
                  <a:srgbClr val="4141FF"/>
                </a:solidFill>
                <a:latin typeface="华文仿宋" panose="02010600040101010101" pitchFamily="2" charset="-122"/>
                <a:ea typeface="华文仿宋" panose="02010600040101010101" pitchFamily="2" charset="-122"/>
                <a:sym typeface="Wingdings" panose="05000000000000000000" pitchFamily="2" charset="2"/>
              </a:rPr>
              <a:t>)</a:t>
            </a:r>
            <a:r>
              <a:rPr lang="zh-CN" altLang="en-US" sz="2100" dirty="0">
                <a:solidFill>
                  <a:srgbClr val="4141FF"/>
                </a:solidFill>
                <a:latin typeface="华文仿宋" panose="02010600040101010101" pitchFamily="2" charset="-122"/>
                <a:ea typeface="华文仿宋" panose="02010600040101010101" pitchFamily="2" charset="-122"/>
                <a:sym typeface="Wingdings" panose="05000000000000000000" pitchFamily="2" charset="2"/>
              </a:rPr>
              <a:t>很可能与从整个数据集合中选出的非常近似。</a:t>
            </a:r>
          </a:p>
          <a:p>
            <a:pPr lvl="1" eaLnBrk="1" hangingPunct="1"/>
            <a:r>
              <a:rPr lang="zh-CN" altLang="en-US" sz="2200" dirty="0">
                <a:solidFill>
                  <a:srgbClr val="4141FF"/>
                </a:solidFill>
                <a:latin typeface="华文仿宋" panose="02010600040101010101" pitchFamily="2" charset="-122"/>
                <a:ea typeface="华文仿宋" panose="02010600040101010101" pitchFamily="2" charset="-122"/>
                <a:sym typeface="Wingdings" panose="05000000000000000000" pitchFamily="2" charset="2"/>
              </a:rPr>
              <a:t>抽取数据集合的多个样本，对每个样本应用</a:t>
            </a:r>
            <a:r>
              <a:rPr lang="en-US" altLang="zh-CN" sz="2200" dirty="0">
                <a:solidFill>
                  <a:srgbClr val="4141FF"/>
                </a:solidFill>
                <a:latin typeface="华文仿宋" panose="02010600040101010101" pitchFamily="2" charset="-122"/>
                <a:ea typeface="华文仿宋" panose="02010600040101010101" pitchFamily="2" charset="-122"/>
                <a:sym typeface="Wingdings" panose="05000000000000000000" pitchFamily="2" charset="2"/>
              </a:rPr>
              <a:t>PAM</a:t>
            </a:r>
            <a:r>
              <a:rPr lang="zh-CN" altLang="en-US" sz="2200" dirty="0">
                <a:solidFill>
                  <a:srgbClr val="4141FF"/>
                </a:solidFill>
                <a:latin typeface="华文仿宋" panose="02010600040101010101" pitchFamily="2" charset="-122"/>
                <a:ea typeface="华文仿宋" panose="02010600040101010101" pitchFamily="2" charset="-122"/>
                <a:sym typeface="Wingdings" panose="05000000000000000000" pitchFamily="2" charset="2"/>
              </a:rPr>
              <a:t>算法，返回最好的聚类结果作为输出。</a:t>
            </a:r>
          </a:p>
        </p:txBody>
      </p:sp>
      <p:sp>
        <p:nvSpPr>
          <p:cNvPr id="12083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C6C196F6-41A7-47B2-8969-B0EDFCD7CA46}" type="slidenum">
              <a:rPr lang="en-US" altLang="zh-CN" smtClean="0"/>
              <a:pPr/>
              <a:t>66</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83331">
                                            <p:txEl>
                                              <p:pRg st="0" end="0"/>
                                            </p:txEl>
                                          </p:spTgt>
                                        </p:tgtEl>
                                        <p:attrNameLst>
                                          <p:attrName>style.visibility</p:attrName>
                                        </p:attrNameLst>
                                      </p:cBhvr>
                                      <p:to>
                                        <p:strVal val="visible"/>
                                      </p:to>
                                    </p:set>
                                    <p:animEffect transition="in" filter="box(in)">
                                      <p:cBhvr>
                                        <p:cTn id="7" dur="500"/>
                                        <p:tgtEl>
                                          <p:spTgt spid="483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83331">
                                            <p:txEl>
                                              <p:pRg st="1" end="1"/>
                                            </p:txEl>
                                          </p:spTgt>
                                        </p:tgtEl>
                                        <p:attrNameLst>
                                          <p:attrName>style.visibility</p:attrName>
                                        </p:attrNameLst>
                                      </p:cBhvr>
                                      <p:to>
                                        <p:strVal val="visible"/>
                                      </p:to>
                                    </p:set>
                                    <p:animEffect transition="in" filter="box(in)">
                                      <p:cBhvr>
                                        <p:cTn id="12" dur="500"/>
                                        <p:tgtEl>
                                          <p:spTgt spid="4833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83331">
                                            <p:txEl>
                                              <p:pRg st="2" end="2"/>
                                            </p:txEl>
                                          </p:spTgt>
                                        </p:tgtEl>
                                        <p:attrNameLst>
                                          <p:attrName>style.visibility</p:attrName>
                                        </p:attrNameLst>
                                      </p:cBhvr>
                                      <p:to>
                                        <p:strVal val="visible"/>
                                      </p:to>
                                    </p:set>
                                    <p:animEffect transition="in" filter="box(in)">
                                      <p:cBhvr>
                                        <p:cTn id="17" dur="500"/>
                                        <p:tgtEl>
                                          <p:spTgt spid="4833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83331">
                                            <p:txEl>
                                              <p:pRg st="3" end="3"/>
                                            </p:txEl>
                                          </p:spTgt>
                                        </p:tgtEl>
                                        <p:attrNameLst>
                                          <p:attrName>style.visibility</p:attrName>
                                        </p:attrNameLst>
                                      </p:cBhvr>
                                      <p:to>
                                        <p:strVal val="visible"/>
                                      </p:to>
                                    </p:set>
                                    <p:animEffect transition="in" filter="box(in)">
                                      <p:cBhvr>
                                        <p:cTn id="22" dur="500"/>
                                        <p:tgtEl>
                                          <p:spTgt spid="4833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83331">
                                            <p:txEl>
                                              <p:pRg st="4" end="4"/>
                                            </p:txEl>
                                          </p:spTgt>
                                        </p:tgtEl>
                                        <p:attrNameLst>
                                          <p:attrName>style.visibility</p:attrName>
                                        </p:attrNameLst>
                                      </p:cBhvr>
                                      <p:to>
                                        <p:strVal val="visible"/>
                                      </p:to>
                                    </p:set>
                                    <p:animEffect transition="in" filter="box(in)">
                                      <p:cBhvr>
                                        <p:cTn id="27" dur="500"/>
                                        <p:tgtEl>
                                          <p:spTgt spid="4833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483331">
                                            <p:txEl>
                                              <p:pRg st="5" end="5"/>
                                            </p:txEl>
                                          </p:spTgt>
                                        </p:tgtEl>
                                        <p:attrNameLst>
                                          <p:attrName>style.visibility</p:attrName>
                                        </p:attrNameLst>
                                      </p:cBhvr>
                                      <p:to>
                                        <p:strVal val="visible"/>
                                      </p:to>
                                    </p:set>
                                    <p:animEffect transition="in" filter="box(in)">
                                      <p:cBhvr>
                                        <p:cTn id="32" dur="500"/>
                                        <p:tgtEl>
                                          <p:spTgt spid="48333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483331">
                                            <p:txEl>
                                              <p:pRg st="6" end="6"/>
                                            </p:txEl>
                                          </p:spTgt>
                                        </p:tgtEl>
                                        <p:attrNameLst>
                                          <p:attrName>style.visibility</p:attrName>
                                        </p:attrNameLst>
                                      </p:cBhvr>
                                      <p:to>
                                        <p:strVal val="visible"/>
                                      </p:to>
                                    </p:set>
                                    <p:animEffect transition="in" filter="box(in)">
                                      <p:cBhvr>
                                        <p:cTn id="37" dur="500"/>
                                        <p:tgtEl>
                                          <p:spTgt spid="4833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1" grpId="0" build="p" bldLvl="5"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883" name="Rectangle 2"/>
          <p:cNvSpPr>
            <a:spLocks noGrp="1" noChangeArrowheads="1"/>
          </p:cNvSpPr>
          <p:nvPr>
            <p:ph type="title"/>
          </p:nvPr>
        </p:nvSpPr>
        <p:spPr>
          <a:xfrm>
            <a:off x="755576" y="404664"/>
            <a:ext cx="7387070" cy="792088"/>
          </a:xfrm>
        </p:spPr>
        <p:txBody>
          <a:bodyPr>
            <a:normAutofit/>
          </a:bodyPr>
          <a:lstStyle/>
          <a:p>
            <a:pPr algn="ctr"/>
            <a:r>
              <a:rPr lang="zh-CN" altLang="zh-CN" dirty="0">
                <a:latin typeface="+mj-ea"/>
              </a:rPr>
              <a:t>层次聚类（</a:t>
            </a:r>
            <a:r>
              <a:rPr lang="en-US" altLang="zh-CN" dirty="0">
                <a:latin typeface="+mj-ea"/>
              </a:rPr>
              <a:t>Hierarchical Clustering</a:t>
            </a:r>
            <a:r>
              <a:rPr lang="zh-CN" altLang="zh-CN" dirty="0">
                <a:latin typeface="+mj-ea"/>
              </a:rPr>
              <a:t>）</a:t>
            </a:r>
            <a:endParaRPr lang="en-US" altLang="zh-CN" sz="5400" dirty="0">
              <a:solidFill>
                <a:srgbClr val="0000CC"/>
              </a:solidFill>
              <a:latin typeface="+mj-ea"/>
              <a:cs typeface="Times New Roman" panose="02020603050405020304" pitchFamily="18" charset="0"/>
            </a:endParaRPr>
          </a:p>
        </p:txBody>
      </p:sp>
      <p:sp>
        <p:nvSpPr>
          <p:cNvPr id="450563" name="Rectangle 3"/>
          <p:cNvSpPr>
            <a:spLocks noGrp="1" noChangeArrowheads="1"/>
          </p:cNvSpPr>
          <p:nvPr>
            <p:ph idx="1"/>
          </p:nvPr>
        </p:nvSpPr>
        <p:spPr>
          <a:xfrm>
            <a:off x="539750" y="1412875"/>
            <a:ext cx="8229600" cy="2232149"/>
          </a:xfrm>
        </p:spPr>
        <p:txBody>
          <a:bodyPr/>
          <a:lstStyle/>
          <a:p>
            <a:pPr algn="just"/>
            <a:r>
              <a:rPr lang="zh-CN" altLang="zh-CN" dirty="0">
                <a:solidFill>
                  <a:srgbClr val="4141FF"/>
                </a:solidFill>
                <a:latin typeface="华文仿宋" panose="02010600040101010101" pitchFamily="2" charset="-122"/>
                <a:ea typeface="华文仿宋" panose="02010600040101010101" pitchFamily="2" charset="-122"/>
              </a:rPr>
              <a:t>层次聚类是聚类算法的一种，与</a:t>
            </a:r>
            <a:r>
              <a:rPr lang="en-US" altLang="zh-CN" i="1" dirty="0">
                <a:solidFill>
                  <a:srgbClr val="4141FF"/>
                </a:solidFill>
                <a:latin typeface="华文仿宋" panose="02010600040101010101" pitchFamily="2" charset="-122"/>
                <a:ea typeface="华文仿宋" panose="02010600040101010101" pitchFamily="2" charset="-122"/>
              </a:rPr>
              <a:t>K</a:t>
            </a:r>
            <a:r>
              <a:rPr lang="zh-CN" altLang="zh-CN" dirty="0">
                <a:solidFill>
                  <a:srgbClr val="4141FF"/>
                </a:solidFill>
                <a:latin typeface="华文仿宋" panose="02010600040101010101" pitchFamily="2" charset="-122"/>
                <a:ea typeface="华文仿宋" panose="02010600040101010101" pitchFamily="2" charset="-122"/>
              </a:rPr>
              <a:t>均值算法一样，被广泛地使用。</a:t>
            </a:r>
            <a:endParaRPr lang="en-US" altLang="zh-CN" dirty="0">
              <a:solidFill>
                <a:srgbClr val="4141FF"/>
              </a:solidFill>
              <a:latin typeface="华文仿宋" panose="02010600040101010101" pitchFamily="2" charset="-122"/>
              <a:ea typeface="华文仿宋" panose="02010600040101010101" pitchFamily="2" charset="-122"/>
            </a:endParaRPr>
          </a:p>
          <a:p>
            <a:pPr algn="just"/>
            <a:r>
              <a:rPr lang="zh-CN" altLang="en-US" dirty="0">
                <a:solidFill>
                  <a:srgbClr val="4141FF"/>
                </a:solidFill>
                <a:latin typeface="华文仿宋" panose="02010600040101010101" pitchFamily="2" charset="-122"/>
                <a:ea typeface="华文仿宋" panose="02010600040101010101" pitchFamily="2" charset="-122"/>
              </a:rPr>
              <a:t>层次聚类常常使用树状图显示显示簇与子簇之间的联系、簇凝聚或分裂的次序。对于二维点的集合，层次聚类也可以使用嵌套簇图表示。</a:t>
            </a:r>
          </a:p>
        </p:txBody>
      </p:sp>
      <p:sp>
        <p:nvSpPr>
          <p:cNvPr id="122882" name="灯片编号占位符 5"/>
          <p:cNvSpPr>
            <a:spLocks noGrp="1"/>
          </p:cNvSpPr>
          <p:nvPr>
            <p:ph type="sldNum" sz="quarter" idx="12"/>
          </p:nvPr>
        </p:nvSpPr>
        <p:spPr>
          <a:xfrm>
            <a:off x="8388424" y="6309320"/>
            <a:ext cx="51263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0A07C67C-0E55-41EB-A85A-AF1F5C6989C1}" type="slidenum">
              <a:rPr lang="en-US" altLang="zh-CN" smtClean="0"/>
              <a:pPr/>
              <a:t>67</a:t>
            </a:fld>
            <a:endParaRPr lang="en-US" altLang="zh-CN" dirty="0"/>
          </a:p>
        </p:txBody>
      </p:sp>
      <p:pic>
        <p:nvPicPr>
          <p:cNvPr id="2" name="图片 1"/>
          <p:cNvPicPr>
            <a:picLocks noChangeAspect="1"/>
          </p:cNvPicPr>
          <p:nvPr/>
        </p:nvPicPr>
        <p:blipFill>
          <a:blip r:embed="rId3"/>
          <a:stretch>
            <a:fillRect/>
          </a:stretch>
        </p:blipFill>
        <p:spPr>
          <a:xfrm>
            <a:off x="1187624" y="3624969"/>
            <a:ext cx="6677025" cy="2343150"/>
          </a:xfrm>
          <a:prstGeom prst="rect">
            <a:avLst/>
          </a:prstGeom>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0563">
                                            <p:txEl>
                                              <p:pRg st="0" end="0"/>
                                            </p:txEl>
                                          </p:spTgt>
                                        </p:tgtEl>
                                        <p:attrNameLst>
                                          <p:attrName>style.visibility</p:attrName>
                                        </p:attrNameLst>
                                      </p:cBhvr>
                                      <p:to>
                                        <p:strVal val="visible"/>
                                      </p:to>
                                    </p:set>
                                    <p:animEffect transition="in" filter="dissolve">
                                      <p:cBhvr>
                                        <p:cTn id="7" dur="500"/>
                                        <p:tgtEl>
                                          <p:spTgt spid="450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0563">
                                            <p:txEl>
                                              <p:pRg st="1" end="1"/>
                                            </p:txEl>
                                          </p:spTgt>
                                        </p:tgtEl>
                                        <p:attrNameLst>
                                          <p:attrName>style.visibility</p:attrName>
                                        </p:attrNameLst>
                                      </p:cBhvr>
                                      <p:to>
                                        <p:strVal val="visible"/>
                                      </p:to>
                                    </p:set>
                                    <p:animEffect transition="in" filter="dissolve">
                                      <p:cBhvr>
                                        <p:cTn id="12" dur="500"/>
                                        <p:tgtEl>
                                          <p:spTgt spid="4505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build="p" bldLvl="5"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4931" name="Rectangle 2"/>
          <p:cNvSpPr>
            <a:spLocks noGrp="1" noChangeArrowheads="1"/>
          </p:cNvSpPr>
          <p:nvPr>
            <p:ph type="title"/>
          </p:nvPr>
        </p:nvSpPr>
        <p:spPr>
          <a:xfrm>
            <a:off x="179512" y="188640"/>
            <a:ext cx="8784976" cy="803176"/>
          </a:xfrm>
        </p:spPr>
        <p:txBody>
          <a:bodyPr>
            <a:normAutofit/>
          </a:bodyPr>
          <a:lstStyle/>
          <a:p>
            <a:pPr algn="ctr"/>
            <a:r>
              <a:rPr lang="zh-CN" altLang="zh-CN" sz="4400" dirty="0">
                <a:latin typeface="+mj-ea"/>
              </a:rPr>
              <a:t>层次聚类（</a:t>
            </a:r>
            <a:r>
              <a:rPr lang="en-US" altLang="zh-CN" sz="4400" dirty="0">
                <a:latin typeface="+mj-ea"/>
              </a:rPr>
              <a:t>Hierarchical Clustering</a:t>
            </a:r>
            <a:r>
              <a:rPr lang="zh-CN" altLang="zh-CN" sz="4400" dirty="0">
                <a:latin typeface="+mj-ea"/>
              </a:rPr>
              <a:t>）</a:t>
            </a:r>
            <a:endParaRPr lang="zh-CN" altLang="en-US" sz="4400" dirty="0">
              <a:solidFill>
                <a:srgbClr val="0000CC"/>
              </a:solidFill>
              <a:latin typeface="Times New Roman" panose="02020603050405020304" pitchFamily="18" charset="0"/>
              <a:cs typeface="Times New Roman" panose="02020603050405020304" pitchFamily="18" charset="0"/>
            </a:endParaRPr>
          </a:p>
        </p:txBody>
      </p:sp>
      <p:sp>
        <p:nvSpPr>
          <p:cNvPr id="452611" name="Rectangle 3"/>
          <p:cNvSpPr>
            <a:spLocks noGrp="1" noChangeArrowheads="1"/>
          </p:cNvSpPr>
          <p:nvPr>
            <p:ph idx="1"/>
          </p:nvPr>
        </p:nvSpPr>
        <p:spPr>
          <a:xfrm>
            <a:off x="467544" y="1196752"/>
            <a:ext cx="8229600" cy="5292725"/>
          </a:xfrm>
        </p:spPr>
        <p:txBody>
          <a:bodyPr>
            <a:normAutofit fontScale="92500"/>
          </a:bodyPr>
          <a:lstStyle/>
          <a:p>
            <a:pPr>
              <a:lnSpc>
                <a:spcPct val="90000"/>
              </a:lnSpc>
            </a:pPr>
            <a:r>
              <a:rPr lang="zh-CN" altLang="zh-CN" sz="2800" dirty="0">
                <a:latin typeface="华文仿宋" panose="02010600040101010101" pitchFamily="2" charset="-122"/>
                <a:ea typeface="华文仿宋" panose="02010600040101010101" pitchFamily="2" charset="-122"/>
              </a:rPr>
              <a:t>层次聚类有两种产生聚类的方法：一种是自下而上凝聚的方式，另一种则是自上而下分裂的方式。</a:t>
            </a:r>
            <a:endParaRPr lang="en-US" altLang="zh-CN" sz="2800" dirty="0">
              <a:latin typeface="华文仿宋" panose="02010600040101010101" pitchFamily="2" charset="-122"/>
              <a:ea typeface="华文仿宋" panose="02010600040101010101" pitchFamily="2" charset="-122"/>
            </a:endParaRPr>
          </a:p>
          <a:p>
            <a:pPr lvl="1">
              <a:lnSpc>
                <a:spcPct val="90000"/>
              </a:lnSpc>
            </a:pPr>
            <a:r>
              <a:rPr lang="zh-CN" altLang="zh-CN" sz="2200" dirty="0">
                <a:latin typeface="华文仿宋" panose="02010600040101010101" pitchFamily="2" charset="-122"/>
                <a:ea typeface="华文仿宋" panose="02010600040101010101" pitchFamily="2" charset="-122"/>
              </a:rPr>
              <a:t>在凝聚</a:t>
            </a:r>
            <a:r>
              <a:rPr lang="zh-CN" altLang="en-US" sz="2200" dirty="0">
                <a:latin typeface="华文仿宋" panose="02010600040101010101" pitchFamily="2" charset="-122"/>
                <a:ea typeface="华文仿宋" panose="02010600040101010101" pitchFamily="2" charset="-122"/>
              </a:rPr>
              <a:t>（</a:t>
            </a:r>
            <a:r>
              <a:rPr lang="en-US" altLang="zh-CN" sz="2200" dirty="0">
                <a:latin typeface="华文仿宋" panose="02010600040101010101" pitchFamily="2" charset="-122"/>
                <a:ea typeface="华文仿宋" panose="02010600040101010101" pitchFamily="2" charset="-122"/>
              </a:rPr>
              <a:t> agglomerative </a:t>
            </a:r>
            <a:r>
              <a:rPr lang="zh-CN" altLang="en-US" sz="2200" dirty="0">
                <a:latin typeface="华文仿宋" panose="02010600040101010101" pitchFamily="2" charset="-122"/>
                <a:ea typeface="华文仿宋" panose="02010600040101010101" pitchFamily="2" charset="-122"/>
              </a:rPr>
              <a:t>）</a:t>
            </a:r>
            <a:r>
              <a:rPr lang="zh-CN" altLang="zh-CN" sz="2200" dirty="0">
                <a:latin typeface="华文仿宋" panose="02010600040101010101" pitchFamily="2" charset="-122"/>
                <a:ea typeface="华文仿宋" panose="02010600040101010101" pitchFamily="2" charset="-122"/>
              </a:rPr>
              <a:t>的方法中，首先将每一个点作为一个簇，每一步合并两个最接近的簇，直至所有的点成为一个簇为止。</a:t>
            </a:r>
            <a:endParaRPr lang="en-US" altLang="zh-CN" sz="2200" dirty="0">
              <a:latin typeface="华文仿宋" panose="02010600040101010101" pitchFamily="2" charset="-122"/>
              <a:ea typeface="华文仿宋" panose="02010600040101010101" pitchFamily="2" charset="-122"/>
            </a:endParaRPr>
          </a:p>
          <a:p>
            <a:pPr lvl="1">
              <a:lnSpc>
                <a:spcPct val="90000"/>
              </a:lnSpc>
            </a:pPr>
            <a:r>
              <a:rPr lang="zh-CN" altLang="zh-CN" sz="2200" dirty="0">
                <a:latin typeface="华文仿宋" panose="02010600040101010101" pitchFamily="2" charset="-122"/>
                <a:ea typeface="华文仿宋" panose="02010600040101010101" pitchFamily="2" charset="-122"/>
              </a:rPr>
              <a:t>而分裂</a:t>
            </a:r>
            <a:r>
              <a:rPr lang="zh-CN" altLang="en-US" sz="2200" dirty="0">
                <a:latin typeface="华文仿宋" panose="02010600040101010101" pitchFamily="2" charset="-122"/>
                <a:ea typeface="华文仿宋" panose="02010600040101010101" pitchFamily="2" charset="-122"/>
              </a:rPr>
              <a:t>（</a:t>
            </a:r>
            <a:r>
              <a:rPr lang="en-US" altLang="zh-CN" sz="2200" dirty="0">
                <a:latin typeface="华文仿宋" panose="02010600040101010101" pitchFamily="2" charset="-122"/>
                <a:ea typeface="华文仿宋" panose="02010600040101010101" pitchFamily="2" charset="-122"/>
              </a:rPr>
              <a:t> divisive </a:t>
            </a:r>
            <a:r>
              <a:rPr lang="zh-CN" altLang="en-US" sz="2200" dirty="0">
                <a:latin typeface="华文仿宋" panose="02010600040101010101" pitchFamily="2" charset="-122"/>
                <a:ea typeface="华文仿宋" panose="02010600040101010101" pitchFamily="2" charset="-122"/>
              </a:rPr>
              <a:t>）</a:t>
            </a:r>
            <a:r>
              <a:rPr lang="zh-CN" altLang="zh-CN" sz="2200" dirty="0">
                <a:latin typeface="华文仿宋" panose="02010600040101010101" pitchFamily="2" charset="-122"/>
                <a:ea typeface="华文仿宋" panose="02010600040101010101" pitchFamily="2" charset="-122"/>
              </a:rPr>
              <a:t>的方法正相反，从包含所有点的簇开始，每一步分裂一个簇，直至仅剩下单点的簇。</a:t>
            </a:r>
            <a:endParaRPr lang="en-US" altLang="zh-CN" sz="2200" dirty="0">
              <a:latin typeface="华文仿宋" panose="02010600040101010101" pitchFamily="2" charset="-122"/>
              <a:ea typeface="华文仿宋" panose="02010600040101010101" pitchFamily="2" charset="-122"/>
            </a:endParaRPr>
          </a:p>
          <a:p>
            <a:pPr eaLnBrk="1" hangingPunct="1">
              <a:lnSpc>
                <a:spcPct val="90000"/>
              </a:lnSpc>
            </a:pPr>
            <a:r>
              <a:rPr lang="zh-CN" altLang="en-US" sz="2600" dirty="0">
                <a:latin typeface="华文仿宋" panose="02010600040101010101" pitchFamily="2" charset="-122"/>
                <a:ea typeface="华文仿宋" panose="02010600040101010101" pitchFamily="2" charset="-122"/>
              </a:rPr>
              <a:t>代表算法</a:t>
            </a:r>
            <a:r>
              <a:rPr lang="en-US" altLang="zh-CN" sz="2600" dirty="0">
                <a:latin typeface="华文仿宋" panose="02010600040101010101" pitchFamily="2" charset="-122"/>
                <a:ea typeface="华文仿宋" panose="02010600040101010101" pitchFamily="2" charset="-122"/>
              </a:rPr>
              <a:t>:</a:t>
            </a:r>
          </a:p>
          <a:p>
            <a:pPr lvl="1" eaLnBrk="1" hangingPunct="1">
              <a:lnSpc>
                <a:spcPct val="90000"/>
              </a:lnSpc>
            </a:pPr>
            <a:r>
              <a:rPr lang="en-US" altLang="zh-CN" sz="2200" dirty="0">
                <a:latin typeface="华文仿宋" panose="02010600040101010101" pitchFamily="2" charset="-122"/>
                <a:ea typeface="华文仿宋" panose="02010600040101010101" pitchFamily="2" charset="-122"/>
              </a:rPr>
              <a:t>AGNES(</a:t>
            </a:r>
            <a:r>
              <a:rPr lang="en-US" altLang="zh-CN" sz="2200" dirty="0" err="1">
                <a:latin typeface="华文仿宋" panose="02010600040101010101" pitchFamily="2" charset="-122"/>
                <a:ea typeface="华文仿宋" panose="02010600040101010101" pitchFamily="2" charset="-122"/>
              </a:rPr>
              <a:t>AGgglomerative</a:t>
            </a:r>
            <a:r>
              <a:rPr lang="en-US" altLang="zh-CN" sz="2200" dirty="0">
                <a:latin typeface="华文仿宋" panose="02010600040101010101" pitchFamily="2" charset="-122"/>
                <a:ea typeface="华文仿宋" panose="02010600040101010101" pitchFamily="2" charset="-122"/>
              </a:rPr>
              <a:t> </a:t>
            </a:r>
            <a:r>
              <a:rPr lang="en-US" altLang="zh-CN" sz="2200" dirty="0" err="1">
                <a:latin typeface="华文仿宋" panose="02010600040101010101" pitchFamily="2" charset="-122"/>
                <a:ea typeface="华文仿宋" panose="02010600040101010101" pitchFamily="2" charset="-122"/>
              </a:rPr>
              <a:t>NESting</a:t>
            </a:r>
            <a:r>
              <a:rPr lang="en-US" altLang="zh-CN" sz="2200" dirty="0">
                <a:latin typeface="华文仿宋" panose="02010600040101010101" pitchFamily="2" charset="-122"/>
                <a:ea typeface="华文仿宋" panose="02010600040101010101" pitchFamily="2" charset="-122"/>
              </a:rPr>
              <a:t>)</a:t>
            </a:r>
            <a:r>
              <a:rPr lang="en-US" altLang="zh-CN" sz="2200" b="1" dirty="0">
                <a:latin typeface="华文仿宋" panose="02010600040101010101" pitchFamily="2" charset="-122"/>
                <a:ea typeface="华文仿宋" panose="02010600040101010101" pitchFamily="2" charset="-122"/>
              </a:rPr>
              <a:t> </a:t>
            </a:r>
          </a:p>
          <a:p>
            <a:pPr lvl="1" eaLnBrk="1" hangingPunct="1">
              <a:lnSpc>
                <a:spcPct val="90000"/>
              </a:lnSpc>
            </a:pPr>
            <a:r>
              <a:rPr lang="en-US" altLang="zh-CN" sz="2200" dirty="0">
                <a:latin typeface="华文仿宋" panose="02010600040101010101" pitchFamily="2" charset="-122"/>
                <a:ea typeface="华文仿宋" panose="02010600040101010101" pitchFamily="2" charset="-122"/>
              </a:rPr>
              <a:t>DIANA (</a:t>
            </a:r>
            <a:r>
              <a:rPr lang="en-US" altLang="zh-CN" sz="2200" dirty="0" err="1">
                <a:latin typeface="华文仿宋" panose="02010600040101010101" pitchFamily="2" charset="-122"/>
                <a:ea typeface="华文仿宋" panose="02010600040101010101" pitchFamily="2" charset="-122"/>
              </a:rPr>
              <a:t>DIvisive</a:t>
            </a:r>
            <a:r>
              <a:rPr lang="en-US" altLang="zh-CN" sz="2200" dirty="0">
                <a:latin typeface="华文仿宋" panose="02010600040101010101" pitchFamily="2" charset="-122"/>
                <a:ea typeface="华文仿宋" panose="02010600040101010101" pitchFamily="2" charset="-122"/>
              </a:rPr>
              <a:t> </a:t>
            </a:r>
            <a:r>
              <a:rPr lang="en-US" altLang="zh-CN" sz="2200" dirty="0" err="1">
                <a:latin typeface="华文仿宋" panose="02010600040101010101" pitchFamily="2" charset="-122"/>
                <a:ea typeface="华文仿宋" panose="02010600040101010101" pitchFamily="2" charset="-122"/>
              </a:rPr>
              <a:t>ANAlysis</a:t>
            </a:r>
            <a:r>
              <a:rPr lang="en-US" altLang="zh-CN" sz="2200" dirty="0">
                <a:latin typeface="华文仿宋" panose="02010600040101010101" pitchFamily="2" charset="-122"/>
                <a:ea typeface="华文仿宋" panose="02010600040101010101" pitchFamily="2" charset="-122"/>
              </a:rPr>
              <a:t>)</a:t>
            </a:r>
            <a:r>
              <a:rPr lang="en-US" altLang="zh-CN" sz="2200" b="1" dirty="0">
                <a:latin typeface="华文仿宋" panose="02010600040101010101" pitchFamily="2" charset="-122"/>
                <a:ea typeface="华文仿宋" panose="02010600040101010101" pitchFamily="2" charset="-122"/>
              </a:rPr>
              <a:t> </a:t>
            </a:r>
          </a:p>
          <a:p>
            <a:pPr lvl="1" eaLnBrk="1" hangingPunct="1">
              <a:lnSpc>
                <a:spcPct val="90000"/>
              </a:lnSpc>
            </a:pPr>
            <a:r>
              <a:rPr lang="en-US" altLang="zh-CN" sz="2200" dirty="0">
                <a:latin typeface="华文仿宋" panose="02010600040101010101" pitchFamily="2" charset="-122"/>
                <a:ea typeface="华文仿宋" panose="02010600040101010101" pitchFamily="2" charset="-122"/>
              </a:rPr>
              <a:t>BIRCH (Balanced Iterative Reducing and Clustering using Hierarchies)</a:t>
            </a:r>
            <a:r>
              <a:rPr lang="en-US" altLang="zh-CN" sz="2200" b="1" dirty="0">
                <a:latin typeface="华文仿宋" panose="02010600040101010101" pitchFamily="2" charset="-122"/>
                <a:ea typeface="华文仿宋" panose="02010600040101010101" pitchFamily="2" charset="-122"/>
              </a:rPr>
              <a:t> </a:t>
            </a:r>
          </a:p>
          <a:p>
            <a:pPr lvl="1" eaLnBrk="1" hangingPunct="1">
              <a:lnSpc>
                <a:spcPct val="90000"/>
              </a:lnSpc>
            </a:pPr>
            <a:r>
              <a:rPr lang="en-US" altLang="zh-CN" sz="2200" dirty="0">
                <a:latin typeface="华文仿宋" panose="02010600040101010101" pitchFamily="2" charset="-122"/>
                <a:ea typeface="华文仿宋" panose="02010600040101010101" pitchFamily="2" charset="-122"/>
              </a:rPr>
              <a:t>CURE (Clustering Using </a:t>
            </a:r>
            <a:r>
              <a:rPr lang="en-US" altLang="zh-CN" sz="2200" dirty="0" err="1">
                <a:latin typeface="华文仿宋" panose="02010600040101010101" pitchFamily="2" charset="-122"/>
                <a:ea typeface="华文仿宋" panose="02010600040101010101" pitchFamily="2" charset="-122"/>
              </a:rPr>
              <a:t>REpresentatives</a:t>
            </a:r>
            <a:r>
              <a:rPr lang="en-US" altLang="zh-CN" sz="2200" dirty="0">
                <a:latin typeface="华文仿宋" panose="02010600040101010101" pitchFamily="2" charset="-122"/>
                <a:ea typeface="华文仿宋" panose="02010600040101010101" pitchFamily="2" charset="-122"/>
              </a:rPr>
              <a:t>)</a:t>
            </a:r>
            <a:r>
              <a:rPr lang="en-US" altLang="zh-CN" sz="2200" b="1" dirty="0">
                <a:latin typeface="华文仿宋" panose="02010600040101010101" pitchFamily="2" charset="-122"/>
                <a:ea typeface="华文仿宋" panose="02010600040101010101" pitchFamily="2" charset="-122"/>
              </a:rPr>
              <a:t> </a:t>
            </a:r>
          </a:p>
          <a:p>
            <a:pPr lvl="1" eaLnBrk="1" hangingPunct="1">
              <a:lnSpc>
                <a:spcPct val="90000"/>
              </a:lnSpc>
            </a:pPr>
            <a:r>
              <a:rPr lang="en-US" altLang="zh-CN" sz="2200" dirty="0">
                <a:latin typeface="华文仿宋" panose="02010600040101010101" pitchFamily="2" charset="-122"/>
                <a:ea typeface="华文仿宋" panose="02010600040101010101" pitchFamily="2" charset="-122"/>
              </a:rPr>
              <a:t>ROCK (</a:t>
            </a:r>
            <a:r>
              <a:rPr lang="en-US" altLang="zh-CN" sz="2200" dirty="0" err="1">
                <a:latin typeface="华文仿宋" panose="02010600040101010101" pitchFamily="2" charset="-122"/>
                <a:ea typeface="华文仿宋" panose="02010600040101010101" pitchFamily="2" charset="-122"/>
              </a:rPr>
              <a:t>RObust</a:t>
            </a:r>
            <a:r>
              <a:rPr lang="en-US" altLang="zh-CN" sz="2200" dirty="0">
                <a:latin typeface="华文仿宋" panose="02010600040101010101" pitchFamily="2" charset="-122"/>
                <a:ea typeface="华文仿宋" panose="02010600040101010101" pitchFamily="2" charset="-122"/>
              </a:rPr>
              <a:t> Clustering using </a:t>
            </a:r>
            <a:r>
              <a:rPr lang="en-US" altLang="zh-CN" sz="2200" dirty="0" err="1">
                <a:latin typeface="华文仿宋" panose="02010600040101010101" pitchFamily="2" charset="-122"/>
                <a:ea typeface="华文仿宋" panose="02010600040101010101" pitchFamily="2" charset="-122"/>
              </a:rPr>
              <a:t>linKs</a:t>
            </a:r>
            <a:r>
              <a:rPr lang="en-US" altLang="zh-CN" sz="2200" dirty="0">
                <a:latin typeface="华文仿宋" panose="02010600040101010101" pitchFamily="2" charset="-122"/>
                <a:ea typeface="华文仿宋" panose="02010600040101010101" pitchFamily="2" charset="-122"/>
              </a:rPr>
              <a:t>)</a:t>
            </a:r>
            <a:r>
              <a:rPr lang="en-US" altLang="zh-CN" sz="2200" b="1" dirty="0">
                <a:latin typeface="华文仿宋" panose="02010600040101010101" pitchFamily="2" charset="-122"/>
                <a:ea typeface="华文仿宋" panose="02010600040101010101" pitchFamily="2" charset="-122"/>
              </a:rPr>
              <a:t> </a:t>
            </a:r>
          </a:p>
          <a:p>
            <a:pPr lvl="1" eaLnBrk="1" hangingPunct="1">
              <a:lnSpc>
                <a:spcPct val="90000"/>
              </a:lnSpc>
            </a:pPr>
            <a:r>
              <a:rPr lang="en-US" altLang="zh-CN" sz="2200" dirty="0">
                <a:latin typeface="华文仿宋" panose="02010600040101010101" pitchFamily="2" charset="-122"/>
                <a:ea typeface="华文仿宋" panose="02010600040101010101" pitchFamily="2" charset="-122"/>
              </a:rPr>
              <a:t>CHAMELEON</a:t>
            </a:r>
            <a:endParaRPr lang="zh-CN" altLang="en-US" sz="2200" dirty="0">
              <a:latin typeface="华文仿宋" panose="02010600040101010101" pitchFamily="2" charset="-122"/>
              <a:ea typeface="华文仿宋" panose="02010600040101010101" pitchFamily="2" charset="-122"/>
            </a:endParaRPr>
          </a:p>
        </p:txBody>
      </p:sp>
      <p:sp>
        <p:nvSpPr>
          <p:cNvPr id="124930" name="灯片编号占位符 5"/>
          <p:cNvSpPr>
            <a:spLocks noGrp="1"/>
          </p:cNvSpPr>
          <p:nvPr>
            <p:ph type="sldNum" sz="quarter" idx="12"/>
          </p:nvPr>
        </p:nvSpPr>
        <p:spPr>
          <a:xfrm>
            <a:off x="8440825" y="6124352"/>
            <a:ext cx="51263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0E1E0A91-C5CC-4598-AAE2-475BF9CCC073}" type="slidenum">
              <a:rPr lang="en-US" altLang="zh-CN" smtClean="0"/>
              <a:pPr/>
              <a:t>68</a:t>
            </a:fld>
            <a:endParaRPr lang="en-US" altLang="zh-CN"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52611">
                                            <p:txEl>
                                              <p:pRg st="0" end="0"/>
                                            </p:txEl>
                                          </p:spTgt>
                                        </p:tgtEl>
                                        <p:attrNameLst>
                                          <p:attrName>style.visibility</p:attrName>
                                        </p:attrNameLst>
                                      </p:cBhvr>
                                      <p:to>
                                        <p:strVal val="visible"/>
                                      </p:to>
                                    </p:set>
                                    <p:animEffect transition="in" filter="box(in)">
                                      <p:cBhvr>
                                        <p:cTn id="7" dur="500"/>
                                        <p:tgtEl>
                                          <p:spTgt spid="452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52611">
                                            <p:txEl>
                                              <p:pRg st="1" end="1"/>
                                            </p:txEl>
                                          </p:spTgt>
                                        </p:tgtEl>
                                        <p:attrNameLst>
                                          <p:attrName>style.visibility</p:attrName>
                                        </p:attrNameLst>
                                      </p:cBhvr>
                                      <p:to>
                                        <p:strVal val="visible"/>
                                      </p:to>
                                    </p:set>
                                    <p:animEffect transition="in" filter="box(in)">
                                      <p:cBhvr>
                                        <p:cTn id="12" dur="500"/>
                                        <p:tgtEl>
                                          <p:spTgt spid="4526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52611">
                                            <p:txEl>
                                              <p:pRg st="2" end="2"/>
                                            </p:txEl>
                                          </p:spTgt>
                                        </p:tgtEl>
                                        <p:attrNameLst>
                                          <p:attrName>style.visibility</p:attrName>
                                        </p:attrNameLst>
                                      </p:cBhvr>
                                      <p:to>
                                        <p:strVal val="visible"/>
                                      </p:to>
                                    </p:set>
                                    <p:animEffect transition="in" filter="box(in)">
                                      <p:cBhvr>
                                        <p:cTn id="17" dur="500"/>
                                        <p:tgtEl>
                                          <p:spTgt spid="4526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52611">
                                            <p:txEl>
                                              <p:pRg st="3" end="3"/>
                                            </p:txEl>
                                          </p:spTgt>
                                        </p:tgtEl>
                                        <p:attrNameLst>
                                          <p:attrName>style.visibility</p:attrName>
                                        </p:attrNameLst>
                                      </p:cBhvr>
                                      <p:to>
                                        <p:strVal val="visible"/>
                                      </p:to>
                                    </p:set>
                                    <p:animEffect transition="in" filter="box(in)">
                                      <p:cBhvr>
                                        <p:cTn id="22" dur="500"/>
                                        <p:tgtEl>
                                          <p:spTgt spid="4526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52611">
                                            <p:txEl>
                                              <p:pRg st="4" end="4"/>
                                            </p:txEl>
                                          </p:spTgt>
                                        </p:tgtEl>
                                        <p:attrNameLst>
                                          <p:attrName>style.visibility</p:attrName>
                                        </p:attrNameLst>
                                      </p:cBhvr>
                                      <p:to>
                                        <p:strVal val="visible"/>
                                      </p:to>
                                    </p:set>
                                    <p:animEffect transition="in" filter="box(in)">
                                      <p:cBhvr>
                                        <p:cTn id="27" dur="500"/>
                                        <p:tgtEl>
                                          <p:spTgt spid="4526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452611">
                                            <p:txEl>
                                              <p:pRg st="5" end="5"/>
                                            </p:txEl>
                                          </p:spTgt>
                                        </p:tgtEl>
                                        <p:attrNameLst>
                                          <p:attrName>style.visibility</p:attrName>
                                        </p:attrNameLst>
                                      </p:cBhvr>
                                      <p:to>
                                        <p:strVal val="visible"/>
                                      </p:to>
                                    </p:set>
                                    <p:animEffect transition="in" filter="box(in)">
                                      <p:cBhvr>
                                        <p:cTn id="32" dur="500"/>
                                        <p:tgtEl>
                                          <p:spTgt spid="4526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452611">
                                            <p:txEl>
                                              <p:pRg st="6" end="6"/>
                                            </p:txEl>
                                          </p:spTgt>
                                        </p:tgtEl>
                                        <p:attrNameLst>
                                          <p:attrName>style.visibility</p:attrName>
                                        </p:attrNameLst>
                                      </p:cBhvr>
                                      <p:to>
                                        <p:strVal val="visible"/>
                                      </p:to>
                                    </p:set>
                                    <p:animEffect transition="in" filter="box(in)">
                                      <p:cBhvr>
                                        <p:cTn id="37" dur="500"/>
                                        <p:tgtEl>
                                          <p:spTgt spid="4526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452611">
                                            <p:txEl>
                                              <p:pRg st="7" end="7"/>
                                            </p:txEl>
                                          </p:spTgt>
                                        </p:tgtEl>
                                        <p:attrNameLst>
                                          <p:attrName>style.visibility</p:attrName>
                                        </p:attrNameLst>
                                      </p:cBhvr>
                                      <p:to>
                                        <p:strVal val="visible"/>
                                      </p:to>
                                    </p:set>
                                    <p:animEffect transition="in" filter="box(in)">
                                      <p:cBhvr>
                                        <p:cTn id="42" dur="500"/>
                                        <p:tgtEl>
                                          <p:spTgt spid="45261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452611">
                                            <p:txEl>
                                              <p:pRg st="8" end="8"/>
                                            </p:txEl>
                                          </p:spTgt>
                                        </p:tgtEl>
                                        <p:attrNameLst>
                                          <p:attrName>style.visibility</p:attrName>
                                        </p:attrNameLst>
                                      </p:cBhvr>
                                      <p:to>
                                        <p:strVal val="visible"/>
                                      </p:to>
                                    </p:set>
                                    <p:animEffect transition="in" filter="box(in)">
                                      <p:cBhvr>
                                        <p:cTn id="47" dur="500"/>
                                        <p:tgtEl>
                                          <p:spTgt spid="45261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452611">
                                            <p:txEl>
                                              <p:pRg st="9" end="9"/>
                                            </p:txEl>
                                          </p:spTgt>
                                        </p:tgtEl>
                                        <p:attrNameLst>
                                          <p:attrName>style.visibility</p:attrName>
                                        </p:attrNameLst>
                                      </p:cBhvr>
                                      <p:to>
                                        <p:strVal val="visible"/>
                                      </p:to>
                                    </p:set>
                                    <p:animEffect transition="in" filter="box(in)">
                                      <p:cBhvr>
                                        <p:cTn id="52" dur="500"/>
                                        <p:tgtEl>
                                          <p:spTgt spid="4526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1" grpId="0" build="p" bldLvl="5"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535E9360-50B1-4120-B67A-C074DC4E8DD9}" type="slidenum">
              <a:rPr lang="en-US" altLang="zh-CN" smtClean="0"/>
              <a:pPr/>
              <a:t>69</a:t>
            </a:fld>
            <a:endParaRPr lang="en-US" altLang="zh-CN"/>
          </a:p>
        </p:txBody>
      </p:sp>
      <p:grpSp>
        <p:nvGrpSpPr>
          <p:cNvPr id="126979" name="Group 4"/>
          <p:cNvGrpSpPr>
            <a:grpSpLocks/>
          </p:cNvGrpSpPr>
          <p:nvPr/>
        </p:nvGrpSpPr>
        <p:grpSpPr bwMode="auto">
          <a:xfrm>
            <a:off x="990600" y="1520825"/>
            <a:ext cx="6956425" cy="3641725"/>
            <a:chOff x="1200" y="1776"/>
            <a:chExt cx="4382" cy="2294"/>
          </a:xfrm>
        </p:grpSpPr>
        <p:sp>
          <p:nvSpPr>
            <p:cNvPr id="126980" name="Line 5"/>
            <p:cNvSpPr>
              <a:spLocks noChangeShapeType="1"/>
            </p:cNvSpPr>
            <p:nvPr/>
          </p:nvSpPr>
          <p:spPr bwMode="auto">
            <a:xfrm>
              <a:off x="1200" y="2112"/>
              <a:ext cx="321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6981" name="Group 6"/>
            <p:cNvGrpSpPr>
              <a:grpSpLocks/>
            </p:cNvGrpSpPr>
            <p:nvPr/>
          </p:nvGrpSpPr>
          <p:grpSpPr bwMode="auto">
            <a:xfrm>
              <a:off x="1440" y="1785"/>
              <a:ext cx="480" cy="327"/>
              <a:chOff x="1104" y="1785"/>
              <a:chExt cx="480" cy="327"/>
            </a:xfrm>
          </p:grpSpPr>
          <p:sp>
            <p:nvSpPr>
              <p:cNvPr id="127033" name="Line 7"/>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34" name="Text Box 8"/>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a:latin typeface="Times New Roman" panose="02020603050405020304" pitchFamily="18" charset="0"/>
                  </a:rPr>
                  <a:t>Step 0</a:t>
                </a:r>
                <a:endParaRPr lang="en-US" altLang="zh-CN" sz="2400">
                  <a:latin typeface="Times New Roman" panose="02020603050405020304" pitchFamily="18" charset="0"/>
                </a:endParaRPr>
              </a:p>
            </p:txBody>
          </p:sp>
        </p:grpSp>
        <p:grpSp>
          <p:nvGrpSpPr>
            <p:cNvPr id="126982" name="Group 9"/>
            <p:cNvGrpSpPr>
              <a:grpSpLocks/>
            </p:cNvGrpSpPr>
            <p:nvPr/>
          </p:nvGrpSpPr>
          <p:grpSpPr bwMode="auto">
            <a:xfrm>
              <a:off x="1968" y="1776"/>
              <a:ext cx="480" cy="327"/>
              <a:chOff x="1104" y="1785"/>
              <a:chExt cx="480" cy="327"/>
            </a:xfrm>
          </p:grpSpPr>
          <p:sp>
            <p:nvSpPr>
              <p:cNvPr id="127031" name="Line 10"/>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32" name="Text Box 11"/>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a:latin typeface="Times New Roman" panose="02020603050405020304" pitchFamily="18" charset="0"/>
                  </a:rPr>
                  <a:t>Step 1</a:t>
                </a:r>
                <a:endParaRPr lang="en-US" altLang="zh-CN" sz="2400">
                  <a:latin typeface="Times New Roman" panose="02020603050405020304" pitchFamily="18" charset="0"/>
                </a:endParaRPr>
              </a:p>
            </p:txBody>
          </p:sp>
        </p:grpSp>
        <p:grpSp>
          <p:nvGrpSpPr>
            <p:cNvPr id="126983" name="Group 12"/>
            <p:cNvGrpSpPr>
              <a:grpSpLocks/>
            </p:cNvGrpSpPr>
            <p:nvPr/>
          </p:nvGrpSpPr>
          <p:grpSpPr bwMode="auto">
            <a:xfrm>
              <a:off x="2496" y="1776"/>
              <a:ext cx="480" cy="327"/>
              <a:chOff x="1104" y="1785"/>
              <a:chExt cx="480" cy="327"/>
            </a:xfrm>
          </p:grpSpPr>
          <p:sp>
            <p:nvSpPr>
              <p:cNvPr id="127029" name="Line 13"/>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30" name="Text Box 14"/>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a:latin typeface="Times New Roman" panose="02020603050405020304" pitchFamily="18" charset="0"/>
                  </a:rPr>
                  <a:t>Step 2</a:t>
                </a:r>
                <a:endParaRPr lang="en-US" altLang="zh-CN" sz="2400">
                  <a:latin typeface="Times New Roman" panose="02020603050405020304" pitchFamily="18" charset="0"/>
                </a:endParaRPr>
              </a:p>
            </p:txBody>
          </p:sp>
        </p:grpSp>
        <p:grpSp>
          <p:nvGrpSpPr>
            <p:cNvPr id="126984" name="Group 15"/>
            <p:cNvGrpSpPr>
              <a:grpSpLocks/>
            </p:cNvGrpSpPr>
            <p:nvPr/>
          </p:nvGrpSpPr>
          <p:grpSpPr bwMode="auto">
            <a:xfrm>
              <a:off x="2976" y="1776"/>
              <a:ext cx="480" cy="327"/>
              <a:chOff x="1104" y="1785"/>
              <a:chExt cx="480" cy="327"/>
            </a:xfrm>
          </p:grpSpPr>
          <p:sp>
            <p:nvSpPr>
              <p:cNvPr id="127027" name="Line 16"/>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28" name="Text Box 17"/>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a:latin typeface="Times New Roman" panose="02020603050405020304" pitchFamily="18" charset="0"/>
                  </a:rPr>
                  <a:t>Step 3</a:t>
                </a:r>
                <a:endParaRPr lang="en-US" altLang="zh-CN" sz="2400">
                  <a:latin typeface="Times New Roman" panose="02020603050405020304" pitchFamily="18" charset="0"/>
                </a:endParaRPr>
              </a:p>
            </p:txBody>
          </p:sp>
        </p:grpSp>
        <p:grpSp>
          <p:nvGrpSpPr>
            <p:cNvPr id="126985" name="Group 18"/>
            <p:cNvGrpSpPr>
              <a:grpSpLocks/>
            </p:cNvGrpSpPr>
            <p:nvPr/>
          </p:nvGrpSpPr>
          <p:grpSpPr bwMode="auto">
            <a:xfrm>
              <a:off x="3456" y="1776"/>
              <a:ext cx="480" cy="327"/>
              <a:chOff x="1104" y="1785"/>
              <a:chExt cx="480" cy="327"/>
            </a:xfrm>
          </p:grpSpPr>
          <p:sp>
            <p:nvSpPr>
              <p:cNvPr id="127025" name="Line 19"/>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26" name="Text Box 20"/>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a:latin typeface="Times New Roman" panose="02020603050405020304" pitchFamily="18" charset="0"/>
                  </a:rPr>
                  <a:t>Step 4</a:t>
                </a:r>
                <a:endParaRPr lang="en-US" altLang="zh-CN" sz="2400">
                  <a:latin typeface="Times New Roman" panose="02020603050405020304" pitchFamily="18" charset="0"/>
                </a:endParaRPr>
              </a:p>
            </p:txBody>
          </p:sp>
        </p:grpSp>
        <p:sp>
          <p:nvSpPr>
            <p:cNvPr id="126986" name="Text Box 21"/>
            <p:cNvSpPr txBox="1">
              <a:spLocks noChangeArrowheads="1"/>
            </p:cNvSpPr>
            <p:nvPr/>
          </p:nvSpPr>
          <p:spPr bwMode="auto">
            <a:xfrm>
              <a:off x="1440" y="25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en-US" altLang="zh-CN" sz="2400">
                  <a:latin typeface="Times New Roman" panose="02020603050405020304" pitchFamily="18" charset="0"/>
                </a:rPr>
                <a:t>b</a:t>
              </a:r>
            </a:p>
          </p:txBody>
        </p:sp>
        <p:sp>
          <p:nvSpPr>
            <p:cNvPr id="126987" name="Text Box 22"/>
            <p:cNvSpPr txBox="1">
              <a:spLocks noChangeArrowheads="1"/>
            </p:cNvSpPr>
            <p:nvPr/>
          </p:nvSpPr>
          <p:spPr bwMode="auto">
            <a:xfrm>
              <a:off x="1440" y="31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en-US" altLang="zh-CN" sz="2400">
                  <a:latin typeface="Times New Roman" panose="02020603050405020304" pitchFamily="18" charset="0"/>
                </a:rPr>
                <a:t>d</a:t>
              </a:r>
            </a:p>
          </p:txBody>
        </p:sp>
        <p:sp>
          <p:nvSpPr>
            <p:cNvPr id="126988" name="Text Box 23"/>
            <p:cNvSpPr txBox="1">
              <a:spLocks noChangeArrowheads="1"/>
            </p:cNvSpPr>
            <p:nvPr/>
          </p:nvSpPr>
          <p:spPr bwMode="auto">
            <a:xfrm>
              <a:off x="1440" y="280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en-US" altLang="zh-CN" sz="2400">
                  <a:latin typeface="Times New Roman" panose="02020603050405020304" pitchFamily="18" charset="0"/>
                </a:rPr>
                <a:t>c</a:t>
              </a:r>
            </a:p>
          </p:txBody>
        </p:sp>
        <p:sp>
          <p:nvSpPr>
            <p:cNvPr id="126989" name="Text Box 24"/>
            <p:cNvSpPr txBox="1">
              <a:spLocks noChangeArrowheads="1"/>
            </p:cNvSpPr>
            <p:nvPr/>
          </p:nvSpPr>
          <p:spPr bwMode="auto">
            <a:xfrm>
              <a:off x="1440" y="340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en-US" altLang="zh-CN" sz="2400">
                  <a:latin typeface="Times New Roman" panose="02020603050405020304" pitchFamily="18" charset="0"/>
                </a:rPr>
                <a:t>e</a:t>
              </a:r>
            </a:p>
          </p:txBody>
        </p:sp>
        <p:sp>
          <p:nvSpPr>
            <p:cNvPr id="126990" name="Text Box 25"/>
            <p:cNvSpPr txBox="1">
              <a:spLocks noChangeArrowheads="1"/>
            </p:cNvSpPr>
            <p:nvPr/>
          </p:nvSpPr>
          <p:spPr bwMode="auto">
            <a:xfrm>
              <a:off x="1440" y="220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en-US" altLang="zh-CN" sz="2400">
                  <a:latin typeface="Times New Roman" panose="02020603050405020304" pitchFamily="18" charset="0"/>
                </a:rPr>
                <a:t>a</a:t>
              </a:r>
            </a:p>
          </p:txBody>
        </p:sp>
        <p:sp>
          <p:nvSpPr>
            <p:cNvPr id="126991" name="Oval 26"/>
            <p:cNvSpPr>
              <a:spLocks noChangeArrowheads="1"/>
            </p:cNvSpPr>
            <p:nvPr/>
          </p:nvSpPr>
          <p:spPr bwMode="auto">
            <a:xfrm>
              <a:off x="1392" y="2256"/>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126992" name="Oval 27"/>
            <p:cNvSpPr>
              <a:spLocks noChangeArrowheads="1"/>
            </p:cNvSpPr>
            <p:nvPr/>
          </p:nvSpPr>
          <p:spPr bwMode="auto">
            <a:xfrm>
              <a:off x="1392" y="2544"/>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126993" name="Oval 28"/>
            <p:cNvSpPr>
              <a:spLocks noChangeArrowheads="1"/>
            </p:cNvSpPr>
            <p:nvPr/>
          </p:nvSpPr>
          <p:spPr bwMode="auto">
            <a:xfrm>
              <a:off x="1392" y="2832"/>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126994" name="Oval 29"/>
            <p:cNvSpPr>
              <a:spLocks noChangeArrowheads="1"/>
            </p:cNvSpPr>
            <p:nvPr/>
          </p:nvSpPr>
          <p:spPr bwMode="auto">
            <a:xfrm>
              <a:off x="1392" y="3120"/>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126995" name="Oval 30"/>
            <p:cNvSpPr>
              <a:spLocks noChangeArrowheads="1"/>
            </p:cNvSpPr>
            <p:nvPr/>
          </p:nvSpPr>
          <p:spPr bwMode="auto">
            <a:xfrm>
              <a:off x="1392" y="3408"/>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126996" name="Text Box 31"/>
            <p:cNvSpPr txBox="1">
              <a:spLocks noChangeArrowheads="1"/>
            </p:cNvSpPr>
            <p:nvPr/>
          </p:nvSpPr>
          <p:spPr bwMode="auto">
            <a:xfrm>
              <a:off x="1968" y="2304"/>
              <a:ext cx="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en-US" altLang="zh-CN" sz="2400">
                  <a:latin typeface="Times New Roman" panose="02020603050405020304" pitchFamily="18" charset="0"/>
                </a:rPr>
                <a:t>a b</a:t>
              </a:r>
            </a:p>
          </p:txBody>
        </p:sp>
        <p:sp>
          <p:nvSpPr>
            <p:cNvPr id="126997" name="Oval 32"/>
            <p:cNvSpPr>
              <a:spLocks noChangeArrowheads="1"/>
            </p:cNvSpPr>
            <p:nvPr/>
          </p:nvSpPr>
          <p:spPr bwMode="auto">
            <a:xfrm>
              <a:off x="1872" y="2352"/>
              <a:ext cx="52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126998" name="Text Box 33"/>
            <p:cNvSpPr txBox="1">
              <a:spLocks noChangeArrowheads="1"/>
            </p:cNvSpPr>
            <p:nvPr/>
          </p:nvSpPr>
          <p:spPr bwMode="auto">
            <a:xfrm>
              <a:off x="2496" y="3216"/>
              <a:ext cx="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en-US" altLang="zh-CN" sz="2400">
                  <a:latin typeface="Times New Roman" panose="02020603050405020304" pitchFamily="18" charset="0"/>
                </a:rPr>
                <a:t>d e</a:t>
              </a:r>
            </a:p>
          </p:txBody>
        </p:sp>
        <p:sp>
          <p:nvSpPr>
            <p:cNvPr id="126999" name="Oval 34"/>
            <p:cNvSpPr>
              <a:spLocks noChangeArrowheads="1"/>
            </p:cNvSpPr>
            <p:nvPr/>
          </p:nvSpPr>
          <p:spPr bwMode="auto">
            <a:xfrm>
              <a:off x="2400" y="3264"/>
              <a:ext cx="52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127000" name="Text Box 35"/>
            <p:cNvSpPr txBox="1">
              <a:spLocks noChangeArrowheads="1"/>
            </p:cNvSpPr>
            <p:nvPr/>
          </p:nvSpPr>
          <p:spPr bwMode="auto">
            <a:xfrm>
              <a:off x="2880" y="2928"/>
              <a:ext cx="4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en-US" altLang="zh-CN" sz="2400">
                  <a:latin typeface="Times New Roman" panose="02020603050405020304" pitchFamily="18" charset="0"/>
                </a:rPr>
                <a:t>c d e</a:t>
              </a:r>
            </a:p>
          </p:txBody>
        </p:sp>
        <p:sp>
          <p:nvSpPr>
            <p:cNvPr id="127001" name="Oval 36"/>
            <p:cNvSpPr>
              <a:spLocks noChangeArrowheads="1"/>
            </p:cNvSpPr>
            <p:nvPr/>
          </p:nvSpPr>
          <p:spPr bwMode="auto">
            <a:xfrm>
              <a:off x="2784" y="2928"/>
              <a:ext cx="62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127002" name="Text Box 37"/>
            <p:cNvSpPr txBox="1">
              <a:spLocks noChangeArrowheads="1"/>
            </p:cNvSpPr>
            <p:nvPr/>
          </p:nvSpPr>
          <p:spPr bwMode="auto">
            <a:xfrm>
              <a:off x="3216" y="2592"/>
              <a:ext cx="7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r>
                <a:rPr lang="en-US" altLang="zh-CN" sz="2400">
                  <a:latin typeface="Times New Roman" panose="02020603050405020304" pitchFamily="18" charset="0"/>
                </a:rPr>
                <a:t>a b c d e</a:t>
              </a:r>
            </a:p>
          </p:txBody>
        </p:sp>
        <p:sp>
          <p:nvSpPr>
            <p:cNvPr id="127003" name="Oval 38"/>
            <p:cNvSpPr>
              <a:spLocks noChangeArrowheads="1"/>
            </p:cNvSpPr>
            <p:nvPr/>
          </p:nvSpPr>
          <p:spPr bwMode="auto">
            <a:xfrm>
              <a:off x="3120" y="2592"/>
              <a:ext cx="100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127004" name="Line 39"/>
            <p:cNvSpPr>
              <a:spLocks noChangeShapeType="1"/>
            </p:cNvSpPr>
            <p:nvPr/>
          </p:nvSpPr>
          <p:spPr bwMode="auto">
            <a:xfrm>
              <a:off x="1200" y="3753"/>
              <a:ext cx="321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05" name="Line 40"/>
            <p:cNvSpPr>
              <a:spLocks noChangeShapeType="1"/>
            </p:cNvSpPr>
            <p:nvPr/>
          </p:nvSpPr>
          <p:spPr bwMode="auto">
            <a:xfrm flipH="1">
              <a:off x="1536" y="3753"/>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06" name="Text Box 41"/>
            <p:cNvSpPr txBox="1">
              <a:spLocks noChangeArrowheads="1"/>
            </p:cNvSpPr>
            <p:nvPr/>
          </p:nvSpPr>
          <p:spPr bwMode="auto">
            <a:xfrm>
              <a:off x="1440" y="3810"/>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a:latin typeface="Times New Roman" panose="02020603050405020304" pitchFamily="18" charset="0"/>
                </a:rPr>
                <a:t>Step 4</a:t>
              </a:r>
              <a:endParaRPr lang="en-US" altLang="zh-CN" sz="2400">
                <a:latin typeface="Times New Roman" panose="02020603050405020304" pitchFamily="18" charset="0"/>
              </a:endParaRPr>
            </a:p>
          </p:txBody>
        </p:sp>
        <p:sp>
          <p:nvSpPr>
            <p:cNvPr id="127007" name="Line 42"/>
            <p:cNvSpPr>
              <a:spLocks noChangeShapeType="1"/>
            </p:cNvSpPr>
            <p:nvPr/>
          </p:nvSpPr>
          <p:spPr bwMode="auto">
            <a:xfrm flipH="1">
              <a:off x="2064"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08" name="Text Box 43"/>
            <p:cNvSpPr txBox="1">
              <a:spLocks noChangeArrowheads="1"/>
            </p:cNvSpPr>
            <p:nvPr/>
          </p:nvSpPr>
          <p:spPr bwMode="auto">
            <a:xfrm>
              <a:off x="1968"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a:latin typeface="Times New Roman" panose="02020603050405020304" pitchFamily="18" charset="0"/>
                </a:rPr>
                <a:t>Step 3</a:t>
              </a:r>
              <a:endParaRPr lang="en-US" altLang="zh-CN" sz="2400">
                <a:latin typeface="Times New Roman" panose="02020603050405020304" pitchFamily="18" charset="0"/>
              </a:endParaRPr>
            </a:p>
          </p:txBody>
        </p:sp>
        <p:sp>
          <p:nvSpPr>
            <p:cNvPr id="127009" name="Line 44"/>
            <p:cNvSpPr>
              <a:spLocks noChangeShapeType="1"/>
            </p:cNvSpPr>
            <p:nvPr/>
          </p:nvSpPr>
          <p:spPr bwMode="auto">
            <a:xfrm flipH="1">
              <a:off x="259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10" name="Text Box 45"/>
            <p:cNvSpPr txBox="1">
              <a:spLocks noChangeArrowheads="1"/>
            </p:cNvSpPr>
            <p:nvPr/>
          </p:nvSpPr>
          <p:spPr bwMode="auto">
            <a:xfrm>
              <a:off x="2496"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a:latin typeface="Times New Roman" panose="02020603050405020304" pitchFamily="18" charset="0"/>
                </a:rPr>
                <a:t>Step 2</a:t>
              </a:r>
              <a:endParaRPr lang="en-US" altLang="zh-CN" sz="2400">
                <a:latin typeface="Times New Roman" panose="02020603050405020304" pitchFamily="18" charset="0"/>
              </a:endParaRPr>
            </a:p>
          </p:txBody>
        </p:sp>
        <p:sp>
          <p:nvSpPr>
            <p:cNvPr id="127011" name="Line 46"/>
            <p:cNvSpPr>
              <a:spLocks noChangeShapeType="1"/>
            </p:cNvSpPr>
            <p:nvPr/>
          </p:nvSpPr>
          <p:spPr bwMode="auto">
            <a:xfrm flipH="1">
              <a:off x="307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12" name="Text Box 47"/>
            <p:cNvSpPr txBox="1">
              <a:spLocks noChangeArrowheads="1"/>
            </p:cNvSpPr>
            <p:nvPr/>
          </p:nvSpPr>
          <p:spPr bwMode="auto">
            <a:xfrm>
              <a:off x="2976"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a:latin typeface="Times New Roman" panose="02020603050405020304" pitchFamily="18" charset="0"/>
                </a:rPr>
                <a:t>Step 1</a:t>
              </a:r>
              <a:endParaRPr lang="en-US" altLang="zh-CN" sz="2400">
                <a:latin typeface="Times New Roman" panose="02020603050405020304" pitchFamily="18" charset="0"/>
              </a:endParaRPr>
            </a:p>
          </p:txBody>
        </p:sp>
        <p:sp>
          <p:nvSpPr>
            <p:cNvPr id="127013" name="Line 48"/>
            <p:cNvSpPr>
              <a:spLocks noChangeShapeType="1"/>
            </p:cNvSpPr>
            <p:nvPr/>
          </p:nvSpPr>
          <p:spPr bwMode="auto">
            <a:xfrm flipH="1">
              <a:off x="355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14" name="Text Box 49"/>
            <p:cNvSpPr txBox="1">
              <a:spLocks noChangeArrowheads="1"/>
            </p:cNvSpPr>
            <p:nvPr/>
          </p:nvSpPr>
          <p:spPr bwMode="auto">
            <a:xfrm>
              <a:off x="3456"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a:latin typeface="Times New Roman" panose="02020603050405020304" pitchFamily="18" charset="0"/>
                </a:rPr>
                <a:t>Step 0</a:t>
              </a:r>
              <a:endParaRPr lang="en-US" altLang="zh-CN" sz="2400">
                <a:latin typeface="Times New Roman" panose="02020603050405020304" pitchFamily="18" charset="0"/>
              </a:endParaRPr>
            </a:p>
          </p:txBody>
        </p:sp>
        <p:sp>
          <p:nvSpPr>
            <p:cNvPr id="127015" name="Line 50"/>
            <p:cNvSpPr>
              <a:spLocks noChangeShapeType="1"/>
            </p:cNvSpPr>
            <p:nvPr/>
          </p:nvSpPr>
          <p:spPr bwMode="auto">
            <a:xfrm>
              <a:off x="1680" y="2352"/>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16" name="Line 51"/>
            <p:cNvSpPr>
              <a:spLocks noChangeShapeType="1"/>
            </p:cNvSpPr>
            <p:nvPr/>
          </p:nvSpPr>
          <p:spPr bwMode="auto">
            <a:xfrm flipV="1">
              <a:off x="1680" y="244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17" name="Line 52"/>
            <p:cNvSpPr>
              <a:spLocks noChangeShapeType="1"/>
            </p:cNvSpPr>
            <p:nvPr/>
          </p:nvSpPr>
          <p:spPr bwMode="auto">
            <a:xfrm>
              <a:off x="1680" y="3216"/>
              <a:ext cx="72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18" name="Line 53"/>
            <p:cNvSpPr>
              <a:spLocks noChangeShapeType="1"/>
            </p:cNvSpPr>
            <p:nvPr/>
          </p:nvSpPr>
          <p:spPr bwMode="auto">
            <a:xfrm flipV="1">
              <a:off x="1680" y="3360"/>
              <a:ext cx="72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19" name="Line 54"/>
            <p:cNvSpPr>
              <a:spLocks noChangeShapeType="1"/>
            </p:cNvSpPr>
            <p:nvPr/>
          </p:nvSpPr>
          <p:spPr bwMode="auto">
            <a:xfrm>
              <a:off x="1680" y="2976"/>
              <a:ext cx="110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20" name="Line 55"/>
            <p:cNvSpPr>
              <a:spLocks noChangeShapeType="1"/>
            </p:cNvSpPr>
            <p:nvPr/>
          </p:nvSpPr>
          <p:spPr bwMode="auto">
            <a:xfrm flipV="1">
              <a:off x="2688" y="3072"/>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21" name="Line 56"/>
            <p:cNvSpPr>
              <a:spLocks noChangeShapeType="1"/>
            </p:cNvSpPr>
            <p:nvPr/>
          </p:nvSpPr>
          <p:spPr bwMode="auto">
            <a:xfrm>
              <a:off x="2400" y="2496"/>
              <a:ext cx="72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22" name="Line 57"/>
            <p:cNvSpPr>
              <a:spLocks noChangeShapeType="1"/>
            </p:cNvSpPr>
            <p:nvPr/>
          </p:nvSpPr>
          <p:spPr bwMode="auto">
            <a:xfrm flipV="1">
              <a:off x="3072" y="2736"/>
              <a:ext cx="4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23" name="Text Box 58"/>
            <p:cNvSpPr txBox="1">
              <a:spLocks noChangeArrowheads="1"/>
            </p:cNvSpPr>
            <p:nvPr/>
          </p:nvSpPr>
          <p:spPr bwMode="auto">
            <a:xfrm>
              <a:off x="4305" y="1824"/>
              <a:ext cx="127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r>
                <a:rPr lang="en-US" altLang="zh-CN" sz="2400" b="1">
                  <a:latin typeface="Times New Roman" panose="02020603050405020304" pitchFamily="18" charset="0"/>
                </a:rPr>
                <a:t>agglomerative</a:t>
              </a:r>
            </a:p>
            <a:p>
              <a:pPr algn="ctr"/>
              <a:r>
                <a:rPr lang="en-US" altLang="zh-CN" sz="2400" b="1">
                  <a:latin typeface="Times New Roman" panose="02020603050405020304" pitchFamily="18" charset="0"/>
                </a:rPr>
                <a:t>(AGNES)</a:t>
              </a:r>
            </a:p>
          </p:txBody>
        </p:sp>
        <p:sp>
          <p:nvSpPr>
            <p:cNvPr id="127024" name="Text Box 59"/>
            <p:cNvSpPr txBox="1">
              <a:spLocks noChangeArrowheads="1"/>
            </p:cNvSpPr>
            <p:nvPr/>
          </p:nvSpPr>
          <p:spPr bwMode="auto">
            <a:xfrm>
              <a:off x="4401" y="3552"/>
              <a:ext cx="87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r>
                <a:rPr lang="en-US" altLang="zh-CN" sz="2400" b="1">
                  <a:latin typeface="Times New Roman" panose="02020603050405020304" pitchFamily="18" charset="0"/>
                </a:rPr>
                <a:t>divisive</a:t>
              </a:r>
            </a:p>
            <a:p>
              <a:pPr algn="ctr"/>
              <a:r>
                <a:rPr lang="en-US" altLang="zh-CN" sz="2400" b="1">
                  <a:latin typeface="Times New Roman" panose="02020603050405020304" pitchFamily="18" charset="0"/>
                </a:rPr>
                <a:t>(DIANA)</a:t>
              </a:r>
              <a:endParaRPr lang="en-US" altLang="zh-CN" sz="2400">
                <a:latin typeface="Times New Roman" panose="02020603050405020304" pitchFamily="18" charset="0"/>
              </a:endParaRPr>
            </a:p>
          </p:txBody>
        </p:sp>
      </p:grpSp>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type="body" sz="half" idx="1"/>
          </p:nvPr>
        </p:nvSpPr>
        <p:spPr>
          <a:xfrm>
            <a:off x="451383" y="1052736"/>
            <a:ext cx="6999312" cy="4749800"/>
          </a:xfrm>
        </p:spPr>
        <p:txBody>
          <a:bodyPr/>
          <a:lstStyle/>
          <a:p>
            <a:pPr algn="just" eaLnBrk="1" hangingPunct="1">
              <a:buFont typeface="Wingdings" panose="05000000000000000000" pitchFamily="2" charset="2"/>
              <a:buChar char="Ø"/>
            </a:pPr>
            <a:r>
              <a:rPr lang="zh-CN" altLang="en-US" sz="2400"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簇的描述：</a:t>
            </a:r>
            <a:endParaRPr lang="en-US" altLang="zh-CN" sz="2400"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endParaRPr>
          </a:p>
          <a:p>
            <a:pPr lvl="1" algn="just">
              <a:buFont typeface="Wingdings" panose="05000000000000000000" pitchFamily="2" charset="2"/>
              <a:buChar char="ü"/>
            </a:pPr>
            <a:r>
              <a:rPr lang="zh-CN" altLang="en-US" sz="2200"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簇的质心</a:t>
            </a:r>
            <a:r>
              <a:rPr lang="en-US" altLang="zh-CN" sz="2200"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(centroid): </a:t>
            </a:r>
            <a:r>
              <a:rPr lang="zh-CN" altLang="en-US" sz="2200"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样本的平均值，是簇的“中间值”（</a:t>
            </a:r>
            <a:r>
              <a:rPr lang="en-US" altLang="zh-CN" sz="2200"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middle</a:t>
            </a:r>
            <a:r>
              <a:rPr lang="zh-CN" altLang="en-US" sz="2200"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），但并不需要是簇中实际点。</a:t>
            </a:r>
            <a:endParaRPr lang="en-US" altLang="zh-CN" sz="2200"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endParaRPr>
          </a:p>
          <a:p>
            <a:pPr lvl="1" algn="just">
              <a:buFont typeface="Wingdings" panose="05000000000000000000" pitchFamily="2" charset="2"/>
              <a:buChar char="ü"/>
            </a:pPr>
            <a:r>
              <a:rPr lang="zh-CN" altLang="en-US" sz="2500"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令</a:t>
            </a:r>
            <a:r>
              <a:rPr lang="en-US" altLang="zh-CN" sz="2500" i="1" dirty="0" err="1">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n</a:t>
            </a:r>
            <a:r>
              <a:rPr lang="en-US" altLang="zh-CN" sz="2500" i="1" baseline="-30000" dirty="0" err="1">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i</a:t>
            </a:r>
            <a:r>
              <a:rPr lang="zh-CN" altLang="en-US" sz="2500"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表示簇</a:t>
            </a:r>
            <a:r>
              <a:rPr lang="en-US" altLang="zh-CN" sz="2500" i="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C</a:t>
            </a:r>
            <a:r>
              <a:rPr lang="en-US" altLang="zh-CN" sz="2500" i="1" baseline="-30000"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i</a:t>
            </a:r>
            <a:r>
              <a:rPr lang="zh-CN" altLang="en-US" sz="2500"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中样本的数量，</a:t>
            </a:r>
            <a:r>
              <a:rPr lang="en-US" altLang="zh-CN" sz="2500" i="1"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m</a:t>
            </a:r>
            <a:r>
              <a:rPr lang="en-US" altLang="zh-CN" sz="2500" i="1" baseline="-30000"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i</a:t>
            </a:r>
            <a:r>
              <a:rPr lang="zh-CN" altLang="en-US" sz="2500"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表示对应样本的均值：</a:t>
            </a:r>
          </a:p>
          <a:p>
            <a:pPr lvl="2" algn="just" eaLnBrk="1" hangingPunct="1">
              <a:spcBef>
                <a:spcPct val="50000"/>
              </a:spcBef>
              <a:spcAft>
                <a:spcPct val="30000"/>
              </a:spcAft>
              <a:buFont typeface="Wingdings" panose="05000000000000000000" pitchFamily="2" charset="2"/>
              <a:buChar char="p"/>
            </a:pPr>
            <a:r>
              <a:rPr lang="en-US" altLang="zh-CN" sz="2500"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rPr>
              <a:t>centroid</a:t>
            </a:r>
            <a:endParaRPr lang="zh-CN" altLang="en-US" sz="2500"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endParaRPr>
          </a:p>
          <a:p>
            <a:pPr lvl="1" algn="just" eaLnBrk="1" hangingPunct="1">
              <a:spcBef>
                <a:spcPct val="55000"/>
              </a:spcBef>
              <a:buFont typeface="Wingdings" panose="05000000000000000000" pitchFamily="2" charset="2"/>
              <a:buChar char="Ø"/>
            </a:pPr>
            <a:endParaRPr lang="zh-CN" altLang="en-US" dirty="0">
              <a:solidFill>
                <a:srgbClr val="4141FF"/>
              </a:solidFill>
              <a:latin typeface="Times New Roman" panose="02020603050405020304" pitchFamily="18" charset="0"/>
              <a:ea typeface="华文仿宋" panose="02010600040101010101" pitchFamily="2" charset="-122"/>
              <a:cs typeface="Times New Roman" panose="02020603050405020304" pitchFamily="18" charset="0"/>
            </a:endParaRPr>
          </a:p>
        </p:txBody>
      </p:sp>
      <p:graphicFrame>
        <p:nvGraphicFramePr>
          <p:cNvPr id="19461" name="Object 4"/>
          <p:cNvGraphicFramePr>
            <a:graphicFrameLocks noGrp="1" noChangeAspect="1"/>
          </p:cNvGraphicFramePr>
          <p:nvPr>
            <p:ph sz="half" idx="2"/>
            <p:extLst>
              <p:ext uri="{D42A27DB-BD31-4B8C-83A1-F6EECF244321}">
                <p14:modId xmlns:p14="http://schemas.microsoft.com/office/powerpoint/2010/main" val="2713785141"/>
              </p:ext>
            </p:extLst>
          </p:nvPr>
        </p:nvGraphicFramePr>
        <p:xfrm>
          <a:off x="3156686" y="3140968"/>
          <a:ext cx="1649413" cy="862013"/>
        </p:xfrm>
        <a:graphic>
          <a:graphicData uri="http://schemas.openxmlformats.org/presentationml/2006/ole">
            <mc:AlternateContent xmlns:mc="http://schemas.openxmlformats.org/markup-compatibility/2006">
              <mc:Choice xmlns:v="urn:schemas-microsoft-com:vml" Requires="v">
                <p:oleObj spid="_x0000_s19845" name="公式" r:id="rId4" imgW="850531" imgH="444307" progId="Equation.3">
                  <p:embed/>
                </p:oleObj>
              </mc:Choice>
              <mc:Fallback>
                <p:oleObj name="公式" r:id="rId4" imgW="850531" imgH="444307" progId="Equation.3">
                  <p:embed/>
                  <p:pic>
                    <p:nvPicPr>
                      <p:cNvPr id="0" name="Picture 6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6686" y="3140968"/>
                        <a:ext cx="1649413" cy="862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58"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4FDBB283-95E6-4454-9CA3-6A9B0195789C}" type="slidenum">
              <a:rPr lang="en-US" altLang="zh-CN" smtClean="0"/>
              <a:pPr/>
              <a:t>7</a:t>
            </a:fld>
            <a:endParaRPr lang="en-US" altLang="zh-CN"/>
          </a:p>
        </p:txBody>
      </p:sp>
      <p:sp>
        <p:nvSpPr>
          <p:cNvPr id="2" name="标题 1"/>
          <p:cNvSpPr>
            <a:spLocks noGrp="1"/>
          </p:cNvSpPr>
          <p:nvPr>
            <p:ph type="title"/>
          </p:nvPr>
        </p:nvSpPr>
        <p:spPr>
          <a:xfrm>
            <a:off x="457200" y="122238"/>
            <a:ext cx="7543800" cy="973800"/>
          </a:xfrm>
        </p:spPr>
        <p:txBody>
          <a:bodyPr/>
          <a:lstStyle/>
          <a:p>
            <a:pPr algn="ctr"/>
            <a:r>
              <a:rPr lang="zh-CN" altLang="en-US" dirty="0">
                <a:solidFill>
                  <a:srgbClr val="4141FF"/>
                </a:solidFill>
              </a:rPr>
              <a:t>相关概念</a:t>
            </a:r>
          </a:p>
        </p:txBody>
      </p:sp>
    </p:spTree>
  </p:cSld>
  <p:clrMapOvr>
    <a:masterClrMapping/>
  </p:clrMapOvr>
  <p:transition spd="med">
    <p:random/>
  </p:transition>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3"/>
          <p:cNvSpPr>
            <a:spLocks noGrp="1"/>
          </p:cNvSpPr>
          <p:nvPr>
            <p:ph type="title"/>
          </p:nvPr>
        </p:nvSpPr>
        <p:spPr>
          <a:xfrm>
            <a:off x="609599" y="609600"/>
            <a:ext cx="7274769" cy="1320800"/>
          </a:xfrm>
        </p:spPr>
        <p:txBody>
          <a:bodyPr>
            <a:normAutofit fontScale="90000"/>
          </a:bodyPr>
          <a:lstStyle/>
          <a:p>
            <a:r>
              <a:rPr lang="zh-CN" altLang="en-US" dirty="0"/>
              <a:t>层次聚类（</a:t>
            </a:r>
            <a:r>
              <a:rPr lang="en-US" altLang="zh-CN" dirty="0"/>
              <a:t>Hierarchical Clustering</a:t>
            </a:r>
            <a:r>
              <a:rPr lang="zh-CN" altLang="en-US" dirty="0"/>
              <a:t>）：</a:t>
            </a:r>
            <a:br>
              <a:rPr lang="en-US" altLang="zh-CN" dirty="0"/>
            </a:br>
            <a:r>
              <a:rPr lang="zh-CN" altLang="zh-CN" dirty="0"/>
              <a:t>最短距离法</a:t>
            </a:r>
            <a:br>
              <a:rPr lang="zh-CN" altLang="en-US" dirty="0"/>
            </a:br>
            <a:endParaRPr lang="zh-CN" altLang="en-US" dirty="0"/>
          </a:p>
        </p:txBody>
      </p:sp>
      <p:sp>
        <p:nvSpPr>
          <p:cNvPr id="5" name="内容占位符 4"/>
          <p:cNvSpPr>
            <a:spLocks noGrp="1"/>
          </p:cNvSpPr>
          <p:nvPr>
            <p:ph idx="1"/>
          </p:nvPr>
        </p:nvSpPr>
        <p:spPr>
          <a:xfrm>
            <a:off x="609599" y="2160591"/>
            <a:ext cx="6347714" cy="1052386"/>
          </a:xfrm>
        </p:spPr>
        <p:txBody>
          <a:bodyPr/>
          <a:lstStyle/>
          <a:p>
            <a:r>
              <a:rPr lang="zh-CN" altLang="en-US" dirty="0">
                <a:latin typeface="华文仿宋" panose="02010600040101010101" pitchFamily="2" charset="-122"/>
                <a:ea typeface="华文仿宋" panose="02010600040101010101" pitchFamily="2" charset="-122"/>
              </a:rPr>
              <a:t>最短距离法定义簇的距离是不同簇的两个最近点之间的距离</a:t>
            </a:r>
          </a:p>
        </p:txBody>
      </p:sp>
      <p:sp>
        <p:nvSpPr>
          <p:cNvPr id="2" name="灯片编号占位符 1"/>
          <p:cNvSpPr>
            <a:spLocks noGrp="1"/>
          </p:cNvSpPr>
          <p:nvPr>
            <p:ph type="sldNum" sz="quarter" idx="12"/>
          </p:nvPr>
        </p:nvSpPr>
        <p:spPr/>
        <p:txBody>
          <a:bodyPr/>
          <a:lstStyle/>
          <a:p>
            <a:pPr>
              <a:defRPr/>
            </a:pPr>
            <a:fld id="{3BC3AD09-32A1-493C-99FC-4427E2011D68}" type="slidenum">
              <a:rPr lang="en-US" altLang="zh-CN" smtClean="0"/>
              <a:pPr>
                <a:defRPr/>
              </a:pPr>
              <a:t>70</a:t>
            </a:fld>
            <a:endParaRPr lang="en-US" altLang="zh-CN"/>
          </a:p>
        </p:txBody>
      </p:sp>
      <p:pic>
        <p:nvPicPr>
          <p:cNvPr id="6" name="图片 5"/>
          <p:cNvPicPr>
            <a:picLocks noChangeAspect="1"/>
          </p:cNvPicPr>
          <p:nvPr/>
        </p:nvPicPr>
        <p:blipFill>
          <a:blip r:embed="rId2"/>
          <a:stretch>
            <a:fillRect/>
          </a:stretch>
        </p:blipFill>
        <p:spPr>
          <a:xfrm>
            <a:off x="2446758" y="3212977"/>
            <a:ext cx="3600450" cy="3295650"/>
          </a:xfrm>
          <a:prstGeom prst="rect">
            <a:avLst/>
          </a:prstGeom>
        </p:spPr>
      </p:pic>
    </p:spTree>
    <p:extLst>
      <p:ext uri="{BB962C8B-B14F-4D97-AF65-F5344CB8AC3E}">
        <p14:creationId xmlns:p14="http://schemas.microsoft.com/office/powerpoint/2010/main" val="2280298543"/>
      </p:ext>
    </p:extLst>
  </p:cSld>
  <p:clrMapOvr>
    <a:masterClrMapping/>
  </p:clrMapOvr>
  <p:transition spd="med">
    <p:random/>
  </p:transition>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026" name="灯片编号占位符 1"/>
          <p:cNvSpPr>
            <a:spLocks noGrp="1"/>
          </p:cNvSpPr>
          <p:nvPr>
            <p:ph type="sldNum" sz="quarter" idx="12"/>
          </p:nvPr>
        </p:nvSpPr>
        <p:spPr>
          <a:xfrm>
            <a:off x="6553200" y="6356176"/>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DB97C290-3029-489C-9487-3C056DC777A1}" type="slidenum">
              <a:rPr lang="en-US" altLang="zh-CN" smtClean="0"/>
              <a:pPr/>
              <a:t>71</a:t>
            </a:fld>
            <a:endParaRPr lang="en-US" altLang="zh-CN" dirty="0"/>
          </a:p>
        </p:txBody>
      </p:sp>
      <p:pic>
        <p:nvPicPr>
          <p:cNvPr id="129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4267200"/>
            <a:ext cx="20955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9" name="Content Placeholder 2"/>
          <p:cNvSpPr txBox="1">
            <a:spLocks/>
          </p:cNvSpPr>
          <p:nvPr/>
        </p:nvSpPr>
        <p:spPr bwMode="auto">
          <a:xfrm>
            <a:off x="2279952" y="1028626"/>
            <a:ext cx="4258816" cy="778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spcBef>
                <a:spcPct val="20000"/>
              </a:spcBef>
              <a:buFont typeface="Arial" panose="020B0604020202020204" pitchFamily="34" charset="0"/>
              <a:buNone/>
            </a:pPr>
            <a:endParaRPr lang="en-GB" altLang="zh-CN" sz="1200" dirty="0">
              <a:solidFill>
                <a:srgbClr val="4141FF"/>
              </a:solidFill>
              <a:latin typeface="Calibri" panose="020F0502020204030204" pitchFamily="34" charset="0"/>
              <a:cs typeface="Arial" panose="020B0604020202020204" pitchFamily="34" charset="0"/>
            </a:endParaRPr>
          </a:p>
          <a:p>
            <a:pPr eaLnBrk="1" hangingPunct="1"/>
            <a:r>
              <a:rPr lang="en-US" altLang="zh-CN" sz="2400" b="1" dirty="0">
                <a:solidFill>
                  <a:srgbClr val="4141FF"/>
                </a:solidFill>
                <a:latin typeface="Calibri" panose="020F0502020204030204" pitchFamily="34" charset="0"/>
                <a:cs typeface="Arial" panose="020B0604020202020204" pitchFamily="34" charset="0"/>
              </a:rPr>
              <a:t>Single-Link (Minimum)</a:t>
            </a:r>
            <a:r>
              <a:rPr lang="en-US" altLang="zh-CN" sz="2000" dirty="0">
                <a:solidFill>
                  <a:srgbClr val="4141FF"/>
                </a:solidFill>
                <a:latin typeface="Calibri" panose="020F0502020204030204" pitchFamily="34" charset="0"/>
                <a:cs typeface="Arial" panose="020B0604020202020204" pitchFamily="34" charset="0"/>
              </a:rPr>
              <a:t> Method:</a:t>
            </a:r>
          </a:p>
          <a:p>
            <a:pPr eaLnBrk="1" hangingPunct="1">
              <a:buFontTx/>
              <a:buAutoNum type="arabicPeriod"/>
            </a:pPr>
            <a:endParaRPr lang="en-GB" altLang="zh-CN" sz="2000" dirty="0">
              <a:solidFill>
                <a:srgbClr val="4141FF"/>
              </a:solidFill>
              <a:latin typeface="Calibri" panose="020F0502020204030204" pitchFamily="34" charset="0"/>
              <a:cs typeface="Arial" panose="020B0604020202020204" pitchFamily="34" charset="0"/>
            </a:endParaRPr>
          </a:p>
          <a:p>
            <a:pPr eaLnBrk="1" hangingPunct="1"/>
            <a:endParaRPr lang="en-US" altLang="zh-CN" sz="2000" dirty="0">
              <a:solidFill>
                <a:srgbClr val="4141FF"/>
              </a:solidFill>
              <a:latin typeface="Calibri" panose="020F0502020204030204" pitchFamily="34" charset="0"/>
              <a:cs typeface="Arial" panose="020B0604020202020204" pitchFamily="34" charset="0"/>
            </a:endParaRPr>
          </a:p>
        </p:txBody>
      </p:sp>
      <p:pic>
        <p:nvPicPr>
          <p:cNvPr id="12903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725" y="1958888"/>
            <a:ext cx="6884988"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31" name="TextBox 5"/>
          <p:cNvSpPr txBox="1">
            <a:spLocks noChangeArrowheads="1"/>
          </p:cNvSpPr>
          <p:nvPr/>
        </p:nvSpPr>
        <p:spPr bwMode="auto">
          <a:xfrm>
            <a:off x="7250113" y="4114800"/>
            <a:ext cx="18176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GB" altLang="zh-CN" dirty="0">
                <a:solidFill>
                  <a:srgbClr val="4141FF"/>
                </a:solidFill>
                <a:latin typeface="Calibri" panose="020F0502020204030204" pitchFamily="34" charset="0"/>
                <a:cs typeface="Arial" panose="020B0604020202020204" pitchFamily="34" charset="0"/>
              </a:rPr>
              <a:t>Resulting Tree, or</a:t>
            </a:r>
          </a:p>
          <a:p>
            <a:pPr eaLnBrk="1" hangingPunct="1"/>
            <a:r>
              <a:rPr lang="en-GB" altLang="zh-CN" dirty="0" err="1">
                <a:solidFill>
                  <a:srgbClr val="4141FF"/>
                </a:solidFill>
                <a:latin typeface="Calibri" panose="020F0502020204030204" pitchFamily="34" charset="0"/>
                <a:cs typeface="Arial" panose="020B0604020202020204" pitchFamily="34" charset="0"/>
              </a:rPr>
              <a:t>Dendrogram</a:t>
            </a:r>
            <a:r>
              <a:rPr lang="en-GB" altLang="zh-CN" dirty="0">
                <a:solidFill>
                  <a:srgbClr val="4141FF"/>
                </a:solidFill>
                <a:latin typeface="Calibri" panose="020F0502020204030204" pitchFamily="34" charset="0"/>
                <a:cs typeface="Arial" panose="020B0604020202020204" pitchFamily="34" charset="0"/>
              </a:rPr>
              <a:t>:</a:t>
            </a:r>
            <a:endParaRPr lang="en-US" altLang="zh-CN" dirty="0">
              <a:solidFill>
                <a:srgbClr val="4141FF"/>
              </a:solidFill>
              <a:latin typeface="Calibri" panose="020F0502020204030204" pitchFamily="34" charset="0"/>
              <a:cs typeface="Arial" panose="020B0604020202020204" pitchFamily="34" charset="0"/>
            </a:endParaRPr>
          </a:p>
        </p:txBody>
      </p:sp>
      <p:sp>
        <p:nvSpPr>
          <p:cNvPr id="8" name="标题 3"/>
          <p:cNvSpPr txBox="1">
            <a:spLocks/>
          </p:cNvSpPr>
          <p:nvPr/>
        </p:nvSpPr>
        <p:spPr>
          <a:xfrm>
            <a:off x="221020" y="215987"/>
            <a:ext cx="7951380" cy="1320800"/>
          </a:xfrm>
          <a:prstGeom prst="rect">
            <a:avLst/>
          </a:prstGeom>
        </p:spPr>
        <p:txBody>
          <a:bodyPr>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a:solidFill>
                  <a:srgbClr val="4141FF"/>
                </a:solidFill>
              </a:rPr>
              <a:t>层次聚类（</a:t>
            </a:r>
            <a:r>
              <a:rPr lang="en-US" altLang="zh-CN">
                <a:solidFill>
                  <a:srgbClr val="4141FF"/>
                </a:solidFill>
              </a:rPr>
              <a:t>Hierarchical Clustering</a:t>
            </a:r>
            <a:r>
              <a:rPr lang="zh-CN" altLang="en-US">
                <a:solidFill>
                  <a:srgbClr val="4141FF"/>
                </a:solidFill>
              </a:rPr>
              <a:t>）：</a:t>
            </a:r>
            <a:br>
              <a:rPr lang="en-US" altLang="zh-CN">
                <a:solidFill>
                  <a:srgbClr val="4141FF"/>
                </a:solidFill>
              </a:rPr>
            </a:br>
            <a:r>
              <a:rPr lang="zh-CN" altLang="zh-CN">
                <a:solidFill>
                  <a:srgbClr val="4141FF"/>
                </a:solidFill>
              </a:rPr>
              <a:t>最短距离法</a:t>
            </a:r>
            <a:br>
              <a:rPr lang="zh-CN" altLang="en-US">
                <a:solidFill>
                  <a:srgbClr val="4141FF"/>
                </a:solidFill>
              </a:rPr>
            </a:br>
            <a:endParaRPr lang="zh-CN" altLang="en-US" dirty="0">
              <a:solidFill>
                <a:srgbClr val="4141FF"/>
              </a:solidFill>
            </a:endParaRPr>
          </a:p>
        </p:txBody>
      </p:sp>
    </p:spTree>
  </p:cSld>
  <p:clrMapOvr>
    <a:masterClrMapping/>
  </p:clrMapOvr>
  <p:transition spd="med">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BC3AD09-32A1-493C-99FC-4427E2011D68}" type="slidenum">
              <a:rPr lang="en-US" altLang="zh-CN" smtClean="0"/>
              <a:pPr>
                <a:defRPr/>
              </a:pPr>
              <a:t>72</a:t>
            </a:fld>
            <a:endParaRPr lang="en-US" altLang="zh-CN"/>
          </a:p>
        </p:txBody>
      </p:sp>
      <p:grpSp>
        <p:nvGrpSpPr>
          <p:cNvPr id="3" name="Group 4"/>
          <p:cNvGrpSpPr>
            <a:grpSpLocks/>
          </p:cNvGrpSpPr>
          <p:nvPr/>
        </p:nvGrpSpPr>
        <p:grpSpPr bwMode="auto">
          <a:xfrm>
            <a:off x="685800" y="5257800"/>
            <a:ext cx="685800" cy="685800"/>
            <a:chOff x="816" y="1632"/>
            <a:chExt cx="432" cy="432"/>
          </a:xfrm>
        </p:grpSpPr>
        <p:sp>
          <p:nvSpPr>
            <p:cNvPr id="4" name="Oval 2"/>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Text Box 3"/>
            <p:cNvSpPr txBox="1">
              <a:spLocks noChangeArrowheads="1"/>
            </p:cNvSpPr>
            <p:nvPr/>
          </p:nvSpPr>
          <p:spPr bwMode="auto">
            <a:xfrm>
              <a:off x="912" y="168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A</a:t>
              </a:r>
            </a:p>
          </p:txBody>
        </p:sp>
      </p:grpSp>
      <p:grpSp>
        <p:nvGrpSpPr>
          <p:cNvPr id="6" name="Group 5"/>
          <p:cNvGrpSpPr>
            <a:grpSpLocks/>
          </p:cNvGrpSpPr>
          <p:nvPr/>
        </p:nvGrpSpPr>
        <p:grpSpPr bwMode="auto">
          <a:xfrm>
            <a:off x="1676400" y="5257800"/>
            <a:ext cx="685800" cy="685800"/>
            <a:chOff x="816" y="1632"/>
            <a:chExt cx="432" cy="432"/>
          </a:xfrm>
        </p:grpSpPr>
        <p:sp>
          <p:nvSpPr>
            <p:cNvPr id="7" name="Oval 6"/>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Text Box 7"/>
            <p:cNvSpPr txBox="1">
              <a:spLocks noChangeArrowheads="1"/>
            </p:cNvSpPr>
            <p:nvPr/>
          </p:nvSpPr>
          <p:spPr bwMode="auto">
            <a:xfrm>
              <a:off x="912" y="168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B</a:t>
              </a:r>
            </a:p>
          </p:txBody>
        </p:sp>
      </p:grpSp>
      <p:grpSp>
        <p:nvGrpSpPr>
          <p:cNvPr id="9" name="Group 8"/>
          <p:cNvGrpSpPr>
            <a:grpSpLocks/>
          </p:cNvGrpSpPr>
          <p:nvPr/>
        </p:nvGrpSpPr>
        <p:grpSpPr bwMode="auto">
          <a:xfrm>
            <a:off x="2667000" y="5257800"/>
            <a:ext cx="685800" cy="685800"/>
            <a:chOff x="816" y="1632"/>
            <a:chExt cx="432" cy="432"/>
          </a:xfrm>
        </p:grpSpPr>
        <p:sp>
          <p:nvSpPr>
            <p:cNvPr id="10" name="Oval 9"/>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10"/>
            <p:cNvSpPr txBox="1">
              <a:spLocks noChangeArrowheads="1"/>
            </p:cNvSpPr>
            <p:nvPr/>
          </p:nvSpPr>
          <p:spPr bwMode="auto">
            <a:xfrm>
              <a:off x="912" y="168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C</a:t>
              </a:r>
            </a:p>
          </p:txBody>
        </p:sp>
      </p:grpSp>
      <p:grpSp>
        <p:nvGrpSpPr>
          <p:cNvPr id="12" name="Group 11"/>
          <p:cNvGrpSpPr>
            <a:grpSpLocks/>
          </p:cNvGrpSpPr>
          <p:nvPr/>
        </p:nvGrpSpPr>
        <p:grpSpPr bwMode="auto">
          <a:xfrm>
            <a:off x="3657600" y="5257800"/>
            <a:ext cx="685800" cy="685800"/>
            <a:chOff x="816" y="1632"/>
            <a:chExt cx="432" cy="432"/>
          </a:xfrm>
        </p:grpSpPr>
        <p:sp>
          <p:nvSpPr>
            <p:cNvPr id="13" name="Oval 12"/>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13"/>
            <p:cNvSpPr txBox="1">
              <a:spLocks noChangeArrowheads="1"/>
            </p:cNvSpPr>
            <p:nvPr/>
          </p:nvSpPr>
          <p:spPr bwMode="auto">
            <a:xfrm>
              <a:off x="912" y="168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D</a:t>
              </a:r>
            </a:p>
          </p:txBody>
        </p:sp>
      </p:grpSp>
      <p:graphicFrame>
        <p:nvGraphicFramePr>
          <p:cNvPr id="15" name="Group 120"/>
          <p:cNvGraphicFramePr>
            <a:graphicFrameLocks noGrp="1"/>
          </p:cNvGraphicFramePr>
          <p:nvPr/>
        </p:nvGraphicFramePr>
        <p:xfrm>
          <a:off x="4876800" y="2590800"/>
          <a:ext cx="3581400" cy="3352802"/>
        </p:xfrm>
        <a:graphic>
          <a:graphicData uri="http://schemas.openxmlformats.org/drawingml/2006/table">
            <a:tbl>
              <a:tblPr/>
              <a:tblGrid>
                <a:gridCol w="715963">
                  <a:extLst>
                    <a:ext uri="{9D8B030D-6E8A-4147-A177-3AD203B41FA5}">
                      <a16:colId xmlns:a16="http://schemas.microsoft.com/office/drawing/2014/main" val="20000"/>
                    </a:ext>
                  </a:extLst>
                </a:gridCol>
                <a:gridCol w="717550">
                  <a:extLst>
                    <a:ext uri="{9D8B030D-6E8A-4147-A177-3AD203B41FA5}">
                      <a16:colId xmlns:a16="http://schemas.microsoft.com/office/drawing/2014/main" val="20001"/>
                    </a:ext>
                  </a:extLst>
                </a:gridCol>
                <a:gridCol w="714375">
                  <a:extLst>
                    <a:ext uri="{9D8B030D-6E8A-4147-A177-3AD203B41FA5}">
                      <a16:colId xmlns:a16="http://schemas.microsoft.com/office/drawing/2014/main" val="20002"/>
                    </a:ext>
                  </a:extLst>
                </a:gridCol>
                <a:gridCol w="717550">
                  <a:extLst>
                    <a:ext uri="{9D8B030D-6E8A-4147-A177-3AD203B41FA5}">
                      <a16:colId xmlns:a16="http://schemas.microsoft.com/office/drawing/2014/main" val="20003"/>
                    </a:ext>
                  </a:extLst>
                </a:gridCol>
                <a:gridCol w="715962">
                  <a:extLst>
                    <a:ext uri="{9D8B030D-6E8A-4147-A177-3AD203B41FA5}">
                      <a16:colId xmlns:a16="http://schemas.microsoft.com/office/drawing/2014/main" val="20004"/>
                    </a:ext>
                  </a:extLst>
                </a:gridCol>
              </a:tblGrid>
              <a:tr h="7620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Dist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92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61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92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61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6" name="Text Box 119"/>
          <p:cNvSpPr txBox="1">
            <a:spLocks noChangeArrowheads="1"/>
          </p:cNvSpPr>
          <p:nvPr/>
        </p:nvSpPr>
        <p:spPr bwMode="auto">
          <a:xfrm>
            <a:off x="5715000" y="2133600"/>
            <a:ext cx="2154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Distance Matrix</a:t>
            </a:r>
          </a:p>
        </p:txBody>
      </p:sp>
      <p:sp>
        <p:nvSpPr>
          <p:cNvPr id="17" name="Text Box 121"/>
          <p:cNvSpPr txBox="1">
            <a:spLocks noChangeArrowheads="1"/>
          </p:cNvSpPr>
          <p:nvPr/>
        </p:nvSpPr>
        <p:spPr bwMode="auto">
          <a:xfrm>
            <a:off x="1066800" y="2133600"/>
            <a:ext cx="2312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Initial Data Items</a:t>
            </a:r>
          </a:p>
        </p:txBody>
      </p:sp>
      <p:sp>
        <p:nvSpPr>
          <p:cNvPr id="18" name="Rectangle 123"/>
          <p:cNvSpPr>
            <a:spLocks noChangeArrowheads="1"/>
          </p:cNvSpPr>
          <p:nvPr/>
        </p:nvSpPr>
        <p:spPr bwMode="auto">
          <a:xfrm>
            <a:off x="6858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r>
              <a:rPr lang="en-US" altLang="zh-CN" sz="4400">
                <a:solidFill>
                  <a:schemeClr val="tx2"/>
                </a:solidFill>
                <a:ea typeface="宋体" panose="02010600030101010101" pitchFamily="2" charset="-122"/>
              </a:rPr>
              <a:t>Hierarchical Clustering</a:t>
            </a:r>
          </a:p>
        </p:txBody>
      </p:sp>
      <p:sp>
        <p:nvSpPr>
          <p:cNvPr id="19" name="Text Box 60"/>
          <p:cNvSpPr txBox="1">
            <a:spLocks noChangeArrowheads="1"/>
          </p:cNvSpPr>
          <p:nvPr/>
        </p:nvSpPr>
        <p:spPr bwMode="auto">
          <a:xfrm>
            <a:off x="3332163" y="1219200"/>
            <a:ext cx="254589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800" i="1" dirty="0">
                <a:ea typeface="Gulim" panose="020B0600000101010101" pitchFamily="34" charset="-127"/>
              </a:rPr>
              <a:t>Single Linkage</a:t>
            </a:r>
          </a:p>
        </p:txBody>
      </p:sp>
    </p:spTree>
    <p:extLst>
      <p:ext uri="{BB962C8B-B14F-4D97-AF65-F5344CB8AC3E}">
        <p14:creationId xmlns:p14="http://schemas.microsoft.com/office/powerpoint/2010/main" val="1352263300"/>
      </p:ext>
    </p:extLst>
  </p:cSld>
  <p:clrMapOvr>
    <a:masterClrMapping/>
  </p:clrMapOvr>
  <p:transition spd="med">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BC3AD09-32A1-493C-99FC-4427E2011D68}" type="slidenum">
              <a:rPr lang="en-US" altLang="zh-CN" smtClean="0"/>
              <a:pPr>
                <a:defRPr/>
              </a:pPr>
              <a:t>73</a:t>
            </a:fld>
            <a:endParaRPr lang="en-US" altLang="zh-CN"/>
          </a:p>
        </p:txBody>
      </p:sp>
      <p:grpSp>
        <p:nvGrpSpPr>
          <p:cNvPr id="3" name="Group 2"/>
          <p:cNvGrpSpPr>
            <a:grpSpLocks/>
          </p:cNvGrpSpPr>
          <p:nvPr/>
        </p:nvGrpSpPr>
        <p:grpSpPr bwMode="auto">
          <a:xfrm>
            <a:off x="685800" y="5257800"/>
            <a:ext cx="685800" cy="685800"/>
            <a:chOff x="816" y="1632"/>
            <a:chExt cx="432" cy="432"/>
          </a:xfrm>
        </p:grpSpPr>
        <p:sp>
          <p:nvSpPr>
            <p:cNvPr id="4" name="Oval 3"/>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Text Box 4"/>
            <p:cNvSpPr txBox="1">
              <a:spLocks noChangeArrowheads="1"/>
            </p:cNvSpPr>
            <p:nvPr/>
          </p:nvSpPr>
          <p:spPr bwMode="auto">
            <a:xfrm>
              <a:off x="912" y="168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A</a:t>
              </a:r>
            </a:p>
          </p:txBody>
        </p:sp>
      </p:grpSp>
      <p:grpSp>
        <p:nvGrpSpPr>
          <p:cNvPr id="6" name="Group 5"/>
          <p:cNvGrpSpPr>
            <a:grpSpLocks/>
          </p:cNvGrpSpPr>
          <p:nvPr/>
        </p:nvGrpSpPr>
        <p:grpSpPr bwMode="auto">
          <a:xfrm>
            <a:off x="1676400" y="5257800"/>
            <a:ext cx="685800" cy="685800"/>
            <a:chOff x="816" y="1632"/>
            <a:chExt cx="432" cy="432"/>
          </a:xfrm>
        </p:grpSpPr>
        <p:sp>
          <p:nvSpPr>
            <p:cNvPr id="7" name="Oval 6"/>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Text Box 7"/>
            <p:cNvSpPr txBox="1">
              <a:spLocks noChangeArrowheads="1"/>
            </p:cNvSpPr>
            <p:nvPr/>
          </p:nvSpPr>
          <p:spPr bwMode="auto">
            <a:xfrm>
              <a:off x="912" y="168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B</a:t>
              </a:r>
            </a:p>
          </p:txBody>
        </p:sp>
      </p:grpSp>
      <p:grpSp>
        <p:nvGrpSpPr>
          <p:cNvPr id="9" name="Group 8"/>
          <p:cNvGrpSpPr>
            <a:grpSpLocks/>
          </p:cNvGrpSpPr>
          <p:nvPr/>
        </p:nvGrpSpPr>
        <p:grpSpPr bwMode="auto">
          <a:xfrm>
            <a:off x="2667000" y="5257800"/>
            <a:ext cx="685800" cy="685800"/>
            <a:chOff x="816" y="1632"/>
            <a:chExt cx="432" cy="432"/>
          </a:xfrm>
        </p:grpSpPr>
        <p:sp>
          <p:nvSpPr>
            <p:cNvPr id="10" name="Oval 9"/>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10"/>
            <p:cNvSpPr txBox="1">
              <a:spLocks noChangeArrowheads="1"/>
            </p:cNvSpPr>
            <p:nvPr/>
          </p:nvSpPr>
          <p:spPr bwMode="auto">
            <a:xfrm>
              <a:off x="912" y="168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C</a:t>
              </a:r>
            </a:p>
          </p:txBody>
        </p:sp>
      </p:grpSp>
      <p:grpSp>
        <p:nvGrpSpPr>
          <p:cNvPr id="12" name="Group 11"/>
          <p:cNvGrpSpPr>
            <a:grpSpLocks/>
          </p:cNvGrpSpPr>
          <p:nvPr/>
        </p:nvGrpSpPr>
        <p:grpSpPr bwMode="auto">
          <a:xfrm>
            <a:off x="3657600" y="5257800"/>
            <a:ext cx="685800" cy="685800"/>
            <a:chOff x="816" y="1632"/>
            <a:chExt cx="432" cy="432"/>
          </a:xfrm>
        </p:grpSpPr>
        <p:sp>
          <p:nvSpPr>
            <p:cNvPr id="13" name="Oval 12"/>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13"/>
            <p:cNvSpPr txBox="1">
              <a:spLocks noChangeArrowheads="1"/>
            </p:cNvSpPr>
            <p:nvPr/>
          </p:nvSpPr>
          <p:spPr bwMode="auto">
            <a:xfrm>
              <a:off x="912" y="168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D</a:t>
              </a:r>
            </a:p>
          </p:txBody>
        </p:sp>
      </p:grpSp>
      <p:graphicFrame>
        <p:nvGraphicFramePr>
          <p:cNvPr id="15" name="Group 14"/>
          <p:cNvGraphicFramePr>
            <a:graphicFrameLocks noGrp="1"/>
          </p:cNvGraphicFramePr>
          <p:nvPr/>
        </p:nvGraphicFramePr>
        <p:xfrm>
          <a:off x="4876800" y="2590800"/>
          <a:ext cx="3581400" cy="3352802"/>
        </p:xfrm>
        <a:graphic>
          <a:graphicData uri="http://schemas.openxmlformats.org/drawingml/2006/table">
            <a:tbl>
              <a:tblPr/>
              <a:tblGrid>
                <a:gridCol w="715963">
                  <a:extLst>
                    <a:ext uri="{9D8B030D-6E8A-4147-A177-3AD203B41FA5}">
                      <a16:colId xmlns:a16="http://schemas.microsoft.com/office/drawing/2014/main" val="20000"/>
                    </a:ext>
                  </a:extLst>
                </a:gridCol>
                <a:gridCol w="717550">
                  <a:extLst>
                    <a:ext uri="{9D8B030D-6E8A-4147-A177-3AD203B41FA5}">
                      <a16:colId xmlns:a16="http://schemas.microsoft.com/office/drawing/2014/main" val="20001"/>
                    </a:ext>
                  </a:extLst>
                </a:gridCol>
                <a:gridCol w="714375">
                  <a:extLst>
                    <a:ext uri="{9D8B030D-6E8A-4147-A177-3AD203B41FA5}">
                      <a16:colId xmlns:a16="http://schemas.microsoft.com/office/drawing/2014/main" val="20002"/>
                    </a:ext>
                  </a:extLst>
                </a:gridCol>
                <a:gridCol w="717550">
                  <a:extLst>
                    <a:ext uri="{9D8B030D-6E8A-4147-A177-3AD203B41FA5}">
                      <a16:colId xmlns:a16="http://schemas.microsoft.com/office/drawing/2014/main" val="20003"/>
                    </a:ext>
                  </a:extLst>
                </a:gridCol>
                <a:gridCol w="715962">
                  <a:extLst>
                    <a:ext uri="{9D8B030D-6E8A-4147-A177-3AD203B41FA5}">
                      <a16:colId xmlns:a16="http://schemas.microsoft.com/office/drawing/2014/main" val="20004"/>
                    </a:ext>
                  </a:extLst>
                </a:gridCol>
              </a:tblGrid>
              <a:tr h="7620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Dist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92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61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92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61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6" name="Text Box 53"/>
          <p:cNvSpPr txBox="1">
            <a:spLocks noChangeArrowheads="1"/>
          </p:cNvSpPr>
          <p:nvPr/>
        </p:nvSpPr>
        <p:spPr bwMode="auto">
          <a:xfrm>
            <a:off x="5715000" y="2133600"/>
            <a:ext cx="2154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Distance Matrix</a:t>
            </a:r>
          </a:p>
        </p:txBody>
      </p:sp>
      <p:sp>
        <p:nvSpPr>
          <p:cNvPr id="17" name="Text Box 54"/>
          <p:cNvSpPr txBox="1">
            <a:spLocks noChangeArrowheads="1"/>
          </p:cNvSpPr>
          <p:nvPr/>
        </p:nvSpPr>
        <p:spPr bwMode="auto">
          <a:xfrm>
            <a:off x="1066800" y="2133600"/>
            <a:ext cx="2312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Initial Data Items</a:t>
            </a:r>
          </a:p>
        </p:txBody>
      </p:sp>
      <p:sp>
        <p:nvSpPr>
          <p:cNvPr id="18" name="Oval 55"/>
          <p:cNvSpPr>
            <a:spLocks noChangeArrowheads="1"/>
          </p:cNvSpPr>
          <p:nvPr/>
        </p:nvSpPr>
        <p:spPr bwMode="auto">
          <a:xfrm>
            <a:off x="7894638" y="3408363"/>
            <a:ext cx="381000" cy="457200"/>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Rectangle 56"/>
          <p:cNvSpPr>
            <a:spLocks noChangeArrowheads="1"/>
          </p:cNvSpPr>
          <p:nvPr/>
        </p:nvSpPr>
        <p:spPr bwMode="auto">
          <a:xfrm>
            <a:off x="7848600" y="2667000"/>
            <a:ext cx="457200" cy="4572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Rectangle 57"/>
          <p:cNvSpPr>
            <a:spLocks noChangeArrowheads="1"/>
          </p:cNvSpPr>
          <p:nvPr/>
        </p:nvSpPr>
        <p:spPr bwMode="auto">
          <a:xfrm>
            <a:off x="5029200" y="3429000"/>
            <a:ext cx="457200" cy="4572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Rectangle 59"/>
          <p:cNvSpPr>
            <a:spLocks noChangeArrowheads="1"/>
          </p:cNvSpPr>
          <p:nvPr/>
        </p:nvSpPr>
        <p:spPr bwMode="auto">
          <a:xfrm>
            <a:off x="6858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r>
              <a:rPr lang="en-US" altLang="zh-CN" sz="4400">
                <a:solidFill>
                  <a:schemeClr val="tx2"/>
                </a:solidFill>
                <a:ea typeface="宋体" panose="02010600030101010101" pitchFamily="2" charset="-122"/>
              </a:rPr>
              <a:t>Hierarchical Clustering</a:t>
            </a:r>
          </a:p>
        </p:txBody>
      </p:sp>
      <p:sp>
        <p:nvSpPr>
          <p:cNvPr id="22" name="Text Box 60"/>
          <p:cNvSpPr txBox="1">
            <a:spLocks noChangeArrowheads="1"/>
          </p:cNvSpPr>
          <p:nvPr/>
        </p:nvSpPr>
        <p:spPr bwMode="auto">
          <a:xfrm>
            <a:off x="3332163" y="1219200"/>
            <a:ext cx="254589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800" i="1" dirty="0">
                <a:ea typeface="Gulim" panose="020B0600000101010101" pitchFamily="34" charset="-127"/>
              </a:rPr>
              <a:t>Single Linkage</a:t>
            </a:r>
          </a:p>
        </p:txBody>
      </p:sp>
    </p:spTree>
    <p:extLst>
      <p:ext uri="{BB962C8B-B14F-4D97-AF65-F5344CB8AC3E}">
        <p14:creationId xmlns:p14="http://schemas.microsoft.com/office/powerpoint/2010/main" val="674911582"/>
      </p:ext>
    </p:extLst>
  </p:cSld>
  <p:clrMapOvr>
    <a:masterClrMapping/>
  </p:clrMapOvr>
  <p:transition spd="med">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BC3AD09-32A1-493C-99FC-4427E2011D68}" type="slidenum">
              <a:rPr lang="en-US" altLang="zh-CN" smtClean="0"/>
              <a:pPr>
                <a:defRPr/>
              </a:pPr>
              <a:t>74</a:t>
            </a:fld>
            <a:endParaRPr lang="en-US" altLang="zh-CN"/>
          </a:p>
        </p:txBody>
      </p:sp>
      <p:sp>
        <p:nvSpPr>
          <p:cNvPr id="3" name="Text Box 53"/>
          <p:cNvSpPr txBox="1">
            <a:spLocks noChangeArrowheads="1"/>
          </p:cNvSpPr>
          <p:nvPr/>
        </p:nvSpPr>
        <p:spPr bwMode="auto">
          <a:xfrm>
            <a:off x="1066800" y="2133600"/>
            <a:ext cx="2265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ea typeface="Gulim" panose="020B0600000101010101" pitchFamily="34" charset="-127"/>
              </a:rPr>
              <a:t>Current  Clusters</a:t>
            </a:r>
          </a:p>
        </p:txBody>
      </p:sp>
      <p:sp>
        <p:nvSpPr>
          <p:cNvPr id="5" name="Rectangle 61"/>
          <p:cNvSpPr>
            <a:spLocks noChangeArrowheads="1"/>
          </p:cNvSpPr>
          <p:nvPr/>
        </p:nvSpPr>
        <p:spPr bwMode="auto">
          <a:xfrm>
            <a:off x="6858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r>
              <a:rPr lang="en-US" altLang="ko-KR" sz="4400">
                <a:solidFill>
                  <a:schemeClr val="tx2"/>
                </a:solidFill>
                <a:ea typeface="Gulim" panose="020B0600000101010101" pitchFamily="34" charset="-127"/>
              </a:rPr>
              <a:t>Hierarchical Clustering</a:t>
            </a:r>
          </a:p>
        </p:txBody>
      </p:sp>
      <p:graphicFrame>
        <p:nvGraphicFramePr>
          <p:cNvPr id="6" name="Group 62"/>
          <p:cNvGraphicFramePr>
            <a:graphicFrameLocks noGrp="1"/>
          </p:cNvGraphicFramePr>
          <p:nvPr/>
        </p:nvGraphicFramePr>
        <p:xfrm>
          <a:off x="4876800" y="2590800"/>
          <a:ext cx="3581400" cy="3352802"/>
        </p:xfrm>
        <a:graphic>
          <a:graphicData uri="http://schemas.openxmlformats.org/drawingml/2006/table">
            <a:tbl>
              <a:tblPr/>
              <a:tblGrid>
                <a:gridCol w="715963">
                  <a:extLst>
                    <a:ext uri="{9D8B030D-6E8A-4147-A177-3AD203B41FA5}">
                      <a16:colId xmlns:a16="http://schemas.microsoft.com/office/drawing/2014/main" val="20000"/>
                    </a:ext>
                  </a:extLst>
                </a:gridCol>
                <a:gridCol w="717550">
                  <a:extLst>
                    <a:ext uri="{9D8B030D-6E8A-4147-A177-3AD203B41FA5}">
                      <a16:colId xmlns:a16="http://schemas.microsoft.com/office/drawing/2014/main" val="20001"/>
                    </a:ext>
                  </a:extLst>
                </a:gridCol>
                <a:gridCol w="714375">
                  <a:extLst>
                    <a:ext uri="{9D8B030D-6E8A-4147-A177-3AD203B41FA5}">
                      <a16:colId xmlns:a16="http://schemas.microsoft.com/office/drawing/2014/main" val="20002"/>
                    </a:ext>
                  </a:extLst>
                </a:gridCol>
                <a:gridCol w="717550">
                  <a:extLst>
                    <a:ext uri="{9D8B030D-6E8A-4147-A177-3AD203B41FA5}">
                      <a16:colId xmlns:a16="http://schemas.microsoft.com/office/drawing/2014/main" val="20003"/>
                    </a:ext>
                  </a:extLst>
                </a:gridCol>
                <a:gridCol w="715962">
                  <a:extLst>
                    <a:ext uri="{9D8B030D-6E8A-4147-A177-3AD203B41FA5}">
                      <a16:colId xmlns:a16="http://schemas.microsoft.com/office/drawing/2014/main" val="20004"/>
                    </a:ext>
                  </a:extLst>
                </a:gridCol>
              </a:tblGrid>
              <a:tr h="7620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2400" b="0" i="0" u="none" strike="noStrike" cap="none" normalizeH="0" baseline="0">
                          <a:ln>
                            <a:noFill/>
                          </a:ln>
                          <a:solidFill>
                            <a:schemeClr val="tx1"/>
                          </a:solidFill>
                          <a:effectLst/>
                          <a:latin typeface="Times New Roman" panose="02020603050405020304" pitchFamily="18" charset="0"/>
                          <a:ea typeface="Gulim" panose="020B0600000101010101" pitchFamily="34" charset="-127"/>
                        </a:rPr>
                        <a:t>Dist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92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61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92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61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rPr>
                        <a:t>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Text Box 100"/>
          <p:cNvSpPr txBox="1">
            <a:spLocks noChangeArrowheads="1"/>
          </p:cNvSpPr>
          <p:nvPr/>
        </p:nvSpPr>
        <p:spPr bwMode="auto">
          <a:xfrm>
            <a:off x="5715000" y="2133600"/>
            <a:ext cx="2154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ea typeface="Gulim" panose="020B0600000101010101" pitchFamily="34" charset="-127"/>
              </a:rPr>
              <a:t>Distance Matrix</a:t>
            </a:r>
          </a:p>
        </p:txBody>
      </p:sp>
      <p:sp>
        <p:nvSpPr>
          <p:cNvPr id="8" name="Oval 101"/>
          <p:cNvSpPr>
            <a:spLocks noChangeArrowheads="1"/>
          </p:cNvSpPr>
          <p:nvPr/>
        </p:nvSpPr>
        <p:spPr bwMode="auto">
          <a:xfrm>
            <a:off x="7894638" y="3408363"/>
            <a:ext cx="381000" cy="457200"/>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102"/>
          <p:cNvSpPr>
            <a:spLocks noChangeArrowheads="1"/>
          </p:cNvSpPr>
          <p:nvPr/>
        </p:nvSpPr>
        <p:spPr bwMode="auto">
          <a:xfrm>
            <a:off x="7848600" y="2667000"/>
            <a:ext cx="457200" cy="4572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103"/>
          <p:cNvSpPr>
            <a:spLocks noChangeArrowheads="1"/>
          </p:cNvSpPr>
          <p:nvPr/>
        </p:nvSpPr>
        <p:spPr bwMode="auto">
          <a:xfrm>
            <a:off x="5029200" y="3429000"/>
            <a:ext cx="457200" cy="4572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 name="Group 104"/>
          <p:cNvGrpSpPr>
            <a:grpSpLocks/>
          </p:cNvGrpSpPr>
          <p:nvPr/>
        </p:nvGrpSpPr>
        <p:grpSpPr bwMode="auto">
          <a:xfrm>
            <a:off x="685800" y="5257800"/>
            <a:ext cx="685800" cy="685800"/>
            <a:chOff x="816" y="1632"/>
            <a:chExt cx="432" cy="432"/>
          </a:xfrm>
        </p:grpSpPr>
        <p:sp>
          <p:nvSpPr>
            <p:cNvPr id="12" name="Oval 105"/>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Text Box 106"/>
            <p:cNvSpPr txBox="1">
              <a:spLocks noChangeArrowheads="1"/>
            </p:cNvSpPr>
            <p:nvPr/>
          </p:nvSpPr>
          <p:spPr bwMode="auto">
            <a:xfrm>
              <a:off x="912" y="168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ea typeface="Gulim" panose="020B0600000101010101" pitchFamily="34" charset="-127"/>
                </a:rPr>
                <a:t>A</a:t>
              </a:r>
            </a:p>
          </p:txBody>
        </p:sp>
      </p:grpSp>
      <p:grpSp>
        <p:nvGrpSpPr>
          <p:cNvPr id="14" name="Group 107"/>
          <p:cNvGrpSpPr>
            <a:grpSpLocks/>
          </p:cNvGrpSpPr>
          <p:nvPr/>
        </p:nvGrpSpPr>
        <p:grpSpPr bwMode="auto">
          <a:xfrm>
            <a:off x="2667000" y="5257800"/>
            <a:ext cx="685800" cy="685800"/>
            <a:chOff x="816" y="1632"/>
            <a:chExt cx="432" cy="432"/>
          </a:xfrm>
        </p:grpSpPr>
        <p:sp>
          <p:nvSpPr>
            <p:cNvPr id="15" name="Oval 108"/>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Text Box 109"/>
            <p:cNvSpPr txBox="1">
              <a:spLocks noChangeArrowheads="1"/>
            </p:cNvSpPr>
            <p:nvPr/>
          </p:nvSpPr>
          <p:spPr bwMode="auto">
            <a:xfrm>
              <a:off x="912" y="168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ea typeface="Gulim" panose="020B0600000101010101" pitchFamily="34" charset="-127"/>
                </a:rPr>
                <a:t>B</a:t>
              </a:r>
            </a:p>
          </p:txBody>
        </p:sp>
      </p:grpSp>
      <p:grpSp>
        <p:nvGrpSpPr>
          <p:cNvPr id="17" name="Group 110"/>
          <p:cNvGrpSpPr>
            <a:grpSpLocks/>
          </p:cNvGrpSpPr>
          <p:nvPr/>
        </p:nvGrpSpPr>
        <p:grpSpPr bwMode="auto">
          <a:xfrm>
            <a:off x="3657600" y="5257800"/>
            <a:ext cx="685800" cy="685800"/>
            <a:chOff x="816" y="1632"/>
            <a:chExt cx="432" cy="432"/>
          </a:xfrm>
        </p:grpSpPr>
        <p:sp>
          <p:nvSpPr>
            <p:cNvPr id="18" name="Oval 111"/>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Text Box 112"/>
            <p:cNvSpPr txBox="1">
              <a:spLocks noChangeArrowheads="1"/>
            </p:cNvSpPr>
            <p:nvPr/>
          </p:nvSpPr>
          <p:spPr bwMode="auto">
            <a:xfrm>
              <a:off x="912" y="168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ea typeface="Gulim" panose="020B0600000101010101" pitchFamily="34" charset="-127"/>
                </a:rPr>
                <a:t>C</a:t>
              </a:r>
            </a:p>
          </p:txBody>
        </p:sp>
      </p:grpSp>
      <p:grpSp>
        <p:nvGrpSpPr>
          <p:cNvPr id="20" name="Group 113"/>
          <p:cNvGrpSpPr>
            <a:grpSpLocks/>
          </p:cNvGrpSpPr>
          <p:nvPr/>
        </p:nvGrpSpPr>
        <p:grpSpPr bwMode="auto">
          <a:xfrm>
            <a:off x="1676400" y="5257800"/>
            <a:ext cx="685800" cy="685800"/>
            <a:chOff x="816" y="1632"/>
            <a:chExt cx="432" cy="432"/>
          </a:xfrm>
        </p:grpSpPr>
        <p:sp>
          <p:nvSpPr>
            <p:cNvPr id="21" name="Oval 114"/>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Text Box 115"/>
            <p:cNvSpPr txBox="1">
              <a:spLocks noChangeArrowheads="1"/>
            </p:cNvSpPr>
            <p:nvPr/>
          </p:nvSpPr>
          <p:spPr bwMode="auto">
            <a:xfrm>
              <a:off x="912" y="168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ea typeface="Gulim" panose="020B0600000101010101" pitchFamily="34" charset="-127"/>
                </a:rPr>
                <a:t>D</a:t>
              </a:r>
            </a:p>
          </p:txBody>
        </p:sp>
      </p:grpSp>
      <p:sp>
        <p:nvSpPr>
          <p:cNvPr id="23" name="Line 116"/>
          <p:cNvSpPr>
            <a:spLocks noChangeShapeType="1"/>
          </p:cNvSpPr>
          <p:nvPr/>
        </p:nvSpPr>
        <p:spPr bwMode="auto">
          <a:xfrm flipV="1">
            <a:off x="1017588" y="4979988"/>
            <a:ext cx="0" cy="282575"/>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117"/>
          <p:cNvSpPr>
            <a:spLocks noChangeShapeType="1"/>
          </p:cNvSpPr>
          <p:nvPr/>
        </p:nvSpPr>
        <p:spPr bwMode="auto">
          <a:xfrm>
            <a:off x="1019175" y="4976813"/>
            <a:ext cx="9906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118"/>
          <p:cNvSpPr>
            <a:spLocks noChangeShapeType="1"/>
          </p:cNvSpPr>
          <p:nvPr/>
        </p:nvSpPr>
        <p:spPr bwMode="auto">
          <a:xfrm>
            <a:off x="2020888" y="4981575"/>
            <a:ext cx="0" cy="27146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119"/>
          <p:cNvSpPr>
            <a:spLocks noChangeShapeType="1"/>
          </p:cNvSpPr>
          <p:nvPr/>
        </p:nvSpPr>
        <p:spPr bwMode="auto">
          <a:xfrm>
            <a:off x="152400" y="5257800"/>
            <a:ext cx="53340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120"/>
          <p:cNvSpPr>
            <a:spLocks noChangeShapeType="1"/>
          </p:cNvSpPr>
          <p:nvPr/>
        </p:nvSpPr>
        <p:spPr bwMode="auto">
          <a:xfrm>
            <a:off x="152400" y="4972050"/>
            <a:ext cx="53340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Text Box 121"/>
          <p:cNvSpPr txBox="1">
            <a:spLocks noChangeArrowheads="1"/>
          </p:cNvSpPr>
          <p:nvPr/>
        </p:nvSpPr>
        <p:spPr bwMode="auto">
          <a:xfrm>
            <a:off x="228600" y="4953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ko-KR" altLang="en-US" sz="1400">
                <a:ea typeface="Gulim" panose="020B0600000101010101" pitchFamily="34" charset="-127"/>
              </a:rPr>
              <a:t>2</a:t>
            </a:r>
          </a:p>
        </p:txBody>
      </p:sp>
      <p:sp>
        <p:nvSpPr>
          <p:cNvPr id="29" name="Line 122"/>
          <p:cNvSpPr>
            <a:spLocks noChangeShapeType="1"/>
          </p:cNvSpPr>
          <p:nvPr/>
        </p:nvSpPr>
        <p:spPr bwMode="auto">
          <a:xfrm flipV="1">
            <a:off x="457200" y="4953000"/>
            <a:ext cx="0" cy="304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Text Box 60"/>
          <p:cNvSpPr txBox="1">
            <a:spLocks noChangeArrowheads="1"/>
          </p:cNvSpPr>
          <p:nvPr/>
        </p:nvSpPr>
        <p:spPr bwMode="auto">
          <a:xfrm>
            <a:off x="3332163" y="1219200"/>
            <a:ext cx="254589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800" i="1" dirty="0">
                <a:ea typeface="Gulim" panose="020B0600000101010101" pitchFamily="34" charset="-127"/>
              </a:rPr>
              <a:t>Single Linkage</a:t>
            </a:r>
          </a:p>
        </p:txBody>
      </p:sp>
    </p:spTree>
    <p:extLst>
      <p:ext uri="{BB962C8B-B14F-4D97-AF65-F5344CB8AC3E}">
        <p14:creationId xmlns:p14="http://schemas.microsoft.com/office/powerpoint/2010/main" val="3272335649"/>
      </p:ext>
    </p:extLst>
  </p:cSld>
  <p:clrMapOvr>
    <a:masterClrMapping/>
  </p:clrMapOvr>
  <p:transition spd="med">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BC3AD09-32A1-493C-99FC-4427E2011D68}" type="slidenum">
              <a:rPr lang="en-US" altLang="zh-CN" smtClean="0"/>
              <a:pPr>
                <a:defRPr/>
              </a:pPr>
              <a:t>75</a:t>
            </a:fld>
            <a:endParaRPr lang="en-US" altLang="zh-CN"/>
          </a:p>
        </p:txBody>
      </p:sp>
      <p:graphicFrame>
        <p:nvGraphicFramePr>
          <p:cNvPr id="3" name="Group 14"/>
          <p:cNvGraphicFramePr>
            <a:graphicFrameLocks noGrp="1"/>
          </p:cNvGraphicFramePr>
          <p:nvPr/>
        </p:nvGraphicFramePr>
        <p:xfrm>
          <a:off x="4876800" y="2590800"/>
          <a:ext cx="3581400" cy="3352802"/>
        </p:xfrm>
        <a:graphic>
          <a:graphicData uri="http://schemas.openxmlformats.org/drawingml/2006/table">
            <a:tbl>
              <a:tblPr/>
              <a:tblGrid>
                <a:gridCol w="715963">
                  <a:extLst>
                    <a:ext uri="{9D8B030D-6E8A-4147-A177-3AD203B41FA5}">
                      <a16:colId xmlns:a16="http://schemas.microsoft.com/office/drawing/2014/main" val="20000"/>
                    </a:ext>
                  </a:extLst>
                </a:gridCol>
                <a:gridCol w="717550">
                  <a:extLst>
                    <a:ext uri="{9D8B030D-6E8A-4147-A177-3AD203B41FA5}">
                      <a16:colId xmlns:a16="http://schemas.microsoft.com/office/drawing/2014/main" val="20001"/>
                    </a:ext>
                  </a:extLst>
                </a:gridCol>
                <a:gridCol w="714375">
                  <a:extLst>
                    <a:ext uri="{9D8B030D-6E8A-4147-A177-3AD203B41FA5}">
                      <a16:colId xmlns:a16="http://schemas.microsoft.com/office/drawing/2014/main" val="20002"/>
                    </a:ext>
                  </a:extLst>
                </a:gridCol>
                <a:gridCol w="717550">
                  <a:extLst>
                    <a:ext uri="{9D8B030D-6E8A-4147-A177-3AD203B41FA5}">
                      <a16:colId xmlns:a16="http://schemas.microsoft.com/office/drawing/2014/main" val="20003"/>
                    </a:ext>
                  </a:extLst>
                </a:gridCol>
                <a:gridCol w="715962">
                  <a:extLst>
                    <a:ext uri="{9D8B030D-6E8A-4147-A177-3AD203B41FA5}">
                      <a16:colId xmlns:a16="http://schemas.microsoft.com/office/drawing/2014/main" val="20004"/>
                    </a:ext>
                  </a:extLst>
                </a:gridCol>
              </a:tblGrid>
              <a:tr h="7620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2400" b="0" i="0" u="none" strike="noStrike" cap="none" normalizeH="0" baseline="0">
                          <a:ln>
                            <a:noFill/>
                          </a:ln>
                          <a:solidFill>
                            <a:schemeClr val="tx1"/>
                          </a:solidFill>
                          <a:effectLst/>
                          <a:latin typeface="Times New Roman" panose="02020603050405020304" pitchFamily="18" charset="0"/>
                          <a:ea typeface="Gulim" panose="020B0600000101010101" pitchFamily="34" charset="-127"/>
                        </a:rPr>
                        <a:t>Dist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rPr>
                        <a:t>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92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rPr>
                        <a:t>AD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61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92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61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Text Box 53"/>
          <p:cNvSpPr txBox="1">
            <a:spLocks noChangeArrowheads="1"/>
          </p:cNvSpPr>
          <p:nvPr/>
        </p:nvSpPr>
        <p:spPr bwMode="auto">
          <a:xfrm>
            <a:off x="5715000" y="2133600"/>
            <a:ext cx="2154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ea typeface="Gulim" panose="020B0600000101010101" pitchFamily="34" charset="-127"/>
              </a:rPr>
              <a:t>Distance Matrix</a:t>
            </a:r>
          </a:p>
        </p:txBody>
      </p:sp>
      <p:sp>
        <p:nvSpPr>
          <p:cNvPr id="5" name="Text Box 54"/>
          <p:cNvSpPr txBox="1">
            <a:spLocks noChangeArrowheads="1"/>
          </p:cNvSpPr>
          <p:nvPr/>
        </p:nvSpPr>
        <p:spPr bwMode="auto">
          <a:xfrm>
            <a:off x="1066800" y="2133600"/>
            <a:ext cx="2265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ea typeface="Gulim" panose="020B0600000101010101" pitchFamily="34" charset="-127"/>
              </a:rPr>
              <a:t>Current  Clusters</a:t>
            </a:r>
          </a:p>
        </p:txBody>
      </p:sp>
      <p:sp>
        <p:nvSpPr>
          <p:cNvPr id="6" name="Text Box 58"/>
          <p:cNvSpPr txBox="1">
            <a:spLocks noChangeArrowheads="1"/>
          </p:cNvSpPr>
          <p:nvPr/>
        </p:nvSpPr>
        <p:spPr bwMode="auto">
          <a:xfrm>
            <a:off x="3332163" y="1219200"/>
            <a:ext cx="2001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i="1">
                <a:ea typeface="Gulim" panose="020B0600000101010101" pitchFamily="34" charset="-127"/>
              </a:rPr>
              <a:t>Single Linkage</a:t>
            </a:r>
          </a:p>
        </p:txBody>
      </p:sp>
      <p:sp>
        <p:nvSpPr>
          <p:cNvPr id="7" name="Rectangle 59"/>
          <p:cNvSpPr>
            <a:spLocks noChangeArrowheads="1"/>
          </p:cNvSpPr>
          <p:nvPr/>
        </p:nvSpPr>
        <p:spPr bwMode="auto">
          <a:xfrm>
            <a:off x="6858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r>
              <a:rPr lang="en-US" altLang="ko-KR" sz="4400">
                <a:solidFill>
                  <a:schemeClr val="tx2"/>
                </a:solidFill>
                <a:ea typeface="Gulim" panose="020B0600000101010101" pitchFamily="34" charset="-127"/>
              </a:rPr>
              <a:t>Hierarchical Clustering</a:t>
            </a:r>
          </a:p>
        </p:txBody>
      </p:sp>
      <p:grpSp>
        <p:nvGrpSpPr>
          <p:cNvPr id="8" name="Group 64"/>
          <p:cNvGrpSpPr>
            <a:grpSpLocks/>
          </p:cNvGrpSpPr>
          <p:nvPr/>
        </p:nvGrpSpPr>
        <p:grpSpPr bwMode="auto">
          <a:xfrm>
            <a:off x="685800" y="5257800"/>
            <a:ext cx="685800" cy="685800"/>
            <a:chOff x="816" y="1632"/>
            <a:chExt cx="432" cy="432"/>
          </a:xfrm>
        </p:grpSpPr>
        <p:sp>
          <p:nvSpPr>
            <p:cNvPr id="9" name="Oval 65"/>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Text Box 66"/>
            <p:cNvSpPr txBox="1">
              <a:spLocks noChangeArrowheads="1"/>
            </p:cNvSpPr>
            <p:nvPr/>
          </p:nvSpPr>
          <p:spPr bwMode="auto">
            <a:xfrm>
              <a:off x="912" y="168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ea typeface="Gulim" panose="020B0600000101010101" pitchFamily="34" charset="-127"/>
                </a:rPr>
                <a:t>A</a:t>
              </a:r>
            </a:p>
          </p:txBody>
        </p:sp>
      </p:grpSp>
      <p:grpSp>
        <p:nvGrpSpPr>
          <p:cNvPr id="11" name="Group 67"/>
          <p:cNvGrpSpPr>
            <a:grpSpLocks/>
          </p:cNvGrpSpPr>
          <p:nvPr/>
        </p:nvGrpSpPr>
        <p:grpSpPr bwMode="auto">
          <a:xfrm>
            <a:off x="2667000" y="5257800"/>
            <a:ext cx="685800" cy="685800"/>
            <a:chOff x="816" y="1632"/>
            <a:chExt cx="432" cy="432"/>
          </a:xfrm>
        </p:grpSpPr>
        <p:sp>
          <p:nvSpPr>
            <p:cNvPr id="12" name="Oval 68"/>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Text Box 69"/>
            <p:cNvSpPr txBox="1">
              <a:spLocks noChangeArrowheads="1"/>
            </p:cNvSpPr>
            <p:nvPr/>
          </p:nvSpPr>
          <p:spPr bwMode="auto">
            <a:xfrm>
              <a:off x="912" y="168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ea typeface="Gulim" panose="020B0600000101010101" pitchFamily="34" charset="-127"/>
                </a:rPr>
                <a:t>B</a:t>
              </a:r>
            </a:p>
          </p:txBody>
        </p:sp>
      </p:grpSp>
      <p:grpSp>
        <p:nvGrpSpPr>
          <p:cNvPr id="14" name="Group 70"/>
          <p:cNvGrpSpPr>
            <a:grpSpLocks/>
          </p:cNvGrpSpPr>
          <p:nvPr/>
        </p:nvGrpSpPr>
        <p:grpSpPr bwMode="auto">
          <a:xfrm>
            <a:off x="3657600" y="5257800"/>
            <a:ext cx="685800" cy="685800"/>
            <a:chOff x="816" y="1632"/>
            <a:chExt cx="432" cy="432"/>
          </a:xfrm>
        </p:grpSpPr>
        <p:sp>
          <p:nvSpPr>
            <p:cNvPr id="15" name="Oval 71"/>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Text Box 72"/>
            <p:cNvSpPr txBox="1">
              <a:spLocks noChangeArrowheads="1"/>
            </p:cNvSpPr>
            <p:nvPr/>
          </p:nvSpPr>
          <p:spPr bwMode="auto">
            <a:xfrm>
              <a:off x="912" y="168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ea typeface="Gulim" panose="020B0600000101010101" pitchFamily="34" charset="-127"/>
                </a:rPr>
                <a:t>C</a:t>
              </a:r>
            </a:p>
          </p:txBody>
        </p:sp>
      </p:grpSp>
      <p:grpSp>
        <p:nvGrpSpPr>
          <p:cNvPr id="17" name="Group 73"/>
          <p:cNvGrpSpPr>
            <a:grpSpLocks/>
          </p:cNvGrpSpPr>
          <p:nvPr/>
        </p:nvGrpSpPr>
        <p:grpSpPr bwMode="auto">
          <a:xfrm>
            <a:off x="1676400" y="5257800"/>
            <a:ext cx="685800" cy="685800"/>
            <a:chOff x="816" y="1632"/>
            <a:chExt cx="432" cy="432"/>
          </a:xfrm>
        </p:grpSpPr>
        <p:sp>
          <p:nvSpPr>
            <p:cNvPr id="18" name="Oval 74"/>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Text Box 75"/>
            <p:cNvSpPr txBox="1">
              <a:spLocks noChangeArrowheads="1"/>
            </p:cNvSpPr>
            <p:nvPr/>
          </p:nvSpPr>
          <p:spPr bwMode="auto">
            <a:xfrm>
              <a:off x="912" y="168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ea typeface="Gulim" panose="020B0600000101010101" pitchFamily="34" charset="-127"/>
                </a:rPr>
                <a:t>D</a:t>
              </a:r>
            </a:p>
          </p:txBody>
        </p:sp>
      </p:grpSp>
      <p:sp>
        <p:nvSpPr>
          <p:cNvPr id="20" name="Line 76"/>
          <p:cNvSpPr>
            <a:spLocks noChangeShapeType="1"/>
          </p:cNvSpPr>
          <p:nvPr/>
        </p:nvSpPr>
        <p:spPr bwMode="auto">
          <a:xfrm flipV="1">
            <a:off x="1017588" y="4979988"/>
            <a:ext cx="0" cy="282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77"/>
          <p:cNvSpPr>
            <a:spLocks noChangeShapeType="1"/>
          </p:cNvSpPr>
          <p:nvPr/>
        </p:nvSpPr>
        <p:spPr bwMode="auto">
          <a:xfrm>
            <a:off x="1019175" y="4976813"/>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8"/>
          <p:cNvSpPr>
            <a:spLocks noChangeShapeType="1"/>
          </p:cNvSpPr>
          <p:nvPr/>
        </p:nvSpPr>
        <p:spPr bwMode="auto">
          <a:xfrm>
            <a:off x="2020888" y="4981575"/>
            <a:ext cx="0" cy="271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246720131"/>
      </p:ext>
    </p:extLst>
  </p:cSld>
  <p:clrMapOvr>
    <a:masterClrMapping/>
  </p:clrMapOvr>
  <p:transition spd="med">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BC3AD09-32A1-493C-99FC-4427E2011D68}" type="slidenum">
              <a:rPr lang="en-US" altLang="zh-CN" smtClean="0"/>
              <a:pPr>
                <a:defRPr/>
              </a:pPr>
              <a:t>76</a:t>
            </a:fld>
            <a:endParaRPr lang="en-US" altLang="zh-CN"/>
          </a:p>
        </p:txBody>
      </p:sp>
      <p:grpSp>
        <p:nvGrpSpPr>
          <p:cNvPr id="3" name="Group 2"/>
          <p:cNvGrpSpPr>
            <a:grpSpLocks/>
          </p:cNvGrpSpPr>
          <p:nvPr/>
        </p:nvGrpSpPr>
        <p:grpSpPr bwMode="auto">
          <a:xfrm>
            <a:off x="685800" y="5257800"/>
            <a:ext cx="685800" cy="685800"/>
            <a:chOff x="816" y="1632"/>
            <a:chExt cx="432" cy="432"/>
          </a:xfrm>
        </p:grpSpPr>
        <p:sp>
          <p:nvSpPr>
            <p:cNvPr id="4" name="Oval 3"/>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Text Box 4"/>
            <p:cNvSpPr txBox="1">
              <a:spLocks noChangeArrowheads="1"/>
            </p:cNvSpPr>
            <p:nvPr/>
          </p:nvSpPr>
          <p:spPr bwMode="auto">
            <a:xfrm>
              <a:off x="912" y="168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A</a:t>
              </a:r>
            </a:p>
          </p:txBody>
        </p:sp>
      </p:grpSp>
      <p:grpSp>
        <p:nvGrpSpPr>
          <p:cNvPr id="6" name="Group 5"/>
          <p:cNvGrpSpPr>
            <a:grpSpLocks/>
          </p:cNvGrpSpPr>
          <p:nvPr/>
        </p:nvGrpSpPr>
        <p:grpSpPr bwMode="auto">
          <a:xfrm>
            <a:off x="2667000" y="5257800"/>
            <a:ext cx="685800" cy="685800"/>
            <a:chOff x="816" y="1632"/>
            <a:chExt cx="432" cy="432"/>
          </a:xfrm>
        </p:grpSpPr>
        <p:sp>
          <p:nvSpPr>
            <p:cNvPr id="7" name="Oval 6"/>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Text Box 7"/>
            <p:cNvSpPr txBox="1">
              <a:spLocks noChangeArrowheads="1"/>
            </p:cNvSpPr>
            <p:nvPr/>
          </p:nvSpPr>
          <p:spPr bwMode="auto">
            <a:xfrm>
              <a:off x="912" y="168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B</a:t>
              </a:r>
            </a:p>
          </p:txBody>
        </p:sp>
      </p:grpSp>
      <p:grpSp>
        <p:nvGrpSpPr>
          <p:cNvPr id="9" name="Group 8"/>
          <p:cNvGrpSpPr>
            <a:grpSpLocks/>
          </p:cNvGrpSpPr>
          <p:nvPr/>
        </p:nvGrpSpPr>
        <p:grpSpPr bwMode="auto">
          <a:xfrm>
            <a:off x="3657600" y="5257800"/>
            <a:ext cx="685800" cy="685800"/>
            <a:chOff x="816" y="1632"/>
            <a:chExt cx="432" cy="432"/>
          </a:xfrm>
        </p:grpSpPr>
        <p:sp>
          <p:nvSpPr>
            <p:cNvPr id="10" name="Oval 9"/>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10"/>
            <p:cNvSpPr txBox="1">
              <a:spLocks noChangeArrowheads="1"/>
            </p:cNvSpPr>
            <p:nvPr/>
          </p:nvSpPr>
          <p:spPr bwMode="auto">
            <a:xfrm>
              <a:off x="912" y="168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C</a:t>
              </a:r>
            </a:p>
          </p:txBody>
        </p:sp>
      </p:grpSp>
      <p:grpSp>
        <p:nvGrpSpPr>
          <p:cNvPr id="12" name="Group 11"/>
          <p:cNvGrpSpPr>
            <a:grpSpLocks/>
          </p:cNvGrpSpPr>
          <p:nvPr/>
        </p:nvGrpSpPr>
        <p:grpSpPr bwMode="auto">
          <a:xfrm>
            <a:off x="1676400" y="5257800"/>
            <a:ext cx="685800" cy="685800"/>
            <a:chOff x="816" y="1632"/>
            <a:chExt cx="432" cy="432"/>
          </a:xfrm>
        </p:grpSpPr>
        <p:sp>
          <p:nvSpPr>
            <p:cNvPr id="13" name="Oval 12"/>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13"/>
            <p:cNvSpPr txBox="1">
              <a:spLocks noChangeArrowheads="1"/>
            </p:cNvSpPr>
            <p:nvPr/>
          </p:nvSpPr>
          <p:spPr bwMode="auto">
            <a:xfrm>
              <a:off x="912" y="168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D</a:t>
              </a:r>
            </a:p>
          </p:txBody>
        </p:sp>
      </p:grpSp>
      <p:graphicFrame>
        <p:nvGraphicFramePr>
          <p:cNvPr id="15" name="Group 14"/>
          <p:cNvGraphicFramePr>
            <a:graphicFrameLocks noGrp="1"/>
          </p:cNvGraphicFramePr>
          <p:nvPr/>
        </p:nvGraphicFramePr>
        <p:xfrm>
          <a:off x="4876800" y="2590800"/>
          <a:ext cx="3581400" cy="3352802"/>
        </p:xfrm>
        <a:graphic>
          <a:graphicData uri="http://schemas.openxmlformats.org/drawingml/2006/table">
            <a:tbl>
              <a:tblPr/>
              <a:tblGrid>
                <a:gridCol w="715963">
                  <a:extLst>
                    <a:ext uri="{9D8B030D-6E8A-4147-A177-3AD203B41FA5}">
                      <a16:colId xmlns:a16="http://schemas.microsoft.com/office/drawing/2014/main" val="20000"/>
                    </a:ext>
                  </a:extLst>
                </a:gridCol>
                <a:gridCol w="717550">
                  <a:extLst>
                    <a:ext uri="{9D8B030D-6E8A-4147-A177-3AD203B41FA5}">
                      <a16:colId xmlns:a16="http://schemas.microsoft.com/office/drawing/2014/main" val="20001"/>
                    </a:ext>
                  </a:extLst>
                </a:gridCol>
                <a:gridCol w="714375">
                  <a:extLst>
                    <a:ext uri="{9D8B030D-6E8A-4147-A177-3AD203B41FA5}">
                      <a16:colId xmlns:a16="http://schemas.microsoft.com/office/drawing/2014/main" val="20002"/>
                    </a:ext>
                  </a:extLst>
                </a:gridCol>
                <a:gridCol w="717550">
                  <a:extLst>
                    <a:ext uri="{9D8B030D-6E8A-4147-A177-3AD203B41FA5}">
                      <a16:colId xmlns:a16="http://schemas.microsoft.com/office/drawing/2014/main" val="20003"/>
                    </a:ext>
                  </a:extLst>
                </a:gridCol>
                <a:gridCol w="715962">
                  <a:extLst>
                    <a:ext uri="{9D8B030D-6E8A-4147-A177-3AD203B41FA5}">
                      <a16:colId xmlns:a16="http://schemas.microsoft.com/office/drawing/2014/main" val="20004"/>
                    </a:ext>
                  </a:extLst>
                </a:gridCol>
              </a:tblGrid>
              <a:tr h="7620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Dist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92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61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92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61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6" name="Text Box 53"/>
          <p:cNvSpPr txBox="1">
            <a:spLocks noChangeArrowheads="1"/>
          </p:cNvSpPr>
          <p:nvPr/>
        </p:nvSpPr>
        <p:spPr bwMode="auto">
          <a:xfrm>
            <a:off x="5715000" y="2133600"/>
            <a:ext cx="2154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Distance Matrix</a:t>
            </a:r>
          </a:p>
        </p:txBody>
      </p:sp>
      <p:sp>
        <p:nvSpPr>
          <p:cNvPr id="17" name="Text Box 54"/>
          <p:cNvSpPr txBox="1">
            <a:spLocks noChangeArrowheads="1"/>
          </p:cNvSpPr>
          <p:nvPr/>
        </p:nvSpPr>
        <p:spPr bwMode="auto">
          <a:xfrm>
            <a:off x="1066800" y="2133600"/>
            <a:ext cx="2265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Current  Clusters</a:t>
            </a:r>
          </a:p>
        </p:txBody>
      </p:sp>
      <p:sp>
        <p:nvSpPr>
          <p:cNvPr id="18" name="Line 55"/>
          <p:cNvSpPr>
            <a:spLocks noChangeShapeType="1"/>
          </p:cNvSpPr>
          <p:nvPr/>
        </p:nvSpPr>
        <p:spPr bwMode="auto">
          <a:xfrm flipV="1">
            <a:off x="1017588" y="4979988"/>
            <a:ext cx="0" cy="282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56"/>
          <p:cNvSpPr>
            <a:spLocks noChangeShapeType="1"/>
          </p:cNvSpPr>
          <p:nvPr/>
        </p:nvSpPr>
        <p:spPr bwMode="auto">
          <a:xfrm>
            <a:off x="1019175" y="4976813"/>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57"/>
          <p:cNvSpPr>
            <a:spLocks noChangeShapeType="1"/>
          </p:cNvSpPr>
          <p:nvPr/>
        </p:nvSpPr>
        <p:spPr bwMode="auto">
          <a:xfrm>
            <a:off x="2020888" y="4981575"/>
            <a:ext cx="0" cy="271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Oval 58"/>
          <p:cNvSpPr>
            <a:spLocks noChangeArrowheads="1"/>
          </p:cNvSpPr>
          <p:nvPr/>
        </p:nvSpPr>
        <p:spPr bwMode="auto">
          <a:xfrm>
            <a:off x="7192963" y="3408363"/>
            <a:ext cx="381000" cy="457200"/>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Rectangle 59"/>
          <p:cNvSpPr>
            <a:spLocks noChangeArrowheads="1"/>
          </p:cNvSpPr>
          <p:nvPr/>
        </p:nvSpPr>
        <p:spPr bwMode="auto">
          <a:xfrm>
            <a:off x="7162800" y="2667000"/>
            <a:ext cx="457200" cy="4572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Rectangle 60"/>
          <p:cNvSpPr>
            <a:spLocks noChangeArrowheads="1"/>
          </p:cNvSpPr>
          <p:nvPr/>
        </p:nvSpPr>
        <p:spPr bwMode="auto">
          <a:xfrm>
            <a:off x="4943475" y="3419475"/>
            <a:ext cx="561975" cy="4572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Text Box 61"/>
          <p:cNvSpPr txBox="1">
            <a:spLocks noChangeArrowheads="1"/>
          </p:cNvSpPr>
          <p:nvPr/>
        </p:nvSpPr>
        <p:spPr bwMode="auto">
          <a:xfrm>
            <a:off x="3332163" y="1219200"/>
            <a:ext cx="2001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ea typeface="宋体" panose="02010600030101010101" pitchFamily="2" charset="-122"/>
              </a:rPr>
              <a:t>Single Linkage</a:t>
            </a:r>
          </a:p>
        </p:txBody>
      </p:sp>
      <p:sp>
        <p:nvSpPr>
          <p:cNvPr id="25" name="Rectangle 62"/>
          <p:cNvSpPr>
            <a:spLocks noChangeArrowheads="1"/>
          </p:cNvSpPr>
          <p:nvPr/>
        </p:nvSpPr>
        <p:spPr bwMode="auto">
          <a:xfrm>
            <a:off x="6858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r>
              <a:rPr lang="en-US" altLang="zh-CN" sz="4400">
                <a:solidFill>
                  <a:schemeClr val="tx2"/>
                </a:solidFill>
                <a:ea typeface="宋体" panose="02010600030101010101" pitchFamily="2" charset="-122"/>
              </a:rPr>
              <a:t>Hierarchical Clustering</a:t>
            </a:r>
          </a:p>
        </p:txBody>
      </p:sp>
    </p:spTree>
    <p:extLst>
      <p:ext uri="{BB962C8B-B14F-4D97-AF65-F5344CB8AC3E}">
        <p14:creationId xmlns:p14="http://schemas.microsoft.com/office/powerpoint/2010/main" val="581399358"/>
      </p:ext>
    </p:extLst>
  </p:cSld>
  <p:clrMapOvr>
    <a:masterClrMapping/>
  </p:clrMapOvr>
  <p:transition spd="med">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BC3AD09-32A1-493C-99FC-4427E2011D68}" type="slidenum">
              <a:rPr lang="en-US" altLang="zh-CN" smtClean="0"/>
              <a:pPr>
                <a:defRPr/>
              </a:pPr>
              <a:t>77</a:t>
            </a:fld>
            <a:endParaRPr lang="en-US" altLang="zh-CN"/>
          </a:p>
        </p:txBody>
      </p:sp>
      <p:graphicFrame>
        <p:nvGraphicFramePr>
          <p:cNvPr id="26" name="Group 14"/>
          <p:cNvGraphicFramePr>
            <a:graphicFrameLocks noGrp="1"/>
          </p:cNvGraphicFramePr>
          <p:nvPr/>
        </p:nvGraphicFramePr>
        <p:xfrm>
          <a:off x="4876800" y="2590800"/>
          <a:ext cx="3581400" cy="3352802"/>
        </p:xfrm>
        <a:graphic>
          <a:graphicData uri="http://schemas.openxmlformats.org/drawingml/2006/table">
            <a:tbl>
              <a:tblPr/>
              <a:tblGrid>
                <a:gridCol w="715963">
                  <a:extLst>
                    <a:ext uri="{9D8B030D-6E8A-4147-A177-3AD203B41FA5}">
                      <a16:colId xmlns:a16="http://schemas.microsoft.com/office/drawing/2014/main" val="20000"/>
                    </a:ext>
                  </a:extLst>
                </a:gridCol>
                <a:gridCol w="717550">
                  <a:extLst>
                    <a:ext uri="{9D8B030D-6E8A-4147-A177-3AD203B41FA5}">
                      <a16:colId xmlns:a16="http://schemas.microsoft.com/office/drawing/2014/main" val="20001"/>
                    </a:ext>
                  </a:extLst>
                </a:gridCol>
                <a:gridCol w="714375">
                  <a:extLst>
                    <a:ext uri="{9D8B030D-6E8A-4147-A177-3AD203B41FA5}">
                      <a16:colId xmlns:a16="http://schemas.microsoft.com/office/drawing/2014/main" val="20002"/>
                    </a:ext>
                  </a:extLst>
                </a:gridCol>
                <a:gridCol w="717550">
                  <a:extLst>
                    <a:ext uri="{9D8B030D-6E8A-4147-A177-3AD203B41FA5}">
                      <a16:colId xmlns:a16="http://schemas.microsoft.com/office/drawing/2014/main" val="20003"/>
                    </a:ext>
                  </a:extLst>
                </a:gridCol>
                <a:gridCol w="715962">
                  <a:extLst>
                    <a:ext uri="{9D8B030D-6E8A-4147-A177-3AD203B41FA5}">
                      <a16:colId xmlns:a16="http://schemas.microsoft.com/office/drawing/2014/main" val="20004"/>
                    </a:ext>
                  </a:extLst>
                </a:gridCol>
              </a:tblGrid>
              <a:tr h="7620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2400" b="0" i="0" u="none" strike="noStrike" cap="none" normalizeH="0" baseline="0">
                          <a:ln>
                            <a:noFill/>
                          </a:ln>
                          <a:solidFill>
                            <a:schemeClr val="tx1"/>
                          </a:solidFill>
                          <a:effectLst/>
                          <a:latin typeface="Times New Roman" panose="02020603050405020304" pitchFamily="18" charset="0"/>
                          <a:ea typeface="Gulim" panose="020B0600000101010101" pitchFamily="34" charset="-127"/>
                        </a:rPr>
                        <a:t>Dist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rPr>
                        <a:t>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92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rPr>
                        <a:t>AD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61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92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61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ko-KR" altLang="en-US" sz="2800" b="0" i="0" u="none" strike="noStrike" cap="none" normalizeH="0" baseline="0">
                        <a:ln>
                          <a:noFill/>
                        </a:ln>
                        <a:solidFill>
                          <a:schemeClr val="tx1"/>
                        </a:solidFill>
                        <a:effectLst/>
                        <a:latin typeface="Times New Roman" panose="02020603050405020304" pitchFamily="18" charset="0"/>
                        <a:ea typeface="Gulim" panose="020B0600000101010101" pitchFamily="34"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7" name="Text Box 52"/>
          <p:cNvSpPr txBox="1">
            <a:spLocks noChangeArrowheads="1"/>
          </p:cNvSpPr>
          <p:nvPr/>
        </p:nvSpPr>
        <p:spPr bwMode="auto">
          <a:xfrm>
            <a:off x="5715000" y="2133600"/>
            <a:ext cx="2154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ea typeface="Gulim" panose="020B0600000101010101" pitchFamily="34" charset="-127"/>
              </a:rPr>
              <a:t>Distance Matrix</a:t>
            </a:r>
          </a:p>
        </p:txBody>
      </p:sp>
      <p:sp>
        <p:nvSpPr>
          <p:cNvPr id="28" name="Text Box 53"/>
          <p:cNvSpPr txBox="1">
            <a:spLocks noChangeArrowheads="1"/>
          </p:cNvSpPr>
          <p:nvPr/>
        </p:nvSpPr>
        <p:spPr bwMode="auto">
          <a:xfrm>
            <a:off x="1066800" y="2133600"/>
            <a:ext cx="2265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ea typeface="Gulim" panose="020B0600000101010101" pitchFamily="34" charset="-127"/>
              </a:rPr>
              <a:t>Current  Clusters</a:t>
            </a:r>
          </a:p>
        </p:txBody>
      </p:sp>
      <p:sp>
        <p:nvSpPr>
          <p:cNvPr id="29" name="Oval 57"/>
          <p:cNvSpPr>
            <a:spLocks noChangeArrowheads="1"/>
          </p:cNvSpPr>
          <p:nvPr/>
        </p:nvSpPr>
        <p:spPr bwMode="auto">
          <a:xfrm>
            <a:off x="7192963" y="3408363"/>
            <a:ext cx="381000" cy="457200"/>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Rectangle 58"/>
          <p:cNvSpPr>
            <a:spLocks noChangeArrowheads="1"/>
          </p:cNvSpPr>
          <p:nvPr/>
        </p:nvSpPr>
        <p:spPr bwMode="auto">
          <a:xfrm>
            <a:off x="7162800" y="2667000"/>
            <a:ext cx="457200" cy="4572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Rectangle 59"/>
          <p:cNvSpPr>
            <a:spLocks noChangeArrowheads="1"/>
          </p:cNvSpPr>
          <p:nvPr/>
        </p:nvSpPr>
        <p:spPr bwMode="auto">
          <a:xfrm>
            <a:off x="4943475" y="3419475"/>
            <a:ext cx="561975" cy="4572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Text Box 60"/>
          <p:cNvSpPr txBox="1">
            <a:spLocks noChangeArrowheads="1"/>
          </p:cNvSpPr>
          <p:nvPr/>
        </p:nvSpPr>
        <p:spPr bwMode="auto">
          <a:xfrm>
            <a:off x="3352800" y="1219200"/>
            <a:ext cx="2001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i="1">
                <a:ea typeface="Gulim" panose="020B0600000101010101" pitchFamily="34" charset="-127"/>
              </a:rPr>
              <a:t>Single Linkage</a:t>
            </a:r>
          </a:p>
        </p:txBody>
      </p:sp>
      <p:sp>
        <p:nvSpPr>
          <p:cNvPr id="33" name="Rectangle 61"/>
          <p:cNvSpPr>
            <a:spLocks noChangeArrowheads="1"/>
          </p:cNvSpPr>
          <p:nvPr/>
        </p:nvSpPr>
        <p:spPr bwMode="auto">
          <a:xfrm>
            <a:off x="6858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r>
              <a:rPr lang="en-US" altLang="ko-KR" sz="4400">
                <a:solidFill>
                  <a:schemeClr val="tx2"/>
                </a:solidFill>
                <a:ea typeface="Gulim" panose="020B0600000101010101" pitchFamily="34" charset="-127"/>
              </a:rPr>
              <a:t>Hierarchical Clustering</a:t>
            </a:r>
          </a:p>
        </p:txBody>
      </p:sp>
      <p:grpSp>
        <p:nvGrpSpPr>
          <p:cNvPr id="34" name="Group 62"/>
          <p:cNvGrpSpPr>
            <a:grpSpLocks/>
          </p:cNvGrpSpPr>
          <p:nvPr/>
        </p:nvGrpSpPr>
        <p:grpSpPr bwMode="auto">
          <a:xfrm>
            <a:off x="685800" y="5257800"/>
            <a:ext cx="685800" cy="685800"/>
            <a:chOff x="816" y="1632"/>
            <a:chExt cx="432" cy="432"/>
          </a:xfrm>
        </p:grpSpPr>
        <p:sp>
          <p:nvSpPr>
            <p:cNvPr id="35" name="Oval 63"/>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Text Box 64"/>
            <p:cNvSpPr txBox="1">
              <a:spLocks noChangeArrowheads="1"/>
            </p:cNvSpPr>
            <p:nvPr/>
          </p:nvSpPr>
          <p:spPr bwMode="auto">
            <a:xfrm>
              <a:off x="912" y="168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ea typeface="Gulim" panose="020B0600000101010101" pitchFamily="34" charset="-127"/>
                </a:rPr>
                <a:t>A</a:t>
              </a:r>
            </a:p>
          </p:txBody>
        </p:sp>
      </p:grpSp>
      <p:grpSp>
        <p:nvGrpSpPr>
          <p:cNvPr id="37" name="Group 65"/>
          <p:cNvGrpSpPr>
            <a:grpSpLocks/>
          </p:cNvGrpSpPr>
          <p:nvPr/>
        </p:nvGrpSpPr>
        <p:grpSpPr bwMode="auto">
          <a:xfrm>
            <a:off x="3657600" y="5257800"/>
            <a:ext cx="685800" cy="685800"/>
            <a:chOff x="816" y="1632"/>
            <a:chExt cx="432" cy="432"/>
          </a:xfrm>
        </p:grpSpPr>
        <p:sp>
          <p:nvSpPr>
            <p:cNvPr id="38" name="Oval 66"/>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Text Box 67"/>
            <p:cNvSpPr txBox="1">
              <a:spLocks noChangeArrowheads="1"/>
            </p:cNvSpPr>
            <p:nvPr/>
          </p:nvSpPr>
          <p:spPr bwMode="auto">
            <a:xfrm>
              <a:off x="912" y="168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ea typeface="Gulim" panose="020B0600000101010101" pitchFamily="34" charset="-127"/>
                </a:rPr>
                <a:t>B</a:t>
              </a:r>
            </a:p>
          </p:txBody>
        </p:sp>
      </p:grpSp>
      <p:grpSp>
        <p:nvGrpSpPr>
          <p:cNvPr id="40" name="Group 68"/>
          <p:cNvGrpSpPr>
            <a:grpSpLocks/>
          </p:cNvGrpSpPr>
          <p:nvPr/>
        </p:nvGrpSpPr>
        <p:grpSpPr bwMode="auto">
          <a:xfrm>
            <a:off x="2667000" y="5257800"/>
            <a:ext cx="685800" cy="685800"/>
            <a:chOff x="816" y="1632"/>
            <a:chExt cx="432" cy="432"/>
          </a:xfrm>
        </p:grpSpPr>
        <p:sp>
          <p:nvSpPr>
            <p:cNvPr id="41" name="Oval 69"/>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Text Box 70"/>
            <p:cNvSpPr txBox="1">
              <a:spLocks noChangeArrowheads="1"/>
            </p:cNvSpPr>
            <p:nvPr/>
          </p:nvSpPr>
          <p:spPr bwMode="auto">
            <a:xfrm>
              <a:off x="912" y="168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ea typeface="Gulim" panose="020B0600000101010101" pitchFamily="34" charset="-127"/>
                </a:rPr>
                <a:t>C</a:t>
              </a:r>
            </a:p>
          </p:txBody>
        </p:sp>
      </p:grpSp>
      <p:grpSp>
        <p:nvGrpSpPr>
          <p:cNvPr id="43" name="Group 71"/>
          <p:cNvGrpSpPr>
            <a:grpSpLocks/>
          </p:cNvGrpSpPr>
          <p:nvPr/>
        </p:nvGrpSpPr>
        <p:grpSpPr bwMode="auto">
          <a:xfrm>
            <a:off x="1676400" y="5257800"/>
            <a:ext cx="685800" cy="685800"/>
            <a:chOff x="816" y="1632"/>
            <a:chExt cx="432" cy="432"/>
          </a:xfrm>
        </p:grpSpPr>
        <p:sp>
          <p:nvSpPr>
            <p:cNvPr id="44" name="Oval 72"/>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Text Box 73"/>
            <p:cNvSpPr txBox="1">
              <a:spLocks noChangeArrowheads="1"/>
            </p:cNvSpPr>
            <p:nvPr/>
          </p:nvSpPr>
          <p:spPr bwMode="auto">
            <a:xfrm>
              <a:off x="912" y="168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ea typeface="Gulim" panose="020B0600000101010101" pitchFamily="34" charset="-127"/>
                </a:rPr>
                <a:t>D</a:t>
              </a:r>
            </a:p>
          </p:txBody>
        </p:sp>
      </p:grpSp>
      <p:sp>
        <p:nvSpPr>
          <p:cNvPr id="46" name="Line 74"/>
          <p:cNvSpPr>
            <a:spLocks noChangeShapeType="1"/>
          </p:cNvSpPr>
          <p:nvPr/>
        </p:nvSpPr>
        <p:spPr bwMode="auto">
          <a:xfrm flipV="1">
            <a:off x="1017588" y="4979988"/>
            <a:ext cx="0" cy="282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75"/>
          <p:cNvSpPr>
            <a:spLocks noChangeShapeType="1"/>
          </p:cNvSpPr>
          <p:nvPr/>
        </p:nvSpPr>
        <p:spPr bwMode="auto">
          <a:xfrm>
            <a:off x="1019175" y="4976813"/>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76"/>
          <p:cNvSpPr>
            <a:spLocks noChangeShapeType="1"/>
          </p:cNvSpPr>
          <p:nvPr/>
        </p:nvSpPr>
        <p:spPr bwMode="auto">
          <a:xfrm>
            <a:off x="2020888" y="4981575"/>
            <a:ext cx="0" cy="271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77"/>
          <p:cNvSpPr>
            <a:spLocks noChangeShapeType="1"/>
          </p:cNvSpPr>
          <p:nvPr/>
        </p:nvSpPr>
        <p:spPr bwMode="auto">
          <a:xfrm flipV="1">
            <a:off x="1524000" y="4724400"/>
            <a:ext cx="0" cy="2286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78"/>
          <p:cNvSpPr>
            <a:spLocks noChangeShapeType="1"/>
          </p:cNvSpPr>
          <p:nvPr/>
        </p:nvSpPr>
        <p:spPr bwMode="auto">
          <a:xfrm>
            <a:off x="1524000" y="4724400"/>
            <a:ext cx="15240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79"/>
          <p:cNvSpPr>
            <a:spLocks noChangeShapeType="1"/>
          </p:cNvSpPr>
          <p:nvPr/>
        </p:nvSpPr>
        <p:spPr bwMode="auto">
          <a:xfrm>
            <a:off x="3048000" y="4724400"/>
            <a:ext cx="0" cy="5334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80"/>
          <p:cNvSpPr>
            <a:spLocks noChangeShapeType="1"/>
          </p:cNvSpPr>
          <p:nvPr/>
        </p:nvSpPr>
        <p:spPr bwMode="auto">
          <a:xfrm>
            <a:off x="152400" y="5257800"/>
            <a:ext cx="53340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81"/>
          <p:cNvSpPr>
            <a:spLocks noChangeShapeType="1"/>
          </p:cNvSpPr>
          <p:nvPr/>
        </p:nvSpPr>
        <p:spPr bwMode="auto">
          <a:xfrm>
            <a:off x="152400" y="4724400"/>
            <a:ext cx="53340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Text Box 82"/>
          <p:cNvSpPr txBox="1">
            <a:spLocks noChangeArrowheads="1"/>
          </p:cNvSpPr>
          <p:nvPr/>
        </p:nvSpPr>
        <p:spPr bwMode="auto">
          <a:xfrm>
            <a:off x="228600" y="4800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ko-KR" altLang="en-US" sz="1400">
                <a:ea typeface="Gulim" panose="020B0600000101010101" pitchFamily="34" charset="-127"/>
              </a:rPr>
              <a:t>3</a:t>
            </a:r>
          </a:p>
        </p:txBody>
      </p:sp>
      <p:sp>
        <p:nvSpPr>
          <p:cNvPr id="55" name="Line 83"/>
          <p:cNvSpPr>
            <a:spLocks noChangeShapeType="1"/>
          </p:cNvSpPr>
          <p:nvPr/>
        </p:nvSpPr>
        <p:spPr bwMode="auto">
          <a:xfrm flipV="1">
            <a:off x="457200" y="4724400"/>
            <a:ext cx="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526469608"/>
      </p:ext>
    </p:extLst>
  </p:cSld>
  <p:clrMapOvr>
    <a:masterClrMapping/>
  </p:clrMapOvr>
  <p:transition spd="med">
    <p:rand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BC3AD09-32A1-493C-99FC-4427E2011D68}" type="slidenum">
              <a:rPr lang="en-US" altLang="zh-CN" smtClean="0"/>
              <a:pPr>
                <a:defRPr/>
              </a:pPr>
              <a:t>78</a:t>
            </a:fld>
            <a:endParaRPr lang="en-US" altLang="zh-CN"/>
          </a:p>
        </p:txBody>
      </p:sp>
      <p:graphicFrame>
        <p:nvGraphicFramePr>
          <p:cNvPr id="3" name="Group 65"/>
          <p:cNvGraphicFramePr>
            <a:graphicFrameLocks noGrp="1"/>
          </p:cNvGraphicFramePr>
          <p:nvPr/>
        </p:nvGraphicFramePr>
        <p:xfrm>
          <a:off x="4876800" y="2590800"/>
          <a:ext cx="3581400" cy="3404554"/>
        </p:xfrm>
        <a:graphic>
          <a:graphicData uri="http://schemas.openxmlformats.org/drawingml/2006/table">
            <a:tbl>
              <a:tblPr/>
              <a:tblGrid>
                <a:gridCol w="715963">
                  <a:extLst>
                    <a:ext uri="{9D8B030D-6E8A-4147-A177-3AD203B41FA5}">
                      <a16:colId xmlns:a16="http://schemas.microsoft.com/office/drawing/2014/main" val="20000"/>
                    </a:ext>
                  </a:extLst>
                </a:gridCol>
                <a:gridCol w="717550">
                  <a:extLst>
                    <a:ext uri="{9D8B030D-6E8A-4147-A177-3AD203B41FA5}">
                      <a16:colId xmlns:a16="http://schemas.microsoft.com/office/drawing/2014/main" val="20001"/>
                    </a:ext>
                  </a:extLst>
                </a:gridCol>
                <a:gridCol w="714375">
                  <a:extLst>
                    <a:ext uri="{9D8B030D-6E8A-4147-A177-3AD203B41FA5}">
                      <a16:colId xmlns:a16="http://schemas.microsoft.com/office/drawing/2014/main" val="20002"/>
                    </a:ext>
                  </a:extLst>
                </a:gridCol>
                <a:gridCol w="717550">
                  <a:extLst>
                    <a:ext uri="{9D8B030D-6E8A-4147-A177-3AD203B41FA5}">
                      <a16:colId xmlns:a16="http://schemas.microsoft.com/office/drawing/2014/main" val="20003"/>
                    </a:ext>
                  </a:extLst>
                </a:gridCol>
                <a:gridCol w="715962">
                  <a:extLst>
                    <a:ext uri="{9D8B030D-6E8A-4147-A177-3AD203B41FA5}">
                      <a16:colId xmlns:a16="http://schemas.microsoft.com/office/drawing/2014/main" val="20004"/>
                    </a:ext>
                  </a:extLst>
                </a:gridCol>
              </a:tblGrid>
              <a:tr h="7620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Dist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ADC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92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ADC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61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92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61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Text Box 53"/>
          <p:cNvSpPr txBox="1">
            <a:spLocks noChangeArrowheads="1"/>
          </p:cNvSpPr>
          <p:nvPr/>
        </p:nvSpPr>
        <p:spPr bwMode="auto">
          <a:xfrm>
            <a:off x="5715000" y="2133600"/>
            <a:ext cx="2154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Distance Matrix</a:t>
            </a:r>
          </a:p>
        </p:txBody>
      </p:sp>
      <p:sp>
        <p:nvSpPr>
          <p:cNvPr id="5" name="Text Box 54"/>
          <p:cNvSpPr txBox="1">
            <a:spLocks noChangeArrowheads="1"/>
          </p:cNvSpPr>
          <p:nvPr/>
        </p:nvSpPr>
        <p:spPr bwMode="auto">
          <a:xfrm>
            <a:off x="1066800" y="2133600"/>
            <a:ext cx="2265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Current  Clusters</a:t>
            </a:r>
          </a:p>
        </p:txBody>
      </p:sp>
      <p:sp>
        <p:nvSpPr>
          <p:cNvPr id="6" name="Text Box 66"/>
          <p:cNvSpPr txBox="1">
            <a:spLocks noChangeArrowheads="1"/>
          </p:cNvSpPr>
          <p:nvPr/>
        </p:nvSpPr>
        <p:spPr bwMode="auto">
          <a:xfrm>
            <a:off x="3352800" y="1219200"/>
            <a:ext cx="2001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ea typeface="宋体" panose="02010600030101010101" pitchFamily="2" charset="-122"/>
              </a:rPr>
              <a:t>Single Linkage</a:t>
            </a:r>
          </a:p>
        </p:txBody>
      </p:sp>
      <p:sp>
        <p:nvSpPr>
          <p:cNvPr id="7" name="Rectangle 67"/>
          <p:cNvSpPr>
            <a:spLocks noChangeArrowheads="1"/>
          </p:cNvSpPr>
          <p:nvPr/>
        </p:nvSpPr>
        <p:spPr bwMode="auto">
          <a:xfrm>
            <a:off x="6858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r>
              <a:rPr lang="en-US" altLang="zh-CN" sz="4400">
                <a:solidFill>
                  <a:schemeClr val="tx2"/>
                </a:solidFill>
                <a:ea typeface="宋体" panose="02010600030101010101" pitchFamily="2" charset="-122"/>
              </a:rPr>
              <a:t>Hierarchical Clustering</a:t>
            </a:r>
          </a:p>
        </p:txBody>
      </p:sp>
      <p:grpSp>
        <p:nvGrpSpPr>
          <p:cNvPr id="8" name="Group 76"/>
          <p:cNvGrpSpPr>
            <a:grpSpLocks/>
          </p:cNvGrpSpPr>
          <p:nvPr/>
        </p:nvGrpSpPr>
        <p:grpSpPr bwMode="auto">
          <a:xfrm>
            <a:off x="685800" y="5257800"/>
            <a:ext cx="685800" cy="685800"/>
            <a:chOff x="816" y="1632"/>
            <a:chExt cx="432" cy="432"/>
          </a:xfrm>
        </p:grpSpPr>
        <p:sp>
          <p:nvSpPr>
            <p:cNvPr id="9" name="Oval 77"/>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Text Box 78"/>
            <p:cNvSpPr txBox="1">
              <a:spLocks noChangeArrowheads="1"/>
            </p:cNvSpPr>
            <p:nvPr/>
          </p:nvSpPr>
          <p:spPr bwMode="auto">
            <a:xfrm>
              <a:off x="912" y="168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A</a:t>
              </a:r>
            </a:p>
          </p:txBody>
        </p:sp>
      </p:grpSp>
      <p:grpSp>
        <p:nvGrpSpPr>
          <p:cNvPr id="11" name="Group 79"/>
          <p:cNvGrpSpPr>
            <a:grpSpLocks/>
          </p:cNvGrpSpPr>
          <p:nvPr/>
        </p:nvGrpSpPr>
        <p:grpSpPr bwMode="auto">
          <a:xfrm>
            <a:off x="3657600" y="5257800"/>
            <a:ext cx="685800" cy="685800"/>
            <a:chOff x="816" y="1632"/>
            <a:chExt cx="432" cy="432"/>
          </a:xfrm>
        </p:grpSpPr>
        <p:sp>
          <p:nvSpPr>
            <p:cNvPr id="12" name="Oval 80"/>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Text Box 81"/>
            <p:cNvSpPr txBox="1">
              <a:spLocks noChangeArrowheads="1"/>
            </p:cNvSpPr>
            <p:nvPr/>
          </p:nvSpPr>
          <p:spPr bwMode="auto">
            <a:xfrm>
              <a:off x="912" y="168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B</a:t>
              </a:r>
            </a:p>
          </p:txBody>
        </p:sp>
      </p:grpSp>
      <p:grpSp>
        <p:nvGrpSpPr>
          <p:cNvPr id="14" name="Group 82"/>
          <p:cNvGrpSpPr>
            <a:grpSpLocks/>
          </p:cNvGrpSpPr>
          <p:nvPr/>
        </p:nvGrpSpPr>
        <p:grpSpPr bwMode="auto">
          <a:xfrm>
            <a:off x="2667000" y="5257800"/>
            <a:ext cx="685800" cy="685800"/>
            <a:chOff x="816" y="1632"/>
            <a:chExt cx="432" cy="432"/>
          </a:xfrm>
        </p:grpSpPr>
        <p:sp>
          <p:nvSpPr>
            <p:cNvPr id="15" name="Oval 83"/>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Text Box 84"/>
            <p:cNvSpPr txBox="1">
              <a:spLocks noChangeArrowheads="1"/>
            </p:cNvSpPr>
            <p:nvPr/>
          </p:nvSpPr>
          <p:spPr bwMode="auto">
            <a:xfrm>
              <a:off x="912" y="168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C</a:t>
              </a:r>
            </a:p>
          </p:txBody>
        </p:sp>
      </p:grpSp>
      <p:grpSp>
        <p:nvGrpSpPr>
          <p:cNvPr id="17" name="Group 85"/>
          <p:cNvGrpSpPr>
            <a:grpSpLocks/>
          </p:cNvGrpSpPr>
          <p:nvPr/>
        </p:nvGrpSpPr>
        <p:grpSpPr bwMode="auto">
          <a:xfrm>
            <a:off x="1676400" y="5257800"/>
            <a:ext cx="685800" cy="685800"/>
            <a:chOff x="816" y="1632"/>
            <a:chExt cx="432" cy="432"/>
          </a:xfrm>
        </p:grpSpPr>
        <p:sp>
          <p:nvSpPr>
            <p:cNvPr id="18" name="Oval 86"/>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Text Box 87"/>
            <p:cNvSpPr txBox="1">
              <a:spLocks noChangeArrowheads="1"/>
            </p:cNvSpPr>
            <p:nvPr/>
          </p:nvSpPr>
          <p:spPr bwMode="auto">
            <a:xfrm>
              <a:off x="912" y="168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D</a:t>
              </a:r>
            </a:p>
          </p:txBody>
        </p:sp>
      </p:grpSp>
      <p:sp>
        <p:nvSpPr>
          <p:cNvPr id="20" name="Line 88"/>
          <p:cNvSpPr>
            <a:spLocks noChangeShapeType="1"/>
          </p:cNvSpPr>
          <p:nvPr/>
        </p:nvSpPr>
        <p:spPr bwMode="auto">
          <a:xfrm flipV="1">
            <a:off x="1017588" y="4979988"/>
            <a:ext cx="0" cy="282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89"/>
          <p:cNvSpPr>
            <a:spLocks noChangeShapeType="1"/>
          </p:cNvSpPr>
          <p:nvPr/>
        </p:nvSpPr>
        <p:spPr bwMode="auto">
          <a:xfrm>
            <a:off x="1019175" y="4976813"/>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90"/>
          <p:cNvSpPr>
            <a:spLocks noChangeShapeType="1"/>
          </p:cNvSpPr>
          <p:nvPr/>
        </p:nvSpPr>
        <p:spPr bwMode="auto">
          <a:xfrm>
            <a:off x="2020888" y="4981575"/>
            <a:ext cx="0" cy="271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91"/>
          <p:cNvSpPr>
            <a:spLocks noChangeShapeType="1"/>
          </p:cNvSpPr>
          <p:nvPr/>
        </p:nvSpPr>
        <p:spPr bwMode="auto">
          <a:xfrm flipV="1">
            <a:off x="1524000" y="47244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92"/>
          <p:cNvSpPr>
            <a:spLocks noChangeShapeType="1"/>
          </p:cNvSpPr>
          <p:nvPr/>
        </p:nvSpPr>
        <p:spPr bwMode="auto">
          <a:xfrm>
            <a:off x="1524000" y="472440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93"/>
          <p:cNvSpPr>
            <a:spLocks noChangeShapeType="1"/>
          </p:cNvSpPr>
          <p:nvPr/>
        </p:nvSpPr>
        <p:spPr bwMode="auto">
          <a:xfrm>
            <a:off x="3048000" y="4724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843268115"/>
      </p:ext>
    </p:extLst>
  </p:cSld>
  <p:clrMapOvr>
    <a:masterClrMapping/>
  </p:clrMapOvr>
  <p:transition spd="med">
    <p:rand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BC3AD09-32A1-493C-99FC-4427E2011D68}" type="slidenum">
              <a:rPr lang="en-US" altLang="zh-CN" smtClean="0"/>
              <a:pPr>
                <a:defRPr/>
              </a:pPr>
              <a:t>79</a:t>
            </a:fld>
            <a:endParaRPr lang="en-US" altLang="zh-CN"/>
          </a:p>
        </p:txBody>
      </p:sp>
      <p:grpSp>
        <p:nvGrpSpPr>
          <p:cNvPr id="3" name="Group 2"/>
          <p:cNvGrpSpPr>
            <a:grpSpLocks/>
          </p:cNvGrpSpPr>
          <p:nvPr/>
        </p:nvGrpSpPr>
        <p:grpSpPr bwMode="auto">
          <a:xfrm>
            <a:off x="685800" y="5257800"/>
            <a:ext cx="685800" cy="685800"/>
            <a:chOff x="816" y="1632"/>
            <a:chExt cx="432" cy="432"/>
          </a:xfrm>
        </p:grpSpPr>
        <p:sp>
          <p:nvSpPr>
            <p:cNvPr id="4" name="Oval 3"/>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Text Box 4"/>
            <p:cNvSpPr txBox="1">
              <a:spLocks noChangeArrowheads="1"/>
            </p:cNvSpPr>
            <p:nvPr/>
          </p:nvSpPr>
          <p:spPr bwMode="auto">
            <a:xfrm>
              <a:off x="912" y="168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A</a:t>
              </a:r>
            </a:p>
          </p:txBody>
        </p:sp>
      </p:grpSp>
      <p:grpSp>
        <p:nvGrpSpPr>
          <p:cNvPr id="6" name="Group 5"/>
          <p:cNvGrpSpPr>
            <a:grpSpLocks/>
          </p:cNvGrpSpPr>
          <p:nvPr/>
        </p:nvGrpSpPr>
        <p:grpSpPr bwMode="auto">
          <a:xfrm>
            <a:off x="3657600" y="5257800"/>
            <a:ext cx="685800" cy="685800"/>
            <a:chOff x="816" y="1632"/>
            <a:chExt cx="432" cy="432"/>
          </a:xfrm>
        </p:grpSpPr>
        <p:sp>
          <p:nvSpPr>
            <p:cNvPr id="7" name="Oval 6"/>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Text Box 7"/>
            <p:cNvSpPr txBox="1">
              <a:spLocks noChangeArrowheads="1"/>
            </p:cNvSpPr>
            <p:nvPr/>
          </p:nvSpPr>
          <p:spPr bwMode="auto">
            <a:xfrm>
              <a:off x="912" y="168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B</a:t>
              </a:r>
            </a:p>
          </p:txBody>
        </p:sp>
      </p:grpSp>
      <p:grpSp>
        <p:nvGrpSpPr>
          <p:cNvPr id="9" name="Group 8"/>
          <p:cNvGrpSpPr>
            <a:grpSpLocks/>
          </p:cNvGrpSpPr>
          <p:nvPr/>
        </p:nvGrpSpPr>
        <p:grpSpPr bwMode="auto">
          <a:xfrm>
            <a:off x="2667000" y="5257800"/>
            <a:ext cx="685800" cy="685800"/>
            <a:chOff x="816" y="1632"/>
            <a:chExt cx="432" cy="432"/>
          </a:xfrm>
        </p:grpSpPr>
        <p:sp>
          <p:nvSpPr>
            <p:cNvPr id="10" name="Oval 9"/>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10"/>
            <p:cNvSpPr txBox="1">
              <a:spLocks noChangeArrowheads="1"/>
            </p:cNvSpPr>
            <p:nvPr/>
          </p:nvSpPr>
          <p:spPr bwMode="auto">
            <a:xfrm>
              <a:off x="912" y="168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C</a:t>
              </a:r>
            </a:p>
          </p:txBody>
        </p:sp>
      </p:grpSp>
      <p:grpSp>
        <p:nvGrpSpPr>
          <p:cNvPr id="12" name="Group 11"/>
          <p:cNvGrpSpPr>
            <a:grpSpLocks/>
          </p:cNvGrpSpPr>
          <p:nvPr/>
        </p:nvGrpSpPr>
        <p:grpSpPr bwMode="auto">
          <a:xfrm>
            <a:off x="1676400" y="5257800"/>
            <a:ext cx="685800" cy="685800"/>
            <a:chOff x="816" y="1632"/>
            <a:chExt cx="432" cy="432"/>
          </a:xfrm>
        </p:grpSpPr>
        <p:sp>
          <p:nvSpPr>
            <p:cNvPr id="13" name="Oval 12"/>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13"/>
            <p:cNvSpPr txBox="1">
              <a:spLocks noChangeArrowheads="1"/>
            </p:cNvSpPr>
            <p:nvPr/>
          </p:nvSpPr>
          <p:spPr bwMode="auto">
            <a:xfrm>
              <a:off x="912" y="168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D</a:t>
              </a:r>
            </a:p>
          </p:txBody>
        </p:sp>
      </p:grpSp>
      <p:graphicFrame>
        <p:nvGraphicFramePr>
          <p:cNvPr id="15" name="Group 14"/>
          <p:cNvGraphicFramePr>
            <a:graphicFrameLocks noGrp="1"/>
          </p:cNvGraphicFramePr>
          <p:nvPr/>
        </p:nvGraphicFramePr>
        <p:xfrm>
          <a:off x="4876800" y="2590800"/>
          <a:ext cx="3581400" cy="3404554"/>
        </p:xfrm>
        <a:graphic>
          <a:graphicData uri="http://schemas.openxmlformats.org/drawingml/2006/table">
            <a:tbl>
              <a:tblPr/>
              <a:tblGrid>
                <a:gridCol w="715963">
                  <a:extLst>
                    <a:ext uri="{9D8B030D-6E8A-4147-A177-3AD203B41FA5}">
                      <a16:colId xmlns:a16="http://schemas.microsoft.com/office/drawing/2014/main" val="20000"/>
                    </a:ext>
                  </a:extLst>
                </a:gridCol>
                <a:gridCol w="717550">
                  <a:extLst>
                    <a:ext uri="{9D8B030D-6E8A-4147-A177-3AD203B41FA5}">
                      <a16:colId xmlns:a16="http://schemas.microsoft.com/office/drawing/2014/main" val="20001"/>
                    </a:ext>
                  </a:extLst>
                </a:gridCol>
                <a:gridCol w="714375">
                  <a:extLst>
                    <a:ext uri="{9D8B030D-6E8A-4147-A177-3AD203B41FA5}">
                      <a16:colId xmlns:a16="http://schemas.microsoft.com/office/drawing/2014/main" val="20002"/>
                    </a:ext>
                  </a:extLst>
                </a:gridCol>
                <a:gridCol w="717550">
                  <a:extLst>
                    <a:ext uri="{9D8B030D-6E8A-4147-A177-3AD203B41FA5}">
                      <a16:colId xmlns:a16="http://schemas.microsoft.com/office/drawing/2014/main" val="20003"/>
                    </a:ext>
                  </a:extLst>
                </a:gridCol>
                <a:gridCol w="715962">
                  <a:extLst>
                    <a:ext uri="{9D8B030D-6E8A-4147-A177-3AD203B41FA5}">
                      <a16:colId xmlns:a16="http://schemas.microsoft.com/office/drawing/2014/main" val="20004"/>
                    </a:ext>
                  </a:extLst>
                </a:gridCol>
              </a:tblGrid>
              <a:tr h="7620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Dist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ADC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92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ADC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61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92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61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6" name="Text Box 53"/>
          <p:cNvSpPr txBox="1">
            <a:spLocks noChangeArrowheads="1"/>
          </p:cNvSpPr>
          <p:nvPr/>
        </p:nvSpPr>
        <p:spPr bwMode="auto">
          <a:xfrm>
            <a:off x="5715000" y="2133600"/>
            <a:ext cx="2154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Distance Matrix</a:t>
            </a:r>
          </a:p>
        </p:txBody>
      </p:sp>
      <p:sp>
        <p:nvSpPr>
          <p:cNvPr id="17" name="Text Box 54"/>
          <p:cNvSpPr txBox="1">
            <a:spLocks noChangeArrowheads="1"/>
          </p:cNvSpPr>
          <p:nvPr/>
        </p:nvSpPr>
        <p:spPr bwMode="auto">
          <a:xfrm>
            <a:off x="1066800" y="2133600"/>
            <a:ext cx="2265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Current  Clusters</a:t>
            </a:r>
          </a:p>
        </p:txBody>
      </p:sp>
      <p:sp>
        <p:nvSpPr>
          <p:cNvPr id="18" name="Line 55"/>
          <p:cNvSpPr>
            <a:spLocks noChangeShapeType="1"/>
          </p:cNvSpPr>
          <p:nvPr/>
        </p:nvSpPr>
        <p:spPr bwMode="auto">
          <a:xfrm flipV="1">
            <a:off x="1017588" y="4979988"/>
            <a:ext cx="0" cy="282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56"/>
          <p:cNvSpPr>
            <a:spLocks noChangeShapeType="1"/>
          </p:cNvSpPr>
          <p:nvPr/>
        </p:nvSpPr>
        <p:spPr bwMode="auto">
          <a:xfrm>
            <a:off x="1019175" y="4976813"/>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57"/>
          <p:cNvSpPr>
            <a:spLocks noChangeShapeType="1"/>
          </p:cNvSpPr>
          <p:nvPr/>
        </p:nvSpPr>
        <p:spPr bwMode="auto">
          <a:xfrm>
            <a:off x="2020888" y="4981575"/>
            <a:ext cx="0" cy="271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58"/>
          <p:cNvSpPr>
            <a:spLocks noChangeShapeType="1"/>
          </p:cNvSpPr>
          <p:nvPr/>
        </p:nvSpPr>
        <p:spPr bwMode="auto">
          <a:xfrm flipV="1">
            <a:off x="1524000" y="47244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59"/>
          <p:cNvSpPr>
            <a:spLocks noChangeShapeType="1"/>
          </p:cNvSpPr>
          <p:nvPr/>
        </p:nvSpPr>
        <p:spPr bwMode="auto">
          <a:xfrm>
            <a:off x="1524000" y="472440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60"/>
          <p:cNvSpPr>
            <a:spLocks noChangeShapeType="1"/>
          </p:cNvSpPr>
          <p:nvPr/>
        </p:nvSpPr>
        <p:spPr bwMode="auto">
          <a:xfrm>
            <a:off x="3048000" y="4724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Oval 64"/>
          <p:cNvSpPr>
            <a:spLocks noChangeArrowheads="1"/>
          </p:cNvSpPr>
          <p:nvPr/>
        </p:nvSpPr>
        <p:spPr bwMode="auto">
          <a:xfrm>
            <a:off x="6483350" y="3408363"/>
            <a:ext cx="381000" cy="457200"/>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Rectangle 65"/>
          <p:cNvSpPr>
            <a:spLocks noChangeArrowheads="1"/>
          </p:cNvSpPr>
          <p:nvPr/>
        </p:nvSpPr>
        <p:spPr bwMode="auto">
          <a:xfrm>
            <a:off x="4953000" y="3429000"/>
            <a:ext cx="573088" cy="5334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Rectangle 66"/>
          <p:cNvSpPr>
            <a:spLocks noChangeArrowheads="1"/>
          </p:cNvSpPr>
          <p:nvPr/>
        </p:nvSpPr>
        <p:spPr bwMode="auto">
          <a:xfrm>
            <a:off x="6400800" y="2667000"/>
            <a:ext cx="573088" cy="5334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Text Box 67"/>
          <p:cNvSpPr txBox="1">
            <a:spLocks noChangeArrowheads="1"/>
          </p:cNvSpPr>
          <p:nvPr/>
        </p:nvSpPr>
        <p:spPr bwMode="auto">
          <a:xfrm>
            <a:off x="3352800" y="1219200"/>
            <a:ext cx="2001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ea typeface="宋体" panose="02010600030101010101" pitchFamily="2" charset="-122"/>
              </a:rPr>
              <a:t>Single Linkage</a:t>
            </a:r>
          </a:p>
        </p:txBody>
      </p:sp>
      <p:sp>
        <p:nvSpPr>
          <p:cNvPr id="28" name="Rectangle 68"/>
          <p:cNvSpPr>
            <a:spLocks noChangeArrowheads="1"/>
          </p:cNvSpPr>
          <p:nvPr/>
        </p:nvSpPr>
        <p:spPr bwMode="auto">
          <a:xfrm>
            <a:off x="6858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r>
              <a:rPr lang="en-US" altLang="zh-CN" sz="4400">
                <a:solidFill>
                  <a:schemeClr val="tx2"/>
                </a:solidFill>
                <a:ea typeface="宋体" panose="02010600030101010101" pitchFamily="2" charset="-122"/>
              </a:rPr>
              <a:t>Hierarchical Clustering</a:t>
            </a:r>
          </a:p>
        </p:txBody>
      </p:sp>
    </p:spTree>
    <p:extLst>
      <p:ext uri="{BB962C8B-B14F-4D97-AF65-F5344CB8AC3E}">
        <p14:creationId xmlns:p14="http://schemas.microsoft.com/office/powerpoint/2010/main" val="150666344"/>
      </p:ext>
    </p:extLst>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457200" y="122238"/>
            <a:ext cx="5770563" cy="1038225"/>
          </a:xfrm>
        </p:spPr>
        <p:txBody>
          <a:bodyPr/>
          <a:lstStyle/>
          <a:p>
            <a:pPr eaLnBrk="1" hangingPunct="1"/>
            <a:r>
              <a:rPr lang="zh-CN" altLang="en-US" dirty="0">
                <a:solidFill>
                  <a:srgbClr val="4141FF"/>
                </a:solidFill>
              </a:rPr>
              <a:t>数据结构</a:t>
            </a:r>
          </a:p>
        </p:txBody>
      </p:sp>
      <p:sp>
        <p:nvSpPr>
          <p:cNvPr id="409603" name="Rectangle 3"/>
          <p:cNvSpPr>
            <a:spLocks noGrp="1" noChangeArrowheads="1"/>
          </p:cNvSpPr>
          <p:nvPr>
            <p:ph type="body" sz="half" idx="1"/>
          </p:nvPr>
        </p:nvSpPr>
        <p:spPr>
          <a:xfrm>
            <a:off x="381000" y="1419225"/>
            <a:ext cx="3903663" cy="4525963"/>
          </a:xfrm>
        </p:spPr>
        <p:txBody>
          <a:bodyPr>
            <a:normAutofit lnSpcReduction="10000"/>
          </a:bodyPr>
          <a:lstStyle/>
          <a:p>
            <a:pPr eaLnBrk="1" hangingPunct="1"/>
            <a:r>
              <a:rPr lang="zh-CN" altLang="en-US" sz="2600" dirty="0"/>
              <a:t>数据矩阵</a:t>
            </a:r>
          </a:p>
          <a:p>
            <a:pPr lvl="1" eaLnBrk="1" hangingPunct="1"/>
            <a:r>
              <a:rPr lang="zh-CN" altLang="en-US" sz="2200" dirty="0">
                <a:latin typeface="SimSun" panose="02010600030101010101" pitchFamily="2" charset="-122"/>
              </a:rPr>
              <a:t>许多情况下</a:t>
            </a:r>
            <a:r>
              <a:rPr lang="en-US" altLang="zh-CN" sz="2200" dirty="0">
                <a:latin typeface="SimSun" panose="02010600030101010101" pitchFamily="2" charset="-122"/>
              </a:rPr>
              <a:t>,</a:t>
            </a:r>
            <a:r>
              <a:rPr lang="zh-CN" altLang="en-US" sz="2200" dirty="0">
                <a:latin typeface="SimSun" panose="02010600030101010101" pitchFamily="2" charset="-122"/>
              </a:rPr>
              <a:t>聚类的样本集看成是一个</a:t>
            </a:r>
            <a:r>
              <a:rPr lang="en-US" altLang="zh-CN" sz="2200" dirty="0" err="1">
                <a:latin typeface="SimSun" panose="02010600030101010101" pitchFamily="2" charset="-122"/>
              </a:rPr>
              <a:t>n×p</a:t>
            </a:r>
            <a:r>
              <a:rPr lang="zh-CN" altLang="en-US" sz="2200" dirty="0">
                <a:latin typeface="SimSun" panose="02010600030101010101" pitchFamily="2" charset="-122"/>
              </a:rPr>
              <a:t>的数据矩阵</a:t>
            </a:r>
            <a:r>
              <a:rPr lang="en-US" altLang="zh-CN" sz="2200" dirty="0">
                <a:latin typeface="SimSun" panose="02010600030101010101" pitchFamily="2" charset="-122"/>
              </a:rPr>
              <a:t>(n</a:t>
            </a:r>
            <a:r>
              <a:rPr lang="zh-CN" altLang="en-US" sz="2200" dirty="0">
                <a:latin typeface="SimSun" panose="02010600030101010101" pitchFamily="2" charset="-122"/>
              </a:rPr>
              <a:t>个样本</a:t>
            </a:r>
            <a:r>
              <a:rPr lang="en-US" altLang="zh-CN" sz="2200" dirty="0">
                <a:latin typeface="SimSun" panose="02010600030101010101" pitchFamily="2" charset="-122"/>
              </a:rPr>
              <a:t>×p</a:t>
            </a:r>
            <a:r>
              <a:rPr lang="zh-CN" altLang="en-US" sz="2200" dirty="0">
                <a:latin typeface="SimSun" panose="02010600030101010101" pitchFamily="2" charset="-122"/>
              </a:rPr>
              <a:t>个属性</a:t>
            </a:r>
            <a:r>
              <a:rPr lang="en-US" altLang="zh-CN" sz="2200" dirty="0">
                <a:latin typeface="SimSun" panose="02010600030101010101" pitchFamily="2" charset="-122"/>
              </a:rPr>
              <a:t>)</a:t>
            </a:r>
            <a:endParaRPr lang="zh-CN" altLang="en-US" sz="2200" dirty="0"/>
          </a:p>
          <a:p>
            <a:pPr lvl="1" eaLnBrk="1" hangingPunct="1"/>
            <a:endParaRPr lang="en-US" altLang="zh-CN" sz="2000" dirty="0"/>
          </a:p>
          <a:p>
            <a:pPr eaLnBrk="1" hangingPunct="1"/>
            <a:r>
              <a:rPr lang="zh-CN" altLang="en-US" sz="2600" dirty="0"/>
              <a:t>相异矩阵</a:t>
            </a:r>
          </a:p>
          <a:p>
            <a:pPr lvl="1" eaLnBrk="1" hangingPunct="1"/>
            <a:r>
              <a:rPr lang="zh-CN" altLang="en-US" sz="2200" dirty="0"/>
              <a:t>描述</a:t>
            </a:r>
            <a:r>
              <a:rPr lang="en-US" altLang="zh-CN" sz="2200" dirty="0"/>
              <a:t>n</a:t>
            </a:r>
            <a:r>
              <a:rPr lang="zh-CN" altLang="en-US" sz="2200" dirty="0"/>
              <a:t>个样本两两之间的相异性</a:t>
            </a:r>
          </a:p>
          <a:p>
            <a:pPr lvl="1" eaLnBrk="1" hangingPunct="1"/>
            <a:r>
              <a:rPr lang="en-US" altLang="zh-CN" sz="2200" dirty="0">
                <a:latin typeface="Times New Roman" panose="02020603050405020304" pitchFamily="18" charset="0"/>
                <a:cs typeface="Times New Roman" panose="02020603050405020304" pitchFamily="18" charset="0"/>
              </a:rPr>
              <a:t>d(X</a:t>
            </a:r>
            <a:r>
              <a:rPr lang="en-US" altLang="zh-CN" sz="2200" baseline="-30000" dirty="0">
                <a:latin typeface="Times New Roman" panose="02020603050405020304" pitchFamily="18" charset="0"/>
                <a:cs typeface="Times New Roman" panose="02020603050405020304" pitchFamily="18" charset="0"/>
              </a:rPr>
              <a:t>i</a:t>
            </a:r>
            <a:r>
              <a:rPr lang="zh-CN" altLang="en-US"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X</a:t>
            </a:r>
            <a:r>
              <a:rPr lang="en-US" altLang="zh-CN" sz="2200" baseline="-30000" dirty="0" err="1">
                <a:latin typeface="Times New Roman" panose="02020603050405020304" pitchFamily="18" charset="0"/>
                <a:cs typeface="Times New Roman" panose="02020603050405020304" pitchFamily="18" charset="0"/>
              </a:rPr>
              <a:t>j</a:t>
            </a:r>
            <a:r>
              <a:rPr lang="en-US" altLang="zh-CN" sz="2200" dirty="0">
                <a:latin typeface="Times New Roman" panose="02020603050405020304" pitchFamily="18" charset="0"/>
                <a:cs typeface="Times New Roman" panose="02020603050405020304" pitchFamily="18" charset="0"/>
              </a:rPr>
              <a:t>)</a:t>
            </a:r>
            <a:r>
              <a:rPr lang="zh-CN" altLang="en-US" sz="2200" dirty="0"/>
              <a:t>是样本</a:t>
            </a:r>
            <a:r>
              <a:rPr lang="en-US" altLang="zh-CN" sz="2200" dirty="0">
                <a:latin typeface="Times New Roman" panose="02020603050405020304" pitchFamily="18" charset="0"/>
                <a:cs typeface="Times New Roman" panose="02020603050405020304" pitchFamily="18" charset="0"/>
              </a:rPr>
              <a:t>X</a:t>
            </a:r>
            <a:r>
              <a:rPr lang="en-US" altLang="zh-CN" sz="2200" baseline="-30000" dirty="0">
                <a:latin typeface="Times New Roman" panose="02020603050405020304" pitchFamily="18" charset="0"/>
                <a:cs typeface="Times New Roman" panose="02020603050405020304" pitchFamily="18" charset="0"/>
              </a:rPr>
              <a:t>i</a:t>
            </a:r>
            <a:r>
              <a:rPr lang="zh-CN" altLang="en-US" sz="2200" dirty="0"/>
              <a:t>和样本</a:t>
            </a:r>
            <a:r>
              <a:rPr lang="en-US" altLang="zh-CN" sz="2200" dirty="0" err="1">
                <a:latin typeface="Times New Roman" panose="02020603050405020304" pitchFamily="18" charset="0"/>
                <a:cs typeface="Times New Roman" panose="02020603050405020304" pitchFamily="18" charset="0"/>
              </a:rPr>
              <a:t>X</a:t>
            </a:r>
            <a:r>
              <a:rPr lang="en-US" altLang="zh-CN" sz="2200" baseline="-30000" dirty="0" err="1">
                <a:latin typeface="Times New Roman" panose="02020603050405020304" pitchFamily="18" charset="0"/>
                <a:cs typeface="Times New Roman" panose="02020603050405020304" pitchFamily="18" charset="0"/>
              </a:rPr>
              <a:t>j</a:t>
            </a:r>
            <a:r>
              <a:rPr lang="zh-CN" altLang="en-US" sz="2200" dirty="0">
                <a:latin typeface="Times New Roman" panose="02020603050405020304" pitchFamily="18" charset="0"/>
                <a:cs typeface="Times New Roman" panose="02020603050405020304" pitchFamily="18" charset="0"/>
              </a:rPr>
              <a:t>间</a:t>
            </a:r>
            <a:r>
              <a:rPr lang="zh-CN" altLang="en-US" sz="2200" dirty="0"/>
              <a:t>相异性的量化表示</a:t>
            </a:r>
          </a:p>
        </p:txBody>
      </p:sp>
      <p:graphicFrame>
        <p:nvGraphicFramePr>
          <p:cNvPr id="409607" name="Object 7"/>
          <p:cNvGraphicFramePr>
            <a:graphicFrameLocks noGrp="1" noChangeAspect="1"/>
          </p:cNvGraphicFramePr>
          <p:nvPr>
            <p:ph sz="quarter" idx="2"/>
          </p:nvPr>
        </p:nvGraphicFramePr>
        <p:xfrm>
          <a:off x="4278313" y="1381125"/>
          <a:ext cx="3232150" cy="2262188"/>
        </p:xfrm>
        <a:graphic>
          <a:graphicData uri="http://schemas.openxmlformats.org/presentationml/2006/ole">
            <mc:AlternateContent xmlns:mc="http://schemas.openxmlformats.org/markup-compatibility/2006">
              <mc:Choice xmlns:v="urn:schemas-microsoft-com:vml" Requires="v">
                <p:oleObj spid="_x0000_s22287" name="Equation" r:id="rId4" imgW="1778000" imgH="1244600" progId="Equation.3">
                  <p:embed/>
                </p:oleObj>
              </mc:Choice>
              <mc:Fallback>
                <p:oleObj name="Equation" r:id="rId4" imgW="1778000" imgH="1244600" progId="Equation.3">
                  <p:embed/>
                  <p:pic>
                    <p:nvPicPr>
                      <p:cNvPr id="0" name="Picture 12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8313" y="1381125"/>
                        <a:ext cx="3232150" cy="2262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17" name="Object 17"/>
          <p:cNvGraphicFramePr>
            <a:graphicFrameLocks noGrp="1" noChangeAspect="1"/>
          </p:cNvGraphicFramePr>
          <p:nvPr>
            <p:ph sz="quarter" idx="3"/>
          </p:nvPr>
        </p:nvGraphicFramePr>
        <p:xfrm>
          <a:off x="5300663" y="4044950"/>
          <a:ext cx="3052762" cy="1908175"/>
        </p:xfrm>
        <a:graphic>
          <a:graphicData uri="http://schemas.openxmlformats.org/presentationml/2006/ole">
            <mc:AlternateContent xmlns:mc="http://schemas.openxmlformats.org/markup-compatibility/2006">
              <mc:Choice xmlns:v="urn:schemas-microsoft-com:vml" Requires="v">
                <p:oleObj spid="_x0000_s22288" name="Equation" r:id="rId6" imgW="1828800" imgH="1143000" progId="Equation.3">
                  <p:embed/>
                </p:oleObj>
              </mc:Choice>
              <mc:Fallback>
                <p:oleObj name="Equation" r:id="rId6" imgW="1828800" imgH="1143000" progId="Equation.3">
                  <p:embed/>
                  <p:pic>
                    <p:nvPicPr>
                      <p:cNvPr id="0" name="Picture 126"/>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00663" y="4044950"/>
                        <a:ext cx="3052762" cy="190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06" name="灯片编号占位符 7"/>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1F49DA75-1614-454B-9631-E0979D3AD1F7}" type="slidenum">
              <a:rPr lang="en-US" altLang="zh-CN" smtClean="0"/>
              <a:pPr/>
              <a:t>8</a:t>
            </a:fld>
            <a:endParaRPr lang="en-US" altLang="zh-CN"/>
          </a:p>
        </p:txBody>
      </p:sp>
      <p:sp>
        <p:nvSpPr>
          <p:cNvPr id="409609" name="Line 9"/>
          <p:cNvSpPr>
            <a:spLocks noChangeShapeType="1"/>
          </p:cNvSpPr>
          <p:nvPr/>
        </p:nvSpPr>
        <p:spPr bwMode="auto">
          <a:xfrm>
            <a:off x="4341813" y="2670175"/>
            <a:ext cx="2987675"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612" name="Line 12"/>
          <p:cNvSpPr>
            <a:spLocks noChangeShapeType="1"/>
          </p:cNvSpPr>
          <p:nvPr/>
        </p:nvSpPr>
        <p:spPr bwMode="auto">
          <a:xfrm>
            <a:off x="6034088" y="1376363"/>
            <a:ext cx="0" cy="2232025"/>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14"/>
          <p:cNvGrpSpPr>
            <a:grpSpLocks/>
          </p:cNvGrpSpPr>
          <p:nvPr/>
        </p:nvGrpSpPr>
        <p:grpSpPr bwMode="auto">
          <a:xfrm>
            <a:off x="6645275" y="1663700"/>
            <a:ext cx="2319338" cy="971550"/>
            <a:chOff x="4127" y="1162"/>
            <a:chExt cx="1461" cy="612"/>
          </a:xfrm>
        </p:grpSpPr>
        <p:sp>
          <p:nvSpPr>
            <p:cNvPr id="21519" name="Text Box 10"/>
            <p:cNvSpPr txBox="1">
              <a:spLocks noChangeArrowheads="1"/>
            </p:cNvSpPr>
            <p:nvPr/>
          </p:nvSpPr>
          <p:spPr bwMode="auto">
            <a:xfrm>
              <a:off x="4672" y="1162"/>
              <a:ext cx="9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zh-CN" sz="2000" b="1" i="1" dirty="0" err="1">
                  <a:solidFill>
                    <a:srgbClr val="4141FF"/>
                  </a:solidFill>
                  <a:latin typeface="Times New Roman" panose="02020603050405020304" pitchFamily="18" charset="0"/>
                </a:rPr>
                <a:t>i</a:t>
              </a:r>
              <a:r>
                <a:rPr lang="en-US" altLang="zh-CN" sz="2000" b="1" dirty="0" err="1">
                  <a:solidFill>
                    <a:srgbClr val="4141FF"/>
                  </a:solidFill>
                  <a:latin typeface="Times New Roman" panose="02020603050405020304" pitchFamily="18" charset="0"/>
                </a:rPr>
                <a:t>th</a:t>
              </a:r>
              <a:r>
                <a:rPr lang="en-US" altLang="zh-CN" sz="2000" b="1" dirty="0">
                  <a:solidFill>
                    <a:srgbClr val="4141FF"/>
                  </a:solidFill>
                  <a:latin typeface="Times New Roman" panose="02020603050405020304" pitchFamily="18" charset="0"/>
                </a:rPr>
                <a:t>-instance</a:t>
              </a:r>
              <a:r>
                <a:rPr lang="en-US" altLang="zh-CN" sz="2400" b="1" dirty="0">
                  <a:solidFill>
                    <a:srgbClr val="4141FF"/>
                  </a:solidFill>
                  <a:latin typeface="Times New Roman" panose="02020603050405020304" pitchFamily="18" charset="0"/>
                </a:rPr>
                <a:t> </a:t>
              </a:r>
            </a:p>
          </p:txBody>
        </p:sp>
        <p:sp>
          <p:nvSpPr>
            <p:cNvPr id="21520" name="Line 13"/>
            <p:cNvSpPr>
              <a:spLocks noChangeShapeType="1"/>
            </p:cNvSpPr>
            <p:nvPr/>
          </p:nvSpPr>
          <p:spPr bwMode="auto">
            <a:xfrm flipV="1">
              <a:off x="4127" y="1434"/>
              <a:ext cx="635" cy="34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09615" name="Line 15"/>
          <p:cNvSpPr>
            <a:spLocks noChangeShapeType="1"/>
          </p:cNvSpPr>
          <p:nvPr/>
        </p:nvSpPr>
        <p:spPr bwMode="auto">
          <a:xfrm flipV="1">
            <a:off x="6032500" y="2886075"/>
            <a:ext cx="1779860" cy="541337"/>
          </a:xfrm>
          <a:prstGeom prst="line">
            <a:avLst/>
          </a:prstGeom>
          <a:ln>
            <a:headEnd/>
            <a:tailEnd type="triangle" w="med" len="med"/>
          </a:ln>
          <a:extLst/>
        </p:spPr>
        <p:style>
          <a:lnRef idx="2">
            <a:schemeClr val="accent2"/>
          </a:lnRef>
          <a:fillRef idx="0">
            <a:schemeClr val="accent2"/>
          </a:fillRef>
          <a:effectRef idx="1">
            <a:schemeClr val="accent2"/>
          </a:effectRef>
          <a:fontRef idx="minor">
            <a:schemeClr val="tx1"/>
          </a:fontRef>
        </p:style>
        <p:txBody>
          <a:bodyPr/>
          <a:lstStyle/>
          <a:p>
            <a:endParaRPr lang="zh-CN" altLang="en-US"/>
          </a:p>
        </p:txBody>
      </p:sp>
      <p:sp>
        <p:nvSpPr>
          <p:cNvPr id="409616" name="Text Box 16"/>
          <p:cNvSpPr txBox="1">
            <a:spLocks noChangeArrowheads="1"/>
          </p:cNvSpPr>
          <p:nvPr/>
        </p:nvSpPr>
        <p:spPr bwMode="auto">
          <a:xfrm>
            <a:off x="7545388" y="2600325"/>
            <a:ext cx="1598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zh-CN" sz="2000" b="1" i="1" dirty="0">
                <a:solidFill>
                  <a:srgbClr val="4141FF"/>
                </a:solidFill>
                <a:latin typeface="Times New Roman" panose="02020603050405020304" pitchFamily="18" charset="0"/>
              </a:rPr>
              <a:t>f</a:t>
            </a:r>
            <a:r>
              <a:rPr lang="en-US" altLang="zh-CN" sz="2000" b="1" dirty="0">
                <a:solidFill>
                  <a:srgbClr val="4141FF"/>
                </a:solidFill>
                <a:latin typeface="Times New Roman" panose="02020603050405020304" pitchFamily="18" charset="0"/>
              </a:rPr>
              <a:t>-</a:t>
            </a:r>
            <a:r>
              <a:rPr lang="en-US" altLang="zh-CN" sz="2000" b="1" dirty="0" err="1">
                <a:solidFill>
                  <a:srgbClr val="4141FF"/>
                </a:solidFill>
                <a:latin typeface="Times New Roman" panose="02020603050405020304" pitchFamily="18" charset="0"/>
              </a:rPr>
              <a:t>th</a:t>
            </a:r>
            <a:r>
              <a:rPr lang="en-US" altLang="zh-CN" sz="2000" b="1" dirty="0">
                <a:solidFill>
                  <a:srgbClr val="4141FF"/>
                </a:solidFill>
                <a:latin typeface="Times New Roman" panose="02020603050405020304" pitchFamily="18" charset="0"/>
              </a:rPr>
              <a:t> attribute</a:t>
            </a:r>
          </a:p>
        </p:txBody>
      </p:sp>
      <p:sp>
        <p:nvSpPr>
          <p:cNvPr id="409619" name="Line 19"/>
          <p:cNvSpPr>
            <a:spLocks noChangeShapeType="1"/>
          </p:cNvSpPr>
          <p:nvPr/>
        </p:nvSpPr>
        <p:spPr bwMode="auto">
          <a:xfrm>
            <a:off x="6227763" y="5102225"/>
            <a:ext cx="720725"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620" name="Line 20"/>
          <p:cNvSpPr>
            <a:spLocks noChangeShapeType="1"/>
          </p:cNvSpPr>
          <p:nvPr/>
        </p:nvSpPr>
        <p:spPr bwMode="auto">
          <a:xfrm flipH="1">
            <a:off x="3635895" y="5138737"/>
            <a:ext cx="3060179" cy="902625"/>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621" name="Text Box 21"/>
          <p:cNvSpPr txBox="1">
            <a:spLocks noChangeArrowheads="1"/>
          </p:cNvSpPr>
          <p:nvPr/>
        </p:nvSpPr>
        <p:spPr bwMode="auto">
          <a:xfrm>
            <a:off x="2059781" y="5941035"/>
            <a:ext cx="2930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zh-CN" sz="2000" b="1" dirty="0">
                <a:solidFill>
                  <a:srgbClr val="CC0000"/>
                </a:solidFill>
                <a:latin typeface="Times New Roman" panose="02020603050405020304" pitchFamily="18" charset="0"/>
              </a:rPr>
              <a:t>Dissimilarity between the</a:t>
            </a:r>
          </a:p>
          <a:p>
            <a:pPr eaLnBrk="1" hangingPunct="1"/>
            <a:r>
              <a:rPr lang="en-US" altLang="zh-CN" sz="2000" b="1" dirty="0">
                <a:solidFill>
                  <a:srgbClr val="CC0000"/>
                </a:solidFill>
                <a:latin typeface="Times New Roman" panose="02020603050405020304" pitchFamily="18" charset="0"/>
              </a:rPr>
              <a:t>2nd and the 3rd instance</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9603">
                                            <p:txEl>
                                              <p:pRg st="1" end="1"/>
                                            </p:txEl>
                                          </p:spTgt>
                                        </p:tgtEl>
                                        <p:attrNameLst>
                                          <p:attrName>style.visibility</p:attrName>
                                        </p:attrNameLst>
                                      </p:cBhvr>
                                      <p:to>
                                        <p:strVal val="visible"/>
                                      </p:to>
                                    </p:set>
                                    <p:animEffect transition="in" filter="box(in)">
                                      <p:cBhvr>
                                        <p:cTn id="7" dur="500"/>
                                        <p:tgtEl>
                                          <p:spTgt spid="4096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409607"/>
                                        </p:tgtEl>
                                        <p:attrNameLst>
                                          <p:attrName>style.visibility</p:attrName>
                                        </p:attrNameLst>
                                      </p:cBhvr>
                                      <p:to>
                                        <p:strVal val="visible"/>
                                      </p:to>
                                    </p:set>
                                    <p:anim calcmode="lin" valueType="num">
                                      <p:cBhvr additive="base">
                                        <p:cTn id="12" dur="500" fill="hold"/>
                                        <p:tgtEl>
                                          <p:spTgt spid="409607"/>
                                        </p:tgtEl>
                                        <p:attrNameLst>
                                          <p:attrName>ppt_x</p:attrName>
                                        </p:attrNameLst>
                                      </p:cBhvr>
                                      <p:tavLst>
                                        <p:tav tm="0">
                                          <p:val>
                                            <p:strVal val="1+#ppt_w/2"/>
                                          </p:val>
                                        </p:tav>
                                        <p:tav tm="100000">
                                          <p:val>
                                            <p:strVal val="#ppt_x"/>
                                          </p:val>
                                        </p:tav>
                                      </p:tavLst>
                                    </p:anim>
                                    <p:anim calcmode="lin" valueType="num">
                                      <p:cBhvr additive="base">
                                        <p:cTn id="13" dur="500" fill="hold"/>
                                        <p:tgtEl>
                                          <p:spTgt spid="409607"/>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409609"/>
                                        </p:tgtEl>
                                        <p:attrNameLst>
                                          <p:attrName>style.visibility</p:attrName>
                                        </p:attrNameLst>
                                      </p:cBhvr>
                                      <p:to>
                                        <p:strVal val="visible"/>
                                      </p:to>
                                    </p:set>
                                    <p:animEffect transition="in" filter="blinds(vertical)">
                                      <p:cBhvr>
                                        <p:cTn id="18" dur="500"/>
                                        <p:tgtEl>
                                          <p:spTgt spid="40960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5"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vertical)">
                                      <p:cBhvr>
                                        <p:cTn id="23" dur="5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09612"/>
                                        </p:tgtEl>
                                        <p:attrNameLst>
                                          <p:attrName>style.visibility</p:attrName>
                                        </p:attrNameLst>
                                      </p:cBhvr>
                                      <p:to>
                                        <p:strVal val="visible"/>
                                      </p:to>
                                    </p:set>
                                    <p:animEffect transition="in" filter="blinds(horizontal)">
                                      <p:cBhvr>
                                        <p:cTn id="28" dur="500"/>
                                        <p:tgtEl>
                                          <p:spTgt spid="40961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09615"/>
                                        </p:tgtEl>
                                        <p:attrNameLst>
                                          <p:attrName>style.visibility</p:attrName>
                                        </p:attrNameLst>
                                      </p:cBhvr>
                                      <p:to>
                                        <p:strVal val="visible"/>
                                      </p:to>
                                    </p:set>
                                    <p:animEffect transition="in" filter="blinds(horizontal)">
                                      <p:cBhvr>
                                        <p:cTn id="33" dur="500"/>
                                        <p:tgtEl>
                                          <p:spTgt spid="409615"/>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409616"/>
                                        </p:tgtEl>
                                        <p:attrNameLst>
                                          <p:attrName>style.visibility</p:attrName>
                                        </p:attrNameLst>
                                      </p:cBhvr>
                                      <p:to>
                                        <p:strVal val="visible"/>
                                      </p:to>
                                    </p:set>
                                    <p:animEffect transition="in" filter="blinds(horizontal)">
                                      <p:cBhvr>
                                        <p:cTn id="36" dur="500"/>
                                        <p:tgtEl>
                                          <p:spTgt spid="40961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nodeType="clickEffect">
                                  <p:stCondLst>
                                    <p:cond delay="0"/>
                                  </p:stCondLst>
                                  <p:childTnLst>
                                    <p:set>
                                      <p:cBhvr>
                                        <p:cTn id="40" dur="1" fill="hold">
                                          <p:stCondLst>
                                            <p:cond delay="0"/>
                                          </p:stCondLst>
                                        </p:cTn>
                                        <p:tgtEl>
                                          <p:spTgt spid="409603">
                                            <p:txEl>
                                              <p:pRg st="3" end="3"/>
                                            </p:txEl>
                                          </p:spTgt>
                                        </p:tgtEl>
                                        <p:attrNameLst>
                                          <p:attrName>style.visibility</p:attrName>
                                        </p:attrNameLst>
                                      </p:cBhvr>
                                      <p:to>
                                        <p:strVal val="visible"/>
                                      </p:to>
                                    </p:set>
                                    <p:animEffect transition="in" filter="box(in)">
                                      <p:cBhvr>
                                        <p:cTn id="41" dur="500"/>
                                        <p:tgtEl>
                                          <p:spTgt spid="409603">
                                            <p:txEl>
                                              <p:pRg st="3" end="3"/>
                                            </p:txEl>
                                          </p:spTgt>
                                        </p:tgtEl>
                                      </p:cBhvr>
                                    </p:animEffect>
                                  </p:childTnLst>
                                </p:cTn>
                              </p:par>
                              <p:par>
                                <p:cTn id="42" presetID="4" presetClass="entr" presetSubtype="16" fill="hold" nodeType="withEffect">
                                  <p:stCondLst>
                                    <p:cond delay="0"/>
                                  </p:stCondLst>
                                  <p:childTnLst>
                                    <p:set>
                                      <p:cBhvr>
                                        <p:cTn id="43" dur="1" fill="hold">
                                          <p:stCondLst>
                                            <p:cond delay="0"/>
                                          </p:stCondLst>
                                        </p:cTn>
                                        <p:tgtEl>
                                          <p:spTgt spid="409603">
                                            <p:txEl>
                                              <p:pRg st="4" end="4"/>
                                            </p:txEl>
                                          </p:spTgt>
                                        </p:tgtEl>
                                        <p:attrNameLst>
                                          <p:attrName>style.visibility</p:attrName>
                                        </p:attrNameLst>
                                      </p:cBhvr>
                                      <p:to>
                                        <p:strVal val="visible"/>
                                      </p:to>
                                    </p:set>
                                    <p:animEffect transition="in" filter="box(in)">
                                      <p:cBhvr>
                                        <p:cTn id="44" dur="500"/>
                                        <p:tgtEl>
                                          <p:spTgt spid="409603">
                                            <p:txEl>
                                              <p:pRg st="4" end="4"/>
                                            </p:txEl>
                                          </p:spTgt>
                                        </p:tgtEl>
                                      </p:cBhvr>
                                    </p:animEffect>
                                  </p:childTnLst>
                                </p:cTn>
                              </p:par>
                              <p:par>
                                <p:cTn id="45" presetID="4" presetClass="entr" presetSubtype="16" fill="hold" nodeType="withEffect">
                                  <p:stCondLst>
                                    <p:cond delay="0"/>
                                  </p:stCondLst>
                                  <p:childTnLst>
                                    <p:set>
                                      <p:cBhvr>
                                        <p:cTn id="46" dur="1" fill="hold">
                                          <p:stCondLst>
                                            <p:cond delay="0"/>
                                          </p:stCondLst>
                                        </p:cTn>
                                        <p:tgtEl>
                                          <p:spTgt spid="409603">
                                            <p:txEl>
                                              <p:pRg st="5" end="5"/>
                                            </p:txEl>
                                          </p:spTgt>
                                        </p:tgtEl>
                                        <p:attrNameLst>
                                          <p:attrName>style.visibility</p:attrName>
                                        </p:attrNameLst>
                                      </p:cBhvr>
                                      <p:to>
                                        <p:strVal val="visible"/>
                                      </p:to>
                                    </p:set>
                                    <p:animEffect transition="in" filter="box(in)">
                                      <p:cBhvr>
                                        <p:cTn id="47" dur="500"/>
                                        <p:tgtEl>
                                          <p:spTgt spid="409603">
                                            <p:txEl>
                                              <p:pRg st="5" end="5"/>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2" fill="hold" nodeType="clickEffect">
                                  <p:stCondLst>
                                    <p:cond delay="0"/>
                                  </p:stCondLst>
                                  <p:childTnLst>
                                    <p:set>
                                      <p:cBhvr>
                                        <p:cTn id="51" dur="1" fill="hold">
                                          <p:stCondLst>
                                            <p:cond delay="0"/>
                                          </p:stCondLst>
                                        </p:cTn>
                                        <p:tgtEl>
                                          <p:spTgt spid="409617"/>
                                        </p:tgtEl>
                                        <p:attrNameLst>
                                          <p:attrName>style.visibility</p:attrName>
                                        </p:attrNameLst>
                                      </p:cBhvr>
                                      <p:to>
                                        <p:strVal val="visible"/>
                                      </p:to>
                                    </p:set>
                                    <p:anim calcmode="lin" valueType="num">
                                      <p:cBhvr additive="base">
                                        <p:cTn id="52" dur="500" fill="hold"/>
                                        <p:tgtEl>
                                          <p:spTgt spid="409617"/>
                                        </p:tgtEl>
                                        <p:attrNameLst>
                                          <p:attrName>ppt_x</p:attrName>
                                        </p:attrNameLst>
                                      </p:cBhvr>
                                      <p:tavLst>
                                        <p:tav tm="0">
                                          <p:val>
                                            <p:strVal val="1+#ppt_w/2"/>
                                          </p:val>
                                        </p:tav>
                                        <p:tav tm="100000">
                                          <p:val>
                                            <p:strVal val="#ppt_x"/>
                                          </p:val>
                                        </p:tav>
                                      </p:tavLst>
                                    </p:anim>
                                    <p:anim calcmode="lin" valueType="num">
                                      <p:cBhvr additive="base">
                                        <p:cTn id="53" dur="500" fill="hold"/>
                                        <p:tgtEl>
                                          <p:spTgt spid="409617"/>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5" fill="hold" grpId="0" nodeType="clickEffect">
                                  <p:stCondLst>
                                    <p:cond delay="0"/>
                                  </p:stCondLst>
                                  <p:childTnLst>
                                    <p:set>
                                      <p:cBhvr>
                                        <p:cTn id="57" dur="1" fill="hold">
                                          <p:stCondLst>
                                            <p:cond delay="0"/>
                                          </p:stCondLst>
                                        </p:cTn>
                                        <p:tgtEl>
                                          <p:spTgt spid="409619"/>
                                        </p:tgtEl>
                                        <p:attrNameLst>
                                          <p:attrName>style.visibility</p:attrName>
                                        </p:attrNameLst>
                                      </p:cBhvr>
                                      <p:to>
                                        <p:strVal val="visible"/>
                                      </p:to>
                                    </p:set>
                                    <p:animEffect transition="in" filter="blinds(vertical)">
                                      <p:cBhvr>
                                        <p:cTn id="58" dur="500"/>
                                        <p:tgtEl>
                                          <p:spTgt spid="40961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409620"/>
                                        </p:tgtEl>
                                        <p:attrNameLst>
                                          <p:attrName>style.visibility</p:attrName>
                                        </p:attrNameLst>
                                      </p:cBhvr>
                                      <p:to>
                                        <p:strVal val="visible"/>
                                      </p:to>
                                    </p:set>
                                    <p:animEffect transition="in" filter="blinds(horizontal)">
                                      <p:cBhvr>
                                        <p:cTn id="63" dur="500"/>
                                        <p:tgtEl>
                                          <p:spTgt spid="409620"/>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409621"/>
                                        </p:tgtEl>
                                        <p:attrNameLst>
                                          <p:attrName>style.visibility</p:attrName>
                                        </p:attrNameLst>
                                      </p:cBhvr>
                                      <p:to>
                                        <p:strVal val="visible"/>
                                      </p:to>
                                    </p:set>
                                    <p:animEffect transition="in" filter="blinds(horizontal)">
                                      <p:cBhvr>
                                        <p:cTn id="66" dur="500"/>
                                        <p:tgtEl>
                                          <p:spTgt spid="409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9" grpId="0" animBg="1"/>
      <p:bldP spid="409612" grpId="0" animBg="1"/>
      <p:bldP spid="409615" grpId="0" animBg="1"/>
      <p:bldP spid="409616" grpId="0"/>
      <p:bldP spid="409619" grpId="0" animBg="1"/>
      <p:bldP spid="409620" grpId="0" animBg="1"/>
      <p:bldP spid="409621"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BC3AD09-32A1-493C-99FC-4427E2011D68}" type="slidenum">
              <a:rPr lang="en-US" altLang="zh-CN" smtClean="0"/>
              <a:pPr>
                <a:defRPr/>
              </a:pPr>
              <a:t>80</a:t>
            </a:fld>
            <a:endParaRPr lang="en-US" altLang="zh-CN"/>
          </a:p>
        </p:txBody>
      </p:sp>
      <p:graphicFrame>
        <p:nvGraphicFramePr>
          <p:cNvPr id="3" name="Group 14"/>
          <p:cNvGraphicFramePr>
            <a:graphicFrameLocks noGrp="1"/>
          </p:cNvGraphicFramePr>
          <p:nvPr/>
        </p:nvGraphicFramePr>
        <p:xfrm>
          <a:off x="4876800" y="2590800"/>
          <a:ext cx="3581400" cy="3404554"/>
        </p:xfrm>
        <a:graphic>
          <a:graphicData uri="http://schemas.openxmlformats.org/drawingml/2006/table">
            <a:tbl>
              <a:tblPr/>
              <a:tblGrid>
                <a:gridCol w="715963">
                  <a:extLst>
                    <a:ext uri="{9D8B030D-6E8A-4147-A177-3AD203B41FA5}">
                      <a16:colId xmlns:a16="http://schemas.microsoft.com/office/drawing/2014/main" val="20000"/>
                    </a:ext>
                  </a:extLst>
                </a:gridCol>
                <a:gridCol w="717550">
                  <a:extLst>
                    <a:ext uri="{9D8B030D-6E8A-4147-A177-3AD203B41FA5}">
                      <a16:colId xmlns:a16="http://schemas.microsoft.com/office/drawing/2014/main" val="20001"/>
                    </a:ext>
                  </a:extLst>
                </a:gridCol>
                <a:gridCol w="714375">
                  <a:extLst>
                    <a:ext uri="{9D8B030D-6E8A-4147-A177-3AD203B41FA5}">
                      <a16:colId xmlns:a16="http://schemas.microsoft.com/office/drawing/2014/main" val="20002"/>
                    </a:ext>
                  </a:extLst>
                </a:gridCol>
                <a:gridCol w="717550">
                  <a:extLst>
                    <a:ext uri="{9D8B030D-6E8A-4147-A177-3AD203B41FA5}">
                      <a16:colId xmlns:a16="http://schemas.microsoft.com/office/drawing/2014/main" val="20003"/>
                    </a:ext>
                  </a:extLst>
                </a:gridCol>
                <a:gridCol w="715962">
                  <a:extLst>
                    <a:ext uri="{9D8B030D-6E8A-4147-A177-3AD203B41FA5}">
                      <a16:colId xmlns:a16="http://schemas.microsoft.com/office/drawing/2014/main" val="20004"/>
                    </a:ext>
                  </a:extLst>
                </a:gridCol>
              </a:tblGrid>
              <a:tr h="7620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Dist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ADC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92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ADC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61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92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61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Text Box 52"/>
          <p:cNvSpPr txBox="1">
            <a:spLocks noChangeArrowheads="1"/>
          </p:cNvSpPr>
          <p:nvPr/>
        </p:nvSpPr>
        <p:spPr bwMode="auto">
          <a:xfrm>
            <a:off x="5715000" y="2133600"/>
            <a:ext cx="2154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Distance Matrix</a:t>
            </a:r>
          </a:p>
        </p:txBody>
      </p:sp>
      <p:sp>
        <p:nvSpPr>
          <p:cNvPr id="5" name="Text Box 53"/>
          <p:cNvSpPr txBox="1">
            <a:spLocks noChangeArrowheads="1"/>
          </p:cNvSpPr>
          <p:nvPr/>
        </p:nvSpPr>
        <p:spPr bwMode="auto">
          <a:xfrm>
            <a:off x="1066800" y="2133600"/>
            <a:ext cx="2265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Current  Clusters</a:t>
            </a:r>
          </a:p>
        </p:txBody>
      </p:sp>
      <p:sp>
        <p:nvSpPr>
          <p:cNvPr id="6" name="Oval 60"/>
          <p:cNvSpPr>
            <a:spLocks noChangeArrowheads="1"/>
          </p:cNvSpPr>
          <p:nvPr/>
        </p:nvSpPr>
        <p:spPr bwMode="auto">
          <a:xfrm>
            <a:off x="6483350" y="3408363"/>
            <a:ext cx="381000" cy="457200"/>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1"/>
          <p:cNvSpPr>
            <a:spLocks noChangeArrowheads="1"/>
          </p:cNvSpPr>
          <p:nvPr/>
        </p:nvSpPr>
        <p:spPr bwMode="auto">
          <a:xfrm>
            <a:off x="4953000" y="3429000"/>
            <a:ext cx="573088" cy="5334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2"/>
          <p:cNvSpPr>
            <a:spLocks noChangeArrowheads="1"/>
          </p:cNvSpPr>
          <p:nvPr/>
        </p:nvSpPr>
        <p:spPr bwMode="auto">
          <a:xfrm>
            <a:off x="6400800" y="2667000"/>
            <a:ext cx="573088" cy="5334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Text Box 63"/>
          <p:cNvSpPr txBox="1">
            <a:spLocks noChangeArrowheads="1"/>
          </p:cNvSpPr>
          <p:nvPr/>
        </p:nvSpPr>
        <p:spPr bwMode="auto">
          <a:xfrm>
            <a:off x="3352800" y="1219200"/>
            <a:ext cx="2001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ea typeface="宋体" panose="02010600030101010101" pitchFamily="2" charset="-122"/>
              </a:rPr>
              <a:t>Single Linkage</a:t>
            </a:r>
          </a:p>
        </p:txBody>
      </p:sp>
      <p:sp>
        <p:nvSpPr>
          <p:cNvPr id="10" name="Rectangle 64"/>
          <p:cNvSpPr>
            <a:spLocks noChangeArrowheads="1"/>
          </p:cNvSpPr>
          <p:nvPr/>
        </p:nvSpPr>
        <p:spPr bwMode="auto">
          <a:xfrm>
            <a:off x="6858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r>
              <a:rPr lang="en-US" altLang="zh-CN" sz="4400">
                <a:solidFill>
                  <a:schemeClr val="tx2"/>
                </a:solidFill>
                <a:ea typeface="宋体" panose="02010600030101010101" pitchFamily="2" charset="-122"/>
              </a:rPr>
              <a:t>Hierarchical Clustering</a:t>
            </a:r>
          </a:p>
        </p:txBody>
      </p:sp>
      <p:grpSp>
        <p:nvGrpSpPr>
          <p:cNvPr id="11" name="Group 65"/>
          <p:cNvGrpSpPr>
            <a:grpSpLocks/>
          </p:cNvGrpSpPr>
          <p:nvPr/>
        </p:nvGrpSpPr>
        <p:grpSpPr bwMode="auto">
          <a:xfrm>
            <a:off x="685800" y="5257800"/>
            <a:ext cx="685800" cy="685800"/>
            <a:chOff x="816" y="1632"/>
            <a:chExt cx="432" cy="432"/>
          </a:xfrm>
        </p:grpSpPr>
        <p:sp>
          <p:nvSpPr>
            <p:cNvPr id="12" name="Oval 66"/>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Text Box 67"/>
            <p:cNvSpPr txBox="1">
              <a:spLocks noChangeArrowheads="1"/>
            </p:cNvSpPr>
            <p:nvPr/>
          </p:nvSpPr>
          <p:spPr bwMode="auto">
            <a:xfrm>
              <a:off x="912" y="168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A</a:t>
              </a:r>
            </a:p>
          </p:txBody>
        </p:sp>
      </p:grpSp>
      <p:grpSp>
        <p:nvGrpSpPr>
          <p:cNvPr id="14" name="Group 68"/>
          <p:cNvGrpSpPr>
            <a:grpSpLocks/>
          </p:cNvGrpSpPr>
          <p:nvPr/>
        </p:nvGrpSpPr>
        <p:grpSpPr bwMode="auto">
          <a:xfrm>
            <a:off x="3657600" y="5257800"/>
            <a:ext cx="685800" cy="685800"/>
            <a:chOff x="816" y="1632"/>
            <a:chExt cx="432" cy="432"/>
          </a:xfrm>
        </p:grpSpPr>
        <p:sp>
          <p:nvSpPr>
            <p:cNvPr id="15" name="Oval 69"/>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Text Box 70"/>
            <p:cNvSpPr txBox="1">
              <a:spLocks noChangeArrowheads="1"/>
            </p:cNvSpPr>
            <p:nvPr/>
          </p:nvSpPr>
          <p:spPr bwMode="auto">
            <a:xfrm>
              <a:off x="912" y="168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B</a:t>
              </a:r>
            </a:p>
          </p:txBody>
        </p:sp>
      </p:grpSp>
      <p:grpSp>
        <p:nvGrpSpPr>
          <p:cNvPr id="17" name="Group 71"/>
          <p:cNvGrpSpPr>
            <a:grpSpLocks/>
          </p:cNvGrpSpPr>
          <p:nvPr/>
        </p:nvGrpSpPr>
        <p:grpSpPr bwMode="auto">
          <a:xfrm>
            <a:off x="2667000" y="5257800"/>
            <a:ext cx="685800" cy="685800"/>
            <a:chOff x="816" y="1632"/>
            <a:chExt cx="432" cy="432"/>
          </a:xfrm>
        </p:grpSpPr>
        <p:sp>
          <p:nvSpPr>
            <p:cNvPr id="18" name="Oval 72"/>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Text Box 73"/>
            <p:cNvSpPr txBox="1">
              <a:spLocks noChangeArrowheads="1"/>
            </p:cNvSpPr>
            <p:nvPr/>
          </p:nvSpPr>
          <p:spPr bwMode="auto">
            <a:xfrm>
              <a:off x="912" y="168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C</a:t>
              </a:r>
            </a:p>
          </p:txBody>
        </p:sp>
      </p:grpSp>
      <p:grpSp>
        <p:nvGrpSpPr>
          <p:cNvPr id="20" name="Group 74"/>
          <p:cNvGrpSpPr>
            <a:grpSpLocks/>
          </p:cNvGrpSpPr>
          <p:nvPr/>
        </p:nvGrpSpPr>
        <p:grpSpPr bwMode="auto">
          <a:xfrm>
            <a:off x="1676400" y="5257800"/>
            <a:ext cx="685800" cy="685800"/>
            <a:chOff x="816" y="1632"/>
            <a:chExt cx="432" cy="432"/>
          </a:xfrm>
        </p:grpSpPr>
        <p:sp>
          <p:nvSpPr>
            <p:cNvPr id="21" name="Oval 75"/>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Text Box 76"/>
            <p:cNvSpPr txBox="1">
              <a:spLocks noChangeArrowheads="1"/>
            </p:cNvSpPr>
            <p:nvPr/>
          </p:nvSpPr>
          <p:spPr bwMode="auto">
            <a:xfrm>
              <a:off x="912" y="168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D</a:t>
              </a:r>
            </a:p>
          </p:txBody>
        </p:sp>
      </p:grpSp>
      <p:sp>
        <p:nvSpPr>
          <p:cNvPr id="23" name="Line 77"/>
          <p:cNvSpPr>
            <a:spLocks noChangeShapeType="1"/>
          </p:cNvSpPr>
          <p:nvPr/>
        </p:nvSpPr>
        <p:spPr bwMode="auto">
          <a:xfrm flipV="1">
            <a:off x="1017588" y="4979988"/>
            <a:ext cx="0" cy="282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78"/>
          <p:cNvSpPr>
            <a:spLocks noChangeShapeType="1"/>
          </p:cNvSpPr>
          <p:nvPr/>
        </p:nvSpPr>
        <p:spPr bwMode="auto">
          <a:xfrm>
            <a:off x="1019175" y="4976813"/>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79"/>
          <p:cNvSpPr>
            <a:spLocks noChangeShapeType="1"/>
          </p:cNvSpPr>
          <p:nvPr/>
        </p:nvSpPr>
        <p:spPr bwMode="auto">
          <a:xfrm>
            <a:off x="2020888" y="4981575"/>
            <a:ext cx="0" cy="271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80"/>
          <p:cNvSpPr>
            <a:spLocks noChangeShapeType="1"/>
          </p:cNvSpPr>
          <p:nvPr/>
        </p:nvSpPr>
        <p:spPr bwMode="auto">
          <a:xfrm flipV="1">
            <a:off x="1524000" y="47244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81"/>
          <p:cNvSpPr>
            <a:spLocks noChangeShapeType="1"/>
          </p:cNvSpPr>
          <p:nvPr/>
        </p:nvSpPr>
        <p:spPr bwMode="auto">
          <a:xfrm>
            <a:off x="1524000" y="472440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82"/>
          <p:cNvSpPr>
            <a:spLocks noChangeShapeType="1"/>
          </p:cNvSpPr>
          <p:nvPr/>
        </p:nvSpPr>
        <p:spPr bwMode="auto">
          <a:xfrm>
            <a:off x="3048000" y="4724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Freeform 83"/>
          <p:cNvSpPr>
            <a:spLocks/>
          </p:cNvSpPr>
          <p:nvPr/>
        </p:nvSpPr>
        <p:spPr bwMode="auto">
          <a:xfrm>
            <a:off x="2286000" y="2743200"/>
            <a:ext cx="1704975" cy="2514600"/>
          </a:xfrm>
          <a:custGeom>
            <a:avLst/>
            <a:gdLst>
              <a:gd name="T0" fmla="*/ 1008 w 1008"/>
              <a:gd name="T1" fmla="*/ 1584 h 1584"/>
              <a:gd name="T2" fmla="*/ 1008 w 1008"/>
              <a:gd name="T3" fmla="*/ 0 h 1584"/>
              <a:gd name="T4" fmla="*/ 0 w 1008"/>
              <a:gd name="T5" fmla="*/ 0 h 1584"/>
              <a:gd name="T6" fmla="*/ 0 w 1008"/>
              <a:gd name="T7" fmla="*/ 1248 h 1584"/>
            </a:gdLst>
            <a:ahLst/>
            <a:cxnLst>
              <a:cxn ang="0">
                <a:pos x="T0" y="T1"/>
              </a:cxn>
              <a:cxn ang="0">
                <a:pos x="T2" y="T3"/>
              </a:cxn>
              <a:cxn ang="0">
                <a:pos x="T4" y="T5"/>
              </a:cxn>
              <a:cxn ang="0">
                <a:pos x="T6" y="T7"/>
              </a:cxn>
            </a:cxnLst>
            <a:rect l="0" t="0" r="r" b="b"/>
            <a:pathLst>
              <a:path w="1008" h="1584">
                <a:moveTo>
                  <a:pt x="1008" y="1584"/>
                </a:moveTo>
                <a:lnTo>
                  <a:pt x="1008" y="0"/>
                </a:lnTo>
                <a:lnTo>
                  <a:pt x="0" y="0"/>
                </a:lnTo>
                <a:lnTo>
                  <a:pt x="0" y="1248"/>
                </a:lnTo>
              </a:path>
            </a:pathLst>
          </a:custGeom>
          <a:noFill/>
          <a:ln w="127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84"/>
          <p:cNvSpPr>
            <a:spLocks noChangeShapeType="1"/>
          </p:cNvSpPr>
          <p:nvPr/>
        </p:nvSpPr>
        <p:spPr bwMode="auto">
          <a:xfrm>
            <a:off x="152400" y="5257800"/>
            <a:ext cx="53340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85"/>
          <p:cNvSpPr>
            <a:spLocks noChangeShapeType="1"/>
          </p:cNvSpPr>
          <p:nvPr/>
        </p:nvSpPr>
        <p:spPr bwMode="auto">
          <a:xfrm>
            <a:off x="152400" y="2743200"/>
            <a:ext cx="53340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Text Box 86"/>
          <p:cNvSpPr txBox="1">
            <a:spLocks noChangeArrowheads="1"/>
          </p:cNvSpPr>
          <p:nvPr/>
        </p:nvSpPr>
        <p:spPr bwMode="auto">
          <a:xfrm>
            <a:off x="152400" y="35814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ea typeface="宋体" panose="02010600030101010101" pitchFamily="2" charset="-122"/>
              </a:rPr>
              <a:t>10</a:t>
            </a:r>
          </a:p>
        </p:txBody>
      </p:sp>
      <p:sp>
        <p:nvSpPr>
          <p:cNvPr id="33" name="Line 87"/>
          <p:cNvSpPr>
            <a:spLocks noChangeShapeType="1"/>
          </p:cNvSpPr>
          <p:nvPr/>
        </p:nvSpPr>
        <p:spPr bwMode="auto">
          <a:xfrm flipV="1">
            <a:off x="457200" y="2743200"/>
            <a:ext cx="0" cy="2514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39155674"/>
      </p:ext>
    </p:extLst>
  </p:cSld>
  <p:clrMapOvr>
    <a:masterClrMapping/>
  </p:clrMapOvr>
  <p:transition spd="med">
    <p:rand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BC3AD09-32A1-493C-99FC-4427E2011D68}" type="slidenum">
              <a:rPr lang="en-US" altLang="zh-CN" smtClean="0"/>
              <a:pPr>
                <a:defRPr/>
              </a:pPr>
              <a:t>81</a:t>
            </a:fld>
            <a:endParaRPr lang="en-US" altLang="zh-CN"/>
          </a:p>
        </p:txBody>
      </p:sp>
      <p:grpSp>
        <p:nvGrpSpPr>
          <p:cNvPr id="3" name="Group 2"/>
          <p:cNvGrpSpPr>
            <a:grpSpLocks/>
          </p:cNvGrpSpPr>
          <p:nvPr/>
        </p:nvGrpSpPr>
        <p:grpSpPr bwMode="auto">
          <a:xfrm>
            <a:off x="685800" y="5257800"/>
            <a:ext cx="685800" cy="685800"/>
            <a:chOff x="816" y="1632"/>
            <a:chExt cx="432" cy="432"/>
          </a:xfrm>
        </p:grpSpPr>
        <p:sp>
          <p:nvSpPr>
            <p:cNvPr id="4" name="Oval 3"/>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Text Box 4"/>
            <p:cNvSpPr txBox="1">
              <a:spLocks noChangeArrowheads="1"/>
            </p:cNvSpPr>
            <p:nvPr/>
          </p:nvSpPr>
          <p:spPr bwMode="auto">
            <a:xfrm>
              <a:off x="912" y="168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A</a:t>
              </a:r>
            </a:p>
          </p:txBody>
        </p:sp>
      </p:grpSp>
      <p:grpSp>
        <p:nvGrpSpPr>
          <p:cNvPr id="6" name="Group 5"/>
          <p:cNvGrpSpPr>
            <a:grpSpLocks/>
          </p:cNvGrpSpPr>
          <p:nvPr/>
        </p:nvGrpSpPr>
        <p:grpSpPr bwMode="auto">
          <a:xfrm>
            <a:off x="3657600" y="5257800"/>
            <a:ext cx="685800" cy="685800"/>
            <a:chOff x="816" y="1632"/>
            <a:chExt cx="432" cy="432"/>
          </a:xfrm>
        </p:grpSpPr>
        <p:sp>
          <p:nvSpPr>
            <p:cNvPr id="7" name="Oval 6"/>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Text Box 7"/>
            <p:cNvSpPr txBox="1">
              <a:spLocks noChangeArrowheads="1"/>
            </p:cNvSpPr>
            <p:nvPr/>
          </p:nvSpPr>
          <p:spPr bwMode="auto">
            <a:xfrm>
              <a:off x="912" y="168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B</a:t>
              </a:r>
            </a:p>
          </p:txBody>
        </p:sp>
      </p:grpSp>
      <p:grpSp>
        <p:nvGrpSpPr>
          <p:cNvPr id="9" name="Group 8"/>
          <p:cNvGrpSpPr>
            <a:grpSpLocks/>
          </p:cNvGrpSpPr>
          <p:nvPr/>
        </p:nvGrpSpPr>
        <p:grpSpPr bwMode="auto">
          <a:xfrm>
            <a:off x="2667000" y="5257800"/>
            <a:ext cx="685800" cy="685800"/>
            <a:chOff x="816" y="1632"/>
            <a:chExt cx="432" cy="432"/>
          </a:xfrm>
        </p:grpSpPr>
        <p:sp>
          <p:nvSpPr>
            <p:cNvPr id="10" name="Oval 9"/>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10"/>
            <p:cNvSpPr txBox="1">
              <a:spLocks noChangeArrowheads="1"/>
            </p:cNvSpPr>
            <p:nvPr/>
          </p:nvSpPr>
          <p:spPr bwMode="auto">
            <a:xfrm>
              <a:off x="912" y="168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C</a:t>
              </a:r>
            </a:p>
          </p:txBody>
        </p:sp>
      </p:grpSp>
      <p:grpSp>
        <p:nvGrpSpPr>
          <p:cNvPr id="12" name="Group 11"/>
          <p:cNvGrpSpPr>
            <a:grpSpLocks/>
          </p:cNvGrpSpPr>
          <p:nvPr/>
        </p:nvGrpSpPr>
        <p:grpSpPr bwMode="auto">
          <a:xfrm>
            <a:off x="1676400" y="5257800"/>
            <a:ext cx="685800" cy="685800"/>
            <a:chOff x="816" y="1632"/>
            <a:chExt cx="432" cy="432"/>
          </a:xfrm>
        </p:grpSpPr>
        <p:sp>
          <p:nvSpPr>
            <p:cNvPr id="13" name="Oval 12"/>
            <p:cNvSpPr>
              <a:spLocks noChangeArrowheads="1"/>
            </p:cNvSpPr>
            <p:nvPr/>
          </p:nvSpPr>
          <p:spPr bwMode="auto">
            <a:xfrm>
              <a:off x="816" y="1632"/>
              <a:ext cx="432"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13"/>
            <p:cNvSpPr txBox="1">
              <a:spLocks noChangeArrowheads="1"/>
            </p:cNvSpPr>
            <p:nvPr/>
          </p:nvSpPr>
          <p:spPr bwMode="auto">
            <a:xfrm>
              <a:off x="912" y="168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D</a:t>
              </a:r>
            </a:p>
          </p:txBody>
        </p:sp>
      </p:grpSp>
      <p:graphicFrame>
        <p:nvGraphicFramePr>
          <p:cNvPr id="15" name="Group 75"/>
          <p:cNvGraphicFramePr>
            <a:graphicFrameLocks noGrp="1"/>
          </p:cNvGraphicFramePr>
          <p:nvPr/>
        </p:nvGraphicFramePr>
        <p:xfrm>
          <a:off x="4876800" y="2590800"/>
          <a:ext cx="3581400" cy="3429954"/>
        </p:xfrm>
        <a:graphic>
          <a:graphicData uri="http://schemas.openxmlformats.org/drawingml/2006/table">
            <a:tbl>
              <a:tblPr/>
              <a:tblGrid>
                <a:gridCol w="715963">
                  <a:extLst>
                    <a:ext uri="{9D8B030D-6E8A-4147-A177-3AD203B41FA5}">
                      <a16:colId xmlns:a16="http://schemas.microsoft.com/office/drawing/2014/main" val="20000"/>
                    </a:ext>
                  </a:extLst>
                </a:gridCol>
                <a:gridCol w="717550">
                  <a:extLst>
                    <a:ext uri="{9D8B030D-6E8A-4147-A177-3AD203B41FA5}">
                      <a16:colId xmlns:a16="http://schemas.microsoft.com/office/drawing/2014/main" val="20001"/>
                    </a:ext>
                  </a:extLst>
                </a:gridCol>
                <a:gridCol w="714375">
                  <a:extLst>
                    <a:ext uri="{9D8B030D-6E8A-4147-A177-3AD203B41FA5}">
                      <a16:colId xmlns:a16="http://schemas.microsoft.com/office/drawing/2014/main" val="20002"/>
                    </a:ext>
                  </a:extLst>
                </a:gridCol>
                <a:gridCol w="717550">
                  <a:extLst>
                    <a:ext uri="{9D8B030D-6E8A-4147-A177-3AD203B41FA5}">
                      <a16:colId xmlns:a16="http://schemas.microsoft.com/office/drawing/2014/main" val="20003"/>
                    </a:ext>
                  </a:extLst>
                </a:gridCol>
                <a:gridCol w="715962">
                  <a:extLst>
                    <a:ext uri="{9D8B030D-6E8A-4147-A177-3AD203B41FA5}">
                      <a16:colId xmlns:a16="http://schemas.microsoft.com/office/drawing/2014/main" val="20004"/>
                    </a:ext>
                  </a:extLst>
                </a:gridCol>
              </a:tblGrid>
              <a:tr h="7620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Dist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ADCB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92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ADCB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15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92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61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6" name="Text Box 53"/>
          <p:cNvSpPr txBox="1">
            <a:spLocks noChangeArrowheads="1"/>
          </p:cNvSpPr>
          <p:nvPr/>
        </p:nvSpPr>
        <p:spPr bwMode="auto">
          <a:xfrm>
            <a:off x="5715000" y="2133600"/>
            <a:ext cx="2154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Distance Matrix</a:t>
            </a:r>
          </a:p>
        </p:txBody>
      </p:sp>
      <p:sp>
        <p:nvSpPr>
          <p:cNvPr id="17" name="Text Box 54"/>
          <p:cNvSpPr txBox="1">
            <a:spLocks noChangeArrowheads="1"/>
          </p:cNvSpPr>
          <p:nvPr/>
        </p:nvSpPr>
        <p:spPr bwMode="auto">
          <a:xfrm>
            <a:off x="1460500" y="2133600"/>
            <a:ext cx="1663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Final Result</a:t>
            </a:r>
          </a:p>
        </p:txBody>
      </p:sp>
      <p:sp>
        <p:nvSpPr>
          <p:cNvPr id="18" name="Line 55"/>
          <p:cNvSpPr>
            <a:spLocks noChangeShapeType="1"/>
          </p:cNvSpPr>
          <p:nvPr/>
        </p:nvSpPr>
        <p:spPr bwMode="auto">
          <a:xfrm flipV="1">
            <a:off x="1017588" y="4979988"/>
            <a:ext cx="0" cy="282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56"/>
          <p:cNvSpPr>
            <a:spLocks noChangeShapeType="1"/>
          </p:cNvSpPr>
          <p:nvPr/>
        </p:nvSpPr>
        <p:spPr bwMode="auto">
          <a:xfrm>
            <a:off x="1019175" y="4976813"/>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57"/>
          <p:cNvSpPr>
            <a:spLocks noChangeShapeType="1"/>
          </p:cNvSpPr>
          <p:nvPr/>
        </p:nvSpPr>
        <p:spPr bwMode="auto">
          <a:xfrm>
            <a:off x="2020888" y="4981575"/>
            <a:ext cx="0" cy="271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58"/>
          <p:cNvSpPr>
            <a:spLocks noChangeShapeType="1"/>
          </p:cNvSpPr>
          <p:nvPr/>
        </p:nvSpPr>
        <p:spPr bwMode="auto">
          <a:xfrm flipV="1">
            <a:off x="1524000" y="47244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59"/>
          <p:cNvSpPr>
            <a:spLocks noChangeShapeType="1"/>
          </p:cNvSpPr>
          <p:nvPr/>
        </p:nvSpPr>
        <p:spPr bwMode="auto">
          <a:xfrm>
            <a:off x="1524000" y="472440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60"/>
          <p:cNvSpPr>
            <a:spLocks noChangeShapeType="1"/>
          </p:cNvSpPr>
          <p:nvPr/>
        </p:nvSpPr>
        <p:spPr bwMode="auto">
          <a:xfrm>
            <a:off x="3048000" y="4724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Text Box 68"/>
          <p:cNvSpPr txBox="1">
            <a:spLocks noChangeArrowheads="1"/>
          </p:cNvSpPr>
          <p:nvPr/>
        </p:nvSpPr>
        <p:spPr bwMode="auto">
          <a:xfrm>
            <a:off x="3352800" y="1219200"/>
            <a:ext cx="2001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ea typeface="宋体" panose="02010600030101010101" pitchFamily="2" charset="-122"/>
              </a:rPr>
              <a:t>Single Linkage</a:t>
            </a:r>
          </a:p>
        </p:txBody>
      </p:sp>
      <p:sp>
        <p:nvSpPr>
          <p:cNvPr id="25" name="Rectangle 69"/>
          <p:cNvSpPr>
            <a:spLocks noChangeArrowheads="1"/>
          </p:cNvSpPr>
          <p:nvPr/>
        </p:nvSpPr>
        <p:spPr bwMode="auto">
          <a:xfrm>
            <a:off x="6858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r>
              <a:rPr lang="en-US" altLang="zh-CN" sz="4400">
                <a:solidFill>
                  <a:schemeClr val="tx2"/>
                </a:solidFill>
                <a:ea typeface="宋体" panose="02010600030101010101" pitchFamily="2" charset="-122"/>
              </a:rPr>
              <a:t>Hierarchical Clustering</a:t>
            </a:r>
          </a:p>
        </p:txBody>
      </p:sp>
      <p:sp>
        <p:nvSpPr>
          <p:cNvPr id="26" name="Freeform 70"/>
          <p:cNvSpPr>
            <a:spLocks/>
          </p:cNvSpPr>
          <p:nvPr/>
        </p:nvSpPr>
        <p:spPr bwMode="auto">
          <a:xfrm>
            <a:off x="2286000" y="2743200"/>
            <a:ext cx="1704975" cy="2514600"/>
          </a:xfrm>
          <a:custGeom>
            <a:avLst/>
            <a:gdLst>
              <a:gd name="T0" fmla="*/ 1008 w 1008"/>
              <a:gd name="T1" fmla="*/ 1584 h 1584"/>
              <a:gd name="T2" fmla="*/ 1008 w 1008"/>
              <a:gd name="T3" fmla="*/ 0 h 1584"/>
              <a:gd name="T4" fmla="*/ 0 w 1008"/>
              <a:gd name="T5" fmla="*/ 0 h 1584"/>
              <a:gd name="T6" fmla="*/ 0 w 1008"/>
              <a:gd name="T7" fmla="*/ 1248 h 1584"/>
            </a:gdLst>
            <a:ahLst/>
            <a:cxnLst>
              <a:cxn ang="0">
                <a:pos x="T0" y="T1"/>
              </a:cxn>
              <a:cxn ang="0">
                <a:pos x="T2" y="T3"/>
              </a:cxn>
              <a:cxn ang="0">
                <a:pos x="T4" y="T5"/>
              </a:cxn>
              <a:cxn ang="0">
                <a:pos x="T6" y="T7"/>
              </a:cxn>
            </a:cxnLst>
            <a:rect l="0" t="0" r="r" b="b"/>
            <a:pathLst>
              <a:path w="1008" h="1584">
                <a:moveTo>
                  <a:pt x="1008" y="1584"/>
                </a:moveTo>
                <a:lnTo>
                  <a:pt x="1008" y="0"/>
                </a:lnTo>
                <a:lnTo>
                  <a:pt x="0" y="0"/>
                </a:lnTo>
                <a:lnTo>
                  <a:pt x="0" y="1248"/>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804631759"/>
      </p:ext>
    </p:extLst>
  </p:cSld>
  <p:clrMapOvr>
    <a:masterClrMapping/>
  </p:clrMapOvr>
  <p:transition spd="med">
    <p:rand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18079" y="463055"/>
            <a:ext cx="7130753" cy="1320800"/>
          </a:xfrm>
        </p:spPr>
        <p:txBody>
          <a:bodyPr>
            <a:normAutofit fontScale="90000"/>
          </a:bodyPr>
          <a:lstStyle/>
          <a:p>
            <a:r>
              <a:rPr lang="zh-CN" altLang="en-US" dirty="0"/>
              <a:t>层次聚类（</a:t>
            </a:r>
            <a:r>
              <a:rPr lang="en-US" altLang="zh-CN" dirty="0"/>
              <a:t>Hierarchical Clustering</a:t>
            </a:r>
            <a:r>
              <a:rPr lang="zh-CN" altLang="en-US" dirty="0"/>
              <a:t>）：</a:t>
            </a:r>
            <a:br>
              <a:rPr lang="en-US" altLang="zh-CN" dirty="0"/>
            </a:br>
            <a:r>
              <a:rPr lang="zh-CN" altLang="zh-CN" dirty="0"/>
              <a:t>最长距离法</a:t>
            </a:r>
            <a:endParaRPr lang="zh-CN" altLang="en-US" dirty="0"/>
          </a:p>
        </p:txBody>
      </p:sp>
      <p:sp>
        <p:nvSpPr>
          <p:cNvPr id="4" name="内容占位符 3"/>
          <p:cNvSpPr>
            <a:spLocks noGrp="1"/>
          </p:cNvSpPr>
          <p:nvPr>
            <p:ph idx="1"/>
          </p:nvPr>
        </p:nvSpPr>
        <p:spPr>
          <a:xfrm>
            <a:off x="467544" y="1783855"/>
            <a:ext cx="6881288" cy="709041"/>
          </a:xfrm>
        </p:spPr>
        <p:txBody>
          <a:bodyPr>
            <a:normAutofit fontScale="92500" lnSpcReduction="10000"/>
          </a:bodyPr>
          <a:lstStyle/>
          <a:p>
            <a:r>
              <a:rPr lang="zh-CN" altLang="zh-CN" dirty="0">
                <a:latin typeface="华文仿宋" panose="02010600040101010101" pitchFamily="2" charset="-122"/>
                <a:ea typeface="华文仿宋" panose="02010600040101010101" pitchFamily="2" charset="-122"/>
              </a:rPr>
              <a:t>最长距离法定义簇的距离是不同簇的两个最远点之间的距离</a:t>
            </a:r>
            <a:endParaRPr lang="zh-CN" altLang="en-US" dirty="0">
              <a:latin typeface="华文仿宋" panose="02010600040101010101" pitchFamily="2" charset="-122"/>
              <a:ea typeface="华文仿宋" panose="02010600040101010101" pitchFamily="2" charset="-122"/>
            </a:endParaRPr>
          </a:p>
        </p:txBody>
      </p:sp>
      <p:sp>
        <p:nvSpPr>
          <p:cNvPr id="2" name="灯片编号占位符 1"/>
          <p:cNvSpPr>
            <a:spLocks noGrp="1"/>
          </p:cNvSpPr>
          <p:nvPr>
            <p:ph type="sldNum" sz="quarter" idx="12"/>
          </p:nvPr>
        </p:nvSpPr>
        <p:spPr/>
        <p:txBody>
          <a:bodyPr/>
          <a:lstStyle/>
          <a:p>
            <a:pPr>
              <a:defRPr/>
            </a:pPr>
            <a:fld id="{3BC3AD09-32A1-493C-99FC-4427E2011D68}" type="slidenum">
              <a:rPr lang="en-US" altLang="zh-CN" smtClean="0"/>
              <a:pPr>
                <a:defRPr/>
              </a:pPr>
              <a:t>82</a:t>
            </a:fld>
            <a:endParaRPr lang="en-US" altLang="zh-CN"/>
          </a:p>
        </p:txBody>
      </p:sp>
      <p:pic>
        <p:nvPicPr>
          <p:cNvPr id="25" name="图片 24"/>
          <p:cNvPicPr>
            <a:picLocks noChangeAspect="1"/>
          </p:cNvPicPr>
          <p:nvPr/>
        </p:nvPicPr>
        <p:blipFill>
          <a:blip r:embed="rId2"/>
          <a:stretch>
            <a:fillRect/>
          </a:stretch>
        </p:blipFill>
        <p:spPr>
          <a:xfrm>
            <a:off x="2051720" y="2708920"/>
            <a:ext cx="4029075" cy="3829050"/>
          </a:xfrm>
          <a:prstGeom prst="rect">
            <a:avLst/>
          </a:prstGeom>
        </p:spPr>
      </p:pic>
    </p:spTree>
    <p:extLst>
      <p:ext uri="{BB962C8B-B14F-4D97-AF65-F5344CB8AC3E}">
        <p14:creationId xmlns:p14="http://schemas.microsoft.com/office/powerpoint/2010/main" val="3328851872"/>
      </p:ext>
    </p:extLst>
  </p:cSld>
  <p:clrMapOvr>
    <a:masterClrMapping/>
  </p:clrMapOvr>
  <p:transition spd="med">
    <p:rand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F3811E0D-D7F2-48DD-8366-7B6E957436FF}" type="slidenum">
              <a:rPr lang="en-US" altLang="zh-CN" smtClean="0"/>
              <a:pPr/>
              <a:t>83</a:t>
            </a:fld>
            <a:endParaRPr lang="en-US" altLang="zh-CN"/>
          </a:p>
        </p:txBody>
      </p:sp>
      <p:sp>
        <p:nvSpPr>
          <p:cNvPr id="130051" name="Title 1"/>
          <p:cNvSpPr txBox="1">
            <a:spLocks/>
          </p:cNvSpPr>
          <p:nvPr/>
        </p:nvSpPr>
        <p:spPr bwMode="auto">
          <a:xfrm>
            <a:off x="251520" y="274638"/>
            <a:ext cx="77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r>
              <a:rPr lang="en-GB" altLang="zh-CN" sz="4200" dirty="0">
                <a:latin typeface="Calibri" panose="020F0502020204030204" pitchFamily="34" charset="0"/>
              </a:rPr>
              <a:t>Hierarchical </a:t>
            </a:r>
            <a:r>
              <a:rPr lang="en-GB" altLang="zh-CN" sz="4200" dirty="0">
                <a:latin typeface="Calibri" panose="020F0502020204030204" pitchFamily="34" charset="0"/>
                <a:cs typeface="Arial" panose="020B0604020202020204" pitchFamily="34" charset="0"/>
              </a:rPr>
              <a:t>Clustering Algorithms</a:t>
            </a:r>
            <a:endParaRPr lang="en-US" altLang="zh-CN" sz="4200" dirty="0">
              <a:latin typeface="Calibri" panose="020F0502020204030204" pitchFamily="34" charset="0"/>
              <a:cs typeface="Arial" panose="020B0604020202020204" pitchFamily="34" charset="0"/>
            </a:endParaRPr>
          </a:p>
        </p:txBody>
      </p:sp>
      <p:sp>
        <p:nvSpPr>
          <p:cNvPr id="4" name="Content Placeholder 2"/>
          <p:cNvSpPr txBox="1">
            <a:spLocks/>
          </p:cNvSpPr>
          <p:nvPr/>
        </p:nvSpPr>
        <p:spPr>
          <a:xfrm>
            <a:off x="457200" y="1066800"/>
            <a:ext cx="8229600" cy="892175"/>
          </a:xfrm>
          <a:prstGeom prst="rect">
            <a:avLst/>
          </a:prstGeom>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Arial" panose="020B0604020202020204" pitchFamily="34" charset="0"/>
              <a:buNone/>
              <a:defRPr/>
            </a:pPr>
            <a:endParaRPr lang="en-GB" sz="1200" dirty="0">
              <a:latin typeface="Calibri" panose="020F0502020204030204" pitchFamily="34" charset="0"/>
            </a:endParaRPr>
          </a:p>
          <a:p>
            <a:pPr marL="0" indent="0" eaLnBrk="1" hangingPunct="1">
              <a:defRPr/>
            </a:pPr>
            <a:r>
              <a:rPr lang="en-US" altLang="zh-CN" sz="3200" dirty="0">
                <a:latin typeface="Calibri" panose="020F0502020204030204" pitchFamily="34" charset="0"/>
              </a:rPr>
              <a:t>Complete-Link (</a:t>
            </a:r>
            <a:r>
              <a:rPr lang="en-US" altLang="zh-CN" sz="3200" b="1" dirty="0">
                <a:latin typeface="Calibri" panose="020F0502020204030204" pitchFamily="34" charset="0"/>
              </a:rPr>
              <a:t>Maximum</a:t>
            </a:r>
            <a:r>
              <a:rPr lang="en-US" altLang="zh-CN" sz="3200" dirty="0">
                <a:latin typeface="Calibri" panose="020F0502020204030204" pitchFamily="34" charset="0"/>
              </a:rPr>
              <a:t>) </a:t>
            </a:r>
            <a:r>
              <a:rPr lang="en-US" altLang="zh-CN" sz="2000" dirty="0">
                <a:latin typeface="Calibri" panose="020F0502020204030204" pitchFamily="34" charset="0"/>
              </a:rPr>
              <a:t>Method:</a:t>
            </a:r>
          </a:p>
          <a:p>
            <a:pPr eaLnBrk="1" hangingPunct="1">
              <a:buFontTx/>
              <a:buAutoNum type="arabicPeriod"/>
              <a:defRPr/>
            </a:pPr>
            <a:endParaRPr lang="en-GB" sz="2000" dirty="0">
              <a:latin typeface="Calibri" panose="020F0502020204030204" pitchFamily="34" charset="0"/>
            </a:endParaRPr>
          </a:p>
          <a:p>
            <a:pPr eaLnBrk="1" hangingPunct="1">
              <a:defRPr/>
            </a:pPr>
            <a:endParaRPr lang="en-US" altLang="zh-CN" sz="2000" dirty="0">
              <a:latin typeface="Calibri" panose="020F0502020204030204" pitchFamily="34" charset="0"/>
            </a:endParaRPr>
          </a:p>
        </p:txBody>
      </p:sp>
      <p:sp>
        <p:nvSpPr>
          <p:cNvPr id="130053" name="TextBox 4"/>
          <p:cNvSpPr txBox="1">
            <a:spLocks noChangeArrowheads="1"/>
          </p:cNvSpPr>
          <p:nvPr/>
        </p:nvSpPr>
        <p:spPr bwMode="auto">
          <a:xfrm>
            <a:off x="7250113" y="3962400"/>
            <a:ext cx="18478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GB" altLang="zh-CN">
                <a:latin typeface="Calibri" panose="020F0502020204030204" pitchFamily="34" charset="0"/>
                <a:cs typeface="Arial" panose="020B0604020202020204" pitchFamily="34" charset="0"/>
              </a:rPr>
              <a:t>Resulting Tree, or</a:t>
            </a:r>
          </a:p>
          <a:p>
            <a:pPr eaLnBrk="1" hangingPunct="1"/>
            <a:r>
              <a:rPr lang="en-GB" altLang="zh-CN">
                <a:latin typeface="Calibri" panose="020F0502020204030204" pitchFamily="34" charset="0"/>
                <a:cs typeface="Arial" panose="020B0604020202020204" pitchFamily="34" charset="0"/>
              </a:rPr>
              <a:t>Dendrogram:</a:t>
            </a:r>
            <a:endParaRPr lang="en-US" altLang="zh-CN">
              <a:latin typeface="Calibri" panose="020F0502020204030204" pitchFamily="34" charset="0"/>
              <a:cs typeface="Arial" panose="020B0604020202020204" pitchFamily="34" charset="0"/>
            </a:endParaRPr>
          </a:p>
        </p:txBody>
      </p:sp>
      <p:pic>
        <p:nvPicPr>
          <p:cNvPr id="13005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00" y="4572000"/>
            <a:ext cx="181927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5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2416175"/>
            <a:ext cx="6858000" cy="33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BC3AD09-32A1-493C-99FC-4427E2011D68}" type="slidenum">
              <a:rPr lang="en-US" altLang="zh-CN" smtClean="0"/>
              <a:pPr>
                <a:defRPr/>
              </a:pPr>
              <a:t>84</a:t>
            </a:fld>
            <a:endParaRPr lang="en-US" altLang="zh-CN"/>
          </a:p>
        </p:txBody>
      </p:sp>
      <p:grpSp>
        <p:nvGrpSpPr>
          <p:cNvPr id="3" name="Group 3"/>
          <p:cNvGrpSpPr>
            <a:grpSpLocks/>
          </p:cNvGrpSpPr>
          <p:nvPr/>
        </p:nvGrpSpPr>
        <p:grpSpPr bwMode="auto">
          <a:xfrm>
            <a:off x="2627313" y="1428750"/>
            <a:ext cx="3671887" cy="847725"/>
            <a:chOff x="453" y="1344"/>
            <a:chExt cx="2313" cy="534"/>
          </a:xfrm>
        </p:grpSpPr>
        <p:grpSp>
          <p:nvGrpSpPr>
            <p:cNvPr id="4" name="Group 4"/>
            <p:cNvGrpSpPr>
              <a:grpSpLocks/>
            </p:cNvGrpSpPr>
            <p:nvPr/>
          </p:nvGrpSpPr>
          <p:grpSpPr bwMode="auto">
            <a:xfrm>
              <a:off x="567" y="1344"/>
              <a:ext cx="2114" cy="300"/>
              <a:chOff x="567" y="1344"/>
              <a:chExt cx="2114" cy="300"/>
            </a:xfrm>
          </p:grpSpPr>
          <p:sp>
            <p:nvSpPr>
              <p:cNvPr id="13" name="Line 5"/>
              <p:cNvSpPr>
                <a:spLocks noChangeShapeType="1"/>
              </p:cNvSpPr>
              <p:nvPr/>
            </p:nvSpPr>
            <p:spPr bwMode="auto">
              <a:xfrm>
                <a:off x="2064" y="1593"/>
                <a:ext cx="2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6"/>
              <p:cNvSpPr>
                <a:spLocks noChangeShapeType="1"/>
              </p:cNvSpPr>
              <p:nvPr/>
            </p:nvSpPr>
            <p:spPr bwMode="auto">
              <a:xfrm>
                <a:off x="1995" y="1593"/>
                <a:ext cx="2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Text Box 7"/>
              <p:cNvSpPr txBox="1">
                <a:spLocks noChangeArrowheads="1"/>
              </p:cNvSpPr>
              <p:nvPr/>
            </p:nvSpPr>
            <p:spPr bwMode="auto">
              <a:xfrm>
                <a:off x="884" y="1344"/>
                <a:ext cx="386" cy="21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9000"/>
                  </a:lnSpc>
                  <a:spcBef>
                    <a:spcPct val="50000"/>
                  </a:spcBef>
                  <a:buFont typeface="Times New Roman" panose="02020603050405020304" pitchFamily="18" charset="0"/>
                  <a:buNone/>
                </a:pPr>
                <a:r>
                  <a:rPr lang="en-US" sz="1400">
                    <a:solidFill>
                      <a:schemeClr val="tx1"/>
                    </a:solidFill>
                    <a:latin typeface="Times New Roman" panose="02020603050405020304" pitchFamily="18" charset="0"/>
                    <a:cs typeface="Arial" panose="020B0604020202020204" pitchFamily="34" charset="0"/>
                  </a:rPr>
                  <a:t>1.1</a:t>
                </a:r>
              </a:p>
            </p:txBody>
          </p:sp>
          <p:sp>
            <p:nvSpPr>
              <p:cNvPr id="16" name="Text Box 8"/>
              <p:cNvSpPr txBox="1">
                <a:spLocks noChangeArrowheads="1"/>
              </p:cNvSpPr>
              <p:nvPr/>
            </p:nvSpPr>
            <p:spPr bwMode="auto">
              <a:xfrm>
                <a:off x="589" y="1344"/>
                <a:ext cx="386" cy="21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9000"/>
                  </a:lnSpc>
                  <a:spcBef>
                    <a:spcPct val="50000"/>
                  </a:spcBef>
                  <a:buFont typeface="Times New Roman" panose="02020603050405020304" pitchFamily="18" charset="0"/>
                  <a:buNone/>
                </a:pPr>
                <a:r>
                  <a:rPr lang="en-US" sz="1400">
                    <a:solidFill>
                      <a:schemeClr val="tx1"/>
                    </a:solidFill>
                    <a:latin typeface="Times New Roman" panose="02020603050405020304" pitchFamily="18" charset="0"/>
                    <a:cs typeface="Arial" panose="020B0604020202020204" pitchFamily="34" charset="0"/>
                  </a:rPr>
                  <a:t>1</a:t>
                </a:r>
              </a:p>
            </p:txBody>
          </p:sp>
          <p:sp>
            <p:nvSpPr>
              <p:cNvPr id="17" name="Text Box 9"/>
              <p:cNvSpPr txBox="1">
                <a:spLocks noChangeArrowheads="1"/>
              </p:cNvSpPr>
              <p:nvPr/>
            </p:nvSpPr>
            <p:spPr bwMode="auto">
              <a:xfrm>
                <a:off x="1247" y="1344"/>
                <a:ext cx="386" cy="21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9000"/>
                  </a:lnSpc>
                  <a:spcBef>
                    <a:spcPct val="50000"/>
                  </a:spcBef>
                  <a:buFont typeface="Times New Roman" panose="02020603050405020304" pitchFamily="18" charset="0"/>
                  <a:buNone/>
                </a:pPr>
                <a:r>
                  <a:rPr lang="en-US" sz="1400">
                    <a:solidFill>
                      <a:schemeClr val="tx1"/>
                    </a:solidFill>
                    <a:latin typeface="Times New Roman" panose="02020603050405020304" pitchFamily="18" charset="0"/>
                    <a:cs typeface="Arial" panose="020B0604020202020204" pitchFamily="34" charset="0"/>
                  </a:rPr>
                  <a:t>1.2</a:t>
                </a:r>
              </a:p>
            </p:txBody>
          </p:sp>
          <p:sp>
            <p:nvSpPr>
              <p:cNvPr id="18" name="Text Box 10"/>
              <p:cNvSpPr txBox="1">
                <a:spLocks noChangeArrowheads="1"/>
              </p:cNvSpPr>
              <p:nvPr/>
            </p:nvSpPr>
            <p:spPr bwMode="auto">
              <a:xfrm>
                <a:off x="1587" y="1344"/>
                <a:ext cx="386" cy="21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9000"/>
                  </a:lnSpc>
                  <a:spcBef>
                    <a:spcPct val="50000"/>
                  </a:spcBef>
                  <a:buFont typeface="Times New Roman" panose="02020603050405020304" pitchFamily="18" charset="0"/>
                  <a:buNone/>
                </a:pPr>
                <a:r>
                  <a:rPr lang="en-US" sz="1400">
                    <a:solidFill>
                      <a:schemeClr val="tx1"/>
                    </a:solidFill>
                    <a:latin typeface="Times New Roman" panose="02020603050405020304" pitchFamily="18" charset="0"/>
                    <a:cs typeface="Arial" panose="020B0604020202020204" pitchFamily="34" charset="0"/>
                  </a:rPr>
                  <a:t>1.3</a:t>
                </a:r>
              </a:p>
            </p:txBody>
          </p:sp>
          <p:sp>
            <p:nvSpPr>
              <p:cNvPr id="19" name="Text Box 11"/>
              <p:cNvSpPr txBox="1">
                <a:spLocks noChangeArrowheads="1"/>
              </p:cNvSpPr>
              <p:nvPr/>
            </p:nvSpPr>
            <p:spPr bwMode="auto">
              <a:xfrm>
                <a:off x="1905" y="1344"/>
                <a:ext cx="386" cy="21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9000"/>
                  </a:lnSpc>
                  <a:spcBef>
                    <a:spcPct val="50000"/>
                  </a:spcBef>
                  <a:buFont typeface="Times New Roman" panose="02020603050405020304" pitchFamily="18" charset="0"/>
                  <a:buNone/>
                </a:pPr>
                <a:r>
                  <a:rPr lang="en-US" sz="1400">
                    <a:solidFill>
                      <a:schemeClr val="tx1"/>
                    </a:solidFill>
                    <a:latin typeface="Times New Roman" panose="02020603050405020304" pitchFamily="18" charset="0"/>
                    <a:cs typeface="Arial" panose="020B0604020202020204" pitchFamily="34" charset="0"/>
                  </a:rPr>
                  <a:t>1.4</a:t>
                </a:r>
              </a:p>
            </p:txBody>
          </p:sp>
          <p:sp>
            <p:nvSpPr>
              <p:cNvPr id="20" name="Text Box 12"/>
              <p:cNvSpPr txBox="1">
                <a:spLocks noChangeArrowheads="1"/>
              </p:cNvSpPr>
              <p:nvPr/>
            </p:nvSpPr>
            <p:spPr bwMode="auto">
              <a:xfrm>
                <a:off x="2245" y="1344"/>
                <a:ext cx="386" cy="21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9000"/>
                  </a:lnSpc>
                  <a:spcBef>
                    <a:spcPct val="50000"/>
                  </a:spcBef>
                  <a:buFont typeface="Times New Roman" panose="02020603050405020304" pitchFamily="18" charset="0"/>
                  <a:buNone/>
                </a:pPr>
                <a:r>
                  <a:rPr lang="en-US" sz="1400">
                    <a:solidFill>
                      <a:schemeClr val="tx1"/>
                    </a:solidFill>
                    <a:latin typeface="Times New Roman" panose="02020603050405020304" pitchFamily="18" charset="0"/>
                    <a:cs typeface="Arial" panose="020B0604020202020204" pitchFamily="34" charset="0"/>
                  </a:rPr>
                  <a:t>1.5</a:t>
                </a:r>
              </a:p>
            </p:txBody>
          </p:sp>
          <p:sp>
            <p:nvSpPr>
              <p:cNvPr id="21" name="Oval 13"/>
              <p:cNvSpPr>
                <a:spLocks noChangeArrowheads="1"/>
              </p:cNvSpPr>
              <p:nvPr/>
            </p:nvSpPr>
            <p:spPr bwMode="auto">
              <a:xfrm>
                <a:off x="567" y="1548"/>
                <a:ext cx="96" cy="96"/>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Oval 14"/>
              <p:cNvSpPr>
                <a:spLocks noChangeArrowheads="1"/>
              </p:cNvSpPr>
              <p:nvPr/>
            </p:nvSpPr>
            <p:spPr bwMode="auto">
              <a:xfrm>
                <a:off x="1587" y="1542"/>
                <a:ext cx="96" cy="96"/>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Oval 15"/>
              <p:cNvSpPr>
                <a:spLocks noChangeArrowheads="1"/>
              </p:cNvSpPr>
              <p:nvPr/>
            </p:nvSpPr>
            <p:spPr bwMode="auto">
              <a:xfrm>
                <a:off x="1927" y="1548"/>
                <a:ext cx="96" cy="96"/>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16"/>
              <p:cNvSpPr>
                <a:spLocks noChangeArrowheads="1"/>
              </p:cNvSpPr>
              <p:nvPr/>
            </p:nvSpPr>
            <p:spPr bwMode="auto">
              <a:xfrm>
                <a:off x="902" y="1548"/>
                <a:ext cx="96" cy="96"/>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Oval 17"/>
              <p:cNvSpPr>
                <a:spLocks noChangeArrowheads="1"/>
              </p:cNvSpPr>
              <p:nvPr/>
            </p:nvSpPr>
            <p:spPr bwMode="auto">
              <a:xfrm>
                <a:off x="1236" y="1542"/>
                <a:ext cx="96" cy="96"/>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Oval 18"/>
              <p:cNvSpPr>
                <a:spLocks noChangeArrowheads="1"/>
              </p:cNvSpPr>
              <p:nvPr/>
            </p:nvSpPr>
            <p:spPr bwMode="auto">
              <a:xfrm>
                <a:off x="2245" y="1548"/>
                <a:ext cx="96" cy="96"/>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Oval 19"/>
              <p:cNvSpPr>
                <a:spLocks noChangeArrowheads="1"/>
              </p:cNvSpPr>
              <p:nvPr/>
            </p:nvSpPr>
            <p:spPr bwMode="auto">
              <a:xfrm>
                <a:off x="2585" y="1548"/>
                <a:ext cx="96" cy="96"/>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0"/>
              <p:cNvSpPr>
                <a:spLocks noChangeShapeType="1"/>
              </p:cNvSpPr>
              <p:nvPr/>
            </p:nvSpPr>
            <p:spPr bwMode="auto">
              <a:xfrm>
                <a:off x="662" y="1593"/>
                <a:ext cx="2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21"/>
              <p:cNvSpPr>
                <a:spLocks noChangeShapeType="1"/>
              </p:cNvSpPr>
              <p:nvPr/>
            </p:nvSpPr>
            <p:spPr bwMode="auto">
              <a:xfrm>
                <a:off x="1014" y="1593"/>
                <a:ext cx="2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22"/>
              <p:cNvSpPr>
                <a:spLocks noChangeShapeType="1"/>
              </p:cNvSpPr>
              <p:nvPr/>
            </p:nvSpPr>
            <p:spPr bwMode="auto">
              <a:xfrm>
                <a:off x="1344" y="1593"/>
                <a:ext cx="2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23"/>
              <p:cNvSpPr>
                <a:spLocks noChangeShapeType="1"/>
              </p:cNvSpPr>
              <p:nvPr/>
            </p:nvSpPr>
            <p:spPr bwMode="auto">
              <a:xfrm>
                <a:off x="1684" y="1593"/>
                <a:ext cx="2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24"/>
              <p:cNvSpPr>
                <a:spLocks noChangeShapeType="1"/>
              </p:cNvSpPr>
              <p:nvPr/>
            </p:nvSpPr>
            <p:spPr bwMode="auto">
              <a:xfrm>
                <a:off x="2348" y="1593"/>
                <a:ext cx="2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 name="Group 25"/>
            <p:cNvGrpSpPr>
              <a:grpSpLocks/>
            </p:cNvGrpSpPr>
            <p:nvPr/>
          </p:nvGrpSpPr>
          <p:grpSpPr bwMode="auto">
            <a:xfrm>
              <a:off x="453" y="1661"/>
              <a:ext cx="2313" cy="217"/>
              <a:chOff x="453" y="1661"/>
              <a:chExt cx="2313" cy="217"/>
            </a:xfrm>
          </p:grpSpPr>
          <p:sp>
            <p:nvSpPr>
              <p:cNvPr id="6" name="Text Box 26"/>
              <p:cNvSpPr txBox="1">
                <a:spLocks noChangeArrowheads="1"/>
              </p:cNvSpPr>
              <p:nvPr/>
            </p:nvSpPr>
            <p:spPr bwMode="auto">
              <a:xfrm>
                <a:off x="453" y="1661"/>
                <a:ext cx="294" cy="21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9000"/>
                  </a:lnSpc>
                  <a:spcBef>
                    <a:spcPct val="50000"/>
                  </a:spcBef>
                  <a:buFont typeface="Times New Roman" panose="02020603050405020304" pitchFamily="18" charset="0"/>
                  <a:buNone/>
                </a:pPr>
                <a:r>
                  <a:rPr lang="en-US" sz="1400">
                    <a:solidFill>
                      <a:schemeClr val="tx1"/>
                    </a:solidFill>
                    <a:latin typeface="Times New Roman" panose="02020603050405020304" pitchFamily="18" charset="0"/>
                    <a:cs typeface="Arial" panose="020B0604020202020204" pitchFamily="34" charset="0"/>
                  </a:rPr>
                  <a:t>x</a:t>
                </a:r>
                <a:r>
                  <a:rPr lang="en-US" sz="1400" baseline="-25000">
                    <a:solidFill>
                      <a:schemeClr val="tx1"/>
                    </a:solidFill>
                    <a:latin typeface="Times New Roman" panose="02020603050405020304" pitchFamily="18" charset="0"/>
                    <a:cs typeface="Arial" panose="020B0604020202020204" pitchFamily="34" charset="0"/>
                  </a:rPr>
                  <a:t>1</a:t>
                </a:r>
              </a:p>
            </p:txBody>
          </p:sp>
          <p:sp>
            <p:nvSpPr>
              <p:cNvPr id="7" name="Text Box 27"/>
              <p:cNvSpPr txBox="1">
                <a:spLocks noChangeArrowheads="1"/>
              </p:cNvSpPr>
              <p:nvPr/>
            </p:nvSpPr>
            <p:spPr bwMode="auto">
              <a:xfrm>
                <a:off x="793" y="1661"/>
                <a:ext cx="294" cy="21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9000"/>
                  </a:lnSpc>
                  <a:spcBef>
                    <a:spcPct val="50000"/>
                  </a:spcBef>
                  <a:buFont typeface="Times New Roman" panose="02020603050405020304" pitchFamily="18" charset="0"/>
                  <a:buNone/>
                </a:pPr>
                <a:r>
                  <a:rPr lang="en-US" sz="1400">
                    <a:solidFill>
                      <a:schemeClr val="tx1"/>
                    </a:solidFill>
                    <a:latin typeface="Times New Roman" panose="02020603050405020304" pitchFamily="18" charset="0"/>
                    <a:cs typeface="Arial" panose="020B0604020202020204" pitchFamily="34" charset="0"/>
                  </a:rPr>
                  <a:t>x</a:t>
                </a:r>
                <a:r>
                  <a:rPr lang="en-US" sz="1400" baseline="-25000">
                    <a:solidFill>
                      <a:schemeClr val="tx1"/>
                    </a:solidFill>
                    <a:latin typeface="Times New Roman" panose="02020603050405020304" pitchFamily="18" charset="0"/>
                    <a:cs typeface="Arial" panose="020B0604020202020204" pitchFamily="34" charset="0"/>
                  </a:rPr>
                  <a:t>2</a:t>
                </a:r>
              </a:p>
            </p:txBody>
          </p:sp>
          <p:sp>
            <p:nvSpPr>
              <p:cNvPr id="8" name="Text Box 28"/>
              <p:cNvSpPr txBox="1">
                <a:spLocks noChangeArrowheads="1"/>
              </p:cNvSpPr>
              <p:nvPr/>
            </p:nvSpPr>
            <p:spPr bwMode="auto">
              <a:xfrm>
                <a:off x="1111" y="1661"/>
                <a:ext cx="294" cy="21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9000"/>
                  </a:lnSpc>
                  <a:spcBef>
                    <a:spcPct val="50000"/>
                  </a:spcBef>
                  <a:buFont typeface="Times New Roman" panose="02020603050405020304" pitchFamily="18" charset="0"/>
                  <a:buNone/>
                </a:pPr>
                <a:r>
                  <a:rPr lang="en-US" sz="1400">
                    <a:solidFill>
                      <a:schemeClr val="tx1"/>
                    </a:solidFill>
                    <a:latin typeface="Times New Roman" panose="02020603050405020304" pitchFamily="18" charset="0"/>
                    <a:cs typeface="Arial" panose="020B0604020202020204" pitchFamily="34" charset="0"/>
                  </a:rPr>
                  <a:t>x</a:t>
                </a:r>
                <a:r>
                  <a:rPr lang="en-US" sz="1400" baseline="-25000">
                    <a:solidFill>
                      <a:schemeClr val="tx1"/>
                    </a:solidFill>
                    <a:latin typeface="Times New Roman" panose="02020603050405020304" pitchFamily="18" charset="0"/>
                    <a:cs typeface="Arial" panose="020B0604020202020204" pitchFamily="34" charset="0"/>
                  </a:rPr>
                  <a:t>3</a:t>
                </a:r>
              </a:p>
            </p:txBody>
          </p:sp>
          <p:sp>
            <p:nvSpPr>
              <p:cNvPr id="9" name="Text Box 29"/>
              <p:cNvSpPr txBox="1">
                <a:spLocks noChangeArrowheads="1"/>
              </p:cNvSpPr>
              <p:nvPr/>
            </p:nvSpPr>
            <p:spPr bwMode="auto">
              <a:xfrm>
                <a:off x="1497" y="1661"/>
                <a:ext cx="294" cy="21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9000"/>
                  </a:lnSpc>
                  <a:spcBef>
                    <a:spcPct val="50000"/>
                  </a:spcBef>
                  <a:buFont typeface="Times New Roman" panose="02020603050405020304" pitchFamily="18" charset="0"/>
                  <a:buNone/>
                </a:pPr>
                <a:r>
                  <a:rPr lang="en-US" sz="1400">
                    <a:solidFill>
                      <a:schemeClr val="tx1"/>
                    </a:solidFill>
                    <a:latin typeface="Times New Roman" panose="02020603050405020304" pitchFamily="18" charset="0"/>
                    <a:cs typeface="Arial" panose="020B0604020202020204" pitchFamily="34" charset="0"/>
                  </a:rPr>
                  <a:t>x</a:t>
                </a:r>
                <a:r>
                  <a:rPr lang="en-US" sz="1400" baseline="-25000">
                    <a:solidFill>
                      <a:schemeClr val="tx1"/>
                    </a:solidFill>
                    <a:latin typeface="Times New Roman" panose="02020603050405020304" pitchFamily="18" charset="0"/>
                    <a:cs typeface="Arial" panose="020B0604020202020204" pitchFamily="34" charset="0"/>
                  </a:rPr>
                  <a:t>4</a:t>
                </a:r>
              </a:p>
            </p:txBody>
          </p:sp>
          <p:sp>
            <p:nvSpPr>
              <p:cNvPr id="10" name="Text Box 30"/>
              <p:cNvSpPr txBox="1">
                <a:spLocks noChangeArrowheads="1"/>
              </p:cNvSpPr>
              <p:nvPr/>
            </p:nvSpPr>
            <p:spPr bwMode="auto">
              <a:xfrm>
                <a:off x="1814" y="1661"/>
                <a:ext cx="294" cy="21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9000"/>
                  </a:lnSpc>
                  <a:spcBef>
                    <a:spcPct val="50000"/>
                  </a:spcBef>
                  <a:buFont typeface="Times New Roman" panose="02020603050405020304" pitchFamily="18" charset="0"/>
                  <a:buNone/>
                </a:pPr>
                <a:r>
                  <a:rPr lang="en-US" sz="1400">
                    <a:solidFill>
                      <a:schemeClr val="tx1"/>
                    </a:solidFill>
                    <a:latin typeface="Times New Roman" panose="02020603050405020304" pitchFamily="18" charset="0"/>
                    <a:cs typeface="Arial" panose="020B0604020202020204" pitchFamily="34" charset="0"/>
                  </a:rPr>
                  <a:t>x</a:t>
                </a:r>
                <a:r>
                  <a:rPr lang="en-US" sz="1400" baseline="-25000">
                    <a:solidFill>
                      <a:schemeClr val="tx1"/>
                    </a:solidFill>
                    <a:latin typeface="Times New Roman" panose="02020603050405020304" pitchFamily="18" charset="0"/>
                    <a:cs typeface="Arial" panose="020B0604020202020204" pitchFamily="34" charset="0"/>
                  </a:rPr>
                  <a:t>5</a:t>
                </a:r>
              </a:p>
            </p:txBody>
          </p:sp>
          <p:sp>
            <p:nvSpPr>
              <p:cNvPr id="11" name="Text Box 31"/>
              <p:cNvSpPr txBox="1">
                <a:spLocks noChangeArrowheads="1"/>
              </p:cNvSpPr>
              <p:nvPr/>
            </p:nvSpPr>
            <p:spPr bwMode="auto">
              <a:xfrm>
                <a:off x="2109" y="1661"/>
                <a:ext cx="294" cy="21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9000"/>
                  </a:lnSpc>
                  <a:spcBef>
                    <a:spcPct val="50000"/>
                  </a:spcBef>
                  <a:buFont typeface="Times New Roman" panose="02020603050405020304" pitchFamily="18" charset="0"/>
                  <a:buNone/>
                </a:pPr>
                <a:r>
                  <a:rPr lang="en-US" sz="1400">
                    <a:solidFill>
                      <a:schemeClr val="tx1"/>
                    </a:solidFill>
                    <a:latin typeface="Times New Roman" panose="02020603050405020304" pitchFamily="18" charset="0"/>
                    <a:cs typeface="Arial" panose="020B0604020202020204" pitchFamily="34" charset="0"/>
                  </a:rPr>
                  <a:t>x</a:t>
                </a:r>
                <a:r>
                  <a:rPr lang="en-US" sz="1400" baseline="-25000">
                    <a:solidFill>
                      <a:schemeClr val="tx1"/>
                    </a:solidFill>
                    <a:latin typeface="Times New Roman" panose="02020603050405020304" pitchFamily="18" charset="0"/>
                    <a:cs typeface="Arial" panose="020B0604020202020204" pitchFamily="34" charset="0"/>
                  </a:rPr>
                  <a:t>6</a:t>
                </a:r>
              </a:p>
            </p:txBody>
          </p:sp>
          <p:sp>
            <p:nvSpPr>
              <p:cNvPr id="12" name="Text Box 32"/>
              <p:cNvSpPr txBox="1">
                <a:spLocks noChangeArrowheads="1"/>
              </p:cNvSpPr>
              <p:nvPr/>
            </p:nvSpPr>
            <p:spPr bwMode="auto">
              <a:xfrm>
                <a:off x="2472" y="1661"/>
                <a:ext cx="294" cy="21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9000"/>
                  </a:lnSpc>
                  <a:spcBef>
                    <a:spcPct val="50000"/>
                  </a:spcBef>
                  <a:buFont typeface="Times New Roman" panose="02020603050405020304" pitchFamily="18" charset="0"/>
                  <a:buNone/>
                </a:pPr>
                <a:r>
                  <a:rPr lang="en-US" sz="1400">
                    <a:solidFill>
                      <a:schemeClr val="tx1"/>
                    </a:solidFill>
                    <a:latin typeface="Times New Roman" panose="02020603050405020304" pitchFamily="18" charset="0"/>
                    <a:cs typeface="Arial" panose="020B0604020202020204" pitchFamily="34" charset="0"/>
                  </a:rPr>
                  <a:t>x</a:t>
                </a:r>
                <a:r>
                  <a:rPr lang="en-US" sz="1400" baseline="-25000">
                    <a:solidFill>
                      <a:schemeClr val="tx1"/>
                    </a:solidFill>
                    <a:latin typeface="Times New Roman" panose="02020603050405020304" pitchFamily="18" charset="0"/>
                    <a:cs typeface="Arial" panose="020B0604020202020204" pitchFamily="34" charset="0"/>
                  </a:rPr>
                  <a:t>7</a:t>
                </a:r>
              </a:p>
            </p:txBody>
          </p:sp>
        </p:grpSp>
      </p:grpSp>
      <p:grpSp>
        <p:nvGrpSpPr>
          <p:cNvPr id="33" name="Group 33"/>
          <p:cNvGrpSpPr>
            <a:grpSpLocks/>
          </p:cNvGrpSpPr>
          <p:nvPr/>
        </p:nvGrpSpPr>
        <p:grpSpPr bwMode="auto">
          <a:xfrm>
            <a:off x="-107950" y="3284538"/>
            <a:ext cx="4140200" cy="2503487"/>
            <a:chOff x="522" y="2341"/>
            <a:chExt cx="2358" cy="1279"/>
          </a:xfrm>
        </p:grpSpPr>
        <p:grpSp>
          <p:nvGrpSpPr>
            <p:cNvPr id="34" name="Group 34"/>
            <p:cNvGrpSpPr>
              <a:grpSpLocks/>
            </p:cNvGrpSpPr>
            <p:nvPr/>
          </p:nvGrpSpPr>
          <p:grpSpPr bwMode="auto">
            <a:xfrm>
              <a:off x="567" y="2341"/>
              <a:ext cx="2313" cy="176"/>
              <a:chOff x="453" y="1661"/>
              <a:chExt cx="2313" cy="176"/>
            </a:xfrm>
          </p:grpSpPr>
          <p:sp>
            <p:nvSpPr>
              <p:cNvPr id="67" name="Text Box 35"/>
              <p:cNvSpPr txBox="1">
                <a:spLocks noChangeArrowheads="1"/>
              </p:cNvSpPr>
              <p:nvPr/>
            </p:nvSpPr>
            <p:spPr bwMode="auto">
              <a:xfrm>
                <a:off x="453" y="1661"/>
                <a:ext cx="294" cy="17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9000"/>
                  </a:lnSpc>
                  <a:spcBef>
                    <a:spcPct val="50000"/>
                  </a:spcBef>
                  <a:buFont typeface="Times New Roman" panose="02020603050405020304" pitchFamily="18" charset="0"/>
                  <a:buNone/>
                </a:pPr>
                <a:r>
                  <a:rPr lang="en-US" sz="1400">
                    <a:solidFill>
                      <a:schemeClr val="tx1"/>
                    </a:solidFill>
                    <a:latin typeface="Times New Roman" panose="02020603050405020304" pitchFamily="18" charset="0"/>
                    <a:cs typeface="Arial" panose="020B0604020202020204" pitchFamily="34" charset="0"/>
                  </a:rPr>
                  <a:t>x</a:t>
                </a:r>
                <a:r>
                  <a:rPr lang="en-US" sz="1400" baseline="-25000">
                    <a:solidFill>
                      <a:schemeClr val="tx1"/>
                    </a:solidFill>
                    <a:latin typeface="Times New Roman" panose="02020603050405020304" pitchFamily="18" charset="0"/>
                    <a:cs typeface="Arial" panose="020B0604020202020204" pitchFamily="34" charset="0"/>
                  </a:rPr>
                  <a:t>1</a:t>
                </a:r>
              </a:p>
            </p:txBody>
          </p:sp>
          <p:sp>
            <p:nvSpPr>
              <p:cNvPr id="68" name="Text Box 36"/>
              <p:cNvSpPr txBox="1">
                <a:spLocks noChangeArrowheads="1"/>
              </p:cNvSpPr>
              <p:nvPr/>
            </p:nvSpPr>
            <p:spPr bwMode="auto">
              <a:xfrm>
                <a:off x="793" y="1661"/>
                <a:ext cx="294" cy="17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9000"/>
                  </a:lnSpc>
                  <a:spcBef>
                    <a:spcPct val="50000"/>
                  </a:spcBef>
                  <a:buFont typeface="Times New Roman" panose="02020603050405020304" pitchFamily="18" charset="0"/>
                  <a:buNone/>
                </a:pPr>
                <a:r>
                  <a:rPr lang="en-US" sz="1400">
                    <a:solidFill>
                      <a:schemeClr val="tx1"/>
                    </a:solidFill>
                    <a:latin typeface="Times New Roman" panose="02020603050405020304" pitchFamily="18" charset="0"/>
                    <a:cs typeface="Arial" panose="020B0604020202020204" pitchFamily="34" charset="0"/>
                  </a:rPr>
                  <a:t>x</a:t>
                </a:r>
                <a:r>
                  <a:rPr lang="en-US" sz="1400" baseline="-25000">
                    <a:solidFill>
                      <a:schemeClr val="tx1"/>
                    </a:solidFill>
                    <a:latin typeface="Times New Roman" panose="02020603050405020304" pitchFamily="18" charset="0"/>
                    <a:cs typeface="Arial" panose="020B0604020202020204" pitchFamily="34" charset="0"/>
                  </a:rPr>
                  <a:t>2</a:t>
                </a:r>
              </a:p>
            </p:txBody>
          </p:sp>
          <p:sp>
            <p:nvSpPr>
              <p:cNvPr id="69" name="Text Box 37"/>
              <p:cNvSpPr txBox="1">
                <a:spLocks noChangeArrowheads="1"/>
              </p:cNvSpPr>
              <p:nvPr/>
            </p:nvSpPr>
            <p:spPr bwMode="auto">
              <a:xfrm>
                <a:off x="1111" y="1661"/>
                <a:ext cx="294" cy="17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9000"/>
                  </a:lnSpc>
                  <a:spcBef>
                    <a:spcPct val="50000"/>
                  </a:spcBef>
                  <a:buFont typeface="Times New Roman" panose="02020603050405020304" pitchFamily="18" charset="0"/>
                  <a:buNone/>
                </a:pPr>
                <a:r>
                  <a:rPr lang="en-US" sz="1400">
                    <a:solidFill>
                      <a:schemeClr val="tx1"/>
                    </a:solidFill>
                    <a:latin typeface="Times New Roman" panose="02020603050405020304" pitchFamily="18" charset="0"/>
                    <a:cs typeface="Arial" panose="020B0604020202020204" pitchFamily="34" charset="0"/>
                  </a:rPr>
                  <a:t>x</a:t>
                </a:r>
                <a:r>
                  <a:rPr lang="en-US" sz="1400" baseline="-25000">
                    <a:solidFill>
                      <a:schemeClr val="tx1"/>
                    </a:solidFill>
                    <a:latin typeface="Times New Roman" panose="02020603050405020304" pitchFamily="18" charset="0"/>
                    <a:cs typeface="Arial" panose="020B0604020202020204" pitchFamily="34" charset="0"/>
                  </a:rPr>
                  <a:t>3</a:t>
                </a:r>
              </a:p>
            </p:txBody>
          </p:sp>
          <p:sp>
            <p:nvSpPr>
              <p:cNvPr id="70" name="Text Box 38"/>
              <p:cNvSpPr txBox="1">
                <a:spLocks noChangeArrowheads="1"/>
              </p:cNvSpPr>
              <p:nvPr/>
            </p:nvSpPr>
            <p:spPr bwMode="auto">
              <a:xfrm>
                <a:off x="1497" y="1661"/>
                <a:ext cx="294" cy="17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9000"/>
                  </a:lnSpc>
                  <a:spcBef>
                    <a:spcPct val="50000"/>
                  </a:spcBef>
                  <a:buFont typeface="Times New Roman" panose="02020603050405020304" pitchFamily="18" charset="0"/>
                  <a:buNone/>
                </a:pPr>
                <a:r>
                  <a:rPr lang="en-US" sz="1400">
                    <a:solidFill>
                      <a:schemeClr val="tx1"/>
                    </a:solidFill>
                    <a:latin typeface="Times New Roman" panose="02020603050405020304" pitchFamily="18" charset="0"/>
                    <a:cs typeface="Arial" panose="020B0604020202020204" pitchFamily="34" charset="0"/>
                  </a:rPr>
                  <a:t>x</a:t>
                </a:r>
                <a:r>
                  <a:rPr lang="en-US" sz="1400" baseline="-25000">
                    <a:solidFill>
                      <a:schemeClr val="tx1"/>
                    </a:solidFill>
                    <a:latin typeface="Times New Roman" panose="02020603050405020304" pitchFamily="18" charset="0"/>
                    <a:cs typeface="Arial" panose="020B0604020202020204" pitchFamily="34" charset="0"/>
                  </a:rPr>
                  <a:t>4</a:t>
                </a:r>
              </a:p>
            </p:txBody>
          </p:sp>
          <p:sp>
            <p:nvSpPr>
              <p:cNvPr id="71" name="Text Box 39"/>
              <p:cNvSpPr txBox="1">
                <a:spLocks noChangeArrowheads="1"/>
              </p:cNvSpPr>
              <p:nvPr/>
            </p:nvSpPr>
            <p:spPr bwMode="auto">
              <a:xfrm>
                <a:off x="1814" y="1661"/>
                <a:ext cx="294" cy="17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9000"/>
                  </a:lnSpc>
                  <a:spcBef>
                    <a:spcPct val="50000"/>
                  </a:spcBef>
                  <a:buFont typeface="Times New Roman" panose="02020603050405020304" pitchFamily="18" charset="0"/>
                  <a:buNone/>
                </a:pPr>
                <a:r>
                  <a:rPr lang="en-US" sz="1400">
                    <a:solidFill>
                      <a:schemeClr val="tx1"/>
                    </a:solidFill>
                    <a:latin typeface="Times New Roman" panose="02020603050405020304" pitchFamily="18" charset="0"/>
                    <a:cs typeface="Arial" panose="020B0604020202020204" pitchFamily="34" charset="0"/>
                  </a:rPr>
                  <a:t>x</a:t>
                </a:r>
                <a:r>
                  <a:rPr lang="en-US" sz="1400" baseline="-25000">
                    <a:solidFill>
                      <a:schemeClr val="tx1"/>
                    </a:solidFill>
                    <a:latin typeface="Times New Roman" panose="02020603050405020304" pitchFamily="18" charset="0"/>
                    <a:cs typeface="Arial" panose="020B0604020202020204" pitchFamily="34" charset="0"/>
                  </a:rPr>
                  <a:t>5</a:t>
                </a:r>
              </a:p>
            </p:txBody>
          </p:sp>
          <p:sp>
            <p:nvSpPr>
              <p:cNvPr id="72" name="Text Box 40"/>
              <p:cNvSpPr txBox="1">
                <a:spLocks noChangeArrowheads="1"/>
              </p:cNvSpPr>
              <p:nvPr/>
            </p:nvSpPr>
            <p:spPr bwMode="auto">
              <a:xfrm>
                <a:off x="2109" y="1661"/>
                <a:ext cx="294" cy="17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9000"/>
                  </a:lnSpc>
                  <a:spcBef>
                    <a:spcPct val="50000"/>
                  </a:spcBef>
                  <a:buFont typeface="Times New Roman" panose="02020603050405020304" pitchFamily="18" charset="0"/>
                  <a:buNone/>
                </a:pPr>
                <a:r>
                  <a:rPr lang="en-US" sz="1400">
                    <a:solidFill>
                      <a:schemeClr val="tx1"/>
                    </a:solidFill>
                    <a:latin typeface="Times New Roman" panose="02020603050405020304" pitchFamily="18" charset="0"/>
                    <a:cs typeface="Arial" panose="020B0604020202020204" pitchFamily="34" charset="0"/>
                  </a:rPr>
                  <a:t>x</a:t>
                </a:r>
                <a:r>
                  <a:rPr lang="en-US" sz="1400" baseline="-25000">
                    <a:solidFill>
                      <a:schemeClr val="tx1"/>
                    </a:solidFill>
                    <a:latin typeface="Times New Roman" panose="02020603050405020304" pitchFamily="18" charset="0"/>
                    <a:cs typeface="Arial" panose="020B0604020202020204" pitchFamily="34" charset="0"/>
                  </a:rPr>
                  <a:t>6</a:t>
                </a:r>
              </a:p>
            </p:txBody>
          </p:sp>
          <p:sp>
            <p:nvSpPr>
              <p:cNvPr id="73" name="Text Box 41"/>
              <p:cNvSpPr txBox="1">
                <a:spLocks noChangeArrowheads="1"/>
              </p:cNvSpPr>
              <p:nvPr/>
            </p:nvSpPr>
            <p:spPr bwMode="auto">
              <a:xfrm>
                <a:off x="2472" y="1661"/>
                <a:ext cx="294" cy="17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9000"/>
                  </a:lnSpc>
                  <a:spcBef>
                    <a:spcPct val="50000"/>
                  </a:spcBef>
                  <a:buFont typeface="Times New Roman" panose="02020603050405020304" pitchFamily="18" charset="0"/>
                  <a:buNone/>
                </a:pPr>
                <a:r>
                  <a:rPr lang="en-US" sz="1400">
                    <a:solidFill>
                      <a:schemeClr val="tx1"/>
                    </a:solidFill>
                    <a:latin typeface="Times New Roman" panose="02020603050405020304" pitchFamily="18" charset="0"/>
                    <a:cs typeface="Arial" panose="020B0604020202020204" pitchFamily="34" charset="0"/>
                  </a:rPr>
                  <a:t>x</a:t>
                </a:r>
                <a:r>
                  <a:rPr lang="en-US" sz="1400" baseline="-25000">
                    <a:solidFill>
                      <a:schemeClr val="tx1"/>
                    </a:solidFill>
                    <a:latin typeface="Times New Roman" panose="02020603050405020304" pitchFamily="18" charset="0"/>
                    <a:cs typeface="Arial" panose="020B0604020202020204" pitchFamily="34" charset="0"/>
                  </a:rPr>
                  <a:t>7</a:t>
                </a:r>
              </a:p>
            </p:txBody>
          </p:sp>
        </p:grpSp>
        <p:grpSp>
          <p:nvGrpSpPr>
            <p:cNvPr id="35" name="Group 42"/>
            <p:cNvGrpSpPr>
              <a:grpSpLocks/>
            </p:cNvGrpSpPr>
            <p:nvPr/>
          </p:nvGrpSpPr>
          <p:grpSpPr bwMode="auto">
            <a:xfrm>
              <a:off x="703" y="2568"/>
              <a:ext cx="340" cy="227"/>
              <a:chOff x="703" y="2568"/>
              <a:chExt cx="340" cy="227"/>
            </a:xfrm>
          </p:grpSpPr>
          <p:sp>
            <p:nvSpPr>
              <p:cNvPr id="64" name="Line 43"/>
              <p:cNvSpPr>
                <a:spLocks noChangeShapeType="1"/>
              </p:cNvSpPr>
              <p:nvPr/>
            </p:nvSpPr>
            <p:spPr bwMode="auto">
              <a:xfrm>
                <a:off x="707" y="2795"/>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44"/>
              <p:cNvSpPr>
                <a:spLocks noChangeShapeType="1"/>
              </p:cNvSpPr>
              <p:nvPr/>
            </p:nvSpPr>
            <p:spPr bwMode="auto">
              <a:xfrm>
                <a:off x="1043" y="2568"/>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45"/>
              <p:cNvSpPr>
                <a:spLocks noChangeShapeType="1"/>
              </p:cNvSpPr>
              <p:nvPr/>
            </p:nvSpPr>
            <p:spPr bwMode="auto">
              <a:xfrm>
                <a:off x="703" y="2568"/>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6" name="Line 46"/>
            <p:cNvSpPr>
              <a:spLocks noChangeShapeType="1"/>
            </p:cNvSpPr>
            <p:nvPr/>
          </p:nvSpPr>
          <p:spPr bwMode="auto">
            <a:xfrm>
              <a:off x="862" y="2908"/>
              <a:ext cx="5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47"/>
            <p:cNvSpPr>
              <a:spLocks noChangeShapeType="1"/>
            </p:cNvSpPr>
            <p:nvPr/>
          </p:nvSpPr>
          <p:spPr bwMode="auto">
            <a:xfrm>
              <a:off x="862" y="2795"/>
              <a:ext cx="0" cy="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48"/>
            <p:cNvSpPr>
              <a:spLocks noChangeShapeType="1"/>
            </p:cNvSpPr>
            <p:nvPr/>
          </p:nvSpPr>
          <p:spPr bwMode="auto">
            <a:xfrm>
              <a:off x="1383" y="2568"/>
              <a:ext cx="0" cy="3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49"/>
            <p:cNvSpPr>
              <a:spLocks noChangeShapeType="1"/>
            </p:cNvSpPr>
            <p:nvPr/>
          </p:nvSpPr>
          <p:spPr bwMode="auto">
            <a:xfrm>
              <a:off x="1179" y="3113"/>
              <a:ext cx="56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50"/>
            <p:cNvSpPr>
              <a:spLocks noChangeShapeType="1"/>
            </p:cNvSpPr>
            <p:nvPr/>
          </p:nvSpPr>
          <p:spPr bwMode="auto">
            <a:xfrm>
              <a:off x="1179" y="2907"/>
              <a:ext cx="0" cy="2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51"/>
            <p:cNvSpPr>
              <a:spLocks noChangeShapeType="1"/>
            </p:cNvSpPr>
            <p:nvPr/>
          </p:nvSpPr>
          <p:spPr bwMode="auto">
            <a:xfrm>
              <a:off x="1746" y="2568"/>
              <a:ext cx="6" cy="5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52"/>
            <p:cNvSpPr>
              <a:spLocks noChangeShapeType="1"/>
            </p:cNvSpPr>
            <p:nvPr/>
          </p:nvSpPr>
          <p:spPr bwMode="auto">
            <a:xfrm>
              <a:off x="1474" y="3294"/>
              <a:ext cx="6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53"/>
            <p:cNvSpPr>
              <a:spLocks noChangeShapeType="1"/>
            </p:cNvSpPr>
            <p:nvPr/>
          </p:nvSpPr>
          <p:spPr bwMode="auto">
            <a:xfrm>
              <a:off x="1836" y="3471"/>
              <a:ext cx="54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54"/>
            <p:cNvSpPr>
              <a:spLocks noChangeShapeType="1"/>
            </p:cNvSpPr>
            <p:nvPr/>
          </p:nvSpPr>
          <p:spPr bwMode="auto">
            <a:xfrm>
              <a:off x="2200" y="3612"/>
              <a:ext cx="5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55"/>
            <p:cNvSpPr>
              <a:spLocks noChangeShapeType="1"/>
            </p:cNvSpPr>
            <p:nvPr/>
          </p:nvSpPr>
          <p:spPr bwMode="auto">
            <a:xfrm>
              <a:off x="1474" y="3113"/>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56"/>
            <p:cNvSpPr>
              <a:spLocks noChangeShapeType="1"/>
            </p:cNvSpPr>
            <p:nvPr/>
          </p:nvSpPr>
          <p:spPr bwMode="auto">
            <a:xfrm>
              <a:off x="2086" y="2568"/>
              <a:ext cx="0" cy="7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57"/>
            <p:cNvSpPr>
              <a:spLocks noChangeShapeType="1"/>
            </p:cNvSpPr>
            <p:nvPr/>
          </p:nvSpPr>
          <p:spPr bwMode="auto">
            <a:xfrm>
              <a:off x="2381" y="2608"/>
              <a:ext cx="0" cy="8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58"/>
            <p:cNvSpPr>
              <a:spLocks noChangeShapeType="1"/>
            </p:cNvSpPr>
            <p:nvPr/>
          </p:nvSpPr>
          <p:spPr bwMode="auto">
            <a:xfrm>
              <a:off x="2721" y="2568"/>
              <a:ext cx="0" cy="10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59"/>
            <p:cNvSpPr>
              <a:spLocks noChangeShapeType="1"/>
            </p:cNvSpPr>
            <p:nvPr/>
          </p:nvSpPr>
          <p:spPr bwMode="auto">
            <a:xfrm>
              <a:off x="1837" y="3294"/>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60"/>
            <p:cNvSpPr>
              <a:spLocks noChangeShapeType="1"/>
            </p:cNvSpPr>
            <p:nvPr/>
          </p:nvSpPr>
          <p:spPr bwMode="auto">
            <a:xfrm>
              <a:off x="2200" y="3475"/>
              <a:ext cx="0" cy="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Text Box 61"/>
            <p:cNvSpPr txBox="1">
              <a:spLocks noChangeArrowheads="1"/>
            </p:cNvSpPr>
            <p:nvPr/>
          </p:nvSpPr>
          <p:spPr bwMode="auto">
            <a:xfrm>
              <a:off x="522" y="2591"/>
              <a:ext cx="249" cy="17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9000"/>
                </a:lnSpc>
                <a:spcBef>
                  <a:spcPct val="50000"/>
                </a:spcBef>
                <a:buFont typeface="Times New Roman" panose="02020603050405020304" pitchFamily="18" charset="0"/>
                <a:buNone/>
              </a:pPr>
              <a:endParaRPr lang="en-US" sz="1400">
                <a:solidFill>
                  <a:schemeClr val="tx1"/>
                </a:solidFill>
                <a:latin typeface="Times New Roman" panose="02020603050405020304" pitchFamily="18" charset="0"/>
                <a:cs typeface="Arial" panose="020B0604020202020204" pitchFamily="34" charset="0"/>
              </a:endParaRPr>
            </a:p>
          </p:txBody>
        </p:sp>
        <p:sp>
          <p:nvSpPr>
            <p:cNvPr id="52" name="Text Box 62"/>
            <p:cNvSpPr txBox="1">
              <a:spLocks noChangeArrowheads="1"/>
            </p:cNvSpPr>
            <p:nvPr/>
          </p:nvSpPr>
          <p:spPr bwMode="auto">
            <a:xfrm>
              <a:off x="612" y="2818"/>
              <a:ext cx="249" cy="15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9000"/>
                </a:lnSpc>
                <a:spcBef>
                  <a:spcPct val="50000"/>
                </a:spcBef>
                <a:buFont typeface="Times New Roman" panose="02020603050405020304" pitchFamily="18" charset="0"/>
                <a:buNone/>
              </a:pPr>
              <a:endParaRPr lang="en-US" sz="1200">
                <a:solidFill>
                  <a:schemeClr val="tx1"/>
                </a:solidFill>
                <a:latin typeface="Times New Roman" panose="02020603050405020304" pitchFamily="18" charset="0"/>
                <a:cs typeface="Arial" panose="020B0604020202020204" pitchFamily="34" charset="0"/>
              </a:endParaRPr>
            </a:p>
          </p:txBody>
        </p:sp>
        <p:sp>
          <p:nvSpPr>
            <p:cNvPr id="53" name="Text Box 63"/>
            <p:cNvSpPr txBox="1">
              <a:spLocks noChangeArrowheads="1"/>
            </p:cNvSpPr>
            <p:nvPr/>
          </p:nvSpPr>
          <p:spPr bwMode="auto">
            <a:xfrm>
              <a:off x="907" y="2908"/>
              <a:ext cx="249" cy="15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9000"/>
                </a:lnSpc>
                <a:spcBef>
                  <a:spcPct val="50000"/>
                </a:spcBef>
                <a:buFont typeface="Times New Roman" panose="02020603050405020304" pitchFamily="18" charset="0"/>
                <a:buNone/>
              </a:pPr>
              <a:endParaRPr lang="en-US" sz="1200">
                <a:solidFill>
                  <a:schemeClr val="tx1"/>
                </a:solidFill>
                <a:latin typeface="Times New Roman" panose="02020603050405020304" pitchFamily="18" charset="0"/>
                <a:cs typeface="Arial" panose="020B0604020202020204" pitchFamily="34" charset="0"/>
              </a:endParaRPr>
            </a:p>
          </p:txBody>
        </p:sp>
        <p:sp>
          <p:nvSpPr>
            <p:cNvPr id="54" name="Text Box 64"/>
            <p:cNvSpPr txBox="1">
              <a:spLocks noChangeArrowheads="1"/>
            </p:cNvSpPr>
            <p:nvPr/>
          </p:nvSpPr>
          <p:spPr bwMode="auto">
            <a:xfrm>
              <a:off x="1247" y="3090"/>
              <a:ext cx="249" cy="159"/>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9000"/>
                </a:lnSpc>
                <a:spcBef>
                  <a:spcPct val="50000"/>
                </a:spcBef>
                <a:buFont typeface="Times New Roman" panose="02020603050405020304" pitchFamily="18" charset="0"/>
                <a:buNone/>
              </a:pPr>
              <a:endParaRPr lang="en-US" sz="1200">
                <a:solidFill>
                  <a:schemeClr val="tx1"/>
                </a:solidFill>
                <a:latin typeface="Times New Roman" panose="02020603050405020304" pitchFamily="18" charset="0"/>
                <a:cs typeface="Arial" panose="020B0604020202020204" pitchFamily="34" charset="0"/>
              </a:endParaRPr>
            </a:p>
          </p:txBody>
        </p:sp>
        <p:sp>
          <p:nvSpPr>
            <p:cNvPr id="55" name="Text Box 65"/>
            <p:cNvSpPr txBox="1">
              <a:spLocks noChangeArrowheads="1"/>
            </p:cNvSpPr>
            <p:nvPr/>
          </p:nvSpPr>
          <p:spPr bwMode="auto">
            <a:xfrm>
              <a:off x="1587" y="3271"/>
              <a:ext cx="249" cy="15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9000"/>
                </a:lnSpc>
                <a:spcBef>
                  <a:spcPct val="50000"/>
                </a:spcBef>
                <a:buFont typeface="Times New Roman" panose="02020603050405020304" pitchFamily="18" charset="0"/>
                <a:buNone/>
              </a:pPr>
              <a:endParaRPr lang="en-US" sz="1200">
                <a:solidFill>
                  <a:schemeClr val="tx1"/>
                </a:solidFill>
                <a:latin typeface="Times New Roman" panose="02020603050405020304" pitchFamily="18" charset="0"/>
                <a:cs typeface="Arial" panose="020B0604020202020204" pitchFamily="34" charset="0"/>
              </a:endParaRPr>
            </a:p>
          </p:txBody>
        </p:sp>
        <p:sp>
          <p:nvSpPr>
            <p:cNvPr id="56" name="Text Box 66"/>
            <p:cNvSpPr txBox="1">
              <a:spLocks noChangeArrowheads="1"/>
            </p:cNvSpPr>
            <p:nvPr/>
          </p:nvSpPr>
          <p:spPr bwMode="auto">
            <a:xfrm>
              <a:off x="1973" y="3462"/>
              <a:ext cx="249" cy="15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9000"/>
                </a:lnSpc>
                <a:spcBef>
                  <a:spcPct val="50000"/>
                </a:spcBef>
                <a:buFont typeface="Times New Roman" panose="02020603050405020304" pitchFamily="18" charset="0"/>
                <a:buNone/>
              </a:pPr>
              <a:endParaRPr lang="en-US" sz="1200">
                <a:solidFill>
                  <a:schemeClr val="tx1"/>
                </a:solidFill>
                <a:latin typeface="Times New Roman" panose="02020603050405020304" pitchFamily="18" charset="0"/>
                <a:cs typeface="Arial" panose="020B0604020202020204" pitchFamily="34" charset="0"/>
              </a:endParaRPr>
            </a:p>
          </p:txBody>
        </p:sp>
        <p:sp>
          <p:nvSpPr>
            <p:cNvPr id="57" name="Oval 67"/>
            <p:cNvSpPr>
              <a:spLocks noChangeArrowheads="1"/>
            </p:cNvSpPr>
            <p:nvPr/>
          </p:nvSpPr>
          <p:spPr bwMode="auto">
            <a:xfrm>
              <a:off x="680" y="2546"/>
              <a:ext cx="45" cy="68"/>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Oval 68"/>
            <p:cNvSpPr>
              <a:spLocks noChangeArrowheads="1"/>
            </p:cNvSpPr>
            <p:nvPr/>
          </p:nvSpPr>
          <p:spPr bwMode="auto">
            <a:xfrm>
              <a:off x="1020" y="2546"/>
              <a:ext cx="45" cy="68"/>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Oval 69"/>
            <p:cNvSpPr>
              <a:spLocks noChangeArrowheads="1"/>
            </p:cNvSpPr>
            <p:nvPr/>
          </p:nvSpPr>
          <p:spPr bwMode="auto">
            <a:xfrm>
              <a:off x="1361" y="2523"/>
              <a:ext cx="45" cy="68"/>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Oval 70"/>
            <p:cNvSpPr>
              <a:spLocks noChangeArrowheads="1"/>
            </p:cNvSpPr>
            <p:nvPr/>
          </p:nvSpPr>
          <p:spPr bwMode="auto">
            <a:xfrm>
              <a:off x="2064" y="2546"/>
              <a:ext cx="45" cy="68"/>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Oval 71"/>
            <p:cNvSpPr>
              <a:spLocks noChangeArrowheads="1"/>
            </p:cNvSpPr>
            <p:nvPr/>
          </p:nvSpPr>
          <p:spPr bwMode="auto">
            <a:xfrm>
              <a:off x="1723" y="2546"/>
              <a:ext cx="45" cy="68"/>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Oval 72"/>
            <p:cNvSpPr>
              <a:spLocks noChangeArrowheads="1"/>
            </p:cNvSpPr>
            <p:nvPr/>
          </p:nvSpPr>
          <p:spPr bwMode="auto">
            <a:xfrm>
              <a:off x="2354" y="2546"/>
              <a:ext cx="45" cy="68"/>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Oval 73"/>
            <p:cNvSpPr>
              <a:spLocks noChangeArrowheads="1"/>
            </p:cNvSpPr>
            <p:nvPr/>
          </p:nvSpPr>
          <p:spPr bwMode="auto">
            <a:xfrm>
              <a:off x="2699" y="2523"/>
              <a:ext cx="45" cy="68"/>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4" name="Group 74"/>
          <p:cNvGrpSpPr>
            <a:grpSpLocks/>
          </p:cNvGrpSpPr>
          <p:nvPr/>
        </p:nvGrpSpPr>
        <p:grpSpPr bwMode="auto">
          <a:xfrm>
            <a:off x="4787900" y="3284538"/>
            <a:ext cx="3671888" cy="2773362"/>
            <a:chOff x="2426" y="2273"/>
            <a:chExt cx="2313" cy="1747"/>
          </a:xfrm>
        </p:grpSpPr>
        <p:grpSp>
          <p:nvGrpSpPr>
            <p:cNvPr id="75" name="Group 75"/>
            <p:cNvGrpSpPr>
              <a:grpSpLocks/>
            </p:cNvGrpSpPr>
            <p:nvPr/>
          </p:nvGrpSpPr>
          <p:grpSpPr bwMode="auto">
            <a:xfrm>
              <a:off x="2426" y="2273"/>
              <a:ext cx="2313" cy="217"/>
              <a:chOff x="453" y="1661"/>
              <a:chExt cx="2313" cy="217"/>
            </a:xfrm>
          </p:grpSpPr>
          <p:sp>
            <p:nvSpPr>
              <p:cNvPr id="105" name="Text Box 76"/>
              <p:cNvSpPr txBox="1">
                <a:spLocks noChangeArrowheads="1"/>
              </p:cNvSpPr>
              <p:nvPr/>
            </p:nvSpPr>
            <p:spPr bwMode="auto">
              <a:xfrm>
                <a:off x="453" y="1661"/>
                <a:ext cx="294" cy="21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9000"/>
                  </a:lnSpc>
                  <a:spcBef>
                    <a:spcPct val="50000"/>
                  </a:spcBef>
                  <a:buFont typeface="Times New Roman" panose="02020603050405020304" pitchFamily="18" charset="0"/>
                  <a:buNone/>
                </a:pPr>
                <a:r>
                  <a:rPr lang="en-US" sz="1400">
                    <a:solidFill>
                      <a:schemeClr val="tx1"/>
                    </a:solidFill>
                    <a:latin typeface="Times New Roman" panose="02020603050405020304" pitchFamily="18" charset="0"/>
                    <a:cs typeface="Arial" panose="020B0604020202020204" pitchFamily="34" charset="0"/>
                  </a:rPr>
                  <a:t>x</a:t>
                </a:r>
                <a:r>
                  <a:rPr lang="en-US" sz="1400" baseline="-25000">
                    <a:solidFill>
                      <a:schemeClr val="tx1"/>
                    </a:solidFill>
                    <a:latin typeface="Times New Roman" panose="02020603050405020304" pitchFamily="18" charset="0"/>
                    <a:cs typeface="Arial" panose="020B0604020202020204" pitchFamily="34" charset="0"/>
                  </a:rPr>
                  <a:t>1</a:t>
                </a:r>
              </a:p>
            </p:txBody>
          </p:sp>
          <p:sp>
            <p:nvSpPr>
              <p:cNvPr id="106" name="Text Box 77"/>
              <p:cNvSpPr txBox="1">
                <a:spLocks noChangeArrowheads="1"/>
              </p:cNvSpPr>
              <p:nvPr/>
            </p:nvSpPr>
            <p:spPr bwMode="auto">
              <a:xfrm>
                <a:off x="793" y="1661"/>
                <a:ext cx="294" cy="21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9000"/>
                  </a:lnSpc>
                  <a:spcBef>
                    <a:spcPct val="50000"/>
                  </a:spcBef>
                  <a:buFont typeface="Times New Roman" panose="02020603050405020304" pitchFamily="18" charset="0"/>
                  <a:buNone/>
                </a:pPr>
                <a:r>
                  <a:rPr lang="en-US" sz="1400">
                    <a:solidFill>
                      <a:schemeClr val="tx1"/>
                    </a:solidFill>
                    <a:latin typeface="Times New Roman" panose="02020603050405020304" pitchFamily="18" charset="0"/>
                    <a:cs typeface="Arial" panose="020B0604020202020204" pitchFamily="34" charset="0"/>
                  </a:rPr>
                  <a:t>x</a:t>
                </a:r>
                <a:r>
                  <a:rPr lang="en-US" sz="1400" baseline="-25000">
                    <a:solidFill>
                      <a:schemeClr val="tx1"/>
                    </a:solidFill>
                    <a:latin typeface="Times New Roman" panose="02020603050405020304" pitchFamily="18" charset="0"/>
                    <a:cs typeface="Arial" panose="020B0604020202020204" pitchFamily="34" charset="0"/>
                  </a:rPr>
                  <a:t>2</a:t>
                </a:r>
              </a:p>
            </p:txBody>
          </p:sp>
          <p:sp>
            <p:nvSpPr>
              <p:cNvPr id="107" name="Text Box 78"/>
              <p:cNvSpPr txBox="1">
                <a:spLocks noChangeArrowheads="1"/>
              </p:cNvSpPr>
              <p:nvPr/>
            </p:nvSpPr>
            <p:spPr bwMode="auto">
              <a:xfrm>
                <a:off x="1111" y="1661"/>
                <a:ext cx="294" cy="21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9000"/>
                  </a:lnSpc>
                  <a:spcBef>
                    <a:spcPct val="50000"/>
                  </a:spcBef>
                  <a:buFont typeface="Times New Roman" panose="02020603050405020304" pitchFamily="18" charset="0"/>
                  <a:buNone/>
                </a:pPr>
                <a:r>
                  <a:rPr lang="en-US" sz="1400">
                    <a:solidFill>
                      <a:schemeClr val="tx1"/>
                    </a:solidFill>
                    <a:latin typeface="Times New Roman" panose="02020603050405020304" pitchFamily="18" charset="0"/>
                    <a:cs typeface="Arial" panose="020B0604020202020204" pitchFamily="34" charset="0"/>
                  </a:rPr>
                  <a:t>x</a:t>
                </a:r>
                <a:r>
                  <a:rPr lang="en-US" sz="1400" baseline="-25000">
                    <a:solidFill>
                      <a:schemeClr val="tx1"/>
                    </a:solidFill>
                    <a:latin typeface="Times New Roman" panose="02020603050405020304" pitchFamily="18" charset="0"/>
                    <a:cs typeface="Arial" panose="020B0604020202020204" pitchFamily="34" charset="0"/>
                  </a:rPr>
                  <a:t>3</a:t>
                </a:r>
              </a:p>
            </p:txBody>
          </p:sp>
          <p:sp>
            <p:nvSpPr>
              <p:cNvPr id="108" name="Text Box 79"/>
              <p:cNvSpPr txBox="1">
                <a:spLocks noChangeArrowheads="1"/>
              </p:cNvSpPr>
              <p:nvPr/>
            </p:nvSpPr>
            <p:spPr bwMode="auto">
              <a:xfrm>
                <a:off x="1497" y="1661"/>
                <a:ext cx="294" cy="21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9000"/>
                  </a:lnSpc>
                  <a:spcBef>
                    <a:spcPct val="50000"/>
                  </a:spcBef>
                  <a:buFont typeface="Times New Roman" panose="02020603050405020304" pitchFamily="18" charset="0"/>
                  <a:buNone/>
                </a:pPr>
                <a:r>
                  <a:rPr lang="en-US" sz="1400">
                    <a:solidFill>
                      <a:schemeClr val="tx1"/>
                    </a:solidFill>
                    <a:latin typeface="Times New Roman" panose="02020603050405020304" pitchFamily="18" charset="0"/>
                    <a:cs typeface="Arial" panose="020B0604020202020204" pitchFamily="34" charset="0"/>
                  </a:rPr>
                  <a:t>x</a:t>
                </a:r>
                <a:r>
                  <a:rPr lang="en-US" sz="1400" baseline="-25000">
                    <a:solidFill>
                      <a:schemeClr val="tx1"/>
                    </a:solidFill>
                    <a:latin typeface="Times New Roman" panose="02020603050405020304" pitchFamily="18" charset="0"/>
                    <a:cs typeface="Arial" panose="020B0604020202020204" pitchFamily="34" charset="0"/>
                  </a:rPr>
                  <a:t>4</a:t>
                </a:r>
              </a:p>
            </p:txBody>
          </p:sp>
          <p:sp>
            <p:nvSpPr>
              <p:cNvPr id="109" name="Text Box 80"/>
              <p:cNvSpPr txBox="1">
                <a:spLocks noChangeArrowheads="1"/>
              </p:cNvSpPr>
              <p:nvPr/>
            </p:nvSpPr>
            <p:spPr bwMode="auto">
              <a:xfrm>
                <a:off x="1814" y="1661"/>
                <a:ext cx="294" cy="21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9000"/>
                  </a:lnSpc>
                  <a:spcBef>
                    <a:spcPct val="50000"/>
                  </a:spcBef>
                  <a:buFont typeface="Times New Roman" panose="02020603050405020304" pitchFamily="18" charset="0"/>
                  <a:buNone/>
                </a:pPr>
                <a:r>
                  <a:rPr lang="en-US" sz="1400">
                    <a:solidFill>
                      <a:schemeClr val="tx1"/>
                    </a:solidFill>
                    <a:latin typeface="Times New Roman" panose="02020603050405020304" pitchFamily="18" charset="0"/>
                    <a:cs typeface="Arial" panose="020B0604020202020204" pitchFamily="34" charset="0"/>
                  </a:rPr>
                  <a:t>x</a:t>
                </a:r>
                <a:r>
                  <a:rPr lang="en-US" sz="1400" baseline="-25000">
                    <a:solidFill>
                      <a:schemeClr val="tx1"/>
                    </a:solidFill>
                    <a:latin typeface="Times New Roman" panose="02020603050405020304" pitchFamily="18" charset="0"/>
                    <a:cs typeface="Arial" panose="020B0604020202020204" pitchFamily="34" charset="0"/>
                  </a:rPr>
                  <a:t>5</a:t>
                </a:r>
              </a:p>
            </p:txBody>
          </p:sp>
          <p:sp>
            <p:nvSpPr>
              <p:cNvPr id="110" name="Text Box 81"/>
              <p:cNvSpPr txBox="1">
                <a:spLocks noChangeArrowheads="1"/>
              </p:cNvSpPr>
              <p:nvPr/>
            </p:nvSpPr>
            <p:spPr bwMode="auto">
              <a:xfrm>
                <a:off x="2109" y="1661"/>
                <a:ext cx="294" cy="21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9000"/>
                  </a:lnSpc>
                  <a:spcBef>
                    <a:spcPct val="50000"/>
                  </a:spcBef>
                  <a:buFont typeface="Times New Roman" panose="02020603050405020304" pitchFamily="18" charset="0"/>
                  <a:buNone/>
                </a:pPr>
                <a:r>
                  <a:rPr lang="en-US" sz="1400">
                    <a:solidFill>
                      <a:schemeClr val="tx1"/>
                    </a:solidFill>
                    <a:latin typeface="Times New Roman" panose="02020603050405020304" pitchFamily="18" charset="0"/>
                    <a:cs typeface="Arial" panose="020B0604020202020204" pitchFamily="34" charset="0"/>
                  </a:rPr>
                  <a:t>x</a:t>
                </a:r>
                <a:r>
                  <a:rPr lang="en-US" sz="1400" baseline="-25000">
                    <a:solidFill>
                      <a:schemeClr val="tx1"/>
                    </a:solidFill>
                    <a:latin typeface="Times New Roman" panose="02020603050405020304" pitchFamily="18" charset="0"/>
                    <a:cs typeface="Arial" panose="020B0604020202020204" pitchFamily="34" charset="0"/>
                  </a:rPr>
                  <a:t>6</a:t>
                </a:r>
              </a:p>
            </p:txBody>
          </p:sp>
          <p:sp>
            <p:nvSpPr>
              <p:cNvPr id="111" name="Text Box 82"/>
              <p:cNvSpPr txBox="1">
                <a:spLocks noChangeArrowheads="1"/>
              </p:cNvSpPr>
              <p:nvPr/>
            </p:nvSpPr>
            <p:spPr bwMode="auto">
              <a:xfrm>
                <a:off x="2472" y="1661"/>
                <a:ext cx="294" cy="21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9000"/>
                  </a:lnSpc>
                  <a:spcBef>
                    <a:spcPct val="50000"/>
                  </a:spcBef>
                  <a:buFont typeface="Times New Roman" panose="02020603050405020304" pitchFamily="18" charset="0"/>
                  <a:buNone/>
                </a:pPr>
                <a:r>
                  <a:rPr lang="en-US" sz="1400">
                    <a:solidFill>
                      <a:schemeClr val="tx1"/>
                    </a:solidFill>
                    <a:latin typeface="Times New Roman" panose="02020603050405020304" pitchFamily="18" charset="0"/>
                    <a:cs typeface="Arial" panose="020B0604020202020204" pitchFamily="34" charset="0"/>
                  </a:rPr>
                  <a:t>x</a:t>
                </a:r>
                <a:r>
                  <a:rPr lang="en-US" sz="1400" baseline="-25000">
                    <a:solidFill>
                      <a:schemeClr val="tx1"/>
                    </a:solidFill>
                    <a:latin typeface="Times New Roman" panose="02020603050405020304" pitchFamily="18" charset="0"/>
                    <a:cs typeface="Arial" panose="020B0604020202020204" pitchFamily="34" charset="0"/>
                  </a:rPr>
                  <a:t>7</a:t>
                </a:r>
              </a:p>
            </p:txBody>
          </p:sp>
        </p:grpSp>
        <p:grpSp>
          <p:nvGrpSpPr>
            <p:cNvPr id="76" name="Group 83"/>
            <p:cNvGrpSpPr>
              <a:grpSpLocks/>
            </p:cNvGrpSpPr>
            <p:nvPr/>
          </p:nvGrpSpPr>
          <p:grpSpPr bwMode="auto">
            <a:xfrm>
              <a:off x="2539" y="2455"/>
              <a:ext cx="2064" cy="1565"/>
              <a:chOff x="2539" y="2455"/>
              <a:chExt cx="2064" cy="1565"/>
            </a:xfrm>
          </p:grpSpPr>
          <p:grpSp>
            <p:nvGrpSpPr>
              <p:cNvPr id="77" name="Group 84"/>
              <p:cNvGrpSpPr>
                <a:grpSpLocks/>
              </p:cNvGrpSpPr>
              <p:nvPr/>
            </p:nvGrpSpPr>
            <p:grpSpPr bwMode="auto">
              <a:xfrm>
                <a:off x="3243" y="2523"/>
                <a:ext cx="340" cy="227"/>
                <a:chOff x="703" y="2568"/>
                <a:chExt cx="340" cy="227"/>
              </a:xfrm>
            </p:grpSpPr>
            <p:sp>
              <p:nvSpPr>
                <p:cNvPr id="102" name="Line 85"/>
                <p:cNvSpPr>
                  <a:spLocks noChangeShapeType="1"/>
                </p:cNvSpPr>
                <p:nvPr/>
              </p:nvSpPr>
              <p:spPr bwMode="auto">
                <a:xfrm>
                  <a:off x="707" y="2795"/>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 name="Line 86"/>
                <p:cNvSpPr>
                  <a:spLocks noChangeShapeType="1"/>
                </p:cNvSpPr>
                <p:nvPr/>
              </p:nvSpPr>
              <p:spPr bwMode="auto">
                <a:xfrm>
                  <a:off x="1043" y="2568"/>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 name="Line 87"/>
                <p:cNvSpPr>
                  <a:spLocks noChangeShapeType="1"/>
                </p:cNvSpPr>
                <p:nvPr/>
              </p:nvSpPr>
              <p:spPr bwMode="auto">
                <a:xfrm>
                  <a:off x="703" y="2568"/>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8" name="Oval 88"/>
              <p:cNvSpPr>
                <a:spLocks noChangeArrowheads="1"/>
              </p:cNvSpPr>
              <p:nvPr/>
            </p:nvSpPr>
            <p:spPr bwMode="auto">
              <a:xfrm>
                <a:off x="2539" y="2478"/>
                <a:ext cx="45" cy="68"/>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Oval 89"/>
              <p:cNvSpPr>
                <a:spLocks noChangeArrowheads="1"/>
              </p:cNvSpPr>
              <p:nvPr/>
            </p:nvSpPr>
            <p:spPr bwMode="auto">
              <a:xfrm>
                <a:off x="2879" y="2478"/>
                <a:ext cx="45" cy="68"/>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Oval 90"/>
              <p:cNvSpPr>
                <a:spLocks noChangeArrowheads="1"/>
              </p:cNvSpPr>
              <p:nvPr/>
            </p:nvSpPr>
            <p:spPr bwMode="auto">
              <a:xfrm>
                <a:off x="3220" y="2455"/>
                <a:ext cx="45" cy="68"/>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Oval 91"/>
              <p:cNvSpPr>
                <a:spLocks noChangeArrowheads="1"/>
              </p:cNvSpPr>
              <p:nvPr/>
            </p:nvSpPr>
            <p:spPr bwMode="auto">
              <a:xfrm>
                <a:off x="3923" y="2478"/>
                <a:ext cx="45" cy="68"/>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Oval 92"/>
              <p:cNvSpPr>
                <a:spLocks noChangeArrowheads="1"/>
              </p:cNvSpPr>
              <p:nvPr/>
            </p:nvSpPr>
            <p:spPr bwMode="auto">
              <a:xfrm>
                <a:off x="3560" y="2478"/>
                <a:ext cx="45" cy="68"/>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Oval 93"/>
              <p:cNvSpPr>
                <a:spLocks noChangeArrowheads="1"/>
              </p:cNvSpPr>
              <p:nvPr/>
            </p:nvSpPr>
            <p:spPr bwMode="auto">
              <a:xfrm>
                <a:off x="4263" y="2478"/>
                <a:ext cx="45" cy="68"/>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Oval 94"/>
              <p:cNvSpPr>
                <a:spLocks noChangeArrowheads="1"/>
              </p:cNvSpPr>
              <p:nvPr/>
            </p:nvSpPr>
            <p:spPr bwMode="auto">
              <a:xfrm>
                <a:off x="4558" y="2455"/>
                <a:ext cx="45" cy="68"/>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5" name="Group 95"/>
              <p:cNvGrpSpPr>
                <a:grpSpLocks/>
              </p:cNvGrpSpPr>
              <p:nvPr/>
            </p:nvGrpSpPr>
            <p:grpSpPr bwMode="auto">
              <a:xfrm>
                <a:off x="3946" y="2546"/>
                <a:ext cx="340" cy="227"/>
                <a:chOff x="703" y="2568"/>
                <a:chExt cx="340" cy="227"/>
              </a:xfrm>
            </p:grpSpPr>
            <p:sp>
              <p:nvSpPr>
                <p:cNvPr id="99" name="Line 96"/>
                <p:cNvSpPr>
                  <a:spLocks noChangeShapeType="1"/>
                </p:cNvSpPr>
                <p:nvPr/>
              </p:nvSpPr>
              <p:spPr bwMode="auto">
                <a:xfrm>
                  <a:off x="707" y="2795"/>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 name="Line 97"/>
                <p:cNvSpPr>
                  <a:spLocks noChangeShapeType="1"/>
                </p:cNvSpPr>
                <p:nvPr/>
              </p:nvSpPr>
              <p:spPr bwMode="auto">
                <a:xfrm>
                  <a:off x="1043" y="2568"/>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 name="Line 98"/>
                <p:cNvSpPr>
                  <a:spLocks noChangeShapeType="1"/>
                </p:cNvSpPr>
                <p:nvPr/>
              </p:nvSpPr>
              <p:spPr bwMode="auto">
                <a:xfrm>
                  <a:off x="703" y="2568"/>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6" name="Group 99"/>
              <p:cNvGrpSpPr>
                <a:grpSpLocks/>
              </p:cNvGrpSpPr>
              <p:nvPr/>
            </p:nvGrpSpPr>
            <p:grpSpPr bwMode="auto">
              <a:xfrm>
                <a:off x="2562" y="2545"/>
                <a:ext cx="340" cy="227"/>
                <a:chOff x="703" y="2568"/>
                <a:chExt cx="340" cy="227"/>
              </a:xfrm>
            </p:grpSpPr>
            <p:sp>
              <p:nvSpPr>
                <p:cNvPr id="96" name="Line 100"/>
                <p:cNvSpPr>
                  <a:spLocks noChangeShapeType="1"/>
                </p:cNvSpPr>
                <p:nvPr/>
              </p:nvSpPr>
              <p:spPr bwMode="auto">
                <a:xfrm>
                  <a:off x="707" y="2795"/>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 name="Line 101"/>
                <p:cNvSpPr>
                  <a:spLocks noChangeShapeType="1"/>
                </p:cNvSpPr>
                <p:nvPr/>
              </p:nvSpPr>
              <p:spPr bwMode="auto">
                <a:xfrm>
                  <a:off x="1043" y="2568"/>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 name="Line 102"/>
                <p:cNvSpPr>
                  <a:spLocks noChangeShapeType="1"/>
                </p:cNvSpPr>
                <p:nvPr/>
              </p:nvSpPr>
              <p:spPr bwMode="auto">
                <a:xfrm>
                  <a:off x="703" y="2568"/>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7" name="Line 103"/>
              <p:cNvSpPr>
                <a:spLocks noChangeShapeType="1"/>
              </p:cNvSpPr>
              <p:nvPr/>
            </p:nvSpPr>
            <p:spPr bwMode="auto">
              <a:xfrm>
                <a:off x="4105" y="2795"/>
                <a:ext cx="0" cy="3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 name="Line 104"/>
              <p:cNvSpPr>
                <a:spLocks noChangeShapeType="1"/>
              </p:cNvSpPr>
              <p:nvPr/>
            </p:nvSpPr>
            <p:spPr bwMode="auto">
              <a:xfrm>
                <a:off x="4105" y="3135"/>
                <a:ext cx="4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Line 105"/>
              <p:cNvSpPr>
                <a:spLocks noChangeShapeType="1"/>
              </p:cNvSpPr>
              <p:nvPr/>
            </p:nvSpPr>
            <p:spPr bwMode="auto">
              <a:xfrm>
                <a:off x="4581" y="2523"/>
                <a:ext cx="0" cy="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 name="Line 106"/>
              <p:cNvSpPr>
                <a:spLocks noChangeShapeType="1"/>
              </p:cNvSpPr>
              <p:nvPr/>
            </p:nvSpPr>
            <p:spPr bwMode="auto">
              <a:xfrm>
                <a:off x="2699" y="2772"/>
                <a:ext cx="0" cy="4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 name="Line 107"/>
              <p:cNvSpPr>
                <a:spLocks noChangeShapeType="1"/>
              </p:cNvSpPr>
              <p:nvPr/>
            </p:nvSpPr>
            <p:spPr bwMode="auto">
              <a:xfrm>
                <a:off x="3447" y="2749"/>
                <a:ext cx="0"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 name="Line 108"/>
              <p:cNvSpPr>
                <a:spLocks noChangeShapeType="1"/>
              </p:cNvSpPr>
              <p:nvPr/>
            </p:nvSpPr>
            <p:spPr bwMode="auto">
              <a:xfrm>
                <a:off x="2699" y="3203"/>
                <a:ext cx="7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 name="Line 109"/>
              <p:cNvSpPr>
                <a:spLocks noChangeShapeType="1"/>
              </p:cNvSpPr>
              <p:nvPr/>
            </p:nvSpPr>
            <p:spPr bwMode="auto">
              <a:xfrm>
                <a:off x="3061" y="3203"/>
                <a:ext cx="0" cy="8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 name="Line 110"/>
              <p:cNvSpPr>
                <a:spLocks noChangeShapeType="1"/>
              </p:cNvSpPr>
              <p:nvPr/>
            </p:nvSpPr>
            <p:spPr bwMode="auto">
              <a:xfrm>
                <a:off x="3061" y="4020"/>
                <a:ext cx="12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 name="Line 111"/>
              <p:cNvSpPr>
                <a:spLocks noChangeShapeType="1"/>
              </p:cNvSpPr>
              <p:nvPr/>
            </p:nvSpPr>
            <p:spPr bwMode="auto">
              <a:xfrm>
                <a:off x="4309" y="3135"/>
                <a:ext cx="0" cy="88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12" name="Text Box 112"/>
          <p:cNvSpPr txBox="1">
            <a:spLocks noChangeArrowheads="1"/>
          </p:cNvSpPr>
          <p:nvPr/>
        </p:nvSpPr>
        <p:spPr bwMode="auto">
          <a:xfrm>
            <a:off x="900113" y="2613025"/>
            <a:ext cx="2087562" cy="6000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9000"/>
              </a:lnSpc>
              <a:spcBef>
                <a:spcPct val="50000"/>
              </a:spcBef>
              <a:buFont typeface="Times New Roman" panose="02020603050405020304" pitchFamily="18" charset="0"/>
              <a:buNone/>
            </a:pPr>
            <a:r>
              <a:rPr lang="en-US" sz="2800">
                <a:solidFill>
                  <a:schemeClr val="tx1"/>
                </a:solidFill>
                <a:latin typeface="Times New Roman" panose="02020603050405020304" pitchFamily="18" charset="0"/>
                <a:cs typeface="Arial" panose="020B0604020202020204" pitchFamily="34" charset="0"/>
              </a:rPr>
              <a:t>Single Link: </a:t>
            </a:r>
          </a:p>
        </p:txBody>
      </p:sp>
      <p:sp>
        <p:nvSpPr>
          <p:cNvPr id="113" name="Text Box 113"/>
          <p:cNvSpPr txBox="1">
            <a:spLocks noChangeArrowheads="1"/>
          </p:cNvSpPr>
          <p:nvPr/>
        </p:nvSpPr>
        <p:spPr bwMode="auto">
          <a:xfrm>
            <a:off x="5219700" y="2613025"/>
            <a:ext cx="2736850" cy="6000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9000"/>
              </a:lnSpc>
              <a:spcBef>
                <a:spcPct val="50000"/>
              </a:spcBef>
              <a:buFont typeface="Times New Roman" panose="02020603050405020304" pitchFamily="18" charset="0"/>
              <a:buNone/>
            </a:pPr>
            <a:r>
              <a:rPr lang="en-US" sz="2800">
                <a:solidFill>
                  <a:schemeClr val="tx1"/>
                </a:solidFill>
                <a:latin typeface="Times New Roman" panose="02020603050405020304" pitchFamily="18" charset="0"/>
                <a:cs typeface="Arial" panose="020B0604020202020204" pitchFamily="34" charset="0"/>
              </a:rPr>
              <a:t>Complete Link:</a:t>
            </a:r>
          </a:p>
        </p:txBody>
      </p:sp>
      <p:sp>
        <p:nvSpPr>
          <p:cNvPr id="114" name="Text Box 114"/>
          <p:cNvSpPr txBox="1">
            <a:spLocks noChangeArrowheads="1"/>
          </p:cNvSpPr>
          <p:nvPr/>
        </p:nvSpPr>
        <p:spPr bwMode="auto">
          <a:xfrm>
            <a:off x="1042988" y="1484313"/>
            <a:ext cx="1800225" cy="6000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9000"/>
              </a:lnSpc>
              <a:spcBef>
                <a:spcPct val="50000"/>
              </a:spcBef>
              <a:buFont typeface="Times New Roman" panose="02020603050405020304" pitchFamily="18" charset="0"/>
              <a:buNone/>
            </a:pPr>
            <a:r>
              <a:rPr lang="en-US" sz="2800">
                <a:solidFill>
                  <a:schemeClr val="tx1"/>
                </a:solidFill>
                <a:latin typeface="Times New Roman" panose="02020603050405020304" pitchFamily="18" charset="0"/>
                <a:cs typeface="Arial" panose="020B0604020202020204" pitchFamily="34" charset="0"/>
              </a:rPr>
              <a:t>Data Set</a:t>
            </a:r>
          </a:p>
        </p:txBody>
      </p:sp>
      <p:sp>
        <p:nvSpPr>
          <p:cNvPr id="115" name="Rectangle 118"/>
          <p:cNvSpPr txBox="1">
            <a:spLocks noChangeArrowheads="1"/>
          </p:cNvSpPr>
          <p:nvPr/>
        </p:nvSpPr>
        <p:spPr>
          <a:xfrm>
            <a:off x="468313" y="188913"/>
            <a:ext cx="8351837" cy="762000"/>
          </a:xfrm>
          <a:prstGeom prst="rect">
            <a:avLst/>
          </a:prstGeom>
          <a:ln/>
        </p:spPr>
        <p:txBody>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SimSun" panose="02010600030101010101" pitchFamily="2" charset="-122"/>
              </a:defRPr>
            </a:lvl9pPr>
          </a:lstStyle>
          <a:p>
            <a:r>
              <a:rPr lang="en-US" dirty="0"/>
              <a:t>Cost function example</a:t>
            </a:r>
            <a:br>
              <a:rPr lang="en-US" dirty="0"/>
            </a:br>
            <a:endParaRPr lang="en-US" sz="1800" dirty="0">
              <a:solidFill>
                <a:schemeClr val="tx1"/>
              </a:solidFill>
            </a:endParaRPr>
          </a:p>
        </p:txBody>
      </p:sp>
    </p:spTree>
    <p:extLst>
      <p:ext uri="{BB962C8B-B14F-4D97-AF65-F5344CB8AC3E}">
        <p14:creationId xmlns:p14="http://schemas.microsoft.com/office/powerpoint/2010/main" val="2120118016"/>
      </p:ext>
    </p:extLst>
  </p:cSld>
  <p:clrMapOvr>
    <a:masterClrMapping/>
  </p:clrMapOvr>
  <p:transition spd="med">
    <p:random/>
  </p:transition>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5" name="Rectangle 2"/>
          <p:cNvSpPr>
            <a:spLocks noGrp="1" noChangeArrowheads="1"/>
          </p:cNvSpPr>
          <p:nvPr>
            <p:ph type="title"/>
          </p:nvPr>
        </p:nvSpPr>
        <p:spPr>
          <a:xfrm>
            <a:off x="457200" y="-26988"/>
            <a:ext cx="7543800" cy="1295401"/>
          </a:xfrm>
        </p:spPr>
        <p:txBody>
          <a:bodyPr/>
          <a:lstStyle/>
          <a:p>
            <a:pPr eaLnBrk="1" hangingPunct="1"/>
            <a:r>
              <a:rPr lang="en-US" altLang="zh-CN" sz="5400">
                <a:solidFill>
                  <a:srgbClr val="0000CC"/>
                </a:solidFill>
                <a:latin typeface="Times New Roman" panose="02020603050405020304" pitchFamily="18" charset="0"/>
                <a:cs typeface="Times New Roman" panose="02020603050405020304" pitchFamily="18" charset="0"/>
              </a:rPr>
              <a:t>AGNES</a:t>
            </a:r>
            <a:endParaRPr lang="zh-CN" altLang="en-US" sz="5400">
              <a:solidFill>
                <a:srgbClr val="0000CC"/>
              </a:solidFill>
              <a:latin typeface="Times New Roman" panose="02020603050405020304" pitchFamily="18" charset="0"/>
              <a:cs typeface="Times New Roman" panose="02020603050405020304" pitchFamily="18" charset="0"/>
            </a:endParaRPr>
          </a:p>
        </p:txBody>
      </p:sp>
      <p:sp>
        <p:nvSpPr>
          <p:cNvPr id="453635" name="Rectangle 3"/>
          <p:cNvSpPr>
            <a:spLocks noGrp="1" noChangeArrowheads="1"/>
          </p:cNvSpPr>
          <p:nvPr>
            <p:ph idx="1"/>
          </p:nvPr>
        </p:nvSpPr>
        <p:spPr>
          <a:xfrm>
            <a:off x="179388" y="1628775"/>
            <a:ext cx="8424862" cy="5003800"/>
          </a:xfrm>
        </p:spPr>
        <p:txBody>
          <a:bodyPr/>
          <a:lstStyle/>
          <a:p>
            <a:pPr eaLnBrk="1" hangingPunct="1"/>
            <a:r>
              <a:rPr lang="en-US" altLang="zh-CN"/>
              <a:t>Agglomerative NESting: </a:t>
            </a:r>
            <a:r>
              <a:rPr lang="zh-CN" altLang="en-US" b="1">
                <a:latin typeface="SimSun" panose="02010600030101010101" pitchFamily="2" charset="-122"/>
              </a:rPr>
              <a:t>凝聚的层次聚类</a:t>
            </a:r>
            <a:endParaRPr lang="en-US" altLang="zh-CN"/>
          </a:p>
          <a:p>
            <a:pPr eaLnBrk="1" hangingPunct="1"/>
            <a:r>
              <a:rPr lang="zh-CN" altLang="en-US"/>
              <a:t>主要思想：</a:t>
            </a:r>
            <a:r>
              <a:rPr lang="zh-CN" altLang="en-US" b="1">
                <a:latin typeface="SimSun" panose="02010600030101010101" pitchFamily="2" charset="-122"/>
              </a:rPr>
              <a:t>采用自底向上策略：</a:t>
            </a:r>
          </a:p>
          <a:p>
            <a:pPr lvl="1" eaLnBrk="1" hangingPunct="1">
              <a:spcBef>
                <a:spcPct val="25000"/>
              </a:spcBef>
            </a:pPr>
            <a:r>
              <a:rPr lang="zh-CN" altLang="en-US" b="1">
                <a:latin typeface="SimSun" panose="02010600030101010101" pitchFamily="2" charset="-122"/>
              </a:rPr>
              <a:t>首先将每个样本作为一个簇，</a:t>
            </a:r>
          </a:p>
          <a:p>
            <a:pPr lvl="1" eaLnBrk="1" hangingPunct="1">
              <a:spcBef>
                <a:spcPct val="25000"/>
              </a:spcBef>
            </a:pPr>
            <a:r>
              <a:rPr lang="zh-CN" altLang="en-US" b="1">
                <a:latin typeface="SimSun" panose="02010600030101010101" pitchFamily="2" charset="-122"/>
              </a:rPr>
              <a:t>然后合并这些原子簇形成越来越大的簇，减少簇的数目，</a:t>
            </a:r>
          </a:p>
          <a:p>
            <a:pPr lvl="1" eaLnBrk="1" hangingPunct="1">
              <a:spcBef>
                <a:spcPct val="25000"/>
              </a:spcBef>
            </a:pPr>
            <a:r>
              <a:rPr lang="zh-CN" altLang="en-US" b="1">
                <a:latin typeface="SimSun" panose="02010600030101010101" pitchFamily="2" charset="-122"/>
              </a:rPr>
              <a:t>直到所有的样本都在一个簇中，或某个终结条件被满足。</a:t>
            </a:r>
          </a:p>
        </p:txBody>
      </p:sp>
      <p:sp>
        <p:nvSpPr>
          <p:cNvPr id="1310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2FCA17A7-3422-49F4-BC8B-C2327C25ED85}" type="slidenum">
              <a:rPr lang="en-US" altLang="zh-CN" smtClean="0"/>
              <a:pPr/>
              <a:t>85</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3635">
                                            <p:txEl>
                                              <p:pRg st="0" end="0"/>
                                            </p:txEl>
                                          </p:spTgt>
                                        </p:tgtEl>
                                        <p:attrNameLst>
                                          <p:attrName>style.visibility</p:attrName>
                                        </p:attrNameLst>
                                      </p:cBhvr>
                                      <p:to>
                                        <p:strVal val="visible"/>
                                      </p:to>
                                    </p:set>
                                    <p:animEffect transition="in" filter="dissolve">
                                      <p:cBhvr>
                                        <p:cTn id="7" dur="500"/>
                                        <p:tgtEl>
                                          <p:spTgt spid="453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3635">
                                            <p:txEl>
                                              <p:pRg st="1" end="1"/>
                                            </p:txEl>
                                          </p:spTgt>
                                        </p:tgtEl>
                                        <p:attrNameLst>
                                          <p:attrName>style.visibility</p:attrName>
                                        </p:attrNameLst>
                                      </p:cBhvr>
                                      <p:to>
                                        <p:strVal val="visible"/>
                                      </p:to>
                                    </p:set>
                                    <p:animEffect transition="in" filter="dissolve">
                                      <p:cBhvr>
                                        <p:cTn id="12" dur="500"/>
                                        <p:tgtEl>
                                          <p:spTgt spid="4536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53635">
                                            <p:txEl>
                                              <p:pRg st="2" end="2"/>
                                            </p:txEl>
                                          </p:spTgt>
                                        </p:tgtEl>
                                        <p:attrNameLst>
                                          <p:attrName>style.visibility</p:attrName>
                                        </p:attrNameLst>
                                      </p:cBhvr>
                                      <p:to>
                                        <p:strVal val="visible"/>
                                      </p:to>
                                    </p:set>
                                    <p:animEffect transition="in" filter="dissolve">
                                      <p:cBhvr>
                                        <p:cTn id="17" dur="500"/>
                                        <p:tgtEl>
                                          <p:spTgt spid="4536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53635">
                                            <p:txEl>
                                              <p:pRg st="3" end="3"/>
                                            </p:txEl>
                                          </p:spTgt>
                                        </p:tgtEl>
                                        <p:attrNameLst>
                                          <p:attrName>style.visibility</p:attrName>
                                        </p:attrNameLst>
                                      </p:cBhvr>
                                      <p:to>
                                        <p:strVal val="visible"/>
                                      </p:to>
                                    </p:set>
                                    <p:animEffect transition="in" filter="dissolve">
                                      <p:cBhvr>
                                        <p:cTn id="22" dur="500"/>
                                        <p:tgtEl>
                                          <p:spTgt spid="4536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53635">
                                            <p:txEl>
                                              <p:pRg st="4" end="4"/>
                                            </p:txEl>
                                          </p:spTgt>
                                        </p:tgtEl>
                                        <p:attrNameLst>
                                          <p:attrName>style.visibility</p:attrName>
                                        </p:attrNameLst>
                                      </p:cBhvr>
                                      <p:to>
                                        <p:strVal val="visible"/>
                                      </p:to>
                                    </p:set>
                                    <p:animEffect transition="in" filter="dissolve">
                                      <p:cBhvr>
                                        <p:cTn id="27" dur="500"/>
                                        <p:tgtEl>
                                          <p:spTgt spid="4536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5" grpId="0" build="p" bldLvl="5"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3" name="Rectangle 2"/>
          <p:cNvSpPr>
            <a:spLocks noGrp="1" noChangeArrowheads="1"/>
          </p:cNvSpPr>
          <p:nvPr>
            <p:ph type="title"/>
          </p:nvPr>
        </p:nvSpPr>
        <p:spPr>
          <a:xfrm>
            <a:off x="457200" y="-100013"/>
            <a:ext cx="7543800" cy="1295401"/>
          </a:xfrm>
        </p:spPr>
        <p:txBody>
          <a:bodyPr/>
          <a:lstStyle/>
          <a:p>
            <a:pPr eaLnBrk="1" hangingPunct="1"/>
            <a:r>
              <a:rPr lang="en-US" altLang="zh-CN" sz="5400">
                <a:solidFill>
                  <a:srgbClr val="0000CC"/>
                </a:solidFill>
                <a:latin typeface="Times New Roman" panose="02020603050405020304" pitchFamily="18" charset="0"/>
                <a:cs typeface="Times New Roman" panose="02020603050405020304" pitchFamily="18" charset="0"/>
              </a:rPr>
              <a:t>AGNES</a:t>
            </a:r>
            <a:endParaRPr lang="zh-CN" altLang="en-US" sz="5400">
              <a:solidFill>
                <a:srgbClr val="0000CC"/>
              </a:solidFill>
              <a:latin typeface="Times New Roman" panose="02020603050405020304" pitchFamily="18" charset="0"/>
              <a:cs typeface="Times New Roman" panose="02020603050405020304" pitchFamily="18" charset="0"/>
            </a:endParaRPr>
          </a:p>
        </p:txBody>
      </p:sp>
      <p:sp>
        <p:nvSpPr>
          <p:cNvPr id="476163" name="Rectangle 3"/>
          <p:cNvSpPr>
            <a:spLocks noGrp="1" noChangeArrowheads="1"/>
          </p:cNvSpPr>
          <p:nvPr>
            <p:ph idx="1"/>
          </p:nvPr>
        </p:nvSpPr>
        <p:spPr>
          <a:xfrm>
            <a:off x="468313" y="1196975"/>
            <a:ext cx="8229600" cy="5219700"/>
          </a:xfrm>
        </p:spPr>
        <p:txBody>
          <a:bodyPr/>
          <a:lstStyle/>
          <a:p>
            <a:pPr algn="just" eaLnBrk="1" hangingPunct="1">
              <a:lnSpc>
                <a:spcPct val="110000"/>
              </a:lnSpc>
              <a:spcBef>
                <a:spcPct val="15000"/>
              </a:spcBef>
            </a:pPr>
            <a:r>
              <a:rPr lang="zh-CN" altLang="en-US" sz="2600" b="1">
                <a:latin typeface="SimSun" panose="02010600030101010101" pitchFamily="2" charset="-122"/>
              </a:rPr>
              <a:t>具体步骤</a:t>
            </a:r>
          </a:p>
          <a:p>
            <a:pPr lvl="1" algn="just" eaLnBrk="1" hangingPunct="1">
              <a:lnSpc>
                <a:spcPct val="110000"/>
              </a:lnSpc>
              <a:spcBef>
                <a:spcPct val="15000"/>
              </a:spcBef>
            </a:pPr>
            <a:r>
              <a:rPr lang="zh-CN" altLang="en-US" sz="2200" b="1">
                <a:solidFill>
                  <a:srgbClr val="CC0000"/>
                </a:solidFill>
                <a:latin typeface="SimSun" panose="02010600030101010101" pitchFamily="2" charset="-122"/>
              </a:rPr>
              <a:t>初始化：</a:t>
            </a:r>
            <a:r>
              <a:rPr lang="zh-CN" altLang="en-US" sz="2200" b="1">
                <a:latin typeface="SimSun" panose="02010600030101010101" pitchFamily="2" charset="-122"/>
              </a:rPr>
              <a:t>计算包含每对样本间距离（如欧氏距离）的相似矩阵，把每个样本作为一个簇；</a:t>
            </a:r>
            <a:endParaRPr lang="zh-CN" altLang="en-US" sz="2200" b="1">
              <a:latin typeface="SimSun" panose="02010600030101010101" pitchFamily="2" charset="-122"/>
              <a:cs typeface="Times New Roman" panose="02020603050405020304" pitchFamily="18" charset="0"/>
            </a:endParaRPr>
          </a:p>
          <a:p>
            <a:pPr lvl="1" algn="just" eaLnBrk="1" hangingPunct="1">
              <a:lnSpc>
                <a:spcPct val="110000"/>
              </a:lnSpc>
              <a:spcBef>
                <a:spcPct val="15000"/>
              </a:spcBef>
            </a:pPr>
            <a:r>
              <a:rPr lang="zh-CN" altLang="en-US" sz="2200" b="1">
                <a:solidFill>
                  <a:srgbClr val="CC0000"/>
                </a:solidFill>
                <a:latin typeface="SimSun" panose="02010600030101010101" pitchFamily="2" charset="-122"/>
              </a:rPr>
              <a:t>选择：</a:t>
            </a:r>
            <a:r>
              <a:rPr lang="zh-CN" altLang="en-US" sz="2200" b="1">
                <a:latin typeface="SimSun" panose="02010600030101010101" pitchFamily="2" charset="-122"/>
              </a:rPr>
              <a:t>使用相似矩阵查找最相似的两个簇；</a:t>
            </a:r>
          </a:p>
          <a:p>
            <a:pPr lvl="2" algn="just" eaLnBrk="1" hangingPunct="1">
              <a:lnSpc>
                <a:spcPct val="110000"/>
              </a:lnSpc>
              <a:spcBef>
                <a:spcPct val="15000"/>
              </a:spcBef>
            </a:pPr>
            <a:r>
              <a:rPr lang="zh-CN" altLang="en-US" sz="2100" b="1">
                <a:latin typeface="SimSun" panose="02010600030101010101" pitchFamily="2" charset="-122"/>
                <a:cs typeface="Times New Roman" panose="02020603050405020304" pitchFamily="18" charset="0"/>
              </a:rPr>
              <a:t>两个簇间的相似度由这两个不同簇中距离最近的数据点对的相似度来确定－－</a:t>
            </a:r>
            <a:r>
              <a:rPr lang="zh-CN" altLang="en-US" sz="2100">
                <a:latin typeface="SimSun" panose="02010600030101010101" pitchFamily="2" charset="-122"/>
                <a:cs typeface="Times New Roman" panose="02020603050405020304" pitchFamily="18" charset="0"/>
              </a:rPr>
              <a:t>单链接方法</a:t>
            </a:r>
            <a:r>
              <a:rPr lang="en-US" altLang="zh-CN" sz="2100">
                <a:latin typeface="SimSun" panose="02010600030101010101" pitchFamily="2" charset="-122"/>
                <a:cs typeface="Times New Roman" panose="02020603050405020304" pitchFamily="18" charset="0"/>
              </a:rPr>
              <a:t>(</a:t>
            </a:r>
            <a:r>
              <a:rPr lang="en-US" altLang="zh-CN" sz="2100">
                <a:cs typeface="Times New Roman" panose="02020603050405020304" pitchFamily="18" charset="0"/>
              </a:rPr>
              <a:t>Single-link</a:t>
            </a:r>
            <a:r>
              <a:rPr lang="en-US" altLang="zh-CN" sz="2100">
                <a:latin typeface="SimSun" panose="02010600030101010101" pitchFamily="2" charset="-122"/>
                <a:cs typeface="Times New Roman" panose="02020603050405020304" pitchFamily="18" charset="0"/>
              </a:rPr>
              <a:t>)</a:t>
            </a:r>
          </a:p>
          <a:p>
            <a:pPr lvl="1" algn="just" eaLnBrk="1" hangingPunct="1">
              <a:lnSpc>
                <a:spcPct val="110000"/>
              </a:lnSpc>
              <a:spcBef>
                <a:spcPct val="15000"/>
              </a:spcBef>
            </a:pPr>
            <a:r>
              <a:rPr lang="zh-CN" altLang="en-US" sz="2200" b="1">
                <a:solidFill>
                  <a:srgbClr val="CC0000"/>
                </a:solidFill>
                <a:latin typeface="SimSun" panose="02010600030101010101" pitchFamily="2" charset="-122"/>
              </a:rPr>
              <a:t>更新：</a:t>
            </a:r>
            <a:r>
              <a:rPr lang="zh-CN" altLang="en-US" sz="2200" b="1">
                <a:latin typeface="SimSun" panose="02010600030101010101" pitchFamily="2" charset="-122"/>
              </a:rPr>
              <a:t>将两个簇合并为一个簇，簇的个数通过合并被更新；同时更新相似矩阵，将两个簇的两行（两列）距离用</a:t>
            </a:r>
            <a:r>
              <a:rPr lang="en-US" altLang="zh-CN" sz="2200" b="1">
                <a:latin typeface="SimSun" panose="02010600030101010101" pitchFamily="2" charset="-122"/>
              </a:rPr>
              <a:t>1</a:t>
            </a:r>
            <a:r>
              <a:rPr lang="zh-CN" altLang="en-US" sz="2200" b="1">
                <a:latin typeface="SimSun" panose="02010600030101010101" pitchFamily="2" charset="-122"/>
              </a:rPr>
              <a:t>行（</a:t>
            </a:r>
            <a:r>
              <a:rPr lang="en-US" altLang="zh-CN" sz="2200" b="1">
                <a:latin typeface="SimSun" panose="02010600030101010101" pitchFamily="2" charset="-122"/>
              </a:rPr>
              <a:t>1</a:t>
            </a:r>
            <a:r>
              <a:rPr lang="zh-CN" altLang="en-US" sz="2200" b="1">
                <a:latin typeface="SimSun" panose="02010600030101010101" pitchFamily="2" charset="-122"/>
              </a:rPr>
              <a:t>列）距离替换反映合并操作。</a:t>
            </a:r>
            <a:endParaRPr lang="zh-CN" altLang="en-US" sz="2200" b="1">
              <a:latin typeface="SimSun" panose="02010600030101010101" pitchFamily="2" charset="-122"/>
              <a:cs typeface="Times New Roman" panose="02020603050405020304" pitchFamily="18" charset="0"/>
            </a:endParaRPr>
          </a:p>
          <a:p>
            <a:pPr lvl="1" algn="just" eaLnBrk="1" hangingPunct="1">
              <a:lnSpc>
                <a:spcPct val="110000"/>
              </a:lnSpc>
              <a:spcBef>
                <a:spcPct val="15000"/>
              </a:spcBef>
            </a:pPr>
            <a:r>
              <a:rPr lang="zh-CN" altLang="en-US" sz="2200" b="1">
                <a:solidFill>
                  <a:srgbClr val="CC0000"/>
                </a:solidFill>
                <a:latin typeface="SimSun" panose="02010600030101010101" pitchFamily="2" charset="-122"/>
              </a:rPr>
              <a:t>重复：</a:t>
            </a:r>
            <a:r>
              <a:rPr lang="zh-CN" altLang="en-US" sz="2200" b="1">
                <a:latin typeface="SimSun" panose="02010600030101010101" pitchFamily="2" charset="-122"/>
              </a:rPr>
              <a:t>执行</a:t>
            </a:r>
            <a:r>
              <a:rPr lang="en-US" altLang="zh-CN" sz="2200" b="1">
                <a:latin typeface="SimSun" panose="02010600030101010101" pitchFamily="2" charset="-122"/>
              </a:rPr>
              <a:t>n-1</a:t>
            </a:r>
            <a:r>
              <a:rPr lang="zh-CN" altLang="en-US" sz="2200" b="1">
                <a:latin typeface="SimSun" panose="02010600030101010101" pitchFamily="2" charset="-122"/>
              </a:rPr>
              <a:t>次步骤</a:t>
            </a:r>
            <a:r>
              <a:rPr lang="en-US" altLang="zh-CN" sz="2200" b="1">
                <a:latin typeface="SimSun" panose="02010600030101010101" pitchFamily="2" charset="-122"/>
              </a:rPr>
              <a:t>2</a:t>
            </a:r>
            <a:r>
              <a:rPr lang="zh-CN" altLang="en-US" sz="2200" b="1">
                <a:latin typeface="SimSun" panose="02010600030101010101" pitchFamily="2" charset="-122"/>
              </a:rPr>
              <a:t>和步骤</a:t>
            </a:r>
            <a:r>
              <a:rPr lang="en-US" altLang="zh-CN" sz="2200" b="1">
                <a:latin typeface="SimSun" panose="02010600030101010101" pitchFamily="2" charset="-122"/>
              </a:rPr>
              <a:t>3</a:t>
            </a:r>
            <a:r>
              <a:rPr lang="zh-CN" altLang="en-US" sz="2200" b="1">
                <a:latin typeface="SimSun" panose="02010600030101010101" pitchFamily="2" charset="-122"/>
              </a:rPr>
              <a:t>；</a:t>
            </a:r>
            <a:endParaRPr lang="zh-CN" altLang="en-US" sz="2200" b="1">
              <a:latin typeface="SimSun" panose="02010600030101010101" pitchFamily="2" charset="-122"/>
              <a:cs typeface="Times New Roman" panose="02020603050405020304" pitchFamily="18" charset="0"/>
            </a:endParaRPr>
          </a:p>
          <a:p>
            <a:pPr lvl="1" algn="just" eaLnBrk="1" hangingPunct="1">
              <a:lnSpc>
                <a:spcPct val="110000"/>
              </a:lnSpc>
              <a:spcBef>
                <a:spcPct val="15000"/>
              </a:spcBef>
            </a:pPr>
            <a:r>
              <a:rPr lang="zh-CN" altLang="en-US" sz="2200" b="1">
                <a:solidFill>
                  <a:srgbClr val="CC0000"/>
                </a:solidFill>
                <a:latin typeface="SimSun" panose="02010600030101010101" pitchFamily="2" charset="-122"/>
              </a:rPr>
              <a:t>结束：</a:t>
            </a:r>
            <a:r>
              <a:rPr lang="zh-CN" altLang="en-US" sz="2200" b="1">
                <a:latin typeface="SimSun" panose="02010600030101010101" pitchFamily="2" charset="-122"/>
              </a:rPr>
              <a:t>当所有样本都合并成一个簇或满足某个终止条件时，整个过程结束。</a:t>
            </a:r>
            <a:endParaRPr lang="zh-CN" altLang="en-US" sz="2200"/>
          </a:p>
        </p:txBody>
      </p:sp>
      <p:sp>
        <p:nvSpPr>
          <p:cNvPr id="133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FFB539FE-2CDA-475E-9965-3B563E1F9E6D}" type="slidenum">
              <a:rPr lang="en-US" altLang="zh-CN" smtClean="0"/>
              <a:pPr/>
              <a:t>86</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6163">
                                            <p:txEl>
                                              <p:pRg st="0" end="0"/>
                                            </p:txEl>
                                          </p:spTgt>
                                        </p:tgtEl>
                                        <p:attrNameLst>
                                          <p:attrName>style.visibility</p:attrName>
                                        </p:attrNameLst>
                                      </p:cBhvr>
                                      <p:to>
                                        <p:strVal val="visible"/>
                                      </p:to>
                                    </p:set>
                                    <p:animEffect transition="in" filter="dissolve">
                                      <p:cBhvr>
                                        <p:cTn id="7" dur="500"/>
                                        <p:tgtEl>
                                          <p:spTgt spid="4761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76163">
                                            <p:txEl>
                                              <p:pRg st="1" end="1"/>
                                            </p:txEl>
                                          </p:spTgt>
                                        </p:tgtEl>
                                        <p:attrNameLst>
                                          <p:attrName>style.visibility</p:attrName>
                                        </p:attrNameLst>
                                      </p:cBhvr>
                                      <p:to>
                                        <p:strVal val="visible"/>
                                      </p:to>
                                    </p:set>
                                    <p:animEffect transition="in" filter="dissolve">
                                      <p:cBhvr>
                                        <p:cTn id="12" dur="500"/>
                                        <p:tgtEl>
                                          <p:spTgt spid="4761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76163">
                                            <p:txEl>
                                              <p:pRg st="2" end="2"/>
                                            </p:txEl>
                                          </p:spTgt>
                                        </p:tgtEl>
                                        <p:attrNameLst>
                                          <p:attrName>style.visibility</p:attrName>
                                        </p:attrNameLst>
                                      </p:cBhvr>
                                      <p:to>
                                        <p:strVal val="visible"/>
                                      </p:to>
                                    </p:set>
                                    <p:animEffect transition="in" filter="dissolve">
                                      <p:cBhvr>
                                        <p:cTn id="17" dur="500"/>
                                        <p:tgtEl>
                                          <p:spTgt spid="4761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76163">
                                            <p:txEl>
                                              <p:pRg st="3" end="3"/>
                                            </p:txEl>
                                          </p:spTgt>
                                        </p:tgtEl>
                                        <p:attrNameLst>
                                          <p:attrName>style.visibility</p:attrName>
                                        </p:attrNameLst>
                                      </p:cBhvr>
                                      <p:to>
                                        <p:strVal val="visible"/>
                                      </p:to>
                                    </p:set>
                                    <p:animEffect transition="in" filter="dissolve">
                                      <p:cBhvr>
                                        <p:cTn id="22" dur="500"/>
                                        <p:tgtEl>
                                          <p:spTgt spid="4761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76163">
                                            <p:txEl>
                                              <p:pRg st="4" end="4"/>
                                            </p:txEl>
                                          </p:spTgt>
                                        </p:tgtEl>
                                        <p:attrNameLst>
                                          <p:attrName>style.visibility</p:attrName>
                                        </p:attrNameLst>
                                      </p:cBhvr>
                                      <p:to>
                                        <p:strVal val="visible"/>
                                      </p:to>
                                    </p:set>
                                    <p:animEffect transition="in" filter="dissolve">
                                      <p:cBhvr>
                                        <p:cTn id="27" dur="500"/>
                                        <p:tgtEl>
                                          <p:spTgt spid="4761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76163">
                                            <p:txEl>
                                              <p:pRg st="5" end="5"/>
                                            </p:txEl>
                                          </p:spTgt>
                                        </p:tgtEl>
                                        <p:attrNameLst>
                                          <p:attrName>style.visibility</p:attrName>
                                        </p:attrNameLst>
                                      </p:cBhvr>
                                      <p:to>
                                        <p:strVal val="visible"/>
                                      </p:to>
                                    </p:set>
                                    <p:animEffect transition="in" filter="dissolve">
                                      <p:cBhvr>
                                        <p:cTn id="32" dur="500"/>
                                        <p:tgtEl>
                                          <p:spTgt spid="47616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76163">
                                            <p:txEl>
                                              <p:pRg st="6" end="6"/>
                                            </p:txEl>
                                          </p:spTgt>
                                        </p:tgtEl>
                                        <p:attrNameLst>
                                          <p:attrName>style.visibility</p:attrName>
                                        </p:attrNameLst>
                                      </p:cBhvr>
                                      <p:to>
                                        <p:strVal val="visible"/>
                                      </p:to>
                                    </p:set>
                                    <p:animEffect transition="in" filter="dissolve">
                                      <p:cBhvr>
                                        <p:cTn id="37" dur="500"/>
                                        <p:tgtEl>
                                          <p:spTgt spid="4761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3" grpId="0" build="p" bldLvl="5"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EB407D99-AA89-4251-A1B9-7F37A7EDF60A}" type="slidenum">
              <a:rPr lang="en-US" altLang="zh-CN" smtClean="0"/>
              <a:pPr/>
              <a:t>87</a:t>
            </a:fld>
            <a:endParaRPr lang="en-US" altLang="zh-CN"/>
          </a:p>
        </p:txBody>
      </p:sp>
      <p:pic>
        <p:nvPicPr>
          <p:cNvPr id="135171"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484313"/>
            <a:ext cx="9144000" cy="383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9" name="Rectangle 2"/>
          <p:cNvSpPr>
            <a:spLocks noGrp="1" noChangeArrowheads="1"/>
          </p:cNvSpPr>
          <p:nvPr>
            <p:ph type="title"/>
          </p:nvPr>
        </p:nvSpPr>
        <p:spPr>
          <a:xfrm>
            <a:off x="457200" y="-100013"/>
            <a:ext cx="7543800" cy="1295401"/>
          </a:xfrm>
        </p:spPr>
        <p:txBody>
          <a:bodyPr/>
          <a:lstStyle/>
          <a:p>
            <a:pPr eaLnBrk="1" hangingPunct="1"/>
            <a:r>
              <a:rPr lang="en-US" altLang="zh-CN" sz="4800">
                <a:solidFill>
                  <a:srgbClr val="0000CC"/>
                </a:solidFill>
                <a:latin typeface="Times New Roman" panose="02020603050405020304" pitchFamily="18" charset="0"/>
                <a:cs typeface="Times New Roman" panose="02020603050405020304" pitchFamily="18" charset="0"/>
              </a:rPr>
              <a:t>DIANA (Divisive Analysis)</a:t>
            </a:r>
            <a:endParaRPr lang="zh-CN" altLang="en-US" sz="4800">
              <a:solidFill>
                <a:srgbClr val="0000CC"/>
              </a:solidFill>
              <a:latin typeface="Times New Roman" panose="02020603050405020304" pitchFamily="18" charset="0"/>
              <a:cs typeface="Times New Roman" panose="02020603050405020304" pitchFamily="18" charset="0"/>
            </a:endParaRPr>
          </a:p>
        </p:txBody>
      </p:sp>
      <p:sp>
        <p:nvSpPr>
          <p:cNvPr id="486403" name="Rectangle 3"/>
          <p:cNvSpPr>
            <a:spLocks noGrp="1" noChangeArrowheads="1"/>
          </p:cNvSpPr>
          <p:nvPr>
            <p:ph idx="1"/>
          </p:nvPr>
        </p:nvSpPr>
        <p:spPr>
          <a:xfrm>
            <a:off x="431800" y="1304925"/>
            <a:ext cx="8229600" cy="5148263"/>
          </a:xfrm>
        </p:spPr>
        <p:txBody>
          <a:bodyPr/>
          <a:lstStyle/>
          <a:p>
            <a:pPr eaLnBrk="1" hangingPunct="1"/>
            <a:r>
              <a:rPr lang="zh-CN" altLang="en-US"/>
              <a:t>分裂的层次聚类</a:t>
            </a:r>
          </a:p>
          <a:p>
            <a:pPr eaLnBrk="1" hangingPunct="1"/>
            <a:r>
              <a:rPr lang="zh-CN" altLang="en-US"/>
              <a:t>主要思想：采用自顶向下策略</a:t>
            </a:r>
          </a:p>
          <a:p>
            <a:pPr lvl="1" algn="just" eaLnBrk="1" hangingPunct="1">
              <a:lnSpc>
                <a:spcPct val="120000"/>
              </a:lnSpc>
            </a:pPr>
            <a:r>
              <a:rPr lang="zh-CN" altLang="en-US" b="1">
                <a:latin typeface="SimSun" panose="02010600030101010101" pitchFamily="2" charset="-122"/>
              </a:rPr>
              <a:t>首先将所有样本置于一个簇中；</a:t>
            </a:r>
          </a:p>
          <a:p>
            <a:pPr lvl="1" algn="just" eaLnBrk="1" hangingPunct="1">
              <a:lnSpc>
                <a:spcPct val="120000"/>
              </a:lnSpc>
            </a:pPr>
            <a:r>
              <a:rPr lang="zh-CN" altLang="en-US" b="1">
                <a:latin typeface="SimSun" panose="02010600030101010101" pitchFamily="2" charset="-122"/>
              </a:rPr>
              <a:t>然后逐渐细分为越来越小的簇，来增加簇的数目；</a:t>
            </a:r>
          </a:p>
          <a:p>
            <a:pPr lvl="1" algn="just" eaLnBrk="1" hangingPunct="1">
              <a:lnSpc>
                <a:spcPct val="120000"/>
              </a:lnSpc>
            </a:pPr>
            <a:r>
              <a:rPr lang="zh-CN" altLang="en-US" b="1">
                <a:latin typeface="SimSun" panose="02010600030101010101" pitchFamily="2" charset="-122"/>
              </a:rPr>
              <a:t>直到每个样本自成一个簇，或者达到某个终结条件。</a:t>
            </a:r>
          </a:p>
          <a:p>
            <a:pPr lvl="2" algn="just" eaLnBrk="1" hangingPunct="1">
              <a:lnSpc>
                <a:spcPct val="120000"/>
              </a:lnSpc>
            </a:pPr>
            <a:r>
              <a:rPr lang="zh-CN" altLang="en-US" b="1">
                <a:latin typeface="SimSun" panose="02010600030101010101" pitchFamily="2" charset="-122"/>
              </a:rPr>
              <a:t>例如达到了某个希望的簇的数目或两个最近的簇之间的距离超过了某个阈值。</a:t>
            </a:r>
            <a:endParaRPr lang="zh-CN" altLang="en-US"/>
          </a:p>
        </p:txBody>
      </p:sp>
      <p:sp>
        <p:nvSpPr>
          <p:cNvPr id="13721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C2FDCD01-E5FF-4E9B-9695-CF15AEB92AFA}" type="slidenum">
              <a:rPr lang="en-US" altLang="zh-CN" smtClean="0"/>
              <a:pPr/>
              <a:t>88</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6403">
                                            <p:txEl>
                                              <p:pRg st="0" end="0"/>
                                            </p:txEl>
                                          </p:spTgt>
                                        </p:tgtEl>
                                        <p:attrNameLst>
                                          <p:attrName>style.visibility</p:attrName>
                                        </p:attrNameLst>
                                      </p:cBhvr>
                                      <p:to>
                                        <p:strVal val="visible"/>
                                      </p:to>
                                    </p:set>
                                    <p:animEffect transition="in" filter="dissolve">
                                      <p:cBhvr>
                                        <p:cTn id="7" dur="500"/>
                                        <p:tgtEl>
                                          <p:spTgt spid="4864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6403">
                                            <p:txEl>
                                              <p:pRg st="1" end="1"/>
                                            </p:txEl>
                                          </p:spTgt>
                                        </p:tgtEl>
                                        <p:attrNameLst>
                                          <p:attrName>style.visibility</p:attrName>
                                        </p:attrNameLst>
                                      </p:cBhvr>
                                      <p:to>
                                        <p:strVal val="visible"/>
                                      </p:to>
                                    </p:set>
                                    <p:animEffect transition="in" filter="dissolve">
                                      <p:cBhvr>
                                        <p:cTn id="12" dur="500"/>
                                        <p:tgtEl>
                                          <p:spTgt spid="4864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86403">
                                            <p:txEl>
                                              <p:pRg st="2" end="2"/>
                                            </p:txEl>
                                          </p:spTgt>
                                        </p:tgtEl>
                                        <p:attrNameLst>
                                          <p:attrName>style.visibility</p:attrName>
                                        </p:attrNameLst>
                                      </p:cBhvr>
                                      <p:to>
                                        <p:strVal val="visible"/>
                                      </p:to>
                                    </p:set>
                                    <p:animEffect transition="in" filter="dissolve">
                                      <p:cBhvr>
                                        <p:cTn id="17" dur="500"/>
                                        <p:tgtEl>
                                          <p:spTgt spid="4864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86403">
                                            <p:txEl>
                                              <p:pRg st="3" end="3"/>
                                            </p:txEl>
                                          </p:spTgt>
                                        </p:tgtEl>
                                        <p:attrNameLst>
                                          <p:attrName>style.visibility</p:attrName>
                                        </p:attrNameLst>
                                      </p:cBhvr>
                                      <p:to>
                                        <p:strVal val="visible"/>
                                      </p:to>
                                    </p:set>
                                    <p:animEffect transition="in" filter="dissolve">
                                      <p:cBhvr>
                                        <p:cTn id="22" dur="500"/>
                                        <p:tgtEl>
                                          <p:spTgt spid="4864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86403">
                                            <p:txEl>
                                              <p:pRg st="4" end="4"/>
                                            </p:txEl>
                                          </p:spTgt>
                                        </p:tgtEl>
                                        <p:attrNameLst>
                                          <p:attrName>style.visibility</p:attrName>
                                        </p:attrNameLst>
                                      </p:cBhvr>
                                      <p:to>
                                        <p:strVal val="visible"/>
                                      </p:to>
                                    </p:set>
                                    <p:animEffect transition="in" filter="dissolve">
                                      <p:cBhvr>
                                        <p:cTn id="27" dur="500"/>
                                        <p:tgtEl>
                                          <p:spTgt spid="4864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86403">
                                            <p:txEl>
                                              <p:pRg st="5" end="5"/>
                                            </p:txEl>
                                          </p:spTgt>
                                        </p:tgtEl>
                                        <p:attrNameLst>
                                          <p:attrName>style.visibility</p:attrName>
                                        </p:attrNameLst>
                                      </p:cBhvr>
                                      <p:to>
                                        <p:strVal val="visible"/>
                                      </p:to>
                                    </p:set>
                                    <p:animEffect transition="in" filter="dissolve">
                                      <p:cBhvr>
                                        <p:cTn id="32" dur="500"/>
                                        <p:tgtEl>
                                          <p:spTgt spid="4864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3" grpId="0" build="p" bldLvl="5"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7" name="Rectangle 2"/>
          <p:cNvSpPr>
            <a:spLocks noGrp="1" noChangeArrowheads="1"/>
          </p:cNvSpPr>
          <p:nvPr>
            <p:ph type="title"/>
          </p:nvPr>
        </p:nvSpPr>
        <p:spPr>
          <a:xfrm>
            <a:off x="358775" y="188913"/>
            <a:ext cx="7543800" cy="941387"/>
          </a:xfrm>
        </p:spPr>
        <p:txBody>
          <a:bodyPr/>
          <a:lstStyle/>
          <a:p>
            <a:pPr eaLnBrk="1" hangingPunct="1"/>
            <a:r>
              <a:rPr lang="en-US" altLang="zh-CN" sz="4800">
                <a:solidFill>
                  <a:srgbClr val="0000CC"/>
                </a:solidFill>
                <a:latin typeface="Times New Roman" panose="02020603050405020304" pitchFamily="18" charset="0"/>
                <a:cs typeface="Times New Roman" panose="02020603050405020304" pitchFamily="18" charset="0"/>
              </a:rPr>
              <a:t>Hierarchical methods</a:t>
            </a:r>
            <a:endParaRPr lang="zh-CN" altLang="en-US" sz="4800">
              <a:solidFill>
                <a:srgbClr val="0000CC"/>
              </a:solidFill>
              <a:latin typeface="Times New Roman" panose="02020603050405020304" pitchFamily="18" charset="0"/>
              <a:cs typeface="Times New Roman" panose="02020603050405020304" pitchFamily="18" charset="0"/>
            </a:endParaRPr>
          </a:p>
        </p:txBody>
      </p:sp>
      <p:sp>
        <p:nvSpPr>
          <p:cNvPr id="488451" name="Rectangle 3"/>
          <p:cNvSpPr>
            <a:spLocks noGrp="1" noChangeArrowheads="1"/>
          </p:cNvSpPr>
          <p:nvPr>
            <p:ph idx="1"/>
          </p:nvPr>
        </p:nvSpPr>
        <p:spPr>
          <a:xfrm>
            <a:off x="468313" y="1196975"/>
            <a:ext cx="8229600" cy="5256213"/>
          </a:xfrm>
        </p:spPr>
        <p:txBody>
          <a:bodyPr/>
          <a:lstStyle/>
          <a:p>
            <a:pPr eaLnBrk="1" hangingPunct="1"/>
            <a:r>
              <a:rPr lang="en-US" altLang="zh-CN" sz="2600"/>
              <a:t>Issues in hierarchical methods</a:t>
            </a:r>
          </a:p>
          <a:p>
            <a:pPr lvl="1" eaLnBrk="1" hangingPunct="1"/>
            <a:r>
              <a:rPr lang="en-US" altLang="zh-CN" sz="2200">
                <a:solidFill>
                  <a:srgbClr val="0000CC"/>
                </a:solidFill>
              </a:rPr>
              <a:t>do not scale well</a:t>
            </a:r>
            <a:r>
              <a:rPr lang="en-US" altLang="zh-CN" sz="2200"/>
              <a:t> for agglomerative clustering methods</a:t>
            </a:r>
          </a:p>
          <a:p>
            <a:pPr lvl="1" eaLnBrk="1" hangingPunct="1"/>
            <a:r>
              <a:rPr lang="en-US" altLang="zh-CN" sz="2200"/>
              <a:t>can never undo what was done previously</a:t>
            </a:r>
          </a:p>
          <a:p>
            <a:pPr eaLnBrk="1" hangingPunct="1"/>
            <a:r>
              <a:rPr lang="en-US" altLang="zh-CN" sz="2600"/>
              <a:t>Integration of hierarchical with distance-based clustering</a:t>
            </a:r>
          </a:p>
          <a:p>
            <a:pPr lvl="1" eaLnBrk="1" hangingPunct="1"/>
            <a:r>
              <a:rPr lang="en-US" altLang="zh-CN" sz="2200" u="sng"/>
              <a:t>BIRCH (1996)</a:t>
            </a:r>
            <a:r>
              <a:rPr lang="en-US" altLang="zh-CN" sz="2200"/>
              <a:t>: uses CF-tree and incrementally adjusts the quality of sub-clusters</a:t>
            </a:r>
            <a:endParaRPr lang="en-US" altLang="zh-CN" sz="2200" u="sng"/>
          </a:p>
          <a:p>
            <a:pPr lvl="1" eaLnBrk="1" hangingPunct="1"/>
            <a:r>
              <a:rPr lang="en-US" altLang="zh-CN" sz="2200" u="sng"/>
              <a:t>CURE (1998</a:t>
            </a:r>
            <a:r>
              <a:rPr lang="en-US" altLang="zh-CN" sz="2200"/>
              <a:t>): selects well-scattered points from the cluster and then shrinks them towards the center of the cluster by a specified fraction</a:t>
            </a:r>
          </a:p>
          <a:p>
            <a:pPr lvl="1" eaLnBrk="1" hangingPunct="1"/>
            <a:r>
              <a:rPr lang="en-US" altLang="zh-CN" sz="2200" u="sng"/>
              <a:t>CHAMELEON (1999)</a:t>
            </a:r>
            <a:r>
              <a:rPr lang="en-US" altLang="zh-CN" sz="2200"/>
              <a:t>: hierarchical clustering using dynamic modeling</a:t>
            </a:r>
          </a:p>
        </p:txBody>
      </p:sp>
      <p:sp>
        <p:nvSpPr>
          <p:cNvPr id="13926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EB4C7C18-7823-425C-B0BB-11E7C42A11C7}" type="slidenum">
              <a:rPr lang="en-US" altLang="zh-CN" smtClean="0"/>
              <a:pPr/>
              <a:t>89</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8451">
                                            <p:txEl>
                                              <p:pRg st="0" end="0"/>
                                            </p:txEl>
                                          </p:spTgt>
                                        </p:tgtEl>
                                        <p:attrNameLst>
                                          <p:attrName>style.visibility</p:attrName>
                                        </p:attrNameLst>
                                      </p:cBhvr>
                                      <p:to>
                                        <p:strVal val="visible"/>
                                      </p:to>
                                    </p:set>
                                    <p:animEffect transition="in" filter="dissolve">
                                      <p:cBhvr>
                                        <p:cTn id="7" dur="500"/>
                                        <p:tgtEl>
                                          <p:spTgt spid="4884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8451">
                                            <p:txEl>
                                              <p:pRg st="1" end="1"/>
                                            </p:txEl>
                                          </p:spTgt>
                                        </p:tgtEl>
                                        <p:attrNameLst>
                                          <p:attrName>style.visibility</p:attrName>
                                        </p:attrNameLst>
                                      </p:cBhvr>
                                      <p:to>
                                        <p:strVal val="visible"/>
                                      </p:to>
                                    </p:set>
                                    <p:animEffect transition="in" filter="dissolve">
                                      <p:cBhvr>
                                        <p:cTn id="12" dur="500"/>
                                        <p:tgtEl>
                                          <p:spTgt spid="4884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88451">
                                            <p:txEl>
                                              <p:pRg st="2" end="2"/>
                                            </p:txEl>
                                          </p:spTgt>
                                        </p:tgtEl>
                                        <p:attrNameLst>
                                          <p:attrName>style.visibility</p:attrName>
                                        </p:attrNameLst>
                                      </p:cBhvr>
                                      <p:to>
                                        <p:strVal val="visible"/>
                                      </p:to>
                                    </p:set>
                                    <p:animEffect transition="in" filter="dissolve">
                                      <p:cBhvr>
                                        <p:cTn id="17" dur="500"/>
                                        <p:tgtEl>
                                          <p:spTgt spid="4884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88451">
                                            <p:txEl>
                                              <p:pRg st="3" end="3"/>
                                            </p:txEl>
                                          </p:spTgt>
                                        </p:tgtEl>
                                        <p:attrNameLst>
                                          <p:attrName>style.visibility</p:attrName>
                                        </p:attrNameLst>
                                      </p:cBhvr>
                                      <p:to>
                                        <p:strVal val="visible"/>
                                      </p:to>
                                    </p:set>
                                    <p:animEffect transition="in" filter="dissolve">
                                      <p:cBhvr>
                                        <p:cTn id="22" dur="500"/>
                                        <p:tgtEl>
                                          <p:spTgt spid="4884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88451">
                                            <p:txEl>
                                              <p:pRg st="4" end="4"/>
                                            </p:txEl>
                                          </p:spTgt>
                                        </p:tgtEl>
                                        <p:attrNameLst>
                                          <p:attrName>style.visibility</p:attrName>
                                        </p:attrNameLst>
                                      </p:cBhvr>
                                      <p:to>
                                        <p:strVal val="visible"/>
                                      </p:to>
                                    </p:set>
                                    <p:animEffect transition="in" filter="dissolve">
                                      <p:cBhvr>
                                        <p:cTn id="27" dur="500"/>
                                        <p:tgtEl>
                                          <p:spTgt spid="4884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88451">
                                            <p:txEl>
                                              <p:pRg st="5" end="5"/>
                                            </p:txEl>
                                          </p:spTgt>
                                        </p:tgtEl>
                                        <p:attrNameLst>
                                          <p:attrName>style.visibility</p:attrName>
                                        </p:attrNameLst>
                                      </p:cBhvr>
                                      <p:to>
                                        <p:strVal val="visible"/>
                                      </p:to>
                                    </p:set>
                                    <p:animEffect transition="in" filter="dissolve">
                                      <p:cBhvr>
                                        <p:cTn id="32" dur="500"/>
                                        <p:tgtEl>
                                          <p:spTgt spid="48845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88451">
                                            <p:txEl>
                                              <p:pRg st="6" end="6"/>
                                            </p:txEl>
                                          </p:spTgt>
                                        </p:tgtEl>
                                        <p:attrNameLst>
                                          <p:attrName>style.visibility</p:attrName>
                                        </p:attrNameLst>
                                      </p:cBhvr>
                                      <p:to>
                                        <p:strVal val="visible"/>
                                      </p:to>
                                    </p:set>
                                    <p:animEffect transition="in" filter="dissolve">
                                      <p:cBhvr>
                                        <p:cTn id="37" dur="500"/>
                                        <p:tgtEl>
                                          <p:spTgt spid="4884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1" grpId="0" build="p" bldLvl="5"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609601" y="260648"/>
            <a:ext cx="6347713" cy="936104"/>
          </a:xfrm>
        </p:spPr>
        <p:txBody>
          <a:bodyPr/>
          <a:lstStyle/>
          <a:p>
            <a:pPr eaLnBrk="1" hangingPunct="1"/>
            <a:r>
              <a:rPr lang="zh-CN" altLang="en-US" dirty="0"/>
              <a:t>聚类中的属性类型</a:t>
            </a:r>
            <a:endParaRPr lang="zh-CN" altLang="en-US" b="0" dirty="0"/>
          </a:p>
        </p:txBody>
      </p:sp>
      <p:sp>
        <p:nvSpPr>
          <p:cNvPr id="420867" name="Rectangle 3"/>
          <p:cNvSpPr>
            <a:spLocks noGrp="1" noChangeArrowheads="1"/>
          </p:cNvSpPr>
          <p:nvPr>
            <p:ph idx="1"/>
          </p:nvPr>
        </p:nvSpPr>
        <p:spPr>
          <a:xfrm>
            <a:off x="179388" y="1412875"/>
            <a:ext cx="8783637" cy="4895850"/>
          </a:xfrm>
        </p:spPr>
        <p:txBody>
          <a:bodyPr/>
          <a:lstStyle/>
          <a:p>
            <a:pPr eaLnBrk="1" hangingPunct="1"/>
            <a:r>
              <a:rPr lang="zh-CN" altLang="en-US" sz="3100" dirty="0"/>
              <a:t>不同类型的属性需要使用不同的相异性度量</a:t>
            </a:r>
            <a:endParaRPr lang="zh-CN" altLang="en-US" sz="3100" b="1" dirty="0"/>
          </a:p>
          <a:p>
            <a:pPr lvl="1" eaLnBrk="1" hangingPunct="1">
              <a:lnSpc>
                <a:spcPct val="105000"/>
              </a:lnSpc>
            </a:pPr>
            <a:r>
              <a:rPr lang="en-US" altLang="zh-CN" dirty="0">
                <a:solidFill>
                  <a:srgbClr val="0000CC"/>
                </a:solidFill>
              </a:rPr>
              <a:t>Interval-scaled variables </a:t>
            </a:r>
            <a:r>
              <a:rPr lang="zh-CN" altLang="en-US" dirty="0">
                <a:solidFill>
                  <a:srgbClr val="0000CC"/>
                </a:solidFill>
              </a:rPr>
              <a:t>区间标度变量</a:t>
            </a:r>
          </a:p>
          <a:p>
            <a:pPr lvl="2" eaLnBrk="1" hangingPunct="1">
              <a:lnSpc>
                <a:spcPct val="105000"/>
              </a:lnSpc>
            </a:pPr>
            <a:r>
              <a:rPr lang="zh-CN" altLang="en-US" sz="2500" dirty="0">
                <a:solidFill>
                  <a:srgbClr val="990000"/>
                </a:solidFill>
              </a:rPr>
              <a:t>是一个粗略线性标度的连续度量</a:t>
            </a:r>
          </a:p>
          <a:p>
            <a:pPr lvl="2" eaLnBrk="1" hangingPunct="1">
              <a:lnSpc>
                <a:spcPct val="105000"/>
              </a:lnSpc>
            </a:pPr>
            <a:r>
              <a:rPr lang="zh-CN" altLang="en-US" sz="2500" dirty="0">
                <a:solidFill>
                  <a:srgbClr val="990000"/>
                </a:solidFill>
              </a:rPr>
              <a:t>例如：重量和高度、经度和纬度、以及大气温度</a:t>
            </a:r>
          </a:p>
          <a:p>
            <a:pPr lvl="1" eaLnBrk="1" hangingPunct="1">
              <a:lnSpc>
                <a:spcPct val="105000"/>
              </a:lnSpc>
            </a:pPr>
            <a:r>
              <a:rPr lang="en-US" altLang="zh-CN" dirty="0">
                <a:solidFill>
                  <a:srgbClr val="0000CC"/>
                </a:solidFill>
              </a:rPr>
              <a:t>Binary variables </a:t>
            </a:r>
            <a:r>
              <a:rPr lang="zh-CN" altLang="en-US" dirty="0">
                <a:solidFill>
                  <a:srgbClr val="0000CC"/>
                </a:solidFill>
              </a:rPr>
              <a:t>二元变量</a:t>
            </a:r>
          </a:p>
          <a:p>
            <a:pPr lvl="2" eaLnBrk="1" hangingPunct="1">
              <a:lnSpc>
                <a:spcPct val="105000"/>
              </a:lnSpc>
              <a:buClr>
                <a:srgbClr val="990000"/>
              </a:buClr>
              <a:buSzPct val="80000"/>
            </a:pPr>
            <a:r>
              <a:rPr lang="zh-CN" altLang="en-US" sz="2500" dirty="0">
                <a:solidFill>
                  <a:srgbClr val="990000"/>
                </a:solidFill>
                <a:latin typeface="楷体_GB2312" pitchFamily="49" charset="-122"/>
              </a:rPr>
              <a:t>只有两个值：</a:t>
            </a:r>
            <a:r>
              <a:rPr lang="en-US" altLang="zh-CN" sz="2500" dirty="0">
                <a:solidFill>
                  <a:srgbClr val="990000"/>
                </a:solidFill>
                <a:latin typeface="楷体_GB2312" pitchFamily="49" charset="-122"/>
              </a:rPr>
              <a:t>0</a:t>
            </a:r>
            <a:r>
              <a:rPr lang="zh-CN" altLang="en-US" sz="2500" dirty="0">
                <a:solidFill>
                  <a:srgbClr val="990000"/>
                </a:solidFill>
                <a:latin typeface="楷体_GB2312" pitchFamily="49" charset="-122"/>
              </a:rPr>
              <a:t>、</a:t>
            </a:r>
            <a:r>
              <a:rPr lang="en-US" altLang="zh-CN" sz="2500" dirty="0">
                <a:solidFill>
                  <a:srgbClr val="990000"/>
                </a:solidFill>
                <a:latin typeface="楷体_GB2312" pitchFamily="49" charset="-122"/>
              </a:rPr>
              <a:t>1</a:t>
            </a:r>
          </a:p>
          <a:p>
            <a:pPr lvl="1" eaLnBrk="1" hangingPunct="1">
              <a:lnSpc>
                <a:spcPct val="105000"/>
              </a:lnSpc>
            </a:pPr>
            <a:r>
              <a:rPr lang="en-US" altLang="zh-CN" dirty="0">
                <a:solidFill>
                  <a:srgbClr val="0000CC"/>
                </a:solidFill>
              </a:rPr>
              <a:t>Nominal (Categorical), ordinal, and ratio variables</a:t>
            </a:r>
            <a:endParaRPr lang="zh-CN" altLang="en-US" dirty="0">
              <a:solidFill>
                <a:srgbClr val="0000CC"/>
              </a:solidFill>
            </a:endParaRPr>
          </a:p>
          <a:p>
            <a:pPr lvl="1" eaLnBrk="1" hangingPunct="1">
              <a:lnSpc>
                <a:spcPct val="105000"/>
              </a:lnSpc>
              <a:buFont typeface="Wingdings" panose="05000000000000000000" pitchFamily="2" charset="2"/>
              <a:buNone/>
            </a:pPr>
            <a:r>
              <a:rPr lang="zh-CN" altLang="en-US" sz="2200" dirty="0">
                <a:solidFill>
                  <a:schemeClr val="accent2"/>
                </a:solidFill>
              </a:rPr>
              <a:t>   标称型、序数型和比例标度型变量</a:t>
            </a:r>
            <a:endParaRPr lang="en-US" altLang="zh-CN" sz="2200" dirty="0">
              <a:solidFill>
                <a:schemeClr val="accent2"/>
              </a:solidFill>
            </a:endParaRPr>
          </a:p>
          <a:p>
            <a:pPr lvl="1" eaLnBrk="1" hangingPunct="1">
              <a:lnSpc>
                <a:spcPct val="105000"/>
              </a:lnSpc>
            </a:pPr>
            <a:r>
              <a:rPr lang="en-US" altLang="zh-CN" dirty="0">
                <a:solidFill>
                  <a:srgbClr val="0000CC"/>
                </a:solidFill>
              </a:rPr>
              <a:t>Variables of mixed types </a:t>
            </a:r>
            <a:r>
              <a:rPr lang="zh-CN" altLang="en-US" dirty="0">
                <a:solidFill>
                  <a:srgbClr val="0000CC"/>
                </a:solidFill>
              </a:rPr>
              <a:t>混合类型</a:t>
            </a:r>
          </a:p>
        </p:txBody>
      </p:sp>
      <p:sp>
        <p:nvSpPr>
          <p:cNvPr id="2560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3CB153CC-AFF3-469A-AB54-E3D13039E1A6}" type="slidenum">
              <a:rPr lang="en-US" altLang="zh-CN" smtClean="0"/>
              <a:pPr/>
              <a:t>9</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0867">
                                            <p:txEl>
                                              <p:pRg st="0" end="0"/>
                                            </p:txEl>
                                          </p:spTgt>
                                        </p:tgtEl>
                                        <p:attrNameLst>
                                          <p:attrName>style.visibility</p:attrName>
                                        </p:attrNameLst>
                                      </p:cBhvr>
                                      <p:to>
                                        <p:strVal val="visible"/>
                                      </p:to>
                                    </p:set>
                                    <p:animEffect transition="in" filter="dissolve">
                                      <p:cBhvr>
                                        <p:cTn id="7" dur="500"/>
                                        <p:tgtEl>
                                          <p:spTgt spid="420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20867">
                                            <p:txEl>
                                              <p:pRg st="1" end="1"/>
                                            </p:txEl>
                                          </p:spTgt>
                                        </p:tgtEl>
                                        <p:attrNameLst>
                                          <p:attrName>style.visibility</p:attrName>
                                        </p:attrNameLst>
                                      </p:cBhvr>
                                      <p:to>
                                        <p:strVal val="visible"/>
                                      </p:to>
                                    </p:set>
                                    <p:animEffect transition="in" filter="dissolve">
                                      <p:cBhvr>
                                        <p:cTn id="12" dur="500"/>
                                        <p:tgtEl>
                                          <p:spTgt spid="420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20867">
                                            <p:txEl>
                                              <p:pRg st="2" end="2"/>
                                            </p:txEl>
                                          </p:spTgt>
                                        </p:tgtEl>
                                        <p:attrNameLst>
                                          <p:attrName>style.visibility</p:attrName>
                                        </p:attrNameLst>
                                      </p:cBhvr>
                                      <p:to>
                                        <p:strVal val="visible"/>
                                      </p:to>
                                    </p:set>
                                    <p:animEffect transition="in" filter="dissolve">
                                      <p:cBhvr>
                                        <p:cTn id="17" dur="500"/>
                                        <p:tgtEl>
                                          <p:spTgt spid="4208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20867">
                                            <p:txEl>
                                              <p:pRg st="3" end="3"/>
                                            </p:txEl>
                                          </p:spTgt>
                                        </p:tgtEl>
                                        <p:attrNameLst>
                                          <p:attrName>style.visibility</p:attrName>
                                        </p:attrNameLst>
                                      </p:cBhvr>
                                      <p:to>
                                        <p:strVal val="visible"/>
                                      </p:to>
                                    </p:set>
                                    <p:animEffect transition="in" filter="dissolve">
                                      <p:cBhvr>
                                        <p:cTn id="22" dur="500"/>
                                        <p:tgtEl>
                                          <p:spTgt spid="4208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20867">
                                            <p:txEl>
                                              <p:pRg st="4" end="4"/>
                                            </p:txEl>
                                          </p:spTgt>
                                        </p:tgtEl>
                                        <p:attrNameLst>
                                          <p:attrName>style.visibility</p:attrName>
                                        </p:attrNameLst>
                                      </p:cBhvr>
                                      <p:to>
                                        <p:strVal val="visible"/>
                                      </p:to>
                                    </p:set>
                                    <p:animEffect transition="in" filter="dissolve">
                                      <p:cBhvr>
                                        <p:cTn id="27" dur="500"/>
                                        <p:tgtEl>
                                          <p:spTgt spid="4208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20867">
                                            <p:txEl>
                                              <p:pRg st="5" end="5"/>
                                            </p:txEl>
                                          </p:spTgt>
                                        </p:tgtEl>
                                        <p:attrNameLst>
                                          <p:attrName>style.visibility</p:attrName>
                                        </p:attrNameLst>
                                      </p:cBhvr>
                                      <p:to>
                                        <p:strVal val="visible"/>
                                      </p:to>
                                    </p:set>
                                    <p:animEffect transition="in" filter="dissolve">
                                      <p:cBhvr>
                                        <p:cTn id="32" dur="500"/>
                                        <p:tgtEl>
                                          <p:spTgt spid="42086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20867">
                                            <p:txEl>
                                              <p:pRg st="6" end="6"/>
                                            </p:txEl>
                                          </p:spTgt>
                                        </p:tgtEl>
                                        <p:attrNameLst>
                                          <p:attrName>style.visibility</p:attrName>
                                        </p:attrNameLst>
                                      </p:cBhvr>
                                      <p:to>
                                        <p:strVal val="visible"/>
                                      </p:to>
                                    </p:set>
                                    <p:animEffect transition="in" filter="dissolve">
                                      <p:cBhvr>
                                        <p:cTn id="37" dur="500"/>
                                        <p:tgtEl>
                                          <p:spTgt spid="42086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20867">
                                            <p:txEl>
                                              <p:pRg st="7" end="7"/>
                                            </p:txEl>
                                          </p:spTgt>
                                        </p:tgtEl>
                                        <p:attrNameLst>
                                          <p:attrName>style.visibility</p:attrName>
                                        </p:attrNameLst>
                                      </p:cBhvr>
                                      <p:to>
                                        <p:strVal val="visible"/>
                                      </p:to>
                                    </p:set>
                                    <p:animEffect transition="in" filter="dissolve">
                                      <p:cBhvr>
                                        <p:cTn id="42" dur="500"/>
                                        <p:tgtEl>
                                          <p:spTgt spid="42086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20867">
                                            <p:txEl>
                                              <p:pRg st="8" end="8"/>
                                            </p:txEl>
                                          </p:spTgt>
                                        </p:tgtEl>
                                        <p:attrNameLst>
                                          <p:attrName>style.visibility</p:attrName>
                                        </p:attrNameLst>
                                      </p:cBhvr>
                                      <p:to>
                                        <p:strVal val="visible"/>
                                      </p:to>
                                    </p:set>
                                    <p:animEffect transition="in" filter="dissolve">
                                      <p:cBhvr>
                                        <p:cTn id="47" dur="500"/>
                                        <p:tgtEl>
                                          <p:spTgt spid="4208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7" grpId="0" build="p" bldLvl="5"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30551"/>
            <a:ext cx="7543800" cy="1295400"/>
          </a:xfrm>
        </p:spPr>
        <p:txBody>
          <a:bodyPr/>
          <a:lstStyle/>
          <a:p>
            <a:r>
              <a:rPr lang="en-US" altLang="zh-CN" sz="3600" b="0" dirty="0">
                <a:solidFill>
                  <a:srgbClr val="0000CC"/>
                </a:solidFill>
                <a:latin typeface="Times New Roman" panose="02020603050405020304" pitchFamily="18" charset="0"/>
                <a:cs typeface="Times New Roman" panose="02020603050405020304" pitchFamily="18" charset="0"/>
              </a:rPr>
              <a:t>BIRCH: </a:t>
            </a:r>
            <a:r>
              <a:rPr lang="en-US" altLang="zh-CN" sz="3600" dirty="0">
                <a:solidFill>
                  <a:srgbClr val="0000CC"/>
                </a:solidFill>
                <a:latin typeface="Times New Roman" panose="02020603050405020304" pitchFamily="18" charset="0"/>
                <a:cs typeface="Times New Roman" panose="02020603050405020304" pitchFamily="18" charset="0"/>
              </a:rPr>
              <a:t>B</a:t>
            </a:r>
            <a:r>
              <a:rPr lang="en-US" altLang="zh-CN" sz="3600" b="0" dirty="0">
                <a:solidFill>
                  <a:srgbClr val="0000CC"/>
                </a:solidFill>
                <a:latin typeface="Times New Roman" panose="02020603050405020304" pitchFamily="18" charset="0"/>
                <a:cs typeface="Times New Roman" panose="02020603050405020304" pitchFamily="18" charset="0"/>
              </a:rPr>
              <a:t>alanced </a:t>
            </a:r>
            <a:r>
              <a:rPr lang="en-US" altLang="zh-CN" sz="3600" dirty="0">
                <a:solidFill>
                  <a:srgbClr val="0000CC"/>
                </a:solidFill>
                <a:latin typeface="Times New Roman" panose="02020603050405020304" pitchFamily="18" charset="0"/>
                <a:cs typeface="Times New Roman" panose="02020603050405020304" pitchFamily="18" charset="0"/>
              </a:rPr>
              <a:t>I</a:t>
            </a:r>
            <a:r>
              <a:rPr lang="en-US" altLang="zh-CN" sz="3600" b="0" dirty="0">
                <a:solidFill>
                  <a:srgbClr val="0000CC"/>
                </a:solidFill>
                <a:latin typeface="Times New Roman" panose="02020603050405020304" pitchFamily="18" charset="0"/>
                <a:cs typeface="Times New Roman" panose="02020603050405020304" pitchFamily="18" charset="0"/>
              </a:rPr>
              <a:t>terative </a:t>
            </a:r>
            <a:r>
              <a:rPr lang="en-US" altLang="zh-CN" sz="3600" dirty="0">
                <a:solidFill>
                  <a:srgbClr val="0000CC"/>
                </a:solidFill>
                <a:latin typeface="Times New Roman" panose="02020603050405020304" pitchFamily="18" charset="0"/>
                <a:cs typeface="Times New Roman" panose="02020603050405020304" pitchFamily="18" charset="0"/>
              </a:rPr>
              <a:t>R</a:t>
            </a:r>
            <a:r>
              <a:rPr lang="en-US" altLang="zh-CN" sz="3600" b="0" dirty="0">
                <a:solidFill>
                  <a:srgbClr val="0000CC"/>
                </a:solidFill>
                <a:latin typeface="Times New Roman" panose="02020603050405020304" pitchFamily="18" charset="0"/>
                <a:cs typeface="Times New Roman" panose="02020603050405020304" pitchFamily="18" charset="0"/>
              </a:rPr>
              <a:t>educing and </a:t>
            </a:r>
            <a:r>
              <a:rPr lang="en-US" altLang="zh-CN" sz="3600" dirty="0">
                <a:solidFill>
                  <a:srgbClr val="0000CC"/>
                </a:solidFill>
                <a:latin typeface="Times New Roman" panose="02020603050405020304" pitchFamily="18" charset="0"/>
                <a:cs typeface="Times New Roman" panose="02020603050405020304" pitchFamily="18" charset="0"/>
              </a:rPr>
              <a:t>C</a:t>
            </a:r>
            <a:r>
              <a:rPr lang="en-US" altLang="zh-CN" sz="3600" b="0" dirty="0">
                <a:solidFill>
                  <a:srgbClr val="0000CC"/>
                </a:solidFill>
                <a:latin typeface="Times New Roman" panose="02020603050405020304" pitchFamily="18" charset="0"/>
                <a:cs typeface="Times New Roman" panose="02020603050405020304" pitchFamily="18" charset="0"/>
              </a:rPr>
              <a:t>lustering using </a:t>
            </a:r>
            <a:r>
              <a:rPr lang="en-US" altLang="zh-CN" sz="3600" dirty="0">
                <a:solidFill>
                  <a:srgbClr val="0000CC"/>
                </a:solidFill>
                <a:latin typeface="Times New Roman" panose="02020603050405020304" pitchFamily="18" charset="0"/>
                <a:cs typeface="Times New Roman" panose="02020603050405020304" pitchFamily="18" charset="0"/>
              </a:rPr>
              <a:t>H</a:t>
            </a:r>
            <a:r>
              <a:rPr lang="en-US" altLang="zh-CN" sz="3600" b="0" dirty="0">
                <a:solidFill>
                  <a:srgbClr val="0000CC"/>
                </a:solidFill>
                <a:latin typeface="Times New Roman" panose="02020603050405020304" pitchFamily="18" charset="0"/>
                <a:cs typeface="Times New Roman" panose="02020603050405020304" pitchFamily="18" charset="0"/>
              </a:rPr>
              <a:t>ierarchies</a:t>
            </a:r>
            <a:endParaRPr lang="zh-CN" altLang="en-US" sz="3600" b="0" dirty="0"/>
          </a:p>
        </p:txBody>
      </p:sp>
      <p:sp>
        <p:nvSpPr>
          <p:cNvPr id="3" name="内容占位符 2"/>
          <p:cNvSpPr>
            <a:spLocks noGrp="1"/>
          </p:cNvSpPr>
          <p:nvPr>
            <p:ph idx="1"/>
          </p:nvPr>
        </p:nvSpPr>
        <p:spPr>
          <a:xfrm>
            <a:off x="457200" y="1428736"/>
            <a:ext cx="8401080" cy="5000660"/>
          </a:xfrm>
        </p:spPr>
        <p:txBody>
          <a:bodyPr/>
          <a:lstStyle/>
          <a:p>
            <a:r>
              <a:rPr lang="en-US" altLang="zh-CN" dirty="0"/>
              <a:t>Designed for </a:t>
            </a:r>
            <a:r>
              <a:rPr lang="en-US" altLang="zh-CN" b="1" dirty="0">
                <a:solidFill>
                  <a:srgbClr val="0000CC"/>
                </a:solidFill>
              </a:rPr>
              <a:t>very large </a:t>
            </a:r>
            <a:r>
              <a:rPr lang="en-US" altLang="zh-CN" dirty="0"/>
              <a:t>data sets</a:t>
            </a:r>
          </a:p>
          <a:p>
            <a:pPr lvl="1" eaLnBrk="1" hangingPunct="1">
              <a:lnSpc>
                <a:spcPct val="80000"/>
              </a:lnSpc>
              <a:tabLst>
                <a:tab pos="1092200" algn="l"/>
              </a:tabLst>
            </a:pPr>
            <a:r>
              <a:rPr lang="en-US" altLang="zh-CN" sz="2800" dirty="0">
                <a:ea typeface="宋体" charset="-122"/>
              </a:rPr>
              <a:t>Time and memory are limited</a:t>
            </a:r>
          </a:p>
          <a:p>
            <a:pPr lvl="1" eaLnBrk="1" hangingPunct="1">
              <a:lnSpc>
                <a:spcPct val="80000"/>
              </a:lnSpc>
              <a:tabLst>
                <a:tab pos="1092200" algn="l"/>
              </a:tabLst>
            </a:pPr>
            <a:r>
              <a:rPr lang="en-US" altLang="zh-CN" sz="2800" b="1" dirty="0">
                <a:solidFill>
                  <a:srgbClr val="0000CC"/>
                </a:solidFill>
                <a:ea typeface="宋体" charset="-122"/>
              </a:rPr>
              <a:t>Incremental and dynamic </a:t>
            </a:r>
            <a:r>
              <a:rPr lang="en-US" altLang="zh-CN" sz="2800" dirty="0">
                <a:ea typeface="宋体" charset="-122"/>
              </a:rPr>
              <a:t>clustering of incoming objects</a:t>
            </a:r>
          </a:p>
          <a:p>
            <a:pPr lvl="1" eaLnBrk="1" hangingPunct="1">
              <a:lnSpc>
                <a:spcPct val="80000"/>
              </a:lnSpc>
              <a:tabLst>
                <a:tab pos="1092200" algn="l"/>
              </a:tabLst>
            </a:pPr>
            <a:r>
              <a:rPr lang="en-US" altLang="zh-CN" sz="2800" dirty="0">
                <a:ea typeface="宋体" charset="-122"/>
              </a:rPr>
              <a:t>Only </a:t>
            </a:r>
            <a:r>
              <a:rPr lang="en-US" altLang="zh-CN" sz="2800" b="1" dirty="0">
                <a:solidFill>
                  <a:srgbClr val="0000CC"/>
                </a:solidFill>
                <a:ea typeface="宋体" charset="-122"/>
              </a:rPr>
              <a:t>one scan </a:t>
            </a:r>
            <a:r>
              <a:rPr lang="en-US" altLang="zh-CN" sz="2800" dirty="0">
                <a:ea typeface="宋体" charset="-122"/>
              </a:rPr>
              <a:t>of data is necessary</a:t>
            </a:r>
          </a:p>
          <a:p>
            <a:pPr lvl="1" eaLnBrk="1" hangingPunct="1">
              <a:lnSpc>
                <a:spcPct val="80000"/>
              </a:lnSpc>
              <a:tabLst>
                <a:tab pos="1092200" algn="l"/>
              </a:tabLst>
            </a:pPr>
            <a:r>
              <a:rPr lang="en-US" altLang="zh-CN" sz="2800" dirty="0">
                <a:ea typeface="宋体" charset="-122"/>
              </a:rPr>
              <a:t>Does not need the whole data set in advance</a:t>
            </a:r>
          </a:p>
          <a:p>
            <a:r>
              <a:rPr lang="en-US" altLang="zh-CN" sz="3200" dirty="0">
                <a:ea typeface="宋体" charset="-122"/>
              </a:rPr>
              <a:t>Two key phases:</a:t>
            </a:r>
          </a:p>
          <a:p>
            <a:pPr lvl="1" eaLnBrk="1" hangingPunct="1">
              <a:lnSpc>
                <a:spcPct val="80000"/>
              </a:lnSpc>
              <a:tabLst>
                <a:tab pos="1092200" algn="l"/>
              </a:tabLst>
            </a:pPr>
            <a:r>
              <a:rPr lang="en-US" altLang="zh-CN" sz="2800" dirty="0">
                <a:ea typeface="宋体" charset="-122"/>
              </a:rPr>
              <a:t>Scans the database to build an in-memory tree</a:t>
            </a:r>
          </a:p>
          <a:p>
            <a:pPr lvl="1" eaLnBrk="1" hangingPunct="1">
              <a:lnSpc>
                <a:spcPct val="80000"/>
              </a:lnSpc>
              <a:tabLst>
                <a:tab pos="1092200" algn="l"/>
              </a:tabLst>
            </a:pPr>
            <a:r>
              <a:rPr lang="en-US" altLang="zh-CN" sz="2800" dirty="0">
                <a:ea typeface="宋体" charset="-122"/>
              </a:rPr>
              <a:t>Applies clustering algorithm to cluster the leaf nodes</a:t>
            </a:r>
          </a:p>
        </p:txBody>
      </p:sp>
      <p:sp>
        <p:nvSpPr>
          <p:cNvPr id="4" name="灯片编号占位符 3"/>
          <p:cNvSpPr>
            <a:spLocks noGrp="1"/>
          </p:cNvSpPr>
          <p:nvPr>
            <p:ph type="sldNum" sz="quarter" idx="12"/>
          </p:nvPr>
        </p:nvSpPr>
        <p:spPr/>
        <p:txBody>
          <a:bodyPr/>
          <a:lstStyle/>
          <a:p>
            <a:pPr>
              <a:defRPr/>
            </a:pPr>
            <a:fld id="{FB69438D-0944-4691-B6A1-176C2FF8382E}" type="slidenum">
              <a:rPr lang="en-US" altLang="zh-CN" smtClean="0"/>
              <a:pPr>
                <a:defRPr/>
              </a:pPr>
              <a:t>90</a:t>
            </a:fld>
            <a:endParaRPr lang="en-US" altLang="zh-CN"/>
          </a:p>
        </p:txBody>
      </p:sp>
    </p:spTree>
  </p:cSld>
  <p:clrMapOvr>
    <a:masterClrMapping/>
  </p:clrMapOvr>
  <p:transition spd="med">
    <p:random/>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8AA308FC-DC6C-4AF1-9004-E1315F77FC16}" type="slidenum">
              <a:rPr lang="en-US" altLang="zh-CN" smtClean="0"/>
              <a:pPr/>
              <a:t>91</a:t>
            </a:fld>
            <a:endParaRPr lang="en-US" altLang="zh-CN"/>
          </a:p>
        </p:txBody>
      </p:sp>
      <p:sp>
        <p:nvSpPr>
          <p:cNvPr id="141315" name="Rectangle 4"/>
          <p:cNvSpPr>
            <a:spLocks noChangeArrowheads="1"/>
          </p:cNvSpPr>
          <p:nvPr/>
        </p:nvSpPr>
        <p:spPr bwMode="auto">
          <a:xfrm>
            <a:off x="215900" y="166688"/>
            <a:ext cx="815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sz="5400" b="1" dirty="0">
              <a:solidFill>
                <a:srgbClr val="0000CC"/>
              </a:solidFill>
              <a:latin typeface="Times New Roman" panose="02020603050405020304" pitchFamily="18" charset="0"/>
              <a:cs typeface="Times New Roman" panose="02020603050405020304" pitchFamily="18" charset="0"/>
            </a:endParaRPr>
          </a:p>
        </p:txBody>
      </p:sp>
      <p:sp>
        <p:nvSpPr>
          <p:cNvPr id="491525" name="Rectangle 5"/>
          <p:cNvSpPr>
            <a:spLocks noChangeArrowheads="1"/>
          </p:cNvSpPr>
          <p:nvPr/>
        </p:nvSpPr>
        <p:spPr bwMode="auto">
          <a:xfrm>
            <a:off x="503238" y="1571612"/>
            <a:ext cx="8229600" cy="5072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SimSun" panose="02010600030101010101" pitchFamily="2" charset="-122"/>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SimSun" panose="02010600030101010101" pitchFamily="2" charset="-122"/>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SimSun"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lvl="1" eaLnBrk="1" hangingPunct="1">
              <a:lnSpc>
                <a:spcPct val="120000"/>
              </a:lnSpc>
            </a:pPr>
            <a:r>
              <a:rPr lang="en-US" altLang="zh-CN" sz="4000" dirty="0">
                <a:latin typeface="Times New Roman" panose="02020603050405020304" pitchFamily="18" charset="0"/>
                <a:cs typeface="Times New Roman" panose="02020603050405020304" pitchFamily="18" charset="0"/>
              </a:rPr>
              <a:t>It introduces two concepts:</a:t>
            </a:r>
          </a:p>
          <a:p>
            <a:pPr lvl="2" eaLnBrk="1" hangingPunct="1">
              <a:lnSpc>
                <a:spcPct val="120000"/>
              </a:lnSpc>
            </a:pPr>
            <a:r>
              <a:rPr lang="en-US" altLang="zh-CN" sz="3200" dirty="0">
                <a:latin typeface="Times New Roman" panose="02020603050405020304" pitchFamily="18" charset="0"/>
                <a:cs typeface="Times New Roman" panose="02020603050405020304" pitchFamily="18" charset="0"/>
              </a:rPr>
              <a:t>Clustering Feature</a:t>
            </a:r>
          </a:p>
          <a:p>
            <a:pPr lvl="2" eaLnBrk="1" hangingPunct="1">
              <a:lnSpc>
                <a:spcPct val="120000"/>
              </a:lnSpc>
            </a:pPr>
            <a:r>
              <a:rPr lang="en-US" altLang="zh-CN" sz="3200" dirty="0">
                <a:latin typeface="Times New Roman" panose="02020603050405020304" pitchFamily="18" charset="0"/>
                <a:cs typeface="Times New Roman" panose="02020603050405020304" pitchFamily="18" charset="0"/>
              </a:rPr>
              <a:t>Clustering Feature Tree</a:t>
            </a:r>
          </a:p>
          <a:p>
            <a:pPr lvl="1" eaLnBrk="1" hangingPunct="1">
              <a:lnSpc>
                <a:spcPct val="120000"/>
              </a:lnSpc>
            </a:pPr>
            <a:r>
              <a:rPr lang="en-US" altLang="zh-CN" sz="4000" dirty="0">
                <a:latin typeface="Times New Roman" panose="02020603050405020304" pitchFamily="18" charset="0"/>
                <a:cs typeface="Times New Roman" panose="02020603050405020304" pitchFamily="18" charset="0"/>
              </a:rPr>
              <a:t>These structures help the clustering method achieve good speed and scalability in large databases</a:t>
            </a:r>
          </a:p>
        </p:txBody>
      </p:sp>
      <p:sp>
        <p:nvSpPr>
          <p:cNvPr id="5" name="标题 1"/>
          <p:cNvSpPr txBox="1">
            <a:spLocks/>
          </p:cNvSpPr>
          <p:nvPr/>
        </p:nvSpPr>
        <p:spPr>
          <a:xfrm>
            <a:off x="457200" y="122238"/>
            <a:ext cx="7543800" cy="12954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0000CC"/>
                </a:solidFill>
                <a:effectLst/>
                <a:uLnTx/>
                <a:uFillTx/>
                <a:latin typeface="Times New Roman" panose="02020603050405020304" pitchFamily="18" charset="0"/>
                <a:ea typeface="+mj-ea"/>
                <a:cs typeface="Times New Roman" panose="02020603050405020304" pitchFamily="18" charset="0"/>
              </a:rPr>
              <a:t>BIRCH: Balanced Iterative Reducing and Clustering using Hierarchies</a:t>
            </a:r>
            <a:endParaRPr kumimoji="0" lang="zh-CN" altLang="en-US" sz="3600" b="1"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1525">
                                            <p:txEl>
                                              <p:pRg st="0" end="0"/>
                                            </p:txEl>
                                          </p:spTgt>
                                        </p:tgtEl>
                                        <p:attrNameLst>
                                          <p:attrName>style.visibility</p:attrName>
                                        </p:attrNameLst>
                                      </p:cBhvr>
                                      <p:to>
                                        <p:strVal val="visible"/>
                                      </p:to>
                                    </p:set>
                                    <p:animEffect transition="in" filter="dissolve">
                                      <p:cBhvr>
                                        <p:cTn id="7" dur="500"/>
                                        <p:tgtEl>
                                          <p:spTgt spid="49152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1525">
                                            <p:txEl>
                                              <p:pRg st="1" end="1"/>
                                            </p:txEl>
                                          </p:spTgt>
                                        </p:tgtEl>
                                        <p:attrNameLst>
                                          <p:attrName>style.visibility</p:attrName>
                                        </p:attrNameLst>
                                      </p:cBhvr>
                                      <p:to>
                                        <p:strVal val="visible"/>
                                      </p:to>
                                    </p:set>
                                    <p:animEffect transition="in" filter="dissolve">
                                      <p:cBhvr>
                                        <p:cTn id="12" dur="500"/>
                                        <p:tgtEl>
                                          <p:spTgt spid="49152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91525">
                                            <p:txEl>
                                              <p:pRg st="2" end="2"/>
                                            </p:txEl>
                                          </p:spTgt>
                                        </p:tgtEl>
                                        <p:attrNameLst>
                                          <p:attrName>style.visibility</p:attrName>
                                        </p:attrNameLst>
                                      </p:cBhvr>
                                      <p:to>
                                        <p:strVal val="visible"/>
                                      </p:to>
                                    </p:set>
                                    <p:animEffect transition="in" filter="dissolve">
                                      <p:cBhvr>
                                        <p:cTn id="17" dur="500"/>
                                        <p:tgtEl>
                                          <p:spTgt spid="4915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91525">
                                            <p:txEl>
                                              <p:pRg st="3" end="3"/>
                                            </p:txEl>
                                          </p:spTgt>
                                        </p:tgtEl>
                                        <p:attrNameLst>
                                          <p:attrName>style.visibility</p:attrName>
                                        </p:attrNameLst>
                                      </p:cBhvr>
                                      <p:to>
                                        <p:strVal val="visible"/>
                                      </p:to>
                                    </p:set>
                                    <p:animEffect transition="in" filter="dissolve">
                                      <p:cBhvr>
                                        <p:cTn id="22" dur="500"/>
                                        <p:tgtEl>
                                          <p:spTgt spid="4915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5" grpId="0" build="p" bldLvl="3"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BC3AD09-32A1-493C-99FC-4427E2011D68}" type="slidenum">
              <a:rPr lang="en-US" altLang="zh-CN" smtClean="0"/>
              <a:pPr>
                <a:defRPr/>
              </a:pPr>
              <a:t>92</a:t>
            </a:fld>
            <a:endParaRPr lang="en-US" altLang="zh-CN"/>
          </a:p>
        </p:txBody>
      </p:sp>
      <p:sp>
        <p:nvSpPr>
          <p:cNvPr id="3" name="标题 1"/>
          <p:cNvSpPr txBox="1">
            <a:spLocks/>
          </p:cNvSpPr>
          <p:nvPr/>
        </p:nvSpPr>
        <p:spPr>
          <a:xfrm>
            <a:off x="457200" y="122238"/>
            <a:ext cx="7543800" cy="12954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0000CC"/>
                </a:solidFill>
                <a:effectLst/>
                <a:uLnTx/>
                <a:uFillTx/>
                <a:latin typeface="Times New Roman" panose="02020603050405020304" pitchFamily="18" charset="0"/>
                <a:ea typeface="+mj-ea"/>
                <a:cs typeface="Times New Roman" panose="02020603050405020304" pitchFamily="18" charset="0"/>
              </a:rPr>
              <a:t>BIRCH: </a:t>
            </a:r>
            <a:r>
              <a:rPr kumimoji="0" lang="en-US" altLang="zh-CN" sz="3600" b="1" i="0" u="none" strike="noStrike" kern="1200" cap="none" spc="0" normalizeH="0" baseline="0" noProof="0" dirty="0">
                <a:ln>
                  <a:noFill/>
                </a:ln>
                <a:solidFill>
                  <a:srgbClr val="0000CC"/>
                </a:solidFill>
                <a:effectLst/>
                <a:uLnTx/>
                <a:uFillTx/>
                <a:latin typeface="Times New Roman" panose="02020603050405020304" pitchFamily="18" charset="0"/>
                <a:ea typeface="+mj-ea"/>
                <a:cs typeface="Times New Roman" panose="02020603050405020304" pitchFamily="18" charset="0"/>
              </a:rPr>
              <a:t>B</a:t>
            </a:r>
            <a:r>
              <a:rPr kumimoji="0" lang="en-US" altLang="zh-CN" sz="3600" b="0" i="0" u="none" strike="noStrike" kern="1200" cap="none" spc="0" normalizeH="0" baseline="0" noProof="0" dirty="0">
                <a:ln>
                  <a:noFill/>
                </a:ln>
                <a:solidFill>
                  <a:srgbClr val="0000CC"/>
                </a:solidFill>
                <a:effectLst/>
                <a:uLnTx/>
                <a:uFillTx/>
                <a:latin typeface="Times New Roman" panose="02020603050405020304" pitchFamily="18" charset="0"/>
                <a:ea typeface="+mj-ea"/>
                <a:cs typeface="Times New Roman" panose="02020603050405020304" pitchFamily="18" charset="0"/>
              </a:rPr>
              <a:t>alanced </a:t>
            </a:r>
            <a:r>
              <a:rPr kumimoji="0" lang="en-US" altLang="zh-CN" sz="3600" b="1" i="0" u="none" strike="noStrike" kern="1200" cap="none" spc="0" normalizeH="0" baseline="0" noProof="0" dirty="0">
                <a:ln>
                  <a:noFill/>
                </a:ln>
                <a:solidFill>
                  <a:srgbClr val="0000CC"/>
                </a:solidFill>
                <a:effectLst/>
                <a:uLnTx/>
                <a:uFillTx/>
                <a:latin typeface="Times New Roman" panose="02020603050405020304" pitchFamily="18" charset="0"/>
                <a:ea typeface="+mj-ea"/>
                <a:cs typeface="Times New Roman" panose="02020603050405020304" pitchFamily="18" charset="0"/>
              </a:rPr>
              <a:t>I</a:t>
            </a:r>
            <a:r>
              <a:rPr kumimoji="0" lang="en-US" altLang="zh-CN" sz="3600" b="0" i="0" u="none" strike="noStrike" kern="1200" cap="none" spc="0" normalizeH="0" baseline="0" noProof="0" dirty="0">
                <a:ln>
                  <a:noFill/>
                </a:ln>
                <a:solidFill>
                  <a:srgbClr val="0000CC"/>
                </a:solidFill>
                <a:effectLst/>
                <a:uLnTx/>
                <a:uFillTx/>
                <a:latin typeface="Times New Roman" panose="02020603050405020304" pitchFamily="18" charset="0"/>
                <a:ea typeface="+mj-ea"/>
                <a:cs typeface="Times New Roman" panose="02020603050405020304" pitchFamily="18" charset="0"/>
              </a:rPr>
              <a:t>terative </a:t>
            </a:r>
            <a:r>
              <a:rPr kumimoji="0" lang="en-US" altLang="zh-CN" sz="3600" b="1" i="0" u="none" strike="noStrike" kern="1200" cap="none" spc="0" normalizeH="0" baseline="0" noProof="0" dirty="0">
                <a:ln>
                  <a:noFill/>
                </a:ln>
                <a:solidFill>
                  <a:srgbClr val="0000CC"/>
                </a:solidFill>
                <a:effectLst/>
                <a:uLnTx/>
                <a:uFillTx/>
                <a:latin typeface="Times New Roman" panose="02020603050405020304" pitchFamily="18" charset="0"/>
                <a:ea typeface="+mj-ea"/>
                <a:cs typeface="Times New Roman" panose="02020603050405020304" pitchFamily="18" charset="0"/>
              </a:rPr>
              <a:t>R</a:t>
            </a:r>
            <a:r>
              <a:rPr kumimoji="0" lang="en-US" altLang="zh-CN" sz="3600" b="0" i="0" u="none" strike="noStrike" kern="1200" cap="none" spc="0" normalizeH="0" baseline="0" noProof="0" dirty="0">
                <a:ln>
                  <a:noFill/>
                </a:ln>
                <a:solidFill>
                  <a:srgbClr val="0000CC"/>
                </a:solidFill>
                <a:effectLst/>
                <a:uLnTx/>
                <a:uFillTx/>
                <a:latin typeface="Times New Roman" panose="02020603050405020304" pitchFamily="18" charset="0"/>
                <a:ea typeface="+mj-ea"/>
                <a:cs typeface="Times New Roman" panose="02020603050405020304" pitchFamily="18" charset="0"/>
              </a:rPr>
              <a:t>educing and </a:t>
            </a:r>
            <a:r>
              <a:rPr kumimoji="0" lang="en-US" altLang="zh-CN" sz="3600" b="1" i="0" u="none" strike="noStrike" kern="1200" cap="none" spc="0" normalizeH="0" baseline="0" noProof="0" dirty="0">
                <a:ln>
                  <a:noFill/>
                </a:ln>
                <a:solidFill>
                  <a:srgbClr val="0000CC"/>
                </a:solidFill>
                <a:effectLst/>
                <a:uLnTx/>
                <a:uFillTx/>
                <a:latin typeface="Times New Roman" panose="02020603050405020304" pitchFamily="18" charset="0"/>
                <a:ea typeface="+mj-ea"/>
                <a:cs typeface="Times New Roman" panose="02020603050405020304" pitchFamily="18" charset="0"/>
              </a:rPr>
              <a:t>C</a:t>
            </a:r>
            <a:r>
              <a:rPr kumimoji="0" lang="en-US" altLang="zh-CN" sz="3600" b="0" i="0" u="none" strike="noStrike" kern="1200" cap="none" spc="0" normalizeH="0" baseline="0" noProof="0" dirty="0">
                <a:ln>
                  <a:noFill/>
                </a:ln>
                <a:solidFill>
                  <a:srgbClr val="0000CC"/>
                </a:solidFill>
                <a:effectLst/>
                <a:uLnTx/>
                <a:uFillTx/>
                <a:latin typeface="Times New Roman" panose="02020603050405020304" pitchFamily="18" charset="0"/>
                <a:ea typeface="+mj-ea"/>
                <a:cs typeface="Times New Roman" panose="02020603050405020304" pitchFamily="18" charset="0"/>
              </a:rPr>
              <a:t>lustering using </a:t>
            </a:r>
            <a:r>
              <a:rPr kumimoji="0" lang="en-US" altLang="zh-CN" sz="3600" b="1" i="0" u="none" strike="noStrike" kern="1200" cap="none" spc="0" normalizeH="0" baseline="0" noProof="0" dirty="0">
                <a:ln>
                  <a:noFill/>
                </a:ln>
                <a:solidFill>
                  <a:srgbClr val="0000CC"/>
                </a:solidFill>
                <a:effectLst/>
                <a:uLnTx/>
                <a:uFillTx/>
                <a:latin typeface="Times New Roman" panose="02020603050405020304" pitchFamily="18" charset="0"/>
                <a:ea typeface="+mj-ea"/>
                <a:cs typeface="Times New Roman" panose="02020603050405020304" pitchFamily="18" charset="0"/>
              </a:rPr>
              <a:t>H</a:t>
            </a:r>
            <a:r>
              <a:rPr kumimoji="0" lang="en-US" altLang="zh-CN" sz="3600" b="0" i="0" u="none" strike="noStrike" kern="1200" cap="none" spc="0" normalizeH="0" baseline="0" noProof="0" dirty="0">
                <a:ln>
                  <a:noFill/>
                </a:ln>
                <a:solidFill>
                  <a:srgbClr val="0000CC"/>
                </a:solidFill>
                <a:effectLst/>
                <a:uLnTx/>
                <a:uFillTx/>
                <a:latin typeface="Times New Roman" panose="02020603050405020304" pitchFamily="18" charset="0"/>
                <a:ea typeface="+mj-ea"/>
                <a:cs typeface="Times New Roman" panose="02020603050405020304" pitchFamily="18" charset="0"/>
              </a:rPr>
              <a:t>ierarchies</a:t>
            </a:r>
            <a:endParaRPr kumimoji="0" lang="zh-CN" altLang="en-US" sz="36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Rectangle 5"/>
          <p:cNvSpPr>
            <a:spLocks noChangeArrowheads="1"/>
          </p:cNvSpPr>
          <p:nvPr/>
        </p:nvSpPr>
        <p:spPr bwMode="auto">
          <a:xfrm>
            <a:off x="142844" y="1357298"/>
            <a:ext cx="8229600" cy="5072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SimSun" panose="02010600030101010101" pitchFamily="2" charset="-122"/>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SimSun" panose="02010600030101010101" pitchFamily="2" charset="-122"/>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SimSun"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lvl="1" eaLnBrk="1" hangingPunct="1">
              <a:lnSpc>
                <a:spcPct val="120000"/>
              </a:lnSpc>
            </a:pPr>
            <a:r>
              <a:rPr lang="en-US" altLang="zh-TW" sz="4000" dirty="0"/>
              <a:t>Property of a cluster</a:t>
            </a:r>
            <a:endParaRPr lang="en-US" altLang="zh-CN" sz="4000" dirty="0">
              <a:latin typeface="Times New Roman" panose="02020603050405020304" pitchFamily="18" charset="0"/>
              <a:cs typeface="Times New Roman" panose="02020603050405020304" pitchFamily="18" charset="0"/>
            </a:endParaRPr>
          </a:p>
          <a:p>
            <a:pPr lvl="2" eaLnBrk="1" hangingPunct="1">
              <a:lnSpc>
                <a:spcPct val="120000"/>
              </a:lnSpc>
            </a:pPr>
            <a:r>
              <a:rPr lang="en-US" altLang="zh-TW" sz="3200" dirty="0"/>
              <a:t>Given N d-dimensional data points:</a:t>
            </a:r>
          </a:p>
          <a:p>
            <a:pPr lvl="2" eaLnBrk="1" hangingPunct="1">
              <a:lnSpc>
                <a:spcPct val="120000"/>
              </a:lnSpc>
              <a:buNone/>
            </a:pPr>
            <a:r>
              <a:rPr lang="en-US" altLang="zh-CN" sz="3200" dirty="0">
                <a:latin typeface="Times New Roman" panose="02020603050405020304" pitchFamily="18" charset="0"/>
                <a:cs typeface="Times New Roman" panose="02020603050405020304" pitchFamily="18" charset="0"/>
              </a:rPr>
              <a:t>	</a:t>
            </a:r>
          </a:p>
          <a:p>
            <a:pPr lvl="2" eaLnBrk="1" hangingPunct="1">
              <a:lnSpc>
                <a:spcPct val="120000"/>
              </a:lnSpc>
            </a:pPr>
            <a:r>
              <a:rPr lang="en-US" altLang="zh-TW" sz="3700" dirty="0" err="1"/>
              <a:t>Centroid</a:t>
            </a:r>
            <a:endParaRPr lang="en-US" altLang="zh-TW" sz="3700" dirty="0"/>
          </a:p>
          <a:p>
            <a:pPr lvl="2" eaLnBrk="1" hangingPunct="1">
              <a:lnSpc>
                <a:spcPct val="120000"/>
              </a:lnSpc>
            </a:pPr>
            <a:r>
              <a:rPr lang="en-US" altLang="zh-TW" sz="3700" dirty="0"/>
              <a:t>Radius</a:t>
            </a:r>
          </a:p>
          <a:p>
            <a:pPr lvl="2" eaLnBrk="1" hangingPunct="1">
              <a:lnSpc>
                <a:spcPct val="120000"/>
              </a:lnSpc>
            </a:pPr>
            <a:r>
              <a:rPr lang="en-US" altLang="zh-TW" sz="3700" dirty="0"/>
              <a:t>Diameter</a:t>
            </a:r>
          </a:p>
        </p:txBody>
      </p:sp>
      <p:pic>
        <p:nvPicPr>
          <p:cNvPr id="7" name="Picture 6"/>
          <p:cNvPicPr>
            <a:picLocks noChangeAspect="1" noChangeArrowheads="1"/>
          </p:cNvPicPr>
          <p:nvPr/>
        </p:nvPicPr>
        <p:blipFill>
          <a:blip r:embed="rId2" cstate="print"/>
          <a:srcRect/>
          <a:stretch>
            <a:fillRect/>
          </a:stretch>
        </p:blipFill>
        <p:spPr>
          <a:xfrm>
            <a:off x="1214414" y="2857496"/>
            <a:ext cx="5286412" cy="673783"/>
          </a:xfrm>
          <a:prstGeom prst="rect">
            <a:avLst/>
          </a:prstGeom>
          <a:noFill/>
          <a:ln/>
        </p:spPr>
      </p:pic>
      <p:pic>
        <p:nvPicPr>
          <p:cNvPr id="8" name="Picture 4"/>
          <p:cNvPicPr>
            <a:picLocks noChangeAspect="1" noChangeArrowheads="1"/>
          </p:cNvPicPr>
          <p:nvPr/>
        </p:nvPicPr>
        <p:blipFill>
          <a:blip r:embed="rId3" cstate="print"/>
          <a:srcRect/>
          <a:stretch>
            <a:fillRect/>
          </a:stretch>
        </p:blipFill>
        <p:spPr>
          <a:xfrm>
            <a:off x="3643306" y="3594100"/>
            <a:ext cx="1800225" cy="771525"/>
          </a:xfrm>
          <a:prstGeom prst="rect">
            <a:avLst/>
          </a:prstGeom>
          <a:noFill/>
          <a:ln/>
        </p:spPr>
      </p:pic>
      <p:pic>
        <p:nvPicPr>
          <p:cNvPr id="9" name="Picture 8"/>
          <p:cNvPicPr>
            <a:picLocks noChangeAspect="1" noChangeArrowheads="1"/>
          </p:cNvPicPr>
          <p:nvPr/>
        </p:nvPicPr>
        <p:blipFill>
          <a:blip r:embed="rId4" cstate="print"/>
          <a:srcRect/>
          <a:stretch>
            <a:fillRect/>
          </a:stretch>
        </p:blipFill>
        <p:spPr bwMode="auto">
          <a:xfrm>
            <a:off x="3563938" y="4286256"/>
            <a:ext cx="3311525" cy="919163"/>
          </a:xfrm>
          <a:prstGeom prst="rect">
            <a:avLst/>
          </a:prstGeom>
          <a:noFill/>
          <a:ln w="9525">
            <a:noFill/>
            <a:miter lim="800000"/>
            <a:headEnd/>
            <a:tailEnd/>
          </a:ln>
          <a:effectLst/>
        </p:spPr>
      </p:pic>
      <p:pic>
        <p:nvPicPr>
          <p:cNvPr id="10" name="Picture 10"/>
          <p:cNvPicPr>
            <a:picLocks noChangeAspect="1" noChangeArrowheads="1"/>
          </p:cNvPicPr>
          <p:nvPr/>
        </p:nvPicPr>
        <p:blipFill>
          <a:blip r:embed="rId5" cstate="print"/>
          <a:srcRect/>
          <a:stretch>
            <a:fillRect/>
          </a:stretch>
        </p:blipFill>
        <p:spPr bwMode="auto">
          <a:xfrm>
            <a:off x="3684607" y="5107006"/>
            <a:ext cx="3673475" cy="893762"/>
          </a:xfrm>
          <a:prstGeom prst="rect">
            <a:avLst/>
          </a:prstGeom>
          <a:noFill/>
          <a:ln w="9525">
            <a:noFill/>
            <a:miter lim="800000"/>
            <a:headEnd/>
            <a:tailEnd/>
          </a:ln>
          <a:effectLst/>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ssolv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dissolv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dissolv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dissolv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3"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BC3AD09-32A1-493C-99FC-4427E2011D68}" type="slidenum">
              <a:rPr lang="en-US" altLang="zh-CN" smtClean="0"/>
              <a:pPr>
                <a:defRPr/>
              </a:pPr>
              <a:t>93</a:t>
            </a:fld>
            <a:endParaRPr lang="en-US" altLang="zh-CN"/>
          </a:p>
        </p:txBody>
      </p:sp>
      <p:sp>
        <p:nvSpPr>
          <p:cNvPr id="4" name="Rectangle 5"/>
          <p:cNvSpPr>
            <a:spLocks noChangeArrowheads="1"/>
          </p:cNvSpPr>
          <p:nvPr/>
        </p:nvSpPr>
        <p:spPr bwMode="auto">
          <a:xfrm>
            <a:off x="142844" y="285728"/>
            <a:ext cx="8643998" cy="585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SimSun" panose="02010600030101010101" pitchFamily="2" charset="-122"/>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SimSun" panose="02010600030101010101" pitchFamily="2" charset="-122"/>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SimSun"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lvl="1" eaLnBrk="1" hangingPunct="1">
              <a:lnSpc>
                <a:spcPct val="120000"/>
              </a:lnSpc>
            </a:pPr>
            <a:r>
              <a:rPr lang="en-US" altLang="zh-TW" sz="4000" dirty="0"/>
              <a:t>Distance between 2 clusters:</a:t>
            </a:r>
          </a:p>
          <a:p>
            <a:pPr lvl="2" eaLnBrk="1" hangingPunct="1">
              <a:lnSpc>
                <a:spcPct val="120000"/>
              </a:lnSpc>
            </a:pPr>
            <a:r>
              <a:rPr lang="en-US" altLang="zh-TW" sz="3000" dirty="0"/>
              <a:t>D</a:t>
            </a:r>
            <a:r>
              <a:rPr lang="en-US" altLang="zh-TW" sz="3000" baseline="-25000" dirty="0"/>
              <a:t>0</a:t>
            </a:r>
            <a:r>
              <a:rPr lang="en-US" altLang="zh-TW" sz="3000" dirty="0"/>
              <a:t> – Euclidian distance between </a:t>
            </a:r>
            <a:r>
              <a:rPr lang="en-US" altLang="zh-TW" sz="3000" dirty="0" err="1"/>
              <a:t>centroids</a:t>
            </a:r>
            <a:endParaRPr lang="en-US" altLang="zh-TW" sz="3000" dirty="0"/>
          </a:p>
          <a:p>
            <a:pPr lvl="2" eaLnBrk="1" hangingPunct="1">
              <a:lnSpc>
                <a:spcPct val="120000"/>
              </a:lnSpc>
            </a:pPr>
            <a:r>
              <a:rPr lang="en-US" altLang="zh-TW" sz="3000" dirty="0"/>
              <a:t>D1 – Manhattan distance between </a:t>
            </a:r>
            <a:r>
              <a:rPr lang="en-US" altLang="zh-TW" sz="3000" dirty="0" err="1"/>
              <a:t>centroids</a:t>
            </a:r>
            <a:endParaRPr lang="en-US" altLang="zh-TW" sz="3000" dirty="0"/>
          </a:p>
          <a:p>
            <a:pPr lvl="2" eaLnBrk="1" hangingPunct="1">
              <a:lnSpc>
                <a:spcPct val="120000"/>
              </a:lnSpc>
            </a:pPr>
            <a:r>
              <a:rPr lang="en-US" altLang="zh-TW" sz="3000" dirty="0"/>
              <a:t>D2 – average inter-cluster distance</a:t>
            </a:r>
          </a:p>
          <a:p>
            <a:pPr lvl="2" eaLnBrk="1" hangingPunct="1">
              <a:lnSpc>
                <a:spcPct val="120000"/>
              </a:lnSpc>
              <a:buNone/>
            </a:pPr>
            <a:endParaRPr lang="en-US" altLang="zh-TW" sz="3000" dirty="0"/>
          </a:p>
          <a:p>
            <a:pPr lvl="2" eaLnBrk="1" hangingPunct="1">
              <a:lnSpc>
                <a:spcPct val="120000"/>
              </a:lnSpc>
            </a:pPr>
            <a:r>
              <a:rPr lang="en-US" altLang="zh-TW" sz="3000" dirty="0"/>
              <a:t>D3 – average intra-cluster distance</a:t>
            </a:r>
          </a:p>
          <a:p>
            <a:pPr lvl="2" eaLnBrk="1" hangingPunct="1">
              <a:lnSpc>
                <a:spcPct val="120000"/>
              </a:lnSpc>
              <a:buNone/>
            </a:pPr>
            <a:endParaRPr lang="en-US" altLang="zh-TW" sz="3000" dirty="0"/>
          </a:p>
          <a:p>
            <a:pPr lvl="2" eaLnBrk="1" hangingPunct="1">
              <a:lnSpc>
                <a:spcPct val="120000"/>
              </a:lnSpc>
            </a:pPr>
            <a:r>
              <a:rPr lang="en-US" altLang="zh-TW" sz="3000" dirty="0"/>
              <a:t>D4 – variance increase distance</a:t>
            </a:r>
          </a:p>
        </p:txBody>
      </p:sp>
      <p:pic>
        <p:nvPicPr>
          <p:cNvPr id="5" name="Picture 12"/>
          <p:cNvPicPr>
            <a:picLocks noChangeAspect="1" noChangeArrowheads="1"/>
          </p:cNvPicPr>
          <p:nvPr/>
        </p:nvPicPr>
        <p:blipFill>
          <a:blip r:embed="rId2" cstate="print"/>
          <a:srcRect/>
          <a:stretch>
            <a:fillRect/>
          </a:stretch>
        </p:blipFill>
        <p:spPr>
          <a:xfrm>
            <a:off x="2143108" y="2928934"/>
            <a:ext cx="4538678" cy="857256"/>
          </a:xfrm>
          <a:prstGeom prst="rect">
            <a:avLst/>
          </a:prstGeom>
          <a:noFill/>
          <a:ln/>
        </p:spPr>
      </p:pic>
      <p:pic>
        <p:nvPicPr>
          <p:cNvPr id="6" name="Picture 14"/>
          <p:cNvPicPr>
            <a:picLocks noChangeAspect="1" noChangeArrowheads="1"/>
          </p:cNvPicPr>
          <p:nvPr/>
        </p:nvPicPr>
        <p:blipFill>
          <a:blip r:embed="rId3" cstate="print"/>
          <a:srcRect/>
          <a:stretch>
            <a:fillRect/>
          </a:stretch>
        </p:blipFill>
        <p:spPr bwMode="auto">
          <a:xfrm>
            <a:off x="2285984" y="4214818"/>
            <a:ext cx="4357718" cy="832280"/>
          </a:xfrm>
          <a:prstGeom prst="rect">
            <a:avLst/>
          </a:prstGeom>
          <a:noFill/>
          <a:ln w="9525">
            <a:noFill/>
            <a:miter lim="800000"/>
            <a:headEnd/>
            <a:tailEnd/>
          </a:ln>
          <a:effectLst/>
        </p:spPr>
      </p:pic>
      <p:pic>
        <p:nvPicPr>
          <p:cNvPr id="8" name="Picture 17"/>
          <p:cNvPicPr>
            <a:picLocks noChangeAspect="1" noChangeArrowheads="1"/>
          </p:cNvPicPr>
          <p:nvPr/>
        </p:nvPicPr>
        <p:blipFill>
          <a:blip r:embed="rId4" cstate="print"/>
          <a:srcRect/>
          <a:stretch>
            <a:fillRect/>
          </a:stretch>
        </p:blipFill>
        <p:spPr>
          <a:xfrm>
            <a:off x="1428728" y="5500702"/>
            <a:ext cx="6062325" cy="1071570"/>
          </a:xfrm>
          <a:prstGeom prst="rect">
            <a:avLst/>
          </a:prstGeom>
          <a:noFill/>
          <a:ln/>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dissolv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dissolve">
                                      <p:cBhvr>
                                        <p:cTn id="3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p:cNvSpPr>
            <a:spLocks noGrp="1"/>
          </p:cNvSpPr>
          <p:nvPr>
            <p:ph type="title"/>
          </p:nvPr>
        </p:nvSpPr>
        <p:spPr>
          <a:xfrm>
            <a:off x="179512" y="45368"/>
            <a:ext cx="7543800" cy="1295400"/>
          </a:xfrm>
        </p:spPr>
        <p:txBody>
          <a:bodyPr/>
          <a:lstStyle/>
          <a:p>
            <a:r>
              <a:rPr lang="en-US" altLang="zh-CN" sz="3600" b="0" dirty="0">
                <a:solidFill>
                  <a:srgbClr val="0000CC"/>
                </a:solidFill>
                <a:latin typeface="Times New Roman" panose="02020603050405020304" pitchFamily="18" charset="0"/>
                <a:cs typeface="Times New Roman" panose="02020603050405020304" pitchFamily="18" charset="0"/>
              </a:rPr>
              <a:t>BIRCH: </a:t>
            </a:r>
            <a:r>
              <a:rPr lang="en-US" altLang="zh-CN" sz="3600" dirty="0">
                <a:solidFill>
                  <a:srgbClr val="0000CC"/>
                </a:solidFill>
                <a:latin typeface="Times New Roman" panose="02020603050405020304" pitchFamily="18" charset="0"/>
                <a:cs typeface="Times New Roman" panose="02020603050405020304" pitchFamily="18" charset="0"/>
              </a:rPr>
              <a:t>B</a:t>
            </a:r>
            <a:r>
              <a:rPr lang="en-US" altLang="zh-CN" sz="3600" b="0" dirty="0">
                <a:solidFill>
                  <a:srgbClr val="0000CC"/>
                </a:solidFill>
                <a:latin typeface="Times New Roman" panose="02020603050405020304" pitchFamily="18" charset="0"/>
                <a:cs typeface="Times New Roman" panose="02020603050405020304" pitchFamily="18" charset="0"/>
              </a:rPr>
              <a:t>alanced </a:t>
            </a:r>
            <a:r>
              <a:rPr lang="en-US" altLang="zh-CN" sz="3600" dirty="0">
                <a:solidFill>
                  <a:srgbClr val="0000CC"/>
                </a:solidFill>
                <a:latin typeface="Times New Roman" panose="02020603050405020304" pitchFamily="18" charset="0"/>
                <a:cs typeface="Times New Roman" panose="02020603050405020304" pitchFamily="18" charset="0"/>
              </a:rPr>
              <a:t>I</a:t>
            </a:r>
            <a:r>
              <a:rPr lang="en-US" altLang="zh-CN" sz="3600" b="0" dirty="0">
                <a:solidFill>
                  <a:srgbClr val="0000CC"/>
                </a:solidFill>
                <a:latin typeface="Times New Roman" panose="02020603050405020304" pitchFamily="18" charset="0"/>
                <a:cs typeface="Times New Roman" panose="02020603050405020304" pitchFamily="18" charset="0"/>
              </a:rPr>
              <a:t>terative </a:t>
            </a:r>
            <a:r>
              <a:rPr lang="en-US" altLang="zh-CN" sz="3600" dirty="0">
                <a:solidFill>
                  <a:srgbClr val="0000CC"/>
                </a:solidFill>
                <a:latin typeface="Times New Roman" panose="02020603050405020304" pitchFamily="18" charset="0"/>
                <a:cs typeface="Times New Roman" panose="02020603050405020304" pitchFamily="18" charset="0"/>
              </a:rPr>
              <a:t>R</a:t>
            </a:r>
            <a:r>
              <a:rPr lang="en-US" altLang="zh-CN" sz="3600" b="0" dirty="0">
                <a:solidFill>
                  <a:srgbClr val="0000CC"/>
                </a:solidFill>
                <a:latin typeface="Times New Roman" panose="02020603050405020304" pitchFamily="18" charset="0"/>
                <a:cs typeface="Times New Roman" panose="02020603050405020304" pitchFamily="18" charset="0"/>
              </a:rPr>
              <a:t>educing and </a:t>
            </a:r>
            <a:r>
              <a:rPr lang="en-US" altLang="zh-CN" sz="3600" dirty="0">
                <a:solidFill>
                  <a:srgbClr val="0000CC"/>
                </a:solidFill>
                <a:latin typeface="Times New Roman" panose="02020603050405020304" pitchFamily="18" charset="0"/>
                <a:cs typeface="Times New Roman" panose="02020603050405020304" pitchFamily="18" charset="0"/>
              </a:rPr>
              <a:t>C</a:t>
            </a:r>
            <a:r>
              <a:rPr lang="en-US" altLang="zh-CN" sz="3600" b="0" dirty="0">
                <a:solidFill>
                  <a:srgbClr val="0000CC"/>
                </a:solidFill>
                <a:latin typeface="Times New Roman" panose="02020603050405020304" pitchFamily="18" charset="0"/>
                <a:cs typeface="Times New Roman" panose="02020603050405020304" pitchFamily="18" charset="0"/>
              </a:rPr>
              <a:t>lustering using </a:t>
            </a:r>
            <a:r>
              <a:rPr lang="en-US" altLang="zh-CN" sz="3600" dirty="0">
                <a:solidFill>
                  <a:srgbClr val="0000CC"/>
                </a:solidFill>
                <a:latin typeface="Times New Roman" panose="02020603050405020304" pitchFamily="18" charset="0"/>
                <a:cs typeface="Times New Roman" panose="02020603050405020304" pitchFamily="18" charset="0"/>
              </a:rPr>
              <a:t>H</a:t>
            </a:r>
            <a:r>
              <a:rPr lang="en-US" altLang="zh-CN" sz="3600" b="0" dirty="0">
                <a:solidFill>
                  <a:srgbClr val="0000CC"/>
                </a:solidFill>
                <a:latin typeface="Times New Roman" panose="02020603050405020304" pitchFamily="18" charset="0"/>
                <a:cs typeface="Times New Roman" panose="02020603050405020304" pitchFamily="18" charset="0"/>
              </a:rPr>
              <a:t>ierarchies</a:t>
            </a:r>
            <a:endParaRPr lang="zh-CN" altLang="en-US" sz="3600" b="0" dirty="0"/>
          </a:p>
        </p:txBody>
      </p:sp>
      <p:sp>
        <p:nvSpPr>
          <p:cNvPr id="14336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80907F22-DF9A-403E-990F-C22FB98737D5}" type="slidenum">
              <a:rPr lang="en-US" altLang="zh-CN" smtClean="0"/>
              <a:pPr/>
              <a:t>94</a:t>
            </a:fld>
            <a:endParaRPr lang="en-US" altLang="zh-CN"/>
          </a:p>
        </p:txBody>
      </p:sp>
      <p:sp>
        <p:nvSpPr>
          <p:cNvPr id="143372" name="Text Box 5"/>
          <p:cNvSpPr txBox="1">
            <a:spLocks noChangeArrowheads="1"/>
          </p:cNvSpPr>
          <p:nvPr/>
        </p:nvSpPr>
        <p:spPr bwMode="auto">
          <a:xfrm>
            <a:off x="292968" y="1268760"/>
            <a:ext cx="5791200" cy="24929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sz="2400" b="1" dirty="0">
                <a:latin typeface="Times New Roman" panose="02020603050405020304" pitchFamily="18" charset="0"/>
              </a:rPr>
              <a:t>Clustering Feature:</a:t>
            </a:r>
            <a:endParaRPr lang="en-US" altLang="zh-CN" sz="2400" dirty="0">
              <a:latin typeface="Times New Roman" panose="02020603050405020304" pitchFamily="18" charset="0"/>
            </a:endParaRPr>
          </a:p>
          <a:p>
            <a:pPr>
              <a:spcBef>
                <a:spcPct val="50000"/>
              </a:spcBef>
            </a:pPr>
            <a:r>
              <a:rPr lang="en-US" altLang="zh-CN" sz="2400" b="1" i="1" dirty="0">
                <a:latin typeface="Times New Roman" panose="02020603050405020304" pitchFamily="18" charset="0"/>
              </a:rPr>
              <a:t>N</a:t>
            </a:r>
            <a:r>
              <a:rPr lang="en-US" altLang="zh-CN" sz="2400" dirty="0">
                <a:latin typeface="Times New Roman" panose="02020603050405020304" pitchFamily="18" charset="0"/>
              </a:rPr>
              <a:t>: </a:t>
            </a:r>
            <a:r>
              <a:rPr lang="en-US" altLang="zh-CN" sz="2400" b="1" dirty="0">
                <a:latin typeface="Times New Roman" panose="02020603050405020304" pitchFamily="18" charset="0"/>
              </a:rPr>
              <a:t>Number of data points</a:t>
            </a:r>
          </a:p>
          <a:p>
            <a:pPr>
              <a:spcBef>
                <a:spcPct val="50000"/>
              </a:spcBef>
            </a:pPr>
            <a:endParaRPr lang="en-US" altLang="zh-CN" sz="2400" i="1" dirty="0">
              <a:latin typeface="Times New Roman" panose="02020603050405020304" pitchFamily="18" charset="0"/>
            </a:endParaRPr>
          </a:p>
          <a:p>
            <a:pPr>
              <a:spcBef>
                <a:spcPct val="50000"/>
              </a:spcBef>
            </a:pPr>
            <a:endParaRPr lang="en-US" altLang="zh-CN" sz="2400" i="1" dirty="0">
              <a:latin typeface="Times New Roman" panose="02020603050405020304" pitchFamily="18" charset="0"/>
            </a:endParaRPr>
          </a:p>
          <a:p>
            <a:pPr>
              <a:spcBef>
                <a:spcPct val="50000"/>
              </a:spcBef>
            </a:pPr>
            <a:endParaRPr lang="en-US" altLang="zh-CN" sz="2400" i="1" baseline="-25000" dirty="0">
              <a:latin typeface="Times New Roman" panose="02020603050405020304" pitchFamily="18" charset="0"/>
              <a:sym typeface="Symbol" panose="05050102010706020507" pitchFamily="18" charset="2"/>
            </a:endParaRPr>
          </a:p>
        </p:txBody>
      </p:sp>
      <p:graphicFrame>
        <p:nvGraphicFramePr>
          <p:cNvPr id="492555" name="Object 11"/>
          <p:cNvGraphicFramePr>
            <a:graphicFrameLocks noChangeAspect="1"/>
          </p:cNvGraphicFramePr>
          <p:nvPr/>
        </p:nvGraphicFramePr>
        <p:xfrm>
          <a:off x="3370263" y="4113213"/>
          <a:ext cx="2209800" cy="2017712"/>
        </p:xfrm>
        <a:graphic>
          <a:graphicData uri="http://schemas.openxmlformats.org/presentationml/2006/ole">
            <mc:AlternateContent xmlns:mc="http://schemas.openxmlformats.org/markup-compatibility/2006">
              <mc:Choice xmlns:v="urn:schemas-microsoft-com:vml" Requires="v">
                <p:oleObj spid="_x0000_s254417" name="Worksheet" r:id="rId4" imgW="2598840" imgH="2452680" progId="Excel.Sheet.8">
                  <p:embed/>
                </p:oleObj>
              </mc:Choice>
              <mc:Fallback>
                <p:oleObj name="Worksheet" r:id="rId4" imgW="2598840" imgH="2452680" progId="Excel.Sheet.8">
                  <p:embed/>
                  <p:pic>
                    <p:nvPicPr>
                      <p:cNvPr id="0" name="Picture 1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0263" y="4113213"/>
                        <a:ext cx="2209800" cy="201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2557" name="Oval 13"/>
          <p:cNvSpPr>
            <a:spLocks noChangeArrowheads="1"/>
          </p:cNvSpPr>
          <p:nvPr/>
        </p:nvSpPr>
        <p:spPr bwMode="auto">
          <a:xfrm>
            <a:off x="4495800" y="4916488"/>
            <a:ext cx="762000" cy="762000"/>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492559" name="Text Box 15"/>
          <p:cNvSpPr txBox="1">
            <a:spLocks noChangeArrowheads="1"/>
          </p:cNvSpPr>
          <p:nvPr/>
        </p:nvSpPr>
        <p:spPr bwMode="auto">
          <a:xfrm>
            <a:off x="6477000" y="4178300"/>
            <a:ext cx="9906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nSpc>
                <a:spcPct val="60000"/>
              </a:lnSpc>
              <a:spcBef>
                <a:spcPct val="50000"/>
              </a:spcBef>
            </a:pPr>
            <a:r>
              <a:rPr lang="zh-CN" altLang="en-US" sz="2400" dirty="0">
                <a:latin typeface="Times New Roman" panose="02020603050405020304" pitchFamily="18" charset="0"/>
              </a:rPr>
              <a:t>(3,4)</a:t>
            </a:r>
          </a:p>
          <a:p>
            <a:pPr>
              <a:lnSpc>
                <a:spcPct val="60000"/>
              </a:lnSpc>
              <a:spcBef>
                <a:spcPct val="50000"/>
              </a:spcBef>
            </a:pPr>
            <a:r>
              <a:rPr lang="zh-CN" altLang="en-US" sz="2400" dirty="0">
                <a:latin typeface="Times New Roman" panose="02020603050405020304" pitchFamily="18" charset="0"/>
              </a:rPr>
              <a:t>(2,6)</a:t>
            </a:r>
          </a:p>
          <a:p>
            <a:pPr>
              <a:lnSpc>
                <a:spcPct val="60000"/>
              </a:lnSpc>
              <a:spcBef>
                <a:spcPct val="50000"/>
              </a:spcBef>
            </a:pPr>
            <a:r>
              <a:rPr lang="zh-CN" altLang="en-US" sz="2400" dirty="0">
                <a:latin typeface="Times New Roman" panose="02020603050405020304" pitchFamily="18" charset="0"/>
              </a:rPr>
              <a:t>(4,5)</a:t>
            </a:r>
          </a:p>
          <a:p>
            <a:pPr>
              <a:lnSpc>
                <a:spcPct val="60000"/>
              </a:lnSpc>
              <a:spcBef>
                <a:spcPct val="50000"/>
              </a:spcBef>
            </a:pPr>
            <a:r>
              <a:rPr lang="zh-CN" altLang="en-US" sz="2400" dirty="0">
                <a:latin typeface="Times New Roman" panose="02020603050405020304" pitchFamily="18" charset="0"/>
              </a:rPr>
              <a:t>(4,7)</a:t>
            </a:r>
          </a:p>
          <a:p>
            <a:pPr>
              <a:lnSpc>
                <a:spcPct val="60000"/>
              </a:lnSpc>
              <a:spcBef>
                <a:spcPct val="50000"/>
              </a:spcBef>
            </a:pPr>
            <a:r>
              <a:rPr lang="zh-CN" altLang="en-US" sz="2400" dirty="0">
                <a:latin typeface="Times New Roman" panose="02020603050405020304" pitchFamily="18" charset="0"/>
              </a:rPr>
              <a:t>(3,8)</a:t>
            </a:r>
          </a:p>
        </p:txBody>
      </p:sp>
      <p:sp>
        <p:nvSpPr>
          <p:cNvPr id="492562" name="Oval 18"/>
          <p:cNvSpPr>
            <a:spLocks noChangeArrowheads="1"/>
          </p:cNvSpPr>
          <p:nvPr/>
        </p:nvSpPr>
        <p:spPr bwMode="auto">
          <a:xfrm>
            <a:off x="3887788" y="4365625"/>
            <a:ext cx="609600" cy="990600"/>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492556" name="Oval 12"/>
          <p:cNvSpPr>
            <a:spLocks noChangeArrowheads="1"/>
          </p:cNvSpPr>
          <p:nvPr/>
        </p:nvSpPr>
        <p:spPr bwMode="auto">
          <a:xfrm>
            <a:off x="3890963" y="4368800"/>
            <a:ext cx="609600" cy="990600"/>
          </a:xfrm>
          <a:prstGeom prst="ellipse">
            <a:avLst/>
          </a:prstGeom>
          <a:noFill/>
          <a:ln w="28575">
            <a:solidFill>
              <a:srgbClr val="CC0000"/>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492558" name="AutoShape 14"/>
          <p:cNvSpPr>
            <a:spLocks/>
          </p:cNvSpPr>
          <p:nvPr/>
        </p:nvSpPr>
        <p:spPr bwMode="auto">
          <a:xfrm>
            <a:off x="5562600" y="3367088"/>
            <a:ext cx="3429000" cy="461665"/>
          </a:xfrm>
          <a:prstGeom prst="borderCallout2">
            <a:avLst>
              <a:gd name="adj1" fmla="val 23528"/>
              <a:gd name="adj2" fmla="val -2222"/>
              <a:gd name="adj3" fmla="val 23528"/>
              <a:gd name="adj4" fmla="val -20417"/>
              <a:gd name="adj5" fmla="val 212417"/>
              <a:gd name="adj6" fmla="val -39306"/>
            </a:avLst>
          </a:prstGeom>
          <a:noFill/>
          <a:ln w="28575">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sz="2400" dirty="0">
                <a:latin typeface="Times New Roman" panose="02020603050405020304" pitchFamily="18" charset="0"/>
              </a:rPr>
              <a:t>CF = (5, (16,30),244)</a:t>
            </a:r>
          </a:p>
        </p:txBody>
      </p:sp>
      <p:graphicFrame>
        <p:nvGraphicFramePr>
          <p:cNvPr id="17" name="对象 16"/>
          <p:cNvGraphicFramePr>
            <a:graphicFrameLocks noChangeAspect="1"/>
          </p:cNvGraphicFramePr>
          <p:nvPr/>
        </p:nvGraphicFramePr>
        <p:xfrm>
          <a:off x="395536" y="2276872"/>
          <a:ext cx="1653053" cy="576064"/>
        </p:xfrm>
        <a:graphic>
          <a:graphicData uri="http://schemas.openxmlformats.org/presentationml/2006/ole">
            <mc:AlternateContent xmlns:mc="http://schemas.openxmlformats.org/markup-compatibility/2006">
              <mc:Choice xmlns:v="urn:schemas-microsoft-com:vml" Requires="v">
                <p:oleObj spid="_x0000_s254418" name="公式" r:id="rId6" imgW="837836" imgH="291973" progId="Equation.3">
                  <p:embed/>
                </p:oleObj>
              </mc:Choice>
              <mc:Fallback>
                <p:oleObj name="公式" r:id="rId6" imgW="837836" imgH="291973" progId="Equation.3">
                  <p:embed/>
                  <p:pic>
                    <p:nvPicPr>
                      <p:cNvPr id="0" name="Picture 17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536" y="2276872"/>
                        <a:ext cx="1653053"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99" name="Object 39"/>
          <p:cNvGraphicFramePr>
            <a:graphicFrameLocks noChangeAspect="1"/>
          </p:cNvGraphicFramePr>
          <p:nvPr/>
        </p:nvGraphicFramePr>
        <p:xfrm>
          <a:off x="3131840" y="2132856"/>
          <a:ext cx="1727200" cy="652462"/>
        </p:xfrm>
        <a:graphic>
          <a:graphicData uri="http://schemas.openxmlformats.org/presentationml/2006/ole">
            <mc:AlternateContent xmlns:mc="http://schemas.openxmlformats.org/markup-compatibility/2006">
              <mc:Choice xmlns:v="urn:schemas-microsoft-com:vml" Requires="v">
                <p:oleObj spid="_x0000_s254419" name="公式" r:id="rId8" imgW="876300" imgH="330200" progId="Equation.3">
                  <p:embed/>
                </p:oleObj>
              </mc:Choice>
              <mc:Fallback>
                <p:oleObj name="公式" r:id="rId8" imgW="876300" imgH="330200" progId="Equation.3">
                  <p:embed/>
                  <p:pic>
                    <p:nvPicPr>
                      <p:cNvPr id="0" name="Picture 17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1840" y="2132856"/>
                        <a:ext cx="1727200" cy="652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p:cNvGraphicFramePr>
            <a:graphicFrameLocks noChangeAspect="1"/>
          </p:cNvGraphicFramePr>
          <p:nvPr/>
        </p:nvGraphicFramePr>
        <p:xfrm>
          <a:off x="3059832" y="1268760"/>
          <a:ext cx="2477075" cy="576064"/>
        </p:xfrm>
        <a:graphic>
          <a:graphicData uri="http://schemas.openxmlformats.org/presentationml/2006/ole">
            <mc:AlternateContent xmlns:mc="http://schemas.openxmlformats.org/markup-compatibility/2006">
              <mc:Choice xmlns:v="urn:schemas-microsoft-com:vml" Requires="v">
                <p:oleObj spid="_x0000_s254420" name="公式" r:id="rId10" imgW="1091726" imgH="253890" progId="Equation.3">
                  <p:embed/>
                </p:oleObj>
              </mc:Choice>
              <mc:Fallback>
                <p:oleObj name="公式" r:id="rId10" imgW="1091726" imgH="253890" progId="Equation.3">
                  <p:embed/>
                  <p:pic>
                    <p:nvPicPr>
                      <p:cNvPr id="0" name="Picture 17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59832" y="1268760"/>
                        <a:ext cx="2477075"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矩形 19"/>
          <p:cNvSpPr/>
          <p:nvPr/>
        </p:nvSpPr>
        <p:spPr>
          <a:xfrm>
            <a:off x="323528" y="2852936"/>
            <a:ext cx="2320507" cy="461665"/>
          </a:xfrm>
          <a:prstGeom prst="rect">
            <a:avLst/>
          </a:prstGeom>
        </p:spPr>
        <p:txBody>
          <a:bodyPr wrap="none">
            <a:spAutoFit/>
          </a:bodyPr>
          <a:lstStyle/>
          <a:p>
            <a:pPr eaLnBrk="1" hangingPunct="1">
              <a:defRPr/>
            </a:pPr>
            <a:r>
              <a:rPr lang="en-US" altLang="zh-TW" sz="2400" b="1" dirty="0">
                <a:latin typeface="Times New Roman" pitchFamily="18" charset="0"/>
                <a:cs typeface="Times New Roman" pitchFamily="18" charset="0"/>
              </a:rPr>
              <a:t>CF are additive:</a:t>
            </a:r>
          </a:p>
        </p:txBody>
      </p:sp>
      <p:pic>
        <p:nvPicPr>
          <p:cNvPr id="21" name="Picture 6"/>
          <p:cNvPicPr>
            <a:picLocks noGrp="1" noChangeAspect="1" noChangeArrowheads="1"/>
          </p:cNvPicPr>
          <p:nvPr>
            <p:ph idx="1"/>
          </p:nvPr>
        </p:nvPicPr>
        <p:blipFill>
          <a:blip r:embed="rId12" cstate="print"/>
          <a:srcRect/>
          <a:stretch>
            <a:fillRect/>
          </a:stretch>
        </p:blipFill>
        <p:spPr>
          <a:xfrm>
            <a:off x="2716043" y="2844668"/>
            <a:ext cx="5256213" cy="423863"/>
          </a:xfrm>
          <a:prstGeom prst="rect">
            <a:avLst/>
          </a:prstGeom>
          <a:noFill/>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92555"/>
                                        </p:tgtEl>
                                        <p:attrNameLst>
                                          <p:attrName>style.visibility</p:attrName>
                                        </p:attrNameLst>
                                      </p:cBhvr>
                                      <p:to>
                                        <p:strVal val="visible"/>
                                      </p:to>
                                    </p:set>
                                    <p:anim calcmode="lin" valueType="num">
                                      <p:cBhvr additive="base">
                                        <p:cTn id="7" dur="500" fill="hold"/>
                                        <p:tgtEl>
                                          <p:spTgt spid="492555"/>
                                        </p:tgtEl>
                                        <p:attrNameLst>
                                          <p:attrName>ppt_x</p:attrName>
                                        </p:attrNameLst>
                                      </p:cBhvr>
                                      <p:tavLst>
                                        <p:tav tm="0">
                                          <p:val>
                                            <p:strVal val="#ppt_x"/>
                                          </p:val>
                                        </p:tav>
                                        <p:tav tm="100000">
                                          <p:val>
                                            <p:strVal val="#ppt_x"/>
                                          </p:val>
                                        </p:tav>
                                      </p:tavLst>
                                    </p:anim>
                                    <p:anim calcmode="lin" valueType="num">
                                      <p:cBhvr additive="base">
                                        <p:cTn id="8" dur="500" fill="hold"/>
                                        <p:tgtEl>
                                          <p:spTgt spid="49255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92557"/>
                                        </p:tgtEl>
                                        <p:attrNameLst>
                                          <p:attrName>style.visibility</p:attrName>
                                        </p:attrNameLst>
                                      </p:cBhvr>
                                      <p:to>
                                        <p:strVal val="visible"/>
                                      </p:to>
                                    </p:set>
                                    <p:anim calcmode="lin" valueType="num">
                                      <p:cBhvr additive="base">
                                        <p:cTn id="11" dur="500" fill="hold"/>
                                        <p:tgtEl>
                                          <p:spTgt spid="492557"/>
                                        </p:tgtEl>
                                        <p:attrNameLst>
                                          <p:attrName>ppt_x</p:attrName>
                                        </p:attrNameLst>
                                      </p:cBhvr>
                                      <p:tavLst>
                                        <p:tav tm="0">
                                          <p:val>
                                            <p:strVal val="#ppt_x"/>
                                          </p:val>
                                        </p:tav>
                                        <p:tav tm="100000">
                                          <p:val>
                                            <p:strVal val="#ppt_x"/>
                                          </p:val>
                                        </p:tav>
                                      </p:tavLst>
                                    </p:anim>
                                    <p:anim calcmode="lin" valueType="num">
                                      <p:cBhvr additive="base">
                                        <p:cTn id="12" dur="500" fill="hold"/>
                                        <p:tgtEl>
                                          <p:spTgt spid="49255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92562"/>
                                        </p:tgtEl>
                                        <p:attrNameLst>
                                          <p:attrName>style.visibility</p:attrName>
                                        </p:attrNameLst>
                                      </p:cBhvr>
                                      <p:to>
                                        <p:strVal val="visible"/>
                                      </p:to>
                                    </p:set>
                                    <p:anim calcmode="lin" valueType="num">
                                      <p:cBhvr additive="base">
                                        <p:cTn id="15" dur="500" fill="hold"/>
                                        <p:tgtEl>
                                          <p:spTgt spid="492562"/>
                                        </p:tgtEl>
                                        <p:attrNameLst>
                                          <p:attrName>ppt_x</p:attrName>
                                        </p:attrNameLst>
                                      </p:cBhvr>
                                      <p:tavLst>
                                        <p:tav tm="0">
                                          <p:val>
                                            <p:strVal val="#ppt_x"/>
                                          </p:val>
                                        </p:tav>
                                        <p:tav tm="100000">
                                          <p:val>
                                            <p:strVal val="#ppt_x"/>
                                          </p:val>
                                        </p:tav>
                                      </p:tavLst>
                                    </p:anim>
                                    <p:anim calcmode="lin" valueType="num">
                                      <p:cBhvr additive="base">
                                        <p:cTn id="16" dur="500" fill="hold"/>
                                        <p:tgtEl>
                                          <p:spTgt spid="492562"/>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492556"/>
                                        </p:tgtEl>
                                        <p:attrNameLst>
                                          <p:attrName>style.visibility</p:attrName>
                                        </p:attrNameLst>
                                      </p:cBhvr>
                                      <p:to>
                                        <p:strVal val="visible"/>
                                      </p:to>
                                    </p:set>
                                    <p:animEffect transition="in" filter="box(in)">
                                      <p:cBhvr>
                                        <p:cTn id="21" dur="500"/>
                                        <p:tgtEl>
                                          <p:spTgt spid="49255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492559"/>
                                        </p:tgtEl>
                                        <p:attrNameLst>
                                          <p:attrName>style.visibility</p:attrName>
                                        </p:attrNameLst>
                                      </p:cBhvr>
                                      <p:to>
                                        <p:strVal val="visible"/>
                                      </p:to>
                                    </p:set>
                                    <p:animEffect transition="in" filter="box(in)">
                                      <p:cBhvr>
                                        <p:cTn id="26" dur="500"/>
                                        <p:tgtEl>
                                          <p:spTgt spid="49255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92558"/>
                                        </p:tgtEl>
                                        <p:attrNameLst>
                                          <p:attrName>style.visibility</p:attrName>
                                        </p:attrNameLst>
                                      </p:cBhvr>
                                      <p:to>
                                        <p:strVal val="visible"/>
                                      </p:to>
                                    </p:set>
                                    <p:animEffect transition="in" filter="blinds(horizontal)">
                                      <p:cBhvr>
                                        <p:cTn id="31" dur="500"/>
                                        <p:tgtEl>
                                          <p:spTgt spid="492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57" grpId="0" animBg="1"/>
      <p:bldP spid="492559" grpId="0"/>
      <p:bldP spid="492562" grpId="0" animBg="1"/>
      <p:bldP spid="492556" grpId="0" animBg="1"/>
      <p:bldP spid="492558"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a:xfrm>
            <a:off x="6858000" y="6323013"/>
            <a:ext cx="1905000" cy="457200"/>
          </a:xfrm>
          <a:noFill/>
        </p:spPr>
        <p:txBody>
          <a:bodyPr/>
          <a:lstStyle/>
          <a:p>
            <a:fld id="{2FFB79E8-6BB3-46E3-A825-7E52F0538C32}" type="slidenum">
              <a:rPr lang="zh-CN" altLang="en-US">
                <a:ea typeface="宋体" charset="-122"/>
              </a:rPr>
              <a:pPr/>
              <a:t>95</a:t>
            </a:fld>
            <a:endParaRPr lang="en-US" altLang="zh-CN" dirty="0">
              <a:ea typeface="宋体" charset="-122"/>
            </a:endParaRPr>
          </a:p>
        </p:txBody>
      </p:sp>
      <p:graphicFrame>
        <p:nvGraphicFramePr>
          <p:cNvPr id="6" name="Object 4"/>
          <p:cNvGraphicFramePr>
            <a:graphicFrameLocks noChangeAspect="1"/>
          </p:cNvGraphicFramePr>
          <p:nvPr/>
        </p:nvGraphicFramePr>
        <p:xfrm>
          <a:off x="838200" y="220663"/>
          <a:ext cx="4191000" cy="1303337"/>
        </p:xfrm>
        <a:graphic>
          <a:graphicData uri="http://schemas.openxmlformats.org/presentationml/2006/ole">
            <mc:AlternateContent xmlns:mc="http://schemas.openxmlformats.org/markup-compatibility/2006">
              <mc:Choice xmlns:v="urn:schemas-microsoft-com:vml" Requires="v">
                <p:oleObj spid="_x0000_s212696" name="公式" r:id="rId3" imgW="1511300" imgH="469900" progId="Equation.3">
                  <p:embed/>
                </p:oleObj>
              </mc:Choice>
              <mc:Fallback>
                <p:oleObj name="公式" r:id="rId3" imgW="1511300" imgH="469900" progId="Equation.3">
                  <p:embed/>
                  <p:pic>
                    <p:nvPicPr>
                      <p:cNvPr id="0" name="Picture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20663"/>
                        <a:ext cx="4191000" cy="1303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5"/>
          <p:cNvGraphicFramePr>
            <a:graphicFrameLocks noChangeAspect="1"/>
          </p:cNvGraphicFramePr>
          <p:nvPr/>
        </p:nvGraphicFramePr>
        <p:xfrm>
          <a:off x="1217613" y="1489075"/>
          <a:ext cx="6173787" cy="5072063"/>
        </p:xfrm>
        <a:graphic>
          <a:graphicData uri="http://schemas.openxmlformats.org/presentationml/2006/ole">
            <mc:AlternateContent xmlns:mc="http://schemas.openxmlformats.org/markup-compatibility/2006">
              <mc:Choice xmlns:v="urn:schemas-microsoft-com:vml" Requires="v">
                <p:oleObj spid="_x0000_s212697" name="Equation" r:id="rId5" imgW="2565400" imgH="2108200" progId="Equation.3">
                  <p:embed/>
                </p:oleObj>
              </mc:Choice>
              <mc:Fallback>
                <p:oleObj name="Equation" r:id="rId5" imgW="2565400" imgH="2108200" progId="Equation.3">
                  <p:embed/>
                  <p:pic>
                    <p:nvPicPr>
                      <p:cNvPr id="0" name="Picture 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7613" y="1489075"/>
                        <a:ext cx="6173787" cy="5072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random/>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12576" y="45368"/>
            <a:ext cx="7543800" cy="1295400"/>
          </a:xfrm>
        </p:spPr>
        <p:txBody>
          <a:bodyPr/>
          <a:lstStyle/>
          <a:p>
            <a:r>
              <a:rPr lang="en-US" altLang="zh-CN" sz="3600" b="0" dirty="0">
                <a:solidFill>
                  <a:srgbClr val="0000CC"/>
                </a:solidFill>
                <a:latin typeface="Times New Roman" panose="02020603050405020304" pitchFamily="18" charset="0"/>
                <a:cs typeface="Times New Roman" panose="02020603050405020304" pitchFamily="18" charset="0"/>
              </a:rPr>
              <a:t>BIRCH: </a:t>
            </a:r>
            <a:r>
              <a:rPr lang="en-US" altLang="zh-CN" sz="3600" dirty="0">
                <a:solidFill>
                  <a:srgbClr val="0000CC"/>
                </a:solidFill>
                <a:latin typeface="Times New Roman" panose="02020603050405020304" pitchFamily="18" charset="0"/>
                <a:cs typeface="Times New Roman" panose="02020603050405020304" pitchFamily="18" charset="0"/>
              </a:rPr>
              <a:t>B</a:t>
            </a:r>
            <a:r>
              <a:rPr lang="en-US" altLang="zh-CN" sz="3600" b="0" dirty="0">
                <a:solidFill>
                  <a:srgbClr val="0000CC"/>
                </a:solidFill>
                <a:latin typeface="Times New Roman" panose="02020603050405020304" pitchFamily="18" charset="0"/>
                <a:cs typeface="Times New Roman" panose="02020603050405020304" pitchFamily="18" charset="0"/>
              </a:rPr>
              <a:t>alanced </a:t>
            </a:r>
            <a:r>
              <a:rPr lang="en-US" altLang="zh-CN" sz="3600" dirty="0">
                <a:solidFill>
                  <a:srgbClr val="0000CC"/>
                </a:solidFill>
                <a:latin typeface="Times New Roman" panose="02020603050405020304" pitchFamily="18" charset="0"/>
                <a:cs typeface="Times New Roman" panose="02020603050405020304" pitchFamily="18" charset="0"/>
              </a:rPr>
              <a:t>I</a:t>
            </a:r>
            <a:r>
              <a:rPr lang="en-US" altLang="zh-CN" sz="3600" b="0" dirty="0">
                <a:solidFill>
                  <a:srgbClr val="0000CC"/>
                </a:solidFill>
                <a:latin typeface="Times New Roman" panose="02020603050405020304" pitchFamily="18" charset="0"/>
                <a:cs typeface="Times New Roman" panose="02020603050405020304" pitchFamily="18" charset="0"/>
              </a:rPr>
              <a:t>terative </a:t>
            </a:r>
            <a:r>
              <a:rPr lang="en-US" altLang="zh-CN" sz="3600" dirty="0">
                <a:solidFill>
                  <a:srgbClr val="0000CC"/>
                </a:solidFill>
                <a:latin typeface="Times New Roman" panose="02020603050405020304" pitchFamily="18" charset="0"/>
                <a:cs typeface="Times New Roman" panose="02020603050405020304" pitchFamily="18" charset="0"/>
              </a:rPr>
              <a:t>R</a:t>
            </a:r>
            <a:r>
              <a:rPr lang="en-US" altLang="zh-CN" sz="3600" b="0" dirty="0">
                <a:solidFill>
                  <a:srgbClr val="0000CC"/>
                </a:solidFill>
                <a:latin typeface="Times New Roman" panose="02020603050405020304" pitchFamily="18" charset="0"/>
                <a:cs typeface="Times New Roman" panose="02020603050405020304" pitchFamily="18" charset="0"/>
              </a:rPr>
              <a:t>educing and </a:t>
            </a:r>
            <a:r>
              <a:rPr lang="en-US" altLang="zh-CN" sz="3600" dirty="0">
                <a:solidFill>
                  <a:srgbClr val="0000CC"/>
                </a:solidFill>
                <a:latin typeface="Times New Roman" panose="02020603050405020304" pitchFamily="18" charset="0"/>
                <a:cs typeface="Times New Roman" panose="02020603050405020304" pitchFamily="18" charset="0"/>
              </a:rPr>
              <a:t>C</a:t>
            </a:r>
            <a:r>
              <a:rPr lang="en-US" altLang="zh-CN" sz="3600" b="0" dirty="0">
                <a:solidFill>
                  <a:srgbClr val="0000CC"/>
                </a:solidFill>
                <a:latin typeface="Times New Roman" panose="02020603050405020304" pitchFamily="18" charset="0"/>
                <a:cs typeface="Times New Roman" panose="02020603050405020304" pitchFamily="18" charset="0"/>
              </a:rPr>
              <a:t>lustering using </a:t>
            </a:r>
            <a:r>
              <a:rPr lang="en-US" altLang="zh-CN" sz="3600" dirty="0">
                <a:solidFill>
                  <a:srgbClr val="0000CC"/>
                </a:solidFill>
                <a:latin typeface="Times New Roman" panose="02020603050405020304" pitchFamily="18" charset="0"/>
                <a:cs typeface="Times New Roman" panose="02020603050405020304" pitchFamily="18" charset="0"/>
              </a:rPr>
              <a:t>H</a:t>
            </a:r>
            <a:r>
              <a:rPr lang="en-US" altLang="zh-CN" sz="3600" b="0" dirty="0">
                <a:solidFill>
                  <a:srgbClr val="0000CC"/>
                </a:solidFill>
                <a:latin typeface="Times New Roman" panose="02020603050405020304" pitchFamily="18" charset="0"/>
                <a:cs typeface="Times New Roman" panose="02020603050405020304" pitchFamily="18" charset="0"/>
              </a:rPr>
              <a:t>ierarchies</a:t>
            </a:r>
            <a:endParaRPr lang="zh-CN" altLang="en-US" sz="3600" b="0" dirty="0"/>
          </a:p>
        </p:txBody>
      </p:sp>
      <p:sp>
        <p:nvSpPr>
          <p:cNvPr id="3" name="内容占位符 2"/>
          <p:cNvSpPr>
            <a:spLocks noGrp="1"/>
          </p:cNvSpPr>
          <p:nvPr>
            <p:ph idx="1"/>
          </p:nvPr>
        </p:nvSpPr>
        <p:spPr>
          <a:xfrm>
            <a:off x="457200" y="1412776"/>
            <a:ext cx="8229600" cy="5040559"/>
          </a:xfrm>
        </p:spPr>
        <p:txBody>
          <a:bodyPr/>
          <a:lstStyle/>
          <a:p>
            <a:r>
              <a:rPr lang="en-US" altLang="zh-TW" sz="3200" dirty="0"/>
              <a:t>Similar to B</a:t>
            </a:r>
            <a:r>
              <a:rPr lang="en-US" altLang="zh-TW" sz="3200" baseline="30000" dirty="0"/>
              <a:t>+</a:t>
            </a:r>
            <a:r>
              <a:rPr lang="en-US" altLang="zh-TW" sz="3200" dirty="0"/>
              <a:t>-tree, R-tree</a:t>
            </a:r>
          </a:p>
          <a:p>
            <a:r>
              <a:rPr lang="en-US" altLang="zh-TW" sz="3200" dirty="0"/>
              <a:t>Parameter</a:t>
            </a:r>
          </a:p>
          <a:p>
            <a:pPr lvl="1" eaLnBrk="1" hangingPunct="1">
              <a:lnSpc>
                <a:spcPct val="90000"/>
              </a:lnSpc>
              <a:buFont typeface="Wingdings" pitchFamily="2" charset="2"/>
              <a:buChar char="p"/>
              <a:defRPr/>
            </a:pPr>
            <a:r>
              <a:rPr lang="en-US" altLang="zh-TW" sz="2800" dirty="0"/>
              <a:t>B – branching factor</a:t>
            </a:r>
          </a:p>
          <a:p>
            <a:pPr lvl="1" eaLnBrk="1" hangingPunct="1">
              <a:lnSpc>
                <a:spcPct val="90000"/>
              </a:lnSpc>
              <a:buFont typeface="Wingdings" pitchFamily="2" charset="2"/>
              <a:buChar char="p"/>
              <a:defRPr/>
            </a:pPr>
            <a:r>
              <a:rPr lang="en-US" altLang="zh-TW" sz="2800" dirty="0"/>
              <a:t>T – threshold</a:t>
            </a:r>
          </a:p>
          <a:p>
            <a:pPr eaLnBrk="1" hangingPunct="1">
              <a:lnSpc>
                <a:spcPct val="90000"/>
              </a:lnSpc>
              <a:defRPr/>
            </a:pPr>
            <a:r>
              <a:rPr lang="en-US" altLang="zh-TW" sz="3200" dirty="0"/>
              <a:t>Leaf node – contains at most L </a:t>
            </a:r>
            <a:r>
              <a:rPr lang="en-US" altLang="zh-TW" sz="3200" b="1" dirty="0"/>
              <a:t>CF</a:t>
            </a:r>
            <a:r>
              <a:rPr lang="en-US" altLang="zh-TW" sz="3200" dirty="0"/>
              <a:t> entries, each </a:t>
            </a:r>
            <a:r>
              <a:rPr lang="en-US" altLang="zh-TW" sz="3200" b="1" dirty="0"/>
              <a:t>CF</a:t>
            </a:r>
            <a:r>
              <a:rPr lang="en-US" altLang="zh-TW" sz="3200" dirty="0"/>
              <a:t> should follows D&lt;T or R&lt;T</a:t>
            </a:r>
          </a:p>
          <a:p>
            <a:pPr eaLnBrk="1" hangingPunct="1">
              <a:lnSpc>
                <a:spcPct val="90000"/>
              </a:lnSpc>
              <a:defRPr/>
            </a:pPr>
            <a:r>
              <a:rPr lang="en-US" altLang="zh-TW" sz="3200" dirty="0"/>
              <a:t>Non-leaf node – contains at most B </a:t>
            </a:r>
            <a:r>
              <a:rPr lang="en-US" altLang="zh-TW" sz="3200" b="1" dirty="0"/>
              <a:t>CF</a:t>
            </a:r>
            <a:r>
              <a:rPr lang="en-US" altLang="zh-TW" sz="3200" dirty="0"/>
              <a:t> entries of its child</a:t>
            </a:r>
          </a:p>
          <a:p>
            <a:pPr eaLnBrk="1" hangingPunct="1">
              <a:lnSpc>
                <a:spcPct val="90000"/>
              </a:lnSpc>
              <a:defRPr/>
            </a:pPr>
            <a:r>
              <a:rPr lang="en-US" altLang="zh-TW" sz="3200" dirty="0"/>
              <a:t>Each node should fit into 1 page</a:t>
            </a:r>
          </a:p>
          <a:p>
            <a:endParaRPr lang="zh-CN" altLang="en-US" dirty="0"/>
          </a:p>
        </p:txBody>
      </p:sp>
      <p:sp>
        <p:nvSpPr>
          <p:cNvPr id="4" name="灯片编号占位符 3"/>
          <p:cNvSpPr>
            <a:spLocks noGrp="1"/>
          </p:cNvSpPr>
          <p:nvPr>
            <p:ph type="sldNum" sz="quarter" idx="12"/>
          </p:nvPr>
        </p:nvSpPr>
        <p:spPr/>
        <p:txBody>
          <a:bodyPr/>
          <a:lstStyle/>
          <a:p>
            <a:pPr>
              <a:defRPr/>
            </a:pPr>
            <a:fld id="{FB69438D-0944-4691-B6A1-176C2FF8382E}" type="slidenum">
              <a:rPr lang="en-US" altLang="zh-CN" smtClean="0"/>
              <a:pPr>
                <a:defRPr/>
              </a:pPr>
              <a:t>96</a:t>
            </a:fld>
            <a:endParaRPr lang="en-US" altLang="zh-CN"/>
          </a:p>
        </p:txBody>
      </p:sp>
    </p:spTree>
  </p:cSld>
  <p:clrMapOvr>
    <a:masterClrMapping/>
  </p:clrMapOvr>
  <p:transition spd="med">
    <p:random/>
  </p:transition>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1" name="Rectangle 2"/>
          <p:cNvSpPr>
            <a:spLocks noGrp="1" noChangeArrowheads="1"/>
          </p:cNvSpPr>
          <p:nvPr>
            <p:ph type="title"/>
          </p:nvPr>
        </p:nvSpPr>
        <p:spPr>
          <a:xfrm>
            <a:off x="251520" y="116632"/>
            <a:ext cx="7543800" cy="724942"/>
          </a:xfrm>
        </p:spPr>
        <p:txBody>
          <a:bodyPr/>
          <a:lstStyle/>
          <a:p>
            <a:pPr eaLnBrk="1" hangingPunct="1"/>
            <a:r>
              <a:rPr lang="en-US" altLang="zh-CN" sz="4000" dirty="0">
                <a:solidFill>
                  <a:srgbClr val="0000CC"/>
                </a:solidFill>
                <a:latin typeface="Times New Roman" panose="02020603050405020304" pitchFamily="18" charset="0"/>
                <a:cs typeface="Times New Roman" panose="02020603050405020304" pitchFamily="18" charset="0"/>
              </a:rPr>
              <a:t>Clustering Feature Tree (CF Tree)</a:t>
            </a:r>
          </a:p>
        </p:txBody>
      </p:sp>
      <p:sp>
        <p:nvSpPr>
          <p:cNvPr id="494595" name="Rectangle 3"/>
          <p:cNvSpPr>
            <a:spLocks noGrp="1" noChangeArrowheads="1"/>
          </p:cNvSpPr>
          <p:nvPr>
            <p:ph idx="1"/>
          </p:nvPr>
        </p:nvSpPr>
        <p:spPr>
          <a:xfrm>
            <a:off x="381000" y="836713"/>
            <a:ext cx="8512175" cy="1944215"/>
          </a:xfrm>
        </p:spPr>
        <p:txBody>
          <a:bodyPr/>
          <a:lstStyle/>
          <a:p>
            <a:pPr marL="361950" indent="-361950" eaLnBrk="1" hangingPunct="1">
              <a:spcBef>
                <a:spcPts val="0"/>
              </a:spcBef>
              <a:buFont typeface="Wingdings" pitchFamily="2" charset="2"/>
              <a:buChar char="Ø"/>
            </a:pPr>
            <a:r>
              <a:rPr lang="en-US" altLang="ko-KR" sz="2800" dirty="0"/>
              <a:t>A CF tree is a height-balanced tree</a:t>
            </a:r>
          </a:p>
          <a:p>
            <a:pPr marL="361950" indent="-361950" eaLnBrk="1" hangingPunct="1">
              <a:spcBef>
                <a:spcPts val="0"/>
              </a:spcBef>
              <a:buFont typeface="Wingdings" pitchFamily="2" charset="2"/>
              <a:buChar char="Ø"/>
            </a:pPr>
            <a:r>
              <a:rPr lang="en-US" altLang="ko-KR" sz="2800" dirty="0"/>
              <a:t>It stores the clustering features for a hierarchical clustering </a:t>
            </a:r>
          </a:p>
        </p:txBody>
      </p:sp>
      <p:sp>
        <p:nvSpPr>
          <p:cNvPr id="14541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A3147337-931A-4376-899B-73DE963AE3FF}" type="slidenum">
              <a:rPr lang="en-US" altLang="zh-CN" smtClean="0"/>
              <a:pPr/>
              <a:t>97</a:t>
            </a:fld>
            <a:endParaRPr lang="en-US" altLang="zh-CN"/>
          </a:p>
        </p:txBody>
      </p:sp>
      <p:pic>
        <p:nvPicPr>
          <p:cNvPr id="48" name="Picture 2"/>
          <p:cNvPicPr>
            <a:picLocks noChangeAspect="1" noChangeArrowheads="1"/>
          </p:cNvPicPr>
          <p:nvPr/>
        </p:nvPicPr>
        <p:blipFill>
          <a:blip r:embed="rId3" cstate="print"/>
          <a:srcRect/>
          <a:stretch>
            <a:fillRect/>
          </a:stretch>
        </p:blipFill>
        <p:spPr bwMode="auto">
          <a:xfrm>
            <a:off x="1403648" y="1772816"/>
            <a:ext cx="6388350" cy="4853880"/>
          </a:xfrm>
          <a:prstGeom prst="rect">
            <a:avLst/>
          </a:prstGeom>
          <a:noFill/>
          <a:ln w="25400">
            <a:noFill/>
            <a:miter lim="800000"/>
            <a:headEnd/>
            <a:tailEnd/>
          </a:ln>
        </p:spPr>
      </p:pic>
      <p:sp>
        <p:nvSpPr>
          <p:cNvPr id="49" name="Oval 4"/>
          <p:cNvSpPr>
            <a:spLocks/>
          </p:cNvSpPr>
          <p:nvPr/>
        </p:nvSpPr>
        <p:spPr bwMode="auto">
          <a:xfrm>
            <a:off x="4283968" y="3645024"/>
            <a:ext cx="344291" cy="264232"/>
          </a:xfrm>
          <a:prstGeom prst="ellipse">
            <a:avLst/>
          </a:prstGeom>
          <a:noFill/>
          <a:ln w="25400">
            <a:solidFill>
              <a:srgbClr val="FF0000"/>
            </a:solidFill>
            <a:round/>
            <a:headEnd/>
            <a:tailEnd/>
          </a:ln>
        </p:spPr>
        <p:txBody>
          <a:bodyPr wrap="none" anchor="ctr"/>
          <a:lstStyle/>
          <a:p>
            <a:endParaRPr lang="zh-CN" altLang="en-US">
              <a:ea typeface="宋体" charset="-122"/>
            </a:endParaRPr>
          </a:p>
        </p:txBody>
      </p:sp>
      <p:sp>
        <p:nvSpPr>
          <p:cNvPr id="50" name="Oval 5"/>
          <p:cNvSpPr>
            <a:spLocks/>
          </p:cNvSpPr>
          <p:nvPr/>
        </p:nvSpPr>
        <p:spPr bwMode="auto">
          <a:xfrm>
            <a:off x="1835696" y="6309320"/>
            <a:ext cx="344291" cy="264232"/>
          </a:xfrm>
          <a:prstGeom prst="ellipse">
            <a:avLst/>
          </a:prstGeom>
          <a:noFill/>
          <a:ln w="25400">
            <a:solidFill>
              <a:srgbClr val="FF0000"/>
            </a:solidFill>
            <a:round/>
            <a:headEnd/>
            <a:tailEnd/>
          </a:ln>
        </p:spPr>
        <p:txBody>
          <a:bodyPr wrap="none" anchor="ctr"/>
          <a:lstStyle/>
          <a:p>
            <a:endParaRPr lang="zh-CN" altLang="en-US">
              <a:ea typeface="宋体" charset="-122"/>
            </a:endParaRPr>
          </a:p>
        </p:txBody>
      </p:sp>
      <p:sp>
        <p:nvSpPr>
          <p:cNvPr id="51" name="Oval 6"/>
          <p:cNvSpPr>
            <a:spLocks/>
          </p:cNvSpPr>
          <p:nvPr/>
        </p:nvSpPr>
        <p:spPr bwMode="auto">
          <a:xfrm>
            <a:off x="2267744" y="5661248"/>
            <a:ext cx="803346" cy="264232"/>
          </a:xfrm>
          <a:prstGeom prst="ellipse">
            <a:avLst/>
          </a:prstGeom>
          <a:noFill/>
          <a:ln w="25400">
            <a:solidFill>
              <a:srgbClr val="0000FF"/>
            </a:solidFill>
            <a:round/>
            <a:headEnd/>
            <a:tailEnd/>
          </a:ln>
        </p:spPr>
        <p:txBody>
          <a:bodyPr wrap="none" anchor="ctr"/>
          <a:lstStyle/>
          <a:p>
            <a:endParaRPr lang="zh-CN" altLang="en-US">
              <a:ea typeface="宋体" charset="-122"/>
            </a:endParaRPr>
          </a:p>
        </p:txBody>
      </p:sp>
      <p:sp>
        <p:nvSpPr>
          <p:cNvPr id="52" name="Oval 7"/>
          <p:cNvSpPr>
            <a:spLocks/>
          </p:cNvSpPr>
          <p:nvPr/>
        </p:nvSpPr>
        <p:spPr bwMode="auto">
          <a:xfrm>
            <a:off x="3923928" y="5661248"/>
            <a:ext cx="803346" cy="264232"/>
          </a:xfrm>
          <a:prstGeom prst="ellipse">
            <a:avLst/>
          </a:prstGeom>
          <a:noFill/>
          <a:ln w="25400">
            <a:solidFill>
              <a:srgbClr val="0000FF"/>
            </a:solidFill>
            <a:round/>
            <a:headEnd/>
            <a:tailEnd/>
          </a:ln>
        </p:spPr>
        <p:txBody>
          <a:bodyPr wrap="none" anchor="ctr"/>
          <a:lstStyle/>
          <a:p>
            <a:endParaRPr lang="zh-CN" altLang="en-US">
              <a:ea typeface="宋体"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4595">
                                            <p:txEl>
                                              <p:pRg st="0" end="0"/>
                                            </p:txEl>
                                          </p:spTgt>
                                        </p:tgtEl>
                                        <p:attrNameLst>
                                          <p:attrName>style.visibility</p:attrName>
                                        </p:attrNameLst>
                                      </p:cBhvr>
                                      <p:to>
                                        <p:strVal val="visible"/>
                                      </p:to>
                                    </p:set>
                                    <p:animEffect transition="in" filter="dissolve">
                                      <p:cBhvr>
                                        <p:cTn id="7" dur="500"/>
                                        <p:tgtEl>
                                          <p:spTgt spid="4945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4595">
                                            <p:txEl>
                                              <p:pRg st="1" end="1"/>
                                            </p:txEl>
                                          </p:spTgt>
                                        </p:tgtEl>
                                        <p:attrNameLst>
                                          <p:attrName>style.visibility</p:attrName>
                                        </p:attrNameLst>
                                      </p:cBhvr>
                                      <p:to>
                                        <p:strVal val="visible"/>
                                      </p:to>
                                    </p:set>
                                    <p:animEffect transition="in" filter="dissolve">
                                      <p:cBhvr>
                                        <p:cTn id="12" dur="500"/>
                                        <p:tgtEl>
                                          <p:spTgt spid="4945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5" grpId="0" build="p" bldLvl="5" autoUpdateAnimBg="0"/>
      <p:bldP spid="49" grpId="0" animBg="1"/>
      <p:bldP spid="50" grpId="0" animBg="1"/>
      <p:bldP spid="51" grpId="0" animBg="1"/>
      <p:bldP spid="52"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F2E06730-415E-4D81-A474-BE15B9D097B5}" type="slidenum">
              <a:rPr lang="en-US" altLang="zh-CN" smtClean="0"/>
              <a:pPr/>
              <a:t>98</a:t>
            </a:fld>
            <a:endParaRPr lang="en-US" altLang="zh-CN"/>
          </a:p>
        </p:txBody>
      </p:sp>
      <p:sp>
        <p:nvSpPr>
          <p:cNvPr id="147459" name="Rectangle 4"/>
          <p:cNvSpPr>
            <a:spLocks noChangeArrowheads="1"/>
          </p:cNvSpPr>
          <p:nvPr/>
        </p:nvSpPr>
        <p:spPr bwMode="auto">
          <a:xfrm>
            <a:off x="323850" y="225425"/>
            <a:ext cx="226695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zh-CN" sz="3200" b="1">
                <a:solidFill>
                  <a:srgbClr val="0000CC"/>
                </a:solidFill>
                <a:latin typeface="Times New Roman" panose="02020603050405020304" pitchFamily="18" charset="0"/>
                <a:cs typeface="Times New Roman" panose="02020603050405020304" pitchFamily="18" charset="0"/>
              </a:rPr>
              <a:t>CF Tree</a:t>
            </a:r>
          </a:p>
        </p:txBody>
      </p:sp>
      <p:grpSp>
        <p:nvGrpSpPr>
          <p:cNvPr id="147460" name="Group 5"/>
          <p:cNvGrpSpPr>
            <a:grpSpLocks/>
          </p:cNvGrpSpPr>
          <p:nvPr/>
        </p:nvGrpSpPr>
        <p:grpSpPr bwMode="auto">
          <a:xfrm>
            <a:off x="1828800" y="1295400"/>
            <a:ext cx="4953000" cy="914400"/>
            <a:chOff x="1152" y="816"/>
            <a:chExt cx="3120" cy="576"/>
          </a:xfrm>
        </p:grpSpPr>
        <p:sp>
          <p:nvSpPr>
            <p:cNvPr id="147527" name="Line 6"/>
            <p:cNvSpPr>
              <a:spLocks noChangeShapeType="1"/>
            </p:cNvSpPr>
            <p:nvPr/>
          </p:nvSpPr>
          <p:spPr bwMode="auto">
            <a:xfrm>
              <a:off x="2187" y="816"/>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528" name="Rectangle 7"/>
            <p:cNvSpPr>
              <a:spLocks noChangeArrowheads="1"/>
            </p:cNvSpPr>
            <p:nvPr/>
          </p:nvSpPr>
          <p:spPr bwMode="auto">
            <a:xfrm>
              <a:off x="1156" y="820"/>
              <a:ext cx="3016" cy="56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147529" name="Line 8"/>
            <p:cNvSpPr>
              <a:spLocks noChangeShapeType="1"/>
            </p:cNvSpPr>
            <p:nvPr/>
          </p:nvSpPr>
          <p:spPr bwMode="auto">
            <a:xfrm>
              <a:off x="1670" y="816"/>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530" name="Line 9"/>
            <p:cNvSpPr>
              <a:spLocks noChangeShapeType="1"/>
            </p:cNvSpPr>
            <p:nvPr/>
          </p:nvSpPr>
          <p:spPr bwMode="auto">
            <a:xfrm>
              <a:off x="3570" y="816"/>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531" name="Line 10"/>
            <p:cNvSpPr>
              <a:spLocks noChangeShapeType="1"/>
            </p:cNvSpPr>
            <p:nvPr/>
          </p:nvSpPr>
          <p:spPr bwMode="auto">
            <a:xfrm>
              <a:off x="2708" y="816"/>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532" name="Line 11"/>
            <p:cNvSpPr>
              <a:spLocks noChangeShapeType="1"/>
            </p:cNvSpPr>
            <p:nvPr/>
          </p:nvSpPr>
          <p:spPr bwMode="auto">
            <a:xfrm>
              <a:off x="1152" y="1104"/>
              <a:ext cx="1728" cy="0"/>
            </a:xfrm>
            <a:prstGeom prst="line">
              <a:avLst/>
            </a:prstGeom>
            <a:noFill/>
            <a:ln w="12700">
              <a:solidFill>
                <a:schemeClr val="tx1"/>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533" name="Line 12"/>
            <p:cNvSpPr>
              <a:spLocks noChangeShapeType="1"/>
            </p:cNvSpPr>
            <p:nvPr/>
          </p:nvSpPr>
          <p:spPr bwMode="auto">
            <a:xfrm>
              <a:off x="3408" y="1104"/>
              <a:ext cx="768" cy="0"/>
            </a:xfrm>
            <a:prstGeom prst="line">
              <a:avLst/>
            </a:prstGeom>
            <a:noFill/>
            <a:ln w="12700">
              <a:solidFill>
                <a:schemeClr val="tx1"/>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534" name="Rectangle 13"/>
            <p:cNvSpPr>
              <a:spLocks noChangeArrowheads="1"/>
            </p:cNvSpPr>
            <p:nvPr/>
          </p:nvSpPr>
          <p:spPr bwMode="auto">
            <a:xfrm>
              <a:off x="1200" y="81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sz="2400">
                  <a:solidFill>
                    <a:srgbClr val="0000CC"/>
                  </a:solidFill>
                  <a:latin typeface="Times New Roman" panose="02020603050405020304" pitchFamily="18" charset="0"/>
                  <a:cs typeface="Times New Roman" panose="02020603050405020304" pitchFamily="18" charset="0"/>
                </a:rPr>
                <a:t>CF</a:t>
              </a:r>
              <a:r>
                <a:rPr lang="en-US" altLang="zh-CN" sz="2400" baseline="-25000">
                  <a:solidFill>
                    <a:srgbClr val="0000CC"/>
                  </a:solidFill>
                  <a:latin typeface="Times New Roman" panose="02020603050405020304" pitchFamily="18" charset="0"/>
                  <a:cs typeface="Times New Roman" panose="02020603050405020304" pitchFamily="18" charset="0"/>
                </a:rPr>
                <a:t>1</a:t>
              </a:r>
            </a:p>
          </p:txBody>
        </p:sp>
        <p:sp>
          <p:nvSpPr>
            <p:cNvPr id="147535" name="Rectangle 14"/>
            <p:cNvSpPr>
              <a:spLocks noChangeArrowheads="1"/>
            </p:cNvSpPr>
            <p:nvPr/>
          </p:nvSpPr>
          <p:spPr bwMode="auto">
            <a:xfrm>
              <a:off x="1200" y="1152"/>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a:solidFill>
                    <a:srgbClr val="0000CC"/>
                  </a:solidFill>
                  <a:latin typeface="Times New Roman" panose="02020603050405020304" pitchFamily="18" charset="0"/>
                  <a:cs typeface="Times New Roman" panose="02020603050405020304" pitchFamily="18" charset="0"/>
                </a:rPr>
                <a:t>child</a:t>
              </a:r>
              <a:r>
                <a:rPr lang="en-US" altLang="zh-CN" sz="2400" baseline="-25000">
                  <a:solidFill>
                    <a:srgbClr val="0000CC"/>
                  </a:solidFill>
                  <a:latin typeface="Times New Roman" panose="02020603050405020304" pitchFamily="18" charset="0"/>
                  <a:cs typeface="Times New Roman" panose="02020603050405020304" pitchFamily="18" charset="0"/>
                </a:rPr>
                <a:t>1</a:t>
              </a:r>
            </a:p>
          </p:txBody>
        </p:sp>
        <p:sp>
          <p:nvSpPr>
            <p:cNvPr id="147536" name="Rectangle 15"/>
            <p:cNvSpPr>
              <a:spLocks noChangeArrowheads="1"/>
            </p:cNvSpPr>
            <p:nvPr/>
          </p:nvSpPr>
          <p:spPr bwMode="auto">
            <a:xfrm>
              <a:off x="2208" y="81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sz="2400">
                  <a:solidFill>
                    <a:srgbClr val="0000CC"/>
                  </a:solidFill>
                  <a:latin typeface="Times New Roman" panose="02020603050405020304" pitchFamily="18" charset="0"/>
                  <a:cs typeface="Times New Roman" panose="02020603050405020304" pitchFamily="18" charset="0"/>
                </a:rPr>
                <a:t>CF</a:t>
              </a:r>
              <a:r>
                <a:rPr lang="en-US" altLang="zh-CN" sz="2400" baseline="-25000">
                  <a:solidFill>
                    <a:srgbClr val="0000CC"/>
                  </a:solidFill>
                  <a:latin typeface="Times New Roman" panose="02020603050405020304" pitchFamily="18" charset="0"/>
                  <a:cs typeface="Times New Roman" panose="02020603050405020304" pitchFamily="18" charset="0"/>
                </a:rPr>
                <a:t>3</a:t>
              </a:r>
            </a:p>
          </p:txBody>
        </p:sp>
        <p:sp>
          <p:nvSpPr>
            <p:cNvPr id="147537" name="Rectangle 16"/>
            <p:cNvSpPr>
              <a:spLocks noChangeArrowheads="1"/>
            </p:cNvSpPr>
            <p:nvPr/>
          </p:nvSpPr>
          <p:spPr bwMode="auto">
            <a:xfrm>
              <a:off x="2208" y="1152"/>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a:solidFill>
                    <a:srgbClr val="0000CC"/>
                  </a:solidFill>
                  <a:latin typeface="Times New Roman" panose="02020603050405020304" pitchFamily="18" charset="0"/>
                  <a:cs typeface="Times New Roman" panose="02020603050405020304" pitchFamily="18" charset="0"/>
                </a:rPr>
                <a:t>child</a:t>
              </a:r>
              <a:r>
                <a:rPr lang="en-US" altLang="zh-CN" sz="2400" baseline="-25000">
                  <a:solidFill>
                    <a:srgbClr val="0000CC"/>
                  </a:solidFill>
                  <a:latin typeface="Times New Roman" panose="02020603050405020304" pitchFamily="18" charset="0"/>
                  <a:cs typeface="Times New Roman" panose="02020603050405020304" pitchFamily="18" charset="0"/>
                </a:rPr>
                <a:t>3</a:t>
              </a:r>
            </a:p>
          </p:txBody>
        </p:sp>
        <p:sp>
          <p:nvSpPr>
            <p:cNvPr id="147538" name="Rectangle 17"/>
            <p:cNvSpPr>
              <a:spLocks noChangeArrowheads="1"/>
            </p:cNvSpPr>
            <p:nvPr/>
          </p:nvSpPr>
          <p:spPr bwMode="auto">
            <a:xfrm>
              <a:off x="1728" y="81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sz="2400">
                  <a:solidFill>
                    <a:srgbClr val="0000CC"/>
                  </a:solidFill>
                  <a:latin typeface="Times New Roman" panose="02020603050405020304" pitchFamily="18" charset="0"/>
                  <a:cs typeface="Times New Roman" panose="02020603050405020304" pitchFamily="18" charset="0"/>
                </a:rPr>
                <a:t>CF</a:t>
              </a:r>
              <a:r>
                <a:rPr lang="en-US" altLang="zh-CN" sz="2400" baseline="-25000">
                  <a:solidFill>
                    <a:srgbClr val="0000CC"/>
                  </a:solidFill>
                  <a:latin typeface="Times New Roman" panose="02020603050405020304" pitchFamily="18" charset="0"/>
                  <a:cs typeface="Times New Roman" panose="02020603050405020304" pitchFamily="18" charset="0"/>
                </a:rPr>
                <a:t>2</a:t>
              </a:r>
            </a:p>
          </p:txBody>
        </p:sp>
        <p:sp>
          <p:nvSpPr>
            <p:cNvPr id="147539" name="Rectangle 18"/>
            <p:cNvSpPr>
              <a:spLocks noChangeArrowheads="1"/>
            </p:cNvSpPr>
            <p:nvPr/>
          </p:nvSpPr>
          <p:spPr bwMode="auto">
            <a:xfrm>
              <a:off x="1728" y="1152"/>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a:solidFill>
                    <a:srgbClr val="0000CC"/>
                  </a:solidFill>
                  <a:latin typeface="Times New Roman" panose="02020603050405020304" pitchFamily="18" charset="0"/>
                  <a:cs typeface="Times New Roman" panose="02020603050405020304" pitchFamily="18" charset="0"/>
                </a:rPr>
                <a:t>child</a:t>
              </a:r>
              <a:r>
                <a:rPr lang="en-US" altLang="zh-CN" sz="2400" baseline="-25000">
                  <a:solidFill>
                    <a:srgbClr val="0000CC"/>
                  </a:solidFill>
                  <a:latin typeface="Times New Roman" panose="02020603050405020304" pitchFamily="18" charset="0"/>
                  <a:cs typeface="Times New Roman" panose="02020603050405020304" pitchFamily="18" charset="0"/>
                </a:rPr>
                <a:t>2</a:t>
              </a:r>
            </a:p>
          </p:txBody>
        </p:sp>
        <p:sp>
          <p:nvSpPr>
            <p:cNvPr id="147540" name="Rectangle 19"/>
            <p:cNvSpPr>
              <a:spLocks noChangeArrowheads="1"/>
            </p:cNvSpPr>
            <p:nvPr/>
          </p:nvSpPr>
          <p:spPr bwMode="auto">
            <a:xfrm>
              <a:off x="3696" y="81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sz="2400">
                  <a:solidFill>
                    <a:srgbClr val="0000CC"/>
                  </a:solidFill>
                  <a:latin typeface="Times New Roman" panose="02020603050405020304" pitchFamily="18" charset="0"/>
                  <a:cs typeface="Times New Roman" panose="02020603050405020304" pitchFamily="18" charset="0"/>
                </a:rPr>
                <a:t>CF</a:t>
              </a:r>
              <a:r>
                <a:rPr lang="en-US" altLang="zh-CN" sz="2400" baseline="-25000">
                  <a:solidFill>
                    <a:srgbClr val="0000CC"/>
                  </a:solidFill>
                  <a:latin typeface="Times New Roman" panose="02020603050405020304" pitchFamily="18" charset="0"/>
                  <a:cs typeface="Times New Roman" panose="02020603050405020304" pitchFamily="18" charset="0"/>
                </a:rPr>
                <a:t>6</a:t>
              </a:r>
            </a:p>
          </p:txBody>
        </p:sp>
        <p:sp>
          <p:nvSpPr>
            <p:cNvPr id="147541" name="Rectangle 20"/>
            <p:cNvSpPr>
              <a:spLocks noChangeArrowheads="1"/>
            </p:cNvSpPr>
            <p:nvPr/>
          </p:nvSpPr>
          <p:spPr bwMode="auto">
            <a:xfrm>
              <a:off x="3696" y="1152"/>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a:solidFill>
                    <a:srgbClr val="0000CC"/>
                  </a:solidFill>
                  <a:latin typeface="Times New Roman" panose="02020603050405020304" pitchFamily="18" charset="0"/>
                  <a:cs typeface="Times New Roman" panose="02020603050405020304" pitchFamily="18" charset="0"/>
                </a:rPr>
                <a:t>child</a:t>
              </a:r>
              <a:r>
                <a:rPr lang="en-US" altLang="zh-CN" sz="2400" baseline="-25000">
                  <a:solidFill>
                    <a:srgbClr val="0000CC"/>
                  </a:solidFill>
                  <a:latin typeface="Times New Roman" panose="02020603050405020304" pitchFamily="18" charset="0"/>
                  <a:cs typeface="Times New Roman" panose="02020603050405020304" pitchFamily="18" charset="0"/>
                </a:rPr>
                <a:t>6</a:t>
              </a:r>
            </a:p>
          </p:txBody>
        </p:sp>
      </p:grpSp>
      <p:sp>
        <p:nvSpPr>
          <p:cNvPr id="147461" name="Line 21"/>
          <p:cNvSpPr>
            <a:spLocks noChangeShapeType="1"/>
          </p:cNvSpPr>
          <p:nvPr/>
        </p:nvSpPr>
        <p:spPr bwMode="auto">
          <a:xfrm>
            <a:off x="2557463" y="32766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462" name="Rectangle 22"/>
          <p:cNvSpPr>
            <a:spLocks noChangeArrowheads="1"/>
          </p:cNvSpPr>
          <p:nvPr/>
        </p:nvSpPr>
        <p:spPr bwMode="auto">
          <a:xfrm>
            <a:off x="920750" y="3282950"/>
            <a:ext cx="4787900" cy="901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147463" name="Line 23"/>
          <p:cNvSpPr>
            <a:spLocks noChangeShapeType="1"/>
          </p:cNvSpPr>
          <p:nvPr/>
        </p:nvSpPr>
        <p:spPr bwMode="auto">
          <a:xfrm>
            <a:off x="1736725" y="32766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464" name="Line 24"/>
          <p:cNvSpPr>
            <a:spLocks noChangeShapeType="1"/>
          </p:cNvSpPr>
          <p:nvPr/>
        </p:nvSpPr>
        <p:spPr bwMode="auto">
          <a:xfrm>
            <a:off x="4752975" y="32766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465" name="Line 25"/>
          <p:cNvSpPr>
            <a:spLocks noChangeShapeType="1"/>
          </p:cNvSpPr>
          <p:nvPr/>
        </p:nvSpPr>
        <p:spPr bwMode="auto">
          <a:xfrm>
            <a:off x="3384550" y="32766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466" name="Line 26"/>
          <p:cNvSpPr>
            <a:spLocks noChangeShapeType="1"/>
          </p:cNvSpPr>
          <p:nvPr/>
        </p:nvSpPr>
        <p:spPr bwMode="auto">
          <a:xfrm>
            <a:off x="914400" y="3733800"/>
            <a:ext cx="2743200" cy="0"/>
          </a:xfrm>
          <a:prstGeom prst="line">
            <a:avLst/>
          </a:prstGeom>
          <a:noFill/>
          <a:ln w="12700">
            <a:solidFill>
              <a:schemeClr val="tx1"/>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467" name="Line 27"/>
          <p:cNvSpPr>
            <a:spLocks noChangeShapeType="1"/>
          </p:cNvSpPr>
          <p:nvPr/>
        </p:nvSpPr>
        <p:spPr bwMode="auto">
          <a:xfrm>
            <a:off x="4495800" y="3733800"/>
            <a:ext cx="1219200" cy="0"/>
          </a:xfrm>
          <a:prstGeom prst="line">
            <a:avLst/>
          </a:prstGeom>
          <a:noFill/>
          <a:ln w="12700">
            <a:solidFill>
              <a:schemeClr val="tx1"/>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468" name="Rectangle 28"/>
          <p:cNvSpPr>
            <a:spLocks noChangeArrowheads="1"/>
          </p:cNvSpPr>
          <p:nvPr/>
        </p:nvSpPr>
        <p:spPr bwMode="auto">
          <a:xfrm>
            <a:off x="990600" y="3276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sz="2400">
                <a:solidFill>
                  <a:srgbClr val="0000CC"/>
                </a:solidFill>
                <a:latin typeface="Times New Roman" panose="02020603050405020304" pitchFamily="18" charset="0"/>
                <a:cs typeface="Times New Roman" panose="02020603050405020304" pitchFamily="18" charset="0"/>
              </a:rPr>
              <a:t>CF</a:t>
            </a:r>
            <a:r>
              <a:rPr lang="en-US" altLang="zh-CN" sz="2400" baseline="-25000">
                <a:solidFill>
                  <a:srgbClr val="0000CC"/>
                </a:solidFill>
                <a:latin typeface="Times New Roman" panose="02020603050405020304" pitchFamily="18" charset="0"/>
                <a:cs typeface="Times New Roman" panose="02020603050405020304" pitchFamily="18" charset="0"/>
              </a:rPr>
              <a:t>1</a:t>
            </a:r>
          </a:p>
        </p:txBody>
      </p:sp>
      <p:sp>
        <p:nvSpPr>
          <p:cNvPr id="147469" name="Rectangle 29"/>
          <p:cNvSpPr>
            <a:spLocks noChangeArrowheads="1"/>
          </p:cNvSpPr>
          <p:nvPr/>
        </p:nvSpPr>
        <p:spPr bwMode="auto">
          <a:xfrm>
            <a:off x="990600" y="38100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a:solidFill>
                  <a:srgbClr val="0000CC"/>
                </a:solidFill>
                <a:latin typeface="Times New Roman" panose="02020603050405020304" pitchFamily="18" charset="0"/>
                <a:cs typeface="Times New Roman" panose="02020603050405020304" pitchFamily="18" charset="0"/>
              </a:rPr>
              <a:t>child</a:t>
            </a:r>
            <a:r>
              <a:rPr lang="en-US" altLang="zh-CN" sz="2400" baseline="-25000">
                <a:solidFill>
                  <a:srgbClr val="0000CC"/>
                </a:solidFill>
                <a:latin typeface="Times New Roman" panose="02020603050405020304" pitchFamily="18" charset="0"/>
                <a:cs typeface="Times New Roman" panose="02020603050405020304" pitchFamily="18" charset="0"/>
              </a:rPr>
              <a:t>1</a:t>
            </a:r>
          </a:p>
        </p:txBody>
      </p:sp>
      <p:sp>
        <p:nvSpPr>
          <p:cNvPr id="147470" name="Rectangle 30"/>
          <p:cNvSpPr>
            <a:spLocks noChangeArrowheads="1"/>
          </p:cNvSpPr>
          <p:nvPr/>
        </p:nvSpPr>
        <p:spPr bwMode="auto">
          <a:xfrm>
            <a:off x="2590800" y="3276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sz="2400">
                <a:solidFill>
                  <a:srgbClr val="0000CC"/>
                </a:solidFill>
                <a:latin typeface="Times New Roman" panose="02020603050405020304" pitchFamily="18" charset="0"/>
                <a:cs typeface="Times New Roman" panose="02020603050405020304" pitchFamily="18" charset="0"/>
              </a:rPr>
              <a:t>CF</a:t>
            </a:r>
            <a:r>
              <a:rPr lang="en-US" altLang="zh-CN" sz="2400" baseline="-25000">
                <a:solidFill>
                  <a:srgbClr val="0000CC"/>
                </a:solidFill>
                <a:latin typeface="Times New Roman" panose="02020603050405020304" pitchFamily="18" charset="0"/>
                <a:cs typeface="Times New Roman" panose="02020603050405020304" pitchFamily="18" charset="0"/>
              </a:rPr>
              <a:t>3</a:t>
            </a:r>
          </a:p>
        </p:txBody>
      </p:sp>
      <p:sp>
        <p:nvSpPr>
          <p:cNvPr id="147471" name="Rectangle 31"/>
          <p:cNvSpPr>
            <a:spLocks noChangeArrowheads="1"/>
          </p:cNvSpPr>
          <p:nvPr/>
        </p:nvSpPr>
        <p:spPr bwMode="auto">
          <a:xfrm>
            <a:off x="2590800" y="38100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a:solidFill>
                  <a:srgbClr val="0000CC"/>
                </a:solidFill>
                <a:latin typeface="Times New Roman" panose="02020603050405020304" pitchFamily="18" charset="0"/>
                <a:cs typeface="Times New Roman" panose="02020603050405020304" pitchFamily="18" charset="0"/>
              </a:rPr>
              <a:t>child</a:t>
            </a:r>
            <a:r>
              <a:rPr lang="en-US" altLang="zh-CN" sz="2400" baseline="-25000">
                <a:solidFill>
                  <a:srgbClr val="0000CC"/>
                </a:solidFill>
                <a:latin typeface="Times New Roman" panose="02020603050405020304" pitchFamily="18" charset="0"/>
                <a:cs typeface="Times New Roman" panose="02020603050405020304" pitchFamily="18" charset="0"/>
              </a:rPr>
              <a:t>3</a:t>
            </a:r>
          </a:p>
        </p:txBody>
      </p:sp>
      <p:sp>
        <p:nvSpPr>
          <p:cNvPr id="147472" name="Rectangle 32"/>
          <p:cNvSpPr>
            <a:spLocks noChangeArrowheads="1"/>
          </p:cNvSpPr>
          <p:nvPr/>
        </p:nvSpPr>
        <p:spPr bwMode="auto">
          <a:xfrm>
            <a:off x="1828800" y="3276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sz="2400">
                <a:solidFill>
                  <a:srgbClr val="0000CC"/>
                </a:solidFill>
                <a:latin typeface="Times New Roman" panose="02020603050405020304" pitchFamily="18" charset="0"/>
                <a:cs typeface="Times New Roman" panose="02020603050405020304" pitchFamily="18" charset="0"/>
              </a:rPr>
              <a:t>CF</a:t>
            </a:r>
            <a:r>
              <a:rPr lang="en-US" altLang="zh-CN" sz="2400" baseline="-25000">
                <a:solidFill>
                  <a:srgbClr val="0000CC"/>
                </a:solidFill>
                <a:latin typeface="Times New Roman" panose="02020603050405020304" pitchFamily="18" charset="0"/>
                <a:cs typeface="Times New Roman" panose="02020603050405020304" pitchFamily="18" charset="0"/>
              </a:rPr>
              <a:t>2</a:t>
            </a:r>
          </a:p>
        </p:txBody>
      </p:sp>
      <p:sp>
        <p:nvSpPr>
          <p:cNvPr id="147473" name="Rectangle 33"/>
          <p:cNvSpPr>
            <a:spLocks noChangeArrowheads="1"/>
          </p:cNvSpPr>
          <p:nvPr/>
        </p:nvSpPr>
        <p:spPr bwMode="auto">
          <a:xfrm>
            <a:off x="1828800" y="38100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a:solidFill>
                  <a:srgbClr val="0000CC"/>
                </a:solidFill>
                <a:latin typeface="Times New Roman" panose="02020603050405020304" pitchFamily="18" charset="0"/>
                <a:cs typeface="Times New Roman" panose="02020603050405020304" pitchFamily="18" charset="0"/>
              </a:rPr>
              <a:t>child</a:t>
            </a:r>
            <a:r>
              <a:rPr lang="en-US" altLang="zh-CN" sz="2400" baseline="-25000">
                <a:solidFill>
                  <a:srgbClr val="0000CC"/>
                </a:solidFill>
                <a:latin typeface="Times New Roman" panose="02020603050405020304" pitchFamily="18" charset="0"/>
                <a:cs typeface="Times New Roman" panose="02020603050405020304" pitchFamily="18" charset="0"/>
              </a:rPr>
              <a:t>2</a:t>
            </a:r>
          </a:p>
        </p:txBody>
      </p:sp>
      <p:sp>
        <p:nvSpPr>
          <p:cNvPr id="147474" name="Rectangle 34"/>
          <p:cNvSpPr>
            <a:spLocks noChangeArrowheads="1"/>
          </p:cNvSpPr>
          <p:nvPr/>
        </p:nvSpPr>
        <p:spPr bwMode="auto">
          <a:xfrm>
            <a:off x="4953000" y="3276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sz="2400">
                <a:solidFill>
                  <a:srgbClr val="0000CC"/>
                </a:solidFill>
                <a:latin typeface="Times New Roman" panose="02020603050405020304" pitchFamily="18" charset="0"/>
                <a:cs typeface="Times New Roman" panose="02020603050405020304" pitchFamily="18" charset="0"/>
              </a:rPr>
              <a:t>CF</a:t>
            </a:r>
            <a:r>
              <a:rPr lang="en-US" altLang="zh-CN" sz="2400" baseline="-25000">
                <a:solidFill>
                  <a:srgbClr val="0000CC"/>
                </a:solidFill>
                <a:latin typeface="Times New Roman" panose="02020603050405020304" pitchFamily="18" charset="0"/>
                <a:cs typeface="Times New Roman" panose="02020603050405020304" pitchFamily="18" charset="0"/>
              </a:rPr>
              <a:t>5</a:t>
            </a:r>
          </a:p>
        </p:txBody>
      </p:sp>
      <p:sp>
        <p:nvSpPr>
          <p:cNvPr id="147475" name="Rectangle 35"/>
          <p:cNvSpPr>
            <a:spLocks noChangeArrowheads="1"/>
          </p:cNvSpPr>
          <p:nvPr/>
        </p:nvSpPr>
        <p:spPr bwMode="auto">
          <a:xfrm>
            <a:off x="4953000" y="38100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a:solidFill>
                  <a:srgbClr val="0000CC"/>
                </a:solidFill>
                <a:latin typeface="Times New Roman" panose="02020603050405020304" pitchFamily="18" charset="0"/>
                <a:cs typeface="Times New Roman" panose="02020603050405020304" pitchFamily="18" charset="0"/>
              </a:rPr>
              <a:t>child</a:t>
            </a:r>
            <a:r>
              <a:rPr lang="en-US" altLang="zh-CN" sz="2400" baseline="-25000">
                <a:solidFill>
                  <a:srgbClr val="0000CC"/>
                </a:solidFill>
                <a:latin typeface="Times New Roman" panose="02020603050405020304" pitchFamily="18" charset="0"/>
                <a:cs typeface="Times New Roman" panose="02020603050405020304" pitchFamily="18" charset="0"/>
              </a:rPr>
              <a:t>5</a:t>
            </a:r>
          </a:p>
        </p:txBody>
      </p:sp>
      <p:sp>
        <p:nvSpPr>
          <p:cNvPr id="147476" name="Line 36"/>
          <p:cNvSpPr>
            <a:spLocks noChangeShapeType="1"/>
          </p:cNvSpPr>
          <p:nvPr/>
        </p:nvSpPr>
        <p:spPr bwMode="auto">
          <a:xfrm flipH="1">
            <a:off x="1295400" y="2209800"/>
            <a:ext cx="990600" cy="10668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477" name="Line 37"/>
          <p:cNvSpPr>
            <a:spLocks noChangeShapeType="1"/>
          </p:cNvSpPr>
          <p:nvPr/>
        </p:nvSpPr>
        <p:spPr bwMode="auto">
          <a:xfrm>
            <a:off x="3048000" y="2209800"/>
            <a:ext cx="4191000" cy="990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478" name="Line 38"/>
          <p:cNvSpPr>
            <a:spLocks noChangeShapeType="1"/>
          </p:cNvSpPr>
          <p:nvPr/>
        </p:nvSpPr>
        <p:spPr bwMode="auto">
          <a:xfrm>
            <a:off x="3733800" y="2209800"/>
            <a:ext cx="5029200" cy="990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479" name="Rectangle 39"/>
          <p:cNvSpPr>
            <a:spLocks noChangeArrowheads="1"/>
          </p:cNvSpPr>
          <p:nvPr/>
        </p:nvSpPr>
        <p:spPr bwMode="auto">
          <a:xfrm>
            <a:off x="311150" y="5035550"/>
            <a:ext cx="3797300"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147480" name="Rectangle 40"/>
          <p:cNvSpPr>
            <a:spLocks noChangeArrowheads="1"/>
          </p:cNvSpPr>
          <p:nvPr/>
        </p:nvSpPr>
        <p:spPr bwMode="auto">
          <a:xfrm>
            <a:off x="990600" y="51054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sz="2400">
                <a:solidFill>
                  <a:srgbClr val="0000CC"/>
                </a:solidFill>
                <a:latin typeface="Times New Roman" panose="02020603050405020304" pitchFamily="18" charset="0"/>
                <a:cs typeface="Times New Roman" panose="02020603050405020304" pitchFamily="18" charset="0"/>
              </a:rPr>
              <a:t>CF</a:t>
            </a:r>
            <a:r>
              <a:rPr lang="en-US" altLang="zh-CN" sz="2400" baseline="-25000">
                <a:solidFill>
                  <a:srgbClr val="0000CC"/>
                </a:solidFill>
                <a:latin typeface="Times New Roman" panose="02020603050405020304" pitchFamily="18" charset="0"/>
                <a:cs typeface="Times New Roman" panose="02020603050405020304" pitchFamily="18" charset="0"/>
              </a:rPr>
              <a:t>1</a:t>
            </a:r>
          </a:p>
        </p:txBody>
      </p:sp>
      <p:sp>
        <p:nvSpPr>
          <p:cNvPr id="147481" name="Line 41"/>
          <p:cNvSpPr>
            <a:spLocks noChangeShapeType="1"/>
          </p:cNvSpPr>
          <p:nvPr/>
        </p:nvSpPr>
        <p:spPr bwMode="auto">
          <a:xfrm>
            <a:off x="9906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482" name="Rectangle 42"/>
          <p:cNvSpPr>
            <a:spLocks noChangeArrowheads="1"/>
          </p:cNvSpPr>
          <p:nvPr/>
        </p:nvSpPr>
        <p:spPr bwMode="auto">
          <a:xfrm>
            <a:off x="1600200" y="51054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sz="2400">
                <a:solidFill>
                  <a:srgbClr val="0000CC"/>
                </a:solidFill>
                <a:latin typeface="Times New Roman" panose="02020603050405020304" pitchFamily="18" charset="0"/>
                <a:cs typeface="Times New Roman" panose="02020603050405020304" pitchFamily="18" charset="0"/>
              </a:rPr>
              <a:t>CF</a:t>
            </a:r>
            <a:r>
              <a:rPr lang="en-US" altLang="zh-CN" sz="2400" baseline="-25000">
                <a:solidFill>
                  <a:srgbClr val="0000CC"/>
                </a:solidFill>
                <a:latin typeface="Times New Roman" panose="02020603050405020304" pitchFamily="18" charset="0"/>
                <a:cs typeface="Times New Roman" panose="02020603050405020304" pitchFamily="18" charset="0"/>
              </a:rPr>
              <a:t>2</a:t>
            </a:r>
          </a:p>
        </p:txBody>
      </p:sp>
      <p:sp>
        <p:nvSpPr>
          <p:cNvPr id="147483" name="Line 43"/>
          <p:cNvSpPr>
            <a:spLocks noChangeShapeType="1"/>
          </p:cNvSpPr>
          <p:nvPr/>
        </p:nvSpPr>
        <p:spPr bwMode="auto">
          <a:xfrm>
            <a:off x="16002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484" name="Rectangle 44"/>
          <p:cNvSpPr>
            <a:spLocks noChangeArrowheads="1"/>
          </p:cNvSpPr>
          <p:nvPr/>
        </p:nvSpPr>
        <p:spPr bwMode="auto">
          <a:xfrm>
            <a:off x="2819400" y="51054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sz="2400">
                <a:solidFill>
                  <a:srgbClr val="0000CC"/>
                </a:solidFill>
                <a:latin typeface="Times New Roman" panose="02020603050405020304" pitchFamily="18" charset="0"/>
                <a:cs typeface="Times New Roman" panose="02020603050405020304" pitchFamily="18" charset="0"/>
              </a:rPr>
              <a:t>CF</a:t>
            </a:r>
            <a:r>
              <a:rPr lang="en-US" altLang="zh-CN" sz="2400" baseline="-25000">
                <a:solidFill>
                  <a:srgbClr val="0000CC"/>
                </a:solidFill>
                <a:latin typeface="Times New Roman" panose="02020603050405020304" pitchFamily="18" charset="0"/>
                <a:cs typeface="Times New Roman" panose="02020603050405020304" pitchFamily="18" charset="0"/>
              </a:rPr>
              <a:t>6</a:t>
            </a:r>
          </a:p>
        </p:txBody>
      </p:sp>
      <p:sp>
        <p:nvSpPr>
          <p:cNvPr id="147485" name="Line 45"/>
          <p:cNvSpPr>
            <a:spLocks noChangeShapeType="1"/>
          </p:cNvSpPr>
          <p:nvPr/>
        </p:nvSpPr>
        <p:spPr bwMode="auto">
          <a:xfrm>
            <a:off x="28194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486" name="Line 46"/>
          <p:cNvSpPr>
            <a:spLocks noChangeShapeType="1"/>
          </p:cNvSpPr>
          <p:nvPr/>
        </p:nvSpPr>
        <p:spPr bwMode="auto">
          <a:xfrm>
            <a:off x="22098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487" name="Line 47"/>
          <p:cNvSpPr>
            <a:spLocks noChangeShapeType="1"/>
          </p:cNvSpPr>
          <p:nvPr/>
        </p:nvSpPr>
        <p:spPr bwMode="auto">
          <a:xfrm>
            <a:off x="34290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488" name="Line 48"/>
          <p:cNvSpPr>
            <a:spLocks noChangeShapeType="1"/>
          </p:cNvSpPr>
          <p:nvPr/>
        </p:nvSpPr>
        <p:spPr bwMode="auto">
          <a:xfrm>
            <a:off x="2362200" y="5334000"/>
            <a:ext cx="3048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489" name="Rectangle 49"/>
          <p:cNvSpPr>
            <a:spLocks noChangeArrowheads="1"/>
          </p:cNvSpPr>
          <p:nvPr/>
        </p:nvSpPr>
        <p:spPr bwMode="auto">
          <a:xfrm>
            <a:off x="381000" y="51054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sz="2000">
                <a:solidFill>
                  <a:srgbClr val="0000CC"/>
                </a:solidFill>
                <a:latin typeface="Times New Roman" panose="02020603050405020304" pitchFamily="18" charset="0"/>
                <a:cs typeface="Times New Roman" panose="02020603050405020304" pitchFamily="18" charset="0"/>
              </a:rPr>
              <a:t>prev</a:t>
            </a:r>
          </a:p>
        </p:txBody>
      </p:sp>
      <p:sp>
        <p:nvSpPr>
          <p:cNvPr id="147490" name="Rectangle 50"/>
          <p:cNvSpPr>
            <a:spLocks noChangeArrowheads="1"/>
          </p:cNvSpPr>
          <p:nvPr/>
        </p:nvSpPr>
        <p:spPr bwMode="auto">
          <a:xfrm>
            <a:off x="3429000" y="51054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sz="2000">
                <a:solidFill>
                  <a:srgbClr val="0000CC"/>
                </a:solidFill>
                <a:latin typeface="Times New Roman" panose="02020603050405020304" pitchFamily="18" charset="0"/>
                <a:cs typeface="Times New Roman" panose="02020603050405020304" pitchFamily="18" charset="0"/>
              </a:rPr>
              <a:t>next</a:t>
            </a:r>
          </a:p>
        </p:txBody>
      </p:sp>
      <p:sp>
        <p:nvSpPr>
          <p:cNvPr id="147491" name="Line 51"/>
          <p:cNvSpPr>
            <a:spLocks noChangeShapeType="1"/>
          </p:cNvSpPr>
          <p:nvPr/>
        </p:nvSpPr>
        <p:spPr bwMode="auto">
          <a:xfrm flipH="1">
            <a:off x="914400" y="4191000"/>
            <a:ext cx="381000" cy="8382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492" name="Rectangle 52"/>
          <p:cNvSpPr>
            <a:spLocks noChangeArrowheads="1"/>
          </p:cNvSpPr>
          <p:nvPr/>
        </p:nvSpPr>
        <p:spPr bwMode="auto">
          <a:xfrm>
            <a:off x="4730750" y="5035550"/>
            <a:ext cx="3797300"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147493" name="Rectangle 53"/>
          <p:cNvSpPr>
            <a:spLocks noChangeArrowheads="1"/>
          </p:cNvSpPr>
          <p:nvPr/>
        </p:nvSpPr>
        <p:spPr bwMode="auto">
          <a:xfrm>
            <a:off x="5410200" y="51054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sz="2400">
                <a:solidFill>
                  <a:srgbClr val="0000CC"/>
                </a:solidFill>
                <a:latin typeface="Times New Roman" panose="02020603050405020304" pitchFamily="18" charset="0"/>
                <a:cs typeface="Times New Roman" panose="02020603050405020304" pitchFamily="18" charset="0"/>
              </a:rPr>
              <a:t>CF</a:t>
            </a:r>
            <a:r>
              <a:rPr lang="en-US" altLang="zh-CN" sz="2400" baseline="-25000">
                <a:solidFill>
                  <a:srgbClr val="0000CC"/>
                </a:solidFill>
                <a:latin typeface="Times New Roman" panose="02020603050405020304" pitchFamily="18" charset="0"/>
                <a:cs typeface="Times New Roman" panose="02020603050405020304" pitchFamily="18" charset="0"/>
              </a:rPr>
              <a:t>1</a:t>
            </a:r>
          </a:p>
        </p:txBody>
      </p:sp>
      <p:sp>
        <p:nvSpPr>
          <p:cNvPr id="147494" name="Line 54"/>
          <p:cNvSpPr>
            <a:spLocks noChangeShapeType="1"/>
          </p:cNvSpPr>
          <p:nvPr/>
        </p:nvSpPr>
        <p:spPr bwMode="auto">
          <a:xfrm>
            <a:off x="54102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495" name="Rectangle 55"/>
          <p:cNvSpPr>
            <a:spLocks noChangeArrowheads="1"/>
          </p:cNvSpPr>
          <p:nvPr/>
        </p:nvSpPr>
        <p:spPr bwMode="auto">
          <a:xfrm>
            <a:off x="6019800" y="51054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sz="2400">
                <a:solidFill>
                  <a:srgbClr val="0000CC"/>
                </a:solidFill>
                <a:latin typeface="Times New Roman" panose="02020603050405020304" pitchFamily="18" charset="0"/>
                <a:cs typeface="Times New Roman" panose="02020603050405020304" pitchFamily="18" charset="0"/>
              </a:rPr>
              <a:t>CF</a:t>
            </a:r>
            <a:r>
              <a:rPr lang="en-US" altLang="zh-CN" sz="2400" baseline="-25000">
                <a:solidFill>
                  <a:srgbClr val="0000CC"/>
                </a:solidFill>
                <a:latin typeface="Times New Roman" panose="02020603050405020304" pitchFamily="18" charset="0"/>
                <a:cs typeface="Times New Roman" panose="02020603050405020304" pitchFamily="18" charset="0"/>
              </a:rPr>
              <a:t>2</a:t>
            </a:r>
          </a:p>
        </p:txBody>
      </p:sp>
      <p:sp>
        <p:nvSpPr>
          <p:cNvPr id="147496" name="Line 56"/>
          <p:cNvSpPr>
            <a:spLocks noChangeShapeType="1"/>
          </p:cNvSpPr>
          <p:nvPr/>
        </p:nvSpPr>
        <p:spPr bwMode="auto">
          <a:xfrm>
            <a:off x="60198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497" name="Rectangle 57"/>
          <p:cNvSpPr>
            <a:spLocks noChangeArrowheads="1"/>
          </p:cNvSpPr>
          <p:nvPr/>
        </p:nvSpPr>
        <p:spPr bwMode="auto">
          <a:xfrm>
            <a:off x="7239000" y="51054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sz="2400">
                <a:solidFill>
                  <a:srgbClr val="0000CC"/>
                </a:solidFill>
                <a:latin typeface="Times New Roman" panose="02020603050405020304" pitchFamily="18" charset="0"/>
                <a:cs typeface="Times New Roman" panose="02020603050405020304" pitchFamily="18" charset="0"/>
              </a:rPr>
              <a:t>CF</a:t>
            </a:r>
            <a:r>
              <a:rPr lang="en-US" altLang="zh-CN" sz="2400" baseline="-25000">
                <a:solidFill>
                  <a:srgbClr val="0000CC"/>
                </a:solidFill>
                <a:latin typeface="Times New Roman" panose="02020603050405020304" pitchFamily="18" charset="0"/>
                <a:cs typeface="Times New Roman" panose="02020603050405020304" pitchFamily="18" charset="0"/>
              </a:rPr>
              <a:t>4</a:t>
            </a:r>
          </a:p>
        </p:txBody>
      </p:sp>
      <p:sp>
        <p:nvSpPr>
          <p:cNvPr id="147498" name="Line 58"/>
          <p:cNvSpPr>
            <a:spLocks noChangeShapeType="1"/>
          </p:cNvSpPr>
          <p:nvPr/>
        </p:nvSpPr>
        <p:spPr bwMode="auto">
          <a:xfrm>
            <a:off x="72390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499" name="Line 59"/>
          <p:cNvSpPr>
            <a:spLocks noChangeShapeType="1"/>
          </p:cNvSpPr>
          <p:nvPr/>
        </p:nvSpPr>
        <p:spPr bwMode="auto">
          <a:xfrm>
            <a:off x="66294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500" name="Line 60"/>
          <p:cNvSpPr>
            <a:spLocks noChangeShapeType="1"/>
          </p:cNvSpPr>
          <p:nvPr/>
        </p:nvSpPr>
        <p:spPr bwMode="auto">
          <a:xfrm>
            <a:off x="78486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501" name="Line 61"/>
          <p:cNvSpPr>
            <a:spLocks noChangeShapeType="1"/>
          </p:cNvSpPr>
          <p:nvPr/>
        </p:nvSpPr>
        <p:spPr bwMode="auto">
          <a:xfrm>
            <a:off x="6781800" y="5334000"/>
            <a:ext cx="3048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502" name="Rectangle 62"/>
          <p:cNvSpPr>
            <a:spLocks noChangeArrowheads="1"/>
          </p:cNvSpPr>
          <p:nvPr/>
        </p:nvSpPr>
        <p:spPr bwMode="auto">
          <a:xfrm>
            <a:off x="4800600" y="51054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sz="2000">
                <a:solidFill>
                  <a:srgbClr val="0000CC"/>
                </a:solidFill>
                <a:latin typeface="Times New Roman" panose="02020603050405020304" pitchFamily="18" charset="0"/>
                <a:cs typeface="Times New Roman" panose="02020603050405020304" pitchFamily="18" charset="0"/>
              </a:rPr>
              <a:t>prev</a:t>
            </a:r>
          </a:p>
        </p:txBody>
      </p:sp>
      <p:sp>
        <p:nvSpPr>
          <p:cNvPr id="147503" name="Rectangle 63"/>
          <p:cNvSpPr>
            <a:spLocks noChangeArrowheads="1"/>
          </p:cNvSpPr>
          <p:nvPr/>
        </p:nvSpPr>
        <p:spPr bwMode="auto">
          <a:xfrm>
            <a:off x="7848600" y="51054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sz="2000">
                <a:solidFill>
                  <a:srgbClr val="0000CC"/>
                </a:solidFill>
                <a:latin typeface="Times New Roman" panose="02020603050405020304" pitchFamily="18" charset="0"/>
                <a:cs typeface="Times New Roman" panose="02020603050405020304" pitchFamily="18" charset="0"/>
              </a:rPr>
              <a:t>next</a:t>
            </a:r>
          </a:p>
        </p:txBody>
      </p:sp>
      <p:sp>
        <p:nvSpPr>
          <p:cNvPr id="147504" name="Line 64"/>
          <p:cNvSpPr>
            <a:spLocks noChangeShapeType="1"/>
          </p:cNvSpPr>
          <p:nvPr/>
        </p:nvSpPr>
        <p:spPr bwMode="auto">
          <a:xfrm>
            <a:off x="2133600" y="4191000"/>
            <a:ext cx="4800600" cy="8382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505" name="Line 65"/>
          <p:cNvSpPr>
            <a:spLocks noChangeShapeType="1"/>
          </p:cNvSpPr>
          <p:nvPr/>
        </p:nvSpPr>
        <p:spPr bwMode="auto">
          <a:xfrm flipH="1">
            <a:off x="4114800" y="5181600"/>
            <a:ext cx="6096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506" name="Line 66"/>
          <p:cNvSpPr>
            <a:spLocks noChangeShapeType="1"/>
          </p:cNvSpPr>
          <p:nvPr/>
        </p:nvSpPr>
        <p:spPr bwMode="auto">
          <a:xfrm>
            <a:off x="4114800" y="5486400"/>
            <a:ext cx="6096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507" name="Line 67"/>
          <p:cNvSpPr>
            <a:spLocks noChangeShapeType="1"/>
          </p:cNvSpPr>
          <p:nvPr/>
        </p:nvSpPr>
        <p:spPr bwMode="auto">
          <a:xfrm>
            <a:off x="8534400" y="5562600"/>
            <a:ext cx="3810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508" name="Line 68"/>
          <p:cNvSpPr>
            <a:spLocks noChangeShapeType="1"/>
          </p:cNvSpPr>
          <p:nvPr/>
        </p:nvSpPr>
        <p:spPr bwMode="auto">
          <a:xfrm flipH="1">
            <a:off x="8534400" y="5334000"/>
            <a:ext cx="3810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509" name="Line 70"/>
          <p:cNvSpPr>
            <a:spLocks noChangeShapeType="1"/>
          </p:cNvSpPr>
          <p:nvPr/>
        </p:nvSpPr>
        <p:spPr bwMode="auto">
          <a:xfrm>
            <a:off x="3962400" y="3733800"/>
            <a:ext cx="3048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510" name="Line 71"/>
          <p:cNvSpPr>
            <a:spLocks noChangeShapeType="1"/>
          </p:cNvSpPr>
          <p:nvPr/>
        </p:nvSpPr>
        <p:spPr bwMode="auto">
          <a:xfrm>
            <a:off x="4876800" y="1752600"/>
            <a:ext cx="3048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511" name="Line 72"/>
          <p:cNvSpPr>
            <a:spLocks noChangeShapeType="1"/>
          </p:cNvSpPr>
          <p:nvPr/>
        </p:nvSpPr>
        <p:spPr bwMode="auto">
          <a:xfrm>
            <a:off x="7391400" y="3733800"/>
            <a:ext cx="8382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512" name="Rectangle 73"/>
          <p:cNvSpPr>
            <a:spLocks noChangeArrowheads="1"/>
          </p:cNvSpPr>
          <p:nvPr/>
        </p:nvSpPr>
        <p:spPr bwMode="auto">
          <a:xfrm>
            <a:off x="3733800" y="7620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sz="2400">
                <a:solidFill>
                  <a:srgbClr val="0000CC"/>
                </a:solidFill>
                <a:latin typeface="Times New Roman" panose="02020603050405020304" pitchFamily="18" charset="0"/>
                <a:cs typeface="Times New Roman" panose="02020603050405020304" pitchFamily="18" charset="0"/>
              </a:rPr>
              <a:t>Root</a:t>
            </a:r>
          </a:p>
        </p:txBody>
      </p:sp>
      <p:sp>
        <p:nvSpPr>
          <p:cNvPr id="147513" name="Rectangle 74"/>
          <p:cNvSpPr>
            <a:spLocks noChangeArrowheads="1"/>
          </p:cNvSpPr>
          <p:nvPr/>
        </p:nvSpPr>
        <p:spPr bwMode="auto">
          <a:xfrm>
            <a:off x="2438400" y="28194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sz="2400">
                <a:solidFill>
                  <a:srgbClr val="0000CC"/>
                </a:solidFill>
                <a:latin typeface="Times New Roman" panose="02020603050405020304" pitchFamily="18" charset="0"/>
                <a:cs typeface="Times New Roman" panose="02020603050405020304" pitchFamily="18" charset="0"/>
              </a:rPr>
              <a:t>Non-leaf node</a:t>
            </a:r>
          </a:p>
        </p:txBody>
      </p:sp>
      <p:sp>
        <p:nvSpPr>
          <p:cNvPr id="147514" name="Rectangle 75"/>
          <p:cNvSpPr>
            <a:spLocks noChangeArrowheads="1"/>
          </p:cNvSpPr>
          <p:nvPr/>
        </p:nvSpPr>
        <p:spPr bwMode="auto">
          <a:xfrm>
            <a:off x="2362200" y="45720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sz="2400">
                <a:solidFill>
                  <a:srgbClr val="0000CC"/>
                </a:solidFill>
                <a:latin typeface="Times New Roman" panose="02020603050405020304" pitchFamily="18" charset="0"/>
                <a:cs typeface="Times New Roman" panose="02020603050405020304" pitchFamily="18" charset="0"/>
              </a:rPr>
              <a:t>Leaf node</a:t>
            </a:r>
          </a:p>
        </p:txBody>
      </p:sp>
      <p:sp>
        <p:nvSpPr>
          <p:cNvPr id="147515" name="Rectangle 76"/>
          <p:cNvSpPr>
            <a:spLocks noChangeArrowheads="1"/>
          </p:cNvSpPr>
          <p:nvPr/>
        </p:nvSpPr>
        <p:spPr bwMode="auto">
          <a:xfrm>
            <a:off x="7010400" y="45720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sz="2400">
                <a:solidFill>
                  <a:srgbClr val="0000CC"/>
                </a:solidFill>
                <a:latin typeface="Times New Roman" panose="02020603050405020304" pitchFamily="18" charset="0"/>
                <a:cs typeface="Times New Roman" panose="02020603050405020304" pitchFamily="18" charset="0"/>
              </a:rPr>
              <a:t>Leaf node</a:t>
            </a:r>
          </a:p>
        </p:txBody>
      </p:sp>
      <p:grpSp>
        <p:nvGrpSpPr>
          <p:cNvPr id="147516" name="Group 77"/>
          <p:cNvGrpSpPr>
            <a:grpSpLocks/>
          </p:cNvGrpSpPr>
          <p:nvPr/>
        </p:nvGrpSpPr>
        <p:grpSpPr bwMode="auto">
          <a:xfrm>
            <a:off x="920750" y="5949950"/>
            <a:ext cx="749300" cy="749300"/>
            <a:chOff x="580" y="3748"/>
            <a:chExt cx="472" cy="472"/>
          </a:xfrm>
        </p:grpSpPr>
        <p:sp>
          <p:nvSpPr>
            <p:cNvPr id="147519" name="Oval 78"/>
            <p:cNvSpPr>
              <a:spLocks noChangeArrowheads="1"/>
            </p:cNvSpPr>
            <p:nvPr/>
          </p:nvSpPr>
          <p:spPr bwMode="auto">
            <a:xfrm>
              <a:off x="724" y="3892"/>
              <a:ext cx="40" cy="40"/>
            </a:xfrm>
            <a:prstGeom prst="ellipse">
              <a:avLst/>
            </a:prstGeom>
            <a:solidFill>
              <a:srgbClr val="CC3300"/>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147520" name="Oval 79"/>
            <p:cNvSpPr>
              <a:spLocks noChangeArrowheads="1"/>
            </p:cNvSpPr>
            <p:nvPr/>
          </p:nvSpPr>
          <p:spPr bwMode="auto">
            <a:xfrm>
              <a:off x="820" y="3988"/>
              <a:ext cx="40" cy="40"/>
            </a:xfrm>
            <a:prstGeom prst="ellipse">
              <a:avLst/>
            </a:prstGeom>
            <a:solidFill>
              <a:srgbClr val="CC3300"/>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147521" name="Oval 80"/>
            <p:cNvSpPr>
              <a:spLocks noChangeArrowheads="1"/>
            </p:cNvSpPr>
            <p:nvPr/>
          </p:nvSpPr>
          <p:spPr bwMode="auto">
            <a:xfrm>
              <a:off x="820" y="3892"/>
              <a:ext cx="40" cy="40"/>
            </a:xfrm>
            <a:prstGeom prst="ellipse">
              <a:avLst/>
            </a:prstGeom>
            <a:solidFill>
              <a:srgbClr val="CC3300"/>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147522" name="Oval 81"/>
            <p:cNvSpPr>
              <a:spLocks noChangeArrowheads="1"/>
            </p:cNvSpPr>
            <p:nvPr/>
          </p:nvSpPr>
          <p:spPr bwMode="auto">
            <a:xfrm>
              <a:off x="676" y="4084"/>
              <a:ext cx="40" cy="40"/>
            </a:xfrm>
            <a:prstGeom prst="ellipse">
              <a:avLst/>
            </a:prstGeom>
            <a:solidFill>
              <a:srgbClr val="CC3300"/>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147523" name="Oval 82"/>
            <p:cNvSpPr>
              <a:spLocks noChangeArrowheads="1"/>
            </p:cNvSpPr>
            <p:nvPr/>
          </p:nvSpPr>
          <p:spPr bwMode="auto">
            <a:xfrm>
              <a:off x="676" y="3988"/>
              <a:ext cx="40" cy="40"/>
            </a:xfrm>
            <a:prstGeom prst="ellipse">
              <a:avLst/>
            </a:prstGeom>
            <a:solidFill>
              <a:srgbClr val="CC3300"/>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147524" name="Oval 83"/>
            <p:cNvSpPr>
              <a:spLocks noChangeArrowheads="1"/>
            </p:cNvSpPr>
            <p:nvPr/>
          </p:nvSpPr>
          <p:spPr bwMode="auto">
            <a:xfrm>
              <a:off x="772" y="4036"/>
              <a:ext cx="40" cy="40"/>
            </a:xfrm>
            <a:prstGeom prst="ellipse">
              <a:avLst/>
            </a:prstGeom>
            <a:solidFill>
              <a:srgbClr val="CC3300"/>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147525" name="Oval 84"/>
            <p:cNvSpPr>
              <a:spLocks noChangeArrowheads="1"/>
            </p:cNvSpPr>
            <p:nvPr/>
          </p:nvSpPr>
          <p:spPr bwMode="auto">
            <a:xfrm>
              <a:off x="916" y="4084"/>
              <a:ext cx="40" cy="40"/>
            </a:xfrm>
            <a:prstGeom prst="ellipse">
              <a:avLst/>
            </a:prstGeom>
            <a:solidFill>
              <a:srgbClr val="CC3300"/>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147526" name="Oval 85"/>
            <p:cNvSpPr>
              <a:spLocks noChangeArrowheads="1"/>
            </p:cNvSpPr>
            <p:nvPr/>
          </p:nvSpPr>
          <p:spPr bwMode="auto">
            <a:xfrm>
              <a:off x="580" y="3748"/>
              <a:ext cx="472" cy="47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grpSp>
      <p:sp>
        <p:nvSpPr>
          <p:cNvPr id="147517" name="Line 86"/>
          <p:cNvSpPr>
            <a:spLocks noChangeShapeType="1"/>
          </p:cNvSpPr>
          <p:nvPr/>
        </p:nvSpPr>
        <p:spPr bwMode="auto">
          <a:xfrm>
            <a:off x="1295400" y="5715000"/>
            <a:ext cx="0" cy="152400"/>
          </a:xfrm>
          <a:prstGeom prst="line">
            <a:avLst/>
          </a:prstGeom>
          <a:noFill/>
          <a:ln w="38100" cmpd="dbl">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518" name="Rectangle 87"/>
          <p:cNvSpPr>
            <a:spLocks noChangeArrowheads="1"/>
          </p:cNvSpPr>
          <p:nvPr/>
        </p:nvSpPr>
        <p:spPr bwMode="auto">
          <a:xfrm>
            <a:off x="304800" y="1371600"/>
            <a:ext cx="10668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zh-CN" sz="2400">
                <a:solidFill>
                  <a:srgbClr val="0000CC"/>
                </a:solidFill>
                <a:latin typeface="Times New Roman" panose="02020603050405020304" pitchFamily="18" charset="0"/>
                <a:cs typeface="Times New Roman" panose="02020603050405020304" pitchFamily="18" charset="0"/>
              </a:rPr>
              <a:t>B = 7</a:t>
            </a:r>
          </a:p>
          <a:p>
            <a:pPr>
              <a:spcBef>
                <a:spcPct val="50000"/>
              </a:spcBef>
            </a:pPr>
            <a:endParaRPr lang="en-US" altLang="zh-CN" sz="2400">
              <a:solidFill>
                <a:srgbClr val="0000CC"/>
              </a:solidFill>
              <a:latin typeface="Times New Roman" panose="02020603050405020304" pitchFamily="18" charset="0"/>
              <a:cs typeface="Times New Roman" panose="02020603050405020304" pitchFamily="18" charset="0"/>
            </a:endParaRPr>
          </a:p>
        </p:txBody>
      </p:sp>
    </p:spTree>
  </p:cSld>
  <p:clrMapOvr>
    <a:masterClrMapping/>
  </p:clrMapOvr>
  <p:transition spd="med">
    <p:random/>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1763688" y="188640"/>
            <a:ext cx="5681612" cy="724942"/>
          </a:xfrm>
        </p:spPr>
        <p:txBody>
          <a:bodyPr/>
          <a:lstStyle/>
          <a:p>
            <a:r>
              <a:rPr lang="en-US" altLang="zh-CN" dirty="0">
                <a:ea typeface="宋体" charset="-122"/>
              </a:rPr>
              <a:t>Example of BIRCH(1)</a:t>
            </a:r>
            <a:endParaRPr lang="zh-CN" altLang="en-US" dirty="0">
              <a:ea typeface="宋体" charset="-122"/>
            </a:endParaRPr>
          </a:p>
        </p:txBody>
      </p:sp>
      <p:grpSp>
        <p:nvGrpSpPr>
          <p:cNvPr id="2" name="组合 206"/>
          <p:cNvGrpSpPr>
            <a:grpSpLocks/>
          </p:cNvGrpSpPr>
          <p:nvPr/>
        </p:nvGrpSpPr>
        <p:grpSpPr bwMode="auto">
          <a:xfrm>
            <a:off x="251520" y="1124744"/>
            <a:ext cx="8712968" cy="5733255"/>
            <a:chOff x="2320011" y="3048000"/>
            <a:chExt cx="8303539" cy="4967934"/>
          </a:xfrm>
        </p:grpSpPr>
        <p:sp>
          <p:nvSpPr>
            <p:cNvPr id="26630" name="Oval 4"/>
            <p:cNvSpPr>
              <a:spLocks noChangeArrowheads="1"/>
            </p:cNvSpPr>
            <p:nvPr/>
          </p:nvSpPr>
          <p:spPr bwMode="auto">
            <a:xfrm>
              <a:off x="2393950" y="3425825"/>
              <a:ext cx="2743200" cy="2667000"/>
            </a:xfrm>
            <a:prstGeom prst="ellipse">
              <a:avLst/>
            </a:prstGeom>
            <a:noFill/>
            <a:ln w="38100">
              <a:solidFill>
                <a:srgbClr val="FF0000"/>
              </a:solidFill>
              <a:round/>
              <a:headEnd/>
              <a:tailEnd/>
            </a:ln>
          </p:spPr>
          <p:txBody>
            <a:bodyPr wrap="none" anchor="ctr"/>
            <a:lstStyle/>
            <a:p>
              <a:endParaRPr lang="zh-CN" altLang="en-US" sz="2000" dirty="0">
                <a:ea typeface="宋体" charset="-122"/>
              </a:endParaRPr>
            </a:p>
          </p:txBody>
        </p:sp>
        <p:sp>
          <p:nvSpPr>
            <p:cNvPr id="26631" name="Oval 5"/>
            <p:cNvSpPr>
              <a:spLocks noChangeArrowheads="1"/>
            </p:cNvSpPr>
            <p:nvPr/>
          </p:nvSpPr>
          <p:spPr bwMode="auto">
            <a:xfrm>
              <a:off x="5441950" y="3730625"/>
              <a:ext cx="1981200" cy="1447800"/>
            </a:xfrm>
            <a:prstGeom prst="ellipse">
              <a:avLst/>
            </a:prstGeom>
            <a:noFill/>
            <a:ln w="38100">
              <a:solidFill>
                <a:srgbClr val="FF0000"/>
              </a:solidFill>
              <a:round/>
              <a:headEnd/>
              <a:tailEnd/>
            </a:ln>
          </p:spPr>
          <p:txBody>
            <a:bodyPr wrap="none" anchor="ctr"/>
            <a:lstStyle/>
            <a:p>
              <a:endParaRPr lang="zh-CN" altLang="en-US" sz="2000" dirty="0">
                <a:ea typeface="宋体" charset="-122"/>
              </a:endParaRPr>
            </a:p>
          </p:txBody>
        </p:sp>
        <p:sp>
          <p:nvSpPr>
            <p:cNvPr id="26632" name="Oval 6"/>
            <p:cNvSpPr>
              <a:spLocks noChangeArrowheads="1"/>
            </p:cNvSpPr>
            <p:nvPr/>
          </p:nvSpPr>
          <p:spPr bwMode="auto">
            <a:xfrm>
              <a:off x="7880350" y="3349625"/>
              <a:ext cx="2743200" cy="1752600"/>
            </a:xfrm>
            <a:prstGeom prst="ellipse">
              <a:avLst/>
            </a:prstGeom>
            <a:noFill/>
            <a:ln w="38100">
              <a:solidFill>
                <a:srgbClr val="FF0000"/>
              </a:solidFill>
              <a:round/>
              <a:headEnd/>
              <a:tailEnd/>
            </a:ln>
          </p:spPr>
          <p:txBody>
            <a:bodyPr wrap="none" anchor="ctr"/>
            <a:lstStyle/>
            <a:p>
              <a:endParaRPr lang="zh-CN" altLang="en-US" sz="2000" dirty="0">
                <a:ea typeface="宋体" charset="-122"/>
              </a:endParaRPr>
            </a:p>
          </p:txBody>
        </p:sp>
        <p:sp>
          <p:nvSpPr>
            <p:cNvPr id="26633" name="Oval 7"/>
            <p:cNvSpPr>
              <a:spLocks noChangeArrowheads="1"/>
            </p:cNvSpPr>
            <p:nvPr/>
          </p:nvSpPr>
          <p:spPr bwMode="auto">
            <a:xfrm>
              <a:off x="2698750" y="4111625"/>
              <a:ext cx="685800" cy="685800"/>
            </a:xfrm>
            <a:prstGeom prst="ellipse">
              <a:avLst/>
            </a:prstGeom>
            <a:noFill/>
            <a:ln w="9525">
              <a:solidFill>
                <a:srgbClr val="FFFF00"/>
              </a:solidFill>
              <a:round/>
              <a:headEnd/>
              <a:tailEnd/>
            </a:ln>
          </p:spPr>
          <p:txBody>
            <a:bodyPr wrap="none" anchor="ctr"/>
            <a:lstStyle/>
            <a:p>
              <a:endParaRPr lang="zh-CN" altLang="en-US" sz="2000" dirty="0">
                <a:ea typeface="宋体" charset="-122"/>
              </a:endParaRPr>
            </a:p>
          </p:txBody>
        </p:sp>
        <p:sp>
          <p:nvSpPr>
            <p:cNvPr id="26634" name="Oval 8"/>
            <p:cNvSpPr>
              <a:spLocks noChangeArrowheads="1"/>
            </p:cNvSpPr>
            <p:nvPr/>
          </p:nvSpPr>
          <p:spPr bwMode="auto">
            <a:xfrm>
              <a:off x="3079750" y="43402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35" name="Oval 9"/>
            <p:cNvSpPr>
              <a:spLocks noChangeArrowheads="1"/>
            </p:cNvSpPr>
            <p:nvPr/>
          </p:nvSpPr>
          <p:spPr bwMode="auto">
            <a:xfrm>
              <a:off x="3079750" y="44926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36" name="Oval 10"/>
            <p:cNvSpPr>
              <a:spLocks noChangeArrowheads="1"/>
            </p:cNvSpPr>
            <p:nvPr/>
          </p:nvSpPr>
          <p:spPr bwMode="auto">
            <a:xfrm>
              <a:off x="2851150" y="44164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37" name="Oval 11"/>
            <p:cNvSpPr>
              <a:spLocks noChangeArrowheads="1"/>
            </p:cNvSpPr>
            <p:nvPr/>
          </p:nvSpPr>
          <p:spPr bwMode="auto">
            <a:xfrm>
              <a:off x="3003550" y="46450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38" name="Oval 12"/>
            <p:cNvSpPr>
              <a:spLocks noChangeArrowheads="1"/>
            </p:cNvSpPr>
            <p:nvPr/>
          </p:nvSpPr>
          <p:spPr bwMode="auto">
            <a:xfrm>
              <a:off x="2927350" y="44164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39" name="Oval 13"/>
            <p:cNvSpPr>
              <a:spLocks noChangeArrowheads="1"/>
            </p:cNvSpPr>
            <p:nvPr/>
          </p:nvSpPr>
          <p:spPr bwMode="auto">
            <a:xfrm>
              <a:off x="2927350" y="41878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40" name="Oval 14"/>
            <p:cNvSpPr>
              <a:spLocks noChangeArrowheads="1"/>
            </p:cNvSpPr>
            <p:nvPr/>
          </p:nvSpPr>
          <p:spPr bwMode="auto">
            <a:xfrm>
              <a:off x="4070350" y="4949825"/>
              <a:ext cx="685800" cy="685800"/>
            </a:xfrm>
            <a:prstGeom prst="ellipse">
              <a:avLst/>
            </a:prstGeom>
            <a:noFill/>
            <a:ln w="9525">
              <a:solidFill>
                <a:srgbClr val="FFFF00"/>
              </a:solidFill>
              <a:round/>
              <a:headEnd/>
              <a:tailEnd/>
            </a:ln>
          </p:spPr>
          <p:txBody>
            <a:bodyPr wrap="none" anchor="ctr"/>
            <a:lstStyle/>
            <a:p>
              <a:endParaRPr lang="zh-CN" altLang="en-US" sz="2000" dirty="0">
                <a:ea typeface="宋体" charset="-122"/>
              </a:endParaRPr>
            </a:p>
          </p:txBody>
        </p:sp>
        <p:sp>
          <p:nvSpPr>
            <p:cNvPr id="26641" name="Oval 15"/>
            <p:cNvSpPr>
              <a:spLocks noChangeArrowheads="1"/>
            </p:cNvSpPr>
            <p:nvPr/>
          </p:nvSpPr>
          <p:spPr bwMode="auto">
            <a:xfrm>
              <a:off x="4451350" y="51784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42" name="Oval 16"/>
            <p:cNvSpPr>
              <a:spLocks noChangeArrowheads="1"/>
            </p:cNvSpPr>
            <p:nvPr/>
          </p:nvSpPr>
          <p:spPr bwMode="auto">
            <a:xfrm>
              <a:off x="4451350" y="53308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43" name="Oval 17"/>
            <p:cNvSpPr>
              <a:spLocks noChangeArrowheads="1"/>
            </p:cNvSpPr>
            <p:nvPr/>
          </p:nvSpPr>
          <p:spPr bwMode="auto">
            <a:xfrm>
              <a:off x="4222750" y="52546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44" name="Oval 18"/>
            <p:cNvSpPr>
              <a:spLocks noChangeArrowheads="1"/>
            </p:cNvSpPr>
            <p:nvPr/>
          </p:nvSpPr>
          <p:spPr bwMode="auto">
            <a:xfrm>
              <a:off x="4375150" y="54832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45" name="Oval 19"/>
            <p:cNvSpPr>
              <a:spLocks noChangeArrowheads="1"/>
            </p:cNvSpPr>
            <p:nvPr/>
          </p:nvSpPr>
          <p:spPr bwMode="auto">
            <a:xfrm>
              <a:off x="4298950" y="52546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46" name="Oval 20"/>
            <p:cNvSpPr>
              <a:spLocks noChangeArrowheads="1"/>
            </p:cNvSpPr>
            <p:nvPr/>
          </p:nvSpPr>
          <p:spPr bwMode="auto">
            <a:xfrm>
              <a:off x="4298950" y="50260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47" name="Oval 21"/>
            <p:cNvSpPr>
              <a:spLocks noChangeArrowheads="1"/>
            </p:cNvSpPr>
            <p:nvPr/>
          </p:nvSpPr>
          <p:spPr bwMode="auto">
            <a:xfrm>
              <a:off x="4222750" y="4035425"/>
              <a:ext cx="685800" cy="685800"/>
            </a:xfrm>
            <a:prstGeom prst="ellipse">
              <a:avLst/>
            </a:prstGeom>
            <a:noFill/>
            <a:ln w="9525">
              <a:solidFill>
                <a:srgbClr val="FFFF00"/>
              </a:solidFill>
              <a:round/>
              <a:headEnd/>
              <a:tailEnd/>
            </a:ln>
          </p:spPr>
          <p:txBody>
            <a:bodyPr wrap="none" anchor="ctr"/>
            <a:lstStyle/>
            <a:p>
              <a:endParaRPr lang="zh-CN" altLang="en-US" sz="2000" dirty="0">
                <a:ea typeface="宋体" charset="-122"/>
              </a:endParaRPr>
            </a:p>
          </p:txBody>
        </p:sp>
        <p:sp>
          <p:nvSpPr>
            <p:cNvPr id="26648" name="Oval 22"/>
            <p:cNvSpPr>
              <a:spLocks noChangeArrowheads="1"/>
            </p:cNvSpPr>
            <p:nvPr/>
          </p:nvSpPr>
          <p:spPr bwMode="auto">
            <a:xfrm>
              <a:off x="4603751" y="42640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49" name="Oval 23"/>
            <p:cNvSpPr>
              <a:spLocks noChangeArrowheads="1"/>
            </p:cNvSpPr>
            <p:nvPr/>
          </p:nvSpPr>
          <p:spPr bwMode="auto">
            <a:xfrm>
              <a:off x="4603751" y="44164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50" name="Oval 24"/>
            <p:cNvSpPr>
              <a:spLocks noChangeArrowheads="1"/>
            </p:cNvSpPr>
            <p:nvPr/>
          </p:nvSpPr>
          <p:spPr bwMode="auto">
            <a:xfrm>
              <a:off x="4375150" y="43402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51" name="Oval 25"/>
            <p:cNvSpPr>
              <a:spLocks noChangeArrowheads="1"/>
            </p:cNvSpPr>
            <p:nvPr/>
          </p:nvSpPr>
          <p:spPr bwMode="auto">
            <a:xfrm>
              <a:off x="4527550" y="45688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52" name="Oval 26"/>
            <p:cNvSpPr>
              <a:spLocks noChangeArrowheads="1"/>
            </p:cNvSpPr>
            <p:nvPr/>
          </p:nvSpPr>
          <p:spPr bwMode="auto">
            <a:xfrm>
              <a:off x="4451350" y="43402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53" name="Oval 27"/>
            <p:cNvSpPr>
              <a:spLocks noChangeArrowheads="1"/>
            </p:cNvSpPr>
            <p:nvPr/>
          </p:nvSpPr>
          <p:spPr bwMode="auto">
            <a:xfrm>
              <a:off x="4451350" y="41116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54" name="Oval 28"/>
            <p:cNvSpPr>
              <a:spLocks noChangeArrowheads="1"/>
            </p:cNvSpPr>
            <p:nvPr/>
          </p:nvSpPr>
          <p:spPr bwMode="auto">
            <a:xfrm>
              <a:off x="5594350" y="4111625"/>
              <a:ext cx="685800" cy="685800"/>
            </a:xfrm>
            <a:prstGeom prst="ellipse">
              <a:avLst/>
            </a:prstGeom>
            <a:noFill/>
            <a:ln w="9525">
              <a:solidFill>
                <a:srgbClr val="FFFF00"/>
              </a:solidFill>
              <a:round/>
              <a:headEnd/>
              <a:tailEnd/>
            </a:ln>
          </p:spPr>
          <p:txBody>
            <a:bodyPr wrap="none" anchor="ctr"/>
            <a:lstStyle/>
            <a:p>
              <a:endParaRPr lang="zh-CN" altLang="en-US" sz="2000" dirty="0">
                <a:ea typeface="宋体" charset="-122"/>
              </a:endParaRPr>
            </a:p>
          </p:txBody>
        </p:sp>
        <p:sp>
          <p:nvSpPr>
            <p:cNvPr id="26655" name="Oval 29"/>
            <p:cNvSpPr>
              <a:spLocks noChangeArrowheads="1"/>
            </p:cNvSpPr>
            <p:nvPr/>
          </p:nvSpPr>
          <p:spPr bwMode="auto">
            <a:xfrm>
              <a:off x="5975350" y="43402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56" name="Oval 30"/>
            <p:cNvSpPr>
              <a:spLocks noChangeArrowheads="1"/>
            </p:cNvSpPr>
            <p:nvPr/>
          </p:nvSpPr>
          <p:spPr bwMode="auto">
            <a:xfrm>
              <a:off x="5975350" y="44926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57" name="Oval 31"/>
            <p:cNvSpPr>
              <a:spLocks noChangeArrowheads="1"/>
            </p:cNvSpPr>
            <p:nvPr/>
          </p:nvSpPr>
          <p:spPr bwMode="auto">
            <a:xfrm>
              <a:off x="5746750" y="44164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58" name="Oval 32"/>
            <p:cNvSpPr>
              <a:spLocks noChangeArrowheads="1"/>
            </p:cNvSpPr>
            <p:nvPr/>
          </p:nvSpPr>
          <p:spPr bwMode="auto">
            <a:xfrm>
              <a:off x="5899150" y="46450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59" name="Oval 33"/>
            <p:cNvSpPr>
              <a:spLocks noChangeArrowheads="1"/>
            </p:cNvSpPr>
            <p:nvPr/>
          </p:nvSpPr>
          <p:spPr bwMode="auto">
            <a:xfrm>
              <a:off x="5822950" y="44164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60" name="Oval 34"/>
            <p:cNvSpPr>
              <a:spLocks noChangeArrowheads="1"/>
            </p:cNvSpPr>
            <p:nvPr/>
          </p:nvSpPr>
          <p:spPr bwMode="auto">
            <a:xfrm>
              <a:off x="5822950" y="41878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61" name="Oval 35"/>
            <p:cNvSpPr>
              <a:spLocks noChangeArrowheads="1"/>
            </p:cNvSpPr>
            <p:nvPr/>
          </p:nvSpPr>
          <p:spPr bwMode="auto">
            <a:xfrm>
              <a:off x="6508751" y="4187825"/>
              <a:ext cx="685800" cy="685800"/>
            </a:xfrm>
            <a:prstGeom prst="ellipse">
              <a:avLst/>
            </a:prstGeom>
            <a:noFill/>
            <a:ln w="9525">
              <a:solidFill>
                <a:srgbClr val="FFFF00"/>
              </a:solidFill>
              <a:round/>
              <a:headEnd/>
              <a:tailEnd/>
            </a:ln>
          </p:spPr>
          <p:txBody>
            <a:bodyPr wrap="none" anchor="ctr"/>
            <a:lstStyle/>
            <a:p>
              <a:endParaRPr lang="zh-CN" altLang="en-US" sz="2000" dirty="0">
                <a:ea typeface="宋体" charset="-122"/>
              </a:endParaRPr>
            </a:p>
          </p:txBody>
        </p:sp>
        <p:sp>
          <p:nvSpPr>
            <p:cNvPr id="26662" name="Oval 36"/>
            <p:cNvSpPr>
              <a:spLocks noChangeArrowheads="1"/>
            </p:cNvSpPr>
            <p:nvPr/>
          </p:nvSpPr>
          <p:spPr bwMode="auto">
            <a:xfrm>
              <a:off x="6889750" y="44164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63" name="Oval 37"/>
            <p:cNvSpPr>
              <a:spLocks noChangeArrowheads="1"/>
            </p:cNvSpPr>
            <p:nvPr/>
          </p:nvSpPr>
          <p:spPr bwMode="auto">
            <a:xfrm>
              <a:off x="6889750" y="45688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64" name="Oval 38"/>
            <p:cNvSpPr>
              <a:spLocks noChangeArrowheads="1"/>
            </p:cNvSpPr>
            <p:nvPr/>
          </p:nvSpPr>
          <p:spPr bwMode="auto">
            <a:xfrm>
              <a:off x="6661150" y="44926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65" name="Oval 39"/>
            <p:cNvSpPr>
              <a:spLocks noChangeArrowheads="1"/>
            </p:cNvSpPr>
            <p:nvPr/>
          </p:nvSpPr>
          <p:spPr bwMode="auto">
            <a:xfrm>
              <a:off x="6813550" y="47212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66" name="Oval 40"/>
            <p:cNvSpPr>
              <a:spLocks noChangeArrowheads="1"/>
            </p:cNvSpPr>
            <p:nvPr/>
          </p:nvSpPr>
          <p:spPr bwMode="auto">
            <a:xfrm>
              <a:off x="6737351" y="44926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67" name="Oval 41"/>
            <p:cNvSpPr>
              <a:spLocks noChangeArrowheads="1"/>
            </p:cNvSpPr>
            <p:nvPr/>
          </p:nvSpPr>
          <p:spPr bwMode="auto">
            <a:xfrm>
              <a:off x="6737351" y="42640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68" name="Oval 42"/>
            <p:cNvSpPr>
              <a:spLocks noChangeArrowheads="1"/>
            </p:cNvSpPr>
            <p:nvPr/>
          </p:nvSpPr>
          <p:spPr bwMode="auto">
            <a:xfrm>
              <a:off x="8489950" y="3654425"/>
              <a:ext cx="685800" cy="685800"/>
            </a:xfrm>
            <a:prstGeom prst="ellipse">
              <a:avLst/>
            </a:prstGeom>
            <a:noFill/>
            <a:ln w="9525">
              <a:solidFill>
                <a:srgbClr val="FFFF00"/>
              </a:solidFill>
              <a:round/>
              <a:headEnd/>
              <a:tailEnd/>
            </a:ln>
          </p:spPr>
          <p:txBody>
            <a:bodyPr wrap="none" anchor="ctr"/>
            <a:lstStyle/>
            <a:p>
              <a:endParaRPr lang="zh-CN" altLang="en-US" sz="2000" dirty="0">
                <a:ea typeface="宋体" charset="-122"/>
              </a:endParaRPr>
            </a:p>
          </p:txBody>
        </p:sp>
        <p:sp>
          <p:nvSpPr>
            <p:cNvPr id="26669" name="Oval 43"/>
            <p:cNvSpPr>
              <a:spLocks noChangeArrowheads="1"/>
            </p:cNvSpPr>
            <p:nvPr/>
          </p:nvSpPr>
          <p:spPr bwMode="auto">
            <a:xfrm>
              <a:off x="8870951" y="38830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70" name="Oval 44"/>
            <p:cNvSpPr>
              <a:spLocks noChangeArrowheads="1"/>
            </p:cNvSpPr>
            <p:nvPr/>
          </p:nvSpPr>
          <p:spPr bwMode="auto">
            <a:xfrm>
              <a:off x="8870951" y="40354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71" name="Oval 45"/>
            <p:cNvSpPr>
              <a:spLocks noChangeArrowheads="1"/>
            </p:cNvSpPr>
            <p:nvPr/>
          </p:nvSpPr>
          <p:spPr bwMode="auto">
            <a:xfrm>
              <a:off x="8642351" y="39592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72" name="Oval 46"/>
            <p:cNvSpPr>
              <a:spLocks noChangeArrowheads="1"/>
            </p:cNvSpPr>
            <p:nvPr/>
          </p:nvSpPr>
          <p:spPr bwMode="auto">
            <a:xfrm>
              <a:off x="8794750" y="41878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73" name="Oval 47"/>
            <p:cNvSpPr>
              <a:spLocks noChangeArrowheads="1"/>
            </p:cNvSpPr>
            <p:nvPr/>
          </p:nvSpPr>
          <p:spPr bwMode="auto">
            <a:xfrm>
              <a:off x="8718550" y="39592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74" name="Oval 48"/>
            <p:cNvSpPr>
              <a:spLocks noChangeArrowheads="1"/>
            </p:cNvSpPr>
            <p:nvPr/>
          </p:nvSpPr>
          <p:spPr bwMode="auto">
            <a:xfrm>
              <a:off x="8718550" y="37306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75" name="Oval 49"/>
            <p:cNvSpPr>
              <a:spLocks noChangeArrowheads="1"/>
            </p:cNvSpPr>
            <p:nvPr/>
          </p:nvSpPr>
          <p:spPr bwMode="auto">
            <a:xfrm>
              <a:off x="9328151" y="4111625"/>
              <a:ext cx="685800" cy="685800"/>
            </a:xfrm>
            <a:prstGeom prst="ellipse">
              <a:avLst/>
            </a:prstGeom>
            <a:noFill/>
            <a:ln w="9525">
              <a:solidFill>
                <a:srgbClr val="FFFF00"/>
              </a:solidFill>
              <a:round/>
              <a:headEnd/>
              <a:tailEnd/>
            </a:ln>
          </p:spPr>
          <p:txBody>
            <a:bodyPr wrap="none" anchor="ctr"/>
            <a:lstStyle/>
            <a:p>
              <a:endParaRPr lang="zh-CN" altLang="en-US" sz="2000" dirty="0">
                <a:ea typeface="宋体" charset="-122"/>
              </a:endParaRPr>
            </a:p>
          </p:txBody>
        </p:sp>
        <p:sp>
          <p:nvSpPr>
            <p:cNvPr id="26676" name="Oval 50"/>
            <p:cNvSpPr>
              <a:spLocks noChangeArrowheads="1"/>
            </p:cNvSpPr>
            <p:nvPr/>
          </p:nvSpPr>
          <p:spPr bwMode="auto">
            <a:xfrm>
              <a:off x="9709150" y="43402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77" name="Oval 51"/>
            <p:cNvSpPr>
              <a:spLocks noChangeArrowheads="1"/>
            </p:cNvSpPr>
            <p:nvPr/>
          </p:nvSpPr>
          <p:spPr bwMode="auto">
            <a:xfrm>
              <a:off x="9709150" y="44926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78" name="Oval 52"/>
            <p:cNvSpPr>
              <a:spLocks noChangeArrowheads="1"/>
            </p:cNvSpPr>
            <p:nvPr/>
          </p:nvSpPr>
          <p:spPr bwMode="auto">
            <a:xfrm>
              <a:off x="9480550" y="44164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79" name="Oval 53"/>
            <p:cNvSpPr>
              <a:spLocks noChangeArrowheads="1"/>
            </p:cNvSpPr>
            <p:nvPr/>
          </p:nvSpPr>
          <p:spPr bwMode="auto">
            <a:xfrm>
              <a:off x="9632951" y="46450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80" name="Oval 54"/>
            <p:cNvSpPr>
              <a:spLocks noChangeArrowheads="1"/>
            </p:cNvSpPr>
            <p:nvPr/>
          </p:nvSpPr>
          <p:spPr bwMode="auto">
            <a:xfrm>
              <a:off x="9556750" y="44164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81" name="Oval 55"/>
            <p:cNvSpPr>
              <a:spLocks noChangeArrowheads="1"/>
            </p:cNvSpPr>
            <p:nvPr/>
          </p:nvSpPr>
          <p:spPr bwMode="auto">
            <a:xfrm>
              <a:off x="9556750" y="4187825"/>
              <a:ext cx="76200" cy="762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82" name="Oval 56"/>
            <p:cNvSpPr>
              <a:spLocks noChangeArrowheads="1"/>
            </p:cNvSpPr>
            <p:nvPr/>
          </p:nvSpPr>
          <p:spPr bwMode="auto">
            <a:xfrm>
              <a:off x="3079750" y="3502025"/>
              <a:ext cx="685800" cy="533400"/>
            </a:xfrm>
            <a:prstGeom prst="ellipse">
              <a:avLst/>
            </a:prstGeom>
            <a:solidFill>
              <a:schemeClr val="accent1"/>
            </a:solidFill>
            <a:ln w="9525">
              <a:solidFill>
                <a:schemeClr val="tx1"/>
              </a:solidFill>
              <a:round/>
              <a:headEnd/>
              <a:tailEnd/>
            </a:ln>
          </p:spPr>
          <p:txBody>
            <a:bodyPr wrap="none" anchor="ctr"/>
            <a:lstStyle/>
            <a:p>
              <a:endParaRPr lang="zh-CN" altLang="en-US" sz="2000" dirty="0">
                <a:ea typeface="宋体" charset="-122"/>
              </a:endParaRPr>
            </a:p>
          </p:txBody>
        </p:sp>
        <p:sp>
          <p:nvSpPr>
            <p:cNvPr id="26683" name="Oval 57"/>
            <p:cNvSpPr>
              <a:spLocks noChangeArrowheads="1"/>
            </p:cNvSpPr>
            <p:nvPr/>
          </p:nvSpPr>
          <p:spPr bwMode="auto">
            <a:xfrm>
              <a:off x="6127750" y="5788025"/>
              <a:ext cx="228600" cy="2286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84" name="Oval 66"/>
            <p:cNvSpPr>
              <a:spLocks noChangeArrowheads="1"/>
            </p:cNvSpPr>
            <p:nvPr/>
          </p:nvSpPr>
          <p:spPr bwMode="auto">
            <a:xfrm>
              <a:off x="6127750" y="6245225"/>
              <a:ext cx="228600" cy="2286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85" name="Oval 67"/>
            <p:cNvSpPr>
              <a:spLocks noChangeArrowheads="1"/>
            </p:cNvSpPr>
            <p:nvPr/>
          </p:nvSpPr>
          <p:spPr bwMode="auto">
            <a:xfrm>
              <a:off x="5594350" y="6245225"/>
              <a:ext cx="228600" cy="2286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86" name="Oval 68"/>
            <p:cNvSpPr>
              <a:spLocks noChangeArrowheads="1"/>
            </p:cNvSpPr>
            <p:nvPr/>
          </p:nvSpPr>
          <p:spPr bwMode="auto">
            <a:xfrm>
              <a:off x="6737351" y="6245225"/>
              <a:ext cx="228600" cy="2286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87" name="Oval 69"/>
            <p:cNvSpPr>
              <a:spLocks noChangeArrowheads="1"/>
            </p:cNvSpPr>
            <p:nvPr/>
          </p:nvSpPr>
          <p:spPr bwMode="auto">
            <a:xfrm>
              <a:off x="4984750" y="7235825"/>
              <a:ext cx="228600" cy="2286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88" name="Oval 70"/>
            <p:cNvSpPr>
              <a:spLocks noChangeArrowheads="1"/>
            </p:cNvSpPr>
            <p:nvPr/>
          </p:nvSpPr>
          <p:spPr bwMode="auto">
            <a:xfrm>
              <a:off x="5289550" y="7235825"/>
              <a:ext cx="228600" cy="2286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89" name="Oval 71"/>
            <p:cNvSpPr>
              <a:spLocks noChangeArrowheads="1"/>
            </p:cNvSpPr>
            <p:nvPr/>
          </p:nvSpPr>
          <p:spPr bwMode="auto">
            <a:xfrm>
              <a:off x="5594350" y="7235825"/>
              <a:ext cx="228600" cy="2286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90" name="Oval 72"/>
            <p:cNvSpPr>
              <a:spLocks noChangeArrowheads="1"/>
            </p:cNvSpPr>
            <p:nvPr/>
          </p:nvSpPr>
          <p:spPr bwMode="auto">
            <a:xfrm>
              <a:off x="6127750" y="7235825"/>
              <a:ext cx="228600" cy="2286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91" name="Oval 73"/>
            <p:cNvSpPr>
              <a:spLocks noChangeArrowheads="1"/>
            </p:cNvSpPr>
            <p:nvPr/>
          </p:nvSpPr>
          <p:spPr bwMode="auto">
            <a:xfrm>
              <a:off x="6432550" y="7235825"/>
              <a:ext cx="228600" cy="2286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92" name="Oval 74"/>
            <p:cNvSpPr>
              <a:spLocks noChangeArrowheads="1"/>
            </p:cNvSpPr>
            <p:nvPr/>
          </p:nvSpPr>
          <p:spPr bwMode="auto">
            <a:xfrm>
              <a:off x="7042150" y="7235825"/>
              <a:ext cx="228600" cy="2286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93" name="Oval 75"/>
            <p:cNvSpPr>
              <a:spLocks noChangeArrowheads="1"/>
            </p:cNvSpPr>
            <p:nvPr/>
          </p:nvSpPr>
          <p:spPr bwMode="auto">
            <a:xfrm>
              <a:off x="7346950" y="7235825"/>
              <a:ext cx="228600" cy="228600"/>
            </a:xfrm>
            <a:prstGeom prst="ellipse">
              <a:avLst/>
            </a:prstGeom>
            <a:solidFill>
              <a:srgbClr val="00FF00"/>
            </a:solidFill>
            <a:ln w="9525">
              <a:solidFill>
                <a:srgbClr val="00FF00"/>
              </a:solidFill>
              <a:round/>
              <a:headEnd/>
              <a:tailEnd/>
            </a:ln>
          </p:spPr>
          <p:txBody>
            <a:bodyPr wrap="none" anchor="ctr"/>
            <a:lstStyle/>
            <a:p>
              <a:endParaRPr lang="zh-CN" altLang="en-US" sz="2000" dirty="0">
                <a:ea typeface="宋体" charset="-122"/>
              </a:endParaRPr>
            </a:p>
          </p:txBody>
        </p:sp>
        <p:sp>
          <p:nvSpPr>
            <p:cNvPr id="26694" name="Oval 76"/>
            <p:cNvSpPr>
              <a:spLocks noChangeArrowheads="1"/>
            </p:cNvSpPr>
            <p:nvPr/>
          </p:nvSpPr>
          <p:spPr bwMode="auto">
            <a:xfrm>
              <a:off x="4527550" y="7235825"/>
              <a:ext cx="228600" cy="228600"/>
            </a:xfrm>
            <a:prstGeom prst="ellipse">
              <a:avLst/>
            </a:prstGeom>
            <a:solidFill>
              <a:schemeClr val="accent1"/>
            </a:solidFill>
            <a:ln w="9525">
              <a:solidFill>
                <a:srgbClr val="00FF00"/>
              </a:solidFill>
              <a:round/>
              <a:headEnd/>
              <a:tailEnd/>
            </a:ln>
          </p:spPr>
          <p:txBody>
            <a:bodyPr wrap="none" anchor="ctr"/>
            <a:lstStyle/>
            <a:p>
              <a:endParaRPr lang="zh-CN" altLang="en-US" sz="2000" dirty="0">
                <a:ea typeface="宋体" charset="-122"/>
              </a:endParaRPr>
            </a:p>
          </p:txBody>
        </p:sp>
        <p:cxnSp>
          <p:nvCxnSpPr>
            <p:cNvPr id="26695" name="AutoShape 78"/>
            <p:cNvCxnSpPr>
              <a:cxnSpLocks noChangeShapeType="1"/>
              <a:stCxn id="26683" idx="4"/>
              <a:endCxn id="26685" idx="7"/>
            </p:cNvCxnSpPr>
            <p:nvPr/>
          </p:nvCxnSpPr>
          <p:spPr bwMode="auto">
            <a:xfrm flipH="1">
              <a:off x="5789613" y="6016625"/>
              <a:ext cx="452437" cy="261938"/>
            </a:xfrm>
            <a:prstGeom prst="straightConnector1">
              <a:avLst/>
            </a:prstGeom>
            <a:noFill/>
            <a:ln w="9525">
              <a:solidFill>
                <a:schemeClr val="tx1"/>
              </a:solidFill>
              <a:round/>
              <a:headEnd/>
              <a:tailEnd/>
            </a:ln>
          </p:spPr>
        </p:cxnSp>
        <p:cxnSp>
          <p:nvCxnSpPr>
            <p:cNvPr id="26696" name="AutoShape 79"/>
            <p:cNvCxnSpPr>
              <a:cxnSpLocks noChangeShapeType="1"/>
              <a:stCxn id="26683" idx="4"/>
              <a:endCxn id="26684" idx="0"/>
            </p:cNvCxnSpPr>
            <p:nvPr/>
          </p:nvCxnSpPr>
          <p:spPr bwMode="auto">
            <a:xfrm>
              <a:off x="6242050" y="6016625"/>
              <a:ext cx="0" cy="228600"/>
            </a:xfrm>
            <a:prstGeom prst="straightConnector1">
              <a:avLst/>
            </a:prstGeom>
            <a:noFill/>
            <a:ln w="9525">
              <a:solidFill>
                <a:schemeClr val="tx1"/>
              </a:solidFill>
              <a:round/>
              <a:headEnd/>
              <a:tailEnd/>
            </a:ln>
          </p:spPr>
        </p:cxnSp>
        <p:cxnSp>
          <p:nvCxnSpPr>
            <p:cNvPr id="26697" name="AutoShape 80"/>
            <p:cNvCxnSpPr>
              <a:cxnSpLocks noChangeShapeType="1"/>
              <a:stCxn id="26683" idx="4"/>
              <a:endCxn id="26686" idx="1"/>
            </p:cNvCxnSpPr>
            <p:nvPr/>
          </p:nvCxnSpPr>
          <p:spPr bwMode="auto">
            <a:xfrm>
              <a:off x="6242050" y="6016625"/>
              <a:ext cx="528638" cy="261938"/>
            </a:xfrm>
            <a:prstGeom prst="straightConnector1">
              <a:avLst/>
            </a:prstGeom>
            <a:noFill/>
            <a:ln w="9525">
              <a:solidFill>
                <a:schemeClr val="tx1"/>
              </a:solidFill>
              <a:round/>
              <a:headEnd/>
              <a:tailEnd/>
            </a:ln>
          </p:spPr>
        </p:cxnSp>
        <p:cxnSp>
          <p:nvCxnSpPr>
            <p:cNvPr id="26698" name="AutoShape 81"/>
            <p:cNvCxnSpPr>
              <a:cxnSpLocks noChangeShapeType="1"/>
              <a:stCxn id="26685" idx="4"/>
              <a:endCxn id="26688" idx="0"/>
            </p:cNvCxnSpPr>
            <p:nvPr/>
          </p:nvCxnSpPr>
          <p:spPr bwMode="auto">
            <a:xfrm flipH="1">
              <a:off x="5403850" y="6473825"/>
              <a:ext cx="304800" cy="762000"/>
            </a:xfrm>
            <a:prstGeom prst="straightConnector1">
              <a:avLst/>
            </a:prstGeom>
            <a:noFill/>
            <a:ln w="9525">
              <a:solidFill>
                <a:schemeClr val="tx1"/>
              </a:solidFill>
              <a:round/>
              <a:headEnd/>
              <a:tailEnd/>
            </a:ln>
          </p:spPr>
        </p:cxnSp>
        <p:cxnSp>
          <p:nvCxnSpPr>
            <p:cNvPr id="26699" name="AutoShape 82"/>
            <p:cNvCxnSpPr>
              <a:cxnSpLocks noChangeShapeType="1"/>
              <a:stCxn id="26685" idx="4"/>
              <a:endCxn id="26687" idx="7"/>
            </p:cNvCxnSpPr>
            <p:nvPr/>
          </p:nvCxnSpPr>
          <p:spPr bwMode="auto">
            <a:xfrm flipH="1">
              <a:off x="5180013" y="6473825"/>
              <a:ext cx="528637" cy="795338"/>
            </a:xfrm>
            <a:prstGeom prst="straightConnector1">
              <a:avLst/>
            </a:prstGeom>
            <a:noFill/>
            <a:ln w="9525">
              <a:solidFill>
                <a:schemeClr val="tx1"/>
              </a:solidFill>
              <a:round/>
              <a:headEnd/>
              <a:tailEnd/>
            </a:ln>
          </p:spPr>
        </p:cxnSp>
        <p:cxnSp>
          <p:nvCxnSpPr>
            <p:cNvPr id="26700" name="AutoShape 83"/>
            <p:cNvCxnSpPr>
              <a:cxnSpLocks noChangeShapeType="1"/>
              <a:stCxn id="26685" idx="4"/>
              <a:endCxn id="26689" idx="0"/>
            </p:cNvCxnSpPr>
            <p:nvPr/>
          </p:nvCxnSpPr>
          <p:spPr bwMode="auto">
            <a:xfrm>
              <a:off x="5708650" y="6473825"/>
              <a:ext cx="0" cy="762000"/>
            </a:xfrm>
            <a:prstGeom prst="straightConnector1">
              <a:avLst/>
            </a:prstGeom>
            <a:noFill/>
            <a:ln w="9525">
              <a:solidFill>
                <a:schemeClr val="tx1"/>
              </a:solidFill>
              <a:round/>
              <a:headEnd/>
              <a:tailEnd/>
            </a:ln>
          </p:spPr>
        </p:cxnSp>
        <p:cxnSp>
          <p:nvCxnSpPr>
            <p:cNvPr id="26701" name="AutoShape 84"/>
            <p:cNvCxnSpPr>
              <a:cxnSpLocks noChangeShapeType="1"/>
              <a:stCxn id="26684" idx="4"/>
              <a:endCxn id="26690" idx="0"/>
            </p:cNvCxnSpPr>
            <p:nvPr/>
          </p:nvCxnSpPr>
          <p:spPr bwMode="auto">
            <a:xfrm>
              <a:off x="6242050" y="6473825"/>
              <a:ext cx="0" cy="762000"/>
            </a:xfrm>
            <a:prstGeom prst="straightConnector1">
              <a:avLst/>
            </a:prstGeom>
            <a:noFill/>
            <a:ln w="9525">
              <a:solidFill>
                <a:schemeClr val="tx1"/>
              </a:solidFill>
              <a:round/>
              <a:headEnd/>
              <a:tailEnd/>
            </a:ln>
          </p:spPr>
        </p:cxnSp>
        <p:cxnSp>
          <p:nvCxnSpPr>
            <p:cNvPr id="26702" name="AutoShape 85"/>
            <p:cNvCxnSpPr>
              <a:cxnSpLocks noChangeShapeType="1"/>
              <a:stCxn id="26684" idx="4"/>
              <a:endCxn id="26691" idx="0"/>
            </p:cNvCxnSpPr>
            <p:nvPr/>
          </p:nvCxnSpPr>
          <p:spPr bwMode="auto">
            <a:xfrm>
              <a:off x="6242050" y="6473825"/>
              <a:ext cx="304800" cy="762000"/>
            </a:xfrm>
            <a:prstGeom prst="straightConnector1">
              <a:avLst/>
            </a:prstGeom>
            <a:noFill/>
            <a:ln w="9525">
              <a:solidFill>
                <a:schemeClr val="tx1"/>
              </a:solidFill>
              <a:round/>
              <a:headEnd/>
              <a:tailEnd/>
            </a:ln>
          </p:spPr>
        </p:cxnSp>
        <p:cxnSp>
          <p:nvCxnSpPr>
            <p:cNvPr id="26703" name="AutoShape 86"/>
            <p:cNvCxnSpPr>
              <a:cxnSpLocks noChangeShapeType="1"/>
              <a:stCxn id="26686" idx="4"/>
              <a:endCxn id="26692" idx="0"/>
            </p:cNvCxnSpPr>
            <p:nvPr/>
          </p:nvCxnSpPr>
          <p:spPr bwMode="auto">
            <a:xfrm>
              <a:off x="6851650" y="6473825"/>
              <a:ext cx="304800" cy="762000"/>
            </a:xfrm>
            <a:prstGeom prst="straightConnector1">
              <a:avLst/>
            </a:prstGeom>
            <a:noFill/>
            <a:ln w="9525">
              <a:solidFill>
                <a:schemeClr val="tx1"/>
              </a:solidFill>
              <a:round/>
              <a:headEnd/>
              <a:tailEnd/>
            </a:ln>
          </p:spPr>
        </p:cxnSp>
        <p:cxnSp>
          <p:nvCxnSpPr>
            <p:cNvPr id="26704" name="AutoShape 87"/>
            <p:cNvCxnSpPr>
              <a:cxnSpLocks noChangeShapeType="1"/>
              <a:stCxn id="26686" idx="4"/>
              <a:endCxn id="26693" idx="0"/>
            </p:cNvCxnSpPr>
            <p:nvPr/>
          </p:nvCxnSpPr>
          <p:spPr bwMode="auto">
            <a:xfrm>
              <a:off x="6851650" y="6473825"/>
              <a:ext cx="609600" cy="762000"/>
            </a:xfrm>
            <a:prstGeom prst="straightConnector1">
              <a:avLst/>
            </a:prstGeom>
            <a:noFill/>
            <a:ln w="9525">
              <a:solidFill>
                <a:schemeClr val="tx1"/>
              </a:solidFill>
              <a:round/>
              <a:headEnd/>
              <a:tailEnd/>
            </a:ln>
          </p:spPr>
        </p:cxnSp>
        <p:cxnSp>
          <p:nvCxnSpPr>
            <p:cNvPr id="26705" name="AutoShape 88"/>
            <p:cNvCxnSpPr>
              <a:cxnSpLocks noChangeShapeType="1"/>
              <a:stCxn id="26685" idx="4"/>
              <a:endCxn id="26694" idx="7"/>
            </p:cNvCxnSpPr>
            <p:nvPr/>
          </p:nvCxnSpPr>
          <p:spPr bwMode="auto">
            <a:xfrm flipH="1">
              <a:off x="4722813" y="6473825"/>
              <a:ext cx="985837" cy="795338"/>
            </a:xfrm>
            <a:prstGeom prst="straightConnector1">
              <a:avLst/>
            </a:prstGeom>
            <a:noFill/>
            <a:ln w="9525">
              <a:solidFill>
                <a:schemeClr val="tx1"/>
              </a:solidFill>
              <a:prstDash val="sysDot"/>
              <a:round/>
              <a:headEnd/>
              <a:tailEnd/>
            </a:ln>
          </p:spPr>
        </p:cxnSp>
        <p:sp>
          <p:nvSpPr>
            <p:cNvPr id="26706" name="Text Box 89"/>
            <p:cNvSpPr txBox="1">
              <a:spLocks noChangeArrowheads="1"/>
            </p:cNvSpPr>
            <p:nvPr/>
          </p:nvSpPr>
          <p:spPr bwMode="auto">
            <a:xfrm>
              <a:off x="6356350" y="5711825"/>
              <a:ext cx="750152" cy="399109"/>
            </a:xfrm>
            <a:prstGeom prst="rect">
              <a:avLst/>
            </a:prstGeom>
            <a:noFill/>
            <a:ln w="9525">
              <a:noFill/>
              <a:miter lim="800000"/>
              <a:headEnd/>
              <a:tailEnd/>
            </a:ln>
          </p:spPr>
          <p:txBody>
            <a:bodyPr wrap="none">
              <a:spAutoFit/>
            </a:bodyPr>
            <a:lstStyle/>
            <a:p>
              <a:r>
                <a:rPr lang="en-US" altLang="zh-TW" sz="2000" dirty="0">
                  <a:ea typeface="新細明體" pitchFamily="18" charset="-120"/>
                </a:rPr>
                <a:t>Root</a:t>
              </a:r>
            </a:p>
          </p:txBody>
        </p:sp>
        <p:sp>
          <p:nvSpPr>
            <p:cNvPr id="26707" name="Text Box 90"/>
            <p:cNvSpPr txBox="1">
              <a:spLocks noChangeArrowheads="1"/>
            </p:cNvSpPr>
            <p:nvPr/>
          </p:nvSpPr>
          <p:spPr bwMode="auto">
            <a:xfrm>
              <a:off x="3232150" y="6245225"/>
              <a:ext cx="677322" cy="399109"/>
            </a:xfrm>
            <a:prstGeom prst="rect">
              <a:avLst/>
            </a:prstGeom>
            <a:noFill/>
            <a:ln w="9525">
              <a:noFill/>
              <a:miter lim="800000"/>
              <a:headEnd/>
              <a:tailEnd/>
            </a:ln>
          </p:spPr>
          <p:txBody>
            <a:bodyPr wrap="none">
              <a:spAutoFit/>
            </a:bodyPr>
            <a:lstStyle/>
            <a:p>
              <a:r>
                <a:rPr lang="en-US" altLang="zh-TW" sz="2000" dirty="0">
                  <a:ea typeface="新細明體" pitchFamily="18" charset="-120"/>
                </a:rPr>
                <a:t>LN1</a:t>
              </a:r>
            </a:p>
          </p:txBody>
        </p:sp>
        <p:sp>
          <p:nvSpPr>
            <p:cNvPr id="26708" name="Text Box 91"/>
            <p:cNvSpPr txBox="1">
              <a:spLocks noChangeArrowheads="1"/>
            </p:cNvSpPr>
            <p:nvPr/>
          </p:nvSpPr>
          <p:spPr bwMode="auto">
            <a:xfrm>
              <a:off x="6203950" y="5178425"/>
              <a:ext cx="677322" cy="399109"/>
            </a:xfrm>
            <a:prstGeom prst="rect">
              <a:avLst/>
            </a:prstGeom>
            <a:noFill/>
            <a:ln w="9525">
              <a:noFill/>
              <a:miter lim="800000"/>
              <a:headEnd/>
              <a:tailEnd/>
            </a:ln>
          </p:spPr>
          <p:txBody>
            <a:bodyPr wrap="none">
              <a:spAutoFit/>
            </a:bodyPr>
            <a:lstStyle/>
            <a:p>
              <a:r>
                <a:rPr lang="en-US" altLang="zh-TW" sz="2000" dirty="0">
                  <a:ea typeface="新細明體" pitchFamily="18" charset="-120"/>
                </a:rPr>
                <a:t>LN2</a:t>
              </a:r>
            </a:p>
          </p:txBody>
        </p:sp>
        <p:sp>
          <p:nvSpPr>
            <p:cNvPr id="26709" name="Text Box 92"/>
            <p:cNvSpPr txBox="1">
              <a:spLocks noChangeArrowheads="1"/>
            </p:cNvSpPr>
            <p:nvPr/>
          </p:nvSpPr>
          <p:spPr bwMode="auto">
            <a:xfrm>
              <a:off x="9175750" y="5102225"/>
              <a:ext cx="677322" cy="399109"/>
            </a:xfrm>
            <a:prstGeom prst="rect">
              <a:avLst/>
            </a:prstGeom>
            <a:noFill/>
            <a:ln w="9525">
              <a:noFill/>
              <a:miter lim="800000"/>
              <a:headEnd/>
              <a:tailEnd/>
            </a:ln>
          </p:spPr>
          <p:txBody>
            <a:bodyPr wrap="none">
              <a:spAutoFit/>
            </a:bodyPr>
            <a:lstStyle/>
            <a:p>
              <a:r>
                <a:rPr lang="en-US" altLang="zh-TW" sz="2000" dirty="0">
                  <a:ea typeface="新細明體" pitchFamily="18" charset="-120"/>
                </a:rPr>
                <a:t>LN3</a:t>
              </a:r>
            </a:p>
          </p:txBody>
        </p:sp>
        <p:sp>
          <p:nvSpPr>
            <p:cNvPr id="26710" name="Text Box 93"/>
            <p:cNvSpPr txBox="1">
              <a:spLocks noChangeArrowheads="1"/>
            </p:cNvSpPr>
            <p:nvPr/>
          </p:nvSpPr>
          <p:spPr bwMode="auto">
            <a:xfrm>
              <a:off x="5060950" y="6092825"/>
              <a:ext cx="677322" cy="399109"/>
            </a:xfrm>
            <a:prstGeom prst="rect">
              <a:avLst/>
            </a:prstGeom>
            <a:noFill/>
            <a:ln w="9525">
              <a:noFill/>
              <a:miter lim="800000"/>
              <a:headEnd/>
              <a:tailEnd/>
            </a:ln>
          </p:spPr>
          <p:txBody>
            <a:bodyPr wrap="none">
              <a:spAutoFit/>
            </a:bodyPr>
            <a:lstStyle/>
            <a:p>
              <a:r>
                <a:rPr lang="en-US" altLang="zh-TW" sz="2000" dirty="0">
                  <a:ea typeface="新細明體" pitchFamily="18" charset="-120"/>
                </a:rPr>
                <a:t>LN1</a:t>
              </a:r>
            </a:p>
          </p:txBody>
        </p:sp>
        <p:sp>
          <p:nvSpPr>
            <p:cNvPr id="26711" name="Text Box 94"/>
            <p:cNvSpPr txBox="1">
              <a:spLocks noChangeArrowheads="1"/>
            </p:cNvSpPr>
            <p:nvPr/>
          </p:nvSpPr>
          <p:spPr bwMode="auto">
            <a:xfrm>
              <a:off x="6203950" y="6169025"/>
              <a:ext cx="677322" cy="399109"/>
            </a:xfrm>
            <a:prstGeom prst="rect">
              <a:avLst/>
            </a:prstGeom>
            <a:noFill/>
            <a:ln w="9525">
              <a:noFill/>
              <a:miter lim="800000"/>
              <a:headEnd/>
              <a:tailEnd/>
            </a:ln>
          </p:spPr>
          <p:txBody>
            <a:bodyPr wrap="none">
              <a:spAutoFit/>
            </a:bodyPr>
            <a:lstStyle/>
            <a:p>
              <a:r>
                <a:rPr lang="en-US" altLang="zh-TW" sz="2000" dirty="0">
                  <a:ea typeface="新細明體" pitchFamily="18" charset="-120"/>
                </a:rPr>
                <a:t>LN2</a:t>
              </a:r>
            </a:p>
          </p:txBody>
        </p:sp>
        <p:sp>
          <p:nvSpPr>
            <p:cNvPr id="26712" name="Text Box 95"/>
            <p:cNvSpPr txBox="1">
              <a:spLocks noChangeArrowheads="1"/>
            </p:cNvSpPr>
            <p:nvPr/>
          </p:nvSpPr>
          <p:spPr bwMode="auto">
            <a:xfrm>
              <a:off x="6965951" y="6169025"/>
              <a:ext cx="677322" cy="399109"/>
            </a:xfrm>
            <a:prstGeom prst="rect">
              <a:avLst/>
            </a:prstGeom>
            <a:noFill/>
            <a:ln w="9525">
              <a:noFill/>
              <a:miter lim="800000"/>
              <a:headEnd/>
              <a:tailEnd/>
            </a:ln>
          </p:spPr>
          <p:txBody>
            <a:bodyPr wrap="none">
              <a:spAutoFit/>
            </a:bodyPr>
            <a:lstStyle/>
            <a:p>
              <a:r>
                <a:rPr lang="en-US" altLang="zh-TW" sz="2000" dirty="0">
                  <a:ea typeface="新細明體" pitchFamily="18" charset="-120"/>
                </a:rPr>
                <a:t>LN3</a:t>
              </a:r>
            </a:p>
          </p:txBody>
        </p:sp>
        <p:sp>
          <p:nvSpPr>
            <p:cNvPr id="26713" name="Text Box 96"/>
            <p:cNvSpPr txBox="1">
              <a:spLocks noChangeArrowheads="1"/>
            </p:cNvSpPr>
            <p:nvPr/>
          </p:nvSpPr>
          <p:spPr bwMode="auto">
            <a:xfrm>
              <a:off x="2527300" y="3959225"/>
              <a:ext cx="602836" cy="399109"/>
            </a:xfrm>
            <a:prstGeom prst="rect">
              <a:avLst/>
            </a:prstGeom>
            <a:noFill/>
            <a:ln w="9525">
              <a:noFill/>
              <a:miter lim="800000"/>
              <a:headEnd/>
              <a:tailEnd/>
            </a:ln>
          </p:spPr>
          <p:txBody>
            <a:bodyPr wrap="none">
              <a:spAutoFit/>
            </a:bodyPr>
            <a:lstStyle/>
            <a:p>
              <a:r>
                <a:rPr lang="en-US" altLang="zh-TW" sz="2000" dirty="0">
                  <a:ea typeface="新細明體" pitchFamily="18" charset="-120"/>
                </a:rPr>
                <a:t>sc1</a:t>
              </a:r>
            </a:p>
          </p:txBody>
        </p:sp>
        <p:sp>
          <p:nvSpPr>
            <p:cNvPr id="26714" name="Text Box 97"/>
            <p:cNvSpPr txBox="1">
              <a:spLocks noChangeArrowheads="1"/>
            </p:cNvSpPr>
            <p:nvPr/>
          </p:nvSpPr>
          <p:spPr bwMode="auto">
            <a:xfrm>
              <a:off x="3536950" y="5178425"/>
              <a:ext cx="602836" cy="399109"/>
            </a:xfrm>
            <a:prstGeom prst="rect">
              <a:avLst/>
            </a:prstGeom>
            <a:noFill/>
            <a:ln w="9525">
              <a:noFill/>
              <a:miter lim="800000"/>
              <a:headEnd/>
              <a:tailEnd/>
            </a:ln>
          </p:spPr>
          <p:txBody>
            <a:bodyPr wrap="none">
              <a:spAutoFit/>
            </a:bodyPr>
            <a:lstStyle/>
            <a:p>
              <a:r>
                <a:rPr lang="en-US" altLang="zh-TW" sz="2000" dirty="0">
                  <a:ea typeface="新細明體" pitchFamily="18" charset="-120"/>
                </a:rPr>
                <a:t>sc2</a:t>
              </a:r>
            </a:p>
          </p:txBody>
        </p:sp>
        <p:sp>
          <p:nvSpPr>
            <p:cNvPr id="26715" name="Text Box 98"/>
            <p:cNvSpPr txBox="1">
              <a:spLocks noChangeArrowheads="1"/>
            </p:cNvSpPr>
            <p:nvPr/>
          </p:nvSpPr>
          <p:spPr bwMode="auto">
            <a:xfrm>
              <a:off x="4222750" y="3730625"/>
              <a:ext cx="602836" cy="399109"/>
            </a:xfrm>
            <a:prstGeom prst="rect">
              <a:avLst/>
            </a:prstGeom>
            <a:noFill/>
            <a:ln w="9525">
              <a:noFill/>
              <a:miter lim="800000"/>
              <a:headEnd/>
              <a:tailEnd/>
            </a:ln>
          </p:spPr>
          <p:txBody>
            <a:bodyPr wrap="none">
              <a:spAutoFit/>
            </a:bodyPr>
            <a:lstStyle/>
            <a:p>
              <a:r>
                <a:rPr lang="en-US" altLang="zh-TW" sz="2000" dirty="0">
                  <a:ea typeface="新細明體" pitchFamily="18" charset="-120"/>
                </a:rPr>
                <a:t>sc3</a:t>
              </a:r>
            </a:p>
          </p:txBody>
        </p:sp>
        <p:sp>
          <p:nvSpPr>
            <p:cNvPr id="26716" name="Text Box 99"/>
            <p:cNvSpPr txBox="1">
              <a:spLocks noChangeArrowheads="1"/>
            </p:cNvSpPr>
            <p:nvPr/>
          </p:nvSpPr>
          <p:spPr bwMode="auto">
            <a:xfrm>
              <a:off x="5822950" y="3883025"/>
              <a:ext cx="602836" cy="399109"/>
            </a:xfrm>
            <a:prstGeom prst="rect">
              <a:avLst/>
            </a:prstGeom>
            <a:noFill/>
            <a:ln w="9525">
              <a:noFill/>
              <a:miter lim="800000"/>
              <a:headEnd/>
              <a:tailEnd/>
            </a:ln>
          </p:spPr>
          <p:txBody>
            <a:bodyPr wrap="none">
              <a:spAutoFit/>
            </a:bodyPr>
            <a:lstStyle/>
            <a:p>
              <a:r>
                <a:rPr lang="en-US" altLang="zh-TW" sz="2000" dirty="0">
                  <a:ea typeface="新細明體" pitchFamily="18" charset="-120"/>
                </a:rPr>
                <a:t>sc4</a:t>
              </a:r>
            </a:p>
          </p:txBody>
        </p:sp>
        <p:sp>
          <p:nvSpPr>
            <p:cNvPr id="26717" name="Text Box 100"/>
            <p:cNvSpPr txBox="1">
              <a:spLocks noChangeArrowheads="1"/>
            </p:cNvSpPr>
            <p:nvPr/>
          </p:nvSpPr>
          <p:spPr bwMode="auto">
            <a:xfrm>
              <a:off x="6508751" y="4035425"/>
              <a:ext cx="602836" cy="399109"/>
            </a:xfrm>
            <a:prstGeom prst="rect">
              <a:avLst/>
            </a:prstGeom>
            <a:noFill/>
            <a:ln w="9525">
              <a:noFill/>
              <a:miter lim="800000"/>
              <a:headEnd/>
              <a:tailEnd/>
            </a:ln>
          </p:spPr>
          <p:txBody>
            <a:bodyPr wrap="none">
              <a:spAutoFit/>
            </a:bodyPr>
            <a:lstStyle/>
            <a:p>
              <a:r>
                <a:rPr lang="en-US" altLang="zh-TW" sz="2000" dirty="0">
                  <a:ea typeface="新細明體" pitchFamily="18" charset="-120"/>
                </a:rPr>
                <a:t>sc5</a:t>
              </a:r>
            </a:p>
          </p:txBody>
        </p:sp>
        <p:sp>
          <p:nvSpPr>
            <p:cNvPr id="26718" name="Text Box 101"/>
            <p:cNvSpPr txBox="1">
              <a:spLocks noChangeArrowheads="1"/>
            </p:cNvSpPr>
            <p:nvPr/>
          </p:nvSpPr>
          <p:spPr bwMode="auto">
            <a:xfrm>
              <a:off x="8108950" y="4035425"/>
              <a:ext cx="602836" cy="399109"/>
            </a:xfrm>
            <a:prstGeom prst="rect">
              <a:avLst/>
            </a:prstGeom>
            <a:noFill/>
            <a:ln w="9525">
              <a:noFill/>
              <a:miter lim="800000"/>
              <a:headEnd/>
              <a:tailEnd/>
            </a:ln>
          </p:spPr>
          <p:txBody>
            <a:bodyPr wrap="none">
              <a:spAutoFit/>
            </a:bodyPr>
            <a:lstStyle/>
            <a:p>
              <a:r>
                <a:rPr lang="en-US" altLang="zh-TW" sz="2000" dirty="0">
                  <a:ea typeface="新細明體" pitchFamily="18" charset="-120"/>
                </a:rPr>
                <a:t>sc6</a:t>
              </a:r>
            </a:p>
          </p:txBody>
        </p:sp>
        <p:sp>
          <p:nvSpPr>
            <p:cNvPr id="26719" name="Text Box 102"/>
            <p:cNvSpPr txBox="1">
              <a:spLocks noChangeArrowheads="1"/>
            </p:cNvSpPr>
            <p:nvPr/>
          </p:nvSpPr>
          <p:spPr bwMode="auto">
            <a:xfrm>
              <a:off x="9861551" y="3883025"/>
              <a:ext cx="602836" cy="399109"/>
            </a:xfrm>
            <a:prstGeom prst="rect">
              <a:avLst/>
            </a:prstGeom>
            <a:noFill/>
            <a:ln w="9525">
              <a:noFill/>
              <a:miter lim="800000"/>
              <a:headEnd/>
              <a:tailEnd/>
            </a:ln>
          </p:spPr>
          <p:txBody>
            <a:bodyPr wrap="none">
              <a:spAutoFit/>
            </a:bodyPr>
            <a:lstStyle/>
            <a:p>
              <a:r>
                <a:rPr lang="en-US" altLang="zh-TW" sz="2000" dirty="0">
                  <a:ea typeface="新細明體" pitchFamily="18" charset="-120"/>
                </a:rPr>
                <a:t>sc7</a:t>
              </a:r>
            </a:p>
          </p:txBody>
        </p:sp>
        <p:sp>
          <p:nvSpPr>
            <p:cNvPr id="26720" name="Text Box 103"/>
            <p:cNvSpPr txBox="1">
              <a:spLocks noChangeArrowheads="1"/>
            </p:cNvSpPr>
            <p:nvPr/>
          </p:nvSpPr>
          <p:spPr bwMode="auto">
            <a:xfrm>
              <a:off x="4679950" y="7540625"/>
              <a:ext cx="602836" cy="399109"/>
            </a:xfrm>
            <a:prstGeom prst="rect">
              <a:avLst/>
            </a:prstGeom>
            <a:noFill/>
            <a:ln w="9525">
              <a:noFill/>
              <a:miter lim="800000"/>
              <a:headEnd/>
              <a:tailEnd/>
            </a:ln>
          </p:spPr>
          <p:txBody>
            <a:bodyPr wrap="none">
              <a:spAutoFit/>
            </a:bodyPr>
            <a:lstStyle/>
            <a:p>
              <a:r>
                <a:rPr lang="en-US" altLang="zh-TW" sz="2000" dirty="0">
                  <a:ea typeface="新細明體" pitchFamily="18" charset="-120"/>
                </a:rPr>
                <a:t>sc1</a:t>
              </a:r>
            </a:p>
          </p:txBody>
        </p:sp>
        <p:sp>
          <p:nvSpPr>
            <p:cNvPr id="26721" name="Text Box 104"/>
            <p:cNvSpPr txBox="1">
              <a:spLocks noChangeArrowheads="1"/>
            </p:cNvSpPr>
            <p:nvPr/>
          </p:nvSpPr>
          <p:spPr bwMode="auto">
            <a:xfrm>
              <a:off x="5137150" y="7616825"/>
              <a:ext cx="602836" cy="399109"/>
            </a:xfrm>
            <a:prstGeom prst="rect">
              <a:avLst/>
            </a:prstGeom>
            <a:noFill/>
            <a:ln w="9525">
              <a:noFill/>
              <a:miter lim="800000"/>
              <a:headEnd/>
              <a:tailEnd/>
            </a:ln>
          </p:spPr>
          <p:txBody>
            <a:bodyPr wrap="none">
              <a:spAutoFit/>
            </a:bodyPr>
            <a:lstStyle/>
            <a:p>
              <a:r>
                <a:rPr lang="en-US" altLang="zh-TW" sz="2000" dirty="0">
                  <a:ea typeface="新細明體" pitchFamily="18" charset="-120"/>
                </a:rPr>
                <a:t>sc2</a:t>
              </a:r>
            </a:p>
          </p:txBody>
        </p:sp>
        <p:sp>
          <p:nvSpPr>
            <p:cNvPr id="26722" name="Text Box 105"/>
            <p:cNvSpPr txBox="1">
              <a:spLocks noChangeArrowheads="1"/>
            </p:cNvSpPr>
            <p:nvPr/>
          </p:nvSpPr>
          <p:spPr bwMode="auto">
            <a:xfrm>
              <a:off x="5594350" y="7464425"/>
              <a:ext cx="602836" cy="399109"/>
            </a:xfrm>
            <a:prstGeom prst="rect">
              <a:avLst/>
            </a:prstGeom>
            <a:noFill/>
            <a:ln w="9525">
              <a:noFill/>
              <a:miter lim="800000"/>
              <a:headEnd/>
              <a:tailEnd/>
            </a:ln>
          </p:spPr>
          <p:txBody>
            <a:bodyPr wrap="none">
              <a:spAutoFit/>
            </a:bodyPr>
            <a:lstStyle/>
            <a:p>
              <a:r>
                <a:rPr lang="en-US" altLang="zh-TW" sz="2000" dirty="0">
                  <a:ea typeface="新細明體" pitchFamily="18" charset="-120"/>
                </a:rPr>
                <a:t>sc3</a:t>
              </a:r>
            </a:p>
          </p:txBody>
        </p:sp>
        <p:sp>
          <p:nvSpPr>
            <p:cNvPr id="26723" name="Text Box 106"/>
            <p:cNvSpPr txBox="1">
              <a:spLocks noChangeArrowheads="1"/>
            </p:cNvSpPr>
            <p:nvPr/>
          </p:nvSpPr>
          <p:spPr bwMode="auto">
            <a:xfrm>
              <a:off x="5975350" y="7540625"/>
              <a:ext cx="602836" cy="399109"/>
            </a:xfrm>
            <a:prstGeom prst="rect">
              <a:avLst/>
            </a:prstGeom>
            <a:noFill/>
            <a:ln w="9525">
              <a:noFill/>
              <a:miter lim="800000"/>
              <a:headEnd/>
              <a:tailEnd/>
            </a:ln>
          </p:spPr>
          <p:txBody>
            <a:bodyPr wrap="none">
              <a:spAutoFit/>
            </a:bodyPr>
            <a:lstStyle/>
            <a:p>
              <a:r>
                <a:rPr lang="en-US" altLang="zh-TW" sz="2000" dirty="0">
                  <a:ea typeface="新細明體" pitchFamily="18" charset="-120"/>
                </a:rPr>
                <a:t>sc4</a:t>
              </a:r>
            </a:p>
          </p:txBody>
        </p:sp>
        <p:sp>
          <p:nvSpPr>
            <p:cNvPr id="26724" name="Text Box 107"/>
            <p:cNvSpPr txBox="1">
              <a:spLocks noChangeArrowheads="1"/>
            </p:cNvSpPr>
            <p:nvPr/>
          </p:nvSpPr>
          <p:spPr bwMode="auto">
            <a:xfrm>
              <a:off x="6356350" y="7388225"/>
              <a:ext cx="602836" cy="399109"/>
            </a:xfrm>
            <a:prstGeom prst="rect">
              <a:avLst/>
            </a:prstGeom>
            <a:noFill/>
            <a:ln w="9525">
              <a:noFill/>
              <a:miter lim="800000"/>
              <a:headEnd/>
              <a:tailEnd/>
            </a:ln>
          </p:spPr>
          <p:txBody>
            <a:bodyPr wrap="none">
              <a:spAutoFit/>
            </a:bodyPr>
            <a:lstStyle/>
            <a:p>
              <a:r>
                <a:rPr lang="en-US" altLang="zh-TW" sz="2000" dirty="0">
                  <a:ea typeface="新細明體" pitchFamily="18" charset="-120"/>
                </a:rPr>
                <a:t>sc5</a:t>
              </a:r>
            </a:p>
          </p:txBody>
        </p:sp>
        <p:sp>
          <p:nvSpPr>
            <p:cNvPr id="26725" name="Text Box 108"/>
            <p:cNvSpPr txBox="1">
              <a:spLocks noChangeArrowheads="1"/>
            </p:cNvSpPr>
            <p:nvPr/>
          </p:nvSpPr>
          <p:spPr bwMode="auto">
            <a:xfrm>
              <a:off x="6813550" y="7464425"/>
              <a:ext cx="602836" cy="399109"/>
            </a:xfrm>
            <a:prstGeom prst="rect">
              <a:avLst/>
            </a:prstGeom>
            <a:noFill/>
            <a:ln w="9525">
              <a:noFill/>
              <a:miter lim="800000"/>
              <a:headEnd/>
              <a:tailEnd/>
            </a:ln>
          </p:spPr>
          <p:txBody>
            <a:bodyPr wrap="none">
              <a:spAutoFit/>
            </a:bodyPr>
            <a:lstStyle/>
            <a:p>
              <a:r>
                <a:rPr lang="en-US" altLang="zh-TW" sz="2000" dirty="0">
                  <a:ea typeface="新細明體" pitchFamily="18" charset="-120"/>
                </a:rPr>
                <a:t>sc6</a:t>
              </a:r>
            </a:p>
          </p:txBody>
        </p:sp>
        <p:sp>
          <p:nvSpPr>
            <p:cNvPr id="26726" name="Text Box 109"/>
            <p:cNvSpPr txBox="1">
              <a:spLocks noChangeArrowheads="1"/>
            </p:cNvSpPr>
            <p:nvPr/>
          </p:nvSpPr>
          <p:spPr bwMode="auto">
            <a:xfrm>
              <a:off x="7499350" y="7464425"/>
              <a:ext cx="602836" cy="399109"/>
            </a:xfrm>
            <a:prstGeom prst="rect">
              <a:avLst/>
            </a:prstGeom>
            <a:noFill/>
            <a:ln w="9525">
              <a:noFill/>
              <a:miter lim="800000"/>
              <a:headEnd/>
              <a:tailEnd/>
            </a:ln>
          </p:spPr>
          <p:txBody>
            <a:bodyPr wrap="none">
              <a:spAutoFit/>
            </a:bodyPr>
            <a:lstStyle/>
            <a:p>
              <a:r>
                <a:rPr lang="en-US" altLang="zh-TW" sz="2000" dirty="0">
                  <a:ea typeface="新細明體" pitchFamily="18" charset="-120"/>
                </a:rPr>
                <a:t>sc7</a:t>
              </a:r>
            </a:p>
          </p:txBody>
        </p:sp>
        <p:sp>
          <p:nvSpPr>
            <p:cNvPr id="26727" name="Text Box 110"/>
            <p:cNvSpPr txBox="1">
              <a:spLocks noChangeArrowheads="1"/>
            </p:cNvSpPr>
            <p:nvPr/>
          </p:nvSpPr>
          <p:spPr bwMode="auto">
            <a:xfrm>
              <a:off x="4070351" y="7388225"/>
              <a:ext cx="602836" cy="399109"/>
            </a:xfrm>
            <a:prstGeom prst="rect">
              <a:avLst/>
            </a:prstGeom>
            <a:noFill/>
            <a:ln w="9525">
              <a:noFill/>
              <a:miter lim="800000"/>
              <a:headEnd/>
              <a:tailEnd/>
            </a:ln>
          </p:spPr>
          <p:txBody>
            <a:bodyPr wrap="none">
              <a:spAutoFit/>
            </a:bodyPr>
            <a:lstStyle/>
            <a:p>
              <a:r>
                <a:rPr lang="en-US" altLang="zh-TW" sz="2000" dirty="0">
                  <a:ea typeface="新細明體" pitchFamily="18" charset="-120"/>
                </a:rPr>
                <a:t>sc8</a:t>
              </a:r>
            </a:p>
          </p:txBody>
        </p:sp>
        <p:sp>
          <p:nvSpPr>
            <p:cNvPr id="26728" name="Text Box 111"/>
            <p:cNvSpPr txBox="1">
              <a:spLocks noChangeArrowheads="1"/>
            </p:cNvSpPr>
            <p:nvPr/>
          </p:nvSpPr>
          <p:spPr bwMode="auto">
            <a:xfrm>
              <a:off x="3155950" y="3578224"/>
              <a:ext cx="602836" cy="399109"/>
            </a:xfrm>
            <a:prstGeom prst="rect">
              <a:avLst/>
            </a:prstGeom>
            <a:noFill/>
            <a:ln w="9525">
              <a:noFill/>
              <a:miter lim="800000"/>
              <a:headEnd/>
              <a:tailEnd/>
            </a:ln>
          </p:spPr>
          <p:txBody>
            <a:bodyPr wrap="none">
              <a:spAutoFit/>
            </a:bodyPr>
            <a:lstStyle/>
            <a:p>
              <a:r>
                <a:rPr lang="en-US" altLang="zh-TW" sz="2000" dirty="0">
                  <a:ea typeface="新細明體" pitchFamily="18" charset="-120"/>
                </a:rPr>
                <a:t>sc8</a:t>
              </a:r>
            </a:p>
          </p:txBody>
        </p:sp>
        <p:sp>
          <p:nvSpPr>
            <p:cNvPr id="26729" name="Text Box 112"/>
            <p:cNvSpPr txBox="1">
              <a:spLocks noChangeArrowheads="1"/>
            </p:cNvSpPr>
            <p:nvPr/>
          </p:nvSpPr>
          <p:spPr bwMode="auto">
            <a:xfrm>
              <a:off x="2320011" y="3048000"/>
              <a:ext cx="2001508" cy="399109"/>
            </a:xfrm>
            <a:prstGeom prst="rect">
              <a:avLst/>
            </a:prstGeom>
            <a:noFill/>
            <a:ln w="9525">
              <a:noFill/>
              <a:miter lim="800000"/>
              <a:headEnd/>
              <a:tailEnd/>
            </a:ln>
          </p:spPr>
          <p:txBody>
            <a:bodyPr wrap="none">
              <a:spAutoFit/>
            </a:bodyPr>
            <a:lstStyle/>
            <a:p>
              <a:r>
                <a:rPr lang="en-US" altLang="zh-TW" sz="2000" dirty="0">
                  <a:solidFill>
                    <a:srgbClr val="0000CC"/>
                  </a:solidFill>
                  <a:ea typeface="新細明體" pitchFamily="18" charset="-120"/>
                </a:rPr>
                <a:t>New </a:t>
              </a:r>
              <a:r>
                <a:rPr lang="en-US" altLang="zh-TW" sz="2000" dirty="0" err="1">
                  <a:solidFill>
                    <a:srgbClr val="0000CC"/>
                  </a:solidFill>
                  <a:ea typeface="新細明體" pitchFamily="18" charset="-120"/>
                </a:rPr>
                <a:t>subcluster</a:t>
              </a:r>
              <a:endParaRPr lang="en-US" altLang="zh-TW" sz="2000" dirty="0">
                <a:solidFill>
                  <a:srgbClr val="0000CC"/>
                </a:solidFill>
                <a:ea typeface="新細明體" pitchFamily="18" charset="-120"/>
              </a:endParaRPr>
            </a:p>
          </p:txBody>
        </p:sp>
      </p:grpSp>
    </p:spTree>
  </p:cSld>
  <p:clrMapOvr>
    <a:masterClrMapping/>
  </p:clrMapOvr>
  <p:transition spd="med">
    <p:random/>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335&quot;/&gt;&lt;/object&gt;&lt;object type=&quot;3&quot; unique_id=&quot;10005&quot;&gt;&lt;property id=&quot;20148&quot; value=&quot;5&quot;/&gt;&lt;property id=&quot;20300&quot; value=&quot;Slide 2&quot;/&gt;&lt;property id=&quot;20307&quot; value=&quot;334&quot;/&gt;&lt;/object&gt;&lt;object type=&quot;3&quot; unique_id=&quot;10006&quot;&gt;&lt;property id=&quot;20148&quot; value=&quot;5&quot;/&gt;&lt;property id=&quot;20300&quot; value=&quot;Slide 3 - &amp;quot;什么是聚类分析 ?&amp;quot;&quot;/&gt;&lt;property id=&quot;20307&quot; value=&quot;336&quot;/&gt;&lt;/object&gt;&lt;object type=&quot;3&quot; unique_id=&quot;10007&quot;&gt;&lt;property id=&quot;20148&quot; value=&quot;5&quot;/&gt;&lt;property id=&quot;20300&quot; value=&quot;Slide 4 - &amp;quot;General Applications of Clustering&amp;quot;&quot;/&gt;&lt;property id=&quot;20307&quot; value=&quot;337&quot;/&gt;&lt;/object&gt;&lt;object type=&quot;3&quot; unique_id=&quot;10008&quot;&gt;&lt;property id=&quot;20148&quot; value=&quot;5&quot;/&gt;&lt;property id=&quot;20300&quot; value=&quot;Slide 5 - &amp;quot;怎样才是一个好的聚类?&amp;quot;&quot;/&gt;&lt;property id=&quot;20307&quot; value=&quot;338&quot;/&gt;&lt;/object&gt;&lt;object type=&quot;3&quot; unique_id=&quot;10009&quot;&gt;&lt;property id=&quot;20148&quot; value=&quot;5&quot;/&gt;&lt;property id=&quot;20300&quot; value=&quot;Slide 6&quot;/&gt;&lt;property id=&quot;20307&quot; value=&quot;423&quot;/&gt;&lt;/object&gt;&lt;object type=&quot;3&quot; unique_id=&quot;10010&quot;&gt;&lt;property id=&quot;20148&quot; value=&quot;5&quot;/&gt;&lt;property id=&quot;20300&quot; value=&quot;Slide 7 - &amp;quot;什么是聚类分析 ?&amp;quot;&quot;/&gt;&lt;property id=&quot;20307&quot; value=&quot;369&quot;/&gt;&lt;/object&gt;&lt;object type=&quot;3&quot; unique_id=&quot;10011&quot;&gt;&lt;property id=&quot;20148&quot; value=&quot;5&quot;/&gt;&lt;property id=&quot;20300&quot; value=&quot;Slide 8 - &amp;quot;什么是聚类分析 ?&amp;quot;&quot;/&gt;&lt;property id=&quot;20307&quot; value=&quot;370&quot;/&gt;&lt;/object&gt;&lt;object type=&quot;3&quot; unique_id=&quot;10012&quot;&gt;&lt;property id=&quot;20148&quot; value=&quot;5&quot;/&gt;&lt;property id=&quot;20300&quot; value=&quot;Slide 9 - &amp;quot;数据结构&amp;quot;&quot;/&gt;&lt;property id=&quot;20307&quot; value=&quot;339&quot;/&gt;&lt;/object&gt;&lt;object type=&quot;3&quot; unique_id=&quot;10013&quot;&gt;&lt;property id=&quot;20148&quot; value=&quot;5&quot;/&gt;&lt;property id=&quot;20300&quot; value=&quot;Slide 10 - &amp;quot;相异性度量&amp;quot;&quot;/&gt;&lt;property id=&quot;20307&quot; value=&quot;371&quot;/&gt;&lt;/object&gt;&lt;object type=&quot;3&quot; unique_id=&quot;10014&quot;&gt;&lt;property id=&quot;20148&quot; value=&quot;5&quot;/&gt;&lt;property id=&quot;20300&quot; value=&quot;Slide 11 - &amp;quot;聚类中的属性类型&amp;quot;&quot;/&gt;&lt;property id=&quot;20307&quot; value=&quot;343&quot;/&gt;&lt;/object&gt;&lt;object type=&quot;3&quot; unique_id=&quot;10015&quot;&gt;&lt;property id=&quot;20148&quot; value=&quot;5&quot;/&gt;&lt;property id=&quot;20300&quot; value=&quot;Slide 12 - &amp;quot;聚类中的属性类型&amp;quot;&quot;/&gt;&lt;property id=&quot;20307&quot; value=&quot;344&quot;/&gt;&lt;/object&gt;&lt;object type=&quot;3&quot; unique_id=&quot;10016&quot;&gt;&lt;property id=&quot;20148&quot; value=&quot;5&quot;/&gt;&lt;property id=&quot;20300&quot; value=&quot;Slide 13 - &amp;quot;聚类中的属性类型&amp;quot;&quot;/&gt;&lt;property id=&quot;20307&quot; value=&quot;372&quot;/&gt;&lt;/object&gt;&lt;object type=&quot;3&quot; unique_id=&quot;10017&quot;&gt;&lt;property id=&quot;20148&quot; value=&quot;5&quot;/&gt;&lt;property id=&quot;20300&quot; value=&quot;Slide 14&quot;/&gt;&lt;property id=&quot;20307&quot; value=&quot;340&quot;/&gt;&lt;/object&gt;&lt;object type=&quot;3&quot; unique_id=&quot;10018&quot;&gt;&lt;property id=&quot;20148&quot; value=&quot;5&quot;/&gt;&lt;property id=&quot;20300&quot; value=&quot;Slide 15&quot;/&gt;&lt;property id=&quot;20307&quot; value=&quot;342&quot;/&gt;&lt;/object&gt;&lt;object type=&quot;3&quot; unique_id=&quot;10019&quot;&gt;&lt;property id=&quot;20148&quot; value=&quot;5&quot;/&gt;&lt;property id=&quot;20300&quot; value=&quot;Slide 16 - &amp;quot;聚类中的属性类型&amp;quot;&quot;/&gt;&lt;property id=&quot;20307&quot; value=&quot;345&quot;/&gt;&lt;/object&gt;&lt;object type=&quot;3&quot; unique_id=&quot;10020&quot;&gt;&lt;property id=&quot;20148&quot; value=&quot;5&quot;/&gt;&lt;property id=&quot;20300&quot; value=&quot;Slide 17&quot;/&gt;&lt;property id=&quot;20307&quot; value=&quot;419&quot;/&gt;&lt;/object&gt;&lt;object type=&quot;3&quot; unique_id=&quot;10021&quot;&gt;&lt;property id=&quot;20148&quot; value=&quot;5&quot;/&gt;&lt;property id=&quot;20300&quot; value=&quot;Slide 18&quot;/&gt;&lt;property id=&quot;20307&quot; value=&quot;347&quot;/&gt;&lt;/object&gt;&lt;object type=&quot;3&quot; unique_id=&quot;10022&quot;&gt;&lt;property id=&quot;20148&quot; value=&quot;5&quot;/&gt;&lt;property id=&quot;20300&quot; value=&quot;Slide 19&quot;/&gt;&lt;property id=&quot;20307&quot; value=&quot;348&quot;/&gt;&lt;/object&gt;&lt;object type=&quot;3&quot; unique_id=&quot;10023&quot;&gt;&lt;property id=&quot;20148&quot; value=&quot;5&quot;/&gt;&lt;property id=&quot;20300&quot; value=&quot;Slide 20 - &amp;quot;聚类中的属性类型&amp;quot;&quot;/&gt;&lt;property id=&quot;20307&quot; value=&quot;346&quot;/&gt;&lt;/object&gt;&lt;object type=&quot;3&quot; unique_id=&quot;10024&quot;&gt;&lt;property id=&quot;20148&quot; value=&quot;5&quot;/&gt;&lt;property id=&quot;20300&quot; value=&quot;Slide 21 - &amp;quot;Dissimilarity between categorical variables&amp;quot;&quot;/&gt;&lt;property id=&quot;20307&quot; value=&quot;424&quot;/&gt;&lt;/object&gt;&lt;object type=&quot;3&quot; unique_id=&quot;10025&quot;&gt;&lt;property id=&quot;20148&quot; value=&quot;5&quot;/&gt;&lt;property id=&quot;20300&quot; value=&quot;Slide 22 - &amp;quot;聚类中的属性类型&amp;quot;&quot;/&gt;&lt;property id=&quot;20307&quot; value=&quot;349&quot;/&gt;&lt;/object&gt;&lt;object type=&quot;3&quot; unique_id=&quot;10026&quot;&gt;&lt;property id=&quot;20148&quot; value=&quot;5&quot;/&gt;&lt;property id=&quot;20300&quot; value=&quot;Slide 23 - &amp;quot;Dissimilarity between ordinal variables&amp;quot;&quot;/&gt;&lt;property id=&quot;20307&quot; value=&quot;425&quot;/&gt;&lt;/object&gt;&lt;object type=&quot;3&quot; unique_id=&quot;10027&quot;&gt;&lt;property id=&quot;20148&quot; value=&quot;5&quot;/&gt;&lt;property id=&quot;20300&quot; value=&quot;Slide 24 - &amp;quot;聚类中的属性类型&amp;quot;&quot;/&gt;&lt;property id=&quot;20307&quot; value=&quot;350&quot;/&gt;&lt;/object&gt;&lt;object type=&quot;3&quot; unique_id=&quot;10028&quot;&gt;&lt;property id=&quot;20148&quot; value=&quot;5&quot;/&gt;&lt;property id=&quot;20300&quot; value=&quot;Slide 25 - &amp;quot;Dissimilarity between ratio-scaled variables&amp;quot;&quot;/&gt;&lt;property id=&quot;20307&quot; value=&quot;426&quot;/&gt;&lt;/object&gt;&lt;object type=&quot;3&quot; unique_id=&quot;10029&quot;&gt;&lt;property id=&quot;20148&quot; value=&quot;5&quot;/&gt;&lt;property id=&quot;20300&quot; value=&quot;Slide 26 - &amp;quot;聚类中的属性类型: Mixed Types&amp;quot;&quot;/&gt;&lt;property id=&quot;20307&quot; value=&quot;351&quot;/&gt;&lt;/object&gt;&lt;object type=&quot;3&quot; unique_id=&quot;10030&quot;&gt;&lt;property id=&quot;20148&quot; value=&quot;5&quot;/&gt;&lt;property id=&quot;20300&quot; value=&quot;Slide 27 - &amp;quot;Dissimilarity between variables of mixed type&amp;quot;&quot;/&gt;&lt;property id=&quot;20307&quot; value=&quot;427&quot;/&gt;&lt;/object&gt;&lt;object type=&quot;3&quot; unique_id=&quot;10031&quot;&gt;&lt;property id=&quot;20148&quot; value=&quot;5&quot;/&gt;&lt;property id=&quot;20300&quot; value=&quot;Slide 28 - &amp;quot;簇间的距离度量标准&amp;quot;&quot;/&gt;&lt;property id=&quot;20307&quot; value=&quot;373&quot;/&gt;&lt;/object&gt;&lt;object type=&quot;3&quot; unique_id=&quot;10032&quot;&gt;&lt;property id=&quot;20148&quot; value=&quot;5&quot;/&gt;&lt;property id=&quot;20300&quot; value=&quot;Slide 29 - &amp;quot;簇间的距离度量标准&amp;quot;&quot;/&gt;&lt;property id=&quot;20307&quot; value=&quot;374&quot;/&gt;&lt;/object&gt;&lt;object type=&quot;3&quot; unique_id=&quot;10033&quot;&gt;&lt;property id=&quot;20148&quot; value=&quot;5&quot;/&gt;&lt;property id=&quot;20300&quot; value=&quot;Slide 30 - &amp;quot;聚类的准则函数&amp;quot;&quot;/&gt;&lt;property id=&quot;20307&quot; value=&quot;375&quot;/&gt;&lt;/object&gt;&lt;object type=&quot;3&quot; unique_id=&quot;10034&quot;&gt;&lt;property id=&quot;20148&quot; value=&quot;5&quot;/&gt;&lt;property id=&quot;20300&quot; value=&quot;Slide 31&quot;/&gt;&lt;property id=&quot;20307&quot; value=&quot;352&quot;/&gt;&lt;/object&gt;&lt;object type=&quot;3&quot; unique_id=&quot;10035&quot;&gt;&lt;property id=&quot;20148&quot; value=&quot;5&quot;/&gt;&lt;property id=&quot;20300&quot; value=&quot;Slide 32 - &amp;quot;Partitioning methods&amp;quot;&quot;/&gt;&lt;property id=&quot;20307&quot; value=&quot;354&quot;/&gt;&lt;/object&gt;&lt;object type=&quot;3&quot; unique_id=&quot;10036&quot;&gt;&lt;property id=&quot;20148&quot; value=&quot;5&quot;/&gt;&lt;property id=&quot;20300&quot; value=&quot;Slide 33 - &amp;quot;Partitioning methods&amp;quot;&quot;/&gt;&lt;property id=&quot;20307&quot; value=&quot;355&quot;/&gt;&lt;/object&gt;&lt;object type=&quot;3&quot; unique_id=&quot;10037&quot;&gt;&lt;property id=&quot;20148&quot; value=&quot;5&quot;/&gt;&lt;property id=&quot;20300&quot; value=&quot;Slide 34 - &amp;quot;The K-Means Clustering Method&amp;quot;&quot;/&gt;&lt;property id=&quot;20307&quot; value=&quot;356&quot;/&gt;&lt;/object&gt;&lt;object type=&quot;3&quot; unique_id=&quot;10038&quot;&gt;&lt;property id=&quot;20148&quot; value=&quot;5&quot;/&gt;&lt;property id=&quot;20300&quot; value=&quot;Slide 35 - &amp;quot;The K-Means Clustering Method&amp;quot;&quot;/&gt;&lt;property id=&quot;20307&quot; value=&quot;357&quot;/&gt;&lt;/object&gt;&lt;object type=&quot;3&quot; unique_id=&quot;10039&quot;&gt;&lt;property id=&quot;20148&quot; value=&quot;5&quot;/&gt;&lt;property id=&quot;20300&quot; value=&quot;Slide 36&quot;/&gt;&lt;property id=&quot;20307&quot; value=&quot;358&quot;/&gt;&lt;/object&gt;&lt;object type=&quot;3&quot; unique_id=&quot;10040&quot;&gt;&lt;property id=&quot;20148&quot; value=&quot;5&quot;/&gt;&lt;property id=&quot;20300&quot; value=&quot;Slide 37&quot;/&gt;&lt;property id=&quot;20307&quot; value=&quot;376&quot;/&gt;&lt;/object&gt;&lt;object type=&quot;3&quot; unique_id=&quot;10041&quot;&gt;&lt;property id=&quot;20148&quot; value=&quot;5&quot;/&gt;&lt;property id=&quot;20300&quot; value=&quot;Slide 38&quot;/&gt;&lt;property id=&quot;20307&quot; value=&quot;377&quot;/&gt;&lt;/object&gt;&lt;object type=&quot;3&quot; unique_id=&quot;10042&quot;&gt;&lt;property id=&quot;20148&quot; value=&quot;5&quot;/&gt;&lt;property id=&quot;20300&quot; value=&quot;Slide 39&quot;/&gt;&lt;property id=&quot;20307&quot; value=&quot;378&quot;/&gt;&lt;/object&gt;&lt;object type=&quot;3&quot; unique_id=&quot;10043&quot;&gt;&lt;property id=&quot;20148&quot; value=&quot;5&quot;/&gt;&lt;property id=&quot;20300&quot; value=&quot;Slide 40&quot;/&gt;&lt;property id=&quot;20307&quot; value=&quot;379&quot;/&gt;&lt;/object&gt;&lt;object type=&quot;3&quot; unique_id=&quot;10044&quot;&gt;&lt;property id=&quot;20148&quot; value=&quot;5&quot;/&gt;&lt;property id=&quot;20300&quot; value=&quot;Slide 41 - &amp;quot;Comments on the K-Means Method&amp;quot;&quot;/&gt;&lt;property id=&quot;20307&quot; value=&quot;359&quot;/&gt;&lt;/object&gt;&lt;object type=&quot;3&quot; unique_id=&quot;10045&quot;&gt;&lt;property id=&quot;20148&quot; value=&quot;5&quot;/&gt;&lt;property id=&quot;20300&quot; value=&quot;Slide 42 - &amp;quot;Variations of the K-Means Method&amp;quot;&quot;/&gt;&lt;property id=&quot;20307&quot; value=&quot;360&quot;/&gt;&lt;/object&gt;&lt;object type=&quot;3&quot; unique_id=&quot;10046&quot;&gt;&lt;property id=&quot;20148&quot; value=&quot;5&quot;/&gt;&lt;property id=&quot;20300&quot; value=&quot;Slide 43&quot;/&gt;&lt;property id=&quot;20307&quot; value=&quot;380&quot;/&gt;&lt;/object&gt;&lt;object type=&quot;3&quot; unique_id=&quot;10047&quot;&gt;&lt;property id=&quot;20148&quot; value=&quot;5&quot;/&gt;&lt;property id=&quot;20300&quot; value=&quot;Slide 44 - &amp;quot;k-medoids method&amp;quot;&quot;/&gt;&lt;property id=&quot;20307&quot; value=&quot;361&quot;/&gt;&lt;/object&gt;&lt;object type=&quot;3&quot; unique_id=&quot;10048&quot;&gt;&lt;property id=&quot;20148&quot; value=&quot;5&quot;/&gt;&lt;property id=&quot;20300&quot; value=&quot;Slide 45&quot;/&gt;&lt;property id=&quot;20307&quot; value=&quot;362&quot;/&gt;&lt;/object&gt;&lt;object type=&quot;3&quot; unique_id=&quot;10049&quot;&gt;&lt;property id=&quot;20148&quot; value=&quot;5&quot;/&gt;&lt;property id=&quot;20300&quot; value=&quot;Slide 46 - &amp;quot;k-medoids method&amp;quot;&quot;/&gt;&lt;property id=&quot;20307&quot; value=&quot;363&quot;/&gt;&lt;/object&gt;&lt;object type=&quot;3&quot; unique_id=&quot;10050&quot;&gt;&lt;property id=&quot;20148&quot; value=&quot;5&quot;/&gt;&lt;property id=&quot;20300&quot; value=&quot;Slide 47 - &amp;quot;k-medoids method&amp;quot;&quot;/&gt;&lt;property id=&quot;20307&quot; value=&quot;383&quot;/&gt;&lt;/object&gt;&lt;object type=&quot;3&quot; unique_id=&quot;10051&quot;&gt;&lt;property id=&quot;20148&quot; value=&quot;5&quot;/&gt;&lt;property id=&quot;20300&quot; value=&quot;Slide 48&quot;/&gt;&lt;property id=&quot;20307&quot; value=&quot;420&quot;/&gt;&lt;/object&gt;&lt;object type=&quot;3&quot; unique_id=&quot;10052&quot;&gt;&lt;property id=&quot;20148&quot; value=&quot;5&quot;/&gt;&lt;property id=&quot;20300&quot; value=&quot;Slide 49&quot;/&gt;&lt;property id=&quot;20307&quot; value=&quot;421&quot;/&gt;&lt;/object&gt;&lt;object type=&quot;3&quot; unique_id=&quot;10053&quot;&gt;&lt;property id=&quot;20148&quot; value=&quot;5&quot;/&gt;&lt;property id=&quot;20300&quot; value=&quot;Slide 50&quot;/&gt;&lt;property id=&quot;20307&quot; value=&quot;422&quot;/&gt;&lt;/object&gt;&lt;object type=&quot;3&quot; unique_id=&quot;10054&quot;&gt;&lt;property id=&quot;20148&quot; value=&quot;5&quot;/&gt;&lt;property id=&quot;20300&quot; value=&quot;Slide 51 - &amp;quot;k-medoids method&amp;quot;&quot;/&gt;&lt;property id=&quot;20307&quot; value=&quot;384&quot;/&gt;&lt;/object&gt;&lt;object type=&quot;3&quot; unique_id=&quot;10055&quot;&gt;&lt;property id=&quot;20148&quot; value=&quot;5&quot;/&gt;&lt;property id=&quot;20300&quot; value=&quot;Slide 52 - &amp;quot;k-medoids method&amp;quot;&quot;/&gt;&lt;property id=&quot;20307&quot; value=&quot;387&quot;/&gt;&lt;/object&gt;&lt;object type=&quot;3&quot; unique_id=&quot;10056&quot;&gt;&lt;property id=&quot;20148&quot; value=&quot;5&quot;/&gt;&lt;property id=&quot;20300&quot; value=&quot;Slide 53 - &amp;quot;k-medoids method&amp;quot;&quot;/&gt;&lt;property id=&quot;20307&quot; value=&quot;388&quot;/&gt;&lt;/object&gt;&lt;object type=&quot;3&quot; unique_id=&quot;10057&quot;&gt;&lt;property id=&quot;20148&quot; value=&quot;5&quot;/&gt;&lt;property id=&quot;20300&quot; value=&quot;Slide 54 - &amp;quot;Hierarchical methods&amp;quot;&quot;/&gt;&lt;property id=&quot;20307&quot; value=&quot;364&quot;/&gt;&lt;/object&gt;&lt;object type=&quot;3&quot; unique_id=&quot;10058&quot;&gt;&lt;property id=&quot;20148&quot; value=&quot;5&quot;/&gt;&lt;property id=&quot;20300&quot; value=&quot;Slide 55 - &amp;quot;Hierarchical methods&amp;quot;&quot;/&gt;&lt;property id=&quot;20307&quot; value=&quot;366&quot;/&gt;&lt;/object&gt;&lt;object type=&quot;3&quot; unique_id=&quot;10059&quot;&gt;&lt;property id=&quot;20148&quot; value=&quot;5&quot;/&gt;&lt;property id=&quot;20300&quot; value=&quot;Slide 56&quot;/&gt;&lt;property id=&quot;20307&quot; value=&quot;390&quot;/&gt;&lt;/object&gt;&lt;object type=&quot;3&quot; unique_id=&quot;10060&quot;&gt;&lt;property id=&quot;20148&quot; value=&quot;5&quot;/&gt;&lt;property id=&quot;20300&quot; value=&quot;Slide 57 - &amp;quot;AGNES&amp;quot;&quot;/&gt;&lt;property id=&quot;20307&quot; value=&quot;367&quot;/&gt;&lt;/object&gt;&lt;object type=&quot;3&quot; unique_id=&quot;10061&quot;&gt;&lt;property id=&quot;20148&quot; value=&quot;5&quot;/&gt;&lt;property id=&quot;20300&quot; value=&quot;Slide 58 - &amp;quot;AGNES&amp;quot;&quot;/&gt;&lt;property id=&quot;20307&quot; value=&quot;381&quot;/&gt;&lt;/object&gt;&lt;object type=&quot;3&quot; unique_id=&quot;10062&quot;&gt;&lt;property id=&quot;20148&quot; value=&quot;5&quot;/&gt;&lt;property id=&quot;20300&quot; value=&quot;Slide 59&quot;/&gt;&lt;property id=&quot;20307&quot; value=&quot;368&quot;/&gt;&lt;/object&gt;&lt;object type=&quot;3&quot; unique_id=&quot;10063&quot;&gt;&lt;property id=&quot;20148&quot; value=&quot;5&quot;/&gt;&lt;property id=&quot;20300&quot; value=&quot;Slide 60 - &amp;quot;DIANA (Divisive Analysis)&amp;quot;&quot;/&gt;&lt;property id=&quot;20307&quot; value=&quot;391&quot;/&gt;&lt;/object&gt;&lt;object type=&quot;3&quot; unique_id=&quot;10064&quot;&gt;&lt;property id=&quot;20148&quot; value=&quot;5&quot;/&gt;&lt;property id=&quot;20300&quot; value=&quot;Slide 61 - &amp;quot;Hierarchical methods&amp;quot;&quot;/&gt;&lt;property id=&quot;20307&quot; value=&quot;393&quot;/&gt;&lt;/object&gt;&lt;object type=&quot;3&quot; unique_id=&quot;10065&quot;&gt;&lt;property id=&quot;20148&quot; value=&quot;5&quot;/&gt;&lt;property id=&quot;20300&quot; value=&quot;Slide 62&quot;/&gt;&lt;property id=&quot;20307&quot; value=&quot;396&quot;/&gt;&lt;/object&gt;&lt;object type=&quot;3&quot; unique_id=&quot;10066&quot;&gt;&lt;property id=&quot;20148&quot; value=&quot;5&quot;/&gt;&lt;property id=&quot;20300&quot; value=&quot;Slide 63 - &amp;quot;Hierarchical methods&amp;quot;&quot;/&gt;&lt;property id=&quot;20307&quot; value=&quot;397&quot;/&gt;&lt;/object&gt;&lt;object type=&quot;3&quot; unique_id=&quot;10067&quot;&gt;&lt;property id=&quot;20148&quot; value=&quot;5&quot;/&gt;&lt;property id=&quot;20300&quot; value=&quot;Slide 64 - &amp;quot;Hierarchical methods&amp;quot;&quot;/&gt;&lt;property id=&quot;20307&quot; value=&quot;399&quot;/&gt;&lt;/object&gt;&lt;object type=&quot;3&quot; unique_id=&quot;10068&quot;&gt;&lt;property id=&quot;20148&quot; value=&quot;5&quot;/&gt;&lt;property id=&quot;20300&quot; value=&quot;Slide 65&quot;/&gt;&lt;property id=&quot;20307&quot; value=&quot;400&quot;/&gt;&lt;/object&gt;&lt;object type=&quot;3&quot; unique_id=&quot;10069&quot;&gt;&lt;property id=&quot;20148&quot; value=&quot;5&quot;/&gt;&lt;property id=&quot;20300&quot; value=&quot;Slide 66 - &amp;quot;Hierarchical methods&amp;quot;&quot;/&gt;&lt;property id=&quot;20307&quot; value=&quot;394&quot;/&gt;&lt;/object&gt;&lt;object type=&quot;3&quot; unique_id=&quot;10070&quot;&gt;&lt;property id=&quot;20148&quot; value=&quot;5&quot;/&gt;&lt;property id=&quot;20300&quot; value=&quot;Slide 67&quot;/&gt;&lt;property id=&quot;20307&quot; value=&quot;398&quot;/&gt;&lt;/object&gt;&lt;object type=&quot;3&quot; unique_id=&quot;10071&quot;&gt;&lt;property id=&quot;20148&quot; value=&quot;5&quot;/&gt;&lt;property id=&quot;20300&quot; value=&quot;Slide 68 - &amp;quot;Density-Based Clustering Methods&amp;quot;&quot;/&gt;&lt;property id=&quot;20307&quot; value=&quot;404&quot;/&gt;&lt;/object&gt;&lt;object type=&quot;3&quot; unique_id=&quot;10072&quot;&gt;&lt;property id=&quot;20148&quot; value=&quot;5&quot;/&gt;&lt;property id=&quot;20300&quot; value=&quot;Slide 69&quot;/&gt;&lt;property id=&quot;20307&quot; value=&quot;405&quot;/&gt;&lt;/object&gt;&lt;object type=&quot;3&quot; unique_id=&quot;10073&quot;&gt;&lt;property id=&quot;20148&quot; value=&quot;5&quot;/&gt;&lt;property id=&quot;20300&quot; value=&quot;Slide 70 - &amp;quot;Density Concepts&amp;quot;&quot;/&gt;&lt;property id=&quot;20307&quot; value=&quot;408&quot;/&gt;&lt;/object&gt;&lt;object type=&quot;3&quot; unique_id=&quot;10074&quot;&gt;&lt;property id=&quot;20148&quot; value=&quot;5&quot;/&gt;&lt;property id=&quot;20300&quot; value=&quot;Slide 71 - &amp;quot;Density Concepts&amp;quot;&quot;/&gt;&lt;property id=&quot;20307&quot; value=&quot;407&quot;/&gt;&lt;/object&gt;&lt;object type=&quot;3&quot; unique_id=&quot;10075&quot;&gt;&lt;property id=&quot;20148&quot; value=&quot;5&quot;/&gt;&lt;property id=&quot;20300&quot; value=&quot;Slide 72&quot;/&gt;&lt;property id=&quot;20307&quot; value=&quot;410&quot;/&gt;&lt;/object&gt;&lt;object type=&quot;3&quot; unique_id=&quot;10076&quot;&gt;&lt;property id=&quot;20148&quot; value=&quot;5&quot;/&gt;&lt;property id=&quot;20300&quot; value=&quot;Slide 73 - &amp;quot;Density Concepts&amp;quot;&quot;/&gt;&lt;property id=&quot;20307&quot; value=&quot;409&quot;/&gt;&lt;/object&gt;&lt;object type=&quot;3&quot; unique_id=&quot;10077&quot;&gt;&lt;property id=&quot;20148&quot; value=&quot;5&quot;/&gt;&lt;property id=&quot;20300&quot; value=&quot;Slide 74 - &amp;quot;Density Concepts&amp;quot;&quot;/&gt;&lt;property id=&quot;20307&quot; value=&quot;416&quot;/&gt;&lt;/object&gt;&lt;object type=&quot;3&quot; unique_id=&quot;10078&quot;&gt;&lt;property id=&quot;20148&quot; value=&quot;5&quot;/&gt;&lt;property id=&quot;20300&quot; value=&quot;Slide 75 - &amp;quot;DBSCAN&amp;quot;&quot;/&gt;&lt;property id=&quot;20307&quot; value=&quot;406&quot;/&gt;&lt;/object&gt;&lt;object type=&quot;3&quot; unique_id=&quot;10079&quot;&gt;&lt;property id=&quot;20148&quot; value=&quot;5&quot;/&gt;&lt;property id=&quot;20300&quot; value=&quot;Slide 76 - &amp;quot;DBSCAN&amp;quot;&quot;/&gt;&lt;property id=&quot;20307&quot; value=&quot;412&quot;/&gt;&lt;/object&gt;&lt;object type=&quot;3&quot; unique_id=&quot;10080&quot;&gt;&lt;property id=&quot;20148&quot; value=&quot;5&quot;/&gt;&lt;property id=&quot;20300&quot; value=&quot;Slide 77 - &amp;quot;DBSCAN&amp;quot;&quot;/&gt;&lt;property id=&quot;20307&quot; value=&quot;411&quot;/&gt;&lt;/object&gt;&lt;object type=&quot;3&quot; unique_id=&quot;10081&quot;&gt;&lt;property id=&quot;20148&quot; value=&quot;5&quot;/&gt;&lt;property id=&quot;20300&quot; value=&quot;Slide 78 - &amp;quot;Grid-based method&amp;quot;&quot;/&gt;&lt;property id=&quot;20307&quot; value=&quot;413&quot;/&gt;&lt;/object&gt;&lt;object type=&quot;3&quot; unique_id=&quot;10082&quot;&gt;&lt;property id=&quot;20148&quot; value=&quot;5&quot;/&gt;&lt;property id=&quot;20300&quot; value=&quot;Slide 79 - &amp;quot;Model-based method&amp;quot;&quot;/&gt;&lt;property id=&quot;20307&quot; value=&quot;414&quot;/&gt;&lt;/object&gt;&lt;object type=&quot;3&quot; unique_id=&quot;10083&quot;&gt;&lt;property id=&quot;20148&quot; value=&quot;5&quot;/&gt;&lt;property id=&quot;20300&quot; value=&quot;Slide 80 - &amp;quot;Outlier Analysis&amp;quot;&quot;/&gt;&lt;property id=&quot;20307&quot; value=&quot;415&quot;/&gt;&lt;/object&gt;&lt;object type=&quot;3&quot; unique_id=&quot;10084&quot;&gt;&lt;property id=&quot;20148&quot; value=&quot;5&quot;/&gt;&lt;property id=&quot;20300&quot; value=&quot;Slide 81 - &amp;quot;Outlier detection&amp;quot;&quot;/&gt;&lt;property id=&quot;20307&quot; value=&quot;436&quot;/&gt;&lt;/object&gt;&lt;/object&gt;&lt;/object&gt;&lt;/database&gt;"/>
  <p:tag name="SECTOMILLISECCONVERTED" val="1"/>
</p:tagLst>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14011</TotalTime>
  <Words>8190</Words>
  <Application>Microsoft Office PowerPoint</Application>
  <PresentationFormat>全屏显示(4:3)</PresentationFormat>
  <Paragraphs>1536</Paragraphs>
  <Slides>132</Slides>
  <Notes>73</Notes>
  <HiddenSlides>0</HiddenSlides>
  <MMClips>0</MMClips>
  <ScaleCrop>false</ScaleCrop>
  <HeadingPairs>
    <vt:vector size="8" baseType="variant">
      <vt:variant>
        <vt:lpstr>已用的字体</vt:lpstr>
      </vt:variant>
      <vt:variant>
        <vt:i4>31</vt:i4>
      </vt:variant>
      <vt:variant>
        <vt:lpstr>主题</vt:lpstr>
      </vt:variant>
      <vt:variant>
        <vt:i4>1</vt:i4>
      </vt:variant>
      <vt:variant>
        <vt:lpstr>嵌入 OLE 服务器</vt:lpstr>
      </vt:variant>
      <vt:variant>
        <vt:i4>10</vt:i4>
      </vt:variant>
      <vt:variant>
        <vt:lpstr>幻灯片标题</vt:lpstr>
      </vt:variant>
      <vt:variant>
        <vt:i4>132</vt:i4>
      </vt:variant>
    </vt:vector>
  </HeadingPairs>
  <TitlesOfParts>
    <vt:vector size="174" baseType="lpstr">
      <vt:lpstr>Garamond (W1)</vt:lpstr>
      <vt:lpstr>굴림</vt:lpstr>
      <vt:lpstr>굴림</vt:lpstr>
      <vt:lpstr>HY그래픽M</vt:lpstr>
      <vt:lpstr>微軟正黑體</vt:lpstr>
      <vt:lpstr>Monotype Sorts</vt:lpstr>
      <vt:lpstr>新細明體</vt:lpstr>
      <vt:lpstr>Small Fonts</vt:lpstr>
      <vt:lpstr>SymbolPS</vt:lpstr>
      <vt:lpstr>方正姚体</vt:lpstr>
      <vt:lpstr>仿宋</vt:lpstr>
      <vt:lpstr>华文仿宋</vt:lpstr>
      <vt:lpstr>华文新魏</vt:lpstr>
      <vt:lpstr>楷体</vt:lpstr>
      <vt:lpstr>楷体_GB2312</vt:lpstr>
      <vt:lpstr>宋体</vt:lpstr>
      <vt:lpstr>宋体</vt:lpstr>
      <vt:lpstr>微软雅黑</vt:lpstr>
      <vt:lpstr>Arial</vt:lpstr>
      <vt:lpstr>Arial Black</vt:lpstr>
      <vt:lpstr>Calibri</vt:lpstr>
      <vt:lpstr>Cambria Math</vt:lpstr>
      <vt:lpstr>Garamond</vt:lpstr>
      <vt:lpstr>Symbol</vt:lpstr>
      <vt:lpstr>Tahoma</vt:lpstr>
      <vt:lpstr>Times New Roman</vt:lpstr>
      <vt:lpstr>Trebuchet MS</vt:lpstr>
      <vt:lpstr>Vijaya</vt:lpstr>
      <vt:lpstr>Wingdings</vt:lpstr>
      <vt:lpstr>Wingdings 2</vt:lpstr>
      <vt:lpstr>Wingdings 3</vt:lpstr>
      <vt:lpstr>平面</vt:lpstr>
      <vt:lpstr>Photo Editor Photo</vt:lpstr>
      <vt:lpstr>公式</vt:lpstr>
      <vt:lpstr>Equation</vt:lpstr>
      <vt:lpstr>Document</vt:lpstr>
      <vt:lpstr>Equation.3</vt:lpstr>
      <vt:lpstr>Worksheet</vt:lpstr>
      <vt:lpstr>图片</vt:lpstr>
      <vt:lpstr>Picture</vt:lpstr>
      <vt:lpstr>Bitmap Image</vt:lpstr>
      <vt:lpstr>MSPhotoEd.3</vt:lpstr>
      <vt:lpstr>PowerPoint 演示文稿</vt:lpstr>
      <vt:lpstr>基本概念 </vt:lpstr>
      <vt:lpstr>什么是聚类分析 ?</vt:lpstr>
      <vt:lpstr>怎样才是一个好的聚类?</vt:lpstr>
      <vt:lpstr>PowerPoint 演示文稿</vt:lpstr>
      <vt:lpstr>相关概念</vt:lpstr>
      <vt:lpstr>相关概念</vt:lpstr>
      <vt:lpstr>数据结构</vt:lpstr>
      <vt:lpstr>聚类中的属性类型</vt:lpstr>
      <vt:lpstr>相异性度量（距离）</vt:lpstr>
      <vt:lpstr>标准化欧式距离（Standardized Euclidean Distance）</vt:lpstr>
      <vt:lpstr>加权欧式距离（Weighted Euclidean distance）</vt:lpstr>
      <vt:lpstr>数值属性的相异性- 曼哈顿距离 (Manhattan distance)</vt:lpstr>
      <vt:lpstr>数值属性的相异性-切比雪夫距离                       ( Chebyshev Distance )</vt:lpstr>
      <vt:lpstr>数值属性的相异性</vt:lpstr>
      <vt:lpstr>余弦相似度</vt:lpstr>
      <vt:lpstr>调整余弦相似度</vt:lpstr>
      <vt:lpstr>PowerPoint 演示文稿</vt:lpstr>
      <vt:lpstr>二元变量（属性）相异性</vt:lpstr>
      <vt:lpstr>PowerPoint 演示文稿</vt:lpstr>
      <vt:lpstr>PowerPoint 演示文稿</vt:lpstr>
      <vt:lpstr>PowerPoint 演示文稿</vt:lpstr>
      <vt:lpstr>标称变量（属性）相异性</vt:lpstr>
      <vt:lpstr>标称变量（属性）相异性</vt:lpstr>
      <vt:lpstr>序数型变量的相异性</vt:lpstr>
      <vt:lpstr>Dissimilarity between ordinal variables</vt:lpstr>
      <vt:lpstr>簇间的距离度量标准</vt:lpstr>
      <vt:lpstr>簇间的距离度量标准</vt:lpstr>
      <vt:lpstr>聚类的准则函数</vt:lpstr>
      <vt:lpstr>PowerPoint 演示文稿</vt:lpstr>
      <vt:lpstr>划分方法：Partitioning methods</vt:lpstr>
      <vt:lpstr>K-Means 聚类算法</vt:lpstr>
      <vt:lpstr>K-Means 聚类算法</vt:lpstr>
      <vt:lpstr>The K-Means Clustering Method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用K-means矢量量化压缩图片</vt:lpstr>
      <vt:lpstr>PowerPoint 演示文稿</vt:lpstr>
      <vt:lpstr>PowerPoint 演示文稿</vt:lpstr>
      <vt:lpstr>关于K-Means算法：</vt:lpstr>
      <vt:lpstr>K-Means算法的演进</vt:lpstr>
      <vt:lpstr>k-medoids 算法</vt:lpstr>
      <vt:lpstr>PowerPoint 演示文稿</vt:lpstr>
      <vt:lpstr>PowerPoint 演示文稿</vt:lpstr>
      <vt:lpstr>k-medoids 算法</vt:lpstr>
      <vt:lpstr>k-medoids method</vt:lpstr>
      <vt:lpstr>PowerPoint 演示文稿</vt:lpstr>
      <vt:lpstr>PowerPoint 演示文稿</vt:lpstr>
      <vt:lpstr>PowerPoint 演示文稿</vt:lpstr>
      <vt:lpstr>k-medoids- PAM算法</vt:lpstr>
      <vt:lpstr>PowerPoint 演示文稿</vt:lpstr>
      <vt:lpstr>PowerPoint 演示文稿</vt:lpstr>
      <vt:lpstr>PowerPoint 演示文稿</vt:lpstr>
      <vt:lpstr>PowerPoint 演示文稿</vt:lpstr>
      <vt:lpstr>PowerPoint 演示文稿</vt:lpstr>
      <vt:lpstr>k-medoids与k-means的比较</vt:lpstr>
      <vt:lpstr>k-medoids 算法</vt:lpstr>
      <vt:lpstr>层次聚类（Hierarchical Clustering）</vt:lpstr>
      <vt:lpstr>层次聚类（Hierarchical Clustering）</vt:lpstr>
      <vt:lpstr>PowerPoint 演示文稿</vt:lpstr>
      <vt:lpstr>层次聚类（Hierarchical Clustering）： 最短距离法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层次聚类（Hierarchical Clustering）： 最长距离法</vt:lpstr>
      <vt:lpstr>PowerPoint 演示文稿</vt:lpstr>
      <vt:lpstr>PowerPoint 演示文稿</vt:lpstr>
      <vt:lpstr>AGNES</vt:lpstr>
      <vt:lpstr>AGNES</vt:lpstr>
      <vt:lpstr>PowerPoint 演示文稿</vt:lpstr>
      <vt:lpstr>DIANA (Divisive Analysis)</vt:lpstr>
      <vt:lpstr>Hierarchical methods</vt:lpstr>
      <vt:lpstr>BIRCH: Balanced Iterative Reducing and Clustering using Hierarchies</vt:lpstr>
      <vt:lpstr>PowerPoint 演示文稿</vt:lpstr>
      <vt:lpstr>PowerPoint 演示文稿</vt:lpstr>
      <vt:lpstr>PowerPoint 演示文稿</vt:lpstr>
      <vt:lpstr>BIRCH: Balanced Iterative Reducing and Clustering using Hierarchies</vt:lpstr>
      <vt:lpstr>PowerPoint 演示文稿</vt:lpstr>
      <vt:lpstr>BIRCH: Balanced Iterative Reducing and Clustering using Hierarchies</vt:lpstr>
      <vt:lpstr>Clustering Feature Tree (CF Tree)</vt:lpstr>
      <vt:lpstr>PowerPoint 演示文稿</vt:lpstr>
      <vt:lpstr>Example of BIRCH(1)</vt:lpstr>
      <vt:lpstr>Example of BIRCH(2)</vt:lpstr>
      <vt:lpstr>Example of BIRCH(3)</vt:lpstr>
      <vt:lpstr>Merge Operation in BIRCH</vt:lpstr>
      <vt:lpstr>PowerPoint 演示文稿</vt:lpstr>
      <vt:lpstr>PowerPoint 演示文稿</vt:lpstr>
      <vt:lpstr>Cases that Troubles BIRCH</vt:lpstr>
      <vt:lpstr>Order Dependence</vt:lpstr>
      <vt:lpstr>PowerPoint 演示文稿</vt:lpstr>
      <vt:lpstr>Data set</vt:lpstr>
      <vt:lpstr>PowerPoint 演示文稿</vt:lpstr>
      <vt:lpstr>BIRCH</vt:lpstr>
      <vt:lpstr>PowerPoint 演示文稿</vt:lpstr>
      <vt:lpstr>基于密度(Density-Based)的聚类方法</vt:lpstr>
      <vt:lpstr>基于密度的聚类方法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Formal Description of Cluster</vt:lpstr>
      <vt:lpstr>DBSCAN: The Algorithm</vt:lpstr>
      <vt:lpstr>DBSCAN Algorithm: Example</vt:lpstr>
      <vt:lpstr>DBSCAN Algorithm: Example</vt:lpstr>
      <vt:lpstr>DBSCAN Algorithm: Example</vt:lpstr>
      <vt:lpstr>Example</vt:lpstr>
      <vt:lpstr>When DBSCAN Works Well</vt:lpstr>
      <vt:lpstr>When DBSCAN Does NOT Work Well</vt:lpstr>
      <vt:lpstr>DBSCAN: Sensitive to Parameters</vt:lpstr>
      <vt:lpstr>Determining the Parameters e and MinPts</vt:lpstr>
      <vt:lpstr>Determining the Parameters e and MinPts</vt:lpstr>
      <vt:lpstr>Complexity of DBSCAN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nova</dc:creator>
  <cp:lastModifiedBy>nova</cp:lastModifiedBy>
  <cp:revision>2186</cp:revision>
  <dcterms:created xsi:type="dcterms:W3CDTF">1601-01-01T00:00:00Z</dcterms:created>
  <dcterms:modified xsi:type="dcterms:W3CDTF">2018-10-17T15:37:29Z</dcterms:modified>
</cp:coreProperties>
</file>