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notesMasterIdLst>
    <p:notesMasterId r:id="rId2"/>
  </p:notesMasterIdLst>
  <p:sldIdLst>
    <p:sldId id="256" r:id="rId3"/>
    <p:sldId id="263" r:id="rId4"/>
    <p:sldId id="321" r:id="rId5"/>
    <p:sldId id="327" r:id="rId6"/>
    <p:sldId id="325" r:id="rId7"/>
    <p:sldId id="328" r:id="rId8"/>
    <p:sldId id="326" r:id="rId9"/>
    <p:sldId id="329" r:id="rId10"/>
    <p:sldId id="336" r:id="rId11"/>
    <p:sldId id="337" r:id="rId12"/>
    <p:sldId id="338" r:id="rId13"/>
    <p:sldId id="339" r:id="rId14"/>
    <p:sldId id="340" r:id="rId15"/>
    <p:sldId id="341" r:id="rId16"/>
    <p:sldId id="330" r:id="rId17"/>
    <p:sldId id="331" r:id="rId18"/>
    <p:sldId id="332" r:id="rId19"/>
    <p:sldId id="333" r:id="rId20"/>
    <p:sldId id="334" r:id="rId21"/>
    <p:sldId id="335" r:id="rId22"/>
  </p:sldIdLst>
  <p:sldSz cx="9906000" cy="6858000" type="A4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7785" autoAdjust="0"/>
    <p:restoredTop sz="84864" autoAdjust="0"/>
  </p:normalViewPr>
  <p:slideViewPr>
    <p:cSldViewPr>
      <p:cViewPr varScale="1">
        <p:scale>
          <a:sx n="100" d="100"/>
          <a:sy n="100" d="100"/>
        </p:scale>
        <p:origin x="2256" y="84"/>
      </p:cViewPr>
      <p:guideLst>
        <p:guide orient="horz" pos="2158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/>
          <a:lstStyle>
            <a:lvl1pPr algn="l">
              <a:defRPr sz="13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/>
          <a:lstStyle>
            <a:lvl1pPr algn="r">
              <a:defRPr sz="1300"/>
            </a:lvl1pPr>
          </a:lstStyle>
          <a:p>
            <a:pPr lvl="0">
              <a:defRPr/>
            </a:pPr>
            <a:fld id="{F25F4E48-68E1-4BB1-9CA5-6A6E30F3E36D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anchor="b"/>
          <a:lstStyle>
            <a:lvl1pPr algn="l">
              <a:defRPr sz="13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anchor="b"/>
          <a:lstStyle>
            <a:lvl1pPr algn="r">
              <a:defRPr sz="1300"/>
            </a:lvl1pPr>
          </a:lstStyle>
          <a:p>
            <a:pPr lvl="0">
              <a:defRPr/>
            </a:pPr>
            <a:fld id="{6C5A4F86-C80D-4A48-8852-DE65FD957FC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5A4F86-C80D-4A48-8852-DE65FD957FC8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앞의 코드를 버튼 형식으로 수정하여 실행해보았다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버튼을 구현하여 버튼을 누른 시점의 시간정보를 출력하는 것을 확인하였다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자막을 생성함에 있어서 텍스트와 텍스트에 대응하는 시간 정보를 연결해야 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사용자가 원하는 시점에 자막을 삽입하는 작업이 필요한데</a:t>
            </a:r>
            <a:r>
              <a:rPr lang="en-US" altLang="ko-KR"/>
              <a:t>, </a:t>
            </a:r>
            <a:r>
              <a:rPr lang="ko-KR" altLang="en-US"/>
              <a:t>이처럼 버튼을 구현하여 사용자가 클릭한 시간에 자막을 연결할 수 있을 것으로 생각됨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5A4F86-C80D-4A48-8852-DE65FD957FC8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5A4F86-C80D-4A48-8852-DE65FD957FC8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앞으로 더 논의가 필요할 것으로 생각됨</a:t>
            </a:r>
            <a:r>
              <a:rPr lang="en-US" altLang="ko-KR"/>
              <a:t>…</a:t>
            </a:r>
            <a:r>
              <a:rPr lang="ko-KR" altLang="en-US"/>
              <a:t>ㅠ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5A4F86-C80D-4A48-8852-DE65FD957FC8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5A4F86-C80D-4A48-8852-DE65FD957FC8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5A4F86-C80D-4A48-8852-DE65FD957FC8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5A4F86-C80D-4A48-8852-DE65FD957FC8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앞으로 더 논의가 필요할 것으로 생각됨</a:t>
            </a:r>
            <a:r>
              <a:rPr lang="en-US" altLang="ko-KR"/>
              <a:t>…</a:t>
            </a:r>
            <a:r>
              <a:rPr lang="ko-KR" altLang="en-US"/>
              <a:t>ㅠ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5A4F86-C80D-4A48-8852-DE65FD957FC8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동영상의 시간 정보를 가져올 수 있는 </a:t>
            </a:r>
            <a:r>
              <a:rPr lang="en-US" altLang="ko-KR"/>
              <a:t>currentTime</a:t>
            </a:r>
            <a:r>
              <a:rPr lang="ko-KR" altLang="en-US"/>
              <a:t>을 사용해보았다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5A4F86-C80D-4A48-8852-DE65FD957FC8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다음과 같이 동영상의 실시간 재생 시간을 소수점 여섯번째 자리까지 확인할 수 있었다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자막파일에 포함되는 시간정보는 밀리초까지 나타내므로 적절하다고 판단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5A4F86-C80D-4A48-8852-DE65FD957FC8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6E3D-863A-43CB-A884-1242DF398EC5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4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B2D7-714F-4D76-B2E7-D7729ABE2C84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86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B1DC-7E93-4497-ACA5-CE4AF36E7D1D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78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D3B-1B0B-4A9B-B790-BF43EB89F049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2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1A7-C6D3-490F-821D-A0C98B660A08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0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C88-F925-41B5-A4A7-FC60F7B0CC2F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CAED-637F-4EC1-8E27-0F525DE32356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2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90B3-2C5D-4008-A706-4145971C83B6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3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78F3-7B67-4102-8A36-7F9EBBA5AE07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48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ECC5-0CB1-41FE-BAF2-1D0BF715A667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9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CA17-F180-4044-9C8C-BEE3E4F0C329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9519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D15B6-D266-437C-830B-8FB748F7AFCF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87560" y="6830702"/>
            <a:ext cx="10081120" cy="86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>
                <a:latin typeface="THE명품굴림 " panose="02020603020101020101" pitchFamily="18" charset="-127"/>
                <a:ea typeface="THE명품굴림 " panose="02020603020101020101" pitchFamily="18" charset="-127"/>
              </a:rPr>
              <a:t>1</a:t>
            </a:fld>
            <a:endParaRPr lang="ko-KR" altLang="en-US">
              <a:latin typeface="THE명품굴림 " panose="02020603020101020101" pitchFamily="18" charset="-127"/>
              <a:ea typeface="THE명품굴림 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8431" y="1639840"/>
            <a:ext cx="8549136" cy="4388999"/>
            <a:chOff x="678430" y="1639840"/>
            <a:chExt cx="8549136" cy="4388999"/>
          </a:xfrm>
        </p:grpSpPr>
        <p:sp>
          <p:nvSpPr>
            <p:cNvPr id="5" name="TextBox 4"/>
            <p:cNvSpPr txBox="1"/>
            <p:nvPr/>
          </p:nvSpPr>
          <p:spPr>
            <a:xfrm>
              <a:off x="678430" y="1639840"/>
              <a:ext cx="85491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000" b="1" dirty="0" err="1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 panose="02020603020101020101" pitchFamily="18" charset="-127"/>
                  <a:ea typeface="THE명품굴림 " panose="02020603020101020101" pitchFamily="18" charset="-127"/>
                </a:rPr>
                <a:t>비대면</a:t>
              </a:r>
              <a:r>
                <a:rPr lang="ko-KR" altLang="en-US" sz="3000" b="1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 panose="02020603020101020101" pitchFamily="18" charset="-127"/>
                  <a:ea typeface="THE명품굴림 " panose="02020603020101020101" pitchFamily="18" charset="-127"/>
                </a:rPr>
                <a:t> 환경에서의 효과적인 교육 및 비즈니스를 위한</a:t>
              </a:r>
              <a:endParaRPr lang="en-US" altLang="ko-KR" sz="3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 panose="02020603020101020101" pitchFamily="18" charset="-127"/>
                <a:ea typeface="THE명품굴림 " panose="02020603020101020101" pitchFamily="18" charset="-127"/>
              </a:endParaRPr>
            </a:p>
            <a:p>
              <a:pPr algn="ctr"/>
              <a:r>
                <a:rPr lang="ko-KR" altLang="en-US" sz="3000" b="1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 panose="02020603020101020101" pitchFamily="18" charset="-127"/>
                  <a:ea typeface="THE명품굴림 " panose="02020603020101020101" pitchFamily="18" charset="-127"/>
                </a:rPr>
                <a:t>개인 맞춤형 융합 콘텐츠 생성 기반 기술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66696" y="5013176"/>
              <a:ext cx="177260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 panose="02020603020101020101" pitchFamily="18" charset="-127"/>
                  <a:ea typeface="THE명품굴림 " panose="02020603020101020101" pitchFamily="18" charset="-127"/>
                </a:rPr>
                <a:t>2016112166 </a:t>
              </a:r>
              <a:r>
                <a:rPr lang="ko-KR" altLang="en-US" sz="150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 panose="02020603020101020101" pitchFamily="18" charset="-127"/>
                  <a:ea typeface="THE명품굴림 " panose="02020603020101020101" pitchFamily="18" charset="-127"/>
                </a:rPr>
                <a:t>김윤호</a:t>
              </a:r>
              <a:endParaRPr lang="en-US" altLang="ko-KR" sz="150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 panose="02020603020101020101" pitchFamily="18" charset="-127"/>
                <a:ea typeface="THE명품굴림 " panose="02020603020101020101" pitchFamily="18" charset="-127"/>
              </a:endParaRPr>
            </a:p>
            <a:p>
              <a:pPr algn="ctr"/>
              <a:r>
                <a:rPr lang="en-US" altLang="ko-KR" sz="150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 panose="02020603020101020101" pitchFamily="18" charset="-127"/>
                  <a:ea typeface="THE명품굴림 " panose="02020603020101020101" pitchFamily="18" charset="-127"/>
                </a:rPr>
                <a:t>2017112085 </a:t>
              </a:r>
              <a:r>
                <a:rPr lang="ko-KR" altLang="en-US" sz="150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 panose="02020603020101020101" pitchFamily="18" charset="-127"/>
                  <a:ea typeface="THE명품굴림 " panose="02020603020101020101" pitchFamily="18" charset="-127"/>
                </a:rPr>
                <a:t>이유경</a:t>
              </a:r>
              <a:endParaRPr lang="en-US" altLang="ko-KR" sz="150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 panose="02020603020101020101" pitchFamily="18" charset="-127"/>
                <a:ea typeface="THE명품굴림 " panose="02020603020101020101" pitchFamily="18" charset="-127"/>
              </a:endParaRPr>
            </a:p>
            <a:p>
              <a:pPr algn="ctr"/>
              <a:r>
                <a:rPr lang="en-US" altLang="ko-KR" sz="150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 panose="02020603020101020101" pitchFamily="18" charset="-127"/>
                  <a:ea typeface="THE명품굴림 " panose="02020603020101020101" pitchFamily="18" charset="-127"/>
                </a:rPr>
                <a:t>2017112099 </a:t>
              </a:r>
              <a:r>
                <a:rPr lang="ko-KR" altLang="en-US" sz="150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 panose="02020603020101020101" pitchFamily="18" charset="-127"/>
                  <a:ea typeface="THE명품굴림 " panose="02020603020101020101" pitchFamily="18" charset="-127"/>
                </a:rPr>
                <a:t>조민지</a:t>
              </a:r>
              <a:endParaRPr lang="en-US" altLang="ko-KR" sz="150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 panose="02020603020101020101" pitchFamily="18" charset="-127"/>
                <a:ea typeface="THE명품굴림 " panose="02020603020101020101" pitchFamily="18" charset="-127"/>
              </a:endParaRPr>
            </a:p>
            <a:p>
              <a:pPr algn="ctr"/>
              <a:r>
                <a:rPr lang="en-US" altLang="ko-KR" sz="150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 panose="02020603020101020101" pitchFamily="18" charset="-127"/>
                  <a:ea typeface="THE명품굴림 " panose="02020603020101020101" pitchFamily="18" charset="-127"/>
                </a:rPr>
                <a:t>2017111718 </a:t>
              </a:r>
              <a:r>
                <a:rPr lang="ko-KR" altLang="en-US" sz="150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 panose="02020603020101020101" pitchFamily="18" charset="-127"/>
                  <a:ea typeface="THE명품굴림 " panose="02020603020101020101" pitchFamily="18" charset="-127"/>
                </a:rPr>
                <a:t>홍은주</a:t>
              </a:r>
              <a:endParaRPr lang="ko-KR" altLang="en-US" sz="1500" dirty="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 panose="02020603020101020101" pitchFamily="18" charset="-127"/>
                <a:ea typeface="THE명품굴림 " panose="02020603020101020101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654482" y="2708920"/>
              <a:ext cx="468052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8EA02E-170F-4BCC-85CE-349C22CF4A6D}"/>
                </a:ext>
              </a:extLst>
            </p:cNvPr>
            <p:cNvSpPr txBox="1"/>
            <p:nvPr/>
          </p:nvSpPr>
          <p:spPr>
            <a:xfrm>
              <a:off x="4330071" y="2854671"/>
              <a:ext cx="124585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b="1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 panose="02020603020101020101" pitchFamily="18" charset="-127"/>
                  <a:ea typeface="THE명품굴림 " panose="02020603020101020101" pitchFamily="18" charset="-127"/>
                </a:rPr>
                <a:t>12</a:t>
              </a:r>
              <a:r>
                <a:rPr lang="ko-KR" altLang="en-US" sz="1500" b="1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 panose="02020603020101020101" pitchFamily="18" charset="-127"/>
                  <a:ea typeface="THE명품굴림 " panose="02020603020101020101" pitchFamily="18" charset="-127"/>
                </a:rPr>
                <a:t>주차 발표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D0F780-0D0D-4089-9864-6DF59F909BEA}"/>
                </a:ext>
              </a:extLst>
            </p:cNvPr>
            <p:cNvSpPr txBox="1"/>
            <p:nvPr/>
          </p:nvSpPr>
          <p:spPr>
            <a:xfrm>
              <a:off x="4514414" y="4705399"/>
              <a:ext cx="87716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b="1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 panose="02020603020101020101" pitchFamily="18" charset="-127"/>
                  <a:ea typeface="THE명품굴림 " panose="02020603020101020101" pitchFamily="18" charset="-127"/>
                </a:rPr>
                <a:t>김이홍조</a:t>
              </a:r>
              <a:endParaRPr lang="ko-KR" altLang="en-US" sz="1500" b="1" dirty="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 panose="02020603020101020101" pitchFamily="18" charset="-127"/>
                <a:ea typeface="THE명품굴림 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94552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268760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-7734" y="332648"/>
            <a:ext cx="2152422" cy="5040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0" y="836708"/>
            <a:ext cx="990600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688" y="271357"/>
            <a:ext cx="77048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webODF</a:t>
            </a: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 사용</a:t>
            </a:r>
            <a:endParaRPr lang="ko-KR" altLang="en-US" sz="3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512" y="1934839"/>
            <a:ext cx="8712968" cy="4302473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4488" y="1392977"/>
            <a:ext cx="4076870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2) html </a:t>
            </a: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파일 작성</a:t>
            </a: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24673" y="3411598"/>
            <a:ext cx="1979270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20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다운받은</a:t>
            </a:r>
            <a:endParaRPr lang="ko-KR" altLang="en-US" sz="200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algn="ctr">
              <a:defRPr/>
            </a:pPr>
            <a:r>
              <a:rPr lang="en-US" altLang="ko-KR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webodf.js</a:t>
            </a: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algn="ctr">
              <a:defRPr/>
            </a:pPr>
            <a:r>
              <a:rPr lang="ko-KR" altLang="en-US" sz="20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라이브러리 사용</a:t>
            </a:r>
            <a:endParaRPr lang="en-US" altLang="ko-KR" sz="200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8728" y="2481112"/>
            <a:ext cx="6267450" cy="3209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268760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-7734" y="332648"/>
            <a:ext cx="2152422" cy="5040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0" y="836708"/>
            <a:ext cx="990600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688" y="271357"/>
            <a:ext cx="77048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webODF</a:t>
            </a: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 사용</a:t>
            </a:r>
            <a:endParaRPr lang="ko-KR" altLang="en-US" sz="3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4488" y="1392977"/>
            <a:ext cx="4076870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2) html </a:t>
            </a: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파일 작성</a:t>
            </a: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3074" y="1837322"/>
            <a:ext cx="8944421" cy="45809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8034" y="5141857"/>
            <a:ext cx="540404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#odfelement</a:t>
            </a:r>
            <a:r>
              <a:rPr lang="ko-KR" altLang="en-US">
                <a:solidFill>
                  <a:schemeClr val="bg1"/>
                </a:solidFill>
              </a:rPr>
              <a:t>에 </a:t>
            </a:r>
            <a:r>
              <a:rPr lang="en-US" altLang="ko-KR">
                <a:solidFill>
                  <a:schemeClr val="bg1"/>
                </a:solidFill>
              </a:rPr>
              <a:t>odfcanvas(</a:t>
            </a:r>
            <a:r>
              <a:rPr lang="ko-KR" altLang="en-US">
                <a:solidFill>
                  <a:schemeClr val="bg1"/>
                </a:solidFill>
              </a:rPr>
              <a:t>객체</a:t>
            </a:r>
            <a:r>
              <a:rPr lang="en-US" altLang="ko-KR">
                <a:solidFill>
                  <a:schemeClr val="bg1"/>
                </a:solidFill>
              </a:rPr>
              <a:t>) </a:t>
            </a:r>
            <a:r>
              <a:rPr lang="ko-KR" altLang="en-US">
                <a:solidFill>
                  <a:schemeClr val="bg1"/>
                </a:solidFill>
              </a:rPr>
              <a:t>생성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sym typeface="Wingdings"/>
              </a:rPr>
              <a:t>	 load</a:t>
            </a:r>
            <a:r>
              <a:rPr lang="ko-KR" altLang="en-US">
                <a:solidFill>
                  <a:schemeClr val="bg1"/>
                </a:solidFill>
                <a:sym typeface="Wingdings"/>
              </a:rPr>
              <a:t> 함수를 이용해 로컬의 파일 불러오기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83762" y="3140968"/>
            <a:ext cx="7241646" cy="1584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268760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-7734" y="332648"/>
            <a:ext cx="2152422" cy="5040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0" y="836708"/>
            <a:ext cx="990600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688" y="271357"/>
            <a:ext cx="77048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webODF</a:t>
            </a: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 사용</a:t>
            </a:r>
            <a:endParaRPr lang="ko-KR" altLang="en-US" sz="3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4488" y="1392977"/>
            <a:ext cx="4076870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3) </a:t>
            </a: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결과 확인</a:t>
            </a: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0512" y="1844824"/>
            <a:ext cx="4657725" cy="42005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28810" t="3390" r="47110" b="53220"/>
          <a:stretch>
            <a:fillRect/>
          </a:stretch>
        </p:blipFill>
        <p:spPr>
          <a:xfrm>
            <a:off x="4958034" y="1844824"/>
            <a:ext cx="4287646" cy="42005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823588" y="6108068"/>
            <a:ext cx="4287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결과가 제대로 출력되는 것을 확인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32581" y="1236355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07992" y="2681749"/>
            <a:ext cx="6090016" cy="932137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-7734" y="332648"/>
            <a:ext cx="2152422" cy="5040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0" y="836708"/>
            <a:ext cx="990600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688" y="271357"/>
            <a:ext cx="77048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Textract </a:t>
            </a: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사용</a:t>
            </a:r>
            <a:endParaRPr lang="ko-KR" altLang="en-US" sz="3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4488" y="1639525"/>
            <a:ext cx="4076870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1) </a:t>
            </a: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설치</a:t>
            </a: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9499" y="2714255"/>
            <a:ext cx="6118509" cy="858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/>
              <a:t>npm</a:t>
            </a:r>
            <a:r>
              <a:rPr lang="ko-KR" altLang="en-US"/>
              <a:t> 설치 후</a:t>
            </a:r>
            <a:r>
              <a:rPr lang="en-US" altLang="ko-KR"/>
              <a:t>, npm i –g textract </a:t>
            </a:r>
            <a:r>
              <a:rPr lang="ko-KR" altLang="en-US"/>
              <a:t>명령을 통해 </a:t>
            </a:r>
            <a:r>
              <a:rPr lang="en-US" altLang="ko-KR"/>
              <a:t>textract </a:t>
            </a:r>
            <a:r>
              <a:rPr lang="ko-KR" altLang="en-US"/>
              <a:t>설치</a:t>
            </a:r>
            <a:endParaRPr lang="ko-KR" altLang="en-US"/>
          </a:p>
          <a:p>
            <a:pPr algn="ctr">
              <a:lnSpc>
                <a:spcPct val="150000"/>
              </a:lnSpc>
              <a:defRPr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이때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, -g(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글로벌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사용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0012" y="2109135"/>
            <a:ext cx="8957484" cy="5037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2581" y="4147564"/>
            <a:ext cx="4076870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2) </a:t>
            </a: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사용</a:t>
            </a: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074" y="4588988"/>
            <a:ext cx="8944421" cy="45394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008784" y="5171916"/>
            <a:ext cx="3931734" cy="415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23030" y="5143022"/>
            <a:ext cx="3931734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>
                <a:highlight>
                  <a:srgbClr val="ffff00"/>
                </a:highlight>
              </a:rPr>
              <a:t>pathToFile</a:t>
            </a:r>
            <a:r>
              <a:rPr lang="ko-KR" altLang="en-US"/>
              <a:t>에 파일 경로 입력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32581" y="1236355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-7734" y="332648"/>
            <a:ext cx="2152422" cy="5040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0" y="836708"/>
            <a:ext cx="990600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688" y="271357"/>
            <a:ext cx="77048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Textract </a:t>
            </a: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사용</a:t>
            </a:r>
            <a:endParaRPr lang="ko-KR" altLang="en-US" sz="3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81" y="1428745"/>
            <a:ext cx="4076870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2) </a:t>
            </a: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결과</a:t>
            </a: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6616" y="5252121"/>
            <a:ext cx="6768752" cy="73904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6675" y="5333000"/>
            <a:ext cx="5832648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/>
              <a:t>파일 내 텍스트만 제대로 추출 되는 것을 확인함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8544" y="1902275"/>
            <a:ext cx="8064896" cy="29864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268760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-7734" y="332648"/>
            <a:ext cx="2152422" cy="5040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0" y="836708"/>
            <a:ext cx="990600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688" y="271357"/>
            <a:ext cx="77048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자막화 방법 모색</a:t>
            </a:r>
            <a:endParaRPr lang="ko-KR" altLang="en-US" sz="3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83000" y="2079952"/>
            <a:ext cx="4076870" cy="676307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80998" y="2178570"/>
            <a:ext cx="388058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파일에서 텍스트 추출</a:t>
            </a: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83000" y="3541516"/>
            <a:ext cx="4076870" cy="676307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56823" y="3696997"/>
            <a:ext cx="388058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웹 페이지로 가져오기</a:t>
            </a: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23" name="화살표: 오른쪽 22"/>
          <p:cNvSpPr/>
          <p:nvPr/>
        </p:nvSpPr>
        <p:spPr>
          <a:xfrm rot="5400000">
            <a:off x="5723611" y="2856138"/>
            <a:ext cx="640070" cy="5760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99399" y="3068960"/>
            <a:ext cx="1690577" cy="169057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983000" y="5008323"/>
            <a:ext cx="4076870" cy="676307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6823" y="5163804"/>
            <a:ext cx="388058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시간정보와 매칭시켜 자막화</a:t>
            </a: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19" name="화살표: 오른쪽 18"/>
          <p:cNvSpPr/>
          <p:nvPr/>
        </p:nvSpPr>
        <p:spPr>
          <a:xfrm rot="5400000">
            <a:off x="5723611" y="4322945"/>
            <a:ext cx="640070" cy="5760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331678" y="4290942"/>
            <a:ext cx="2858639" cy="61555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7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사용자가 시간정보를 </a:t>
            </a:r>
            <a:endParaRPr lang="ko-KR" altLang="en-US" sz="17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r>
              <a:rPr lang="ko-KR" altLang="en-US" sz="17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가져올 수 있는 버튼 기능</a:t>
            </a:r>
            <a:endParaRPr lang="en-US" altLang="ko-KR" sz="17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268760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-7734" y="332648"/>
            <a:ext cx="2152422" cy="5040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0" y="836708"/>
            <a:ext cx="990600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688" y="271357"/>
            <a:ext cx="77048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동영상의 시간 정보 가져오기</a:t>
            </a:r>
            <a:endParaRPr lang="ko-KR" altLang="en-US" sz="3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469" y="1412776"/>
            <a:ext cx="1820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currentTime</a:t>
            </a: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0316" y="2375646"/>
            <a:ext cx="826536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Consolas"/>
                <a:ea typeface="THE명품굴림 "/>
              </a:rPr>
              <a:t>&lt;script&gt;</a:t>
            </a:r>
            <a:endParaRPr lang="en-US" altLang="ko-KR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Consolas"/>
              <a:ea typeface="THE명품굴림 "/>
            </a:endParaRPr>
          </a:p>
          <a:p>
            <a:pPr lvl="0">
              <a:defRPr/>
            </a:pPr>
            <a:r>
              <a:rPr lang="en-US" altLang="ko-KR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Consolas"/>
                <a:ea typeface="THE명품굴림 "/>
              </a:rPr>
              <a:t>	var vid = document.getElementById(“myVideo”);</a:t>
            </a:r>
            <a:endParaRPr lang="en-US" altLang="ko-KR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Consolas"/>
              <a:ea typeface="THE명품굴림 "/>
            </a:endParaRPr>
          </a:p>
          <a:p>
            <a:pPr lvl="0">
              <a:defRPr/>
            </a:pPr>
            <a:endParaRPr lang="en-US" altLang="ko-KR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Consolas"/>
              <a:ea typeface="THE명품굴림 "/>
            </a:endParaRPr>
          </a:p>
          <a:p>
            <a:pPr lvl="0">
              <a:defRPr/>
            </a:pPr>
            <a:r>
              <a:rPr lang="en-US" altLang="ko-KR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Consolas"/>
                <a:ea typeface="THE명품굴림 "/>
              </a:rPr>
              <a:t>	vid.ontimeupdate = function() {myFunction2() };</a:t>
            </a:r>
            <a:endParaRPr lang="en-US" altLang="ko-KR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Consolas"/>
              <a:ea typeface="THE명품굴림 "/>
            </a:endParaRPr>
          </a:p>
          <a:p>
            <a:pPr lvl="0">
              <a:defRPr/>
            </a:pPr>
            <a:r>
              <a:rPr lang="en-US" altLang="ko-KR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Consolas"/>
                <a:ea typeface="THE명품굴림 "/>
              </a:rPr>
              <a:t>	</a:t>
            </a:r>
            <a:endParaRPr lang="en-US" altLang="ko-KR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Consolas"/>
              <a:ea typeface="THE명품굴림 "/>
            </a:endParaRPr>
          </a:p>
          <a:p>
            <a:pPr lvl="0">
              <a:defRPr/>
            </a:pPr>
            <a:r>
              <a:rPr lang="en-US" altLang="ko-KR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Consolas"/>
                <a:ea typeface="THE명품굴림 "/>
              </a:rPr>
              <a:t>	function myFunction2()</a:t>
            </a:r>
            <a:endParaRPr lang="en-US" altLang="ko-KR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Consolas"/>
              <a:ea typeface="THE명품굴림 "/>
            </a:endParaRPr>
          </a:p>
          <a:p>
            <a:pPr lvl="0">
              <a:defRPr/>
            </a:pPr>
            <a:r>
              <a:rPr lang="en-US" altLang="ko-KR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Consolas"/>
                <a:ea typeface="THE명품굴림 "/>
              </a:rPr>
              <a:t>	{</a:t>
            </a:r>
            <a:endParaRPr lang="en-US" altLang="ko-KR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Consolas"/>
              <a:ea typeface="THE명품굴림 "/>
            </a:endParaRPr>
          </a:p>
          <a:p>
            <a:pPr lvl="0">
              <a:defRPr/>
            </a:pPr>
            <a:r>
              <a:rPr lang="en-US" altLang="ko-KR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Consolas"/>
                <a:ea typeface="THE명품굴림 "/>
              </a:rPr>
              <a:t>		document.getElementById(“test”).innerHTML </a:t>
            </a:r>
            <a:endParaRPr lang="en-US" altLang="ko-KR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Consolas"/>
              <a:ea typeface="THE명품굴림 "/>
            </a:endParaRPr>
          </a:p>
          <a:p>
            <a:pPr lvl="0">
              <a:defRPr/>
            </a:pPr>
            <a:r>
              <a:rPr lang="en-US" altLang="ko-KR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Consolas"/>
                <a:ea typeface="THE명품굴림 "/>
              </a:rPr>
              <a:t>			= vid.</a:t>
            </a:r>
            <a:r>
              <a:rPr lang="en-US" altLang="ko-KR" b="1">
                <a:solidFill>
                  <a:srgbClr val="ff0000"/>
                </a:solidFill>
                <a:latin typeface="Consolas"/>
                <a:ea typeface="THE명품굴림 "/>
              </a:rPr>
              <a:t>currentTime</a:t>
            </a:r>
            <a:r>
              <a:rPr lang="en-US" altLang="ko-KR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Consolas"/>
                <a:ea typeface="THE명품굴림 "/>
              </a:rPr>
              <a:t> + “/” + vid.duration;</a:t>
            </a:r>
            <a:endParaRPr lang="en-US" altLang="ko-KR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Consolas"/>
              <a:ea typeface="THE명품굴림 "/>
            </a:endParaRPr>
          </a:p>
          <a:p>
            <a:pPr lvl="0">
              <a:defRPr/>
            </a:pPr>
            <a:r>
              <a:rPr lang="en-US" altLang="ko-KR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Consolas"/>
                <a:ea typeface="THE명품굴림 "/>
              </a:rPr>
              <a:t>	}</a:t>
            </a:r>
            <a:endParaRPr lang="en-US" altLang="ko-KR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Consolas"/>
              <a:ea typeface="THE명품굴림 "/>
            </a:endParaRPr>
          </a:p>
          <a:p>
            <a:pPr lvl="0">
              <a:defRPr/>
            </a:pPr>
            <a:endParaRPr lang="en-US" altLang="ko-KR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Consolas"/>
              <a:ea typeface="THE명품굴림 "/>
            </a:endParaRPr>
          </a:p>
          <a:p>
            <a:pPr lvl="0">
              <a:defRPr/>
            </a:pPr>
            <a:r>
              <a:rPr lang="en-US" altLang="ko-KR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Consolas"/>
                <a:ea typeface="THE명품굴림 "/>
              </a:rPr>
              <a:t>&lt;/script&gt;</a:t>
            </a:r>
            <a:endParaRPr lang="en-US" altLang="ko-KR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Consolas"/>
              <a:ea typeface="THE명품굴림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268760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-7734" y="332648"/>
            <a:ext cx="2152422" cy="5040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0" y="836708"/>
            <a:ext cx="990600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688" y="271357"/>
            <a:ext cx="77048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동영상의 시간 정보 가져오기</a:t>
            </a:r>
            <a:endParaRPr lang="ko-KR" altLang="en-US" sz="3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469" y="1412776"/>
            <a:ext cx="1820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currentTime</a:t>
            </a: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pic>
        <p:nvPicPr>
          <p:cNvPr id="1025" name="_x21735973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3137" y="2125085"/>
            <a:ext cx="8099725" cy="390790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268760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-7734" y="332648"/>
            <a:ext cx="2152422" cy="5040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0" y="836708"/>
            <a:ext cx="990600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688" y="271357"/>
            <a:ext cx="77048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동영상의 시간 정보 가져오기</a:t>
            </a:r>
            <a:endParaRPr lang="ko-KR" altLang="en-US" sz="3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469" y="1412776"/>
            <a:ext cx="1820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currentTime</a:t>
            </a: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8409" y="2132856"/>
            <a:ext cx="826536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Consolas"/>
                <a:ea typeface="THE명품굴림 "/>
              </a:rPr>
              <a:t>&lt;</a:t>
            </a:r>
            <a:r>
              <a:rPr lang="en-US" altLang="ko-KR" b="1">
                <a:solidFill>
                  <a:srgbClr val="ff0000"/>
                </a:solidFill>
                <a:latin typeface="Consolas"/>
                <a:ea typeface="THE명품굴림 "/>
              </a:rPr>
              <a:t>button onclick</a:t>
            </a:r>
            <a:r>
              <a:rPr lang="en-US" altLang="ko-KR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Consolas"/>
                <a:ea typeface="THE명품굴림 "/>
              </a:rPr>
              <a:t>=“myFunction()” type=“button”&gt;</a:t>
            </a:r>
            <a:endParaRPr lang="en-US" altLang="ko-KR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Consolas"/>
              <a:ea typeface="THE명품굴림 "/>
            </a:endParaRPr>
          </a:p>
          <a:p>
            <a:pPr lvl="0">
              <a:defRPr/>
            </a:pPr>
            <a:r>
              <a:rPr lang="en-US" altLang="ko-KR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Consolas"/>
                <a:ea typeface="THE명품굴림 "/>
              </a:rPr>
              <a:t>	</a:t>
            </a:r>
            <a:r>
              <a:rPr lang="ko-KR" altLang="en-US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Consolas"/>
                <a:ea typeface="THE명품굴림 "/>
              </a:rPr>
              <a:t>현재 재생시간 확인</a:t>
            </a:r>
            <a:endParaRPr lang="ko-KR" altLang="en-US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Consolas"/>
              <a:ea typeface="THE명품굴림 "/>
            </a:endParaRPr>
          </a:p>
          <a:p>
            <a:pPr lvl="0">
              <a:defRPr/>
            </a:pPr>
            <a:r>
              <a:rPr lang="en-US" altLang="ko-KR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Consolas"/>
                <a:ea typeface="THE명품굴림 "/>
              </a:rPr>
              <a:t>&lt;/button&gt;</a:t>
            </a:r>
            <a:endParaRPr lang="en-US" altLang="ko-KR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Consolas"/>
              <a:ea typeface="THE명품굴림 "/>
            </a:endParaRPr>
          </a:p>
        </p:txBody>
      </p:sp>
      <p:pic>
        <p:nvPicPr>
          <p:cNvPr id="2049" name="_x202916320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99540" y="3429000"/>
            <a:ext cx="7483105" cy="26451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848544" y="4005064"/>
            <a:ext cx="8395940" cy="2117949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48544" y="1485741"/>
            <a:ext cx="8395940" cy="2117940"/>
          </a:xfrm>
          <a:prstGeom prst="rect">
            <a:avLst/>
          </a:prstGeom>
          <a:solidFill>
            <a:schemeClr val="tx2">
              <a:lumMod val="40000"/>
              <a:lumOff val="6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48545" y="1497877"/>
            <a:ext cx="8395938" cy="453384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945150" y="1539903"/>
            <a:ext cx="660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gradFill>
                  <a:gsLst>
                    <a:gs pos="100000">
                      <a:schemeClr val="bg1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멘토링 </a:t>
            </a:r>
            <a:r>
              <a:rPr lang="en-US" altLang="ko-KR" b="1">
                <a:gradFill>
                  <a:gsLst>
                    <a:gs pos="100000">
                      <a:schemeClr val="bg1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(19</a:t>
            </a:r>
            <a:r>
              <a:rPr lang="ko-KR" altLang="en-US" b="1">
                <a:gradFill>
                  <a:gsLst>
                    <a:gs pos="100000">
                      <a:schemeClr val="bg1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일 수요일 예정</a:t>
            </a:r>
            <a:r>
              <a:rPr lang="en-US" altLang="ko-KR" b="1">
                <a:gradFill>
                  <a:gsLst>
                    <a:gs pos="100000">
                      <a:schemeClr val="bg1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)</a:t>
            </a:r>
            <a:endParaRPr lang="ko-KR" altLang="en-US" b="1">
              <a:gradFill>
                <a:gsLst>
                  <a:gs pos="100000">
                    <a:schemeClr val="bg1"/>
                  </a:gs>
                  <a:gs pos="100000">
                    <a:prstClr val="black"/>
                  </a:gs>
                </a:gsLst>
                <a:path path="circle">
                  <a:fillToRect l="100000" t="100000"/>
                </a:path>
              </a:gra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48544" y="4017200"/>
            <a:ext cx="8395942" cy="453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pPr lvl="0">
              <a:defRPr/>
            </a:pPr>
            <a:fld id="{516C4E17-EA00-48D7-9432-ACBDEAD51795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17" name="직사각형 16"/>
          <p:cNvSpPr/>
          <p:nvPr/>
        </p:nvSpPr>
        <p:spPr>
          <a:xfrm>
            <a:off x="-7734" y="332648"/>
            <a:ext cx="2152422" cy="5040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836708"/>
            <a:ext cx="990600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4688" y="271357"/>
            <a:ext cx="77048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차후 진행 계획</a:t>
            </a:r>
            <a:endParaRPr lang="ko-KR" altLang="en-US" sz="3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6784" y="4059226"/>
            <a:ext cx="7950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gradFill>
                  <a:gsLst>
                    <a:gs pos="100000">
                      <a:schemeClr val="bg1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특허출원명세서 작성</a:t>
            </a:r>
            <a:endParaRPr lang="ko-KR" altLang="en-US" b="1">
              <a:gradFill>
                <a:gsLst>
                  <a:gs pos="100000">
                    <a:schemeClr val="bg1"/>
                  </a:gs>
                  <a:gs pos="100000">
                    <a:prstClr val="black"/>
                  </a:gs>
                </a:gsLst>
                <a:path path="circle">
                  <a:fillToRect l="100000" t="100000"/>
                </a:path>
              </a:gradFill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5572" y="4674970"/>
            <a:ext cx="80938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0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진행한 내용들을 바탕으로 특허출원 명세서 작성 시작</a:t>
            </a:r>
            <a:endParaRPr lang="ko-KR" altLang="en-US" sz="200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570" y="2171911"/>
            <a:ext cx="399500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0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현재까지 진행 상황 보고 및 검토</a:t>
            </a:r>
            <a:endParaRPr lang="ko-KR" altLang="en-US" sz="200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200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0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구현 방향성 확정</a:t>
            </a:r>
            <a:endParaRPr lang="ko-KR" altLang="en-US" sz="200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861138" y="1767396"/>
            <a:ext cx="1944216" cy="80905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aleway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5358" y="1894924"/>
            <a:ext cx="8803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 panose="02020603020101020101" pitchFamily="18" charset="-127"/>
                <a:ea typeface="THE명품굴림 " panose="02020603020101020101" pitchFamily="18" charset="-127"/>
              </a:rPr>
              <a:t>목차</a:t>
            </a:r>
            <a:endParaRPr lang="ko-KR" altLang="en-US" sz="3000" b="1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 panose="02020603020101020101" pitchFamily="18" charset="-127"/>
              <a:ea typeface="THE명품굴림 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>
                <a:latin typeface="Raleway" pitchFamily="34" charset="0"/>
              </a:rPr>
              <a:t>2</a:t>
            </a:fld>
            <a:endParaRPr lang="ko-KR" altLang="en-US">
              <a:latin typeface="Raleway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805354" y="2171924"/>
            <a:ext cx="710064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071C08-EC81-4077-8D83-B64DE9D8F8A2}"/>
              </a:ext>
            </a:extLst>
          </p:cNvPr>
          <p:cNvSpPr txBox="1"/>
          <p:nvPr/>
        </p:nvSpPr>
        <p:spPr>
          <a:xfrm>
            <a:off x="1634768" y="4467600"/>
            <a:ext cx="32207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 panose="02020603020101020101" pitchFamily="18" charset="-127"/>
                <a:ea typeface="THE명품굴림 " panose="02020603020101020101" pitchFamily="18" charset="-127"/>
              </a:rPr>
              <a:t>2. </a:t>
            </a:r>
            <a:r>
              <a:rPr lang="ko-KR" altLang="en-US" sz="3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 panose="02020603020101020101" pitchFamily="18" charset="-127"/>
                <a:ea typeface="THE명품굴림 " panose="02020603020101020101" pitchFamily="18" charset="-127"/>
              </a:rPr>
              <a:t>차후 진행 계획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CAB7A-81AE-4333-9373-BFD9A663D93E}"/>
              </a:ext>
            </a:extLst>
          </p:cNvPr>
          <p:cNvSpPr txBox="1"/>
          <p:nvPr/>
        </p:nvSpPr>
        <p:spPr>
          <a:xfrm>
            <a:off x="1634768" y="3429000"/>
            <a:ext cx="32207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 panose="02020603020101020101" pitchFamily="18" charset="-127"/>
                <a:ea typeface="THE명품굴림 " panose="02020603020101020101" pitchFamily="18" charset="-127"/>
              </a:rPr>
              <a:t>1. </a:t>
            </a:r>
            <a:r>
              <a:rPr lang="ko-KR" altLang="en-US" sz="3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 panose="02020603020101020101" pitchFamily="18" charset="-127"/>
                <a:ea typeface="THE명품굴림 " panose="02020603020101020101" pitchFamily="18" charset="-127"/>
              </a:rPr>
              <a:t>진행 상황 보고</a:t>
            </a:r>
          </a:p>
        </p:txBody>
      </p:sp>
    </p:spTree>
    <p:extLst>
      <p:ext uri="{BB962C8B-B14F-4D97-AF65-F5344CB8AC3E}">
        <p14:creationId xmlns:p14="http://schemas.microsoft.com/office/powerpoint/2010/main" val="3776657978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16C4E17-EA00-48D7-9432-ACBDEAD51795}" type="slidenum">
              <a:rPr lang="en-US" altLang="en-US">
                <a:latin typeface="THE명품굴림 "/>
                <a:ea typeface="THE명품굴림 "/>
              </a:rPr>
              <a:pPr lvl="0">
                <a:defRPr/>
              </a:pPr>
              <a:t>14</a:t>
            </a:fld>
            <a:endParaRPr lang="en-US" altLang="en-US">
              <a:latin typeface="THE명품굴림 "/>
              <a:ea typeface="THE명품굴림 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612740" y="2708920"/>
            <a:ext cx="4680520" cy="997072"/>
            <a:chOff x="2654482" y="1711848"/>
            <a:chExt cx="4680520" cy="997072"/>
          </a:xfrm>
        </p:grpSpPr>
        <p:sp>
          <p:nvSpPr>
            <p:cNvPr id="5" name="TextBox 4"/>
            <p:cNvSpPr txBox="1"/>
            <p:nvPr/>
          </p:nvSpPr>
          <p:spPr>
            <a:xfrm>
              <a:off x="3991037" y="1711848"/>
              <a:ext cx="1923925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3000" b="1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/>
                  <a:ea typeface="THE명품굴림 "/>
                </a:rPr>
                <a:t>감사합니다</a:t>
              </a:r>
              <a:endPara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654482" y="2708920"/>
              <a:ext cx="468052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936631" y="2284783"/>
              <a:ext cx="203273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THE명품굴림 "/>
                  <a:ea typeface="THE명품굴림 "/>
                </a:rPr>
                <a:t>김이홍조 </a:t>
              </a:r>
              <a:r>
                <a:rPr lang="en-US" altLang="ko-KR" sz="1600">
                  <a:solidFill>
                    <a:schemeClr val="bg1">
                      <a:lumMod val="65000"/>
                    </a:schemeClr>
                  </a:solidFill>
                  <a:latin typeface="THE명품굴림 "/>
                  <a:ea typeface="THE명품굴림 "/>
                </a:rPr>
                <a:t>12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THE명품굴림 "/>
                  <a:ea typeface="THE명품굴림 "/>
                </a:rPr>
                <a:t>주차 발표</a:t>
              </a: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THE명품굴림 "/>
                <a:ea typeface="THE명품굴림 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268760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-7734" y="332648"/>
            <a:ext cx="2152422" cy="5040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0" y="836708"/>
            <a:ext cx="990600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688" y="271357"/>
            <a:ext cx="77048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자막 종류 및 구조</a:t>
            </a:r>
            <a:endParaRPr lang="ko-KR" altLang="en-US" sz="3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158" y="1412776"/>
            <a:ext cx="89923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R"/>
              <a:defRPr/>
            </a:pP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자막 종류 및 구조</a:t>
            </a:r>
            <a:endParaRPr lang="ko-KR" altLang="en-US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0552" y="2858306"/>
            <a:ext cx="8064896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.smi</a:t>
            </a: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11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457200" indent="-457200">
              <a:buAutoNum type="arabicParenR"/>
              <a:defRPr/>
            </a:pP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Synchronized Accessible Media Interchange</a:t>
            </a:r>
            <a:endParaRPr lang="en-US" altLang="ko-KR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457200" indent="-457200">
              <a:buAutoNum type="arabicParenR"/>
              <a:defRPr/>
            </a:pP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동영상 파일과 자막 파일의 이름이 동일해야 자막이 표시됨</a:t>
            </a:r>
            <a:endParaRPr lang="ko-KR" altLang="en-US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457200" indent="-457200">
              <a:buAutoNum type="arabicParenR"/>
              <a:defRPr/>
            </a:pP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텍스트 편집기로 작성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/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편집 가능</a:t>
            </a:r>
            <a:endParaRPr lang="ko-KR" altLang="en-US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457200" indent="-457200">
              <a:buAutoNum type="arabicParenR"/>
              <a:defRPr/>
            </a:pP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HTML 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태그 및 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CSS 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지원 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: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 폰트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, 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글씨색깔 등 적용 가능</a:t>
            </a:r>
            <a:endParaRPr lang="ko-KR" altLang="en-US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457200" indent="-457200">
              <a:buAutoNum type="arabicParenR"/>
              <a:defRPr/>
            </a:pP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태그를 이용한 통합 자막 제작 가능 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: 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한글자막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KRCC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과 영자막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ENCC 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동시 출력 가능</a:t>
            </a:r>
            <a:endParaRPr lang="ko-KR" altLang="en-US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457200" indent="-457200">
              <a:buAutoNum type="arabicParenR"/>
              <a:defRPr/>
            </a:pP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종료 싱크가 없음 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: 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다음 자막 출력까지 앞 자막이 계속 보여짐</a:t>
            </a:r>
            <a:endParaRPr lang="ko-KR" altLang="en-US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457200" indent="-457200">
              <a:buAutoNum type="arabicParenR"/>
              <a:defRPr/>
            </a:pP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거의 한국에서만 사용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, 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호환성 낮음</a:t>
            </a:r>
            <a:endParaRPr lang="en-US" altLang="ko-KR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268760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-7734" y="332648"/>
            <a:ext cx="2152422" cy="5040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0" y="836708"/>
            <a:ext cx="990600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688" y="271357"/>
            <a:ext cx="77048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자막 종류 및 구조</a:t>
            </a:r>
            <a:endParaRPr lang="ko-KR" altLang="en-US" sz="3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158" y="1412776"/>
            <a:ext cx="89923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R"/>
              <a:defRPr/>
            </a:pP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자막 종류 및 구조</a:t>
            </a:r>
            <a:endParaRPr lang="ko-KR" altLang="en-US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520" y="1772816"/>
            <a:ext cx="8064896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.smi </a:t>
            </a: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구조</a:t>
            </a:r>
            <a:endParaRPr lang="ko-KR" altLang="en-US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11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520" y="2276872"/>
            <a:ext cx="5688632" cy="410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indent="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850" kern="0" spc="0">
                <a:solidFill>
                  <a:srgbClr val="000000"/>
                </a:solidFill>
                <a:effectLst/>
                <a:latin typeface="Consolas"/>
                <a:ea typeface="Consolas"/>
              </a:rPr>
              <a:t>&lt;SAMI&gt;</a:t>
            </a:r>
            <a:endParaRPr lang="en-US" altLang="ko-KR" sz="850" kern="0" spc="0">
              <a:solidFill>
                <a:srgbClr val="000000"/>
              </a:solidFill>
              <a:effectLst/>
              <a:latin typeface="Consolas"/>
              <a:ea typeface="Consolas"/>
            </a:endParaRPr>
          </a:p>
          <a:p>
            <a:pPr marL="0" marR="0" indent="12700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850" kern="0" spc="0">
                <a:solidFill>
                  <a:srgbClr val="000000"/>
                </a:solidFill>
                <a:effectLst/>
                <a:latin typeface="Consolas"/>
                <a:ea typeface="Consolas"/>
              </a:rPr>
              <a:t>&lt;HEAD&gt;</a:t>
            </a:r>
            <a:endParaRPr lang="en-US" altLang="ko-KR" sz="850" kern="0" spc="0">
              <a:solidFill>
                <a:srgbClr val="000000"/>
              </a:solidFill>
              <a:effectLst/>
              <a:latin typeface="Consolas"/>
              <a:ea typeface="Consolas"/>
            </a:endParaRPr>
          </a:p>
          <a:p>
            <a:pPr marL="0" marR="0" indent="25400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850" kern="0" spc="0">
                <a:solidFill>
                  <a:srgbClr val="000000"/>
                </a:solidFill>
                <a:effectLst/>
                <a:latin typeface="Consolas"/>
                <a:ea typeface="Consolas"/>
              </a:rPr>
              <a:t>&lt;Title&gt; </a:t>
            </a:r>
            <a:r>
              <a:rPr lang="ko-KR" altLang="en-US" sz="85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자막제목</a:t>
            </a:r>
            <a:r>
              <a:rPr lang="ko-KR" altLang="en-US" sz="850" kern="0" spc="0">
                <a:solidFill>
                  <a:srgbClr val="000000"/>
                </a:solidFill>
                <a:effectLst/>
                <a:latin typeface="맑은 고딕"/>
                <a:ea typeface="Consolas"/>
              </a:rPr>
              <a:t> </a:t>
            </a:r>
            <a:r>
              <a:rPr lang="en-US" altLang="ko-KR" sz="850" kern="0" spc="0">
                <a:solidFill>
                  <a:srgbClr val="000000"/>
                </a:solidFill>
                <a:effectLst/>
                <a:latin typeface="Consolas"/>
                <a:ea typeface="Consolas"/>
              </a:rPr>
              <a:t>&lt;/Title&gt;</a:t>
            </a:r>
            <a:endParaRPr lang="en-US" altLang="ko-KR" sz="850" kern="0" spc="0">
              <a:solidFill>
                <a:srgbClr val="000000"/>
              </a:solidFill>
              <a:effectLst/>
              <a:latin typeface="Consolas"/>
              <a:ea typeface="Consolas"/>
            </a:endParaRPr>
          </a:p>
          <a:p>
            <a:pPr marL="0" marR="0" indent="38100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850" kern="0" spc="0">
                <a:solidFill>
                  <a:srgbClr val="000000"/>
                </a:solidFill>
                <a:effectLst/>
                <a:latin typeface="Consolas"/>
                <a:ea typeface="Consolas"/>
              </a:rPr>
              <a:t>&lt;STYLE TYPE = “text/css”&gt;</a:t>
            </a:r>
            <a:endParaRPr lang="en-US" altLang="ko-KR" sz="850" kern="0" spc="0">
              <a:solidFill>
                <a:srgbClr val="000000"/>
              </a:solidFill>
              <a:effectLst/>
              <a:latin typeface="Consolas"/>
              <a:ea typeface="Consolas"/>
            </a:endParaRPr>
          </a:p>
          <a:p>
            <a:pPr marL="0" marR="0" indent="38100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850" kern="0" spc="0">
                <a:solidFill>
                  <a:srgbClr val="000000"/>
                </a:solidFill>
                <a:effectLst/>
                <a:latin typeface="Consolas"/>
                <a:ea typeface="Consolas"/>
              </a:rPr>
              <a:t>&lt;!—</a:t>
            </a:r>
            <a:endParaRPr lang="en-US" altLang="ko-KR" sz="850" kern="0" spc="0">
              <a:solidFill>
                <a:srgbClr val="000000"/>
              </a:solidFill>
              <a:effectLst/>
              <a:latin typeface="Consolas"/>
              <a:ea typeface="Consolas"/>
            </a:endParaRPr>
          </a:p>
          <a:p>
            <a:pPr marL="0" marR="0" indent="38100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850" kern="0" spc="0">
                <a:solidFill>
                  <a:srgbClr val="000000"/>
                </a:solidFill>
                <a:effectLst/>
                <a:latin typeface="Consolas"/>
                <a:ea typeface="Consolas"/>
              </a:rPr>
              <a:t>P{margin-left : 8pt; margin-right : 8pt; font-family : </a:t>
            </a:r>
            <a:r>
              <a:rPr lang="ko-KR" altLang="en-US" sz="85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굴림</a:t>
            </a:r>
            <a:r>
              <a:rPr lang="en-US" altLang="ko-KR" sz="850" kern="0" spc="0">
                <a:solidFill>
                  <a:srgbClr val="000000"/>
                </a:solidFill>
                <a:effectLst/>
                <a:latin typeface="Consolas"/>
                <a:ea typeface="Consolas"/>
              </a:rPr>
              <a:t>, Arial; font-weight : bold}</a:t>
            </a:r>
            <a:endParaRPr lang="en-US" altLang="ko-KR" sz="850" kern="0" spc="0">
              <a:solidFill>
                <a:srgbClr val="000000"/>
              </a:solidFill>
              <a:effectLst/>
              <a:latin typeface="Consolas"/>
              <a:ea typeface="Consolas"/>
            </a:endParaRPr>
          </a:p>
          <a:p>
            <a:pPr marL="0" marR="0" indent="38100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850" kern="0" spc="0">
                <a:solidFill>
                  <a:srgbClr val="000000"/>
                </a:solidFill>
                <a:effectLst/>
                <a:latin typeface="Consolas"/>
                <a:ea typeface="Consolas"/>
              </a:rPr>
              <a:t>.KRCC{name : </a:t>
            </a:r>
            <a:r>
              <a:rPr lang="ko-KR" altLang="en-US" sz="85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한국어</a:t>
            </a:r>
            <a:r>
              <a:rPr lang="en-US" altLang="ko-KR" sz="850" kern="0" spc="0">
                <a:solidFill>
                  <a:srgbClr val="000000"/>
                </a:solidFill>
                <a:effectLst/>
                <a:latin typeface="Consolas"/>
                <a:ea typeface="Consolas"/>
              </a:rPr>
              <a:t>; lang : kr-KR; SAMIType : CC;}</a:t>
            </a:r>
            <a:endParaRPr lang="en-US" altLang="ko-KR" sz="850" kern="0" spc="0">
              <a:solidFill>
                <a:srgbClr val="000000"/>
              </a:solidFill>
              <a:effectLst/>
              <a:latin typeface="Consolas"/>
              <a:ea typeface="Consolas"/>
            </a:endParaRPr>
          </a:p>
          <a:p>
            <a:pPr marL="0" marR="0" indent="38100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850" kern="0" spc="0">
                <a:solidFill>
                  <a:srgbClr val="000000"/>
                </a:solidFill>
                <a:effectLst/>
                <a:latin typeface="Consolas"/>
                <a:ea typeface="Consolas"/>
              </a:rPr>
              <a:t>.ENCC{name : English; lang : en-US; SAMIType : CC;}</a:t>
            </a:r>
            <a:endParaRPr lang="en-US" altLang="ko-KR" sz="850" kern="0" spc="0">
              <a:solidFill>
                <a:srgbClr val="000000"/>
              </a:solidFill>
              <a:effectLst/>
              <a:latin typeface="Consolas"/>
              <a:ea typeface="Consolas"/>
            </a:endParaRPr>
          </a:p>
          <a:p>
            <a:pPr marL="0" marR="0" indent="38100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850" kern="0" spc="0">
                <a:solidFill>
                  <a:srgbClr val="000000"/>
                </a:solidFill>
                <a:effectLst/>
                <a:latin typeface="Consolas"/>
                <a:ea typeface="Consolas"/>
              </a:rPr>
              <a:t>--&gt;</a:t>
            </a:r>
            <a:endParaRPr lang="en-US" altLang="ko-KR" sz="850" kern="0" spc="0">
              <a:solidFill>
                <a:srgbClr val="000000"/>
              </a:solidFill>
              <a:effectLst/>
              <a:latin typeface="Consolas"/>
              <a:ea typeface="Consolas"/>
            </a:endParaRPr>
          </a:p>
          <a:p>
            <a:pPr marL="0" marR="0" indent="38100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850" kern="0" spc="0">
                <a:solidFill>
                  <a:srgbClr val="000000"/>
                </a:solidFill>
                <a:effectLst/>
                <a:latin typeface="Consolas"/>
                <a:ea typeface="Consolas"/>
              </a:rPr>
              <a:t>&lt;/STYLE&gt;</a:t>
            </a:r>
            <a:endParaRPr lang="en-US" altLang="ko-KR" sz="850" kern="0" spc="0">
              <a:solidFill>
                <a:srgbClr val="000000"/>
              </a:solidFill>
              <a:effectLst/>
              <a:latin typeface="Consolas"/>
              <a:ea typeface="Consolas"/>
            </a:endParaRPr>
          </a:p>
          <a:p>
            <a:pPr marL="0" marR="0" indent="12700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850" kern="0" spc="0">
                <a:solidFill>
                  <a:srgbClr val="000000"/>
                </a:solidFill>
                <a:effectLst/>
                <a:latin typeface="Consolas"/>
                <a:ea typeface="Consolas"/>
              </a:rPr>
              <a:t>&lt;/HEAD&gt;</a:t>
            </a:r>
            <a:endParaRPr lang="en-US" altLang="ko-KR" sz="850" kern="0" spc="0">
              <a:solidFill>
                <a:srgbClr val="000000"/>
              </a:solidFill>
              <a:effectLst/>
              <a:latin typeface="Consolas"/>
              <a:ea typeface="Consolas"/>
            </a:endParaRPr>
          </a:p>
          <a:p>
            <a:pPr marL="0" marR="0" indent="12700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850" kern="0" spc="0">
                <a:solidFill>
                  <a:srgbClr val="000000"/>
                </a:solidFill>
                <a:effectLst/>
                <a:latin typeface="Consolas"/>
                <a:ea typeface="Consolas"/>
              </a:rPr>
              <a:t>&lt;BODY&gt;</a:t>
            </a:r>
            <a:endParaRPr lang="en-US" altLang="ko-KR" sz="850" kern="0" spc="0">
              <a:solidFill>
                <a:srgbClr val="000000"/>
              </a:solidFill>
              <a:effectLst/>
              <a:latin typeface="Consolas"/>
              <a:ea typeface="Consolas"/>
            </a:endParaRPr>
          </a:p>
          <a:p>
            <a:pPr marL="0" marR="0" indent="25400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85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&lt;SYNC Start=0&gt;</a:t>
            </a:r>
            <a:endParaRPr lang="en-US" altLang="ko-KR" sz="85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indent="25400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85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&lt;P Class=KRCC&gt;</a:t>
            </a:r>
            <a:r>
              <a:rPr lang="ko-KR" altLang="en-US" sz="85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한국어 자막</a:t>
            </a:r>
            <a:r>
              <a:rPr lang="en-US" altLang="ko-KR" sz="85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&lt;/P&gt;</a:t>
            </a:r>
            <a:endParaRPr lang="en-US" altLang="ko-KR" sz="85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indent="25400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85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&lt;P Class=ENCC&gt;English Subtitle&lt;/P&gt;</a:t>
            </a:r>
            <a:endParaRPr lang="en-US" altLang="ko-KR" sz="85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indent="12700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85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&lt;/BODY&gt;</a:t>
            </a:r>
            <a:endParaRPr lang="en-US" altLang="ko-KR" sz="85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indent="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85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&lt;/SAMI&gt;</a:t>
            </a:r>
            <a:endParaRPr lang="en-US" altLang="ko-KR" sz="850" kern="0" spc="0">
              <a:solidFill>
                <a:srgbClr val="000000"/>
              </a:solidFill>
              <a:effectLst/>
              <a:latin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1152" y="3658564"/>
            <a:ext cx="497786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&lt;SYNC start  (sec)&gt; 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시간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,</a:t>
            </a:r>
            <a:endParaRPr lang="en-US" altLang="ko-KR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&lt;p/&gt; 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자막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,</a:t>
            </a:r>
            <a:endParaRPr lang="en-US" altLang="ko-KR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시간은 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sec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으로만 표시 가능</a:t>
            </a:r>
            <a:endParaRPr lang="ko-KR" altLang="en-US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171450" indent="-171450">
              <a:buFontTx/>
              <a:buChar char="-"/>
              <a:defRPr/>
            </a:pP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&lt;BODY&gt; 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태그 안 내용 인식 탁월</a:t>
            </a:r>
            <a:endParaRPr lang="ko-KR" altLang="en-US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171450" indent="-171450">
              <a:buFontTx/>
              <a:buChar char="-"/>
              <a:defRPr/>
            </a:pP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&lt;SYNC start=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싱크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&gt;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가 핵심</a:t>
            </a:r>
            <a:endParaRPr lang="ko-KR" altLang="en-US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171450" indent="-171450">
              <a:buFontTx/>
              <a:buChar char="-"/>
              <a:defRPr/>
            </a:pPr>
            <a:endParaRPr lang="en-US" altLang="ko-KR" sz="11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268760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-7734" y="332648"/>
            <a:ext cx="2152422" cy="5040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0" y="836708"/>
            <a:ext cx="990600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688" y="271357"/>
            <a:ext cx="77048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자막 종류 및 구조</a:t>
            </a:r>
            <a:endParaRPr lang="ko-KR" altLang="en-US" sz="3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158" y="1412776"/>
            <a:ext cx="89923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R"/>
              <a:defRPr/>
            </a:pP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자막 종류 및 구조</a:t>
            </a:r>
            <a:endParaRPr lang="ko-KR" altLang="en-US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0552" y="2858306"/>
            <a:ext cx="806489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.srt</a:t>
            </a: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11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457200" indent="-457200">
              <a:buAutoNum type="arabicParenR"/>
              <a:defRPr/>
            </a:pP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서브립 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SubRip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이라는 자막 추출 프로그램의 텍스트 자막 파일 확장자</a:t>
            </a:r>
            <a:endParaRPr lang="ko-KR" altLang="en-US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457200" indent="-457200">
              <a:buAutoNum type="arabicParenR"/>
              <a:defRPr/>
            </a:pP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높은 호환성 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: 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유니코드 형식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. 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한자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 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등 글씨 깨짐 없음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. 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전세계적으로 사용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.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 </a:t>
            </a:r>
            <a:endParaRPr lang="ko-KR" altLang="en-US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457200" indent="-457200">
              <a:buAutoNum type="arabicParenR"/>
              <a:defRPr/>
            </a:pP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HTML 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태그 사용 가능</a:t>
            </a:r>
            <a:endParaRPr lang="ko-KR" altLang="en-US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457200" indent="-457200">
              <a:buAutoNum type="arabicParenR"/>
              <a:defRPr/>
            </a:pP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형식 단순</a:t>
            </a:r>
            <a:endParaRPr lang="ko-KR" altLang="en-US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457200" indent="-457200">
              <a:buAutoNum type="arabicParenR"/>
              <a:defRPr/>
            </a:pP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자막 별 시작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, 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종료 시간 설정 가능</a:t>
            </a:r>
            <a:endParaRPr lang="ko-KR" altLang="en-US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457200" indent="-457200">
              <a:buAutoNum type="arabicParenR"/>
              <a:defRPr/>
            </a:pP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다른 종류의 자막도 동시 출력 가능</a:t>
            </a:r>
            <a:endParaRPr lang="en-US" altLang="ko-KR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pic>
        <p:nvPicPr>
          <p:cNvPr id="1027" name="_x37229953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41032" y="4128467"/>
            <a:ext cx="3636963" cy="2047875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/>
          <p:nvPr/>
        </p:nvCxnSpPr>
        <p:spPr>
          <a:xfrm>
            <a:off x="4304928" y="4581128"/>
            <a:ext cx="936104" cy="57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268760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-7734" y="332648"/>
            <a:ext cx="2152422" cy="5040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0" y="836708"/>
            <a:ext cx="990600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688" y="271357"/>
            <a:ext cx="77048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자막 종류 및 구조</a:t>
            </a:r>
            <a:endParaRPr lang="ko-KR" altLang="en-US" sz="3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158" y="1412776"/>
            <a:ext cx="89923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R"/>
              <a:defRPr/>
            </a:pP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자막 종류 및 구조</a:t>
            </a:r>
            <a:endParaRPr lang="ko-KR" altLang="en-US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520" y="1772816"/>
            <a:ext cx="8064896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.srt </a:t>
            </a: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구조</a:t>
            </a:r>
            <a:endParaRPr lang="ko-KR" altLang="en-US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11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8766" y="3148103"/>
            <a:ext cx="5688632" cy="2359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indent="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Consolas"/>
                <a:ea typeface="맑은 고딕"/>
              </a:rPr>
              <a:t>1</a:t>
            </a:r>
            <a:endParaRPr lang="en-US" altLang="ko-KR" sz="1800" kern="0" spc="0">
              <a:solidFill>
                <a:srgbClr val="000000"/>
              </a:solidFill>
              <a:effectLst/>
              <a:latin typeface="Consolas"/>
              <a:ea typeface="맑은 고딕"/>
            </a:endParaRPr>
          </a:p>
          <a:p>
            <a:pPr marL="0" marR="0" indent="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Consolas"/>
                <a:ea typeface="맑은 고딕"/>
              </a:rPr>
              <a:t>00:00:00--&gt;00:01:30</a:t>
            </a:r>
            <a:endParaRPr lang="en-US" altLang="ko-KR" sz="1800" kern="0" spc="0">
              <a:solidFill>
                <a:srgbClr val="000000"/>
              </a:solidFill>
              <a:effectLst/>
              <a:latin typeface="Consolas"/>
              <a:ea typeface="맑은 고딕"/>
            </a:endParaRPr>
          </a:p>
          <a:p>
            <a:pPr marL="0" marR="0" indent="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Consolas"/>
                <a:ea typeface="맑은 고딕"/>
              </a:rPr>
              <a:t>Hello</a:t>
            </a:r>
            <a:endParaRPr lang="en-US" altLang="ko-KR" sz="1800" kern="0" spc="0">
              <a:solidFill>
                <a:srgbClr val="000000"/>
              </a:solidFill>
              <a:effectLst/>
              <a:latin typeface="Consolas"/>
              <a:ea typeface="맑은 고딕"/>
            </a:endParaRPr>
          </a:p>
          <a:p>
            <a:pPr marL="0" marR="0" indent="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Consolas"/>
                <a:ea typeface="맑은 고딕"/>
              </a:rPr>
              <a:t>2</a:t>
            </a:r>
            <a:endParaRPr lang="en-US" altLang="ko-KR" sz="1800" kern="0" spc="0">
              <a:solidFill>
                <a:srgbClr val="000000"/>
              </a:solidFill>
              <a:effectLst/>
              <a:latin typeface="Consolas"/>
              <a:ea typeface="맑은 고딕"/>
            </a:endParaRPr>
          </a:p>
          <a:p>
            <a:pPr marL="0" marR="0" indent="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Consolas"/>
                <a:ea typeface="맑은 고딕"/>
              </a:rPr>
              <a:t>00:02:00--&gt;00:03:00</a:t>
            </a:r>
            <a:endParaRPr lang="en-US" altLang="ko-KR" sz="1800" kern="0" spc="0">
              <a:solidFill>
                <a:srgbClr val="000000"/>
              </a:solidFill>
              <a:effectLst/>
              <a:latin typeface="Consolas"/>
              <a:ea typeface="맑은 고딕"/>
            </a:endParaRPr>
          </a:p>
          <a:p>
            <a:pPr marL="0" marR="0" indent="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Consolas"/>
                <a:ea typeface="맑은 고딕"/>
              </a:rPr>
              <a:t>world</a:t>
            </a:r>
            <a:endParaRPr lang="en-US" altLang="ko-KR" sz="1800" kern="0" spc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1152" y="3658564"/>
            <a:ext cx="49778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순번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 </a:t>
            </a:r>
            <a:endParaRPr lang="en-US" altLang="ko-KR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시간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(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시간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: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분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: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초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,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밀리초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)</a:t>
            </a:r>
            <a:endParaRPr lang="en-US" altLang="ko-KR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자막</a:t>
            </a:r>
            <a:endParaRPr lang="ko-KR" altLang="en-US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으로 구성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, 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순번은 생략 가능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 </a:t>
            </a:r>
            <a:endParaRPr lang="en-US" altLang="ko-KR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268760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-7734" y="332648"/>
            <a:ext cx="2152422" cy="5040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0" y="836708"/>
            <a:ext cx="990600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688" y="271357"/>
            <a:ext cx="77048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자막 종류 및 구조</a:t>
            </a:r>
            <a:endParaRPr lang="ko-KR" altLang="en-US" sz="3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158" y="1412776"/>
            <a:ext cx="89923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R"/>
              <a:defRPr/>
            </a:pP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자막 종류 및 구조</a:t>
            </a:r>
            <a:endParaRPr lang="ko-KR" altLang="en-US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0552" y="2858306"/>
            <a:ext cx="8064896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.vtt</a:t>
            </a: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11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457200" indent="-457200">
              <a:buAutoNum type="arabicParenR"/>
              <a:defRPr/>
            </a:pP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웹브라우저 상에서 지원하는 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HTML5 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자막 포맷 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WebVTT</a:t>
            </a:r>
            <a:endParaRPr lang="en-US" altLang="ko-KR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457200" indent="-457200">
              <a:buAutoNum type="arabicParenR"/>
              <a:defRPr/>
            </a:pP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MIME 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타입은 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text/vtt</a:t>
            </a:r>
            <a:endParaRPr lang="en-US" altLang="ko-KR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457200" indent="-457200">
              <a:buAutoNum type="arabicParenR"/>
              <a:defRPr/>
            </a:pP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파일 내에 주석 포함 가능</a:t>
            </a:r>
            <a:endParaRPr lang="ko-KR" altLang="en-US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457200" indent="-457200">
              <a:buAutoNum type="arabicParenR"/>
              <a:defRPr/>
            </a:pP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CSS 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기반 스타일 지정 가능</a:t>
            </a:r>
            <a:endParaRPr lang="en-US" altLang="ko-KR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268760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-7734" y="332648"/>
            <a:ext cx="2152422" cy="5040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0" y="836708"/>
            <a:ext cx="990600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688" y="271357"/>
            <a:ext cx="77048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자막 종류 및 구조</a:t>
            </a:r>
            <a:endParaRPr lang="ko-KR" altLang="en-US" sz="3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158" y="1412776"/>
            <a:ext cx="89923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R"/>
              <a:defRPr/>
            </a:pP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자막 종류 및 구조</a:t>
            </a:r>
            <a:endParaRPr lang="ko-KR" altLang="en-US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520" y="1772816"/>
            <a:ext cx="8064896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.vtt </a:t>
            </a: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구조</a:t>
            </a:r>
            <a:endParaRPr lang="ko-KR" altLang="en-US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11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8766" y="2348880"/>
            <a:ext cx="5688632" cy="2359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indent="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Consolas"/>
                <a:ea typeface="맑은 고딕"/>
              </a:rPr>
              <a:t>0</a:t>
            </a:r>
            <a:endParaRPr lang="en-US" altLang="ko-KR" sz="1800" kern="0" spc="0">
              <a:solidFill>
                <a:srgbClr val="000000"/>
              </a:solidFill>
              <a:effectLst/>
              <a:latin typeface="Consolas"/>
              <a:ea typeface="맑은 고딕"/>
            </a:endParaRPr>
          </a:p>
          <a:p>
            <a:pPr marL="0" marR="0" indent="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Consolas"/>
                <a:ea typeface="맑은 고딕"/>
              </a:rPr>
              <a:t>00:00:01.000 --&gt; 00:00:02.500</a:t>
            </a:r>
            <a:endParaRPr lang="en-US" altLang="ko-KR" sz="1800" kern="0" spc="0">
              <a:solidFill>
                <a:srgbClr val="000000"/>
              </a:solidFill>
              <a:effectLst/>
              <a:latin typeface="Consolas"/>
              <a:ea typeface="맑은 고딕"/>
            </a:endParaRPr>
          </a:p>
          <a:p>
            <a:pPr marL="0" marR="0" indent="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Consolas"/>
                <a:ea typeface="맑은 고딕"/>
              </a:rPr>
              <a:t>Hello</a:t>
            </a:r>
            <a:endParaRPr lang="en-US" altLang="ko-KR" sz="1800" kern="0" spc="0">
              <a:solidFill>
                <a:srgbClr val="000000"/>
              </a:solidFill>
              <a:effectLst/>
              <a:latin typeface="Consolas"/>
              <a:ea typeface="맑은 고딕"/>
            </a:endParaRPr>
          </a:p>
          <a:p>
            <a:pPr marL="0" marR="0" indent="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Consolas"/>
                <a:ea typeface="맑은 고딕"/>
              </a:rPr>
              <a:t>1</a:t>
            </a:r>
            <a:endParaRPr lang="en-US" altLang="ko-KR" sz="1800" kern="0" spc="0">
              <a:solidFill>
                <a:srgbClr val="000000"/>
              </a:solidFill>
              <a:effectLst/>
              <a:latin typeface="Consolas"/>
              <a:ea typeface="맑은 고딕"/>
            </a:endParaRPr>
          </a:p>
          <a:p>
            <a:pPr marL="0" marR="0" indent="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Consolas"/>
                <a:ea typeface="맑은 고딕"/>
              </a:rPr>
              <a:t>00:00:02.500 --&gt; 00:00:03.000</a:t>
            </a:r>
            <a:endParaRPr lang="en-US" altLang="ko-KR" sz="1800" kern="0" spc="0">
              <a:solidFill>
                <a:srgbClr val="000000"/>
              </a:solidFill>
              <a:effectLst/>
              <a:latin typeface="Consolas"/>
              <a:ea typeface="맑은 고딕"/>
            </a:endParaRPr>
          </a:p>
          <a:p>
            <a:pPr marL="0" marR="0" indent="0" algn="just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Consolas"/>
                <a:ea typeface="맑은 고딕"/>
              </a:rPr>
              <a:t>world</a:t>
            </a:r>
            <a:endParaRPr lang="en-US" altLang="ko-KR" sz="1800" kern="0" spc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32474" y="3267144"/>
            <a:ext cx="4977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순번은 생략 가능</a:t>
            </a:r>
            <a:endParaRPr lang="ko-KR" altLang="en-US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시작 시간</a:t>
            </a:r>
            <a:r>
              <a:rPr lang="en-US" altLang="ko-KR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, </a:t>
            </a:r>
            <a:r>
              <a:rPr lang="ko-KR" altLang="en-US" sz="1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종료 시간 지정 가능</a:t>
            </a:r>
            <a:endParaRPr lang="en-US" altLang="ko-KR" sz="1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4500" y="5121719"/>
            <a:ext cx="81329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Smi</a:t>
            </a: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같은 파일의 경우 간단하게 만들기에 한계가 있음</a:t>
            </a:r>
            <a:r>
              <a:rPr lang="en-US" altLang="ko-KR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.</a:t>
            </a: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lvl="0">
              <a:defRPr/>
            </a:pPr>
            <a:r>
              <a:rPr lang="en-US" altLang="ko-KR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Srt, vtt</a:t>
            </a: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파일이 시간과 텍스트만으로 간단하게 생성 가능하기 때문에 두 종류의 파일을 이용하는 것으로 결정</a:t>
            </a: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4" name="화살표: 오른쪽 3"/>
          <p:cNvSpPr/>
          <p:nvPr/>
        </p:nvSpPr>
        <p:spPr>
          <a:xfrm>
            <a:off x="770112" y="5337212"/>
            <a:ext cx="507964" cy="5040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268760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-7734" y="332648"/>
            <a:ext cx="2152422" cy="5040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0" y="836708"/>
            <a:ext cx="990600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688" y="271357"/>
            <a:ext cx="77048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webODF</a:t>
            </a: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 사용</a:t>
            </a:r>
            <a:endParaRPr lang="ko-KR" altLang="en-US" sz="3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512" y="1934839"/>
            <a:ext cx="8712968" cy="4302473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4488" y="1392977"/>
            <a:ext cx="4076870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1) Python</a:t>
            </a: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을 이용한 로컬 서버 사용</a:t>
            </a: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1637" y="2706401"/>
            <a:ext cx="8242725" cy="100810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81763" y="4146555"/>
            <a:ext cx="6718659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보안이슈로 인해 일반 </a:t>
            </a:r>
            <a:r>
              <a:rPr lang="en-US" altLang="ko-KR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html </a:t>
            </a: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파일을 열때 </a:t>
            </a:r>
            <a:r>
              <a:rPr lang="en-US" altLang="ko-KR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webODF.js</a:t>
            </a: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 로딩 불가</a:t>
            </a: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1763" y="5009426"/>
            <a:ext cx="6718659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로컬서버 이용하여 해결</a:t>
            </a:r>
            <a:endParaRPr lang="en-US" altLang="ko-KR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0653" y="5480412"/>
            <a:ext cx="7920879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THE명품굴림 "/>
                <a:ea typeface="THE명품굴림 "/>
              </a:rPr>
              <a:t>추후 사용시에는 서버 구축 후 사용할 것이므로 문제 없을것으로 예상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THE명품굴림 "/>
              <a:ea typeface="THE명품굴림 "/>
            </a:endParaRPr>
          </a:p>
        </p:txBody>
      </p:sp>
      <p:sp>
        <p:nvSpPr>
          <p:cNvPr id="5" name="화살표: 아래쪽 4"/>
          <p:cNvSpPr/>
          <p:nvPr/>
        </p:nvSpPr>
        <p:spPr>
          <a:xfrm>
            <a:off x="4725068" y="4615431"/>
            <a:ext cx="432048" cy="4320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Raleway"/>
        <a:ea typeface="Noto Sans Korean Regular"/>
        <a:cs typeface=""/>
      </a:majorFont>
      <a:minorFont>
        <a:latin typeface="Raleway"/>
        <a:ea typeface="Noto Sans Korea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475</ep:Words>
  <ep:PresentationFormat>A4 용지(210x297mm)</ep:PresentationFormat>
  <ep:Paragraphs>141</ep:Paragraphs>
  <ep:Slides>20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2015-03-26T09:31:22.000</dcterms:created>
  <dc:creator>ATC_003</dc:creator>
  <cp:lastModifiedBy>Yoonho</cp:lastModifiedBy>
  <dcterms:modified xsi:type="dcterms:W3CDTF">2021-05-17T08:42:53.922</dcterms:modified>
  <cp:revision>297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