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dc56f832e_0_3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dc56f832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c56f832e_0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c56f832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dc56f832e_0_3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dc56f832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dc56f832e_0_3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dc56f832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ddedb9fd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ddedb9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dc56f832e_0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dc56f832e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dc56f832e_0_4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dc56f832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dc56f832e_0_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dc56f832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dc56f832e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dc56f832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dc56f832e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dc56f832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dc56f832e_0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dc56f832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dc56f832e_0_2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dc56f832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dc56f832e_0_2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dc56f832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c56f832e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c56f832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4EC3"/>
            </a:gs>
            <a:gs pos="100000">
              <a:srgbClr val="20295A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30900" cy="22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2537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Disaster Tweets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477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Visualization - Word Cloud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25" y="1269975"/>
            <a:ext cx="3057850" cy="28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2125"/>
            <a:ext cx="3817574" cy="209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1150075" y="40315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Disaster Tweets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493500" y="40315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Non-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Disaster Tweets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Life Cycle</a:t>
            </a:r>
            <a:endParaRPr b="1"/>
          </a:p>
        </p:txBody>
      </p:sp>
      <p:sp>
        <p:nvSpPr>
          <p:cNvPr id="163" name="Google Shape;163;p23"/>
          <p:cNvSpPr/>
          <p:nvPr/>
        </p:nvSpPr>
        <p:spPr>
          <a:xfrm>
            <a:off x="46500" y="2459575"/>
            <a:ext cx="980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Raw data</a:t>
            </a:r>
            <a:endParaRPr sz="1200"/>
          </a:p>
        </p:txBody>
      </p:sp>
      <p:sp>
        <p:nvSpPr>
          <p:cNvPr id="164" name="Google Shape;164;p23"/>
          <p:cNvSpPr/>
          <p:nvPr/>
        </p:nvSpPr>
        <p:spPr>
          <a:xfrm>
            <a:off x="2239800" y="2459575"/>
            <a:ext cx="1262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Natural Language Preprocessing</a:t>
            </a:r>
            <a:endParaRPr sz="1200"/>
          </a:p>
        </p:txBody>
      </p:sp>
      <p:sp>
        <p:nvSpPr>
          <p:cNvPr id="165" name="Google Shape;165;p23"/>
          <p:cNvSpPr/>
          <p:nvPr/>
        </p:nvSpPr>
        <p:spPr>
          <a:xfrm>
            <a:off x="1097250" y="2459575"/>
            <a:ext cx="10725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Selection</a:t>
            </a:r>
            <a:endParaRPr sz="1200"/>
          </a:p>
        </p:txBody>
      </p:sp>
      <p:sp>
        <p:nvSpPr>
          <p:cNvPr id="166" name="Google Shape;166;p23"/>
          <p:cNvSpPr/>
          <p:nvPr/>
        </p:nvSpPr>
        <p:spPr>
          <a:xfrm>
            <a:off x="3572550" y="2459575"/>
            <a:ext cx="1142700" cy="931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Finding</a:t>
            </a:r>
            <a:br>
              <a:rPr lang="en" sz="1200"/>
            </a:br>
            <a:r>
              <a:rPr lang="en" sz="1200"/>
              <a:t>Word Embeddings</a:t>
            </a:r>
            <a:endParaRPr sz="1200"/>
          </a:p>
        </p:txBody>
      </p:sp>
      <p:sp>
        <p:nvSpPr>
          <p:cNvPr id="167" name="Google Shape;167;p23"/>
          <p:cNvSpPr/>
          <p:nvPr/>
        </p:nvSpPr>
        <p:spPr>
          <a:xfrm>
            <a:off x="5282150" y="1349050"/>
            <a:ext cx="1142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Model</a:t>
            </a:r>
            <a:endParaRPr sz="1200"/>
          </a:p>
        </p:txBody>
      </p:sp>
      <p:sp>
        <p:nvSpPr>
          <p:cNvPr id="168" name="Google Shape;168;p23"/>
          <p:cNvSpPr/>
          <p:nvPr/>
        </p:nvSpPr>
        <p:spPr>
          <a:xfrm>
            <a:off x="5282150" y="3639200"/>
            <a:ext cx="1142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</a:t>
            </a:r>
            <a:endParaRPr sz="1200"/>
          </a:p>
        </p:txBody>
      </p:sp>
      <p:cxnSp>
        <p:nvCxnSpPr>
          <p:cNvPr id="169" name="Google Shape;169;p23"/>
          <p:cNvCxnSpPr>
            <a:stCxn id="166" idx="0"/>
            <a:endCxn id="167" idx="1"/>
          </p:cNvCxnSpPr>
          <p:nvPr/>
        </p:nvCxnSpPr>
        <p:spPr>
          <a:xfrm flipH="1" rot="10800000">
            <a:off x="4143900" y="1814575"/>
            <a:ext cx="11382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3"/>
          <p:cNvCxnSpPr>
            <a:stCxn id="166" idx="2"/>
            <a:endCxn id="168" idx="1"/>
          </p:cNvCxnSpPr>
          <p:nvPr/>
        </p:nvCxnSpPr>
        <p:spPr>
          <a:xfrm>
            <a:off x="4143900" y="3390775"/>
            <a:ext cx="1138200" cy="7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>
            <a:stCxn id="167" idx="3"/>
            <a:endCxn id="172" idx="1"/>
          </p:cNvCxnSpPr>
          <p:nvPr/>
        </p:nvCxnSpPr>
        <p:spPr>
          <a:xfrm>
            <a:off x="6424850" y="1814650"/>
            <a:ext cx="873900" cy="11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3"/>
          <p:cNvSpPr/>
          <p:nvPr/>
        </p:nvSpPr>
        <p:spPr>
          <a:xfrm>
            <a:off x="7298750" y="2493450"/>
            <a:ext cx="1142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Models</a:t>
            </a:r>
            <a:endParaRPr sz="1200"/>
          </a:p>
        </p:txBody>
      </p:sp>
      <p:cxnSp>
        <p:nvCxnSpPr>
          <p:cNvPr id="173" name="Google Shape;173;p23"/>
          <p:cNvCxnSpPr>
            <a:stCxn id="168" idx="3"/>
            <a:endCxn id="172" idx="1"/>
          </p:cNvCxnSpPr>
          <p:nvPr/>
        </p:nvCxnSpPr>
        <p:spPr>
          <a:xfrm flipH="1" rot="10800000">
            <a:off x="6424850" y="2959100"/>
            <a:ext cx="873900" cy="11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3"/>
          <p:cNvSpPr txBox="1"/>
          <p:nvPr/>
        </p:nvSpPr>
        <p:spPr>
          <a:xfrm>
            <a:off x="6378225" y="1046950"/>
            <a:ext cx="143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8012275" y="212087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Life Cycle</a:t>
            </a:r>
            <a:endParaRPr b="1"/>
          </a:p>
        </p:txBody>
      </p:sp>
      <p:sp>
        <p:nvSpPr>
          <p:cNvPr id="181" name="Google Shape;181;p24"/>
          <p:cNvSpPr/>
          <p:nvPr/>
        </p:nvSpPr>
        <p:spPr>
          <a:xfrm>
            <a:off x="311700" y="1921300"/>
            <a:ext cx="980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Vectorizer</a:t>
            </a:r>
            <a:endParaRPr sz="1200"/>
          </a:p>
        </p:txBody>
      </p:sp>
      <p:sp>
        <p:nvSpPr>
          <p:cNvPr id="182" name="Google Shape;182;p24"/>
          <p:cNvSpPr/>
          <p:nvPr/>
        </p:nvSpPr>
        <p:spPr>
          <a:xfrm>
            <a:off x="2551500" y="1921300"/>
            <a:ext cx="1262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Word2Vec</a:t>
            </a:r>
            <a:endParaRPr sz="1200"/>
          </a:p>
        </p:txBody>
      </p:sp>
      <p:sp>
        <p:nvSpPr>
          <p:cNvPr id="183" name="Google Shape;183;p24"/>
          <p:cNvSpPr/>
          <p:nvPr/>
        </p:nvSpPr>
        <p:spPr>
          <a:xfrm>
            <a:off x="1385700" y="1921300"/>
            <a:ext cx="10725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</a:t>
            </a:r>
            <a:endParaRPr sz="1200"/>
          </a:p>
        </p:txBody>
      </p:sp>
      <p:sp>
        <p:nvSpPr>
          <p:cNvPr id="184" name="Google Shape;184;p24"/>
          <p:cNvSpPr/>
          <p:nvPr/>
        </p:nvSpPr>
        <p:spPr>
          <a:xfrm>
            <a:off x="3903325" y="1921300"/>
            <a:ext cx="1142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Word2Vec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PCA</a:t>
            </a:r>
            <a:endParaRPr sz="1200"/>
          </a:p>
        </p:txBody>
      </p:sp>
      <p:sp>
        <p:nvSpPr>
          <p:cNvPr id="185" name="Google Shape;185;p24"/>
          <p:cNvSpPr/>
          <p:nvPr/>
        </p:nvSpPr>
        <p:spPr>
          <a:xfrm>
            <a:off x="311700" y="3371000"/>
            <a:ext cx="4734300" cy="32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 Deep Learning Classifier</a:t>
            </a:r>
            <a:endParaRPr sz="1200"/>
          </a:p>
        </p:txBody>
      </p:sp>
      <p:cxnSp>
        <p:nvCxnSpPr>
          <p:cNvPr id="186" name="Google Shape;186;p24"/>
          <p:cNvCxnSpPr>
            <a:stCxn id="181" idx="2"/>
            <a:endCxn id="185" idx="0"/>
          </p:cNvCxnSpPr>
          <p:nvPr/>
        </p:nvCxnSpPr>
        <p:spPr>
          <a:xfrm>
            <a:off x="802050" y="2852500"/>
            <a:ext cx="1876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>
            <a:endCxn id="185" idx="0"/>
          </p:cNvCxnSpPr>
          <p:nvPr/>
        </p:nvCxnSpPr>
        <p:spPr>
          <a:xfrm>
            <a:off x="1933350" y="2857400"/>
            <a:ext cx="745500" cy="5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4"/>
          <p:cNvCxnSpPr>
            <a:stCxn id="182" idx="2"/>
            <a:endCxn id="185" idx="0"/>
          </p:cNvCxnSpPr>
          <p:nvPr/>
        </p:nvCxnSpPr>
        <p:spPr>
          <a:xfrm flipH="1">
            <a:off x="2678850" y="2852500"/>
            <a:ext cx="5040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4"/>
          <p:cNvCxnSpPr>
            <a:stCxn id="184" idx="2"/>
            <a:endCxn id="185" idx="0"/>
          </p:cNvCxnSpPr>
          <p:nvPr/>
        </p:nvCxnSpPr>
        <p:spPr>
          <a:xfrm flipH="1">
            <a:off x="2678875" y="2852500"/>
            <a:ext cx="179580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4"/>
          <p:cNvSpPr/>
          <p:nvPr/>
        </p:nvSpPr>
        <p:spPr>
          <a:xfrm>
            <a:off x="5805150" y="1982800"/>
            <a:ext cx="9807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Word2Vec</a:t>
            </a:r>
            <a:endParaRPr sz="1200"/>
          </a:p>
        </p:txBody>
      </p:sp>
      <p:sp>
        <p:nvSpPr>
          <p:cNvPr id="191" name="Google Shape;191;p24"/>
          <p:cNvSpPr/>
          <p:nvPr/>
        </p:nvSpPr>
        <p:spPr>
          <a:xfrm>
            <a:off x="7260150" y="1982800"/>
            <a:ext cx="1072500" cy="9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Glove</a:t>
            </a:r>
            <a:endParaRPr sz="1200"/>
          </a:p>
        </p:txBody>
      </p:sp>
      <p:sp>
        <p:nvSpPr>
          <p:cNvPr id="192" name="Google Shape;192;p24"/>
          <p:cNvSpPr/>
          <p:nvPr/>
        </p:nvSpPr>
        <p:spPr>
          <a:xfrm>
            <a:off x="5268925" y="3371000"/>
            <a:ext cx="3444600" cy="32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Deep Learning(Sequential) Classifier - LSTM</a:t>
            </a:r>
            <a:endParaRPr sz="1200"/>
          </a:p>
        </p:txBody>
      </p:sp>
      <p:cxnSp>
        <p:nvCxnSpPr>
          <p:cNvPr id="193" name="Google Shape;193;p24"/>
          <p:cNvCxnSpPr>
            <a:stCxn id="190" idx="2"/>
            <a:endCxn id="192" idx="0"/>
          </p:cNvCxnSpPr>
          <p:nvPr/>
        </p:nvCxnSpPr>
        <p:spPr>
          <a:xfrm>
            <a:off x="6295500" y="2914000"/>
            <a:ext cx="6957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4"/>
          <p:cNvCxnSpPr>
            <a:stCxn id="191" idx="2"/>
            <a:endCxn id="192" idx="0"/>
          </p:cNvCxnSpPr>
          <p:nvPr/>
        </p:nvCxnSpPr>
        <p:spPr>
          <a:xfrm flipH="1">
            <a:off x="6991200" y="2914000"/>
            <a:ext cx="8052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 txBox="1"/>
          <p:nvPr/>
        </p:nvSpPr>
        <p:spPr>
          <a:xfrm>
            <a:off x="311700" y="1192500"/>
            <a:ext cx="448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Finding Combination of </a:t>
            </a:r>
            <a:r>
              <a:rPr b="1" lang="en" sz="1200"/>
              <a:t>classifier</a:t>
            </a:r>
            <a:r>
              <a:rPr b="1" lang="en" sz="1200"/>
              <a:t> with one of word Embeddings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25"/>
          <p:cNvCxnSpPr>
            <a:stCxn id="201" idx="1"/>
            <a:endCxn id="202" idx="3"/>
          </p:cNvCxnSpPr>
          <p:nvPr/>
        </p:nvCxnSpPr>
        <p:spPr>
          <a:xfrm>
            <a:off x="311700" y="2900000"/>
            <a:ext cx="794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229975"/>
            <a:ext cx="8204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Below models were trained on different feature vector sets and generate comparison </a:t>
            </a:r>
            <a:r>
              <a:rPr lang="en" sz="1600"/>
              <a:t>between</a:t>
            </a:r>
            <a:r>
              <a:rPr lang="en" sz="1600"/>
              <a:t> their performance done based on metrics - Precision, Recall, Accuracy, F1 Score, and ROC/AUC.</a:t>
            </a:r>
            <a:endParaRPr sz="1600"/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Summary</a:t>
            </a:r>
            <a:endParaRPr b="1"/>
          </a:p>
        </p:txBody>
      </p:sp>
      <p:sp>
        <p:nvSpPr>
          <p:cNvPr id="201" name="Google Shape;201;p25"/>
          <p:cNvSpPr/>
          <p:nvPr/>
        </p:nvSpPr>
        <p:spPr>
          <a:xfrm>
            <a:off x="311700" y="2644550"/>
            <a:ext cx="6027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1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1577450" y="2644550"/>
            <a:ext cx="6027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2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2709888" y="2644550"/>
            <a:ext cx="6027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3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4032488" y="2644550"/>
            <a:ext cx="6027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4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355100" y="2644550"/>
            <a:ext cx="6027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5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11675" y="3358000"/>
            <a:ext cx="1185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Logistic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Vectorizer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524963" y="3358000"/>
            <a:ext cx="79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SVM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Vectorizer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622425" y="3358000"/>
            <a:ext cx="107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Tf-Idf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876888" y="3349325"/>
            <a:ext cx="107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Vectorizer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5183288" y="3349325"/>
            <a:ext cx="107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XGboost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Word2Vec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7651550" y="2644550"/>
            <a:ext cx="6027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7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819800" y="3437925"/>
            <a:ext cx="10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7508700" y="3358000"/>
            <a:ext cx="132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Ensemble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6562950" y="2644550"/>
            <a:ext cx="602700" cy="510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6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489700" y="3349325"/>
            <a:ext cx="118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LSTM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Glove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00" y="136645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200"/>
            <a:ext cx="4620700" cy="25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Findings</a:t>
            </a:r>
            <a:r>
              <a:rPr b="1" lang="en"/>
              <a:t> and Suggestions</a:t>
            </a:r>
            <a:endParaRPr b="1"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</a:t>
            </a:r>
            <a:r>
              <a:rPr lang="en"/>
              <a:t>analysis, </a:t>
            </a:r>
            <a:r>
              <a:rPr lang="en"/>
              <a:t>we found that LSTM with glove model has the best accuracy among respective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models(Logistic Regression or SVM) can yield enough performance given that difference with LSTM is slight(around 1%)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model has improved rather than individual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 Of Words is comparative to other </a:t>
            </a:r>
            <a:r>
              <a:rPr lang="en"/>
              <a:t>word</a:t>
            </a:r>
            <a:r>
              <a:rPr lang="en"/>
              <a:t> embeddings.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ensemble model with diverse combinations of prediction models.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Conclusion, Limitations &amp; </a:t>
            </a:r>
            <a:r>
              <a:rPr b="1" lang="en"/>
              <a:t>Future</a:t>
            </a:r>
            <a:r>
              <a:rPr b="1" lang="en"/>
              <a:t> work</a:t>
            </a:r>
            <a:endParaRPr b="1"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this analysis we experienced four prominent word embeddings and seven classification techniques of using a Figure-Eight Company data set. LSTM with glove have good performance among individual models. Ensemble model has the best performance in this experiment.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Limitations &amp; Future Work: 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Reliability of raw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Comparison on all word embeddings to models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Hyperparameter tuning on LSTM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94EC3"/>
            </a:gs>
            <a:gs pos="100000">
              <a:srgbClr val="20295A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312475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en" sz="3020"/>
              <a:t>Background</a:t>
            </a:r>
            <a:endParaRPr sz="3020"/>
          </a:p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en" sz="3020"/>
              <a:t>Objective</a:t>
            </a:r>
            <a:endParaRPr sz="3020"/>
          </a:p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en" sz="3020"/>
              <a:t>Dataset Overview</a:t>
            </a:r>
            <a:endParaRPr sz="3020"/>
          </a:p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en" sz="3020"/>
              <a:t>Project Life Cycle</a:t>
            </a:r>
            <a:endParaRPr sz="3020"/>
          </a:p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en" sz="3020"/>
              <a:t>Model Summary</a:t>
            </a:r>
            <a:endParaRPr sz="3020"/>
          </a:p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en" sz="3020"/>
              <a:t>Findings and Suggestions</a:t>
            </a:r>
            <a:endParaRPr sz="3020"/>
          </a:p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Char char="●"/>
            </a:pPr>
            <a:r>
              <a:rPr lang="en" sz="3020"/>
              <a:t>Conclusion</a:t>
            </a:r>
            <a:endParaRPr sz="3020"/>
          </a:p>
        </p:txBody>
      </p:sp>
      <p:sp>
        <p:nvSpPr>
          <p:cNvPr id="93" name="Google Shape;93;p14"/>
          <p:cNvSpPr/>
          <p:nvPr/>
        </p:nvSpPr>
        <p:spPr>
          <a:xfrm flipH="1" rot="10800000">
            <a:off x="0" y="-100"/>
            <a:ext cx="3097500" cy="1792200"/>
          </a:xfrm>
          <a:prstGeom prst="snip1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9850" y="430400"/>
            <a:ext cx="2257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31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258450" y="4737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Disaster Tweets?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important medium for expressing immediate responses of warning, evacuation, or rescue, providing immediate assistance, assessing damage, continuing assistance, and the immediate restoration or construction of infrastructure.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50" y="1601625"/>
            <a:ext cx="1556950" cy="322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4325" y="2571750"/>
            <a:ext cx="2081875" cy="21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20000" y="4688400"/>
            <a:ext cx="40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Non-disaster Tweet                     Disaster Tweet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975"/>
            <a:ext cx="81057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objective is to predict whether tweets indicates to disaster.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different word embeddings and classification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algorithms, evaluate each models, find best combination of models, and choose the best model based on performance metrics - Precision, Recall, F1 Score, Accuracy, ROC/AUC value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are demands for companies to utilize tweets, we can recommend diverse combination of models.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Dataset Overview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6850"/>
            <a:ext cx="36099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700" y="1346900"/>
            <a:ext cx="4882250" cy="2700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3686088" y="2428950"/>
            <a:ext cx="3882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Dataset Overview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" y="1466850"/>
            <a:ext cx="360997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375" y="1466850"/>
            <a:ext cx="2719250" cy="27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3876634" y="3332050"/>
            <a:ext cx="14505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675" y="1334513"/>
            <a:ext cx="12096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 rot="774445">
            <a:off x="7365284" y="865219"/>
            <a:ext cx="664798" cy="40011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Drop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25" y="255150"/>
            <a:ext cx="3456525" cy="277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749088" y="2977475"/>
            <a:ext cx="4317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Disaster : 221 keywords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- Disaster : 219 keywords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 rot="774445">
            <a:off x="8365309" y="69194"/>
            <a:ext cx="664798" cy="40011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Drop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Natural Language Normalization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71275"/>
            <a:ext cx="27908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3982438" y="2335375"/>
            <a:ext cx="3882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88" y="1785588"/>
            <a:ext cx="28860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