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3049" autoAdjust="0"/>
  </p:normalViewPr>
  <p:slideViewPr>
    <p:cSldViewPr>
      <p:cViewPr varScale="1">
        <p:scale>
          <a:sx n="100" d="100"/>
          <a:sy n="100" d="100"/>
        </p:scale>
        <p:origin x="1016" y="3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임베디드 시스템은 우리의 일상 생활을 편리하게 해줄</a:t>
            </a:r>
            <a:r>
              <a:rPr lang="ko-KR" altLang="en-US" baseline="0"/>
              <a:t> 뿐만 아니라</a:t>
            </a:r>
            <a:r>
              <a:rPr lang="en-US" altLang="ko-KR" baseline="0"/>
              <a:t>, </a:t>
            </a:r>
            <a:r>
              <a:rPr lang="ko-KR" altLang="en-US" baseline="0"/>
              <a:t>인간의 생명</a:t>
            </a:r>
            <a:r>
              <a:rPr lang="en-US" altLang="ko-KR" baseline="0"/>
              <a:t>, </a:t>
            </a:r>
            <a:r>
              <a:rPr lang="ko-KR" altLang="en-US" baseline="0"/>
              <a:t>나아가 국방 분야까지 다양한 분야에 적용되고 있습니다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r>
              <a:rPr lang="ko-KR" altLang="en-US" baseline="0"/>
              <a:t>임베디드 시스템을 소개하기에 앞서 영상을 하나 시청할건데요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A8D-2F0B-4ED6-8715-89C3F53116AA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601C26D-0475-459D-A432-524B877A6E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146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D963-B8A2-4C66-B76A-7EE7D140ED2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repo.anaconda.com/archive/Anaconda3-2020.11-Windows-x86_64.exe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3" name="그림 8"/>
          <p:cNvPicPr>
            <a:picLocks noChangeAspect="1"/>
          </p:cNvPicPr>
          <p:nvPr/>
        </p:nvPicPr>
        <p:blipFill rotWithShape="1">
          <a:blip r:embed="rId3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4" name="TextBox 20"/>
          <p:cNvSpPr txBox="1"/>
          <p:nvPr/>
        </p:nvSpPr>
        <p:spPr>
          <a:xfrm>
            <a:off x="1973542" y="2733685"/>
            <a:ext cx="8244916" cy="6953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1" i="0" u="none" strike="noStrike" kern="1200" cap="none" spc="-151" normalizeH="0" baseline="0" mc:Ignorable="hp" hp:hslEmbossed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01.</a:t>
            </a: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-151" normalizeH="0" baseline="0" mc:Ignorable="hp" hp:hslEmbossed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파이썬 설치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-151" normalizeH="0" baseline="0" mc:Ignorable="hp" hp:hslEmbossed="0">
              <a:ln w="3175">
                <a:solidFill>
                  <a:srgbClr val="f2f2f2"/>
                </a:solidFill>
              </a:ln>
              <a:solidFill>
                <a:srgbClr val="ffffff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1"/>
          <p:cNvSpPr txBox="1"/>
          <p:nvPr/>
        </p:nvSpPr>
        <p:spPr>
          <a:xfrm>
            <a:off x="9336360" y="6424188"/>
            <a:ext cx="2688976" cy="3176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i="0" u="none" strike="noStrike" kern="1200" cap="none" spc="-151" normalizeH="0" baseline="0" mc:Ignorable="hp" hp:hslEmbossed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21-1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1200" cap="none" spc="-151" normalizeH="0" baseline="0" mc:Ignorable="hp" hp:hslEmbossed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소프트웨어 프로그래밍</a:t>
            </a:r>
            <a:endParaRPr xmlns:mc="http://schemas.openxmlformats.org/markup-compatibility/2006" xmlns:hp="http://schemas.haansoft.com/office/presentation/8.0" kumimoji="0" lang="ko-KR" altLang="en-US" sz="1500" i="0" u="none" strike="noStrike" kern="1200" cap="none" spc="-151" normalizeH="0" baseline="0" mc:Ignorable="hp" hp:hslEmbossed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312" y="2271712"/>
            <a:ext cx="11001375" cy="23145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429825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Hello World </a:t>
            </a:r>
            <a:r>
              <a:rPr lang="ko-KR" altLang="en-US" sz="3200">
                <a:solidFill>
                  <a:schemeClr val="bg1"/>
                </a:solidFill>
              </a:rPr>
              <a:t>출력하기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49802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단축키 모음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25" name="TextBox 30"/>
          <p:cNvSpPr txBox="1"/>
          <p:nvPr/>
        </p:nvSpPr>
        <p:spPr>
          <a:xfrm>
            <a:off x="623392" y="2236802"/>
            <a:ext cx="9361040" cy="3901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000" b="1">
                <a:solidFill>
                  <a:srgbClr val="000000"/>
                </a:solidFill>
              </a:rPr>
              <a:t>S</a:t>
            </a:r>
            <a:r>
              <a:rPr lang="en-US" altLang="en-US" sz="2000" b="1">
                <a:solidFill>
                  <a:srgbClr val="000000"/>
                </a:solidFill>
              </a:rPr>
              <a:t>hift-Enter : run cell, select below</a:t>
            </a:r>
            <a:endParaRPr lang="en-US" altLang="en-US" sz="2000" b="1">
              <a:solidFill>
                <a:srgbClr val="000000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263349" y="1739960"/>
            <a:ext cx="9721083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편집(Code 입력) 모드 단축키 </a:t>
            </a:r>
            <a:endParaRPr lang="ko-KR" altLang="en-US" sz="2200">
              <a:solidFill>
                <a:srgbClr val="000000"/>
              </a:solidFill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Command 모드 단축키</a:t>
            </a:r>
            <a:endParaRPr lang="ko-KR" altLang="en-US" sz="2200">
              <a:solidFill>
                <a:srgbClr val="000000"/>
              </a:solidFill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623392" y="4115072"/>
            <a:ext cx="8352928" cy="394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000">
                <a:solidFill>
                  <a:srgbClr val="000000"/>
                </a:solidFill>
              </a:rPr>
              <a:t>h : show keyboard shortcuts </a:t>
            </a:r>
            <a:endParaRPr lang="en-US" altLang="ko-KR" sz="2000">
              <a:solidFill>
                <a:srgbClr val="000000"/>
              </a:solidFill>
            </a:endParaRPr>
          </a:p>
        </p:txBody>
      </p:sp>
      <p:sp>
        <p:nvSpPr>
          <p:cNvPr id="16" name="TextBox 30"/>
          <p:cNvSpPr txBox="1"/>
          <p:nvPr/>
        </p:nvSpPr>
        <p:spPr>
          <a:xfrm>
            <a:off x="623391" y="2636912"/>
            <a:ext cx="9433049" cy="3901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en-US" sz="2000">
                <a:solidFill>
                  <a:srgbClr val="000000"/>
                </a:solidFill>
              </a:rPr>
              <a:t>Ctrl-Enter : run cell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46" name="TextBox 30"/>
          <p:cNvSpPr txBox="1"/>
          <p:nvPr/>
        </p:nvSpPr>
        <p:spPr>
          <a:xfrm>
            <a:off x="623391" y="3038867"/>
            <a:ext cx="9433049" cy="3901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en-US" sz="2000">
                <a:solidFill>
                  <a:srgbClr val="000000"/>
                </a:solidFill>
              </a:rPr>
              <a:t>Alt-Enter : run cell, insert below</a:t>
            </a:r>
            <a:endParaRPr lang="en-US" altLang="en-US" sz="2000">
              <a:solidFill>
                <a:srgbClr val="000000"/>
              </a:solidFill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7804" y="3645024"/>
            <a:ext cx="4638675" cy="8382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07968" y="1772816"/>
            <a:ext cx="4572000" cy="781050"/>
          </a:xfrm>
          <a:prstGeom prst="rect">
            <a:avLst/>
          </a:prstGeom>
        </p:spPr>
      </p:pic>
      <p:sp>
        <p:nvSpPr>
          <p:cNvPr id="50" name="TextBox 30"/>
          <p:cNvSpPr txBox="1"/>
          <p:nvPr/>
        </p:nvSpPr>
        <p:spPr>
          <a:xfrm>
            <a:off x="623392" y="4509120"/>
            <a:ext cx="8352928" cy="3943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000">
                <a:solidFill>
                  <a:srgbClr val="000000"/>
                </a:solidFill>
              </a:rPr>
              <a:t>dd : </a:t>
            </a:r>
            <a:r>
              <a:rPr lang="ko-KR" altLang="en-US" sz="2000">
                <a:solidFill>
                  <a:srgbClr val="000000"/>
                </a:solidFill>
              </a:rPr>
              <a:t>delete selected cells</a:t>
            </a:r>
            <a:endParaRPr lang="ko-KR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734573" y="2855797"/>
            <a:ext cx="480131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72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7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49802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파이썬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25" name="TextBox 30"/>
          <p:cNvSpPr txBox="1"/>
          <p:nvPr/>
        </p:nvSpPr>
        <p:spPr>
          <a:xfrm>
            <a:off x="623392" y="2236802"/>
            <a:ext cx="9361040" cy="3901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lvl="0" indent="-285600"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00000"/>
                </a:solidFill>
              </a:rPr>
              <a:t>파이썬과 여러 가지 라이브러리를 쉽게 설치하고 관리할 수 있는 배포판</a:t>
            </a:r>
            <a:endParaRPr lang="ko-KR" altLang="en-US" sz="2000">
              <a:solidFill>
                <a:srgbClr val="000000"/>
              </a:solidFill>
            </a:endParaRPr>
          </a:p>
        </p:txBody>
      </p:sp>
      <p:sp>
        <p:nvSpPr>
          <p:cNvPr id="37" name="TextBox 30"/>
          <p:cNvSpPr txBox="1"/>
          <p:nvPr/>
        </p:nvSpPr>
        <p:spPr>
          <a:xfrm>
            <a:off x="263349" y="1739960"/>
            <a:ext cx="9721083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아나콘다</a:t>
            </a:r>
            <a:r>
              <a:rPr lang="en-US" altLang="ko-KR" sz="2200">
                <a:solidFill>
                  <a:srgbClr val="000000"/>
                </a:solidFill>
              </a:rPr>
              <a:t>(Anaconda)</a:t>
            </a:r>
            <a:endParaRPr lang="en-US" altLang="ko-KR" sz="2200">
              <a:solidFill>
                <a:srgbClr val="000000"/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09812" y="3120355"/>
            <a:ext cx="7572374" cy="2828925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52384" y="1700808"/>
            <a:ext cx="1964192" cy="1030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53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설치파일 실행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(Anaconda3-2020.11-Windows-x86_64.exe)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TextBox 30"/>
          <p:cNvSpPr txBox="1"/>
          <p:nvPr/>
        </p:nvSpPr>
        <p:spPr>
          <a:xfrm>
            <a:off x="263352" y="1740416"/>
            <a:ext cx="11384465" cy="4248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설치파일 다운로드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택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1)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TextBox 30"/>
          <p:cNvSpPr txBox="1"/>
          <p:nvPr/>
        </p:nvSpPr>
        <p:spPr>
          <a:xfrm>
            <a:off x="624119" y="2240968"/>
            <a:ext cx="11017224" cy="3959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방법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https://repo.anaconda.com/archive/Anaconda3-2020.11-Windows-x86_64.exe</a:t>
            </a:r>
            <a:endParaRPr xmlns:mc="http://schemas.openxmlformats.org/markup-compatibility/2006" xmlns:hp="http://schemas.haansoft.com/office/presentation/8.0" kumimoji="0" lang="en-US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TextBox 30"/>
          <p:cNvSpPr txBox="1"/>
          <p:nvPr/>
        </p:nvSpPr>
        <p:spPr>
          <a:xfrm>
            <a:off x="623392" y="2708920"/>
            <a:ext cx="11017224" cy="3959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방법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E-class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탑재한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 파일 다운로드 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zip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 압축해제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1804" y="1844824"/>
            <a:ext cx="4714875" cy="363855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24711" y="1844824"/>
            <a:ext cx="4695825" cy="3629025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4251920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9268097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56158" y="1844824"/>
            <a:ext cx="4695825" cy="364807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0016" y="1854349"/>
            <a:ext cx="4705350" cy="3629025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4267225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1405955" y="3326798"/>
            <a:ext cx="1368152" cy="280603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9264352" y="515719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290760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아나콘다 설치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7584" y="1850107"/>
            <a:ext cx="4724400" cy="3667125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40016" y="1878262"/>
            <a:ext cx="4752528" cy="3638969"/>
          </a:xfrm>
          <a:prstGeom prst="rect">
            <a:avLst/>
          </a:prstGeom>
        </p:spPr>
      </p:pic>
      <p:sp>
        <p:nvSpPr>
          <p:cNvPr id="53" name=""/>
          <p:cNvSpPr/>
          <p:nvPr/>
        </p:nvSpPr>
        <p:spPr>
          <a:xfrm>
            <a:off x="1587624" y="2924943"/>
            <a:ext cx="3528392" cy="864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4270970" y="5176242"/>
            <a:ext cx="792088" cy="27317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4593525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Jupyter Notebook</a:t>
            </a:r>
            <a:r>
              <a:rPr lang="ko-KR" altLang="en-US" sz="3200">
                <a:solidFill>
                  <a:schemeClr val="bg1"/>
                </a:solidFill>
              </a:rPr>
              <a:t> 실행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7" name="TextBox 30"/>
          <p:cNvSpPr txBox="1"/>
          <p:nvPr/>
        </p:nvSpPr>
        <p:spPr>
          <a:xfrm>
            <a:off x="263349" y="1739960"/>
            <a:ext cx="9721083" cy="4203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600" indent="-285600">
              <a:buFont typeface="Arial"/>
              <a:buChar char="•"/>
              <a:defRPr/>
            </a:pPr>
            <a:r>
              <a:rPr lang="ko-KR" altLang="en-US" sz="2200">
                <a:solidFill>
                  <a:srgbClr val="000000"/>
                </a:solidFill>
              </a:rPr>
              <a:t>시작 메뉴 </a:t>
            </a:r>
            <a:r>
              <a:rPr lang="en-US" altLang="ko-KR" sz="2200">
                <a:solidFill>
                  <a:srgbClr val="000000"/>
                </a:solidFill>
              </a:rPr>
              <a:t>-&gt;</a:t>
            </a:r>
            <a:r>
              <a:rPr lang="ko-KR" altLang="en-US" sz="2200">
                <a:solidFill>
                  <a:srgbClr val="000000"/>
                </a:solidFill>
              </a:rPr>
              <a:t> </a:t>
            </a:r>
            <a:r>
              <a:rPr lang="en-US" altLang="ko-KR" sz="2200">
                <a:solidFill>
                  <a:srgbClr val="000000"/>
                </a:solidFill>
              </a:rPr>
              <a:t>Jupyter Notebook </a:t>
            </a:r>
            <a:r>
              <a:rPr lang="ko-KR" altLang="en-US" sz="2200">
                <a:solidFill>
                  <a:srgbClr val="000000"/>
                </a:solidFill>
              </a:rPr>
              <a:t>검색</a:t>
            </a:r>
            <a:endParaRPr lang="ko-KR" altLang="en-US" sz="2200">
              <a:solidFill>
                <a:srgbClr val="000000"/>
              </a:solidFill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91944" y="1268760"/>
            <a:ext cx="6466799" cy="5040560"/>
          </a:xfrm>
          <a:prstGeom prst="rect">
            <a:avLst/>
          </a:prstGeom>
        </p:spPr>
      </p:pic>
      <p:sp>
        <p:nvSpPr>
          <p:cNvPr id="51" name="TextBox 30"/>
          <p:cNvSpPr txBox="1"/>
          <p:nvPr/>
        </p:nvSpPr>
        <p:spPr>
          <a:xfrm>
            <a:off x="262625" y="3614520"/>
            <a:ext cx="11384465" cy="4233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작업 표시줄에 고정 및 실행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7104112" y="3337437"/>
            <a:ext cx="1152128" cy="221206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TextBox 30"/>
          <p:cNvSpPr txBox="1"/>
          <p:nvPr/>
        </p:nvSpPr>
        <p:spPr>
          <a:xfrm>
            <a:off x="623392" y="4115072"/>
            <a:ext cx="8352928" cy="3940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285600" lvl="0" indent="-2856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기본 브라우저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Chrome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설정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1504" y="1299603"/>
            <a:ext cx="8496944" cy="500971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540315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Jupyter Notebook</a:t>
            </a:r>
            <a:r>
              <a:rPr lang="ko-KR" altLang="en-US" sz="3200">
                <a:solidFill>
                  <a:schemeClr val="bg1"/>
                </a:solidFill>
              </a:rPr>
              <a:t> 사용하기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2" name=""/>
          <p:cNvSpPr/>
          <p:nvPr/>
        </p:nvSpPr>
        <p:spPr>
          <a:xfrm>
            <a:off x="8678763" y="2339355"/>
            <a:ext cx="648072" cy="21602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9379793" y="1988840"/>
            <a:ext cx="504056" cy="252611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550" y="2405062"/>
            <a:ext cx="11010900" cy="20478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" y="554355"/>
            <a:ext cx="5403150" cy="581937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</a:rPr>
              <a:t> Jupyter Notebook</a:t>
            </a:r>
            <a:r>
              <a:rPr lang="ko-KR" altLang="en-US" sz="3200">
                <a:solidFill>
                  <a:schemeClr val="bg1"/>
                </a:solidFill>
              </a:rPr>
              <a:t> 사용하기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08368" y="3592"/>
            <a:ext cx="2783632" cy="1201234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3601C26D-0475-459D-A432-524B877A6E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2" name=""/>
          <p:cNvSpPr/>
          <p:nvPr/>
        </p:nvSpPr>
        <p:spPr>
          <a:xfrm>
            <a:off x="1775519" y="2473846"/>
            <a:ext cx="714499" cy="21494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695400" y="3717032"/>
            <a:ext cx="10801200" cy="576064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  <a:effectLst/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와이드스크린</ep:PresentationFormat>
  <ep:Paragraphs>42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2021-03-22T04:02:50.799</dcterms:modified>
  <cp:revision>215</cp:revision>
  <dc:title>PowerPoint 프레젠테이션</dc:title>
  <cp:version/>
</cp:coreProperties>
</file>