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2"/>
  </p:notesMasterIdLst>
  <p:sldIdLst>
    <p:sldId id="283" r:id="rId2"/>
    <p:sldId id="302" r:id="rId3"/>
    <p:sldId id="294" r:id="rId4"/>
    <p:sldId id="303" r:id="rId5"/>
    <p:sldId id="304" r:id="rId6"/>
    <p:sldId id="305" r:id="rId7"/>
    <p:sldId id="306" r:id="rId8"/>
    <p:sldId id="307" r:id="rId9"/>
    <p:sldId id="308" r:id="rId10"/>
    <p:sldId id="2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2510" autoAdjust="0"/>
  </p:normalViewPr>
  <p:slideViewPr>
    <p:cSldViewPr>
      <p:cViewPr varScale="1">
        <p:scale>
          <a:sx n="63" d="100"/>
          <a:sy n="63" d="100"/>
        </p:scale>
        <p:origin x="812" y="60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이학처</a:t>
            </a: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컴퓨터과학과</a:t>
            </a: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 dirty="0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정윤교</a:t>
            </a:r>
            <a:endParaRPr lang="ko-KR" altLang="en-US" b="1" spc="-151" dirty="0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 dirty="0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+mn-lt"/>
                <a:ea typeface="맑은 고딕"/>
                <a:cs typeface="맑은 고딕"/>
              </a:rPr>
              <a:t>21-1</a:t>
            </a:r>
            <a:r>
              <a:rPr kumimoji="0" lang="ko-KR" altLang="en-US" sz="1500" b="0" i="0" u="none" strike="noStrike" kern="1200" cap="none" spc="-151" normalizeH="0" baseline="0" dirty="0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+mn-lt"/>
                <a:ea typeface="맑은 고딕"/>
                <a:cs typeface="맑은 고딕"/>
              </a:rPr>
              <a:t> </a:t>
            </a:r>
            <a:r>
              <a:rPr kumimoji="0" lang="ko-KR" altLang="en-US" sz="1500" b="0" i="0" u="none" strike="noStrike" kern="1200" cap="none" spc="-151" normalizeH="0" baseline="0" dirty="0" err="1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+mn-lt"/>
                <a:ea typeface="맑은 고딕"/>
                <a:cs typeface="맑은 고딕"/>
              </a:rPr>
              <a:t>임베디드시스템</a:t>
            </a:r>
            <a:r>
              <a:rPr kumimoji="0" lang="ko-KR" altLang="en-US" sz="1500" b="0" i="0" u="none" strike="noStrike" kern="1200" cap="none" spc="-151" normalizeH="0" baseline="0" dirty="0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+mn-lt"/>
                <a:ea typeface="맑은 고딕"/>
                <a:cs typeface="맑은 고딕"/>
              </a:rPr>
              <a:t> </a:t>
            </a:r>
            <a:r>
              <a:rPr kumimoji="0" lang="en-US" altLang="ko-KR" sz="1500" b="0" i="0" u="none" strike="noStrike" kern="1200" cap="none" spc="-151" normalizeH="0" baseline="0" dirty="0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+mn-lt"/>
                <a:ea typeface="맑은 고딕"/>
                <a:cs typeface="맑은 고딕"/>
              </a:rPr>
              <a:t>(4</a:t>
            </a:r>
            <a:r>
              <a:rPr kumimoji="0" lang="ko-KR" altLang="en-US" sz="1500" b="0" i="0" u="none" strike="noStrike" kern="1200" cap="none" spc="-151" normalizeH="0" baseline="0" dirty="0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+mn-lt"/>
                <a:ea typeface="맑은 고딕"/>
                <a:cs typeface="맑은 고딕"/>
              </a:rPr>
              <a:t>학년 전공심화</a:t>
            </a:r>
            <a:r>
              <a:rPr kumimoji="0" lang="en-US" altLang="ko-KR" sz="1500" b="0" i="0" u="none" strike="noStrike" kern="1200" cap="none" spc="-151" normalizeH="0" baseline="0" dirty="0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+mn-lt"/>
                <a:ea typeface="맑은 고딕"/>
                <a:cs typeface="맑은 고딕"/>
              </a:rPr>
              <a:t>)</a:t>
            </a:r>
            <a:r>
              <a:rPr kumimoji="0" lang="ko-KR" altLang="en-US" sz="1500" b="0" i="0" u="none" strike="noStrike" kern="1200" cap="none" spc="-151" normalizeH="0" baseline="0" dirty="0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+mn-lt"/>
                <a:ea typeface="맑은 고딕"/>
                <a:cs typeface="맑은 고딕"/>
              </a:rPr>
              <a:t> </a:t>
            </a:r>
            <a:endParaRPr kumimoji="0" lang="ko-KR" altLang="en-US" sz="1500" b="0" i="0" u="none" strike="noStrike" kern="1200" cap="none" spc="-151" normalizeH="0" baseline="0" dirty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+mn-lt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30146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702C-924E-4153-8B4A-D7102F14EAC0}" type="datetime1">
              <a:rPr lang="ko-KR" altLang="en-US" smtClean="0"/>
              <a:t>2021-06-03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라즈베리파이 카메라 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4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21"/>
    </mc:Choice>
    <mc:Fallback xmlns="">
      <p:transition spd="slow" advTm="1492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776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Home Camera</a:t>
            </a:r>
            <a:endParaRPr lang="en-US" altLang="ko-KR" dirty="0"/>
          </a:p>
          <a:p>
            <a:r>
              <a:rPr lang="en-US" altLang="ko-KR" dirty="0" smtClean="0"/>
              <a:t>Digital </a:t>
            </a:r>
            <a:r>
              <a:rPr lang="en-US" altLang="ko-KR" dirty="0" err="1" smtClean="0"/>
              <a:t>Doorlock</a:t>
            </a:r>
            <a:endParaRPr lang="en-US" altLang="ko-KR" dirty="0" smtClean="0"/>
          </a:p>
          <a:p>
            <a:r>
              <a:rPr lang="en-US" altLang="ko-KR" dirty="0" smtClean="0"/>
              <a:t>Face Recognition</a:t>
            </a:r>
            <a:endParaRPr lang="en-US" altLang="ko-KR" dirty="0"/>
          </a:p>
          <a:p>
            <a:r>
              <a:rPr lang="en-US" altLang="ko-KR" dirty="0" smtClean="0"/>
              <a:t>POV </a:t>
            </a:r>
            <a:r>
              <a:rPr lang="en-US" altLang="ko-KR" dirty="0"/>
              <a:t>+ Camera + Electric </a:t>
            </a:r>
            <a:r>
              <a:rPr lang="en-US" altLang="ko-KR" dirty="0" smtClean="0"/>
              <a:t>Fan</a:t>
            </a:r>
            <a:endParaRPr lang="en-US" altLang="ko-KR" dirty="0"/>
          </a:p>
          <a:p>
            <a:r>
              <a:rPr lang="en-US" altLang="ko-KR" dirty="0" smtClean="0"/>
              <a:t>Real-Time </a:t>
            </a:r>
            <a:r>
              <a:rPr lang="en-US" altLang="ko-KR" dirty="0"/>
              <a:t>People </a:t>
            </a:r>
            <a:r>
              <a:rPr lang="en-US" altLang="ko-KR" dirty="0" smtClean="0"/>
              <a:t>Counter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목록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5591944" y="2824465"/>
            <a:ext cx="936104" cy="432048"/>
          </a:xfrm>
          <a:prstGeom prst="rightArrow">
            <a:avLst>
              <a:gd name="adj1" fmla="val 35890"/>
              <a:gd name="adj2" fmla="val 405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234" y="1673476"/>
            <a:ext cx="1706835" cy="2618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2439" y="4422252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카메라 모듈 활용 가능</a:t>
            </a:r>
            <a:r>
              <a:rPr lang="en-US" altLang="ko-KR" sz="1600" dirty="0" smtClean="0"/>
              <a:t>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170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Image Sensor </a:t>
            </a:r>
            <a:r>
              <a:rPr lang="en-US" altLang="ko-KR" dirty="0" smtClean="0"/>
              <a:t>: Sony </a:t>
            </a:r>
            <a:r>
              <a:rPr lang="en-US" altLang="ko-KR" dirty="0"/>
              <a:t>IMX 219 PQ CMOS image sensor in a fixed-focus </a:t>
            </a:r>
            <a:r>
              <a:rPr lang="en-US" altLang="ko-KR" dirty="0" smtClean="0"/>
              <a:t>module</a:t>
            </a:r>
            <a:endParaRPr lang="en-US" altLang="ko-KR" dirty="0"/>
          </a:p>
          <a:p>
            <a:r>
              <a:rPr lang="en-US" altLang="ko-KR" dirty="0" smtClean="0"/>
              <a:t>Resolution : 8-megapixel </a:t>
            </a:r>
          </a:p>
          <a:p>
            <a:r>
              <a:rPr lang="en-US" altLang="ko-KR" dirty="0" smtClean="0"/>
              <a:t>Still </a:t>
            </a:r>
            <a:r>
              <a:rPr lang="en-US" altLang="ko-KR" dirty="0"/>
              <a:t>picture resolution </a:t>
            </a:r>
            <a:r>
              <a:rPr lang="en-US" altLang="ko-KR" dirty="0" smtClean="0"/>
              <a:t>: 3280 </a:t>
            </a:r>
            <a:r>
              <a:rPr lang="en-US" altLang="ko-KR" dirty="0"/>
              <a:t>x </a:t>
            </a:r>
            <a:r>
              <a:rPr lang="en-US" altLang="ko-KR" dirty="0" smtClean="0"/>
              <a:t>2464</a:t>
            </a:r>
          </a:p>
          <a:p>
            <a:r>
              <a:rPr lang="en-US" altLang="ko-KR" dirty="0"/>
              <a:t>Max image transfer </a:t>
            </a:r>
            <a:r>
              <a:rPr lang="en-US" altLang="ko-KR" dirty="0" smtClean="0"/>
              <a:t>rate</a:t>
            </a:r>
          </a:p>
          <a:p>
            <a:pPr lvl="1"/>
            <a:r>
              <a:rPr lang="en-US" altLang="ko-KR" dirty="0"/>
              <a:t>1080p: 30fps (encode and decode)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720p</a:t>
            </a:r>
            <a:r>
              <a:rPr lang="en-US" altLang="ko-KR" dirty="0"/>
              <a:t>: </a:t>
            </a:r>
            <a:r>
              <a:rPr lang="en-US" altLang="ko-KR" dirty="0" smtClean="0"/>
              <a:t>60fps</a:t>
            </a:r>
          </a:p>
          <a:p>
            <a:r>
              <a:rPr lang="en-US" altLang="ko-KR" dirty="0"/>
              <a:t>Weight </a:t>
            </a:r>
            <a:r>
              <a:rPr lang="en-US" altLang="ko-KR" dirty="0" smtClean="0"/>
              <a:t>: 3g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라즈베리파이 카메라 모듈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2492896"/>
            <a:ext cx="40195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6"/>
    </mc:Choice>
    <mc:Fallback xmlns="">
      <p:transition spd="slow" advTm="1676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라즈베리파이 </a:t>
            </a:r>
            <a:r>
              <a:rPr lang="en-US" altLang="ko-KR" dirty="0"/>
              <a:t>CSI </a:t>
            </a:r>
            <a:r>
              <a:rPr lang="ko-KR" altLang="en-US" dirty="0"/>
              <a:t>포트에 카메라 모듈을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en-US" altLang="ko-KR" dirty="0"/>
              <a:t>CSI(Camera Serial Interface) 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디스플레이 기기를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연결하는데 쓰이는 단자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흰부분이</a:t>
            </a:r>
            <a:r>
              <a:rPr lang="ko-KR" altLang="en-US" dirty="0" smtClean="0"/>
              <a:t> </a:t>
            </a:r>
            <a:r>
              <a:rPr lang="en-US" altLang="ko-KR" dirty="0"/>
              <a:t>HDMI </a:t>
            </a:r>
            <a:r>
              <a:rPr lang="ko-KR" altLang="en-US" dirty="0"/>
              <a:t>단자 방향으로 </a:t>
            </a:r>
            <a:r>
              <a:rPr lang="ko-KR" altLang="en-US" dirty="0" smtClean="0"/>
              <a:t>향하도록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</a:t>
            </a:r>
            <a:r>
              <a:rPr lang="ko-KR" altLang="en-US" dirty="0"/>
              <a:t>연결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 모듈 연결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1737023"/>
            <a:ext cx="4209888" cy="425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설정 </a:t>
            </a:r>
            <a:r>
              <a:rPr lang="ko-KR" altLang="en-US" dirty="0" smtClean="0"/>
              <a:t>들어가기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좌측 상단 메뉴 </a:t>
            </a:r>
            <a:r>
              <a:rPr lang="en-US" altLang="ko-KR" dirty="0" smtClean="0"/>
              <a:t>-&gt; Raspberry Pi Configuration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명령어로도 접근 가능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raspi-config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Interface-</a:t>
            </a:r>
            <a:r>
              <a:rPr lang="en-US" altLang="ko-KR" dirty="0" smtClean="0"/>
              <a:t>&gt; Camera </a:t>
            </a:r>
            <a:r>
              <a:rPr lang="ko-KR" altLang="en-US" dirty="0" smtClean="0"/>
              <a:t>선택 후 </a:t>
            </a:r>
            <a:r>
              <a:rPr lang="en-US" altLang="ko-KR" dirty="0" smtClean="0"/>
              <a:t>enable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라즈베리파이 </a:t>
            </a:r>
            <a:r>
              <a:rPr lang="en-US" altLang="ko-KR" dirty="0" smtClean="0"/>
              <a:t>reboot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5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터미널에서 명령어 입력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raspistill</a:t>
            </a:r>
            <a:r>
              <a:rPr lang="en-US" altLang="ko-KR" dirty="0" smtClean="0"/>
              <a:t> </a:t>
            </a:r>
            <a:r>
              <a:rPr lang="en-US" altLang="ko-KR" dirty="0"/>
              <a:t>-o </a:t>
            </a:r>
            <a:r>
              <a:rPr lang="en-US" altLang="ko-KR" dirty="0" smtClean="0"/>
              <a:t>test.jpg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초 후에 사진 촬영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raspistill</a:t>
            </a:r>
            <a:r>
              <a:rPr lang="en-US" altLang="ko-KR" dirty="0" smtClean="0"/>
              <a:t> -o test_10s.jpg -t 10000</a:t>
            </a:r>
          </a:p>
          <a:p>
            <a:pPr lvl="1"/>
            <a:r>
              <a:rPr lang="en-US" altLang="ko-KR" dirty="0" smtClean="0"/>
              <a:t>10000ms </a:t>
            </a:r>
            <a:r>
              <a:rPr lang="ko-KR" altLang="en-US" dirty="0" smtClean="0"/>
              <a:t>후에 사진을 찍고 </a:t>
            </a:r>
            <a:r>
              <a:rPr lang="en-US" altLang="ko-KR" dirty="0" smtClean="0"/>
              <a:t>test.jpg</a:t>
            </a:r>
            <a:r>
              <a:rPr lang="ko-KR" altLang="en-US" dirty="0" smtClean="0"/>
              <a:t>라는 파일로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사진이 뒤집어질 경우 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vf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사용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사진 촬영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8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터미널에서 명령어 입력</a:t>
            </a:r>
            <a:endParaRPr lang="en-US" altLang="ko-KR" dirty="0"/>
          </a:p>
          <a:p>
            <a:pPr lvl="1"/>
            <a:r>
              <a:rPr lang="en-US" altLang="ko-KR" dirty="0" err="1"/>
              <a:t>raspivid</a:t>
            </a:r>
            <a:r>
              <a:rPr lang="en-US" altLang="ko-KR" dirty="0"/>
              <a:t> -o </a:t>
            </a:r>
            <a:r>
              <a:rPr lang="en-US" altLang="ko-KR" dirty="0" smtClean="0"/>
              <a:t>test_video.h264 -t 5000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GPAC</a:t>
            </a:r>
            <a:r>
              <a:rPr lang="ko-KR" altLang="en-US" dirty="0" smtClean="0"/>
              <a:t>을 사용한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동영상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(h264 to mp4)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apt-get install -y </a:t>
            </a:r>
            <a:r>
              <a:rPr lang="en-US" altLang="ko-KR" dirty="0" err="1" smtClean="0"/>
              <a:t>gpac</a:t>
            </a:r>
            <a:endParaRPr lang="en-US" altLang="ko-KR" dirty="0"/>
          </a:p>
          <a:p>
            <a:pPr lvl="1"/>
            <a:r>
              <a:rPr lang="en-US" altLang="ko-KR" dirty="0"/>
              <a:t>MP4Box -add </a:t>
            </a:r>
            <a:r>
              <a:rPr lang="en-US" altLang="ko-KR" dirty="0"/>
              <a:t>test_video</a:t>
            </a:r>
            <a:r>
              <a:rPr lang="en-US" altLang="ko-KR" dirty="0" smtClean="0"/>
              <a:t>.h264 </a:t>
            </a:r>
            <a:r>
              <a:rPr lang="en-US" altLang="ko-KR" dirty="0"/>
              <a:t>test_video</a:t>
            </a:r>
            <a:r>
              <a:rPr lang="en-US" altLang="ko-KR" dirty="0" smtClean="0"/>
              <a:t>.mp4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 </a:t>
            </a:r>
            <a:r>
              <a:rPr lang="ko-KR" altLang="en-US" dirty="0"/>
              <a:t>촬영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5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 촬영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3524" y="1737023"/>
            <a:ext cx="114490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i="1" dirty="0">
                <a:solidFill>
                  <a:srgbClr val="39ADB5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4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 err="1">
                <a:solidFill>
                  <a:srgbClr val="90A4AE"/>
                </a:solidFill>
                <a:latin typeface="Consolas" panose="020B0609020204030204" pitchFamily="49" charset="0"/>
              </a:rPr>
              <a:t>picamera</a:t>
            </a:r>
            <a:r>
              <a:rPr lang="en-US" altLang="ko-KR" sz="24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i="1" dirty="0">
                <a:solidFill>
                  <a:srgbClr val="39ADB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4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 err="1">
                <a:solidFill>
                  <a:srgbClr val="90A4AE"/>
                </a:solidFill>
                <a:latin typeface="Consolas" panose="020B0609020204030204" pitchFamily="49" charset="0"/>
              </a:rPr>
              <a:t>PiCamera</a:t>
            </a:r>
            <a:endParaRPr lang="en-US" altLang="ko-KR" sz="2400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r>
              <a:rPr lang="en-US" altLang="ko-KR" sz="2400" i="1" dirty="0" smtClean="0">
                <a:solidFill>
                  <a:srgbClr val="39ADB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4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>time</a:t>
            </a:r>
          </a:p>
          <a:p>
            <a:r>
              <a:rPr lang="en-US" altLang="ko-KR" sz="2400" dirty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90A4AE"/>
                </a:solidFill>
                <a:latin typeface="Consolas" panose="020B0609020204030204" pitchFamily="49" charset="0"/>
              </a:rPr>
              <a:t>camera </a:t>
            </a:r>
            <a:r>
              <a:rPr lang="en-US" altLang="ko-KR" sz="2400" dirty="0">
                <a:solidFill>
                  <a:srgbClr val="7C4D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 err="1">
                <a:solidFill>
                  <a:srgbClr val="90A4AE"/>
                </a:solidFill>
                <a:latin typeface="Consolas" panose="020B0609020204030204" pitchFamily="49" charset="0"/>
              </a:rPr>
              <a:t>PiCamera</a:t>
            </a:r>
            <a:r>
              <a:rPr lang="en-US" altLang="ko-KR" sz="24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ko-KR" sz="2400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rgbClr val="90A4AE"/>
                </a:solidFill>
                <a:latin typeface="Consolas" panose="020B0609020204030204" pitchFamily="49" charset="0"/>
              </a:rPr>
              <a:t>camera.start_preview</a:t>
            </a:r>
            <a:r>
              <a:rPr lang="en-US" altLang="ko-KR" sz="2400" dirty="0">
                <a:solidFill>
                  <a:srgbClr val="39ADB5"/>
                </a:solidFill>
                <a:latin typeface="Consolas" panose="020B0609020204030204" pitchFamily="49" charset="0"/>
              </a:rPr>
              <a:t>()</a:t>
            </a:r>
            <a:endParaRPr lang="en-US" altLang="ko-KR" sz="2400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rgbClr val="90A4AE"/>
                </a:solidFill>
                <a:latin typeface="Consolas" panose="020B0609020204030204" pitchFamily="49" charset="0"/>
              </a:rPr>
              <a:t>time.</a:t>
            </a:r>
            <a:r>
              <a:rPr lang="en-US" altLang="ko-KR" sz="2400" dirty="0" err="1" smtClean="0">
                <a:solidFill>
                  <a:srgbClr val="90A4AE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24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smtClean="0">
                <a:solidFill>
                  <a:srgbClr val="F76D47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400" dirty="0">
                <a:solidFill>
                  <a:srgbClr val="39ADB5"/>
                </a:solidFill>
                <a:latin typeface="Consolas" panose="020B0609020204030204" pitchFamily="49" charset="0"/>
              </a:rPr>
              <a:t>)</a:t>
            </a:r>
            <a:endParaRPr lang="en-US" altLang="ko-KR" sz="2400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rgbClr val="90A4AE"/>
                </a:solidFill>
                <a:latin typeface="Consolas" panose="020B0609020204030204" pitchFamily="49" charset="0"/>
              </a:rPr>
              <a:t>camera.capture</a:t>
            </a:r>
            <a:r>
              <a:rPr lang="en-US" altLang="ko-KR" sz="2400" dirty="0">
                <a:solidFill>
                  <a:srgbClr val="39ADB5"/>
                </a:solidFill>
                <a:latin typeface="Consolas" panose="020B0609020204030204" pitchFamily="49" charset="0"/>
              </a:rPr>
              <a:t>('</a:t>
            </a:r>
            <a:r>
              <a:rPr lang="en-US" altLang="ko-KR" sz="2400" dirty="0">
                <a:solidFill>
                  <a:srgbClr val="91B859"/>
                </a:solidFill>
                <a:latin typeface="Consolas" panose="020B0609020204030204" pitchFamily="49" charset="0"/>
              </a:rPr>
              <a:t>/home/pi/capture.jpg</a:t>
            </a:r>
            <a:r>
              <a:rPr lang="en-US" altLang="ko-KR" sz="2400" dirty="0">
                <a:solidFill>
                  <a:srgbClr val="39ADB5"/>
                </a:solidFill>
                <a:latin typeface="Consolas" panose="020B0609020204030204" pitchFamily="49" charset="0"/>
              </a:rPr>
              <a:t>')</a:t>
            </a:r>
            <a:endParaRPr lang="en-US" altLang="ko-KR" sz="2400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rgbClr val="90A4AE"/>
                </a:solidFill>
                <a:latin typeface="Consolas" panose="020B0609020204030204" pitchFamily="49" charset="0"/>
              </a:rPr>
              <a:t>camera.stop_preview</a:t>
            </a:r>
            <a:r>
              <a:rPr lang="en-US" altLang="ko-KR" sz="2400" dirty="0">
                <a:solidFill>
                  <a:srgbClr val="39ADB5"/>
                </a:solidFill>
                <a:latin typeface="Consolas" panose="020B0609020204030204" pitchFamily="49" charset="0"/>
              </a:rPr>
              <a:t>()</a:t>
            </a:r>
            <a:endParaRPr lang="en-US" altLang="ko-KR" sz="2400" b="0" dirty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 촬영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3524" y="1737023"/>
            <a:ext cx="114490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i="1" dirty="0">
                <a:solidFill>
                  <a:srgbClr val="39ADB5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4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 err="1">
                <a:solidFill>
                  <a:srgbClr val="90A4AE"/>
                </a:solidFill>
                <a:latin typeface="Consolas" panose="020B0609020204030204" pitchFamily="49" charset="0"/>
              </a:rPr>
              <a:t>picamera</a:t>
            </a:r>
            <a:r>
              <a:rPr lang="en-US" altLang="ko-KR" sz="24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i="1" dirty="0">
                <a:solidFill>
                  <a:srgbClr val="39ADB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4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 err="1">
                <a:solidFill>
                  <a:srgbClr val="90A4AE"/>
                </a:solidFill>
                <a:latin typeface="Consolas" panose="020B0609020204030204" pitchFamily="49" charset="0"/>
              </a:rPr>
              <a:t>PiCamera</a:t>
            </a:r>
            <a:endParaRPr lang="en-US" altLang="ko-KR" sz="2400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r>
              <a:rPr lang="en-US" altLang="ko-KR" sz="2400" i="1" dirty="0" smtClean="0">
                <a:solidFill>
                  <a:srgbClr val="39ADB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4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>time</a:t>
            </a:r>
          </a:p>
          <a:p>
            <a:r>
              <a:rPr lang="en-US" altLang="ko-KR" sz="2400" dirty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90A4AE"/>
                </a:solidFill>
                <a:latin typeface="Consolas" panose="020B0609020204030204" pitchFamily="49" charset="0"/>
              </a:rPr>
              <a:t>camera </a:t>
            </a:r>
            <a:r>
              <a:rPr lang="en-US" altLang="ko-KR" sz="2400" dirty="0">
                <a:solidFill>
                  <a:srgbClr val="7C4D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 err="1">
                <a:solidFill>
                  <a:srgbClr val="90A4AE"/>
                </a:solidFill>
                <a:latin typeface="Consolas" panose="020B0609020204030204" pitchFamily="49" charset="0"/>
              </a:rPr>
              <a:t>PiCamera</a:t>
            </a:r>
            <a:r>
              <a:rPr lang="en-US" altLang="ko-KR" sz="24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ko-KR" sz="2400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rgbClr val="90A4AE"/>
                </a:solidFill>
                <a:latin typeface="Consolas" panose="020B0609020204030204" pitchFamily="49" charset="0"/>
              </a:rPr>
              <a:t>camera.start_preview</a:t>
            </a:r>
            <a:r>
              <a:rPr lang="en-US" altLang="ko-KR" sz="2400" dirty="0">
                <a:solidFill>
                  <a:srgbClr val="39ADB5"/>
                </a:solidFill>
                <a:latin typeface="Consolas" panose="020B0609020204030204" pitchFamily="49" charset="0"/>
              </a:rPr>
              <a:t>()</a:t>
            </a:r>
            <a:endParaRPr lang="en-US" altLang="ko-KR" sz="2400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solidFill>
                  <a:srgbClr val="90A4AE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ko-KR" sz="24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smtClean="0">
                <a:solidFill>
                  <a:srgbClr val="F76D47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400" dirty="0">
                <a:solidFill>
                  <a:srgbClr val="39ADB5"/>
                </a:solidFill>
                <a:latin typeface="Consolas" panose="020B0609020204030204" pitchFamily="49" charset="0"/>
              </a:rPr>
              <a:t>)</a:t>
            </a:r>
            <a:endParaRPr lang="en-US" altLang="ko-KR" sz="2400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solidFill>
                  <a:srgbClr val="90A4AE"/>
                </a:solidFill>
                <a:latin typeface="Consolas" panose="020B0609020204030204" pitchFamily="49" charset="0"/>
              </a:rPr>
              <a:t>camera.start_recording</a:t>
            </a:r>
            <a:r>
              <a:rPr lang="en-US" altLang="ko-KR" sz="24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('</a:t>
            </a:r>
            <a:r>
              <a:rPr lang="en-US" altLang="ko-KR" sz="2400" dirty="0" smtClean="0">
                <a:solidFill>
                  <a:srgbClr val="91B859"/>
                </a:solidFill>
                <a:latin typeface="Consolas" panose="020B0609020204030204" pitchFamily="49" charset="0"/>
              </a:rPr>
              <a:t>/home/pi/video.h264</a:t>
            </a:r>
            <a:r>
              <a:rPr lang="en-US" altLang="ko-KR" sz="24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ko-KR" sz="2400" dirty="0" err="1">
                <a:solidFill>
                  <a:srgbClr val="90A4AE"/>
                </a:solidFill>
                <a:latin typeface="Consolas" panose="020B0609020204030204" pitchFamily="49" charset="0"/>
              </a:rPr>
              <a:t>time.</a:t>
            </a:r>
            <a:r>
              <a:rPr lang="en-US" altLang="ko-KR" sz="2400" dirty="0" err="1" smtClean="0">
                <a:solidFill>
                  <a:srgbClr val="90A4AE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24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smtClean="0">
                <a:solidFill>
                  <a:srgbClr val="F76D47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24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 err="1" smtClean="0">
                <a:solidFill>
                  <a:srgbClr val="90A4AE"/>
                </a:solidFill>
                <a:latin typeface="Consolas" panose="020B0609020204030204" pitchFamily="49" charset="0"/>
              </a:rPr>
              <a:t>camera.stop_recording</a:t>
            </a:r>
            <a:endParaRPr lang="en-US" altLang="ko-KR" sz="2400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rgbClr val="90A4AE"/>
                </a:solidFill>
                <a:latin typeface="Consolas" panose="020B0609020204030204" pitchFamily="49" charset="0"/>
              </a:rPr>
              <a:t>camera.stop_preview</a:t>
            </a:r>
            <a:r>
              <a:rPr lang="en-US" altLang="ko-KR" sz="2400" dirty="0">
                <a:solidFill>
                  <a:srgbClr val="39ADB5"/>
                </a:solidFill>
                <a:latin typeface="Consolas" panose="020B0609020204030204" pitchFamily="49" charset="0"/>
              </a:rPr>
              <a:t>()</a:t>
            </a:r>
            <a:endParaRPr lang="en-US" altLang="ko-KR" sz="2400" b="0" dirty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8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287</Words>
  <Application>Microsoft Office PowerPoint</Application>
  <PresentationFormat>와이드스크린</PresentationFormat>
  <Paragraphs>74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Consolas</vt:lpstr>
      <vt:lpstr>Times New Roman</vt:lpstr>
      <vt:lpstr>Office 테마</vt:lpstr>
      <vt:lpstr>6. 라즈베리파이 카메라 모듈</vt:lpstr>
      <vt:lpstr>프로젝트 목록</vt:lpstr>
      <vt:lpstr>라즈베리파이 카메라 모듈</vt:lpstr>
      <vt:lpstr>카메라 모듈 연결</vt:lpstr>
      <vt:lpstr>카메라 설정</vt:lpstr>
      <vt:lpstr>카메라 사용 (사진 촬영)</vt:lpstr>
      <vt:lpstr>카메라 사용 (동영상 촬영)</vt:lpstr>
      <vt:lpstr>파이썬 코드 사용 (동영상 촬영)</vt:lpstr>
      <vt:lpstr>파이썬 코드 사용 (동영상 촬영)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일래(oo584000)</dc:creator>
  <cp:lastModifiedBy>Windows 사용자</cp:lastModifiedBy>
  <cp:revision>311</cp:revision>
  <dcterms:created xsi:type="dcterms:W3CDTF">2020-11-09T07:12:16Z</dcterms:created>
  <dcterms:modified xsi:type="dcterms:W3CDTF">2021-06-03T00:10:37Z</dcterms:modified>
  <cp:version/>
</cp:coreProperties>
</file>