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30E45CE-1E6F-404D-914F-DC5B132B5B5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1"/>
              </a:solidFill>
              <a:prstDash val="dash"/>
            </a:ln>
          </a:left>
          <a:right>
            <a:ln w="32700" cmpd="sng">
              <a:solidFill>
                <a:schemeClr val="accent1"/>
              </a:solidFill>
              <a:prstDash val="dash"/>
            </a:ln>
          </a:right>
          <a:top>
            <a:ln w="32700" cmpd="sng">
              <a:solidFill>
                <a:schemeClr val="accent1"/>
              </a:solidFill>
              <a:prstDash val="dash"/>
            </a:ln>
          </a:top>
          <a:bottom>
            <a:ln w="32700" cmpd="sng">
              <a:solidFill>
                <a:schemeClr val="accent1"/>
              </a:solidFill>
              <a:prstDash val="dash"/>
            </a:ln>
          </a:bottom>
          <a:insideH>
            <a:ln w="22700" cmpd="sng">
              <a:solidFill>
                <a:schemeClr val="accent1"/>
              </a:solidFill>
              <a:prstDash val="sysDot"/>
            </a:ln>
          </a:insideH>
          <a:insideV>
            <a:ln w="22700" cmpd="sng">
              <a:solidFill>
                <a:schemeClr val="accent1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92510" autoAdjust="0"/>
  </p:normalViewPr>
  <p:slideViewPr>
    <p:cSldViewPr>
      <p:cViewPr varScale="1">
        <p:scale>
          <a:sx n="100" d="100"/>
          <a:sy n="100" d="100"/>
        </p:scale>
        <p:origin x="804" y="60"/>
      </p:cViewPr>
      <p:guideLst>
        <p:guide orient="horz" pos="2157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680" y="56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C 언어의 표준 라이브러리 중 표준 입출력에 대한 선언을 모아놓은 헤더파일</a:t>
            </a:r>
            <a:endParaRPr lang="ko-KR" altLang="en-US"/>
          </a:p>
          <a:p>
            <a:pPr>
              <a:defRPr/>
            </a:pPr>
            <a:r>
              <a:rPr lang="ko-KR" altLang="en-US"/>
              <a:t>int main에 따라오는 return 0는 main이 종료된 뒤 main을 호출한 곳에 0만 리턴하겠다는 의미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C 언어의 표준 라이브러리 중 표준 입출력에 대한 선언을 모아놓은 헤더파일</a:t>
            </a:r>
            <a:endParaRPr lang="ko-KR" altLang="en-US"/>
          </a:p>
          <a:p>
            <a:pPr>
              <a:defRPr/>
            </a:pPr>
            <a:r>
              <a:rPr lang="ko-KR" altLang="en-US"/>
              <a:t>int main에 따라오는 return 0는 main이 종료된 뒤 main을 호출한 곳에 0만 리턴하겠다는 의미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C 언어의 표준 라이브러리 중 표준 입출력에 대한 선언을 모아놓은 헤더파일</a:t>
            </a:r>
            <a:endParaRPr lang="ko-KR" altLang="en-US"/>
          </a:p>
          <a:p>
            <a:pPr>
              <a:defRPr/>
            </a:pPr>
            <a:r>
              <a:rPr lang="ko-KR" altLang="en-US"/>
              <a:t>int main에 따라오는 return 0는 main이 종료된 뒤 main을 호출한 곳에 0만 리턴하겠다는 의미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C 언어의 표준 라이브러리 중 표준 입출력에 대한 선언을 모아놓은 헤더파일</a:t>
            </a:r>
            <a:endParaRPr lang="ko-KR" altLang="en-US"/>
          </a:p>
          <a:p>
            <a:pPr>
              <a:defRPr/>
            </a:pPr>
            <a:r>
              <a:rPr lang="ko-KR" altLang="en-US"/>
              <a:t>int main에 따라오는 return 0는 main이 종료된 뒤 main을 호출한 곳에 0만 리턴하겠다는 의미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C 언어의 표준 라이브러리 중 표준 입출력에 대한 선언을 모아놓은 헤더파일</a:t>
            </a:r>
            <a:endParaRPr lang="ko-KR" altLang="en-US"/>
          </a:p>
          <a:p>
            <a:pPr>
              <a:defRPr/>
            </a:pPr>
            <a:r>
              <a:rPr lang="ko-KR" altLang="en-US"/>
              <a:t>int main에 따라오는 return 0는 main이 종료된 뒤 main을 호출한 곳에 0만 리턴하겠다는 의미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C 언어의 표준 라이브러리 중 표준 입출력에 대한 선언을 모아놓은 헤더파일</a:t>
            </a:r>
            <a:endParaRPr lang="ko-KR" altLang="en-US"/>
          </a:p>
          <a:p>
            <a:pPr>
              <a:defRPr/>
            </a:pPr>
            <a:r>
              <a:rPr lang="ko-KR" altLang="en-US"/>
              <a:t>int main에 따라오는 return 0는 main이 종료된 뒤 main을 호출한 곳에 0만 리턴하겠다는 의미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399620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1106660"/>
            <a:ext cx="12192000" cy="46986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467565" y="4365104"/>
            <a:ext cx="5256870" cy="90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  <a:buNone/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공군사관학교 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교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수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부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 이학처 컴퓨터과학과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buClr>
                <a:schemeClr val="bg1"/>
              </a:buClr>
              <a:buNone/>
              <a:defRPr/>
            </a:pP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대위 정윤교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" name="그림 8"/>
          <p:cNvPicPr>
            <a:picLocks noChangeAspect="1"/>
          </p:cNvPicPr>
          <p:nvPr userDrawn="1"/>
        </p:nvPicPr>
        <p:blipFill rotWithShape="1">
          <a:blip r:embed="rId2"/>
          <a:srcRect b="3520"/>
          <a:stretch>
            <a:fillRect/>
          </a:stretch>
        </p:blipFill>
        <p:spPr>
          <a:xfrm>
            <a:off x="90761" y="6362278"/>
            <a:ext cx="1747911" cy="409847"/>
          </a:xfrm>
          <a:prstGeom prst="rect">
            <a:avLst/>
          </a:prstGeom>
        </p:spPr>
      </p:pic>
      <p:sp>
        <p:nvSpPr>
          <p:cNvPr id="20" name="TextBox 21"/>
          <p:cNvSpPr txBox="1"/>
          <p:nvPr userDrawn="1"/>
        </p:nvSpPr>
        <p:spPr>
          <a:xfrm>
            <a:off x="8400256" y="6424188"/>
            <a:ext cx="362508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21-2</a:t>
            </a:r>
            <a:r>
              <a:rPr kumimoji="0" lang="ko-KR" altLang="en-US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자료구조 </a:t>
            </a: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(2</a:t>
            </a:r>
            <a:r>
              <a:rPr kumimoji="0" lang="ko-KR" altLang="en-US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학년</a:t>
            </a: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kumimoji="0" lang="en-US" altLang="ko-KR" sz="1500" b="0" i="0" u="none" strike="noStrike" kern="1200" cap="none" spc="-151" normalizeH="0" baseline="0">
              <a:ln w="3175">
                <a:solidFill>
                  <a:srgbClr val="f2f2f2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title" idx="0"/>
          </p:nvPr>
        </p:nvSpPr>
        <p:spPr>
          <a:xfrm>
            <a:off x="838200" y="2511076"/>
            <a:ext cx="10515600" cy="1325563"/>
          </a:xfrm>
        </p:spPr>
        <p:txBody>
          <a:bodyPr>
            <a:normAutofit/>
          </a:bodyPr>
          <a:lstStyle>
            <a:lvl1pPr algn="ctr">
              <a:defRPr lang="ko-KR" altLang="en-US" sz="4000" b="1" kern="1200" spc="-151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32DE-6FAD-4208-9D15-0B64EFC6DAE4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9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8CDC-CF1B-4449-A927-E1A2F13DE393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1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9408368" y="0"/>
            <a:ext cx="2783632" cy="120482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113440" y="641827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3"/>
          </p:nvPr>
        </p:nvSpPr>
        <p:spPr>
          <a:xfrm>
            <a:off x="263525" y="1737023"/>
            <a:ext cx="11521107" cy="421225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5" name="제목 34"/>
          <p:cNvSpPr>
            <a:spLocks noGrp="1"/>
          </p:cNvSpPr>
          <p:nvPr>
            <p:ph type="title"/>
          </p:nvPr>
        </p:nvSpPr>
        <p:spPr>
          <a:xfrm>
            <a:off x="147911" y="524261"/>
            <a:ext cx="9260457" cy="68022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8620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FE3C-DC6B-4767-871C-6AE8AEF0E818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0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49C8-1AAD-4EEF-8EC2-9D965E11AB85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5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285D-E6D2-456E-A1A8-6BAB5A8FE8DC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7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36A-0CD8-40D4-8C83-8C2D7760252D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9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AF17-1398-42E9-80E4-CC7BA16EFEFD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4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FE1E-09C7-46AA-84AF-097D25FFE152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3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29-4F39-48E8-8E9F-56EC49BBBA38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881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702C-924E-4153-8B4A-D7102F14EAC0}" type="datetime1">
              <a:rPr lang="ko-KR" altLang="en-US" smtClean="0"/>
              <a:t>2021-03-31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76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03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</a:t>
            </a:r>
            <a:r>
              <a:rPr lang="ko-KR" altLang="en-US"/>
              <a:t>언어 기초 </a:t>
            </a:r>
            <a:r>
              <a:rPr lang="en-US" altLang="ko-KR"/>
              <a:t>(1)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{ }(</a:t>
            </a:r>
            <a:r>
              <a:rPr lang="ko-KR" altLang="en-US"/>
              <a:t>중괄호</a:t>
            </a:r>
            <a:r>
              <a:rPr lang="en-US" altLang="ko-KR"/>
              <a:t>)</a:t>
            </a:r>
            <a:r>
              <a:rPr lang="ko-KR" altLang="en-US"/>
              <a:t>는 코드의 범위를 나타냄</a:t>
            </a:r>
            <a:endParaRPr lang="ko-KR" altLang="en-US"/>
          </a:p>
          <a:p>
            <a:pPr>
              <a:defRPr/>
            </a:pPr>
            <a:r>
              <a:rPr lang="ko-KR" altLang="en-US"/>
              <a:t>아래 코드에서 중괄호로 묶은 부분은</a:t>
            </a:r>
            <a:r>
              <a:rPr lang="en-US" altLang="ko-KR"/>
              <a:t> main </a:t>
            </a:r>
            <a:r>
              <a:rPr lang="ko-KR" altLang="en-US"/>
              <a:t>함수에 소속된 코드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기초 문법</a:t>
            </a:r>
            <a:r>
              <a:rPr lang="en-US" altLang="ko-KR"/>
              <a:t>:</a:t>
            </a:r>
            <a:r>
              <a:rPr lang="ko-KR" altLang="en-US"/>
              <a:t> 중괄호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501060" y="3212976"/>
            <a:ext cx="9699396" cy="24715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#include</a:t>
            </a:r>
            <a:r>
              <a:rPr xmlns:mc="http://schemas.openxmlformats.org/markup-compatibility/2006" xmlns:hp="http://schemas.haansoft.com/office/presentation/8.0" lang="ko-KR" altLang="en-US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a31515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&lt;stdio.h&gt;</a:t>
            </a: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a31515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a31515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int</a:t>
            </a:r>
            <a:r>
              <a:rPr xmlns:mc="http://schemas.openxmlformats.org/markup-compatibility/2006" xmlns:hp="http://schemas.haansoft.com/office/presentation/8.0" lang="ko-KR" altLang="en-US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main(){</a:t>
            </a: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printf(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a31515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"Hello,world!"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);</a:t>
            </a: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0000ff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return</a:t>
            </a:r>
            <a:r>
              <a:rPr xmlns:mc="http://schemas.openxmlformats.org/markup-compatibility/2006" xmlns:hp="http://schemas.haansoft.com/office/presentation/8.0" lang="ko-KR" altLang="en-US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0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;</a:t>
            </a: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}</a:t>
            </a: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</p:txBody>
      </p:sp>
      <p:sp>
        <p:nvSpPr>
          <p:cNvPr id="6" name=""/>
          <p:cNvSpPr/>
          <p:nvPr/>
        </p:nvSpPr>
        <p:spPr>
          <a:xfrm>
            <a:off x="1847528" y="4077072"/>
            <a:ext cx="216024" cy="361919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"/>
          <p:cNvSpPr/>
          <p:nvPr/>
        </p:nvSpPr>
        <p:spPr>
          <a:xfrm>
            <a:off x="541859" y="5291683"/>
            <a:ext cx="212913" cy="361919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1" animBg="1"/>
    </p:bld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</a:t>
            </a:r>
            <a:r>
              <a:rPr lang="ko-KR" altLang="en-US"/>
              <a:t>언어에서 들여쓰기를 하지 않더라도 컴파일 에러는 발생하지 않음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코드를 쉽게 알아볼 수 있어야 하므로 들여쓰기는 필수 </a:t>
            </a:r>
            <a:r>
              <a:rPr lang="en-US" altLang="ko-KR"/>
              <a:t>(VScode</a:t>
            </a:r>
            <a:r>
              <a:rPr lang="ko-KR" altLang="en-US"/>
              <a:t> 자동 정렬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Ctrl+K+F)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기초 문법</a:t>
            </a:r>
            <a:r>
              <a:rPr lang="en-US" altLang="ko-KR"/>
              <a:t>:</a:t>
            </a:r>
            <a:r>
              <a:rPr lang="ko-KR" altLang="en-US"/>
              <a:t> 들여쓰기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501060" y="3212976"/>
            <a:ext cx="9699396" cy="24715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굴림"/>
                <a:cs typeface="Calibri"/>
              </a:rPr>
              <a:t>#include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  <a:solidFill>
                  <a:srgbClr val="a31515"/>
                </a:solidFill>
                <a:latin typeface="Calibri"/>
                <a:ea typeface="굴림"/>
                <a:cs typeface="Calibri"/>
              </a:rPr>
              <a:t>&lt;stdio.h&gt;</a:t>
            </a:r>
            <a:endPara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<a:solidFill>
                <a:srgbClr val="a31515"/>
              </a:solidFill>
              <a:latin typeface="Calibri"/>
              <a:ea typeface="굴림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<a:solidFill>
                <a:srgbClr val="a31515"/>
              </a:solidFill>
              <a:latin typeface="Calibri"/>
              <a:ea typeface="굴림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굴림"/>
                <a:cs typeface="Calibri"/>
              </a:rPr>
              <a:t>int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굴림"/>
                <a:cs typeface="Calibri"/>
              </a:rPr>
              <a:t>main(){</a:t>
            </a:r>
            <a:endPara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굴림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굴림"/>
                <a:cs typeface="Calibri"/>
              </a:rPr>
              <a:t>printf(</a:t>
            </a:r>
            <a:r>
              <a: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  <a:solidFill>
                  <a:srgbClr val="a31515"/>
                </a:solidFill>
                <a:latin typeface="Calibri"/>
                <a:ea typeface="굴림"/>
                <a:cs typeface="Calibri"/>
              </a:rPr>
              <a:t>"Hello,world!"</a:t>
            </a:r>
            <a:r>
              <a: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굴림"/>
                <a:cs typeface="Calibri"/>
              </a:rPr>
              <a:t>);</a:t>
            </a:r>
            <a:endPara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굴림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굴림"/>
                <a:cs typeface="Calibri"/>
              </a:rPr>
              <a:t>return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  <a:solidFill>
                  <a:srgbClr val="098658"/>
                </a:solidFill>
                <a:latin typeface="Calibri"/>
                <a:ea typeface="굴림"/>
                <a:cs typeface="Calibri"/>
              </a:rPr>
              <a:t>0</a:t>
            </a:r>
            <a:r>
              <a: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굴림"/>
                <a:cs typeface="Calibri"/>
              </a:rPr>
              <a:t>;</a:t>
            </a:r>
            <a:endPara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굴림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굴림"/>
                <a:cs typeface="Calibri"/>
              </a:rPr>
              <a:t>}</a:t>
            </a:r>
            <a:endPara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굴림"/>
              <a:cs typeface="Calibri"/>
            </a:endParaRPr>
          </a:p>
        </p:txBody>
      </p:sp>
      <p:sp>
        <p:nvSpPr>
          <p:cNvPr id="6" name=""/>
          <p:cNvSpPr/>
          <p:nvPr/>
        </p:nvSpPr>
        <p:spPr>
          <a:xfrm>
            <a:off x="570434" y="4516766"/>
            <a:ext cx="308689" cy="649951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</a:t>
            </a:r>
            <a:r>
              <a:rPr lang="ko-KR" altLang="en-US"/>
              <a:t>언어를 사용하여 </a:t>
            </a:r>
            <a:r>
              <a:rPr lang="en-US" altLang="ko-KR"/>
              <a:t>“Hello, cadet!”</a:t>
            </a:r>
            <a:r>
              <a:rPr lang="ko-KR" altLang="en-US"/>
              <a:t>을</a:t>
            </a:r>
            <a:r>
              <a:rPr lang="en-US" altLang="ko-KR"/>
              <a:t> 2</a:t>
            </a:r>
            <a:r>
              <a:rPr lang="ko-KR" altLang="en-US"/>
              <a:t>줄 출력하세요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Quiz</a:t>
            </a:r>
            <a:r>
              <a:rPr lang="ko-KR" altLang="en-US"/>
              <a:t> </a:t>
            </a:r>
            <a:r>
              <a:rPr lang="en-US" altLang="ko-KR"/>
              <a:t>1 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</a:t>
            </a:r>
            <a:r>
              <a:rPr lang="ko-KR" altLang="en-US"/>
              <a:t>언어에서는 변수를 선언할 때 자료형을 직접 입력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char, short, int, long: 정수(저장할 수 있는 크기가 다름) </a:t>
            </a:r>
            <a:r>
              <a:rPr lang="en-US" altLang="ko-KR"/>
              <a:t>/</a:t>
            </a:r>
            <a:r>
              <a:rPr lang="ko-KR" altLang="en-US"/>
              <a:t> float, double: 실수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기초 문법</a:t>
            </a:r>
            <a:r>
              <a:rPr lang="en-US" altLang="ko-KR"/>
              <a:t>:</a:t>
            </a:r>
            <a:r>
              <a:rPr lang="ko-KR" altLang="en-US"/>
              <a:t> 변수 선언 및 자료형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501059" y="2945015"/>
            <a:ext cx="9699396" cy="286024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#include</a:t>
            </a:r>
            <a:r>
              <a:rPr xmlns:mc="http://schemas.openxmlformats.org/markup-compatibility/2006" xmlns:hp="http://schemas.haansoft.com/office/presentation/8.0" lang="ko-KR" altLang="en-US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a31515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&lt;stdio.h&gt;</a:t>
            </a: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a31515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a31515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int</a:t>
            </a:r>
            <a:r>
              <a:rPr xmlns:mc="http://schemas.openxmlformats.org/markup-compatibility/2006" xmlns:hp="http://schemas.haansoft.com/office/presentation/8.0" lang="ko-KR" altLang="en-US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main(){</a:t>
            </a: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int</a:t>
            </a:r>
            <a:r>
              <a:rPr xmlns:mc="http://schemas.openxmlformats.org/markup-compatibility/2006" xmlns:hp="http://schemas.haansoft.com/office/presentation/8.0" lang="en-US" altLang="ko-KR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</a:t>
            </a:r>
            <a:r>
              <a:rPr xmlns:mc="http://schemas.openxmlformats.org/markup-compatibility/2006" xmlns:hp="http://schemas.haansoft.com/office/presentation/8.0" lang="en-US" altLang="ko-KR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a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;</a:t>
            </a: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lang="en-US" altLang="ko-KR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a = </a:t>
            </a:r>
            <a:r>
              <a:rPr xmlns:mc="http://schemas.openxmlformats.org/markup-compatibility/2006" xmlns:hp="http://schemas.haansoft.com/office/presentation/8.0" lang="en-US" altLang="ko-KR" sz="26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10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;</a:t>
            </a:r>
            <a:r>
              <a:rPr xmlns:mc="http://schemas.openxmlformats.org/markup-compatibility/2006" xmlns:hp="http://schemas.haansoft.com/office/presentation/8.0" lang="ko-KR" altLang="en-US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endParaRPr xmlns:mc="http://schemas.openxmlformats.org/markup-compatibility/2006" xmlns:hp="http://schemas.haansoft.com/office/presentation/8.0" lang="ko-KR" altLang="en-US" sz="26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return</a:t>
            </a:r>
            <a:r>
              <a:rPr xmlns:mc="http://schemas.openxmlformats.org/markup-compatibility/2006" xmlns:hp="http://schemas.haansoft.com/office/presentation/8.0" lang="ko-KR" altLang="en-US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0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;</a:t>
            </a: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}</a:t>
            </a: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</p:txBody>
      </p:sp>
      <p:sp>
        <p:nvSpPr>
          <p:cNvPr id="9" name=""/>
          <p:cNvSpPr/>
          <p:nvPr/>
        </p:nvSpPr>
        <p:spPr>
          <a:xfrm>
            <a:off x="839416" y="4219209"/>
            <a:ext cx="432048" cy="289911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"/>
          <p:cNvSpPr/>
          <p:nvPr/>
        </p:nvSpPr>
        <p:spPr>
          <a:xfrm>
            <a:off x="839416" y="4600178"/>
            <a:ext cx="864096" cy="360040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1" animBg="1"/>
    </p:bld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변수 출력</a:t>
            </a:r>
            <a:r>
              <a:rPr lang="en-US" altLang="ko-KR"/>
              <a:t>(printf </a:t>
            </a:r>
            <a:r>
              <a:rPr lang="ko-KR" altLang="en-US"/>
              <a:t>사용</a:t>
            </a:r>
            <a:r>
              <a:rPr lang="en-US" altLang="ko-KR"/>
              <a:t>)</a:t>
            </a:r>
            <a:r>
              <a:rPr lang="ko-KR" altLang="en-US"/>
              <a:t>시에 출력 포맷을 지정해야 함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%d:</a:t>
            </a:r>
            <a:r>
              <a:rPr lang="ko-KR" altLang="en-US"/>
              <a:t> 정수형</a:t>
            </a:r>
            <a:r>
              <a:rPr lang="en-US" altLang="ko-KR"/>
              <a:t>(int) </a:t>
            </a:r>
            <a:r>
              <a:rPr lang="ko-KR" altLang="en-US"/>
              <a:t>변수 출력</a:t>
            </a:r>
            <a:endParaRPr lang="ko-KR" altLang="en-US"/>
          </a:p>
          <a:p>
            <a:pPr marL="457200" lvl="1" indent="0">
              <a:buNone/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기초 문법</a:t>
            </a:r>
            <a:r>
              <a:rPr lang="en-US" altLang="ko-KR"/>
              <a:t>:</a:t>
            </a:r>
            <a:r>
              <a:rPr lang="ko-KR" altLang="en-US"/>
              <a:t> 변수 출력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501059" y="2945015"/>
            <a:ext cx="9699396" cy="32538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#include</a:t>
            </a:r>
            <a:r>
              <a:rPr xmlns:mc="http://schemas.openxmlformats.org/markup-compatibility/2006" xmlns:hp="http://schemas.haansoft.com/office/presentation/8.0" lang="ko-KR" altLang="en-US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a31515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&lt;stdio.h&gt;</a:t>
            </a: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a31515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a31515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int</a:t>
            </a:r>
            <a:r>
              <a:rPr xmlns:mc="http://schemas.openxmlformats.org/markup-compatibility/2006" xmlns:hp="http://schemas.haansoft.com/office/presentation/8.0" lang="ko-KR" altLang="en-US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main(){</a:t>
            </a: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int</a:t>
            </a:r>
            <a:r>
              <a:rPr xmlns:mc="http://schemas.openxmlformats.org/markup-compatibility/2006" xmlns:hp="http://schemas.haansoft.com/office/presentation/8.0" lang="en-US" altLang="ko-KR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</a:t>
            </a:r>
            <a:r>
              <a:rPr xmlns:mc="http://schemas.openxmlformats.org/markup-compatibility/2006" xmlns:hp="http://schemas.haansoft.com/office/presentation/8.0" lang="en-US" altLang="ko-KR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a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;</a:t>
            </a: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lang="en-US" altLang="ko-KR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a = </a:t>
            </a:r>
            <a:r>
              <a:rPr xmlns:mc="http://schemas.openxmlformats.org/markup-compatibility/2006" xmlns:hp="http://schemas.haansoft.com/office/presentation/8.0" lang="en-US" altLang="ko-KR" sz="26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10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;</a:t>
            </a: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lang="en-US" altLang="ko-KR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printf(</a:t>
            </a:r>
            <a:r>
              <a:rPr xmlns:mc="http://schemas.openxmlformats.org/markup-compatibility/2006" xmlns:hp="http://schemas.haansoft.com/office/presentation/8.0" lang="en-US" altLang="ko-KR" sz="2600" b="0" i="0" strike="noStrike" mc:Ignorable="hp" hp:hslEmbossed="0">
                <a:solidFill>
                  <a:srgbClr val="a31515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"%d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a31515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"</a:t>
            </a:r>
            <a:r>
              <a:rPr xmlns:mc="http://schemas.openxmlformats.org/markup-compatibility/2006" xmlns:hp="http://schemas.haansoft.com/office/presentation/8.0" lang="en-US" altLang="ko-KR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, a);</a:t>
            </a:r>
            <a:endParaRPr xmlns:mc="http://schemas.openxmlformats.org/markup-compatibility/2006" xmlns:hp="http://schemas.haansoft.com/office/presentation/8.0" lang="en-US" altLang="ko-KR" sz="26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return</a:t>
            </a:r>
            <a:r>
              <a:rPr xmlns:mc="http://schemas.openxmlformats.org/markup-compatibility/2006" xmlns:hp="http://schemas.haansoft.com/office/presentation/8.0" lang="ko-KR" altLang="en-US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0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;</a:t>
            </a: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}</a:t>
            </a: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</p:txBody>
      </p:sp>
      <p:sp>
        <p:nvSpPr>
          <p:cNvPr id="9" name=""/>
          <p:cNvSpPr/>
          <p:nvPr/>
        </p:nvSpPr>
        <p:spPr>
          <a:xfrm>
            <a:off x="839416" y="5011297"/>
            <a:ext cx="2088232" cy="361919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</a:t>
            </a:r>
            <a:r>
              <a:rPr lang="ko-KR" altLang="en-US"/>
              <a:t>언어에서 주석은 </a:t>
            </a:r>
            <a:r>
              <a:rPr lang="en-US" altLang="ko-KR"/>
              <a:t>//</a:t>
            </a:r>
            <a:endParaRPr lang="en-US" altLang="ko-KR"/>
          </a:p>
          <a:p>
            <a:pPr>
              <a:defRPr/>
            </a:pPr>
            <a:r>
              <a:rPr lang="ko-KR" altLang="en-US"/>
              <a:t>범위 주석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/*</a:t>
            </a:r>
            <a:r>
              <a:rPr lang="ko-KR" altLang="en-US"/>
              <a:t>로 시작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*/</a:t>
            </a:r>
            <a:r>
              <a:rPr lang="ko-KR" altLang="en-US"/>
              <a:t>로 종료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기초 문법</a:t>
            </a:r>
            <a:r>
              <a:rPr lang="en-US" altLang="ko-KR"/>
              <a:t>:</a:t>
            </a:r>
            <a:r>
              <a:rPr lang="ko-KR" altLang="en-US"/>
              <a:t> 주석</a:t>
            </a:r>
            <a:r>
              <a:rPr lang="en-US" altLang="ko-KR"/>
              <a:t>(Comments)</a:t>
            </a: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501059" y="2945015"/>
            <a:ext cx="9699396" cy="32538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#include</a:t>
            </a:r>
            <a:r>
              <a:rPr xmlns:mc="http://schemas.openxmlformats.org/markup-compatibility/2006" xmlns:hp="http://schemas.haansoft.com/office/presentation/8.0" lang="ko-KR" altLang="en-US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a31515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&lt;stdio.h&gt;</a:t>
            </a: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a31515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a31515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int</a:t>
            </a:r>
            <a:r>
              <a:rPr xmlns:mc="http://schemas.openxmlformats.org/markup-compatibility/2006" xmlns:hp="http://schemas.haansoft.com/office/presentation/8.0" lang="ko-KR" altLang="en-US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main(){</a:t>
            </a: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008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2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//</a:t>
            </a:r>
            <a:r>
              <a:rPr xmlns:mc="http://schemas.openxmlformats.org/markup-compatibility/2006" xmlns:hp="http://schemas.haansoft.com/office/presentation/8.0" lang="en-US" altLang="ko-KR" sz="2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Comments sample 1 (</a:t>
            </a:r>
            <a:r>
              <a:rPr xmlns:mc="http://schemas.openxmlformats.org/markup-compatibility/2006" xmlns:hp="http://schemas.haansoft.com/office/presentation/8.0" lang="ko-KR" altLang="en-US" sz="2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기본주석</a:t>
            </a:r>
            <a:r>
              <a:rPr xmlns:mc="http://schemas.openxmlformats.org/markup-compatibility/2006" xmlns:hp="http://schemas.haansoft.com/office/presentation/8.0" lang="en-US" altLang="ko-KR" sz="2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)</a:t>
            </a:r>
            <a:endParaRPr xmlns:mc="http://schemas.openxmlformats.org/markup-compatibility/2006" xmlns:hp="http://schemas.haansoft.com/office/presentation/8.0" lang="en-US" altLang="ko-KR" sz="2600" b="0" i="0" strike="noStrike" mc:Ignorable="hp" hp:hslEmbossed="0">
              <a:solidFill>
                <a:srgbClr val="008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2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/*</a:t>
            </a:r>
            <a:r>
              <a:rPr xmlns:mc="http://schemas.openxmlformats.org/markup-compatibility/2006" xmlns:hp="http://schemas.haansoft.com/office/presentation/8.0" lang="en-US" altLang="ko-KR" sz="2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Comments sample 2 (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범위주석</a:t>
            </a:r>
            <a:r>
              <a:rPr xmlns:mc="http://schemas.openxmlformats.org/markup-compatibility/2006" xmlns:hp="http://schemas.haansoft.com/office/presentation/8.0" lang="en-US" altLang="ko-KR" sz="2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)</a:t>
            </a:r>
            <a:endParaRPr xmlns:mc="http://schemas.openxmlformats.org/markup-compatibility/2006" xmlns:hp="http://schemas.haansoft.com/office/presentation/8.0" lang="en-US" altLang="ko-KR" sz="2600" b="0" i="0" strike="noStrike" mc:Ignorable="hp" hp:hslEmbossed="0">
              <a:solidFill>
                <a:srgbClr val="008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2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*/</a:t>
            </a: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0000ff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return</a:t>
            </a:r>
            <a:r>
              <a:rPr xmlns:mc="http://schemas.openxmlformats.org/markup-compatibility/2006" xmlns:hp="http://schemas.haansoft.com/office/presentation/8.0" lang="ko-KR" altLang="en-US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0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;</a:t>
            </a: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}</a:t>
            </a: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변수 </a:t>
            </a:r>
            <a:r>
              <a:rPr lang="en-US" altLang="ko-KR"/>
              <a:t>a</a:t>
            </a:r>
            <a:r>
              <a:rPr lang="ko-KR" altLang="en-US"/>
              <a:t>에 </a:t>
            </a:r>
            <a:r>
              <a:rPr lang="en-US" altLang="ko-KR"/>
              <a:t>10,</a:t>
            </a:r>
            <a:r>
              <a:rPr lang="ko-KR" altLang="en-US"/>
              <a:t> 변수 </a:t>
            </a:r>
            <a:r>
              <a:rPr lang="en-US" altLang="ko-KR"/>
              <a:t>b</a:t>
            </a:r>
            <a:r>
              <a:rPr lang="ko-KR" altLang="en-US"/>
              <a:t>에 </a:t>
            </a:r>
            <a:r>
              <a:rPr lang="en-US" altLang="ko-KR"/>
              <a:t>20</a:t>
            </a:r>
            <a:r>
              <a:rPr lang="ko-KR" altLang="en-US"/>
              <a:t>을 저장하고 두 값의 덧셈</a:t>
            </a:r>
            <a:r>
              <a:rPr lang="en-US" altLang="ko-KR"/>
              <a:t>,</a:t>
            </a:r>
            <a:r>
              <a:rPr lang="ko-KR" altLang="en-US"/>
              <a:t> 뺄셈</a:t>
            </a:r>
            <a:r>
              <a:rPr lang="en-US" altLang="ko-KR"/>
              <a:t>,</a:t>
            </a:r>
            <a:r>
              <a:rPr lang="ko-KR" altLang="en-US"/>
              <a:t> 곱셈 결과를 출력</a:t>
            </a:r>
            <a:r>
              <a:rPr lang="en-US" altLang="ko-KR"/>
              <a:t>!</a:t>
            </a: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Quiz 2</a:t>
            </a:r>
            <a:endParaRPr lang="en-US" altLang="ko-KR"/>
          </a:p>
        </p:txBody>
      </p:sp>
      <p:sp>
        <p:nvSpPr>
          <p:cNvPr id="5" name=""/>
          <p:cNvSpPr/>
          <p:nvPr/>
        </p:nvSpPr>
        <p:spPr>
          <a:xfrm>
            <a:off x="501059" y="2945015"/>
            <a:ext cx="9699396" cy="32538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굴림"/>
                <a:cs typeface="Calibri"/>
              </a:rPr>
              <a:t>#include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  <a:solidFill>
                  <a:srgbClr val="a31515"/>
                </a:solidFill>
                <a:latin typeface="Calibri"/>
                <a:ea typeface="굴림"/>
                <a:cs typeface="Calibri"/>
              </a:rPr>
              <a:t>&lt;stdio.h&gt;</a:t>
            </a:r>
            <a:endPara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<a:solidFill>
                <a:srgbClr val="a31515"/>
              </a:solidFill>
              <a:latin typeface="Calibri"/>
              <a:ea typeface="굴림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<a:solidFill>
                <a:srgbClr val="a31515"/>
              </a:solidFill>
              <a:latin typeface="Calibri"/>
              <a:ea typeface="굴림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굴림"/>
                <a:cs typeface="Calibri"/>
              </a:rPr>
              <a:t>int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굴림"/>
                <a:cs typeface="Calibri"/>
              </a:rPr>
              <a:t>main(){</a:t>
            </a:r>
            <a:endPara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굴림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굴림"/>
                <a:cs typeface="Calibri"/>
              </a:rPr>
              <a:t>int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굴림"/>
                <a:cs typeface="Calibri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굴림"/>
                <a:cs typeface="Calibri"/>
              </a:rPr>
              <a:t>a</a:t>
            </a:r>
            <a:r>
              <a: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굴림"/>
                <a:cs typeface="Calibri"/>
              </a:rPr>
              <a:t>;</a:t>
            </a:r>
            <a:endPara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굴림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굴림"/>
                <a:cs typeface="Calibri"/>
              </a:rPr>
              <a:t>a = 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98658"/>
                </a:solidFill>
                <a:latin typeface="Calibri"/>
                <a:ea typeface="굴림"/>
                <a:cs typeface="Calibri"/>
              </a:rPr>
              <a:t>10</a:t>
            </a:r>
            <a:r>
              <a: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굴림"/>
                <a:cs typeface="Calibri"/>
              </a:rPr>
              <a:t>;</a:t>
            </a:r>
            <a:endPara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굴림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굴림"/>
                <a:cs typeface="Calibri"/>
              </a:rPr>
              <a:t>printf(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a31515"/>
                </a:solidFill>
                <a:latin typeface="Calibri"/>
                <a:ea typeface="굴림"/>
                <a:cs typeface="Calibri"/>
              </a:rPr>
              <a:t>"%d</a:t>
            </a:r>
            <a:r>
              <a: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  <a:solidFill>
                  <a:srgbClr val="a31515"/>
                </a:solidFill>
                <a:latin typeface="Calibri"/>
                <a:ea typeface="굴림"/>
                <a:cs typeface="Calibri"/>
              </a:rPr>
              <a:t>"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굴림"/>
                <a:cs typeface="Calibri"/>
              </a:rPr>
              <a:t>, a);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굴림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굴림"/>
                <a:cs typeface="Calibri"/>
              </a:rPr>
              <a:t>return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  <a:solidFill>
                  <a:srgbClr val="098658"/>
                </a:solidFill>
                <a:latin typeface="Calibri"/>
                <a:ea typeface="굴림"/>
                <a:cs typeface="Calibri"/>
              </a:rPr>
              <a:t>0</a:t>
            </a:r>
            <a:r>
              <a: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굴림"/>
                <a:cs typeface="Calibri"/>
              </a:rPr>
              <a:t>;</a:t>
            </a:r>
            <a:endPara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굴림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굴림"/>
                <a:cs typeface="Calibri"/>
              </a:rPr>
              <a:t>}</a:t>
            </a:r>
            <a:endPara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굴림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</a:t>
            </a:r>
            <a:r>
              <a:rPr lang="ko-KR" altLang="en-US"/>
              <a:t>언어</a:t>
            </a:r>
            <a:r>
              <a:rPr lang="en-US" altLang="ko-KR"/>
              <a:t>:</a:t>
            </a:r>
            <a:r>
              <a:rPr lang="ko-KR" altLang="en-US"/>
              <a:t> 저급언어 </a:t>
            </a:r>
            <a:r>
              <a:rPr lang="en-US" altLang="ko-KR"/>
              <a:t>+</a:t>
            </a:r>
            <a:r>
              <a:rPr lang="ko-KR" altLang="en-US"/>
              <a:t> 고급언어</a:t>
            </a:r>
            <a:r>
              <a:rPr lang="en-US" altLang="ko-KR"/>
              <a:t>,</a:t>
            </a:r>
            <a:r>
              <a:rPr lang="ko-KR" altLang="en-US"/>
              <a:t> 컴파일 언어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기초 문법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표준 입출력 형식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세미콜론</a:t>
            </a:r>
            <a:r>
              <a:rPr lang="en-US" altLang="ko-KR"/>
              <a:t>,</a:t>
            </a:r>
            <a:r>
              <a:rPr lang="ko-KR" altLang="en-US"/>
              <a:t> 중괄호</a:t>
            </a:r>
            <a:r>
              <a:rPr lang="en-US" altLang="ko-KR"/>
              <a:t>,</a:t>
            </a:r>
            <a:r>
              <a:rPr lang="ko-KR" altLang="en-US"/>
              <a:t> 들여쓰기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변수 선언 및 출력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주석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요약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Appendix: </a:t>
            </a:r>
            <a:r>
              <a:rPr lang="ko-KR" altLang="en-US"/>
              <a:t>어셈블리어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79576" y="1282024"/>
            <a:ext cx="7098726" cy="5027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Appendix: printf </a:t>
            </a:r>
            <a:r>
              <a:rPr lang="ko-KR" altLang="en-US"/>
              <a:t>출력 포맷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38336" y="1465286"/>
            <a:ext cx="8315325" cy="4772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</a:t>
            </a:r>
            <a:r>
              <a:rPr lang="ko-KR" altLang="en-US"/>
              <a:t>언어 소개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기초 문법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변수</a:t>
            </a:r>
            <a:r>
              <a:rPr lang="en-US" altLang="ko-KR"/>
              <a:t>(Variable)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4756785" y="3107055"/>
            <a:ext cx="2726055" cy="7010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ko-KR" sz="4000">
                <a:solidFill>
                  <a:schemeClr val="bg1"/>
                </a:solidFill>
                <a:latin typeface="+mj-ea"/>
                <a:ea typeface="+mj-ea"/>
              </a:rPr>
              <a:t>C</a:t>
            </a:r>
            <a:r>
              <a:rPr lang="ko-KR" altLang="en-US" sz="4000">
                <a:solidFill>
                  <a:schemeClr val="bg1"/>
                </a:solidFill>
                <a:latin typeface="+mj-ea"/>
                <a:ea typeface="+mj-ea"/>
              </a:rPr>
              <a:t>언어 소개</a:t>
            </a:r>
            <a:endParaRPr lang="ko-KR" altLang="en-US" sz="4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601C26D-0475-459D-A432-524B877A6E9E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1972년 유닉스(UNIX) 라는 OS를 개발하기 위한 목적으로 고안된 프로그램 언어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고급 언어와 저급 언어의 특징을 모두 갖고 있음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</a:t>
            </a:r>
            <a:r>
              <a:rPr lang="ko-KR" altLang="en-US"/>
              <a:t>언어 소개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C</a:t>
            </a:r>
            <a:r>
              <a:rPr lang="ko-KR" altLang="en-US"/>
              <a:t>언어란</a:t>
            </a:r>
            <a:r>
              <a:rPr lang="en-US" altLang="ko-KR"/>
              <a:t>?</a:t>
            </a:r>
            <a:endParaRPr lang="en-US" altLang="ko-KR"/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1128586" y="3573016"/>
          <a:ext cx="9934828" cy="2376264"/>
        </p:xfrm>
        <a:graphic>
          <a:graphicData uri="http://schemas.openxmlformats.org/drawingml/2006/table">
            <a:tbl>
              <a:tblPr firstRow="1" bandRow="1">
                <a:tableStyleId>{C69FF03A-DF0C-4845-94BB-EF2385AD676B}</a:tableStyleId>
              </a:tblPr>
              <a:tblGrid>
                <a:gridCol w="1408044"/>
                <a:gridCol w="4133852"/>
                <a:gridCol w="4392931"/>
              </a:tblGrid>
              <a:tr h="48190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고급 언어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저급 언어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10576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특징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700"/>
                        <a:t>-</a:t>
                      </a:r>
                      <a:r>
                        <a:rPr lang="ko-KR" altLang="en-US" sz="1700"/>
                        <a:t> 쉽다</a:t>
                      </a:r>
                      <a:r>
                        <a:rPr lang="en-US" altLang="ko-KR" sz="1700"/>
                        <a:t>(</a:t>
                      </a:r>
                      <a:r>
                        <a:rPr lang="ko-KR" altLang="en-US" sz="1700"/>
                        <a:t>인간의 언어에 가깝다</a:t>
                      </a:r>
                      <a:r>
                        <a:rPr lang="en-US" altLang="ko-KR" sz="1700"/>
                        <a:t>)</a:t>
                      </a:r>
                      <a:endParaRPr lang="en-US" altLang="ko-KR" sz="1700"/>
                    </a:p>
                    <a:p>
                      <a:pPr>
                        <a:defRPr/>
                      </a:pPr>
                      <a:r>
                        <a:rPr lang="en-US" altLang="ko-KR" sz="1700"/>
                        <a:t>-</a:t>
                      </a:r>
                      <a:r>
                        <a:rPr lang="ko-KR" altLang="en-US" sz="1700"/>
                        <a:t> </a:t>
                      </a:r>
                      <a:r>
                        <a:rPr lang="en-US" altLang="ko-KR" sz="1700"/>
                        <a:t>컴파일러 or 인터프리터</a:t>
                      </a:r>
                      <a:r>
                        <a:rPr lang="ko-KR" altLang="en-US" sz="1700"/>
                        <a:t>가 필요하다</a:t>
                      </a:r>
                      <a:endParaRPr lang="ko-KR" altLang="en-US" sz="1700"/>
                    </a:p>
                    <a:p>
                      <a:pPr>
                        <a:defRPr/>
                      </a:pPr>
                      <a:r>
                        <a:rPr lang="en-US" altLang="ko-KR" sz="1700"/>
                        <a:t>- 저급언어보다 프로그램 크기가 더 크다</a:t>
                      </a:r>
                      <a:endParaRPr lang="en-US" altLang="ko-KR" sz="17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700"/>
                        <a:t>-</a:t>
                      </a:r>
                      <a:r>
                        <a:rPr lang="ko-KR" altLang="en-US" sz="1700"/>
                        <a:t> 어렵다</a:t>
                      </a:r>
                      <a:r>
                        <a:rPr lang="en-US" altLang="ko-KR" sz="1700"/>
                        <a:t>(</a:t>
                      </a:r>
                      <a:r>
                        <a:rPr lang="ko-KR" altLang="en-US" sz="1700"/>
                        <a:t>컴퓨터의 언어에 가깝다</a:t>
                      </a:r>
                      <a:r>
                        <a:rPr lang="en-US" altLang="ko-KR" sz="1700"/>
                        <a:t>)</a:t>
                      </a:r>
                      <a:endParaRPr lang="en-US" altLang="ko-KR" sz="1700"/>
                    </a:p>
                    <a:p>
                      <a:pPr>
                        <a:defRPr/>
                      </a:pPr>
                      <a:r>
                        <a:rPr lang="en-US" altLang="ko-KR" sz="1700"/>
                        <a:t>-</a:t>
                      </a:r>
                      <a:r>
                        <a:rPr lang="ko-KR" altLang="en-US" sz="1700"/>
                        <a:t> 하드웨어를 직접 제어할 수 있다</a:t>
                      </a:r>
                      <a:r>
                        <a:rPr lang="en-US" altLang="ko-KR" sz="1700"/>
                        <a:t>.</a:t>
                      </a:r>
                      <a:endParaRPr lang="en-US" altLang="ko-KR" sz="1700"/>
                    </a:p>
                    <a:p>
                      <a:pPr>
                        <a:defRPr/>
                      </a:pPr>
                      <a:r>
                        <a:rPr lang="en-US" altLang="ko-KR" sz="1700"/>
                        <a:t>-</a:t>
                      </a:r>
                      <a:r>
                        <a:rPr lang="ko-KR" altLang="en-US" sz="1700"/>
                        <a:t> </a:t>
                      </a:r>
                      <a:r>
                        <a:rPr lang="en-US" altLang="ko-KR" sz="1700"/>
                        <a:t>프로그램 속도가 빠르다</a:t>
                      </a:r>
                      <a:endParaRPr lang="en-US" altLang="ko-KR" sz="1700"/>
                    </a:p>
                  </a:txBody>
                  <a:tcPr marL="91440" marR="91440" anchor="ctr"/>
                </a:tc>
              </a:tr>
              <a:tr h="83672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예시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700"/>
                        <a:t>C, C++, Java, Pascal, Fortran, Lisp, Ada</a:t>
                      </a:r>
                      <a:endParaRPr lang="en-US" altLang="ko-KR" sz="17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700"/>
                        <a:t>기계어</a:t>
                      </a:r>
                      <a:r>
                        <a:rPr lang="en-US" altLang="ko-KR" sz="1700"/>
                        <a:t>(Machine Language)</a:t>
                      </a:r>
                      <a:endParaRPr lang="ko-KR" altLang="en-US" sz="1700"/>
                    </a:p>
                    <a:p>
                      <a:pPr>
                        <a:defRPr/>
                      </a:pPr>
                      <a:r>
                        <a:rPr lang="ko-KR" altLang="en-US" sz="1700"/>
                        <a:t>어셈블리어</a:t>
                      </a:r>
                      <a:r>
                        <a:rPr lang="en-US" altLang="ko-KR" sz="1700"/>
                        <a:t>(Assembly Language)</a:t>
                      </a:r>
                      <a:endParaRPr lang="en-US" altLang="ko-KR" sz="1700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인터프리터 언어</a:t>
            </a:r>
            <a:r>
              <a:rPr lang="en-US" altLang="ko-KR"/>
              <a:t>(Python)</a:t>
            </a:r>
            <a:r>
              <a:rPr lang="ko-KR" altLang="en-US"/>
              <a:t> </a:t>
            </a:r>
            <a:r>
              <a:rPr lang="en-US" altLang="ko-KR"/>
              <a:t>vs </a:t>
            </a:r>
            <a:r>
              <a:rPr lang="ko-KR" altLang="en-US"/>
              <a:t>컴파일 언어</a:t>
            </a:r>
            <a:r>
              <a:rPr lang="en-US" altLang="ko-KR"/>
              <a:t>(C</a:t>
            </a:r>
            <a:r>
              <a:rPr lang="ko-KR" altLang="en-US"/>
              <a:t>언어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</a:t>
            </a:r>
            <a:r>
              <a:rPr lang="ko-KR" altLang="en-US"/>
              <a:t>언어 소개</a:t>
            </a:r>
            <a:r>
              <a:rPr lang="en-US" altLang="ko-KR"/>
              <a:t>:</a:t>
            </a:r>
            <a:r>
              <a:rPr lang="ko-KR" altLang="en-US"/>
              <a:t> 인터프리터 언어 </a:t>
            </a:r>
            <a:r>
              <a:rPr lang="en-US" altLang="ko-KR"/>
              <a:t>vs</a:t>
            </a:r>
            <a:r>
              <a:rPr lang="ko-KR" altLang="en-US"/>
              <a:t> 컴파일 언어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73013" y="2564904"/>
            <a:ext cx="9003506" cy="32304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4928235" y="3107055"/>
            <a:ext cx="2402205" cy="7010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ko-KR" altLang="en-US" sz="4000">
                <a:solidFill>
                  <a:schemeClr val="bg1"/>
                </a:solidFill>
                <a:latin typeface="+mj-ea"/>
                <a:ea typeface="+mj-ea"/>
              </a:rPr>
              <a:t>기초 문법</a:t>
            </a:r>
            <a:endParaRPr lang="ko-KR" altLang="en-US" sz="40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stdio.h: </a:t>
            </a:r>
            <a:r>
              <a:rPr lang="ko-KR" altLang="en-US"/>
              <a:t>표준 입출력에 대한 선언을 모아놓은 헤더파일</a:t>
            </a:r>
            <a:endParaRPr lang="ko-KR" altLang="en-US"/>
          </a:p>
          <a:p>
            <a:pPr>
              <a:defRPr/>
            </a:pPr>
            <a:r>
              <a:rPr lang="ko-KR" altLang="en-US"/>
              <a:t>return 0은 main</a:t>
            </a:r>
            <a:r>
              <a:rPr lang="en-US" altLang="ko-KR"/>
              <a:t> </a:t>
            </a:r>
            <a:r>
              <a:rPr lang="ko-KR" altLang="en-US"/>
              <a:t>함수가 종료된 뒤 main을 호출한 곳에 0만 리턴하겠다는 의미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기초 문법</a:t>
            </a:r>
            <a:r>
              <a:rPr lang="en-US" altLang="ko-KR"/>
              <a:t>:</a:t>
            </a:r>
            <a:r>
              <a:rPr lang="ko-KR" altLang="en-US"/>
              <a:t> 표준 입출력 형식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501060" y="3212976"/>
            <a:ext cx="9699396" cy="24715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#include</a:t>
            </a:r>
            <a:r>
              <a:rPr xmlns:mc="http://schemas.openxmlformats.org/markup-compatibility/2006" xmlns:hp="http://schemas.haansoft.com/office/presentation/8.0" lang="ko-KR" altLang="en-US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a31515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&lt;stdio.h&gt;</a:t>
            </a: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a31515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a31515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int</a:t>
            </a:r>
            <a:r>
              <a:rPr xmlns:mc="http://schemas.openxmlformats.org/markup-compatibility/2006" xmlns:hp="http://schemas.haansoft.com/office/presentation/8.0" lang="ko-KR" altLang="en-US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main(){</a:t>
            </a: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printf(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a31515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"Hello,world!"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);</a:t>
            </a: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0000ff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return</a:t>
            </a:r>
            <a:r>
              <a:rPr xmlns:mc="http://schemas.openxmlformats.org/markup-compatibility/2006" xmlns:hp="http://schemas.haansoft.com/office/presentation/8.0" lang="ko-KR" altLang="en-US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0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;</a:t>
            </a: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}</a:t>
            </a: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</p:txBody>
      </p:sp>
      <p:sp>
        <p:nvSpPr>
          <p:cNvPr id="6" name=""/>
          <p:cNvSpPr/>
          <p:nvPr/>
        </p:nvSpPr>
        <p:spPr>
          <a:xfrm>
            <a:off x="551384" y="3283105"/>
            <a:ext cx="2520280" cy="361919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"/>
          <p:cNvSpPr/>
          <p:nvPr/>
        </p:nvSpPr>
        <p:spPr>
          <a:xfrm>
            <a:off x="770591" y="4867281"/>
            <a:ext cx="1361858" cy="361919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1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 언어는 구문이 끝날 때 ; (세미콜론)을 붙</a:t>
            </a:r>
            <a:r>
              <a:rPr lang="ko-KR" altLang="en-US"/>
              <a:t>임</a:t>
            </a:r>
            <a:endParaRPr lang="ko-KR" altLang="en-US"/>
          </a:p>
          <a:p>
            <a:pPr>
              <a:defRPr/>
            </a:pPr>
            <a:r>
              <a:rPr lang="ko-KR" altLang="en-US"/>
              <a:t>세미콜론을 생략하면 컴파일 에러가 발생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기초 문법</a:t>
            </a:r>
            <a:r>
              <a:rPr lang="en-US" altLang="ko-KR"/>
              <a:t>:</a:t>
            </a:r>
            <a:r>
              <a:rPr lang="ko-KR" altLang="en-US"/>
              <a:t> 세미콜론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501060" y="3212976"/>
            <a:ext cx="9699396" cy="24715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#include</a:t>
            </a:r>
            <a:r>
              <a:rPr xmlns:mc="http://schemas.openxmlformats.org/markup-compatibility/2006" xmlns:hp="http://schemas.haansoft.com/office/presentation/8.0" lang="ko-KR" altLang="en-US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a31515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&lt;stdio.h&gt;</a:t>
            </a: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a31515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a31515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int</a:t>
            </a:r>
            <a:r>
              <a:rPr xmlns:mc="http://schemas.openxmlformats.org/markup-compatibility/2006" xmlns:hp="http://schemas.haansoft.com/office/presentation/8.0" lang="ko-KR" altLang="en-US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main(){</a:t>
            </a: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printf(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a31515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"Hello,world!"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);</a:t>
            </a: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0000ff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return</a:t>
            </a:r>
            <a:r>
              <a:rPr xmlns:mc="http://schemas.openxmlformats.org/markup-compatibility/2006" xmlns:hp="http://schemas.haansoft.com/office/presentation/8.0" lang="ko-KR" altLang="en-US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0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;</a:t>
            </a: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}</a:t>
            </a: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</p:txBody>
      </p:sp>
      <p:sp>
        <p:nvSpPr>
          <p:cNvPr id="6" name=""/>
          <p:cNvSpPr/>
          <p:nvPr/>
        </p:nvSpPr>
        <p:spPr>
          <a:xfrm>
            <a:off x="3710211" y="4499595"/>
            <a:ext cx="216024" cy="361919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"/>
          <p:cNvSpPr/>
          <p:nvPr/>
        </p:nvSpPr>
        <p:spPr>
          <a:xfrm>
            <a:off x="1919536" y="4867281"/>
            <a:ext cx="212913" cy="361919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1" 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여러 줄로 되어 있지만 내용이 계속 이어지는 문법은 세미콜론을 붙이지 않</a:t>
            </a:r>
            <a:r>
              <a:rPr lang="ko-KR" altLang="en-US"/>
              <a:t>음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기초 문법</a:t>
            </a:r>
            <a:r>
              <a:rPr lang="en-US" altLang="ko-KR"/>
              <a:t>:</a:t>
            </a:r>
            <a:r>
              <a:rPr lang="ko-KR" altLang="en-US"/>
              <a:t> 세미콜론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501060" y="3212976"/>
            <a:ext cx="9699396" cy="24715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if</a:t>
            </a:r>
            <a:r>
              <a:rPr xmlns:mc="http://schemas.openxmlformats.org/markup-compatibility/2006" xmlns:hp="http://schemas.haansoft.com/office/presentation/8.0" lang="ko-KR" altLang="en-US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(a&gt;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10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){</a:t>
            </a: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printf(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a31515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"a"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);</a:t>
            </a: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}</a:t>
            </a: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for</a:t>
            </a:r>
            <a:r>
              <a:rPr xmlns:mc="http://schemas.openxmlformats.org/markup-compatibility/2006" xmlns:hp="http://schemas.haansoft.com/office/presentation/8.0" lang="ko-KR" altLang="en-US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(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int</a:t>
            </a:r>
            <a:r>
              <a:rPr xmlns:mc="http://schemas.openxmlformats.org/markup-compatibility/2006" xmlns:hp="http://schemas.haansoft.com/office/presentation/8.0" lang="ko-KR" altLang="en-US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i=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0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;</a:t>
            </a:r>
            <a:r>
              <a:rPr xmlns:mc="http://schemas.openxmlformats.org/markup-compatibility/2006" xmlns:hp="http://schemas.haansoft.com/office/presentation/8.0" lang="ko-KR" altLang="en-US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i&lt;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10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;</a:t>
            </a:r>
            <a:r>
              <a:rPr xmlns:mc="http://schemas.openxmlformats.org/markup-compatibility/2006" xmlns:hp="http://schemas.haansoft.com/office/presentation/8.0" lang="ko-KR" altLang="en-US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i++){</a:t>
            </a: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printf(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a31515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"Hello,world!\n"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);</a:t>
            </a: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}</a:t>
            </a: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</p:txBody>
      </p:sp>
      <p:sp>
        <p:nvSpPr>
          <p:cNvPr id="12" name=""/>
          <p:cNvSpPr/>
          <p:nvPr/>
        </p:nvSpPr>
        <p:spPr>
          <a:xfrm>
            <a:off x="2207568" y="3717032"/>
            <a:ext cx="216024" cy="361919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"/>
          <p:cNvSpPr/>
          <p:nvPr/>
        </p:nvSpPr>
        <p:spPr>
          <a:xfrm>
            <a:off x="551384" y="4077072"/>
            <a:ext cx="216024" cy="361919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"/>
          <p:cNvSpPr/>
          <p:nvPr/>
        </p:nvSpPr>
        <p:spPr>
          <a:xfrm>
            <a:off x="4007768" y="4878685"/>
            <a:ext cx="216024" cy="361919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"/>
          <p:cNvSpPr/>
          <p:nvPr/>
        </p:nvSpPr>
        <p:spPr>
          <a:xfrm>
            <a:off x="551384" y="5257775"/>
            <a:ext cx="216024" cy="361919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1" animBg="1"/>
      <p:bldP spid="14" grpId="2" animBg="1"/>
      <p:bldP spid="15" grpId="3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368</ep:Words>
  <ep:PresentationFormat>와이드스크린</ep:PresentationFormat>
  <ep:Paragraphs>118</ep:Paragraphs>
  <ep:Slides>19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Office 테마</vt:lpstr>
      <vt:lpstr>C언어 기초 (1)</vt:lpstr>
      <vt:lpstr>목차</vt:lpstr>
      <vt:lpstr>슬라이드 3</vt:lpstr>
      <vt:lpstr>C언어 소개: C언어란?</vt:lpstr>
      <vt:lpstr>C언어 소개: 인터프리터 언어 vs 컴파일 언어</vt:lpstr>
      <vt:lpstr>슬라이드 6</vt:lpstr>
      <vt:lpstr>기초 문법: 표준 입출력 형식</vt:lpstr>
      <vt:lpstr>기초 문법: 세미콜론</vt:lpstr>
      <vt:lpstr>기초 문법: 세미콜론</vt:lpstr>
      <vt:lpstr>기초 문법: 중괄호</vt:lpstr>
      <vt:lpstr>기초 문법: 들여쓰기</vt:lpstr>
      <vt:lpstr>Quiz 1</vt:lpstr>
      <vt:lpstr>기초 문법: 변수 선언 및 자료형</vt:lpstr>
      <vt:lpstr>기초 문법: 변수 출력</vt:lpstr>
      <vt:lpstr>기초 문법: 주석(Comments)</vt:lpstr>
      <vt:lpstr>Quiz 2</vt:lpstr>
      <vt:lpstr>요약</vt:lpstr>
      <vt:lpstr>Appendix: 어셈블리어</vt:lpstr>
      <vt:lpstr>Appendix: printf 출력 포맷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2020-11-09T07:12:16.000</dcterms:created>
  <dc:creator>일래(oo584000)</dc:creator>
  <cp:lastModifiedBy>user</cp:lastModifiedBy>
  <dcterms:modified xsi:type="dcterms:W3CDTF">2021-09-09T07:42:56.281</dcterms:modified>
  <cp:revision>318</cp:revision>
  <dc:title>PowerPoint 프레젠테이션</dc:title>
  <cp:version/>
</cp:coreProperties>
</file>