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 기초 </a:t>
            </a:r>
            <a:r>
              <a:rPr lang="en-US" altLang="ko-KR"/>
              <a:t>(2)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선언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자료형 배열이름[크기] = { 값, 값, 값 };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배열(Array): </a:t>
            </a:r>
            <a:r>
              <a:rPr lang="ko-KR" altLang="en-US"/>
              <a:t>배열 선언</a:t>
            </a:r>
            <a:r>
              <a:rPr lang="en-US" altLang="ko-KR"/>
              <a:t> (2) 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67523" y="2936722"/>
            <a:ext cx="4564380" cy="5284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B[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= {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6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8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4799858" y="3059436"/>
          <a:ext cx="6692798" cy="37875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6"/>
                <a:gridCol w="1339348"/>
                <a:gridCol w="1339348"/>
              </a:tblGrid>
              <a:tr h="3787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3719736" y="3051811"/>
            <a:ext cx="1061475" cy="3676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Array B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4803801" y="3436547"/>
          <a:ext cx="6692797" cy="32391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5"/>
                <a:gridCol w="1339348"/>
                <a:gridCol w="1339348"/>
              </a:tblGrid>
              <a:tr h="3239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B[0]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B[1]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B[2]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B[3]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B[4]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"/>
          <p:cNvSpPr/>
          <p:nvPr/>
        </p:nvSpPr>
        <p:spPr>
          <a:xfrm>
            <a:off x="667526" y="4365104"/>
            <a:ext cx="4564380" cy="5292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1c01ce"/>
                </a:solidFill>
                <a:latin typeface="Calibri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a90d91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B[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= {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6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4799860" y="4484738"/>
          <a:ext cx="6692798" cy="37875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6"/>
                <a:gridCol w="1339348"/>
                <a:gridCol w="1339348"/>
              </a:tblGrid>
              <a:tr h="3787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"/>
          <p:cNvSpPr txBox="1"/>
          <p:nvPr/>
        </p:nvSpPr>
        <p:spPr>
          <a:xfrm>
            <a:off x="3719738" y="4477113"/>
            <a:ext cx="1061475" cy="3676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Array B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4803803" y="4861849"/>
          <a:ext cx="6692797" cy="32391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5"/>
                <a:gridCol w="1339348"/>
                <a:gridCol w="1339348"/>
              </a:tblGrid>
              <a:tr h="3239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B[0]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B[1]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B[2]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B[3]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B[4]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"/>
          <p:cNvSpPr txBox="1"/>
          <p:nvPr/>
        </p:nvSpPr>
        <p:spPr>
          <a:xfrm>
            <a:off x="623392" y="5301208"/>
            <a:ext cx="7776864" cy="3356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solidFill>
                  <a:srgbClr val="008000"/>
                </a:solidFill>
              </a:rPr>
              <a:t>*</a:t>
            </a:r>
            <a:r>
              <a:rPr lang="ko-KR" altLang="en-US" sz="1600">
                <a:solidFill>
                  <a:srgbClr val="008000"/>
                </a:solidFill>
              </a:rPr>
              <a:t> 배열의 일부만 선언할 경우 나머지 요소는 </a:t>
            </a:r>
            <a:r>
              <a:rPr lang="en-US" altLang="ko-KR" sz="1600">
                <a:solidFill>
                  <a:srgbClr val="008000"/>
                </a:solidFill>
              </a:rPr>
              <a:t>0</a:t>
            </a:r>
            <a:r>
              <a:rPr lang="ko-KR" altLang="en-US" sz="1600">
                <a:solidFill>
                  <a:srgbClr val="008000"/>
                </a:solidFill>
              </a:rPr>
              <a:t> </a:t>
            </a:r>
            <a:endParaRPr lang="ko-KR" altLang="en-US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1" animBg="1"/>
      <p:bldP spid="15" grpId="2" animBg="1"/>
      <p:bldP spid="17" grpId="3" animBg="1"/>
      <p:bldP spid="19" grpId="4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초기화하는 경우는 </a:t>
            </a:r>
            <a:r>
              <a:rPr lang="en-US" altLang="ko-KR"/>
              <a:t>array size</a:t>
            </a:r>
            <a:r>
              <a:rPr lang="ko-KR" altLang="en-US"/>
              <a:t> 생략 가능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배열(Array): </a:t>
            </a:r>
            <a:r>
              <a:rPr lang="ko-KR" altLang="en-US"/>
              <a:t>배열 선언</a:t>
            </a:r>
            <a:r>
              <a:rPr lang="en-US" altLang="ko-KR"/>
              <a:t> (3) 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667523" y="3645024"/>
            <a:ext cx="4564380" cy="5292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1c01ce"/>
                </a:solidFill>
                <a:latin typeface="Calibri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a90d91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B[] = {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6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8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4799858" y="3767738"/>
          <a:ext cx="6692798" cy="37875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6"/>
                <a:gridCol w="1339348"/>
                <a:gridCol w="1339348"/>
              </a:tblGrid>
              <a:tr h="3787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"/>
          <p:cNvSpPr txBox="1"/>
          <p:nvPr/>
        </p:nvSpPr>
        <p:spPr>
          <a:xfrm>
            <a:off x="3719736" y="3760113"/>
            <a:ext cx="1061475" cy="3676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Array B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4803801" y="4144849"/>
          <a:ext cx="6692797" cy="32391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5"/>
                <a:gridCol w="1339348"/>
                <a:gridCol w="1339348"/>
              </a:tblGrid>
              <a:tr h="3239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B[0]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B[1]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B[2]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B[3]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B[4]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라는 배열에 </a:t>
            </a:r>
            <a:r>
              <a:rPr lang="en-US" altLang="ko-KR"/>
              <a:t>{1,3,5,7,9}</a:t>
            </a:r>
            <a:r>
              <a:rPr lang="ko-KR" altLang="en-US"/>
              <a:t>를 선언하고 배열의 </a:t>
            </a:r>
            <a:r>
              <a:rPr lang="en-US" altLang="ko-KR"/>
              <a:t>3</a:t>
            </a:r>
            <a:r>
              <a:rPr lang="ko-KR" altLang="en-US"/>
              <a:t>번째 요소를 출력하세요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 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252085" y="3107055"/>
            <a:ext cx="17164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반복문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for</a:t>
            </a:r>
            <a:r>
              <a:rPr lang="ko-KR" altLang="en-US"/>
              <a:t>문 작성 방식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for 반복문의 괄호에 초기식, 조건식, 변화식을 지정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중괄호 안에 반복할 코드를</a:t>
            </a:r>
            <a:r>
              <a:rPr lang="ko-KR" altLang="en-US"/>
              <a:t> 작성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r>
              <a:rPr lang="en-US" altLang="ko-KR"/>
              <a:t>: for</a:t>
            </a:r>
            <a:r>
              <a:rPr lang="ko-KR" altLang="en-US"/>
              <a:t>문 기초 형태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98592" y="3302569"/>
            <a:ext cx="4561304" cy="28627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t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for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;i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i++){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"%d"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,i);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591944" y="3858280"/>
            <a:ext cx="5760640" cy="16128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초기식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int i = 0 (i</a:t>
            </a:r>
            <a:r>
              <a:rPr lang="ko-KR" altLang="en-US" sz="2000"/>
              <a:t>의 초기값은 </a:t>
            </a:r>
            <a:r>
              <a:rPr lang="en-US" altLang="ko-KR" sz="2000"/>
              <a:t>0</a:t>
            </a:r>
            <a:r>
              <a:rPr lang="ko-KR" altLang="en-US" sz="2000"/>
              <a:t>이다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조건식</a:t>
            </a:r>
            <a:r>
              <a:rPr lang="en-US" altLang="ko-KR" sz="2000"/>
              <a:t>: i &lt; 5 (i</a:t>
            </a:r>
            <a:r>
              <a:rPr lang="ko-KR" altLang="en-US" sz="2000"/>
              <a:t>가 </a:t>
            </a:r>
            <a:r>
              <a:rPr lang="en-US" altLang="ko-KR" sz="2000"/>
              <a:t>5</a:t>
            </a:r>
            <a:r>
              <a:rPr lang="ko-KR" altLang="en-US" sz="2000"/>
              <a:t>보다 작으면 코드를 실행한다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변화식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i++</a:t>
            </a:r>
            <a:r>
              <a:rPr lang="ko-KR" altLang="en-US" sz="2000"/>
              <a:t> </a:t>
            </a:r>
            <a:r>
              <a:rPr lang="en-US" altLang="ko-KR" sz="2000"/>
              <a:t>(i</a:t>
            </a:r>
            <a:r>
              <a:rPr lang="ko-KR" altLang="en-US" sz="2000"/>
              <a:t>의 값은 </a:t>
            </a:r>
            <a:r>
              <a:rPr lang="en-US" altLang="ko-KR" sz="2000"/>
              <a:t>1</a:t>
            </a:r>
            <a:r>
              <a:rPr lang="ko-KR" altLang="en-US" sz="2000"/>
              <a:t>씩 증가한다</a:t>
            </a:r>
            <a:r>
              <a:rPr lang="en-US" altLang="ko-KR" sz="2000"/>
              <a:t>)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while</a:t>
            </a:r>
            <a:r>
              <a:rPr lang="ko-KR" altLang="en-US"/>
              <a:t>문 작성 방식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반복문에 사용할 변수 i를 선언한 뒤 0으로 초기화, </a:t>
            </a:r>
            <a:r>
              <a:rPr lang="ko-KR" altLang="en-US"/>
              <a:t>while에는 조건식만 지정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while 반복문은 반드시 { } (중괄호) 안에 변화식을 지정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r>
              <a:rPr lang="en-US" altLang="ko-KR"/>
              <a:t>: while</a:t>
            </a:r>
            <a:r>
              <a:rPr lang="ko-KR" altLang="en-US"/>
              <a:t>문 기초 형태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591944" y="3858280"/>
            <a:ext cx="5760640" cy="16128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초기식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int i = 0 (i</a:t>
            </a:r>
            <a:r>
              <a:rPr lang="ko-KR" altLang="en-US" sz="2000"/>
              <a:t>의 초기값은 </a:t>
            </a:r>
            <a:r>
              <a:rPr lang="en-US" altLang="ko-KR" sz="2000"/>
              <a:t>0</a:t>
            </a:r>
            <a:r>
              <a:rPr lang="ko-KR" altLang="en-US" sz="2000"/>
              <a:t>이다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조건식</a:t>
            </a:r>
            <a:r>
              <a:rPr lang="en-US" altLang="ko-KR" sz="2000"/>
              <a:t>: i &lt; 5 (i</a:t>
            </a:r>
            <a:r>
              <a:rPr lang="ko-KR" altLang="en-US" sz="2000"/>
              <a:t>가 </a:t>
            </a:r>
            <a:r>
              <a:rPr lang="en-US" altLang="ko-KR" sz="2000"/>
              <a:t>5</a:t>
            </a:r>
            <a:r>
              <a:rPr lang="ko-KR" altLang="en-US" sz="2000"/>
              <a:t>보다 작으면 코드를 실행한다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변화식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i++</a:t>
            </a:r>
            <a:r>
              <a:rPr lang="ko-KR" altLang="en-US" sz="2000"/>
              <a:t> </a:t>
            </a:r>
            <a:r>
              <a:rPr lang="en-US" altLang="ko-KR" sz="2000"/>
              <a:t>(i</a:t>
            </a:r>
            <a:r>
              <a:rPr lang="ko-KR" altLang="en-US" sz="2000"/>
              <a:t>의 값은 </a:t>
            </a:r>
            <a:r>
              <a:rPr lang="en-US" altLang="ko-KR" sz="2000"/>
              <a:t>1</a:t>
            </a:r>
            <a:r>
              <a:rPr lang="ko-KR" altLang="en-US" sz="2000"/>
              <a:t>씩 증가한다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733455" y="3284984"/>
            <a:ext cx="4786481" cy="2975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while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(i&lt;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){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   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"Hello,world!\n"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   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i++;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1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1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크기를 알 경우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r>
              <a:rPr lang="en-US" altLang="ko-KR"/>
              <a:t>: for</a:t>
            </a:r>
            <a:r>
              <a:rPr lang="ko-KR" altLang="en-US"/>
              <a:t>문을 사용한 배열 요소 출력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457105" y="2581245"/>
            <a:ext cx="12479655" cy="37795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numArr[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]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{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11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22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33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44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55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66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77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88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99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110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크기가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10인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int형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배열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for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;i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;i++){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endParaRPr xmlns:mc="http://schemas.openxmlformats.org/markup-compatibility/2006" xmlns:hp="http://schemas.haansoft.com/office/presentation/8.0" lang="ko-KR" altLang="en-US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"%d\n"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,numArr[i]);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배열의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인덱스에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반복문의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i를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지정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크기를 모를 경우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r>
              <a:rPr lang="en-US" altLang="ko-KR"/>
              <a:t>: for</a:t>
            </a:r>
            <a:r>
              <a:rPr lang="ko-KR" altLang="en-US"/>
              <a:t>문을 사용한 배열 요소 출력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457105" y="2581245"/>
            <a:ext cx="12479655" cy="37795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numArr[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]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{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11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22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33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44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55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66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77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88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99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110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크기가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10인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int형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배열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for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;i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sizeof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(numArr)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sizeof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i++){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배열의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요소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개수만큼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반복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"%d\n"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,numArr[i]);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배열의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인덱스에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반복문의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i를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지정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cadet</a:t>
            </a:r>
            <a:r>
              <a:rPr lang="ko-KR" altLang="en-US"/>
              <a:t>이라는 배열에 </a:t>
            </a:r>
            <a:r>
              <a:rPr lang="en-US" altLang="ko-KR"/>
              <a:t>{70,71,72,73}</a:t>
            </a:r>
            <a:r>
              <a:rPr lang="ko-KR" altLang="en-US"/>
              <a:t>을 선언하고 반복문을 사용하여 모든 요소를 출력하세요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배열의 크기는 모른다고 가정한다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 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375785" y="3107055"/>
            <a:ext cx="34118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자료 입력받기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복습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배열</a:t>
            </a:r>
            <a:r>
              <a:rPr lang="en-US" altLang="ko-KR"/>
              <a:t>(Array)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반복문</a:t>
            </a:r>
            <a:r>
              <a:rPr lang="en-US" altLang="ko-KR"/>
              <a:t>(Loop)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자료 입력받기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scanf</a:t>
            </a:r>
            <a:r>
              <a:rPr lang="ko-KR" altLang="en-US"/>
              <a:t> 함수 작성 방식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scanf(서식, 변수의</a:t>
            </a:r>
            <a:r>
              <a:rPr lang="ko-KR" altLang="en-US"/>
              <a:t> </a:t>
            </a:r>
            <a:r>
              <a:rPr lang="en-US" altLang="ko-KR"/>
              <a:t>주소);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 입력받기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scanf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13983" y="2722181"/>
            <a:ext cx="10262537" cy="35624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"정수를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입력하세요:"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scanf(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&amp;num1);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//표준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입력을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받아서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변수에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저장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"%d\n"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num1);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//변수의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내용을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출력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한번에 정수 두 개 입력받기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자료 입력받기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scanf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13983" y="2708920"/>
            <a:ext cx="10262537" cy="3566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ff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num2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"정수를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개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입력하세요:"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scanf(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%d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&amp;num1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 &amp;num2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표준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입력을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받아서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변수에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저장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"%d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%d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\n"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 num2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);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en-US" altLang="ko-KR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변수의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내용을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출력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19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19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사용자로부터 하나의 정수를 입력받고</a:t>
            </a:r>
            <a:r>
              <a:rPr lang="en-US" altLang="ko-KR"/>
              <a:t>(n&gt;1),</a:t>
            </a:r>
            <a:r>
              <a:rPr lang="ko-KR" altLang="en-US"/>
              <a:t> 입력받은 숫자만큼의 배열을 선언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사용자로부터 </a:t>
            </a:r>
            <a:r>
              <a:rPr lang="en-US" altLang="ko-KR"/>
              <a:t>2</a:t>
            </a:r>
            <a:r>
              <a:rPr lang="ko-KR" altLang="en-US"/>
              <a:t>개의 정수를 추가로 입력받고</a:t>
            </a:r>
            <a:r>
              <a:rPr lang="en-US" altLang="ko-KR"/>
              <a:t>,</a:t>
            </a:r>
            <a:r>
              <a:rPr lang="ko-KR" altLang="en-US"/>
              <a:t> 위에서 선언한 배열의 </a:t>
            </a:r>
            <a:r>
              <a:rPr lang="en-US" altLang="ko-KR"/>
              <a:t>1,2</a:t>
            </a:r>
            <a:r>
              <a:rPr lang="ko-KR" altLang="en-US"/>
              <a:t>번째</a:t>
            </a:r>
            <a:r>
              <a:rPr lang="en-US" altLang="ko-KR"/>
              <a:t> </a:t>
            </a:r>
            <a:r>
              <a:rPr lang="ko-KR" altLang="en-US"/>
              <a:t>자리에 입력받은 정수를 저장하시오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반복문을 사용하여 배열의 모든 요소를 출력하시오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 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194935" y="3107055"/>
            <a:ext cx="17164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포인터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8048" y="1844824"/>
            <a:ext cx="5172694" cy="4118071"/>
          </a:xfrm>
          <a:prstGeom prst="rect">
            <a:avLst/>
          </a:prstGeom>
        </p:spPr>
      </p:pic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변수는 컴퓨터의 메모리에 저장된다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</a:t>
            </a:r>
            <a:r>
              <a:rPr lang="en-US" altLang="ko-KR"/>
              <a:t>:</a:t>
            </a:r>
            <a:r>
              <a:rPr lang="ko-KR" altLang="en-US"/>
              <a:t> 기본 개념 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479376" y="2382202"/>
            <a:ext cx="6912768" cy="34356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"%p\n"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,&amp;num1)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//008AF7FC:num1의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메모리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주소를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출력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//컴퓨터마다,실행할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때마다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달라짐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 변수</a:t>
            </a:r>
            <a:r>
              <a:rPr lang="en-US" altLang="ko-KR"/>
              <a:t>:</a:t>
            </a:r>
            <a:r>
              <a:rPr lang="ko-KR" altLang="en-US"/>
              <a:t> 변수의 주소값을 저장할 수 있는 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자료형 *포인터이름;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포인터 = &amp;변수;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</a:t>
            </a:r>
            <a:r>
              <a:rPr lang="en-US" altLang="ko-KR"/>
              <a:t>:</a:t>
            </a:r>
            <a:r>
              <a:rPr lang="ko-KR" altLang="en-US"/>
              <a:t> 포인터 변수 선언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79376" y="3212976"/>
            <a:ext cx="8784976" cy="30239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a31515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*numPtr;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	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포인터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선언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	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int형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변수를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선언하고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저장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numPtr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&amp;num1;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메모리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주소를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포인터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변수에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저장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"%p\n"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numPtr);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//0055FC24: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포인터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numPtr의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값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출력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a31515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"%p\n"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&amp;num1);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//0055FC24: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변수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num1의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메모리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주소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출력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ff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98658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</a:t>
            </a:r>
            <a:r>
              <a:rPr lang="en-US" altLang="ko-KR"/>
              <a:t>:</a:t>
            </a:r>
            <a:r>
              <a:rPr lang="ko-KR" altLang="en-US"/>
              <a:t> 포인터 변수 선언</a:t>
            </a:r>
            <a:endParaRPr lang="ko-KR" altLang="en-US"/>
          </a:p>
        </p:txBody>
      </p:sp>
      <p:sp>
        <p:nvSpPr>
          <p:cNvPr id="9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7968" y="2420888"/>
            <a:ext cx="5984653" cy="322080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659" y="2996952"/>
            <a:ext cx="5074219" cy="1339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490210" y="3107055"/>
            <a:ext cx="12020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복습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 언어 소개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고급언어</a:t>
            </a:r>
            <a:r>
              <a:rPr lang="en-US" altLang="ko-KR"/>
              <a:t>+</a:t>
            </a:r>
            <a:r>
              <a:rPr lang="ko-KR" altLang="en-US"/>
              <a:t>저급언어</a:t>
            </a:r>
            <a:r>
              <a:rPr lang="en-US" altLang="ko-KR"/>
              <a:t>,</a:t>
            </a:r>
            <a:r>
              <a:rPr lang="ko-KR" altLang="en-US"/>
              <a:t> 컴파일 언어</a:t>
            </a:r>
            <a:r>
              <a:rPr lang="en-US" altLang="ko-KR"/>
              <a:t>(</a:t>
            </a:r>
            <a:r>
              <a:rPr lang="ko-KR" altLang="en-US"/>
              <a:t>컴파일러를 거쳐 기계어로 번역됨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기초 문법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표준 입출력 형식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세미콜론, 중괄호, 들여쓰기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 선언 및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주석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</a:t>
            </a:r>
            <a:r>
              <a:rPr lang="en-US" altLang="ko-KR"/>
              <a:t>:</a:t>
            </a:r>
            <a:r>
              <a:rPr lang="ko-KR" altLang="en-US"/>
              <a:t> 지난 시간 요약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표준 입출력 형식</a:t>
            </a:r>
            <a:endParaRPr lang="ko-KR" altLang="en-US"/>
          </a:p>
          <a:p>
            <a:pPr>
              <a:defRPr/>
            </a:pPr>
            <a:r>
              <a:rPr lang="ko-KR" altLang="en-US"/>
              <a:t>세미콜론</a:t>
            </a:r>
            <a:r>
              <a:rPr lang="en-US" altLang="ko-KR"/>
              <a:t>,</a:t>
            </a:r>
            <a:r>
              <a:rPr lang="ko-KR" altLang="en-US"/>
              <a:t> 중괄호</a:t>
            </a:r>
            <a:r>
              <a:rPr lang="en-US" altLang="ko-KR"/>
              <a:t>,</a:t>
            </a:r>
            <a:r>
              <a:rPr lang="ko-KR" altLang="en-US"/>
              <a:t> 들여쓰기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</a:t>
            </a:r>
            <a:r>
              <a:rPr lang="en-US" altLang="ko-KR"/>
              <a:t>:</a:t>
            </a:r>
            <a:r>
              <a:rPr lang="ko-KR" altLang="en-US"/>
              <a:t> 기초 문법 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01060" y="3212976"/>
            <a:ext cx="9699396" cy="2471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"Hello,world!"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);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변수 선언 및 출력</a:t>
            </a:r>
            <a:endParaRPr lang="ko-KR" altLang="en-US"/>
          </a:p>
          <a:p>
            <a:pPr>
              <a:defRPr/>
            </a:pPr>
            <a:r>
              <a:rPr lang="ko-KR" altLang="en-US"/>
              <a:t>주석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</a:t>
            </a:r>
            <a:r>
              <a:rPr lang="en-US" altLang="ko-KR"/>
              <a:t>:</a:t>
            </a:r>
            <a:r>
              <a:rPr lang="ko-KR" altLang="en-US"/>
              <a:t> 기초 문법 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01059" y="2945015"/>
            <a:ext cx="9699396" cy="325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#include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&lt;stdio.h&gt;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a31515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main(){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a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   /</a:t>
            </a:r>
            <a:r>
              <a:rPr xmlns:mc="http://schemas.openxmlformats.org/markup-compatibility/2006" xmlns:hp="http://schemas.haansoft.com/office/presentation/8.0" sz="24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define variable a</a:t>
            </a:r>
            <a:endParaRPr xmlns:mc="http://schemas.openxmlformats.org/markup-compatibility/2006" xmlns:hp="http://schemas.haansoft.com/office/presentation/8.0" lang="en-US" altLang="ko-KR" sz="24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a =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10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printf(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"%d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a31515"/>
                </a:solidFill>
                <a:latin typeface="Calibri"/>
                <a:ea typeface="굴림"/>
                <a:cs typeface="Calibri"/>
              </a:rPr>
              <a:t>"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, a);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굴림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굴림"/>
                <a:cs typeface="Calibri"/>
              </a:rPr>
              <a:t>}</a:t>
            </a:r>
            <a:endParaRPr xmlns:mc="http://schemas.openxmlformats.org/markup-compatibility/2006" xmlns:hp="http://schemas.haansoft.com/office/presentation/8.0" kumimoji="0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747260" y="3107055"/>
            <a:ext cx="2726054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배열</a:t>
            </a: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(Array)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유사한 요소(element)의 모음</a:t>
            </a:r>
            <a:r>
              <a:rPr lang="en-US" altLang="ko-KR"/>
              <a:t>(</a:t>
            </a:r>
            <a:r>
              <a:rPr lang="ko-KR" altLang="en-US"/>
              <a:t>같은 자료형의 변수를 일렬로 늘어놓은 형태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index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부터 시작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반복문과 결합하면 연속적이고 반복되는 값을 손쉽게 처리 가능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배열(Array): </a:t>
            </a:r>
            <a:r>
              <a:rPr lang="ko-KR" altLang="en-US"/>
              <a:t>배열이란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523508" y="3933056"/>
            <a:ext cx="4564380" cy="20696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score1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80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score2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84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cs typeface="Calibri"/>
            </a:endParaRPr>
          </a:p>
          <a:p>
            <a:pPr algn="l">
              <a:lnSpc>
                <a:spcPct val="120000"/>
              </a:lnSpc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//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8000">
                    <a:alpha val="100000"/>
                  </a:srgbClr>
                </a:solidFill>
                <a:latin typeface="Calibri"/>
                <a:ea typeface="굴림"/>
                <a:cs typeface="Calibri"/>
              </a:rPr>
              <a:t>...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8000">
                    <a:alpha val="100000"/>
                  </a:srgbClr>
                </a:solidFill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8000">
                    <a:alpha val="100000"/>
                  </a:srgbClr>
                </a:solidFill>
                <a:cs typeface="Calibri"/>
              </a:rPr>
              <a:t>생략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8000">
                    <a:alpha val="100000"/>
                  </a:srgbClr>
                </a:solidFill>
                <a:cs typeface="Calibri"/>
              </a:rPr>
              <a:t>)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8000">
                  <a:alpha val="100000"/>
                </a:srgbClr>
              </a:solidFill>
              <a:latin typeface="Calibri"/>
              <a:ea typeface="굴림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score29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72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2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score30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lang="ko-KR" altLang="en-US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91</a:t>
            </a:r>
            <a:r>
              <a:rPr xmlns:mc="http://schemas.openxmlformats.org/markup-compatibility/2006" xmlns:hp="http://schemas.haansoft.com/office/presentation/8.0" sz="22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sz="220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7" name=""/>
          <p:cNvSpPr/>
          <p:nvPr/>
        </p:nvSpPr>
        <p:spPr>
          <a:xfrm>
            <a:off x="2783632" y="4797152"/>
            <a:ext cx="792088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5015881" y="4797152"/>
          <a:ext cx="6692798" cy="37875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6"/>
                <a:gridCol w="1339348"/>
                <a:gridCol w="1339348"/>
              </a:tblGrid>
              <a:tr h="3787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80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84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…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91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4079776" y="4812030"/>
            <a:ext cx="831693" cy="3676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scores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019824" y="5174263"/>
          <a:ext cx="6692797" cy="367665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5"/>
                <a:gridCol w="1339348"/>
                <a:gridCol w="1339348"/>
              </a:tblGrid>
              <a:tr h="3239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score[0]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score[1]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…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score[28]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score[29]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9" grpId="2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선언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자료형 배열이름[크기];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배열(Array): </a:t>
            </a:r>
            <a:r>
              <a:rPr lang="ko-KR" altLang="en-US"/>
              <a:t>배열 선언</a:t>
            </a:r>
            <a:r>
              <a:rPr lang="en-US" altLang="ko-KR"/>
              <a:t> (1) 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67523" y="2936722"/>
            <a:ext cx="4564380" cy="27287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1c01ce">
                    <a:alpha val="100000"/>
                  </a:srgbClr>
                </a:solidFill>
                <a:latin typeface="Calibri"/>
                <a:cs typeface="Calibri"/>
              </a:rPr>
              <a:t>int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];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72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73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74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75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A[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] 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98658"/>
                </a:solidFill>
                <a:latin typeface="Calibri"/>
                <a:ea typeface="굴림"/>
                <a:cs typeface="Calibri"/>
              </a:rPr>
              <a:t>76</a:t>
            </a:r>
            <a:r>
              <a: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4799858" y="3952107"/>
          <a:ext cx="6692798" cy="37875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6"/>
                <a:gridCol w="1339348"/>
                <a:gridCol w="1339348"/>
              </a:tblGrid>
              <a:tr h="3787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74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75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76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2a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3719736" y="3944482"/>
            <a:ext cx="1061475" cy="3676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Array A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4803801" y="4329218"/>
          <a:ext cx="6692797" cy="32391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1cbea">
                        <a:alpha val="100000"/>
                      </a:srgbClr>
                    </a:gs>
                    <a:gs pos="50000">
                      <a:srgbClr val="a3c1e5">
                        <a:alpha val="100000"/>
                      </a:srgbClr>
                    </a:gs>
                    <a:gs pos="100000">
                      <a:srgbClr val="93b9e4">
                        <a:alpha val="100000"/>
                      </a:srgbClr>
                    </a:gs>
                  </a:gsLst>
                  <a:lin ang="5400000" scaled="0"/>
                </a:gradFill>
                <a:effectLst/>
                <a:tableStyleId>{1EDF2F87-84AD-4230-966E-E561DF79DAAB}</a:tableStyleId>
              </a:tblPr>
              <a:tblGrid>
                <a:gridCol w="1339348"/>
                <a:gridCol w="1339348"/>
                <a:gridCol w="1335405"/>
                <a:gridCol w="1339348"/>
                <a:gridCol w="1339348"/>
              </a:tblGrid>
              <a:tr h="3239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A[0]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A[1]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A[2]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A[3]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A[4]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658</ep:Words>
  <ep:PresentationFormat>와이드스크린</ep:PresentationFormat>
  <ep:Paragraphs>188</ep:Paragraphs>
  <ep:Slides>26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C언어 기초 (2)</vt:lpstr>
      <vt:lpstr>목차</vt:lpstr>
      <vt:lpstr>슬라이드 3</vt:lpstr>
      <vt:lpstr>복습: 지난 시간 요약</vt:lpstr>
      <vt:lpstr>복습: 기초 문법</vt:lpstr>
      <vt:lpstr>복습: 기초 문법</vt:lpstr>
      <vt:lpstr>슬라이드 7</vt:lpstr>
      <vt:lpstr>배열(Array): 배열이란?</vt:lpstr>
      <vt:lpstr>배열(Array): 배열 선언 (1)</vt:lpstr>
      <vt:lpstr>배열(Array): 배열 선언 (2)</vt:lpstr>
      <vt:lpstr>배열(Array): 배열 선언 (3)</vt:lpstr>
      <vt:lpstr>Quiz 1</vt:lpstr>
      <vt:lpstr>슬라이드 13</vt:lpstr>
      <vt:lpstr>반복문: for문 기초 형태</vt:lpstr>
      <vt:lpstr>반복문: while문 기초 형태</vt:lpstr>
      <vt:lpstr>반복문: for문을 사용한 배열 요소 출력</vt:lpstr>
      <vt:lpstr>반복문: for문을 사용한 배열 요소 출력</vt:lpstr>
      <vt:lpstr>Quiz 2</vt:lpstr>
      <vt:lpstr>슬라이드 19</vt:lpstr>
      <vt:lpstr>자료 입력받기: scanf 함수</vt:lpstr>
      <vt:lpstr>자료 입력받기: scanf 함수</vt:lpstr>
      <vt:lpstr>Quiz 3</vt:lpstr>
      <vt:lpstr>슬라이드 23</vt:lpstr>
      <vt:lpstr>포인터: 기본 개념</vt:lpstr>
      <vt:lpstr>포인터: 포인터 변수 선언</vt:lpstr>
      <vt:lpstr>포인터: 포인터 변수 선언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2021-09-16T04:44:18.147</dcterms:modified>
  <cp:revision>355</cp:revision>
  <dc:title>PowerPoint 프레젠테이션</dc:title>
  <cp:version/>
</cp:coreProperties>
</file>