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presProps" Target="presProps.xml"  /><Relationship Id="rId5" Type="http://schemas.openxmlformats.org/officeDocument/2006/relationships/slide" Target="slides/slide3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emf"  /><Relationship Id="rId3" Type="http://schemas.openxmlformats.org/officeDocument/2006/relationships/image" Target="../media/image32.emf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01.</a:t>
            </a:r>
            <a:r>
              <a:rPr lang="ko-KR" altLang="en-US"/>
              <a:t> 자료구조와 알고리즘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직관적이고 이해하기 쉬운 알고리즘 기술 방법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그러나 복잡한 알고리즘의 경우 상당히 복잡해짐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흐름도로 표기된 알고리즘</a:t>
            </a:r>
            <a:endParaRPr lang="ko-KR" altLang="en-US"/>
          </a:p>
        </p:txBody>
      </p:sp>
      <p:grpSp>
        <p:nvGrpSpPr>
          <p:cNvPr id="25" name=""/>
          <p:cNvGrpSpPr/>
          <p:nvPr/>
        </p:nvGrpSpPr>
        <p:grpSpPr>
          <a:xfrm rot="0">
            <a:off x="8327348" y="1494308"/>
            <a:ext cx="3169252" cy="4526979"/>
            <a:chOff x="4977843" y="1387412"/>
            <a:chExt cx="3169252" cy="492931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5225985" y="1944753"/>
              <a:ext cx="1305037" cy="46535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+mj-lt"/>
                  <a:ea typeface="HY엽서L"/>
                </a:rPr>
                <a:t>tmp←A[0]</a:t>
              </a:r>
              <a:endParaRPr lang="en-US" altLang="ko-KR" sz="1400">
                <a:latin typeface="+mj-lt"/>
                <a:ea typeface="HY엽서L"/>
              </a:endParaRPr>
            </a:p>
            <a:p>
              <a:pPr algn="ctr">
                <a:defRPr/>
              </a:pPr>
              <a:r>
                <a:rPr lang="en-US" altLang="ko-KR" sz="1400">
                  <a:latin typeface="+mj-lt"/>
                  <a:ea typeface="HY엽서L"/>
                </a:rPr>
                <a:t>i←1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>
            <a:xfrm>
              <a:off x="5174289" y="3168546"/>
              <a:ext cx="1404982" cy="64146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+mj-lt"/>
                  <a:ea typeface="HY엽서L"/>
                </a:rPr>
                <a:t>i &lt; n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>
            <a:xfrm>
              <a:off x="5174289" y="4101817"/>
              <a:ext cx="1404982" cy="64146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+mj-lt"/>
                  <a:ea typeface="HY엽서L"/>
                </a:rPr>
                <a:t>A[i]&gt;tmp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>
            <a:xfrm>
              <a:off x="5225985" y="5035088"/>
              <a:ext cx="1305037" cy="46535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+mj-lt"/>
                  <a:ea typeface="HY엽서L"/>
                </a:rPr>
                <a:t>tmp←A[i]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5" idx="2"/>
              <a:endCxn id="6" idx="0"/>
            </p:cNvCxnSpPr>
            <p:nvPr/>
          </p:nvCxnSpPr>
          <p:spPr>
            <a:xfrm>
              <a:off x="5877354" y="2410103"/>
              <a:ext cx="1149" cy="7584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10" name="AutoShape 9"/>
            <p:cNvCxnSpPr>
              <a:cxnSpLocks noChangeShapeType="1"/>
              <a:stCxn id="6" idx="2"/>
              <a:endCxn id="7" idx="0"/>
            </p:cNvCxnSpPr>
            <p:nvPr/>
          </p:nvCxnSpPr>
          <p:spPr>
            <a:xfrm>
              <a:off x="5878503" y="3810009"/>
              <a:ext cx="0" cy="2918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11" name="AutoShape 10"/>
            <p:cNvCxnSpPr>
              <a:cxnSpLocks noChangeShapeType="1"/>
              <a:stCxn id="7" idx="2"/>
              <a:endCxn id="8" idx="0"/>
            </p:cNvCxnSpPr>
            <p:nvPr/>
          </p:nvCxnSpPr>
          <p:spPr>
            <a:xfrm flipH="1">
              <a:off x="5877354" y="4743280"/>
              <a:ext cx="1149" cy="2918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12" name="Rectangle 12"/>
            <p:cNvSpPr>
              <a:spLocks noChangeArrowheads="1"/>
            </p:cNvSpPr>
            <p:nvPr/>
          </p:nvSpPr>
          <p:spPr>
            <a:xfrm>
              <a:off x="5876205" y="2586216"/>
              <a:ext cx="468710" cy="2905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lt"/>
              </a:endParaRPr>
            </a:p>
          </p:txBody>
        </p:sp>
        <p:cxnSp>
          <p:nvCxnSpPr>
            <p:cNvPr id="13" name="AutoShape 14"/>
            <p:cNvCxnSpPr>
              <a:cxnSpLocks noChangeShapeType="1"/>
              <a:stCxn id="7" idx="1"/>
              <a:endCxn id="17" idx="1"/>
            </p:cNvCxnSpPr>
            <p:nvPr/>
          </p:nvCxnSpPr>
          <p:spPr>
            <a:xfrm rot="10800000" flipH="1" flipV="1">
              <a:off x="5174289" y="4423191"/>
              <a:ext cx="63184" cy="1660862"/>
            </a:xfrm>
            <a:prstGeom prst="bentConnector3">
              <a:avLst>
                <a:gd name="adj1" fmla="val -261819"/>
              </a:avLst>
            </a:prstGeom>
            <a:noFill/>
            <a:ln w="9525">
              <a:solidFill>
                <a:schemeClr val="tx1"/>
              </a:solidFill>
              <a:miter/>
              <a:tailEnd type="triangle" w="med" len="med"/>
            </a:ln>
          </p:spPr>
        </p:cxnSp>
        <p:cxnSp>
          <p:nvCxnSpPr>
            <p:cNvPr id="14" name="AutoShape 15"/>
            <p:cNvCxnSpPr>
              <a:cxnSpLocks noChangeShapeType="1"/>
              <a:stCxn id="6" idx="3"/>
            </p:cNvCxnSpPr>
            <p:nvPr/>
          </p:nvCxnSpPr>
          <p:spPr>
            <a:xfrm>
              <a:off x="6581568" y="3489920"/>
              <a:ext cx="878832" cy="142818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/>
              <a:tailEnd type="triangle" w="med" len="med"/>
            </a:ln>
          </p:spPr>
        </p:cxnSp>
        <p:sp>
          <p:nvSpPr>
            <p:cNvPr id="15" name="Text Box 16"/>
            <p:cNvSpPr txBox="1">
              <a:spLocks noChangeArrowheads="1"/>
            </p:cNvSpPr>
            <p:nvPr/>
          </p:nvSpPr>
          <p:spPr>
            <a:xfrm>
              <a:off x="6668816" y="3216372"/>
              <a:ext cx="398159" cy="3274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+mj-lt"/>
                  <a:ea typeface="HY엽서L"/>
                </a:rPr>
                <a:t>no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>
            <a:xfrm>
              <a:off x="5446551" y="3757302"/>
              <a:ext cx="448138" cy="3270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+mj-lt"/>
                  <a:ea typeface="HY엽서L"/>
                </a:rPr>
                <a:t>yes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>
            <a:xfrm>
              <a:off x="5238622" y="5851378"/>
              <a:ext cx="1301590" cy="46535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+mj-lt"/>
                  <a:ea typeface="HY엽서L"/>
                </a:rPr>
                <a:t>i++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cxnSp>
          <p:nvCxnSpPr>
            <p:cNvPr id="18" name="AutoShape 19"/>
            <p:cNvCxnSpPr>
              <a:cxnSpLocks noChangeShapeType="1"/>
              <a:stCxn id="17" idx="2"/>
              <a:endCxn id="6" idx="0"/>
            </p:cNvCxnSpPr>
            <p:nvPr/>
          </p:nvCxnSpPr>
          <p:spPr>
            <a:xfrm>
              <a:off x="5877354" y="5500437"/>
              <a:ext cx="11488" cy="3509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19" name="Text Box 20"/>
            <p:cNvSpPr txBox="1">
              <a:spLocks noChangeArrowheads="1"/>
            </p:cNvSpPr>
            <p:nvPr/>
          </p:nvSpPr>
          <p:spPr>
            <a:xfrm>
              <a:off x="4977843" y="4504175"/>
              <a:ext cx="400588" cy="3269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+mj-lt"/>
                  <a:ea typeface="HY엽서L"/>
                </a:rPr>
                <a:t>no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cxnSp>
          <p:nvCxnSpPr>
            <p:cNvPr id="20" name="AutoShape 21"/>
            <p:cNvCxnSpPr>
              <a:cxnSpLocks noChangeShapeType="1"/>
              <a:stCxn id="17" idx="2"/>
              <a:endCxn id="6" idx="0"/>
            </p:cNvCxnSpPr>
            <p:nvPr/>
          </p:nvCxnSpPr>
          <p:spPr>
            <a:xfrm rot="16200000" flipV="1">
              <a:off x="4309582" y="4737467"/>
              <a:ext cx="3148182" cy="10339"/>
            </a:xfrm>
            <a:prstGeom prst="bentConnector5">
              <a:avLst>
                <a:gd name="adj1" fmla="val -5880"/>
                <a:gd name="adj2" fmla="val 11288894"/>
                <a:gd name="adj3" fmla="val 105880"/>
              </a:avLst>
            </a:prstGeom>
            <a:noFill/>
            <a:ln w="9525">
              <a:solidFill>
                <a:schemeClr val="tx1"/>
              </a:solidFill>
              <a:miter/>
              <a:tailEnd type="triangle" w="med" len="med"/>
            </a:ln>
          </p:spPr>
        </p:cxnSp>
        <p:sp>
          <p:nvSpPr>
            <p:cNvPr id="21" name="Text Box 22"/>
            <p:cNvSpPr txBox="1">
              <a:spLocks noChangeArrowheads="1"/>
            </p:cNvSpPr>
            <p:nvPr/>
          </p:nvSpPr>
          <p:spPr>
            <a:xfrm>
              <a:off x="5916410" y="4735564"/>
              <a:ext cx="445004" cy="323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400">
                  <a:latin typeface="+mj-lt"/>
                  <a:ea typeface="HY엽서L"/>
                </a:rPr>
                <a:t>yes</a:t>
              </a:r>
              <a:endParaRPr lang="en-US" altLang="ko-KR" sz="1400">
                <a:latin typeface="+mj-lt"/>
                <a:ea typeface="HY엽서L"/>
              </a:endParaRPr>
            </a:p>
          </p:txBody>
        </p:sp>
        <p:sp>
          <p:nvSpPr>
            <p:cNvPr id="22" name="순서도: 수행의 시작/종료 2"/>
            <p:cNvSpPr/>
            <p:nvPr/>
          </p:nvSpPr>
          <p:spPr>
            <a:xfrm>
              <a:off x="5188787" y="1387412"/>
              <a:ext cx="1373391" cy="301752"/>
            </a:xfrm>
            <a:prstGeom prst="flowChartTerminator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ArrayMax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4"/>
            <p:cNvCxnSpPr>
              <a:stCxn id="22" idx="2"/>
              <a:endCxn id="5" idx="0"/>
            </p:cNvCxnSpPr>
            <p:nvPr/>
          </p:nvCxnSpPr>
          <p:spPr>
            <a:xfrm>
              <a:off x="5875483" y="1689164"/>
              <a:ext cx="3021" cy="2555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수행의 시작/종료 26"/>
            <p:cNvSpPr/>
            <p:nvPr/>
          </p:nvSpPr>
          <p:spPr>
            <a:xfrm>
              <a:off x="6773704" y="4931752"/>
              <a:ext cx="1373391" cy="301752"/>
            </a:xfrm>
            <a:prstGeom prst="flowChartTerminator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return tmp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알고리즘 기술에 가장 많이 사용</a:t>
            </a:r>
            <a:endParaRPr lang="ko-KR" altLang="en-US"/>
          </a:p>
          <a:p>
            <a:pPr>
              <a:defRPr/>
            </a:pPr>
            <a:r>
              <a:rPr lang="ko-KR" altLang="en-US"/>
              <a:t>프로그램을 구현할 때의 여러 가지 문제들을 감출 수 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알고리즘의 핵심적인 내용에만 집중할 수 있다 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유사코드로 표현된 알고리즘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2648" y="3410998"/>
            <a:ext cx="9949315" cy="2394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알고리즘의 가장 정확한 기술이 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실제 구현 시 많은 구체적인 사항들이 요구됨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알고리즘의 핵심적인 내용에 대한 이해를 방해할 수 있다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C로 표현된 알고리즘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7608168" y="2241549"/>
            <a:ext cx="4464496" cy="326199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#</a:t>
            </a:r>
            <a:r>
              <a:rPr lang="en-US" altLang="ko-KR" sz="1600">
                <a:solidFill>
                  <a:srgbClr val="0000ff"/>
                </a:solidFill>
                <a:latin typeface="Trebuchet MS"/>
                <a:ea typeface="MS UI Gothic"/>
              </a:rPr>
              <a:t>define</a:t>
            </a:r>
            <a:r>
              <a:rPr lang="en-US" altLang="ko-KR" sz="1600">
                <a:latin typeface="Trebuchet MS"/>
                <a:ea typeface="MS UI Gothic"/>
              </a:rPr>
              <a:t> MAX_ELEMENTS 100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solidFill>
                  <a:srgbClr val="0000ff"/>
                </a:solidFill>
                <a:latin typeface="Trebuchet MS"/>
                <a:ea typeface="MS UI Gothic"/>
              </a:rPr>
              <a:t>int</a:t>
            </a:r>
            <a:r>
              <a:rPr lang="en-US" altLang="ko-KR" sz="1600">
                <a:latin typeface="Trebuchet MS"/>
                <a:ea typeface="MS UI Gothic"/>
              </a:rPr>
              <a:t> score[MAX_ELEMENTS];		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solidFill>
                  <a:srgbClr val="0000ff"/>
                </a:solidFill>
                <a:latin typeface="Trebuchet MS"/>
                <a:ea typeface="MS UI Gothic"/>
              </a:rPr>
              <a:t>int</a:t>
            </a:r>
            <a:r>
              <a:rPr lang="en-US" altLang="ko-KR" sz="1600">
                <a:latin typeface="Trebuchet MS"/>
                <a:ea typeface="MS UI Gothic"/>
              </a:rPr>
              <a:t> find_max_score(</a:t>
            </a:r>
            <a:r>
              <a:rPr lang="en-US" altLang="ko-KR" sz="1600">
                <a:solidFill>
                  <a:srgbClr val="0000ff"/>
                </a:solidFill>
                <a:latin typeface="Trebuchet MS"/>
                <a:ea typeface="MS UI Gothic"/>
              </a:rPr>
              <a:t>int</a:t>
            </a:r>
            <a:r>
              <a:rPr lang="en-US" altLang="ko-KR" sz="1600">
                <a:latin typeface="Trebuchet MS"/>
                <a:ea typeface="MS UI Gothic"/>
              </a:rPr>
              <a:t> n)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{  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/>
                <a:ea typeface="MS UI Gothic"/>
              </a:rPr>
              <a:t>int</a:t>
            </a:r>
            <a:r>
              <a:rPr lang="en-US" altLang="ko-KR" sz="1600">
                <a:latin typeface="Trebuchet MS"/>
                <a:ea typeface="MS UI Gothic"/>
              </a:rPr>
              <a:t> i, tmp;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	tmp=score[0];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/>
                <a:ea typeface="MS UI Gothic"/>
              </a:rPr>
              <a:t>for</a:t>
            </a:r>
            <a:r>
              <a:rPr lang="en-US" altLang="ko-KR" sz="1600">
                <a:latin typeface="Trebuchet MS"/>
                <a:ea typeface="MS UI Gothic"/>
              </a:rPr>
              <a:t>(i=1;i&lt;n;i++){ 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/>
                <a:ea typeface="MS UI Gothic"/>
              </a:rPr>
              <a:t>if</a:t>
            </a:r>
            <a:r>
              <a:rPr lang="en-US" altLang="ko-KR" sz="1600">
                <a:latin typeface="Trebuchet MS"/>
                <a:ea typeface="MS UI Gothic"/>
              </a:rPr>
              <a:t>( score[i] &gt; tmp ){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			tmp = score[i];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		}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	}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/>
                <a:ea typeface="MS UI Gothic"/>
              </a:rPr>
              <a:t>return</a:t>
            </a:r>
            <a:r>
              <a:rPr lang="en-US" altLang="ko-KR" sz="1600">
                <a:latin typeface="Trebuchet MS"/>
                <a:ea typeface="MS UI Gothic"/>
              </a:rPr>
              <a:t> tmp;</a:t>
            </a:r>
            <a:endParaRPr lang="en-US" altLang="ko-KR" sz="1600">
              <a:latin typeface="Trebuchet MS"/>
              <a:ea typeface="MS UI Gothic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MS UI Gothic"/>
              </a:rPr>
              <a:t>}</a:t>
            </a:r>
            <a:endParaRPr lang="en-US" altLang="ko-KR" sz="1600">
              <a:latin typeface="Trebuchet MS"/>
              <a:ea typeface="MS UI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자료형</a:t>
            </a:r>
            <a:r>
              <a:rPr lang="en-US" altLang="ko-KR"/>
              <a:t>(data type):</a:t>
            </a:r>
            <a:r>
              <a:rPr lang="ko-KR" altLang="en-US"/>
              <a:t> “데이터의 종류”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정수</a:t>
            </a:r>
            <a:r>
              <a:rPr lang="en-US" altLang="ko-KR"/>
              <a:t>, </a:t>
            </a:r>
            <a:r>
              <a:rPr lang="ko-KR" altLang="en-US"/>
              <a:t>실수</a:t>
            </a:r>
            <a:r>
              <a:rPr lang="en-US" altLang="ko-KR"/>
              <a:t>, </a:t>
            </a:r>
            <a:r>
              <a:rPr lang="ko-KR" altLang="en-US"/>
              <a:t>문자열 등이 기초적인 자료형의 예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자료형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7648" y="2779735"/>
            <a:ext cx="6308676" cy="3319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자료형(data type)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데이터의 집합과 연산의 집합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자료형</a:t>
            </a:r>
            <a:endParaRPr lang="ko-KR" altLang="en-US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176" y="3429000"/>
            <a:ext cx="9956359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추상 데이터 타입</a:t>
            </a:r>
            <a:r>
              <a:rPr lang="en-US" altLang="ko-KR"/>
              <a:t>(ADT: Abstract Data Type)     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데이터 타입을 추상적</a:t>
            </a:r>
            <a:r>
              <a:rPr lang="en-US" altLang="ko-KR"/>
              <a:t>(</a:t>
            </a:r>
            <a:r>
              <a:rPr lang="ko-KR" altLang="en-US"/>
              <a:t>수학적</a:t>
            </a:r>
            <a:r>
              <a:rPr lang="en-US" altLang="ko-KR"/>
              <a:t>)</a:t>
            </a:r>
            <a:r>
              <a:rPr lang="ko-KR" altLang="en-US"/>
              <a:t>으로 정의한 것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데이터나 연산이 </a:t>
            </a:r>
            <a:r>
              <a:rPr lang="ko-KR" altLang="en-US" b="1">
                <a:solidFill>
                  <a:schemeClr val="tx1"/>
                </a:solidFill>
              </a:rPr>
              <a:t>무엇</a:t>
            </a:r>
            <a:r>
              <a:rPr lang="en-US" altLang="ko-KR" b="1">
                <a:solidFill>
                  <a:schemeClr val="tx1"/>
                </a:solidFill>
              </a:rPr>
              <a:t>(what)</a:t>
            </a:r>
            <a:r>
              <a:rPr lang="ko-KR" altLang="en-US"/>
              <a:t>인가는 정의되지만 데이터나 연산을 </a:t>
            </a:r>
            <a:br>
              <a:rPr lang="ko-KR" altLang="en-US"/>
            </a:br>
            <a:r>
              <a:rPr lang="ko-KR" altLang="en-US" b="1">
                <a:solidFill>
                  <a:schemeClr val="tx1"/>
                </a:solidFill>
              </a:rPr>
              <a:t>어떻게</a:t>
            </a:r>
            <a:r>
              <a:rPr lang="en-US" altLang="ko-KR" b="1">
                <a:solidFill>
                  <a:schemeClr val="tx1"/>
                </a:solidFill>
              </a:rPr>
              <a:t>(how)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/>
              <a:t>컴퓨터 상에서 구현할 것인지는 정의되지 않는다</a:t>
            </a:r>
            <a:endParaRPr lang="ko-KR" altLang="en-US"/>
          </a:p>
          <a:p>
            <a:pPr eaLnBrk="1" hangingPunct="1">
              <a:buFont typeface="Wingdings"/>
              <a:buNone/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추상 데이터 타입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추상화</a:t>
            </a:r>
            <a:r>
              <a:rPr lang="en-US" altLang="ko-KR"/>
              <a:t>(abstraction)-&gt;</a:t>
            </a:r>
            <a:r>
              <a:rPr lang="ko-KR" altLang="en-US"/>
              <a:t> 정보은닉기법</a:t>
            </a:r>
            <a:r>
              <a:rPr lang="en-US" altLang="ko-KR"/>
              <a:t>(information hiding)-&gt; </a:t>
            </a:r>
            <a:r>
              <a:rPr lang="ko-KR" altLang="en-US"/>
              <a:t>추상 자료형</a:t>
            </a:r>
            <a:r>
              <a:rPr lang="en-US" altLang="ko-KR"/>
              <a:t>(ADT)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추상화란 사용자에게 중요한 정보는 강조되고 반면 중요하지 않은 구현 세부 사항은 제거하는 것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추상데이터타입의 유래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624" y="3225130"/>
            <a:ext cx="6257925" cy="272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</a:rPr>
              <a:t>객체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추상 데이터 타입에 속하는 객체가 정의된다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</a:rPr>
              <a:t>연산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이들 객체들 사이의 연산이 정의된다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이 연산은 추상 데이터 타입과 외부를 연결하는 인터페이스의 역할을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추상 데이터 타입의 정의</a:t>
            </a:r>
            <a:endParaRPr lang="ko-KR" altLang="en-US"/>
          </a:p>
        </p:txBody>
      </p:sp>
      <p:grpSp>
        <p:nvGrpSpPr>
          <p:cNvPr id="5" name="그룹 1"/>
          <p:cNvGrpSpPr/>
          <p:nvPr/>
        </p:nvGrpSpPr>
        <p:grpSpPr>
          <a:xfrm rot="0">
            <a:off x="3373134" y="3429000"/>
            <a:ext cx="5445732" cy="2522465"/>
            <a:chOff x="1106488" y="3213100"/>
            <a:chExt cx="6675437" cy="3305097"/>
          </a:xfrm>
        </p:grpSpPr>
        <p:sp>
          <p:nvSpPr>
            <p:cNvPr id="6" name="AutoShape 22"/>
            <p:cNvSpPr>
              <a:spLocks noChangeArrowheads="1"/>
            </p:cNvSpPr>
            <p:nvPr/>
          </p:nvSpPr>
          <p:spPr>
            <a:xfrm>
              <a:off x="2951163" y="3249613"/>
              <a:ext cx="2700337" cy="2700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>
            <a:xfrm>
              <a:off x="3851275" y="3803649"/>
              <a:ext cx="379039" cy="4805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>
                  <a:latin typeface="Trebuchet MS"/>
                  <a:ea typeface="굴림"/>
                </a:rPr>
                <a:t>2</a:t>
              </a:r>
              <a:endParaRPr lang="en-US" altLang="ko-KR">
                <a:latin typeface="Trebuchet MS"/>
                <a:ea typeface="굴림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>
            <a:xfrm>
              <a:off x="4571999" y="3983038"/>
              <a:ext cx="382216" cy="4759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>
                  <a:latin typeface="Trebuchet MS"/>
                  <a:ea typeface="굴림"/>
                </a:rPr>
                <a:t>3</a:t>
              </a:r>
              <a:endParaRPr lang="en-US" altLang="ko-KR">
                <a:latin typeface="Trebuchet MS"/>
                <a:ea typeface="굴림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>
            <a:xfrm>
              <a:off x="3671887" y="4522789"/>
              <a:ext cx="383287" cy="4728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>
                  <a:latin typeface="Trebuchet MS"/>
                  <a:ea typeface="굴림"/>
                </a:rPr>
                <a:t>9</a:t>
              </a:r>
              <a:endParaRPr lang="en-US" altLang="ko-KR">
                <a:latin typeface="Trebuchet MS"/>
                <a:ea typeface="굴림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>
            <a:xfrm>
              <a:off x="4413249" y="4703764"/>
              <a:ext cx="377504" cy="4790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>
                  <a:latin typeface="Trebuchet MS"/>
                  <a:ea typeface="굴림"/>
                </a:rPr>
                <a:t>7</a:t>
              </a:r>
              <a:endParaRPr lang="en-US" altLang="ko-KR">
                <a:latin typeface="Trebuchet MS"/>
                <a:ea typeface="굴림"/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>
            <a:xfrm rot="20168590">
              <a:off x="5292725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>
            <a:xfrm rot="1668158">
              <a:off x="5246688" y="4914900"/>
              <a:ext cx="179387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>
            <a:xfrm rot="1668158">
              <a:off x="3041650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>
            <a:xfrm rot="20056110">
              <a:off x="3086100" y="49149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>
            <a:xfrm flipH="1">
              <a:off x="5508625" y="34290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>
            <a:xfrm flipV="1">
              <a:off x="5381625" y="32131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>
            <a:xfrm>
              <a:off x="3941762" y="5287963"/>
              <a:ext cx="381957" cy="4814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>
                  <a:latin typeface="Trebuchet MS"/>
                  <a:ea typeface="굴림"/>
                </a:rPr>
                <a:t>8</a:t>
              </a:r>
              <a:endParaRPr lang="en-US" altLang="ko-KR">
                <a:latin typeface="Trebuchet MS"/>
                <a:ea typeface="굴림"/>
              </a:endParaRPr>
            </a:p>
          </p:txBody>
        </p:sp>
        <p:sp>
          <p:nvSpPr>
            <p:cNvPr id="18" name="AutoShape 32"/>
            <p:cNvSpPr/>
            <p:nvPr/>
          </p:nvSpPr>
          <p:spPr>
            <a:xfrm>
              <a:off x="6867525" y="4778375"/>
              <a:ext cx="914400" cy="384175"/>
            </a:xfrm>
            <a:prstGeom prst="borderCallout2">
              <a:avLst>
                <a:gd name="adj1" fmla="val 29750"/>
                <a:gd name="adj2" fmla="val -8333"/>
                <a:gd name="adj3" fmla="val 29750"/>
                <a:gd name="adj4" fmla="val -63023"/>
                <a:gd name="adj5" fmla="val -137602"/>
                <a:gd name="adj6" fmla="val -119792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ko-KR" altLang="en-US">
                  <a:latin typeface="굴림"/>
                  <a:ea typeface="굴림"/>
                </a:rPr>
                <a:t>연산</a:t>
              </a:r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19" name="AutoShape 33"/>
            <p:cNvSpPr/>
            <p:nvPr/>
          </p:nvSpPr>
          <p:spPr>
            <a:xfrm>
              <a:off x="1106488" y="4508500"/>
              <a:ext cx="914400" cy="384175"/>
            </a:xfrm>
            <a:prstGeom prst="borderCallout2">
              <a:avLst>
                <a:gd name="adj1" fmla="val 29750"/>
                <a:gd name="adj2" fmla="val 108333"/>
                <a:gd name="adj3" fmla="val 29750"/>
                <a:gd name="adj4" fmla="val 188194"/>
                <a:gd name="adj5" fmla="val 50829"/>
                <a:gd name="adj6" fmla="val 270833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ko-KR" altLang="en-US">
                  <a:latin typeface="굴림"/>
                  <a:ea typeface="굴림"/>
                </a:rPr>
                <a:t>객체</a:t>
              </a:r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>
            <a:xfrm>
              <a:off x="3267073" y="6038851"/>
              <a:ext cx="2376017" cy="47934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ko-KR" altLang="en-US">
                  <a:latin typeface="굴림"/>
                  <a:ea typeface="굴림"/>
                </a:rPr>
                <a:t>추상 데이터 타입</a:t>
              </a:r>
              <a:endParaRPr lang="ko-KR" altLang="en-US">
                <a:latin typeface="굴림"/>
                <a:ea typeface="굴림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추상 데이터 타입의 예</a:t>
            </a:r>
            <a:r>
              <a:rPr lang="en-US" altLang="ko-KR"/>
              <a:t>: </a:t>
            </a:r>
            <a:r>
              <a:rPr lang="ko-KR" altLang="en-US"/>
              <a:t>자연수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1559496" y="1556792"/>
            <a:ext cx="8064478" cy="4456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Nat_No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ko-KR" altLang="en-US" sz="1600">
                <a:latin typeface="+mn-lt"/>
                <a:ea typeface="굴림"/>
              </a:rPr>
              <a:t>객체</a:t>
            </a:r>
            <a:r>
              <a:rPr lang="en-US" altLang="ko-KR" sz="1600">
                <a:latin typeface="+mn-lt"/>
                <a:ea typeface="굴림"/>
              </a:rPr>
              <a:t>: 0</a:t>
            </a:r>
            <a:r>
              <a:rPr lang="ko-KR" altLang="en-US" sz="1600">
                <a:latin typeface="+mn-lt"/>
                <a:ea typeface="굴림"/>
              </a:rPr>
              <a:t>에서 시작하여 </a:t>
            </a:r>
            <a:r>
              <a:rPr lang="en-US" altLang="ko-KR" sz="1600">
                <a:latin typeface="+mn-lt"/>
                <a:ea typeface="굴림"/>
              </a:rPr>
              <a:t>INT_MAX</a:t>
            </a:r>
            <a:r>
              <a:rPr lang="ko-KR" altLang="en-US" sz="1600">
                <a:latin typeface="+mn-lt"/>
                <a:ea typeface="굴림"/>
              </a:rPr>
              <a:t>까지의 순서화된 정수의 부분범위</a:t>
            </a:r>
            <a:endParaRPr lang="ko-KR" altLang="en-US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ko-KR" altLang="en-US" sz="1600">
                <a:latin typeface="+mn-lt"/>
                <a:ea typeface="굴림"/>
              </a:rPr>
              <a:t>함수</a:t>
            </a:r>
            <a:r>
              <a:rPr lang="en-US" altLang="ko-KR" sz="1600">
                <a:latin typeface="+mn-lt"/>
                <a:ea typeface="굴림"/>
              </a:rPr>
              <a:t>: 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Nat_Number zero()       ::= 0 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Nat_Number successor(x) ::= if( x==INT_MAX ) return x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		    		     else return x+1  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Boolean is_zero(x)       ::= if (x) return FALSE 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                			else return TRUE 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Boolean equal(x,y)      ::= if( x==y ) return TRUE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			      	     else return FALSE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Nat_Number add(x,y)     ::= if( (x+y) &lt;= INT_MAX ) 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					return x+y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                            else return INT_MAX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Nat_Number sub(x,y)     ::= if ( x&lt;y ) return 0 </a:t>
            </a:r>
            <a:endParaRPr lang="en-US" altLang="ko-KR" sz="1600">
              <a:latin typeface="+mn-lt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                		     else return x-y;</a:t>
            </a:r>
            <a:endParaRPr lang="en-US" altLang="ko-KR" sz="1600">
              <a:latin typeface="+mn-lt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추상 데이터 타입과 </a:t>
            </a:r>
            <a:r>
              <a:rPr lang="en-US" altLang="ko-KR"/>
              <a:t>TV </a:t>
            </a:r>
            <a:endParaRPr lang="en-US" altLang="ko-KR"/>
          </a:p>
        </p:txBody>
      </p:sp>
      <p:sp>
        <p:nvSpPr>
          <p:cNvPr id="9" name="Text Box 107"/>
          <p:cNvSpPr txBox="1">
            <a:spLocks noChangeArrowheads="1"/>
          </p:cNvSpPr>
          <p:nvPr/>
        </p:nvSpPr>
        <p:spPr>
          <a:xfrm>
            <a:off x="6096000" y="4217405"/>
            <a:ext cx="5256584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/>
          </a:ln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1600">
                <a:latin typeface="굴림"/>
                <a:ea typeface="굴림"/>
              </a:rPr>
              <a:t> ▪</a:t>
            </a:r>
            <a:r>
              <a:rPr lang="ko-KR" altLang="en-US" sz="1600">
                <a:latin typeface="굴림"/>
                <a:ea typeface="굴림"/>
              </a:rPr>
              <a:t>사용자들은 </a:t>
            </a:r>
            <a:r>
              <a:rPr lang="en-US" altLang="ko-KR" sz="1600">
                <a:latin typeface="굴림"/>
                <a:ea typeface="굴림"/>
              </a:rPr>
              <a:t>ADT</a:t>
            </a:r>
            <a:r>
              <a:rPr lang="ko-KR" altLang="en-US" sz="1600">
                <a:latin typeface="굴림"/>
                <a:ea typeface="굴림"/>
              </a:rPr>
              <a:t>가 제공하는 연산만을 사용할 수 있다</a:t>
            </a:r>
            <a:r>
              <a:rPr lang="en-US" altLang="ko-KR" sz="1600">
                <a:latin typeface="굴림"/>
                <a:ea typeface="굴림"/>
              </a:rPr>
              <a:t>.</a:t>
            </a:r>
            <a:endParaRPr lang="en-US" altLang="ko-KR" sz="1600">
              <a:latin typeface="굴림"/>
              <a:ea typeface="굴림"/>
            </a:endParaRPr>
          </a:p>
          <a:p>
            <a:pPr eaLnBrk="1" hangingPunct="1">
              <a:defRPr/>
            </a:pPr>
            <a:endParaRPr lang="en-US" altLang="ko-KR" sz="1600">
              <a:latin typeface="굴림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굴림"/>
                <a:ea typeface="굴림"/>
              </a:rPr>
              <a:t>▪</a:t>
            </a:r>
            <a:r>
              <a:rPr lang="ko-KR" altLang="en-US" sz="1600">
                <a:latin typeface="굴림"/>
                <a:ea typeface="굴림"/>
              </a:rPr>
              <a:t>사용자들은 </a:t>
            </a:r>
            <a:r>
              <a:rPr lang="en-US" altLang="ko-KR" sz="1600">
                <a:latin typeface="굴림"/>
                <a:ea typeface="굴림"/>
              </a:rPr>
              <a:t>ADT </a:t>
            </a:r>
            <a:r>
              <a:rPr lang="ko-KR" altLang="en-US" sz="1600">
                <a:latin typeface="굴림"/>
                <a:ea typeface="굴림"/>
              </a:rPr>
              <a:t>내부의 데이터를 접근할 수 없다</a:t>
            </a:r>
            <a:r>
              <a:rPr lang="en-US" altLang="ko-KR" sz="1600">
                <a:latin typeface="굴림"/>
                <a:ea typeface="굴림"/>
              </a:rPr>
              <a:t>. </a:t>
            </a:r>
            <a:endParaRPr lang="en-US" altLang="ko-KR" sz="1600">
              <a:latin typeface="굴림"/>
              <a:ea typeface="굴림"/>
            </a:endParaRPr>
          </a:p>
          <a:p>
            <a:pPr eaLnBrk="1" hangingPunct="1">
              <a:defRPr/>
            </a:pPr>
            <a:endParaRPr lang="en-US" altLang="ko-KR" sz="1600">
              <a:latin typeface="굴림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굴림"/>
                <a:ea typeface="굴림"/>
              </a:rPr>
              <a:t> ▪</a:t>
            </a:r>
            <a:r>
              <a:rPr lang="ko-KR" altLang="en-US" sz="1600">
                <a:latin typeface="굴림"/>
                <a:ea typeface="굴림"/>
              </a:rPr>
              <a:t>사용자들은 </a:t>
            </a:r>
            <a:r>
              <a:rPr lang="en-US" altLang="ko-KR" sz="1600">
                <a:latin typeface="굴림"/>
                <a:ea typeface="굴림"/>
              </a:rPr>
              <a:t>ADT</a:t>
            </a:r>
            <a:r>
              <a:rPr lang="ko-KR" altLang="en-US" sz="1600">
                <a:latin typeface="굴림"/>
                <a:ea typeface="굴림"/>
              </a:rPr>
              <a:t>가 어떻게 구현되는지 모르더라도 </a:t>
            </a:r>
            <a:r>
              <a:rPr lang="en-US" altLang="ko-KR" sz="1600">
                <a:latin typeface="굴림"/>
                <a:ea typeface="굴림"/>
              </a:rPr>
              <a:t>ADT</a:t>
            </a:r>
            <a:r>
              <a:rPr lang="ko-KR" altLang="en-US" sz="1600">
                <a:latin typeface="굴림"/>
                <a:ea typeface="굴림"/>
              </a:rPr>
              <a:t>를 사용할 수 있다</a:t>
            </a:r>
            <a:r>
              <a:rPr lang="en-US" altLang="ko-KR" sz="1600">
                <a:latin typeface="굴림"/>
                <a:ea typeface="굴림"/>
              </a:rPr>
              <a:t>.</a:t>
            </a:r>
            <a:endParaRPr lang="en-US" altLang="ko-KR" sz="1600">
              <a:latin typeface="굴림"/>
              <a:ea typeface="굴림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>
          <a:xfrm>
            <a:off x="675283" y="4217405"/>
            <a:ext cx="5060677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/>
          </a:ln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1600">
                <a:latin typeface="굴림"/>
                <a:ea typeface="굴림"/>
              </a:rPr>
              <a:t>▪</a:t>
            </a:r>
            <a:r>
              <a:rPr lang="en-US" altLang="ko-KR" sz="1600">
                <a:latin typeface="굴림"/>
                <a:ea typeface="굴림"/>
              </a:rPr>
              <a:t>TV</a:t>
            </a:r>
            <a:r>
              <a:rPr lang="ko-KR" altLang="en-US" sz="1600">
                <a:latin typeface="굴림"/>
                <a:ea typeface="굴림"/>
              </a:rPr>
              <a:t>의 인터페이스가 제공하는 특정한 작업만을 할 수 있다</a:t>
            </a:r>
            <a:r>
              <a:rPr lang="en-US" altLang="ko-KR" sz="1600">
                <a:latin typeface="굴림"/>
                <a:ea typeface="굴림"/>
              </a:rPr>
              <a:t>.</a:t>
            </a:r>
            <a:endParaRPr lang="en-US" altLang="ko-KR" sz="1600">
              <a:latin typeface="굴림"/>
              <a:ea typeface="굴림"/>
            </a:endParaRPr>
          </a:p>
          <a:p>
            <a:pPr eaLnBrk="1" hangingPunct="1">
              <a:defRPr/>
            </a:pPr>
            <a:endParaRPr lang="en-US" altLang="ko-KR" sz="1600">
              <a:latin typeface="굴림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굴림"/>
                <a:ea typeface="굴림"/>
              </a:rPr>
              <a:t>▪</a:t>
            </a:r>
            <a:r>
              <a:rPr lang="ko-KR" altLang="en-US" sz="1600">
                <a:latin typeface="굴림"/>
                <a:ea typeface="굴림"/>
              </a:rPr>
              <a:t>사용자는 </a:t>
            </a:r>
            <a:r>
              <a:rPr lang="en-US" altLang="ko-KR" sz="1600">
                <a:latin typeface="굴림"/>
                <a:ea typeface="굴림"/>
              </a:rPr>
              <a:t>TV</a:t>
            </a:r>
            <a:r>
              <a:rPr lang="ko-KR" altLang="en-US" sz="1600">
                <a:latin typeface="굴림"/>
                <a:ea typeface="굴림"/>
              </a:rPr>
              <a:t>의 내부를 볼 수 없다</a:t>
            </a:r>
            <a:r>
              <a:rPr lang="en-US" altLang="ko-KR" sz="1600">
                <a:latin typeface="굴림"/>
                <a:ea typeface="굴림"/>
              </a:rPr>
              <a:t>. </a:t>
            </a:r>
            <a:endParaRPr lang="en-US" altLang="ko-KR" sz="1600">
              <a:latin typeface="굴림"/>
              <a:ea typeface="굴림"/>
            </a:endParaRPr>
          </a:p>
          <a:p>
            <a:pPr eaLnBrk="1" hangingPunct="1">
              <a:defRPr/>
            </a:pPr>
            <a:endParaRPr lang="en-US" altLang="ko-KR" sz="1600">
              <a:latin typeface="굴림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굴림"/>
                <a:ea typeface="굴림"/>
              </a:rPr>
              <a:t>▪TV</a:t>
            </a:r>
            <a:r>
              <a:rPr lang="ko-KR" altLang="en-US" sz="1600">
                <a:latin typeface="굴림"/>
                <a:ea typeface="굴림"/>
              </a:rPr>
              <a:t>의 내부에서 무엇이 일어나고 있는지를 몰라도 이용할 수 있다</a:t>
            </a:r>
            <a:r>
              <a:rPr lang="en-US" altLang="ko-KR" sz="1600">
                <a:latin typeface="굴림"/>
                <a:ea typeface="굴림"/>
              </a:rPr>
              <a:t>. </a:t>
            </a:r>
            <a:endParaRPr lang="en-US" altLang="ko-KR" sz="1600">
              <a:latin typeface="굴림"/>
              <a:ea typeface="굴림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2487" y="1763815"/>
            <a:ext cx="3911692" cy="2013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일상생활에서의 사물의 조직화</a:t>
            </a:r>
            <a:endParaRPr lang="ko-KR" altLang="en-US"/>
          </a:p>
        </p:txBody>
      </p:sp>
      <p:pic>
        <p:nvPicPr>
          <p:cNvPr id="5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8567" y="2526640"/>
            <a:ext cx="9819961" cy="2486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 eaLnBrk="1" hangingPunct="1">
              <a:defRPr/>
            </a:pPr>
            <a:r>
              <a:rPr lang="ko-KR" altLang="en-US"/>
              <a:t>수행 시간 측정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두개의 알고리즘의 실제 수행 시간을 측정하는 것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실제로 구현하는 것이 필요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동일한 하드웨어를 사용하여야 함</a:t>
            </a:r>
            <a:endParaRPr lang="ko-KR" altLang="en-US"/>
          </a:p>
          <a:p>
            <a:pPr marL="457200" lvl="1" indent="0" eaLnBrk="1" hangingPunct="1">
              <a:buNone/>
              <a:defRPr/>
            </a:pPr>
            <a:endParaRPr lang="ko-KR" altLang="en-US"/>
          </a:p>
          <a:p>
            <a:pPr lvl="0" eaLnBrk="1" hangingPunct="1">
              <a:defRPr/>
            </a:pPr>
            <a:r>
              <a:rPr lang="ko-KR" altLang="en-US"/>
              <a:t>알고리즘의 복잡도 분석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직접 구현하지 않고서도 수행 시간을 분석하는 것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알고리즘이 수행하는 연산의 횟수를 측정하여 비교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일반적으로 연산의 횟수는 </a:t>
            </a:r>
            <a:r>
              <a:rPr lang="en-US" altLang="ko-KR"/>
              <a:t>n</a:t>
            </a:r>
            <a:r>
              <a:rPr lang="ko-KR" altLang="en-US"/>
              <a:t>의 함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알고리즘의 성능 분석 기법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왜 프로그램의 효율성이 중요한가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6779" y="2924944"/>
            <a:ext cx="9198442" cy="144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알고리즘을 프로그래밍 언어로 작성하여 실제 컴퓨터상에서 실행시킨 다음</a:t>
            </a:r>
            <a:r>
              <a:rPr lang="en-US" altLang="ko-KR"/>
              <a:t>, </a:t>
            </a:r>
            <a:r>
              <a:rPr lang="ko-KR" altLang="en-US"/>
              <a:t>그 수행시간을 측정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수행시간 측정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2357" y="2924944"/>
            <a:ext cx="5327898" cy="2726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수행시간 측정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7016" y="2924944"/>
            <a:ext cx="8153400" cy="2271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수행시간 측정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1919954" y="1303584"/>
            <a:ext cx="8064478" cy="50057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808080"/>
                </a:solidFill>
                <a:latin typeface="Trebuchet MS"/>
                <a:ea typeface="휴먼명조"/>
              </a:rPr>
              <a:t>#include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휴먼명조"/>
              </a:rPr>
              <a:t>&lt;stdio.h&gt;</a:t>
            </a:r>
            <a:endParaRPr lang="en-US" altLang="ko-KR" sz="1500" kern="0">
              <a:solidFill>
                <a:srgbClr val="a31515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808080"/>
                </a:solidFill>
                <a:latin typeface="Trebuchet MS"/>
                <a:ea typeface="휴먼명조"/>
              </a:rPr>
              <a:t>#include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휴먼명조"/>
              </a:rPr>
              <a:t>&lt;stdlib.h&gt;</a:t>
            </a:r>
            <a:endParaRPr lang="en-US" altLang="ko-KR" sz="1500" kern="0">
              <a:solidFill>
                <a:srgbClr val="a31515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808080"/>
                </a:solidFill>
                <a:latin typeface="Trebuchet MS"/>
                <a:ea typeface="휴먼명조"/>
              </a:rPr>
              <a:t>#include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휴먼명조"/>
              </a:rPr>
              <a:t>&lt;time.h&gt;</a:t>
            </a:r>
            <a:endParaRPr lang="en-US" altLang="ko-KR" sz="1500" kern="0">
              <a:solidFill>
                <a:srgbClr val="a31515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main(void)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2b91af"/>
                </a:solidFill>
                <a:latin typeface="Trebuchet MS"/>
                <a:ea typeface="휴먼명조"/>
              </a:rPr>
              <a:t>clock_t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start, stop;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휴먼명조"/>
              </a:rPr>
              <a:t>double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duration;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start = clock();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500" kern="0">
                <a:solidFill>
                  <a:srgbClr val="000000"/>
                </a:solidFill>
                <a:latin typeface="Trebuchet MS"/>
                <a:ea typeface="휴먼명조"/>
              </a:rPr>
              <a:t>측정 시작</a:t>
            </a:r>
            <a:endParaRPr lang="ko-KR" altLang="en-US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i = 0; i &lt; 1000000; i++)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500" kern="0">
                <a:solidFill>
                  <a:srgbClr val="000000"/>
                </a:solidFill>
                <a:latin typeface="Trebuchet MS"/>
                <a:ea typeface="휴먼명조"/>
              </a:rPr>
              <a:t>의미 없는 반복 루프</a:t>
            </a:r>
            <a:endParaRPr lang="ko-KR" altLang="en-US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stop = clock();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500" kern="0">
                <a:solidFill>
                  <a:srgbClr val="000000"/>
                </a:solidFill>
                <a:latin typeface="Trebuchet MS"/>
                <a:ea typeface="휴먼명조"/>
              </a:rPr>
              <a:t>측정 종료</a:t>
            </a:r>
            <a:endParaRPr lang="ko-KR" altLang="en-US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duration = (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휴먼명조"/>
              </a:rPr>
              <a:t>double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)(stop - start) / </a:t>
            </a:r>
            <a:r>
              <a:rPr lang="en-US" altLang="ko-KR" sz="1500" kern="0">
                <a:solidFill>
                  <a:srgbClr val="6f008a"/>
                </a:solidFill>
                <a:latin typeface="Trebuchet MS"/>
                <a:ea typeface="휴먼명조"/>
              </a:rPr>
              <a:t>CLOCKS_PER_SEC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휴먼명조"/>
              </a:rPr>
              <a:t>"</a:t>
            </a:r>
            <a:r>
              <a:rPr lang="ko-KR" altLang="en-US" sz="1500" kern="0">
                <a:solidFill>
                  <a:srgbClr val="a31515"/>
                </a:solidFill>
                <a:latin typeface="Trebuchet MS"/>
                <a:ea typeface="휴먼명조"/>
              </a:rPr>
              <a:t>수행시간은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휴먼명조"/>
              </a:rPr>
              <a:t>%f</a:t>
            </a:r>
            <a:r>
              <a:rPr lang="ko-KR" altLang="en-US" sz="1500" kern="0">
                <a:solidFill>
                  <a:srgbClr val="a31515"/>
                </a:solidFill>
                <a:latin typeface="Trebuchet MS"/>
                <a:ea typeface="휴먼명조"/>
              </a:rPr>
              <a:t>초입니다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휴먼명조"/>
              </a:rPr>
              <a:t>.\n"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, duration);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휴먼명조"/>
              </a:rPr>
              <a:t>return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 0;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5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시간 복잡도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알고리즘을 이루고 있는 연산들이 몇 번이나 수행되는지를 숫자로 표시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복잡도 분석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576" y="3112023"/>
            <a:ext cx="7874273" cy="254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시간 복잡도</a:t>
            </a:r>
            <a:r>
              <a:rPr lang="en-US" altLang="ko-KR"/>
              <a:t>(time complexity)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공간 복잡도</a:t>
            </a:r>
            <a:r>
              <a:rPr lang="en-US" altLang="ko-KR"/>
              <a:t>(space complexity)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복잡도 분석의 종류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0450" y="3179415"/>
            <a:ext cx="499110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입력의 개수 고려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3667" y="2589634"/>
            <a:ext cx="5524666" cy="2783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양의 정수를 </a:t>
            </a:r>
            <a:r>
              <a:rPr lang="en-US" altLang="ko-KR"/>
              <a:t>n</a:t>
            </a:r>
            <a:r>
              <a:rPr lang="ko-KR" altLang="en-US"/>
              <a:t>번 더하는 문제를 생각하여 보자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복잡도 분석의 예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1535" y="3284984"/>
            <a:ext cx="8922976" cy="151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알고리즘의 비교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7528" y="3585673"/>
            <a:ext cx="8153400" cy="2204510"/>
          </a:xfrm>
          <a:prstGeom prst="rect">
            <a:avLst/>
          </a:prstGeom>
        </p:spPr>
      </p:pic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25460" y="2055503"/>
            <a:ext cx="8175467" cy="1373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일상생활과 자료구조의 비교</a:t>
            </a:r>
            <a:endParaRPr lang="ko-KR" altLang="en-US"/>
          </a:p>
        </p:txBody>
      </p:sp>
      <p:pic>
        <p:nvPicPr>
          <p:cNvPr id="5" name="내용 개체 틀 2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4218" y="2060848"/>
            <a:ext cx="9743564" cy="345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연산의 횟수를 그래프로 표현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56216" y="2053289"/>
            <a:ext cx="5879568" cy="3679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자료의 개수가 많은 경우에는 차수가 가장 큰 항이 가장 영향을 크게 미치고 다른 항들은 상대적으로 무시될 수 있다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lnSpc>
                <a:spcPct val="80000"/>
              </a:lnSpc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</a:t>
            </a:r>
            <a:r>
              <a:rPr lang="en-US" altLang="ko-KR"/>
              <a:t>(Big O)</a:t>
            </a:r>
            <a:r>
              <a:rPr lang="ko-KR" altLang="en-US"/>
              <a:t> 표기법</a:t>
            </a:r>
            <a:r>
              <a:rPr lang="en-US" altLang="ko-KR"/>
              <a:t> </a:t>
            </a:r>
            <a:endParaRPr lang="en-US" altLang="ko-KR"/>
          </a:p>
        </p:txBody>
      </p:sp>
      <p:grpSp>
        <p:nvGrpSpPr>
          <p:cNvPr id="10" name=""/>
          <p:cNvGrpSpPr/>
          <p:nvPr/>
        </p:nvGrpSpPr>
        <p:grpSpPr>
          <a:xfrm rot="0">
            <a:off x="4511824" y="3429000"/>
            <a:ext cx="2743753" cy="1528762"/>
            <a:chOff x="2321751" y="3113965"/>
            <a:chExt cx="2743753" cy="1528762"/>
          </a:xfrm>
        </p:grpSpPr>
        <p:sp>
          <p:nvSpPr>
            <p:cNvPr id="5" name="Text Box 28"/>
            <p:cNvSpPr txBox="1">
              <a:spLocks noChangeArrowheads="1"/>
            </p:cNvSpPr>
            <p:nvPr/>
          </p:nvSpPr>
          <p:spPr>
            <a:xfrm>
              <a:off x="2546775" y="3113965"/>
              <a:ext cx="1750265" cy="90368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>
                  <a:latin typeface="Trebuchet MS"/>
                  <a:ea typeface="HY엽서L"/>
                </a:rPr>
                <a:t>n=1000</a:t>
              </a:r>
              <a:r>
                <a:rPr lang="ko-KR" altLang="en-US">
                  <a:latin typeface="Trebuchet MS"/>
                  <a:ea typeface="HY엽서L"/>
                </a:rPr>
                <a:t>인 경우</a:t>
              </a:r>
              <a:endParaRPr lang="ko-KR" altLang="en-US">
                <a:latin typeface="Trebuchet MS"/>
                <a:ea typeface="HY엽서L"/>
              </a:endParaRPr>
            </a:p>
            <a:p>
              <a:pPr eaLnBrk="1" hangingPunct="1">
                <a:defRPr/>
              </a:pPr>
              <a:endParaRPr lang="ko-KR" altLang="en-US">
                <a:latin typeface="Trebuchet MS"/>
                <a:ea typeface="HY엽서L"/>
              </a:endParaRPr>
            </a:p>
            <a:p>
              <a:pPr eaLnBrk="1" hangingPunct="1">
                <a:defRPr/>
              </a:pPr>
              <a:r>
                <a:rPr lang="en-US" altLang="ko-KR">
                  <a:latin typeface="Trebuchet MS"/>
                  <a:ea typeface="HY엽서L"/>
                </a:rPr>
                <a:t>T(n)= n</a:t>
              </a:r>
              <a:r>
                <a:rPr lang="en-US" altLang="ko-KR" baseline="30000">
                  <a:latin typeface="Trebuchet MS"/>
                  <a:ea typeface="HY엽서L"/>
                </a:rPr>
                <a:t>2 </a:t>
              </a:r>
              <a:r>
                <a:rPr lang="en-US" altLang="ko-KR">
                  <a:latin typeface="Trebuchet MS"/>
                  <a:ea typeface="HY엽서L"/>
                </a:rPr>
                <a:t>+ n + 1</a:t>
              </a:r>
              <a:endParaRPr lang="en-US" altLang="ko-KR">
                <a:latin typeface="Trebuchet MS"/>
                <a:ea typeface="HY엽서L"/>
              </a:endParaRPr>
            </a:p>
          </p:txBody>
        </p:sp>
        <p:sp>
          <p:nvSpPr>
            <p:cNvPr id="6" name="Oval 29"/>
            <p:cNvSpPr>
              <a:spLocks noChangeArrowheads="1"/>
            </p:cNvSpPr>
            <p:nvPr/>
          </p:nvSpPr>
          <p:spPr>
            <a:xfrm>
              <a:off x="3175425" y="3653715"/>
              <a:ext cx="360363" cy="360362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/>
            </a:p>
          </p:txBody>
        </p:sp>
        <p:sp>
          <p:nvSpPr>
            <p:cNvPr id="7" name="Oval 30"/>
            <p:cNvSpPr>
              <a:spLocks noChangeArrowheads="1"/>
            </p:cNvSpPr>
            <p:nvPr/>
          </p:nvSpPr>
          <p:spPr>
            <a:xfrm>
              <a:off x="3626275" y="3653715"/>
              <a:ext cx="720725" cy="360362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/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>
            <a:xfrm>
              <a:off x="2321751" y="4237915"/>
              <a:ext cx="1034650" cy="404812"/>
            </a:xfrm>
            <a:prstGeom prst="wedgeRoundRectCallout">
              <a:avLst>
                <a:gd name="adj1" fmla="val 43954"/>
                <a:gd name="adj2" fmla="val -11117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ko-KR">
                  <a:solidFill>
                    <a:srgbClr val="ff3300"/>
                  </a:solidFill>
                  <a:latin typeface="Trebuchet MS"/>
                </a:rPr>
                <a:t>99.9%</a:t>
              </a:r>
              <a:endParaRPr lang="en-US" altLang="ko-KR">
                <a:solidFill>
                  <a:srgbClr val="ff3300"/>
                </a:solidFill>
                <a:latin typeface="Trebuchet MS"/>
              </a:endParaRPr>
            </a:p>
          </p:txBody>
        </p:sp>
        <p:sp>
          <p:nvSpPr>
            <p:cNvPr id="9" name="AutoShape 32"/>
            <p:cNvSpPr>
              <a:spLocks noChangeArrowheads="1"/>
            </p:cNvSpPr>
            <p:nvPr/>
          </p:nvSpPr>
          <p:spPr>
            <a:xfrm>
              <a:off x="4031088" y="4237915"/>
              <a:ext cx="1034416" cy="404812"/>
            </a:xfrm>
            <a:prstGeom prst="wedgeRoundRectCallout">
              <a:avLst>
                <a:gd name="adj1" fmla="val -46472"/>
                <a:gd name="adj2" fmla="val -10529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ko-KR">
                  <a:latin typeface="Trebuchet MS"/>
                </a:rPr>
                <a:t>0.1%</a:t>
              </a:r>
              <a:endParaRPr lang="en-US" altLang="ko-KR">
                <a:latin typeface="Trebuchet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</a:rPr>
              <a:t>빅오표기법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연산의 횟수를 대략적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점근적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으로 표기한 것</a:t>
            </a:r>
            <a:endParaRPr lang="ko-KR" alt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ko-KR" altLang="en-US">
                <a:solidFill>
                  <a:schemeClr val="tx1"/>
                </a:solidFill>
              </a:rPr>
              <a:t>두개의 함수 </a:t>
            </a:r>
            <a:r>
              <a:rPr lang="en-US" altLang="ko-KR">
                <a:solidFill>
                  <a:schemeClr val="tx1"/>
                </a:solidFill>
              </a:rPr>
              <a:t>f(n)</a:t>
            </a:r>
            <a:r>
              <a:rPr lang="ko-KR" altLang="en-US">
                <a:solidFill>
                  <a:schemeClr val="tx1"/>
                </a:solidFill>
              </a:rPr>
              <a:t>과 </a:t>
            </a:r>
            <a:r>
              <a:rPr lang="en-US" altLang="ko-KR">
                <a:solidFill>
                  <a:schemeClr val="tx1"/>
                </a:solidFill>
              </a:rPr>
              <a:t>g(n)</a:t>
            </a:r>
            <a:r>
              <a:rPr lang="ko-KR" altLang="en-US">
                <a:solidFill>
                  <a:schemeClr val="tx1"/>
                </a:solidFill>
              </a:rPr>
              <a:t>이 주어졌을 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모든 </a:t>
            </a:r>
            <a:r>
              <a:rPr lang="en-US" altLang="ko-KR">
                <a:solidFill>
                  <a:schemeClr val="tx1"/>
                </a:solidFill>
              </a:rPr>
              <a:t>n≥n</a:t>
            </a:r>
            <a:r>
              <a:rPr lang="en-US" altLang="ko-KR" baseline="-25000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에 대하여 </a:t>
            </a:r>
            <a:r>
              <a:rPr lang="en-US" altLang="ko-KR">
                <a:solidFill>
                  <a:schemeClr val="tx1"/>
                </a:solidFill>
              </a:rPr>
              <a:t>|f(n)| ≤ c|g(n)|</a:t>
            </a:r>
            <a:r>
              <a:rPr lang="ko-KR" altLang="en-US">
                <a:solidFill>
                  <a:schemeClr val="tx1"/>
                </a:solidFill>
              </a:rPr>
              <a:t>을 만족하는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개의 상수 </a:t>
            </a:r>
            <a:r>
              <a:rPr lang="en-US" altLang="ko-KR">
                <a:solidFill>
                  <a:schemeClr val="tx1"/>
                </a:solidFill>
              </a:rPr>
              <a:t>c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n</a:t>
            </a:r>
            <a:r>
              <a:rPr lang="en-US" altLang="ko-KR" baseline="-25000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가 존재하면 </a:t>
            </a:r>
            <a:r>
              <a:rPr lang="en-US" altLang="ko-KR">
                <a:solidFill>
                  <a:schemeClr val="tx1"/>
                </a:solidFill>
              </a:rPr>
              <a:t>f(n)=O(g(n))</a:t>
            </a:r>
            <a:r>
              <a:rPr lang="ko-KR" altLang="en-US">
                <a:solidFill>
                  <a:schemeClr val="tx1"/>
                </a:solidFill>
              </a:rPr>
              <a:t>이다</a:t>
            </a:r>
            <a:endParaRPr lang="en-US" altLang="ko-KR">
              <a:solidFill>
                <a:schemeClr val="tx1"/>
              </a:solidFill>
            </a:endParaRPr>
          </a:p>
          <a:p>
            <a:pPr eaLnBrk="1" hangingPunct="1">
              <a:buFont typeface="Wingdings"/>
              <a:buNone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ko-KR" altLang="en-US">
                <a:solidFill>
                  <a:schemeClr val="tx1"/>
                </a:solidFill>
              </a:rPr>
              <a:t>빅오는 </a:t>
            </a:r>
            <a:r>
              <a:rPr lang="ko-KR" altLang="en-US" b="1">
                <a:solidFill>
                  <a:schemeClr val="tx1"/>
                </a:solidFill>
              </a:rPr>
              <a:t>함수의 상한</a:t>
            </a:r>
            <a:r>
              <a:rPr lang="ko-KR" altLang="en-US">
                <a:solidFill>
                  <a:schemeClr val="tx1"/>
                </a:solidFill>
              </a:rPr>
              <a:t>을 표시한다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예</a:t>
            </a:r>
            <a:r>
              <a:rPr lang="en-US" altLang="ko-KR">
                <a:solidFill>
                  <a:schemeClr val="tx1"/>
                </a:solidFill>
              </a:rPr>
              <a:t>) n≥5 </a:t>
            </a:r>
            <a:r>
              <a:rPr lang="ko-KR" altLang="en-US">
                <a:solidFill>
                  <a:schemeClr val="tx1"/>
                </a:solidFill>
              </a:rPr>
              <a:t>이면 </a:t>
            </a:r>
            <a:r>
              <a:rPr lang="en-US" altLang="ko-KR">
                <a:solidFill>
                  <a:schemeClr val="tx1"/>
                </a:solidFill>
              </a:rPr>
              <a:t>2n+1 &lt;10n </a:t>
            </a:r>
            <a:r>
              <a:rPr lang="ko-KR" altLang="en-US">
                <a:solidFill>
                  <a:schemeClr val="tx1"/>
                </a:solidFill>
              </a:rPr>
              <a:t>이므로 </a:t>
            </a:r>
            <a:r>
              <a:rPr lang="en-US" altLang="ko-KR">
                <a:solidFill>
                  <a:schemeClr val="tx1"/>
                </a:solidFill>
              </a:rPr>
              <a:t>2n+1 = O(n)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</a:t>
            </a:r>
            <a:r>
              <a:rPr lang="en-US" altLang="ko-KR"/>
              <a:t>(Big O)</a:t>
            </a:r>
            <a:r>
              <a:rPr lang="ko-KR" altLang="en-US"/>
              <a:t> 표기법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</a:t>
            </a:r>
            <a:r>
              <a:rPr lang="en-US" altLang="ko-KR"/>
              <a:t>(Big O)</a:t>
            </a:r>
            <a:r>
              <a:rPr lang="ko-KR" altLang="en-US"/>
              <a:t> 표기법</a:t>
            </a: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1022" y="1597496"/>
            <a:ext cx="7009956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</a:t>
            </a:r>
            <a:r>
              <a:rPr lang="en-US" altLang="ko-KR"/>
              <a:t>(Big O)</a:t>
            </a:r>
            <a:r>
              <a:rPr lang="ko-KR" altLang="en-US"/>
              <a:t> 표기법의 예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0071" y="2312740"/>
            <a:ext cx="8871858" cy="2556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</a:t>
            </a:r>
            <a:r>
              <a:rPr lang="en-US" altLang="ko-KR"/>
              <a:t>(Big O)</a:t>
            </a:r>
            <a:r>
              <a:rPr lang="ko-KR" altLang="en-US"/>
              <a:t> 표기법의 종류</a:t>
            </a:r>
            <a:endParaRPr lang="ko-KR" altLang="en-US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9496" y="1988840"/>
            <a:ext cx="8704152" cy="3611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</a:t>
            </a:r>
            <a:r>
              <a:rPr lang="en-US" altLang="ko-KR"/>
              <a:t>(Big O)</a:t>
            </a:r>
            <a:r>
              <a:rPr lang="ko-KR" altLang="en-US"/>
              <a:t> 표기법의 종류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4385" y="1829865"/>
            <a:ext cx="8743229" cy="3831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</a:t>
            </a:r>
            <a:r>
              <a:rPr lang="en-US" altLang="ko-KR"/>
              <a:t>(Big O)</a:t>
            </a:r>
            <a:r>
              <a:rPr lang="ko-KR" altLang="en-US"/>
              <a:t> 표기법</a:t>
            </a: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7994" y="1525488"/>
            <a:ext cx="5776011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빅오메가</a:t>
            </a:r>
            <a:r>
              <a:rPr lang="en-US" altLang="ko-KR"/>
              <a:t>(Big </a:t>
            </a:r>
            <a:r>
              <a:rPr lang="ko-KR" altLang="en-US"/>
              <a:t>Ω</a:t>
            </a:r>
            <a:r>
              <a:rPr lang="en-US" altLang="ko-KR"/>
              <a:t>)</a:t>
            </a:r>
            <a:r>
              <a:rPr lang="ko-KR" altLang="en-US"/>
              <a:t> 표기법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모든 n≥n0에 대하여 |f(n)| ≥ c|g(n)|을 만족하는 2개의 상수 c와 n0가 존재하면 f(n)=Ω(g(n))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빅오메가는 함수의 하한을 표시한다.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(예) n ≥ 5 이면 2n+1 &lt;10n 이므로 n = Ω(n)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빅오 표기법이외의 표기법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빅세타</a:t>
            </a:r>
            <a:r>
              <a:rPr lang="en-US" altLang="ko-KR"/>
              <a:t>(Big </a:t>
            </a:r>
            <a:r>
              <a:rPr lang="ko-KR" altLang="en-US"/>
              <a:t>θ</a:t>
            </a:r>
            <a:r>
              <a:rPr lang="en-US" altLang="ko-KR"/>
              <a:t>)</a:t>
            </a:r>
            <a:r>
              <a:rPr lang="ko-KR" altLang="en-US"/>
              <a:t> 표기법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모든 n≥n0에 대하여 c1|g(n)| ≤ |f(n)| ≤ c2|g(n)|을 만족하는 3개의 상수 c1, c2와 n0가 존재하면 f(n)=θ(g(n))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빅세타는 함수의 하한인 동시에 상한을 표시한다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f(n)=O(g(n))이면서 f(n)= Ω(g(n))이면 f(n)= θ(n)이다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(예) n ≥ 1이면 n ≤ 2n+1 ≤ 3n이므로 2n+1 = θ(n)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빅오 표기법이외의 표기법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= 자료구조 + 알고리즘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자료구조와 알고리즘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7247" y="2465716"/>
            <a:ext cx="7719153" cy="362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114" y="1628800"/>
            <a:ext cx="7173771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알고리즘의 수행시간은 입력 자료 집합에 따라 다를 수 있다</a:t>
            </a:r>
            <a:r>
              <a:rPr lang="en-US" altLang="ko-KR"/>
              <a:t>.</a:t>
            </a:r>
            <a:endParaRPr lang="en-US" altLang="ko-KR"/>
          </a:p>
          <a:p>
            <a:pPr lvl="1" eaLnBrk="1" hangingPunct="1">
              <a:buFont typeface="Wingdings"/>
              <a:buNone/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</a:rPr>
              <a:t>최선의 경우</a:t>
            </a:r>
            <a:r>
              <a:rPr lang="en-US" altLang="ko-KR" b="1">
                <a:solidFill>
                  <a:schemeClr val="tx1"/>
                </a:solidFill>
              </a:rPr>
              <a:t>(best case):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수행 시간이 가장 빠른 경우</a:t>
            </a:r>
            <a:endParaRPr lang="ko-KR" alt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</a:rPr>
              <a:t>평균의 경우</a:t>
            </a:r>
            <a:r>
              <a:rPr lang="en-US" altLang="ko-KR" b="1">
                <a:solidFill>
                  <a:schemeClr val="tx1"/>
                </a:solidFill>
              </a:rPr>
              <a:t>(average case):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수행시간이 평균적인 경우</a:t>
            </a:r>
            <a:endParaRPr lang="ko-KR" alt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</a:rPr>
              <a:t>최악의 경우</a:t>
            </a:r>
            <a:r>
              <a:rPr lang="en-US" altLang="ko-KR" b="1">
                <a:solidFill>
                  <a:schemeClr val="tx1"/>
                </a:solidFill>
              </a:rPr>
              <a:t>(worst case):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수행 시간이 가장 늦은 경우</a:t>
            </a:r>
            <a:endParaRPr lang="ko-KR" altLang="en-US"/>
          </a:p>
          <a:p>
            <a:pPr eaLnBrk="1" hangingPunct="1">
              <a:buFont typeface="Wingdings"/>
              <a:buNone/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6950" y="1772816"/>
            <a:ext cx="7658100" cy="417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/>
              <a:t>(예) 순차탐색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최선의 경우: 찾고자 하는 숫자가 맨 앞에 있는 경우</a:t>
            </a:r>
            <a:br>
              <a:rPr lang="en-US" altLang="ko-KR"/>
            </a:br>
            <a:r>
              <a:rPr lang="ko-KR" altLang="en-US"/>
              <a:t>∴ O(1)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최악의 경우: 찾고자 하는 숫자가 맨 뒤에 있는 경우</a:t>
            </a:r>
            <a:r>
              <a:rPr lang="en-US" altLang="ko-KR"/>
              <a:t> </a:t>
            </a:r>
            <a:br>
              <a:rPr lang="en-US" altLang="ko-KR"/>
            </a:br>
            <a:r>
              <a:rPr lang="ko-KR" altLang="en-US"/>
              <a:t>∴ O(n)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평균적인 경우: 각 요소들이 균일하게 탐색된다고 가정하면</a:t>
            </a:r>
            <a:r>
              <a:rPr lang="en-US" altLang="ko-KR"/>
              <a:t> </a:t>
            </a:r>
            <a:br>
              <a:rPr lang="en-US" altLang="ko-KR"/>
            </a:br>
            <a:r>
              <a:rPr lang="ko-KR" altLang="en-US"/>
              <a:t>(1+2+…+n)/n=(n+1)/2	</a:t>
            </a:r>
            <a:br>
              <a:rPr lang="en-US" altLang="ko-KR"/>
            </a:br>
            <a:r>
              <a:rPr lang="ko-KR" altLang="en-US"/>
              <a:t>∴ O(n)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5" name="Picture 21" descr="UNI00000fa094a9"/>
          <p:cNvPicPr>
            <a:picLocks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17136" y="1961216"/>
            <a:ext cx="2700337" cy="111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4" descr="UNI00000fa094ab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228310" y="3224903"/>
            <a:ext cx="2700337" cy="128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5"/>
          <p:cNvPicPr>
            <a:picLocks noChangeAspect="1" noChangeArrowheads="1"/>
          </p:cNvPicPr>
          <p:nvPr/>
        </p:nvPicPr>
        <p:blipFill rotWithShape="1">
          <a:blip r:embed="rId4"/>
          <a:srcRect l="14930" r="3110"/>
          <a:stretch>
            <a:fillRect/>
          </a:stretch>
        </p:blipFill>
        <p:spPr>
          <a:xfrm>
            <a:off x="9228632" y="4701951"/>
            <a:ext cx="2700337" cy="127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최선의 경우</a:t>
            </a:r>
            <a:r>
              <a:rPr lang="en-US" altLang="ko-KR"/>
              <a:t>: </a:t>
            </a:r>
            <a:r>
              <a:rPr lang="ko-KR" altLang="en-US"/>
              <a:t>의미가 없는 경우가 많음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평균적인 경우</a:t>
            </a:r>
            <a:r>
              <a:rPr lang="en-US" altLang="ko-KR"/>
              <a:t>: </a:t>
            </a:r>
            <a:r>
              <a:rPr lang="ko-KR" altLang="en-US"/>
              <a:t>계산하기가 상당히 어려움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최악의 경우</a:t>
            </a:r>
            <a:r>
              <a:rPr lang="en-US" altLang="ko-KR"/>
              <a:t>: </a:t>
            </a:r>
            <a:r>
              <a:rPr lang="ko-KR" altLang="en-US"/>
              <a:t>가장 널리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계산하기 쉽고 응용에 따라서 중요한 의미를 가질 수도 있다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비행기 관제업무</a:t>
            </a:r>
            <a:r>
              <a:rPr lang="en-US" altLang="ko-KR"/>
              <a:t>, </a:t>
            </a:r>
            <a:r>
              <a:rPr lang="ko-KR" altLang="en-US"/>
              <a:t>게임</a:t>
            </a:r>
            <a:r>
              <a:rPr lang="en-US" altLang="ko-KR"/>
              <a:t>, </a:t>
            </a:r>
            <a:r>
              <a:rPr lang="ko-KR" altLang="en-US"/>
              <a:t>로보틱스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pic>
        <p:nvPicPr>
          <p:cNvPr id="6" name="Picture 3" descr="MCj0240699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15480" y="2285566"/>
            <a:ext cx="3968473" cy="28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MCj0416502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31211" y="2409826"/>
            <a:ext cx="2421173" cy="231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kern="0">
                <a:solidFill>
                  <a:srgbClr val="808080"/>
                </a:solidFill>
                <a:latin typeface="Calibri"/>
                <a:ea typeface="휴먼명조"/>
                <a:cs typeface="Calibri"/>
              </a:rPr>
              <a:t>#define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</a:t>
            </a:r>
            <a:r>
              <a:rPr lang="en-US" altLang="ko-KR" kern="0">
                <a:solidFill>
                  <a:srgbClr val="6f008a"/>
                </a:solidFill>
                <a:latin typeface="Calibri"/>
                <a:ea typeface="휴먼명조"/>
                <a:cs typeface="Calibri"/>
              </a:rPr>
              <a:t>MAX_ELEMENTS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100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scores[</a:t>
            </a:r>
            <a:r>
              <a:rPr lang="en-US" altLang="ko-KR" kern="0">
                <a:solidFill>
                  <a:srgbClr val="6f008a"/>
                </a:solidFill>
                <a:latin typeface="Calibri"/>
                <a:ea typeface="휴먼명조"/>
                <a:cs typeface="Calibri"/>
              </a:rPr>
              <a:t>MAX_ELEMENTS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];</a:t>
            </a:r>
            <a:r>
              <a:rPr lang="en-US" altLang="ko-KR" kern="0">
                <a:solidFill>
                  <a:srgbClr val="000000"/>
                </a:solidFill>
                <a:cs typeface="Calibri"/>
              </a:rPr>
              <a:t>	</a:t>
            </a:r>
            <a:r>
              <a:rPr lang="ko-KR" altLang="en-US" kern="0">
                <a:solidFill>
                  <a:srgbClr val="000000"/>
                </a:solidFill>
                <a:cs typeface="Calibri"/>
              </a:rPr>
              <a:t>  </a:t>
            </a:r>
            <a:r>
              <a:rPr lang="en-US" altLang="ko-KR" kern="0">
                <a:solidFill>
                  <a:srgbClr val="008000"/>
                </a:solidFill>
                <a:latin typeface="Calibri"/>
                <a:ea typeface="휴먼명조"/>
                <a:cs typeface="Calibri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Calibri"/>
                <a:ea typeface="휴먼명조"/>
                <a:cs typeface="Calibri"/>
              </a:rPr>
              <a:t>자료구조</a:t>
            </a:r>
            <a:endParaRPr lang="ko-KR" altLang="en-US" kern="0">
              <a:solidFill>
                <a:srgbClr val="008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get_max_score(</a:t>
            </a:r>
            <a:r>
              <a:rPr lang="en-US" altLang="ko-KR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</a:t>
            </a:r>
            <a:r>
              <a:rPr lang="en-US" altLang="ko-KR" kern="0">
                <a:solidFill>
                  <a:srgbClr val="808080"/>
                </a:solidFill>
                <a:latin typeface="Calibri"/>
                <a:ea typeface="휴먼명조"/>
                <a:cs typeface="Calibri"/>
              </a:rPr>
              <a:t>n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) </a:t>
            </a:r>
            <a:r>
              <a:rPr lang="en-US" altLang="ko-KR" kern="0">
                <a:solidFill>
                  <a:srgbClr val="000000"/>
                </a:solidFill>
                <a:cs typeface="Calibri"/>
              </a:rPr>
              <a:t>	</a:t>
            </a:r>
            <a:r>
              <a:rPr lang="ko-KR" altLang="en-US" kern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altLang="ko-KR" kern="0">
                <a:solidFill>
                  <a:srgbClr val="008000"/>
                </a:solidFill>
                <a:latin typeface="Calibri"/>
                <a:ea typeface="휴먼명조"/>
                <a:cs typeface="Calibri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Calibri"/>
                <a:ea typeface="휴먼명조"/>
                <a:cs typeface="Calibri"/>
              </a:rPr>
              <a:t>학생의 숫자는 </a:t>
            </a:r>
            <a:r>
              <a:rPr lang="en-US" altLang="ko-KR" kern="0">
                <a:solidFill>
                  <a:srgbClr val="008000"/>
                </a:solidFill>
                <a:latin typeface="Calibri"/>
                <a:ea typeface="휴먼명조"/>
                <a:cs typeface="Calibri"/>
              </a:rPr>
              <a:t>n</a:t>
            </a:r>
            <a:endParaRPr lang="en-US" altLang="ko-KR" kern="0">
              <a:solidFill>
                <a:srgbClr val="008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{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ko-KR" altLang="en-US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i, largest;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ko-KR" altLang="en-US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	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largest = scores[0];</a:t>
            </a:r>
            <a:r>
              <a:rPr lang="en-US" altLang="ko-KR" kern="0">
                <a:solidFill>
                  <a:srgbClr val="000000"/>
                </a:solidFill>
                <a:cs typeface="Calibri"/>
              </a:rPr>
              <a:t>	</a:t>
            </a:r>
            <a:r>
              <a:rPr lang="ko-KR" altLang="en-US" kern="0">
                <a:solidFill>
                  <a:srgbClr val="000000"/>
                </a:solidFill>
                <a:cs typeface="Calibri"/>
              </a:rPr>
              <a:t>  </a:t>
            </a:r>
            <a:r>
              <a:rPr lang="en-US" altLang="ko-KR" kern="0">
                <a:solidFill>
                  <a:srgbClr val="008000"/>
                </a:solidFill>
                <a:latin typeface="Calibri"/>
                <a:ea typeface="휴먼명조"/>
                <a:cs typeface="Calibri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Calibri"/>
                <a:ea typeface="휴먼명조"/>
                <a:cs typeface="Calibri"/>
              </a:rPr>
              <a:t>알고리즘</a:t>
            </a:r>
            <a:endParaRPr lang="en-US" altLang="ko-KR" kern="0">
              <a:solidFill>
                <a:srgbClr val="0000ff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ko-KR" altLang="en-US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for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(i = 1; i&lt;</a:t>
            </a:r>
            <a:r>
              <a:rPr lang="en-US" altLang="ko-KR" kern="0">
                <a:solidFill>
                  <a:srgbClr val="808080"/>
                </a:solidFill>
                <a:latin typeface="Calibri"/>
                <a:ea typeface="휴먼명조"/>
                <a:cs typeface="Calibri"/>
              </a:rPr>
              <a:t>n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; i++) {</a:t>
            </a:r>
            <a:endParaRPr lang="en-US" altLang="ko-KR" kern="0">
              <a:solidFill>
                <a:srgbClr val="0000ff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ko-KR" altLang="en-US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		</a:t>
            </a:r>
            <a:r>
              <a:rPr lang="en-US" altLang="ko-KR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if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(scores[i] &gt; largest) {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ko-KR" altLang="en-US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			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largest = scores[i];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kern="0">
                <a:solidFill>
                  <a:srgbClr val="000000"/>
                </a:solidFill>
                <a:cs typeface="Calibri"/>
              </a:rPr>
              <a:t>		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}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kern="0">
                <a:solidFill>
                  <a:srgbClr val="000000"/>
                </a:solidFill>
                <a:cs typeface="Calibri"/>
              </a:rPr>
              <a:t>	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}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kern="0">
                <a:solidFill>
                  <a:srgbClr val="000000"/>
                </a:solidFill>
                <a:cs typeface="Calibri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Calibri"/>
                <a:ea typeface="휴먼명조"/>
                <a:cs typeface="Calibri"/>
              </a:rPr>
              <a:t>return</a:t>
            </a: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 largest;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  <a:p>
            <a:pPr marL="190500" indent="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kern="0">
                <a:solidFill>
                  <a:srgbClr val="000000"/>
                </a:solidFill>
                <a:latin typeface="Calibri"/>
                <a:ea typeface="휴먼명조"/>
                <a:cs typeface="Calibri"/>
              </a:rPr>
              <a:t>}</a:t>
            </a:r>
            <a:endParaRPr lang="en-US" altLang="ko-KR" kern="0">
              <a:solidFill>
                <a:srgbClr val="000000"/>
              </a:solidFill>
              <a:latin typeface="Calibri"/>
              <a:ea typeface="휴먼명조"/>
              <a:cs typeface="Calibri"/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 예시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알고리즘(algorithm): 컴퓨터로 문제를 풀기 위한 단계적인 절차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알고리즘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9528" y="2420888"/>
            <a:ext cx="4732945" cy="365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cs typeface="함초롬바탕"/>
              </a:rPr>
              <a:t>알고리즘의 조건</a:t>
            </a:r>
            <a:endParaRPr lang="ko-KR" altLang="en-US">
              <a:cs typeface="함초롬바탕"/>
            </a:endParaRPr>
          </a:p>
          <a:p>
            <a:pPr lvl="1">
              <a:defRPr/>
            </a:pPr>
            <a:r>
              <a:rPr lang="ko-KR" altLang="en-US">
                <a:cs typeface="함초롬바탕"/>
              </a:rPr>
              <a:t>입력 : 0개 이상의 입력이 존재하여야 한다</a:t>
            </a:r>
            <a:endParaRPr lang="ko-KR" altLang="en-US">
              <a:cs typeface="함초롬바탕"/>
            </a:endParaRPr>
          </a:p>
          <a:p>
            <a:pPr lvl="1">
              <a:defRPr/>
            </a:pPr>
            <a:r>
              <a:rPr lang="ko-KR" altLang="en-US">
                <a:cs typeface="함초롬바탕"/>
              </a:rPr>
              <a:t>출력 : 1개 이상의 출력이 존재하여야 한다</a:t>
            </a:r>
            <a:endParaRPr lang="ko-KR" altLang="en-US">
              <a:cs typeface="함초롬바탕"/>
            </a:endParaRPr>
          </a:p>
          <a:p>
            <a:pPr lvl="1">
              <a:defRPr/>
            </a:pPr>
            <a:r>
              <a:rPr lang="ko-KR" altLang="en-US">
                <a:cs typeface="함초롬바탕"/>
              </a:rPr>
              <a:t>명백성 : 각 명령어의 의미는 모호하지 않고 명확해야 한다</a:t>
            </a:r>
            <a:endParaRPr lang="ko-KR" altLang="en-US">
              <a:cs typeface="함초롬바탕"/>
            </a:endParaRPr>
          </a:p>
          <a:p>
            <a:pPr lvl="1">
              <a:defRPr/>
            </a:pPr>
            <a:r>
              <a:rPr lang="ko-KR" altLang="en-US">
                <a:cs typeface="함초롬바탕"/>
              </a:rPr>
              <a:t>유한성 : 한정된 수의 단계 후에는 반드시 종료되어야 한다 </a:t>
            </a:r>
            <a:endParaRPr lang="ko-KR" altLang="en-US">
              <a:cs typeface="함초롬바탕"/>
            </a:endParaRPr>
          </a:p>
          <a:p>
            <a:pPr lvl="1">
              <a:defRPr/>
            </a:pPr>
            <a:r>
              <a:rPr lang="ko-KR" altLang="en-US">
                <a:cs typeface="함초롬바탕"/>
              </a:rPr>
              <a:t>유효성 : 각 명령어들은 실행 가능한 연산이여야 한다</a:t>
            </a:r>
            <a:endParaRPr lang="ko-KR" altLang="en-US">
              <a:cs typeface="함초롬바탕"/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알고리즘의 조건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영어나 한국어와 같은 자연어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흐름도(flow chart)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의사 코드(pseudo-code)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프로그래밍 언어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알고리즘의 기술 방법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95800" y="3077961"/>
            <a:ext cx="7449245" cy="265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인간이 읽기가 쉽다</a:t>
            </a:r>
            <a:endParaRPr lang="ko-KR" altLang="en-US"/>
          </a:p>
          <a:p>
            <a:pPr eaLnBrk="1" hangingPunct="1">
              <a:defRPr/>
            </a:pPr>
            <a:endParaRPr lang="ko-KR" altLang="en-US"/>
          </a:p>
          <a:p>
            <a:pPr eaLnBrk="1" hangingPunct="1">
              <a:defRPr/>
            </a:pPr>
            <a:r>
              <a:rPr lang="ko-KR" altLang="en-US"/>
              <a:t>자연어의 단어들을 정확하게 정의하지 않으면 의미 전달이 모호해질 우려가 있다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자연어로 표기된 알고리즘</a:t>
            </a: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623392" y="4103688"/>
            <a:ext cx="6281737" cy="155225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ArrayMax(</a:t>
            </a:r>
            <a:r>
              <a:rPr lang="en-US" altLang="ko-KR" sz="1600">
                <a:ea typeface="굴림"/>
              </a:rPr>
              <a:t>list</a:t>
            </a:r>
            <a:r>
              <a:rPr lang="en-US" altLang="ko-KR" sz="1600">
                <a:latin typeface="+mn-lt"/>
                <a:ea typeface="굴림"/>
              </a:rPr>
              <a:t>, n)</a:t>
            </a:r>
            <a:endParaRPr lang="en-US" altLang="ko-KR" sz="1600">
              <a:latin typeface="+mn-lt"/>
              <a:ea typeface="굴림"/>
            </a:endParaRPr>
          </a:p>
          <a:p>
            <a:pPr eaLnBrk="1" hangingPunct="1">
              <a:defRPr/>
            </a:pPr>
            <a:r>
              <a:rPr lang="en-US" altLang="ko-KR" sz="1600">
                <a:latin typeface="+mn-lt"/>
                <a:ea typeface="굴림"/>
              </a:rPr>
              <a:t>  </a:t>
            </a:r>
            <a:endParaRPr lang="en-US" altLang="ko-KR" sz="1600">
              <a:latin typeface="+mn-lt"/>
              <a:ea typeface="굴림"/>
            </a:endParaRPr>
          </a:p>
          <a:p>
            <a:pPr eaLnBrk="1" hangingPunct="1">
              <a:buFontTx/>
              <a:buAutoNum type="arabicPeriod"/>
              <a:defRPr/>
            </a:pPr>
            <a:r>
              <a:rPr lang="ko-KR" altLang="en-US" sz="1600">
                <a:latin typeface="+mn-lt"/>
                <a:ea typeface="굴림"/>
              </a:rPr>
              <a:t>배열 </a:t>
            </a:r>
            <a:r>
              <a:rPr lang="en-US" altLang="ko-KR" sz="1600">
                <a:ea typeface="굴림"/>
              </a:rPr>
              <a:t>list</a:t>
            </a:r>
            <a:r>
              <a:rPr lang="ko-KR" altLang="en-US" sz="1600">
                <a:ea typeface="굴림"/>
              </a:rPr>
              <a:t>의</a:t>
            </a:r>
            <a:r>
              <a:rPr lang="en-US" altLang="ko-KR" sz="1600">
                <a:ea typeface="굴림"/>
              </a:rPr>
              <a:t> </a:t>
            </a:r>
            <a:r>
              <a:rPr lang="ko-KR" altLang="en-US" sz="1600">
                <a:latin typeface="+mn-lt"/>
                <a:ea typeface="굴림"/>
              </a:rPr>
              <a:t>첫번쨰 요소를 변수 </a:t>
            </a:r>
            <a:r>
              <a:rPr lang="en-US" altLang="ko-KR" sz="1600">
                <a:latin typeface="+mn-lt"/>
                <a:ea typeface="굴림"/>
              </a:rPr>
              <a:t>tmp</a:t>
            </a:r>
            <a:r>
              <a:rPr lang="ko-KR" altLang="en-US" sz="1600">
                <a:latin typeface="+mn-lt"/>
                <a:ea typeface="굴림"/>
              </a:rPr>
              <a:t>에 복사</a:t>
            </a:r>
            <a:endParaRPr lang="ko-KR" altLang="en-US" sz="1600">
              <a:latin typeface="+mn-lt"/>
              <a:ea typeface="굴림"/>
            </a:endParaRPr>
          </a:p>
          <a:p>
            <a:pPr eaLnBrk="1" hangingPunct="1">
              <a:buFontTx/>
              <a:buAutoNum type="arabicPeriod"/>
              <a:defRPr/>
            </a:pPr>
            <a:r>
              <a:rPr lang="ko-KR" altLang="en-US" sz="1600">
                <a:latin typeface="+mn-lt"/>
                <a:ea typeface="굴림"/>
              </a:rPr>
              <a:t>배열 </a:t>
            </a:r>
            <a:r>
              <a:rPr lang="en-US" altLang="ko-KR" sz="1600">
                <a:latin typeface="+mn-lt"/>
                <a:ea typeface="굴림"/>
              </a:rPr>
              <a:t>list</a:t>
            </a:r>
            <a:r>
              <a:rPr lang="ko-KR" altLang="en-US" sz="1600">
                <a:latin typeface="+mn-lt"/>
                <a:ea typeface="굴림"/>
              </a:rPr>
              <a:t>의 다음 요소들을 차례대로 </a:t>
            </a:r>
            <a:r>
              <a:rPr lang="en-US" altLang="ko-KR" sz="1600">
                <a:latin typeface="+mn-lt"/>
                <a:ea typeface="굴림"/>
              </a:rPr>
              <a:t>tmp</a:t>
            </a:r>
            <a:r>
              <a:rPr lang="ko-KR" altLang="en-US" sz="1600">
                <a:latin typeface="+mn-lt"/>
                <a:ea typeface="굴림"/>
              </a:rPr>
              <a:t>와 비교하면 더 크면 </a:t>
            </a:r>
            <a:r>
              <a:rPr lang="en-US" altLang="ko-KR" sz="1600">
                <a:latin typeface="+mn-lt"/>
                <a:ea typeface="굴림"/>
              </a:rPr>
              <a:t>tmp</a:t>
            </a:r>
            <a:r>
              <a:rPr lang="ko-KR" altLang="en-US" sz="1600">
                <a:latin typeface="+mn-lt"/>
                <a:ea typeface="굴림"/>
              </a:rPr>
              <a:t>로 복사</a:t>
            </a:r>
            <a:endParaRPr lang="ko-KR" altLang="en-US" sz="1600">
              <a:latin typeface="+mn-lt"/>
              <a:ea typeface="굴림"/>
            </a:endParaRPr>
          </a:p>
          <a:p>
            <a:pPr eaLnBrk="1" hangingPunct="1">
              <a:buFontTx/>
              <a:buAutoNum type="arabicPeriod"/>
              <a:defRPr/>
            </a:pPr>
            <a:r>
              <a:rPr lang="ko-KR" altLang="en-US" sz="1600">
                <a:latin typeface="+mn-lt"/>
                <a:ea typeface="굴림"/>
              </a:rPr>
              <a:t>배열 </a:t>
            </a:r>
            <a:r>
              <a:rPr lang="en-US" altLang="ko-KR" sz="1600">
                <a:latin typeface="+mn-lt"/>
                <a:ea typeface="굴림"/>
              </a:rPr>
              <a:t>list</a:t>
            </a:r>
            <a:r>
              <a:rPr lang="ko-KR" altLang="en-US" sz="1600">
                <a:latin typeface="+mn-lt"/>
                <a:ea typeface="굴림"/>
              </a:rPr>
              <a:t>의 모든 요소를 비교했으면 </a:t>
            </a:r>
            <a:r>
              <a:rPr lang="en-US" altLang="ko-KR" sz="1600">
                <a:latin typeface="+mn-lt"/>
                <a:ea typeface="굴림"/>
              </a:rPr>
              <a:t>tmp</a:t>
            </a:r>
            <a:r>
              <a:rPr lang="ko-KR" altLang="en-US" sz="1600">
                <a:latin typeface="+mn-lt"/>
                <a:ea typeface="굴림"/>
              </a:rPr>
              <a:t>를 반환</a:t>
            </a:r>
            <a:endParaRPr lang="ko-KR" altLang="en-US" sz="1600">
              <a:latin typeface="+mn-lt"/>
              <a:ea typeface="굴림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>
          <a:xfrm>
            <a:off x="641127" y="3573016"/>
            <a:ext cx="386877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굴림"/>
                <a:ea typeface="굴림"/>
              </a:rPr>
              <a:t>(</a:t>
            </a:r>
            <a:r>
              <a:rPr lang="ko-KR" altLang="en-US">
                <a:latin typeface="굴림"/>
                <a:ea typeface="굴림"/>
              </a:rPr>
              <a:t>예</a:t>
            </a:r>
            <a:r>
              <a:rPr lang="en-US" altLang="ko-KR">
                <a:latin typeface="굴림"/>
                <a:ea typeface="굴림"/>
              </a:rPr>
              <a:t>) </a:t>
            </a:r>
            <a:r>
              <a:rPr lang="ko-KR" altLang="en-US">
                <a:latin typeface="굴림"/>
                <a:ea typeface="굴림"/>
              </a:rPr>
              <a:t>배열에서 최대값 찾기 알고리즘</a:t>
            </a: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948</ep:Words>
  <ep:PresentationFormat>와이드스크린</ep:PresentationFormat>
  <ep:Paragraphs>231</ep:Paragraphs>
  <ep:Slides>46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Office 테마</vt:lpstr>
      <vt:lpstr>01. 자료구조와 알고리즘</vt:lpstr>
      <vt:lpstr>일상생활에서의 사물의 조직화</vt:lpstr>
      <vt:lpstr>일상생활과 자료구조의 비교</vt:lpstr>
      <vt:lpstr>자료구조와 알고리즘</vt:lpstr>
      <vt:lpstr>코드 예시</vt:lpstr>
      <vt:lpstr>알고리즘</vt:lpstr>
      <vt:lpstr>알고리즘의 조건</vt:lpstr>
      <vt:lpstr>알고리즘의 기술 방법</vt:lpstr>
      <vt:lpstr>자연어로 표기된 알고리즘</vt:lpstr>
      <vt:lpstr>흐름도로 표기된 알고리즘</vt:lpstr>
      <vt:lpstr>유사코드로 표현된 알고리즘</vt:lpstr>
      <vt:lpstr>C로 표현된 알고리즘</vt:lpstr>
      <vt:lpstr>자료형</vt:lpstr>
      <vt:lpstr>자료형</vt:lpstr>
      <vt:lpstr>추상 데이터 타입</vt:lpstr>
      <vt:lpstr>추상데이터타입의 유래</vt:lpstr>
      <vt:lpstr>추상 데이터 타입의 정의</vt:lpstr>
      <vt:lpstr>추상 데이터 타입의 예: 자연수</vt:lpstr>
      <vt:lpstr>추상 데이터 타입과 TV</vt:lpstr>
      <vt:lpstr>알고리즘의 성능 분석 기법</vt:lpstr>
      <vt:lpstr>왜 프로그램의 효율성이 중요한가?</vt:lpstr>
      <vt:lpstr>수행시간 측정</vt:lpstr>
      <vt:lpstr>수행시간 측정 2가지 방법</vt:lpstr>
      <vt:lpstr>수행시간 측정</vt:lpstr>
      <vt:lpstr>복잡도 분석</vt:lpstr>
      <vt:lpstr>복잡도 분석의 종류</vt:lpstr>
      <vt:lpstr>입력의 개수 고려</vt:lpstr>
      <vt:lpstr>복잡도 분석의 예</vt:lpstr>
      <vt:lpstr>알고리즘의 비교</vt:lpstr>
      <vt:lpstr>연산의 횟수를 그래프로 표현</vt:lpstr>
      <vt:lpstr>빅오(Big O) 표기법</vt:lpstr>
      <vt:lpstr>빅오(Big O) 표기법</vt:lpstr>
      <vt:lpstr>빅오(Big O) 표기법</vt:lpstr>
      <vt:lpstr>빅오(Big O) 표기법의 예</vt:lpstr>
      <vt:lpstr>빅오(Big O) 표기법의 종류</vt:lpstr>
      <vt:lpstr>빅오(Big O) 표기법의 종류</vt:lpstr>
      <vt:lpstr>빅오(Big O) 표기법</vt:lpstr>
      <vt:lpstr>빅오 표기법이외의 표기법</vt:lpstr>
      <vt:lpstr>빅오 표기법이외의 표기법</vt:lpstr>
      <vt:lpstr>슬라이드 40</vt:lpstr>
      <vt:lpstr>최선, 평균, 최악의 경우</vt:lpstr>
      <vt:lpstr>최선, 평균, 최악의 경우</vt:lpstr>
      <vt:lpstr>최선, 평균, 최악의 경우(예시)</vt:lpstr>
      <vt:lpstr>최선, 평균, 최악의 경우</vt:lpstr>
      <vt:lpstr>Q&amp;A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2021-09-16T00:13:53.801</dcterms:modified>
  <cp:revision>300</cp:revision>
  <dc:title>PowerPoint 프레젠테이션</dc:title>
  <cp:version/>
</cp:coreProperties>
</file>