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3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6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7.emf"  /></Relationships>
</file>

<file path=ppt/drawings/_rels/vmlDrawing4.vml.rels><?xml version="1.0" encoding="UTF-8" standalone="yes" ?><Relationships xmlns="http://schemas.openxmlformats.org/package/2006/relationships"><Relationship Id="rId1" Type="http://schemas.openxmlformats.org/officeDocument/2006/relationships/image" Target="../media/image8.emf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3.vml"  /><Relationship Id="rId3" Type="http://schemas.openxmlformats.org/officeDocument/2006/relationships/oleObject" Target="../embeddings/oleObject3.bin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4.vml"  /><Relationship Id="rId3" Type="http://schemas.openxmlformats.org/officeDocument/2006/relationships/oleObject" Target="../embeddings/oleObject4.bin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1.v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2.vml"  /><Relationship Id="rId3" Type="http://schemas.openxmlformats.org/officeDocument/2006/relationships/oleObject" Target="../embeddings/oleObject2.bin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순환</a:t>
            </a:r>
            <a:r>
              <a:rPr lang="en-US" altLang="ko-KR"/>
              <a:t>(Recursion)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순환적인 알고리즘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순환적인 방법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2248072" y="2780928"/>
            <a:ext cx="7695856" cy="22844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power(x, n)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endParaRPr lang="en-US" altLang="ko-KR">
              <a:latin typeface="Lucida Console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 n==0 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Lucida Console"/>
                <a:ea typeface="MS UI Gothic"/>
              </a:rPr>
              <a:t>	</a:t>
            </a:r>
            <a:r>
              <a:rPr lang="en-US" altLang="ko-KR" b="1">
                <a:latin typeface="¹ÙÅÁ"/>
                <a:ea typeface="MS UI Gothic"/>
              </a:rPr>
              <a:t>then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1;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else</a:t>
            </a:r>
            <a:r>
              <a:rPr lang="en-US" altLang="ko-KR" b="1">
                <a:latin typeface="¹ÙÅÁ"/>
                <a:ea typeface="MS UI Gothic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 n</a:t>
            </a:r>
            <a:r>
              <a:rPr lang="ko-KR" altLang="en-US">
                <a:latin typeface="바탕"/>
                <a:ea typeface="바탕"/>
              </a:rPr>
              <a:t>이</a:t>
            </a:r>
            <a:r>
              <a:rPr lang="ko-KR" altLang="en-US">
                <a:latin typeface="¹ÙÅÁ"/>
                <a:ea typeface="MS UI Gothic"/>
              </a:rPr>
              <a:t> </a:t>
            </a:r>
            <a:r>
              <a:rPr lang="ko-KR" altLang="en-US">
                <a:latin typeface="바탕"/>
                <a:ea typeface="바탕"/>
              </a:rPr>
              <a:t>짝수</a:t>
            </a:r>
            <a:r>
              <a:rPr lang="ko-KR" altLang="en-US">
                <a:latin typeface="¹ÙÅÁ"/>
                <a:ea typeface="MS UI Gothic"/>
              </a:rPr>
              <a:t> </a:t>
            </a:r>
            <a:endParaRPr lang="ko-KR" altLang="en-US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ko-KR" altLang="en-US">
                <a:latin typeface="Lucida Console"/>
                <a:ea typeface="MS UI Gothic"/>
              </a:rPr>
              <a:t>	</a:t>
            </a:r>
            <a:r>
              <a:rPr lang="en-US" altLang="ko-KR" b="1">
                <a:latin typeface="¹ÙÅÁ"/>
                <a:ea typeface="MS UI Gothic"/>
              </a:rPr>
              <a:t>then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power(</a:t>
            </a:r>
            <a:r>
              <a:rPr lang="en-US" altLang="ko-KR">
                <a:latin typeface="¹ÙÅÁ"/>
                <a:ea typeface="굴림"/>
              </a:rPr>
              <a:t>x</a:t>
            </a:r>
            <a:r>
              <a:rPr lang="en-US" altLang="ko-KR" baseline="30000">
                <a:latin typeface="¹ÙÅÁ"/>
                <a:ea typeface="굴림"/>
              </a:rPr>
              <a:t>2</a:t>
            </a:r>
            <a:r>
              <a:rPr lang="en-US" altLang="ko-KR">
                <a:latin typeface="¹ÙÅÁ"/>
                <a:ea typeface="MS UI Gothic"/>
              </a:rPr>
              <a:t>, n/2);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else</a:t>
            </a:r>
            <a:r>
              <a:rPr lang="en-US" altLang="ko-KR" b="1">
                <a:latin typeface="¹ÙÅÁ"/>
                <a:ea typeface="MS UI Gothic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 n</a:t>
            </a:r>
            <a:r>
              <a:rPr lang="ko-KR" altLang="en-US">
                <a:latin typeface="바탕"/>
                <a:ea typeface="바탕"/>
              </a:rPr>
              <a:t>이</a:t>
            </a:r>
            <a:r>
              <a:rPr lang="ko-KR" altLang="en-US">
                <a:latin typeface="¹ÙÅÁ"/>
                <a:ea typeface="MS UI Gothic"/>
              </a:rPr>
              <a:t> </a:t>
            </a:r>
            <a:r>
              <a:rPr lang="ko-KR" altLang="en-US">
                <a:latin typeface="바탕"/>
                <a:ea typeface="바탕"/>
              </a:rPr>
              <a:t>홀수</a:t>
            </a:r>
            <a:r>
              <a:rPr lang="ko-KR" altLang="en-US">
                <a:latin typeface="¹ÙÅÁ"/>
                <a:ea typeface="MS UI Gothic"/>
              </a:rPr>
              <a:t>  </a:t>
            </a:r>
            <a:endParaRPr lang="ko-KR" altLang="en-US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ko-KR" altLang="en-US">
                <a:latin typeface="Lucida Console"/>
                <a:ea typeface="MS UI Gothic"/>
              </a:rPr>
              <a:t>	</a:t>
            </a:r>
            <a:r>
              <a:rPr lang="en-US" altLang="ko-KR" b="1">
                <a:latin typeface="¹ÙÅÁ"/>
                <a:ea typeface="MS UI Gothic"/>
              </a:rPr>
              <a:t>then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x*power(x</a:t>
            </a:r>
            <a:r>
              <a:rPr lang="en-US" altLang="ko-KR" baseline="30000">
                <a:latin typeface="¹ÙÅÁ"/>
                <a:ea typeface="MS UI Gothic"/>
              </a:rPr>
              <a:t>2</a:t>
            </a:r>
            <a:r>
              <a:rPr lang="en-US" altLang="ko-KR">
                <a:latin typeface="¹ÙÅÁ"/>
                <a:ea typeface="MS UI Gothic"/>
              </a:rPr>
              <a:t>, (n-1)/2);</a:t>
            </a:r>
            <a:endParaRPr lang="en-US" altLang="ko-KR">
              <a:latin typeface="¹ÙÅÁ"/>
              <a:ea typeface="MS UI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순환적인 방법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2248072" y="2852936"/>
            <a:ext cx="7695856" cy="201243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double</a:t>
            </a:r>
            <a:r>
              <a:rPr lang="en-US" altLang="ko-KR">
                <a:latin typeface="¹ÙÅÁ"/>
                <a:ea typeface="MS UI Gothic"/>
              </a:rPr>
              <a:t> power(double x, int n)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{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( n==0 ) 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1;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else if </a:t>
            </a:r>
            <a:r>
              <a:rPr lang="en-US" altLang="ko-KR">
                <a:latin typeface="¹ÙÅÁ"/>
                <a:ea typeface="MS UI Gothic"/>
              </a:rPr>
              <a:t>( (n%2)==0 ) 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power(x*x, n/2);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else return </a:t>
            </a:r>
            <a:r>
              <a:rPr lang="en-US" altLang="ko-KR">
                <a:latin typeface="¹ÙÅÁ"/>
                <a:ea typeface="MS UI Gothic"/>
              </a:rPr>
              <a:t>x*power(x*x, (n-1)/2);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}</a:t>
            </a:r>
            <a:endParaRPr lang="en-US" altLang="ko-KR">
              <a:latin typeface="¹ÙÅÁ"/>
              <a:ea typeface="MS UI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순환적인 방법의 시간 복잡도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만약 n이 2의 제곱이라고 가정하면 다음과 같이 문제의 크기가 줄어든다.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반복적인 방법과 순환적인 방법의 비교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거듭제곱 값 프로그래밍 분석</a:t>
            </a:r>
            <a:endParaRPr lang="ko-KR" altLang="en-US"/>
          </a:p>
        </p:txBody>
      </p:sp>
      <p:graphicFrame>
        <p:nvGraphicFramePr>
          <p:cNvPr id="8" name="Object 73"/>
          <p:cNvGraphicFramePr>
            <a:graphicFrameLocks noGrp="1" noChangeAspect="1"/>
          </p:cNvGraphicFramePr>
          <p:nvPr/>
        </p:nvGraphicFramePr>
        <p:xfrm>
          <a:off x="4310062" y="2888109"/>
          <a:ext cx="3571875" cy="396875"/>
        </p:xfrm>
        <a:graphic>
          <a:graphicData uri="http://schemas.openxmlformats.org/presentationml/2006/ole">
            <p:oleObj spid="_x0000_s3075" name="Equation" r:id="rId3" imgW="1828800" imgH="203200" progId="Equation.3">
              <p:embed/>
            </p:oleObj>
          </a:graphicData>
        </a:graphic>
      </p:graphicFrame>
      <p:graphicFrame>
        <p:nvGraphicFramePr>
          <p:cNvPr id="9" name="Group 72"/>
          <p:cNvGraphicFramePr>
            <a:graphicFrameLocks noGrp="1"/>
          </p:cNvGraphicFramePr>
          <p:nvPr/>
        </p:nvGraphicFramePr>
        <p:xfrm>
          <a:off x="2990850" y="4653136"/>
          <a:ext cx="6210300" cy="9361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3063"/>
                <a:gridCol w="2365375"/>
                <a:gridCol w="2201862"/>
              </a:tblGrid>
              <a:tr h="326504"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 </a:t>
                      </a:r>
                      <a:endParaRPr kumimoji="1" lang="en-US" altLang="ko-KR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반복적인 함수 </a:t>
                      </a: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slow_power</a:t>
                      </a:r>
                      <a:endParaRPr kumimoji="1" lang="en-US" altLang="ko-KR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순환적인 함수 </a:t>
                      </a: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power</a:t>
                      </a:r>
                      <a:endParaRPr kumimoji="1" lang="en-US" altLang="ko-KR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</a:tr>
              <a:tr h="304800"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시간복잡도</a:t>
                      </a:r>
                      <a:endParaRPr kumimoji="1" lang="ko-KR" altLang="en-US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O(n)</a:t>
                      </a:r>
                      <a:endParaRPr kumimoji="1" lang="en-US" altLang="ko-KR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  <a:cs typeface="한컴바탕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O(logn)</a:t>
                      </a:r>
                      <a:endParaRPr kumimoji="1" lang="en-US" altLang="ko-KR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  <a:cs typeface="한컴바탕"/>
                      </a:endParaRPr>
                    </a:p>
                  </a:txBody>
                  <a:tcPr marL="91440" marR="91440" marT="45679" marB="45679" anchor="ctr" horzOverflow="overflow"/>
                </a:tc>
              </a:tr>
              <a:tr h="304800"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실제수행속도</a:t>
                      </a:r>
                      <a:endParaRPr kumimoji="1" lang="ko-KR" altLang="en-US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7.17</a:t>
                      </a: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초</a:t>
                      </a:r>
                      <a:endParaRPr kumimoji="1" lang="ko-KR" altLang="en-US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0.47</a:t>
                      </a: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초</a:t>
                      </a:r>
                      <a:endParaRPr kumimoji="1" lang="ko-KR" altLang="en-US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 호출을 사용하면 비효율적인 예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피보나치 수열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0,1,1,2,3,5,8,13,21,…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피보나치 수열의 계산</a:t>
            </a:r>
            <a:endParaRPr lang="ko-KR" altLang="en-US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/>
        </p:nvGraphicFramePr>
        <p:xfrm>
          <a:off x="4583832" y="3429000"/>
          <a:ext cx="5795925" cy="1509585"/>
        </p:xfrm>
        <a:graphic>
          <a:graphicData uri="http://schemas.openxmlformats.org/presentationml/2006/ole">
            <p:oleObj spid="_x0000_s4099" name="Equation" r:id="rId3" imgW="2730500" imgH="7112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피보나치 수열의 계산</a:t>
            </a:r>
            <a:endParaRPr lang="ko-KR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>
          <a:xfrm>
            <a:off x="2135560" y="3057892"/>
            <a:ext cx="7920880" cy="17392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 b="1">
                <a:latin typeface="¹ÙÅÁ"/>
                <a:ea typeface="MS UI Gothic"/>
              </a:rPr>
              <a:t> </a:t>
            </a:r>
            <a:r>
              <a:rPr lang="en-US" altLang="ko-KR">
                <a:latin typeface="¹ÙÅÁ"/>
                <a:ea typeface="MS UI Gothic"/>
              </a:rPr>
              <a:t>fib(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>
                <a:latin typeface="¹ÙÅÁ"/>
                <a:ea typeface="MS UI Gothic"/>
              </a:rPr>
              <a:t> n)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{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( n==0 )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0;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( n==1 )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1;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(fib(n-1) + fib(n-2));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}</a:t>
            </a:r>
            <a:endParaRPr lang="en-US" altLang="ko-KR">
              <a:latin typeface="¹ÙÅÁ"/>
              <a:ea typeface="MS UI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 호출을 사용했을 경우의 비효율성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같은 항이 중복해서 계산됨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예를 들어 fib(6)을 호출하게 되면 fib(3)이 4번이나 중복되어서 계산됨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이러한 현상은 n이 커지면 더 심해짐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피보나치 수열의 계산</a:t>
            </a:r>
            <a:endParaRPr lang="ko-KR" altLang="en-US"/>
          </a:p>
        </p:txBody>
      </p:sp>
      <p:grpSp>
        <p:nvGrpSpPr>
          <p:cNvPr id="5" name="그룹 1"/>
          <p:cNvGrpSpPr/>
          <p:nvPr/>
        </p:nvGrpSpPr>
        <p:grpSpPr>
          <a:xfrm rot="0">
            <a:off x="2315310" y="3608065"/>
            <a:ext cx="7561380" cy="2341215"/>
            <a:chOff x="-19050" y="3248025"/>
            <a:chExt cx="9163050" cy="2476500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>
            <a:xfrm>
              <a:off x="3627438" y="324802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fib(6)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>
            <a:xfrm>
              <a:off x="1781175" y="3968750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fib(4)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>
            <a:xfrm>
              <a:off x="6237288" y="4013200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fib(5)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>
            <a:xfrm>
              <a:off x="612775" y="4554538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fib(2)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>
            <a:xfrm>
              <a:off x="2727325" y="4554538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fib(3)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>
            <a:xfrm>
              <a:off x="-19050" y="522922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fib(2)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>
            <a:xfrm>
              <a:off x="1241425" y="5229225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fib(3)</a:t>
              </a:r>
              <a:endParaRPr lang="en-US" altLang="ko-KR" sz="1400">
                <a:latin typeface="+mn-lt"/>
              </a:endParaRPr>
            </a:p>
          </p:txBody>
        </p:sp>
        <p:cxnSp>
          <p:nvCxnSpPr>
            <p:cNvPr id="13" name="AutoShape 16"/>
            <p:cNvCxnSpPr>
              <a:cxnSpLocks noChangeShapeType="1"/>
              <a:stCxn id="6" idx="4"/>
              <a:endCxn id="7" idx="0"/>
            </p:cNvCxnSpPr>
            <p:nvPr/>
          </p:nvCxnSpPr>
          <p:spPr>
            <a:xfrm flipH="1">
              <a:off x="2366963" y="3698875"/>
              <a:ext cx="1846262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4" name="AutoShape 17"/>
            <p:cNvCxnSpPr>
              <a:cxnSpLocks noChangeShapeType="1"/>
              <a:stCxn id="6" idx="4"/>
              <a:endCxn id="8" idx="0"/>
            </p:cNvCxnSpPr>
            <p:nvPr/>
          </p:nvCxnSpPr>
          <p:spPr>
            <a:xfrm>
              <a:off x="4213225" y="3698875"/>
              <a:ext cx="260985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5" name="AutoShape 19"/>
            <p:cNvCxnSpPr>
              <a:cxnSpLocks noChangeShapeType="1"/>
              <a:stCxn id="7" idx="4"/>
              <a:endCxn id="9" idx="0"/>
            </p:cNvCxnSpPr>
            <p:nvPr/>
          </p:nvCxnSpPr>
          <p:spPr>
            <a:xfrm flipH="1">
              <a:off x="1198563" y="441960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6" name="AutoShape 20"/>
            <p:cNvCxnSpPr>
              <a:cxnSpLocks noChangeShapeType="1"/>
              <a:stCxn id="7" idx="4"/>
              <a:endCxn id="10" idx="0"/>
            </p:cNvCxnSpPr>
            <p:nvPr/>
          </p:nvCxnSpPr>
          <p:spPr>
            <a:xfrm>
              <a:off x="2366963" y="441960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17" name="Oval 21"/>
            <p:cNvSpPr>
              <a:spLocks noChangeArrowheads="1"/>
            </p:cNvSpPr>
            <p:nvPr/>
          </p:nvSpPr>
          <p:spPr>
            <a:xfrm>
              <a:off x="5113338" y="4598988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fib(3)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>
            <a:xfrm>
              <a:off x="7227888" y="4598988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fib(4)</a:t>
              </a:r>
              <a:endParaRPr lang="en-US" altLang="ko-KR" sz="1400">
                <a:latin typeface="+mn-lt"/>
              </a:endParaRPr>
            </a:p>
          </p:txBody>
        </p:sp>
        <p:cxnSp>
          <p:nvCxnSpPr>
            <p:cNvPr id="19" name="AutoShape 23"/>
            <p:cNvCxnSpPr>
              <a:cxnSpLocks noChangeShapeType="1"/>
              <a:endCxn id="17" idx="0"/>
            </p:cNvCxnSpPr>
            <p:nvPr/>
          </p:nvCxnSpPr>
          <p:spPr>
            <a:xfrm flipH="1">
              <a:off x="5699125" y="446405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0" name="AutoShape 24"/>
            <p:cNvCxnSpPr>
              <a:cxnSpLocks noChangeShapeType="1"/>
              <a:endCxn id="18" idx="0"/>
            </p:cNvCxnSpPr>
            <p:nvPr/>
          </p:nvCxnSpPr>
          <p:spPr>
            <a:xfrm>
              <a:off x="6867525" y="446405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1" name="AutoShape 25"/>
            <p:cNvCxnSpPr>
              <a:cxnSpLocks noChangeShapeType="1"/>
              <a:stCxn id="9" idx="4"/>
              <a:endCxn id="11" idx="0"/>
            </p:cNvCxnSpPr>
            <p:nvPr/>
          </p:nvCxnSpPr>
          <p:spPr>
            <a:xfrm flipH="1">
              <a:off x="566738" y="500538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2" name="AutoShape 26"/>
            <p:cNvCxnSpPr>
              <a:cxnSpLocks noChangeShapeType="1"/>
              <a:stCxn id="9" idx="4"/>
              <a:endCxn id="12" idx="0"/>
            </p:cNvCxnSpPr>
            <p:nvPr/>
          </p:nvCxnSpPr>
          <p:spPr>
            <a:xfrm>
              <a:off x="1198563" y="500538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3" name="Oval 31"/>
            <p:cNvSpPr>
              <a:spLocks noChangeArrowheads="1"/>
            </p:cNvSpPr>
            <p:nvPr/>
          </p:nvSpPr>
          <p:spPr>
            <a:xfrm>
              <a:off x="2141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fib(1)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>
            <a:xfrm>
              <a:off x="3402013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fib(2)</a:t>
              </a:r>
              <a:endParaRPr lang="en-US" altLang="ko-KR" sz="1400">
                <a:latin typeface="+mn-lt"/>
              </a:endParaRPr>
            </a:p>
          </p:txBody>
        </p:sp>
        <p:cxnSp>
          <p:nvCxnSpPr>
            <p:cNvPr id="25" name="AutoShape 33"/>
            <p:cNvCxnSpPr>
              <a:cxnSpLocks noChangeShapeType="1"/>
              <a:endCxn id="23" idx="0"/>
            </p:cNvCxnSpPr>
            <p:nvPr/>
          </p:nvCxnSpPr>
          <p:spPr>
            <a:xfrm flipH="1">
              <a:off x="2727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6" name="AutoShape 34"/>
            <p:cNvCxnSpPr>
              <a:cxnSpLocks noChangeShapeType="1"/>
              <a:endCxn id="24" idx="0"/>
            </p:cNvCxnSpPr>
            <p:nvPr/>
          </p:nvCxnSpPr>
          <p:spPr>
            <a:xfrm>
              <a:off x="3359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7" name="Oval 35"/>
            <p:cNvSpPr>
              <a:spLocks noChangeArrowheads="1"/>
            </p:cNvSpPr>
            <p:nvPr/>
          </p:nvSpPr>
          <p:spPr>
            <a:xfrm>
              <a:off x="4572000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fib(1)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>
            <a:xfrm>
              <a:off x="5832475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fib(2)</a:t>
              </a:r>
              <a:endParaRPr lang="en-US" altLang="ko-KR" sz="1400">
                <a:latin typeface="+mn-lt"/>
              </a:endParaRPr>
            </a:p>
          </p:txBody>
        </p:sp>
        <p:cxnSp>
          <p:nvCxnSpPr>
            <p:cNvPr id="29" name="AutoShape 37"/>
            <p:cNvCxnSpPr>
              <a:cxnSpLocks noChangeShapeType="1"/>
              <a:endCxn id="27" idx="0"/>
            </p:cNvCxnSpPr>
            <p:nvPr/>
          </p:nvCxnSpPr>
          <p:spPr>
            <a:xfrm flipH="1">
              <a:off x="5157788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30" name="AutoShape 38"/>
            <p:cNvCxnSpPr>
              <a:cxnSpLocks noChangeShapeType="1"/>
              <a:endCxn id="28" idx="0"/>
            </p:cNvCxnSpPr>
            <p:nvPr/>
          </p:nvCxnSpPr>
          <p:spPr>
            <a:xfrm>
              <a:off x="5789613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31" name="Oval 39"/>
            <p:cNvSpPr>
              <a:spLocks noChangeArrowheads="1"/>
            </p:cNvSpPr>
            <p:nvPr/>
          </p:nvSpPr>
          <p:spPr>
            <a:xfrm>
              <a:off x="6713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fib(2)</a:t>
              </a:r>
              <a:endParaRPr lang="en-US" altLang="ko-KR" sz="1400">
                <a:latin typeface="+mn-lt"/>
              </a:endParaRPr>
            </a:p>
          </p:txBody>
        </p:sp>
        <p:sp>
          <p:nvSpPr>
            <p:cNvPr id="32" name="Oval 40"/>
            <p:cNvSpPr>
              <a:spLocks noChangeArrowheads="1"/>
            </p:cNvSpPr>
            <p:nvPr/>
          </p:nvSpPr>
          <p:spPr>
            <a:xfrm>
              <a:off x="7974013" y="5273675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+mn-lt"/>
                </a:rPr>
                <a:t>fib(3)</a:t>
              </a:r>
              <a:endParaRPr lang="en-US" altLang="ko-KR" sz="1400">
                <a:latin typeface="+mn-lt"/>
              </a:endParaRPr>
            </a:p>
          </p:txBody>
        </p:sp>
        <p:cxnSp>
          <p:nvCxnSpPr>
            <p:cNvPr id="33" name="AutoShape 41"/>
            <p:cNvCxnSpPr>
              <a:cxnSpLocks noChangeShapeType="1"/>
              <a:endCxn id="31" idx="0"/>
            </p:cNvCxnSpPr>
            <p:nvPr/>
          </p:nvCxnSpPr>
          <p:spPr>
            <a:xfrm flipH="1">
              <a:off x="7299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34" name="AutoShape 42"/>
            <p:cNvCxnSpPr>
              <a:cxnSpLocks noChangeShapeType="1"/>
              <a:endCxn id="32" idx="0"/>
            </p:cNvCxnSpPr>
            <p:nvPr/>
          </p:nvCxnSpPr>
          <p:spPr>
            <a:xfrm>
              <a:off x="7931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피보나치 수열의 계산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1959060" y="1615746"/>
            <a:ext cx="8273880" cy="447834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int fib_iter(int n)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if (n == 0) return 0;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if (n == 1) return 1;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>
                <a:solidFill>
                  <a:srgbClr val="000000"/>
                </a:solidFill>
                <a:latin typeface="Trebuchet MS"/>
                <a:ea typeface="굴림"/>
              </a:rPr>
              <a:t>        </a:t>
            </a:r>
            <a:endParaRPr lang="ko-KR" altLang="en-US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int pp = 0;	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int p = 1;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int result = 0;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>
                <a:solidFill>
                  <a:srgbClr val="000000"/>
                </a:solidFill>
                <a:latin typeface="Trebuchet MS"/>
                <a:ea typeface="굴림"/>
              </a:rPr>
              <a:t>        </a:t>
            </a:r>
            <a:endParaRPr lang="ko-KR" altLang="en-US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nn-NO" altLang="ko-KR">
                <a:solidFill>
                  <a:srgbClr val="000000"/>
                </a:solidFill>
                <a:latin typeface="Trebuchet MS"/>
                <a:ea typeface="굴림"/>
              </a:rPr>
              <a:t>    for (int i = 2; i &lt;= n; i++) {</a:t>
            </a:r>
            <a:endParaRPr lang="nn-NO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    result = p + pp;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    pp = p;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    p = result;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>
                <a:solidFill>
                  <a:srgbClr val="000000"/>
                </a:solidFill>
                <a:latin typeface="Trebuchet MS"/>
                <a:ea typeface="굴림"/>
              </a:rPr>
              <a:t>    </a:t>
            </a: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    return result;</a:t>
            </a:r>
            <a:endParaRPr lang="en-US" altLang="ko-KR">
              <a:solidFill>
                <a:srgbClr val="000000"/>
              </a:solidFill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>
                <a:solidFill>
                  <a:srgbClr val="000000"/>
                </a:solidFill>
                <a:latin typeface="Trebuchet MS"/>
                <a:ea typeface="굴림"/>
              </a:rPr>
              <a:t>} </a:t>
            </a:r>
            <a:endParaRPr lang="en-US" altLang="ko-KR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문제는 막대 </a:t>
            </a:r>
            <a:r>
              <a:rPr lang="en-US" altLang="ko-KR"/>
              <a:t>A</a:t>
            </a:r>
            <a:r>
              <a:rPr lang="ko-KR" altLang="en-US"/>
              <a:t>에 쌓여있는 원판 </a:t>
            </a:r>
            <a:r>
              <a:rPr lang="en-US" altLang="ko-KR"/>
              <a:t>n</a:t>
            </a:r>
            <a:r>
              <a:rPr lang="ko-KR" altLang="en-US"/>
              <a:t>개를 막대 </a:t>
            </a:r>
            <a:r>
              <a:rPr lang="en-US" altLang="ko-KR"/>
              <a:t>C</a:t>
            </a:r>
            <a:r>
              <a:rPr lang="ko-KR" altLang="en-US"/>
              <a:t>로 옮기는 것이다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한 번에 하나의 원판만 이동할 수 있다 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맨 위에 있는 원판만 이동할 수 있다 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크기가 작은 원판 위에 큰 원판이 쌓일 수 없다</a:t>
            </a:r>
            <a:r>
              <a:rPr lang="en-US" altLang="ko-KR"/>
              <a:t> 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중간의 막대를 임시적으로 이용할 수 있으나 앞의 조건들을 지켜야 한다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하노이 탑 문제</a:t>
            </a:r>
            <a:endParaRPr lang="ko-KR" altLang="en-US"/>
          </a:p>
        </p:txBody>
      </p:sp>
      <p:grpSp>
        <p:nvGrpSpPr>
          <p:cNvPr id="5" name="Group 85"/>
          <p:cNvGrpSpPr/>
          <p:nvPr/>
        </p:nvGrpSpPr>
        <p:grpSpPr>
          <a:xfrm rot="0">
            <a:off x="4002881" y="4384452"/>
            <a:ext cx="4186238" cy="1420811"/>
            <a:chOff x="2460" y="2273"/>
            <a:chExt cx="2058" cy="484"/>
          </a:xfrm>
        </p:grpSpPr>
        <p:grpSp>
          <p:nvGrpSpPr>
            <p:cNvPr id="6" name="Group 5"/>
            <p:cNvGrpSpPr/>
            <p:nvPr/>
          </p:nvGrpSpPr>
          <p:grpSpPr>
            <a:xfrm rot="0"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5" name="AutoShape 14"/>
            <p:cNvSpPr>
              <a:spLocks noChangeArrowheads="1"/>
            </p:cNvSpPr>
            <p:nvPr/>
          </p:nvSpPr>
          <p:spPr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>
            <a:xfrm>
              <a:off x="2711" y="2621"/>
              <a:ext cx="181" cy="1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>
            <a:xfrm>
              <a:off x="3443" y="2621"/>
              <a:ext cx="172" cy="1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>
            <a:xfrm>
              <a:off x="4176" y="2621"/>
              <a:ext cx="177" cy="1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n=3</a:t>
            </a:r>
            <a:r>
              <a:rPr lang="ko-KR" altLang="en-US"/>
              <a:t>인 경우의 해답</a:t>
            </a:r>
            <a:endParaRPr lang="ko-KR" altLang="en-US"/>
          </a:p>
        </p:txBody>
      </p:sp>
      <p:grpSp>
        <p:nvGrpSpPr>
          <p:cNvPr id="5" name="Group 81"/>
          <p:cNvGrpSpPr/>
          <p:nvPr/>
        </p:nvGrpSpPr>
        <p:grpSpPr>
          <a:xfrm rot="0">
            <a:off x="2191148" y="1844824"/>
            <a:ext cx="2970212" cy="3855603"/>
            <a:chOff x="1422" y="119"/>
            <a:chExt cx="2781" cy="3814"/>
          </a:xfrm>
        </p:grpSpPr>
        <p:grpSp>
          <p:nvGrpSpPr>
            <p:cNvPr id="6" name="Group 2"/>
            <p:cNvGrpSpPr/>
            <p:nvPr/>
          </p:nvGrpSpPr>
          <p:grpSpPr>
            <a:xfrm rot="0">
              <a:off x="1428" y="119"/>
              <a:ext cx="800" cy="641"/>
              <a:chOff x="657" y="1480"/>
              <a:chExt cx="1180" cy="104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 rot="0"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 rot="0"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5" name="AutoShape 11"/>
            <p:cNvSpPr>
              <a:spLocks noChangeArrowheads="1"/>
            </p:cNvSpPr>
            <p:nvPr/>
          </p:nvSpPr>
          <p:spPr>
            <a:xfrm>
              <a:off x="1581" y="537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>
            <a:xfrm>
              <a:off x="1521" y="621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>
            <a:xfrm>
              <a:off x="1627" y="45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>
            <a:xfrm>
              <a:off x="1766" y="782"/>
              <a:ext cx="347" cy="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>
            <a:xfrm>
              <a:off x="2750" y="778"/>
              <a:ext cx="331" cy="3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>
            <a:xfrm>
              <a:off x="3733" y="774"/>
              <a:ext cx="338" cy="39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>
            <a:xfrm>
              <a:off x="2565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>
            <a:xfrm>
              <a:off x="2505" y="621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>
            <a:xfrm>
              <a:off x="2611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27" name="Group 23"/>
            <p:cNvGrpSpPr/>
            <p:nvPr/>
          </p:nvGrpSpPr>
          <p:grpSpPr>
            <a:xfrm rot="0"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8" name="Rectangle 24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30" name="Group 26"/>
            <p:cNvGrpSpPr/>
            <p:nvPr/>
          </p:nvGrpSpPr>
          <p:grpSpPr>
            <a:xfrm rot="0"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31" name="Rectangle 27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33" name="Group 29"/>
            <p:cNvGrpSpPr/>
            <p:nvPr/>
          </p:nvGrpSpPr>
          <p:grpSpPr>
            <a:xfrm rot="0">
              <a:off x="3403" y="1021"/>
              <a:ext cx="800" cy="641"/>
              <a:chOff x="657" y="1480"/>
              <a:chExt cx="1180" cy="1043"/>
            </a:xfrm>
          </p:grpSpPr>
          <p:sp>
            <p:nvSpPr>
              <p:cNvPr id="34" name="Rectangle 30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36" name="AutoShape 32"/>
            <p:cNvSpPr>
              <a:spLocks noChangeArrowheads="1"/>
            </p:cNvSpPr>
            <p:nvPr/>
          </p:nvSpPr>
          <p:spPr>
            <a:xfrm>
              <a:off x="1589" y="1439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>
            <a:xfrm>
              <a:off x="1529" y="152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>
            <a:xfrm>
              <a:off x="3606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>
            <a:xfrm>
              <a:off x="1773" y="1683"/>
              <a:ext cx="349" cy="3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>
            <a:xfrm>
              <a:off x="2758" y="1681"/>
              <a:ext cx="328" cy="3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>
            <a:xfrm>
              <a:off x="3741" y="1677"/>
              <a:ext cx="339" cy="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>
            <a:xfrm>
              <a:off x="3496" y="1523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48" name="Group 44"/>
            <p:cNvGrpSpPr/>
            <p:nvPr/>
          </p:nvGrpSpPr>
          <p:grpSpPr>
            <a:xfrm rot="0"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49" name="Rectangle 45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51" name="Group 47"/>
            <p:cNvGrpSpPr/>
            <p:nvPr/>
          </p:nvGrpSpPr>
          <p:grpSpPr>
            <a:xfrm rot="0"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52" name="Rectangle 48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54" name="Group 50"/>
            <p:cNvGrpSpPr/>
            <p:nvPr/>
          </p:nvGrpSpPr>
          <p:grpSpPr>
            <a:xfrm rot="0"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55" name="Rectangle 51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57" name="AutoShape 53"/>
            <p:cNvSpPr>
              <a:spLocks noChangeArrowheads="1"/>
            </p:cNvSpPr>
            <p:nvPr/>
          </p:nvSpPr>
          <p:spPr>
            <a:xfrm>
              <a:off x="2544" y="243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58" name="AutoShape 54"/>
            <p:cNvSpPr>
              <a:spLocks noChangeArrowheads="1"/>
            </p:cNvSpPr>
            <p:nvPr/>
          </p:nvSpPr>
          <p:spPr>
            <a:xfrm>
              <a:off x="1519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59" name="AutoShape 55"/>
            <p:cNvSpPr>
              <a:spLocks noChangeArrowheads="1"/>
            </p:cNvSpPr>
            <p:nvPr/>
          </p:nvSpPr>
          <p:spPr>
            <a:xfrm>
              <a:off x="3591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0" name="Text Box 56"/>
            <p:cNvSpPr txBox="1">
              <a:spLocks noChangeArrowheads="1"/>
            </p:cNvSpPr>
            <p:nvPr/>
          </p:nvSpPr>
          <p:spPr>
            <a:xfrm>
              <a:off x="1760" y="2590"/>
              <a:ext cx="346" cy="3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>
            <a:xfrm>
              <a:off x="2743" y="2588"/>
              <a:ext cx="329" cy="39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>
            <a:xfrm>
              <a:off x="3726" y="2584"/>
              <a:ext cx="340" cy="39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63" name="AutoShape 59"/>
            <p:cNvSpPr>
              <a:spLocks noChangeArrowheads="1"/>
            </p:cNvSpPr>
            <p:nvPr/>
          </p:nvSpPr>
          <p:spPr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4" name="AutoShape 60"/>
            <p:cNvSpPr>
              <a:spLocks noChangeArrowheads="1"/>
            </p:cNvSpPr>
            <p:nvPr/>
          </p:nvSpPr>
          <p:spPr>
            <a:xfrm>
              <a:off x="2498" y="2430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5" name="AutoShape 61"/>
            <p:cNvSpPr>
              <a:spLocks noChangeArrowheads="1"/>
            </p:cNvSpPr>
            <p:nvPr/>
          </p:nvSpPr>
          <p:spPr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6" name="AutoShape 62"/>
            <p:cNvSpPr>
              <a:spLocks noChangeArrowheads="1"/>
            </p:cNvSpPr>
            <p:nvPr/>
          </p:nvSpPr>
          <p:spPr>
            <a:xfrm>
              <a:off x="3541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7" name="AutoShape 63"/>
            <p:cNvSpPr>
              <a:spLocks noChangeArrowheads="1"/>
            </p:cNvSpPr>
            <p:nvPr/>
          </p:nvSpPr>
          <p:spPr>
            <a:xfrm>
              <a:off x="3481" y="2430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8" name="AutoShape 64"/>
            <p:cNvSpPr>
              <a:spLocks noChangeArrowheads="1"/>
            </p:cNvSpPr>
            <p:nvPr/>
          </p:nvSpPr>
          <p:spPr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69" name="Group 65"/>
            <p:cNvGrpSpPr/>
            <p:nvPr/>
          </p:nvGrpSpPr>
          <p:grpSpPr>
            <a:xfrm rot="0"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70" name="Rectangle 66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72" name="Group 68"/>
            <p:cNvGrpSpPr/>
            <p:nvPr/>
          </p:nvGrpSpPr>
          <p:grpSpPr>
            <a:xfrm rot="0"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73" name="Rectangle 69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75" name="Group 71"/>
            <p:cNvGrpSpPr/>
            <p:nvPr/>
          </p:nvGrpSpPr>
          <p:grpSpPr>
            <a:xfrm rot="0"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76" name="Rectangle 72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78" name="AutoShape 74"/>
            <p:cNvSpPr>
              <a:spLocks noChangeArrowheads="1"/>
            </p:cNvSpPr>
            <p:nvPr/>
          </p:nvSpPr>
          <p:spPr>
            <a:xfrm>
              <a:off x="2562" y="338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79" name="AutoShape 75"/>
            <p:cNvSpPr>
              <a:spLocks noChangeArrowheads="1"/>
            </p:cNvSpPr>
            <p:nvPr/>
          </p:nvSpPr>
          <p:spPr>
            <a:xfrm>
              <a:off x="1519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80" name="AutoShape 76"/>
            <p:cNvSpPr>
              <a:spLocks noChangeArrowheads="1"/>
            </p:cNvSpPr>
            <p:nvPr/>
          </p:nvSpPr>
          <p:spPr>
            <a:xfrm>
              <a:off x="2608" y="329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81" name="Text Box 77"/>
            <p:cNvSpPr txBox="1">
              <a:spLocks noChangeArrowheads="1"/>
            </p:cNvSpPr>
            <p:nvPr/>
          </p:nvSpPr>
          <p:spPr>
            <a:xfrm>
              <a:off x="1760" y="3541"/>
              <a:ext cx="346" cy="3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82" name="Text Box 78"/>
            <p:cNvSpPr txBox="1">
              <a:spLocks noChangeArrowheads="1"/>
            </p:cNvSpPr>
            <p:nvPr/>
          </p:nvSpPr>
          <p:spPr>
            <a:xfrm>
              <a:off x="2743" y="3541"/>
              <a:ext cx="329" cy="3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83" name="Text Box 79"/>
            <p:cNvSpPr txBox="1">
              <a:spLocks noChangeArrowheads="1"/>
            </p:cNvSpPr>
            <p:nvPr/>
          </p:nvSpPr>
          <p:spPr>
            <a:xfrm>
              <a:off x="3726" y="3537"/>
              <a:ext cx="340" cy="3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84" name="AutoShape 80"/>
            <p:cNvSpPr>
              <a:spLocks noChangeArrowheads="1"/>
            </p:cNvSpPr>
            <p:nvPr/>
          </p:nvSpPr>
          <p:spPr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</p:grpSp>
      <p:grpSp>
        <p:nvGrpSpPr>
          <p:cNvPr id="85" name="Group 84"/>
          <p:cNvGrpSpPr/>
          <p:nvPr/>
        </p:nvGrpSpPr>
        <p:grpSpPr>
          <a:xfrm rot="0">
            <a:off x="6312298" y="1854349"/>
            <a:ext cx="3240086" cy="3784599"/>
            <a:chOff x="1422" y="118"/>
            <a:chExt cx="2781" cy="3825"/>
          </a:xfrm>
        </p:grpSpPr>
        <p:grpSp>
          <p:nvGrpSpPr>
            <p:cNvPr id="86" name="Group 85"/>
            <p:cNvGrpSpPr/>
            <p:nvPr/>
          </p:nvGrpSpPr>
          <p:grpSpPr>
            <a:xfrm rot="0">
              <a:off x="1428" y="118"/>
              <a:ext cx="800" cy="641"/>
              <a:chOff x="657" y="1480"/>
              <a:chExt cx="1180" cy="1043"/>
            </a:xfrm>
          </p:grpSpPr>
          <p:sp>
            <p:nvSpPr>
              <p:cNvPr id="87" name="Rectangle 86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 rot="0">
              <a:off x="2413" y="118"/>
              <a:ext cx="800" cy="641"/>
              <a:chOff x="657" y="1480"/>
              <a:chExt cx="1180" cy="1043"/>
            </a:xfrm>
          </p:grpSpPr>
          <p:sp>
            <p:nvSpPr>
              <p:cNvPr id="90" name="Rectangle 89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0">
              <a:off x="3395" y="118"/>
              <a:ext cx="800" cy="641"/>
              <a:chOff x="657" y="1480"/>
              <a:chExt cx="1180" cy="1043"/>
            </a:xfrm>
          </p:grpSpPr>
          <p:sp>
            <p:nvSpPr>
              <p:cNvPr id="93" name="Rectangle 92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95" name="AutoShape 94"/>
            <p:cNvSpPr>
              <a:spLocks noChangeArrowheads="1"/>
            </p:cNvSpPr>
            <p:nvPr/>
          </p:nvSpPr>
          <p:spPr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96" name="AutoShape 95"/>
            <p:cNvSpPr>
              <a:spLocks noChangeArrowheads="1"/>
            </p:cNvSpPr>
            <p:nvPr/>
          </p:nvSpPr>
          <p:spPr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97" name="AutoShape 96"/>
            <p:cNvSpPr>
              <a:spLocks noChangeArrowheads="1"/>
            </p:cNvSpPr>
            <p:nvPr/>
          </p:nvSpPr>
          <p:spPr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>
            <a:xfrm>
              <a:off x="1767" y="779"/>
              <a:ext cx="317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>
            <a:xfrm>
              <a:off x="2751" y="778"/>
              <a:ext cx="297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>
            <a:xfrm>
              <a:off x="3734" y="774"/>
              <a:ext cx="304" cy="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01" name="AutoShape 100"/>
            <p:cNvSpPr>
              <a:spLocks noChangeArrowheads="1"/>
            </p:cNvSpPr>
            <p:nvPr/>
          </p:nvSpPr>
          <p:spPr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2" name="AutoShape 101"/>
            <p:cNvSpPr>
              <a:spLocks noChangeArrowheads="1"/>
            </p:cNvSpPr>
            <p:nvPr/>
          </p:nvSpPr>
          <p:spPr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3" name="AutoShape 102"/>
            <p:cNvSpPr>
              <a:spLocks noChangeArrowheads="1"/>
            </p:cNvSpPr>
            <p:nvPr/>
          </p:nvSpPr>
          <p:spPr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104" name="Group 103"/>
            <p:cNvGrpSpPr/>
            <p:nvPr/>
          </p:nvGrpSpPr>
          <p:grpSpPr>
            <a:xfrm rot="0">
              <a:off x="1437" y="1020"/>
              <a:ext cx="800" cy="641"/>
              <a:chOff x="657" y="1480"/>
              <a:chExt cx="1180" cy="1043"/>
            </a:xfrm>
          </p:grpSpPr>
          <p:sp>
            <p:nvSpPr>
              <p:cNvPr id="105" name="Rectangle 104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0">
              <a:off x="2421" y="1020"/>
              <a:ext cx="800" cy="641"/>
              <a:chOff x="657" y="1480"/>
              <a:chExt cx="1180" cy="1043"/>
            </a:xfrm>
          </p:grpSpPr>
          <p:sp>
            <p:nvSpPr>
              <p:cNvPr id="108" name="Rectangle 107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 rot="0">
              <a:off x="3403" y="1020"/>
              <a:ext cx="800" cy="641"/>
              <a:chOff x="657" y="1480"/>
              <a:chExt cx="1180" cy="1043"/>
            </a:xfrm>
          </p:grpSpPr>
          <p:sp>
            <p:nvSpPr>
              <p:cNvPr id="111" name="Rectangle 110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13" name="AutoShape 112"/>
            <p:cNvSpPr>
              <a:spLocks noChangeArrowheads="1"/>
            </p:cNvSpPr>
            <p:nvPr/>
          </p:nvSpPr>
          <p:spPr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14" name="AutoShape 113"/>
            <p:cNvSpPr>
              <a:spLocks noChangeArrowheads="1"/>
            </p:cNvSpPr>
            <p:nvPr/>
          </p:nvSpPr>
          <p:spPr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15" name="Text Box 114"/>
            <p:cNvSpPr txBox="1">
              <a:spLocks noChangeArrowheads="1"/>
            </p:cNvSpPr>
            <p:nvPr/>
          </p:nvSpPr>
          <p:spPr>
            <a:xfrm>
              <a:off x="1774" y="1680"/>
              <a:ext cx="317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16" name="Text Box 115"/>
            <p:cNvSpPr txBox="1">
              <a:spLocks noChangeArrowheads="1"/>
            </p:cNvSpPr>
            <p:nvPr/>
          </p:nvSpPr>
          <p:spPr>
            <a:xfrm>
              <a:off x="2759" y="1680"/>
              <a:ext cx="298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17" name="Text Box 116"/>
            <p:cNvSpPr txBox="1">
              <a:spLocks noChangeArrowheads="1"/>
            </p:cNvSpPr>
            <p:nvPr/>
          </p:nvSpPr>
          <p:spPr>
            <a:xfrm>
              <a:off x="3742" y="1676"/>
              <a:ext cx="311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18" name="AutoShape 117"/>
            <p:cNvSpPr>
              <a:spLocks noChangeArrowheads="1"/>
            </p:cNvSpPr>
            <p:nvPr/>
          </p:nvSpPr>
          <p:spPr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19" name="AutoShape 118"/>
            <p:cNvSpPr>
              <a:spLocks noChangeArrowheads="1"/>
            </p:cNvSpPr>
            <p:nvPr/>
          </p:nvSpPr>
          <p:spPr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20" name="AutoShape 119"/>
            <p:cNvSpPr>
              <a:spLocks noChangeArrowheads="1"/>
            </p:cNvSpPr>
            <p:nvPr/>
          </p:nvSpPr>
          <p:spPr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21" name="AutoShape 120"/>
            <p:cNvSpPr>
              <a:spLocks noChangeArrowheads="1"/>
            </p:cNvSpPr>
            <p:nvPr/>
          </p:nvSpPr>
          <p:spPr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22" name="AutoShape 121"/>
            <p:cNvSpPr>
              <a:spLocks noChangeArrowheads="1"/>
            </p:cNvSpPr>
            <p:nvPr/>
          </p:nvSpPr>
          <p:spPr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123" name="Group 122"/>
            <p:cNvGrpSpPr/>
            <p:nvPr/>
          </p:nvGrpSpPr>
          <p:grpSpPr>
            <a:xfrm rot="0">
              <a:off x="1422" y="1927"/>
              <a:ext cx="800" cy="641"/>
              <a:chOff x="657" y="1480"/>
              <a:chExt cx="1180" cy="1043"/>
            </a:xfrm>
          </p:grpSpPr>
          <p:sp>
            <p:nvSpPr>
              <p:cNvPr id="124" name="Rectangle 123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0">
              <a:off x="2406" y="1927"/>
              <a:ext cx="800" cy="641"/>
              <a:chOff x="657" y="1480"/>
              <a:chExt cx="1180" cy="1043"/>
            </a:xfrm>
          </p:grpSpPr>
          <p:sp>
            <p:nvSpPr>
              <p:cNvPr id="127" name="Rectangle 126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0">
              <a:off x="3389" y="1927"/>
              <a:ext cx="800" cy="641"/>
              <a:chOff x="657" y="1480"/>
              <a:chExt cx="1180" cy="1043"/>
            </a:xfrm>
          </p:grpSpPr>
          <p:sp>
            <p:nvSpPr>
              <p:cNvPr id="130" name="Rectangle 129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32" name="AutoShape 131"/>
            <p:cNvSpPr>
              <a:spLocks noChangeArrowheads="1"/>
            </p:cNvSpPr>
            <p:nvPr/>
          </p:nvSpPr>
          <p:spPr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33" name="Text Box 132"/>
            <p:cNvSpPr txBox="1">
              <a:spLocks noChangeArrowheads="1"/>
            </p:cNvSpPr>
            <p:nvPr/>
          </p:nvSpPr>
          <p:spPr>
            <a:xfrm>
              <a:off x="1759" y="2586"/>
              <a:ext cx="319" cy="3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34" name="Text Box 133"/>
            <p:cNvSpPr txBox="1">
              <a:spLocks noChangeArrowheads="1"/>
            </p:cNvSpPr>
            <p:nvPr/>
          </p:nvSpPr>
          <p:spPr>
            <a:xfrm>
              <a:off x="2743" y="2586"/>
              <a:ext cx="288" cy="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35" name="Text Box 134"/>
            <p:cNvSpPr txBox="1">
              <a:spLocks noChangeArrowheads="1"/>
            </p:cNvSpPr>
            <p:nvPr/>
          </p:nvSpPr>
          <p:spPr>
            <a:xfrm>
              <a:off x="3726" y="2581"/>
              <a:ext cx="304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36" name="AutoShape 135"/>
            <p:cNvSpPr>
              <a:spLocks noChangeArrowheads="1"/>
            </p:cNvSpPr>
            <p:nvPr/>
          </p:nvSpPr>
          <p:spPr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37" name="AutoShape 136"/>
            <p:cNvSpPr>
              <a:spLocks noChangeArrowheads="1"/>
            </p:cNvSpPr>
            <p:nvPr/>
          </p:nvSpPr>
          <p:spPr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38" name="AutoShape 137"/>
            <p:cNvSpPr>
              <a:spLocks noChangeArrowheads="1"/>
            </p:cNvSpPr>
            <p:nvPr/>
          </p:nvSpPr>
          <p:spPr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139" name="Group 138"/>
            <p:cNvGrpSpPr/>
            <p:nvPr/>
          </p:nvGrpSpPr>
          <p:grpSpPr>
            <a:xfrm rot="0"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140" name="Rectangle 139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 rot="0"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143" name="Rectangle 142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 rot="0"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146" name="Rectangle 145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47" name="Rectangle 146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48" name="AutoShape 147"/>
            <p:cNvSpPr>
              <a:spLocks noChangeArrowheads="1"/>
            </p:cNvSpPr>
            <p:nvPr/>
          </p:nvSpPr>
          <p:spPr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49" name="AutoShape 148"/>
            <p:cNvSpPr>
              <a:spLocks noChangeArrowheads="1"/>
            </p:cNvSpPr>
            <p:nvPr/>
          </p:nvSpPr>
          <p:spPr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50" name="AutoShape 149"/>
            <p:cNvSpPr>
              <a:spLocks noChangeArrowheads="1"/>
            </p:cNvSpPr>
            <p:nvPr/>
          </p:nvSpPr>
          <p:spPr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51" name="Text Box 150"/>
            <p:cNvSpPr txBox="1">
              <a:spLocks noChangeArrowheads="1"/>
            </p:cNvSpPr>
            <p:nvPr/>
          </p:nvSpPr>
          <p:spPr>
            <a:xfrm>
              <a:off x="1759" y="3543"/>
              <a:ext cx="319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52" name="Text Box 151"/>
            <p:cNvSpPr txBox="1">
              <a:spLocks noChangeArrowheads="1"/>
            </p:cNvSpPr>
            <p:nvPr/>
          </p:nvSpPr>
          <p:spPr>
            <a:xfrm>
              <a:off x="2743" y="3539"/>
              <a:ext cx="288" cy="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53" name="Text Box 152"/>
            <p:cNvSpPr txBox="1">
              <a:spLocks noChangeArrowheads="1"/>
            </p:cNvSpPr>
            <p:nvPr/>
          </p:nvSpPr>
          <p:spPr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54" name="AutoShape 153"/>
            <p:cNvSpPr>
              <a:spLocks noChangeArrowheads="1"/>
            </p:cNvSpPr>
            <p:nvPr/>
          </p:nvSpPr>
          <p:spPr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55" name="AutoShape 154"/>
            <p:cNvSpPr>
              <a:spLocks noChangeArrowheads="1"/>
            </p:cNvSpPr>
            <p:nvPr/>
          </p:nvSpPr>
          <p:spPr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56" name="AutoShape 155"/>
            <p:cNvSpPr>
              <a:spLocks noChangeArrowheads="1"/>
            </p:cNvSpPr>
            <p:nvPr/>
          </p:nvSpPr>
          <p:spPr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57" name="AutoShape 156"/>
            <p:cNvSpPr>
              <a:spLocks noChangeArrowheads="1"/>
            </p:cNvSpPr>
            <p:nvPr/>
          </p:nvSpPr>
          <p:spPr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158" name="Line 157"/>
          <p:cNvSpPr>
            <a:spLocks noChangeShapeType="1"/>
          </p:cNvSpPr>
          <p:nvPr/>
        </p:nvSpPr>
        <p:spPr>
          <a:xfrm>
            <a:off x="5296298" y="2430611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9" name="Line 158"/>
          <p:cNvSpPr>
            <a:spLocks noChangeShapeType="1"/>
          </p:cNvSpPr>
          <p:nvPr/>
        </p:nvSpPr>
        <p:spPr>
          <a:xfrm flipV="1">
            <a:off x="5386786" y="2384574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일반적인 경우에는</a:t>
            </a:r>
            <a:r>
              <a:rPr lang="en-US" altLang="ko-KR"/>
              <a:t>?</a:t>
            </a:r>
            <a:endParaRPr lang="en-US" altLang="ko-KR"/>
          </a:p>
        </p:txBody>
      </p:sp>
      <p:grpSp>
        <p:nvGrpSpPr>
          <p:cNvPr id="5" name="Group 4"/>
          <p:cNvGrpSpPr/>
          <p:nvPr/>
        </p:nvGrpSpPr>
        <p:grpSpPr>
          <a:xfrm rot="0">
            <a:off x="1606624" y="1718141"/>
            <a:ext cx="4571999" cy="4401670"/>
            <a:chOff x="417" y="-18"/>
            <a:chExt cx="3907" cy="3927"/>
          </a:xfrm>
        </p:grpSpPr>
        <p:grpSp>
          <p:nvGrpSpPr>
            <p:cNvPr id="6" name="Group 5"/>
            <p:cNvGrpSpPr/>
            <p:nvPr/>
          </p:nvGrpSpPr>
          <p:grpSpPr>
            <a:xfrm rot="0">
              <a:off x="1519" y="-18"/>
              <a:ext cx="800" cy="642"/>
              <a:chOff x="657" y="1480"/>
              <a:chExt cx="1181" cy="1045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2502" y="-18"/>
              <a:ext cx="800" cy="642"/>
              <a:chOff x="657" y="1480"/>
              <a:chExt cx="1181" cy="1045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3485" y="-18"/>
              <a:ext cx="800" cy="642"/>
              <a:chOff x="657" y="1480"/>
              <a:chExt cx="1181" cy="1045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5" name="Text Box 14"/>
            <p:cNvSpPr txBox="1">
              <a:spLocks noChangeArrowheads="1"/>
            </p:cNvSpPr>
            <p:nvPr/>
          </p:nvSpPr>
          <p:spPr>
            <a:xfrm>
              <a:off x="1856" y="713"/>
              <a:ext cx="270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A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>
            <a:xfrm>
              <a:off x="2840" y="712"/>
              <a:ext cx="262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B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>
            <a:xfrm>
              <a:off x="3822" y="709"/>
              <a:ext cx="270" cy="26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C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3" name="AutoShape 22"/>
            <p:cNvSpPr/>
            <p:nvPr/>
          </p:nvSpPr>
          <p:spPr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>
            <a:xfrm>
              <a:off x="417" y="168"/>
              <a:ext cx="1416" cy="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n-1</a:t>
              </a:r>
              <a:r>
                <a:rPr lang="ko-KR" altLang="en-US" sz="1400">
                  <a:latin typeface="HY엽서L"/>
                  <a:ea typeface="HY엽서L"/>
                </a:rPr>
                <a:t>개의 원판</a:t>
              </a:r>
              <a:endParaRPr lang="ko-KR" altLang="en-US" sz="1400">
                <a:latin typeface="HY엽서L"/>
                <a:ea typeface="HY엽서L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>
            <a:xfrm>
              <a:off x="506" y="440"/>
              <a:ext cx="921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1</a:t>
              </a:r>
              <a:r>
                <a:rPr lang="ko-KR" altLang="en-US" sz="1400">
                  <a:latin typeface="HY엽서L"/>
                  <a:ea typeface="HY엽서L"/>
                </a:rPr>
                <a:t>개의 원판</a:t>
              </a:r>
              <a:endParaRPr lang="ko-KR" altLang="en-US" sz="1400">
                <a:latin typeface="HY엽서L"/>
                <a:ea typeface="HY엽서L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grpSp>
          <p:nvGrpSpPr>
            <p:cNvPr id="27" name="Group 26"/>
            <p:cNvGrpSpPr/>
            <p:nvPr/>
          </p:nvGrpSpPr>
          <p:grpSpPr>
            <a:xfrm rot="0">
              <a:off x="1519" y="910"/>
              <a:ext cx="800" cy="642"/>
              <a:chOff x="657" y="1480"/>
              <a:chExt cx="1181" cy="1045"/>
            </a:xfrm>
          </p:grpSpPr>
          <p:sp>
            <p:nvSpPr>
              <p:cNvPr id="28" name="Rectangle 27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2502" y="910"/>
              <a:ext cx="800" cy="642"/>
              <a:chOff x="657" y="1480"/>
              <a:chExt cx="1181" cy="1045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3485" y="910"/>
              <a:ext cx="800" cy="642"/>
              <a:chOff x="657" y="1480"/>
              <a:chExt cx="1181" cy="1045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36" name="Text Box 35"/>
            <p:cNvSpPr txBox="1">
              <a:spLocks noChangeArrowheads="1"/>
            </p:cNvSpPr>
            <p:nvPr/>
          </p:nvSpPr>
          <p:spPr>
            <a:xfrm>
              <a:off x="1856" y="1641"/>
              <a:ext cx="270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A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>
            <a:xfrm>
              <a:off x="2840" y="1640"/>
              <a:ext cx="262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B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>
            <a:xfrm>
              <a:off x="3822" y="1637"/>
              <a:ext cx="270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C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0" name="AutoShape 39"/>
            <p:cNvSpPr>
              <a:spLocks noChangeArrowheads="1"/>
            </p:cNvSpPr>
            <p:nvPr/>
          </p:nvSpPr>
          <p:spPr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43" name="AutoShape 42"/>
            <p:cNvSpPr>
              <a:spLocks noChangeArrowheads="1"/>
            </p:cNvSpPr>
            <p:nvPr/>
          </p:nvSpPr>
          <p:spPr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44" name="Group 43"/>
            <p:cNvGrpSpPr/>
            <p:nvPr/>
          </p:nvGrpSpPr>
          <p:grpSpPr>
            <a:xfrm rot="0">
              <a:off x="1519" y="1907"/>
              <a:ext cx="800" cy="642"/>
              <a:chOff x="657" y="1480"/>
              <a:chExt cx="1181" cy="1045"/>
            </a:xfrm>
          </p:grpSpPr>
          <p:sp>
            <p:nvSpPr>
              <p:cNvPr id="45" name="Rectangle 44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0">
              <a:off x="2502" y="1907"/>
              <a:ext cx="800" cy="642"/>
              <a:chOff x="657" y="1480"/>
              <a:chExt cx="1181" cy="1045"/>
            </a:xfrm>
          </p:grpSpPr>
          <p:sp>
            <p:nvSpPr>
              <p:cNvPr id="48" name="Rectangle 47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0">
              <a:off x="3485" y="1907"/>
              <a:ext cx="800" cy="642"/>
              <a:chOff x="657" y="1480"/>
              <a:chExt cx="1181" cy="1045"/>
            </a:xfrm>
          </p:grpSpPr>
          <p:sp>
            <p:nvSpPr>
              <p:cNvPr id="51" name="Rectangle 50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53" name="Text Box 52"/>
            <p:cNvSpPr txBox="1">
              <a:spLocks noChangeArrowheads="1"/>
            </p:cNvSpPr>
            <p:nvPr/>
          </p:nvSpPr>
          <p:spPr>
            <a:xfrm>
              <a:off x="1856" y="2638"/>
              <a:ext cx="270" cy="2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A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>
            <a:xfrm>
              <a:off x="2840" y="2637"/>
              <a:ext cx="262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B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>
            <a:xfrm>
              <a:off x="3822" y="2633"/>
              <a:ext cx="270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C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56" name="AutoShape 55"/>
            <p:cNvSpPr>
              <a:spLocks noChangeArrowheads="1"/>
            </p:cNvSpPr>
            <p:nvPr/>
          </p:nvSpPr>
          <p:spPr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57" name="AutoShape 56"/>
            <p:cNvSpPr>
              <a:spLocks noChangeArrowheads="1"/>
            </p:cNvSpPr>
            <p:nvPr/>
          </p:nvSpPr>
          <p:spPr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58" name="AutoShape 57"/>
            <p:cNvSpPr>
              <a:spLocks noChangeArrowheads="1"/>
            </p:cNvSpPr>
            <p:nvPr/>
          </p:nvSpPr>
          <p:spPr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59" name="AutoShape 58"/>
            <p:cNvSpPr>
              <a:spLocks noChangeArrowheads="1"/>
            </p:cNvSpPr>
            <p:nvPr/>
          </p:nvSpPr>
          <p:spPr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0" name="AutoShape 59"/>
            <p:cNvSpPr>
              <a:spLocks noChangeArrowheads="1"/>
            </p:cNvSpPr>
            <p:nvPr/>
          </p:nvSpPr>
          <p:spPr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grpSp>
          <p:nvGrpSpPr>
            <p:cNvPr id="61" name="Group 60"/>
            <p:cNvGrpSpPr/>
            <p:nvPr/>
          </p:nvGrpSpPr>
          <p:grpSpPr>
            <a:xfrm rot="0">
              <a:off x="1557" y="2904"/>
              <a:ext cx="800" cy="642"/>
              <a:chOff x="657" y="1480"/>
              <a:chExt cx="1181" cy="1045"/>
            </a:xfrm>
          </p:grpSpPr>
          <p:sp>
            <p:nvSpPr>
              <p:cNvPr id="62" name="Rectangle 61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0">
              <a:off x="2541" y="2904"/>
              <a:ext cx="800" cy="642"/>
              <a:chOff x="657" y="1480"/>
              <a:chExt cx="1181" cy="1045"/>
            </a:xfrm>
          </p:grpSpPr>
          <p:sp>
            <p:nvSpPr>
              <p:cNvPr id="65" name="Rectangle 64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3524" y="2904"/>
              <a:ext cx="800" cy="642"/>
              <a:chOff x="657" y="1480"/>
              <a:chExt cx="1181" cy="1045"/>
            </a:xfrm>
          </p:grpSpPr>
          <p:sp>
            <p:nvSpPr>
              <p:cNvPr id="68" name="Rectangle 67"/>
              <p:cNvSpPr>
                <a:spLocks noChangeArrowheads="1"/>
              </p:cNvSpPr>
              <p:nvPr/>
            </p:nvSpPr>
            <p:spPr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70" name="Text Box 69"/>
            <p:cNvSpPr txBox="1">
              <a:spLocks noChangeArrowheads="1"/>
            </p:cNvSpPr>
            <p:nvPr/>
          </p:nvSpPr>
          <p:spPr>
            <a:xfrm>
              <a:off x="1895" y="3637"/>
              <a:ext cx="270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A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>
            <a:xfrm>
              <a:off x="2879" y="3634"/>
              <a:ext cx="261" cy="2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B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>
            <a:xfrm>
              <a:off x="3863" y="3631"/>
              <a:ext cx="26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C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73" name="AutoShape 72"/>
            <p:cNvSpPr>
              <a:spLocks noChangeArrowheads="1"/>
            </p:cNvSpPr>
            <p:nvPr/>
          </p:nvSpPr>
          <p:spPr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74" name="AutoShape 73"/>
            <p:cNvSpPr>
              <a:spLocks noChangeArrowheads="1"/>
            </p:cNvSpPr>
            <p:nvPr/>
          </p:nvSpPr>
          <p:spPr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75" name="AutoShape 74"/>
            <p:cNvSpPr>
              <a:spLocks noChangeArrowheads="1"/>
            </p:cNvSpPr>
            <p:nvPr/>
          </p:nvSpPr>
          <p:spPr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76" name="AutoShape 75"/>
            <p:cNvSpPr>
              <a:spLocks noChangeArrowheads="1"/>
            </p:cNvSpPr>
            <p:nvPr/>
          </p:nvSpPr>
          <p:spPr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77" name="AutoShape 76"/>
            <p:cNvSpPr>
              <a:spLocks noChangeArrowheads="1"/>
            </p:cNvSpPr>
            <p:nvPr/>
          </p:nvSpPr>
          <p:spPr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78" name="AutoShape 77"/>
          <p:cNvSpPr/>
          <p:nvPr/>
        </p:nvSpPr>
        <p:spPr>
          <a:xfrm>
            <a:off x="6870774" y="2528888"/>
            <a:ext cx="3761730" cy="612080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1133"/>
              <a:gd name="adj6" fmla="val -25389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C</a:t>
            </a:r>
            <a:r>
              <a:rPr lang="ko-KR" altLang="en-US" sz="1600">
                <a:latin typeface="굴림"/>
                <a:ea typeface="굴림"/>
              </a:rPr>
              <a:t>를 임시버퍼로 사용하여 </a:t>
            </a:r>
            <a:r>
              <a:rPr lang="en-US" altLang="ko-KR" sz="1600">
                <a:latin typeface="굴림"/>
                <a:ea typeface="굴림"/>
              </a:rPr>
              <a:t>A</a:t>
            </a:r>
            <a:r>
              <a:rPr lang="ko-KR" altLang="en-US" sz="1600">
                <a:latin typeface="굴림"/>
                <a:ea typeface="굴림"/>
              </a:rPr>
              <a:t>에 쌓여있는  </a:t>
            </a:r>
            <a:r>
              <a:rPr lang="en-US" altLang="ko-KR" sz="1600">
                <a:latin typeface="굴림"/>
                <a:ea typeface="굴림"/>
              </a:rPr>
              <a:t>n-1</a:t>
            </a:r>
            <a:r>
              <a:rPr lang="ko-KR" altLang="en-US" sz="1600">
                <a:latin typeface="굴림"/>
                <a:ea typeface="굴림"/>
              </a:rPr>
              <a:t>개의 원판을 </a:t>
            </a:r>
            <a:r>
              <a:rPr lang="en-US" altLang="ko-KR" sz="1600">
                <a:latin typeface="굴림"/>
                <a:ea typeface="굴림"/>
              </a:rPr>
              <a:t>B</a:t>
            </a:r>
            <a:r>
              <a:rPr lang="ko-KR" altLang="en-US" sz="1600">
                <a:latin typeface="굴림"/>
                <a:ea typeface="굴림"/>
              </a:rPr>
              <a:t>로 옮긴다</a:t>
            </a:r>
            <a:r>
              <a:rPr lang="en-US" altLang="ko-KR" sz="1600">
                <a:latin typeface="굴림"/>
                <a:ea typeface="굴림"/>
              </a:rPr>
              <a:t>.</a:t>
            </a:r>
            <a:endParaRPr lang="en-US" altLang="ko-KR" sz="1600">
              <a:latin typeface="굴림"/>
              <a:ea typeface="굴림"/>
            </a:endParaRPr>
          </a:p>
        </p:txBody>
      </p:sp>
      <p:sp>
        <p:nvSpPr>
          <p:cNvPr id="79" name="AutoShape 78"/>
          <p:cNvSpPr/>
          <p:nvPr/>
        </p:nvSpPr>
        <p:spPr>
          <a:xfrm>
            <a:off x="6870774" y="3924300"/>
            <a:ext cx="376173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A</a:t>
            </a:r>
            <a:r>
              <a:rPr lang="ko-KR" altLang="en-US" sz="1600">
                <a:latin typeface="굴림"/>
                <a:ea typeface="굴림"/>
              </a:rPr>
              <a:t>의 가장 큰 원판을 </a:t>
            </a:r>
            <a:r>
              <a:rPr lang="en-US" altLang="ko-KR" sz="1600">
                <a:latin typeface="굴림"/>
                <a:ea typeface="굴림"/>
              </a:rPr>
              <a:t>C</a:t>
            </a:r>
            <a:r>
              <a:rPr lang="ko-KR" altLang="en-US" sz="1600">
                <a:latin typeface="굴림"/>
                <a:ea typeface="굴림"/>
              </a:rPr>
              <a:t>로 옮긴다</a:t>
            </a:r>
            <a:r>
              <a:rPr lang="en-US" altLang="ko-KR" sz="1600">
                <a:latin typeface="굴림"/>
                <a:ea typeface="굴림"/>
              </a:rPr>
              <a:t>.</a:t>
            </a:r>
            <a:endParaRPr lang="en-US" altLang="ko-KR" sz="1600">
              <a:latin typeface="굴림"/>
              <a:ea typeface="굴림"/>
            </a:endParaRPr>
          </a:p>
        </p:txBody>
      </p:sp>
      <p:sp>
        <p:nvSpPr>
          <p:cNvPr id="80" name="AutoShape 79"/>
          <p:cNvSpPr/>
          <p:nvPr/>
        </p:nvSpPr>
        <p:spPr>
          <a:xfrm>
            <a:off x="6870774" y="5049838"/>
            <a:ext cx="3761730" cy="611410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A</a:t>
            </a:r>
            <a:r>
              <a:rPr lang="ko-KR" altLang="en-US" sz="1600">
                <a:latin typeface="굴림"/>
                <a:ea typeface="굴림"/>
              </a:rPr>
              <a:t>를 임시버퍼로 사용하여 </a:t>
            </a:r>
            <a:r>
              <a:rPr lang="en-US" altLang="ko-KR" sz="1600">
                <a:latin typeface="굴림"/>
                <a:ea typeface="굴림"/>
              </a:rPr>
              <a:t>B</a:t>
            </a:r>
            <a:r>
              <a:rPr lang="ko-KR" altLang="en-US" sz="1600">
                <a:latin typeface="굴림"/>
                <a:ea typeface="굴림"/>
              </a:rPr>
              <a:t>에 쌓여있는  </a:t>
            </a:r>
            <a:r>
              <a:rPr lang="en-US" altLang="ko-KR" sz="1600">
                <a:latin typeface="굴림"/>
                <a:ea typeface="굴림"/>
              </a:rPr>
              <a:t>n-1</a:t>
            </a:r>
            <a:r>
              <a:rPr lang="ko-KR" altLang="en-US" sz="1600">
                <a:latin typeface="굴림"/>
                <a:ea typeface="굴림"/>
              </a:rPr>
              <a:t>개의 원판을 </a:t>
            </a:r>
            <a:r>
              <a:rPr lang="en-US" altLang="ko-KR" sz="1600">
                <a:latin typeface="굴림"/>
                <a:ea typeface="굴림"/>
              </a:rPr>
              <a:t>C</a:t>
            </a:r>
            <a:r>
              <a:rPr lang="ko-KR" altLang="en-US" sz="1600">
                <a:latin typeface="굴림"/>
                <a:ea typeface="굴림"/>
              </a:rPr>
              <a:t>로 옮긴다</a:t>
            </a:r>
            <a:r>
              <a:rPr lang="en-US" altLang="ko-KR" sz="1600">
                <a:latin typeface="굴림"/>
                <a:ea typeface="굴림"/>
              </a:rPr>
              <a:t>.</a:t>
            </a:r>
            <a:endParaRPr lang="en-US" altLang="ko-KR" sz="160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spc="-100"/>
              <a:t>알고리즘이나 함수가 수행 도중에 자기 자신을 다시 호출하여 문제를 해결하는 기법</a:t>
            </a:r>
            <a:endParaRPr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정의 자체가 순환적으로 되어 있는 경우에 적합한 방법</a:t>
            </a:r>
            <a:endParaRPr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/>
              <a:t>순환(Recursion)이란?</a:t>
            </a:r>
            <a:endParaRPr lang="ko-KR" altLang="en-US"/>
          </a:p>
        </p:txBody>
      </p:sp>
      <p:pic>
        <p:nvPicPr>
          <p:cNvPr id="5" name="Picture 6" descr="MCj0280705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316" y="3053356"/>
            <a:ext cx="2340260" cy="224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자</a:t>
            </a:r>
            <a:r>
              <a:rPr lang="en-US" altLang="ko-KR"/>
              <a:t>,</a:t>
            </a:r>
            <a:r>
              <a:rPr lang="ko-KR" altLang="en-US"/>
              <a:t>그러면 어떻게 </a:t>
            </a:r>
            <a:r>
              <a:rPr lang="en-US" altLang="ko-KR"/>
              <a:t>n-1</a:t>
            </a:r>
            <a:r>
              <a:rPr lang="ko-KR" altLang="en-US"/>
              <a:t>개의 원판을 </a:t>
            </a:r>
            <a:r>
              <a:rPr lang="en-US" altLang="ko-KR"/>
              <a:t>A</a:t>
            </a:r>
            <a:r>
              <a:rPr lang="ko-KR" altLang="en-US"/>
              <a:t>에서 </a:t>
            </a:r>
            <a:r>
              <a:rPr lang="en-US" altLang="ko-KR"/>
              <a:t>B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또 </a:t>
            </a:r>
            <a:r>
              <a:rPr lang="en-US" altLang="ko-KR"/>
              <a:t>B</a:t>
            </a:r>
            <a:r>
              <a:rPr lang="ko-KR" altLang="en-US"/>
              <a:t>에서 </a:t>
            </a:r>
            <a:r>
              <a:rPr lang="en-US" altLang="ko-KR"/>
              <a:t>C</a:t>
            </a:r>
            <a:r>
              <a:rPr lang="ko-KR" altLang="en-US"/>
              <a:t>로 이동하는가</a:t>
            </a:r>
            <a:r>
              <a:rPr lang="en-US" altLang="ko-KR"/>
              <a:t>?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en-US" altLang="ko-KR" b="1" u="sng">
                <a:solidFill>
                  <a:srgbClr val="ff3300"/>
                </a:solidFill>
              </a:rPr>
              <a:t>(</a:t>
            </a:r>
            <a:r>
              <a:rPr lang="ko-KR" altLang="en-US" b="1" u="sng">
                <a:solidFill>
                  <a:srgbClr val="ff3300"/>
                </a:solidFill>
              </a:rPr>
              <a:t>힌트</a:t>
            </a:r>
            <a:r>
              <a:rPr lang="en-US" altLang="ko-KR" b="1" u="sng">
                <a:solidFill>
                  <a:srgbClr val="ff3300"/>
                </a:solidFill>
              </a:rPr>
              <a:t>) </a:t>
            </a:r>
            <a:r>
              <a:rPr lang="ko-KR" altLang="en-US" b="1" u="sng">
                <a:solidFill>
                  <a:srgbClr val="ff3300"/>
                </a:solidFill>
              </a:rPr>
              <a:t>우리의 원래 문제가 </a:t>
            </a:r>
            <a:r>
              <a:rPr lang="en-US" altLang="ko-KR" b="1" u="sng">
                <a:solidFill>
                  <a:srgbClr val="ff3300"/>
                </a:solidFill>
              </a:rPr>
              <a:t>n</a:t>
            </a:r>
            <a:r>
              <a:rPr lang="ko-KR" altLang="en-US" b="1" u="sng">
                <a:solidFill>
                  <a:srgbClr val="ff3300"/>
                </a:solidFill>
              </a:rPr>
              <a:t>개의 원판을 </a:t>
            </a:r>
            <a:r>
              <a:rPr lang="en-US" altLang="ko-KR" b="1" u="sng">
                <a:solidFill>
                  <a:srgbClr val="ff3300"/>
                </a:solidFill>
              </a:rPr>
              <a:t>A</a:t>
            </a:r>
            <a:r>
              <a:rPr lang="ko-KR" altLang="en-US" b="1" u="sng">
                <a:solidFill>
                  <a:srgbClr val="ff3300"/>
                </a:solidFill>
              </a:rPr>
              <a:t>에서 </a:t>
            </a:r>
            <a:r>
              <a:rPr lang="en-US" altLang="ko-KR" b="1" u="sng">
                <a:solidFill>
                  <a:srgbClr val="ff3300"/>
                </a:solidFill>
              </a:rPr>
              <a:t>C</a:t>
            </a:r>
            <a:r>
              <a:rPr lang="ko-KR" altLang="en-US" b="1" u="sng">
                <a:solidFill>
                  <a:srgbClr val="ff3300"/>
                </a:solidFill>
              </a:rPr>
              <a:t>로 옮기는 것임을 기억하라</a:t>
            </a:r>
            <a:endParaRPr lang="en-US" altLang="ko-KR" b="1" u="sng">
              <a:solidFill>
                <a:srgbClr val="ff3300"/>
              </a:solidFill>
            </a:endParaRPr>
          </a:p>
          <a:p>
            <a:pPr lvl="1" eaLnBrk="1" hangingPunct="1">
              <a:defRPr/>
            </a:pPr>
            <a:r>
              <a:rPr lang="ko-KR" altLang="en-US"/>
              <a:t>따라서 지금 작성하고 있는 함수의</a:t>
            </a:r>
            <a:r>
              <a:rPr lang="en-US" altLang="ko-KR"/>
              <a:t> </a:t>
            </a:r>
            <a:r>
              <a:rPr lang="ko-KR" altLang="en-US"/>
              <a:t>매개변수를 </a:t>
            </a:r>
            <a:r>
              <a:rPr lang="en-US" altLang="ko-KR"/>
              <a:t>n-1</a:t>
            </a:r>
            <a:r>
              <a:rPr lang="ko-KR" altLang="en-US"/>
              <a:t>로 바꾸어 순환 호출하면 된다</a:t>
            </a:r>
            <a:r>
              <a:rPr lang="en-US" altLang="ko-KR"/>
              <a:t>. 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남아있는 문제는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남아있는 문제는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1842080" y="2132856"/>
            <a:ext cx="8507840" cy="33863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// </a:t>
            </a:r>
            <a:r>
              <a:rPr lang="ko-KR" altLang="en-US">
                <a:latin typeface="Trebuchet MS"/>
                <a:ea typeface="굴림"/>
              </a:rPr>
              <a:t>막대 </a:t>
            </a:r>
            <a:r>
              <a:rPr lang="en-US" altLang="ko-KR">
                <a:latin typeface="Trebuchet MS"/>
                <a:ea typeface="굴림"/>
              </a:rPr>
              <a:t>from</a:t>
            </a:r>
            <a:r>
              <a:rPr lang="ko-KR" altLang="en-US">
                <a:latin typeface="Trebuchet MS"/>
                <a:ea typeface="굴림"/>
              </a:rPr>
              <a:t>에 쌓여있는 </a:t>
            </a:r>
            <a:r>
              <a:rPr lang="en-US" altLang="ko-KR">
                <a:latin typeface="Trebuchet MS"/>
                <a:ea typeface="굴림"/>
              </a:rPr>
              <a:t>n</a:t>
            </a:r>
            <a:r>
              <a:rPr lang="ko-KR" altLang="en-US">
                <a:latin typeface="Trebuchet MS"/>
                <a:ea typeface="굴림"/>
              </a:rPr>
              <a:t>개의 원판을 막대 </a:t>
            </a:r>
            <a:r>
              <a:rPr lang="en-US" altLang="ko-KR">
                <a:latin typeface="Trebuchet MS"/>
                <a:ea typeface="굴림"/>
              </a:rPr>
              <a:t>tmp</a:t>
            </a:r>
            <a:r>
              <a:rPr lang="ko-KR" altLang="en-US">
                <a:latin typeface="Trebuchet MS"/>
                <a:ea typeface="굴림"/>
              </a:rPr>
              <a:t>를 사용하여 막대 </a:t>
            </a:r>
            <a:r>
              <a:rPr lang="en-US" altLang="ko-KR">
                <a:latin typeface="Trebuchet MS"/>
                <a:ea typeface="굴림"/>
              </a:rPr>
              <a:t>to</a:t>
            </a:r>
            <a:r>
              <a:rPr lang="ko-KR" altLang="en-US">
                <a:latin typeface="Trebuchet MS"/>
                <a:ea typeface="굴림"/>
              </a:rPr>
              <a:t>로 </a:t>
            </a:r>
            <a:r>
              <a:rPr lang="en-US" altLang="ko-KR">
                <a:latin typeface="Trebuchet MS"/>
                <a:ea typeface="굴림"/>
              </a:rPr>
              <a:t>// </a:t>
            </a:r>
            <a:r>
              <a:rPr lang="ko-KR" altLang="en-US">
                <a:latin typeface="Trebuchet MS"/>
                <a:ea typeface="굴림"/>
              </a:rPr>
              <a:t>옮긴다</a:t>
            </a:r>
            <a:r>
              <a:rPr lang="en-US" altLang="ko-KR">
                <a:latin typeface="Trebuchet MS"/>
                <a:ea typeface="굴림"/>
              </a:rPr>
              <a:t>.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b="1">
                <a:latin typeface="Trebuchet MS"/>
                <a:ea typeface="굴림"/>
              </a:rPr>
              <a:t>void</a:t>
            </a:r>
            <a:r>
              <a:rPr lang="en-US" altLang="ko-KR">
                <a:latin typeface="Trebuchet MS"/>
                <a:ea typeface="굴림"/>
              </a:rPr>
              <a:t> hanoi_tower(</a:t>
            </a:r>
            <a:r>
              <a:rPr lang="en-US" altLang="ko-KR" b="1">
                <a:latin typeface="Trebuchet MS"/>
                <a:ea typeface="굴림"/>
              </a:rPr>
              <a:t>int</a:t>
            </a:r>
            <a:r>
              <a:rPr lang="en-US" altLang="ko-KR">
                <a:latin typeface="Trebuchet MS"/>
                <a:ea typeface="굴림"/>
              </a:rPr>
              <a:t> n, </a:t>
            </a:r>
            <a:r>
              <a:rPr lang="en-US" altLang="ko-KR" b="1">
                <a:latin typeface="Trebuchet MS"/>
                <a:ea typeface="굴림"/>
              </a:rPr>
              <a:t>char</a:t>
            </a:r>
            <a:r>
              <a:rPr lang="en-US" altLang="ko-KR">
                <a:latin typeface="Trebuchet MS"/>
                <a:ea typeface="굴림"/>
              </a:rPr>
              <a:t> from, </a:t>
            </a:r>
            <a:r>
              <a:rPr lang="en-US" altLang="ko-KR" b="1">
                <a:latin typeface="Trebuchet MS"/>
                <a:ea typeface="굴림"/>
              </a:rPr>
              <a:t>char</a:t>
            </a:r>
            <a:r>
              <a:rPr lang="en-US" altLang="ko-KR">
                <a:latin typeface="Trebuchet MS"/>
                <a:ea typeface="굴림"/>
              </a:rPr>
              <a:t> tmp, </a:t>
            </a:r>
            <a:r>
              <a:rPr lang="en-US" altLang="ko-KR" b="1">
                <a:latin typeface="Trebuchet MS"/>
                <a:ea typeface="굴림"/>
              </a:rPr>
              <a:t>char</a:t>
            </a:r>
            <a:r>
              <a:rPr lang="en-US" altLang="ko-KR">
                <a:latin typeface="Trebuchet MS"/>
                <a:ea typeface="굴림"/>
              </a:rPr>
              <a:t> to)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{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 </a:t>
            </a:r>
            <a:r>
              <a:rPr lang="en-US" altLang="ko-KR" b="1">
                <a:latin typeface="Trebuchet MS"/>
                <a:ea typeface="굴림"/>
              </a:rPr>
              <a:t>if</a:t>
            </a:r>
            <a:r>
              <a:rPr lang="en-US" altLang="ko-KR">
                <a:latin typeface="Trebuchet MS"/>
                <a:ea typeface="굴림"/>
              </a:rPr>
              <a:t> (n==1){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     from</a:t>
            </a:r>
            <a:r>
              <a:rPr lang="ko-KR" altLang="en-US">
                <a:latin typeface="Trebuchet MS"/>
                <a:ea typeface="굴림"/>
              </a:rPr>
              <a:t>에서 </a:t>
            </a:r>
            <a:r>
              <a:rPr lang="en-US" altLang="ko-KR">
                <a:latin typeface="Trebuchet MS"/>
                <a:ea typeface="굴림"/>
              </a:rPr>
              <a:t>to</a:t>
            </a:r>
            <a:r>
              <a:rPr lang="ko-KR" altLang="en-US">
                <a:latin typeface="Trebuchet MS"/>
                <a:ea typeface="굴림"/>
              </a:rPr>
              <a:t>로 원판을 옮긴다</a:t>
            </a:r>
            <a:r>
              <a:rPr lang="en-US" altLang="ko-KR">
                <a:latin typeface="Trebuchet MS"/>
                <a:ea typeface="굴림"/>
              </a:rPr>
              <a:t>.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 }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 </a:t>
            </a:r>
            <a:r>
              <a:rPr lang="en-US" altLang="ko-KR" b="1">
                <a:latin typeface="Trebuchet MS"/>
                <a:ea typeface="굴림"/>
              </a:rPr>
              <a:t>else</a:t>
            </a:r>
            <a:r>
              <a:rPr lang="en-US" altLang="ko-KR">
                <a:latin typeface="Trebuchet MS"/>
                <a:ea typeface="굴림"/>
              </a:rPr>
              <a:t>{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     </a:t>
            </a:r>
            <a:r>
              <a:rPr lang="en-US" altLang="ko-KR" b="1">
                <a:solidFill>
                  <a:srgbClr val="ff3300"/>
                </a:solidFill>
                <a:latin typeface="Trebuchet MS"/>
                <a:ea typeface="굴림"/>
              </a:rPr>
              <a:t>hanoi_tower(n-1, from, to, tmp);</a:t>
            </a:r>
            <a:r>
              <a:rPr lang="en-US" altLang="ko-KR">
                <a:latin typeface="Trebuchet MS"/>
                <a:ea typeface="굴림"/>
              </a:rPr>
              <a:t>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     from</a:t>
            </a:r>
            <a:r>
              <a:rPr lang="ko-KR" altLang="en-US">
                <a:latin typeface="Trebuchet MS"/>
                <a:ea typeface="굴림"/>
              </a:rPr>
              <a:t>에 있는 한 개의 원판을 </a:t>
            </a:r>
            <a:r>
              <a:rPr lang="en-US" altLang="ko-KR">
                <a:latin typeface="Trebuchet MS"/>
                <a:ea typeface="굴림"/>
              </a:rPr>
              <a:t>to</a:t>
            </a:r>
            <a:r>
              <a:rPr lang="ko-KR" altLang="en-US">
                <a:latin typeface="Trebuchet MS"/>
                <a:ea typeface="굴림"/>
              </a:rPr>
              <a:t>로 옮긴다</a:t>
            </a:r>
            <a:r>
              <a:rPr lang="en-US" altLang="ko-KR">
                <a:latin typeface="Trebuchet MS"/>
                <a:ea typeface="굴림"/>
              </a:rPr>
              <a:t>.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    </a:t>
            </a:r>
            <a:r>
              <a:rPr lang="en-US" altLang="ko-KR">
                <a:solidFill>
                  <a:srgbClr val="ff3300"/>
                </a:solidFill>
                <a:latin typeface="Trebuchet MS"/>
                <a:ea typeface="굴림"/>
              </a:rPr>
              <a:t> </a:t>
            </a:r>
            <a:r>
              <a:rPr lang="en-US" altLang="ko-KR" b="1">
                <a:solidFill>
                  <a:srgbClr val="ff3300"/>
                </a:solidFill>
                <a:latin typeface="Trebuchet MS"/>
                <a:ea typeface="굴림"/>
              </a:rPr>
              <a:t>hanoi_tower(n-1, tmp, from, to);</a:t>
            </a:r>
            <a:r>
              <a:rPr lang="en-US" altLang="ko-KR">
                <a:latin typeface="Trebuchet MS"/>
                <a:ea typeface="굴림"/>
              </a:rPr>
              <a:t>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   } </a:t>
            </a:r>
            <a:endParaRPr lang="en-US" altLang="ko-KR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latin typeface="Trebuchet MS"/>
                <a:ea typeface="굴림"/>
              </a:rPr>
              <a:t>} </a:t>
            </a:r>
            <a:endParaRPr lang="en-US" altLang="ko-KR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하노이탑 최종 프로그램</a:t>
            </a:r>
            <a:endParaRPr lang="ko-KR" altLang="en-US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>
          <a:xfrm>
            <a:off x="1975644" y="1844824"/>
            <a:ext cx="8240712" cy="397304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#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include</a:t>
            </a:r>
            <a:r>
              <a:rPr lang="en-US" altLang="ko-KR" sz="1700">
                <a:latin typeface="Trebuchet MS"/>
                <a:ea typeface="굴림"/>
              </a:rPr>
              <a:t> &lt;stdio.h&gt;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void</a:t>
            </a:r>
            <a:r>
              <a:rPr lang="en-US" altLang="ko-KR" sz="1700">
                <a:latin typeface="Trebuchet MS"/>
                <a:ea typeface="굴림"/>
              </a:rPr>
              <a:t> hanoi_tower(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700">
                <a:latin typeface="Trebuchet MS"/>
                <a:ea typeface="굴림"/>
              </a:rPr>
              <a:t> n,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700">
                <a:latin typeface="Trebuchet MS"/>
                <a:ea typeface="굴림"/>
              </a:rPr>
              <a:t> from,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700">
                <a:latin typeface="Trebuchet MS"/>
                <a:ea typeface="굴림"/>
              </a:rPr>
              <a:t> tmp,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700">
                <a:latin typeface="Trebuchet MS"/>
                <a:ea typeface="굴림"/>
              </a:rPr>
              <a:t> to)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{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700">
                <a:latin typeface="Trebuchet MS"/>
                <a:ea typeface="굴림"/>
              </a:rPr>
              <a:t>( n==1 ) printf("</a:t>
            </a:r>
            <a:r>
              <a:rPr lang="ko-KR" altLang="en-US" sz="1700">
                <a:latin typeface="Trebuchet MS"/>
                <a:ea typeface="굴림"/>
              </a:rPr>
              <a:t>원판 </a:t>
            </a:r>
            <a:r>
              <a:rPr lang="en-US" altLang="ko-KR" sz="1700">
                <a:latin typeface="Trebuchet MS"/>
                <a:ea typeface="굴림"/>
              </a:rPr>
              <a:t>1</a:t>
            </a:r>
            <a:r>
              <a:rPr lang="ko-KR" altLang="en-US" sz="1700">
                <a:latin typeface="Trebuchet MS"/>
                <a:ea typeface="굴림"/>
              </a:rPr>
              <a:t>을 </a:t>
            </a:r>
            <a:r>
              <a:rPr lang="en-US" altLang="ko-KR" sz="1700">
                <a:latin typeface="Trebuchet MS"/>
                <a:ea typeface="굴림"/>
              </a:rPr>
              <a:t>%c</a:t>
            </a:r>
            <a:r>
              <a:rPr lang="ko-KR" altLang="en-US" sz="1700">
                <a:latin typeface="Trebuchet MS"/>
                <a:ea typeface="굴림"/>
              </a:rPr>
              <a:t>에서 </a:t>
            </a:r>
            <a:r>
              <a:rPr lang="en-US" altLang="ko-KR" sz="1700">
                <a:latin typeface="Trebuchet MS"/>
                <a:ea typeface="굴림"/>
              </a:rPr>
              <a:t>%c</a:t>
            </a:r>
            <a:r>
              <a:rPr lang="ko-KR" altLang="en-US" sz="1700">
                <a:latin typeface="Trebuchet MS"/>
                <a:ea typeface="굴림"/>
              </a:rPr>
              <a:t>으로 옮긴다</a:t>
            </a:r>
            <a:r>
              <a:rPr lang="en-US" altLang="ko-KR" sz="1700">
                <a:latin typeface="Trebuchet MS"/>
                <a:ea typeface="굴림"/>
              </a:rPr>
              <a:t>.\n",from,to);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    else</a:t>
            </a:r>
            <a:r>
              <a:rPr lang="en-US" altLang="ko-KR" sz="1700">
                <a:latin typeface="Trebuchet MS"/>
                <a:ea typeface="굴림"/>
              </a:rPr>
              <a:t> {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	hanoi_tower(n-1, from, to, tmp);</a:t>
            </a:r>
            <a:endParaRPr lang="en-US" altLang="ko-KR" sz="1700">
              <a:latin typeface="Trebuchet MS"/>
              <a:ea typeface="굴림"/>
            </a:endParaRPr>
          </a:p>
          <a:p>
            <a:pPr lvl="1"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	printf("</a:t>
            </a:r>
            <a:r>
              <a:rPr lang="ko-KR" altLang="en-US" sz="1700">
                <a:latin typeface="Trebuchet MS"/>
                <a:ea typeface="굴림"/>
              </a:rPr>
              <a:t>원판 </a:t>
            </a:r>
            <a:r>
              <a:rPr lang="en-US" altLang="ko-KR" sz="1700">
                <a:latin typeface="Trebuchet MS"/>
                <a:ea typeface="굴림"/>
              </a:rPr>
              <a:t>%d</a:t>
            </a:r>
            <a:r>
              <a:rPr lang="ko-KR" altLang="en-US" sz="1700">
                <a:latin typeface="Trebuchet MS"/>
                <a:ea typeface="굴림"/>
              </a:rPr>
              <a:t>을 </a:t>
            </a:r>
            <a:r>
              <a:rPr lang="en-US" altLang="ko-KR" sz="1700">
                <a:latin typeface="Trebuchet MS"/>
                <a:ea typeface="굴림"/>
              </a:rPr>
              <a:t>%c</a:t>
            </a:r>
            <a:r>
              <a:rPr lang="ko-KR" altLang="en-US" sz="1700">
                <a:latin typeface="Trebuchet MS"/>
                <a:ea typeface="굴림"/>
              </a:rPr>
              <a:t>에서 </a:t>
            </a:r>
            <a:r>
              <a:rPr lang="en-US" altLang="ko-KR" sz="1700">
                <a:latin typeface="Trebuchet MS"/>
                <a:ea typeface="굴림"/>
              </a:rPr>
              <a:t>%c</a:t>
            </a:r>
            <a:r>
              <a:rPr lang="ko-KR" altLang="en-US" sz="1700">
                <a:latin typeface="Trebuchet MS"/>
                <a:ea typeface="굴림"/>
              </a:rPr>
              <a:t>으로 옮긴다</a:t>
            </a:r>
            <a:r>
              <a:rPr lang="en-US" altLang="ko-KR" sz="1700">
                <a:latin typeface="Trebuchet MS"/>
                <a:ea typeface="굴림"/>
              </a:rPr>
              <a:t>.\n",n, from, to);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	hanoi_tower(n-1, tmp, from, to);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}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}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int</a:t>
            </a:r>
            <a:r>
              <a:rPr lang="ko-KR" altLang="en-US" sz="1700">
                <a:latin typeface="Trebuchet MS"/>
                <a:ea typeface="굴림"/>
              </a:rPr>
              <a:t> </a:t>
            </a:r>
            <a:r>
              <a:rPr lang="en-US" altLang="ko-KR" sz="1700">
                <a:latin typeface="Trebuchet MS"/>
                <a:ea typeface="굴림"/>
              </a:rPr>
              <a:t>main(void)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{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  hanoi_tower(4, 'A', 'B', 'C');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  retrun 0;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}</a:t>
            </a:r>
            <a:endParaRPr lang="en-US" altLang="ko-KR" sz="17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/>
        </p:nvSpPr>
        <p:spPr>
          <a:xfrm>
            <a:off x="1759024" y="1597496"/>
            <a:ext cx="8153400" cy="4495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lIns="91440" tIns="45720" rIns="91440" bIns="45720">
            <a:normAutofit fontScale="47500" lnSpcReduction="20000"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원판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으로 옮긴다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404485" y="3116580"/>
            <a:ext cx="13354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팩토리얼의 정의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팩토리얼 프로그래밍</a:t>
            </a:r>
            <a:endParaRPr lang="ko-KR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0472" y="2494375"/>
          <a:ext cx="3219264" cy="934625"/>
        </p:xfrm>
        <a:graphic>
          <a:graphicData uri="http://schemas.openxmlformats.org/presentationml/2006/ole">
            <p:oleObj spid="_x0000_s2051" name="Equation" r:id="rId3" imgW="1574800" imgH="457200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>
          <a:xfrm>
            <a:off x="2495599" y="4293096"/>
            <a:ext cx="7200801" cy="153772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 sz="1900">
                <a:latin typeface="¹ÙÅÁ"/>
                <a:ea typeface="MS UI Gothic"/>
              </a:rPr>
              <a:t> factorial(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 sz="1900">
                <a:latin typeface="¹ÙÅÁ"/>
                <a:ea typeface="MS UI Gothic"/>
              </a:rPr>
              <a:t> n)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{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   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 sz="1900">
                <a:latin typeface="¹ÙÅÁ"/>
                <a:ea typeface="MS UI Gothic"/>
              </a:rPr>
              <a:t>( n&lt;= 1 )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 sz="1900">
                <a:latin typeface="¹ÙÅÁ"/>
                <a:ea typeface="MS UI Gothic"/>
              </a:rPr>
              <a:t>(1);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   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else</a:t>
            </a:r>
            <a:r>
              <a:rPr lang="en-US" altLang="ko-KR" sz="1900" b="1">
                <a:latin typeface="¹ÙÅÁ"/>
                <a:ea typeface="MS UI Gothic"/>
              </a:rPr>
              <a:t>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 sz="1900">
                <a:latin typeface="¹ÙÅÁ"/>
                <a:ea typeface="MS UI Gothic"/>
              </a:rPr>
              <a:t> (n * factorial(n-1) );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}</a:t>
            </a:r>
            <a:endParaRPr lang="en-US" altLang="ko-KR" sz="1900">
              <a:latin typeface="¹ÙÅÁ"/>
              <a:ea typeface="MS UI Gothic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9896" y="1628799"/>
            <a:ext cx="6330587" cy="2160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/>
              <a:t>팩토리얼 함수의 호출 순서</a:t>
            </a:r>
            <a:endParaRPr lang="ko-KR" altLang="en-US"/>
          </a:p>
          <a:p>
            <a:pPr eaLnBrk="1" hangingPunct="1">
              <a:buFont typeface="Wingdings"/>
              <a:buNone/>
              <a:defRPr/>
            </a:pPr>
            <a:endParaRPr lang="en-US" altLang="ko-KR"/>
          </a:p>
          <a:p>
            <a:pPr eaLnBrk="1" hangingPunct="1">
              <a:buFont typeface="Wingdings"/>
              <a:buNone/>
              <a:defRPr/>
            </a:pPr>
            <a:r>
              <a:rPr lang="en-US" altLang="ko-KR" sz="2200"/>
              <a:t>  factorial(5) </a:t>
            </a:r>
            <a:r>
              <a:rPr lang="ko-KR" altLang="en-US" sz="2200"/>
              <a:t>	</a:t>
            </a:r>
            <a:r>
              <a:rPr lang="en-US" altLang="ko-KR" sz="2200"/>
              <a:t>= 5 * factorial(4) </a:t>
            </a:r>
            <a:endParaRPr lang="en-US" altLang="ko-KR" sz="2200"/>
          </a:p>
          <a:p>
            <a:pPr eaLnBrk="1" hangingPunct="1">
              <a:buFont typeface="Wingdings"/>
              <a:buNone/>
              <a:defRPr/>
            </a:pPr>
            <a:r>
              <a:rPr lang="ko-KR" altLang="en-US" sz="2200"/>
              <a:t>			</a:t>
            </a:r>
            <a:r>
              <a:rPr lang="en-US" altLang="ko-KR" sz="2200"/>
              <a:t>= 5 * 4 * factorial(3) </a:t>
            </a:r>
            <a:endParaRPr lang="en-US" altLang="ko-KR" sz="2200"/>
          </a:p>
          <a:p>
            <a:pPr eaLnBrk="1" hangingPunct="1">
              <a:buFont typeface="Wingdings"/>
              <a:buNone/>
              <a:defRPr/>
            </a:pPr>
            <a:r>
              <a:rPr lang="en-US" altLang="ko-KR" sz="2200"/>
              <a:t>		</a:t>
            </a:r>
            <a:r>
              <a:rPr lang="ko-KR" altLang="en-US" sz="2200"/>
              <a:t>	</a:t>
            </a:r>
            <a:r>
              <a:rPr lang="en-US" altLang="ko-KR" sz="2200"/>
              <a:t>= 5 * 4 * 3 * factorial(2)</a:t>
            </a:r>
            <a:endParaRPr lang="en-US" altLang="ko-KR" sz="2200"/>
          </a:p>
          <a:p>
            <a:pPr eaLnBrk="1" hangingPunct="1">
              <a:buFont typeface="Wingdings"/>
              <a:buNone/>
              <a:defRPr/>
            </a:pPr>
            <a:r>
              <a:rPr lang="en-US" altLang="ko-KR" sz="2200"/>
              <a:t>		</a:t>
            </a:r>
            <a:r>
              <a:rPr lang="ko-KR" altLang="en-US" sz="2200"/>
              <a:t>	</a:t>
            </a:r>
            <a:r>
              <a:rPr lang="en-US" altLang="ko-KR" sz="2200"/>
              <a:t>= 5 * 4 * 3 * 2 * factorial(1)</a:t>
            </a:r>
            <a:endParaRPr lang="en-US" altLang="ko-KR" sz="2200"/>
          </a:p>
          <a:p>
            <a:pPr eaLnBrk="1" hangingPunct="1">
              <a:buFont typeface="Wingdings"/>
              <a:buNone/>
              <a:defRPr/>
            </a:pPr>
            <a:r>
              <a:rPr lang="en-US" altLang="ko-KR" sz="2200"/>
              <a:t>		</a:t>
            </a:r>
            <a:r>
              <a:rPr lang="ko-KR" altLang="en-US" sz="2200"/>
              <a:t>	</a:t>
            </a:r>
            <a:r>
              <a:rPr lang="en-US" altLang="ko-KR" sz="2200"/>
              <a:t>= 5 * 4 * 3 * 2 * 1</a:t>
            </a:r>
            <a:endParaRPr lang="en-US" altLang="ko-KR" sz="2200"/>
          </a:p>
          <a:p>
            <a:pPr eaLnBrk="1" hangingPunct="1">
              <a:buFont typeface="Wingdings"/>
              <a:buNone/>
              <a:defRPr/>
            </a:pPr>
            <a:r>
              <a:rPr lang="en-US" altLang="ko-KR" sz="2200"/>
              <a:t>		</a:t>
            </a:r>
            <a:r>
              <a:rPr lang="ko-KR" altLang="en-US" sz="2200"/>
              <a:t>	</a:t>
            </a:r>
            <a:r>
              <a:rPr lang="en-US" altLang="ko-KR" sz="2200"/>
              <a:t>= 120</a:t>
            </a:r>
            <a:endParaRPr lang="en-US" altLang="ko-KR" sz="2200"/>
          </a:p>
          <a:p>
            <a:pPr eaLnBrk="1" hangingPunct="1">
              <a:buFont typeface="Wingdings"/>
              <a:buNone/>
              <a:defRPr/>
            </a:pPr>
            <a:endParaRPr lang="en-US" altLang="ko-KR"/>
          </a:p>
          <a:p>
            <a:pPr eaLnBrk="1" hangingPunct="1">
              <a:buFont typeface="Wingdings"/>
              <a:buNone/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 호출 순서</a:t>
            </a:r>
            <a:endParaRPr lang="ko-KR" altLang="en-US"/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>
          <a:xfrm>
            <a:off x="7401296" y="3286124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factorial(2)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{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    if( 2 &lt;= 1 ) return 1; 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    </a:t>
            </a:r>
            <a:r>
              <a:rPr lang="en-US" altLang="ko-KR" sz="1600">
                <a:solidFill>
                  <a:srgbClr val="ff0000"/>
                </a:solidFill>
                <a:latin typeface="+mj-lt"/>
                <a:ea typeface="굴림"/>
              </a:rPr>
              <a:t>else return (2 * factorial(2-1) );</a:t>
            </a:r>
            <a:endParaRPr lang="en-US" altLang="ko-KR" sz="1600">
              <a:solidFill>
                <a:srgbClr val="ff0000"/>
              </a:solidFill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}</a:t>
            </a:r>
            <a:endParaRPr lang="en-US" altLang="ko-KR" sz="1600">
              <a:latin typeface="+mj-lt"/>
              <a:ea typeface="굴림"/>
            </a:endParaRPr>
          </a:p>
        </p:txBody>
      </p:sp>
      <p:sp>
        <p:nvSpPr>
          <p:cNvPr id="6" name="Text Box 156"/>
          <p:cNvSpPr txBox="1">
            <a:spLocks noChangeArrowheads="1"/>
          </p:cNvSpPr>
          <p:nvPr/>
        </p:nvSpPr>
        <p:spPr>
          <a:xfrm>
            <a:off x="7401296" y="4679949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factorial(1)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{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    </a:t>
            </a:r>
            <a:r>
              <a:rPr lang="en-US" altLang="ko-KR" sz="1600">
                <a:solidFill>
                  <a:srgbClr val="ff0000"/>
                </a:solidFill>
                <a:latin typeface="+mj-lt"/>
                <a:ea typeface="굴림"/>
              </a:rPr>
              <a:t>if( 1 &lt;= 1 ) return 1;</a:t>
            </a:r>
            <a:r>
              <a:rPr lang="en-US" altLang="ko-KR" sz="1600">
                <a:latin typeface="+mj-lt"/>
                <a:ea typeface="굴림"/>
              </a:rPr>
              <a:t> 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	.....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}</a:t>
            </a:r>
            <a:endParaRPr lang="en-US" altLang="ko-KR" sz="1600">
              <a:latin typeface="+mj-lt"/>
              <a:ea typeface="굴림"/>
            </a:endParaRPr>
          </a:p>
        </p:txBody>
      </p:sp>
      <p:sp>
        <p:nvSpPr>
          <p:cNvPr id="7" name="Text Box 157"/>
          <p:cNvSpPr txBox="1">
            <a:spLocks noChangeArrowheads="1"/>
          </p:cNvSpPr>
          <p:nvPr/>
        </p:nvSpPr>
        <p:spPr>
          <a:xfrm>
            <a:off x="10731871" y="2655887"/>
            <a:ext cx="344549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굴림"/>
                <a:ea typeface="굴림"/>
              </a:rPr>
              <a:t>①</a:t>
            </a:r>
            <a:endParaRPr lang="en-US" altLang="ko-KR" sz="1200">
              <a:latin typeface="굴림"/>
              <a:ea typeface="굴림"/>
            </a:endParaRPr>
          </a:p>
        </p:txBody>
      </p:sp>
      <p:sp>
        <p:nvSpPr>
          <p:cNvPr id="8" name="Text Box 158"/>
          <p:cNvSpPr txBox="1">
            <a:spLocks noChangeArrowheads="1"/>
          </p:cNvSpPr>
          <p:nvPr/>
        </p:nvSpPr>
        <p:spPr>
          <a:xfrm>
            <a:off x="10685834" y="4005262"/>
            <a:ext cx="342960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굴림"/>
                <a:ea typeface="굴림"/>
              </a:rPr>
              <a:t>②</a:t>
            </a:r>
            <a:endParaRPr lang="en-US" altLang="ko-KR" sz="1200">
              <a:latin typeface="굴림"/>
              <a:ea typeface="굴림"/>
            </a:endParaRPr>
          </a:p>
        </p:txBody>
      </p:sp>
      <p:sp>
        <p:nvSpPr>
          <p:cNvPr id="9" name="Text Box 159"/>
          <p:cNvSpPr txBox="1">
            <a:spLocks noChangeArrowheads="1"/>
          </p:cNvSpPr>
          <p:nvPr/>
        </p:nvSpPr>
        <p:spPr>
          <a:xfrm>
            <a:off x="6501184" y="4230687"/>
            <a:ext cx="344622" cy="263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굴림"/>
                <a:ea typeface="굴림"/>
              </a:rPr>
              <a:t>③</a:t>
            </a:r>
            <a:endParaRPr lang="en-US" altLang="ko-KR" sz="1200">
              <a:latin typeface="굴림"/>
              <a:ea typeface="굴림"/>
            </a:endParaRPr>
          </a:p>
        </p:txBody>
      </p:sp>
      <p:sp>
        <p:nvSpPr>
          <p:cNvPr id="10" name="Text Box 160"/>
          <p:cNvSpPr txBox="1">
            <a:spLocks noChangeArrowheads="1"/>
          </p:cNvSpPr>
          <p:nvPr/>
        </p:nvSpPr>
        <p:spPr>
          <a:xfrm>
            <a:off x="6501184" y="2835274"/>
            <a:ext cx="344622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굴림"/>
                <a:ea typeface="굴림"/>
              </a:rPr>
              <a:t>④</a:t>
            </a:r>
            <a:endParaRPr lang="en-US" altLang="ko-KR" sz="1200">
              <a:latin typeface="굴림"/>
              <a:ea typeface="굴림"/>
            </a:endParaRPr>
          </a:p>
        </p:txBody>
      </p:sp>
      <p:sp>
        <p:nvSpPr>
          <p:cNvPr id="11" name="Text Box 161"/>
          <p:cNvSpPr txBox="1">
            <a:spLocks noChangeArrowheads="1"/>
          </p:cNvSpPr>
          <p:nvPr/>
        </p:nvSpPr>
        <p:spPr>
          <a:xfrm>
            <a:off x="7401296" y="1844674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factorial(3)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{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    if( 3 &lt;= 1 ) return 1; </a:t>
            </a:r>
            <a:endParaRPr lang="en-US" altLang="ko-KR" sz="1600"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    </a:t>
            </a:r>
            <a:r>
              <a:rPr lang="en-US" altLang="ko-KR" sz="1600">
                <a:solidFill>
                  <a:srgbClr val="ff0000"/>
                </a:solidFill>
                <a:latin typeface="+mj-lt"/>
                <a:ea typeface="굴림"/>
              </a:rPr>
              <a:t>else return (3 * factorial(3-1) );</a:t>
            </a:r>
            <a:endParaRPr lang="en-US" altLang="ko-KR" sz="1600">
              <a:solidFill>
                <a:srgbClr val="ff0000"/>
              </a:solidFill>
              <a:latin typeface="+mj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j-lt"/>
                <a:ea typeface="굴림"/>
              </a:rPr>
              <a:t>}</a:t>
            </a:r>
            <a:endParaRPr lang="en-US" altLang="ko-KR" sz="1600">
              <a:latin typeface="+mj-lt"/>
              <a:ea typeface="굴림"/>
            </a:endParaRPr>
          </a:p>
        </p:txBody>
      </p:sp>
      <p:sp>
        <p:nvSpPr>
          <p:cNvPr id="12" name="Freeform 162"/>
          <p:cNvSpPr/>
          <p:nvPr/>
        </p:nvSpPr>
        <p:spPr>
          <a:xfrm>
            <a:off x="9022134" y="2835274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Freeform 164"/>
          <p:cNvSpPr/>
          <p:nvPr/>
        </p:nvSpPr>
        <p:spPr>
          <a:xfrm>
            <a:off x="6861546" y="4140199"/>
            <a:ext cx="717550" cy="126047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w="med" len="med"/>
            <a:tailEnd type="triangle" w="med" len="med"/>
          </a:ln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Freeform 162"/>
          <p:cNvSpPr/>
          <p:nvPr/>
        </p:nvSpPr>
        <p:spPr>
          <a:xfrm>
            <a:off x="8796709" y="4230687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Freeform 164"/>
          <p:cNvSpPr/>
          <p:nvPr/>
        </p:nvSpPr>
        <p:spPr>
          <a:xfrm>
            <a:off x="6861546" y="2744787"/>
            <a:ext cx="717550" cy="136842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w="med" len="med"/>
            <a:tailEnd type="triangle" w="med" len="med"/>
          </a:ln>
        </p:spPr>
        <p:txBody>
          <a:bodyPr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만약 순환 호출을 멈추는 부분이 없다면?.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시스템 오류가 발생할 때까지 무한정 호출하게 된다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순환 알고리즘의 구조</a:t>
            </a:r>
            <a:endParaRPr lang="ko-KR" altLang="en-US"/>
          </a:p>
        </p:txBody>
      </p:sp>
      <p:grpSp>
        <p:nvGrpSpPr>
          <p:cNvPr id="5" name="Group 16"/>
          <p:cNvGrpSpPr/>
          <p:nvPr/>
        </p:nvGrpSpPr>
        <p:grpSpPr>
          <a:xfrm rot="0">
            <a:off x="767408" y="3140968"/>
            <a:ext cx="6613002" cy="2323088"/>
            <a:chOff x="608" y="799"/>
            <a:chExt cx="5112" cy="1785"/>
          </a:xfrm>
        </p:grpSpPr>
        <p:sp>
          <p:nvSpPr>
            <p:cNvPr id="6" name="Freeform 4"/>
            <p:cNvSpPr/>
            <p:nvPr/>
          </p:nvSpPr>
          <p:spPr>
            <a:xfrm>
              <a:off x="983" y="1714"/>
              <a:ext cx="3250" cy="665"/>
            </a:xfrm>
            <a:custGeom>
              <a:avLst/>
              <a:gdLst>
                <a:gd name="T0" fmla="*/ 128 w 3250"/>
                <a:gd name="T1" fmla="*/ 310 h 665"/>
                <a:gd name="T2" fmla="*/ 264 w 3250"/>
                <a:gd name="T3" fmla="*/ 265 h 665"/>
                <a:gd name="T4" fmla="*/ 1035 w 3250"/>
                <a:gd name="T5" fmla="*/ 83 h 665"/>
                <a:gd name="T6" fmla="*/ 2532 w 3250"/>
                <a:gd name="T7" fmla="*/ 38 h 665"/>
                <a:gd name="T8" fmla="*/ 3122 w 3250"/>
                <a:gd name="T9" fmla="*/ 310 h 665"/>
                <a:gd name="T10" fmla="*/ 2804 w 3250"/>
                <a:gd name="T11" fmla="*/ 582 h 665"/>
                <a:gd name="T12" fmla="*/ 446 w 3250"/>
                <a:gd name="T13" fmla="*/ 627 h 665"/>
                <a:gd name="T14" fmla="*/ 128 w 3250"/>
                <a:gd name="T15" fmla="*/ 310 h 6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50"/>
                <a:gd name="T25" fmla="*/ 0 h 665"/>
                <a:gd name="T26" fmla="*/ 3250 w 3250"/>
                <a:gd name="T27" fmla="*/ 665 h 665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50" h="665">
                  <a:moveTo>
                    <a:pt x="128" y="310"/>
                  </a:moveTo>
                  <a:cubicBezTo>
                    <a:pt x="98" y="250"/>
                    <a:pt x="113" y="303"/>
                    <a:pt x="264" y="265"/>
                  </a:cubicBezTo>
                  <a:cubicBezTo>
                    <a:pt x="415" y="227"/>
                    <a:pt x="657" y="121"/>
                    <a:pt x="1035" y="83"/>
                  </a:cubicBezTo>
                  <a:cubicBezTo>
                    <a:pt x="1413" y="45"/>
                    <a:pt x="2184" y="0"/>
                    <a:pt x="2532" y="38"/>
                  </a:cubicBezTo>
                  <a:cubicBezTo>
                    <a:pt x="2880" y="76"/>
                    <a:pt x="3077" y="219"/>
                    <a:pt x="3122" y="310"/>
                  </a:cubicBezTo>
                  <a:cubicBezTo>
                    <a:pt x="3167" y="401"/>
                    <a:pt x="3250" y="529"/>
                    <a:pt x="2804" y="582"/>
                  </a:cubicBezTo>
                  <a:cubicBezTo>
                    <a:pt x="2358" y="635"/>
                    <a:pt x="892" y="665"/>
                    <a:pt x="446" y="627"/>
                  </a:cubicBezTo>
                  <a:cubicBezTo>
                    <a:pt x="0" y="589"/>
                    <a:pt x="158" y="370"/>
                    <a:pt x="128" y="31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Freeform 5"/>
            <p:cNvSpPr/>
            <p:nvPr/>
          </p:nvSpPr>
          <p:spPr>
            <a:xfrm>
              <a:off x="1020" y="1162"/>
              <a:ext cx="3130" cy="635"/>
            </a:xfrm>
            <a:custGeom>
              <a:avLst/>
              <a:gdLst>
                <a:gd name="T0" fmla="*/ 121 w 2721"/>
                <a:gd name="T1" fmla="*/ 178 h 711"/>
                <a:gd name="T2" fmla="*/ 361 w 2721"/>
                <a:gd name="T3" fmla="*/ 138 h 711"/>
                <a:gd name="T4" fmla="*/ 1691 w 2721"/>
                <a:gd name="T5" fmla="*/ 34 h 711"/>
                <a:gd name="T6" fmla="*/ 6045 w 2721"/>
                <a:gd name="T7" fmla="*/ 34 h 711"/>
                <a:gd name="T8" fmla="*/ 6768 w 2721"/>
                <a:gd name="T9" fmla="*/ 240 h 711"/>
                <a:gd name="T10" fmla="*/ 3142 w 2721"/>
                <a:gd name="T11" fmla="*/ 282 h 711"/>
                <a:gd name="T12" fmla="*/ 605 w 2721"/>
                <a:gd name="T13" fmla="*/ 302 h 711"/>
                <a:gd name="T14" fmla="*/ 0 w 2721"/>
                <a:gd name="T15" fmla="*/ 158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1"/>
                <a:gd name="T25" fmla="*/ 0 h 711"/>
                <a:gd name="T26" fmla="*/ 2721 w 2721"/>
                <a:gd name="T27" fmla="*/ 711 h 711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1" h="711">
                  <a:moveTo>
                    <a:pt x="45" y="394"/>
                  </a:moveTo>
                  <a:cubicBezTo>
                    <a:pt x="41" y="375"/>
                    <a:pt x="38" y="356"/>
                    <a:pt x="136" y="303"/>
                  </a:cubicBezTo>
                  <a:cubicBezTo>
                    <a:pt x="234" y="250"/>
                    <a:pt x="280" y="114"/>
                    <a:pt x="635" y="76"/>
                  </a:cubicBezTo>
                  <a:cubicBezTo>
                    <a:pt x="990" y="38"/>
                    <a:pt x="1951" y="0"/>
                    <a:pt x="2268" y="76"/>
                  </a:cubicBezTo>
                  <a:cubicBezTo>
                    <a:pt x="2585" y="152"/>
                    <a:pt x="2721" y="439"/>
                    <a:pt x="2540" y="530"/>
                  </a:cubicBezTo>
                  <a:cubicBezTo>
                    <a:pt x="2359" y="621"/>
                    <a:pt x="1564" y="598"/>
                    <a:pt x="1179" y="621"/>
                  </a:cubicBezTo>
                  <a:cubicBezTo>
                    <a:pt x="794" y="644"/>
                    <a:pt x="423" y="711"/>
                    <a:pt x="227" y="666"/>
                  </a:cubicBezTo>
                  <a:cubicBezTo>
                    <a:pt x="31" y="621"/>
                    <a:pt x="15" y="485"/>
                    <a:pt x="0" y="349"/>
                  </a:cubicBezTo>
                </a:path>
              </a:pathLst>
            </a:custGeom>
            <a:solidFill>
              <a:srgbClr val="ff99ff"/>
            </a:solidFill>
            <a:ln>
              <a:noFill/>
            </a:ln>
          </p:spPr>
          <p:txBody>
            <a:bodyPr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>
            <a:xfrm>
              <a:off x="1066" y="1797"/>
              <a:ext cx="3175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  else return n * factorial(n-1);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>
            <a:xfrm>
              <a:off x="1066" y="799"/>
              <a:ext cx="2273" cy="5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altLang="ko-KR" sz="1600">
                  <a:latin typeface="Lucida Console"/>
                  <a:ea typeface="굴림"/>
                </a:rPr>
                <a:t>int factorial(int n)</a:t>
              </a:r>
              <a:endParaRPr lang="en-US" altLang="ko-KR" sz="1600">
                <a:latin typeface="Lucida Console"/>
                <a:ea typeface="굴림"/>
              </a:endParaRPr>
            </a:p>
            <a:p>
              <a:pPr eaLnBrk="1" hangingPunct="1">
                <a:defRPr/>
              </a:pPr>
              <a:r>
                <a:rPr lang="en-US" altLang="ko-KR" sz="1600">
                  <a:latin typeface="Lucida Console"/>
                  <a:ea typeface="굴림"/>
                </a:rPr>
                <a:t>{</a:t>
              </a:r>
              <a:endParaRPr lang="en-US" altLang="ko-KR" sz="1600">
                <a:latin typeface="Lucida Console"/>
                <a:ea typeface="굴림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>
            <a:xfrm>
              <a:off x="4151" y="1448"/>
              <a:ext cx="1341" cy="22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ko-KR" altLang="en-US" sz="1400">
                  <a:solidFill>
                    <a:srgbClr val="ff0000"/>
                  </a:solidFill>
                  <a:latin typeface="굴림"/>
                  <a:ea typeface="굴림"/>
                </a:rPr>
                <a:t>순환을 멈추는 부분</a:t>
              </a:r>
              <a:endParaRPr lang="ko-KR" altLang="en-US" sz="1400">
                <a:solidFill>
                  <a:srgbClr val="ff0000"/>
                </a:solidFill>
                <a:latin typeface="굴림"/>
                <a:ea typeface="굴림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>
            <a:xfrm>
              <a:off x="4195" y="1990"/>
              <a:ext cx="1525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ko-KR" altLang="en-US" sz="1400">
                  <a:latin typeface="굴림"/>
                  <a:ea typeface="굴림"/>
                </a:rPr>
                <a:t>순환 호출을 하는 부분</a:t>
              </a:r>
              <a:endParaRPr lang="ko-KR" altLang="en-US" sz="1400">
                <a:latin typeface="굴림"/>
                <a:ea typeface="굴림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>
            <a:xfrm flipH="1">
              <a:off x="4013" y="202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>
            <a:xfrm flipH="1">
              <a:off x="3979" y="1476"/>
              <a:ext cx="227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tailEnd type="triangle" w="lg" len="lg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}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>
            <a:xfrm>
              <a:off x="1025" y="1245"/>
              <a:ext cx="3175" cy="45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  </a:t>
              </a:r>
              <a:r>
                <a:rPr lang="en-US" altLang="ko-KR" sz="1600">
                  <a:latin typeface="Lucida Console"/>
                  <a:ea typeface="굴림"/>
                </a:rPr>
                <a:t>if( n &lt;= 1 )  return 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6" name="Freeform 14"/>
            <p:cNvSpPr/>
            <p:nvPr/>
          </p:nvSpPr>
          <p:spPr>
            <a:xfrm>
              <a:off x="608" y="981"/>
              <a:ext cx="458" cy="1043"/>
            </a:xfrm>
            <a:custGeom>
              <a:avLst/>
              <a:gdLst>
                <a:gd name="T0" fmla="*/ 458 w 458"/>
                <a:gd name="T1" fmla="*/ 1043 h 1043"/>
                <a:gd name="T2" fmla="*/ 198 w 458"/>
                <a:gd name="T3" fmla="*/ 870 h 1043"/>
                <a:gd name="T4" fmla="*/ 4 w 458"/>
                <a:gd name="T5" fmla="*/ 317 h 1043"/>
                <a:gd name="T6" fmla="*/ 174 w 458"/>
                <a:gd name="T7" fmla="*/ 72 h 1043"/>
                <a:gd name="T8" fmla="*/ 458 w 458"/>
                <a:gd name="T9" fmla="*/ 0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1043"/>
                <a:gd name="T17" fmla="*/ 458 w 458"/>
                <a:gd name="T18" fmla="*/ 1043 h 1043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1043">
                  <a:moveTo>
                    <a:pt x="458" y="1043"/>
                  </a:moveTo>
                  <a:cubicBezTo>
                    <a:pt x="415" y="1014"/>
                    <a:pt x="274" y="991"/>
                    <a:pt x="198" y="870"/>
                  </a:cubicBezTo>
                  <a:cubicBezTo>
                    <a:pt x="122" y="749"/>
                    <a:pt x="8" y="450"/>
                    <a:pt x="4" y="317"/>
                  </a:cubicBezTo>
                  <a:cubicBezTo>
                    <a:pt x="0" y="184"/>
                    <a:pt x="98" y="125"/>
                    <a:pt x="174" y="72"/>
                  </a:cubicBezTo>
                  <a:cubicBezTo>
                    <a:pt x="250" y="19"/>
                    <a:pt x="399" y="15"/>
                    <a:pt x="4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w="med" len="med"/>
              <a:tailEnd type="triangle" w="lg" len="med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Freeform 15"/>
            <p:cNvSpPr/>
            <p:nvPr/>
          </p:nvSpPr>
          <p:spPr>
            <a:xfrm>
              <a:off x="1198" y="1960"/>
              <a:ext cx="28" cy="19"/>
            </a:xfrm>
            <a:custGeom>
              <a:avLst/>
              <a:gdLst>
                <a:gd name="T0" fmla="*/ 0 w 28"/>
                <a:gd name="T1" fmla="*/ 19 h 19"/>
                <a:gd name="T2" fmla="*/ 28 w 28"/>
                <a:gd name="T3" fmla="*/ 0 h 19"/>
                <a:gd name="T4" fmla="*/ 0 w 28"/>
                <a:gd name="T5" fmla="*/ 19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19"/>
                  </a:moveTo>
                  <a:cubicBezTo>
                    <a:pt x="9" y="13"/>
                    <a:pt x="28" y="0"/>
                    <a:pt x="28" y="0"/>
                  </a:cubicBezTo>
                  <a:cubicBezTo>
                    <a:pt x="28" y="0"/>
                    <a:pt x="9" y="13"/>
                    <a:pt x="0" y="1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대부분의 순환은 반복으로 바꾸어 작성할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 &lt;-&gt; 반복</a:t>
            </a:r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6147" y="2708920"/>
            <a:ext cx="7119705" cy="310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팩토리얼은 반복문으로 구현이 가능하다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팩토리얼의 반복적 구현</a:t>
            </a:r>
            <a:endParaRPr lang="ko-KR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/>
        </p:nvGraphicFramePr>
        <p:xfrm>
          <a:off x="546423" y="2455863"/>
          <a:ext cx="5189537" cy="973137"/>
        </p:xfrm>
        <a:graphic>
          <a:graphicData uri="http://schemas.openxmlformats.org/presentationml/2006/ole">
            <p:oleObj spid="_x0000_s6148" name="Equation" r:id="rId3" imgW="2438400" imgH="4572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2540605" y="3791291"/>
            <a:ext cx="7110789" cy="201397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>
                <a:latin typeface="¹ÙÅÁ"/>
                <a:ea typeface="MS UI Gothic"/>
              </a:rPr>
              <a:t> factorial_iter(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>
                <a:latin typeface="¹ÙÅÁ"/>
                <a:ea typeface="MS UI Gothic"/>
              </a:rPr>
              <a:t> n)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{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>
                <a:latin typeface="¹ÙÅÁ"/>
                <a:ea typeface="MS UI Gothic"/>
              </a:rPr>
              <a:t> k, v=1;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for</a:t>
            </a:r>
            <a:r>
              <a:rPr lang="en-US" altLang="ko-KR">
                <a:latin typeface="¹ÙÅÁ"/>
                <a:ea typeface="MS UI Gothic"/>
              </a:rPr>
              <a:t>(k=n; k&gt;0; k--)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    v = v*k;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(v);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}</a:t>
            </a:r>
            <a:endParaRPr lang="en-US" altLang="ko-KR">
              <a:latin typeface="¹ÙÅÁ"/>
              <a:ea typeface="MS UI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rgbClr val="ff0000"/>
                </a:solidFill>
              </a:rPr>
              <a:t>순환적인 방법이 더 효율적인 예제</a:t>
            </a:r>
            <a:endParaRPr lang="ko-KR" altLang="en-US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ko-KR" altLang="en-US"/>
              <a:t>숫자 </a:t>
            </a:r>
            <a:r>
              <a:rPr lang="en-US" altLang="ko-KR"/>
              <a:t>x</a:t>
            </a:r>
            <a:r>
              <a:rPr lang="ko-KR" altLang="en-US"/>
              <a:t>의 </a:t>
            </a:r>
            <a:r>
              <a:rPr lang="en-US" altLang="ko-KR"/>
              <a:t>n</a:t>
            </a:r>
            <a:r>
              <a:rPr lang="ko-KR" altLang="en-US"/>
              <a:t>제곱 값을 구하는 문제</a:t>
            </a:r>
            <a:r>
              <a:rPr lang="en-US" altLang="ko-KR"/>
              <a:t>: x</a:t>
            </a:r>
            <a:r>
              <a:rPr lang="en-US" altLang="ko-KR" baseline="30000"/>
              <a:t>n</a:t>
            </a:r>
            <a:endParaRPr lang="en-US" altLang="ko-KR" baseline="30000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거듭제곱 값 프로그래밍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반복적인 방법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1703512" y="2123301"/>
            <a:ext cx="8784976" cy="3323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kern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 slow_power(</a:t>
            </a:r>
            <a:r>
              <a:rPr lang="en-US" altLang="ko-KR" b="1" kern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b="1" kern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x, </a:t>
            </a:r>
            <a:r>
              <a:rPr lang="en-US" altLang="ko-KR" b="1" kern="0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 n)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{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>
                <a:solidFill>
                  <a:srgbClr val="0000ff"/>
                </a:solidFill>
                <a:latin typeface="한양신명조"/>
                <a:ea typeface="휴먼명조"/>
              </a:rPr>
              <a:t>	int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 i;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b="1" kern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 result = 1.0;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>
                <a:solidFill>
                  <a:srgbClr val="0000ff"/>
                </a:solidFill>
                <a:latin typeface="한양신명조"/>
                <a:ea typeface="휴먼명조"/>
              </a:rPr>
              <a:t>	for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(i=0; i&lt;n; i++)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		result = result * x;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>
                <a:solidFill>
                  <a:srgbClr val="0000ff"/>
                </a:solidFill>
                <a:latin typeface="한양신명조"/>
                <a:ea typeface="휴먼명조"/>
              </a:rPr>
              <a:t>	return</a:t>
            </a: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(result);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한양신명조"/>
                <a:ea typeface="휴먼명조"/>
              </a:rPr>
              <a:t>}</a:t>
            </a:r>
            <a:endParaRPr lang="en-US" altLang="ko-KR" kern="0">
              <a:solidFill>
                <a:srgbClr val="000000"/>
              </a:solidFill>
              <a:latin typeface="한양신명조"/>
              <a:ea typeface="휴먼명조"/>
            </a:endParaRP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806</ep:Words>
  <ep:PresentationFormat>와이드스크린</ep:PresentationFormat>
  <ep:Paragraphs>205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02. 순환(Recursion)</vt:lpstr>
      <vt:lpstr>순환(Recursion)이란?</vt:lpstr>
      <vt:lpstr>팩토리얼 프로그래밍</vt:lpstr>
      <vt:lpstr>순환 호출 순서</vt:lpstr>
      <vt:lpstr>순환 알고리즘의 구조</vt:lpstr>
      <vt:lpstr>순환 &lt;-&gt; 반복</vt:lpstr>
      <vt:lpstr>팩토리얼의 반복적 구현</vt:lpstr>
      <vt:lpstr>거듭제곱 값 프로그래밍</vt:lpstr>
      <vt:lpstr>반복적인 방법</vt:lpstr>
      <vt:lpstr>순환적인 방법</vt:lpstr>
      <vt:lpstr>순환적인 방법</vt:lpstr>
      <vt:lpstr>거듭제곱 값 프로그래밍 분석</vt:lpstr>
      <vt:lpstr>피보나치 수열의 계산</vt:lpstr>
      <vt:lpstr>피보나치 수열의 계산</vt:lpstr>
      <vt:lpstr>피보나치 수열의 계산</vt:lpstr>
      <vt:lpstr>피보나치 수열의 계산</vt:lpstr>
      <vt:lpstr>하노이 탑 문제</vt:lpstr>
      <vt:lpstr>n=3인 경우의 해답</vt:lpstr>
      <vt:lpstr>일반적인 경우에는?</vt:lpstr>
      <vt:lpstr>남아있는 문제는?</vt:lpstr>
      <vt:lpstr>남아있는 문제는?</vt:lpstr>
      <vt:lpstr>하노이탑 최종 프로그램</vt:lpstr>
      <vt:lpstr>실행결과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2021-09-28T00:41:12.081</dcterms:modified>
  <cp:revision>367</cp:revision>
  <dc:title>PowerPoint 프레젠테이션</dc:title>
  <cp:version/>
</cp:coreProperties>
</file>