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2510" autoAdjust="0"/>
  </p:normalViewPr>
  <p:slideViewPr>
    <p:cSldViewPr>
      <p:cViewPr varScale="1">
        <p:scale>
          <a:sx n="100" d="100"/>
          <a:sy n="100" d="100"/>
        </p:scale>
        <p:origin x="804" y="60"/>
      </p:cViewPr>
      <p:guideLst>
        <p:guide orient="horz" pos="215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80" y="5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presProps" Target="presProps.xml"  /><Relationship Id="rId5" Type="http://schemas.openxmlformats.org/officeDocument/2006/relationships/slide" Target="slides/slide3.xml"  /><Relationship Id="rId50" Type="http://schemas.openxmlformats.org/officeDocument/2006/relationships/viewProps" Target="viewProps.xml"  /><Relationship Id="rId51" Type="http://schemas.openxmlformats.org/officeDocument/2006/relationships/theme" Target="theme/theme1.xml"  /><Relationship Id="rId52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8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9.emf"  /></Relationships>
</file>

<file path=ppt/drawings/_rels/vmlDrawing3.vml.rels><?xml version="1.0" encoding="UTF-8" standalone="yes" ?><Relationships xmlns="http://schemas.openxmlformats.org/package/2006/relationships"><Relationship Id="rId1" Type="http://schemas.openxmlformats.org/officeDocument/2006/relationships/image" Target="../media/image12.emf"  /></Relationships>
</file>

<file path=ppt/drawings/_rels/vmlDrawing4.vml.rels><?xml version="1.0" encoding="UTF-8" standalone="yes" ?><Relationships xmlns="http://schemas.openxmlformats.org/package/2006/relationships"><Relationship Id="rId1" Type="http://schemas.openxmlformats.org/officeDocument/2006/relationships/image" Target="../media/image13.emf"  /></Relationships>
</file>

<file path=ppt/drawings/_rels/vmlDrawing6.vml.rels><?xml version="1.0" encoding="UTF-8" standalone="yes" ?><Relationships xmlns="http://schemas.openxmlformats.org/package/2006/relationships"><Relationship Id="rId1" Type="http://schemas.openxmlformats.org/officeDocument/2006/relationships/image" Target="../media/image14.emf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typedef : struct </a:t>
            </a:r>
            <a:r>
              <a:rPr lang="ko-KR" altLang="en-US"/>
              <a:t>키워드 없이 구조체를 생성하는 방법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출력 수정하기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399620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1106660"/>
            <a:ext cx="12192000" cy="469860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467565" y="4365104"/>
            <a:ext cx="5256870" cy="909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bg1"/>
              </a:buClr>
              <a:buNone/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공군사관학교 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교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수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  <a:effectLst/>
              </a:rPr>
              <a:t>부</a:t>
            </a: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 이학처 컴퓨터과학과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  <a:buNone/>
              <a:defRPr/>
            </a:pP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ko-KR" altLang="en-US" b="1" spc="-151">
                <a:ln w="3175">
                  <a:solidFill>
                    <a:schemeClr val="bg1">
                      <a:lumMod val="95000"/>
                      <a:alpha val="50000"/>
                    </a:schemeClr>
                  </a:solidFill>
                </a:ln>
                <a:solidFill>
                  <a:schemeClr val="bg1"/>
                </a:solidFill>
              </a:rPr>
              <a:t>대위 정윤교</a:t>
            </a:r>
            <a:endParaRPr lang="ko-KR" altLang="en-US" b="1" spc="-151">
              <a:ln w="3175">
                <a:solidFill>
                  <a:schemeClr val="bg1">
                    <a:lumMod val="95000"/>
                    <a:alpha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 rotWithShape="1">
          <a:blip r:embed="rId2"/>
          <a:srcRect b="3520"/>
          <a:stretch>
            <a:fillRect/>
          </a:stretch>
        </p:blipFill>
        <p:spPr>
          <a:xfrm>
            <a:off x="90761" y="6362278"/>
            <a:ext cx="1747911" cy="409847"/>
          </a:xfrm>
          <a:prstGeom prst="rect">
            <a:avLst/>
          </a:prstGeom>
        </p:spPr>
      </p:pic>
      <p:sp>
        <p:nvSpPr>
          <p:cNvPr id="20" name="TextBox 21"/>
          <p:cNvSpPr txBox="1"/>
          <p:nvPr userDrawn="1"/>
        </p:nvSpPr>
        <p:spPr>
          <a:xfrm>
            <a:off x="8400256" y="6424188"/>
            <a:ext cx="36250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21-2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자료구조 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(2</a:t>
            </a:r>
            <a:r>
              <a:rPr kumimoji="0" lang="ko-KR" altLang="en-US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학년</a:t>
            </a:r>
            <a:r>
              <a:rPr kumimoji="0" lang="en-US" altLang="ko-KR" sz="1500" b="0" i="0" u="none" strike="noStrike" kern="1200" cap="none" spc="-151" normalizeH="0" baseline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en-US" altLang="ko-KR" sz="1500" b="0" i="0" u="none" strike="noStrike" kern="1200" cap="none" spc="-151" normalizeH="0" baseline="0">
              <a:ln w="3175">
                <a:solidFill>
                  <a:srgbClr val="f2f2f2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제목 20"/>
          <p:cNvSpPr>
            <a:spLocks noGrp="1"/>
          </p:cNvSpPr>
          <p:nvPr>
            <p:ph type="title" idx="0"/>
          </p:nvPr>
        </p:nvSpPr>
        <p:spPr>
          <a:xfrm>
            <a:off x="838200" y="2511076"/>
            <a:ext cx="10515600" cy="1325563"/>
          </a:xfrm>
        </p:spPr>
        <p:txBody>
          <a:bodyPr>
            <a:normAutofit/>
          </a:bodyPr>
          <a:lstStyle>
            <a:lvl1pPr algn="ctr">
              <a:defRPr lang="ko-KR" altLang="en-US" sz="4000" b="1" kern="1200" spc="-151" dirty="0">
                <a:ln w="3175">
                  <a:solidFill>
                    <a:srgbClr val="f2f2f2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bg1"/>
              </a:buClr>
              <a:buNone/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32DE-6FAD-4208-9D15-0B64EFC6DAE4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8CDC-CF1B-4449-A927-E1A2F13DE393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1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2782064" y="6355458"/>
            <a:ext cx="9409936" cy="5040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1568" y="6355458"/>
            <a:ext cx="9409936" cy="50405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-1568" y="0"/>
            <a:ext cx="9409936" cy="12048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9408368" y="0"/>
            <a:ext cx="2783632" cy="120482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113440" y="641827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01C26D-0475-459D-A432-524B877A6E9E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21107" cy="421225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5" name="제목 34"/>
          <p:cNvSpPr>
            <a:spLocks noGrp="1"/>
          </p:cNvSpPr>
          <p:nvPr>
            <p:ph type="title"/>
          </p:nvPr>
        </p:nvSpPr>
        <p:spPr>
          <a:xfrm>
            <a:off x="147911" y="524261"/>
            <a:ext cx="9260457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8620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FE3C-DC6B-4767-871C-6AE8AEF0E81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49C8-1AAD-4EEF-8EC2-9D965E11AB85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5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285D-E6D2-456E-A1A8-6BAB5A8FE8DC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B36A-0CD8-40D4-8C83-8C2D7760252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AF17-1398-42E9-80E4-CC7BA16EFEFD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4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FE1E-09C7-46AA-84AF-097D25FFE152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F929-4F39-48E8-8E9F-56EC49BBBA38}" type="datetime1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C26D-0475-459D-A432-524B877A6E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2881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702C-924E-4153-8B4A-D7102F14EAC0}" type="datetime1">
              <a:rPr lang="ko-KR" altLang="en-US" smtClean="0"/>
              <a:t>2021-03-31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7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1.vml"  /><Relationship Id="rId3" Type="http://schemas.openxmlformats.org/officeDocument/2006/relationships/oleObject" Target="../embeddings/oleObject1.bin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2.vml"  /><Relationship Id="rId3" Type="http://schemas.openxmlformats.org/officeDocument/2006/relationships/oleObject" Target="../embeddings/oleObject2.bin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3.vml"  /><Relationship Id="rId3" Type="http://schemas.openxmlformats.org/officeDocument/2006/relationships/oleObject" Target="../embeddings/oleObject3.bin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4.vml"  /><Relationship Id="rId3" Type="http://schemas.openxmlformats.org/officeDocument/2006/relationships/oleObject" Target="../embeddings/oleObject4.bin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5.v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mlDrawing" Target="../drawings/vmlDrawing6.vml"  /><Relationship Id="rId3" Type="http://schemas.openxmlformats.org/officeDocument/2006/relationships/oleObject" Target="../embeddings/oleObject5.bin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emf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03.</a:t>
            </a:r>
            <a:r>
              <a:rPr lang="ko-KR" altLang="en-US"/>
              <a:t> 배열</a:t>
            </a:r>
            <a:r>
              <a:rPr lang="en-US" altLang="ko-KR"/>
              <a:t>,</a:t>
            </a:r>
            <a:r>
              <a:rPr lang="ko-KR" altLang="en-US"/>
              <a:t> 구조체</a:t>
            </a:r>
            <a:r>
              <a:rPr lang="en-US" altLang="ko-KR"/>
              <a:t>,</a:t>
            </a:r>
            <a:r>
              <a:rPr lang="ko-KR" altLang="en-US"/>
              <a:t> 포인터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Quiz </a:t>
            </a:r>
            <a:r>
              <a:rPr lang="ko-KR" altLang="en-US"/>
              <a:t>정답</a:t>
            </a:r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>
          <a:xfrm>
            <a:off x="2158062" y="1916832"/>
            <a:ext cx="7875876" cy="39391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808080"/>
                </a:solidFill>
                <a:latin typeface="Trebuchet MS"/>
                <a:ea typeface="굴림"/>
                <a:cs typeface="+mn-cs"/>
              </a:rPr>
              <a:t>#include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a31515"/>
                </a:solidFill>
                <a:latin typeface="Trebuchet MS"/>
                <a:ea typeface="굴림"/>
                <a:cs typeface="+mn-cs"/>
              </a:rPr>
              <a:t>&lt;stdio.h&gt;</a:t>
            </a:r>
            <a:endParaRPr lang="en-US" altLang="ko-KR" kern="0">
              <a:solidFill>
                <a:srgbClr val="a31515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typedef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struct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studentTag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{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char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name[10]; 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 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문자배열로 된 이름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age;	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나이를 나타내는 정수값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double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gpa;	 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평균평점을 나타내는 실수값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}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;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int 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main()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{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a = { </a:t>
            </a:r>
            <a:r>
              <a:rPr lang="en-US" altLang="ko-KR" kern="0">
                <a:solidFill>
                  <a:srgbClr val="a31515"/>
                </a:solidFill>
                <a:latin typeface="Trebuchet MS"/>
                <a:ea typeface="굴림"/>
                <a:cs typeface="+mn-cs"/>
              </a:rPr>
              <a:t>"kim"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, 20, 4.3 };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b = { </a:t>
            </a:r>
            <a:r>
              <a:rPr lang="en-US" altLang="ko-KR" kern="0">
                <a:solidFill>
                  <a:srgbClr val="a31515"/>
                </a:solidFill>
                <a:latin typeface="Trebuchet MS"/>
                <a:ea typeface="굴림"/>
                <a:cs typeface="+mn-cs"/>
              </a:rPr>
              <a:t>"park"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, 21, 4.2 };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return 0;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}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>
          <a:xfrm>
            <a:off x="263525" y="1737023"/>
            <a:ext cx="11593115" cy="4212257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ko-KR" altLang="en-US"/>
              <a:t>다항식의 일반적인 형태</a:t>
            </a:r>
            <a:endParaRPr lang="ko-KR" altLang="en-US"/>
          </a:p>
          <a:p>
            <a:pPr marL="381000" indent="-381000" eaLnBrk="1" hangingPunct="1">
              <a:defRPr/>
            </a:pPr>
            <a:endParaRPr lang="ko-KR" altLang="en-US"/>
          </a:p>
          <a:p>
            <a:pPr marL="381000" indent="-381000" eaLnBrk="1" hangingPunct="1">
              <a:defRPr/>
            </a:pPr>
            <a:r>
              <a:rPr lang="ko-KR" altLang="en-US"/>
              <a:t>프로그램에서 다항식을 처리하려면 다항식을 위한 자료구조가 필요</a:t>
            </a:r>
            <a:endParaRPr lang="en-US" altLang="ko-KR"/>
          </a:p>
          <a:p>
            <a:pPr marL="457200" lvl="1" indent="0" eaLnBrk="1" hangingPunct="1">
              <a:buNone/>
              <a:defRPr/>
            </a:pPr>
            <a:r>
              <a:rPr lang="en-US" altLang="en-US" b="1">
                <a:solidFill>
                  <a:schemeClr val="dk1"/>
                </a:solidFill>
              </a:rPr>
              <a:t>→</a:t>
            </a:r>
            <a:r>
              <a:rPr lang="ko-KR" altLang="en-US" b="1">
                <a:solidFill>
                  <a:schemeClr val="dk1"/>
                </a:solidFill>
              </a:rPr>
              <a:t>어떤 자료구조를 사용해야 다항식의 덧셈</a:t>
            </a:r>
            <a:r>
              <a:rPr lang="en-US" altLang="ko-KR" b="1">
                <a:solidFill>
                  <a:schemeClr val="dk1"/>
                </a:solidFill>
              </a:rPr>
              <a:t>,</a:t>
            </a:r>
            <a:r>
              <a:rPr lang="ko-KR" altLang="en-US" b="1">
                <a:solidFill>
                  <a:schemeClr val="dk1"/>
                </a:solidFill>
              </a:rPr>
              <a:t>뺄셈</a:t>
            </a:r>
            <a:r>
              <a:rPr lang="en-US" altLang="ko-KR" b="1">
                <a:solidFill>
                  <a:schemeClr val="dk1"/>
                </a:solidFill>
              </a:rPr>
              <a:t>,</a:t>
            </a:r>
            <a:r>
              <a:rPr lang="ko-KR" altLang="en-US" b="1">
                <a:solidFill>
                  <a:schemeClr val="dk1"/>
                </a:solidFill>
              </a:rPr>
              <a:t>곱셈</a:t>
            </a:r>
            <a:r>
              <a:rPr lang="en-US" altLang="ko-KR" b="1">
                <a:solidFill>
                  <a:schemeClr val="dk1"/>
                </a:solidFill>
              </a:rPr>
              <a:t>,</a:t>
            </a:r>
            <a:r>
              <a:rPr lang="ko-KR" altLang="en-US" b="1">
                <a:solidFill>
                  <a:schemeClr val="dk1"/>
                </a:solidFill>
              </a:rPr>
              <a:t>나눗셈 연산을 할 때 편리하고 효율적일까</a:t>
            </a:r>
            <a:r>
              <a:rPr lang="en-US" altLang="ko-KR" b="1">
                <a:solidFill>
                  <a:schemeClr val="dk1"/>
                </a:solidFill>
              </a:rPr>
              <a:t>? </a:t>
            </a:r>
            <a:endParaRPr lang="en-US" altLang="ko-KR" b="1">
              <a:solidFill>
                <a:schemeClr val="dk1"/>
              </a:solidFill>
            </a:endParaRPr>
          </a:p>
          <a:p>
            <a:pPr marL="381000" indent="-381000" eaLnBrk="1" hangingPunct="1">
              <a:defRPr/>
            </a:pPr>
            <a:endParaRPr lang="ko-KR" altLang="en-US"/>
          </a:p>
          <a:p>
            <a:pPr marL="381000" indent="-381000" eaLnBrk="1" hangingPunct="1">
              <a:defRPr/>
            </a:pPr>
            <a:r>
              <a:rPr lang="ko-KR" altLang="en-US"/>
              <a:t>배열을 사용한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ko-KR" altLang="en-US"/>
          </a:p>
          <a:p>
            <a:pPr marL="800100" lvl="1" indent="-342900" eaLnBrk="1" hangingPunct="1">
              <a:buClr>
                <a:srgbClr val="ff3300"/>
              </a:buClr>
              <a:buFont typeface="Wingdings"/>
              <a:buAutoNum type="arabicParenR"/>
              <a:defRPr/>
            </a:pPr>
            <a:r>
              <a:rPr lang="ko-KR" altLang="en-US"/>
              <a:t>다항식의 모든 항을 배열에 저장</a:t>
            </a:r>
            <a:endParaRPr lang="ko-KR" altLang="en-US"/>
          </a:p>
          <a:p>
            <a:pPr marL="800100" lvl="1" indent="-342900" eaLnBrk="1" hangingPunct="1">
              <a:buClr>
                <a:srgbClr val="ff3300"/>
              </a:buClr>
              <a:buFont typeface="Wingdings"/>
              <a:buAutoNum type="arabicParenR"/>
              <a:defRPr/>
            </a:pPr>
            <a:r>
              <a:rPr lang="ko-KR" altLang="en-US"/>
              <a:t>다항식의 </a:t>
            </a:r>
            <a:r>
              <a:rPr lang="en-US" altLang="ko-KR"/>
              <a:t>0</a:t>
            </a:r>
            <a:r>
              <a:rPr lang="ko-KR" altLang="en-US"/>
              <a:t>이 아닌 항만을 배열에 저장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배열의 응용</a:t>
            </a:r>
            <a:r>
              <a:rPr lang="en-US" altLang="ko-KR"/>
              <a:t>:</a:t>
            </a:r>
            <a:r>
              <a:rPr lang="ko-KR" altLang="en-US"/>
              <a:t> 다항식</a:t>
            </a:r>
            <a:endParaRPr lang="ko-KR" altLang="en-US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/>
        </p:nvGraphicFramePr>
        <p:xfrm>
          <a:off x="4943872" y="1844824"/>
          <a:ext cx="4186237" cy="465137"/>
        </p:xfrm>
        <a:graphic>
          <a:graphicData uri="http://schemas.openxmlformats.org/presentationml/2006/ole">
            <p:oleObj spid="_x0000_s2051" name="Equation" r:id="rId3" imgW="2171700" imgH="2413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모든 차수에 대한 계수값을 배열로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하나의 다항식을 하나의 배열로 표현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다항식 표현 방법 #1</a:t>
            </a:r>
            <a:endParaRPr lang="ko-KR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>
          <a:xfrm rot="0">
            <a:off x="2735261" y="3773587"/>
            <a:ext cx="6721477" cy="1671637"/>
            <a:chOff x="0" y="1262"/>
            <a:chExt cx="4702" cy="1284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438" y="1262"/>
            <a:ext cx="2788" cy="284"/>
          </p:xfrm>
          <a:graphic>
            <a:graphicData uri="http://schemas.openxmlformats.org/presentationml/2006/ole">
              <p:oleObj spid="_x0000_s3074" name="Equation" r:id="rId3" imgW="2070100" imgH="203200" progId="Equation.3">
                <p:embed/>
              </p:oleObj>
            </a:graphicData>
          </a:graphic>
        </p:graphicFrame>
        <p:sp>
          <p:nvSpPr>
            <p:cNvPr id="7" name="Line 6"/>
            <p:cNvSpPr>
              <a:spLocks noChangeShapeType="1"/>
            </p:cNvSpPr>
            <p:nvPr/>
          </p:nvSpPr>
          <p:spPr>
            <a:xfrm flipH="1">
              <a:off x="1872" y="1533"/>
              <a:ext cx="26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>
            <a:xfrm flipH="1">
              <a:off x="2269" y="1533"/>
              <a:ext cx="271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>
            <a:xfrm flipH="1">
              <a:off x="2668" y="1533"/>
              <a:ext cx="43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>
            <a:xfrm>
              <a:off x="669" y="1533"/>
              <a:ext cx="0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>
            <a:xfrm flipH="1">
              <a:off x="1072" y="1533"/>
              <a:ext cx="129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>
            <a:xfrm flipH="1">
              <a:off x="1484" y="1533"/>
              <a:ext cx="152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>
            <a:xfrm>
              <a:off x="0" y="2244"/>
              <a:ext cx="520" cy="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 i="1">
                  <a:latin typeface="Lucida Console"/>
                  <a:ea typeface="HY엽서L"/>
                </a:rPr>
                <a:t>coef</a:t>
              </a:r>
              <a:endParaRPr lang="en-US" altLang="ko-KR" i="1">
                <a:latin typeface="Lucida Console"/>
                <a:ea typeface="HY엽서L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>
            <a:xfrm>
              <a:off x="494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2400">
                  <a:latin typeface="Lucida Console"/>
                  <a:ea typeface="굴림"/>
                </a:rPr>
                <a:t>10</a:t>
              </a:r>
              <a:endParaRPr lang="en-US" altLang="ko-KR" sz="2400">
                <a:latin typeface="Lucida Console"/>
                <a:ea typeface="굴림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>
            <a:xfrm>
              <a:off x="87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2400">
                  <a:latin typeface="Lucida Console"/>
                  <a:ea typeface="굴림"/>
                </a:rPr>
                <a:t>0</a:t>
              </a:r>
              <a:endParaRPr lang="en-US" altLang="ko-KR" sz="2400">
                <a:latin typeface="Lucida Console"/>
                <a:ea typeface="굴림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>
            <a:xfrm>
              <a:off x="125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2400">
                  <a:latin typeface="Lucida Console"/>
                  <a:ea typeface="굴림"/>
                </a:rPr>
                <a:t>0</a:t>
              </a:r>
              <a:endParaRPr lang="en-US" altLang="ko-KR" sz="2400">
                <a:latin typeface="Lucida Console"/>
                <a:ea typeface="굴림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>
            <a:xfrm>
              <a:off x="163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2400">
                  <a:latin typeface="Lucida Console"/>
                  <a:ea typeface="굴림"/>
                </a:rPr>
                <a:t>0</a:t>
              </a:r>
              <a:endParaRPr lang="en-US" altLang="ko-KR" sz="2400">
                <a:latin typeface="Lucida Console"/>
                <a:ea typeface="굴림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>
            <a:xfrm>
              <a:off x="201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2400">
                  <a:latin typeface="Lucida Console"/>
                  <a:ea typeface="굴림"/>
                </a:rPr>
                <a:t>6</a:t>
              </a:r>
              <a:endParaRPr lang="en-US" altLang="ko-KR" sz="2400">
                <a:latin typeface="Lucida Console"/>
                <a:ea typeface="굴림"/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>
            <a:xfrm>
              <a:off x="239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2400">
                  <a:latin typeface="Lucida Console"/>
                  <a:ea typeface="굴림"/>
                </a:rPr>
                <a:t>3</a:t>
              </a:r>
              <a:endParaRPr lang="en-US" altLang="ko-KR" sz="2400">
                <a:latin typeface="Lucida Console"/>
                <a:ea typeface="굴림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>
            <a:xfrm>
              <a:off x="277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3200">
                <a:latin typeface="Lucida Console"/>
                <a:ea typeface="굴림"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>
            <a:xfrm>
              <a:off x="315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3200">
                <a:latin typeface="Lucida Console"/>
                <a:ea typeface="굴림"/>
              </a:endParaRP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>
            <a:xfrm>
              <a:off x="353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3200">
                <a:latin typeface="Lucida Console"/>
                <a:ea typeface="굴림"/>
              </a:endParaRP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>
            <a:xfrm>
              <a:off x="391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3200">
                <a:latin typeface="Lucida Console"/>
                <a:ea typeface="굴림"/>
              </a:endParaRP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>
            <a:xfrm>
              <a:off x="429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ko-KR" altLang="ko-KR" sz="3200">
                <a:latin typeface="Lucida Console"/>
                <a:ea typeface="굴림"/>
              </a:endParaRPr>
            </a:p>
          </p:txBody>
        </p:sp>
        <p:sp>
          <p:nvSpPr>
            <p:cNvPr id="25" name="AutoShape 24"/>
            <p:cNvSpPr>
              <a:spLocks noChangeArrowheads="1"/>
            </p:cNvSpPr>
            <p:nvPr/>
          </p:nvSpPr>
          <p:spPr>
            <a:xfrm>
              <a:off x="493" y="1643"/>
              <a:ext cx="413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0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26" name="AutoShape 25"/>
            <p:cNvSpPr>
              <a:spLocks noChangeArrowheads="1"/>
            </p:cNvSpPr>
            <p:nvPr/>
          </p:nvSpPr>
          <p:spPr>
            <a:xfrm>
              <a:off x="872" y="1643"/>
              <a:ext cx="414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1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27" name="AutoShape 26"/>
            <p:cNvSpPr>
              <a:spLocks noChangeArrowheads="1"/>
            </p:cNvSpPr>
            <p:nvPr/>
          </p:nvSpPr>
          <p:spPr>
            <a:xfrm>
              <a:off x="1253" y="1643"/>
              <a:ext cx="415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2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>
            <a:xfrm>
              <a:off x="1634" y="1643"/>
              <a:ext cx="413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3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>
            <a:xfrm>
              <a:off x="2013" y="1643"/>
              <a:ext cx="413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4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>
            <a:xfrm>
              <a:off x="2403" y="1643"/>
              <a:ext cx="413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5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>
            <a:xfrm>
              <a:off x="2774" y="1643"/>
              <a:ext cx="413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6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32" name="AutoShape 31"/>
            <p:cNvSpPr>
              <a:spLocks noChangeArrowheads="1"/>
            </p:cNvSpPr>
            <p:nvPr/>
          </p:nvSpPr>
          <p:spPr>
            <a:xfrm>
              <a:off x="3154" y="1643"/>
              <a:ext cx="413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7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>
            <a:xfrm>
              <a:off x="3533" y="1643"/>
              <a:ext cx="413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8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>
            <a:xfrm>
              <a:off x="3914" y="1643"/>
              <a:ext cx="414" cy="376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9</a:t>
              </a:r>
              <a:endParaRPr lang="en-US" altLang="ko-KR" i="1">
                <a:latin typeface="HY엽서L"/>
                <a:ea typeface="HY엽서L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>
            <a:xfrm>
              <a:off x="4294" y="1559"/>
              <a:ext cx="407" cy="6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i="1">
                  <a:latin typeface="HY엽서L"/>
                  <a:ea typeface="HY엽서L"/>
                </a:rPr>
                <a:t>10</a:t>
              </a:r>
              <a:endParaRPr lang="en-US" altLang="ko-KR" i="1">
                <a:latin typeface="HY엽서L"/>
                <a:ea typeface="HY엽서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다항식 표현 방법 #1 (계속)</a:t>
            </a:r>
            <a:endParaRPr lang="ko-KR" altLang="en-US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>
          <a:xfrm>
            <a:off x="1795164" y="2492896"/>
            <a:ext cx="8117260" cy="2039099"/>
          </a:xfrm>
          <a:prstGeom prst="rect">
            <a:avLst/>
          </a:prstGeom>
          <a:solidFill>
            <a:srgbClr val="ffff99">
              <a:alpha val="100000"/>
            </a:srgbClr>
          </a:solidFill>
          <a:ln w="25400" algn="ctr">
            <a:solidFill>
              <a:srgbClr val="000000">
                <a:alpha val="100000"/>
              </a:srgbClr>
            </a:solidFill>
            <a:miter/>
          </a:ln>
        </p:spPr>
        <p:txBody>
          <a:bodyPr wrap="square">
            <a:spAutoFit/>
          </a:bodyPr>
          <a:p>
            <a:pPr marL="190500" indent="0" algn="just" rtl="0" eaLnBrk="0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ff"/>
                </a:solidFill>
                <a:ea typeface="휴먼명조"/>
              </a:rPr>
              <a:t>#define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 MAX_DEGREE 101 // </a:t>
            </a:r>
            <a:r>
              <a:rPr xmlns:mc="http://schemas.openxmlformats.org/markup-compatibility/2006" xmlns:hp="http://schemas.haansoft.com/office/presentation/8.0" kumimoji="1" lang="ko-KR" altLang="en-US" sz="1600" b="0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다항식의 최대차수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+ 1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ea typeface="휴먼명조"/>
            </a:endParaRPr>
          </a:p>
          <a:p>
            <a:pPr marL="190500" indent="0" algn="just" rtl="0" eaLnBrk="0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ff"/>
                </a:solidFill>
                <a:ea typeface="휴먼명조"/>
              </a:rPr>
              <a:t>typedef</a:t>
            </a:r>
            <a:r>
              <a:rPr xmlns:mc="http://schemas.openxmlformats.org/markup-compatibility/2006" xmlns:hp="http://schemas.haansoft.com/office/presentation/8.0" kumimoji="1" lang="en-US" altLang="ko-KR" sz="1600" b="1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ff"/>
                </a:solidFill>
                <a:ea typeface="휴먼명조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 { 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ea typeface="휴먼명조"/>
            </a:endParaRPr>
          </a:p>
          <a:p>
            <a:pPr marL="190500" indent="0" algn="just" rtl="0" eaLnBrk="0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Trebuchet MS"/>
                <a:ea typeface="굴림"/>
                <a:cs typeface="Tw Cen MT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ff"/>
                </a:solidFill>
                <a:ea typeface="휴먼명조"/>
              </a:rPr>
              <a:t>int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degree;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ea typeface="휴먼명조"/>
            </a:endParaRPr>
          </a:p>
          <a:p>
            <a:pPr marL="190500" indent="0" algn="just" rtl="0" eaLnBrk="0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Trebuchet MS"/>
                <a:ea typeface="굴림"/>
                <a:cs typeface="Tw Cen MT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ff"/>
                </a:solidFill>
                <a:ea typeface="휴먼명조"/>
              </a:rPr>
              <a:t>float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 coef[MAX_DEGREE];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ea typeface="휴먼명조"/>
            </a:endParaRPr>
          </a:p>
          <a:p>
            <a:pPr marL="190500" indent="0" algn="just" rtl="0" eaLnBrk="0" latinLnBrk="1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ea typeface="휴먼명조"/>
              </a:rPr>
              <a:t>} polynomial;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a = { 5,{ 3, 6, 0, 0, 0, 10 } };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다항식 표현 방법 #1 (계속)</a:t>
            </a:r>
            <a:endParaRPr lang="ko-KR" altLang="en-US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2063552" y="1236335"/>
            <a:ext cx="8496944" cy="507298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C = A+B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여기서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A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와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B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는 다항식이다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.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구조체가 반환된다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. </a:t>
            </a:r>
            <a:endParaRPr lang="en-US" altLang="ko-KR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2b91af"/>
                </a:solidFill>
                <a:latin typeface="Trebuchet MS"/>
                <a:ea typeface="굴림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poly_add1(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굴림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, 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굴림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굴림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C;			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결과 다항식</a:t>
            </a:r>
            <a:endParaRPr lang="ko-KR" altLang="en-US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Apos = 0, Bpos = 0, Cpos = 0;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배열 인덱스 변수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degree_a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.degree;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	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A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의 차수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degree_b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.degree;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	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B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의 차수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C.degree =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굴림"/>
              </a:rPr>
              <a:t>MAX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.degree,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.degree);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결과 다항식 차수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while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(Apos &lt;=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.degree &amp;&amp; Bpos &lt;=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.degree)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(degree_a &gt; degree_b) {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A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항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&gt; B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항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C.coef[Cpos++]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.coef[Apos++];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	degree_a--;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		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else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(degree_a == degree_b) {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 A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항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== B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항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휴먼명조"/>
              </a:rPr>
              <a:t>							  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C.coef[Cpos++]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.coef[Apos++] +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.coef[Bpos++];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			  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degree_a--; degree_b--;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else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{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 B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항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&gt; A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항</a:t>
            </a:r>
            <a:endParaRPr lang="ko-KR" altLang="en-US" sz="16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						 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C.coef[Cpos++]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.coef[Bpos++];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			 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degree_b--;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 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 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표현 방법 </a:t>
            </a:r>
            <a:r>
              <a:rPr lang="en-US" altLang="ko-KR"/>
              <a:t>#1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1775520" y="1340768"/>
            <a:ext cx="8928992" cy="497240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print_poly(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i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.degree; i&gt;0; i--)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"%3.1fx^%d + 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.coef[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.degree - i], i);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"%3.1f 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.coef[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.degree]);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주함수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main(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a = { 5,{ 3, 6, 0, 0, 0, 10 } };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b = { 4,{ 7, 0, 5, 0, 1 } };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polynomial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print_poly(a);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print_poly(b);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c </a:t>
            </a:r>
            <a:r>
              <a:rPr lang="en-US" altLang="ko-KR" sz="1600" kern="0">
                <a:solidFill>
                  <a:srgbClr val="008080"/>
                </a:solidFill>
                <a:latin typeface="Trebuchet MS"/>
                <a:ea typeface="휴먼명조"/>
              </a:rPr>
              <a:t>=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poly_add1(a, b);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bf0000"/>
                </a:solidFill>
                <a:latin typeface="Trebuchet MS"/>
                <a:ea typeface="휴먼명조"/>
              </a:rPr>
              <a:t>"-----------------------------------------------------------------------------\n"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print_poly(c);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return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0;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 결과</a:t>
            </a:r>
            <a:endParaRPr lang="ko-KR" altLang="en-US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1847528" y="2965940"/>
            <a:ext cx="7974468" cy="1461280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3.0x^5 + 6.0x^4 + 0.0x^3 + 0.0x^2 + 0.0x^1 + 10.0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7.0x^4 + 0.0x^3 + 5.0x^2 + 0.0x^1 + 1.0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-----------------------------------------------------------------------------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3.0x^5 + 13.0x^4 + 0.0x^3 + 5.0x^2 + 0.0x^1 + 11.0</a:t>
            </a:r>
            <a:endParaRPr lang="en-US" altLang="ko-KR" sz="14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다항식에서 </a:t>
            </a:r>
            <a:r>
              <a:rPr lang="en-US" altLang="ko-KR"/>
              <a:t>0</a:t>
            </a:r>
            <a:r>
              <a:rPr lang="ko-KR" altLang="en-US"/>
              <a:t>이 아닌 항만을 배열에 저장</a:t>
            </a:r>
            <a:endParaRPr lang="ko-KR" altLang="en-US"/>
          </a:p>
          <a:p>
            <a:pPr eaLnBrk="1" hangingPunct="1">
              <a:defRPr/>
            </a:pPr>
            <a:endParaRPr lang="ko-KR" altLang="en-US"/>
          </a:p>
          <a:p>
            <a:pPr eaLnBrk="1" hangingPunct="1">
              <a:defRPr/>
            </a:pPr>
            <a:r>
              <a:rPr lang="en-US" altLang="ko-KR"/>
              <a:t>(</a:t>
            </a:r>
            <a:r>
              <a:rPr lang="ko-KR" altLang="en-US"/>
              <a:t>계수</a:t>
            </a:r>
            <a:r>
              <a:rPr lang="en-US" altLang="ko-KR"/>
              <a:t>, </a:t>
            </a:r>
            <a:r>
              <a:rPr lang="ko-KR" altLang="en-US"/>
              <a:t>차수</a:t>
            </a:r>
            <a:r>
              <a:rPr lang="en-US" altLang="ko-KR"/>
              <a:t>) </a:t>
            </a:r>
            <a:r>
              <a:rPr lang="ko-KR" altLang="en-US"/>
              <a:t>형식으로 배열에 저장</a:t>
            </a:r>
            <a:endParaRPr lang="ko-KR" altLang="en-US"/>
          </a:p>
          <a:p>
            <a:pPr lvl="1" eaLnBrk="1" hangingPunct="1">
              <a:defRPr/>
            </a:pP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10x</a:t>
            </a:r>
            <a:r>
              <a:rPr lang="en-US" altLang="ko-KR" baseline="30000"/>
              <a:t>5</a:t>
            </a:r>
            <a:r>
              <a:rPr lang="en-US" altLang="ko-KR"/>
              <a:t>+6x+3 -&gt; ((10,5), (6,1), (3,0))</a:t>
            </a:r>
            <a:endParaRPr lang="en-US" altLang="ko-KR"/>
          </a:p>
          <a:p>
            <a:pPr lvl="1" eaLnBrk="1" hangingPunct="1">
              <a:defRPr/>
            </a:pPr>
            <a:endParaRPr lang="en-US" altLang="ko-KR"/>
          </a:p>
          <a:p>
            <a:pPr lvl="1" eaLnBrk="1" hangingPunct="1">
              <a:defRPr/>
            </a:pPr>
            <a:endParaRPr lang="en-US" altLang="ko-KR"/>
          </a:p>
          <a:p>
            <a:pPr lvl="1" eaLnBrk="1" hangingPunct="1">
              <a:defRPr/>
            </a:pPr>
            <a:endParaRPr lang="en-US" altLang="ko-KR"/>
          </a:p>
          <a:p>
            <a:pPr lvl="1" eaLnBrk="1" hangingPunct="1">
              <a:defRPr/>
            </a:pPr>
            <a:endParaRPr lang="en-US" altLang="ko-KR"/>
          </a:p>
          <a:p>
            <a:pPr lvl="1" eaLnBrk="1" hangingPunct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다항식 표현 방법 #2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2338082" y="4005064"/>
            <a:ext cx="7515836" cy="213780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#define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MAX_TERMS 101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struct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float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coef;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expon;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 terms[MAX_TERMS];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avail;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pic>
        <p:nvPicPr>
          <p:cNvPr id="5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7588" y="3598514"/>
            <a:ext cx="5600700" cy="1990725"/>
          </a:xfrm>
          <a:prstGeom prst="rect">
            <a:avLst/>
          </a:prstGeom>
        </p:spPr>
      </p:pic>
      <p:pic>
        <p:nvPicPr>
          <p:cNvPr id="6" name="내용 개체 틀 4"/>
          <p:cNvPicPr>
            <a:picLocks noGrp="1"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52862" y="2636912"/>
            <a:ext cx="4486275" cy="40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표현 방법 </a:t>
            </a:r>
            <a:r>
              <a:rPr lang="en-US" altLang="ko-KR"/>
              <a:t>#2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>
          <a:xfrm>
            <a:off x="2905063" y="1988840"/>
            <a:ext cx="6381874" cy="351088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#define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MAX_TERMS 101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struct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float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coef;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expon;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808480" indent="-161798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} terms[MAX_TERMS]={ {8,3}, {7,1}, {1,0}, {10,3}, {3,2},{1,0} };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avail=6;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// 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두 개의 정수를 비교</a:t>
            </a:r>
            <a:endParaRPr lang="ko-KR" altLang="en-US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compare(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a,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b)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 a&gt;b )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'&gt;';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else</a:t>
            </a:r>
            <a:r>
              <a:rPr lang="en-US" altLang="ko-KR" sz="1600" b="1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 a==b )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'=';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else</a:t>
            </a:r>
            <a:r>
              <a:rPr lang="en-US" altLang="ko-KR" sz="1600" b="1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'&lt;';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같은 형의 변수를 여러 개 만드는 경우에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int list1, list2, list3, list4, list5, list6;	  int list[6];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</a:t>
            </a:r>
            <a:r>
              <a:rPr lang="en-US" altLang="ko-KR"/>
              <a:t>(Array)</a:t>
            </a:r>
            <a:r>
              <a:rPr lang="ko-KR" altLang="en-US"/>
              <a:t>이란?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4934" y="3429000"/>
            <a:ext cx="4391025" cy="15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표현 방법 </a:t>
            </a:r>
            <a:r>
              <a:rPr lang="en-US" altLang="ko-KR"/>
              <a:t>#2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>
          <a:xfrm>
            <a:off x="3013075" y="2386623"/>
            <a:ext cx="6165849" cy="252637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// 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새로운 항을 다항식에 추가한다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.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attach(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float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coef,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expon)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 avail&gt;MAX_TERMS ){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fprintf(stderr, "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항의 개수가 너무 많음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\n");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exit(1);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terms[avail].coef=coef;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terms[avail++].expon=expon;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표현 방법 </a:t>
            </a:r>
            <a:r>
              <a:rPr lang="en-US" altLang="ko-KR"/>
              <a:t>#2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>
          <a:xfrm>
            <a:off x="2248072" y="1412776"/>
            <a:ext cx="7695856" cy="472894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// C = A + B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poly_add2(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As,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Ae,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Bs,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Be,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*Cs,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*Ce) 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{	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float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tempcoef;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*Cs = avail;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while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 As &lt;= Ae &amp;&amp; Bs &lt;= Be 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 </a:t>
            </a:r>
            <a:r>
              <a:rPr lang="en-US" altLang="ko-KR" sz="1600" b="1" kern="0">
                <a:solidFill>
                  <a:srgbClr val="000000"/>
                </a:solidFill>
                <a:latin typeface="Trebuchet MS"/>
                <a:ea typeface="굴림"/>
              </a:rPr>
              <a:t>switch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(compare(terms[As].expon,terms[Bs].expon)){ 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 </a:t>
            </a:r>
            <a:r>
              <a:rPr lang="en-US" altLang="ko-KR" sz="1600" b="1" kern="0">
                <a:solidFill>
                  <a:srgbClr val="000000"/>
                </a:solidFill>
                <a:latin typeface="Trebuchet MS"/>
                <a:ea typeface="굴림"/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'&gt;': 	// A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의 차수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&gt; B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의 차수</a:t>
            </a:r>
            <a:endParaRPr lang="ko-KR" altLang="en-US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attach(terms[As].coef, terms[As].expon);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As++;			break;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 </a:t>
            </a:r>
            <a:r>
              <a:rPr lang="en-US" altLang="ko-KR" sz="1600" b="1" kern="0">
                <a:solidFill>
                  <a:srgbClr val="000000"/>
                </a:solidFill>
                <a:latin typeface="Trebuchet MS"/>
                <a:ea typeface="굴림"/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'=': 	// A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의 차수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== B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의 차수</a:t>
            </a:r>
            <a:endParaRPr lang="ko-KR" altLang="en-US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tempcoef = terms[As].coef + terms[Bs].coef;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 tempcoef ) 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 attach(tempcoef,terms[As].expon);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As++; Bs++;		break;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 </a:t>
            </a:r>
            <a:r>
              <a:rPr lang="en-US" altLang="ko-KR" sz="1600" b="1" kern="0">
                <a:solidFill>
                  <a:srgbClr val="000000"/>
                </a:solidFill>
                <a:latin typeface="Trebuchet MS"/>
                <a:ea typeface="굴림"/>
              </a:rPr>
              <a:t>case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'&lt;': 	// A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의 차수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&lt; B</a:t>
            </a: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의 차수</a:t>
            </a:r>
            <a:endParaRPr lang="ko-KR" altLang="en-US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attach(terms[Bs].coef, terms[Bs].expon);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Bs++;			break;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표현 방법 </a:t>
            </a:r>
            <a:r>
              <a:rPr lang="en-US" altLang="ko-KR"/>
              <a:t>#2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>
          <a:xfrm>
            <a:off x="2192401" y="2049810"/>
            <a:ext cx="7807198" cy="351088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A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의 나머지 항들을 이동함</a:t>
            </a:r>
            <a:endParaRPr lang="ko-KR" altLang="en-US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(;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&lt;=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;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attach(terms[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].coef, terms[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As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].expon);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B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의 나머지 항들을 이동함</a:t>
            </a:r>
            <a:endParaRPr lang="ko-KR" altLang="en-US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(;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&lt;=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;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attach(terms[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].coef, terms[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Bs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].expon);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*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Ce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= avail - 1;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print_poly(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i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; i &lt;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; i++)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"%3.1fx^%d + 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, terms[i].coef, terms[i].expon);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"%3.1fx^%d\n"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, terms[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].coef, terms[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].expon);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다항식 표현 방법 </a:t>
            </a:r>
            <a:r>
              <a:rPr lang="en-US" altLang="ko-KR"/>
              <a:t>#2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>
          <a:xfrm>
            <a:off x="1820525" y="2132856"/>
            <a:ext cx="8550950" cy="301826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</a:t>
            </a:r>
            <a:endParaRPr lang="en-US" altLang="ko-KR" sz="16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main(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As = 0, Ae = 2, Bs = 3, Be = 5, Cs, Ce;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poly_add2(As, Ae, Bs, Be, &amp;Cs, &amp;Ce);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print_poly(As, Ae);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print_poly(Bs, Be);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printf(“-----------------------------------------------------------------------------\n”);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print_poly(Cs, Ce);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return 0;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배열을 이용하여 행렬</a:t>
            </a:r>
            <a:r>
              <a:rPr lang="en-US" altLang="ko-KR"/>
              <a:t>(matrix)</a:t>
            </a:r>
            <a:r>
              <a:rPr lang="ko-KR" altLang="en-US"/>
              <a:t>을 표현하는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ko-KR" altLang="en-US"/>
          </a:p>
          <a:p>
            <a:pPr marL="781050" lvl="1" indent="-323850" eaLnBrk="1" hangingPunct="1">
              <a:buClr>
                <a:srgbClr val="ff3300"/>
              </a:buClr>
              <a:buFont typeface="Wingdings"/>
              <a:buNone/>
              <a:defRPr/>
            </a:pPr>
            <a:r>
              <a:rPr lang="en-US" altLang="ko-KR"/>
              <a:t>1) 2</a:t>
            </a:r>
            <a:r>
              <a:rPr lang="ko-KR" altLang="en-US"/>
              <a:t>차원 배열을 이용하여 배열의 전체 요소를 저장하는 방법</a:t>
            </a:r>
            <a:endParaRPr lang="ko-KR" altLang="en-US"/>
          </a:p>
          <a:p>
            <a:pPr marL="781050" lvl="1" indent="-323850" eaLnBrk="1" hangingPunct="1">
              <a:buClr>
                <a:srgbClr val="ff3300"/>
              </a:buClr>
              <a:buFont typeface="Wingdings"/>
              <a:buNone/>
              <a:defRPr/>
            </a:pPr>
            <a:r>
              <a:rPr lang="en-US" altLang="ko-KR"/>
              <a:t>2) 0</a:t>
            </a:r>
            <a:r>
              <a:rPr lang="ko-KR" altLang="en-US"/>
              <a:t>이 아닌 요소들만 저장하는 방법</a:t>
            </a:r>
            <a:endParaRPr lang="ko-KR" altLang="en-US"/>
          </a:p>
          <a:p>
            <a:pPr eaLnBrk="1" hangingPunct="1">
              <a:buClr>
                <a:srgbClr val="ff3300"/>
              </a:buClr>
              <a:defRPr/>
            </a:pPr>
            <a:r>
              <a:rPr lang="ko-KR" altLang="en-US">
                <a:solidFill>
                  <a:schemeClr val="dk1"/>
                </a:solidFill>
              </a:rPr>
              <a:t>희소행렬</a:t>
            </a:r>
            <a:r>
              <a:rPr lang="en-US" altLang="ko-KR">
                <a:solidFill>
                  <a:schemeClr val="dk1"/>
                </a:solidFill>
              </a:rPr>
              <a:t>: </a:t>
            </a:r>
            <a:r>
              <a:rPr lang="ko-KR" altLang="en-US">
                <a:solidFill>
                  <a:schemeClr val="dk1"/>
                </a:solidFill>
              </a:rPr>
              <a:t>대부분의 항들이 </a:t>
            </a:r>
            <a:r>
              <a:rPr lang="en-US" altLang="ko-KR">
                <a:solidFill>
                  <a:schemeClr val="dk1"/>
                </a:solidFill>
              </a:rPr>
              <a:t>0</a:t>
            </a:r>
            <a:r>
              <a:rPr lang="ko-KR" altLang="en-US">
                <a:solidFill>
                  <a:schemeClr val="dk1"/>
                </a:solidFill>
              </a:rPr>
              <a:t>인 배열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희소행렬</a:t>
            </a:r>
            <a:endParaRPr lang="ko-KR" altLang="en-US"/>
          </a:p>
        </p:txBody>
      </p:sp>
      <p:graphicFrame>
        <p:nvGraphicFramePr>
          <p:cNvPr id="5" name="Object 104"/>
          <p:cNvGraphicFramePr>
            <a:graphicFrameLocks noGrp="1" noChangeAspect="1"/>
          </p:cNvGraphicFramePr>
          <p:nvPr/>
        </p:nvGraphicFramePr>
        <p:xfrm>
          <a:off x="3863752" y="3717032"/>
          <a:ext cx="4248472" cy="2216763"/>
        </p:xfrm>
        <a:graphic>
          <a:graphicData uri="http://schemas.openxmlformats.org/presentationml/2006/ole">
            <p:oleObj spid="_x0000_s1026" name="Equation" r:id="rId3" imgW="2628900" imgH="1371600" progId="Equation.3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2차원 배열을 이용하여 배열의 전체 요소를 저장하는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장점: 행렬의 연산들을 간단하게 구현할 수 있다.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단점: 대부분의 항들이 0인 희소 행렬의 경우 많은 메모리 공간 낭비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희소행렬 표현방법 </a:t>
            </a:r>
            <a:r>
              <a:rPr lang="en-US" altLang="ko-KR"/>
              <a:t>#1</a:t>
            </a:r>
            <a:endParaRPr lang="en-US" altLang="ko-KR"/>
          </a:p>
        </p:txBody>
      </p:sp>
      <p:graphicFrame>
        <p:nvGraphicFramePr>
          <p:cNvPr id="5" name="Object 99"/>
          <p:cNvGraphicFramePr>
            <a:graphicFrameLocks noGrp="1" noChangeAspect="1"/>
          </p:cNvGraphicFramePr>
          <p:nvPr/>
        </p:nvGraphicFramePr>
        <p:xfrm>
          <a:off x="2063552" y="3698875"/>
          <a:ext cx="3462337" cy="1806575"/>
        </p:xfrm>
        <a:graphic>
          <a:graphicData uri="http://schemas.openxmlformats.org/presentationml/2006/ole">
            <p:oleObj spid="_x0000_s2050" name="Equation" r:id="rId3" imgW="2628900" imgH="1371600" progId="Equation.3">
              <p:embed/>
            </p:oleObj>
          </a:graphicData>
        </a:graphic>
      </p:graphicFrame>
      <p:grpSp>
        <p:nvGrpSpPr>
          <p:cNvPr id="6" name="Group 4"/>
          <p:cNvGrpSpPr/>
          <p:nvPr/>
        </p:nvGrpSpPr>
        <p:grpSpPr>
          <a:xfrm rot="0">
            <a:off x="6465389" y="3901267"/>
            <a:ext cx="1129892" cy="1459700"/>
            <a:chOff x="1841" y="1043"/>
            <a:chExt cx="1806" cy="183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>
            <a:xfrm>
              <a:off x="2212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7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>
            <a:xfrm>
              <a:off x="2220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8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>
            <a:xfrm>
              <a:off x="2645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>
            <a:xfrm>
              <a:off x="2653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9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>
            <a:xfrm>
              <a:off x="3090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5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>
            <a:xfrm>
              <a:off x="3098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>
            <a:xfrm>
              <a:off x="2237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>
            <a:xfrm>
              <a:off x="2670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3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>
            <a:xfrm>
              <a:off x="3115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>
            <a:xfrm>
              <a:off x="2261" y="1055"/>
              <a:ext cx="511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0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>
            <a:xfrm>
              <a:off x="2694" y="1055"/>
              <a:ext cx="506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1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>
            <a:xfrm>
              <a:off x="3139" y="1043"/>
              <a:ext cx="509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2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>
            <a:xfrm>
              <a:off x="1879" y="1461"/>
              <a:ext cx="502" cy="47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0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>
            <a:xfrm>
              <a:off x="1841" y="1941"/>
              <a:ext cx="506" cy="46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1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>
            <a:xfrm>
              <a:off x="1847" y="2407"/>
              <a:ext cx="506" cy="47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2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</p:grpSp>
      <p:grpSp>
        <p:nvGrpSpPr>
          <p:cNvPr id="22" name="Group 20"/>
          <p:cNvGrpSpPr/>
          <p:nvPr/>
        </p:nvGrpSpPr>
        <p:grpSpPr>
          <a:xfrm rot="0">
            <a:off x="8041779" y="3429000"/>
            <a:ext cx="1798637" cy="2178050"/>
            <a:chOff x="1192" y="1012"/>
            <a:chExt cx="2991" cy="2899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>
            <a:xfrm>
              <a:off x="1548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>
            <a:xfrm>
              <a:off x="1981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>
            <a:xfrm>
              <a:off x="2426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>
            <a:xfrm>
              <a:off x="1573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>
            <a:xfrm>
              <a:off x="2006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28" name="AutoShape 26"/>
            <p:cNvSpPr>
              <a:spLocks noChangeArrowheads="1"/>
            </p:cNvSpPr>
            <p:nvPr/>
          </p:nvSpPr>
          <p:spPr>
            <a:xfrm>
              <a:off x="2451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>
            <a:xfrm>
              <a:off x="1186" y="3469"/>
              <a:ext cx="530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5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>
            <a:xfrm>
              <a:off x="2852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1" name="AutoShape 29"/>
            <p:cNvSpPr>
              <a:spLocks noChangeArrowheads="1"/>
            </p:cNvSpPr>
            <p:nvPr/>
          </p:nvSpPr>
          <p:spPr>
            <a:xfrm>
              <a:off x="3285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>
            <a:xfrm>
              <a:off x="3730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>
            <a:xfrm>
              <a:off x="2877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>
            <a:xfrm>
              <a:off x="3310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>
            <a:xfrm>
              <a:off x="3755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>
            <a:xfrm>
              <a:off x="1548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7" name="AutoShape 35"/>
            <p:cNvSpPr>
              <a:spLocks noChangeArrowheads="1"/>
            </p:cNvSpPr>
            <p:nvPr/>
          </p:nvSpPr>
          <p:spPr>
            <a:xfrm>
              <a:off x="1981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>
            <a:xfrm>
              <a:off x="2426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39" name="AutoShape 37"/>
            <p:cNvSpPr>
              <a:spLocks noChangeArrowheads="1"/>
            </p:cNvSpPr>
            <p:nvPr/>
          </p:nvSpPr>
          <p:spPr>
            <a:xfrm>
              <a:off x="1573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>
            <a:xfrm>
              <a:off x="2006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1" name="AutoShape 39"/>
            <p:cNvSpPr>
              <a:spLocks noChangeArrowheads="1"/>
            </p:cNvSpPr>
            <p:nvPr/>
          </p:nvSpPr>
          <p:spPr>
            <a:xfrm>
              <a:off x="2451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2" name="AutoShape 40"/>
            <p:cNvSpPr>
              <a:spLocks noChangeArrowheads="1"/>
            </p:cNvSpPr>
            <p:nvPr/>
          </p:nvSpPr>
          <p:spPr>
            <a:xfrm>
              <a:off x="1186" y="3051"/>
              <a:ext cx="530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4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43" name="AutoShape 41"/>
            <p:cNvSpPr>
              <a:spLocks noChangeArrowheads="1"/>
            </p:cNvSpPr>
            <p:nvPr/>
          </p:nvSpPr>
          <p:spPr>
            <a:xfrm>
              <a:off x="2852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4" name="AutoShape 42"/>
            <p:cNvSpPr>
              <a:spLocks noChangeArrowheads="1"/>
            </p:cNvSpPr>
            <p:nvPr/>
          </p:nvSpPr>
          <p:spPr>
            <a:xfrm>
              <a:off x="3285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>
            <a:xfrm>
              <a:off x="3730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6" name="AutoShape 44"/>
            <p:cNvSpPr>
              <a:spLocks noChangeArrowheads="1"/>
            </p:cNvSpPr>
            <p:nvPr/>
          </p:nvSpPr>
          <p:spPr>
            <a:xfrm>
              <a:off x="2877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7" name="AutoShape 45"/>
            <p:cNvSpPr>
              <a:spLocks noChangeArrowheads="1"/>
            </p:cNvSpPr>
            <p:nvPr/>
          </p:nvSpPr>
          <p:spPr>
            <a:xfrm>
              <a:off x="3310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8" name="AutoShape 46"/>
            <p:cNvSpPr>
              <a:spLocks noChangeArrowheads="1"/>
            </p:cNvSpPr>
            <p:nvPr/>
          </p:nvSpPr>
          <p:spPr>
            <a:xfrm>
              <a:off x="3755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49" name="AutoShape 47"/>
            <p:cNvSpPr>
              <a:spLocks noChangeArrowheads="1"/>
            </p:cNvSpPr>
            <p:nvPr/>
          </p:nvSpPr>
          <p:spPr>
            <a:xfrm>
              <a:off x="1548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6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0" name="AutoShape 48"/>
            <p:cNvSpPr>
              <a:spLocks noChangeArrowheads="1"/>
            </p:cNvSpPr>
            <p:nvPr/>
          </p:nvSpPr>
          <p:spPr>
            <a:xfrm>
              <a:off x="1981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5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1" name="AutoShape 49"/>
            <p:cNvSpPr>
              <a:spLocks noChangeArrowheads="1"/>
            </p:cNvSpPr>
            <p:nvPr/>
          </p:nvSpPr>
          <p:spPr>
            <a:xfrm>
              <a:off x="2426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>
            <a:xfrm>
              <a:off x="1573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3" name="AutoShape 51"/>
            <p:cNvSpPr>
              <a:spLocks noChangeArrowheads="1"/>
            </p:cNvSpPr>
            <p:nvPr/>
          </p:nvSpPr>
          <p:spPr>
            <a:xfrm>
              <a:off x="2006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4" name="AutoShape 52"/>
            <p:cNvSpPr>
              <a:spLocks noChangeArrowheads="1"/>
            </p:cNvSpPr>
            <p:nvPr/>
          </p:nvSpPr>
          <p:spPr>
            <a:xfrm>
              <a:off x="2451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5" name="AutoShape 53"/>
            <p:cNvSpPr>
              <a:spLocks noChangeArrowheads="1"/>
            </p:cNvSpPr>
            <p:nvPr/>
          </p:nvSpPr>
          <p:spPr>
            <a:xfrm>
              <a:off x="1186" y="2645"/>
              <a:ext cx="530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3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56" name="AutoShape 54"/>
            <p:cNvSpPr>
              <a:spLocks noChangeArrowheads="1"/>
            </p:cNvSpPr>
            <p:nvPr/>
          </p:nvSpPr>
          <p:spPr>
            <a:xfrm>
              <a:off x="2852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7" name="AutoShape 55"/>
            <p:cNvSpPr>
              <a:spLocks noChangeArrowheads="1"/>
            </p:cNvSpPr>
            <p:nvPr/>
          </p:nvSpPr>
          <p:spPr>
            <a:xfrm>
              <a:off x="3285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8" name="AutoShape 56"/>
            <p:cNvSpPr>
              <a:spLocks noChangeArrowheads="1"/>
            </p:cNvSpPr>
            <p:nvPr/>
          </p:nvSpPr>
          <p:spPr>
            <a:xfrm>
              <a:off x="3730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59" name="AutoShape 57"/>
            <p:cNvSpPr>
              <a:spLocks noChangeArrowheads="1"/>
            </p:cNvSpPr>
            <p:nvPr/>
          </p:nvSpPr>
          <p:spPr>
            <a:xfrm>
              <a:off x="2877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0" name="AutoShape 58"/>
            <p:cNvSpPr>
              <a:spLocks noChangeArrowheads="1"/>
            </p:cNvSpPr>
            <p:nvPr/>
          </p:nvSpPr>
          <p:spPr>
            <a:xfrm>
              <a:off x="3310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1" name="AutoShape 59"/>
            <p:cNvSpPr>
              <a:spLocks noChangeArrowheads="1"/>
            </p:cNvSpPr>
            <p:nvPr/>
          </p:nvSpPr>
          <p:spPr>
            <a:xfrm>
              <a:off x="3755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2" name="AutoShape 60"/>
            <p:cNvSpPr>
              <a:spLocks noChangeArrowheads="1"/>
            </p:cNvSpPr>
            <p:nvPr/>
          </p:nvSpPr>
          <p:spPr>
            <a:xfrm>
              <a:off x="1548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3" name="AutoShape 61"/>
            <p:cNvSpPr>
              <a:spLocks noChangeArrowheads="1"/>
            </p:cNvSpPr>
            <p:nvPr/>
          </p:nvSpPr>
          <p:spPr>
            <a:xfrm>
              <a:off x="1981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4" name="AutoShape 62"/>
            <p:cNvSpPr>
              <a:spLocks noChangeArrowheads="1"/>
            </p:cNvSpPr>
            <p:nvPr/>
          </p:nvSpPr>
          <p:spPr>
            <a:xfrm>
              <a:off x="2426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5" name="AutoShape 63"/>
            <p:cNvSpPr>
              <a:spLocks noChangeArrowheads="1"/>
            </p:cNvSpPr>
            <p:nvPr/>
          </p:nvSpPr>
          <p:spPr>
            <a:xfrm>
              <a:off x="1573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6" name="AutoShape 64"/>
            <p:cNvSpPr>
              <a:spLocks noChangeArrowheads="1"/>
            </p:cNvSpPr>
            <p:nvPr/>
          </p:nvSpPr>
          <p:spPr>
            <a:xfrm>
              <a:off x="2006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7" name="AutoShape 65"/>
            <p:cNvSpPr>
              <a:spLocks noChangeArrowheads="1"/>
            </p:cNvSpPr>
            <p:nvPr/>
          </p:nvSpPr>
          <p:spPr>
            <a:xfrm>
              <a:off x="2451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68" name="AutoShape 66"/>
            <p:cNvSpPr>
              <a:spLocks noChangeArrowheads="1"/>
            </p:cNvSpPr>
            <p:nvPr/>
          </p:nvSpPr>
          <p:spPr>
            <a:xfrm>
              <a:off x="1186" y="2227"/>
              <a:ext cx="530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2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69" name="AutoShape 67"/>
            <p:cNvSpPr>
              <a:spLocks noChangeArrowheads="1"/>
            </p:cNvSpPr>
            <p:nvPr/>
          </p:nvSpPr>
          <p:spPr>
            <a:xfrm>
              <a:off x="2852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0" name="AutoShape 68"/>
            <p:cNvSpPr>
              <a:spLocks noChangeArrowheads="1"/>
            </p:cNvSpPr>
            <p:nvPr/>
          </p:nvSpPr>
          <p:spPr>
            <a:xfrm>
              <a:off x="3285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1" name="AutoShape 69"/>
            <p:cNvSpPr>
              <a:spLocks noChangeArrowheads="1"/>
            </p:cNvSpPr>
            <p:nvPr/>
          </p:nvSpPr>
          <p:spPr>
            <a:xfrm>
              <a:off x="3730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2" name="AutoShape 70"/>
            <p:cNvSpPr>
              <a:spLocks noChangeArrowheads="1"/>
            </p:cNvSpPr>
            <p:nvPr/>
          </p:nvSpPr>
          <p:spPr>
            <a:xfrm>
              <a:off x="2877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3" name="AutoShape 71"/>
            <p:cNvSpPr>
              <a:spLocks noChangeArrowheads="1"/>
            </p:cNvSpPr>
            <p:nvPr/>
          </p:nvSpPr>
          <p:spPr>
            <a:xfrm>
              <a:off x="3310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4" name="AutoShape 72"/>
            <p:cNvSpPr>
              <a:spLocks noChangeArrowheads="1"/>
            </p:cNvSpPr>
            <p:nvPr/>
          </p:nvSpPr>
          <p:spPr>
            <a:xfrm>
              <a:off x="3755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5" name="AutoShape 73"/>
            <p:cNvSpPr>
              <a:spLocks noChangeArrowheads="1"/>
            </p:cNvSpPr>
            <p:nvPr/>
          </p:nvSpPr>
          <p:spPr>
            <a:xfrm>
              <a:off x="1548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9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6" name="AutoShape 74"/>
            <p:cNvSpPr>
              <a:spLocks noChangeArrowheads="1"/>
            </p:cNvSpPr>
            <p:nvPr/>
          </p:nvSpPr>
          <p:spPr>
            <a:xfrm>
              <a:off x="1981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7" name="AutoShape 75"/>
            <p:cNvSpPr>
              <a:spLocks noChangeArrowheads="1"/>
            </p:cNvSpPr>
            <p:nvPr/>
          </p:nvSpPr>
          <p:spPr>
            <a:xfrm>
              <a:off x="2426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8" name="AutoShape 76"/>
            <p:cNvSpPr>
              <a:spLocks noChangeArrowheads="1"/>
            </p:cNvSpPr>
            <p:nvPr/>
          </p:nvSpPr>
          <p:spPr>
            <a:xfrm>
              <a:off x="1573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79" name="AutoShape 77"/>
            <p:cNvSpPr>
              <a:spLocks noChangeArrowheads="1"/>
            </p:cNvSpPr>
            <p:nvPr/>
          </p:nvSpPr>
          <p:spPr>
            <a:xfrm>
              <a:off x="2006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0" name="AutoShape 78"/>
            <p:cNvSpPr>
              <a:spLocks noChangeArrowheads="1"/>
            </p:cNvSpPr>
            <p:nvPr/>
          </p:nvSpPr>
          <p:spPr>
            <a:xfrm>
              <a:off x="2451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1" name="AutoShape 79"/>
            <p:cNvSpPr>
              <a:spLocks noChangeArrowheads="1"/>
            </p:cNvSpPr>
            <p:nvPr/>
          </p:nvSpPr>
          <p:spPr>
            <a:xfrm>
              <a:off x="1186" y="1821"/>
              <a:ext cx="530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1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82" name="AutoShape 80"/>
            <p:cNvSpPr>
              <a:spLocks noChangeArrowheads="1"/>
            </p:cNvSpPr>
            <p:nvPr/>
          </p:nvSpPr>
          <p:spPr>
            <a:xfrm>
              <a:off x="2852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3" name="AutoShape 81"/>
            <p:cNvSpPr>
              <a:spLocks noChangeArrowheads="1"/>
            </p:cNvSpPr>
            <p:nvPr/>
          </p:nvSpPr>
          <p:spPr>
            <a:xfrm>
              <a:off x="3285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4" name="AutoShape 82"/>
            <p:cNvSpPr>
              <a:spLocks noChangeArrowheads="1"/>
            </p:cNvSpPr>
            <p:nvPr/>
          </p:nvSpPr>
          <p:spPr>
            <a:xfrm>
              <a:off x="3730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8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5" name="AutoShape 83"/>
            <p:cNvSpPr>
              <a:spLocks noChangeArrowheads="1"/>
            </p:cNvSpPr>
            <p:nvPr/>
          </p:nvSpPr>
          <p:spPr>
            <a:xfrm>
              <a:off x="2877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6" name="AutoShape 84"/>
            <p:cNvSpPr>
              <a:spLocks noChangeArrowheads="1"/>
            </p:cNvSpPr>
            <p:nvPr/>
          </p:nvSpPr>
          <p:spPr>
            <a:xfrm>
              <a:off x="3310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1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7" name="AutoShape 85"/>
            <p:cNvSpPr>
              <a:spLocks noChangeArrowheads="1"/>
            </p:cNvSpPr>
            <p:nvPr/>
          </p:nvSpPr>
          <p:spPr>
            <a:xfrm>
              <a:off x="3755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2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8" name="AutoShape 86"/>
            <p:cNvSpPr>
              <a:spLocks noChangeArrowheads="1"/>
            </p:cNvSpPr>
            <p:nvPr/>
          </p:nvSpPr>
          <p:spPr>
            <a:xfrm>
              <a:off x="1548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89" name="AutoShape 87"/>
            <p:cNvSpPr>
              <a:spLocks noChangeArrowheads="1"/>
            </p:cNvSpPr>
            <p:nvPr/>
          </p:nvSpPr>
          <p:spPr>
            <a:xfrm>
              <a:off x="1981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90" name="AutoShape 88"/>
            <p:cNvSpPr>
              <a:spLocks noChangeArrowheads="1"/>
            </p:cNvSpPr>
            <p:nvPr/>
          </p:nvSpPr>
          <p:spPr>
            <a:xfrm>
              <a:off x="2426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91" name="AutoShape 89"/>
            <p:cNvSpPr>
              <a:spLocks noChangeArrowheads="1"/>
            </p:cNvSpPr>
            <p:nvPr/>
          </p:nvSpPr>
          <p:spPr>
            <a:xfrm>
              <a:off x="1566" y="997"/>
              <a:ext cx="530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0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92" name="AutoShape 90"/>
            <p:cNvSpPr>
              <a:spLocks noChangeArrowheads="1"/>
            </p:cNvSpPr>
            <p:nvPr/>
          </p:nvSpPr>
          <p:spPr>
            <a:xfrm>
              <a:off x="1999" y="997"/>
              <a:ext cx="523" cy="494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1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93" name="AutoShape 91"/>
            <p:cNvSpPr>
              <a:spLocks noChangeArrowheads="1"/>
            </p:cNvSpPr>
            <p:nvPr/>
          </p:nvSpPr>
          <p:spPr>
            <a:xfrm>
              <a:off x="2445" y="997"/>
              <a:ext cx="531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2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94" name="AutoShape 92"/>
            <p:cNvSpPr>
              <a:spLocks noChangeArrowheads="1"/>
            </p:cNvSpPr>
            <p:nvPr/>
          </p:nvSpPr>
          <p:spPr>
            <a:xfrm>
              <a:off x="1186" y="1403"/>
              <a:ext cx="530" cy="509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0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95" name="AutoShape 93"/>
            <p:cNvSpPr>
              <a:spLocks noChangeArrowheads="1"/>
            </p:cNvSpPr>
            <p:nvPr/>
          </p:nvSpPr>
          <p:spPr>
            <a:xfrm>
              <a:off x="2852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7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96" name="AutoShape 94"/>
            <p:cNvSpPr>
              <a:spLocks noChangeArrowheads="1"/>
            </p:cNvSpPr>
            <p:nvPr/>
          </p:nvSpPr>
          <p:spPr>
            <a:xfrm>
              <a:off x="3285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97" name="AutoShape 95"/>
            <p:cNvSpPr>
              <a:spLocks noChangeArrowheads="1"/>
            </p:cNvSpPr>
            <p:nvPr/>
          </p:nvSpPr>
          <p:spPr>
            <a:xfrm>
              <a:off x="3730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Lucida Console"/>
                  <a:ea typeface="굴림"/>
                </a:rPr>
                <a:t>0</a:t>
              </a:r>
              <a:endParaRPr lang="en-US" altLang="ko-KR" sz="1400">
                <a:latin typeface="Lucida Console"/>
                <a:ea typeface="굴림"/>
              </a:endParaRPr>
            </a:p>
          </p:txBody>
        </p:sp>
        <p:sp>
          <p:nvSpPr>
            <p:cNvPr id="98" name="AutoShape 96"/>
            <p:cNvSpPr>
              <a:spLocks noChangeArrowheads="1"/>
            </p:cNvSpPr>
            <p:nvPr/>
          </p:nvSpPr>
          <p:spPr>
            <a:xfrm>
              <a:off x="2870" y="984"/>
              <a:ext cx="523" cy="494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3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99" name="AutoShape 97"/>
            <p:cNvSpPr>
              <a:spLocks noChangeArrowheads="1"/>
            </p:cNvSpPr>
            <p:nvPr/>
          </p:nvSpPr>
          <p:spPr>
            <a:xfrm>
              <a:off x="3303" y="984"/>
              <a:ext cx="530" cy="510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4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  <p:sp>
          <p:nvSpPr>
            <p:cNvPr id="100" name="AutoShape 98"/>
            <p:cNvSpPr>
              <a:spLocks noChangeArrowheads="1"/>
            </p:cNvSpPr>
            <p:nvPr/>
          </p:nvSpPr>
          <p:spPr>
            <a:xfrm>
              <a:off x="3749" y="984"/>
              <a:ext cx="527" cy="494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ko-KR" sz="1400" i="1">
                  <a:latin typeface="HY엽서L"/>
                  <a:ea typeface="HY엽서L"/>
                </a:rPr>
                <a:t>5</a:t>
              </a:r>
              <a:endParaRPr lang="en-US" altLang="ko-KR" sz="1400" i="1">
                <a:latin typeface="HY엽서L"/>
                <a:ea typeface="HY엽서L"/>
              </a:endParaRPr>
            </a:p>
          </p:txBody>
        </p:sp>
      </p:grpSp>
      <p:sp>
        <p:nvSpPr>
          <p:cNvPr id="101" name="Text Box 100"/>
          <p:cNvSpPr txBox="1">
            <a:spLocks noChangeArrowheads="1"/>
          </p:cNvSpPr>
          <p:nvPr/>
        </p:nvSpPr>
        <p:spPr>
          <a:xfrm>
            <a:off x="6106616" y="4508500"/>
            <a:ext cx="504116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ko-KR"/>
              <a:t>A=</a:t>
            </a:r>
            <a:endParaRPr lang="en-US" altLang="ko-KR"/>
          </a:p>
        </p:txBody>
      </p:sp>
      <p:sp>
        <p:nvSpPr>
          <p:cNvPr id="102" name="Text Box 101"/>
          <p:cNvSpPr txBox="1">
            <a:spLocks noChangeArrowheads="1"/>
          </p:cNvSpPr>
          <p:nvPr/>
        </p:nvSpPr>
        <p:spPr>
          <a:xfrm>
            <a:off x="7681416" y="4508500"/>
            <a:ext cx="486182" cy="36671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/>
              <a:t>B=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행렬 전치 </a:t>
            </a:r>
            <a:r>
              <a:rPr lang="en-US" altLang="ko-KR"/>
              <a:t>#1</a:t>
            </a:r>
            <a:endParaRPr lang="en-US" altLang="ko-KR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2090554" y="1268760"/>
            <a:ext cx="8010892" cy="497773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&lt;stdio.h&gt;</a:t>
            </a:r>
            <a:endParaRPr lang="en-US" altLang="ko-KR" sz="1600" kern="0">
              <a:solidFill>
                <a:srgbClr val="a31515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#define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3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#define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3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행렬 전치 함수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matrix_transpose(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r = 0; r&lt;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 r++)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 = 0; c&lt;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 c++)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B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[c][r] =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[r][c];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matrix_print(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"====================\n"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r = 0; r&lt;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 r++)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 = 0; c&lt;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 c++)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"%d 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[r][c]);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"====================\n"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en-US" altLang="ko-KR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2608262" y="1988839"/>
            <a:ext cx="6975475" cy="385236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main(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array1[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 = { { 2,3,0 },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 8,9,1 },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 7,0,5 } };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array2[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ROWS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COLS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matrix_transpose(array1, array2);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matrix_print(array1);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matrix_print(array2);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return 0;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0이 아닌 요소들만 저장하는 방법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장점: 희소 행렬의 경우, 메모리 공간의 절약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단점: 각종 행렬 연산들의 구현이 복잡해진다.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희소행렬 표현방법 </a:t>
            </a:r>
            <a:r>
              <a:rPr lang="en-US" altLang="ko-KR"/>
              <a:t>#2</a:t>
            </a:r>
            <a:endParaRPr lang="en-US" altLang="ko-KR"/>
          </a:p>
        </p:txBody>
      </p:sp>
      <p:grpSp>
        <p:nvGrpSpPr>
          <p:cNvPr id="5" name="Group 110"/>
          <p:cNvGrpSpPr>
            <a:grpSpLocks/>
          </p:cNvGrpSpPr>
          <p:nvPr/>
        </p:nvGrpSpPr>
        <p:grpSpPr>
          <a:xfrm rot="0">
            <a:off x="2469852" y="3140968"/>
            <a:ext cx="6794500" cy="3125449"/>
            <a:chOff x="243" y="984"/>
            <a:chExt cx="5188" cy="2713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2851" y="1266"/>
              <a:ext cx="879" cy="2430"/>
              <a:chOff x="1141" y="414"/>
              <a:chExt cx="1759" cy="3390"/>
            </a:xfrm>
          </p:grpSpPr>
          <p:sp>
            <p:nvSpPr>
              <p:cNvPr id="7" name="AutoShape 7"/>
              <p:cNvSpPr>
                <a:spLocks noChangeArrowheads="1"/>
              </p:cNvSpPr>
              <p:nvPr/>
            </p:nvSpPr>
            <p:spPr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" name="AutoShape 8"/>
              <p:cNvSpPr>
                <a:spLocks noChangeArrowheads="1"/>
              </p:cNvSpPr>
              <p:nvPr/>
            </p:nvSpPr>
            <p:spPr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5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>
              <a:xfrm>
                <a:off x="1141" y="3297"/>
                <a:ext cx="487" cy="508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6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11" name="AutoShape 11"/>
              <p:cNvSpPr>
                <a:spLocks noChangeArrowheads="1"/>
              </p:cNvSpPr>
              <p:nvPr/>
            </p:nvSpPr>
            <p:spPr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2" name="AutoShape 12"/>
              <p:cNvSpPr>
                <a:spLocks noChangeArrowheads="1"/>
              </p:cNvSpPr>
              <p:nvPr/>
            </p:nvSpPr>
            <p:spPr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3" name="AutoShape 13"/>
              <p:cNvSpPr>
                <a:spLocks noChangeArrowheads="1"/>
              </p:cNvSpPr>
              <p:nvPr/>
            </p:nvSpPr>
            <p:spPr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7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4" name="AutoShape 14"/>
              <p:cNvSpPr>
                <a:spLocks noChangeArrowheads="1"/>
              </p:cNvSpPr>
              <p:nvPr/>
            </p:nvSpPr>
            <p:spPr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5" name="AutoShape 15"/>
              <p:cNvSpPr>
                <a:spLocks noChangeArrowheads="1"/>
              </p:cNvSpPr>
              <p:nvPr/>
            </p:nvSpPr>
            <p:spPr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7" name="AutoShape 17"/>
              <p:cNvSpPr>
                <a:spLocks noChangeArrowheads="1"/>
              </p:cNvSpPr>
              <p:nvPr/>
            </p:nvSpPr>
            <p:spPr>
              <a:xfrm>
                <a:off x="1153" y="2895"/>
                <a:ext cx="482" cy="5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5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19" name="AutoShape 19"/>
              <p:cNvSpPr>
                <a:spLocks noChangeArrowheads="1"/>
              </p:cNvSpPr>
              <p:nvPr/>
            </p:nvSpPr>
            <p:spPr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2" name="AutoShape 22"/>
              <p:cNvSpPr>
                <a:spLocks noChangeArrowheads="1"/>
              </p:cNvSpPr>
              <p:nvPr/>
            </p:nvSpPr>
            <p:spPr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3" name="AutoShape 23"/>
              <p:cNvSpPr>
                <a:spLocks noChangeArrowheads="1"/>
              </p:cNvSpPr>
              <p:nvPr/>
            </p:nvSpPr>
            <p:spPr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4" name="AutoShape 24"/>
              <p:cNvSpPr>
                <a:spLocks noChangeArrowheads="1"/>
              </p:cNvSpPr>
              <p:nvPr/>
            </p:nvSpPr>
            <p:spPr>
              <a:xfrm>
                <a:off x="1153" y="2468"/>
                <a:ext cx="482" cy="51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4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25" name="AutoShape 25"/>
              <p:cNvSpPr>
                <a:spLocks noChangeArrowheads="1"/>
              </p:cNvSpPr>
              <p:nvPr/>
            </p:nvSpPr>
            <p:spPr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6" name="AutoShape 26"/>
              <p:cNvSpPr>
                <a:spLocks noChangeArrowheads="1"/>
              </p:cNvSpPr>
              <p:nvPr/>
            </p:nvSpPr>
            <p:spPr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9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8" name="AutoShape 28"/>
              <p:cNvSpPr>
                <a:spLocks noChangeArrowheads="1"/>
              </p:cNvSpPr>
              <p:nvPr/>
            </p:nvSpPr>
            <p:spPr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29" name="AutoShape 29"/>
              <p:cNvSpPr>
                <a:spLocks noChangeArrowheads="1"/>
              </p:cNvSpPr>
              <p:nvPr/>
            </p:nvSpPr>
            <p:spPr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0" name="AutoShape 30"/>
              <p:cNvSpPr>
                <a:spLocks noChangeArrowheads="1"/>
              </p:cNvSpPr>
              <p:nvPr/>
            </p:nvSpPr>
            <p:spPr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1" name="AutoShape 32"/>
              <p:cNvSpPr>
                <a:spLocks noChangeArrowheads="1"/>
              </p:cNvSpPr>
              <p:nvPr/>
            </p:nvSpPr>
            <p:spPr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2" name="AutoShape 33"/>
              <p:cNvSpPr>
                <a:spLocks noChangeArrowheads="1"/>
              </p:cNvSpPr>
              <p:nvPr/>
            </p:nvSpPr>
            <p:spPr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3" name="AutoShape 34"/>
              <p:cNvSpPr>
                <a:spLocks noChangeArrowheads="1"/>
              </p:cNvSpPr>
              <p:nvPr/>
            </p:nvSpPr>
            <p:spPr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8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4" name="AutoShape 35"/>
              <p:cNvSpPr>
                <a:spLocks noChangeArrowheads="1"/>
              </p:cNvSpPr>
              <p:nvPr/>
            </p:nvSpPr>
            <p:spPr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5" name="AutoShape 36"/>
              <p:cNvSpPr>
                <a:spLocks noChangeArrowheads="1"/>
              </p:cNvSpPr>
              <p:nvPr/>
            </p:nvSpPr>
            <p:spPr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6" name="AutoShape 37"/>
              <p:cNvSpPr>
                <a:spLocks noChangeArrowheads="1"/>
              </p:cNvSpPr>
              <p:nvPr/>
            </p:nvSpPr>
            <p:spPr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7" name="AutoShape 38"/>
              <p:cNvSpPr>
                <a:spLocks noChangeArrowheads="1"/>
              </p:cNvSpPr>
              <p:nvPr/>
            </p:nvSpPr>
            <p:spPr>
              <a:xfrm>
                <a:off x="1153" y="1638"/>
                <a:ext cx="482" cy="51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2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38" name="AutoShape 39"/>
              <p:cNvSpPr>
                <a:spLocks noChangeArrowheads="1"/>
              </p:cNvSpPr>
              <p:nvPr/>
            </p:nvSpPr>
            <p:spPr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39" name="AutoShape 40"/>
              <p:cNvSpPr>
                <a:spLocks noChangeArrowheads="1"/>
              </p:cNvSpPr>
              <p:nvPr/>
            </p:nvSpPr>
            <p:spPr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0" name="AutoShape 41"/>
              <p:cNvSpPr>
                <a:spLocks noChangeArrowheads="1"/>
              </p:cNvSpPr>
              <p:nvPr/>
            </p:nvSpPr>
            <p:spPr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3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1" name="AutoShape 42"/>
              <p:cNvSpPr>
                <a:spLocks noChangeArrowheads="1"/>
              </p:cNvSpPr>
              <p:nvPr/>
            </p:nvSpPr>
            <p:spPr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2" name="AutoShape 43"/>
              <p:cNvSpPr>
                <a:spLocks noChangeArrowheads="1"/>
              </p:cNvSpPr>
              <p:nvPr/>
            </p:nvSpPr>
            <p:spPr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3" name="AutoShape 44"/>
              <p:cNvSpPr>
                <a:spLocks noChangeArrowheads="1"/>
              </p:cNvSpPr>
              <p:nvPr/>
            </p:nvSpPr>
            <p:spPr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4" name="AutoShape 45"/>
              <p:cNvSpPr>
                <a:spLocks noChangeArrowheads="1"/>
              </p:cNvSpPr>
              <p:nvPr/>
            </p:nvSpPr>
            <p:spPr>
              <a:xfrm>
                <a:off x="1153" y="1234"/>
                <a:ext cx="482" cy="51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1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45" name="AutoShape 46"/>
              <p:cNvSpPr>
                <a:spLocks noChangeArrowheads="1"/>
              </p:cNvSpPr>
              <p:nvPr/>
            </p:nvSpPr>
            <p:spPr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6" name="AutoShape 47"/>
              <p:cNvSpPr>
                <a:spLocks noChangeArrowheads="1"/>
              </p:cNvSpPr>
              <p:nvPr/>
            </p:nvSpPr>
            <p:spPr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7" name="AutoShape 48"/>
              <p:cNvSpPr>
                <a:spLocks noChangeArrowheads="1"/>
              </p:cNvSpPr>
              <p:nvPr/>
            </p:nvSpPr>
            <p:spPr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48" name="AutoShape 49"/>
              <p:cNvSpPr>
                <a:spLocks noChangeArrowheads="1"/>
              </p:cNvSpPr>
              <p:nvPr/>
            </p:nvSpPr>
            <p:spPr>
              <a:xfrm>
                <a:off x="1536" y="417"/>
                <a:ext cx="484" cy="512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ko-KR" altLang="en-US" sz="1600" i="1">
                    <a:latin typeface="HY엽서L"/>
                    <a:ea typeface="HY엽서L"/>
                  </a:rPr>
                  <a:t>행</a:t>
                </a:r>
                <a:endParaRPr lang="ko-KR" altLang="en-US" sz="1600" i="1">
                  <a:latin typeface="HY엽서L"/>
                  <a:ea typeface="HY엽서L"/>
                </a:endParaRPr>
              </a:p>
            </p:txBody>
          </p:sp>
          <p:sp>
            <p:nvSpPr>
              <p:cNvPr id="49" name="AutoShape 50"/>
              <p:cNvSpPr>
                <a:spLocks noChangeArrowheads="1"/>
              </p:cNvSpPr>
              <p:nvPr/>
            </p:nvSpPr>
            <p:spPr>
              <a:xfrm>
                <a:off x="1969" y="416"/>
                <a:ext cx="480" cy="513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ko-KR" altLang="en-US" sz="1600" i="1">
                    <a:latin typeface="HY엽서L"/>
                    <a:ea typeface="HY엽서L"/>
                  </a:rPr>
                  <a:t>열</a:t>
                </a:r>
                <a:endParaRPr lang="ko-KR" altLang="en-US" sz="1600" i="1">
                  <a:latin typeface="HY엽서L"/>
                  <a:ea typeface="HY엽서L"/>
                </a:endParaRPr>
              </a:p>
            </p:txBody>
          </p:sp>
          <p:sp>
            <p:nvSpPr>
              <p:cNvPr id="50" name="AutoShape 51"/>
              <p:cNvSpPr>
                <a:spLocks noChangeArrowheads="1"/>
              </p:cNvSpPr>
              <p:nvPr/>
            </p:nvSpPr>
            <p:spPr>
              <a:xfrm>
                <a:off x="2412" y="414"/>
                <a:ext cx="488" cy="51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ko-KR" altLang="en-US" sz="1600" i="1">
                    <a:latin typeface="HY엽서L"/>
                    <a:ea typeface="HY엽서L"/>
                  </a:rPr>
                  <a:t>값</a:t>
                </a:r>
                <a:endParaRPr lang="ko-KR" altLang="en-US" sz="1600" i="1">
                  <a:latin typeface="HY엽서L"/>
                  <a:ea typeface="HY엽서L"/>
                </a:endParaRPr>
              </a:p>
            </p:txBody>
          </p:sp>
          <p:sp>
            <p:nvSpPr>
              <p:cNvPr id="51" name="AutoShape 52"/>
              <p:cNvSpPr>
                <a:spLocks noChangeArrowheads="1"/>
              </p:cNvSpPr>
              <p:nvPr/>
            </p:nvSpPr>
            <p:spPr>
              <a:xfrm>
                <a:off x="1153" y="841"/>
                <a:ext cx="482" cy="5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0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</p:grpSp>
        <p:grpSp>
          <p:nvGrpSpPr>
            <p:cNvPr id="52" name="Group 53"/>
            <p:cNvGrpSpPr/>
            <p:nvPr/>
          </p:nvGrpSpPr>
          <p:grpSpPr>
            <a:xfrm rot="0">
              <a:off x="4467" y="1275"/>
              <a:ext cx="856" cy="2413"/>
              <a:chOff x="1141" y="405"/>
              <a:chExt cx="1771" cy="3404"/>
            </a:xfrm>
          </p:grpSpPr>
          <p:sp>
            <p:nvSpPr>
              <p:cNvPr id="53" name="AutoShape 54"/>
              <p:cNvSpPr>
                <a:spLocks noChangeArrowheads="1"/>
              </p:cNvSpPr>
              <p:nvPr/>
            </p:nvSpPr>
            <p:spPr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5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54" name="AutoShape 55"/>
              <p:cNvSpPr>
                <a:spLocks noChangeArrowheads="1"/>
              </p:cNvSpPr>
              <p:nvPr/>
            </p:nvSpPr>
            <p:spPr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55" name="AutoShape 56"/>
              <p:cNvSpPr>
                <a:spLocks noChangeArrowheads="1"/>
              </p:cNvSpPr>
              <p:nvPr/>
            </p:nvSpPr>
            <p:spPr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56" name="AutoShape 57"/>
              <p:cNvSpPr>
                <a:spLocks noChangeArrowheads="1"/>
              </p:cNvSpPr>
              <p:nvPr/>
            </p:nvSpPr>
            <p:spPr>
              <a:xfrm>
                <a:off x="1141" y="3299"/>
                <a:ext cx="500" cy="511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6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57" name="AutoShape 58"/>
              <p:cNvSpPr>
                <a:spLocks noChangeArrowheads="1"/>
              </p:cNvSpPr>
              <p:nvPr/>
            </p:nvSpPr>
            <p:spPr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4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58" name="AutoShape 59"/>
              <p:cNvSpPr>
                <a:spLocks noChangeArrowheads="1"/>
              </p:cNvSpPr>
              <p:nvPr/>
            </p:nvSpPr>
            <p:spPr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5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59" name="AutoShape 60"/>
              <p:cNvSpPr>
                <a:spLocks noChangeArrowheads="1"/>
              </p:cNvSpPr>
              <p:nvPr/>
            </p:nvSpPr>
            <p:spPr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0" name="AutoShape 61"/>
              <p:cNvSpPr>
                <a:spLocks noChangeArrowheads="1"/>
              </p:cNvSpPr>
              <p:nvPr/>
            </p:nvSpPr>
            <p:spPr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1" name="AutoShape 62"/>
              <p:cNvSpPr>
                <a:spLocks noChangeArrowheads="1"/>
              </p:cNvSpPr>
              <p:nvPr/>
            </p:nvSpPr>
            <p:spPr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2" name="AutoShape 63"/>
              <p:cNvSpPr>
                <a:spLocks noChangeArrowheads="1"/>
              </p:cNvSpPr>
              <p:nvPr/>
            </p:nvSpPr>
            <p:spPr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3" name="AutoShape 64"/>
              <p:cNvSpPr>
                <a:spLocks noChangeArrowheads="1"/>
              </p:cNvSpPr>
              <p:nvPr/>
            </p:nvSpPr>
            <p:spPr>
              <a:xfrm>
                <a:off x="1154" y="2879"/>
                <a:ext cx="502" cy="519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5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64" name="AutoShape 65"/>
              <p:cNvSpPr>
                <a:spLocks noChangeArrowheads="1"/>
              </p:cNvSpPr>
              <p:nvPr/>
            </p:nvSpPr>
            <p:spPr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3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5" name="AutoShape 66"/>
              <p:cNvSpPr>
                <a:spLocks noChangeArrowheads="1"/>
              </p:cNvSpPr>
              <p:nvPr/>
            </p:nvSpPr>
            <p:spPr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6" name="AutoShape 67"/>
              <p:cNvSpPr>
                <a:spLocks noChangeArrowheads="1"/>
              </p:cNvSpPr>
              <p:nvPr/>
            </p:nvSpPr>
            <p:spPr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5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7" name="AutoShape 68"/>
              <p:cNvSpPr>
                <a:spLocks noChangeArrowheads="1"/>
              </p:cNvSpPr>
              <p:nvPr/>
            </p:nvSpPr>
            <p:spPr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8" name="AutoShape 69"/>
              <p:cNvSpPr>
                <a:spLocks noChangeArrowheads="1"/>
              </p:cNvSpPr>
              <p:nvPr/>
            </p:nvSpPr>
            <p:spPr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69" name="AutoShape 70"/>
              <p:cNvSpPr>
                <a:spLocks noChangeArrowheads="1"/>
              </p:cNvSpPr>
              <p:nvPr/>
            </p:nvSpPr>
            <p:spPr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0" name="AutoShape 71"/>
              <p:cNvSpPr>
                <a:spLocks noChangeArrowheads="1"/>
              </p:cNvSpPr>
              <p:nvPr/>
            </p:nvSpPr>
            <p:spPr>
              <a:xfrm>
                <a:off x="1154" y="2471"/>
                <a:ext cx="502" cy="519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4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71" name="AutoShape 72"/>
              <p:cNvSpPr>
                <a:spLocks noChangeArrowheads="1"/>
              </p:cNvSpPr>
              <p:nvPr/>
            </p:nvSpPr>
            <p:spPr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3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2" name="AutoShape 73"/>
              <p:cNvSpPr>
                <a:spLocks noChangeArrowheads="1"/>
              </p:cNvSpPr>
              <p:nvPr/>
            </p:nvSpPr>
            <p:spPr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3" name="AutoShape 74"/>
              <p:cNvSpPr>
                <a:spLocks noChangeArrowheads="1"/>
              </p:cNvSpPr>
              <p:nvPr/>
            </p:nvSpPr>
            <p:spPr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6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4" name="AutoShape 75"/>
              <p:cNvSpPr>
                <a:spLocks noChangeArrowheads="1"/>
              </p:cNvSpPr>
              <p:nvPr/>
            </p:nvSpPr>
            <p:spPr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5" name="AutoShape 76"/>
              <p:cNvSpPr>
                <a:spLocks noChangeArrowheads="1"/>
              </p:cNvSpPr>
              <p:nvPr/>
            </p:nvSpPr>
            <p:spPr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6" name="AutoShape 77"/>
              <p:cNvSpPr>
                <a:spLocks noChangeArrowheads="1"/>
              </p:cNvSpPr>
              <p:nvPr/>
            </p:nvSpPr>
            <p:spPr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7" name="AutoShape 78"/>
              <p:cNvSpPr>
                <a:spLocks noChangeArrowheads="1"/>
              </p:cNvSpPr>
              <p:nvPr/>
            </p:nvSpPr>
            <p:spPr>
              <a:xfrm>
                <a:off x="1154" y="2051"/>
                <a:ext cx="502" cy="519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3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78" name="AutoShape 79"/>
              <p:cNvSpPr>
                <a:spLocks noChangeArrowheads="1"/>
              </p:cNvSpPr>
              <p:nvPr/>
            </p:nvSpPr>
            <p:spPr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79" name="AutoShape 80"/>
              <p:cNvSpPr>
                <a:spLocks noChangeArrowheads="1"/>
              </p:cNvSpPr>
              <p:nvPr/>
            </p:nvSpPr>
            <p:spPr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5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0" name="AutoShape 81"/>
              <p:cNvSpPr>
                <a:spLocks noChangeArrowheads="1"/>
              </p:cNvSpPr>
              <p:nvPr/>
            </p:nvSpPr>
            <p:spPr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8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1" name="AutoShape 82"/>
              <p:cNvSpPr>
                <a:spLocks noChangeArrowheads="1"/>
              </p:cNvSpPr>
              <p:nvPr/>
            </p:nvSpPr>
            <p:spPr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2" name="AutoShape 83"/>
              <p:cNvSpPr>
                <a:spLocks noChangeArrowheads="1"/>
              </p:cNvSpPr>
              <p:nvPr/>
            </p:nvSpPr>
            <p:spPr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3" name="AutoShape 84"/>
              <p:cNvSpPr>
                <a:spLocks noChangeArrowheads="1"/>
              </p:cNvSpPr>
              <p:nvPr/>
            </p:nvSpPr>
            <p:spPr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4" name="AutoShape 85"/>
              <p:cNvSpPr>
                <a:spLocks noChangeArrowheads="1"/>
              </p:cNvSpPr>
              <p:nvPr/>
            </p:nvSpPr>
            <p:spPr>
              <a:xfrm>
                <a:off x="1154" y="1643"/>
                <a:ext cx="502" cy="519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2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85" name="AutoShape 86"/>
              <p:cNvSpPr>
                <a:spLocks noChangeArrowheads="1"/>
              </p:cNvSpPr>
              <p:nvPr/>
            </p:nvSpPr>
            <p:spPr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6" name="AutoShape 87"/>
              <p:cNvSpPr>
                <a:spLocks noChangeArrowheads="1"/>
              </p:cNvSpPr>
              <p:nvPr/>
            </p:nvSpPr>
            <p:spPr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7" name="AutoShape 88"/>
              <p:cNvSpPr>
                <a:spLocks noChangeArrowheads="1"/>
              </p:cNvSpPr>
              <p:nvPr/>
            </p:nvSpPr>
            <p:spPr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9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8" name="AutoShape 89"/>
              <p:cNvSpPr>
                <a:spLocks noChangeArrowheads="1"/>
              </p:cNvSpPr>
              <p:nvPr/>
            </p:nvSpPr>
            <p:spPr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89" name="AutoShape 90"/>
              <p:cNvSpPr>
                <a:spLocks noChangeArrowheads="1"/>
              </p:cNvSpPr>
              <p:nvPr/>
            </p:nvSpPr>
            <p:spPr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1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90" name="AutoShape 91"/>
              <p:cNvSpPr>
                <a:spLocks noChangeArrowheads="1"/>
              </p:cNvSpPr>
              <p:nvPr/>
            </p:nvSpPr>
            <p:spPr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2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91" name="AutoShape 92"/>
              <p:cNvSpPr>
                <a:spLocks noChangeArrowheads="1"/>
              </p:cNvSpPr>
              <p:nvPr/>
            </p:nvSpPr>
            <p:spPr>
              <a:xfrm>
                <a:off x="1154" y="1223"/>
                <a:ext cx="502" cy="519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1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  <p:sp>
            <p:nvSpPr>
              <p:cNvPr id="92" name="AutoShape 93"/>
              <p:cNvSpPr>
                <a:spLocks noChangeArrowheads="1"/>
              </p:cNvSpPr>
              <p:nvPr/>
            </p:nvSpPr>
            <p:spPr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0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93" name="AutoShape 94"/>
              <p:cNvSpPr>
                <a:spLocks noChangeArrowheads="1"/>
              </p:cNvSpPr>
              <p:nvPr/>
            </p:nvSpPr>
            <p:spPr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3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94" name="AutoShape 95"/>
              <p:cNvSpPr>
                <a:spLocks noChangeArrowheads="1"/>
              </p:cNvSpPr>
              <p:nvPr/>
            </p:nvSpPr>
            <p:spPr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ko-KR" sz="1600">
                    <a:latin typeface="Lucida Console"/>
                    <a:ea typeface="굴림"/>
                  </a:rPr>
                  <a:t>7</a:t>
                </a:r>
                <a:endParaRPr lang="en-US" altLang="ko-KR" sz="1600">
                  <a:latin typeface="Lucida Console"/>
                  <a:ea typeface="굴림"/>
                </a:endParaRPr>
              </a:p>
            </p:txBody>
          </p:sp>
          <p:sp>
            <p:nvSpPr>
              <p:cNvPr id="95" name="AutoShape 96"/>
              <p:cNvSpPr>
                <a:spLocks noChangeArrowheads="1"/>
              </p:cNvSpPr>
              <p:nvPr/>
            </p:nvSpPr>
            <p:spPr>
              <a:xfrm>
                <a:off x="1538" y="415"/>
                <a:ext cx="505" cy="522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ko-KR" altLang="en-US" sz="1600" i="1">
                    <a:latin typeface="HY엽서L"/>
                    <a:ea typeface="HY엽서L"/>
                  </a:rPr>
                  <a:t>행</a:t>
                </a:r>
                <a:endParaRPr lang="ko-KR" altLang="en-US" sz="1600" i="1">
                  <a:latin typeface="HY엽서L"/>
                  <a:ea typeface="HY엽서L"/>
                </a:endParaRPr>
              </a:p>
            </p:txBody>
          </p:sp>
          <p:sp>
            <p:nvSpPr>
              <p:cNvPr id="96" name="AutoShape 97"/>
              <p:cNvSpPr>
                <a:spLocks noChangeArrowheads="1"/>
              </p:cNvSpPr>
              <p:nvPr/>
            </p:nvSpPr>
            <p:spPr>
              <a:xfrm>
                <a:off x="1968" y="418"/>
                <a:ext cx="500" cy="519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ko-KR" altLang="en-US" sz="1600" i="1">
                    <a:latin typeface="HY엽서L"/>
                    <a:ea typeface="HY엽서L"/>
                  </a:rPr>
                  <a:t>열</a:t>
                </a:r>
                <a:endParaRPr lang="ko-KR" altLang="en-US" sz="1600" i="1">
                  <a:latin typeface="HY엽서L"/>
                  <a:ea typeface="HY엽서L"/>
                </a:endParaRPr>
              </a:p>
            </p:txBody>
          </p:sp>
          <p:sp>
            <p:nvSpPr>
              <p:cNvPr id="97" name="AutoShape 98"/>
              <p:cNvSpPr>
                <a:spLocks noChangeArrowheads="1"/>
              </p:cNvSpPr>
              <p:nvPr/>
            </p:nvSpPr>
            <p:spPr>
              <a:xfrm>
                <a:off x="2416" y="405"/>
                <a:ext cx="497" cy="520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ko-KR" altLang="en-US" sz="1600" i="1">
                    <a:latin typeface="HY엽서L"/>
                    <a:ea typeface="HY엽서L"/>
                  </a:rPr>
                  <a:t>값</a:t>
                </a:r>
                <a:endParaRPr lang="ko-KR" altLang="en-US" sz="1600" i="1">
                  <a:latin typeface="HY엽서L"/>
                  <a:ea typeface="HY엽서L"/>
                </a:endParaRPr>
              </a:p>
            </p:txBody>
          </p:sp>
          <p:sp>
            <p:nvSpPr>
              <p:cNvPr id="98" name="AutoShape 99"/>
              <p:cNvSpPr>
                <a:spLocks noChangeArrowheads="1"/>
              </p:cNvSpPr>
              <p:nvPr/>
            </p:nvSpPr>
            <p:spPr>
              <a:xfrm>
                <a:off x="1154" y="826"/>
                <a:ext cx="502" cy="519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ko-KR" sz="1600" i="1">
                    <a:latin typeface="HY엽서L"/>
                    <a:ea typeface="HY엽서L"/>
                  </a:rPr>
                  <a:t>0</a:t>
                </a:r>
                <a:endParaRPr lang="en-US" altLang="ko-KR" sz="1600" i="1">
                  <a:latin typeface="HY엽서L"/>
                  <a:ea typeface="HY엽서L"/>
                </a:endParaRPr>
              </a:p>
            </p:txBody>
          </p:sp>
        </p:grpSp>
        <p:graphicFrame>
          <p:nvGraphicFramePr>
            <p:cNvPr id="99" name="Object 100"/>
            <p:cNvGraphicFramePr>
              <a:graphicFrameLocks noChangeAspect="1"/>
            </p:cNvGraphicFramePr>
            <p:nvPr/>
          </p:nvGraphicFramePr>
          <p:xfrm>
            <a:off x="243" y="1791"/>
            <a:ext cx="2042" cy="1418"/>
          </p:xfrm>
          <a:graphic>
            <a:graphicData uri="http://schemas.openxmlformats.org/presentationml/2006/ole">
              <p:oleObj spid="_x0000_s3074" name="Equation" r:id="rId3" imgW="2628900" imgH="1371600" progId="Equation.3">
                <p:embed/>
              </p:oleObj>
            </a:graphicData>
          </a:graphic>
        </p:graphicFrame>
        <p:sp>
          <p:nvSpPr>
            <p:cNvPr id="100" name="Text Box 102"/>
            <p:cNvSpPr txBox="1">
              <a:spLocks noChangeArrowheads="1"/>
            </p:cNvSpPr>
            <p:nvPr/>
          </p:nvSpPr>
          <p:spPr>
            <a:xfrm>
              <a:off x="2566" y="2350"/>
              <a:ext cx="383" cy="3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/>
                <a:t>A=</a:t>
              </a:r>
              <a:endParaRPr lang="en-US" altLang="ko-KR"/>
            </a:p>
          </p:txBody>
        </p:sp>
        <p:sp>
          <p:nvSpPr>
            <p:cNvPr id="101" name="Text Box 103"/>
            <p:cNvSpPr txBox="1">
              <a:spLocks noChangeArrowheads="1"/>
            </p:cNvSpPr>
            <p:nvPr/>
          </p:nvSpPr>
          <p:spPr>
            <a:xfrm>
              <a:off x="4098" y="2329"/>
              <a:ext cx="371" cy="31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ko-KR"/>
                <a:t>B=</a:t>
              </a:r>
              <a:endParaRPr lang="en-US" altLang="ko-KR"/>
            </a:p>
          </p:txBody>
        </p:sp>
        <p:sp>
          <p:nvSpPr>
            <p:cNvPr id="102" name="Oval 104"/>
            <p:cNvSpPr>
              <a:spLocks noChangeArrowheads="1"/>
            </p:cNvSpPr>
            <p:nvPr/>
          </p:nvSpPr>
          <p:spPr>
            <a:xfrm>
              <a:off x="2852" y="1508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3" name="Freeform 105"/>
            <p:cNvSpPr/>
            <p:nvPr/>
          </p:nvSpPr>
          <p:spPr>
            <a:xfrm>
              <a:off x="584" y="1248"/>
              <a:ext cx="2296" cy="912"/>
            </a:xfrm>
            <a:custGeom>
              <a:avLst/>
              <a:gdLst>
                <a:gd name="T0" fmla="*/ 2296 w 2296"/>
                <a:gd name="T1" fmla="*/ 373 h 912"/>
                <a:gd name="T2" fmla="*/ 1134 w 2296"/>
                <a:gd name="T3" fmla="*/ 90 h 912"/>
                <a:gd name="T4" fmla="*/ 0 w 2296"/>
                <a:gd name="T5" fmla="*/ 912 h 912"/>
                <a:gd name="T6" fmla="*/ 0 60000 65536"/>
                <a:gd name="T7" fmla="*/ 0 60000 65536"/>
                <a:gd name="T8" fmla="*/ 0 60000 65536"/>
                <a:gd name="T9" fmla="*/ 0 w 2296"/>
                <a:gd name="T10" fmla="*/ 0 h 912"/>
                <a:gd name="T11" fmla="*/ 2296 w 2296"/>
                <a:gd name="T12" fmla="*/ 912 h 912"/>
              </a:gdLst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6" h="912">
                  <a:moveTo>
                    <a:pt x="2296" y="373"/>
                  </a:moveTo>
                  <a:cubicBezTo>
                    <a:pt x="1906" y="186"/>
                    <a:pt x="1517" y="0"/>
                    <a:pt x="1134" y="90"/>
                  </a:cubicBezTo>
                  <a:cubicBezTo>
                    <a:pt x="751" y="180"/>
                    <a:pt x="375" y="546"/>
                    <a:pt x="0" y="91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w="lg" len="lg"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4" name="Oval 106"/>
            <p:cNvSpPr>
              <a:spLocks noChangeArrowheads="1"/>
            </p:cNvSpPr>
            <p:nvPr/>
          </p:nvSpPr>
          <p:spPr>
            <a:xfrm>
              <a:off x="4439" y="1536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5" name="Freeform 107"/>
            <p:cNvSpPr/>
            <p:nvPr/>
          </p:nvSpPr>
          <p:spPr>
            <a:xfrm>
              <a:off x="1859" y="984"/>
              <a:ext cx="2580" cy="836"/>
            </a:xfrm>
            <a:custGeom>
              <a:avLst/>
              <a:gdLst>
                <a:gd name="T0" fmla="*/ 2580 w 2580"/>
                <a:gd name="T1" fmla="*/ 751 h 836"/>
                <a:gd name="T2" fmla="*/ 1134 w 2580"/>
                <a:gd name="T3" fmla="*/ 14 h 836"/>
                <a:gd name="T4" fmla="*/ 0 w 2580"/>
                <a:gd name="T5" fmla="*/ 836 h 836"/>
                <a:gd name="T6" fmla="*/ 0 60000 65536"/>
                <a:gd name="T7" fmla="*/ 0 60000 65536"/>
                <a:gd name="T8" fmla="*/ 0 60000 65536"/>
                <a:gd name="T9" fmla="*/ 0 w 2580"/>
                <a:gd name="T10" fmla="*/ 0 h 836"/>
                <a:gd name="T11" fmla="*/ 2580 w 2580"/>
                <a:gd name="T12" fmla="*/ 836 h 836"/>
              </a:gdLst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0" h="836">
                  <a:moveTo>
                    <a:pt x="2580" y="751"/>
                  </a:moveTo>
                  <a:cubicBezTo>
                    <a:pt x="2072" y="375"/>
                    <a:pt x="1564" y="0"/>
                    <a:pt x="1134" y="14"/>
                  </a:cubicBezTo>
                  <a:cubicBezTo>
                    <a:pt x="704" y="28"/>
                    <a:pt x="352" y="432"/>
                    <a:pt x="0" y="836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w="lg" len="lg"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06" name="Oval 108"/>
            <p:cNvSpPr>
              <a:spLocks noChangeArrowheads="1"/>
            </p:cNvSpPr>
            <p:nvPr/>
          </p:nvSpPr>
          <p:spPr>
            <a:xfrm>
              <a:off x="442" y="2103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  <p:sp>
          <p:nvSpPr>
            <p:cNvPr id="107" name="Oval 109"/>
            <p:cNvSpPr>
              <a:spLocks noChangeArrowheads="1"/>
            </p:cNvSpPr>
            <p:nvPr/>
          </p:nvSpPr>
          <p:spPr>
            <a:xfrm>
              <a:off x="1746" y="1735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en-US" altLang="ko-KR"/>
          </a:p>
        </p:txBody>
      </p:sp>
      <p:sp>
        <p:nvSpPr>
          <p:cNvPr id="108" name="Text Box 36"/>
          <p:cNvSpPr txBox="1">
            <a:spLocks noChangeArrowheads="1"/>
          </p:cNvSpPr>
          <p:nvPr/>
        </p:nvSpPr>
        <p:spPr>
          <a:xfrm>
            <a:off x="2608261" y="1844824"/>
            <a:ext cx="6975476" cy="384922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typedef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struct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row;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col;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value;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 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element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typedef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struct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SparseMatrix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element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data[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MAX_TERMS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rows;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행의 개수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cols;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열의 개수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terms; 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휴먼명조"/>
              </a:rPr>
              <a:t>항의 개수</a:t>
            </a:r>
            <a:endParaRPr lang="ko-KR" altLang="en-US" sz="16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 </a:t>
            </a:r>
            <a:r>
              <a:rPr lang="en-US" altLang="ko-KR" sz="1600" kern="0">
                <a:solidFill>
                  <a:srgbClr val="2b91af"/>
                </a:solidFill>
                <a:latin typeface="Trebuchet MS"/>
                <a:ea typeface="휴먼명조"/>
              </a:rPr>
              <a:t>SparseMatrix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 ADT</a:t>
            </a:r>
            <a:endParaRPr lang="ko-KR" altLang="en-US"/>
          </a:p>
        </p:txBody>
      </p:sp>
      <p:pic>
        <p:nvPicPr>
          <p:cNvPr id="5" name="내용 개체 틀 1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9300" y="1772816"/>
            <a:ext cx="8153400" cy="2064937"/>
          </a:xfrm>
          <a:prstGeom prst="rect">
            <a:avLst/>
          </a:prstGeom>
        </p:spPr>
      </p:pic>
      <p:pic>
        <p:nvPicPr>
          <p:cNvPr id="6" name="Picture 9" descr="MCj02330800000[1]"/>
          <p:cNvPicPr>
            <a:picLocks noChangeAspect="1" noChangeArrowheads="1"/>
          </p:cNvPicPr>
          <p:nvPr/>
        </p:nvPicPr>
        <p:blipFill rotWithShape="1">
          <a:blip r:embed="rId3"/>
          <a:srcRect l="32310" b="37480"/>
          <a:stretch>
            <a:fillRect/>
          </a:stretch>
        </p:blipFill>
        <p:spPr>
          <a:xfrm>
            <a:off x="5237956" y="4115271"/>
            <a:ext cx="1716088" cy="16208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10"/>
          <p:cNvSpPr>
            <a:spLocks noChangeShapeType="1"/>
          </p:cNvSpPr>
          <p:nvPr/>
        </p:nvSpPr>
        <p:spPr>
          <a:xfrm flipV="1">
            <a:off x="6047581" y="5239221"/>
            <a:ext cx="1081088" cy="676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lg" len="lg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>
          <a:xfrm flipH="1">
            <a:off x="6093619" y="4924896"/>
            <a:ext cx="1035050" cy="630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lg" len="lg"/>
          </a:ln>
        </p:spPr>
        <p:txBody>
          <a:bodyPr wrap="square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>
          <a:xfrm>
            <a:off x="5403056" y="5788496"/>
            <a:ext cx="718503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sz="1400">
                <a:latin typeface="굴림"/>
                <a:ea typeface="굴림"/>
              </a:rPr>
              <a:t>인덱스</a:t>
            </a:r>
            <a:endParaRPr lang="ko-KR" altLang="en-US" sz="1400">
              <a:latin typeface="굴림"/>
              <a:ea typeface="굴림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>
          <a:xfrm>
            <a:off x="7038181" y="4655021"/>
            <a:ext cx="540703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ko-KR" altLang="en-US" sz="1400">
                <a:latin typeface="굴림"/>
                <a:ea typeface="굴림"/>
              </a:rPr>
              <a:t>요소</a:t>
            </a:r>
            <a:endParaRPr lang="ko-KR" altLang="en-US" sz="140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en-US" altLang="ko-KR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2315580" y="1484784"/>
            <a:ext cx="7560840" cy="478498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2b91af"/>
                </a:solidFill>
                <a:latin typeface="Trebuchet MS"/>
                <a:ea typeface="휴먼명조"/>
              </a:rPr>
              <a:t>Sparse Matrix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matrix_transpose2(</a:t>
            </a:r>
            <a:r>
              <a:rPr lang="en-US" altLang="ko-KR" sz="1400" kern="0">
                <a:solidFill>
                  <a:srgbClr val="2b91af"/>
                </a:solidFill>
                <a:latin typeface="Trebuchet MS"/>
                <a:ea typeface="휴먼명조"/>
              </a:rPr>
              <a:t>SparseMatrix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2b91af"/>
                </a:solidFill>
                <a:latin typeface="Trebuchet MS"/>
                <a:ea typeface="휴먼명조"/>
              </a:rPr>
              <a:t>SparseMatrix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b;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bindex;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8000"/>
                </a:solidFill>
                <a:latin typeface="Trebuchet MS"/>
                <a:ea typeface="휴먼명조"/>
              </a:rPr>
              <a:t>// </a:t>
            </a:r>
            <a:r>
              <a:rPr lang="ko-KR" altLang="en-US" sz="1400" kern="0">
                <a:solidFill>
                  <a:srgbClr val="008000"/>
                </a:solidFill>
                <a:latin typeface="Trebuchet MS"/>
                <a:ea typeface="휴먼명조"/>
              </a:rPr>
              <a:t>행렬 </a:t>
            </a:r>
            <a:r>
              <a:rPr lang="en-US" altLang="ko-KR" sz="1400" kern="0">
                <a:solidFill>
                  <a:srgbClr val="008000"/>
                </a:solidFill>
                <a:latin typeface="Trebuchet MS"/>
                <a:ea typeface="휴먼명조"/>
              </a:rPr>
              <a:t>b</a:t>
            </a:r>
            <a:r>
              <a:rPr lang="ko-KR" altLang="en-US" sz="1400" kern="0">
                <a:solidFill>
                  <a:srgbClr val="008000"/>
                </a:solidFill>
                <a:latin typeface="Trebuchet MS"/>
                <a:ea typeface="휴먼명조"/>
              </a:rPr>
              <a:t>에서 현재 저장 위치</a:t>
            </a:r>
            <a:endParaRPr lang="ko-KR" altLang="en-US" sz="1400" kern="0">
              <a:solidFill>
                <a:srgbClr val="008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b.rows =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.rows;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b.cols =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.cols;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b.terms =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.terms;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if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.terms &gt; 0) 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bindex = 0;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c = 0; c &lt;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.cols; c++) 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i = 0; i &lt;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.terms; i++) 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	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if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.data[i].col == c) 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b.data[bindex].row =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.data[i].col;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b.data[bindex].col =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.data[i].row;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b.data[bindex].value =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.data[i].value;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bindex++;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return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b;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희소 행렬 </a:t>
            </a:r>
            <a:r>
              <a:rPr lang="en-US" altLang="ko-KR"/>
              <a:t>#1</a:t>
            </a:r>
            <a:endParaRPr lang="en-US" altLang="ko-KR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2608262" y="1405219"/>
            <a:ext cx="6975475" cy="47841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matrix_print(</a:t>
            </a:r>
            <a:r>
              <a:rPr lang="en-US" altLang="ko-KR" sz="1400" kern="0">
                <a:solidFill>
                  <a:srgbClr val="2b91af"/>
                </a:solidFill>
                <a:latin typeface="Trebuchet MS"/>
                <a:ea typeface="휴먼명조"/>
              </a:rPr>
              <a:t>SparseMatrix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400" kern="0">
                <a:solidFill>
                  <a:srgbClr val="a31515"/>
                </a:solidFill>
                <a:latin typeface="Trebuchet MS"/>
                <a:ea typeface="휴먼명조"/>
              </a:rPr>
              <a:t>"====================\n"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i = 0; i&lt;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.terms; i++) 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400" kern="0">
                <a:solidFill>
                  <a:srgbClr val="a31515"/>
                </a:solidFill>
                <a:latin typeface="Trebuchet MS"/>
                <a:ea typeface="휴먼명조"/>
              </a:rPr>
              <a:t>"(%d, %d, %d) \n"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,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.data[i].row,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.data[i].col, </a:t>
            </a:r>
            <a:r>
              <a:rPr lang="en-US" altLang="ko-KR" sz="1400" kern="0">
                <a:solidFill>
                  <a:srgbClr val="808080"/>
                </a:solidFill>
                <a:latin typeface="Trebuchet MS"/>
                <a:ea typeface="휴먼명조"/>
              </a:rPr>
              <a:t>a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.data[i].value);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400" kern="0">
                <a:solidFill>
                  <a:srgbClr val="a31515"/>
                </a:solidFill>
                <a:latin typeface="Trebuchet MS"/>
                <a:ea typeface="휴먼명조"/>
              </a:rPr>
              <a:t>"====================\n"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kern="0">
              <a:solidFill>
                <a:srgbClr val="000000"/>
              </a:solidFill>
              <a:latin typeface="Trebuchet MS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int main(</a:t>
            </a:r>
            <a:r>
              <a:rPr lang="en-US" altLang="ko-KR" sz="14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2b91af"/>
                </a:solidFill>
                <a:latin typeface="Trebuchet MS"/>
                <a:ea typeface="휴먼명조"/>
              </a:rPr>
              <a:t>SparseMatrix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m = {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{ { 0, 3, 7 },{ 1, 0, 9 },{ 1, 5, 8 },{ 3, 0, 6 },{ 3, 1, 5 },{ 4, 5, 1 },{ 5, 2, 2 } },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6,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6,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7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2b91af"/>
                </a:solidFill>
                <a:latin typeface="Trebuchet MS"/>
                <a:ea typeface="휴먼명조"/>
              </a:rPr>
              <a:t>SparseMatrix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 result;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result = matrix_transpose2(m);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matrix_print(result);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return 0;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 defTabSz="359999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4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</a:t>
            </a:r>
            <a:endParaRPr lang="ko-KR" altLang="en-US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1590128" y="2063590"/>
            <a:ext cx="9011744" cy="3165610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====================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(0, 1, 9)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(0, 3, 6)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(1, 3, 5)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(2, 5, 2)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(3, 0, 7)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(5, 1, 8)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(5, 4, 1)</a:t>
            </a:r>
            <a:endParaRPr lang="en-US" altLang="ko-KR" sz="14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>
                <a:solidFill>
                  <a:srgbClr val="000000"/>
                </a:solidFill>
                <a:latin typeface="Trebuchet MS"/>
                <a:ea typeface="휴먼명조"/>
              </a:rPr>
              <a:t>====================</a:t>
            </a:r>
            <a:endParaRPr lang="en-US" altLang="ko-KR" sz="14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다른 변수의 주소를 가지고 있는 변수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포인터</a:t>
            </a:r>
            <a:r>
              <a:rPr lang="en-US" altLang="ko-KR"/>
              <a:t>(pointer)</a:t>
            </a:r>
            <a:endParaRPr lang="en-US" altLang="ko-KR"/>
          </a:p>
        </p:txBody>
      </p:sp>
      <p:grpSp>
        <p:nvGrpSpPr>
          <p:cNvPr id="5" name="Group 4"/>
          <p:cNvGrpSpPr/>
          <p:nvPr/>
        </p:nvGrpSpPr>
        <p:grpSpPr>
          <a:xfrm rot="0">
            <a:off x="6744071" y="3222151"/>
            <a:ext cx="2445975" cy="2151064"/>
            <a:chOff x="2789" y="-112"/>
            <a:chExt cx="2627" cy="2432"/>
          </a:xfrm>
        </p:grpSpPr>
        <p:grpSp>
          <p:nvGrpSpPr>
            <p:cNvPr id="6" name="Group 5"/>
            <p:cNvGrpSpPr/>
            <p:nvPr/>
          </p:nvGrpSpPr>
          <p:grpSpPr>
            <a:xfrm rot="0">
              <a:off x="3940" y="235"/>
              <a:ext cx="1052" cy="1037"/>
              <a:chOff x="330" y="1645"/>
              <a:chExt cx="866" cy="1037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>
              <a:xfrm rot="5400000">
                <a:off x="558" y="1550"/>
                <a:ext cx="430" cy="847"/>
              </a:xfrm>
              <a:prstGeom prst="triangle">
                <a:avLst>
                  <a:gd name="adj" fmla="val 48370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/>
              </a:ln>
            </p:spPr>
            <p:txBody>
              <a:bodyPr rot="10800000" vert="eaVert" anchor="ctr"/>
              <a:lstStyle/>
              <a:p>
                <a:pPr algn="ctr" eaLnBrk="1" hangingPunct="1">
                  <a:defRPr/>
                </a:pPr>
                <a:r>
                  <a:rPr lang="en-US" altLang="ko-KR" sz="1200">
                    <a:solidFill>
                      <a:schemeClr val="bg1"/>
                    </a:solidFill>
                    <a:latin typeface="HY엽서L"/>
                    <a:ea typeface="HY엽서L"/>
                  </a:rPr>
                  <a:t>26</a:t>
                </a:r>
                <a:endParaRPr lang="en-US" altLang="ko-KR" sz="1200">
                  <a:solidFill>
                    <a:schemeClr val="bg1"/>
                  </a:solidFill>
                  <a:latin typeface="HY엽서L"/>
                  <a:ea typeface="HY엽서L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>
              <a:xfrm>
                <a:off x="330" y="1645"/>
                <a:ext cx="56" cy="10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endParaRPr lang="ko-KR" altLang="en-US"/>
              </a:p>
            </p:txBody>
          </p:sp>
        </p:grpSp>
        <p:sp>
          <p:nvSpPr>
            <p:cNvPr id="9" name="AutoShape 8"/>
            <p:cNvSpPr>
              <a:spLocks noChangeArrowheads="1"/>
            </p:cNvSpPr>
            <p:nvPr/>
          </p:nvSpPr>
          <p:spPr>
            <a:xfrm>
              <a:off x="3949" y="932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새굴림"/>
                  <a:ea typeface="HY엽서L"/>
                </a:rPr>
                <a:t>‘</a:t>
              </a:r>
              <a:r>
                <a:rPr lang="en-US" altLang="ko-KR" sz="1400">
                  <a:latin typeface="HY엽서L"/>
                  <a:ea typeface="HY엽서L"/>
                </a:rPr>
                <a:t>A</a:t>
              </a:r>
              <a:r>
                <a:rPr lang="en-US" altLang="ko-KR" sz="1400">
                  <a:latin typeface="새굴림"/>
                  <a:ea typeface="HY엽서L"/>
                </a:rPr>
                <a:t>’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>
            <a:xfrm>
              <a:off x="4426" y="1791"/>
              <a:ext cx="989" cy="4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ko-KR" altLang="en-US">
                  <a:latin typeface="Lucida Console"/>
                  <a:ea typeface="HY엽서L"/>
                </a:rPr>
                <a:t>변수 </a:t>
              </a:r>
              <a:r>
                <a:rPr lang="en-US" altLang="ko-KR">
                  <a:latin typeface="Lucida Console"/>
                  <a:ea typeface="HY엽서L"/>
                </a:rPr>
                <a:t>a</a:t>
              </a:r>
              <a:endParaRPr lang="en-US" altLang="ko-KR">
                <a:latin typeface="Lucida Console"/>
                <a:ea typeface="HY엽서L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>
            <a:xfrm flipH="1" flipV="1">
              <a:off x="4242" y="1588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>
            <a:xfrm>
              <a:off x="4283" y="-112"/>
              <a:ext cx="692" cy="4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ko-KR" altLang="en-US">
                  <a:latin typeface="Lucida Console"/>
                  <a:ea typeface="HY엽서L"/>
                </a:rPr>
                <a:t>주소</a:t>
              </a:r>
              <a:endParaRPr lang="ko-KR" altLang="en-US">
                <a:latin typeface="Lucida Console"/>
                <a:ea typeface="HY엽서L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>
            <a:xfrm flipH="1">
              <a:off x="4242" y="119"/>
              <a:ext cx="4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>
            <a:xfrm>
              <a:off x="2789" y="1010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ko-KR" sz="1400">
                  <a:latin typeface="HY엽서L"/>
                  <a:ea typeface="HY엽서L"/>
                </a:rPr>
                <a:t>26</a:t>
              </a:r>
              <a:endParaRPr lang="en-US" altLang="ko-KR" sz="1400">
                <a:latin typeface="HY엽서L"/>
                <a:ea typeface="HY엽서L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>
            <a:xfrm>
              <a:off x="3122" y="1905"/>
              <a:ext cx="1239" cy="41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ko-KR" altLang="en-US">
                  <a:latin typeface="Lucida Console"/>
                  <a:ea typeface="HY엽서L"/>
                </a:rPr>
                <a:t>포인터 </a:t>
              </a:r>
              <a:r>
                <a:rPr lang="en-US" altLang="ko-KR">
                  <a:latin typeface="Lucida Console"/>
                  <a:ea typeface="HY엽서L"/>
                </a:rPr>
                <a:t>p</a:t>
              </a:r>
              <a:endParaRPr lang="en-US" altLang="ko-KR">
                <a:latin typeface="Lucida Console"/>
                <a:ea typeface="HY엽서L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>
            <a:xfrm flipH="1" flipV="1">
              <a:off x="2938" y="1702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>
            <a:xfrm>
              <a:off x="3181" y="1362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>
          <a:xfrm>
            <a:off x="2357064" y="3140966"/>
            <a:ext cx="3554877" cy="15529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ko-KR" sz="1600">
                <a:solidFill>
                  <a:srgbClr val="0000ff"/>
                </a:solidFill>
                <a:latin typeface="¹ÙÅÁ"/>
                <a:ea typeface="굴림체"/>
              </a:rPr>
              <a:t>char</a:t>
            </a:r>
            <a:r>
              <a:rPr lang="en-US" altLang="ko-KR" sz="1600">
                <a:latin typeface="¹ÙÅÁ"/>
                <a:ea typeface="굴림체"/>
              </a:rPr>
              <a:t> a='A';</a:t>
            </a:r>
            <a:endParaRPr lang="en-US" altLang="ko-KR" sz="1600">
              <a:latin typeface="¹ÙÅÁ"/>
              <a:ea typeface="굴림체"/>
            </a:endParaRPr>
          </a:p>
          <a:p>
            <a:pPr algn="just" eaLnBrk="1" hangingPunct="1">
              <a:defRPr/>
            </a:pPr>
            <a:r>
              <a:rPr lang="en-US" altLang="ko-KR" sz="1600">
                <a:solidFill>
                  <a:srgbClr val="0000ff"/>
                </a:solidFill>
                <a:latin typeface="¹ÙÅÁ"/>
                <a:ea typeface="굴림체"/>
              </a:rPr>
              <a:t>char</a:t>
            </a:r>
            <a:r>
              <a:rPr lang="en-US" altLang="ko-KR" sz="1600">
                <a:latin typeface="¹ÙÅÁ"/>
                <a:ea typeface="굴림체"/>
              </a:rPr>
              <a:t> *p;</a:t>
            </a:r>
            <a:endParaRPr lang="en-US" altLang="ko-KR" sz="1600">
              <a:latin typeface="¹ÙÅÁ"/>
              <a:ea typeface="굴림체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¹ÙÅÁ"/>
                <a:ea typeface="굴림체"/>
              </a:rPr>
              <a:t>p = &amp;a;</a:t>
            </a:r>
            <a:endParaRPr lang="en-US" altLang="ko-KR" sz="1600">
              <a:latin typeface="¹ÙÅÁ"/>
              <a:ea typeface="굴림체"/>
            </a:endParaRPr>
          </a:p>
          <a:p>
            <a:pPr algn="just" eaLnBrk="1" hangingPunct="1">
              <a:defRPr/>
            </a:pPr>
            <a:endParaRPr lang="en-US" altLang="ko-KR" sz="1600">
              <a:latin typeface="¹ÙÅÁ"/>
              <a:ea typeface="굴림체"/>
            </a:endParaRPr>
          </a:p>
          <a:p>
            <a:pPr algn="just" eaLnBrk="1" hangingPunct="1">
              <a:defRPr/>
            </a:pPr>
            <a:r>
              <a:rPr lang="en-US" altLang="ko-KR" sz="1600">
                <a:latin typeface="¹ÙÅÁ"/>
                <a:ea typeface="굴림체"/>
              </a:rPr>
              <a:t>Quiz: a, p, *p</a:t>
            </a:r>
            <a:r>
              <a:rPr lang="ko-KR" altLang="en-US" sz="1600">
                <a:latin typeface="¹ÙÅÁ"/>
                <a:ea typeface="굴림체"/>
              </a:rPr>
              <a:t>를 각각 출력해보기</a:t>
            </a:r>
            <a:r>
              <a:rPr lang="en-US" altLang="ko-KR" sz="1600">
                <a:latin typeface="¹ÙÅÁ"/>
                <a:ea typeface="굴림체"/>
              </a:rPr>
              <a:t>!</a:t>
            </a:r>
            <a:endParaRPr lang="en-US" altLang="ko-KR" sz="1600">
              <a:latin typeface="¹ÙÅÁ"/>
              <a:ea typeface="굴림체"/>
            </a:endParaRPr>
          </a:p>
          <a:p>
            <a:pPr algn="just" eaLnBrk="1" hangingPunct="1">
              <a:defRPr/>
            </a:pPr>
            <a:r>
              <a:rPr lang="ko-KR" altLang="en-US" sz="1600">
                <a:latin typeface="¹ÙÅÁ"/>
                <a:ea typeface="굴림체"/>
              </a:rPr>
              <a:t>포인터 자료형을 출력할 때는 </a:t>
            </a:r>
            <a:r>
              <a:rPr lang="en-US" altLang="ko-KR" sz="1600">
                <a:latin typeface="¹ÙÅÁ"/>
                <a:ea typeface="굴림체"/>
              </a:rPr>
              <a:t>%p</a:t>
            </a:r>
            <a:endParaRPr lang="ko-KR" altLang="en-US" sz="1600">
              <a:latin typeface="¹ÙÅÁ"/>
              <a:ea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포인터가 가리키는 내용의 변경</a:t>
            </a:r>
            <a:r>
              <a:rPr lang="en-US" altLang="ko-KR"/>
              <a:t>: * </a:t>
            </a:r>
            <a:r>
              <a:rPr lang="ko-KR" altLang="en-US"/>
              <a:t>연산자 사용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포인터</a:t>
            </a:r>
            <a:r>
              <a:rPr lang="en-US" altLang="ko-KR"/>
              <a:t>(pointer)</a:t>
            </a:r>
            <a:endParaRPr lang="en-US" altLang="ko-KR"/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>
          <a:xfrm>
            <a:off x="1055440" y="3429000"/>
            <a:ext cx="2744788" cy="33882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ko-KR" sz="1600">
                <a:latin typeface="¹ÙÅÁ"/>
                <a:ea typeface="굴림체"/>
              </a:rPr>
              <a:t>*p= 'B';</a:t>
            </a:r>
            <a:endParaRPr lang="en-US" altLang="ko-KR" sz="1600">
              <a:latin typeface="¹ÙÅÁ"/>
              <a:ea typeface="굴림체"/>
            </a:endParaRPr>
          </a:p>
        </p:txBody>
      </p:sp>
      <p:pic>
        <p:nvPicPr>
          <p:cNvPr id="6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1944" y="2798643"/>
            <a:ext cx="3669280" cy="2286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&amp; 연산자: 변수의 주소를 추출</a:t>
            </a:r>
            <a:endParaRPr lang="ko-KR" altLang="en-US"/>
          </a:p>
          <a:p>
            <a:pPr>
              <a:defRPr/>
            </a:pPr>
            <a:r>
              <a:rPr lang="ko-KR" altLang="en-US"/>
              <a:t>* 연산자: 포인터가 가리키는 곳의 내용을 추출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포인터와 관련된 연산자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3812" y="2913856"/>
            <a:ext cx="4524375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포인터의 종류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디양한 포인터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2315368" y="3140968"/>
            <a:ext cx="7561263" cy="12417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int *p; </a:t>
            </a:r>
            <a:r>
              <a:rPr lang="ko-KR" altLang="en-US" kern="0">
                <a:solidFill>
                  <a:srgbClr val="000000"/>
                </a:solidFill>
                <a:ea typeface="굴림"/>
              </a:rPr>
              <a:t>	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// p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</a:rPr>
              <a:t>는 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int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</a:rPr>
              <a:t>형 변수를 가리키는 포인터</a:t>
            </a:r>
            <a:endParaRPr lang="ko-KR" altLang="en-US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float *pf; // pf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</a:rPr>
              <a:t>는 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float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</a:rPr>
              <a:t>형 변수를 가리키는 포인터</a:t>
            </a:r>
            <a:endParaRPr lang="ko-KR" altLang="en-US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char *pc; // pc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</a:rPr>
              <a:t>는 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char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</a:rPr>
              <a:t>형 변수를 가리키는 포인터</a:t>
            </a:r>
            <a:endParaRPr lang="ko-KR" altLang="en-US" kern="0" spc="0">
              <a:solidFill>
                <a:srgbClr val="000000"/>
              </a:solidFill>
              <a:effectLst/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함수안에서 매개변수로 전달된 포인터를 이용하여 외부 변수의 값 변경 가능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함수의 매개변수로 포인터 사용하기</a:t>
            </a:r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>
          <a:xfrm>
            <a:off x="1634589" y="2320739"/>
            <a:ext cx="8922822" cy="399243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&lt;stdio.h&gt;</a:t>
            </a:r>
            <a:endParaRPr lang="en-US" altLang="ko-KR" sz="1600" kern="0">
              <a:solidFill>
                <a:srgbClr val="a31515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swap(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*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px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*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py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tmp;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tmp = *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px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*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px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= *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py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*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py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= tmp;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main(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a = 1, b = 2;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"Before swap function: a=%d, b=%d\n"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a, b);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swap(&amp;a, &amp;b);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"After swap function: a=%d, b=%d\n"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a, b);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0;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배열의 이름</a:t>
            </a:r>
            <a:r>
              <a:rPr lang="en-US" altLang="ko-KR"/>
              <a:t>:</a:t>
            </a:r>
            <a:r>
              <a:rPr lang="ko-KR" altLang="en-US"/>
              <a:t> 사실상의 포인터와 같은 역할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배열과 포인터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3752" y="2756123"/>
            <a:ext cx="4781550" cy="290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>
          <a:xfrm>
            <a:off x="1991544" y="1251882"/>
            <a:ext cx="7605713" cy="507229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&lt;stdio.h&gt;</a:t>
            </a:r>
            <a:endParaRPr lang="en-US" altLang="ko-KR" sz="1600" kern="0">
              <a:solidFill>
                <a:srgbClr val="a31515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#define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6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get_integers(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list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[])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"6</a:t>
            </a:r>
            <a:r>
              <a:rPr lang="ko-KR" altLang="en-US" sz="1600" kern="0">
                <a:solidFill>
                  <a:srgbClr val="a31515"/>
                </a:solidFill>
                <a:latin typeface="Trebuchet MS"/>
                <a:ea typeface="휴먼명조"/>
              </a:rPr>
              <a:t>개의 정수를 입력하시오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: 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i = 0; i &lt;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 ++i)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scanf(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"%d"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&amp;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list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[i]);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cal_sum(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list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[])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sum = 0;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i = 0; i &lt;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; ++i)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sum += *(</a:t>
            </a:r>
            <a:r>
              <a:rPr lang="en-US" altLang="ko-KR" sz="1600" kern="0">
                <a:solidFill>
                  <a:srgbClr val="808080"/>
                </a:solidFill>
                <a:latin typeface="Trebuchet MS"/>
                <a:ea typeface="휴먼명조"/>
              </a:rPr>
              <a:t>list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+ i);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sum;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main(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list[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휴먼명조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];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get_integers(list);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"</a:t>
            </a:r>
            <a:r>
              <a:rPr lang="ko-KR" altLang="en-US" sz="1600" kern="0">
                <a:solidFill>
                  <a:srgbClr val="a31515"/>
                </a:solidFill>
                <a:latin typeface="Trebuchet MS"/>
                <a:ea typeface="휴먼명조"/>
              </a:rPr>
              <a:t>합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휴먼명조"/>
              </a:rPr>
              <a:t>= %d 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, cal_sum(list));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휴먼명조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 0;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차원 배열</a:t>
            </a:r>
            <a:endParaRPr lang="ko-KR" altLang="en-US"/>
          </a:p>
        </p:txBody>
      </p:sp>
      <p:sp>
        <p:nvSpPr>
          <p:cNvPr id="9" name="Rectangle 3"/>
          <p:cNvSpPr>
            <a:spLocks noGrp="1" noChangeArrowheads="1"/>
          </p:cNvSpPr>
          <p:nvPr/>
        </p:nvSpPr>
        <p:spPr>
          <a:xfrm>
            <a:off x="1590128" y="1958223"/>
            <a:ext cx="9011744" cy="118312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vert="horz" wrap="square" lIns="91440" tIns="45720" rIns="91440" bIns="45720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int list[6];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list[0] = 100;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ea typeface="+mj-ea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// set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연산에 해당된다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value = list[0]; 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ea typeface="+mj-ea"/>
              </a:rPr>
              <a:t>	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// get </a:t>
            </a: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연산에 해당된다</a:t>
            </a:r>
            <a:r>
              <a: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Trebuchet MS"/>
                <a:ea typeface="+mj-ea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Trebuchet MS"/>
            </a:endParaRPr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7176" y="3861048"/>
            <a:ext cx="6553200" cy="126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동적 메모리 할당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프로그램의 실행 도중에 메모리를 할당 받는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필요한 만큼만 할당을 받고 또 필요한 때에 사용하고 반납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메모리를 매우 효율적으로 사용가능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동적 메모리 할당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0715" y="3645024"/>
            <a:ext cx="5130570" cy="2230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전형적인 동적 메모리 할당 코드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동적 메모리 할당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2495599" y="2996952"/>
            <a:ext cx="7561263" cy="229073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main() </a:t>
            </a:r>
            <a:endParaRPr lang="en-US" altLang="en-US" sz="16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{ </a:t>
            </a:r>
            <a:endParaRPr lang="en-US" altLang="en-US" sz="16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en-US" sz="1600">
                <a:latin typeface="Trebuchet MS"/>
                <a:ea typeface="굴림"/>
              </a:rPr>
              <a:t>*pi; </a:t>
            </a:r>
            <a:endParaRPr lang="en-US" altLang="en-US" sz="16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    pi = (</a:t>
            </a:r>
            <a:r>
              <a:rPr lang="en-US" altLang="en-US" sz="1600">
                <a:solidFill>
                  <a:srgbClr val="0000ff"/>
                </a:solidFill>
                <a:latin typeface="Trebuchet MS"/>
                <a:ea typeface="굴림"/>
              </a:rPr>
              <a:t>int </a:t>
            </a:r>
            <a:r>
              <a:rPr lang="en-US" altLang="en-US" sz="1600">
                <a:latin typeface="Trebuchet MS"/>
                <a:ea typeface="굴림"/>
              </a:rPr>
              <a:t>*)malloc(</a:t>
            </a:r>
            <a:r>
              <a:rPr lang="en-US" altLang="en-US" sz="1600">
                <a:solidFill>
                  <a:srgbClr val="0000ff"/>
                </a:solidFill>
                <a:latin typeface="Trebuchet MS"/>
                <a:ea typeface="굴림"/>
              </a:rPr>
              <a:t>sizeof</a:t>
            </a:r>
            <a:r>
              <a:rPr lang="en-US" altLang="en-US" sz="1600">
                <a:latin typeface="Trebuchet MS"/>
                <a:ea typeface="굴림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en-US" sz="1600">
                <a:latin typeface="Trebuchet MS"/>
                <a:ea typeface="굴림"/>
              </a:rPr>
              <a:t>)); 	</a:t>
            </a:r>
            <a:r>
              <a:rPr lang="en-US" altLang="en-US" sz="1600">
                <a:solidFill>
                  <a:srgbClr val="ff3300"/>
                </a:solidFill>
                <a:latin typeface="Trebuchet MS"/>
                <a:ea typeface="굴림"/>
              </a:rPr>
              <a:t>// 동적 메모리 할당</a:t>
            </a:r>
            <a:endParaRPr lang="en-US" altLang="en-US" sz="1600">
              <a:solidFill>
                <a:srgbClr val="ff3300"/>
              </a:solidFill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    ...	 </a:t>
            </a:r>
            <a:endParaRPr lang="en-US" altLang="en-US" sz="16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    </a:t>
            </a:r>
            <a:r>
              <a:rPr lang="en-US" altLang="ko-KR" sz="1600">
                <a:latin typeface="Trebuchet MS"/>
                <a:ea typeface="굴림"/>
              </a:rPr>
              <a:t>…			</a:t>
            </a:r>
            <a:r>
              <a:rPr lang="ko-KR" altLang="en-US" sz="1600">
                <a:latin typeface="Trebuchet MS"/>
                <a:ea typeface="굴림"/>
              </a:rPr>
              <a:t>	</a:t>
            </a:r>
            <a:r>
              <a:rPr lang="en-US" altLang="en-US" sz="1600">
                <a:solidFill>
                  <a:srgbClr val="ff3300"/>
                </a:solidFill>
                <a:latin typeface="Trebuchet MS"/>
                <a:ea typeface="굴림"/>
              </a:rPr>
              <a:t>// 동적 </a:t>
            </a:r>
            <a:r>
              <a:rPr lang="ko-KR" altLang="en-US" sz="1600">
                <a:solidFill>
                  <a:srgbClr val="ff3300"/>
                </a:solidFill>
                <a:latin typeface="Trebuchet MS"/>
                <a:ea typeface="굴림"/>
              </a:rPr>
              <a:t>메모리 </a:t>
            </a:r>
            <a:r>
              <a:rPr lang="en-US" altLang="en-US" sz="1600">
                <a:solidFill>
                  <a:srgbClr val="ff3300"/>
                </a:solidFill>
                <a:latin typeface="Trebuchet MS"/>
                <a:ea typeface="굴림"/>
              </a:rPr>
              <a:t> 사용</a:t>
            </a:r>
            <a:r>
              <a:rPr lang="en-US" altLang="en-US" sz="1600">
                <a:latin typeface="Trebuchet MS"/>
                <a:ea typeface="굴림"/>
              </a:rPr>
              <a:t> </a:t>
            </a:r>
            <a:endParaRPr lang="en-US" altLang="en-US" sz="16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    ... </a:t>
            </a:r>
            <a:endParaRPr lang="en-US" altLang="en-US" sz="1600"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    free(pi); </a:t>
            </a:r>
            <a:r>
              <a:rPr lang="en-US" altLang="ko-KR" sz="1600">
                <a:latin typeface="Trebuchet MS"/>
                <a:ea typeface="굴림"/>
              </a:rPr>
              <a:t>		</a:t>
            </a:r>
            <a:r>
              <a:rPr lang="ko-KR" altLang="en-US" sz="1600">
                <a:latin typeface="Trebuchet MS"/>
                <a:ea typeface="굴림"/>
              </a:rPr>
              <a:t>	</a:t>
            </a:r>
            <a:r>
              <a:rPr lang="en-US" altLang="en-US" sz="1600">
                <a:solidFill>
                  <a:srgbClr val="ff3300"/>
                </a:solidFill>
                <a:latin typeface="Trebuchet MS"/>
                <a:ea typeface="굴림"/>
              </a:rPr>
              <a:t>// 동적 메모리</a:t>
            </a:r>
            <a:r>
              <a:rPr lang="ko-KR" altLang="en-US" sz="1600">
                <a:solidFill>
                  <a:srgbClr val="ff3300"/>
                </a:solidFill>
                <a:latin typeface="Trebuchet MS"/>
                <a:ea typeface="굴림"/>
              </a:rPr>
              <a:t> 반납</a:t>
            </a:r>
            <a:endParaRPr lang="ko-KR" altLang="en-US" sz="1600">
              <a:solidFill>
                <a:srgbClr val="ff3300"/>
              </a:solidFill>
              <a:latin typeface="Trebuchet MS"/>
              <a:ea typeface="굴림"/>
            </a:endParaRPr>
          </a:p>
          <a:p>
            <a:pPr algn="just" eaLnBrk="1" hangingPunct="1">
              <a:defRPr/>
            </a:pPr>
            <a:r>
              <a:rPr lang="en-US" altLang="en-US" sz="1600">
                <a:latin typeface="Trebuchet MS"/>
                <a:ea typeface="굴림"/>
              </a:rPr>
              <a:t>}</a:t>
            </a:r>
            <a:endParaRPr lang="en-US" altLang="ko-KR" sz="1600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동적 메모리 할당 예제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971600" y="1467530"/>
            <a:ext cx="10248800" cy="469777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// malloc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을 이용하여 정수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10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를 저장할 수 있는 동적 메모리를 할당하고 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free</a:t>
            </a:r>
            <a:r>
              <a:rPr lang="ko-KR" altLang="en-US" sz="1600" kern="0">
                <a:solidFill>
                  <a:srgbClr val="008000"/>
                </a:solidFill>
                <a:latin typeface="Trebuchet MS"/>
                <a:ea typeface="굴림"/>
              </a:rPr>
              <a:t>를 이용하여 메모리를 반납한다</a:t>
            </a:r>
            <a:r>
              <a:rPr lang="en-US" altLang="ko-KR" sz="1600" kern="0">
                <a:solidFill>
                  <a:srgbClr val="008000"/>
                </a:solidFill>
                <a:latin typeface="Trebuchet MS"/>
                <a:ea typeface="굴림"/>
              </a:rPr>
              <a:t>. </a:t>
            </a:r>
            <a:endParaRPr lang="en-US" altLang="ko-KR" sz="16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&lt;stdio.h&gt;</a:t>
            </a:r>
            <a:endParaRPr lang="en-US" altLang="ko-KR" sz="1600" kern="0">
              <a:solidFill>
                <a:srgbClr val="a31515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&lt;stdlib.h&gt;</a:t>
            </a:r>
            <a:endParaRPr lang="en-US" altLang="ko-KR" sz="1600" kern="0">
              <a:solidFill>
                <a:srgbClr val="a31515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&lt;malloc.h&gt;</a:t>
            </a:r>
            <a:endParaRPr lang="en-US" altLang="ko-KR" sz="1600" kern="0">
              <a:solidFill>
                <a:srgbClr val="a31515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808080"/>
                </a:solidFill>
                <a:latin typeface="Trebuchet MS"/>
                <a:ea typeface="굴림"/>
              </a:rPr>
              <a:t>#define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굴림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10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main(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*p;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p =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*)malloc(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굴림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* 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sizeof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));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(p == 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굴림"/>
              </a:rPr>
              <a:t>NULL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) {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fprintf(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굴림"/>
              </a:rPr>
              <a:t>stderr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, 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ko-KR" altLang="en-US" sz="1600" kern="0">
                <a:solidFill>
                  <a:srgbClr val="a31515"/>
                </a:solidFill>
                <a:latin typeface="Trebuchet MS"/>
                <a:ea typeface="굴림"/>
              </a:rPr>
              <a:t>메모리가 부족해서 할당할 수 없습니다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.\n"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exit(1);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}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i = 0; i&lt;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굴림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; i++)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p[i] = i;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for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(</a:t>
            </a:r>
            <a:r>
              <a:rPr lang="en-US" altLang="ko-KR" sz="16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 i = 0; i&lt;</a:t>
            </a:r>
            <a:r>
              <a:rPr lang="en-US" altLang="ko-KR" sz="1600" kern="0">
                <a:solidFill>
                  <a:srgbClr val="6f008a"/>
                </a:solidFill>
                <a:latin typeface="Trebuchet MS"/>
                <a:ea typeface="굴림"/>
              </a:rPr>
              <a:t>SIZE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; i++)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	printf(</a:t>
            </a:r>
            <a:r>
              <a:rPr lang="en-US" altLang="ko-KR" sz="1600" kern="0">
                <a:solidFill>
                  <a:srgbClr val="a31515"/>
                </a:solidFill>
                <a:latin typeface="Trebuchet MS"/>
                <a:ea typeface="굴림"/>
              </a:rPr>
              <a:t>"%d "</a:t>
            </a: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, p[i]);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free(p);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	return 0;</a:t>
            </a:r>
            <a:endParaRPr lang="en-US" altLang="ko-KR" sz="16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>
                <a:solidFill>
                  <a:srgbClr val="000000"/>
                </a:solidFill>
                <a:latin typeface="Trebuchet MS"/>
                <a:ea typeface="굴림"/>
              </a:rPr>
              <a:t>}</a:t>
            </a:r>
            <a:endParaRPr lang="en-US" altLang="ko-KR" sz="1600" kern="0" spc="0">
              <a:solidFill>
                <a:srgbClr val="000000"/>
              </a:solidFill>
              <a:effectLst/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실행결과</a:t>
            </a:r>
            <a:endParaRPr lang="ko-KR" altLang="en-US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>
          <a:xfrm>
            <a:off x="2108766" y="3311281"/>
            <a:ext cx="7974468" cy="525389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휴먼명조"/>
              </a:rPr>
              <a:t>0 1 2 3 4 5 6 7 8 9</a:t>
            </a:r>
            <a:endParaRPr lang="en-US" altLang="ko-KR" kern="0" spc="0">
              <a:solidFill>
                <a:srgbClr val="000000"/>
              </a:solidFill>
              <a:effectLst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구조체에 대한 포인터를 선언하고 포인터를 통하여 구조체 멤버에 접근 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구조체 멤버에 접근하는 표기법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“-&gt;”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ps</a:t>
            </a:r>
            <a:r>
              <a:rPr lang="ko-KR" altLang="en-US"/>
              <a:t>가 구조체를 가리키는 포인터라고 할 때</a:t>
            </a:r>
            <a:r>
              <a:rPr lang="en-US" altLang="ko-KR"/>
              <a:t>,</a:t>
            </a:r>
            <a:r>
              <a:rPr lang="ko-KR" altLang="en-US"/>
              <a:t> (*ps).i보다 ps-&gt;i라고 쓰는 것이 더 편리함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구조체와 포인터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>
          <a:xfrm>
            <a:off x="2315369" y="1196752"/>
            <a:ext cx="7813079" cy="503069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808080"/>
                </a:solidFill>
                <a:latin typeface="Trebuchet MS"/>
                <a:ea typeface="굴림"/>
              </a:rPr>
              <a:t>#include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굴림"/>
              </a:rPr>
              <a:t>&lt;stdio.h&gt;</a:t>
            </a:r>
            <a:endParaRPr lang="en-US" altLang="ko-KR" sz="1500" kern="0">
              <a:solidFill>
                <a:srgbClr val="a31515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808080"/>
                </a:solidFill>
                <a:latin typeface="Trebuchet MS"/>
                <a:ea typeface="굴림"/>
              </a:rPr>
              <a:t>#include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굴림"/>
              </a:rPr>
              <a:t>&lt;stdlib.h&gt;</a:t>
            </a:r>
            <a:endParaRPr lang="en-US" altLang="ko-KR" sz="1500" kern="0">
              <a:solidFill>
                <a:srgbClr val="a31515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808080"/>
                </a:solidFill>
                <a:latin typeface="Trebuchet MS"/>
                <a:ea typeface="굴림"/>
              </a:rPr>
              <a:t>#include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굴림"/>
              </a:rPr>
              <a:t>&lt;string.h&gt;</a:t>
            </a:r>
            <a:endParaRPr lang="en-US" altLang="ko-KR" sz="1500" kern="0">
              <a:solidFill>
                <a:srgbClr val="a31515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typedef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struct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sz="1500" kern="0">
                <a:solidFill>
                  <a:srgbClr val="2b91af"/>
                </a:solidFill>
                <a:latin typeface="Trebuchet MS"/>
                <a:ea typeface="굴림"/>
              </a:rPr>
              <a:t>studentTag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{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char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name[10]; </a:t>
            </a:r>
            <a:r>
              <a:rPr lang="ko-KR" altLang="en-US" sz="15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500" kern="0">
                <a:solidFill>
                  <a:srgbClr val="008000"/>
                </a:solidFill>
                <a:latin typeface="Trebuchet MS"/>
                <a:ea typeface="굴림"/>
              </a:rPr>
              <a:t>// </a:t>
            </a:r>
            <a:r>
              <a:rPr lang="ko-KR" altLang="en-US" sz="1500" kern="0">
                <a:solidFill>
                  <a:srgbClr val="008000"/>
                </a:solidFill>
                <a:latin typeface="Trebuchet MS"/>
                <a:ea typeface="굴림"/>
              </a:rPr>
              <a:t>문자배열로 된 이름</a:t>
            </a:r>
            <a:endParaRPr lang="ko-KR" altLang="en-US" sz="15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age;	 </a:t>
            </a:r>
            <a:r>
              <a:rPr lang="ko-KR" altLang="en-US" sz="15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500" kern="0">
                <a:solidFill>
                  <a:srgbClr val="008000"/>
                </a:solidFill>
                <a:latin typeface="Trebuchet MS"/>
                <a:ea typeface="굴림"/>
              </a:rPr>
              <a:t>// </a:t>
            </a:r>
            <a:r>
              <a:rPr lang="ko-KR" altLang="en-US" sz="1500" kern="0">
                <a:solidFill>
                  <a:srgbClr val="008000"/>
                </a:solidFill>
                <a:latin typeface="Trebuchet MS"/>
                <a:ea typeface="굴림"/>
              </a:rPr>
              <a:t>나이를 나타내는 정수값</a:t>
            </a:r>
            <a:endParaRPr lang="ko-KR" altLang="en-US" sz="15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float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gpa;		</a:t>
            </a:r>
            <a:r>
              <a:rPr lang="en-US" altLang="ko-KR" sz="1500" kern="0">
                <a:solidFill>
                  <a:srgbClr val="008000"/>
                </a:solidFill>
                <a:latin typeface="Trebuchet MS"/>
                <a:ea typeface="굴림"/>
              </a:rPr>
              <a:t>// </a:t>
            </a:r>
            <a:r>
              <a:rPr lang="ko-KR" altLang="en-US" sz="1500" kern="0">
                <a:solidFill>
                  <a:srgbClr val="008000"/>
                </a:solidFill>
                <a:latin typeface="Trebuchet MS"/>
                <a:ea typeface="굴림"/>
              </a:rPr>
              <a:t>평균평점을 나타내는 실수값</a:t>
            </a:r>
            <a:endParaRPr lang="ko-KR" altLang="en-US" sz="1500" kern="0">
              <a:solidFill>
                <a:srgbClr val="008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} </a:t>
            </a:r>
            <a:r>
              <a:rPr lang="en-US" altLang="ko-KR" sz="1500" kern="0">
                <a:solidFill>
                  <a:srgbClr val="2b91af"/>
                </a:solidFill>
                <a:latin typeface="Trebuchet MS"/>
                <a:ea typeface="굴림"/>
              </a:rPr>
              <a:t>student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int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main(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void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)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{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500" kern="0">
                <a:solidFill>
                  <a:srgbClr val="2b91af"/>
                </a:solidFill>
                <a:latin typeface="Trebuchet MS"/>
                <a:ea typeface="굴림"/>
              </a:rPr>
              <a:t>student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*p;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	p = (</a:t>
            </a:r>
            <a:r>
              <a:rPr lang="en-US" altLang="ko-KR" sz="1500" kern="0">
                <a:solidFill>
                  <a:srgbClr val="2b91af"/>
                </a:solidFill>
                <a:latin typeface="Trebuchet MS"/>
                <a:ea typeface="굴림"/>
              </a:rPr>
              <a:t>student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*)malloc(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sizeof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(</a:t>
            </a:r>
            <a:r>
              <a:rPr lang="en-US" altLang="ko-KR" sz="1500" kern="0">
                <a:solidFill>
                  <a:srgbClr val="2b91af"/>
                </a:solidFill>
                <a:latin typeface="Trebuchet MS"/>
                <a:ea typeface="굴림"/>
              </a:rPr>
              <a:t>student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));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	</a:t>
            </a:r>
            <a:r>
              <a:rPr lang="en-US" altLang="ko-KR" sz="1500" kern="0">
                <a:solidFill>
                  <a:srgbClr val="0000ff"/>
                </a:solidFill>
                <a:latin typeface="Trebuchet MS"/>
                <a:ea typeface="굴림"/>
              </a:rPr>
              <a:t>if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 (p == </a:t>
            </a:r>
            <a:r>
              <a:rPr lang="en-US" altLang="ko-KR" sz="1500" kern="0">
                <a:solidFill>
                  <a:srgbClr val="6f008a"/>
                </a:solidFill>
                <a:latin typeface="Trebuchet MS"/>
                <a:ea typeface="굴림"/>
              </a:rPr>
              <a:t>NULL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) {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		fprintf(</a:t>
            </a:r>
            <a:r>
              <a:rPr lang="en-US" altLang="ko-KR" sz="1500" kern="0">
                <a:solidFill>
                  <a:srgbClr val="6f008a"/>
                </a:solidFill>
                <a:latin typeface="Trebuchet MS"/>
                <a:ea typeface="굴림"/>
              </a:rPr>
              <a:t>stderr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,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굴림"/>
              </a:rPr>
              <a:t>"</a:t>
            </a:r>
            <a:r>
              <a:rPr lang="ko-KR" altLang="en-US" sz="1500" kern="0">
                <a:solidFill>
                  <a:srgbClr val="a31515"/>
                </a:solidFill>
                <a:latin typeface="Trebuchet MS"/>
                <a:ea typeface="굴림"/>
              </a:rPr>
              <a:t>메모리가 부족해서 할당할 수 없습니다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굴림"/>
              </a:rPr>
              <a:t>.\n"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);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		exit(1);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굴림"/>
              </a:rPr>
              <a:t>	}</a:t>
            </a:r>
            <a:endParaRPr lang="en-US" altLang="ko-KR" sz="1500" kern="0">
              <a:solidFill>
                <a:srgbClr val="000000"/>
              </a:solidFill>
              <a:latin typeface="Trebuchet MS"/>
              <a:ea typeface="굴림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500" kern="0">
                <a:solidFill>
                  <a:srgbClr val="000000"/>
                </a:solidFill>
                <a:latin typeface="Trebuchet MS"/>
                <a:ea typeface="휴먼명조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strcpy(p-&gt;name, </a:t>
            </a:r>
            <a:r>
              <a:rPr lang="en-US" altLang="ko-KR" sz="1500" kern="0">
                <a:solidFill>
                  <a:srgbClr val="a31515"/>
                </a:solidFill>
                <a:latin typeface="Trebuchet MS"/>
                <a:ea typeface="휴먼명조"/>
              </a:rPr>
              <a:t>"Park"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);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p-&gt;age = 20;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p-&gt;gpa = 4.3;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free(p);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</a:rPr>
              <a:t>	</a:t>
            </a: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return 0;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  <a:p>
            <a:pPr marL="1905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500" kern="0">
                <a:solidFill>
                  <a:srgbClr val="000000"/>
                </a:solidFill>
                <a:latin typeface="Trebuchet MS"/>
                <a:ea typeface="휴먼명조"/>
              </a:rPr>
              <a:t>}</a:t>
            </a:r>
            <a:endParaRPr lang="en-US" altLang="ko-KR" sz="1500" kern="0">
              <a:solidFill>
                <a:srgbClr val="000000"/>
              </a:solidFill>
              <a:latin typeface="Trebuchet MS"/>
              <a:ea typeface="휴먼명조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399620" y="0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19" name="직사각형 18"/>
          <p:cNvSpPr/>
          <p:nvPr/>
        </p:nvSpPr>
        <p:spPr>
          <a:xfrm>
            <a:off x="0" y="2060848"/>
            <a:ext cx="12192000" cy="27902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0" name="직사각형 19"/>
          <p:cNvSpPr/>
          <p:nvPr/>
        </p:nvSpPr>
        <p:spPr>
          <a:xfrm>
            <a:off x="-5512" y="3079464"/>
            <a:ext cx="8792380" cy="3778536"/>
          </a:xfrm>
          <a:prstGeom prst="rect">
            <a:avLst/>
          </a:pr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800"/>
          </a:p>
        </p:txBody>
      </p:sp>
      <p:sp>
        <p:nvSpPr>
          <p:cNvPr id="21" name="TextBox 20"/>
          <p:cNvSpPr txBox="1"/>
          <p:nvPr/>
        </p:nvSpPr>
        <p:spPr>
          <a:xfrm>
            <a:off x="5404485" y="3116580"/>
            <a:ext cx="1335405" cy="701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en-US" altLang="ko-KR" sz="4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int list[3][5];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2차원 배열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5937" y="2929111"/>
            <a:ext cx="8620125" cy="1724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구조체(structure): 타입이 다른 데이터를 하나로 묶는 방법</a:t>
            </a:r>
            <a:endParaRPr lang="ko-KR" altLang="en-US"/>
          </a:p>
          <a:p>
            <a:pPr>
              <a:defRPr/>
            </a:pPr>
            <a:r>
              <a:rPr lang="ko-KR" altLang="en-US"/>
              <a:t>배열(array):   타입이 같은 데이터들을 하나로 묶는 방법 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구조체</a:t>
            </a:r>
            <a:endParaRPr lang="ko-KR" altLang="en-US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8475" y="3429000"/>
            <a:ext cx="6115050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구조체의 선언과 구조체 변수의 생성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구조체의 사용 예시</a:t>
            </a:r>
            <a:endParaRPr lang="ko-KR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>
          <a:xfrm>
            <a:off x="2293144" y="2546211"/>
            <a:ext cx="7605712" cy="146190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</a:rPr>
              <a:t>struct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</a:rPr>
              <a:t>studentTag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>
                <a:latin typeface="Trebuchet MS"/>
              </a:rPr>
              <a:t>{</a:t>
            </a:r>
            <a:endParaRPr lang="en-US" altLang="ko-KR">
              <a:latin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char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name[10]; 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 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문자배열로 된 이름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age;	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나이를 나타내는 정수값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double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gpa;	 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평균평점을 나타내는 실수값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latin typeface="Trebuchet MS"/>
              </a:rPr>
              <a:t>};</a:t>
            </a:r>
            <a:endParaRPr lang="en-US" altLang="ko-KR">
              <a:latin typeface="Trebuchet MS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>
          <a:xfrm>
            <a:off x="2293144" y="4293096"/>
            <a:ext cx="7605712" cy="145809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</a:rPr>
              <a:t>struct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</a:rPr>
              <a:t>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</a:rPr>
              <a:t>studentTag</a:t>
            </a:r>
            <a:r>
              <a:rPr lang="en-US" altLang="ko-KR">
                <a:latin typeface="Trebuchet MS"/>
              </a:rPr>
              <a:t> s;</a:t>
            </a:r>
            <a:endParaRPr lang="en-US" altLang="ko-KR">
              <a:latin typeface="Trebuchet MS"/>
            </a:endParaRPr>
          </a:p>
          <a:p>
            <a:pPr algn="just" eaLnBrk="1" hangingPunct="1">
              <a:defRPr/>
            </a:pPr>
            <a:endParaRPr lang="en-US" altLang="ko-KR">
              <a:latin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latin typeface="Trebuchet MS"/>
              </a:rPr>
              <a:t>strcpy(s.name,</a:t>
            </a:r>
            <a:r>
              <a:rPr lang="ko-KR" altLang="en-US">
                <a:latin typeface="Trebuchet MS"/>
              </a:rPr>
              <a:t> </a:t>
            </a:r>
            <a:r>
              <a:rPr lang="en-US" altLang="ko-KR" kern="0">
                <a:solidFill>
                  <a:srgbClr val="a31515"/>
                </a:solidFill>
                <a:latin typeface="Trebuchet MS"/>
                <a:ea typeface="굴림"/>
                <a:cs typeface="+mn-cs"/>
              </a:rPr>
              <a:t>"kim"</a:t>
            </a:r>
            <a:r>
              <a:rPr lang="en-US" altLang="ko-KR">
                <a:latin typeface="Trebuchet MS"/>
              </a:rPr>
              <a:t>);</a:t>
            </a:r>
            <a:endParaRPr lang="en-US" altLang="ko-KR">
              <a:latin typeface="Trebuchet MS"/>
            </a:endParaRPr>
          </a:p>
          <a:p>
            <a:pPr algn="just" eaLnBrk="1" hangingPunct="1">
              <a:defRPr/>
            </a:pPr>
            <a:r>
              <a:rPr lang="en-US" altLang="ko-KR">
                <a:latin typeface="Trebuchet MS"/>
              </a:rPr>
              <a:t>s.age = 20;</a:t>
            </a:r>
            <a:endParaRPr lang="en-US" altLang="ko-KR">
              <a:latin typeface="Trebuchet MS"/>
            </a:endParaRPr>
          </a:p>
          <a:p>
            <a:pPr algn="just" eaLnBrk="1" hangingPunct="1">
              <a:defRPr/>
            </a:pPr>
            <a:r>
              <a:rPr lang="en-US" altLang="ko-KR">
                <a:latin typeface="Trebuchet MS"/>
              </a:rPr>
              <a:t>s.gpa = 4.3;</a:t>
            </a:r>
            <a:endParaRPr lang="en-US" altLang="ko-KR"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struct </a:t>
            </a:r>
            <a:r>
              <a:rPr lang="ko-KR" altLang="en-US"/>
              <a:t>키워드 없이 구조체를 생성하는 방법</a:t>
            </a:r>
            <a:endParaRPr lang="ko-KR" altLang="en-US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typedef</a:t>
            </a:r>
            <a:endParaRPr lang="en-US" altLang="ko-KR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>
          <a:xfrm>
            <a:off x="2711624" y="3331810"/>
            <a:ext cx="7227804" cy="28334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typedef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struct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studentTag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{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char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name[10]; 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문자배열로 된 이름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age;	 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나이를 나타내는 정수값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double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gpa;	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평균평점을 나타내는 실수값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}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;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>
              <a:latin typeface="Trebuchet MS"/>
              <a:ea typeface="굴림"/>
            </a:endParaRPr>
          </a:p>
          <a:p>
            <a:pPr algn="just" eaLnBrk="1" hangingPunct="1">
              <a:defRPr/>
            </a:pPr>
            <a:endParaRPr lang="en-US" altLang="ko-KR">
              <a:latin typeface="Trebuchet MS"/>
              <a:ea typeface="굴림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ko-KR" altLang="en-US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>
                <a:latin typeface="Trebuchet MS"/>
                <a:ea typeface="굴림"/>
              </a:rPr>
              <a:t>s;</a:t>
            </a:r>
            <a:endParaRPr lang="en-US" altLang="ko-KR">
              <a:latin typeface="Trebuchet MS"/>
              <a:ea typeface="굴림"/>
            </a:endParaRPr>
          </a:p>
          <a:p>
            <a:pPr algn="just" eaLnBrk="1" hangingPunct="1">
              <a:defRPr/>
            </a:pPr>
            <a:endParaRPr lang="en-US" altLang="ko-KR">
              <a:latin typeface="Trebuchet MS"/>
              <a:ea typeface="굴림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ko-KR" altLang="en-US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>
                <a:latin typeface="Trebuchet MS"/>
                <a:ea typeface="굴림"/>
              </a:rPr>
              <a:t>s = { </a:t>
            </a:r>
            <a:r>
              <a:rPr lang="en-US" altLang="ko-KR" kern="0">
                <a:solidFill>
                  <a:srgbClr val="a31515"/>
                </a:solidFill>
                <a:latin typeface="Trebuchet MS"/>
                <a:ea typeface="굴림"/>
                <a:cs typeface="+mn-cs"/>
              </a:rPr>
              <a:t>"kim"</a:t>
            </a:r>
            <a:r>
              <a:rPr lang="en-US" altLang="ko-KR">
                <a:latin typeface="Trebuchet MS"/>
                <a:ea typeface="굴림"/>
              </a:rPr>
              <a:t>, 20, 4.3 };</a:t>
            </a:r>
            <a:endParaRPr lang="en-US" altLang="ko-KR">
              <a:latin typeface="Trebuchet MS"/>
              <a:ea typeface="굴림"/>
            </a:endParaRPr>
          </a:p>
        </p:txBody>
      </p:sp>
      <p:sp>
        <p:nvSpPr>
          <p:cNvPr id="7" name=""/>
          <p:cNvSpPr/>
          <p:nvPr/>
        </p:nvSpPr>
        <p:spPr>
          <a:xfrm>
            <a:off x="551384" y="2348880"/>
            <a:ext cx="3554730" cy="910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a90d91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typedef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a90d91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a90d91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struct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a90d91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구조체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이름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{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  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자료형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멤버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이름;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  <a:cs typeface="Calibri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}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구조체</a:t>
            </a:r>
            <a:r>
              <a:rPr xmlns:mc="http://schemas.openxmlformats.org/markup-compatibility/2006" xmlns:hp="http://schemas.haansoft.com/office/presentation/8.0" lang="ko-KR" altLang="en-US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Calibri"/>
                <a:ea typeface="맑은 고딕"/>
                <a:cs typeface="Calibri"/>
              </a:rPr>
              <a:t>별칭;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1C26D-0475-459D-A432-524B877A6E9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텍스트 개체 틀 3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기존에 생성한 구조체를 바탕으로 아래의 정보를 구조체에 저장 후 출력하시오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학생 </a:t>
            </a:r>
            <a:r>
              <a:rPr lang="en-US" altLang="ko-KR"/>
              <a:t>a</a:t>
            </a:r>
            <a:r>
              <a:rPr lang="ko-KR" altLang="en-US"/>
              <a:t>의 이름은 </a:t>
            </a:r>
            <a:r>
              <a:rPr lang="en-US" altLang="ko-KR"/>
              <a:t>kim, </a:t>
            </a:r>
            <a:r>
              <a:rPr lang="ko-KR" altLang="en-US"/>
              <a:t>나이는 </a:t>
            </a:r>
            <a:r>
              <a:rPr lang="en-US" altLang="ko-KR"/>
              <a:t>20,</a:t>
            </a:r>
            <a:r>
              <a:rPr lang="ko-KR" altLang="en-US"/>
              <a:t> </a:t>
            </a:r>
            <a:r>
              <a:rPr lang="en-US" altLang="ko-KR"/>
              <a:t>gpa</a:t>
            </a:r>
            <a:r>
              <a:rPr lang="ko-KR" altLang="en-US"/>
              <a:t>는 </a:t>
            </a:r>
            <a:r>
              <a:rPr lang="en-US" altLang="ko-KR"/>
              <a:t>4.3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학생 </a:t>
            </a:r>
            <a:r>
              <a:rPr lang="en-US" altLang="ko-KR"/>
              <a:t>b</a:t>
            </a:r>
            <a:r>
              <a:rPr lang="ko-KR" altLang="en-US"/>
              <a:t>의 이름은 </a:t>
            </a:r>
            <a:r>
              <a:rPr lang="en-US" altLang="ko-KR"/>
              <a:t>park, </a:t>
            </a:r>
            <a:r>
              <a:rPr lang="ko-KR" altLang="en-US"/>
              <a:t>나이는 </a:t>
            </a:r>
            <a:r>
              <a:rPr lang="en-US" altLang="ko-KR"/>
              <a:t>21,</a:t>
            </a:r>
            <a:r>
              <a:rPr lang="ko-KR" altLang="en-US"/>
              <a:t> </a:t>
            </a:r>
            <a:r>
              <a:rPr lang="en-US" altLang="ko-KR"/>
              <a:t>gpa</a:t>
            </a:r>
            <a:r>
              <a:rPr lang="ko-KR" altLang="en-US"/>
              <a:t>는 </a:t>
            </a:r>
            <a:r>
              <a:rPr lang="en-US" altLang="ko-KR"/>
              <a:t>4.2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4" name="제목 34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Quiz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576063" y="3573016"/>
            <a:ext cx="6600057" cy="2006729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&lt;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예시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&gt;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typedef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struct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studentTag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{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char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name[10]; 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문자배열로 된 이름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int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age;	 </a:t>
            </a: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나이를 나타내는 정수값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	</a:t>
            </a:r>
            <a:r>
              <a:rPr lang="en-US" altLang="ko-KR" kern="0">
                <a:solidFill>
                  <a:srgbClr val="0000ff"/>
                </a:solidFill>
                <a:latin typeface="Trebuchet MS"/>
                <a:ea typeface="굴림"/>
                <a:cs typeface="+mn-cs"/>
              </a:rPr>
              <a:t>double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 gpa;	</a:t>
            </a:r>
            <a:r>
              <a:rPr lang="en-US" altLang="ko-KR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// </a:t>
            </a:r>
            <a:r>
              <a:rPr lang="ko-KR" altLang="en-US" kern="0">
                <a:solidFill>
                  <a:srgbClr val="008000"/>
                </a:solidFill>
                <a:latin typeface="Trebuchet MS"/>
                <a:ea typeface="굴림"/>
                <a:cs typeface="+mn-cs"/>
              </a:rPr>
              <a:t>평균평점을 나타내는 실수값</a:t>
            </a:r>
            <a:endParaRPr lang="ko-KR" altLang="en-US" kern="0">
              <a:solidFill>
                <a:srgbClr val="008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} </a:t>
            </a: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en-US" altLang="ko-KR" kern="0">
                <a:solidFill>
                  <a:srgbClr val="000000"/>
                </a:solidFill>
                <a:latin typeface="Trebuchet MS"/>
                <a:ea typeface="굴림"/>
                <a:cs typeface="+mn-cs"/>
              </a:rPr>
              <a:t>;</a:t>
            </a: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>
              <a:solidFill>
                <a:srgbClr val="000000"/>
              </a:solidFill>
              <a:latin typeface="Trebuchet MS"/>
              <a:ea typeface="굴림"/>
              <a:cs typeface="+mn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576064" y="5234503"/>
            <a:ext cx="6096000" cy="642769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>
              <a:latin typeface="Trebuchet MS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student</a:t>
            </a:r>
            <a:r>
              <a:rPr lang="ko-KR" altLang="en-US" kern="0">
                <a:solidFill>
                  <a:srgbClr val="2b91af"/>
                </a:solidFill>
                <a:latin typeface="Trebuchet MS"/>
                <a:ea typeface="굴림"/>
                <a:cs typeface="+mn-cs"/>
              </a:rPr>
              <a:t> </a:t>
            </a:r>
            <a:r>
              <a:rPr lang="en-US" altLang="ko-KR">
                <a:latin typeface="Trebuchet MS"/>
                <a:ea typeface="굴림"/>
              </a:rPr>
              <a:t>s = { </a:t>
            </a:r>
            <a:r>
              <a:rPr lang="en-US" altLang="ko-KR" kern="0">
                <a:solidFill>
                  <a:srgbClr val="a31515"/>
                </a:solidFill>
                <a:latin typeface="Trebuchet MS"/>
                <a:ea typeface="굴림"/>
                <a:cs typeface="+mn-cs"/>
              </a:rPr>
              <a:t>"kim"</a:t>
            </a:r>
            <a:r>
              <a:rPr lang="en-US" altLang="ko-KR">
                <a:latin typeface="Trebuchet MS"/>
                <a:ea typeface="굴림"/>
              </a:rPr>
              <a:t>, 20, 4.3 };</a:t>
            </a:r>
            <a:endParaRPr lang="en-US" altLang="ko-KR">
              <a:latin typeface="Trebuchet MS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1851</ep:Words>
  <ep:PresentationFormat>와이드스크린</ep:PresentationFormat>
  <ep:Paragraphs>503</ep:Paragraphs>
  <ep:Slides>46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Office 테마</vt:lpstr>
      <vt:lpstr>03. 배열, 구조체, 포인터</vt:lpstr>
      <vt:lpstr>배열(Array)이란?</vt:lpstr>
      <vt:lpstr>배열 ADT</vt:lpstr>
      <vt:lpstr>1차원 배열</vt:lpstr>
      <vt:lpstr>2차원 배열</vt:lpstr>
      <vt:lpstr>구조체</vt:lpstr>
      <vt:lpstr>구조체의 사용 예시</vt:lpstr>
      <vt:lpstr>typedef</vt:lpstr>
      <vt:lpstr>Quiz</vt:lpstr>
      <vt:lpstr>Quiz 정답</vt:lpstr>
      <vt:lpstr>배열의 응용: 다항식</vt:lpstr>
      <vt:lpstr>다항식 표현 방법 #1</vt:lpstr>
      <vt:lpstr>다항식 표현 방법 #1 (계속)</vt:lpstr>
      <vt:lpstr>다항식 표현 방법 #1 (계속)</vt:lpstr>
      <vt:lpstr>다항식 표현 방법 #1 (계속)</vt:lpstr>
      <vt:lpstr>실행 결과</vt:lpstr>
      <vt:lpstr>다항식 표현 방법 #2</vt:lpstr>
      <vt:lpstr>예제</vt:lpstr>
      <vt:lpstr>다항식 표현 방법 #2 (계속)</vt:lpstr>
      <vt:lpstr>다항식 표현 방법 #2 (계속)</vt:lpstr>
      <vt:lpstr>다항식 표현 방법 #2 (계속)</vt:lpstr>
      <vt:lpstr>다항식 표현 방법 #2 (계속)</vt:lpstr>
      <vt:lpstr>다항식 표현 방법 #2 (계속)</vt:lpstr>
      <vt:lpstr>희소행렬</vt:lpstr>
      <vt:lpstr>희소행렬 표현방법 #1</vt:lpstr>
      <vt:lpstr>행렬 전치 #1</vt:lpstr>
      <vt:lpstr>희소 행렬 #1</vt:lpstr>
      <vt:lpstr>희소행렬 표현방법 #2</vt:lpstr>
      <vt:lpstr>희소 행렬 #1</vt:lpstr>
      <vt:lpstr>희소 행렬 #1</vt:lpstr>
      <vt:lpstr>희소 행렬 #1</vt:lpstr>
      <vt:lpstr>실행결과</vt:lpstr>
      <vt:lpstr>포인터(pointer)</vt:lpstr>
      <vt:lpstr>포인터(pointer)</vt:lpstr>
      <vt:lpstr>포인터와 관련된 연산자</vt:lpstr>
      <vt:lpstr>디양한 포인터</vt:lpstr>
      <vt:lpstr>함수의 매개변수로 포인터 사용하기</vt:lpstr>
      <vt:lpstr>배열과 포인터</vt:lpstr>
      <vt:lpstr>예제</vt:lpstr>
      <vt:lpstr>동적 메모리 할당</vt:lpstr>
      <vt:lpstr>동적 메모리 할당</vt:lpstr>
      <vt:lpstr>동적 메모리 할당 예제</vt:lpstr>
      <vt:lpstr>실행결과</vt:lpstr>
      <vt:lpstr>구조체와 포인터</vt:lpstr>
      <vt:lpstr>예제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2020-11-09T07:12:16.000</dcterms:created>
  <dc:creator>일래(oo584000)</dc:creator>
  <cp:lastModifiedBy>user</cp:lastModifiedBy>
  <dcterms:modified xsi:type="dcterms:W3CDTF">2021-10-14T08:12:43.452</dcterms:modified>
  <cp:revision>409</cp:revision>
  <dc:title>PowerPoint 프레젠테이션</dc:title>
  <cp:version/>
</cp:coreProperties>
</file>