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622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1) 추상데이터타입(ADT) : 데이터 타입을 추상적(수학적)으로 정의한 것</a:t>
            </a:r>
            <a:endParaRPr lang="en-US" altLang="ko-KR"/>
          </a:p>
          <a:p>
            <a:pPr>
              <a:defRPr/>
            </a:pPr>
            <a:r>
              <a:rPr lang="en-US" altLang="ko-KR"/>
              <a:t>2) 배열 : 타입이 같은 데이터들을 하나로 묶는 방법 </a:t>
            </a:r>
            <a:endParaRPr lang="en-US" altLang="ko-KR"/>
          </a:p>
          <a:p>
            <a:pPr>
              <a:defRPr/>
            </a:pPr>
            <a:r>
              <a:rPr lang="en-US" altLang="ko-KR"/>
              <a:t>3) 구조체 : 타입이 다른 데이터를 하나로 묶는 방법</a:t>
            </a:r>
            <a:endParaRPr lang="en-US" altLang="ko-KR"/>
          </a:p>
          <a:p>
            <a:pPr>
              <a:defRPr/>
            </a:pPr>
            <a:r>
              <a:rPr lang="en-US" altLang="ko-KR"/>
              <a:t>4) 포인터 : 다른 변수의 주소를 가지고 있는 변수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일상생활에서 사물을 조직화하는 방법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사전적 정의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Rx는 Receive 의 약어</a:t>
            </a:r>
            <a:endParaRPr lang="ko-KR" altLang="en-US"/>
          </a:p>
          <a:p>
            <a:pPr>
              <a:defRPr/>
            </a:pPr>
            <a:r>
              <a:rPr lang="ko-KR" altLang="en-US"/>
              <a:t>Tx는 Transmitt의 약어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자료구조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A0DAA8D-2F0B-4ED6-8715-89C3F53116AA}" type="datetime1">
              <a:rPr lang="ko-KR" altLang="en-US"/>
              <a:pPr lvl="0">
                <a:defRPr/>
              </a:pPr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fld id="{3601C26D-0475-459D-A432-524B877A6E9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jpeg"  /><Relationship Id="rId3" Type="http://schemas.openxmlformats.org/officeDocument/2006/relationships/image" Target="../media/image21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jpeg"  /><Relationship Id="rId3" Type="http://schemas.openxmlformats.org/officeDocument/2006/relationships/image" Target="../media/image28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04.</a:t>
            </a:r>
            <a:r>
              <a:rPr lang="ko-KR" altLang="en-US"/>
              <a:t> 스택과 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ko-KR" altLang="en-US" b="1"/>
              <a:t>선입선출</a:t>
            </a:r>
            <a:r>
              <a:rPr kumimoji="0" lang="en-US" altLang="ko-KR" b="1"/>
              <a:t>(FIFO: First-In First-Out)</a:t>
            </a:r>
            <a:r>
              <a:rPr lang="en-US" altLang="ko-KR"/>
              <a:t>: </a:t>
            </a:r>
            <a:r>
              <a:rPr lang="ko-KR" altLang="en-US"/>
              <a:t>먼저 들어온 데이터가 먼저 나감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큐의 특징</a:t>
            </a:r>
            <a:endParaRPr lang="ko-KR" altLang="en-US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2"/>
          <a:srcRect t="57930"/>
          <a:stretch>
            <a:fillRect/>
          </a:stretch>
        </p:blipFill>
        <p:spPr>
          <a:xfrm>
            <a:off x="2354670" y="3212976"/>
            <a:ext cx="7612652" cy="2016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직접적인 응용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브라우저 방문기록 (뒤로 가기): 가장 나중에 열린 페이지부터 보여줌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역순 문자열 만들기: 가장 나중에 입력된 문자부터 출력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실행 취소(undo): 가장 나중에 실행된 것부터 실행을 취소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시스템 스택을 이용한 함수 호출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수식의 괄호 검사 (연산자 우선순위 표현을 위한 괄호 검사)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간접적인 응용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알고리즘 구현에 사용되는 프로그래머의 도구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스택의 활용 예시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66448" y="2917743"/>
            <a:ext cx="3430152" cy="1231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예제</a:t>
            </a:r>
            <a:r>
              <a:rPr lang="en-US" altLang="ko-KR"/>
              <a:t>1</a:t>
            </a:r>
            <a:r>
              <a:rPr lang="ko-KR" altLang="en-US"/>
              <a:t>: 시스템 스택을 이용한 함수 호출</a:t>
            </a:r>
            <a:endParaRPr lang="ko-KR" altLang="en-US"/>
          </a:p>
        </p:txBody>
      </p:sp>
      <p:grpSp>
        <p:nvGrpSpPr>
          <p:cNvPr id="9" name=""/>
          <p:cNvGrpSpPr/>
          <p:nvPr/>
        </p:nvGrpSpPr>
        <p:grpSpPr>
          <a:xfrm rot="0">
            <a:off x="844660" y="2636912"/>
            <a:ext cx="10245376" cy="2686422"/>
            <a:chOff x="844659" y="2636912"/>
            <a:chExt cx="10245376" cy="2686422"/>
          </a:xfrm>
        </p:grpSpPr>
        <p:pic>
          <p:nvPicPr>
            <p:cNvPr id="5" name="그림 3"/>
            <p:cNvPicPr>
              <a:picLocks noChangeAspect="1"/>
            </p:cNvPicPr>
            <p:nvPr/>
          </p:nvPicPr>
          <p:blipFill rotWithShape="1">
            <a:blip r:embed="rId2">
              <a:lum contrast="50000"/>
            </a:blip>
            <a:stretch>
              <a:fillRect/>
            </a:stretch>
          </p:blipFill>
          <p:spPr>
            <a:xfrm>
              <a:off x="844659" y="2636912"/>
              <a:ext cx="2731060" cy="2614845"/>
            </a:xfrm>
            <a:prstGeom prst="rect">
              <a:avLst/>
            </a:prstGeom>
          </p:spPr>
        </p:pic>
        <p:pic>
          <p:nvPicPr>
            <p:cNvPr id="6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647728" y="2987427"/>
              <a:ext cx="7442308" cy="23359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예제</a:t>
            </a:r>
            <a:r>
              <a:rPr lang="en-US" altLang="ko-KR"/>
              <a:t>2</a:t>
            </a:r>
            <a:r>
              <a:rPr lang="ko-KR" altLang="en-US"/>
              <a:t>: 수식의 괄호 검사</a:t>
            </a:r>
            <a:endParaRPr lang="ko-KR" altLang="en-US"/>
          </a:p>
        </p:txBody>
      </p:sp>
      <p:grpSp>
        <p:nvGrpSpPr>
          <p:cNvPr id="13" name=""/>
          <p:cNvGrpSpPr/>
          <p:nvPr/>
        </p:nvGrpSpPr>
        <p:grpSpPr>
          <a:xfrm rot="0">
            <a:off x="614391" y="2724158"/>
            <a:ext cx="11107234" cy="2505042"/>
            <a:chOff x="614391" y="2724158"/>
            <a:chExt cx="11107234" cy="2505042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2"/>
            <a:srcRect t="50860"/>
            <a:stretch>
              <a:fillRect/>
            </a:stretch>
          </p:blipFill>
          <p:spPr>
            <a:xfrm>
              <a:off x="6096000" y="2724158"/>
              <a:ext cx="5625625" cy="2505042"/>
            </a:xfrm>
            <a:prstGeom prst="rect">
              <a:avLst/>
            </a:prstGeom>
          </p:spPr>
        </p:pic>
        <p:pic>
          <p:nvPicPr>
            <p:cNvPr id="10" name="그림 1"/>
            <p:cNvPicPr>
              <a:picLocks noChangeAspect="1"/>
            </p:cNvPicPr>
            <p:nvPr/>
          </p:nvPicPr>
          <p:blipFill rotWithShape="1">
            <a:blip r:embed="rId3"/>
            <a:srcRect b="52270"/>
            <a:stretch>
              <a:fillRect/>
            </a:stretch>
          </p:blipFill>
          <p:spPr>
            <a:xfrm>
              <a:off x="614391" y="2780928"/>
              <a:ext cx="5625625" cy="24330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직접적인 응용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시뮬레이션의 대기열(공항에서의 비행기들, 은행에서의 대기열)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통신에서의 데이터 패킷들의 모델링에 이용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프린터와 컴퓨터 사이의 버퍼링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간접적인 응용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스택과 마찬가지로 프로그래머의 도구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많은 알고리즘에서 사용됨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큐의 활용 예시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6040" y="3140968"/>
            <a:ext cx="5065915" cy="1944216"/>
          </a:xfrm>
          <a:prstGeom prst="rect">
            <a:avLst/>
          </a:prstGeom>
        </p:spPr>
      </p:pic>
      <p:sp>
        <p:nvSpPr>
          <p:cNvPr id="6" name="직사각형 1"/>
          <p:cNvSpPr/>
          <p:nvPr/>
        </p:nvSpPr>
        <p:spPr>
          <a:xfrm>
            <a:off x="7032104" y="5085184"/>
            <a:ext cx="3997510" cy="31891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큐를 활용한 데이터 송</a:t>
            </a:r>
            <a:r>
              <a:rPr xmlns:mc="http://schemas.openxmlformats.org/markup-compatibility/2006" xmlns:hp="http://schemas.haansoft.com/office/presentation/8.0" kumimoji="0" lang="en-US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·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수신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(RX, TX)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스택의 구조</a:t>
            </a:r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 rot="0">
            <a:off x="5152008" y="2147590"/>
            <a:ext cx="1152525" cy="3743325"/>
            <a:chOff x="930" y="2115"/>
            <a:chExt cx="453" cy="1315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>
            <a:xfrm>
              <a:off x="930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>
            <a:xfrm>
              <a:off x="930" y="3430"/>
              <a:ext cx="45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>
            <a:xfrm flipV="1">
              <a:off x="1383" y="2115"/>
              <a:ext cx="0" cy="131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9" name="Group 15"/>
          <p:cNvGrpSpPr/>
          <p:nvPr/>
        </p:nvGrpSpPr>
        <p:grpSpPr>
          <a:xfrm rot="0">
            <a:off x="5223445" y="4955877"/>
            <a:ext cx="935038" cy="792163"/>
            <a:chOff x="2336" y="2568"/>
            <a:chExt cx="567" cy="552"/>
          </a:xfrm>
        </p:grpSpPr>
        <p:grpSp>
          <p:nvGrpSpPr>
            <p:cNvPr id="10" name="Group 16"/>
            <p:cNvGrpSpPr/>
            <p:nvPr/>
          </p:nvGrpSpPr>
          <p:grpSpPr>
            <a:xfrm rot="0"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11" name="Freeform 17"/>
              <p:cNvSpPr/>
              <p:nvPr/>
            </p:nvSpPr>
            <p:spPr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2" name="Freeform 18"/>
              <p:cNvSpPr/>
              <p:nvPr/>
            </p:nvSpPr>
            <p:spPr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3" name="Freeform 19"/>
              <p:cNvSpPr/>
              <p:nvPr/>
            </p:nvSpPr>
            <p:spPr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4" name="Freeform 20"/>
              <p:cNvSpPr/>
              <p:nvPr/>
            </p:nvSpPr>
            <p:spPr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5" name="Freeform 21"/>
              <p:cNvSpPr/>
              <p:nvPr/>
            </p:nvSpPr>
            <p:spPr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6" name="Freeform 22"/>
              <p:cNvSpPr/>
              <p:nvPr/>
            </p:nvSpPr>
            <p:spPr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7" name="Freeform 23"/>
              <p:cNvSpPr/>
              <p:nvPr/>
            </p:nvSpPr>
            <p:spPr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8" name="Freeform 24"/>
              <p:cNvSpPr/>
              <p:nvPr/>
            </p:nvSpPr>
            <p:spPr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9" name="Freeform 25"/>
              <p:cNvSpPr/>
              <p:nvPr/>
            </p:nvSpPr>
            <p:spPr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0" name="Freeform 26"/>
              <p:cNvSpPr/>
              <p:nvPr/>
            </p:nvSpPr>
            <p:spPr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21" name="Text Box 27"/>
            <p:cNvSpPr txBox="1">
              <a:spLocks noChangeArrowheads="1"/>
            </p:cNvSpPr>
            <p:nvPr/>
          </p:nvSpPr>
          <p:spPr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ko-KR" altLang="ko-KR">
                <a:latin typeface="Lucida Console"/>
                <a:ea typeface="HY엽서L"/>
              </a:endParaRPr>
            </a:p>
          </p:txBody>
        </p:sp>
      </p:grpSp>
      <p:grpSp>
        <p:nvGrpSpPr>
          <p:cNvPr id="22" name="Group 28"/>
          <p:cNvGrpSpPr/>
          <p:nvPr/>
        </p:nvGrpSpPr>
        <p:grpSpPr>
          <a:xfrm rot="0">
            <a:off x="5196458" y="4262140"/>
            <a:ext cx="935037" cy="792162"/>
            <a:chOff x="2336" y="2568"/>
            <a:chExt cx="567" cy="552"/>
          </a:xfrm>
        </p:grpSpPr>
        <p:grpSp>
          <p:nvGrpSpPr>
            <p:cNvPr id="23" name="Group 29"/>
            <p:cNvGrpSpPr/>
            <p:nvPr/>
          </p:nvGrpSpPr>
          <p:grpSpPr>
            <a:xfrm rot="0"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24" name="Freeform 30"/>
              <p:cNvSpPr/>
              <p:nvPr/>
            </p:nvSpPr>
            <p:spPr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5" name="Freeform 31"/>
              <p:cNvSpPr/>
              <p:nvPr/>
            </p:nvSpPr>
            <p:spPr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6" name="Freeform 32"/>
              <p:cNvSpPr/>
              <p:nvPr/>
            </p:nvSpPr>
            <p:spPr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7" name="Freeform 33"/>
              <p:cNvSpPr/>
              <p:nvPr/>
            </p:nvSpPr>
            <p:spPr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8" name="Freeform 34"/>
              <p:cNvSpPr/>
              <p:nvPr/>
            </p:nvSpPr>
            <p:spPr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9" name="Freeform 35"/>
              <p:cNvSpPr/>
              <p:nvPr/>
            </p:nvSpPr>
            <p:spPr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30" name="Freeform 36"/>
              <p:cNvSpPr/>
              <p:nvPr/>
            </p:nvSpPr>
            <p:spPr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31" name="Freeform 37"/>
              <p:cNvSpPr/>
              <p:nvPr/>
            </p:nvSpPr>
            <p:spPr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32" name="Freeform 38"/>
              <p:cNvSpPr/>
              <p:nvPr/>
            </p:nvSpPr>
            <p:spPr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33" name="Freeform 39"/>
              <p:cNvSpPr/>
              <p:nvPr/>
            </p:nvSpPr>
            <p:spPr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34" name="Text Box 40"/>
            <p:cNvSpPr txBox="1">
              <a:spLocks noChangeArrowheads="1"/>
            </p:cNvSpPr>
            <p:nvPr/>
          </p:nvSpPr>
          <p:spPr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ko-KR" altLang="ko-KR">
                <a:latin typeface="Lucida Console"/>
                <a:ea typeface="HY엽서L"/>
              </a:endParaRPr>
            </a:p>
          </p:txBody>
        </p:sp>
      </p:grpSp>
      <p:grpSp>
        <p:nvGrpSpPr>
          <p:cNvPr id="35" name="Group 41"/>
          <p:cNvGrpSpPr/>
          <p:nvPr/>
        </p:nvGrpSpPr>
        <p:grpSpPr>
          <a:xfrm rot="0">
            <a:off x="5240908" y="3587452"/>
            <a:ext cx="935037" cy="792163"/>
            <a:chOff x="2336" y="2568"/>
            <a:chExt cx="567" cy="552"/>
          </a:xfrm>
        </p:grpSpPr>
        <p:grpSp>
          <p:nvGrpSpPr>
            <p:cNvPr id="36" name="Group 42"/>
            <p:cNvGrpSpPr/>
            <p:nvPr/>
          </p:nvGrpSpPr>
          <p:grpSpPr>
            <a:xfrm rot="0">
              <a:off x="2336" y="2568"/>
              <a:ext cx="567" cy="552"/>
              <a:chOff x="3168" y="2019"/>
              <a:chExt cx="567" cy="552"/>
            </a:xfrm>
          </p:grpSpPr>
          <p:sp>
            <p:nvSpPr>
              <p:cNvPr id="37" name="Freeform 43"/>
              <p:cNvSpPr/>
              <p:nvPr/>
            </p:nvSpPr>
            <p:spPr>
              <a:xfrm>
                <a:off x="3187" y="2509"/>
                <a:ext cx="444" cy="43"/>
              </a:xfrm>
              <a:custGeom>
                <a:avLst/>
                <a:gdLst>
                  <a:gd name="T0" fmla="*/ 0 w 783"/>
                  <a:gd name="T1" fmla="*/ 12 h 70"/>
                  <a:gd name="T2" fmla="*/ 12 w 783"/>
                  <a:gd name="T3" fmla="*/ 0 h 70"/>
                  <a:gd name="T4" fmla="*/ 13 w 783"/>
                  <a:gd name="T5" fmla="*/ 0 h 70"/>
                  <a:gd name="T6" fmla="*/ 16 w 783"/>
                  <a:gd name="T7" fmla="*/ 0 h 70"/>
                  <a:gd name="T8" fmla="*/ 21 w 783"/>
                  <a:gd name="T9" fmla="*/ 0 h 70"/>
                  <a:gd name="T10" fmla="*/ 28 w 783"/>
                  <a:gd name="T11" fmla="*/ 1 h 70"/>
                  <a:gd name="T12" fmla="*/ 36 w 783"/>
                  <a:gd name="T13" fmla="*/ 1 h 70"/>
                  <a:gd name="T14" fmla="*/ 45 w 783"/>
                  <a:gd name="T15" fmla="*/ 1 h 70"/>
                  <a:gd name="T16" fmla="*/ 55 w 783"/>
                  <a:gd name="T17" fmla="*/ 1 h 70"/>
                  <a:gd name="T18" fmla="*/ 65 w 783"/>
                  <a:gd name="T19" fmla="*/ 1 h 70"/>
                  <a:gd name="T20" fmla="*/ 76 w 783"/>
                  <a:gd name="T21" fmla="*/ 1 h 70"/>
                  <a:gd name="T22" fmla="*/ 87 w 783"/>
                  <a:gd name="T23" fmla="*/ 2 h 70"/>
                  <a:gd name="T24" fmla="*/ 99 w 783"/>
                  <a:gd name="T25" fmla="*/ 2 h 70"/>
                  <a:gd name="T26" fmla="*/ 109 w 783"/>
                  <a:gd name="T27" fmla="*/ 3 h 70"/>
                  <a:gd name="T28" fmla="*/ 119 w 783"/>
                  <a:gd name="T29" fmla="*/ 4 h 70"/>
                  <a:gd name="T30" fmla="*/ 128 w 783"/>
                  <a:gd name="T31" fmla="*/ 4 h 70"/>
                  <a:gd name="T32" fmla="*/ 136 w 783"/>
                  <a:gd name="T33" fmla="*/ 5 h 70"/>
                  <a:gd name="T34" fmla="*/ 143 w 783"/>
                  <a:gd name="T35" fmla="*/ 6 h 70"/>
                  <a:gd name="T36" fmla="*/ 136 w 783"/>
                  <a:gd name="T37" fmla="*/ 16 h 70"/>
                  <a:gd name="T38" fmla="*/ 128 w 783"/>
                  <a:gd name="T39" fmla="*/ 15 h 70"/>
                  <a:gd name="T40" fmla="*/ 119 w 783"/>
                  <a:gd name="T41" fmla="*/ 15 h 70"/>
                  <a:gd name="T42" fmla="*/ 110 w 783"/>
                  <a:gd name="T43" fmla="*/ 15 h 70"/>
                  <a:gd name="T44" fmla="*/ 102 w 783"/>
                  <a:gd name="T45" fmla="*/ 14 h 70"/>
                  <a:gd name="T46" fmla="*/ 93 w 783"/>
                  <a:gd name="T47" fmla="*/ 14 h 70"/>
                  <a:gd name="T48" fmla="*/ 85 w 783"/>
                  <a:gd name="T49" fmla="*/ 14 h 70"/>
                  <a:gd name="T50" fmla="*/ 77 w 783"/>
                  <a:gd name="T51" fmla="*/ 14 h 70"/>
                  <a:gd name="T52" fmla="*/ 68 w 783"/>
                  <a:gd name="T53" fmla="*/ 14 h 70"/>
                  <a:gd name="T54" fmla="*/ 60 w 783"/>
                  <a:gd name="T55" fmla="*/ 13 h 70"/>
                  <a:gd name="T56" fmla="*/ 51 w 783"/>
                  <a:gd name="T57" fmla="*/ 13 h 70"/>
                  <a:gd name="T58" fmla="*/ 43 w 783"/>
                  <a:gd name="T59" fmla="*/ 12 h 70"/>
                  <a:gd name="T60" fmla="*/ 34 w 783"/>
                  <a:gd name="T61" fmla="*/ 12 h 70"/>
                  <a:gd name="T62" fmla="*/ 26 w 783"/>
                  <a:gd name="T63" fmla="*/ 12 h 70"/>
                  <a:gd name="T64" fmla="*/ 16 w 783"/>
                  <a:gd name="T65" fmla="*/ 12 h 70"/>
                  <a:gd name="T66" fmla="*/ 9 w 783"/>
                  <a:gd name="T67" fmla="*/ 12 h 70"/>
                  <a:gd name="T68" fmla="*/ 0 w 783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3"/>
                  <a:gd name="T106" fmla="*/ 0 h 70"/>
                  <a:gd name="T107" fmla="*/ 783 w 783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3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7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1" y="4"/>
                    </a:lnTo>
                    <a:lnTo>
                      <a:pt x="358" y="6"/>
                    </a:lnTo>
                    <a:lnTo>
                      <a:pt x="417" y="7"/>
                    </a:lnTo>
                    <a:lnTo>
                      <a:pt x="478" y="8"/>
                    </a:lnTo>
                    <a:lnTo>
                      <a:pt x="539" y="10"/>
                    </a:lnTo>
                    <a:lnTo>
                      <a:pt x="596" y="13"/>
                    </a:lnTo>
                    <a:lnTo>
                      <a:pt x="651" y="16"/>
                    </a:lnTo>
                    <a:lnTo>
                      <a:pt x="701" y="18"/>
                    </a:lnTo>
                    <a:lnTo>
                      <a:pt x="746" y="21"/>
                    </a:lnTo>
                    <a:lnTo>
                      <a:pt x="783" y="24"/>
                    </a:lnTo>
                    <a:lnTo>
                      <a:pt x="746" y="70"/>
                    </a:lnTo>
                    <a:lnTo>
                      <a:pt x="699" y="67"/>
                    </a:lnTo>
                    <a:lnTo>
                      <a:pt x="653" y="65"/>
                    </a:lnTo>
                    <a:lnTo>
                      <a:pt x="605" y="63"/>
                    </a:lnTo>
                    <a:lnTo>
                      <a:pt x="558" y="61"/>
                    </a:lnTo>
                    <a:lnTo>
                      <a:pt x="512" y="60"/>
                    </a:lnTo>
                    <a:lnTo>
                      <a:pt x="466" y="58"/>
                    </a:lnTo>
                    <a:lnTo>
                      <a:pt x="419" y="57"/>
                    </a:lnTo>
                    <a:lnTo>
                      <a:pt x="373" y="57"/>
                    </a:lnTo>
                    <a:lnTo>
                      <a:pt x="326" y="55"/>
                    </a:lnTo>
                    <a:lnTo>
                      <a:pt x="280" y="55"/>
                    </a:lnTo>
                    <a:lnTo>
                      <a:pt x="233" y="54"/>
                    </a:lnTo>
                    <a:lnTo>
                      <a:pt x="187" y="53"/>
                    </a:lnTo>
                    <a:lnTo>
                      <a:pt x="141" y="53"/>
                    </a:lnTo>
                    <a:lnTo>
                      <a:pt x="92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38" name="Freeform 44"/>
              <p:cNvSpPr/>
              <p:nvPr/>
            </p:nvSpPr>
            <p:spPr>
              <a:xfrm>
                <a:off x="3168" y="2540"/>
                <a:ext cx="442" cy="26"/>
              </a:xfrm>
              <a:custGeom>
                <a:avLst/>
                <a:gdLst>
                  <a:gd name="T0" fmla="*/ 142 w 779"/>
                  <a:gd name="T1" fmla="*/ 4 h 43"/>
                  <a:gd name="T2" fmla="*/ 139 w 779"/>
                  <a:gd name="T3" fmla="*/ 10 h 43"/>
                  <a:gd name="T4" fmla="*/ 130 w 779"/>
                  <a:gd name="T5" fmla="*/ 9 h 43"/>
                  <a:gd name="T6" fmla="*/ 121 w 779"/>
                  <a:gd name="T7" fmla="*/ 8 h 43"/>
                  <a:gd name="T8" fmla="*/ 113 w 779"/>
                  <a:gd name="T9" fmla="*/ 8 h 43"/>
                  <a:gd name="T10" fmla="*/ 104 w 779"/>
                  <a:gd name="T11" fmla="*/ 8 h 43"/>
                  <a:gd name="T12" fmla="*/ 95 w 779"/>
                  <a:gd name="T13" fmla="*/ 7 h 43"/>
                  <a:gd name="T14" fmla="*/ 87 w 779"/>
                  <a:gd name="T15" fmla="*/ 7 h 43"/>
                  <a:gd name="T16" fmla="*/ 78 w 779"/>
                  <a:gd name="T17" fmla="*/ 7 h 43"/>
                  <a:gd name="T18" fmla="*/ 70 w 779"/>
                  <a:gd name="T19" fmla="*/ 7 h 43"/>
                  <a:gd name="T20" fmla="*/ 61 w 779"/>
                  <a:gd name="T21" fmla="*/ 6 h 43"/>
                  <a:gd name="T22" fmla="*/ 52 w 779"/>
                  <a:gd name="T23" fmla="*/ 6 h 43"/>
                  <a:gd name="T24" fmla="*/ 44 w 779"/>
                  <a:gd name="T25" fmla="*/ 6 h 43"/>
                  <a:gd name="T26" fmla="*/ 35 w 779"/>
                  <a:gd name="T27" fmla="*/ 6 h 43"/>
                  <a:gd name="T28" fmla="*/ 26 w 779"/>
                  <a:gd name="T29" fmla="*/ 5 h 43"/>
                  <a:gd name="T30" fmla="*/ 18 w 779"/>
                  <a:gd name="T31" fmla="*/ 5 h 43"/>
                  <a:gd name="T32" fmla="*/ 9 w 779"/>
                  <a:gd name="T33" fmla="*/ 5 h 43"/>
                  <a:gd name="T34" fmla="*/ 0 w 779"/>
                  <a:gd name="T35" fmla="*/ 5 h 43"/>
                  <a:gd name="T36" fmla="*/ 6 w 779"/>
                  <a:gd name="T37" fmla="*/ 0 h 43"/>
                  <a:gd name="T38" fmla="*/ 15 w 779"/>
                  <a:gd name="T39" fmla="*/ 1 h 43"/>
                  <a:gd name="T40" fmla="*/ 23 w 779"/>
                  <a:gd name="T41" fmla="*/ 1 h 43"/>
                  <a:gd name="T42" fmla="*/ 32 w 779"/>
                  <a:gd name="T43" fmla="*/ 1 h 43"/>
                  <a:gd name="T44" fmla="*/ 40 w 779"/>
                  <a:gd name="T45" fmla="*/ 1 h 43"/>
                  <a:gd name="T46" fmla="*/ 49 w 779"/>
                  <a:gd name="T47" fmla="*/ 1 h 43"/>
                  <a:gd name="T48" fmla="*/ 57 w 779"/>
                  <a:gd name="T49" fmla="*/ 1 h 43"/>
                  <a:gd name="T50" fmla="*/ 66 w 779"/>
                  <a:gd name="T51" fmla="*/ 1 h 43"/>
                  <a:gd name="T52" fmla="*/ 74 w 779"/>
                  <a:gd name="T53" fmla="*/ 1 h 43"/>
                  <a:gd name="T54" fmla="*/ 82 w 779"/>
                  <a:gd name="T55" fmla="*/ 1 h 43"/>
                  <a:gd name="T56" fmla="*/ 91 w 779"/>
                  <a:gd name="T57" fmla="*/ 2 h 43"/>
                  <a:gd name="T58" fmla="*/ 99 w 779"/>
                  <a:gd name="T59" fmla="*/ 2 h 43"/>
                  <a:gd name="T60" fmla="*/ 108 w 779"/>
                  <a:gd name="T61" fmla="*/ 2 h 43"/>
                  <a:gd name="T62" fmla="*/ 116 w 779"/>
                  <a:gd name="T63" fmla="*/ 3 h 43"/>
                  <a:gd name="T64" fmla="*/ 125 w 779"/>
                  <a:gd name="T65" fmla="*/ 3 h 43"/>
                  <a:gd name="T66" fmla="*/ 133 w 779"/>
                  <a:gd name="T67" fmla="*/ 4 h 43"/>
                  <a:gd name="T68" fmla="*/ 142 w 779"/>
                  <a:gd name="T69" fmla="*/ 4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9"/>
                  <a:gd name="T106" fmla="*/ 0 h 43"/>
                  <a:gd name="T107" fmla="*/ 779 w 779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9" h="43">
                    <a:moveTo>
                      <a:pt x="779" y="20"/>
                    </a:moveTo>
                    <a:lnTo>
                      <a:pt x="759" y="43"/>
                    </a:lnTo>
                    <a:lnTo>
                      <a:pt x="711" y="40"/>
                    </a:lnTo>
                    <a:lnTo>
                      <a:pt x="665" y="38"/>
                    </a:lnTo>
                    <a:lnTo>
                      <a:pt x="616" y="35"/>
                    </a:lnTo>
                    <a:lnTo>
                      <a:pt x="570" y="34"/>
                    </a:lnTo>
                    <a:lnTo>
                      <a:pt x="522" y="33"/>
                    </a:lnTo>
                    <a:lnTo>
                      <a:pt x="475" y="31"/>
                    </a:lnTo>
                    <a:lnTo>
                      <a:pt x="427" y="31"/>
                    </a:lnTo>
                    <a:lnTo>
                      <a:pt x="381" y="30"/>
                    </a:lnTo>
                    <a:lnTo>
                      <a:pt x="333" y="28"/>
                    </a:lnTo>
                    <a:lnTo>
                      <a:pt x="286" y="28"/>
                    </a:lnTo>
                    <a:lnTo>
                      <a:pt x="238" y="27"/>
                    </a:lnTo>
                    <a:lnTo>
                      <a:pt x="191" y="27"/>
                    </a:lnTo>
                    <a:lnTo>
                      <a:pt x="143" y="25"/>
                    </a:lnTo>
                    <a:lnTo>
                      <a:pt x="95" y="25"/>
                    </a:lnTo>
                    <a:lnTo>
                      <a:pt x="49" y="25"/>
                    </a:lnTo>
                    <a:lnTo>
                      <a:pt x="0" y="24"/>
                    </a:lnTo>
                    <a:lnTo>
                      <a:pt x="33" y="0"/>
                    </a:lnTo>
                    <a:lnTo>
                      <a:pt x="79" y="1"/>
                    </a:lnTo>
                    <a:lnTo>
                      <a:pt x="125" y="1"/>
                    </a:lnTo>
                    <a:lnTo>
                      <a:pt x="174" y="3"/>
                    </a:lnTo>
                    <a:lnTo>
                      <a:pt x="220" y="3"/>
                    </a:lnTo>
                    <a:lnTo>
                      <a:pt x="266" y="4"/>
                    </a:lnTo>
                    <a:lnTo>
                      <a:pt x="313" y="5"/>
                    </a:lnTo>
                    <a:lnTo>
                      <a:pt x="359" y="5"/>
                    </a:lnTo>
                    <a:lnTo>
                      <a:pt x="406" y="7"/>
                    </a:lnTo>
                    <a:lnTo>
                      <a:pt x="452" y="7"/>
                    </a:lnTo>
                    <a:lnTo>
                      <a:pt x="499" y="8"/>
                    </a:lnTo>
                    <a:lnTo>
                      <a:pt x="545" y="10"/>
                    </a:lnTo>
                    <a:lnTo>
                      <a:pt x="591" y="11"/>
                    </a:lnTo>
                    <a:lnTo>
                      <a:pt x="638" y="13"/>
                    </a:lnTo>
                    <a:lnTo>
                      <a:pt x="686" y="15"/>
                    </a:lnTo>
                    <a:lnTo>
                      <a:pt x="732" y="17"/>
                    </a:lnTo>
                    <a:lnTo>
                      <a:pt x="779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39" name="Freeform 45"/>
              <p:cNvSpPr/>
              <p:nvPr/>
            </p:nvSpPr>
            <p:spPr>
              <a:xfrm>
                <a:off x="3203" y="2091"/>
                <a:ext cx="470" cy="38"/>
              </a:xfrm>
              <a:custGeom>
                <a:avLst/>
                <a:gdLst>
                  <a:gd name="T0" fmla="*/ 151 w 829"/>
                  <a:gd name="T1" fmla="*/ 6 h 63"/>
                  <a:gd name="T2" fmla="*/ 145 w 829"/>
                  <a:gd name="T3" fmla="*/ 14 h 63"/>
                  <a:gd name="T4" fmla="*/ 136 w 829"/>
                  <a:gd name="T5" fmla="*/ 13 h 63"/>
                  <a:gd name="T6" fmla="*/ 126 w 829"/>
                  <a:gd name="T7" fmla="*/ 13 h 63"/>
                  <a:gd name="T8" fmla="*/ 116 w 829"/>
                  <a:gd name="T9" fmla="*/ 13 h 63"/>
                  <a:gd name="T10" fmla="*/ 105 w 829"/>
                  <a:gd name="T11" fmla="*/ 13 h 63"/>
                  <a:gd name="T12" fmla="*/ 94 w 829"/>
                  <a:gd name="T13" fmla="*/ 12 h 63"/>
                  <a:gd name="T14" fmla="*/ 82 w 829"/>
                  <a:gd name="T15" fmla="*/ 11 h 63"/>
                  <a:gd name="T16" fmla="*/ 71 w 829"/>
                  <a:gd name="T17" fmla="*/ 11 h 63"/>
                  <a:gd name="T18" fmla="*/ 60 w 829"/>
                  <a:gd name="T19" fmla="*/ 11 h 63"/>
                  <a:gd name="T20" fmla="*/ 49 w 829"/>
                  <a:gd name="T21" fmla="*/ 11 h 63"/>
                  <a:gd name="T22" fmla="*/ 39 w 829"/>
                  <a:gd name="T23" fmla="*/ 10 h 63"/>
                  <a:gd name="T24" fmla="*/ 30 w 829"/>
                  <a:gd name="T25" fmla="*/ 10 h 63"/>
                  <a:gd name="T26" fmla="*/ 22 w 829"/>
                  <a:gd name="T27" fmla="*/ 10 h 63"/>
                  <a:gd name="T28" fmla="*/ 14 w 829"/>
                  <a:gd name="T29" fmla="*/ 10 h 63"/>
                  <a:gd name="T30" fmla="*/ 8 w 829"/>
                  <a:gd name="T31" fmla="*/ 9 h 63"/>
                  <a:gd name="T32" fmla="*/ 3 w 829"/>
                  <a:gd name="T33" fmla="*/ 8 h 63"/>
                  <a:gd name="T34" fmla="*/ 0 w 829"/>
                  <a:gd name="T35" fmla="*/ 8 h 63"/>
                  <a:gd name="T36" fmla="*/ 10 w 829"/>
                  <a:gd name="T37" fmla="*/ 0 h 63"/>
                  <a:gd name="T38" fmla="*/ 19 w 829"/>
                  <a:gd name="T39" fmla="*/ 1 h 63"/>
                  <a:gd name="T40" fmla="*/ 27 w 829"/>
                  <a:gd name="T41" fmla="*/ 1 h 63"/>
                  <a:gd name="T42" fmla="*/ 36 w 829"/>
                  <a:gd name="T43" fmla="*/ 1 h 63"/>
                  <a:gd name="T44" fmla="*/ 45 w 829"/>
                  <a:gd name="T45" fmla="*/ 1 h 63"/>
                  <a:gd name="T46" fmla="*/ 54 w 829"/>
                  <a:gd name="T47" fmla="*/ 1 h 63"/>
                  <a:gd name="T48" fmla="*/ 63 w 829"/>
                  <a:gd name="T49" fmla="*/ 1 h 63"/>
                  <a:gd name="T50" fmla="*/ 71 w 829"/>
                  <a:gd name="T51" fmla="*/ 1 h 63"/>
                  <a:gd name="T52" fmla="*/ 81 w 829"/>
                  <a:gd name="T53" fmla="*/ 2 h 63"/>
                  <a:gd name="T54" fmla="*/ 90 w 829"/>
                  <a:gd name="T55" fmla="*/ 2 h 63"/>
                  <a:gd name="T56" fmla="*/ 98 w 829"/>
                  <a:gd name="T57" fmla="*/ 2 h 63"/>
                  <a:gd name="T58" fmla="*/ 107 w 829"/>
                  <a:gd name="T59" fmla="*/ 3 h 63"/>
                  <a:gd name="T60" fmla="*/ 116 w 829"/>
                  <a:gd name="T61" fmla="*/ 4 h 63"/>
                  <a:gd name="T62" fmla="*/ 125 w 829"/>
                  <a:gd name="T63" fmla="*/ 4 h 63"/>
                  <a:gd name="T64" fmla="*/ 133 w 829"/>
                  <a:gd name="T65" fmla="*/ 4 h 63"/>
                  <a:gd name="T66" fmla="*/ 142 w 829"/>
                  <a:gd name="T67" fmla="*/ 5 h 63"/>
                  <a:gd name="T68" fmla="*/ 151 w 829"/>
                  <a:gd name="T69" fmla="*/ 6 h 6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29"/>
                  <a:gd name="T106" fmla="*/ 0 h 63"/>
                  <a:gd name="T107" fmla="*/ 829 w 829"/>
                  <a:gd name="T108" fmla="*/ 63 h 6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29" h="63">
                    <a:moveTo>
                      <a:pt x="829" y="26"/>
                    </a:moveTo>
                    <a:lnTo>
                      <a:pt x="796" y="63"/>
                    </a:lnTo>
                    <a:lnTo>
                      <a:pt x="746" y="62"/>
                    </a:lnTo>
                    <a:lnTo>
                      <a:pt x="693" y="60"/>
                    </a:lnTo>
                    <a:lnTo>
                      <a:pt x="636" y="59"/>
                    </a:lnTo>
                    <a:lnTo>
                      <a:pt x="577" y="57"/>
                    </a:lnTo>
                    <a:lnTo>
                      <a:pt x="514" y="54"/>
                    </a:lnTo>
                    <a:lnTo>
                      <a:pt x="452" y="53"/>
                    </a:lnTo>
                    <a:lnTo>
                      <a:pt x="391" y="52"/>
                    </a:lnTo>
                    <a:lnTo>
                      <a:pt x="330" y="50"/>
                    </a:lnTo>
                    <a:lnTo>
                      <a:pt x="272" y="49"/>
                    </a:lnTo>
                    <a:lnTo>
                      <a:pt x="216" y="47"/>
                    </a:lnTo>
                    <a:lnTo>
                      <a:pt x="164" y="46"/>
                    </a:lnTo>
                    <a:lnTo>
                      <a:pt x="118" y="44"/>
                    </a:lnTo>
                    <a:lnTo>
                      <a:pt x="77" y="43"/>
                    </a:lnTo>
                    <a:lnTo>
                      <a:pt x="43" y="42"/>
                    </a:lnTo>
                    <a:lnTo>
                      <a:pt x="18" y="40"/>
                    </a:lnTo>
                    <a:lnTo>
                      <a:pt x="0" y="40"/>
                    </a:lnTo>
                    <a:lnTo>
                      <a:pt x="54" y="0"/>
                    </a:lnTo>
                    <a:lnTo>
                      <a:pt x="102" y="2"/>
                    </a:lnTo>
                    <a:lnTo>
                      <a:pt x="150" y="2"/>
                    </a:lnTo>
                    <a:lnTo>
                      <a:pt x="200" y="3"/>
                    </a:lnTo>
                    <a:lnTo>
                      <a:pt x="248" y="4"/>
                    </a:lnTo>
                    <a:lnTo>
                      <a:pt x="297" y="4"/>
                    </a:lnTo>
                    <a:lnTo>
                      <a:pt x="345" y="6"/>
                    </a:lnTo>
                    <a:lnTo>
                      <a:pt x="393" y="7"/>
                    </a:lnTo>
                    <a:lnTo>
                      <a:pt x="441" y="9"/>
                    </a:lnTo>
                    <a:lnTo>
                      <a:pt x="491" y="10"/>
                    </a:lnTo>
                    <a:lnTo>
                      <a:pt x="539" y="12"/>
                    </a:lnTo>
                    <a:lnTo>
                      <a:pt x="588" y="14"/>
                    </a:lnTo>
                    <a:lnTo>
                      <a:pt x="636" y="16"/>
                    </a:lnTo>
                    <a:lnTo>
                      <a:pt x="684" y="19"/>
                    </a:lnTo>
                    <a:lnTo>
                      <a:pt x="732" y="20"/>
                    </a:lnTo>
                    <a:lnTo>
                      <a:pt x="780" y="23"/>
                    </a:lnTo>
                    <a:lnTo>
                      <a:pt x="829" y="26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40" name="Freeform 46"/>
              <p:cNvSpPr/>
              <p:nvPr/>
            </p:nvSpPr>
            <p:spPr>
              <a:xfrm>
                <a:off x="3285" y="2019"/>
                <a:ext cx="443" cy="43"/>
              </a:xfrm>
              <a:custGeom>
                <a:avLst/>
                <a:gdLst>
                  <a:gd name="T0" fmla="*/ 0 w 782"/>
                  <a:gd name="T1" fmla="*/ 12 h 70"/>
                  <a:gd name="T2" fmla="*/ 12 w 782"/>
                  <a:gd name="T3" fmla="*/ 0 h 70"/>
                  <a:gd name="T4" fmla="*/ 13 w 782"/>
                  <a:gd name="T5" fmla="*/ 0 h 70"/>
                  <a:gd name="T6" fmla="*/ 16 w 782"/>
                  <a:gd name="T7" fmla="*/ 0 h 70"/>
                  <a:gd name="T8" fmla="*/ 22 w 782"/>
                  <a:gd name="T9" fmla="*/ 0 h 70"/>
                  <a:gd name="T10" fmla="*/ 28 w 782"/>
                  <a:gd name="T11" fmla="*/ 1 h 70"/>
                  <a:gd name="T12" fmla="*/ 36 w 782"/>
                  <a:gd name="T13" fmla="*/ 1 h 70"/>
                  <a:gd name="T14" fmla="*/ 45 w 782"/>
                  <a:gd name="T15" fmla="*/ 1 h 70"/>
                  <a:gd name="T16" fmla="*/ 54 w 782"/>
                  <a:gd name="T17" fmla="*/ 1 h 70"/>
                  <a:gd name="T18" fmla="*/ 65 w 782"/>
                  <a:gd name="T19" fmla="*/ 1 h 70"/>
                  <a:gd name="T20" fmla="*/ 76 w 782"/>
                  <a:gd name="T21" fmla="*/ 1 h 70"/>
                  <a:gd name="T22" fmla="*/ 87 w 782"/>
                  <a:gd name="T23" fmla="*/ 2 h 70"/>
                  <a:gd name="T24" fmla="*/ 97 w 782"/>
                  <a:gd name="T25" fmla="*/ 2 h 70"/>
                  <a:gd name="T26" fmla="*/ 108 w 782"/>
                  <a:gd name="T27" fmla="*/ 3 h 70"/>
                  <a:gd name="T28" fmla="*/ 118 w 782"/>
                  <a:gd name="T29" fmla="*/ 4 h 70"/>
                  <a:gd name="T30" fmla="*/ 127 w 782"/>
                  <a:gd name="T31" fmla="*/ 4 h 70"/>
                  <a:gd name="T32" fmla="*/ 135 w 782"/>
                  <a:gd name="T33" fmla="*/ 5 h 70"/>
                  <a:gd name="T34" fmla="*/ 142 w 782"/>
                  <a:gd name="T35" fmla="*/ 6 h 70"/>
                  <a:gd name="T36" fmla="*/ 135 w 782"/>
                  <a:gd name="T37" fmla="*/ 16 h 70"/>
                  <a:gd name="T38" fmla="*/ 127 w 782"/>
                  <a:gd name="T39" fmla="*/ 15 h 70"/>
                  <a:gd name="T40" fmla="*/ 118 w 782"/>
                  <a:gd name="T41" fmla="*/ 15 h 70"/>
                  <a:gd name="T42" fmla="*/ 110 w 782"/>
                  <a:gd name="T43" fmla="*/ 15 h 70"/>
                  <a:gd name="T44" fmla="*/ 102 w 782"/>
                  <a:gd name="T45" fmla="*/ 14 h 70"/>
                  <a:gd name="T46" fmla="*/ 93 w 782"/>
                  <a:gd name="T47" fmla="*/ 14 h 70"/>
                  <a:gd name="T48" fmla="*/ 84 w 782"/>
                  <a:gd name="T49" fmla="*/ 14 h 70"/>
                  <a:gd name="T50" fmla="*/ 76 w 782"/>
                  <a:gd name="T51" fmla="*/ 14 h 70"/>
                  <a:gd name="T52" fmla="*/ 67 w 782"/>
                  <a:gd name="T53" fmla="*/ 14 h 70"/>
                  <a:gd name="T54" fmla="*/ 59 w 782"/>
                  <a:gd name="T55" fmla="*/ 13 h 70"/>
                  <a:gd name="T56" fmla="*/ 50 w 782"/>
                  <a:gd name="T57" fmla="*/ 13 h 70"/>
                  <a:gd name="T58" fmla="*/ 42 w 782"/>
                  <a:gd name="T59" fmla="*/ 12 h 70"/>
                  <a:gd name="T60" fmla="*/ 33 w 782"/>
                  <a:gd name="T61" fmla="*/ 12 h 70"/>
                  <a:gd name="T62" fmla="*/ 25 w 782"/>
                  <a:gd name="T63" fmla="*/ 12 h 70"/>
                  <a:gd name="T64" fmla="*/ 17 w 782"/>
                  <a:gd name="T65" fmla="*/ 12 h 70"/>
                  <a:gd name="T66" fmla="*/ 8 w 782"/>
                  <a:gd name="T67" fmla="*/ 12 h 70"/>
                  <a:gd name="T68" fmla="*/ 0 w 782"/>
                  <a:gd name="T69" fmla="*/ 12 h 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70"/>
                  <a:gd name="T107" fmla="*/ 782 w 782"/>
                  <a:gd name="T108" fmla="*/ 70 h 70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70">
                    <a:moveTo>
                      <a:pt x="0" y="50"/>
                    </a:moveTo>
                    <a:lnTo>
                      <a:pt x="66" y="0"/>
                    </a:lnTo>
                    <a:lnTo>
                      <a:pt x="71" y="0"/>
                    </a:lnTo>
                    <a:lnTo>
                      <a:pt x="89" y="0"/>
                    </a:lnTo>
                    <a:lnTo>
                      <a:pt x="118" y="0"/>
                    </a:lnTo>
                    <a:lnTo>
                      <a:pt x="153" y="1"/>
                    </a:lnTo>
                    <a:lnTo>
                      <a:pt x="196" y="1"/>
                    </a:lnTo>
                    <a:lnTo>
                      <a:pt x="246" y="3"/>
                    </a:lnTo>
                    <a:lnTo>
                      <a:pt x="300" y="4"/>
                    </a:lnTo>
                    <a:lnTo>
                      <a:pt x="357" y="6"/>
                    </a:lnTo>
                    <a:lnTo>
                      <a:pt x="418" y="7"/>
                    </a:lnTo>
                    <a:lnTo>
                      <a:pt x="478" y="8"/>
                    </a:lnTo>
                    <a:lnTo>
                      <a:pt x="537" y="10"/>
                    </a:lnTo>
                    <a:lnTo>
                      <a:pt x="596" y="13"/>
                    </a:lnTo>
                    <a:lnTo>
                      <a:pt x="650" y="16"/>
                    </a:lnTo>
                    <a:lnTo>
                      <a:pt x="700" y="18"/>
                    </a:lnTo>
                    <a:lnTo>
                      <a:pt x="744" y="21"/>
                    </a:lnTo>
                    <a:lnTo>
                      <a:pt x="782" y="24"/>
                    </a:lnTo>
                    <a:lnTo>
                      <a:pt x="744" y="70"/>
                    </a:lnTo>
                    <a:lnTo>
                      <a:pt x="698" y="67"/>
                    </a:lnTo>
                    <a:lnTo>
                      <a:pt x="651" y="65"/>
                    </a:lnTo>
                    <a:lnTo>
                      <a:pt x="605" y="63"/>
                    </a:lnTo>
                    <a:lnTo>
                      <a:pt x="559" y="61"/>
                    </a:lnTo>
                    <a:lnTo>
                      <a:pt x="510" y="60"/>
                    </a:lnTo>
                    <a:lnTo>
                      <a:pt x="464" y="58"/>
                    </a:lnTo>
                    <a:lnTo>
                      <a:pt x="418" y="57"/>
                    </a:lnTo>
                    <a:lnTo>
                      <a:pt x="371" y="57"/>
                    </a:lnTo>
                    <a:lnTo>
                      <a:pt x="325" y="55"/>
                    </a:lnTo>
                    <a:lnTo>
                      <a:pt x="278" y="55"/>
                    </a:lnTo>
                    <a:lnTo>
                      <a:pt x="232" y="54"/>
                    </a:lnTo>
                    <a:lnTo>
                      <a:pt x="185" y="53"/>
                    </a:lnTo>
                    <a:lnTo>
                      <a:pt x="139" y="53"/>
                    </a:lnTo>
                    <a:lnTo>
                      <a:pt x="93" y="51"/>
                    </a:lnTo>
                    <a:lnTo>
                      <a:pt x="46" y="51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ffbf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41" name="Freeform 47"/>
              <p:cNvSpPr/>
              <p:nvPr/>
            </p:nvSpPr>
            <p:spPr>
              <a:xfrm>
                <a:off x="3198" y="2115"/>
                <a:ext cx="462" cy="456"/>
              </a:xfrm>
              <a:custGeom>
                <a:avLst/>
                <a:gdLst>
                  <a:gd name="T0" fmla="*/ 0 w 816"/>
                  <a:gd name="T1" fmla="*/ 2 h 747"/>
                  <a:gd name="T2" fmla="*/ 0 w 816"/>
                  <a:gd name="T3" fmla="*/ 2 h 747"/>
                  <a:gd name="T4" fmla="*/ 0 w 816"/>
                  <a:gd name="T5" fmla="*/ 2 h 747"/>
                  <a:gd name="T6" fmla="*/ 0 w 816"/>
                  <a:gd name="T7" fmla="*/ 2 h 747"/>
                  <a:gd name="T8" fmla="*/ 0 w 816"/>
                  <a:gd name="T9" fmla="*/ 1 h 747"/>
                  <a:gd name="T10" fmla="*/ 2 w 816"/>
                  <a:gd name="T11" fmla="*/ 0 h 747"/>
                  <a:gd name="T12" fmla="*/ 5 w 816"/>
                  <a:gd name="T13" fmla="*/ 0 h 747"/>
                  <a:gd name="T14" fmla="*/ 9 w 816"/>
                  <a:gd name="T15" fmla="*/ 1 h 747"/>
                  <a:gd name="T16" fmla="*/ 16 w 816"/>
                  <a:gd name="T17" fmla="*/ 1 h 747"/>
                  <a:gd name="T18" fmla="*/ 23 w 816"/>
                  <a:gd name="T19" fmla="*/ 1 h 747"/>
                  <a:gd name="T20" fmla="*/ 31 w 816"/>
                  <a:gd name="T21" fmla="*/ 1 h 747"/>
                  <a:gd name="T22" fmla="*/ 41 w 816"/>
                  <a:gd name="T23" fmla="*/ 1 h 747"/>
                  <a:gd name="T24" fmla="*/ 51 w 816"/>
                  <a:gd name="T25" fmla="*/ 2 h 747"/>
                  <a:gd name="T26" fmla="*/ 62 w 816"/>
                  <a:gd name="T27" fmla="*/ 2 h 747"/>
                  <a:gd name="T28" fmla="*/ 72 w 816"/>
                  <a:gd name="T29" fmla="*/ 2 h 747"/>
                  <a:gd name="T30" fmla="*/ 84 w 816"/>
                  <a:gd name="T31" fmla="*/ 3 h 747"/>
                  <a:gd name="T32" fmla="*/ 95 w 816"/>
                  <a:gd name="T33" fmla="*/ 3 h 747"/>
                  <a:gd name="T34" fmla="*/ 106 w 816"/>
                  <a:gd name="T35" fmla="*/ 4 h 747"/>
                  <a:gd name="T36" fmla="*/ 117 w 816"/>
                  <a:gd name="T37" fmla="*/ 4 h 747"/>
                  <a:gd name="T38" fmla="*/ 127 w 816"/>
                  <a:gd name="T39" fmla="*/ 4 h 747"/>
                  <a:gd name="T40" fmla="*/ 137 w 816"/>
                  <a:gd name="T41" fmla="*/ 5 h 747"/>
                  <a:gd name="T42" fmla="*/ 146 w 816"/>
                  <a:gd name="T43" fmla="*/ 5 h 747"/>
                  <a:gd name="T44" fmla="*/ 147 w 816"/>
                  <a:gd name="T45" fmla="*/ 5 h 747"/>
                  <a:gd name="T46" fmla="*/ 147 w 816"/>
                  <a:gd name="T47" fmla="*/ 5 h 747"/>
                  <a:gd name="T48" fmla="*/ 148 w 816"/>
                  <a:gd name="T49" fmla="*/ 5 h 747"/>
                  <a:gd name="T50" fmla="*/ 148 w 816"/>
                  <a:gd name="T51" fmla="*/ 5 h 747"/>
                  <a:gd name="T52" fmla="*/ 148 w 816"/>
                  <a:gd name="T53" fmla="*/ 6 h 747"/>
                  <a:gd name="T54" fmla="*/ 148 w 816"/>
                  <a:gd name="T55" fmla="*/ 7 h 747"/>
                  <a:gd name="T56" fmla="*/ 148 w 816"/>
                  <a:gd name="T57" fmla="*/ 8 h 747"/>
                  <a:gd name="T58" fmla="*/ 148 w 816"/>
                  <a:gd name="T59" fmla="*/ 9 h 747"/>
                  <a:gd name="T60" fmla="*/ 147 w 816"/>
                  <a:gd name="T61" fmla="*/ 44 h 747"/>
                  <a:gd name="T62" fmla="*/ 146 w 816"/>
                  <a:gd name="T63" fmla="*/ 91 h 747"/>
                  <a:gd name="T64" fmla="*/ 144 w 816"/>
                  <a:gd name="T65" fmla="*/ 137 h 747"/>
                  <a:gd name="T66" fmla="*/ 143 w 816"/>
                  <a:gd name="T67" fmla="*/ 170 h 747"/>
                  <a:gd name="T68" fmla="*/ 134 w 816"/>
                  <a:gd name="T69" fmla="*/ 170 h 747"/>
                  <a:gd name="T70" fmla="*/ 125 w 816"/>
                  <a:gd name="T71" fmla="*/ 169 h 747"/>
                  <a:gd name="T72" fmla="*/ 116 w 816"/>
                  <a:gd name="T73" fmla="*/ 169 h 747"/>
                  <a:gd name="T74" fmla="*/ 107 w 816"/>
                  <a:gd name="T75" fmla="*/ 168 h 747"/>
                  <a:gd name="T76" fmla="*/ 98 w 816"/>
                  <a:gd name="T77" fmla="*/ 168 h 747"/>
                  <a:gd name="T78" fmla="*/ 90 w 816"/>
                  <a:gd name="T79" fmla="*/ 168 h 747"/>
                  <a:gd name="T80" fmla="*/ 82 w 816"/>
                  <a:gd name="T81" fmla="*/ 168 h 747"/>
                  <a:gd name="T82" fmla="*/ 74 w 816"/>
                  <a:gd name="T83" fmla="*/ 167 h 747"/>
                  <a:gd name="T84" fmla="*/ 65 w 816"/>
                  <a:gd name="T85" fmla="*/ 167 h 747"/>
                  <a:gd name="T86" fmla="*/ 57 w 816"/>
                  <a:gd name="T87" fmla="*/ 167 h 747"/>
                  <a:gd name="T88" fmla="*/ 48 w 816"/>
                  <a:gd name="T89" fmla="*/ 166 h 747"/>
                  <a:gd name="T90" fmla="*/ 40 w 816"/>
                  <a:gd name="T91" fmla="*/ 166 h 747"/>
                  <a:gd name="T92" fmla="*/ 31 w 816"/>
                  <a:gd name="T93" fmla="*/ 166 h 747"/>
                  <a:gd name="T94" fmla="*/ 22 w 816"/>
                  <a:gd name="T95" fmla="*/ 165 h 747"/>
                  <a:gd name="T96" fmla="*/ 13 w 816"/>
                  <a:gd name="T97" fmla="*/ 165 h 747"/>
                  <a:gd name="T98" fmla="*/ 3 w 816"/>
                  <a:gd name="T99" fmla="*/ 165 h 747"/>
                  <a:gd name="T100" fmla="*/ 3 w 816"/>
                  <a:gd name="T101" fmla="*/ 124 h 747"/>
                  <a:gd name="T102" fmla="*/ 2 w 816"/>
                  <a:gd name="T103" fmla="*/ 75 h 747"/>
                  <a:gd name="T104" fmla="*/ 1 w 816"/>
                  <a:gd name="T105" fmla="*/ 30 h 747"/>
                  <a:gd name="T106" fmla="*/ 0 w 816"/>
                  <a:gd name="T107" fmla="*/ 2 h 747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16"/>
                  <a:gd name="T163" fmla="*/ 0 h 747"/>
                  <a:gd name="T164" fmla="*/ 816 w 816"/>
                  <a:gd name="T165" fmla="*/ 747 h 747"/>
                </a:gdLst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16" h="747">
                    <a:moveTo>
                      <a:pt x="0" y="10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2" y="2"/>
                    </a:lnTo>
                    <a:lnTo>
                      <a:pt x="86" y="3"/>
                    </a:lnTo>
                    <a:lnTo>
                      <a:pt x="127" y="4"/>
                    </a:lnTo>
                    <a:lnTo>
                      <a:pt x="173" y="6"/>
                    </a:lnTo>
                    <a:lnTo>
                      <a:pt x="225" y="7"/>
                    </a:lnTo>
                    <a:lnTo>
                      <a:pt x="281" y="9"/>
                    </a:lnTo>
                    <a:lnTo>
                      <a:pt x="339" y="10"/>
                    </a:lnTo>
                    <a:lnTo>
                      <a:pt x="400" y="12"/>
                    </a:lnTo>
                    <a:lnTo>
                      <a:pt x="461" y="13"/>
                    </a:lnTo>
                    <a:lnTo>
                      <a:pt x="523" y="14"/>
                    </a:lnTo>
                    <a:lnTo>
                      <a:pt x="586" y="17"/>
                    </a:lnTo>
                    <a:lnTo>
                      <a:pt x="645" y="19"/>
                    </a:lnTo>
                    <a:lnTo>
                      <a:pt x="702" y="20"/>
                    </a:lnTo>
                    <a:lnTo>
                      <a:pt x="755" y="22"/>
                    </a:lnTo>
                    <a:lnTo>
                      <a:pt x="805" y="23"/>
                    </a:lnTo>
                    <a:lnTo>
                      <a:pt x="809" y="23"/>
                    </a:lnTo>
                    <a:lnTo>
                      <a:pt x="811" y="23"/>
                    </a:lnTo>
                    <a:lnTo>
                      <a:pt x="814" y="23"/>
                    </a:lnTo>
                    <a:lnTo>
                      <a:pt x="816" y="24"/>
                    </a:lnTo>
                    <a:lnTo>
                      <a:pt x="816" y="27"/>
                    </a:lnTo>
                    <a:lnTo>
                      <a:pt x="816" y="31"/>
                    </a:lnTo>
                    <a:lnTo>
                      <a:pt x="816" y="36"/>
                    </a:lnTo>
                    <a:lnTo>
                      <a:pt x="816" y="40"/>
                    </a:lnTo>
                    <a:lnTo>
                      <a:pt x="813" y="193"/>
                    </a:lnTo>
                    <a:lnTo>
                      <a:pt x="804" y="399"/>
                    </a:lnTo>
                    <a:lnTo>
                      <a:pt x="795" y="605"/>
                    </a:lnTo>
                    <a:lnTo>
                      <a:pt x="788" y="747"/>
                    </a:lnTo>
                    <a:lnTo>
                      <a:pt x="736" y="746"/>
                    </a:lnTo>
                    <a:lnTo>
                      <a:pt x="686" y="744"/>
                    </a:lnTo>
                    <a:lnTo>
                      <a:pt x="636" y="743"/>
                    </a:lnTo>
                    <a:lnTo>
                      <a:pt x="588" y="741"/>
                    </a:lnTo>
                    <a:lnTo>
                      <a:pt x="541" y="740"/>
                    </a:lnTo>
                    <a:lnTo>
                      <a:pt x="495" y="739"/>
                    </a:lnTo>
                    <a:lnTo>
                      <a:pt x="448" y="737"/>
                    </a:lnTo>
                    <a:lnTo>
                      <a:pt x="404" y="736"/>
                    </a:lnTo>
                    <a:lnTo>
                      <a:pt x="357" y="734"/>
                    </a:lnTo>
                    <a:lnTo>
                      <a:pt x="311" y="733"/>
                    </a:lnTo>
                    <a:lnTo>
                      <a:pt x="264" y="731"/>
                    </a:lnTo>
                    <a:lnTo>
                      <a:pt x="218" y="730"/>
                    </a:lnTo>
                    <a:lnTo>
                      <a:pt x="170" y="729"/>
                    </a:lnTo>
                    <a:lnTo>
                      <a:pt x="120" y="727"/>
                    </a:lnTo>
                    <a:lnTo>
                      <a:pt x="70" y="726"/>
                    </a:lnTo>
                    <a:lnTo>
                      <a:pt x="18" y="724"/>
                    </a:lnTo>
                    <a:lnTo>
                      <a:pt x="18" y="546"/>
                    </a:lnTo>
                    <a:lnTo>
                      <a:pt x="9" y="329"/>
                    </a:lnTo>
                    <a:lnTo>
                      <a:pt x="2" y="131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42" name="Freeform 48"/>
              <p:cNvSpPr/>
              <p:nvPr/>
            </p:nvSpPr>
            <p:spPr>
              <a:xfrm>
                <a:off x="3729" y="2092"/>
                <a:ext cx="1" cy="3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1 h 5"/>
                  <a:gd name="T4" fmla="*/ 1 w 1"/>
                  <a:gd name="T5" fmla="*/ 1 h 5"/>
                  <a:gd name="T6" fmla="*/ 1 w 1"/>
                  <a:gd name="T7" fmla="*/ 1 h 5"/>
                  <a:gd name="T8" fmla="*/ 0 w 1"/>
                  <a:gd name="T9" fmla="*/ 1 h 5"/>
                  <a:gd name="T10" fmla="*/ 0 w 1"/>
                  <a:gd name="T11" fmla="*/ 1 h 5"/>
                  <a:gd name="T12" fmla="*/ 0 w 1"/>
                  <a:gd name="T13" fmla="*/ 1 h 5"/>
                  <a:gd name="T14" fmla="*/ 0 w 1"/>
                  <a:gd name="T15" fmla="*/ 1 h 5"/>
                  <a:gd name="T16" fmla="*/ 0 w 1"/>
                  <a:gd name="T17" fmla="*/ 0 h 5"/>
                  <a:gd name="T18" fmla="*/ 1 w 1"/>
                  <a:gd name="T19" fmla="*/ 0 h 5"/>
                  <a:gd name="T20" fmla="*/ 1 w 1"/>
                  <a:gd name="T21" fmla="*/ 0 h 5"/>
                  <a:gd name="T22" fmla="*/ 1 w 1"/>
                  <a:gd name="T23" fmla="*/ 0 h 5"/>
                  <a:gd name="T24" fmla="*/ 1 w 1"/>
                  <a:gd name="T25" fmla="*/ 0 h 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"/>
                  <a:gd name="T40" fmla="*/ 0 h 5"/>
                  <a:gd name="T41" fmla="*/ 1 w 1"/>
                  <a:gd name="T42" fmla="*/ 5 h 5"/>
                </a:gdLst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" h="5">
                    <a:moveTo>
                      <a:pt x="1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43" name="Freeform 49"/>
              <p:cNvSpPr/>
              <p:nvPr/>
            </p:nvSpPr>
            <p:spPr>
              <a:xfrm>
                <a:off x="3267" y="2049"/>
                <a:ext cx="440" cy="27"/>
              </a:xfrm>
              <a:custGeom>
                <a:avLst/>
                <a:gdLst>
                  <a:gd name="T0" fmla="*/ 141 w 776"/>
                  <a:gd name="T1" fmla="*/ 5 h 43"/>
                  <a:gd name="T2" fmla="*/ 138 w 776"/>
                  <a:gd name="T3" fmla="*/ 11 h 43"/>
                  <a:gd name="T4" fmla="*/ 129 w 776"/>
                  <a:gd name="T5" fmla="*/ 10 h 43"/>
                  <a:gd name="T6" fmla="*/ 121 w 776"/>
                  <a:gd name="T7" fmla="*/ 9 h 43"/>
                  <a:gd name="T8" fmla="*/ 112 w 776"/>
                  <a:gd name="T9" fmla="*/ 9 h 43"/>
                  <a:gd name="T10" fmla="*/ 103 w 776"/>
                  <a:gd name="T11" fmla="*/ 8 h 43"/>
                  <a:gd name="T12" fmla="*/ 95 w 776"/>
                  <a:gd name="T13" fmla="*/ 8 h 43"/>
                  <a:gd name="T14" fmla="*/ 86 w 776"/>
                  <a:gd name="T15" fmla="*/ 8 h 43"/>
                  <a:gd name="T16" fmla="*/ 78 w 776"/>
                  <a:gd name="T17" fmla="*/ 8 h 43"/>
                  <a:gd name="T18" fmla="*/ 69 w 776"/>
                  <a:gd name="T19" fmla="*/ 8 h 43"/>
                  <a:gd name="T20" fmla="*/ 60 w 776"/>
                  <a:gd name="T21" fmla="*/ 7 h 43"/>
                  <a:gd name="T22" fmla="*/ 52 w 776"/>
                  <a:gd name="T23" fmla="*/ 7 h 43"/>
                  <a:gd name="T24" fmla="*/ 43 w 776"/>
                  <a:gd name="T25" fmla="*/ 7 h 43"/>
                  <a:gd name="T26" fmla="*/ 35 w 776"/>
                  <a:gd name="T27" fmla="*/ 7 h 43"/>
                  <a:gd name="T28" fmla="*/ 26 w 776"/>
                  <a:gd name="T29" fmla="*/ 6 h 43"/>
                  <a:gd name="T30" fmla="*/ 17 w 776"/>
                  <a:gd name="T31" fmla="*/ 6 h 43"/>
                  <a:gd name="T32" fmla="*/ 9 w 776"/>
                  <a:gd name="T33" fmla="*/ 6 h 43"/>
                  <a:gd name="T34" fmla="*/ 0 w 776"/>
                  <a:gd name="T35" fmla="*/ 6 h 43"/>
                  <a:gd name="T36" fmla="*/ 6 w 776"/>
                  <a:gd name="T37" fmla="*/ 0 h 43"/>
                  <a:gd name="T38" fmla="*/ 14 w 776"/>
                  <a:gd name="T39" fmla="*/ 1 h 43"/>
                  <a:gd name="T40" fmla="*/ 23 w 776"/>
                  <a:gd name="T41" fmla="*/ 1 h 43"/>
                  <a:gd name="T42" fmla="*/ 31 w 776"/>
                  <a:gd name="T43" fmla="*/ 1 h 43"/>
                  <a:gd name="T44" fmla="*/ 40 w 776"/>
                  <a:gd name="T45" fmla="*/ 1 h 43"/>
                  <a:gd name="T46" fmla="*/ 48 w 776"/>
                  <a:gd name="T47" fmla="*/ 1 h 43"/>
                  <a:gd name="T48" fmla="*/ 57 w 776"/>
                  <a:gd name="T49" fmla="*/ 1 h 43"/>
                  <a:gd name="T50" fmla="*/ 65 w 776"/>
                  <a:gd name="T51" fmla="*/ 1 h 43"/>
                  <a:gd name="T52" fmla="*/ 74 w 776"/>
                  <a:gd name="T53" fmla="*/ 2 h 43"/>
                  <a:gd name="T54" fmla="*/ 82 w 776"/>
                  <a:gd name="T55" fmla="*/ 2 h 43"/>
                  <a:gd name="T56" fmla="*/ 90 w 776"/>
                  <a:gd name="T57" fmla="*/ 2 h 43"/>
                  <a:gd name="T58" fmla="*/ 99 w 776"/>
                  <a:gd name="T59" fmla="*/ 3 h 43"/>
                  <a:gd name="T60" fmla="*/ 108 w 776"/>
                  <a:gd name="T61" fmla="*/ 3 h 43"/>
                  <a:gd name="T62" fmla="*/ 116 w 776"/>
                  <a:gd name="T63" fmla="*/ 3 h 43"/>
                  <a:gd name="T64" fmla="*/ 124 w 776"/>
                  <a:gd name="T65" fmla="*/ 4 h 43"/>
                  <a:gd name="T66" fmla="*/ 133 w 776"/>
                  <a:gd name="T67" fmla="*/ 4 h 43"/>
                  <a:gd name="T68" fmla="*/ 141 w 776"/>
                  <a:gd name="T69" fmla="*/ 5 h 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76"/>
                  <a:gd name="T106" fmla="*/ 0 h 43"/>
                  <a:gd name="T107" fmla="*/ 776 w 776"/>
                  <a:gd name="T108" fmla="*/ 43 h 43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76" h="43">
                    <a:moveTo>
                      <a:pt x="776" y="20"/>
                    </a:moveTo>
                    <a:lnTo>
                      <a:pt x="757" y="43"/>
                    </a:lnTo>
                    <a:lnTo>
                      <a:pt x="708" y="40"/>
                    </a:lnTo>
                    <a:lnTo>
                      <a:pt x="662" y="38"/>
                    </a:lnTo>
                    <a:lnTo>
                      <a:pt x="614" y="35"/>
                    </a:lnTo>
                    <a:lnTo>
                      <a:pt x="567" y="34"/>
                    </a:lnTo>
                    <a:lnTo>
                      <a:pt x="519" y="33"/>
                    </a:lnTo>
                    <a:lnTo>
                      <a:pt x="473" y="31"/>
                    </a:lnTo>
                    <a:lnTo>
                      <a:pt x="425" y="31"/>
                    </a:lnTo>
                    <a:lnTo>
                      <a:pt x="378" y="30"/>
                    </a:lnTo>
                    <a:lnTo>
                      <a:pt x="330" y="28"/>
                    </a:lnTo>
                    <a:lnTo>
                      <a:pt x="283" y="28"/>
                    </a:lnTo>
                    <a:lnTo>
                      <a:pt x="235" y="27"/>
                    </a:lnTo>
                    <a:lnTo>
                      <a:pt x="189" y="27"/>
                    </a:lnTo>
                    <a:lnTo>
                      <a:pt x="141" y="25"/>
                    </a:lnTo>
                    <a:lnTo>
                      <a:pt x="94" y="25"/>
                    </a:lnTo>
                    <a:lnTo>
                      <a:pt x="46" y="25"/>
                    </a:lnTo>
                    <a:lnTo>
                      <a:pt x="0" y="24"/>
                    </a:lnTo>
                    <a:lnTo>
                      <a:pt x="32" y="0"/>
                    </a:lnTo>
                    <a:lnTo>
                      <a:pt x="78" y="1"/>
                    </a:lnTo>
                    <a:lnTo>
                      <a:pt x="125" y="1"/>
                    </a:lnTo>
                    <a:lnTo>
                      <a:pt x="171" y="3"/>
                    </a:lnTo>
                    <a:lnTo>
                      <a:pt x="217" y="3"/>
                    </a:lnTo>
                    <a:lnTo>
                      <a:pt x="264" y="4"/>
                    </a:lnTo>
                    <a:lnTo>
                      <a:pt x="310" y="5"/>
                    </a:lnTo>
                    <a:lnTo>
                      <a:pt x="357" y="5"/>
                    </a:lnTo>
                    <a:lnTo>
                      <a:pt x="403" y="7"/>
                    </a:lnTo>
                    <a:lnTo>
                      <a:pt x="450" y="7"/>
                    </a:lnTo>
                    <a:lnTo>
                      <a:pt x="496" y="8"/>
                    </a:lnTo>
                    <a:lnTo>
                      <a:pt x="542" y="10"/>
                    </a:lnTo>
                    <a:lnTo>
                      <a:pt x="591" y="11"/>
                    </a:lnTo>
                    <a:lnTo>
                      <a:pt x="637" y="13"/>
                    </a:lnTo>
                    <a:lnTo>
                      <a:pt x="683" y="15"/>
                    </a:lnTo>
                    <a:lnTo>
                      <a:pt x="730" y="17"/>
                    </a:lnTo>
                    <a:lnTo>
                      <a:pt x="776" y="20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44" name="Freeform 50"/>
              <p:cNvSpPr/>
              <p:nvPr/>
            </p:nvSpPr>
            <p:spPr>
              <a:xfrm>
                <a:off x="3234" y="2076"/>
                <a:ext cx="452" cy="31"/>
              </a:xfrm>
              <a:custGeom>
                <a:avLst/>
                <a:gdLst>
                  <a:gd name="T0" fmla="*/ 145 w 798"/>
                  <a:gd name="T1" fmla="*/ 5 h 51"/>
                  <a:gd name="T2" fmla="*/ 141 w 798"/>
                  <a:gd name="T3" fmla="*/ 12 h 51"/>
                  <a:gd name="T4" fmla="*/ 132 w 798"/>
                  <a:gd name="T5" fmla="*/ 11 h 51"/>
                  <a:gd name="T6" fmla="*/ 123 w 798"/>
                  <a:gd name="T7" fmla="*/ 10 h 51"/>
                  <a:gd name="T8" fmla="*/ 114 w 798"/>
                  <a:gd name="T9" fmla="*/ 10 h 51"/>
                  <a:gd name="T10" fmla="*/ 106 w 798"/>
                  <a:gd name="T11" fmla="*/ 9 h 51"/>
                  <a:gd name="T12" fmla="*/ 97 w 798"/>
                  <a:gd name="T13" fmla="*/ 9 h 51"/>
                  <a:gd name="T14" fmla="*/ 88 w 798"/>
                  <a:gd name="T15" fmla="*/ 8 h 51"/>
                  <a:gd name="T16" fmla="*/ 79 w 798"/>
                  <a:gd name="T17" fmla="*/ 8 h 51"/>
                  <a:gd name="T18" fmla="*/ 70 w 798"/>
                  <a:gd name="T19" fmla="*/ 8 h 51"/>
                  <a:gd name="T20" fmla="*/ 62 w 798"/>
                  <a:gd name="T21" fmla="*/ 7 h 51"/>
                  <a:gd name="T22" fmla="*/ 53 w 798"/>
                  <a:gd name="T23" fmla="*/ 7 h 51"/>
                  <a:gd name="T24" fmla="*/ 44 w 798"/>
                  <a:gd name="T25" fmla="*/ 7 h 51"/>
                  <a:gd name="T26" fmla="*/ 35 w 798"/>
                  <a:gd name="T27" fmla="*/ 7 h 51"/>
                  <a:gd name="T28" fmla="*/ 27 w 798"/>
                  <a:gd name="T29" fmla="*/ 6 h 51"/>
                  <a:gd name="T30" fmla="*/ 18 w 798"/>
                  <a:gd name="T31" fmla="*/ 6 h 51"/>
                  <a:gd name="T32" fmla="*/ 8 w 798"/>
                  <a:gd name="T33" fmla="*/ 6 h 51"/>
                  <a:gd name="T34" fmla="*/ 0 w 798"/>
                  <a:gd name="T35" fmla="*/ 5 h 51"/>
                  <a:gd name="T36" fmla="*/ 6 w 798"/>
                  <a:gd name="T37" fmla="*/ 0 h 51"/>
                  <a:gd name="T38" fmla="*/ 12 w 798"/>
                  <a:gd name="T39" fmla="*/ 1 h 51"/>
                  <a:gd name="T40" fmla="*/ 20 w 798"/>
                  <a:gd name="T41" fmla="*/ 1 h 51"/>
                  <a:gd name="T42" fmla="*/ 28 w 798"/>
                  <a:gd name="T43" fmla="*/ 1 h 51"/>
                  <a:gd name="T44" fmla="*/ 36 w 798"/>
                  <a:gd name="T45" fmla="*/ 1 h 51"/>
                  <a:gd name="T46" fmla="*/ 45 w 798"/>
                  <a:gd name="T47" fmla="*/ 1 h 51"/>
                  <a:gd name="T48" fmla="*/ 54 w 798"/>
                  <a:gd name="T49" fmla="*/ 1 h 51"/>
                  <a:gd name="T50" fmla="*/ 63 w 798"/>
                  <a:gd name="T51" fmla="*/ 2 h 51"/>
                  <a:gd name="T52" fmla="*/ 72 w 798"/>
                  <a:gd name="T53" fmla="*/ 2 h 51"/>
                  <a:gd name="T54" fmla="*/ 82 w 798"/>
                  <a:gd name="T55" fmla="*/ 2 h 51"/>
                  <a:gd name="T56" fmla="*/ 91 w 798"/>
                  <a:gd name="T57" fmla="*/ 3 h 51"/>
                  <a:gd name="T58" fmla="*/ 101 w 798"/>
                  <a:gd name="T59" fmla="*/ 3 h 51"/>
                  <a:gd name="T60" fmla="*/ 110 w 798"/>
                  <a:gd name="T61" fmla="*/ 4 h 51"/>
                  <a:gd name="T62" fmla="*/ 120 w 798"/>
                  <a:gd name="T63" fmla="*/ 4 h 51"/>
                  <a:gd name="T64" fmla="*/ 129 w 798"/>
                  <a:gd name="T65" fmla="*/ 4 h 51"/>
                  <a:gd name="T66" fmla="*/ 137 w 798"/>
                  <a:gd name="T67" fmla="*/ 5 h 51"/>
                  <a:gd name="T68" fmla="*/ 145 w 798"/>
                  <a:gd name="T69" fmla="*/ 5 h 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8"/>
                  <a:gd name="T106" fmla="*/ 0 h 51"/>
                  <a:gd name="T107" fmla="*/ 798 w 798"/>
                  <a:gd name="T108" fmla="*/ 51 h 5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8" h="51">
                    <a:moveTo>
                      <a:pt x="798" y="22"/>
                    </a:moveTo>
                    <a:lnTo>
                      <a:pt x="775" y="51"/>
                    </a:lnTo>
                    <a:lnTo>
                      <a:pt x="726" y="48"/>
                    </a:lnTo>
                    <a:lnTo>
                      <a:pt x="678" y="45"/>
                    </a:lnTo>
                    <a:lnTo>
                      <a:pt x="630" y="44"/>
                    </a:lnTo>
                    <a:lnTo>
                      <a:pt x="582" y="41"/>
                    </a:lnTo>
                    <a:lnTo>
                      <a:pt x="534" y="39"/>
                    </a:lnTo>
                    <a:lnTo>
                      <a:pt x="485" y="37"/>
                    </a:lnTo>
                    <a:lnTo>
                      <a:pt x="437" y="35"/>
                    </a:lnTo>
                    <a:lnTo>
                      <a:pt x="387" y="34"/>
                    </a:lnTo>
                    <a:lnTo>
                      <a:pt x="339" y="32"/>
                    </a:lnTo>
                    <a:lnTo>
                      <a:pt x="291" y="31"/>
                    </a:lnTo>
                    <a:lnTo>
                      <a:pt x="243" y="29"/>
                    </a:lnTo>
                    <a:lnTo>
                      <a:pt x="194" y="29"/>
                    </a:lnTo>
                    <a:lnTo>
                      <a:pt x="146" y="28"/>
                    </a:lnTo>
                    <a:lnTo>
                      <a:pt x="96" y="27"/>
                    </a:lnTo>
                    <a:lnTo>
                      <a:pt x="48" y="27"/>
                    </a:lnTo>
                    <a:lnTo>
                      <a:pt x="0" y="25"/>
                    </a:lnTo>
                    <a:lnTo>
                      <a:pt x="34" y="0"/>
                    </a:lnTo>
                    <a:lnTo>
                      <a:pt x="69" y="1"/>
                    </a:lnTo>
                    <a:lnTo>
                      <a:pt x="110" y="1"/>
                    </a:lnTo>
                    <a:lnTo>
                      <a:pt x="153" y="2"/>
                    </a:lnTo>
                    <a:lnTo>
                      <a:pt x="198" y="4"/>
                    </a:lnTo>
                    <a:lnTo>
                      <a:pt x="246" y="5"/>
                    </a:lnTo>
                    <a:lnTo>
                      <a:pt x="296" y="7"/>
                    </a:lnTo>
                    <a:lnTo>
                      <a:pt x="346" y="8"/>
                    </a:lnTo>
                    <a:lnTo>
                      <a:pt x="398" y="10"/>
                    </a:lnTo>
                    <a:lnTo>
                      <a:pt x="451" y="11"/>
                    </a:lnTo>
                    <a:lnTo>
                      <a:pt x="503" y="14"/>
                    </a:lnTo>
                    <a:lnTo>
                      <a:pt x="555" y="15"/>
                    </a:lnTo>
                    <a:lnTo>
                      <a:pt x="607" y="17"/>
                    </a:lnTo>
                    <a:lnTo>
                      <a:pt x="657" y="18"/>
                    </a:lnTo>
                    <a:lnTo>
                      <a:pt x="707" y="20"/>
                    </a:lnTo>
                    <a:lnTo>
                      <a:pt x="753" y="21"/>
                    </a:lnTo>
                    <a:lnTo>
                      <a:pt x="798" y="22"/>
                    </a:lnTo>
                    <a:close/>
                  </a:path>
                </a:pathLst>
              </a:custGeom>
              <a:solidFill>
                <a:srgbClr val="ffbf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45" name="Freeform 51"/>
              <p:cNvSpPr/>
              <p:nvPr/>
            </p:nvSpPr>
            <p:spPr>
              <a:xfrm>
                <a:off x="3253" y="2064"/>
                <a:ext cx="443" cy="25"/>
              </a:xfrm>
              <a:custGeom>
                <a:avLst/>
                <a:gdLst>
                  <a:gd name="T0" fmla="*/ 142 w 782"/>
                  <a:gd name="T1" fmla="*/ 4 h 41"/>
                  <a:gd name="T2" fmla="*/ 139 w 782"/>
                  <a:gd name="T3" fmla="*/ 9 h 41"/>
                  <a:gd name="T4" fmla="*/ 131 w 782"/>
                  <a:gd name="T5" fmla="*/ 9 h 41"/>
                  <a:gd name="T6" fmla="*/ 122 w 782"/>
                  <a:gd name="T7" fmla="*/ 9 h 41"/>
                  <a:gd name="T8" fmla="*/ 113 w 782"/>
                  <a:gd name="T9" fmla="*/ 9 h 41"/>
                  <a:gd name="T10" fmla="*/ 104 w 782"/>
                  <a:gd name="T11" fmla="*/ 8 h 41"/>
                  <a:gd name="T12" fmla="*/ 95 w 782"/>
                  <a:gd name="T13" fmla="*/ 8 h 41"/>
                  <a:gd name="T14" fmla="*/ 86 w 782"/>
                  <a:gd name="T15" fmla="*/ 7 h 41"/>
                  <a:gd name="T16" fmla="*/ 76 w 782"/>
                  <a:gd name="T17" fmla="*/ 7 h 41"/>
                  <a:gd name="T18" fmla="*/ 66 w 782"/>
                  <a:gd name="T19" fmla="*/ 7 h 41"/>
                  <a:gd name="T20" fmla="*/ 57 w 782"/>
                  <a:gd name="T21" fmla="*/ 6 h 41"/>
                  <a:gd name="T22" fmla="*/ 48 w 782"/>
                  <a:gd name="T23" fmla="*/ 6 h 41"/>
                  <a:gd name="T24" fmla="*/ 39 w 782"/>
                  <a:gd name="T25" fmla="*/ 5 h 41"/>
                  <a:gd name="T26" fmla="*/ 30 w 782"/>
                  <a:gd name="T27" fmla="*/ 5 h 41"/>
                  <a:gd name="T28" fmla="*/ 22 w 782"/>
                  <a:gd name="T29" fmla="*/ 5 h 41"/>
                  <a:gd name="T30" fmla="*/ 14 w 782"/>
                  <a:gd name="T31" fmla="*/ 4 h 41"/>
                  <a:gd name="T32" fmla="*/ 6 w 782"/>
                  <a:gd name="T33" fmla="*/ 4 h 41"/>
                  <a:gd name="T34" fmla="*/ 0 w 782"/>
                  <a:gd name="T35" fmla="*/ 4 h 41"/>
                  <a:gd name="T36" fmla="*/ 5 w 782"/>
                  <a:gd name="T37" fmla="*/ 0 h 41"/>
                  <a:gd name="T38" fmla="*/ 13 w 782"/>
                  <a:gd name="T39" fmla="*/ 1 h 41"/>
                  <a:gd name="T40" fmla="*/ 22 w 782"/>
                  <a:gd name="T41" fmla="*/ 1 h 41"/>
                  <a:gd name="T42" fmla="*/ 30 w 782"/>
                  <a:gd name="T43" fmla="*/ 1 h 41"/>
                  <a:gd name="T44" fmla="*/ 39 w 782"/>
                  <a:gd name="T45" fmla="*/ 1 h 41"/>
                  <a:gd name="T46" fmla="*/ 47 w 782"/>
                  <a:gd name="T47" fmla="*/ 1 h 41"/>
                  <a:gd name="T48" fmla="*/ 56 w 782"/>
                  <a:gd name="T49" fmla="*/ 1 h 41"/>
                  <a:gd name="T50" fmla="*/ 65 w 782"/>
                  <a:gd name="T51" fmla="*/ 1 h 41"/>
                  <a:gd name="T52" fmla="*/ 73 w 782"/>
                  <a:gd name="T53" fmla="*/ 1 h 41"/>
                  <a:gd name="T54" fmla="*/ 82 w 782"/>
                  <a:gd name="T55" fmla="*/ 1 h 41"/>
                  <a:gd name="T56" fmla="*/ 91 w 782"/>
                  <a:gd name="T57" fmla="*/ 1 h 41"/>
                  <a:gd name="T58" fmla="*/ 99 w 782"/>
                  <a:gd name="T59" fmla="*/ 2 h 41"/>
                  <a:gd name="T60" fmla="*/ 108 w 782"/>
                  <a:gd name="T61" fmla="*/ 2 h 41"/>
                  <a:gd name="T62" fmla="*/ 116 w 782"/>
                  <a:gd name="T63" fmla="*/ 2 h 41"/>
                  <a:gd name="T64" fmla="*/ 125 w 782"/>
                  <a:gd name="T65" fmla="*/ 3 h 41"/>
                  <a:gd name="T66" fmla="*/ 133 w 782"/>
                  <a:gd name="T67" fmla="*/ 4 h 41"/>
                  <a:gd name="T68" fmla="*/ 142 w 782"/>
                  <a:gd name="T69" fmla="*/ 4 h 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82"/>
                  <a:gd name="T106" fmla="*/ 0 h 41"/>
                  <a:gd name="T107" fmla="*/ 782 w 782"/>
                  <a:gd name="T108" fmla="*/ 41 h 41"/>
                </a:gdLst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82" h="41">
                    <a:moveTo>
                      <a:pt x="782" y="19"/>
                    </a:moveTo>
                    <a:lnTo>
                      <a:pt x="764" y="41"/>
                    </a:lnTo>
                    <a:lnTo>
                      <a:pt x="719" y="40"/>
                    </a:lnTo>
                    <a:lnTo>
                      <a:pt x="673" y="39"/>
                    </a:lnTo>
                    <a:lnTo>
                      <a:pt x="623" y="37"/>
                    </a:lnTo>
                    <a:lnTo>
                      <a:pt x="573" y="36"/>
                    </a:lnTo>
                    <a:lnTo>
                      <a:pt x="521" y="34"/>
                    </a:lnTo>
                    <a:lnTo>
                      <a:pt x="469" y="33"/>
                    </a:lnTo>
                    <a:lnTo>
                      <a:pt x="417" y="30"/>
                    </a:lnTo>
                    <a:lnTo>
                      <a:pt x="364" y="29"/>
                    </a:lnTo>
                    <a:lnTo>
                      <a:pt x="312" y="27"/>
                    </a:lnTo>
                    <a:lnTo>
                      <a:pt x="262" y="26"/>
                    </a:lnTo>
                    <a:lnTo>
                      <a:pt x="212" y="24"/>
                    </a:lnTo>
                    <a:lnTo>
                      <a:pt x="164" y="23"/>
                    </a:lnTo>
                    <a:lnTo>
                      <a:pt x="119" y="21"/>
                    </a:lnTo>
                    <a:lnTo>
                      <a:pt x="76" y="20"/>
                    </a:lnTo>
                    <a:lnTo>
                      <a:pt x="35" y="20"/>
                    </a:lnTo>
                    <a:lnTo>
                      <a:pt x="0" y="19"/>
                    </a:lnTo>
                    <a:lnTo>
                      <a:pt x="25" y="0"/>
                    </a:lnTo>
                    <a:lnTo>
                      <a:pt x="71" y="1"/>
                    </a:lnTo>
                    <a:lnTo>
                      <a:pt x="119" y="1"/>
                    </a:lnTo>
                    <a:lnTo>
                      <a:pt x="166" y="1"/>
                    </a:lnTo>
                    <a:lnTo>
                      <a:pt x="214" y="3"/>
                    </a:lnTo>
                    <a:lnTo>
                      <a:pt x="260" y="3"/>
                    </a:lnTo>
                    <a:lnTo>
                      <a:pt x="308" y="4"/>
                    </a:lnTo>
                    <a:lnTo>
                      <a:pt x="355" y="4"/>
                    </a:lnTo>
                    <a:lnTo>
                      <a:pt x="403" y="6"/>
                    </a:lnTo>
                    <a:lnTo>
                      <a:pt x="450" y="7"/>
                    </a:lnTo>
                    <a:lnTo>
                      <a:pt x="498" y="7"/>
                    </a:lnTo>
                    <a:lnTo>
                      <a:pt x="544" y="9"/>
                    </a:lnTo>
                    <a:lnTo>
                      <a:pt x="592" y="10"/>
                    </a:lnTo>
                    <a:lnTo>
                      <a:pt x="639" y="11"/>
                    </a:lnTo>
                    <a:lnTo>
                      <a:pt x="687" y="14"/>
                    </a:lnTo>
                    <a:lnTo>
                      <a:pt x="733" y="16"/>
                    </a:lnTo>
                    <a:lnTo>
                      <a:pt x="782" y="19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46" name="Freeform 52"/>
              <p:cNvSpPr/>
              <p:nvPr/>
            </p:nvSpPr>
            <p:spPr>
              <a:xfrm>
                <a:off x="3644" y="2034"/>
                <a:ext cx="91" cy="537"/>
              </a:xfrm>
              <a:custGeom>
                <a:avLst/>
                <a:gdLst>
                  <a:gd name="T0" fmla="*/ 9 w 160"/>
                  <a:gd name="T1" fmla="*/ 27 h 881"/>
                  <a:gd name="T2" fmla="*/ 14 w 160"/>
                  <a:gd name="T3" fmla="*/ 21 h 881"/>
                  <a:gd name="T4" fmla="*/ 17 w 160"/>
                  <a:gd name="T5" fmla="*/ 16 h 881"/>
                  <a:gd name="T6" fmla="*/ 20 w 160"/>
                  <a:gd name="T7" fmla="*/ 10 h 881"/>
                  <a:gd name="T8" fmla="*/ 27 w 160"/>
                  <a:gd name="T9" fmla="*/ 0 h 881"/>
                  <a:gd name="T10" fmla="*/ 27 w 160"/>
                  <a:gd name="T11" fmla="*/ 2 h 881"/>
                  <a:gd name="T12" fmla="*/ 27 w 160"/>
                  <a:gd name="T13" fmla="*/ 5 h 881"/>
                  <a:gd name="T14" fmla="*/ 27 w 160"/>
                  <a:gd name="T15" fmla="*/ 7 h 881"/>
                  <a:gd name="T16" fmla="*/ 27 w 160"/>
                  <a:gd name="T17" fmla="*/ 11 h 881"/>
                  <a:gd name="T18" fmla="*/ 27 w 160"/>
                  <a:gd name="T19" fmla="*/ 12 h 881"/>
                  <a:gd name="T20" fmla="*/ 27 w 160"/>
                  <a:gd name="T21" fmla="*/ 13 h 881"/>
                  <a:gd name="T22" fmla="*/ 27 w 160"/>
                  <a:gd name="T23" fmla="*/ 15 h 881"/>
                  <a:gd name="T24" fmla="*/ 27 w 160"/>
                  <a:gd name="T25" fmla="*/ 16 h 881"/>
                  <a:gd name="T26" fmla="*/ 27 w 160"/>
                  <a:gd name="T27" fmla="*/ 18 h 881"/>
                  <a:gd name="T28" fmla="*/ 27 w 160"/>
                  <a:gd name="T29" fmla="*/ 19 h 881"/>
                  <a:gd name="T30" fmla="*/ 27 w 160"/>
                  <a:gd name="T31" fmla="*/ 21 h 881"/>
                  <a:gd name="T32" fmla="*/ 27 w 160"/>
                  <a:gd name="T33" fmla="*/ 22 h 881"/>
                  <a:gd name="T34" fmla="*/ 27 w 160"/>
                  <a:gd name="T35" fmla="*/ 22 h 881"/>
                  <a:gd name="T36" fmla="*/ 27 w 160"/>
                  <a:gd name="T37" fmla="*/ 23 h 881"/>
                  <a:gd name="T38" fmla="*/ 27 w 160"/>
                  <a:gd name="T39" fmla="*/ 23 h 881"/>
                  <a:gd name="T40" fmla="*/ 27 w 160"/>
                  <a:gd name="T41" fmla="*/ 23 h 881"/>
                  <a:gd name="T42" fmla="*/ 28 w 160"/>
                  <a:gd name="T43" fmla="*/ 59 h 881"/>
                  <a:gd name="T44" fmla="*/ 28 w 160"/>
                  <a:gd name="T45" fmla="*/ 99 h 881"/>
                  <a:gd name="T46" fmla="*/ 29 w 160"/>
                  <a:gd name="T47" fmla="*/ 135 h 881"/>
                  <a:gd name="T48" fmla="*/ 30 w 160"/>
                  <a:gd name="T49" fmla="*/ 161 h 881"/>
                  <a:gd name="T50" fmla="*/ 0 w 160"/>
                  <a:gd name="T51" fmla="*/ 199 h 881"/>
                  <a:gd name="T52" fmla="*/ 1 w 160"/>
                  <a:gd name="T53" fmla="*/ 167 h 881"/>
                  <a:gd name="T54" fmla="*/ 3 w 160"/>
                  <a:gd name="T55" fmla="*/ 121 h 881"/>
                  <a:gd name="T56" fmla="*/ 5 w 160"/>
                  <a:gd name="T57" fmla="*/ 74 h 881"/>
                  <a:gd name="T58" fmla="*/ 5 w 160"/>
                  <a:gd name="T59" fmla="*/ 40 h 881"/>
                  <a:gd name="T60" fmla="*/ 5 w 160"/>
                  <a:gd name="T61" fmla="*/ 38 h 881"/>
                  <a:gd name="T62" fmla="*/ 5 w 160"/>
                  <a:gd name="T63" fmla="*/ 38 h 881"/>
                  <a:gd name="T64" fmla="*/ 5 w 160"/>
                  <a:gd name="T65" fmla="*/ 37 h 881"/>
                  <a:gd name="T66" fmla="*/ 5 w 160"/>
                  <a:gd name="T67" fmla="*/ 36 h 881"/>
                  <a:gd name="T68" fmla="*/ 5 w 160"/>
                  <a:gd name="T69" fmla="*/ 36 h 881"/>
                  <a:gd name="T70" fmla="*/ 4 w 160"/>
                  <a:gd name="T71" fmla="*/ 36 h 881"/>
                  <a:gd name="T72" fmla="*/ 4 w 160"/>
                  <a:gd name="T73" fmla="*/ 36 h 881"/>
                  <a:gd name="T74" fmla="*/ 3 w 160"/>
                  <a:gd name="T75" fmla="*/ 36 h 881"/>
                  <a:gd name="T76" fmla="*/ 9 w 160"/>
                  <a:gd name="T77" fmla="*/ 27 h 8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60"/>
                  <a:gd name="T118" fmla="*/ 0 h 881"/>
                  <a:gd name="T119" fmla="*/ 160 w 160"/>
                  <a:gd name="T120" fmla="*/ 881 h 881"/>
                </a:gdLst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60" h="881">
                    <a:moveTo>
                      <a:pt x="50" y="120"/>
                    </a:moveTo>
                    <a:lnTo>
                      <a:pt x="73" y="91"/>
                    </a:lnTo>
                    <a:lnTo>
                      <a:pt x="91" y="69"/>
                    </a:lnTo>
                    <a:lnTo>
                      <a:pt x="110" y="46"/>
                    </a:lnTo>
                    <a:lnTo>
                      <a:pt x="148" y="0"/>
                    </a:lnTo>
                    <a:lnTo>
                      <a:pt x="150" y="10"/>
                    </a:lnTo>
                    <a:lnTo>
                      <a:pt x="150" y="22"/>
                    </a:lnTo>
                    <a:lnTo>
                      <a:pt x="150" y="33"/>
                    </a:lnTo>
                    <a:lnTo>
                      <a:pt x="150" y="47"/>
                    </a:lnTo>
                    <a:lnTo>
                      <a:pt x="150" y="53"/>
                    </a:lnTo>
                    <a:lnTo>
                      <a:pt x="150" y="59"/>
                    </a:lnTo>
                    <a:lnTo>
                      <a:pt x="150" y="66"/>
                    </a:lnTo>
                    <a:lnTo>
                      <a:pt x="150" y="71"/>
                    </a:lnTo>
                    <a:lnTo>
                      <a:pt x="150" y="77"/>
                    </a:lnTo>
                    <a:lnTo>
                      <a:pt x="150" y="83"/>
                    </a:lnTo>
                    <a:lnTo>
                      <a:pt x="150" y="90"/>
                    </a:lnTo>
                    <a:lnTo>
                      <a:pt x="150" y="96"/>
                    </a:lnTo>
                    <a:lnTo>
                      <a:pt x="150" y="97"/>
                    </a:lnTo>
                    <a:lnTo>
                      <a:pt x="150" y="98"/>
                    </a:lnTo>
                    <a:lnTo>
                      <a:pt x="150" y="100"/>
                    </a:lnTo>
                    <a:lnTo>
                      <a:pt x="150" y="101"/>
                    </a:lnTo>
                    <a:lnTo>
                      <a:pt x="153" y="258"/>
                    </a:lnTo>
                    <a:lnTo>
                      <a:pt x="155" y="435"/>
                    </a:lnTo>
                    <a:lnTo>
                      <a:pt x="158" y="597"/>
                    </a:lnTo>
                    <a:lnTo>
                      <a:pt x="160" y="710"/>
                    </a:lnTo>
                    <a:lnTo>
                      <a:pt x="0" y="881"/>
                    </a:lnTo>
                    <a:lnTo>
                      <a:pt x="7" y="739"/>
                    </a:lnTo>
                    <a:lnTo>
                      <a:pt x="16" y="533"/>
                    </a:lnTo>
                    <a:lnTo>
                      <a:pt x="25" y="327"/>
                    </a:lnTo>
                    <a:lnTo>
                      <a:pt x="28" y="174"/>
                    </a:lnTo>
                    <a:lnTo>
                      <a:pt x="28" y="170"/>
                    </a:lnTo>
                    <a:lnTo>
                      <a:pt x="28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6" y="157"/>
                    </a:lnTo>
                    <a:lnTo>
                      <a:pt x="23" y="157"/>
                    </a:lnTo>
                    <a:lnTo>
                      <a:pt x="21" y="157"/>
                    </a:lnTo>
                    <a:lnTo>
                      <a:pt x="17" y="157"/>
                    </a:lnTo>
                    <a:lnTo>
                      <a:pt x="50" y="120"/>
                    </a:lnTo>
                    <a:close/>
                  </a:path>
                </a:pathLst>
              </a:custGeom>
              <a:solidFill>
                <a:srgbClr val="7f0000"/>
              </a:solidFill>
              <a:ln>
                <a:noFill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47" name="Text Box 53"/>
            <p:cNvSpPr txBox="1">
              <a:spLocks noChangeArrowheads="1"/>
            </p:cNvSpPr>
            <p:nvPr/>
          </p:nvSpPr>
          <p:spPr>
            <a:xfrm>
              <a:off x="2504" y="2752"/>
              <a:ext cx="112" cy="25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ko-KR" altLang="ko-KR">
                <a:latin typeface="Lucida Console"/>
                <a:ea typeface="HY엽서L"/>
              </a:endParaRPr>
            </a:p>
          </p:txBody>
        </p:sp>
      </p:grpSp>
      <p:sp>
        <p:nvSpPr>
          <p:cNvPr id="48" name="Text Box 80"/>
          <p:cNvSpPr txBox="1">
            <a:spLocks noChangeArrowheads="1"/>
          </p:cNvSpPr>
          <p:nvPr/>
        </p:nvSpPr>
        <p:spPr>
          <a:xfrm>
            <a:off x="6456933" y="3768427"/>
            <a:ext cx="167100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>
                <a:latin typeface="+mn-lt"/>
              </a:rPr>
              <a:t>스택 상단</a:t>
            </a:r>
            <a:r>
              <a:rPr lang="en-US" altLang="ko-KR">
                <a:latin typeface="+mn-lt"/>
              </a:rPr>
              <a:t>(top)</a:t>
            </a:r>
            <a:endParaRPr lang="en-US" altLang="ko-KR">
              <a:latin typeface="+mn-lt"/>
            </a:endParaRPr>
          </a:p>
        </p:txBody>
      </p:sp>
      <p:sp>
        <p:nvSpPr>
          <p:cNvPr id="49" name="Text Box 81"/>
          <p:cNvSpPr txBox="1">
            <a:spLocks noChangeArrowheads="1"/>
          </p:cNvSpPr>
          <p:nvPr/>
        </p:nvSpPr>
        <p:spPr>
          <a:xfrm>
            <a:off x="6456933" y="5208290"/>
            <a:ext cx="209270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>
                <a:latin typeface="+mn-lt"/>
              </a:rPr>
              <a:t>스택 하단</a:t>
            </a:r>
            <a:r>
              <a:rPr lang="en-US" altLang="ko-KR">
                <a:latin typeface="+mn-lt"/>
              </a:rPr>
              <a:t>(bottom)</a:t>
            </a:r>
            <a:endParaRPr lang="en-US" altLang="ko-KR">
              <a:latin typeface="+mn-lt"/>
            </a:endParaRPr>
          </a:p>
        </p:txBody>
      </p:sp>
      <p:sp>
        <p:nvSpPr>
          <p:cNvPr id="50" name="Text Box 294"/>
          <p:cNvSpPr txBox="1">
            <a:spLocks noChangeArrowheads="1"/>
          </p:cNvSpPr>
          <p:nvPr/>
        </p:nvSpPr>
        <p:spPr>
          <a:xfrm>
            <a:off x="5512370" y="5224165"/>
            <a:ext cx="332170" cy="3667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Lucida Console"/>
              </a:rPr>
              <a:t>A</a:t>
            </a:r>
            <a:endParaRPr lang="en-US" altLang="ko-KR">
              <a:latin typeface="Lucida Console"/>
            </a:endParaRPr>
          </a:p>
        </p:txBody>
      </p:sp>
      <p:sp>
        <p:nvSpPr>
          <p:cNvPr id="51" name="Text Box 295"/>
          <p:cNvSpPr txBox="1">
            <a:spLocks noChangeArrowheads="1"/>
          </p:cNvSpPr>
          <p:nvPr/>
        </p:nvSpPr>
        <p:spPr>
          <a:xfrm>
            <a:off x="5466333" y="4578052"/>
            <a:ext cx="330581" cy="3667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Lucida Console"/>
              </a:rPr>
              <a:t>B</a:t>
            </a:r>
            <a:endParaRPr lang="en-US" altLang="ko-KR">
              <a:latin typeface="Lucida Console"/>
            </a:endParaRPr>
          </a:p>
        </p:txBody>
      </p:sp>
      <p:sp>
        <p:nvSpPr>
          <p:cNvPr id="52" name="Text Box 296"/>
          <p:cNvSpPr txBox="1">
            <a:spLocks noChangeArrowheads="1"/>
          </p:cNvSpPr>
          <p:nvPr/>
        </p:nvSpPr>
        <p:spPr>
          <a:xfrm>
            <a:off x="5512370" y="3903365"/>
            <a:ext cx="332170" cy="3667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>
                <a:latin typeface="Lucida Console"/>
              </a:rPr>
              <a:t>C</a:t>
            </a:r>
            <a:endParaRPr lang="en-US" altLang="ko-KR">
              <a:latin typeface="Lucida Console"/>
            </a:endParaRPr>
          </a:p>
        </p:txBody>
      </p:sp>
      <p:sp>
        <p:nvSpPr>
          <p:cNvPr id="53" name="Freeform 297"/>
          <p:cNvSpPr/>
          <p:nvPr/>
        </p:nvSpPr>
        <p:spPr>
          <a:xfrm>
            <a:off x="5782245" y="1607840"/>
            <a:ext cx="773113" cy="1979612"/>
          </a:xfrm>
          <a:custGeom>
            <a:avLst/>
            <a:gdLst>
              <a:gd name="T0" fmla="*/ 2147483647 w 431"/>
              <a:gd name="T1" fmla="*/ 2147483647 h 1633"/>
              <a:gd name="T2" fmla="*/ 2147483647 w 431"/>
              <a:gd name="T3" fmla="*/ 2147483647 h 1633"/>
              <a:gd name="T4" fmla="*/ 2147483647 w 431"/>
              <a:gd name="T5" fmla="*/ 0 h 1633"/>
              <a:gd name="T6" fmla="*/ 0 60000 65536"/>
              <a:gd name="T7" fmla="*/ 0 60000 65536"/>
              <a:gd name="T8" fmla="*/ 0 60000 65536"/>
              <a:gd name="T9" fmla="*/ 0 w 431"/>
              <a:gd name="T10" fmla="*/ 0 h 1633"/>
              <a:gd name="T11" fmla="*/ 431 w 431"/>
              <a:gd name="T12" fmla="*/ 1633 h 1633"/>
            </a:gdLst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1633">
                <a:moveTo>
                  <a:pt x="23" y="1633"/>
                </a:moveTo>
                <a:cubicBezTo>
                  <a:pt x="11" y="1202"/>
                  <a:pt x="0" y="771"/>
                  <a:pt x="68" y="499"/>
                </a:cubicBezTo>
                <a:cubicBezTo>
                  <a:pt x="136" y="227"/>
                  <a:pt x="283" y="113"/>
                  <a:pt x="431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 w="med" len="med"/>
            <a:tailEnd type="triangle" w="lg" len="lg"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4" name="Freeform 298"/>
          <p:cNvSpPr/>
          <p:nvPr/>
        </p:nvSpPr>
        <p:spPr>
          <a:xfrm flipH="1">
            <a:off x="4971033" y="1742777"/>
            <a:ext cx="585787" cy="1873250"/>
          </a:xfrm>
          <a:custGeom>
            <a:avLst/>
            <a:gdLst>
              <a:gd name="T0" fmla="*/ 2147483647 w 454"/>
              <a:gd name="T1" fmla="*/ 0 h 1180"/>
              <a:gd name="T2" fmla="*/ 2147483647 w 454"/>
              <a:gd name="T3" fmla="*/ 2147483647 h 1180"/>
              <a:gd name="T4" fmla="*/ 0 w 454"/>
              <a:gd name="T5" fmla="*/ 2147483647 h 1180"/>
              <a:gd name="T6" fmla="*/ 0 60000 65536"/>
              <a:gd name="T7" fmla="*/ 0 60000 65536"/>
              <a:gd name="T8" fmla="*/ 0 60000 65536"/>
              <a:gd name="T9" fmla="*/ 0 w 454"/>
              <a:gd name="T10" fmla="*/ 0 h 1180"/>
              <a:gd name="T11" fmla="*/ 454 w 454"/>
              <a:gd name="T12" fmla="*/ 1180 h 1180"/>
            </a:gdLst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180">
                <a:moveTo>
                  <a:pt x="454" y="0"/>
                </a:moveTo>
                <a:cubicBezTo>
                  <a:pt x="310" y="128"/>
                  <a:pt x="167" y="257"/>
                  <a:pt x="91" y="454"/>
                </a:cubicBezTo>
                <a:cubicBezTo>
                  <a:pt x="15" y="651"/>
                  <a:pt x="7" y="915"/>
                  <a:pt x="0" y="118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 w="med" len="med"/>
            <a:tailEnd type="triangle" w="lg" len="lg"/>
          </a:ln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5" name="AutoShape 299"/>
          <p:cNvSpPr/>
          <p:nvPr/>
        </p:nvSpPr>
        <p:spPr>
          <a:xfrm>
            <a:off x="8468295" y="1988840"/>
            <a:ext cx="2308225" cy="338137"/>
          </a:xfrm>
          <a:prstGeom prst="borderCallout2">
            <a:avLst>
              <a:gd name="adj1" fmla="val 33801"/>
              <a:gd name="adj2" fmla="val -3301"/>
              <a:gd name="adj3" fmla="val 33801"/>
              <a:gd name="adj4" fmla="val -56880"/>
              <a:gd name="adj5" fmla="val 566199"/>
              <a:gd name="adj6" fmla="val -11251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miter/>
          </a:ln>
        </p:spPr>
        <p:txBody>
          <a:bodyPr/>
          <a:lstStyle/>
          <a:p>
            <a:pPr algn="ctr" eaLnBrk="1" hangingPunct="1">
              <a:defRPr/>
            </a:pPr>
            <a:r>
              <a:rPr lang="ko-KR" altLang="en-US">
                <a:latin typeface="+mn-lt"/>
              </a:rPr>
              <a:t>요소</a:t>
            </a:r>
            <a:r>
              <a:rPr lang="en-US" altLang="ko-KR">
                <a:latin typeface="+mn-lt"/>
              </a:rPr>
              <a:t>(element)</a:t>
            </a:r>
            <a:endParaRPr lang="en-US" altLang="ko-KR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push(): 스택에 데이터를 추가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pop(): 스택에서 데이터를 삭제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스택의 연산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0750" y="3581747"/>
            <a:ext cx="7810500" cy="2295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create(): 스택을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is_empty(s): 스택이 공백상태인지 검사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is_full(s): 스택이 포화상태인지 검사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peek(s): 요소를 스택에서 삭제하지 않고 보기만 하는 연산</a:t>
            </a:r>
            <a:endParaRPr lang="ko-KR" altLang="en-US"/>
          </a:p>
          <a:p>
            <a:pPr lvl="1" eaLnBrk="1" hangingPunct="1">
              <a:defRPr/>
            </a:pPr>
            <a:r>
              <a:rPr lang="en-US" altLang="ko-KR"/>
              <a:t>(</a:t>
            </a:r>
            <a:r>
              <a:rPr lang="ko-KR" altLang="en-US"/>
              <a:t>참고</a:t>
            </a:r>
            <a:r>
              <a:rPr lang="en-US" altLang="ko-KR"/>
              <a:t>)pop </a:t>
            </a:r>
            <a:r>
              <a:rPr lang="ko-KR" altLang="en-US"/>
              <a:t>연산은 요소를 스택에서 완전히 삭제하면서 가져온다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스택의 연산</a:t>
            </a:r>
            <a:endParaRPr lang="ko-KR" altLang="en-US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2"/>
          <a:srcRect r="85250" b="12170"/>
          <a:stretch>
            <a:fillRect/>
          </a:stretch>
        </p:blipFill>
        <p:spPr>
          <a:xfrm>
            <a:off x="9057853" y="1772816"/>
            <a:ext cx="1687044" cy="2952328"/>
          </a:xfrm>
          <a:prstGeom prst="rect">
            <a:avLst/>
          </a:prstGeom>
        </p:spPr>
      </p:pic>
      <p:pic>
        <p:nvPicPr>
          <p:cNvPr id="8" name="그림 1"/>
          <p:cNvPicPr>
            <a:picLocks noChangeAspect="1"/>
          </p:cNvPicPr>
          <p:nvPr/>
        </p:nvPicPr>
        <p:blipFill rotWithShape="1">
          <a:blip r:embed="rId3"/>
          <a:srcRect l="64540" r="21640" b="12550"/>
          <a:stretch>
            <a:fillRect/>
          </a:stretch>
        </p:blipFill>
        <p:spPr>
          <a:xfrm>
            <a:off x="9201868" y="1772816"/>
            <a:ext cx="1588483" cy="2952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40216" y="3212976"/>
            <a:ext cx="3528392" cy="2988755"/>
          </a:xfrm>
          <a:prstGeom prst="rect">
            <a:avLst/>
          </a:prstGeom>
        </p:spPr>
      </p:pic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1차원 배열 stack[ ]을 선언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스택에서 가장 최근에 입력되었던 자료를 가리키는 top 변수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가장 먼저 들어온 요소는 stack[0]에, 가장 최근에 </a:t>
            </a:r>
            <a:br>
              <a:rPr lang="ko-KR" altLang="en-US"/>
            </a:br>
            <a:r>
              <a:rPr lang="ko-KR" altLang="en-US"/>
              <a:t>들어온 요소는 stack[top]에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스택이 공백상태이면 top은 -1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배열을 이용한 스택의 구현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스택의 구현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is_empty, is_full </a:t>
            </a:r>
            <a:r>
              <a:rPr lang="ko-KR" altLang="en-US"/>
              <a:t>연산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2292505" y="1706533"/>
            <a:ext cx="3263900" cy="11464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Lucida Console"/>
                <a:ea typeface="HY엽서M"/>
              </a:rPr>
              <a:t>is_empty(</a:t>
            </a:r>
            <a:r>
              <a:rPr lang="en-US" altLang="ko-KR" sz="1200" i="1">
                <a:latin typeface="Lucida Console"/>
                <a:ea typeface="HY엽서M"/>
              </a:rPr>
              <a:t>S</a:t>
            </a:r>
            <a:r>
              <a:rPr lang="en-US" altLang="ko-KR" sz="1200">
                <a:latin typeface="Lucida Console"/>
                <a:ea typeface="HY엽서M"/>
              </a:rPr>
              <a:t>):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en-US" altLang="ko-KR" sz="1200" b="1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 b="1">
                <a:latin typeface="Lucida Console"/>
                <a:ea typeface="HY엽서M"/>
              </a:rPr>
              <a:t>if</a:t>
            </a:r>
            <a:r>
              <a:rPr lang="en-US" altLang="ko-KR" sz="1200">
                <a:latin typeface="Lucida Console"/>
                <a:ea typeface="HY엽서M"/>
              </a:rPr>
              <a:t> </a:t>
            </a:r>
            <a:r>
              <a:rPr lang="en-US" altLang="ko-KR" sz="1200" i="1">
                <a:latin typeface="Lucida Console"/>
                <a:ea typeface="HY엽서M"/>
              </a:rPr>
              <a:t>top</a:t>
            </a:r>
            <a:r>
              <a:rPr lang="en-US" altLang="ko-KR" sz="1200">
                <a:latin typeface="Lucida Console"/>
                <a:ea typeface="HY엽서M"/>
              </a:rPr>
              <a:t> == -1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Lucida Console"/>
                <a:ea typeface="HY엽서M"/>
              </a:rPr>
              <a:t>     </a:t>
            </a:r>
            <a:r>
              <a:rPr lang="en-US" altLang="ko-KR" sz="1200" b="1">
                <a:latin typeface="Lucida Console"/>
                <a:ea typeface="HY엽서M"/>
              </a:rPr>
              <a:t>then return</a:t>
            </a:r>
            <a:r>
              <a:rPr lang="en-US" altLang="ko-KR" sz="1200">
                <a:latin typeface="Lucida Console"/>
                <a:ea typeface="HY엽서M"/>
              </a:rPr>
              <a:t> TRUE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 b="1">
                <a:latin typeface="Lucida Console"/>
                <a:ea typeface="HY엽서M"/>
              </a:rPr>
              <a:t>else return</a:t>
            </a:r>
            <a:r>
              <a:rPr lang="en-US" altLang="ko-KR" sz="1200">
                <a:latin typeface="Lucida Console"/>
                <a:ea typeface="HY엽서M"/>
              </a:rPr>
              <a:t> FALSE</a:t>
            </a:r>
            <a:endParaRPr lang="en-US" altLang="ko-KR" sz="1200">
              <a:latin typeface="Lucida Console"/>
              <a:ea typeface="HY엽서L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>
          <a:xfrm>
            <a:off x="6366030" y="1708120"/>
            <a:ext cx="3263900" cy="11474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Lucida Console"/>
                <a:ea typeface="HY엽서M"/>
              </a:rPr>
              <a:t>is_full(</a:t>
            </a:r>
            <a:r>
              <a:rPr lang="en-US" altLang="ko-KR" sz="1200" i="1">
                <a:latin typeface="Lucida Console"/>
                <a:ea typeface="HY엽서M"/>
              </a:rPr>
              <a:t>S</a:t>
            </a:r>
            <a:r>
              <a:rPr lang="en-US" altLang="ko-KR" sz="1200">
                <a:latin typeface="Lucida Console"/>
                <a:ea typeface="HY엽서M"/>
              </a:rPr>
              <a:t>):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en-US" altLang="ko-KR" sz="1200" b="1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 b="1">
                <a:latin typeface="Lucida Console"/>
                <a:ea typeface="HY엽서M"/>
              </a:rPr>
              <a:t>if</a:t>
            </a:r>
            <a:r>
              <a:rPr lang="en-US" altLang="ko-KR" sz="1200">
                <a:latin typeface="Lucida Console"/>
                <a:ea typeface="HY엽서M"/>
              </a:rPr>
              <a:t> </a:t>
            </a:r>
            <a:r>
              <a:rPr lang="en-US" altLang="ko-KR" sz="1200" i="1">
                <a:latin typeface="Lucida Console"/>
                <a:ea typeface="HY엽서M"/>
              </a:rPr>
              <a:t>top</a:t>
            </a:r>
            <a:r>
              <a:rPr lang="en-US" altLang="ko-KR" sz="1200">
                <a:latin typeface="Lucida Console"/>
                <a:ea typeface="HY엽서M"/>
              </a:rPr>
              <a:t> == (MAX_STACK_SIZE-1)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Lucida Console"/>
                <a:ea typeface="HY엽서M"/>
              </a:rPr>
              <a:t>     </a:t>
            </a:r>
            <a:r>
              <a:rPr lang="en-US" altLang="ko-KR" sz="1200" b="1">
                <a:latin typeface="Lucida Console"/>
                <a:ea typeface="HY엽서M"/>
              </a:rPr>
              <a:t>then return</a:t>
            </a:r>
            <a:r>
              <a:rPr lang="en-US" altLang="ko-KR" sz="1200">
                <a:latin typeface="Lucida Console"/>
                <a:ea typeface="HY엽서M"/>
              </a:rPr>
              <a:t> TRUE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 b="1">
                <a:latin typeface="Lucida Console"/>
                <a:ea typeface="HY엽서M"/>
              </a:rPr>
              <a:t>else return</a:t>
            </a:r>
            <a:r>
              <a:rPr lang="en-US" altLang="ko-KR" sz="1200">
                <a:latin typeface="Lucida Console"/>
                <a:ea typeface="HY엽서M"/>
              </a:rPr>
              <a:t> FALSE </a:t>
            </a:r>
            <a:endParaRPr lang="en-US" altLang="ko-KR" sz="1200">
              <a:latin typeface="Lucida Console"/>
              <a:ea typeface="HY엽서M"/>
            </a:endParaRP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2"/>
          <a:srcRect b="11970"/>
          <a:stretch>
            <a:fillRect/>
          </a:stretch>
        </p:blipFill>
        <p:spPr>
          <a:xfrm>
            <a:off x="3485710" y="3084683"/>
            <a:ext cx="5220580" cy="2648573"/>
          </a:xfrm>
          <a:prstGeom prst="rect">
            <a:avLst/>
          </a:prstGeom>
        </p:spPr>
      </p:pic>
      <p:sp>
        <p:nvSpPr>
          <p:cNvPr id="8" name="직사각형 1"/>
          <p:cNvSpPr/>
          <p:nvPr/>
        </p:nvSpPr>
        <p:spPr>
          <a:xfrm>
            <a:off x="3754673" y="5701571"/>
            <a:ext cx="1189198" cy="3197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공백상태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직사각형 1"/>
          <p:cNvSpPr/>
          <p:nvPr/>
        </p:nvSpPr>
        <p:spPr>
          <a:xfrm>
            <a:off x="6816080" y="5701571"/>
            <a:ext cx="1189198" cy="3197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포화상태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데이터타입</a:t>
            </a:r>
            <a:r>
              <a:rPr lang="en-US" altLang="ko-KR"/>
              <a:t>(Data Type)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추상데이터타입</a:t>
            </a:r>
            <a:r>
              <a:rPr lang="en-US" altLang="ko-KR"/>
              <a:t>(ADT)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배열</a:t>
            </a:r>
            <a:r>
              <a:rPr lang="en-US" altLang="ko-KR"/>
              <a:t> </a:t>
            </a:r>
            <a:r>
              <a:rPr lang="ko-KR" altLang="en-US"/>
              <a:t>및 구조체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포인터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지난 시간 복습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7968" y="3789040"/>
            <a:ext cx="5616624" cy="1670989"/>
          </a:xfrm>
          <a:prstGeom prst="rect">
            <a:avLst/>
          </a:prstGeom>
        </p:spPr>
      </p:pic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95801" y="1877397"/>
            <a:ext cx="7488831" cy="1191562"/>
          </a:xfrm>
          <a:prstGeom prst="rect">
            <a:avLst/>
          </a:prstGeom>
        </p:spPr>
      </p:pic>
      <p:sp>
        <p:nvSpPr>
          <p:cNvPr id="7" name="직사각형 1"/>
          <p:cNvSpPr/>
          <p:nvPr/>
        </p:nvSpPr>
        <p:spPr>
          <a:xfrm>
            <a:off x="6418970" y="3115337"/>
            <a:ext cx="3997510" cy="31366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</a:rPr>
              <a:t>데이터 타입의 예시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</a:endParaRPr>
          </a:p>
        </p:txBody>
      </p:sp>
      <p:sp>
        <p:nvSpPr>
          <p:cNvPr id="8" name="직사각형 1"/>
          <p:cNvSpPr/>
          <p:nvPr/>
        </p:nvSpPr>
        <p:spPr>
          <a:xfrm>
            <a:off x="6418970" y="5413441"/>
            <a:ext cx="3997510" cy="31981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배열과 구조체의 비교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스택의 구현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push </a:t>
            </a:r>
            <a:r>
              <a:rPr lang="ko-KR" altLang="en-US"/>
              <a:t>연산</a:t>
            </a:r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2351584" y="1728629"/>
            <a:ext cx="7043738" cy="155635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Lucida Console"/>
                <a:ea typeface="HY엽서M"/>
              </a:rPr>
              <a:t>push(</a:t>
            </a:r>
            <a:r>
              <a:rPr lang="en-US" altLang="ko-KR" sz="1200" i="1">
                <a:latin typeface="Lucida Console"/>
                <a:ea typeface="HY엽서M"/>
              </a:rPr>
              <a:t>S, x</a:t>
            </a:r>
            <a:r>
              <a:rPr lang="en-US" altLang="ko-KR" sz="1200">
                <a:latin typeface="Lucida Console"/>
                <a:ea typeface="HY엽서M"/>
              </a:rPr>
              <a:t>):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br>
              <a:rPr lang="en-US" altLang="ko-KR" sz="1200">
                <a:latin typeface="Lucida Console"/>
                <a:ea typeface="HY엽서M"/>
              </a:rPr>
            </a:b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 b="1">
                <a:latin typeface="Lucida Console"/>
                <a:ea typeface="HY엽서M"/>
              </a:rPr>
              <a:t>if </a:t>
            </a:r>
            <a:r>
              <a:rPr lang="en-US" altLang="ko-KR" sz="1200">
                <a:latin typeface="Lucida Console"/>
                <a:ea typeface="HY엽서M"/>
              </a:rPr>
              <a:t>is_full(</a:t>
            </a:r>
            <a:r>
              <a:rPr lang="en-US" altLang="ko-KR" sz="1200" i="1">
                <a:latin typeface="Lucida Console"/>
                <a:ea typeface="HY엽서M"/>
              </a:rPr>
              <a:t>S</a:t>
            </a:r>
            <a:r>
              <a:rPr lang="en-US" altLang="ko-KR" sz="1200">
                <a:latin typeface="Lucida Console"/>
                <a:ea typeface="HY엽서M"/>
              </a:rPr>
              <a:t>)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Lucida Console"/>
                <a:ea typeface="HY엽서M"/>
              </a:rPr>
              <a:t>     </a:t>
            </a:r>
            <a:r>
              <a:rPr lang="en-US" altLang="ko-KR" sz="1200" b="1">
                <a:latin typeface="Lucida Console"/>
                <a:ea typeface="HY엽서M"/>
              </a:rPr>
              <a:t>then</a:t>
            </a:r>
            <a:r>
              <a:rPr lang="en-US" altLang="ko-KR" sz="1200">
                <a:latin typeface="Lucida Console"/>
                <a:ea typeface="HY엽서M"/>
              </a:rPr>
              <a:t> error "overflow"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 b="1">
                <a:latin typeface="Lucida Console"/>
                <a:ea typeface="HY엽서M"/>
              </a:rPr>
              <a:t>else</a:t>
            </a:r>
            <a:r>
              <a:rPr lang="en-US" altLang="ko-KR" sz="1200">
                <a:latin typeface="Lucida Console"/>
                <a:ea typeface="HY엽서M"/>
              </a:rPr>
              <a:t> </a:t>
            </a:r>
            <a:r>
              <a:rPr lang="en-US" altLang="ko-KR" sz="1200" i="1">
                <a:latin typeface="Lucida Console"/>
                <a:ea typeface="HY엽서M"/>
              </a:rPr>
              <a:t>top</a:t>
            </a:r>
            <a:r>
              <a:rPr lang="en-US" altLang="ko-KR" sz="1200">
                <a:latin typeface="Lucida Console"/>
                <a:ea typeface="HY엽서M"/>
              </a:rPr>
              <a:t>←</a:t>
            </a:r>
            <a:r>
              <a:rPr lang="en-US" altLang="ko-KR" sz="1200" i="1">
                <a:latin typeface="Lucida Console"/>
                <a:ea typeface="HY엽서M"/>
              </a:rPr>
              <a:t>top</a:t>
            </a:r>
            <a:r>
              <a:rPr lang="en-US" altLang="ko-KR" sz="1200">
                <a:latin typeface="Lucida Console"/>
                <a:ea typeface="HY엽서M"/>
              </a:rPr>
              <a:t>+1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 i="1">
                <a:latin typeface="Lucida Console"/>
                <a:ea typeface="HY엽서M"/>
              </a:rPr>
              <a:t>     stack</a:t>
            </a:r>
            <a:r>
              <a:rPr lang="en-US" altLang="ko-KR" sz="1200">
                <a:latin typeface="Lucida Console"/>
                <a:ea typeface="HY엽서M"/>
              </a:rPr>
              <a:t>[</a:t>
            </a:r>
            <a:r>
              <a:rPr lang="en-US" altLang="ko-KR" sz="1200" i="1">
                <a:latin typeface="Lucida Console"/>
                <a:ea typeface="HY엽서M"/>
              </a:rPr>
              <a:t>top</a:t>
            </a:r>
            <a:r>
              <a:rPr lang="en-US" altLang="ko-KR" sz="1200">
                <a:latin typeface="Lucida Console"/>
                <a:ea typeface="HY엽서M"/>
              </a:rPr>
              <a:t>]</a:t>
            </a:r>
            <a:r>
              <a:rPr lang="en-US" altLang="ko-KR" sz="1200" i="1">
                <a:latin typeface="Lucida Console"/>
                <a:ea typeface="HY엽서M"/>
              </a:rPr>
              <a:t>←x</a:t>
            </a:r>
            <a:endParaRPr lang="en-US" altLang="ko-KR" sz="1200">
              <a:latin typeface="Lucida Console"/>
              <a:ea typeface="HY엽서M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56315" y="3573016"/>
            <a:ext cx="4679370" cy="2591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스택의 구현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pop </a:t>
            </a:r>
            <a:r>
              <a:rPr lang="ko-KR" altLang="en-US"/>
              <a:t>연산</a:t>
            </a:r>
            <a:endParaRPr lang="ko-KR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>
          <a:xfrm>
            <a:off x="2364629" y="1726453"/>
            <a:ext cx="7043739" cy="159586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Lucida Console"/>
                <a:ea typeface="HY엽서M"/>
              </a:rPr>
              <a:t>pop(</a:t>
            </a:r>
            <a:r>
              <a:rPr lang="en-US" altLang="ko-KR" sz="1200" i="1">
                <a:latin typeface="Lucida Console"/>
                <a:ea typeface="HY엽서M"/>
              </a:rPr>
              <a:t>S, x</a:t>
            </a:r>
            <a:r>
              <a:rPr lang="en-US" altLang="ko-KR" sz="1200">
                <a:latin typeface="Lucida Console"/>
                <a:ea typeface="HY엽서M"/>
              </a:rPr>
              <a:t>):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 b="1">
                <a:latin typeface="Lucida Console"/>
                <a:ea typeface="HY엽서M"/>
              </a:rPr>
              <a:t>if </a:t>
            </a:r>
            <a:r>
              <a:rPr lang="en-US" altLang="ko-KR" sz="1200">
                <a:latin typeface="Lucida Console"/>
                <a:ea typeface="HY엽서M"/>
              </a:rPr>
              <a:t>is_empty(</a:t>
            </a:r>
            <a:r>
              <a:rPr lang="en-US" altLang="ko-KR" sz="1200" i="1">
                <a:latin typeface="Lucida Console"/>
                <a:ea typeface="HY엽서M"/>
              </a:rPr>
              <a:t>S</a:t>
            </a:r>
            <a:r>
              <a:rPr lang="en-US" altLang="ko-KR" sz="1200">
                <a:latin typeface="Lucida Console"/>
                <a:ea typeface="HY엽서M"/>
              </a:rPr>
              <a:t>)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Lucida Console"/>
                <a:ea typeface="HY엽서M"/>
              </a:rPr>
              <a:t>     </a:t>
            </a:r>
            <a:r>
              <a:rPr lang="en-US" altLang="ko-KR" sz="1200" b="1">
                <a:latin typeface="Lucida Console"/>
                <a:ea typeface="HY엽서M"/>
              </a:rPr>
              <a:t>then</a:t>
            </a:r>
            <a:r>
              <a:rPr lang="en-US" altLang="ko-KR" sz="1200">
                <a:latin typeface="Lucida Console"/>
                <a:ea typeface="HY엽서M"/>
              </a:rPr>
              <a:t> error "underflow"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 b="1">
                <a:latin typeface="Lucida Console"/>
                <a:ea typeface="HY엽서M"/>
              </a:rPr>
              <a:t>else</a:t>
            </a:r>
            <a:r>
              <a:rPr lang="en-US" altLang="ko-KR" sz="1200">
                <a:latin typeface="Lucida Console"/>
                <a:ea typeface="HY엽서M"/>
              </a:rPr>
              <a:t> </a:t>
            </a:r>
            <a:r>
              <a:rPr lang="en-US" altLang="ko-KR" sz="1200" i="1">
                <a:latin typeface="Lucida Console"/>
                <a:ea typeface="HY엽서M"/>
              </a:rPr>
              <a:t>e</a:t>
            </a:r>
            <a:r>
              <a:rPr lang="en-US" altLang="ko-KR" sz="1200">
                <a:latin typeface="Lucida Console"/>
                <a:ea typeface="HY엽서M"/>
              </a:rPr>
              <a:t>←stack[</a:t>
            </a:r>
            <a:r>
              <a:rPr lang="en-US" altLang="ko-KR" sz="1200" i="1">
                <a:latin typeface="Lucida Console"/>
                <a:ea typeface="HY엽서M"/>
              </a:rPr>
              <a:t>top</a:t>
            </a:r>
            <a:r>
              <a:rPr lang="en-US" altLang="ko-KR" sz="1200">
                <a:latin typeface="Lucida Console"/>
                <a:ea typeface="HY엽서M"/>
              </a:rPr>
              <a:t>]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>
                <a:latin typeface="Lucida Console"/>
                <a:ea typeface="HY엽서M"/>
              </a:rPr>
              <a:t>     </a:t>
            </a:r>
            <a:r>
              <a:rPr lang="en-US" altLang="ko-KR" sz="1200" i="1">
                <a:latin typeface="Lucida Console"/>
                <a:ea typeface="HY엽서M"/>
              </a:rPr>
              <a:t>top</a:t>
            </a:r>
            <a:r>
              <a:rPr lang="en-US" altLang="ko-KR" sz="1200">
                <a:latin typeface="Lucida Console"/>
                <a:ea typeface="HY엽서M"/>
              </a:rPr>
              <a:t>←</a:t>
            </a:r>
            <a:r>
              <a:rPr lang="en-US" altLang="ko-KR" sz="1200" i="1">
                <a:latin typeface="Lucida Console"/>
                <a:ea typeface="HY엽서M"/>
              </a:rPr>
              <a:t>top</a:t>
            </a:r>
            <a:r>
              <a:rPr lang="en-US" altLang="ko-KR" sz="1200">
                <a:latin typeface="Lucida Console"/>
                <a:ea typeface="HY엽서M"/>
              </a:rPr>
              <a:t>-1 </a:t>
            </a:r>
            <a:endParaRPr lang="en-US" altLang="ko-KR" sz="1200">
              <a:latin typeface="Lucida Console"/>
              <a:ea typeface="HY엽서M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200" i="1">
                <a:latin typeface="Lucida Console"/>
                <a:ea typeface="HY엽서M"/>
              </a:rPr>
              <a:t>     </a:t>
            </a:r>
            <a:r>
              <a:rPr lang="en-US" altLang="ko-KR" sz="1200" b="1">
                <a:latin typeface="Lucida Console"/>
                <a:ea typeface="HY엽서M"/>
              </a:rPr>
              <a:t>return</a:t>
            </a:r>
            <a:r>
              <a:rPr lang="en-US" altLang="ko-KR" sz="1200" i="1">
                <a:latin typeface="Lucida Console"/>
                <a:ea typeface="HY엽서M"/>
              </a:rPr>
              <a:t> e</a:t>
            </a:r>
            <a:endParaRPr lang="en-US" altLang="ko-KR" sz="1200" i="1">
              <a:latin typeface="Lucida Console"/>
              <a:ea typeface="HY엽서M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1451" y="3490721"/>
            <a:ext cx="4669097" cy="260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뒤에서 새로운 데이터가 추가되고 앞에서 데이터가 하나씩 삭제되는 구조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후단(rear)에서는 원소의 삽입 연산, 전단(front)에서는 삭제 연산 발생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큐의 구조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b="28810"/>
          <a:stretch>
            <a:fillRect/>
          </a:stretch>
        </p:blipFill>
        <p:spPr>
          <a:xfrm>
            <a:off x="3226208" y="3573016"/>
            <a:ext cx="5739584" cy="1728192"/>
          </a:xfrm>
          <a:prstGeom prst="rect">
            <a:avLst/>
          </a:prstGeom>
        </p:spPr>
      </p:pic>
      <p:sp>
        <p:nvSpPr>
          <p:cNvPr id="7" name="직사각형 1"/>
          <p:cNvSpPr/>
          <p:nvPr/>
        </p:nvSpPr>
        <p:spPr>
          <a:xfrm>
            <a:off x="3754673" y="5341531"/>
            <a:ext cx="1189198" cy="3197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전단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(front)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직사각형 1"/>
          <p:cNvSpPr/>
          <p:nvPr/>
        </p:nvSpPr>
        <p:spPr>
          <a:xfrm>
            <a:off x="6923026" y="5341531"/>
            <a:ext cx="1189198" cy="3197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후단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(rear)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enqueue(q, e): 큐(q)의 끝에 요소(e)를 추가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dequeue(q): 큐(q)의 맨 앞에 있는 요소(e)를 </a:t>
            </a:r>
            <a:br>
              <a:rPr lang="en-US" altLang="ko-KR"/>
            </a:br>
            <a:r>
              <a:rPr lang="en-US" altLang="ko-KR">
                <a:solidFill>
                  <a:schemeClr val="lt1"/>
                </a:solidFill>
              </a:rPr>
              <a:t>dequeue(q): </a:t>
            </a:r>
            <a:r>
              <a:rPr lang="en-US" altLang="ko-KR"/>
              <a:t>제거하여 반환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큐의 연산</a:t>
            </a:r>
            <a:endParaRPr lang="ko-KR" altLang="en-US"/>
          </a:p>
        </p:txBody>
      </p:sp>
      <p:pic>
        <p:nvPicPr>
          <p:cNvPr id="7" name="내용 개체 틀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8088" y="1412776"/>
            <a:ext cx="4723674" cy="4887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create(max_size)</a:t>
            </a:r>
            <a:r>
              <a:rPr lang="en-US" altLang="ko-KR"/>
              <a:t>:</a:t>
            </a:r>
            <a:r>
              <a:rPr lang="ko-KR" altLang="en-US"/>
              <a:t> 최대 크기가 max_size인 공백큐를 생성</a:t>
            </a: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init(q)</a:t>
            </a:r>
            <a:r>
              <a:rPr lang="en-US" altLang="ko-KR"/>
              <a:t>:</a:t>
            </a:r>
            <a:r>
              <a:rPr lang="ko-KR" altLang="en-US"/>
              <a:t> 큐</a:t>
            </a:r>
            <a:r>
              <a:rPr lang="en-US" altLang="ko-KR"/>
              <a:t>(q)</a:t>
            </a:r>
            <a:r>
              <a:rPr lang="ko-KR" altLang="en-US"/>
              <a:t>를 초기화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is_empty(q)</a:t>
            </a:r>
            <a:r>
              <a:rPr lang="en-US" altLang="ko-KR"/>
              <a:t>:</a:t>
            </a:r>
            <a:r>
              <a:rPr lang="ko-KR" altLang="en-US"/>
              <a:t> 큐</a:t>
            </a:r>
            <a:r>
              <a:rPr lang="en-US" altLang="ko-KR"/>
              <a:t>(q)</a:t>
            </a:r>
            <a:r>
              <a:rPr lang="ko-KR" altLang="en-US"/>
              <a:t>가 공백상태인지 검사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is_full(q)</a:t>
            </a:r>
            <a:r>
              <a:rPr lang="en-US" altLang="ko-KR"/>
              <a:t>:</a:t>
            </a:r>
            <a:r>
              <a:rPr lang="ko-KR" altLang="en-US"/>
              <a:t> 큐</a:t>
            </a:r>
            <a:r>
              <a:rPr lang="en-US" altLang="ko-KR"/>
              <a:t>(q)</a:t>
            </a:r>
            <a:r>
              <a:rPr lang="ko-KR" altLang="en-US"/>
              <a:t>가 포화상태인지 검사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peek(q)</a:t>
            </a:r>
            <a:r>
              <a:rPr lang="en-US" altLang="ko-KR"/>
              <a:t>:</a:t>
            </a:r>
            <a:r>
              <a:rPr lang="ko-KR" altLang="en-US"/>
              <a:t> 큐</a:t>
            </a:r>
            <a:r>
              <a:rPr lang="en-US" altLang="ko-KR"/>
              <a:t>(q)</a:t>
            </a:r>
            <a:r>
              <a:rPr lang="ko-KR" altLang="en-US"/>
              <a:t>의 맨 앞에 있는 요소</a:t>
            </a:r>
            <a:r>
              <a:rPr lang="en-US" altLang="ko-KR"/>
              <a:t>(</a:t>
            </a:r>
            <a:r>
              <a:rPr lang="ko-KR" altLang="en-US"/>
              <a:t>e</a:t>
            </a:r>
            <a:r>
              <a:rPr lang="en-US" altLang="ko-KR"/>
              <a:t>)</a:t>
            </a:r>
            <a:r>
              <a:rPr lang="ko-KR" altLang="en-US"/>
              <a:t>를 읽어서 반환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큐의 연산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큐의 구현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enqueue, dequeue</a:t>
            </a:r>
            <a:r>
              <a:rPr lang="ko-KR" altLang="en-US"/>
              <a:t> 연산 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1584" y="3284984"/>
            <a:ext cx="2808312" cy="119649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7175" y="3284587"/>
            <a:ext cx="2743200" cy="115252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7125" y="4509119"/>
            <a:ext cx="2578995" cy="1152128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>
          <a:xfrm>
            <a:off x="2063552" y="1706533"/>
            <a:ext cx="3492853" cy="1234787"/>
          </a:xfrm>
          <a:prstGeom prst="rect">
            <a:avLst/>
          </a:prstGeom>
          <a:solidFill>
            <a:srgbClr val="ffff99">
              <a:alpha val="100000"/>
            </a:srgbClr>
          </a:solidFill>
          <a:ln w="25400" algn="ctr">
            <a:solidFill>
              <a:srgbClr val="000000">
                <a:alpha val="100000"/>
              </a:srgbClr>
            </a:solidFill>
            <a:miter/>
          </a:ln>
        </p:spPr>
        <p:txBody>
          <a:bodyPr wrap="square">
            <a:spAutoFit/>
          </a:bodyPr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enqueue(q, e): 	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 b="1">
                <a:latin typeface="Trebuchet MS"/>
              </a:rPr>
              <a:t>if</a:t>
            </a:r>
            <a:r>
              <a:rPr lang="en-US" altLang="ko-KR" sz="1300">
                <a:latin typeface="Trebuchet MS"/>
              </a:rPr>
              <a:t>( is_full(q) ) 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        queue_full </a:t>
            </a:r>
            <a:r>
              <a:rPr lang="ko-KR" altLang="en-US" sz="1300">
                <a:latin typeface="Trebuchet MS"/>
              </a:rPr>
              <a:t>오류</a:t>
            </a:r>
            <a:r>
              <a:rPr lang="en-US" altLang="ko-KR" sz="1300">
                <a:latin typeface="Trebuchet MS"/>
              </a:rPr>
              <a:t>;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 b="1">
                <a:latin typeface="Trebuchet MS"/>
              </a:rPr>
              <a:t>else</a:t>
            </a:r>
            <a:r>
              <a:rPr lang="en-US" altLang="ko-KR" sz="1300">
                <a:latin typeface="Trebuchet MS"/>
              </a:rPr>
              <a:t> q</a:t>
            </a:r>
            <a:r>
              <a:rPr lang="ko-KR" altLang="en-US" sz="1300">
                <a:latin typeface="Trebuchet MS"/>
              </a:rPr>
              <a:t>의 끝에 </a:t>
            </a:r>
            <a:r>
              <a:rPr lang="en-US" altLang="ko-KR" sz="1300">
                <a:latin typeface="Trebuchet MS"/>
              </a:rPr>
              <a:t>e</a:t>
            </a:r>
            <a:r>
              <a:rPr lang="ko-KR" altLang="en-US" sz="1300">
                <a:latin typeface="Trebuchet MS"/>
              </a:rPr>
              <a:t>를 추가한다</a:t>
            </a:r>
            <a:r>
              <a:rPr lang="en-US" altLang="ko-KR" sz="1300">
                <a:latin typeface="Trebuchet MS"/>
              </a:rPr>
              <a:t>. </a:t>
            </a:r>
            <a:endParaRPr lang="en-US" altLang="ko-KR" sz="1300">
              <a:latin typeface="Trebuchet MS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>
          <a:xfrm>
            <a:off x="6366030" y="1708120"/>
            <a:ext cx="3690410" cy="1242725"/>
          </a:xfrm>
          <a:prstGeom prst="rect">
            <a:avLst/>
          </a:prstGeom>
          <a:solidFill>
            <a:srgbClr val="ffff99">
              <a:alpha val="100000"/>
            </a:srgbClr>
          </a:solidFill>
          <a:ln w="25400" algn="ctr">
            <a:solidFill>
              <a:srgbClr val="000000">
                <a:alpha val="100000"/>
              </a:srgbClr>
            </a:solidFill>
            <a:miter/>
          </a:ln>
        </p:spPr>
        <p:txBody>
          <a:bodyPr wrap="square">
            <a:spAutoFit/>
          </a:bodyPr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dequeue(q):	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		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 b="1">
                <a:latin typeface="Trebuchet MS"/>
              </a:rPr>
              <a:t>if</a:t>
            </a:r>
            <a:r>
              <a:rPr lang="en-US" altLang="ko-KR" sz="1300">
                <a:latin typeface="Trebuchet MS"/>
              </a:rPr>
              <a:t>( is_empty(q) ) </a:t>
            </a:r>
            <a:endParaRPr lang="en-US" altLang="ko-KR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>
                <a:latin typeface="Trebuchet MS"/>
              </a:rPr>
              <a:t>        queue_empty </a:t>
            </a:r>
            <a:r>
              <a:rPr lang="ko-KR" altLang="en-US" sz="1300">
                <a:latin typeface="Trebuchet MS"/>
              </a:rPr>
              <a:t>오류</a:t>
            </a:r>
            <a:r>
              <a:rPr lang="en-US" altLang="ko-KR" sz="1300">
                <a:latin typeface="Trebuchet MS"/>
              </a:rPr>
              <a:t>;</a:t>
            </a:r>
            <a:r>
              <a:rPr lang="ko-KR" altLang="en-US" sz="1300">
                <a:latin typeface="Trebuchet MS"/>
              </a:rPr>
              <a:t> </a:t>
            </a:r>
            <a:endParaRPr lang="ko-KR" altLang="en-US" sz="13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300" b="1">
                <a:latin typeface="Trebuchet MS"/>
              </a:rPr>
              <a:t>else</a:t>
            </a:r>
            <a:r>
              <a:rPr lang="en-US" altLang="ko-KR" sz="1300">
                <a:latin typeface="Trebuchet MS"/>
              </a:rPr>
              <a:t> q</a:t>
            </a:r>
            <a:r>
              <a:rPr lang="ko-KR" altLang="en-US" sz="1300">
                <a:latin typeface="Trebuchet MS"/>
              </a:rPr>
              <a:t>의 맨 앞에 있는 </a:t>
            </a:r>
            <a:r>
              <a:rPr lang="en-US" altLang="ko-KR" sz="1300">
                <a:latin typeface="Trebuchet MS"/>
              </a:rPr>
              <a:t>e</a:t>
            </a:r>
            <a:r>
              <a:rPr lang="ko-KR" altLang="en-US" sz="1300">
                <a:latin typeface="Trebuchet MS"/>
              </a:rPr>
              <a:t>를 제거하여 반환한다</a:t>
            </a:r>
            <a:r>
              <a:rPr lang="en-US" altLang="ko-KR" sz="1300">
                <a:latin typeface="Trebuchet MS"/>
              </a:rPr>
              <a:t>. </a:t>
            </a:r>
            <a:endParaRPr lang="en-US" altLang="ko-KR" sz="1300">
              <a:latin typeface="Trebuchet MS"/>
            </a:endParaRPr>
          </a:p>
        </p:txBody>
      </p:sp>
      <p:sp>
        <p:nvSpPr>
          <p:cNvPr id="14" name="직사각형 1"/>
          <p:cNvSpPr/>
          <p:nvPr/>
        </p:nvSpPr>
        <p:spPr>
          <a:xfrm>
            <a:off x="5159896" y="5445224"/>
            <a:ext cx="1189198" cy="3197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초기 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큐의</a:t>
            </a:r>
            <a:r>
              <a:rPr lang="en-US" altLang="ko-KR"/>
              <a:t> </a:t>
            </a:r>
            <a:r>
              <a:rPr lang="ko-KR" altLang="en-US"/>
              <a:t>구현</a:t>
            </a:r>
            <a:r>
              <a:rPr lang="en-US" altLang="ko-KR"/>
              <a:t>: </a:t>
            </a:r>
            <a:r>
              <a:rPr lang="ko-KR" altLang="en-US"/>
              <a:t>기타</a:t>
            </a:r>
            <a:r>
              <a:rPr lang="en-US" altLang="ko-KR"/>
              <a:t> </a:t>
            </a:r>
            <a:r>
              <a:rPr lang="ko-KR" altLang="en-US"/>
              <a:t>연산</a:t>
            </a:r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>
          <a:xfrm>
            <a:off x="2812920" y="2120248"/>
            <a:ext cx="6307416" cy="361300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 ▪ create(max_size) ::=	</a:t>
            </a:r>
            <a:endParaRPr lang="en-US" altLang="ko-KR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		</a:t>
            </a:r>
            <a:r>
              <a:rPr lang="ko-KR" altLang="en-US" sz="1500">
                <a:latin typeface="Trebuchet MS"/>
              </a:rPr>
              <a:t>최대 크기가 </a:t>
            </a:r>
            <a:r>
              <a:rPr lang="en-US" altLang="ko-KR" sz="1500">
                <a:latin typeface="Trebuchet MS"/>
              </a:rPr>
              <a:t>max_size</a:t>
            </a:r>
            <a:r>
              <a:rPr lang="ko-KR" altLang="en-US" sz="1500">
                <a:latin typeface="Trebuchet MS"/>
              </a:rPr>
              <a:t>인 공백큐를 생성한다</a:t>
            </a:r>
            <a:r>
              <a:rPr lang="en-US" altLang="ko-KR" sz="1500">
                <a:latin typeface="Trebuchet MS"/>
              </a:rPr>
              <a:t>. </a:t>
            </a:r>
            <a:endParaRPr lang="en-US" altLang="ko-KR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 ▪ init(q) ::=</a:t>
            </a:r>
            <a:endParaRPr lang="en-US" altLang="ko-KR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		</a:t>
            </a:r>
            <a:r>
              <a:rPr lang="ko-KR" altLang="en-US" sz="1500">
                <a:latin typeface="Trebuchet MS"/>
              </a:rPr>
              <a:t>큐를 초기화한다</a:t>
            </a:r>
            <a:r>
              <a:rPr lang="en-US" altLang="ko-KR" sz="1500">
                <a:latin typeface="Trebuchet MS"/>
              </a:rPr>
              <a:t>.</a:t>
            </a:r>
            <a:endParaRPr lang="en-US" altLang="ko-KR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 ▪ is_empty(q) ::=  	</a:t>
            </a:r>
            <a:endParaRPr lang="en-US" altLang="ko-KR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		if(size == 0) return TRUE;</a:t>
            </a:r>
            <a:endParaRPr lang="en-US" altLang="ko-KR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		else return FALSE;</a:t>
            </a:r>
            <a:endParaRPr lang="en-US" altLang="ko-KR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 ▪ is_full(q) ::=	</a:t>
            </a:r>
            <a:endParaRPr lang="en-US" altLang="ko-KR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		if(size == max_size) return TRUE;</a:t>
            </a:r>
            <a:endParaRPr lang="en-US" altLang="ko-KR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		else return FALSE;</a:t>
            </a:r>
            <a:endParaRPr lang="en-US" altLang="ko-KR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 ▪ peek(q) ::= 	</a:t>
            </a:r>
            <a:endParaRPr lang="en-US" altLang="ko-KR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		if( is_empty(q) ) queue_empty </a:t>
            </a:r>
            <a:r>
              <a:rPr lang="ko-KR" altLang="en-US" sz="1500">
                <a:latin typeface="Trebuchet MS"/>
              </a:rPr>
              <a:t>오류</a:t>
            </a:r>
            <a:r>
              <a:rPr lang="en-US" altLang="ko-KR" sz="1500">
                <a:latin typeface="Trebuchet MS"/>
              </a:rPr>
              <a:t>;</a:t>
            </a:r>
            <a:r>
              <a:rPr lang="ko-KR" altLang="en-US" sz="1500">
                <a:latin typeface="Trebuchet MS"/>
              </a:rPr>
              <a:t> </a:t>
            </a:r>
            <a:endParaRPr lang="ko-KR" altLang="en-US" sz="1500">
              <a:latin typeface="Trebuchet M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/>
              <a:buNone/>
              <a:defRPr/>
            </a:pPr>
            <a:r>
              <a:rPr lang="en-US" altLang="ko-KR" sz="1500">
                <a:latin typeface="Trebuchet MS"/>
              </a:rPr>
              <a:t>		else q</a:t>
            </a:r>
            <a:r>
              <a:rPr lang="ko-KR" altLang="en-US" sz="1500">
                <a:latin typeface="Trebuchet MS"/>
              </a:rPr>
              <a:t>의 맨 앞에 있는 </a:t>
            </a:r>
            <a:r>
              <a:rPr lang="en-US" altLang="ko-KR" sz="1500">
                <a:latin typeface="Trebuchet MS"/>
              </a:rPr>
              <a:t>e</a:t>
            </a:r>
            <a:r>
              <a:rPr lang="ko-KR" altLang="en-US" sz="1500">
                <a:latin typeface="Trebuchet MS"/>
              </a:rPr>
              <a:t>를 읽어서 반환한다</a:t>
            </a:r>
            <a:r>
              <a:rPr lang="en-US" altLang="ko-KR" sz="1500">
                <a:latin typeface="Trebuchet MS"/>
              </a:rPr>
              <a:t>. </a:t>
            </a:r>
            <a:endParaRPr lang="en-US" altLang="ko-KR" sz="1500"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5404485" y="3116580"/>
            <a:ext cx="133540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en-US" altLang="ko-KR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스택과 큐의 정의 및 특징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스택은 원소들의 삽입과 삭제가 리스트의 한쪽 끝에서만 수행</a:t>
            </a:r>
            <a:r>
              <a:rPr lang="en-US" altLang="ko-KR"/>
              <a:t>(</a:t>
            </a:r>
            <a:r>
              <a:rPr lang="ko-KR" altLang="en-US"/>
              <a:t>후입선출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LIFO)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큐는 뒤에서 새로운 데이터가 추가되고 앞에서 데이터가 삭제</a:t>
            </a:r>
            <a:r>
              <a:rPr lang="en-US" altLang="ko-KR"/>
              <a:t>(</a:t>
            </a:r>
            <a:r>
              <a:rPr lang="ko-KR" altLang="en-US"/>
              <a:t>선입선출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FIFO)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스택과 큐의 활용 예시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스택의 연산 및 구현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큐의 연산 및 구현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요 약</a:t>
            </a:r>
            <a:endParaRPr lang="ko-KR" altLang="en-US"/>
          </a:p>
        </p:txBody>
      </p:sp>
      <p:pic>
        <p:nvPicPr>
          <p:cNvPr id="5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4871864" y="3284984"/>
            <a:ext cx="2736304" cy="265505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48525" y="4005064"/>
            <a:ext cx="3648075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동적 배열 스택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동적 메모리 할당을 이용한 스택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선형 큐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1</a:t>
            </a:r>
            <a:r>
              <a:rPr lang="ko-KR" altLang="en-US"/>
              <a:t>차원 배열을 사용한 큐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원형 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배열의 인덱스를 원형으로 변화시킨 큐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 시간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일상생활에서 사물들을 정리하는 여러 가지 방법이 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사물의 조직화를 통해 사물을 효율적으로 사용할 수 있다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일상생활에서의 사물의 조직화</a:t>
            </a:r>
            <a:endParaRPr lang="ko-KR" altLang="en-US"/>
          </a:p>
        </p:txBody>
      </p:sp>
      <p:pic>
        <p:nvPicPr>
          <p:cNvPr id="5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82860" y="2924944"/>
            <a:ext cx="8433619" cy="2135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다음 시간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b="16590"/>
          <a:stretch>
            <a:fillRect/>
          </a:stretch>
        </p:blipFill>
        <p:spPr>
          <a:xfrm>
            <a:off x="1687784" y="2132856"/>
            <a:ext cx="3667125" cy="338437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b="15780"/>
          <a:stretch>
            <a:fillRect/>
          </a:stretch>
        </p:blipFill>
        <p:spPr>
          <a:xfrm>
            <a:off x="6507038" y="2276872"/>
            <a:ext cx="3981450" cy="3024336"/>
          </a:xfrm>
          <a:prstGeom prst="rect">
            <a:avLst/>
          </a:prstGeom>
        </p:spPr>
      </p:pic>
      <p:sp>
        <p:nvSpPr>
          <p:cNvPr id="7" name="직사각형 1"/>
          <p:cNvSpPr/>
          <p:nvPr/>
        </p:nvSpPr>
        <p:spPr>
          <a:xfrm>
            <a:off x="3034594" y="5445224"/>
            <a:ext cx="1189198" cy="3197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선형 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직사각형 1"/>
          <p:cNvSpPr/>
          <p:nvPr/>
        </p:nvSpPr>
        <p:spPr>
          <a:xfrm>
            <a:off x="7680176" y="5413539"/>
            <a:ext cx="1189198" cy="31971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원형 큐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4775835" y="3116580"/>
            <a:ext cx="259270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en-US" altLang="ko-KR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프로그램에서도 자료들을 정리하여 보관하는 자료구조가 있다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일상생활과 자료구조의 비교</a:t>
            </a:r>
            <a:endParaRPr lang="ko-KR" altLang="en-US"/>
          </a:p>
        </p:txBody>
      </p:sp>
      <p:pic>
        <p:nvPicPr>
          <p:cNvPr id="5" name="내용 개체 틀 2"/>
          <p:cNvPicPr>
            <a:picLocks noGrp="1" noChangeAspect="1"/>
          </p:cNvPicPr>
          <p:nvPr/>
        </p:nvPicPr>
        <p:blipFill rotWithShape="1">
          <a:blip r:embed="rId2"/>
          <a:srcRect t="9960"/>
          <a:stretch>
            <a:fillRect/>
          </a:stretch>
        </p:blipFill>
        <p:spPr>
          <a:xfrm>
            <a:off x="1193925" y="2708920"/>
            <a:ext cx="9438579" cy="301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 차</a:t>
            </a:r>
            <a:endParaRPr lang="ko-KR" altLang="en-US"/>
          </a:p>
        </p:txBody>
      </p:sp>
      <p:sp>
        <p:nvSpPr>
          <p:cNvPr id="6" name="TextBox 21"/>
          <p:cNvSpPr txBox="1"/>
          <p:nvPr/>
        </p:nvSpPr>
        <p:spPr>
          <a:xfrm>
            <a:off x="266281" y="1756343"/>
            <a:ext cx="540060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스택과 큐의 정의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203864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TextBox 17"/>
          <p:cNvSpPr txBox="1"/>
          <p:nvPr/>
        </p:nvSpPr>
        <p:spPr>
          <a:xfrm>
            <a:off x="266281" y="2473331"/>
            <a:ext cx="540060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스택과 큐의 특징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203864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266281" y="3186922"/>
            <a:ext cx="540060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스택과 큐의 활용 예시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203864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266281" y="3900513"/>
            <a:ext cx="540060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 스택의 연산 및 구현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203864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31"/>
          <p:cNvSpPr txBox="1"/>
          <p:nvPr/>
        </p:nvSpPr>
        <p:spPr>
          <a:xfrm>
            <a:off x="271049" y="4614104"/>
            <a:ext cx="561185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5. 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203864"/>
                </a:solidFill>
                <a:latin typeface="맑은 고딕"/>
                <a:ea typeface="맑은 고딕"/>
                <a:cs typeface="맑은 고딕"/>
              </a:rPr>
              <a:t>큐의 연산 및 구현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203864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스택</a:t>
            </a:r>
            <a:r>
              <a:rPr lang="en-US" altLang="ko-KR"/>
              <a:t>(Stack): </a:t>
            </a:r>
            <a:r>
              <a:rPr kumimoji="0" lang="ko-KR" altLang="en-US"/>
              <a:t>쌓아놓은 더미</a:t>
            </a:r>
            <a:endParaRPr kumimoji="0" lang="ko-KR" altLang="en-US"/>
          </a:p>
          <a:p>
            <a:pPr lvl="1" eaLnBrk="1" hangingPunct="1">
              <a:defRPr/>
            </a:pPr>
            <a:r>
              <a:rPr lang="ko-KR" altLang="en-US"/>
              <a:t>모든 원소들의 삽입과 삭제가 리스트의 한쪽</a:t>
            </a:r>
            <a:br>
              <a:rPr lang="ko-KR" altLang="en-US"/>
            </a:br>
            <a:r>
              <a:rPr lang="ko-KR" altLang="en-US"/>
              <a:t>끝에서만 수행되는 선형 자료구조</a:t>
            </a:r>
            <a:r>
              <a:rPr lang="en-US" altLang="ko-KR"/>
              <a:t> 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큐</a:t>
            </a:r>
            <a:r>
              <a:rPr lang="en-US" altLang="ko-KR"/>
              <a:t>(Queue): (</a:t>
            </a:r>
            <a:r>
              <a:rPr lang="ko-KR" altLang="en-US"/>
              <a:t>사람</a:t>
            </a:r>
            <a:r>
              <a:rPr lang="en-US" altLang="ko-KR"/>
              <a:t>,</a:t>
            </a:r>
            <a:r>
              <a:rPr lang="ko-KR" altLang="en-US"/>
              <a:t> 자동차의</a:t>
            </a:r>
            <a:r>
              <a:rPr lang="en-US" altLang="ko-KR"/>
              <a:t>)</a:t>
            </a:r>
            <a:r>
              <a:rPr lang="ko-KR" altLang="en-US"/>
              <a:t> 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한쪽 끝에서는 원소의 삽입 연산만</a:t>
            </a:r>
            <a:r>
              <a:rPr lang="en-US" altLang="ko-KR"/>
              <a:t>,</a:t>
            </a:r>
            <a:r>
              <a:rPr lang="ko-KR" altLang="en-US"/>
              <a:t> 다른 한쪽 </a:t>
            </a:r>
            <a:br>
              <a:rPr lang="ko-KR" altLang="en-US"/>
            </a:br>
            <a:r>
              <a:rPr lang="ko-KR" altLang="en-US"/>
              <a:t>끝에서는 삭제 연산만 발생하는 자료구조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스택과 큐의</a:t>
            </a:r>
            <a:r>
              <a:rPr lang="en-US" altLang="ko-KR"/>
              <a:t> </a:t>
            </a:r>
            <a:r>
              <a:rPr lang="ko-KR" altLang="en-US"/>
              <a:t>정의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00056" y="1415019"/>
            <a:ext cx="4824536" cy="2013980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20136" y="3789040"/>
            <a:ext cx="3816424" cy="240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3"/>
          <a:srcRect r="20320"/>
          <a:stretch>
            <a:fillRect/>
          </a:stretch>
        </p:blipFill>
        <p:spPr>
          <a:xfrm>
            <a:off x="2463998" y="2937867"/>
            <a:ext cx="5648226" cy="2446805"/>
          </a:xfrm>
          <a:prstGeom prst="rect">
            <a:avLst/>
          </a:prstGeom>
        </p:spPr>
      </p:pic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0"/>
              <a:t>박스 </a:t>
            </a:r>
            <a:r>
              <a:rPr lang="en-US" altLang="ko-KR" b="0"/>
              <a:t>C</a:t>
            </a:r>
            <a:r>
              <a:rPr lang="ko-KR" altLang="en-US" b="0"/>
              <a:t>를 꺼내기 위해서는 어떻게 해야할까</a:t>
            </a:r>
            <a:r>
              <a:rPr lang="en-US" altLang="ko-KR" b="0"/>
              <a:t>?</a:t>
            </a:r>
            <a:endParaRPr lang="en-US" altLang="ko-KR" b="0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스택의 특징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1"/>
              <a:t>후입선출</a:t>
            </a:r>
            <a:r>
              <a:rPr lang="en-US" altLang="ko-KR" b="1"/>
              <a:t>(LIFO:Last-In First-Out)</a:t>
            </a:r>
            <a:r>
              <a:rPr lang="en-US" altLang="ko-KR"/>
              <a:t>: </a:t>
            </a:r>
            <a:r>
              <a:rPr lang="ko-KR" altLang="en-US"/>
              <a:t>가장 최근에 들어온 데이터가 가장 먼저 나감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스택의 특징</a:t>
            </a:r>
            <a:endParaRPr lang="ko-KR" altLang="en-US"/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3998" y="2937867"/>
            <a:ext cx="7088385" cy="2446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파란색 차량과 빨간색 차량은 몇번째로 나갈 수 있을까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큐의 특징</a:t>
            </a:r>
            <a:endParaRPr lang="ko-KR" altLang="en-US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2"/>
          <a:srcRect t="57930"/>
          <a:stretch>
            <a:fillRect/>
          </a:stretch>
        </p:blipFill>
        <p:spPr>
          <a:xfrm>
            <a:off x="2354670" y="3212976"/>
            <a:ext cx="7612652" cy="201622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3672" y="3429000"/>
            <a:ext cx="1440160" cy="93610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75720" y="3573016"/>
            <a:ext cx="432048" cy="93610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68208" y="3148169"/>
            <a:ext cx="1872207" cy="1216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595</ep:Words>
  <ep:PresentationFormat>와이드스크린</ep:PresentationFormat>
  <ep:Paragraphs>184</ep:Paragraphs>
  <ep:Slides>31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Office 테마</vt:lpstr>
      <vt:lpstr>04. 스택과 큐</vt:lpstr>
      <vt:lpstr>지난 시간 복습</vt:lpstr>
      <vt:lpstr>일상생활에서의 사물의 조직화</vt:lpstr>
      <vt:lpstr>일상생활과 자료구조의 비교</vt:lpstr>
      <vt:lpstr>목 차</vt:lpstr>
      <vt:lpstr>스택과 큐의 정의</vt:lpstr>
      <vt:lpstr>스택의 특징</vt:lpstr>
      <vt:lpstr>스택의 특징</vt:lpstr>
      <vt:lpstr>큐의 특징</vt:lpstr>
      <vt:lpstr>큐의 특징</vt:lpstr>
      <vt:lpstr>스택의 활용 예시</vt:lpstr>
      <vt:lpstr>예제1: 시스템 스택을 이용한 함수 호출</vt:lpstr>
      <vt:lpstr>예제2: 수식의 괄호 검사</vt:lpstr>
      <vt:lpstr>큐의 활용 예시</vt:lpstr>
      <vt:lpstr>스택의 구조</vt:lpstr>
      <vt:lpstr>스택의 연산</vt:lpstr>
      <vt:lpstr>스택의 연산</vt:lpstr>
      <vt:lpstr>배열을 이용한 스택의 구현</vt:lpstr>
      <vt:lpstr>스택의 구현: is_empty, is_full 연산</vt:lpstr>
      <vt:lpstr>스택의 구현: push 연산</vt:lpstr>
      <vt:lpstr>스택의 구현: pop 연산</vt:lpstr>
      <vt:lpstr>큐의 구조</vt:lpstr>
      <vt:lpstr>큐의 연산</vt:lpstr>
      <vt:lpstr>큐의 연산</vt:lpstr>
      <vt:lpstr>큐의 구현: enqueue, dequeue 연산</vt:lpstr>
      <vt:lpstr>큐의 구현: 기타 연산</vt:lpstr>
      <vt:lpstr>슬라이드 27</vt:lpstr>
      <vt:lpstr>요 약</vt:lpstr>
      <vt:lpstr>다음 시간</vt:lpstr>
      <vt:lpstr>다음 시간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2021-11-04T01:39:50.449</dcterms:modified>
  <cp:revision>463</cp:revision>
  <dc:title>PowerPoint 프레젠테이션</dc:title>
  <cp:version/>
</cp:coreProperties>
</file>