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622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A0DAA8D-2F0B-4ED6-8715-89C3F53116AA}" type="datetime1">
              <a:rPr lang="ko-KR" altLang="en-US"/>
              <a:pPr lvl="0">
                <a:defRPr/>
              </a:pPr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fld id="{3601C26D-0475-459D-A432-524B877A6E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04.</a:t>
            </a:r>
            <a:r>
              <a:rPr lang="ko-KR" altLang="en-US"/>
              <a:t> 스택과 큐</a:t>
            </a:r>
            <a:r>
              <a:rPr lang="en-US" altLang="ko-KR"/>
              <a:t>-2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/>
              <a:t>괄호의 종류</a:t>
            </a:r>
            <a:r>
              <a:rPr lang="en-US" altLang="ko-KR"/>
              <a:t>: </a:t>
            </a:r>
            <a:r>
              <a:rPr lang="ko-KR" altLang="en-US"/>
              <a:t>대괄호 </a:t>
            </a:r>
            <a:r>
              <a:rPr lang="en-US" altLang="ko-KR"/>
              <a:t>(</a:t>
            </a:r>
            <a:r>
              <a:rPr lang="en-US" altLang="ko-KR">
                <a:latin typeface="Arial"/>
              </a:rPr>
              <a:t>‘</a:t>
            </a:r>
            <a:r>
              <a:rPr lang="en-US" altLang="ko-KR"/>
              <a:t>[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Arial"/>
              </a:rPr>
              <a:t>‘</a:t>
            </a:r>
            <a:r>
              <a:rPr lang="en-US" altLang="ko-KR"/>
              <a:t>]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), </a:t>
            </a:r>
            <a:r>
              <a:rPr lang="ko-KR" altLang="en-US"/>
              <a:t>중괄호 </a:t>
            </a:r>
            <a:r>
              <a:rPr lang="en-US" altLang="ko-KR"/>
              <a:t>(</a:t>
            </a:r>
            <a:r>
              <a:rPr lang="en-US" altLang="ko-KR">
                <a:latin typeface="Arial"/>
              </a:rPr>
              <a:t>‘</a:t>
            </a:r>
            <a:r>
              <a:rPr lang="en-US" altLang="ko-KR"/>
              <a:t>{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Arial"/>
              </a:rPr>
              <a:t>‘</a:t>
            </a:r>
            <a:r>
              <a:rPr lang="en-US" altLang="ko-KR"/>
              <a:t>}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), </a:t>
            </a:r>
            <a:r>
              <a:rPr lang="ko-KR" altLang="en-US"/>
              <a:t>소괄호 </a:t>
            </a:r>
            <a:r>
              <a:rPr lang="en-US" altLang="ko-KR"/>
              <a:t>(</a:t>
            </a:r>
            <a:r>
              <a:rPr lang="en-US" altLang="ko-KR">
                <a:latin typeface="Arial"/>
              </a:rPr>
              <a:t>‘</a:t>
            </a:r>
            <a:r>
              <a:rPr lang="en-US" altLang="ko-KR"/>
              <a:t>(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, </a:t>
            </a:r>
            <a:r>
              <a:rPr lang="en-US" altLang="ko-KR">
                <a:latin typeface="Arial"/>
              </a:rPr>
              <a:t>‘</a:t>
            </a:r>
            <a:r>
              <a:rPr lang="en-US" altLang="ko-KR"/>
              <a:t>)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)</a:t>
            </a:r>
            <a:endParaRPr lang="en-US" altLang="ko-KR"/>
          </a:p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/>
              <a:t>조건</a:t>
            </a:r>
            <a:endParaRPr lang="ko-KR" altLang="en-US"/>
          </a:p>
          <a:p>
            <a:pPr lvl="1" algn="just" eaLnBrk="1" hangingPunct="1">
              <a:lnSpc>
                <a:spcPct val="130000"/>
              </a:lnSpc>
              <a:buFont typeface="Symbol"/>
              <a:buAutoNum type="arabicPeriod"/>
              <a:defRPr/>
            </a:pPr>
            <a:r>
              <a:rPr lang="ko-KR" altLang="en-US"/>
              <a:t>왼쪽 괄호의 개수와 오른쪽 괄호의 개수가 같아야 한다</a:t>
            </a:r>
            <a:r>
              <a:rPr lang="en-US" altLang="ko-KR"/>
              <a:t>.</a:t>
            </a:r>
            <a:endParaRPr lang="en-US" altLang="ko-KR"/>
          </a:p>
          <a:p>
            <a:pPr lvl="1" algn="just" eaLnBrk="1" hangingPunct="1">
              <a:lnSpc>
                <a:spcPct val="130000"/>
              </a:lnSpc>
              <a:buFont typeface="Symbol"/>
              <a:buAutoNum type="arabicPeriod"/>
              <a:defRPr/>
            </a:pPr>
            <a:r>
              <a:rPr lang="ko-KR" altLang="en-US"/>
              <a:t>같은 괄호에서 왼쪽 괄호는 오른쪽 괄호보다 먼저 나와야 한다</a:t>
            </a:r>
            <a:r>
              <a:rPr lang="en-US" altLang="ko-KR"/>
              <a:t>.</a:t>
            </a:r>
            <a:endParaRPr lang="en-US" altLang="ko-KR"/>
          </a:p>
          <a:p>
            <a:pPr lvl="1" algn="just" eaLnBrk="1" hangingPunct="1">
              <a:lnSpc>
                <a:spcPct val="130000"/>
              </a:lnSpc>
              <a:buFont typeface="Symbol"/>
              <a:buAutoNum type="arabicPeriod"/>
              <a:defRPr/>
            </a:pPr>
            <a:r>
              <a:rPr lang="ko-KR" altLang="en-US"/>
              <a:t>괄호 사이에는 포함 관계만 존재한다</a:t>
            </a:r>
            <a:r>
              <a:rPr lang="en-US" altLang="ko-KR"/>
              <a:t>.</a:t>
            </a:r>
            <a:endParaRPr lang="en-US" altLang="ko-KR"/>
          </a:p>
          <a:p>
            <a:pPr algn="just" eaLnBrk="1" hangingPunct="1">
              <a:lnSpc>
                <a:spcPct val="170000"/>
              </a:lnSpc>
              <a:defRPr/>
            </a:pPr>
            <a:r>
              <a:rPr lang="ko-KR" altLang="en-US"/>
              <a:t>잘못된 괄호 사용의 예</a:t>
            </a:r>
            <a:endParaRPr lang="ko-KR" altLang="en-US"/>
          </a:p>
          <a:p>
            <a:pPr lvl="1" algn="just" eaLnBrk="1" hangingPunct="1">
              <a:lnSpc>
                <a:spcPct val="130000"/>
              </a:lnSpc>
              <a:buFont typeface="Wingdings"/>
              <a:buNone/>
              <a:defRPr/>
            </a:pPr>
            <a:r>
              <a:rPr lang="ko-KR" altLang="en-US"/>
              <a:t>	</a:t>
            </a:r>
            <a:r>
              <a:rPr lang="ko-KR" altLang="en-US" b="1">
                <a:solidFill>
                  <a:srgbClr val="ff3300"/>
                </a:solidFill>
              </a:rPr>
              <a:t>	</a:t>
            </a:r>
            <a:r>
              <a:rPr lang="en-US" altLang="ko-KR" b="1">
                <a:solidFill>
                  <a:srgbClr val="ff3300"/>
                </a:solidFill>
              </a:rPr>
              <a:t>(a(b)</a:t>
            </a:r>
            <a:endParaRPr lang="en-US" altLang="ko-KR" b="1">
              <a:solidFill>
                <a:srgbClr val="ff3300"/>
              </a:solidFill>
            </a:endParaRPr>
          </a:p>
          <a:p>
            <a:pPr lvl="1" algn="just" eaLnBrk="1" hangingPunct="1">
              <a:lnSpc>
                <a:spcPct val="130000"/>
              </a:lnSpc>
              <a:buFont typeface="Wingdings"/>
              <a:buNone/>
              <a:defRPr/>
            </a:pPr>
            <a:r>
              <a:rPr lang="en-US" altLang="ko-KR" b="1">
                <a:solidFill>
                  <a:srgbClr val="ff3300"/>
                </a:solidFill>
              </a:rPr>
              <a:t>		a(b)c)</a:t>
            </a:r>
            <a:endParaRPr lang="en-US" altLang="ko-KR" b="1">
              <a:solidFill>
                <a:srgbClr val="ff3300"/>
              </a:solidFill>
            </a:endParaRPr>
          </a:p>
          <a:p>
            <a:pPr lvl="1" algn="just" eaLnBrk="1" hangingPunct="1">
              <a:lnSpc>
                <a:spcPct val="130000"/>
              </a:lnSpc>
              <a:buFont typeface="Wingdings"/>
              <a:buNone/>
              <a:defRPr/>
            </a:pPr>
            <a:r>
              <a:rPr lang="en-US" altLang="ko-KR" b="1">
                <a:solidFill>
                  <a:srgbClr val="ff3300"/>
                </a:solidFill>
              </a:rPr>
              <a:t>		a{b(c[d]e}f)</a:t>
            </a:r>
            <a:endParaRPr lang="en-US" altLang="ko-KR" b="1">
              <a:solidFill>
                <a:srgbClr val="ff3300"/>
              </a:solidFill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스택의 응용: 괄호검사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스택의 응용: 괄호검사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614391" y="2724158"/>
            <a:ext cx="11107234" cy="2505042"/>
            <a:chOff x="614391" y="2724158"/>
            <a:chExt cx="11107234" cy="2505042"/>
          </a:xfrm>
        </p:grpSpPr>
        <p:pic>
          <p:nvPicPr>
            <p:cNvPr id="7" name="그림 1"/>
            <p:cNvPicPr>
              <a:picLocks noChangeAspect="1"/>
            </p:cNvPicPr>
            <p:nvPr/>
          </p:nvPicPr>
          <p:blipFill rotWithShape="1">
            <a:blip r:embed="rId2"/>
            <a:srcRect t="50860"/>
            <a:stretch>
              <a:fillRect/>
            </a:stretch>
          </p:blipFill>
          <p:spPr>
            <a:xfrm>
              <a:off x="6096000" y="2724158"/>
              <a:ext cx="5625625" cy="2505042"/>
            </a:xfrm>
            <a:prstGeom prst="rect">
              <a:avLst/>
            </a:prstGeom>
          </p:spPr>
        </p:pic>
        <p:pic>
          <p:nvPicPr>
            <p:cNvPr id="8" name="그림 1"/>
            <p:cNvPicPr>
              <a:picLocks noChangeAspect="1"/>
            </p:cNvPicPr>
            <p:nvPr/>
          </p:nvPicPr>
          <p:blipFill rotWithShape="1">
            <a:blip r:embed="rId3"/>
            <a:srcRect b="52270"/>
            <a:stretch>
              <a:fillRect/>
            </a:stretch>
          </p:blipFill>
          <p:spPr>
            <a:xfrm>
              <a:off x="614391" y="2780928"/>
              <a:ext cx="5625625" cy="24330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rgbClr val="000000"/>
                </a:solidFill>
              </a:rPr>
              <a:t>알고리즘의 개요</a:t>
            </a:r>
            <a:endParaRPr lang="ko-KR" altLang="en-US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ko-KR" altLang="en-US">
                <a:solidFill>
                  <a:srgbClr val="000000"/>
                </a:solidFill>
              </a:rPr>
              <a:t>문자열에 있는 괄호를 차례대로 조사하면서 왼쪽 괄호를 만나면 </a:t>
            </a:r>
            <a:endParaRPr lang="ko-KR" altLang="en-US">
              <a:solidFill>
                <a:srgbClr val="000000"/>
              </a:solidFill>
            </a:endParaRPr>
          </a:p>
          <a:p>
            <a:pPr lvl="1" eaLnBrk="1" hangingPunct="1">
              <a:buFont typeface="Wingdings"/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	</a:t>
            </a:r>
            <a:r>
              <a:rPr lang="ko-KR" altLang="en-US">
                <a:solidFill>
                  <a:srgbClr val="000000"/>
                </a:solidFill>
              </a:rPr>
              <a:t>스택에 삽입하고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오른쪽 괄호를 만나면 스택에서 </a:t>
            </a:r>
            <a:r>
              <a:rPr lang="en-US" altLang="ko-KR">
                <a:solidFill>
                  <a:srgbClr val="000000"/>
                </a:solidFill>
              </a:rPr>
              <a:t>top </a:t>
            </a:r>
            <a:r>
              <a:rPr lang="ko-KR" altLang="en-US">
                <a:solidFill>
                  <a:srgbClr val="000000"/>
                </a:solidFill>
              </a:rPr>
              <a:t>괄호를 삭제한 후 오른쪽 괄호와 짝이 맞는지를 검사한다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endParaRPr lang="en-US" altLang="ko-KR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ko-KR" altLang="en-US">
                <a:solidFill>
                  <a:srgbClr val="000000"/>
                </a:solidFill>
              </a:rPr>
              <a:t>이 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스택이 비어 있으면 조건 </a:t>
            </a:r>
            <a:r>
              <a:rPr lang="en-US" altLang="ko-KR">
                <a:solidFill>
                  <a:srgbClr val="000000"/>
                </a:solidFill>
              </a:rPr>
              <a:t>1 </a:t>
            </a:r>
            <a:r>
              <a:rPr lang="ko-KR" altLang="en-US">
                <a:solidFill>
                  <a:srgbClr val="000000"/>
                </a:solidFill>
              </a:rPr>
              <a:t>또는 조건 </a:t>
            </a:r>
            <a:r>
              <a:rPr lang="en-US" altLang="ko-KR">
                <a:solidFill>
                  <a:srgbClr val="000000"/>
                </a:solidFill>
              </a:rPr>
              <a:t>2 </a:t>
            </a:r>
            <a:r>
              <a:rPr lang="ko-KR" altLang="en-US">
                <a:solidFill>
                  <a:srgbClr val="000000"/>
                </a:solidFill>
              </a:rPr>
              <a:t>등을 위배하게 되고 괄호의 짝이 맞지 않으면 조건 </a:t>
            </a:r>
            <a:r>
              <a:rPr lang="en-US" altLang="ko-KR">
                <a:solidFill>
                  <a:srgbClr val="000000"/>
                </a:solidFill>
              </a:rPr>
              <a:t>3 </a:t>
            </a:r>
            <a:r>
              <a:rPr lang="ko-KR" altLang="en-US">
                <a:solidFill>
                  <a:srgbClr val="000000"/>
                </a:solidFill>
              </a:rPr>
              <a:t>등에 위배된다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endParaRPr lang="en-US" altLang="ko-KR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ko-KR" altLang="en-US">
                <a:solidFill>
                  <a:srgbClr val="000000"/>
                </a:solidFill>
              </a:rPr>
              <a:t>마지막 괄호까지를 조사한 후에도 스택에 괄호가 남아 있으면 </a:t>
            </a:r>
            <a:endParaRPr lang="ko-KR" altLang="en-US">
              <a:solidFill>
                <a:srgbClr val="000000"/>
              </a:solidFill>
            </a:endParaRPr>
          </a:p>
          <a:p>
            <a:pPr lvl="1" eaLnBrk="1" hangingPunct="1">
              <a:buFont typeface="Wingdings"/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	</a:t>
            </a:r>
            <a:r>
              <a:rPr lang="ko-KR" altLang="en-US">
                <a:solidFill>
                  <a:srgbClr val="000000"/>
                </a:solidFill>
              </a:rPr>
              <a:t>조건 </a:t>
            </a:r>
            <a:r>
              <a:rPr lang="en-US" altLang="ko-KR">
                <a:solidFill>
                  <a:srgbClr val="000000"/>
                </a:solidFill>
              </a:rPr>
              <a:t>1</a:t>
            </a:r>
            <a:r>
              <a:rPr lang="ko-KR" altLang="en-US">
                <a:solidFill>
                  <a:srgbClr val="000000"/>
                </a:solidFill>
              </a:rPr>
              <a:t>에 위배되므로 </a:t>
            </a:r>
            <a:r>
              <a:rPr lang="en-US" altLang="ko-KR">
                <a:solidFill>
                  <a:srgbClr val="000000"/>
                </a:solidFill>
              </a:rPr>
              <a:t>0(</a:t>
            </a:r>
            <a:r>
              <a:rPr lang="ko-KR" altLang="en-US">
                <a:solidFill>
                  <a:srgbClr val="000000"/>
                </a:solidFill>
              </a:rPr>
              <a:t>거짓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을 반환하고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그렇지 않으면 </a:t>
            </a:r>
            <a:r>
              <a:rPr lang="en-US" altLang="ko-KR">
                <a:solidFill>
                  <a:srgbClr val="000000"/>
                </a:solidFill>
              </a:rPr>
              <a:t>1(</a:t>
            </a:r>
            <a:r>
              <a:rPr lang="ko-KR" altLang="en-US">
                <a:solidFill>
                  <a:srgbClr val="000000"/>
                </a:solidFill>
              </a:rPr>
              <a:t>참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을 반환한다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endParaRPr lang="en-US" altLang="ko-KR">
              <a:solidFill>
                <a:srgbClr val="000000"/>
              </a:solidFill>
            </a:endParaRPr>
          </a:p>
          <a:p>
            <a:pPr lvl="1" eaLnBrk="1" hangingPunct="1">
              <a:buFont typeface="Wingdings"/>
              <a:buNone/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괄호 검사 알고리즘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괄호 검사 프로그램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438321" y="1478751"/>
            <a:ext cx="7043738" cy="46153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 b="1" i="1">
                <a:latin typeface="Trebuchet MS"/>
              </a:rPr>
              <a:t>check_matching(expr)</a:t>
            </a:r>
            <a:r>
              <a:rPr lang="en-US" altLang="ko-KR" sz="1400">
                <a:latin typeface="Trebuchet MS"/>
              </a:rPr>
              <a:t> :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br>
              <a:rPr lang="en-US" altLang="ko-KR" sz="1400">
                <a:latin typeface="Trebuchet MS"/>
              </a:rPr>
            </a:b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 b="1">
                <a:latin typeface="Trebuchet MS"/>
              </a:rPr>
              <a:t>while</a:t>
            </a:r>
            <a:r>
              <a:rPr lang="en-US" altLang="ko-KR" sz="1400">
                <a:latin typeface="Trebuchet MS"/>
              </a:rPr>
              <a:t> (</a:t>
            </a:r>
            <a:r>
              <a:rPr lang="ko-KR" altLang="en-US" sz="1400">
                <a:latin typeface="Trebuchet MS"/>
              </a:rPr>
              <a:t>입력 </a:t>
            </a:r>
            <a:r>
              <a:rPr lang="en-US" altLang="ko-KR" sz="1400">
                <a:latin typeface="Trebuchet MS"/>
              </a:rPr>
              <a:t>expr</a:t>
            </a:r>
            <a:r>
              <a:rPr lang="ko-KR" altLang="en-US" sz="1400">
                <a:latin typeface="Trebuchet MS"/>
              </a:rPr>
              <a:t>의 끝이 아니면</a:t>
            </a:r>
            <a:r>
              <a:rPr lang="en-US" altLang="ko-KR" sz="1400">
                <a:latin typeface="Trebuchet MS"/>
              </a:rPr>
              <a:t>)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  ch ← expr</a:t>
            </a:r>
            <a:r>
              <a:rPr lang="ko-KR" altLang="en-US" sz="1400">
                <a:latin typeface="Trebuchet MS"/>
              </a:rPr>
              <a:t>의 다음 글자 </a:t>
            </a: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400" b="1">
                <a:latin typeface="Trebuchet MS"/>
              </a:rPr>
              <a:t>  </a:t>
            </a:r>
            <a:r>
              <a:rPr lang="en-US" altLang="ko-KR" sz="1400" b="1">
                <a:latin typeface="Trebuchet MS"/>
              </a:rPr>
              <a:t>switch</a:t>
            </a:r>
            <a:r>
              <a:rPr lang="en-US" altLang="ko-KR" sz="1400">
                <a:latin typeface="Trebuchet MS"/>
              </a:rPr>
              <a:t>(ch)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    </a:t>
            </a:r>
            <a:r>
              <a:rPr lang="en-US" altLang="ko-KR" sz="1400" b="1">
                <a:latin typeface="Trebuchet MS"/>
              </a:rPr>
              <a:t>case</a:t>
            </a:r>
            <a:r>
              <a:rPr lang="en-US" altLang="ko-KR" sz="1400">
                <a:latin typeface="Trebuchet MS"/>
              </a:rPr>
              <a:t> '(': </a:t>
            </a:r>
            <a:r>
              <a:rPr lang="en-US" altLang="ko-KR" sz="1400" b="1">
                <a:latin typeface="Trebuchet MS"/>
              </a:rPr>
              <a:t>case</a:t>
            </a:r>
            <a:r>
              <a:rPr lang="en-US" altLang="ko-KR" sz="1400">
                <a:latin typeface="Trebuchet MS"/>
              </a:rPr>
              <a:t> '[': </a:t>
            </a:r>
            <a:r>
              <a:rPr lang="en-US" altLang="ko-KR" sz="1400" b="1">
                <a:latin typeface="Trebuchet MS"/>
              </a:rPr>
              <a:t>case</a:t>
            </a:r>
            <a:r>
              <a:rPr lang="en-US" altLang="ko-KR" sz="1400">
                <a:latin typeface="Trebuchet MS"/>
              </a:rPr>
              <a:t> '{':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       ch</a:t>
            </a:r>
            <a:r>
              <a:rPr lang="ko-KR" altLang="en-US" sz="1400">
                <a:latin typeface="Trebuchet MS"/>
              </a:rPr>
              <a:t>를 스택에 삽입 </a:t>
            </a: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400">
                <a:latin typeface="Trebuchet MS"/>
              </a:rPr>
              <a:t>       </a:t>
            </a:r>
            <a:r>
              <a:rPr lang="en-US" altLang="ko-KR" sz="1400" b="1">
                <a:latin typeface="Trebuchet MS"/>
              </a:rPr>
              <a:t>break</a:t>
            </a:r>
            <a:r>
              <a:rPr lang="en-US" altLang="ko-KR" sz="1400">
                <a:latin typeface="Trebuchet MS"/>
              </a:rPr>
              <a:t>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    </a:t>
            </a:r>
            <a:r>
              <a:rPr lang="en-US" altLang="ko-KR" sz="1400" b="1">
                <a:latin typeface="Trebuchet MS"/>
              </a:rPr>
              <a:t>case</a:t>
            </a:r>
            <a:r>
              <a:rPr lang="en-US" altLang="ko-KR" sz="1400">
                <a:latin typeface="Trebuchet MS"/>
              </a:rPr>
              <a:t> ')': </a:t>
            </a:r>
            <a:r>
              <a:rPr lang="en-US" altLang="ko-KR" sz="1400" b="1">
                <a:latin typeface="Trebuchet MS"/>
              </a:rPr>
              <a:t>case</a:t>
            </a:r>
            <a:r>
              <a:rPr lang="en-US" altLang="ko-KR" sz="1400">
                <a:latin typeface="Trebuchet MS"/>
              </a:rPr>
              <a:t> ']': </a:t>
            </a:r>
            <a:r>
              <a:rPr lang="en-US" altLang="ko-KR" sz="1400" b="1">
                <a:latin typeface="Trebuchet MS"/>
              </a:rPr>
              <a:t>case</a:t>
            </a:r>
            <a:r>
              <a:rPr lang="en-US" altLang="ko-KR" sz="1400">
                <a:latin typeface="Trebuchet MS"/>
              </a:rPr>
              <a:t> ']':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       </a:t>
            </a:r>
            <a:r>
              <a:rPr lang="en-US" altLang="ko-KR" sz="1400" b="1">
                <a:latin typeface="Trebuchet MS"/>
              </a:rPr>
              <a:t>if</a:t>
            </a:r>
            <a:r>
              <a:rPr lang="en-US" altLang="ko-KR" sz="1400">
                <a:latin typeface="Trebuchet MS"/>
              </a:rPr>
              <a:t> ( </a:t>
            </a:r>
            <a:r>
              <a:rPr lang="ko-KR" altLang="en-US" sz="1400">
                <a:latin typeface="Trebuchet MS"/>
              </a:rPr>
              <a:t>스택이 비어 있으면 </a:t>
            </a:r>
            <a:r>
              <a:rPr lang="en-US" altLang="ko-KR" sz="1400">
                <a:latin typeface="Trebuchet MS"/>
              </a:rPr>
              <a:t>)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         </a:t>
            </a:r>
            <a:r>
              <a:rPr lang="en-US" altLang="ko-KR" sz="1400" b="1">
                <a:latin typeface="Trebuchet MS"/>
              </a:rPr>
              <a:t>then </a:t>
            </a:r>
            <a:r>
              <a:rPr lang="ko-KR" altLang="en-US" sz="1400">
                <a:latin typeface="Trebuchet MS"/>
              </a:rPr>
              <a:t>오류 </a:t>
            </a: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400">
                <a:latin typeface="Trebuchet MS"/>
              </a:rPr>
              <a:t>         </a:t>
            </a:r>
            <a:r>
              <a:rPr lang="en-US" altLang="ko-KR" sz="1400" b="1">
                <a:latin typeface="Trebuchet MS"/>
              </a:rPr>
              <a:t>else</a:t>
            </a:r>
            <a:r>
              <a:rPr lang="en-US" altLang="ko-KR" sz="1400">
                <a:latin typeface="Trebuchet MS"/>
              </a:rPr>
              <a:t> </a:t>
            </a:r>
            <a:r>
              <a:rPr lang="ko-KR" altLang="en-US" sz="1400">
                <a:latin typeface="Trebuchet MS"/>
              </a:rPr>
              <a:t>스택에서 </a:t>
            </a:r>
            <a:r>
              <a:rPr lang="en-US" altLang="ko-KR" sz="1400">
                <a:latin typeface="Trebuchet MS"/>
              </a:rPr>
              <a:t>open_ch</a:t>
            </a:r>
            <a:r>
              <a:rPr lang="ko-KR" altLang="en-US" sz="1400">
                <a:latin typeface="Trebuchet MS"/>
              </a:rPr>
              <a:t>를 꺼낸다 </a:t>
            </a: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400" b="1">
                <a:latin typeface="Trebuchet MS"/>
              </a:rPr>
              <a:t>             </a:t>
            </a:r>
            <a:r>
              <a:rPr lang="en-US" altLang="ko-KR" sz="1400" b="1">
                <a:latin typeface="Trebuchet MS"/>
              </a:rPr>
              <a:t>if </a:t>
            </a:r>
            <a:r>
              <a:rPr lang="en-US" altLang="ko-KR" sz="1400">
                <a:latin typeface="Trebuchet MS"/>
              </a:rPr>
              <a:t>(ch </a:t>
            </a:r>
            <a:r>
              <a:rPr lang="ko-KR" altLang="en-US" sz="1400">
                <a:latin typeface="Trebuchet MS"/>
              </a:rPr>
              <a:t>와 </a:t>
            </a:r>
            <a:r>
              <a:rPr lang="en-US" altLang="ko-KR" sz="1400">
                <a:latin typeface="Trebuchet MS"/>
              </a:rPr>
              <a:t>open_ch</a:t>
            </a:r>
            <a:r>
              <a:rPr lang="ko-KR" altLang="en-US" sz="1400">
                <a:latin typeface="Trebuchet MS"/>
              </a:rPr>
              <a:t>가 같은 짝이 아니면</a:t>
            </a:r>
            <a:r>
              <a:rPr lang="en-US" altLang="ko-KR" sz="1400">
                <a:latin typeface="Trebuchet MS"/>
              </a:rPr>
              <a:t>)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                 </a:t>
            </a:r>
            <a:r>
              <a:rPr lang="en-US" altLang="ko-KR" sz="1400" b="1">
                <a:latin typeface="Trebuchet MS"/>
              </a:rPr>
              <a:t>then</a:t>
            </a:r>
            <a:r>
              <a:rPr lang="en-US" altLang="ko-KR" sz="1400">
                <a:latin typeface="Trebuchet MS"/>
              </a:rPr>
              <a:t> </a:t>
            </a:r>
            <a:r>
              <a:rPr lang="ko-KR" altLang="en-US" sz="1400">
                <a:latin typeface="Trebuchet MS"/>
              </a:rPr>
              <a:t>오류 보고 </a:t>
            </a: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400">
                <a:latin typeface="Trebuchet MS"/>
              </a:rPr>
              <a:t>       </a:t>
            </a:r>
            <a:r>
              <a:rPr lang="en-US" altLang="ko-KR" sz="1400" b="1">
                <a:latin typeface="Trebuchet MS"/>
              </a:rPr>
              <a:t>break</a:t>
            </a:r>
            <a:r>
              <a:rPr lang="en-US" altLang="ko-KR" sz="1400">
                <a:latin typeface="Trebuchet MS"/>
              </a:rPr>
              <a:t>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 b="1">
                <a:latin typeface="Trebuchet MS"/>
              </a:rPr>
              <a:t>if</a:t>
            </a:r>
            <a:r>
              <a:rPr lang="en-US" altLang="ko-KR" sz="1400">
                <a:latin typeface="Trebuchet MS"/>
              </a:rPr>
              <a:t>( </a:t>
            </a:r>
            <a:r>
              <a:rPr lang="ko-KR" altLang="en-US" sz="1400">
                <a:latin typeface="Trebuchet MS"/>
              </a:rPr>
              <a:t>스택이 비어 있지 않으면 </a:t>
            </a:r>
            <a:r>
              <a:rPr lang="en-US" altLang="ko-KR" sz="1400">
                <a:latin typeface="Trebuchet MS"/>
              </a:rPr>
              <a:t>)</a:t>
            </a:r>
            <a:r>
              <a:rPr lang="en-US" altLang="ko-KR" sz="1400" b="1">
                <a:latin typeface="Trebuchet MS"/>
              </a:rPr>
              <a:t> </a:t>
            </a:r>
            <a:endParaRPr lang="en-US" altLang="ko-KR" sz="1400" b="1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 b="1">
                <a:latin typeface="Trebuchet MS"/>
              </a:rPr>
              <a:t>  then </a:t>
            </a:r>
            <a:r>
              <a:rPr lang="ko-KR" altLang="en-US" sz="1400">
                <a:latin typeface="Trebuchet MS"/>
              </a:rPr>
              <a:t>오류</a:t>
            </a:r>
            <a:endParaRPr lang="ko-KR" altLang="en-US" sz="1400">
              <a:latin typeface="Trebuchet MS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8256240" y="1962330"/>
            <a:ext cx="1677987" cy="474663"/>
          </a:xfrm>
          <a:prstGeom prst="borderCallout2">
            <a:avLst>
              <a:gd name="adj1" fmla="val 24079"/>
              <a:gd name="adj2" fmla="val -5241"/>
              <a:gd name="adj3" fmla="val 24079"/>
              <a:gd name="adj4" fmla="val -105458"/>
              <a:gd name="adj5" fmla="val 232778"/>
              <a:gd name="adj6" fmla="val -209500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/>
          </a:ln>
        </p:spPr>
        <p:txBody>
          <a:bodyPr/>
          <a:lstStyle/>
          <a:p>
            <a:pPr algn="ctr" eaLnBrk="1" hangingPunct="1">
              <a:defRPr/>
            </a:pPr>
            <a:r>
              <a:rPr lang="ko-KR" altLang="en-US" sz="1200">
                <a:solidFill>
                  <a:srgbClr val="ff3300"/>
                </a:solidFill>
              </a:rPr>
              <a:t>왼쪽 괄호이면 스택에 삽입</a:t>
            </a:r>
            <a:endParaRPr lang="ko-KR" altLang="en-US" sz="1200">
              <a:solidFill>
                <a:srgbClr val="ff3300"/>
              </a:solidFill>
            </a:endParaRPr>
          </a:p>
        </p:txBody>
      </p:sp>
      <p:sp>
        <p:nvSpPr>
          <p:cNvPr id="7" name="AutoShape 6"/>
          <p:cNvSpPr/>
          <p:nvPr/>
        </p:nvSpPr>
        <p:spPr>
          <a:xfrm>
            <a:off x="7356127" y="3808619"/>
            <a:ext cx="1800225" cy="474662"/>
          </a:xfrm>
          <a:prstGeom prst="borderCallout2">
            <a:avLst>
              <a:gd name="adj1" fmla="val 24079"/>
              <a:gd name="adj2" fmla="val -4231"/>
              <a:gd name="adj3" fmla="val 24079"/>
              <a:gd name="adj4" fmla="val -66667"/>
              <a:gd name="adj5" fmla="val 26755"/>
              <a:gd name="adj6" fmla="val -131569"/>
            </a:avLst>
          </a:prstGeom>
          <a:solidFill>
            <a:schemeClr val="bg1"/>
          </a:solidFill>
          <a:ln w="9525" algn="ctr">
            <a:solidFill>
              <a:srgbClr val="ff3300"/>
            </a:solidFill>
            <a:miter/>
          </a:ln>
        </p:spPr>
        <p:txBody>
          <a:bodyPr/>
          <a:lstStyle/>
          <a:p>
            <a:pPr algn="ctr" eaLnBrk="1" hangingPunct="1">
              <a:defRPr/>
            </a:pPr>
            <a:r>
              <a:rPr lang="ko-KR" altLang="en-US" sz="1200">
                <a:solidFill>
                  <a:srgbClr val="ff3300"/>
                </a:solidFill>
              </a:rPr>
              <a:t>오른쪽 괄호이면 스택에서 삭제비교</a:t>
            </a:r>
            <a:endParaRPr lang="ko-KR" altLang="en-US" sz="1200">
              <a:solidFill>
                <a:srgbClr val="ff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괄호 검사 프로그램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574131" y="1963051"/>
            <a:ext cx="7043736" cy="33690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HY엽서M"/>
              </a:rPr>
              <a:t>int check_matching(const char *in)</a:t>
            </a:r>
            <a:endParaRPr lang="en-US" altLang="ko-KR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HY엽서M"/>
              </a:rPr>
              <a:t>{</a:t>
            </a:r>
            <a:endParaRPr lang="en-US" altLang="ko-KR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HY엽서M"/>
              </a:rPr>
              <a:t>	StackType s;</a:t>
            </a:r>
            <a:endParaRPr lang="en-US" altLang="ko-KR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HY엽서M"/>
              </a:rPr>
              <a:t>	char ch, open_ch;</a:t>
            </a:r>
            <a:endParaRPr lang="en-US" altLang="ko-KR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HY엽서M"/>
              </a:rPr>
              <a:t>	int i, n = strlen(in);  	// n= </a:t>
            </a:r>
            <a:r>
              <a:rPr lang="ko-KR" altLang="en-US" sz="1400">
                <a:latin typeface="Trebuchet MS"/>
                <a:ea typeface="HY엽서M"/>
              </a:rPr>
              <a:t>문자열의 길이</a:t>
            </a:r>
            <a:endParaRPr lang="ko-KR" altLang="en-US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400">
                <a:latin typeface="Trebuchet MS"/>
                <a:ea typeface="HY엽서M"/>
              </a:rPr>
              <a:t>	</a:t>
            </a:r>
            <a:r>
              <a:rPr lang="en-US" altLang="ko-KR" sz="1400">
                <a:latin typeface="Trebuchet MS"/>
                <a:ea typeface="HY엽서M"/>
              </a:rPr>
              <a:t>init_stack(&amp;s);			// </a:t>
            </a:r>
            <a:r>
              <a:rPr lang="ko-KR" altLang="en-US" sz="1400">
                <a:latin typeface="Trebuchet MS"/>
                <a:ea typeface="HY엽서M"/>
              </a:rPr>
              <a:t>스택의 초기화</a:t>
            </a:r>
            <a:endParaRPr lang="ko-KR" altLang="en-US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ko-KR" altLang="en-US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400">
                <a:latin typeface="Trebuchet MS"/>
                <a:ea typeface="HY엽서M"/>
              </a:rPr>
              <a:t>	</a:t>
            </a:r>
            <a:r>
              <a:rPr lang="en-US" altLang="ko-KR" sz="1400">
                <a:latin typeface="Trebuchet MS"/>
                <a:ea typeface="HY엽서M"/>
              </a:rPr>
              <a:t>for (i = 0; i &lt; n; i++) {</a:t>
            </a:r>
            <a:endParaRPr lang="en-US" altLang="ko-KR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HY엽서M"/>
              </a:rPr>
              <a:t>		ch = in[i];		// ch = </a:t>
            </a:r>
            <a:r>
              <a:rPr lang="ko-KR" altLang="en-US" sz="1400">
                <a:latin typeface="Trebuchet MS"/>
                <a:ea typeface="HY엽서M"/>
              </a:rPr>
              <a:t>다음 문자</a:t>
            </a:r>
            <a:endParaRPr lang="ko-KR" altLang="en-US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400">
                <a:latin typeface="Trebuchet MS"/>
                <a:ea typeface="HY엽서M"/>
              </a:rPr>
              <a:t>		</a:t>
            </a:r>
            <a:r>
              <a:rPr lang="en-US" altLang="ko-KR" sz="1400">
                <a:latin typeface="Trebuchet MS"/>
                <a:ea typeface="HY엽서M"/>
              </a:rPr>
              <a:t>switch (ch) {</a:t>
            </a:r>
            <a:endParaRPr lang="en-US" altLang="ko-KR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HY엽서M"/>
              </a:rPr>
              <a:t>		case '(':   case '[':    case '{':</a:t>
            </a:r>
            <a:endParaRPr lang="en-US" altLang="ko-KR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HY엽서M"/>
              </a:rPr>
              <a:t>			push(&amp;s, ch);</a:t>
            </a:r>
            <a:endParaRPr lang="en-US" altLang="ko-KR" sz="1400">
              <a:latin typeface="Trebuchet MS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HY엽서M"/>
              </a:rPr>
              <a:t>			break;</a:t>
            </a:r>
            <a:endParaRPr lang="en-US" altLang="ko-KR" sz="1400">
              <a:latin typeface="Trebuchet MS"/>
              <a:ea typeface="HY엽서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괄호 검사 프로그램</a:t>
            </a:r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>
          <a:xfrm>
            <a:off x="2304101" y="1691511"/>
            <a:ext cx="7583797" cy="41454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case ')':   case ']':    case '}':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if (is_empty(&amp;s))  return 0;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else {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	open_ch = pop(&amp;s);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	if ((open_ch == '(' &amp;&amp; ch != ')') ||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		(open_ch == '[' &amp;&amp; ch != ']') ||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		(open_ch == '{' &amp;&amp; ch != '}')) {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		return 0;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	}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	break;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	}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}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}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if (!is_empty(&amp;s)) return 0; // </a:t>
            </a:r>
            <a:r>
              <a:rPr lang="ko-KR" altLang="en-US" sz="1400">
                <a:latin typeface="Trebuchet MS"/>
              </a:rPr>
              <a:t>스택에 남아있으면 오류</a:t>
            </a: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400">
                <a:latin typeface="Trebuchet MS"/>
              </a:rPr>
              <a:t>	</a:t>
            </a:r>
            <a:r>
              <a:rPr lang="en-US" altLang="ko-KR" sz="1400">
                <a:latin typeface="Trebuchet MS"/>
              </a:rPr>
              <a:t>return 1;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}</a:t>
            </a:r>
            <a:endParaRPr lang="en-US" altLang="ko-KR" sz="1400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괄호 검사 프로그램</a:t>
            </a:r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>
          <a:xfrm>
            <a:off x="2574131" y="2096851"/>
            <a:ext cx="7043736" cy="234941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int main(void)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{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char *p = "{ A[(i+1)]=0; }";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if (check_matching(p) == 1)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printf("%s </a:t>
            </a:r>
            <a:r>
              <a:rPr lang="ko-KR" altLang="en-US" sz="1400">
                <a:latin typeface="Trebuchet MS"/>
              </a:rPr>
              <a:t>괄호검사성공</a:t>
            </a:r>
            <a:r>
              <a:rPr lang="en-US" altLang="ko-KR" sz="1400">
                <a:latin typeface="Trebuchet MS"/>
              </a:rPr>
              <a:t>\n", p);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else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	printf("%s </a:t>
            </a:r>
            <a:r>
              <a:rPr lang="ko-KR" altLang="en-US" sz="1400">
                <a:latin typeface="Trebuchet MS"/>
              </a:rPr>
              <a:t>괄호검사실패</a:t>
            </a:r>
            <a:r>
              <a:rPr lang="en-US" altLang="ko-KR" sz="1400">
                <a:latin typeface="Trebuchet MS"/>
              </a:rPr>
              <a:t>\n", p);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return 0;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}</a:t>
            </a:r>
            <a:endParaRPr lang="en-US" altLang="ko-KR" sz="1400">
              <a:latin typeface="Trebuchet M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>
          <a:xfrm>
            <a:off x="2574131" y="4797152"/>
            <a:ext cx="7043738" cy="296818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Trebuchet MS"/>
              </a:rPr>
              <a:t>{ A[(i+1)]=0; } </a:t>
            </a:r>
            <a:r>
              <a:rPr lang="ko-KR" altLang="en-US" sz="1400">
                <a:solidFill>
                  <a:schemeClr val="bg1"/>
                </a:solidFill>
                <a:latin typeface="Trebuchet MS"/>
              </a:rPr>
              <a:t>괄호검사성공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ko-KR" altLang="en-US"/>
              <a:t>수식의 표기방법</a:t>
            </a:r>
            <a:r>
              <a:rPr lang="en-US" altLang="ko-KR"/>
              <a:t>: </a:t>
            </a: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전위</a:t>
            </a:r>
            <a:r>
              <a:rPr lang="en-US" altLang="ko-KR"/>
              <a:t>(prefix), </a:t>
            </a:r>
            <a:r>
              <a:rPr lang="ko-KR" altLang="en-US"/>
              <a:t>중위</a:t>
            </a:r>
            <a:r>
              <a:rPr lang="en-US" altLang="ko-KR"/>
              <a:t>(infix), </a:t>
            </a:r>
            <a:r>
              <a:rPr lang="ko-KR" altLang="en-US"/>
              <a:t>후위</a:t>
            </a:r>
            <a:r>
              <a:rPr lang="en-US" altLang="ko-KR"/>
              <a:t>(postfix)</a:t>
            </a:r>
            <a:endParaRPr lang="en-US" altLang="ko-KR"/>
          </a:p>
          <a:p>
            <a:pPr lvl="1" eaLnBrk="1" hangingPunct="1">
              <a:defRPr/>
            </a:pPr>
            <a:endParaRPr lang="en-US" altLang="ko-KR"/>
          </a:p>
          <a:p>
            <a:pPr lvl="1"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ko-KR" altLang="en-US"/>
          </a:p>
          <a:p>
            <a:pPr eaLnBrk="1" hangingPunct="1">
              <a:defRPr/>
            </a:pPr>
            <a:r>
              <a:rPr lang="ko-KR" altLang="en-US"/>
              <a:t>컴퓨터에서의 수식 계산순서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중위표기식</a:t>
            </a:r>
            <a:r>
              <a:rPr lang="en-US" altLang="ko-KR"/>
              <a:t>-&gt; </a:t>
            </a:r>
            <a:r>
              <a:rPr lang="ko-KR" altLang="en-US"/>
              <a:t>후위표기식</a:t>
            </a:r>
            <a:r>
              <a:rPr lang="en-US" altLang="ko-KR"/>
              <a:t>-&gt;</a:t>
            </a:r>
            <a:r>
              <a:rPr lang="ko-KR" altLang="en-US"/>
              <a:t>계산</a:t>
            </a:r>
            <a:endParaRPr lang="ko-KR" altLang="en-US"/>
          </a:p>
          <a:p>
            <a:pPr lvl="1" eaLnBrk="1" hangingPunct="1">
              <a:defRPr/>
            </a:pPr>
            <a:r>
              <a:rPr lang="en-US" altLang="ko-KR"/>
              <a:t>2+3*4 -&gt; 234*+ -&gt; 14</a:t>
            </a:r>
            <a:endParaRPr lang="en-US" altLang="ko-KR"/>
          </a:p>
          <a:p>
            <a:pPr lvl="1" eaLnBrk="1" hangingPunct="1">
              <a:defRPr/>
            </a:pPr>
            <a:r>
              <a:rPr lang="ko-KR" altLang="en-US"/>
              <a:t>모두 스택을 사용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수식의 계산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044" y="2515701"/>
            <a:ext cx="7891911" cy="1489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수식을 왼쪽에서 오른쪽으로 스캔하여 피연산자이면 스택에 저장</a:t>
            </a:r>
            <a:endParaRPr lang="ko-KR" altLang="en-US"/>
          </a:p>
          <a:p>
            <a:pPr eaLnBrk="1" hangingPunct="1">
              <a:defRPr/>
            </a:pPr>
            <a:r>
              <a:rPr lang="ko-KR" altLang="en-US"/>
              <a:t>연산자이면 필요한 수만큼의 피연산자를 스택에서 꺼내 연산을 실행 </a:t>
            </a:r>
            <a:endParaRPr lang="ko-KR" altLang="en-US"/>
          </a:p>
          <a:p>
            <a:pPr eaLnBrk="1" hangingPunct="1">
              <a:defRPr/>
            </a:pPr>
            <a:r>
              <a:rPr lang="ko-KR" altLang="en-US"/>
              <a:t>연산의 결과를 다시 스택에 저장</a:t>
            </a:r>
            <a:endParaRPr lang="ko-KR" altLang="en-US"/>
          </a:p>
          <a:p>
            <a:pPr eaLnBrk="1" hangingPunct="1">
              <a:defRPr/>
            </a:pP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en-US" altLang="ko-KR">
                <a:latin typeface="Arial"/>
              </a:rPr>
              <a:t> </a:t>
            </a:r>
            <a:r>
              <a:rPr lang="en-US" altLang="ko-KR"/>
              <a:t>82/3-32*+ 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후위 표기식의 계산</a:t>
            </a:r>
            <a:endParaRPr lang="ko-KR" altLang="en-US"/>
          </a:p>
        </p:txBody>
      </p:sp>
      <p:graphicFrame>
        <p:nvGraphicFramePr>
          <p:cNvPr id="5" name="Group 587"/>
          <p:cNvGraphicFramePr>
            <a:graphicFrameLocks noGrp="1"/>
          </p:cNvGraphicFramePr>
          <p:nvPr/>
        </p:nvGraphicFramePr>
        <p:xfrm>
          <a:off x="6816080" y="3034506"/>
          <a:ext cx="2957512" cy="2698750"/>
        </p:xfrm>
        <a:graphic>
          <a:graphicData uri="http://schemas.openxmlformats.org/drawingml/2006/table">
            <a:tbl>
              <a:tblGrid>
                <a:gridCol w="412750"/>
                <a:gridCol w="363537"/>
                <a:gridCol w="363538"/>
                <a:gridCol w="363537"/>
                <a:gridCol w="363538"/>
                <a:gridCol w="363537"/>
                <a:gridCol w="363538"/>
                <a:gridCol w="363537"/>
              </a:tblGrid>
              <a:tr h="228600">
                <a:tc row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토큰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스택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60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[0]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[1]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[2]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[3]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[4]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[5]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[6]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8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/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4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4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-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*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6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+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7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  <a:cs typeface="한컴바탕"/>
                        </a:rPr>
                        <a:t> 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lt"/>
                        <a:ea typeface="굴림"/>
                        <a:cs typeface="한컴바탕"/>
                      </a:endParaRPr>
                    </a:p>
                  </a:txBody>
                  <a:tcPr marL="91440" marR="914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후위 표기식의 계산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9666" y="1225327"/>
            <a:ext cx="5344606" cy="5112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시험범위 재공지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문제풀이 발표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스택</a:t>
            </a:r>
            <a:r>
              <a:rPr lang="en-US" altLang="ko-KR"/>
              <a:t>&amp;</a:t>
            </a:r>
            <a:r>
              <a:rPr lang="ko-KR" altLang="en-US"/>
              <a:t>큐 수업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11.</a:t>
            </a:r>
            <a:r>
              <a:rPr lang="ko-KR" altLang="en-US"/>
              <a:t> </a:t>
            </a:r>
            <a:r>
              <a:rPr lang="en-US" altLang="ko-KR"/>
              <a:t>04</a:t>
            </a:r>
            <a:r>
              <a:rPr lang="ko-KR" altLang="en-US"/>
              <a:t> 수업 일정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후위 표기식 계산 알고리즘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168513" y="2204864"/>
            <a:ext cx="7854974" cy="296530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600">
                <a:latin typeface="+mn-lt"/>
              </a:rPr>
              <a:t>스택 </a:t>
            </a:r>
            <a:r>
              <a:rPr lang="en-US" altLang="ko-KR" sz="1600">
                <a:latin typeface="+mn-lt"/>
              </a:rPr>
              <a:t>s</a:t>
            </a:r>
            <a:r>
              <a:rPr lang="ko-KR" altLang="en-US" sz="1600">
                <a:latin typeface="+mn-lt"/>
              </a:rPr>
              <a:t>를 생성하고 초기화한다</a:t>
            </a:r>
            <a:r>
              <a:rPr lang="en-US" altLang="ko-KR" sz="1600">
                <a:latin typeface="+mn-lt"/>
              </a:rPr>
              <a:t>. </a:t>
            </a:r>
            <a:endParaRPr lang="en-US" altLang="ko-KR" sz="160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+mn-lt"/>
              </a:rPr>
              <a:t>for </a:t>
            </a:r>
            <a:r>
              <a:rPr lang="ko-KR" altLang="en-US" sz="1600">
                <a:latin typeface="+mn-lt"/>
              </a:rPr>
              <a:t>항목 </a:t>
            </a:r>
            <a:r>
              <a:rPr lang="en-US" altLang="ko-KR" sz="1600">
                <a:latin typeface="+mn-lt"/>
              </a:rPr>
              <a:t>in </a:t>
            </a:r>
            <a:r>
              <a:rPr lang="ko-KR" altLang="en-US" sz="1600">
                <a:latin typeface="+mn-lt"/>
              </a:rPr>
              <a:t>후위표기식 </a:t>
            </a:r>
            <a:endParaRPr lang="ko-KR" altLang="en-US" sz="160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600">
                <a:latin typeface="+mn-lt"/>
              </a:rPr>
              <a:t>  </a:t>
            </a:r>
            <a:r>
              <a:rPr lang="en-US" altLang="ko-KR" sz="1600">
                <a:latin typeface="+mn-lt"/>
              </a:rPr>
              <a:t>do if (</a:t>
            </a:r>
            <a:r>
              <a:rPr lang="ko-KR" altLang="en-US" sz="1600">
                <a:latin typeface="+mn-lt"/>
              </a:rPr>
              <a:t>항목이 피연산자이면</a:t>
            </a:r>
            <a:r>
              <a:rPr lang="en-US" altLang="ko-KR" sz="1600">
                <a:latin typeface="+mn-lt"/>
              </a:rPr>
              <a:t>) </a:t>
            </a:r>
            <a:endParaRPr lang="en-US" altLang="ko-KR" sz="160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+mn-lt"/>
              </a:rPr>
              <a:t>        push(s, item) </a:t>
            </a:r>
            <a:endParaRPr lang="en-US" altLang="ko-KR" sz="160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+mn-lt"/>
              </a:rPr>
              <a:t>     if (</a:t>
            </a:r>
            <a:r>
              <a:rPr lang="ko-KR" altLang="en-US" sz="1600">
                <a:latin typeface="+mn-lt"/>
              </a:rPr>
              <a:t>항목이 연산자 </a:t>
            </a:r>
            <a:r>
              <a:rPr lang="en-US" altLang="ko-KR" sz="1600">
                <a:latin typeface="+mn-lt"/>
              </a:rPr>
              <a:t>op</a:t>
            </a:r>
            <a:r>
              <a:rPr lang="ko-KR" altLang="en-US" sz="1600">
                <a:latin typeface="+mn-lt"/>
              </a:rPr>
              <a:t>이면</a:t>
            </a:r>
            <a:r>
              <a:rPr lang="en-US" altLang="ko-KR" sz="1600">
                <a:latin typeface="+mn-lt"/>
              </a:rPr>
              <a:t>) </a:t>
            </a:r>
            <a:endParaRPr lang="en-US" altLang="ko-KR" sz="160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+mn-lt"/>
              </a:rPr>
              <a:t>       then second ← pop(s) </a:t>
            </a:r>
            <a:endParaRPr lang="en-US" altLang="ko-KR" sz="160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+mn-lt"/>
              </a:rPr>
              <a:t>              first ← pop(s) </a:t>
            </a:r>
            <a:endParaRPr lang="en-US" altLang="ko-KR" sz="160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+mn-lt"/>
              </a:rPr>
              <a:t>              result ← first </a:t>
            </a:r>
            <a:r>
              <a:rPr lang="en-US" altLang="ko-KR" sz="1600" i="1">
                <a:latin typeface="+mn-lt"/>
              </a:rPr>
              <a:t>op</a:t>
            </a:r>
            <a:r>
              <a:rPr lang="en-US" altLang="ko-KR" sz="1600">
                <a:latin typeface="+mn-lt"/>
              </a:rPr>
              <a:t> second // </a:t>
            </a:r>
            <a:r>
              <a:rPr lang="en-US" altLang="ko-KR" sz="1600" i="1">
                <a:latin typeface="+mn-lt"/>
              </a:rPr>
              <a:t>op</a:t>
            </a:r>
            <a:r>
              <a:rPr lang="en-US" altLang="ko-KR" sz="1600">
                <a:latin typeface="+mn-lt"/>
              </a:rPr>
              <a:t> </a:t>
            </a:r>
            <a:r>
              <a:rPr lang="ko-KR" altLang="en-US" sz="1600">
                <a:latin typeface="+mn-lt"/>
              </a:rPr>
              <a:t>는 </a:t>
            </a:r>
            <a:r>
              <a:rPr lang="en-US" altLang="ko-KR" sz="1600">
                <a:latin typeface="+mn-lt"/>
              </a:rPr>
              <a:t>+-*/</a:t>
            </a:r>
            <a:r>
              <a:rPr lang="ko-KR" altLang="en-US" sz="1600">
                <a:latin typeface="+mn-lt"/>
              </a:rPr>
              <a:t>중의 하나 </a:t>
            </a:r>
            <a:endParaRPr lang="ko-KR" altLang="en-US" sz="160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600">
                <a:latin typeface="+mn-lt"/>
              </a:rPr>
              <a:t>              </a:t>
            </a:r>
            <a:r>
              <a:rPr lang="en-US" altLang="ko-KR" sz="1600">
                <a:latin typeface="+mn-lt"/>
              </a:rPr>
              <a:t>push(s, result) </a:t>
            </a:r>
            <a:endParaRPr lang="en-US" altLang="ko-KR" sz="160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+mn-lt"/>
              </a:rPr>
              <a:t>final_result ← pop(s); </a:t>
            </a:r>
            <a:endParaRPr lang="en-US" altLang="ko-KR" sz="160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후위 표기식 계산 프로그램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304101" y="1691511"/>
            <a:ext cx="7583797" cy="41454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#include &lt;stdio.h&gt;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#include &lt;stdlib.h&gt;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#define MAX_STACK_SIZE 100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// </a:t>
            </a:r>
            <a:r>
              <a:rPr lang="ko-KR" altLang="en-US" sz="1400">
                <a:latin typeface="Trebuchet MS"/>
              </a:rPr>
              <a:t>프로그램 </a:t>
            </a:r>
            <a:r>
              <a:rPr lang="en-US" altLang="ko-KR" sz="1400">
                <a:latin typeface="Trebuchet MS"/>
              </a:rPr>
              <a:t>4.3</a:t>
            </a:r>
            <a:r>
              <a:rPr lang="ko-KR" altLang="en-US" sz="1400">
                <a:latin typeface="Trebuchet MS"/>
              </a:rPr>
              <a:t>에서 스택 코드 추가</a:t>
            </a: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typedef char element;		// </a:t>
            </a:r>
            <a:r>
              <a:rPr lang="ko-KR" altLang="en-US" sz="1400">
                <a:latin typeface="Trebuchet MS"/>
              </a:rPr>
              <a:t>교체</a:t>
            </a:r>
            <a:r>
              <a:rPr lang="en-US" altLang="ko-KR" sz="1400">
                <a:latin typeface="Trebuchet MS"/>
              </a:rPr>
              <a:t>!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// ... 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// </a:t>
            </a:r>
            <a:r>
              <a:rPr lang="ko-KR" altLang="en-US" sz="1400">
                <a:latin typeface="Trebuchet MS"/>
              </a:rPr>
              <a:t>프로그램 </a:t>
            </a:r>
            <a:r>
              <a:rPr lang="en-US" altLang="ko-KR" sz="1400">
                <a:latin typeface="Trebuchet MS"/>
              </a:rPr>
              <a:t>4.3</a:t>
            </a:r>
            <a:r>
              <a:rPr lang="ko-KR" altLang="en-US" sz="1400">
                <a:latin typeface="Trebuchet MS"/>
              </a:rPr>
              <a:t>에서 스택 코드 추가 끝</a:t>
            </a: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// </a:t>
            </a:r>
            <a:r>
              <a:rPr lang="ko-KR" altLang="en-US" sz="1400">
                <a:latin typeface="Trebuchet MS"/>
              </a:rPr>
              <a:t>후위 표기 수식 계산 함수</a:t>
            </a:r>
            <a:endParaRPr lang="ko-KR" altLang="en-US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int eval(char exp[])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{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int op1, op2, value, i = 0;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int len = strlen(exp);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char ch;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StackType s;</a:t>
            </a:r>
            <a:endParaRPr lang="en-US" altLang="ko-KR" sz="1400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후위 표기식 계산 프로그램</a:t>
            </a:r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>
          <a:xfrm>
            <a:off x="2304101" y="1353686"/>
            <a:ext cx="7583797" cy="48116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init_stack(&amp;s);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for (i = 0; i&lt;len; i++) {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ch = exp[i];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if (ch != '+' &amp;&amp; ch != '-' &amp;&amp; ch != '*' &amp;&amp; ch != '/') {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	value = ch - '0';	// </a:t>
            </a:r>
            <a:r>
              <a:rPr lang="ko-KR" altLang="en-US" sz="1300">
                <a:latin typeface="Trebuchet MS"/>
              </a:rPr>
              <a:t>입력이 피연산자이면</a:t>
            </a:r>
            <a:endParaRPr lang="ko-KR" altLang="en-US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300">
                <a:latin typeface="Trebuchet MS"/>
              </a:rPr>
              <a:t>			</a:t>
            </a:r>
            <a:r>
              <a:rPr lang="en-US" altLang="ko-KR" sz="1300">
                <a:latin typeface="Trebuchet MS"/>
              </a:rPr>
              <a:t>push(&amp;s, value);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}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else {	//</a:t>
            </a:r>
            <a:r>
              <a:rPr lang="ko-KR" altLang="en-US" sz="1300">
                <a:latin typeface="Trebuchet MS"/>
              </a:rPr>
              <a:t>연산자이면 피연산자를 스택에서 제거</a:t>
            </a:r>
            <a:endParaRPr lang="ko-KR" altLang="en-US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300">
                <a:latin typeface="Trebuchet MS"/>
              </a:rPr>
              <a:t>			</a:t>
            </a:r>
            <a:r>
              <a:rPr lang="en-US" altLang="ko-KR" sz="1300">
                <a:latin typeface="Trebuchet MS"/>
              </a:rPr>
              <a:t>op2 = pop(&amp;s);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	op1 = pop(&amp;s);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	switch (ch) { //</a:t>
            </a:r>
            <a:r>
              <a:rPr lang="ko-KR" altLang="en-US" sz="1300">
                <a:latin typeface="Trebuchet MS"/>
              </a:rPr>
              <a:t>연산을 수행하고 스택에 저장 </a:t>
            </a:r>
            <a:endParaRPr lang="ko-KR" altLang="en-US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300">
                <a:latin typeface="Trebuchet MS"/>
              </a:rPr>
              <a:t>			</a:t>
            </a:r>
            <a:r>
              <a:rPr lang="en-US" altLang="ko-KR" sz="1300">
                <a:latin typeface="Trebuchet MS"/>
              </a:rPr>
              <a:t>case '+': push(&amp;s, op1 + op2); break;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	case '-': push(&amp;s, op1 - op2); break;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	case '*': push(&amp;s, op1 * op2); break;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	case '/': push(&amp;s, op1 / op2); break;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	}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}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}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return pop(&amp;s);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}</a:t>
            </a:r>
            <a:endParaRPr lang="en-US" altLang="ko-KR" sz="1300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후위 표기식 계산 프로그램</a:t>
            </a:r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>
          <a:xfrm>
            <a:off x="2574131" y="2240982"/>
            <a:ext cx="7043736" cy="23576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int main(void)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{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int result;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printf("</a:t>
            </a:r>
            <a:r>
              <a:rPr lang="ko-KR" altLang="en-US" sz="1400">
                <a:latin typeface="Trebuchet MS"/>
              </a:rPr>
              <a:t>후위표기식은 </a:t>
            </a:r>
            <a:r>
              <a:rPr lang="en-US" altLang="ko-KR" sz="1400">
                <a:latin typeface="Trebuchet MS"/>
              </a:rPr>
              <a:t>82/3-32*+\n");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result = eval("82/3-32*+");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printf("</a:t>
            </a:r>
            <a:r>
              <a:rPr lang="ko-KR" altLang="en-US" sz="1400">
                <a:latin typeface="Trebuchet MS"/>
              </a:rPr>
              <a:t>결과값은 </a:t>
            </a:r>
            <a:r>
              <a:rPr lang="en-US" altLang="ko-KR" sz="1400">
                <a:latin typeface="Trebuchet MS"/>
              </a:rPr>
              <a:t>%d\n", result);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return 0;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}</a:t>
            </a:r>
            <a:endParaRPr lang="en-US" altLang="ko-KR" sz="1400">
              <a:latin typeface="Trebuchet M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>
          <a:xfrm>
            <a:off x="2574131" y="4941282"/>
            <a:ext cx="7043738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bg1"/>
                </a:solidFill>
                <a:latin typeface="Trebuchet MS"/>
              </a:rPr>
              <a:t>후위표기식은 </a:t>
            </a:r>
            <a:r>
              <a:rPr lang="en-US" altLang="ko-KR" sz="1400">
                <a:solidFill>
                  <a:schemeClr val="bg1"/>
                </a:solidFill>
                <a:latin typeface="Trebuchet MS"/>
              </a:rPr>
              <a:t>82/3-32*+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bg1"/>
                </a:solidFill>
                <a:latin typeface="Trebuchet MS"/>
              </a:rPr>
              <a:t>결과값은 </a:t>
            </a:r>
            <a:r>
              <a:rPr lang="en-US" altLang="ko-KR" sz="1400">
                <a:solidFill>
                  <a:schemeClr val="bg1"/>
                </a:solidFill>
                <a:latin typeface="Trebuchet MS"/>
              </a:rPr>
              <a:t>7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/>
              </a:rPr>
              <a:t> </a:t>
            </a:r>
            <a:r>
              <a:rPr lang="ko-KR" altLang="en-US"/>
              <a:t>중위표기와 후위표기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중위 표기법과 후위 표기법의 공통점은 피연산자의 순서는 동일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연산자들의 순서만 다름</a:t>
            </a:r>
            <a:r>
              <a:rPr lang="en-US" altLang="ko-KR"/>
              <a:t>(</a:t>
            </a:r>
            <a:r>
              <a:rPr lang="ko-KR" altLang="en-US"/>
              <a:t>우선순위순서</a:t>
            </a:r>
            <a:r>
              <a:rPr lang="en-US" altLang="ko-KR"/>
              <a:t>)</a:t>
            </a:r>
            <a:endParaRPr lang="en-US" altLang="ko-KR"/>
          </a:p>
          <a:p>
            <a:pPr lvl="1" eaLnBrk="1" hangingPunct="1">
              <a:buFont typeface="Wingdings"/>
              <a:buNone/>
              <a:defRPr/>
            </a:pPr>
            <a:r>
              <a:rPr lang="en-US" altLang="ko-KR"/>
              <a:t>    -&gt;</a:t>
            </a:r>
            <a:r>
              <a:rPr lang="ko-KR" altLang="en-US"/>
              <a:t>연산자만 스택에 저장했다가 출력하면 된다</a:t>
            </a:r>
            <a:r>
              <a:rPr lang="en-US" altLang="ko-KR"/>
              <a:t>.</a:t>
            </a:r>
            <a:endParaRPr lang="en-US" altLang="ko-KR"/>
          </a:p>
          <a:p>
            <a:pPr lvl="1" eaLnBrk="1" hangingPunct="1">
              <a:defRPr/>
            </a:pPr>
            <a:r>
              <a:rPr lang="en-US" altLang="ko-KR"/>
              <a:t>2+3*4  -&gt;  234*+</a:t>
            </a:r>
            <a:endParaRPr lang="en-US" altLang="ko-KR"/>
          </a:p>
          <a:p>
            <a:pPr lvl="1" eaLnBrk="1" hangingPunct="1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중위표기식</a:t>
            </a:r>
            <a:r>
              <a:rPr lang="en-US" altLang="ko-KR"/>
              <a:t>-&gt;</a:t>
            </a:r>
            <a:r>
              <a:rPr lang="ko-KR" altLang="en-US"/>
              <a:t>후위표기식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1363" y="4229447"/>
            <a:ext cx="8801100" cy="164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중위표기식</a:t>
            </a:r>
            <a:r>
              <a:rPr lang="en-US" altLang="ko-KR"/>
              <a:t>-&gt;</a:t>
            </a:r>
            <a:r>
              <a:rPr lang="ko-KR" altLang="en-US"/>
              <a:t>후위표기식</a:t>
            </a:r>
            <a:endParaRPr lang="ko-KR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>
          <a:xfrm>
            <a:off x="1406227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>
          <a:xfrm>
            <a:off x="1912639" y="3721099"/>
            <a:ext cx="511176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>
          <a:xfrm>
            <a:off x="2417464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>
          <a:xfrm>
            <a:off x="2922289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>
          <a:xfrm>
            <a:off x="342711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)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>
          <a:xfrm>
            <a:off x="6737052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>
          <a:xfrm>
            <a:off x="72418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774511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8249940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>
          <a:xfrm>
            <a:off x="87531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grpSp>
        <p:nvGrpSpPr>
          <p:cNvPr id="15" name="Group 12"/>
          <p:cNvGrpSpPr/>
          <p:nvPr/>
        </p:nvGrpSpPr>
        <p:grpSpPr>
          <a:xfrm rot="0">
            <a:off x="5382915" y="3316288"/>
            <a:ext cx="719137" cy="1493837"/>
            <a:chOff x="930" y="2115"/>
            <a:chExt cx="453" cy="1315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3931940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>
          <a:xfrm>
            <a:off x="443676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>
          <a:xfrm>
            <a:off x="1649115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>
          <a:xfrm>
            <a:off x="5511502" y="4303712"/>
            <a:ext cx="511174" cy="52359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중위표기식-&gt;후위표기식</a:t>
            </a:r>
            <a:endParaRPr lang="ko-KR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>
          <a:xfrm>
            <a:off x="1406227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>
          <a:xfrm>
            <a:off x="1912639" y="3721099"/>
            <a:ext cx="511176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>
          <a:xfrm>
            <a:off x="2417464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>
          <a:xfrm>
            <a:off x="2922289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>
          <a:xfrm>
            <a:off x="342711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)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>
          <a:xfrm>
            <a:off x="6737052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>
          <a:xfrm>
            <a:off x="72418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774511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8249940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>
          <a:xfrm>
            <a:off x="87531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grpSp>
        <p:nvGrpSpPr>
          <p:cNvPr id="15" name="Group 12"/>
          <p:cNvGrpSpPr/>
          <p:nvPr/>
        </p:nvGrpSpPr>
        <p:grpSpPr>
          <a:xfrm rot="0">
            <a:off x="5382915" y="3316288"/>
            <a:ext cx="719137" cy="1493837"/>
            <a:chOff x="930" y="2115"/>
            <a:chExt cx="453" cy="1315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3931940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>
          <a:xfrm>
            <a:off x="443676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>
          <a:xfrm>
            <a:off x="2160290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>
          <a:xfrm>
            <a:off x="5511502" y="4303712"/>
            <a:ext cx="511174" cy="52359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중위표기식</a:t>
            </a:r>
            <a:r>
              <a:rPr lang="en-US" altLang="ko-KR"/>
              <a:t>-&gt;</a:t>
            </a:r>
            <a:r>
              <a:rPr lang="ko-KR" altLang="en-US"/>
              <a:t>후위표기식</a:t>
            </a:r>
            <a:endParaRPr lang="ko-KR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>
          <a:xfrm>
            <a:off x="1406227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>
          <a:xfrm>
            <a:off x="1912639" y="3721099"/>
            <a:ext cx="511176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>
          <a:xfrm>
            <a:off x="2417464" y="3721099"/>
            <a:ext cx="511176" cy="51668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>
          <a:xfrm>
            <a:off x="2922289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>
          <a:xfrm>
            <a:off x="342711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)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>
          <a:xfrm>
            <a:off x="6737052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>
          <a:xfrm>
            <a:off x="72418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774511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8249940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>
          <a:xfrm>
            <a:off x="87531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grpSp>
        <p:nvGrpSpPr>
          <p:cNvPr id="15" name="Group 12"/>
          <p:cNvGrpSpPr/>
          <p:nvPr/>
        </p:nvGrpSpPr>
        <p:grpSpPr>
          <a:xfrm rot="0">
            <a:off x="5382915" y="3316288"/>
            <a:ext cx="719137" cy="1493837"/>
            <a:chOff x="930" y="2115"/>
            <a:chExt cx="453" cy="1315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3931940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>
          <a:xfrm>
            <a:off x="443676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>
          <a:xfrm>
            <a:off x="2703215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>
          <a:xfrm>
            <a:off x="5511502" y="4303712"/>
            <a:ext cx="511174" cy="52359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>
          <a:xfrm>
            <a:off x="5513090" y="3860799"/>
            <a:ext cx="511174" cy="51934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중위표기식</a:t>
            </a:r>
            <a:r>
              <a:rPr lang="en-US" altLang="ko-KR"/>
              <a:t>-&gt;</a:t>
            </a:r>
            <a:r>
              <a:rPr lang="ko-KR" altLang="en-US"/>
              <a:t>후위표기식</a:t>
            </a:r>
            <a:endParaRPr lang="ko-KR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>
          <a:xfrm>
            <a:off x="1406227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>
          <a:xfrm>
            <a:off x="1912639" y="3721099"/>
            <a:ext cx="511176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>
          <a:xfrm>
            <a:off x="2417464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>
          <a:xfrm>
            <a:off x="2922289" y="3721099"/>
            <a:ext cx="511176" cy="51668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>
          <a:xfrm>
            <a:off x="342711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)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>
          <a:xfrm>
            <a:off x="6737052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>
          <a:xfrm>
            <a:off x="7241877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7745115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8249940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>
          <a:xfrm>
            <a:off x="87531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grpSp>
        <p:nvGrpSpPr>
          <p:cNvPr id="15" name="Group 12"/>
          <p:cNvGrpSpPr/>
          <p:nvPr/>
        </p:nvGrpSpPr>
        <p:grpSpPr>
          <a:xfrm rot="0">
            <a:off x="5382915" y="3316288"/>
            <a:ext cx="719137" cy="1493837"/>
            <a:chOff x="930" y="2115"/>
            <a:chExt cx="453" cy="1315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3931940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>
          <a:xfrm>
            <a:off x="443676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>
          <a:xfrm>
            <a:off x="3200102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>
          <a:xfrm>
            <a:off x="5511502" y="4303712"/>
            <a:ext cx="511174" cy="52359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>
          <a:xfrm>
            <a:off x="5513090" y="3860799"/>
            <a:ext cx="511174" cy="51934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중위표기식</a:t>
            </a:r>
            <a:r>
              <a:rPr lang="en-US" altLang="ko-KR"/>
              <a:t>-&gt;</a:t>
            </a:r>
            <a:r>
              <a:rPr lang="ko-KR" altLang="en-US"/>
              <a:t>후위표기식</a:t>
            </a:r>
            <a:endParaRPr lang="ko-KR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>
          <a:xfrm>
            <a:off x="1406227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>
          <a:xfrm>
            <a:off x="1912639" y="3721099"/>
            <a:ext cx="511176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>
          <a:xfrm>
            <a:off x="2417464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>
          <a:xfrm>
            <a:off x="2922289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>
          <a:xfrm>
            <a:off x="3427115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)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>
          <a:xfrm>
            <a:off x="6737052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>
          <a:xfrm>
            <a:off x="7241877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7745115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8249940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>
          <a:xfrm>
            <a:off x="87531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grpSp>
        <p:nvGrpSpPr>
          <p:cNvPr id="15" name="Group 12"/>
          <p:cNvGrpSpPr/>
          <p:nvPr/>
        </p:nvGrpSpPr>
        <p:grpSpPr>
          <a:xfrm rot="0">
            <a:off x="5382915" y="3316288"/>
            <a:ext cx="719137" cy="1493837"/>
            <a:chOff x="930" y="2115"/>
            <a:chExt cx="453" cy="1315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3931940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>
          <a:xfrm>
            <a:off x="443676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>
          <a:xfrm>
            <a:off x="3696990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 차</a:t>
            </a:r>
            <a:endParaRPr lang="ko-KR" altLang="en-US"/>
          </a:p>
        </p:txBody>
      </p:sp>
      <p:sp>
        <p:nvSpPr>
          <p:cNvPr id="6" name="TextBox 21"/>
          <p:cNvSpPr txBox="1"/>
          <p:nvPr/>
        </p:nvSpPr>
        <p:spPr>
          <a:xfrm>
            <a:off x="266281" y="1756343"/>
            <a:ext cx="540060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스택의 응용 및 활용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203864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266281" y="2473331"/>
            <a:ext cx="540060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큐의 응용 및 활용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203864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중위표기식</a:t>
            </a:r>
            <a:r>
              <a:rPr lang="en-US" altLang="ko-KR"/>
              <a:t>-&gt;</a:t>
            </a:r>
            <a:r>
              <a:rPr lang="ko-KR" altLang="en-US"/>
              <a:t>후위표기식</a:t>
            </a:r>
            <a:endParaRPr lang="ko-KR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>
          <a:xfrm>
            <a:off x="1406227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>
          <a:xfrm>
            <a:off x="1912639" y="3721099"/>
            <a:ext cx="511176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>
          <a:xfrm>
            <a:off x="2417464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>
          <a:xfrm>
            <a:off x="2922289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>
          <a:xfrm>
            <a:off x="342711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)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>
          <a:xfrm>
            <a:off x="6737052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>
          <a:xfrm>
            <a:off x="7241877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7745115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8249940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>
          <a:xfrm>
            <a:off x="87531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grpSp>
        <p:nvGrpSpPr>
          <p:cNvPr id="15" name="Group 12"/>
          <p:cNvGrpSpPr/>
          <p:nvPr/>
        </p:nvGrpSpPr>
        <p:grpSpPr>
          <a:xfrm rot="0">
            <a:off x="5382915" y="3316288"/>
            <a:ext cx="719137" cy="1493837"/>
            <a:chOff x="930" y="2115"/>
            <a:chExt cx="453" cy="1315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3931940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>
          <a:xfrm>
            <a:off x="443676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>
          <a:xfrm>
            <a:off x="4193877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>
          <a:xfrm>
            <a:off x="5494040" y="4324349"/>
            <a:ext cx="511174" cy="522176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중위표기식</a:t>
            </a:r>
            <a:r>
              <a:rPr lang="en-US" altLang="ko-KR"/>
              <a:t>-&gt;</a:t>
            </a:r>
            <a:r>
              <a:rPr lang="ko-KR" altLang="en-US"/>
              <a:t>후위표기식</a:t>
            </a:r>
            <a:endParaRPr lang="ko-KR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>
          <a:xfrm>
            <a:off x="1406227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>
          <a:xfrm>
            <a:off x="1912639" y="3721099"/>
            <a:ext cx="511176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>
          <a:xfrm>
            <a:off x="2417464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>
          <a:xfrm>
            <a:off x="2922289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>
          <a:xfrm>
            <a:off x="342711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)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>
          <a:xfrm>
            <a:off x="6737052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>
          <a:xfrm>
            <a:off x="7241877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7745115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8249940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>
          <a:xfrm>
            <a:off x="8753177" y="3721100"/>
            <a:ext cx="511175" cy="485775"/>
          </a:xfrm>
          <a:prstGeom prst="cube">
            <a:avLst>
              <a:gd name="adj" fmla="val 25000"/>
            </a:avLst>
          </a:prstGeom>
          <a:noFill/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ko-KR" altLang="ko-KR" sz="2000">
              <a:latin typeface="HY엽서L"/>
              <a:ea typeface="HY엽서L"/>
            </a:endParaRPr>
          </a:p>
        </p:txBody>
      </p:sp>
      <p:grpSp>
        <p:nvGrpSpPr>
          <p:cNvPr id="15" name="Group 12"/>
          <p:cNvGrpSpPr/>
          <p:nvPr/>
        </p:nvGrpSpPr>
        <p:grpSpPr>
          <a:xfrm rot="0">
            <a:off x="5382915" y="3316288"/>
            <a:ext cx="719137" cy="1493837"/>
            <a:chOff x="930" y="2115"/>
            <a:chExt cx="453" cy="1315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3931940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>
          <a:xfrm>
            <a:off x="4436765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>
          <a:xfrm>
            <a:off x="4705052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>
          <a:xfrm>
            <a:off x="5494040" y="4324349"/>
            <a:ext cx="511174" cy="522176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중위표기식</a:t>
            </a:r>
            <a:r>
              <a:rPr lang="en-US" altLang="ko-KR"/>
              <a:t>-&gt;</a:t>
            </a:r>
            <a:r>
              <a:rPr lang="ko-KR" altLang="en-US"/>
              <a:t>후위표기식</a:t>
            </a:r>
            <a:endParaRPr lang="ko-KR" alt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>
          <a:xfrm>
            <a:off x="1406227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(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>
          <a:xfrm>
            <a:off x="1912639" y="3721099"/>
            <a:ext cx="511176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>
          <a:xfrm>
            <a:off x="2417464" y="3721099"/>
            <a:ext cx="511176" cy="516683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>
          <a:xfrm>
            <a:off x="2922290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>
          <a:xfrm>
            <a:off x="342711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)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>
          <a:xfrm>
            <a:off x="6737052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a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>
          <a:xfrm>
            <a:off x="7241877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b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7745115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+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8249940" y="3721099"/>
            <a:ext cx="511174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>
          <a:xfrm>
            <a:off x="8753176" y="3721099"/>
            <a:ext cx="511176" cy="516682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  <p:grpSp>
        <p:nvGrpSpPr>
          <p:cNvPr id="15" name="Group 12"/>
          <p:cNvGrpSpPr/>
          <p:nvPr/>
        </p:nvGrpSpPr>
        <p:grpSpPr>
          <a:xfrm rot="0">
            <a:off x="5382916" y="3316288"/>
            <a:ext cx="719137" cy="1493837"/>
            <a:chOff x="930" y="2115"/>
            <a:chExt cx="453" cy="1315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3931940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*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>
          <a:xfrm>
            <a:off x="4436765" y="3721099"/>
            <a:ext cx="511174" cy="51668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 cap="rnd" algn="ctr">
            <a:solidFill>
              <a:schemeClr val="tx1"/>
            </a:solidFill>
            <a:prstDash val="sysDot"/>
            <a:miter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>
                <a:latin typeface="HY엽서L"/>
                <a:ea typeface="HY엽서L"/>
              </a:rPr>
              <a:t>c</a:t>
            </a:r>
            <a:endParaRPr lang="en-US" altLang="ko-KR" sz="2000">
              <a:latin typeface="HY엽서L"/>
              <a:ea typeface="HY엽서L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>
          <a:xfrm>
            <a:off x="5128916" y="3433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체계적인 방법 필요</a:t>
            </a:r>
            <a:endParaRPr lang="ko-KR" altLang="en-US"/>
          </a:p>
          <a:p>
            <a:pPr eaLnBrk="1" hangingPunct="1">
              <a:defRPr/>
            </a:pPr>
            <a:r>
              <a:rPr lang="ko-KR" altLang="en-US"/>
              <a:t>현재의 위치에서 가능한 방향을 스택에 저장해놓았다가 막다른 길을 만나면 스택에서 다음 탐색 위치를 꺼낸다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미로 탐색 문제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736" y="3320672"/>
            <a:ext cx="4392488" cy="2920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미로 탐색 문제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0650" y="1563588"/>
            <a:ext cx="9410700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뒤에서 새로운 데이터가 추가되고 앞에서 데이터가 하나씩 삭제되는 구조</a:t>
            </a:r>
            <a:endParaRPr lang="ko-KR" altLang="en-US"/>
          </a:p>
          <a:p>
            <a:pPr>
              <a:defRPr/>
            </a:pPr>
            <a:r>
              <a:rPr lang="ko-KR" altLang="en-US"/>
              <a:t>후단(rear)에서는 원소의 삽입 연산, 전단(front)에서는 삭제 연산 발생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복습</a:t>
            </a:r>
            <a:r>
              <a:rPr lang="en-US" altLang="ko-KR"/>
              <a:t>:</a:t>
            </a:r>
            <a:r>
              <a:rPr lang="ko-KR" altLang="en-US"/>
              <a:t> 큐의 구조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b="28810"/>
          <a:stretch>
            <a:fillRect/>
          </a:stretch>
        </p:blipFill>
        <p:spPr>
          <a:xfrm>
            <a:off x="3226208" y="3573016"/>
            <a:ext cx="5739584" cy="1728192"/>
          </a:xfrm>
          <a:prstGeom prst="rect">
            <a:avLst/>
          </a:prstGeom>
        </p:spPr>
      </p:pic>
      <p:sp>
        <p:nvSpPr>
          <p:cNvPr id="6" name="직사각형 1"/>
          <p:cNvSpPr/>
          <p:nvPr/>
        </p:nvSpPr>
        <p:spPr>
          <a:xfrm>
            <a:off x="3754673" y="5341531"/>
            <a:ext cx="1189198" cy="319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전단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(front)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직사각형 1"/>
          <p:cNvSpPr/>
          <p:nvPr/>
        </p:nvSpPr>
        <p:spPr>
          <a:xfrm>
            <a:off x="6923026" y="5341531"/>
            <a:ext cx="1189198" cy="319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후단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(rear)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Lucida Console"/>
              </a:rPr>
              <a:t>배열을 선형으로 사용하여 큐를 구현</a:t>
            </a:r>
            <a:endParaRPr lang="ko-KR" altLang="en-US">
              <a:latin typeface="Lucida Console"/>
            </a:endParaRPr>
          </a:p>
          <a:p>
            <a:pPr lvl="1">
              <a:defRPr/>
            </a:pPr>
            <a:r>
              <a:rPr lang="ko-KR" altLang="en-US">
                <a:latin typeface="Lucida Console"/>
              </a:rPr>
              <a:t>삽입을 계속하기 위해서는 요소들을 이동시켜야 함</a:t>
            </a:r>
            <a:endParaRPr lang="ko-KR" altLang="en-US">
              <a:latin typeface="Lucida Console"/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선형 큐</a:t>
            </a: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7528" y="2852936"/>
            <a:ext cx="8005972" cy="3044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선형 큐의 응용: 작업 스케줄링</a:t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1312" y="1574676"/>
            <a:ext cx="6429375" cy="1638300"/>
          </a:xfrm>
          <a:prstGeom prst="rect">
            <a:avLst/>
          </a:prstGeom>
        </p:spPr>
      </p:pic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5242" y="3548908"/>
            <a:ext cx="7673381" cy="244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원형 큐</a:t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95800" y="2204864"/>
            <a:ext cx="4106012" cy="3360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Trebuchet MS"/>
              </a:rPr>
              <a:t>큐의 전단과 후단을 관리하기 위한 </a:t>
            </a:r>
            <a:r>
              <a:rPr lang="en-US" altLang="ko-KR">
                <a:latin typeface="Trebuchet MS"/>
              </a:rPr>
              <a:t>2</a:t>
            </a:r>
            <a:r>
              <a:rPr lang="ko-KR" altLang="en-US">
                <a:latin typeface="Trebuchet MS"/>
              </a:rPr>
              <a:t>개의 변수 필요</a:t>
            </a:r>
            <a:endParaRPr lang="ko-KR" altLang="en-US">
              <a:latin typeface="Trebuchet MS"/>
            </a:endParaRPr>
          </a:p>
          <a:p>
            <a:pPr lvl="1" eaLnBrk="1" hangingPunct="1">
              <a:defRPr/>
            </a:pPr>
            <a:r>
              <a:rPr lang="en-US" altLang="ko-KR">
                <a:latin typeface="Trebuchet MS"/>
              </a:rPr>
              <a:t>front: </a:t>
            </a:r>
            <a:r>
              <a:rPr lang="ko-KR" altLang="en-US">
                <a:latin typeface="Trebuchet MS"/>
              </a:rPr>
              <a:t>첫번째 요소 하나 앞의 인덱스</a:t>
            </a:r>
            <a:endParaRPr lang="ko-KR" altLang="en-US">
              <a:latin typeface="Trebuchet MS"/>
            </a:endParaRPr>
          </a:p>
          <a:p>
            <a:pPr lvl="1" eaLnBrk="1" hangingPunct="1">
              <a:defRPr/>
            </a:pPr>
            <a:r>
              <a:rPr lang="en-US" altLang="ko-KR">
                <a:latin typeface="Trebuchet MS"/>
              </a:rPr>
              <a:t>rear: </a:t>
            </a:r>
            <a:r>
              <a:rPr lang="ko-KR" altLang="en-US">
                <a:latin typeface="Trebuchet MS"/>
              </a:rPr>
              <a:t>마지막 요소의 인덱스</a:t>
            </a:r>
            <a:endParaRPr lang="ko-KR" altLang="en-US">
              <a:latin typeface="Trebuchet MS"/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원형 큐의 구조</a:t>
            </a:r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 rot="0">
            <a:off x="5060844" y="3429893"/>
            <a:ext cx="1944687" cy="1944688"/>
            <a:chOff x="1519" y="799"/>
            <a:chExt cx="2722" cy="272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>
                <a:latin typeface="Trebuchet M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>
                <a:latin typeface="Trebuchet MS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Trebuchet M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Trebuchet M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Trebuchet MS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Trebuchet MS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Trebuchet MS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Trebuchet M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Trebuchet M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Trebuchet MS"/>
              </a:endParaRPr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>
          <a:xfrm>
            <a:off x="5419619" y="5301556"/>
            <a:ext cx="315954" cy="3639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0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>
          <a:xfrm>
            <a:off x="4771919" y="4653856"/>
            <a:ext cx="315954" cy="3639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1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>
          <a:xfrm>
            <a:off x="4771919" y="3717231"/>
            <a:ext cx="31595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2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>
          <a:xfrm>
            <a:off x="5348181" y="3140968"/>
            <a:ext cx="31574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3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>
          <a:xfrm>
            <a:off x="6284806" y="3213993"/>
            <a:ext cx="31562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4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>
          <a:xfrm>
            <a:off x="6932506" y="3788668"/>
            <a:ext cx="31562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5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>
          <a:xfrm>
            <a:off x="6932506" y="4653856"/>
            <a:ext cx="315622" cy="3639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6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>
          <a:xfrm>
            <a:off x="6284806" y="5230118"/>
            <a:ext cx="315622" cy="359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7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>
          <a:xfrm flipV="1">
            <a:off x="5853006" y="5295206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Trebuchet MS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>
          <a:xfrm>
            <a:off x="5779981" y="5584131"/>
            <a:ext cx="70614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front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>
          <a:xfrm>
            <a:off x="4413144" y="3140968"/>
            <a:ext cx="62099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rear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>
          <a:xfrm>
            <a:off x="5241819" y="4509393"/>
            <a:ext cx="325717" cy="369332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A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>
          <a:xfrm>
            <a:off x="5205306" y="3933131"/>
            <a:ext cx="325271" cy="366712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Trebuchet MS"/>
                <a:ea typeface="HY엽서L"/>
              </a:rPr>
              <a:t>B</a:t>
            </a:r>
            <a:endParaRPr lang="en-US" altLang="ko-KR">
              <a:latin typeface="Trebuchet MS"/>
              <a:ea typeface="HY엽서L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>
          <a:xfrm>
            <a:off x="4773506" y="3429893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복습</a:t>
            </a:r>
            <a:r>
              <a:rPr lang="en-US" altLang="ko-KR"/>
              <a:t>:</a:t>
            </a:r>
            <a:r>
              <a:rPr lang="ko-KR" altLang="en-US"/>
              <a:t> 스택의 구조</a:t>
            </a:r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 rot="0">
            <a:off x="5152008" y="2147590"/>
            <a:ext cx="1152525" cy="3743325"/>
            <a:chOff x="930" y="2115"/>
            <a:chExt cx="453" cy="1315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rgbClr val="44546a">
                  <a:alpha val="100000"/>
                </a:srgbClr>
              </a:solidFill>
              <a:round/>
            </a:ln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rgbClr val="44546a">
                  <a:alpha val="100000"/>
                </a:srgbClr>
              </a:solidFill>
              <a:round/>
            </a:ln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rgbClr val="44546a">
                  <a:alpha val="100000"/>
                </a:srgbClr>
              </a:solidFill>
              <a:round/>
            </a:ln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9" name="Group 15"/>
          <p:cNvGrpSpPr/>
          <p:nvPr/>
        </p:nvGrpSpPr>
        <p:grpSpPr>
          <a:xfrm rot="0">
            <a:off x="5223445" y="4955877"/>
            <a:ext cx="935038" cy="792163"/>
            <a:chOff x="2336" y="2568"/>
            <a:chExt cx="567" cy="552"/>
          </a:xfrm>
        </p:grpSpPr>
        <p:grpSp>
          <p:nvGrpSpPr>
            <p:cNvPr id="10" name="Group 16"/>
            <p:cNvGrpSpPr/>
            <p:nvPr/>
          </p:nvGrpSpPr>
          <p:grpSpPr>
            <a:xfrm rot="0"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" name="Freeform 17"/>
              <p:cNvSpPr/>
              <p:nvPr/>
            </p:nvSpPr>
            <p:spPr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2" name="Freeform 18"/>
              <p:cNvSpPr/>
              <p:nvPr/>
            </p:nvSpPr>
            <p:spPr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3" name="Freeform 19"/>
              <p:cNvSpPr/>
              <p:nvPr/>
            </p:nvSpPr>
            <p:spPr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4" name="Freeform 20"/>
              <p:cNvSpPr/>
              <p:nvPr/>
            </p:nvSpPr>
            <p:spPr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5" name="Freeform 21"/>
              <p:cNvSpPr/>
              <p:nvPr/>
            </p:nvSpPr>
            <p:spPr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6" name="Freeform 22"/>
              <p:cNvSpPr/>
              <p:nvPr/>
            </p:nvSpPr>
            <p:spPr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7" name="Freeform 23"/>
              <p:cNvSpPr/>
              <p:nvPr/>
            </p:nvSpPr>
            <p:spPr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8" name="Freeform 24"/>
              <p:cNvSpPr/>
              <p:nvPr/>
            </p:nvSpPr>
            <p:spPr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9" name="Freeform 25"/>
              <p:cNvSpPr/>
              <p:nvPr/>
            </p:nvSpPr>
            <p:spPr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0" name="Freeform 26"/>
              <p:cNvSpPr/>
              <p:nvPr/>
            </p:nvSpPr>
            <p:spPr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21" name="Text Box 27"/>
            <p:cNvSpPr txBox="1">
              <a:spLocks noChangeArrowheads="1"/>
            </p:cNvSpPr>
            <p:nvPr/>
          </p:nvSpPr>
          <p:spPr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ucida Console"/>
                <a:ea typeface="HY엽서L"/>
              </a:endParaRPr>
            </a:p>
          </p:txBody>
        </p:sp>
      </p:grpSp>
      <p:grpSp>
        <p:nvGrpSpPr>
          <p:cNvPr id="22" name="Group 28"/>
          <p:cNvGrpSpPr/>
          <p:nvPr/>
        </p:nvGrpSpPr>
        <p:grpSpPr>
          <a:xfrm rot="0">
            <a:off x="5196458" y="4262140"/>
            <a:ext cx="935037" cy="792162"/>
            <a:chOff x="2336" y="2568"/>
            <a:chExt cx="567" cy="552"/>
          </a:xfrm>
        </p:grpSpPr>
        <p:grpSp>
          <p:nvGrpSpPr>
            <p:cNvPr id="23" name="Group 29"/>
            <p:cNvGrpSpPr/>
            <p:nvPr/>
          </p:nvGrpSpPr>
          <p:grpSpPr>
            <a:xfrm rot="0"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4" name="Freeform 30"/>
              <p:cNvSpPr/>
              <p:nvPr/>
            </p:nvSpPr>
            <p:spPr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5" name="Freeform 31"/>
              <p:cNvSpPr/>
              <p:nvPr/>
            </p:nvSpPr>
            <p:spPr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6" name="Freeform 32"/>
              <p:cNvSpPr/>
              <p:nvPr/>
            </p:nvSpPr>
            <p:spPr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7" name="Freeform 33"/>
              <p:cNvSpPr/>
              <p:nvPr/>
            </p:nvSpPr>
            <p:spPr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8" name="Freeform 34"/>
              <p:cNvSpPr/>
              <p:nvPr/>
            </p:nvSpPr>
            <p:spPr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29" name="Freeform 35"/>
              <p:cNvSpPr/>
              <p:nvPr/>
            </p:nvSpPr>
            <p:spPr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30" name="Freeform 36"/>
              <p:cNvSpPr/>
              <p:nvPr/>
            </p:nvSpPr>
            <p:spPr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31" name="Freeform 37"/>
              <p:cNvSpPr/>
              <p:nvPr/>
            </p:nvSpPr>
            <p:spPr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32" name="Freeform 38"/>
              <p:cNvSpPr/>
              <p:nvPr/>
            </p:nvSpPr>
            <p:spPr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33" name="Freeform 39"/>
              <p:cNvSpPr/>
              <p:nvPr/>
            </p:nvSpPr>
            <p:spPr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34" name="Text Box 40"/>
            <p:cNvSpPr txBox="1">
              <a:spLocks noChangeArrowheads="1"/>
            </p:cNvSpPr>
            <p:nvPr/>
          </p:nvSpPr>
          <p:spPr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ucida Console"/>
                <a:ea typeface="HY엽서L"/>
              </a:endParaRPr>
            </a:p>
          </p:txBody>
        </p:sp>
      </p:grpSp>
      <p:grpSp>
        <p:nvGrpSpPr>
          <p:cNvPr id="35" name="Group 41"/>
          <p:cNvGrpSpPr/>
          <p:nvPr/>
        </p:nvGrpSpPr>
        <p:grpSpPr>
          <a:xfrm rot="0">
            <a:off x="5240908" y="3587452"/>
            <a:ext cx="935037" cy="792163"/>
            <a:chOff x="2336" y="2568"/>
            <a:chExt cx="567" cy="552"/>
          </a:xfrm>
        </p:grpSpPr>
        <p:grpSp>
          <p:nvGrpSpPr>
            <p:cNvPr id="36" name="Group 42"/>
            <p:cNvGrpSpPr/>
            <p:nvPr/>
          </p:nvGrpSpPr>
          <p:grpSpPr>
            <a:xfrm rot="0"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37" name="Freeform 43"/>
              <p:cNvSpPr/>
              <p:nvPr/>
            </p:nvSpPr>
            <p:spPr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38" name="Freeform 44"/>
              <p:cNvSpPr/>
              <p:nvPr/>
            </p:nvSpPr>
            <p:spPr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39" name="Freeform 45"/>
              <p:cNvSpPr/>
              <p:nvPr/>
            </p:nvSpPr>
            <p:spPr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0" name="Freeform 46"/>
              <p:cNvSpPr/>
              <p:nvPr/>
            </p:nvSpPr>
            <p:spPr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1" name="Freeform 47"/>
              <p:cNvSpPr/>
              <p:nvPr/>
            </p:nvSpPr>
            <p:spPr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2" name="Freeform 48"/>
              <p:cNvSpPr/>
              <p:nvPr/>
            </p:nvSpPr>
            <p:spPr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3" name="Freeform 49"/>
              <p:cNvSpPr/>
              <p:nvPr/>
            </p:nvSpPr>
            <p:spPr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4" name="Freeform 50"/>
              <p:cNvSpPr/>
              <p:nvPr/>
            </p:nvSpPr>
            <p:spPr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Freeform 51"/>
              <p:cNvSpPr/>
              <p:nvPr/>
            </p:nvSpPr>
            <p:spPr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6" name="Freeform 52"/>
              <p:cNvSpPr/>
              <p:nvPr/>
            </p:nvSpPr>
            <p:spPr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>
                  <a:alpha val="100000"/>
                </a:srgbClr>
              </a:solidFill>
              <a:ln>
                <a:noFill/>
              </a:ln>
            </p:spPr>
            <p:txBody>
              <a:bodyPr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47" name="Text Box 53"/>
            <p:cNvSpPr txBox="1">
              <a:spLocks noChangeArrowheads="1"/>
            </p:cNvSpPr>
            <p:nvPr/>
          </p:nvSpPr>
          <p:spPr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ucida Console"/>
                <a:ea typeface="HY엽서L"/>
              </a:endParaRPr>
            </a:p>
          </p:txBody>
        </p:sp>
      </p:grpSp>
      <p:sp>
        <p:nvSpPr>
          <p:cNvPr id="48" name="Text Box 80"/>
          <p:cNvSpPr txBox="1">
            <a:spLocks noChangeArrowheads="1"/>
          </p:cNvSpPr>
          <p:nvPr/>
        </p:nvSpPr>
        <p:spPr>
          <a:xfrm>
            <a:off x="6456933" y="3768427"/>
            <a:ext cx="167100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스택 상단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(top)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Text Box 81"/>
          <p:cNvSpPr txBox="1">
            <a:spLocks noChangeArrowheads="1"/>
          </p:cNvSpPr>
          <p:nvPr/>
        </p:nvSpPr>
        <p:spPr>
          <a:xfrm>
            <a:off x="6456933" y="5208290"/>
            <a:ext cx="209270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스택 하단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(bottom)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Text Box 294"/>
          <p:cNvSpPr txBox="1">
            <a:spLocks noChangeArrowheads="1"/>
          </p:cNvSpPr>
          <p:nvPr/>
        </p:nvSpPr>
        <p:spPr>
          <a:xfrm>
            <a:off x="5512370" y="5224165"/>
            <a:ext cx="332170" cy="3667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ucida Console"/>
              </a:rPr>
              <a:t>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1" name="Text Box 295"/>
          <p:cNvSpPr txBox="1">
            <a:spLocks noChangeArrowheads="1"/>
          </p:cNvSpPr>
          <p:nvPr/>
        </p:nvSpPr>
        <p:spPr>
          <a:xfrm>
            <a:off x="5466333" y="4578052"/>
            <a:ext cx="330581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ucida Console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2" name="Text Box 296"/>
          <p:cNvSpPr txBox="1">
            <a:spLocks noChangeArrowheads="1"/>
          </p:cNvSpPr>
          <p:nvPr/>
        </p:nvSpPr>
        <p:spPr>
          <a:xfrm>
            <a:off x="5512370" y="3903365"/>
            <a:ext cx="332170" cy="3667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Lucida Console"/>
              </a:rPr>
              <a:t>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3" name="Freeform 297"/>
          <p:cNvSpPr/>
          <p:nvPr/>
        </p:nvSpPr>
        <p:spPr>
          <a:xfrm>
            <a:off x="5782245" y="1607840"/>
            <a:ext cx="773113" cy="1979612"/>
          </a:xfrm>
          <a:custGeom>
            <a:avLst/>
            <a:gdLst>
              <a:gd name="T0" fmla="*/ 2147483647 w 431"/>
              <a:gd name="T1" fmla="*/ 2147483647 h 1633"/>
              <a:gd name="T2" fmla="*/ 2147483647 w 431"/>
              <a:gd name="T3" fmla="*/ 2147483647 h 1633"/>
              <a:gd name="T4" fmla="*/ 2147483647 w 431"/>
              <a:gd name="T5" fmla="*/ 0 h 1633"/>
              <a:gd name="T6" fmla="*/ 0 60000 65536"/>
              <a:gd name="T7" fmla="*/ 0 60000 65536"/>
              <a:gd name="T8" fmla="*/ 0 60000 65536"/>
              <a:gd name="T9" fmla="*/ 0 w 431"/>
              <a:gd name="T10" fmla="*/ 0 h 1633"/>
              <a:gd name="T11" fmla="*/ 431 w 431"/>
              <a:gd name="T12" fmla="*/ 1633 h 1633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1633">
                <a:moveTo>
                  <a:pt x="23" y="1633"/>
                </a:moveTo>
                <a:cubicBezTo>
                  <a:pt x="11" y="1202"/>
                  <a:pt x="0" y="771"/>
                  <a:pt x="68" y="499"/>
                </a:cubicBezTo>
                <a:cubicBezTo>
                  <a:pt x="136" y="227"/>
                  <a:pt x="283" y="113"/>
                  <a:pt x="431" y="0"/>
                </a:cubicBezTo>
              </a:path>
            </a:pathLst>
          </a:custGeom>
          <a:noFill/>
          <a:ln w="9525">
            <a:solidFill>
              <a:srgbClr val="ff3300">
                <a:alpha val="100000"/>
              </a:srgbClr>
            </a:solidFill>
            <a:round/>
            <a:headEnd w="med" len="med"/>
            <a:tailEnd type="triangle" w="lg" len="lg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Freeform 298"/>
          <p:cNvSpPr/>
          <p:nvPr/>
        </p:nvSpPr>
        <p:spPr>
          <a:xfrm flipH="1">
            <a:off x="4971033" y="1742777"/>
            <a:ext cx="585787" cy="1873250"/>
          </a:xfrm>
          <a:custGeom>
            <a:avLst/>
            <a:gdLst>
              <a:gd name="T0" fmla="*/ 2147483647 w 454"/>
              <a:gd name="T1" fmla="*/ 0 h 1180"/>
              <a:gd name="T2" fmla="*/ 2147483647 w 454"/>
              <a:gd name="T3" fmla="*/ 2147483647 h 1180"/>
              <a:gd name="T4" fmla="*/ 0 w 454"/>
              <a:gd name="T5" fmla="*/ 2147483647 h 1180"/>
              <a:gd name="T6" fmla="*/ 0 60000 65536"/>
              <a:gd name="T7" fmla="*/ 0 60000 65536"/>
              <a:gd name="T8" fmla="*/ 0 60000 65536"/>
              <a:gd name="T9" fmla="*/ 0 w 454"/>
              <a:gd name="T10" fmla="*/ 0 h 1180"/>
              <a:gd name="T11" fmla="*/ 454 w 454"/>
              <a:gd name="T12" fmla="*/ 1180 h 1180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180">
                <a:moveTo>
                  <a:pt x="454" y="0"/>
                </a:moveTo>
                <a:cubicBezTo>
                  <a:pt x="310" y="128"/>
                  <a:pt x="167" y="257"/>
                  <a:pt x="91" y="454"/>
                </a:cubicBezTo>
                <a:cubicBezTo>
                  <a:pt x="15" y="651"/>
                  <a:pt x="7" y="915"/>
                  <a:pt x="0" y="1180"/>
                </a:cubicBezTo>
              </a:path>
            </a:pathLst>
          </a:custGeom>
          <a:noFill/>
          <a:ln w="9525">
            <a:solidFill>
              <a:srgbClr val="ff3300">
                <a:alpha val="100000"/>
              </a:srgbClr>
            </a:solidFill>
            <a:round/>
            <a:headEnd w="med" len="med"/>
            <a:tailEnd type="triangle" w="lg" len="lg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AutoShape 299"/>
          <p:cNvSpPr/>
          <p:nvPr/>
        </p:nvSpPr>
        <p:spPr>
          <a:xfrm>
            <a:off x="8468295" y="1988840"/>
            <a:ext cx="2308225" cy="338137"/>
          </a:xfrm>
          <a:prstGeom prst="borderCallout2">
            <a:avLst>
              <a:gd name="adj1" fmla="val 33801"/>
              <a:gd name="adj2" fmla="val -3301"/>
              <a:gd name="adj3" fmla="val 33801"/>
              <a:gd name="adj4" fmla="val -56880"/>
              <a:gd name="adj5" fmla="val 566199"/>
              <a:gd name="adj6" fmla="val -112519"/>
            </a:avLst>
          </a:prstGeom>
          <a:solidFill>
            <a:srgbClr val="ccff99">
              <a:alpha val="100000"/>
            </a:srgbClr>
          </a:solidFill>
          <a:ln w="9525" algn="ctr">
            <a:solidFill>
              <a:srgbClr val="000000">
                <a:alpha val="100000"/>
              </a:srgbClr>
            </a:solidFill>
            <a:miter/>
          </a:ln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요소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(element)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원형 큐의 동작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3540" y="1556792"/>
            <a:ext cx="6644919" cy="468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공백상태</a:t>
            </a:r>
            <a:r>
              <a:rPr lang="en-US" altLang="ko-KR"/>
              <a:t>: front == rear</a:t>
            </a:r>
            <a:endParaRPr lang="en-US" altLang="ko-KR"/>
          </a:p>
          <a:p>
            <a:pPr eaLnBrk="1" hangingPunct="1">
              <a:defRPr/>
            </a:pPr>
            <a:r>
              <a:rPr lang="ko-KR" altLang="en-US"/>
              <a:t>포화상태</a:t>
            </a:r>
            <a:r>
              <a:rPr lang="en-US" altLang="ko-KR"/>
              <a:t>: front % M==(rear+1) % M</a:t>
            </a:r>
            <a:endParaRPr lang="en-US" altLang="ko-KR"/>
          </a:p>
          <a:p>
            <a:pPr eaLnBrk="1" hangingPunct="1">
              <a:defRPr/>
            </a:pPr>
            <a:r>
              <a:rPr lang="ko-KR" altLang="en-US"/>
              <a:t>공백상태와 포화상태를 구별하기 위하여 하나의 공간은 항상 비워둔다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공백상태</a:t>
            </a:r>
            <a:r>
              <a:rPr lang="en-US" altLang="ko-KR"/>
              <a:t>, </a:t>
            </a:r>
            <a:r>
              <a:rPr lang="ko-KR" altLang="en-US"/>
              <a:t>포화상태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6171" y="3518924"/>
            <a:ext cx="6679657" cy="2574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큐의 응용</a:t>
            </a:r>
            <a:r>
              <a:rPr lang="en-US" altLang="ko-KR"/>
              <a:t>: </a:t>
            </a:r>
            <a:r>
              <a:rPr lang="ko-KR" altLang="en-US"/>
              <a:t>버퍼</a:t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9723" y="1934342"/>
            <a:ext cx="6378605" cy="3870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덱</a:t>
            </a:r>
            <a:r>
              <a:rPr lang="en-US" altLang="ko-KR" b="1"/>
              <a:t>(deque)</a:t>
            </a:r>
            <a:r>
              <a:rPr lang="ko-KR" altLang="en-US"/>
              <a:t>은 </a:t>
            </a:r>
            <a:r>
              <a:rPr lang="en-US" altLang="ko-KR" b="1"/>
              <a:t>double-ended queue</a:t>
            </a:r>
            <a:r>
              <a:rPr lang="ko-KR" altLang="en-US" b="1"/>
              <a:t>의 줄임말</a:t>
            </a:r>
            <a:r>
              <a:rPr lang="ko-KR" altLang="en-US"/>
              <a:t>로서 큐의 전단</a:t>
            </a:r>
            <a:r>
              <a:rPr lang="en-US" altLang="ko-KR"/>
              <a:t>(front)</a:t>
            </a:r>
            <a:r>
              <a:rPr lang="ko-KR" altLang="en-US"/>
              <a:t>와 후단</a:t>
            </a:r>
            <a:r>
              <a:rPr lang="en-US" altLang="ko-KR"/>
              <a:t>(rear)</a:t>
            </a:r>
            <a:r>
              <a:rPr lang="ko-KR" altLang="en-US"/>
              <a:t>에서 모두 삽입과 삭제가 가능한 큐 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덱</a:t>
            </a:r>
            <a:r>
              <a:rPr lang="en-US" altLang="ko-KR"/>
              <a:t>(deque)</a:t>
            </a:r>
            <a:endParaRPr lang="en-US" altLang="ko-KR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7953" y="3158970"/>
            <a:ext cx="7524471" cy="1945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덱 </a:t>
            </a:r>
            <a:r>
              <a:rPr lang="en-US" altLang="ko-KR"/>
              <a:t>ADT</a:t>
            </a:r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1612086" y="1815878"/>
            <a:ext cx="8967828" cy="35573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∙</a:t>
            </a:r>
            <a:r>
              <a:rPr lang="ko-KR" altLang="en-US" sz="1600">
                <a:latin typeface="Trebuchet MS"/>
              </a:rPr>
              <a:t>객체</a:t>
            </a:r>
            <a:r>
              <a:rPr lang="en-US" altLang="ko-KR" sz="1600">
                <a:latin typeface="Trebuchet MS"/>
              </a:rPr>
              <a:t>: n</a:t>
            </a:r>
            <a:r>
              <a:rPr lang="ko-KR" altLang="en-US" sz="1600">
                <a:latin typeface="Trebuchet MS"/>
              </a:rPr>
              <a:t>개의 </a:t>
            </a:r>
            <a:r>
              <a:rPr lang="en-US" altLang="ko-KR" sz="1600">
                <a:latin typeface="Trebuchet MS"/>
              </a:rPr>
              <a:t>element</a:t>
            </a:r>
            <a:r>
              <a:rPr lang="ko-KR" altLang="en-US" sz="1600">
                <a:latin typeface="Trebuchet MS"/>
              </a:rPr>
              <a:t>형으로 구성된 요소들의 순서있는 모임</a:t>
            </a:r>
            <a:endParaRPr lang="ko-KR" altLang="en-US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600">
                <a:latin typeface="Trebuchet MS"/>
              </a:rPr>
              <a:t>∙연산</a:t>
            </a:r>
            <a:r>
              <a:rPr lang="en-US" altLang="ko-KR" sz="1600">
                <a:latin typeface="Trebuchet MS"/>
              </a:rPr>
              <a:t>:  </a:t>
            </a:r>
            <a:endParaRPr lang="en-US" altLang="ko-KR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 ▪ create() ::=		</a:t>
            </a:r>
            <a:r>
              <a:rPr lang="ko-KR" altLang="en-US" sz="1600">
                <a:latin typeface="Trebuchet MS"/>
              </a:rPr>
              <a:t>덱을 생성한다</a:t>
            </a:r>
            <a:r>
              <a:rPr lang="en-US" altLang="ko-KR" sz="1600">
                <a:latin typeface="Trebuchet MS"/>
              </a:rPr>
              <a:t>.</a:t>
            </a:r>
            <a:endParaRPr lang="en-US" altLang="ko-KR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 ▪ init(dq) ::=		</a:t>
            </a:r>
            <a:r>
              <a:rPr lang="ko-KR" altLang="en-US" sz="1600">
                <a:latin typeface="Trebuchet MS"/>
              </a:rPr>
              <a:t>덱을 초기화한다</a:t>
            </a:r>
            <a:r>
              <a:rPr lang="en-US" altLang="ko-KR" sz="1600">
                <a:latin typeface="Trebuchet MS"/>
              </a:rPr>
              <a:t>.</a:t>
            </a:r>
            <a:endParaRPr lang="en-US" altLang="ko-KR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 ▪ is_empty(dq) ::=  	</a:t>
            </a:r>
            <a:r>
              <a:rPr lang="ko-KR" altLang="en-US" sz="1600">
                <a:latin typeface="Trebuchet MS"/>
              </a:rPr>
              <a:t>덱이 공백상태인지를 검사한다</a:t>
            </a:r>
            <a:r>
              <a:rPr lang="en-US" altLang="ko-KR" sz="1600">
                <a:latin typeface="Trebuchet MS"/>
              </a:rPr>
              <a:t>. </a:t>
            </a:r>
            <a:endParaRPr lang="en-US" altLang="ko-KR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 ▪ is_full(dq) ::=	</a:t>
            </a:r>
            <a:r>
              <a:rPr lang="ko-KR" altLang="en-US" sz="1600">
                <a:latin typeface="Trebuchet MS"/>
              </a:rPr>
              <a:t>덱이 포화상태인지를 검사한다</a:t>
            </a:r>
            <a:r>
              <a:rPr lang="en-US" altLang="ko-KR" sz="1600">
                <a:latin typeface="Trebuchet MS"/>
              </a:rPr>
              <a:t>.</a:t>
            </a:r>
            <a:endParaRPr lang="en-US" altLang="ko-KR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 ▪ add_front(dq, e) ::=   </a:t>
            </a:r>
            <a:r>
              <a:rPr lang="ko-KR" altLang="en-US" sz="1600">
                <a:latin typeface="Trebuchet MS"/>
              </a:rPr>
              <a:t>덱의 앞에 요소를 추가한다</a:t>
            </a:r>
            <a:r>
              <a:rPr lang="en-US" altLang="ko-KR" sz="1600">
                <a:latin typeface="Trebuchet MS"/>
              </a:rPr>
              <a:t>.</a:t>
            </a:r>
            <a:endParaRPr lang="en-US" altLang="ko-KR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 ▪ add_rear(dq, e) ::= 	</a:t>
            </a:r>
            <a:r>
              <a:rPr lang="ko-KR" altLang="en-US" sz="1600">
                <a:latin typeface="Trebuchet MS"/>
              </a:rPr>
              <a:t>덱의 뒤에 요소를 추가한다</a:t>
            </a:r>
            <a:r>
              <a:rPr lang="en-US" altLang="ko-KR" sz="1600">
                <a:latin typeface="Trebuchet MS"/>
              </a:rPr>
              <a:t>.</a:t>
            </a:r>
            <a:endParaRPr lang="en-US" altLang="ko-KR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 ▪ delete_front(dq) ::=	</a:t>
            </a:r>
            <a:r>
              <a:rPr lang="ko-KR" altLang="en-US" sz="1600">
                <a:latin typeface="Trebuchet MS"/>
              </a:rPr>
              <a:t>덱의 앞에 있는 요소를 반환한 다음 삭제한다 </a:t>
            </a:r>
            <a:endParaRPr lang="ko-KR" altLang="en-US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600">
                <a:latin typeface="Trebuchet MS"/>
              </a:rPr>
              <a:t> ▪ </a:t>
            </a:r>
            <a:r>
              <a:rPr lang="en-US" altLang="ko-KR" sz="1600">
                <a:latin typeface="Trebuchet MS"/>
              </a:rPr>
              <a:t>delete_rear(dq) ::=	</a:t>
            </a:r>
            <a:r>
              <a:rPr lang="ko-KR" altLang="en-US" sz="1600">
                <a:latin typeface="Trebuchet MS"/>
              </a:rPr>
              <a:t>덱의 뒤에 있는 요소를 반환한 다음 삭제한다</a:t>
            </a:r>
            <a:r>
              <a:rPr lang="en-US" altLang="ko-KR" sz="1600">
                <a:latin typeface="Trebuchet MS"/>
              </a:rPr>
              <a:t>.</a:t>
            </a:r>
            <a:endParaRPr lang="en-US" altLang="ko-KR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 ▪ get_front(q) ::= 	</a:t>
            </a:r>
            <a:r>
              <a:rPr lang="ko-KR" altLang="en-US" sz="1600">
                <a:latin typeface="Trebuchet MS"/>
              </a:rPr>
              <a:t>덱의 앞에서 삭제하지 않고 앞에 있는 요소를 반환한다</a:t>
            </a:r>
            <a:r>
              <a:rPr lang="en-US" altLang="ko-KR" sz="1600">
                <a:latin typeface="Trebuchet MS"/>
              </a:rPr>
              <a:t>.</a:t>
            </a:r>
            <a:endParaRPr lang="en-US" altLang="ko-KR" sz="16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600">
                <a:latin typeface="Trebuchet MS"/>
              </a:rPr>
              <a:t> ▪ get_rear(q) ::= 	</a:t>
            </a:r>
            <a:r>
              <a:rPr lang="ko-KR" altLang="en-US" sz="1600">
                <a:latin typeface="Trebuchet MS"/>
              </a:rPr>
              <a:t>덱의 뒤에서 삭제하지 않고 뒤에 있는 요소를 반환한다</a:t>
            </a:r>
            <a:r>
              <a:rPr lang="en-US" altLang="ko-KR" sz="1600">
                <a:latin typeface="Trebuchet MS"/>
              </a:rPr>
              <a:t>.</a:t>
            </a:r>
            <a:endParaRPr lang="en-US" altLang="ko-KR" sz="1600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덱의 연산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736" y="1477087"/>
            <a:ext cx="5445605" cy="4472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배열을 이용한 덱의 구현</a:t>
            </a:r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9300" y="1988840"/>
            <a:ext cx="8153400" cy="3710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775835" y="3116580"/>
            <a:ext cx="25927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en-US" altLang="ko-KR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구조체 배열 사용하기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1559496" y="1225327"/>
            <a:ext cx="9453881" cy="511108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#define MAX_STACK_SIZE 100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typedef int element;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typedef struct {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	element data[MAX_STACK_SIZE];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	int top;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} StackType;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// </a:t>
            </a:r>
            <a:r>
              <a:rPr lang="ko-KR" altLang="en-US" sz="1200">
                <a:latin typeface="Trebuchet MS"/>
              </a:rPr>
              <a:t>스택 초기화 함수</a:t>
            </a:r>
            <a:endParaRPr lang="ko-KR" altLang="en-US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void init_stack(StackType *s)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{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	s-&gt;top = -1;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}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// </a:t>
            </a:r>
            <a:r>
              <a:rPr lang="ko-KR" altLang="en-US" sz="1200">
                <a:latin typeface="Trebuchet MS"/>
              </a:rPr>
              <a:t>공백 상태 검출 함수</a:t>
            </a:r>
            <a:endParaRPr lang="ko-KR" altLang="en-US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int is_empty(StackType *s)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{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	return (s-&gt;top == -1);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}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// </a:t>
            </a:r>
            <a:r>
              <a:rPr lang="ko-KR" altLang="en-US" sz="1200">
                <a:latin typeface="Trebuchet MS"/>
              </a:rPr>
              <a:t>포화 상태 검출 함수</a:t>
            </a:r>
            <a:endParaRPr lang="ko-KR" altLang="en-US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int is_full(StackType *s)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{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	return (s-&gt;top == (MAX_STACK_SIZE - 1));</a:t>
            </a:r>
            <a:endParaRPr lang="en-US" altLang="ko-KR" sz="12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Trebuchet MS"/>
              </a:rPr>
              <a:t>}</a:t>
            </a:r>
            <a:endParaRPr lang="en-US" altLang="ko-KR" sz="1200" i="1">
              <a:latin typeface="Trebuchet MS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7032104" y="2162249"/>
            <a:ext cx="2232025" cy="474663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62306"/>
              <a:gd name="adj5" fmla="val -8028"/>
              <a:gd name="adj6" fmla="val -12347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/>
          </a:ln>
        </p:spPr>
        <p:txBody>
          <a:bodyPr/>
          <a:lstStyle/>
          <a:p>
            <a:pPr algn="ctr" eaLnBrk="1" hangingPunct="1">
              <a:defRPr/>
            </a:pPr>
            <a:r>
              <a:rPr lang="ko-KR" altLang="en-US" sz="1200">
                <a:solidFill>
                  <a:srgbClr val="ff3300"/>
                </a:solidFill>
              </a:rPr>
              <a:t>배열의 요소는 </a:t>
            </a:r>
            <a:r>
              <a:rPr lang="en-US" altLang="ko-KR" sz="1200">
                <a:solidFill>
                  <a:srgbClr val="ff3300"/>
                </a:solidFill>
              </a:rPr>
              <a:t>element</a:t>
            </a:r>
            <a:r>
              <a:rPr lang="ko-KR" altLang="en-US" sz="1200">
                <a:solidFill>
                  <a:srgbClr val="ff3300"/>
                </a:solidFill>
              </a:rPr>
              <a:t>타입으로 선언</a:t>
            </a:r>
            <a:endParaRPr lang="ko-KR" altLang="en-US" sz="1200">
              <a:solidFill>
                <a:srgbClr val="ff3300"/>
              </a:solidFill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6528271" y="3602410"/>
            <a:ext cx="2232025" cy="474662"/>
          </a:xfrm>
          <a:prstGeom prst="borderCallout2">
            <a:avLst>
              <a:gd name="adj1" fmla="val 24079"/>
              <a:gd name="adj2" fmla="val -3412"/>
              <a:gd name="adj3" fmla="val 24079"/>
              <a:gd name="adj4" fmla="val -120912"/>
              <a:gd name="adj5" fmla="val -85282"/>
              <a:gd name="adj6" fmla="val -14850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/>
          </a:ln>
        </p:spPr>
        <p:txBody>
          <a:bodyPr/>
          <a:lstStyle/>
          <a:p>
            <a:pPr algn="ctr" eaLnBrk="1" hangingPunct="1">
              <a:defRPr/>
            </a:pPr>
            <a:r>
              <a:rPr lang="ko-KR" altLang="en-US" sz="1200">
                <a:solidFill>
                  <a:srgbClr val="ff3300"/>
                </a:solidFill>
              </a:rPr>
              <a:t>관련 데이터를 구조체로 묶어서 함수의 파라미터로 전달</a:t>
            </a:r>
            <a:endParaRPr lang="ko-KR" altLang="en-US" sz="1200">
              <a:solidFill>
                <a:srgbClr val="ff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구조체 배열 사용하기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574131" y="1412776"/>
            <a:ext cx="7043736" cy="466226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// </a:t>
            </a:r>
            <a:r>
              <a:rPr lang="ko-KR" altLang="en-US" sz="1400">
                <a:latin typeface="Trebuchet MS"/>
                <a:ea typeface="+mj-ea"/>
              </a:rPr>
              <a:t>삽입함수</a:t>
            </a:r>
            <a:endParaRPr lang="ko-KR" altLang="en-US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void push(StackType *s, element item)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{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if (is_full(s)) {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	fprintf(stderr, "</a:t>
            </a:r>
            <a:r>
              <a:rPr lang="ko-KR" altLang="en-US" sz="1400">
                <a:latin typeface="Trebuchet MS"/>
                <a:ea typeface="+mj-ea"/>
              </a:rPr>
              <a:t>스택 포화 에러</a:t>
            </a:r>
            <a:r>
              <a:rPr lang="en-US" altLang="ko-KR" sz="1400">
                <a:latin typeface="Trebuchet MS"/>
                <a:ea typeface="+mj-ea"/>
              </a:rPr>
              <a:t>\n");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	return;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}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else s-&gt;data[++(s-&gt;top)] = item;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}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// </a:t>
            </a:r>
            <a:r>
              <a:rPr lang="ko-KR" altLang="en-US" sz="1400">
                <a:latin typeface="Trebuchet MS"/>
                <a:ea typeface="+mj-ea"/>
              </a:rPr>
              <a:t>삭제함수</a:t>
            </a:r>
            <a:endParaRPr lang="ko-KR" altLang="en-US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element pop(StackType *s)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{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if (is_empty(s)) {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	fprintf(stderr, "</a:t>
            </a:r>
            <a:r>
              <a:rPr lang="ko-KR" altLang="en-US" sz="1400">
                <a:latin typeface="Trebuchet MS"/>
                <a:ea typeface="+mj-ea"/>
              </a:rPr>
              <a:t>스택 공백 에러</a:t>
            </a:r>
            <a:r>
              <a:rPr lang="en-US" altLang="ko-KR" sz="1400">
                <a:latin typeface="Trebuchet MS"/>
                <a:ea typeface="+mj-ea"/>
              </a:rPr>
              <a:t>\n");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	exit(1);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}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else return s-&gt;data[(s-&gt;top)--];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}</a:t>
            </a:r>
            <a:endParaRPr lang="en-US" altLang="ko-KR" sz="1400">
              <a:latin typeface="Trebuchet MS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구조체 배열 사용하기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207568" y="1573512"/>
            <a:ext cx="7043738" cy="311088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int main(void)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{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StackType s;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init_stack(&amp;s);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push(&amp;s, 1);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push(&amp;s, 2);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push(&amp;s, 3);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printf("%d\n", pop(&amp;s));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printf("%d\n", pop(&amp;s));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	printf("%d\n", pop(&amp;s));</a:t>
            </a:r>
            <a:endParaRPr lang="en-US" altLang="ko-KR" sz="14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</a:rPr>
              <a:t>}</a:t>
            </a:r>
            <a:endParaRPr lang="en-US" altLang="ko-KR" sz="1400" i="1">
              <a:latin typeface="Trebuchet M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>
          <a:xfrm>
            <a:off x="2220614" y="5138608"/>
            <a:ext cx="7043738" cy="726886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Trebuchet MS"/>
              </a:rPr>
              <a:t>3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Trebuchet MS"/>
              </a:rPr>
              <a:t>2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Trebuchet MS"/>
              </a:rPr>
              <a:t>1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동적 스택</a:t>
            </a:r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>
          <a:xfrm>
            <a:off x="2574131" y="1619503"/>
            <a:ext cx="7043736" cy="414121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...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int main(void)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{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StackType *s;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s = (StackType *)malloc(sizeof(StackType));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init_stack(s);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push(s, 1);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push(s, 2);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push(s, 3);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printf("%d\n", pop(s));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printf("%d\n", pop(s));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printf("%d\n", pop(s));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	free(s);</a:t>
            </a:r>
            <a:endParaRPr lang="en-US" altLang="ko-KR" sz="1400">
              <a:latin typeface="Trebuchet MS"/>
              <a:ea typeface="+mj-ea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400">
                <a:latin typeface="Trebuchet MS"/>
                <a:ea typeface="+mj-ea"/>
              </a:rPr>
              <a:t>}</a:t>
            </a:r>
            <a:endParaRPr lang="en-US" altLang="ko-KR" sz="1400">
              <a:latin typeface="Trebuchet MS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malloc()을 호출하여서 실행 시간에 메모리를 할당 받아서 스택을 생성한다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동적 배열 스택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1985627" y="2348880"/>
            <a:ext cx="8220744" cy="386065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typedef int element;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typedef struct {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element *data;		// data</a:t>
            </a:r>
            <a:r>
              <a:rPr lang="ko-KR" altLang="en-US" sz="1300">
                <a:latin typeface="Trebuchet MS"/>
              </a:rPr>
              <a:t>은 포인터로 정의된다</a:t>
            </a:r>
            <a:r>
              <a:rPr lang="en-US" altLang="ko-KR" sz="1300">
                <a:latin typeface="Trebuchet MS"/>
              </a:rPr>
              <a:t>. 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int capacity;		// </a:t>
            </a:r>
            <a:r>
              <a:rPr lang="ko-KR" altLang="en-US" sz="1300">
                <a:latin typeface="Trebuchet MS"/>
              </a:rPr>
              <a:t>현재 크기</a:t>
            </a:r>
            <a:endParaRPr lang="ko-KR" altLang="en-US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ko-KR" altLang="en-US" sz="1300">
                <a:latin typeface="Trebuchet MS"/>
              </a:rPr>
              <a:t>	</a:t>
            </a:r>
            <a:r>
              <a:rPr lang="en-US" altLang="ko-KR" sz="1300">
                <a:latin typeface="Trebuchet MS"/>
              </a:rPr>
              <a:t>int top;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} StackType;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void push(StackType *s, element item)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{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if (is_full(s)) {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s-&gt;capacity *= 2;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s-&gt;data =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	(element *)realloc(s-&gt;data, s-&gt;capacity * sizeof(element));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}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s-&gt;data[++(s-&gt;top)] = item;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}</a:t>
            </a:r>
            <a:endParaRPr lang="en-US" altLang="ko-KR" sz="1300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1281</ep:Words>
  <ep:PresentationFormat>와이드스크린</ep:PresentationFormat>
  <ep:Paragraphs>450</ep:Paragraphs>
  <ep:Slides>47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테마</vt:lpstr>
      <vt:lpstr>04. 스택과 큐-2</vt:lpstr>
      <vt:lpstr>11. 04 수업 일정</vt:lpstr>
      <vt:lpstr>복습: 스택의 구조</vt:lpstr>
      <vt:lpstr>구조체 배열 사용하기</vt:lpstr>
      <vt:lpstr>구조체 배열 사용하기</vt:lpstr>
      <vt:lpstr>구조체 배열 사용하기</vt:lpstr>
      <vt:lpstr>동적 스택</vt:lpstr>
      <vt:lpstr>동적 배열 스택</vt:lpstr>
      <vt:lpstr>스택의 응용: 괄호검사</vt:lpstr>
      <vt:lpstr>스택의 응용: 괄호검사</vt:lpstr>
      <vt:lpstr>괄호 검사 알고리즘</vt:lpstr>
      <vt:lpstr>괄호 검사 프로그램</vt:lpstr>
      <vt:lpstr>괄호 검사 프로그램</vt:lpstr>
      <vt:lpstr>괄호 검사 프로그램</vt:lpstr>
      <vt:lpstr>괄호 검사 프로그램</vt:lpstr>
      <vt:lpstr>수식의 계산</vt:lpstr>
      <vt:lpstr>후위 표기식의 계산</vt:lpstr>
      <vt:lpstr>후위 표기식의 계산</vt:lpstr>
      <vt:lpstr>후위 표기식 계산 알고리즘</vt:lpstr>
      <vt:lpstr>후위 표기식 계산 프로그램</vt:lpstr>
      <vt:lpstr>후위 표기식 계산 프로그램</vt:lpstr>
      <vt:lpstr>후위 표기식 계산 프로그램</vt:lpstr>
      <vt:lpstr>중위표기식-&gt;후위표기식</vt:lpstr>
      <vt:lpstr>중위표기식-&gt;후위표기식</vt:lpstr>
      <vt:lpstr>중위표기식-&gt;후위표기식</vt:lpstr>
      <vt:lpstr>중위표기식-&gt;후위표기식</vt:lpstr>
      <vt:lpstr>중위표기식-&gt;후위표기식</vt:lpstr>
      <vt:lpstr>중위표기식-&gt;후위표기식</vt:lpstr>
      <vt:lpstr>중위표기식-&gt;후위표기식</vt:lpstr>
      <vt:lpstr>중위표기식-&gt;후위표기식</vt:lpstr>
      <vt:lpstr>중위표기식-&gt;후위표기식</vt:lpstr>
      <vt:lpstr>미로 탐색 문제</vt:lpstr>
      <vt:lpstr>미로 탐색 문제</vt:lpstr>
      <vt:lpstr>복습: 큐의 구조</vt:lpstr>
      <vt:lpstr>선형 큐</vt:lpstr>
      <vt:lpstr>선형 큐의 응용: 작업 스케줄링</vt:lpstr>
      <vt:lpstr>원형 큐</vt:lpstr>
      <vt:lpstr>원형 큐의 구조</vt:lpstr>
      <vt:lpstr>원형 큐의 동작</vt:lpstr>
      <vt:lpstr>공백상태, 포화상태</vt:lpstr>
      <vt:lpstr>큐의 응용: 버퍼</vt:lpstr>
      <vt:lpstr>덱(deque)</vt:lpstr>
      <vt:lpstr>덱 ADT</vt:lpstr>
      <vt:lpstr>덱의 연산</vt:lpstr>
      <vt:lpstr>배열을 이용한 덱의 구현</vt:lpstr>
      <vt:lpstr>슬라이드 46</vt:lpstr>
      <vt:lpstr>슬라이드 47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2021-11-04T03:57:11.126</dcterms:modified>
  <cp:revision>475</cp:revision>
  <dc:title>PowerPoint 프레젠테이션</dc:title>
  <cp:version/>
</cp:coreProperties>
</file>