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622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presProps" Target="presProps.xml"  /><Relationship Id="rId5" Type="http://schemas.openxmlformats.org/officeDocument/2006/relationships/slide" Target="slides/slide3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A0DAA8D-2F0B-4ED6-8715-89C3F53116AA}" type="datetime1">
              <a:rPr lang="ko-KR" altLang="en-US"/>
              <a:pPr lvl="0">
                <a:defRPr/>
              </a:pPr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3601C26D-0475-459D-A432-524B877A6E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05.</a:t>
            </a:r>
            <a:r>
              <a:rPr lang="ko-KR" altLang="en-US"/>
              <a:t> 연결 리스트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노드 = 데이터 필드 + 링크 필드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헤드 포인터와 노드의 생성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노드의 구조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1411" y="1573163"/>
            <a:ext cx="4429125" cy="847725"/>
          </a:xfrm>
          <a:prstGeom prst="rect">
            <a:avLst/>
          </a:prstGeom>
        </p:spPr>
      </p:pic>
      <p:pic>
        <p:nvPicPr>
          <p:cNvPr id="6" name="내용 개체 틀 2"/>
          <p:cNvPicPr>
            <a:picLocks noGrp="1"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950418"/>
            <a:ext cx="4739407" cy="2998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연결 리스트의 종류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3360" y="1772816"/>
            <a:ext cx="8625280" cy="4168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하나의 링크 필드를 이용하여 연결</a:t>
            </a:r>
            <a:endParaRPr lang="ko-KR" altLang="en-US"/>
          </a:p>
          <a:p>
            <a:pPr>
              <a:defRPr/>
            </a:pPr>
            <a:r>
              <a:rPr lang="ko-KR" altLang="en-US"/>
              <a:t>마지막 노드의 링크 값은 NULL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단순 연결 리스트</a:t>
            </a:r>
            <a:endParaRPr lang="ko-KR" altLang="en-US"/>
          </a:p>
        </p:txBody>
      </p:sp>
      <p:grpSp>
        <p:nvGrpSpPr>
          <p:cNvPr id="5" name="Group 37"/>
          <p:cNvGrpSpPr/>
          <p:nvPr/>
        </p:nvGrpSpPr>
        <p:grpSpPr>
          <a:xfrm rot="0">
            <a:off x="1775519" y="3717032"/>
            <a:ext cx="8424937" cy="936104"/>
            <a:chOff x="527" y="1338"/>
            <a:chExt cx="4721" cy="35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>
            <a:xfrm>
              <a:off x="527" y="1338"/>
              <a:ext cx="854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ko-KR" altLang="en-US" sz="1200">
                  <a:latin typeface="+mn-lt"/>
                  <a:ea typeface="굴림"/>
                </a:rPr>
                <a:t>헤드포인터 </a:t>
              </a:r>
              <a:endParaRPr lang="ko-KR" altLang="en-US" sz="1200">
                <a:latin typeface="+mn-lt"/>
                <a:ea typeface="굴림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>
            <a:xfrm>
              <a:off x="1305" y="1534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>
                <a:latin typeface="+mn-lt"/>
                <a:ea typeface="굴림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>
            <a:xfrm>
              <a:off x="1526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10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>
            <a:xfrm>
              <a:off x="1795" y="1375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ko-KR" altLang="ko-KR" sz="1200">
                <a:latin typeface="+mn-lt"/>
                <a:ea typeface="굴림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0">
              <a:off x="1905" y="1458"/>
              <a:ext cx="389" cy="134"/>
              <a:chOff x="3581" y="1032"/>
              <a:chExt cx="591" cy="13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quadBezTo>
                      <a:pt x="11" y="71"/>
                      <a:pt x="11" y="71"/>
                    </a:quad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</p:grpSp>
        <p:sp>
          <p:nvSpPr>
            <p:cNvPr id="14" name="AutoShape 13"/>
            <p:cNvSpPr>
              <a:spLocks noChangeArrowheads="1"/>
            </p:cNvSpPr>
            <p:nvPr/>
          </p:nvSpPr>
          <p:spPr>
            <a:xfrm>
              <a:off x="2294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20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>
            <a:xfrm>
              <a:off x="2562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ko-KR" altLang="ko-KR" sz="1200">
                <a:latin typeface="+mn-lt"/>
                <a:ea typeface="굴림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>
            <a:xfrm>
              <a:off x="3147" y="1442"/>
              <a:ext cx="355" cy="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NULL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0">
              <a:off x="2672" y="1467"/>
              <a:ext cx="389" cy="134"/>
              <a:chOff x="3581" y="1032"/>
              <a:chExt cx="591" cy="1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quadBezTo>
                      <a:pt x="11" y="71"/>
                      <a:pt x="11" y="71"/>
                    </a:quad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</p:grpSp>
        <p:sp>
          <p:nvSpPr>
            <p:cNvPr id="21" name="AutoShape 20"/>
            <p:cNvSpPr>
              <a:spLocks noChangeArrowheads="1"/>
            </p:cNvSpPr>
            <p:nvPr/>
          </p:nvSpPr>
          <p:spPr>
            <a:xfrm>
              <a:off x="3079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30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>
            <a:xfrm>
              <a:off x="3348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ko-KR" altLang="ko-KR" sz="1200">
                <a:latin typeface="+mn-lt"/>
                <a:ea typeface="굴림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0">
              <a:off x="3457" y="1458"/>
              <a:ext cx="389" cy="134"/>
              <a:chOff x="3581" y="1032"/>
              <a:chExt cx="591" cy="134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quadBezTo>
                      <a:pt x="11" y="71"/>
                      <a:pt x="11" y="71"/>
                    </a:quad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</p:grpSp>
        <p:sp>
          <p:nvSpPr>
            <p:cNvPr id="27" name="Text Box 26"/>
            <p:cNvSpPr txBox="1">
              <a:spLocks noChangeArrowheads="1"/>
            </p:cNvSpPr>
            <p:nvPr/>
          </p:nvSpPr>
          <p:spPr>
            <a:xfrm>
              <a:off x="4727" y="1426"/>
              <a:ext cx="353" cy="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NULL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>
            <a:xfrm>
              <a:off x="4660" y="1359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50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>
            <a:xfrm>
              <a:off x="4929" y="1359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ko-KR" altLang="ko-KR" sz="1200">
                <a:latin typeface="+mn-lt"/>
                <a:ea typeface="굴림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>
            <a:xfrm>
              <a:off x="4891" y="1471"/>
              <a:ext cx="349" cy="1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NULL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>
            <a:xfrm>
              <a:off x="3933" y="1433"/>
              <a:ext cx="355" cy="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NULL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>
            <a:xfrm>
              <a:off x="3866" y="1366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+mn-lt"/>
                  <a:ea typeface="굴림"/>
                </a:rPr>
                <a:t>40</a:t>
              </a:r>
              <a:endParaRPr lang="en-US" altLang="ko-KR" sz="1200">
                <a:latin typeface="+mn-lt"/>
                <a:ea typeface="굴림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>
            <a:xfrm>
              <a:off x="4134" y="1366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ko-KR" altLang="ko-KR" sz="1200">
                <a:latin typeface="+mn-lt"/>
                <a:ea typeface="굴림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0">
              <a:off x="4244" y="1449"/>
              <a:ext cx="389" cy="134"/>
              <a:chOff x="3581" y="1032"/>
              <a:chExt cx="591" cy="134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quadBezTo>
                      <a:pt x="11" y="71"/>
                      <a:pt x="11" y="71"/>
                    </a:quad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>
                  <a:latin typeface="+mn-lt"/>
                  <a:ea typeface="굴림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노드의 정의</a:t>
            </a:r>
            <a:endParaRPr lang="ko-KR" altLang="en-US"/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4299" y="3429000"/>
            <a:ext cx="2171700" cy="82867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/>
          </a:ln>
        </p:spPr>
        <p:txBody>
          <a:bodyPr vert="horz" wrap="square">
            <a:spAutoFit/>
          </a:bodyPr>
          <a:lstStyle/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typedef int element;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typedef struct ListNode { 	// </a:t>
            </a:r>
            <a:r>
              <a:rPr lang="ko-KR" altLang="en-US" sz="1600">
                <a:latin typeface="Trebuchet MS"/>
              </a:rPr>
              <a:t>노드 타입을 구조체로 정의한다</a:t>
            </a:r>
            <a:r>
              <a:rPr lang="en-US" altLang="ko-KR" sz="1600">
                <a:latin typeface="Trebuchet MS"/>
              </a:rPr>
              <a:t>.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	element data;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	struct ListNode *link;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} ListNode;</a:t>
            </a:r>
            <a:endParaRPr lang="en-US" altLang="ko-KR" sz="16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리스트의 생성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/>
          </a:ln>
        </p:spPr>
        <p:txBody>
          <a:bodyPr vert="horz" wrap="square">
            <a:spAutoFit/>
          </a:bodyPr>
          <a:lstStyle/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ListNode *head = NULL;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/>
              <a:t>head = (ListNode *)malloc(sizeof(ListNode)); </a:t>
            </a:r>
            <a:endParaRPr lang="en-US" altLang="ko-KR" sz="1600"/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endParaRPr lang="en-US" altLang="ko-KR" sz="1600"/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/>
              <a:t>head-&gt;data = 10;</a:t>
            </a:r>
            <a:endParaRPr lang="en-US" altLang="ko-KR" sz="1600"/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/>
              <a:t>head-&gt;link = NULL;</a:t>
            </a:r>
            <a:endParaRPr lang="en-US" altLang="ko-KR" sz="1600"/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7118" y="3429000"/>
            <a:ext cx="299085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번째 노드 생성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07721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/>
          </a:ln>
        </p:spPr>
        <p:txBody>
          <a:bodyPr vert="horz" wrap="square">
            <a:spAutoFit/>
          </a:bodyPr>
          <a:lstStyle/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ListNode *p;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p = (ListNode *)malloc(sizeof(ListNode)); 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p-&gt;data = 20;</a:t>
            </a:r>
            <a:endParaRPr lang="en-US" altLang="ko-KR" sz="1600">
              <a:latin typeface="Trebuchet MS"/>
            </a:endParaRPr>
          </a:p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p-&gt;link = NULL; 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6635" y="3132023"/>
            <a:ext cx="6124575" cy="124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노드의 연결</a:t>
            </a: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338554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/>
          </a:ln>
        </p:spPr>
        <p:txBody>
          <a:bodyPr vert="horz" wrap="square">
            <a:spAutoFit/>
          </a:bodyPr>
          <a:lstStyle/>
          <a:p>
            <a:pPr marL="0" indent="0" algn="just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600">
                <a:latin typeface="Trebuchet MS"/>
              </a:rPr>
              <a:t>head-&gt;link = p;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2153209"/>
            <a:ext cx="6124575" cy="124777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1740" y="3607856"/>
            <a:ext cx="443865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insert_first(): 리스트의 시작 부분에 항목을 삽입하는 함수</a:t>
            </a:r>
            <a:endParaRPr lang="ko-KR" altLang="en-US"/>
          </a:p>
          <a:p>
            <a:pPr>
              <a:defRPr/>
            </a:pPr>
            <a:r>
              <a:rPr lang="ko-KR" altLang="en-US"/>
              <a:t>insert(): 리스트의 중간 부분에 항목을 삽입하는 함수</a:t>
            </a:r>
            <a:endParaRPr lang="ko-KR" altLang="en-US"/>
          </a:p>
          <a:p>
            <a:pPr>
              <a:defRPr/>
            </a:pPr>
            <a:r>
              <a:rPr lang="ko-KR" altLang="en-US"/>
              <a:t>delete_first(): 리스트의 첫 번째 항목을 삭제하는 함수</a:t>
            </a:r>
            <a:endParaRPr lang="ko-KR" altLang="en-US"/>
          </a:p>
          <a:p>
            <a:pPr>
              <a:defRPr/>
            </a:pPr>
            <a:r>
              <a:rPr lang="ko-KR" altLang="en-US"/>
              <a:t>delete(): 리스트의 중간 항목을 삭제하는 함수</a:t>
            </a:r>
            <a:endParaRPr lang="ko-KR" altLang="en-US"/>
          </a:p>
          <a:p>
            <a:pPr>
              <a:defRPr/>
            </a:pPr>
            <a:r>
              <a:rPr lang="ko-KR" altLang="en-US"/>
              <a:t>print_list(): 리스트를 방문하여 모든 항목을 출력하는 함수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단순 연결 리스트의 연산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단순 연결 리스트</a:t>
            </a:r>
            <a:r>
              <a:rPr lang="en-US" altLang="ko-KR"/>
              <a:t>(</a:t>
            </a:r>
            <a:r>
              <a:rPr lang="ko-KR" altLang="en-US"/>
              <a:t>삽입연산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Rectangle 81"/>
          <p:cNvSpPr>
            <a:spLocks noChangeArrowheads="1"/>
          </p:cNvSpPr>
          <p:nvPr/>
        </p:nvSpPr>
        <p:spPr>
          <a:xfrm>
            <a:off x="317358" y="1628800"/>
            <a:ext cx="5490610" cy="22173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ListNode* insert_first(ListNode *head, int value)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{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	ListNode *p =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	 (ListNode *)malloc(sizeof(ListNode));//(1)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	p-&gt;data = value;					// (2)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	p-&gt;link = head;	</a:t>
            </a:r>
            <a:r>
              <a:rPr lang="ko-KR" altLang="en-US" sz="1400">
                <a:latin typeface="Trebuchet MS"/>
                <a:ea typeface="바탕"/>
              </a:rPr>
              <a:t>	</a:t>
            </a:r>
            <a:r>
              <a:rPr lang="en-US" altLang="ko-KR" sz="1400">
                <a:latin typeface="Trebuchet MS"/>
                <a:ea typeface="바탕"/>
              </a:rPr>
              <a:t>//(3)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	head = p;	//(4)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	return head;</a:t>
            </a:r>
            <a:endParaRPr lang="en-US" altLang="ko-KR" sz="14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바탕"/>
              </a:rPr>
              <a:t>}</a:t>
            </a:r>
            <a:endParaRPr lang="en-US" altLang="ko-KR" sz="1400">
              <a:solidFill>
                <a:srgbClr val="800000"/>
              </a:solidFill>
              <a:latin typeface="Trebuchet MS"/>
              <a:ea typeface="바탕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2104" y="1556792"/>
            <a:ext cx="3969019" cy="460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단순 연결 리스트</a:t>
            </a:r>
            <a:r>
              <a:rPr lang="en-US" altLang="ko-KR"/>
              <a:t>(</a:t>
            </a:r>
            <a:r>
              <a:rPr lang="ko-KR" altLang="en-US"/>
              <a:t>삽입연산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0056" y="1556792"/>
            <a:ext cx="4619132" cy="4334572"/>
          </a:xfrm>
          <a:prstGeom prst="rect">
            <a:avLst/>
          </a:prstGeom>
        </p:spPr>
      </p:pic>
      <p:sp>
        <p:nvSpPr>
          <p:cNvPr id="6" name="Rectangle 81"/>
          <p:cNvSpPr>
            <a:spLocks noChangeArrowheads="1"/>
          </p:cNvSpPr>
          <p:nvPr/>
        </p:nvSpPr>
        <p:spPr>
          <a:xfrm>
            <a:off x="317358" y="1628800"/>
            <a:ext cx="5490610" cy="221739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// </a:t>
            </a:r>
            <a:r>
              <a:rPr lang="ko-KR" altLang="en-US" sz="1400">
                <a:latin typeface="Trebuchet MS"/>
                <a:ea typeface="굴림"/>
              </a:rPr>
              <a:t>노드 </a:t>
            </a:r>
            <a:r>
              <a:rPr lang="en-US" altLang="ko-KR" sz="1400">
                <a:latin typeface="Trebuchet MS"/>
                <a:ea typeface="굴림"/>
              </a:rPr>
              <a:t>pre </a:t>
            </a:r>
            <a:r>
              <a:rPr lang="ko-KR" altLang="en-US" sz="1400">
                <a:latin typeface="Trebuchet MS"/>
                <a:ea typeface="굴림"/>
              </a:rPr>
              <a:t>뒤에 새로운 노드 삽입</a:t>
            </a:r>
            <a:endParaRPr lang="ko-KR" altLang="en-US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ListNode*  insert(ListNode *head, ListNode *pre, element value)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{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	ListNode *p = (ListNode *)malloc(sizeof(ListNode));	//(1)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	p-&gt;data = value;		//(2)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	p-&gt;link = pre-&gt;link;	//(3)	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	pre-&gt;link = p;		//(4)	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	return head;		//(5)	</a:t>
            </a:r>
            <a:endParaRPr lang="en-US" altLang="ko-KR" sz="14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ko-KR" sz="1400">
                <a:latin typeface="Trebuchet MS"/>
                <a:ea typeface="굴림"/>
              </a:rPr>
              <a:t>}</a:t>
            </a:r>
            <a:endParaRPr lang="en-US" altLang="ko-KR" sz="1400">
              <a:solidFill>
                <a:srgbClr val="800000"/>
              </a:solidFill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리스트란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5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0409" y="2489436"/>
            <a:ext cx="5131181" cy="3531852"/>
          </a:xfrm>
          <a:prstGeom prst="rect">
            <a:avLst/>
          </a:prstGeom>
        </p:spPr>
      </p:pic>
      <p:sp>
        <p:nvSpPr>
          <p:cNvPr id="57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sz="2400"/>
              <a:t>일상생활에서의</a:t>
            </a:r>
            <a:r>
              <a:rPr lang="en-US" altLang="ko-KR" sz="2400"/>
              <a:t> </a:t>
            </a:r>
            <a:r>
              <a:rPr lang="ko-KR" altLang="en-US" sz="2400"/>
              <a:t>리스트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단순 연결 리스트</a:t>
            </a:r>
            <a:r>
              <a:rPr lang="en-US" altLang="ko-KR"/>
              <a:t>(</a:t>
            </a:r>
            <a:r>
              <a:rPr lang="ko-KR" altLang="en-US"/>
              <a:t>삭제연산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>
          <a:xfrm>
            <a:off x="287942" y="1628800"/>
            <a:ext cx="6605588" cy="229026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ListNode* delete_first(ListNode *head)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{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ListNode *removed;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if (head == NULL) return NULL;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removed = head;	// (1)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head = removed-&gt;link;	// (2)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free(removed);		// (3)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return head;		// (4)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}</a:t>
            </a:r>
            <a:endParaRPr lang="en-US" altLang="ko-KR" sz="1600">
              <a:latin typeface="Trebuchet MS"/>
              <a:ea typeface="바탕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1921" y="1586622"/>
            <a:ext cx="4818735" cy="3282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단순 연결 리스트</a:t>
            </a:r>
            <a:r>
              <a:rPr lang="en-US" altLang="ko-KR"/>
              <a:t>(</a:t>
            </a:r>
            <a:r>
              <a:rPr lang="ko-KR" altLang="en-US"/>
              <a:t>삭제연산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>
          <a:xfrm>
            <a:off x="282500" y="1700808"/>
            <a:ext cx="6605588" cy="22882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// pre</a:t>
            </a:r>
            <a:r>
              <a:rPr lang="ko-KR" altLang="en-US" sz="1600">
                <a:latin typeface="Trebuchet MS"/>
                <a:ea typeface="바탕"/>
              </a:rPr>
              <a:t>가 가리키는 노드의 다음 노드를 삭제한다</a:t>
            </a:r>
            <a:r>
              <a:rPr lang="en-US" altLang="ko-KR" sz="1600">
                <a:latin typeface="Trebuchet MS"/>
                <a:ea typeface="바탕"/>
              </a:rPr>
              <a:t>. 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ListNode* delete(ListNode *head, ListNode *pre)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{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ListNode *removed;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removed = pre-&gt;link;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pre-&gt;link = removed-&gt;link;		// (2)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free(removed);			// (3)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	return head;			// (4)</a:t>
            </a:r>
            <a:endParaRPr lang="en-US" altLang="ko-KR" sz="1600">
              <a:latin typeface="Trebuchet MS"/>
              <a:ea typeface="바탕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Trebuchet MS"/>
                <a:ea typeface="바탕"/>
              </a:rPr>
              <a:t>}</a:t>
            </a:r>
            <a:endParaRPr lang="en-US" altLang="ko-KR" sz="1600">
              <a:latin typeface="Trebuchet MS"/>
              <a:ea typeface="바탕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1122" y="1772816"/>
            <a:ext cx="4917526" cy="2658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방문 연산 코드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290487" y="1715324"/>
            <a:ext cx="7605713" cy="154984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600">
                <a:latin typeface="Trebuchet MS"/>
                <a:ea typeface="바탕"/>
              </a:rPr>
              <a:t>void print_list(ListNode *head)</a:t>
            </a:r>
            <a:endParaRPr lang="en-US" altLang="en-US" sz="1600">
              <a:latin typeface="Trebuchet MS"/>
              <a:ea typeface="바탕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바탕"/>
              </a:rPr>
              <a:t>{</a:t>
            </a:r>
            <a:endParaRPr lang="en-US" altLang="en-US" sz="1600">
              <a:latin typeface="Trebuchet MS"/>
              <a:ea typeface="바탕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바탕"/>
              </a:rPr>
              <a:t>	for (ListNode *p = head; p != NULL; p = p-&gt;link)</a:t>
            </a:r>
            <a:endParaRPr lang="en-US" altLang="en-US" sz="1600">
              <a:latin typeface="Trebuchet MS"/>
              <a:ea typeface="바탕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바탕"/>
              </a:rPr>
              <a:t>		printf("%d-&gt;", p-&gt;data);</a:t>
            </a:r>
            <a:endParaRPr lang="en-US" altLang="en-US" sz="1600">
              <a:latin typeface="Trebuchet MS"/>
              <a:ea typeface="바탕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바탕"/>
              </a:rPr>
              <a:t>	printf("NULL \n");</a:t>
            </a:r>
            <a:endParaRPr lang="en-US" altLang="en-US" sz="1600">
              <a:latin typeface="Trebuchet MS"/>
              <a:ea typeface="바탕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바탕"/>
              </a:rPr>
              <a:t>}</a:t>
            </a:r>
            <a:endParaRPr lang="en-US" altLang="en-US" sz="1600">
              <a:latin typeface="Trebuchet MS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테스트 프로그램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362494" y="1700808"/>
            <a:ext cx="7605713" cy="37455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// </a:t>
            </a:r>
            <a:r>
              <a:rPr lang="ko-KR" altLang="en-US" sz="1600">
                <a:latin typeface="Trebuchet MS"/>
                <a:ea typeface="굴림"/>
              </a:rPr>
              <a:t>테스트 프로그램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int main(void)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{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ListNode *head = NULL;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for (int i = 0; i &lt; 5; i++) {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	head = insert_first(head, i);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	print_list(head);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}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for (int i = 0; i &lt; 5; i++) {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	head = delete_first(head);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	print_list(head);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}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	return 0;</a:t>
            </a:r>
            <a:endParaRPr lang="en-US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en-US" sz="1600">
                <a:latin typeface="Trebuchet MS"/>
                <a:ea typeface="굴림"/>
              </a:rPr>
              <a:t>}</a:t>
            </a:r>
            <a:endParaRPr lang="en-US" altLang="en-US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63352" y="1772816"/>
            <a:ext cx="8490774" cy="221935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2-&gt;1-&gt;0-&gt;NULL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3-&gt;2-&gt;1-&gt;0-&gt;NULL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4-&gt;3-&gt;2-&gt;1-&gt;0-&gt;NULL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3-&gt;2-&gt;1-&gt;0-&gt;NULL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2-&gt;1-&gt;0-&gt;NULL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1-&gt;0-&gt;NULL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NULL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Lab: </a:t>
            </a:r>
            <a:r>
              <a:rPr lang="ko-KR" altLang="en-US"/>
              <a:t>단어들을</a:t>
            </a:r>
            <a:r>
              <a:rPr lang="en-US" altLang="ko-KR"/>
              <a:t> </a:t>
            </a:r>
            <a:r>
              <a:rPr lang="ko-KR" altLang="en-US"/>
              <a:t>저장하고 있는 연결리스트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63352" y="1754232"/>
            <a:ext cx="7740650" cy="720363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APPLE-&gt;NULL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KIWI-&gt;APPLE-&gt;NULL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BANANA-&gt;KIWI-&gt;APPLE-&gt;NULL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746575" y="1556792"/>
            <a:ext cx="7605713" cy="472937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#include &lt;stdio.h&gt;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#include &lt;stdlib.h&gt;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#include &lt;string.h&gt;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typedef struct 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char name[100];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 element;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typedef struct ListNode { 	// </a:t>
            </a:r>
            <a:r>
              <a:rPr lang="ko-KR" altLang="en-US" sz="1600">
                <a:latin typeface="Trebuchet MS"/>
                <a:ea typeface="굴림"/>
              </a:rPr>
              <a:t>노드 타입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ko-KR" sz="1600">
                <a:latin typeface="Trebuchet MS"/>
                <a:ea typeface="굴림"/>
              </a:rPr>
              <a:t>element data;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struct ListNode *link;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 ListNode;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// </a:t>
            </a:r>
            <a:r>
              <a:rPr lang="ko-KR" altLang="en-US" sz="1600">
                <a:latin typeface="Trebuchet MS"/>
                <a:ea typeface="굴림"/>
              </a:rPr>
              <a:t>오류 처리 함수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void error(char *message)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fprintf(stderr, "%s\n", message);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exit(1);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</a:t>
            </a:r>
            <a:endParaRPr lang="en-US" altLang="en-US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746575" y="1556792"/>
            <a:ext cx="7605713" cy="37467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ListNode* insert_first(ListNode *head, element value)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ListNode *p = (ListNode *)malloc(sizeof(ListNode));	//(1)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p-&gt;data = value;					// (2)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p-&gt;link = head;	// </a:t>
            </a:r>
            <a:r>
              <a:rPr lang="ko-KR" altLang="en-US" sz="1600">
                <a:latin typeface="Trebuchet MS"/>
                <a:ea typeface="굴림"/>
              </a:rPr>
              <a:t>헤드 포인터의 값을 복사	</a:t>
            </a:r>
            <a:r>
              <a:rPr lang="en-US" altLang="ko-KR" sz="1600">
                <a:latin typeface="Trebuchet MS"/>
                <a:ea typeface="굴림"/>
              </a:rPr>
              <a:t>//(3)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head = p;	// </a:t>
            </a:r>
            <a:r>
              <a:rPr lang="ko-KR" altLang="en-US" sz="1600">
                <a:latin typeface="Trebuchet MS"/>
                <a:ea typeface="굴림"/>
              </a:rPr>
              <a:t>헤드 포인터 변경		</a:t>
            </a:r>
            <a:r>
              <a:rPr lang="en-US" altLang="ko-KR" sz="1600">
                <a:latin typeface="Trebuchet MS"/>
                <a:ea typeface="굴림"/>
              </a:rPr>
              <a:t>//(4)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return head;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void print_list(ListNode *head)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for (ListNode *p = head; p != NULL; p = p-&gt;link)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printf("%s-&gt;", p-&gt;data.name);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printf("NULL \n");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</a:t>
            </a:r>
            <a:endParaRPr lang="en-US" altLang="en-US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746575" y="1493785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// </a:t>
            </a:r>
            <a:r>
              <a:rPr lang="ko-KR" altLang="en-US" sz="1600">
                <a:latin typeface="Trebuchet MS"/>
                <a:ea typeface="굴림"/>
              </a:rPr>
              <a:t>테스트 프로그램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int main(void)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ListNode *head = NULL;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element data;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strcpy(data.name, "APPLE");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head = insert_first(head, data);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print_list(head);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strcpy(data.name, "KIWI");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head = insert_first(head, data);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print_list(head);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strcpy(data.name, "BANANA");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head = insert_first(head, data);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print_list(head);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return 0;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</a:t>
            </a:r>
            <a:endParaRPr lang="en-US" altLang="en-US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Lab: 2개의 리스트를 합하는 함수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30-&gt;20-&gt;10-&gt;NULL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50-&gt;40-&gt;NULL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30-&gt;20-&gt;10-&gt;50-&gt;40-&gt;NULL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6635" y="3023955"/>
            <a:ext cx="5905500" cy="183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리스트에 새로운 항목을 추가한다(삽입 연산)</a:t>
            </a:r>
            <a:endParaRPr lang="en-US" altLang="ko-KR"/>
          </a:p>
          <a:p>
            <a:pPr>
              <a:defRPr/>
            </a:pPr>
            <a:r>
              <a:rPr lang="en-US" altLang="ko-KR"/>
              <a:t>리스트에서 항목을 삭제한다(삭제 연산)</a:t>
            </a:r>
            <a:endParaRPr lang="en-US" altLang="ko-KR"/>
          </a:p>
          <a:p>
            <a:pPr>
              <a:defRPr/>
            </a:pPr>
            <a:r>
              <a:rPr lang="en-US" altLang="ko-KR"/>
              <a:t>리스트에서 특정한 항목을 찾는다(탐색 연산)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리스트의 기본 연산</a:t>
            </a:r>
            <a:endParaRPr lang="en-US" altLang="ko-KR"/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200" y="3789412"/>
            <a:ext cx="44196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701570" y="1853825"/>
            <a:ext cx="7605713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ListNode* concat_list(ListNode *head1, ListNode *head2)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if (head1 == NULL) return head2;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else if (head2 == NULL) return head2;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else 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ListNode *p;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p = head1;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while (p-&gt;link != NULL)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	p = p-&gt;link;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p-&gt;link = head2;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return head1;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}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</a:t>
            </a:r>
            <a:endParaRPr lang="en-US" altLang="en-US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Lab: </a:t>
            </a:r>
            <a:r>
              <a:rPr lang="ko-KR" altLang="en-US"/>
              <a:t>리스트를 역순으로 만드는 연산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701570" y="1607795"/>
            <a:ext cx="7740650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30-&gt;20-&gt;10-&gt;NULL</a:t>
            </a:r>
            <a:endParaRPr lang="it-IT" altLang="ko-KR" sz="14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it-IT" altLang="ko-KR" sz="1400">
                <a:solidFill>
                  <a:schemeClr val="bg1"/>
                </a:solidFill>
                <a:latin typeface="Trebuchet MS"/>
              </a:rPr>
              <a:t>10-&gt;20-&gt;30-&gt;NULL</a:t>
            </a:r>
            <a:endParaRPr lang="en-US" altLang="ko-KR" sz="1400">
              <a:solidFill>
                <a:schemeClr val="bg1"/>
              </a:solidFill>
              <a:latin typeface="Trebuchet M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1025" y="2662237"/>
            <a:ext cx="798195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Solution</a:t>
            </a:r>
            <a:endParaRPr lang="en-US" altLang="ko-K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701570" y="1853825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ListNode* reverse(ListNode *head)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// </a:t>
            </a:r>
            <a:r>
              <a:rPr lang="ko-KR" altLang="en-US" sz="1600">
                <a:latin typeface="Trebuchet MS"/>
                <a:ea typeface="굴림"/>
              </a:rPr>
              <a:t>순회 포인터로 </a:t>
            </a:r>
            <a:r>
              <a:rPr lang="en-US" altLang="ko-KR" sz="1600">
                <a:latin typeface="Trebuchet MS"/>
                <a:ea typeface="굴림"/>
              </a:rPr>
              <a:t>p, q, r</a:t>
            </a:r>
            <a:r>
              <a:rPr lang="ko-KR" altLang="en-US" sz="1600">
                <a:latin typeface="Trebuchet MS"/>
                <a:ea typeface="굴림"/>
              </a:rPr>
              <a:t>을 사용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ko-KR" sz="1600">
                <a:latin typeface="Trebuchet MS"/>
                <a:ea typeface="굴림"/>
              </a:rPr>
              <a:t>ListNode *p, *q, *r;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p = head;         // p</a:t>
            </a:r>
            <a:r>
              <a:rPr lang="ko-KR" altLang="en-US" sz="1600">
                <a:latin typeface="Trebuchet MS"/>
                <a:ea typeface="굴림"/>
              </a:rPr>
              <a:t>는 역순으로 만들 리스트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ko-KR" sz="1600">
                <a:latin typeface="Trebuchet MS"/>
                <a:ea typeface="굴림"/>
              </a:rPr>
              <a:t>q = NULL;        // q</a:t>
            </a:r>
            <a:r>
              <a:rPr lang="ko-KR" altLang="en-US" sz="1600">
                <a:latin typeface="Trebuchet MS"/>
                <a:ea typeface="굴림"/>
              </a:rPr>
              <a:t>는 역순으로 만들 노드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ko-KR" sz="1600">
                <a:latin typeface="Trebuchet MS"/>
                <a:ea typeface="굴림"/>
              </a:rPr>
              <a:t>while (p != NULL) {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r = q;          // r</a:t>
            </a:r>
            <a:r>
              <a:rPr lang="ko-KR" altLang="en-US" sz="1600">
                <a:latin typeface="Trebuchet MS"/>
                <a:ea typeface="굴림"/>
              </a:rPr>
              <a:t>은 역순으로 된 리스트</a:t>
            </a:r>
            <a:r>
              <a:rPr lang="en-US" altLang="ko-KR" sz="1600">
                <a:latin typeface="Trebuchet MS"/>
                <a:ea typeface="굴림"/>
              </a:rPr>
              <a:t>.    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	// r</a:t>
            </a:r>
            <a:r>
              <a:rPr lang="ko-KR" altLang="en-US" sz="1600">
                <a:latin typeface="Trebuchet MS"/>
                <a:ea typeface="굴림"/>
              </a:rPr>
              <a:t>은 </a:t>
            </a:r>
            <a:r>
              <a:rPr lang="en-US" altLang="ko-KR" sz="1600">
                <a:latin typeface="Trebuchet MS"/>
                <a:ea typeface="굴림"/>
              </a:rPr>
              <a:t>q, q</a:t>
            </a:r>
            <a:r>
              <a:rPr lang="ko-KR" altLang="en-US" sz="1600">
                <a:latin typeface="Trebuchet MS"/>
                <a:ea typeface="굴림"/>
              </a:rPr>
              <a:t>는 </a:t>
            </a:r>
            <a:r>
              <a:rPr lang="en-US" altLang="ko-KR" sz="1600">
                <a:latin typeface="Trebuchet MS"/>
                <a:ea typeface="굴림"/>
              </a:rPr>
              <a:t>p</a:t>
            </a:r>
            <a:r>
              <a:rPr lang="ko-KR" altLang="en-US" sz="1600">
                <a:latin typeface="Trebuchet MS"/>
                <a:ea typeface="굴림"/>
              </a:rPr>
              <a:t>를 차례로 따라간다</a:t>
            </a:r>
            <a:r>
              <a:rPr lang="en-US" altLang="ko-KR" sz="1600">
                <a:latin typeface="Trebuchet MS"/>
                <a:ea typeface="굴림"/>
              </a:rPr>
              <a:t>.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q = p;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p = p-&gt;link;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	q-&gt;link = r;      // q</a:t>
            </a:r>
            <a:r>
              <a:rPr lang="ko-KR" altLang="en-US" sz="1600">
                <a:latin typeface="Trebuchet MS"/>
                <a:ea typeface="굴림"/>
              </a:rPr>
              <a:t>의 링크 방향을 바꾼다</a:t>
            </a:r>
            <a:r>
              <a:rPr lang="en-US" altLang="ko-KR" sz="1600">
                <a:latin typeface="Trebuchet MS"/>
                <a:ea typeface="굴림"/>
              </a:rPr>
              <a:t>.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}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return q;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</a:t>
            </a:r>
            <a:endParaRPr lang="en-US" altLang="en-US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다항식을 컴퓨터로 처리하기 위한 자료구조</a:t>
            </a:r>
            <a:endParaRPr lang="ko-KR" altLang="en-US"/>
          </a:p>
          <a:p>
            <a:pPr lvl="1" eaLnBrk="1" hangingPunct="1">
              <a:defRPr/>
            </a:pPr>
            <a:r>
              <a:rPr lang="ko-KR" altLang="en-US"/>
              <a:t>다항식의 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…</a:t>
            </a: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ko-KR" altLang="en-US"/>
              <a:t>하나의 다항식을 하나의 연결리스트로 표현</a:t>
            </a:r>
            <a:endParaRPr lang="en-US" altLang="ko-KR"/>
          </a:p>
          <a:p>
            <a:pPr lvl="1" eaLnBrk="1" hangingPunct="1">
              <a:defRPr/>
            </a:pPr>
            <a:r>
              <a:rPr lang="en-US" altLang="ko-KR"/>
              <a:t>A=3x</a:t>
            </a:r>
            <a:r>
              <a:rPr lang="en-US" altLang="ko-KR" baseline="30000"/>
              <a:t>12</a:t>
            </a:r>
            <a:r>
              <a:rPr lang="en-US" altLang="ko-KR"/>
              <a:t>+2x</a:t>
            </a:r>
            <a:r>
              <a:rPr lang="en-US" altLang="ko-KR" baseline="30000"/>
              <a:t>8</a:t>
            </a:r>
            <a:r>
              <a:rPr lang="en-US" altLang="ko-KR"/>
              <a:t>+1</a:t>
            </a:r>
            <a:endParaRPr lang="en-US" altLang="ko-KR"/>
          </a:p>
          <a:p>
            <a:pPr lvl="1" eaLnBrk="1" hangingPunct="1">
              <a:buFont typeface="Wingdings"/>
              <a:buNone/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연결리스트의 응용: 다항식</a:t>
            </a:r>
            <a:endParaRPr lang="ko-KR" altLang="en-US"/>
          </a:p>
        </p:txBody>
      </p:sp>
      <p:grpSp>
        <p:nvGrpSpPr>
          <p:cNvPr id="5" name="Group 29"/>
          <p:cNvGrpSpPr/>
          <p:nvPr/>
        </p:nvGrpSpPr>
        <p:grpSpPr>
          <a:xfrm rot="0">
            <a:off x="3089445" y="4797152"/>
            <a:ext cx="5526834" cy="484187"/>
            <a:chOff x="174" y="1131"/>
            <a:chExt cx="4276" cy="37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>
            <a:xfrm>
              <a:off x="174" y="1131"/>
              <a:ext cx="34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Lucida Console"/>
                  <a:ea typeface="굴림"/>
                </a:rPr>
                <a:t>A </a:t>
              </a:r>
              <a:endParaRPr lang="en-US" altLang="ko-KR" sz="1200">
                <a:latin typeface="Lucida Console"/>
                <a:ea typeface="굴림"/>
              </a:endParaRPr>
            </a:p>
          </p:txBody>
        </p:sp>
        <p:grpSp>
          <p:nvGrpSpPr>
            <p:cNvPr id="7" name="Group 5"/>
            <p:cNvGrpSpPr/>
            <p:nvPr/>
          </p:nvGrpSpPr>
          <p:grpSpPr>
            <a:xfrm rot="0">
              <a:off x="917" y="1153"/>
              <a:ext cx="1230" cy="308"/>
              <a:chOff x="1014" y="3483"/>
              <a:chExt cx="1230" cy="308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1200">
                    <a:latin typeface="Lucida Console"/>
                    <a:ea typeface="굴림"/>
                  </a:rPr>
                  <a:t>3</a:t>
                </a:r>
                <a:endParaRPr lang="en-US" altLang="ko-KR" sz="1200">
                  <a:latin typeface="Lucida Console"/>
                  <a:ea typeface="굴림"/>
                </a:endParaRPr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1200">
                    <a:latin typeface="Lucida Console"/>
                    <a:ea typeface="굴림"/>
                  </a:rPr>
                  <a:t>12</a:t>
                </a:r>
                <a:endParaRPr lang="en-US" altLang="ko-KR" sz="1200">
                  <a:latin typeface="Lucida Console"/>
                  <a:ea typeface="굴림"/>
                </a:endParaRPr>
              </a:p>
            </p:txBody>
          </p:sp>
          <p:sp>
            <p:nvSpPr>
              <p:cNvPr id="10" name="AutoShape 8"/>
              <p:cNvSpPr>
                <a:spLocks noChangeArrowheads="1"/>
              </p:cNvSpPr>
              <p:nvPr/>
            </p:nvSpPr>
            <p:spPr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ko-KR" sz="1200">
                  <a:latin typeface="Lucida Console"/>
                  <a:ea typeface="굴림"/>
                </a:endParaRPr>
              </a:p>
            </p:txBody>
          </p:sp>
          <p:grpSp>
            <p:nvGrpSpPr>
              <p:cNvPr id="11" name="Group 9"/>
              <p:cNvGrpSpPr/>
              <p:nvPr/>
            </p:nvGrpSpPr>
            <p:grpSpPr>
              <a:xfrm rot="0">
                <a:off x="1748" y="3581"/>
                <a:ext cx="495" cy="134"/>
                <a:chOff x="3581" y="1032"/>
                <a:chExt cx="591" cy="134"/>
              </a:xfrm>
            </p:grpSpPr>
            <p:sp>
              <p:nvSpPr>
                <p:cNvPr id="12" name="Freeform 10"/>
                <p:cNvSpPr/>
                <p:nvPr/>
              </p:nvSpPr>
              <p:spPr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13" name="Freeform 11"/>
                <p:cNvSpPr/>
                <p:nvPr/>
              </p:nvSpPr>
              <p:spPr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quadBezTo>
                        <a:pt x="11" y="71"/>
                        <a:pt x="11" y="71"/>
                      </a:quad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14" name="Freeform 12"/>
                <p:cNvSpPr/>
                <p:nvPr/>
              </p:nvSpPr>
              <p:spPr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15" name="Group 13"/>
            <p:cNvGrpSpPr/>
            <p:nvPr/>
          </p:nvGrpSpPr>
          <p:grpSpPr>
            <a:xfrm rot="0">
              <a:off x="2161" y="1153"/>
              <a:ext cx="1230" cy="308"/>
              <a:chOff x="1014" y="3483"/>
              <a:chExt cx="1230" cy="308"/>
            </a:xfrm>
          </p:grpSpPr>
          <p:sp>
            <p:nvSpPr>
              <p:cNvPr id="16" name="AutoShape 14"/>
              <p:cNvSpPr>
                <a:spLocks noChangeArrowheads="1"/>
              </p:cNvSpPr>
              <p:nvPr/>
            </p:nvSpPr>
            <p:spPr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1200">
                    <a:latin typeface="Lucida Console"/>
                    <a:ea typeface="굴림"/>
                  </a:rPr>
                  <a:t>2</a:t>
                </a:r>
                <a:endParaRPr lang="en-US" altLang="ko-KR" sz="1200">
                  <a:latin typeface="Lucida Console"/>
                  <a:ea typeface="굴림"/>
                </a:endParaRPr>
              </a:p>
            </p:txBody>
          </p:sp>
          <p:sp>
            <p:nvSpPr>
              <p:cNvPr id="17" name="AutoShape 15"/>
              <p:cNvSpPr>
                <a:spLocks noChangeArrowheads="1"/>
              </p:cNvSpPr>
              <p:nvPr/>
            </p:nvSpPr>
            <p:spPr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1200">
                    <a:latin typeface="Lucida Console"/>
                    <a:ea typeface="굴림"/>
                  </a:rPr>
                  <a:t>8</a:t>
                </a:r>
                <a:endParaRPr lang="en-US" altLang="ko-KR" sz="1200">
                  <a:latin typeface="Lucida Console"/>
                  <a:ea typeface="굴림"/>
                </a:endParaRPr>
              </a:p>
            </p:txBody>
          </p:sp>
          <p:sp>
            <p:nvSpPr>
              <p:cNvPr id="18" name="AutoShape 16"/>
              <p:cNvSpPr>
                <a:spLocks noChangeArrowheads="1"/>
              </p:cNvSpPr>
              <p:nvPr/>
            </p:nvSpPr>
            <p:spPr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ko-KR" sz="1200">
                  <a:latin typeface="Lucida Console"/>
                  <a:ea typeface="굴림"/>
                </a:endParaRPr>
              </a:p>
            </p:txBody>
          </p:sp>
          <p:grpSp>
            <p:nvGrpSpPr>
              <p:cNvPr id="19" name="Group 17"/>
              <p:cNvGrpSpPr/>
              <p:nvPr/>
            </p:nvGrpSpPr>
            <p:grpSpPr>
              <a:xfrm rot="0">
                <a:off x="1748" y="3581"/>
                <a:ext cx="495" cy="134"/>
                <a:chOff x="3581" y="1032"/>
                <a:chExt cx="591" cy="134"/>
              </a:xfrm>
            </p:grpSpPr>
            <p:sp>
              <p:nvSpPr>
                <p:cNvPr id="20" name="Freeform 18"/>
                <p:cNvSpPr/>
                <p:nvPr/>
              </p:nvSpPr>
              <p:spPr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21" name="Freeform 19"/>
                <p:cNvSpPr/>
                <p:nvPr/>
              </p:nvSpPr>
              <p:spPr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quadBezTo>
                        <a:pt x="11" y="71"/>
                        <a:pt x="11" y="71"/>
                      </a:quad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22" name="Freeform 20"/>
                <p:cNvSpPr/>
                <p:nvPr/>
              </p:nvSpPr>
              <p:spPr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23" name="AutoShape 21"/>
            <p:cNvSpPr>
              <a:spLocks noChangeArrowheads="1"/>
            </p:cNvSpPr>
            <p:nvPr/>
          </p:nvSpPr>
          <p:spPr>
            <a:xfrm>
              <a:off x="340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Lucida Console"/>
                  <a:ea typeface="굴림"/>
                </a:rPr>
                <a:t>1</a:t>
              </a:r>
              <a:endParaRPr lang="en-US" altLang="ko-KR" sz="1200">
                <a:latin typeface="Lucida Console"/>
                <a:ea typeface="굴림"/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>
            <a:xfrm>
              <a:off x="3710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ko-KR" sz="1200">
                  <a:latin typeface="Lucida Console"/>
                  <a:ea typeface="굴림"/>
                </a:rPr>
                <a:t>0</a:t>
              </a:r>
              <a:endParaRPr lang="en-US" altLang="ko-KR" sz="1200">
                <a:latin typeface="Lucida Console"/>
                <a:ea typeface="굴림"/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>
            <a:xfrm>
              <a:off x="401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ko-KR" altLang="ko-KR" sz="1200">
                <a:latin typeface="Lucida Console"/>
                <a:ea typeface="굴림"/>
              </a:endParaRPr>
            </a:p>
          </p:txBody>
        </p:sp>
        <p:grpSp>
          <p:nvGrpSpPr>
            <p:cNvPr id="26" name="Group 24"/>
            <p:cNvGrpSpPr/>
            <p:nvPr/>
          </p:nvGrpSpPr>
          <p:grpSpPr>
            <a:xfrm rot="0">
              <a:off x="389" y="1231"/>
              <a:ext cx="495" cy="134"/>
              <a:chOff x="3581" y="1032"/>
              <a:chExt cx="591" cy="134"/>
            </a:xfrm>
          </p:grpSpPr>
          <p:sp>
            <p:nvSpPr>
              <p:cNvPr id="27" name="Freeform 25"/>
              <p:cNvSpPr/>
              <p:nvPr/>
            </p:nvSpPr>
            <p:spPr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8" name="Freeform 26"/>
              <p:cNvSpPr/>
              <p:nvPr/>
            </p:nvSpPr>
            <p:spPr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quadBezTo>
                      <a:pt x="11" y="71"/>
                      <a:pt x="11" y="71"/>
                    </a:quad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9" name="Freeform 27"/>
              <p:cNvSpPr/>
              <p:nvPr/>
            </p:nvSpPr>
            <p:spPr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30" name="Text Box 28"/>
            <p:cNvSpPr txBox="1">
              <a:spLocks noChangeArrowheads="1"/>
            </p:cNvSpPr>
            <p:nvPr/>
          </p:nvSpPr>
          <p:spPr>
            <a:xfrm>
              <a:off x="4014" y="1293"/>
              <a:ext cx="436" cy="2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>
                  <a:latin typeface="Lucida Console"/>
                  <a:ea typeface="굴림"/>
                </a:rPr>
                <a:t>NULL</a:t>
              </a:r>
              <a:endParaRPr lang="en-US" altLang="ko-KR" sz="1200">
                <a:latin typeface="Lucida Console"/>
                <a:ea typeface="굴림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연결리스트의 응용: 다항식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746575" y="1761223"/>
            <a:ext cx="7605713" cy="13092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typedef struct ListNode {	   // </a:t>
            </a:r>
            <a:r>
              <a:rPr lang="ko-KR" altLang="en-US" sz="1600">
                <a:latin typeface="Trebuchet MS"/>
                <a:ea typeface="굴림"/>
              </a:rPr>
              <a:t>노드 타입</a:t>
            </a:r>
            <a:endParaRPr lang="ko-KR" altLang="en-US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ko-KR" sz="1600">
                <a:latin typeface="Trebuchet MS"/>
                <a:ea typeface="굴림"/>
              </a:rPr>
              <a:t>int coef;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int expon;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	struct ListNode *link;</a:t>
            </a:r>
            <a:endParaRPr lang="en-US" altLang="ko-KR" sz="1600">
              <a:latin typeface="Trebuchet MS"/>
              <a:ea typeface="굴림"/>
            </a:endParaRPr>
          </a:p>
          <a:p>
            <a:pPr algn="just">
              <a:defRPr/>
            </a:pPr>
            <a:r>
              <a:rPr lang="en-US" altLang="ko-KR" sz="1600">
                <a:latin typeface="Trebuchet MS"/>
                <a:ea typeface="굴림"/>
              </a:rPr>
              <a:t>} ListNode;</a:t>
            </a:r>
            <a:endParaRPr lang="en-US" altLang="en-US" sz="1600">
              <a:latin typeface="Trebuchet MS"/>
              <a:ea typeface="굴림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6595" y="3471034"/>
            <a:ext cx="6944117" cy="1830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</a:t>
            </a:r>
            <a:r>
              <a:rPr lang="ko-KR" altLang="en-US"/>
              <a:t>개의 다항식을 더하는 덧셈 연산을 구현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/>
              <a:t>A=3x</a:t>
            </a:r>
            <a:r>
              <a:rPr lang="en-US" altLang="ko-KR" baseline="30000"/>
              <a:t>12</a:t>
            </a:r>
            <a:r>
              <a:rPr lang="en-US" altLang="ko-KR"/>
              <a:t>+2x</a:t>
            </a:r>
            <a:r>
              <a:rPr lang="en-US" altLang="ko-KR" baseline="30000"/>
              <a:t>8</a:t>
            </a:r>
            <a:r>
              <a:rPr lang="en-US" altLang="ko-KR"/>
              <a:t>+1, B=8x</a:t>
            </a:r>
            <a:r>
              <a:rPr lang="en-US" altLang="ko-KR" baseline="30000"/>
              <a:t>12</a:t>
            </a:r>
            <a:r>
              <a:rPr lang="en-US" altLang="ko-KR"/>
              <a:t>-3x</a:t>
            </a:r>
            <a:r>
              <a:rPr lang="en-US" altLang="ko-KR" baseline="30000"/>
              <a:t>10</a:t>
            </a:r>
            <a:r>
              <a:rPr lang="en-US" altLang="ko-KR"/>
              <a:t>+10x</a:t>
            </a:r>
            <a:r>
              <a:rPr lang="en-US" altLang="ko-KR" baseline="30000"/>
              <a:t>6</a:t>
            </a:r>
            <a:r>
              <a:rPr lang="ko-KR" altLang="en-US"/>
              <a:t>이면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A+B=11x</a:t>
            </a:r>
            <a:r>
              <a:rPr lang="en-US" altLang="ko-KR" baseline="30000">
                <a:solidFill>
                  <a:schemeClr val="tx1"/>
                </a:solidFill>
              </a:rPr>
              <a:t>12</a:t>
            </a:r>
            <a:r>
              <a:rPr lang="en-US" altLang="ko-KR">
                <a:solidFill>
                  <a:schemeClr val="tx1"/>
                </a:solidFill>
              </a:rPr>
              <a:t>-3x</a:t>
            </a:r>
            <a:r>
              <a:rPr lang="en-US" altLang="ko-KR" baseline="30000">
                <a:solidFill>
                  <a:schemeClr val="tx1"/>
                </a:solidFill>
              </a:rPr>
              <a:t>10</a:t>
            </a:r>
            <a:r>
              <a:rPr lang="en-US" altLang="ko-KR">
                <a:solidFill>
                  <a:schemeClr val="tx1"/>
                </a:solidFill>
              </a:rPr>
              <a:t>+2x</a:t>
            </a:r>
            <a:r>
              <a:rPr lang="en-US" altLang="ko-KR" baseline="30000">
                <a:solidFill>
                  <a:schemeClr val="tx1"/>
                </a:solidFill>
              </a:rPr>
              <a:t>8</a:t>
            </a:r>
            <a:r>
              <a:rPr lang="en-US" altLang="ko-KR">
                <a:solidFill>
                  <a:schemeClr val="tx1"/>
                </a:solidFill>
              </a:rPr>
              <a:t>+10x</a:t>
            </a:r>
            <a:r>
              <a:rPr lang="en-US" altLang="ko-KR" baseline="30000">
                <a:solidFill>
                  <a:schemeClr val="tx1"/>
                </a:solidFill>
              </a:rPr>
              <a:t>6</a:t>
            </a:r>
            <a:r>
              <a:rPr lang="en-US" altLang="ko-KR">
                <a:solidFill>
                  <a:schemeClr val="tx1"/>
                </a:solidFill>
              </a:rPr>
              <a:t>+1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다항식의 덧셈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다항식의 덧셈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3700" y="1795239"/>
            <a:ext cx="63246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다항식의 덧셈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6087" y="1738089"/>
            <a:ext cx="6219825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다항식의 덧셈</a:t>
            </a:r>
            <a:endParaRPr lang="ko-KR" altLang="en-US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350" y="1916832"/>
            <a:ext cx="65913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헤더 노드의 개념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0775" y="2636912"/>
            <a:ext cx="7410450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리스트</a:t>
            </a:r>
            <a:r>
              <a:rPr lang="ko-KR" altLang="en-US"/>
              <a:t> </a:t>
            </a:r>
            <a:r>
              <a:rPr lang="en-US" altLang="ko-KR"/>
              <a:t>ADT</a:t>
            </a:r>
            <a:endParaRPr lang="en-US" altLang="ko-KR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976536" y="1839436"/>
            <a:ext cx="10238928" cy="389382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/>
          </a:ln>
        </p:spPr>
        <p:txBody>
          <a:bodyPr vert="horz" wrap="square" lIns="91440" tIns="45720" rIns="91440" bIns="45720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∙ 객체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: 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element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형으로 구성된 순서 있는 모임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∙ 연산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insert(list, pos, item) ::= pos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위치에 요소를 추가한다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insert_last(list, item)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맨 끝에 요소를 추가한다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insert_first(list, item)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맨 처음에 요소를 추가한다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delete(list, pos) ::= pos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위치의 요소를 제거한다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clear(list)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리스트의 모든 요소를 제거한다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get_entry(list, pos) ::= pos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위치의 요소를 반환한다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get_length(list)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리스트의 길이를 구한다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is_empty(list)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리스트가 비었는지를 검사한다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is_full(list)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리스트가 꽉 찼는지를 검사한다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print_list(list) ::=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리스트의 모든 요소를 표시한다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프로그램</a:t>
            </a:r>
            <a:endParaRPr lang="ko-KR" altLang="en-US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>
          <a:xfrm>
            <a:off x="633312" y="1772816"/>
            <a:ext cx="8054976" cy="414030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typedef struct ListNode { // </a:t>
            </a:r>
            <a:r>
              <a:rPr lang="ko-KR" altLang="en-US" sz="1400">
                <a:latin typeface="Trebuchet MS"/>
                <a:ea typeface="굴림"/>
              </a:rPr>
              <a:t>노드 타입</a:t>
            </a:r>
            <a:endParaRPr lang="ko-KR" altLang="en-US" sz="1400">
              <a:latin typeface="Trebuchet MS"/>
              <a:ea typeface="굴림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굴림"/>
              </a:rPr>
              <a:t>	</a:t>
            </a:r>
            <a:r>
              <a:rPr lang="en-US" altLang="ko-KR" sz="1400">
                <a:latin typeface="Trebuchet MS"/>
                <a:ea typeface="굴림"/>
              </a:rPr>
              <a:t>int coef;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	int expon;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	struct ListNode *link;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} ListNode;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// </a:t>
            </a:r>
            <a:r>
              <a:rPr lang="ko-KR" altLang="en-US" sz="1400">
                <a:latin typeface="Trebuchet MS"/>
                <a:ea typeface="굴림"/>
              </a:rPr>
              <a:t>연결 리스트 헤더</a:t>
            </a:r>
            <a:endParaRPr lang="ko-KR" altLang="en-US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typedef struct ListType { // </a:t>
            </a:r>
            <a:r>
              <a:rPr lang="ko-KR" altLang="en-US" sz="1400">
                <a:latin typeface="Trebuchet MS"/>
                <a:ea typeface="굴림"/>
              </a:rPr>
              <a:t>리스트 헤더 타입</a:t>
            </a:r>
            <a:endParaRPr lang="ko-KR" altLang="en-US" sz="1400">
              <a:latin typeface="Trebuchet MS"/>
              <a:ea typeface="굴림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굴림"/>
              </a:rPr>
              <a:t>	</a:t>
            </a:r>
            <a:r>
              <a:rPr lang="en-US" altLang="ko-KR" sz="1400">
                <a:latin typeface="Trebuchet MS"/>
                <a:ea typeface="굴림"/>
              </a:rPr>
              <a:t>int size;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	ListNode *head;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	ListNode *tail;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} ListType;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// </a:t>
            </a:r>
            <a:r>
              <a:rPr lang="ko-KR" altLang="en-US" sz="1400">
                <a:latin typeface="Trebuchet MS"/>
                <a:ea typeface="굴림"/>
              </a:rPr>
              <a:t>오류 함수</a:t>
            </a:r>
            <a:endParaRPr lang="ko-KR" altLang="en-US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void error(char *message)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{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	fprintf(stderr, "%s\n", message);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	exit(1);</a:t>
            </a:r>
            <a:endParaRPr lang="en-US" altLang="ko-KR" sz="140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굴림"/>
              </a:rPr>
              <a:t>}</a:t>
            </a:r>
            <a:endParaRPr lang="en-US" altLang="ko-KR" sz="14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프로그램</a:t>
            </a:r>
            <a:endParaRPr lang="ko-KR" altLang="en-US"/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>
          <a:xfrm>
            <a:off x="623392" y="1268760"/>
            <a:ext cx="8054975" cy="500631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//  </a:t>
            </a:r>
            <a:r>
              <a:rPr lang="ko-KR" altLang="en-US" sz="1150">
                <a:latin typeface="Trebuchet MS"/>
                <a:ea typeface="굴림"/>
              </a:rPr>
              <a:t>리스트 헤더 생성 함수</a:t>
            </a:r>
            <a:endParaRPr lang="ko-KR" altLang="en-US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ListType* create()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{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ListType *plist = (ListType *)malloc(sizeof(ListType));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plist-&gt;size = 0;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plist-&gt;head = plist-&gt;tail = NULL;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return plist;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}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// plist</a:t>
            </a:r>
            <a:r>
              <a:rPr lang="ko-KR" altLang="en-US" sz="1150">
                <a:latin typeface="Trebuchet MS"/>
                <a:ea typeface="굴림"/>
              </a:rPr>
              <a:t>는 연결 리스트의 헤더를 가리키는 포인터</a:t>
            </a:r>
            <a:r>
              <a:rPr lang="en-US" altLang="ko-KR" sz="1150">
                <a:latin typeface="Trebuchet MS"/>
                <a:ea typeface="굴림"/>
              </a:rPr>
              <a:t>, coef</a:t>
            </a:r>
            <a:r>
              <a:rPr lang="ko-KR" altLang="en-US" sz="1150">
                <a:latin typeface="Trebuchet MS"/>
                <a:ea typeface="굴림"/>
              </a:rPr>
              <a:t>는 계수</a:t>
            </a:r>
            <a:r>
              <a:rPr lang="en-US" altLang="ko-KR" sz="1150">
                <a:latin typeface="Trebuchet MS"/>
                <a:ea typeface="굴림"/>
              </a:rPr>
              <a:t>, 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// expon</a:t>
            </a:r>
            <a:r>
              <a:rPr lang="ko-KR" altLang="en-US" sz="1150">
                <a:latin typeface="Trebuchet MS"/>
                <a:ea typeface="굴림"/>
              </a:rPr>
              <a:t>는 지수</a:t>
            </a:r>
            <a:endParaRPr lang="ko-KR" altLang="en-US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void insert_last(ListType* plist, int coef, int expon)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{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ListNode* temp =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	(ListNode *)malloc(sizeof(ListNode));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if (temp == NULL) error("</a:t>
            </a:r>
            <a:r>
              <a:rPr lang="ko-KR" altLang="en-US" sz="1150">
                <a:latin typeface="Trebuchet MS"/>
                <a:ea typeface="굴림"/>
              </a:rPr>
              <a:t>메모리 할당 에러</a:t>
            </a:r>
            <a:r>
              <a:rPr lang="en-US" altLang="ko-KR" sz="1150">
                <a:latin typeface="Trebuchet MS"/>
                <a:ea typeface="굴림"/>
              </a:rPr>
              <a:t>");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temp-&gt;coef = coef;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temp-&gt;expon = expon;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temp-&gt;link = NULL;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if (plist-&gt;tail == NULL) {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	plist-&gt;head = plist-&gt;tail = temp;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}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else {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	plist-&gt;tail-&gt;link = temp;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	plist-&gt;tail = temp;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}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	plist-&gt;size++;</a:t>
            </a:r>
            <a:endParaRPr lang="en-US" altLang="ko-KR" sz="1150">
              <a:latin typeface="Trebuchet MS"/>
              <a:ea typeface="굴림"/>
            </a:endParaRPr>
          </a:p>
          <a:p>
            <a:pPr>
              <a:defRPr/>
            </a:pPr>
            <a:r>
              <a:rPr lang="en-US" altLang="ko-KR" sz="1150">
                <a:latin typeface="Trebuchet MS"/>
                <a:ea typeface="굴림"/>
              </a:rPr>
              <a:t>}</a:t>
            </a:r>
            <a:endParaRPr lang="en-US" altLang="ko-KR" sz="115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프로그램</a:t>
            </a:r>
            <a:endParaRPr lang="ko-KR" altLang="en-US"/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>
          <a:xfrm>
            <a:off x="551384" y="1412776"/>
            <a:ext cx="8784976" cy="4786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// list3 = list1 + list2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void poly_add(ListType* plist1, ListType* plist2, ListType* plist3)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{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ListNode* a = plist1-&gt;head;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ListNode* b = plist2-&gt;head;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int sum;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while (a &amp;&amp; b) {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if (a-&gt;expon == b-&gt;expon) {   // a</a:t>
            </a:r>
            <a:r>
              <a:rPr lang="ko-KR" altLang="en-US" sz="1400">
                <a:latin typeface="Trebuchet MS"/>
                <a:ea typeface="+mn-ea"/>
              </a:rPr>
              <a:t>의 차수 </a:t>
            </a:r>
            <a:r>
              <a:rPr lang="en-US" altLang="ko-KR" sz="1400">
                <a:latin typeface="Trebuchet MS"/>
                <a:ea typeface="+mn-ea"/>
              </a:rPr>
              <a:t>&gt; b</a:t>
            </a:r>
            <a:r>
              <a:rPr lang="ko-KR" altLang="en-US" sz="1400">
                <a:latin typeface="Trebuchet MS"/>
                <a:ea typeface="+mn-ea"/>
              </a:rPr>
              <a:t>의 차수</a:t>
            </a:r>
            <a:endParaRPr lang="ko-KR" altLang="en-US" sz="14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+mn-ea"/>
              </a:rPr>
              <a:t>			</a:t>
            </a:r>
            <a:r>
              <a:rPr lang="en-US" altLang="ko-KR" sz="1400">
                <a:latin typeface="Trebuchet MS"/>
                <a:ea typeface="+mn-ea"/>
              </a:rPr>
              <a:t>sum = a-&gt;coef + b-&gt;coef;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	if (sum != 0) insert_last(plist3, sum, a-&gt;expon);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	a = a-&gt;link; b = b-&gt;link;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}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else if (a-&gt;expon &gt; b-&gt;expon) {  // a</a:t>
            </a:r>
            <a:r>
              <a:rPr lang="ko-KR" altLang="en-US" sz="1400">
                <a:latin typeface="Trebuchet MS"/>
                <a:ea typeface="+mn-ea"/>
              </a:rPr>
              <a:t>의 차수 </a:t>
            </a:r>
            <a:r>
              <a:rPr lang="en-US" altLang="ko-KR" sz="1400">
                <a:latin typeface="Trebuchet MS"/>
                <a:ea typeface="+mn-ea"/>
              </a:rPr>
              <a:t>== b</a:t>
            </a:r>
            <a:r>
              <a:rPr lang="ko-KR" altLang="en-US" sz="1400">
                <a:latin typeface="Trebuchet MS"/>
                <a:ea typeface="+mn-ea"/>
              </a:rPr>
              <a:t>의 차수 </a:t>
            </a:r>
            <a:endParaRPr lang="ko-KR" altLang="en-US" sz="14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+mn-ea"/>
              </a:rPr>
              <a:t>			</a:t>
            </a:r>
            <a:r>
              <a:rPr lang="en-US" altLang="ko-KR" sz="1400">
                <a:latin typeface="Trebuchet MS"/>
                <a:ea typeface="+mn-ea"/>
              </a:rPr>
              <a:t>insert_last(plist3, a-&gt;coef, a-&gt;expon);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	a = a-&gt;link;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}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else {					// a</a:t>
            </a:r>
            <a:r>
              <a:rPr lang="ko-KR" altLang="en-US" sz="1400">
                <a:latin typeface="Trebuchet MS"/>
                <a:ea typeface="+mn-ea"/>
              </a:rPr>
              <a:t>의 차수 </a:t>
            </a:r>
            <a:r>
              <a:rPr lang="en-US" altLang="ko-KR" sz="1400">
                <a:latin typeface="Trebuchet MS"/>
                <a:ea typeface="+mn-ea"/>
              </a:rPr>
              <a:t>&lt; b</a:t>
            </a:r>
            <a:r>
              <a:rPr lang="ko-KR" altLang="en-US" sz="1400">
                <a:latin typeface="Trebuchet MS"/>
                <a:ea typeface="+mn-ea"/>
              </a:rPr>
              <a:t>의 차수</a:t>
            </a:r>
            <a:endParaRPr lang="ko-KR" altLang="en-US" sz="14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+mn-ea"/>
              </a:rPr>
              <a:t>			</a:t>
            </a:r>
            <a:r>
              <a:rPr lang="en-US" altLang="ko-KR" sz="1400">
                <a:latin typeface="Trebuchet MS"/>
                <a:ea typeface="+mn-ea"/>
              </a:rPr>
              <a:t>insert_last(plist3, b-&gt;coef, b-&gt;expon);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	b = b-&gt;link;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}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}</a:t>
            </a:r>
            <a:endParaRPr lang="en-US" altLang="ko-KR" sz="1400">
              <a:latin typeface="Trebuchet MS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프로그램</a:t>
            </a:r>
            <a:endParaRPr lang="ko-KR" altLang="en-US"/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>
          <a:xfrm>
            <a:off x="522288" y="1584325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// a</a:t>
            </a:r>
            <a:r>
              <a:rPr lang="ko-KR" altLang="en-US" sz="1400">
                <a:latin typeface="Trebuchet MS"/>
                <a:ea typeface="+mn-ea"/>
              </a:rPr>
              <a:t>나 </a:t>
            </a:r>
            <a:r>
              <a:rPr lang="en-US" altLang="ko-KR" sz="1400">
                <a:latin typeface="Trebuchet MS"/>
                <a:ea typeface="+mn-ea"/>
              </a:rPr>
              <a:t>b</a:t>
            </a:r>
            <a:r>
              <a:rPr lang="ko-KR" altLang="en-US" sz="1400">
                <a:latin typeface="Trebuchet MS"/>
                <a:ea typeface="+mn-ea"/>
              </a:rPr>
              <a:t>중의 하나가 먼저 끝나게 되면 남아있는 항들을 모두 </a:t>
            </a:r>
            <a:endParaRPr lang="ko-KR" altLang="en-US" sz="14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+mn-ea"/>
              </a:rPr>
              <a:t>	</a:t>
            </a:r>
            <a:r>
              <a:rPr lang="en-US" altLang="ko-KR" sz="1400">
                <a:latin typeface="Trebuchet MS"/>
                <a:ea typeface="+mn-ea"/>
              </a:rPr>
              <a:t>// </a:t>
            </a:r>
            <a:r>
              <a:rPr lang="ko-KR" altLang="en-US" sz="1400">
                <a:latin typeface="Trebuchet MS"/>
                <a:ea typeface="+mn-ea"/>
              </a:rPr>
              <a:t>결과 다항식으로 복사</a:t>
            </a:r>
            <a:endParaRPr lang="ko-KR" altLang="en-US" sz="14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400">
                <a:latin typeface="Trebuchet MS"/>
                <a:ea typeface="+mn-ea"/>
              </a:rPr>
              <a:t>	</a:t>
            </a:r>
            <a:r>
              <a:rPr lang="en-US" altLang="ko-KR" sz="1400">
                <a:latin typeface="Trebuchet MS"/>
                <a:ea typeface="+mn-ea"/>
              </a:rPr>
              <a:t>for (; a != NULL; a = a-&gt;link)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insert_last(plist3, a-&gt;coef, a-&gt;expon);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for (; b != NULL; b = b-&gt;link)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insert_last(plist3, b-&gt;coef, b-&gt;expon);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}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//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//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void poly_print(ListType* plist)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{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ListNode* p = plist-&gt;head;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printf("polynomial = ");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for (; p; p = p-&gt;link) {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	printf("%d^%d + ", p-&gt;coef, p-&gt;expon);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}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	printf("\n");</a:t>
            </a:r>
            <a:endParaRPr lang="en-US" altLang="ko-KR" sz="14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400">
                <a:latin typeface="Trebuchet MS"/>
                <a:ea typeface="+mn-ea"/>
              </a:rPr>
              <a:t>}</a:t>
            </a:r>
            <a:endParaRPr lang="en-US" altLang="ko-KR" sz="1400">
              <a:latin typeface="Trebuchet MS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프로그램</a:t>
            </a:r>
            <a:endParaRPr lang="ko-KR" altLang="en-US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>
          <a:xfrm>
            <a:off x="551384" y="1340768"/>
            <a:ext cx="8054975" cy="49581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//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int main(void)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{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ListType *list1, *list2, *list3;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// </a:t>
            </a:r>
            <a:r>
              <a:rPr lang="ko-KR" altLang="en-US" sz="1100">
                <a:latin typeface="Trebuchet MS"/>
                <a:ea typeface="+mn-ea"/>
              </a:rPr>
              <a:t>연결 리스트 헤더 생성</a:t>
            </a:r>
            <a:endParaRPr lang="ko-KR" altLang="en-US" sz="11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100">
                <a:latin typeface="Trebuchet MS"/>
                <a:ea typeface="+mn-ea"/>
              </a:rPr>
              <a:t>	</a:t>
            </a:r>
            <a:r>
              <a:rPr lang="en-US" altLang="ko-KR" sz="1100">
                <a:latin typeface="Trebuchet MS"/>
                <a:ea typeface="+mn-ea"/>
              </a:rPr>
              <a:t>list1 = create();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list2 = create();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list3 = create();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// </a:t>
            </a:r>
            <a:r>
              <a:rPr lang="ko-KR" altLang="en-US" sz="1100">
                <a:latin typeface="Trebuchet MS"/>
                <a:ea typeface="+mn-ea"/>
              </a:rPr>
              <a:t>다항식 </a:t>
            </a:r>
            <a:r>
              <a:rPr lang="en-US" altLang="ko-KR" sz="1100">
                <a:latin typeface="Trebuchet MS"/>
                <a:ea typeface="+mn-ea"/>
              </a:rPr>
              <a:t>1</a:t>
            </a:r>
            <a:r>
              <a:rPr lang="ko-KR" altLang="en-US" sz="1100">
                <a:latin typeface="Trebuchet MS"/>
                <a:ea typeface="+mn-ea"/>
              </a:rPr>
              <a:t>을 생성 </a:t>
            </a:r>
            <a:endParaRPr lang="ko-KR" altLang="en-US" sz="11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100">
                <a:latin typeface="Trebuchet MS"/>
                <a:ea typeface="+mn-ea"/>
              </a:rPr>
              <a:t>	</a:t>
            </a:r>
            <a:r>
              <a:rPr lang="en-US" altLang="ko-KR" sz="1100">
                <a:latin typeface="Trebuchet MS"/>
                <a:ea typeface="+mn-ea"/>
              </a:rPr>
              <a:t>insert_last(list1, 3, 12);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insert_last(list1, 2, 8);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insert_last(list1, 1, 0);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// </a:t>
            </a:r>
            <a:r>
              <a:rPr lang="ko-KR" altLang="en-US" sz="1100">
                <a:latin typeface="Trebuchet MS"/>
                <a:ea typeface="+mn-ea"/>
              </a:rPr>
              <a:t>다항식 </a:t>
            </a:r>
            <a:r>
              <a:rPr lang="en-US" altLang="ko-KR" sz="1100">
                <a:latin typeface="Trebuchet MS"/>
                <a:ea typeface="+mn-ea"/>
              </a:rPr>
              <a:t>2</a:t>
            </a:r>
            <a:r>
              <a:rPr lang="ko-KR" altLang="en-US" sz="1100">
                <a:latin typeface="Trebuchet MS"/>
                <a:ea typeface="+mn-ea"/>
              </a:rPr>
              <a:t>를 생성 </a:t>
            </a:r>
            <a:endParaRPr lang="ko-KR" altLang="en-US" sz="1100">
              <a:latin typeface="Trebuchet MS"/>
              <a:ea typeface="+mn-ea"/>
            </a:endParaRPr>
          </a:p>
          <a:p>
            <a:pPr>
              <a:defRPr/>
            </a:pPr>
            <a:r>
              <a:rPr lang="ko-KR" altLang="en-US" sz="1100">
                <a:latin typeface="Trebuchet MS"/>
                <a:ea typeface="+mn-ea"/>
              </a:rPr>
              <a:t>	</a:t>
            </a:r>
            <a:r>
              <a:rPr lang="en-US" altLang="ko-KR" sz="1100">
                <a:latin typeface="Trebuchet MS"/>
                <a:ea typeface="+mn-ea"/>
              </a:rPr>
              <a:t>insert_last(list2, 8, 12);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insert_last(list2, -3, 10);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insert_last(list2, 10, 6);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poly_print(list1);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poly_print(list2);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// </a:t>
            </a:r>
            <a:r>
              <a:rPr lang="ko-KR" altLang="en-US" sz="1100">
                <a:latin typeface="Trebuchet MS"/>
                <a:ea typeface="+mn-ea"/>
              </a:rPr>
              <a:t>다항식 </a:t>
            </a:r>
            <a:r>
              <a:rPr lang="en-US" altLang="ko-KR" sz="1100">
                <a:latin typeface="Trebuchet MS"/>
                <a:ea typeface="+mn-ea"/>
              </a:rPr>
              <a:t>3 = </a:t>
            </a:r>
            <a:r>
              <a:rPr lang="ko-KR" altLang="en-US" sz="1100">
                <a:latin typeface="Trebuchet MS"/>
                <a:ea typeface="+mn-ea"/>
              </a:rPr>
              <a:t>다항식 </a:t>
            </a:r>
            <a:r>
              <a:rPr lang="en-US" altLang="ko-KR" sz="1100">
                <a:latin typeface="Trebuchet MS"/>
                <a:ea typeface="+mn-ea"/>
              </a:rPr>
              <a:t>1 + </a:t>
            </a:r>
            <a:r>
              <a:rPr lang="ko-KR" altLang="en-US" sz="1100">
                <a:latin typeface="Trebuchet MS"/>
                <a:ea typeface="+mn-ea"/>
              </a:rPr>
              <a:t>다항식 </a:t>
            </a:r>
            <a:r>
              <a:rPr lang="en-US" altLang="ko-KR" sz="1100">
                <a:latin typeface="Trebuchet MS"/>
                <a:ea typeface="+mn-ea"/>
              </a:rPr>
              <a:t>2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poly_add(list1, list2, list3);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poly_print(list3);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	free(list1); free(list2); free(list3);</a:t>
            </a:r>
            <a:endParaRPr lang="en-US" altLang="ko-KR" sz="1100">
              <a:latin typeface="Trebuchet MS"/>
              <a:ea typeface="+mn-ea"/>
            </a:endParaRPr>
          </a:p>
          <a:p>
            <a:pPr>
              <a:defRPr/>
            </a:pPr>
            <a:r>
              <a:rPr lang="en-US" altLang="ko-KR" sz="1100">
                <a:latin typeface="Trebuchet MS"/>
                <a:ea typeface="+mn-ea"/>
              </a:rPr>
              <a:t>}</a:t>
            </a:r>
            <a:endParaRPr lang="en-US" altLang="ko-KR" sz="1100">
              <a:latin typeface="Trebuchet MS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695400" y="1844824"/>
            <a:ext cx="7740650" cy="820271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  <a:latin typeface="Trebuchet MS"/>
              </a:rPr>
              <a:t>polynomial = 3^12 + 2^8 + 1^0 +</a:t>
            </a:r>
            <a:endParaRPr lang="en-US" altLang="ko-KR" sz="16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  <a:latin typeface="Trebuchet MS"/>
              </a:rPr>
              <a:t>polynomial = 8^12 + -3^10 + 10^6 +</a:t>
            </a:r>
            <a:endParaRPr lang="en-US" altLang="ko-KR" sz="1600">
              <a:solidFill>
                <a:schemeClr val="bg1"/>
              </a:solidFill>
              <a:latin typeface="Trebuchet MS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  <a:latin typeface="Trebuchet MS"/>
              </a:rPr>
              <a:t>polynomial = 11^12 + -3^10 + 2^8 + 10^6 + 1^0 +</a:t>
            </a:r>
            <a:endParaRPr lang="en-US" altLang="ko-KR" sz="1600">
              <a:solidFill>
                <a:schemeClr val="bg1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775835" y="3116580"/>
            <a:ext cx="25927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리스트 구현 방법</a:t>
            </a:r>
            <a:endParaRPr lang="ko-KR" altLang="en-US"/>
          </a:p>
        </p:txBody>
      </p:sp>
      <p:pic>
        <p:nvPicPr>
          <p:cNvPr id="6" name="내용 개체 틀 1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4918" y="2315145"/>
            <a:ext cx="8742164" cy="2914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배열을 이용하여 리스트를 구현하면 순차적인 메모리 공간이 할당되므로</a:t>
            </a:r>
            <a:r>
              <a:rPr lang="en-US" altLang="ko-KR"/>
              <a:t>, </a:t>
            </a:r>
            <a:r>
              <a:rPr lang="ko-KR" altLang="en-US"/>
              <a:t>이것을 리스트의 순차적 표현</a:t>
            </a:r>
            <a:r>
              <a:rPr lang="en-US" altLang="ko-KR"/>
              <a:t>(sequential representation)</a:t>
            </a:r>
            <a:r>
              <a:rPr lang="ko-KR" altLang="en-US"/>
              <a:t>이라고 한다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배열로 구현된 리스트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00214" y="3429000"/>
            <a:ext cx="3791571" cy="1224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리스트의 항목들을 노드(node)라고 하는 곳에 분산하여 저장</a:t>
            </a:r>
            <a:endParaRPr lang="ko-KR" altLang="en-US"/>
          </a:p>
          <a:p>
            <a:pPr>
              <a:defRPr/>
            </a:pPr>
            <a:r>
              <a:rPr lang="ko-KR" altLang="en-US"/>
              <a:t>노드는 데이타 필드와 링크 필드로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데이타 필드 – 리스트의 원소, 즉 데이타 값을 저장하는 곳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링크 필드 – 다른 노드의 주소값을 저장하는 장소 (포인터)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연결된 표현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7908" y="3710850"/>
            <a:ext cx="3916183" cy="2454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삽입과 삭제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5480" y="2412340"/>
            <a:ext cx="4209111" cy="2693153"/>
          </a:xfrm>
          <a:prstGeom prst="rect">
            <a:avLst/>
          </a:prstGeom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346" y="2485577"/>
            <a:ext cx="4344126" cy="2684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장점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삽입, 삭제가 보다 용이하다.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연속된 메모리 공간이 필요 없다.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크기 제한이 없다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단점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구현이 어렵다.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오류가 발생하기 쉽다.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연결된 표현의 장단점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1204</ep:Words>
  <ep:PresentationFormat>와이드스크린</ep:PresentationFormat>
  <ep:Paragraphs>410</ep:Paragraphs>
  <ep:Slides>46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테마</vt:lpstr>
      <vt:lpstr>05. 연결 리스트 - 1</vt:lpstr>
      <vt:lpstr>리스트란?</vt:lpstr>
      <vt:lpstr>리스트의 기본 연산</vt:lpstr>
      <vt:lpstr>리스트 ADT</vt:lpstr>
      <vt:lpstr>리스트 구현 방법</vt:lpstr>
      <vt:lpstr>배열로 구현된 리스트</vt:lpstr>
      <vt:lpstr>연결된 표현</vt:lpstr>
      <vt:lpstr>삽입과 삭제</vt:lpstr>
      <vt:lpstr>연결된 표현의 장단점</vt:lpstr>
      <vt:lpstr>노드의 구조</vt:lpstr>
      <vt:lpstr>연결 리스트의 종류</vt:lpstr>
      <vt:lpstr>단순 연결 리스트</vt:lpstr>
      <vt:lpstr>노드의 정의</vt:lpstr>
      <vt:lpstr>리스트의 생성</vt:lpstr>
      <vt:lpstr>2번째 노드 생성</vt:lpstr>
      <vt:lpstr>노드의 연결</vt:lpstr>
      <vt:lpstr>단순 연결 리스트의 연산</vt:lpstr>
      <vt:lpstr>단순 연결 리스트(삽입연산)</vt:lpstr>
      <vt:lpstr>단순 연결 리스트(삽입연산)</vt:lpstr>
      <vt:lpstr>단순 연결 리스트(삭제연산)</vt:lpstr>
      <vt:lpstr>단순 연결 리스트(삭제연산)</vt:lpstr>
      <vt:lpstr>방문 연산 코드</vt:lpstr>
      <vt:lpstr>테스트 프로그램</vt:lpstr>
      <vt:lpstr>실행결과</vt:lpstr>
      <vt:lpstr>Lab: 단어들을 저장하고 있는 연결리스트</vt:lpstr>
      <vt:lpstr>Solution</vt:lpstr>
      <vt:lpstr>Solution</vt:lpstr>
      <vt:lpstr>Solution</vt:lpstr>
      <vt:lpstr>Lab: 2개의 리스트를 합하는 함수</vt:lpstr>
      <vt:lpstr>Solution</vt:lpstr>
      <vt:lpstr>Lab: 리스트를 역순으로 만드는 연산</vt:lpstr>
      <vt:lpstr>Solution</vt:lpstr>
      <vt:lpstr>연결리스트의 응용: 다항식</vt:lpstr>
      <vt:lpstr>연결리스트의 응용: 다항식</vt:lpstr>
      <vt:lpstr>다항식의 덧셈 구현</vt:lpstr>
      <vt:lpstr>다항식의 덧셈</vt:lpstr>
      <vt:lpstr>다항식의 덧셈</vt:lpstr>
      <vt:lpstr>다항식의 덧셈</vt:lpstr>
      <vt:lpstr>헤더 노드의 개념</vt:lpstr>
      <vt:lpstr>다항식 프로그램</vt:lpstr>
      <vt:lpstr>다항식 프로그램</vt:lpstr>
      <vt:lpstr>다항식 프로그램</vt:lpstr>
      <vt:lpstr>다항식 프로그램</vt:lpstr>
      <vt:lpstr>다항식 프로그램</vt:lpstr>
      <vt:lpstr>실행결과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2021-12-09T04:08:11.491</dcterms:modified>
  <cp:revision>486</cp:revision>
  <dc:title>PowerPoint 프레젠테이션</dc:title>
  <cp:version/>
</cp:coreProperties>
</file>