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0"/>
  </p:notesMasterIdLst>
  <p:sldIdLst>
    <p:sldId id="307" r:id="rId2"/>
    <p:sldId id="289" r:id="rId3"/>
    <p:sldId id="290" r:id="rId4"/>
    <p:sldId id="296" r:id="rId5"/>
    <p:sldId id="292" r:id="rId6"/>
    <p:sldId id="294" r:id="rId7"/>
    <p:sldId id="291" r:id="rId8"/>
    <p:sldId id="293" r:id="rId9"/>
    <p:sldId id="297" r:id="rId10"/>
    <p:sldId id="298" r:id="rId11"/>
    <p:sldId id="299" r:id="rId12"/>
    <p:sldId id="301" r:id="rId13"/>
    <p:sldId id="302" r:id="rId14"/>
    <p:sldId id="303" r:id="rId15"/>
    <p:sldId id="304" r:id="rId16"/>
    <p:sldId id="305" r:id="rId17"/>
    <p:sldId id="306" r:id="rId18"/>
    <p:sldId id="28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2510" autoAdjust="0"/>
  </p:normalViewPr>
  <p:slideViewPr>
    <p:cSldViewPr>
      <p:cViewPr varScale="1">
        <p:scale>
          <a:sx n="63" d="100"/>
          <a:sy n="63" d="100"/>
        </p:scale>
        <p:origin x="852" y="60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https://www.youtube.com/watch?v=I3HSkyI6EQM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4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https://sergeswin.com/1254/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8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이학처</a:t>
            </a: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컴퓨터과학과</a:t>
            </a: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 dirty="0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 dirty="0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</a:t>
            </a:r>
            <a:r>
              <a:rPr lang="ko-KR" altLang="en-US" b="1" spc="-151" dirty="0" err="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정윤교</a:t>
            </a:r>
            <a:endParaRPr lang="ko-KR" altLang="en-US" b="1" spc="-151" dirty="0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17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21-1</a:t>
            </a:r>
            <a:r>
              <a:rPr kumimoji="0" lang="ko-KR" altLang="en-US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500" b="0" i="0" u="none" strike="noStrike" kern="1200" cap="none" spc="-151" normalizeH="0" baseline="0" dirty="0" err="1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임베디드시스템</a:t>
            </a:r>
            <a:r>
              <a:rPr kumimoji="0" lang="ko-KR" altLang="en-US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(4</a:t>
            </a:r>
            <a:r>
              <a:rPr kumimoji="0" lang="ko-KR" altLang="en-US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 전공심화</a:t>
            </a:r>
            <a:r>
              <a:rPr kumimoji="0" lang="en-US" altLang="ko-KR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500" b="0" i="0" u="none" strike="noStrike" kern="1200" cap="none" spc="-151" normalizeH="0" baseline="0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3014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702C-924E-4153-8B4A-D7102F14EAC0}" type="datetime1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lnSpc>
                <a:spcPct val="100000"/>
              </a:lnSpc>
              <a:defRPr/>
            </a:pPr>
            <a:r>
              <a:rPr lang="en-US" altLang="ko-KR" dirty="0"/>
              <a:t>2. </a:t>
            </a:r>
            <a:r>
              <a:rPr lang="ko-KR" altLang="en-US" dirty="0"/>
              <a:t>라즈베리파이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39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C9215D-D900-4BC9-9740-B64944CA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47F37D0-772B-407E-9794-F2360E03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라즈비안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OS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: Pi Imager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54" y="1763311"/>
            <a:ext cx="8854262" cy="426123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47153" y="4869160"/>
            <a:ext cx="2432623" cy="1152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 Imager </a:t>
            </a:r>
            <a:r>
              <a:rPr lang="ko-KR" altLang="en-US" dirty="0" smtClean="0"/>
              <a:t>실행 </a:t>
            </a:r>
            <a:r>
              <a:rPr lang="en-US" altLang="ko-KR" dirty="0"/>
              <a:t>/</a:t>
            </a:r>
            <a:r>
              <a:rPr lang="en-US" altLang="ko-KR" dirty="0" smtClean="0"/>
              <a:t> CHOOSE OS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20" y="1519051"/>
            <a:ext cx="6781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5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OS (32-bit)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502246"/>
            <a:ext cx="66675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1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CHOOSE STORAGE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449288"/>
            <a:ext cx="66770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8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</a:t>
            </a:r>
            <a:r>
              <a:rPr lang="ko-KR" altLang="en-US" dirty="0" smtClean="0"/>
              <a:t>카드 선택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1477863"/>
            <a:ext cx="66579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7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완료 후 </a:t>
            </a:r>
            <a:r>
              <a:rPr lang="en-US" altLang="ko-KR" dirty="0" smtClean="0"/>
              <a:t>WRITE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484784"/>
            <a:ext cx="66770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1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 </a:t>
            </a:r>
            <a:r>
              <a:rPr lang="ko-KR" altLang="en-US" dirty="0" smtClean="0"/>
              <a:t>설치 진행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483196"/>
            <a:ext cx="6696075" cy="4610100"/>
          </a:xfrm>
          <a:prstGeom prst="rect">
            <a:avLst/>
          </a:prstGeom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322005" y="1772816"/>
            <a:ext cx="11521107" cy="4212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700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어댑터 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모니터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키보드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마우스 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라즈베리파이 실행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라즈베리파이 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267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5004152" y="2855797"/>
            <a:ext cx="2262158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77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라즈베리파이란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영국의 </a:t>
            </a:r>
            <a:r>
              <a:rPr lang="ko-KR" altLang="en-US" dirty="0" err="1"/>
              <a:t>라즈베리</a:t>
            </a:r>
            <a:r>
              <a:rPr lang="ko-KR" altLang="en-US" dirty="0"/>
              <a:t> 파이 재단에서 개발한 초소형 </a:t>
            </a:r>
            <a:r>
              <a:rPr lang="ko-KR" altLang="en-US" dirty="0" err="1"/>
              <a:t>싱글보드</a:t>
            </a:r>
            <a:r>
              <a:rPr lang="ko-KR" altLang="en-US" dirty="0"/>
              <a:t> 컴퓨터</a:t>
            </a:r>
          </a:p>
          <a:p>
            <a:pPr lvl="1"/>
            <a:r>
              <a:rPr lang="ko-KR" altLang="en-US" dirty="0"/>
              <a:t>가격이 저렴하며 성능이 우수함 </a:t>
            </a:r>
          </a:p>
          <a:p>
            <a:endParaRPr lang="en-US" altLang="ko-KR" dirty="0"/>
          </a:p>
          <a:p>
            <a:r>
              <a:rPr lang="ko-KR" altLang="en-US" dirty="0" err="1"/>
              <a:t>라즈베리파이는</a:t>
            </a:r>
            <a:r>
              <a:rPr lang="ko-KR" altLang="en-US" dirty="0"/>
              <a:t> 어디에 쓰일까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초기 개발 목적은 학교와 개발도상국에서 컴퓨터 과학의 교육 증진</a:t>
            </a:r>
            <a:endParaRPr lang="en-US" altLang="ko-KR" dirty="0"/>
          </a:p>
          <a:p>
            <a:pPr lvl="1"/>
            <a:r>
              <a:rPr lang="ko-KR" altLang="en-US" dirty="0"/>
              <a:t>간단한 프로젝트는 물론 </a:t>
            </a:r>
            <a:r>
              <a:rPr lang="en-US" altLang="ko-KR" dirty="0"/>
              <a:t>IoT </a:t>
            </a:r>
            <a:r>
              <a:rPr lang="ko-KR" altLang="en-US" dirty="0"/>
              <a:t>장비나 하드웨어 자동화 시스템을 개발하는데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라즈베리파이 소개</a:t>
            </a: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16280" y="1844824"/>
            <a:ext cx="3000971" cy="219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5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아두이노 </a:t>
            </a:r>
            <a:r>
              <a:rPr lang="en-US" altLang="ko-KR" dirty="0"/>
              <a:t>vs </a:t>
            </a:r>
            <a:r>
              <a:rPr lang="ko-KR" altLang="en-US" dirty="0"/>
              <a:t>라즈베리파이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2060848"/>
            <a:ext cx="4737149" cy="337589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95103" y="5436747"/>
            <a:ext cx="1657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dirty="0"/>
              <a:t>아두이노 </a:t>
            </a:r>
            <a:r>
              <a:rPr lang="ko-KR" altLang="en-US" sz="1400" dirty="0" err="1"/>
              <a:t>우노</a:t>
            </a:r>
            <a:r>
              <a:rPr lang="ko-KR" altLang="en-US" sz="1400" dirty="0"/>
              <a:t> </a:t>
            </a:r>
            <a:r>
              <a:rPr lang="en-US" altLang="ko-KR" sz="1400" dirty="0"/>
              <a:t>R3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2060848"/>
            <a:ext cx="4968552" cy="33779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86933" y="5436747"/>
            <a:ext cx="1653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dirty="0"/>
              <a:t>라즈베리파이 </a:t>
            </a:r>
            <a:r>
              <a:rPr lang="en-US" altLang="ko-KR" sz="1400" dirty="0"/>
              <a:t>3B+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868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559C04-AE2E-48E6-9456-746B12D8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C7B1B3-1598-4880-865F-03E04C2A8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주요 차이점</a:t>
            </a:r>
            <a:endParaRPr lang="en-US" altLang="ko-KR" dirty="0"/>
          </a:p>
          <a:p>
            <a:pPr lvl="1"/>
            <a:r>
              <a:rPr lang="ko-KR" altLang="en-US" dirty="0" err="1"/>
              <a:t>아두이노는</a:t>
            </a:r>
            <a:r>
              <a:rPr lang="ko-KR" altLang="en-US" dirty="0"/>
              <a:t> 외부 프로그램을 이용하여 순수하게 외부기기를 직접 제어 </a:t>
            </a:r>
            <a:r>
              <a:rPr lang="en-US" altLang="ko-KR" dirty="0"/>
              <a:t>(MPU)</a:t>
            </a:r>
          </a:p>
          <a:p>
            <a:pPr lvl="1"/>
            <a:r>
              <a:rPr lang="ko-KR" altLang="en-US" dirty="0" err="1"/>
              <a:t>라즈베리파이는</a:t>
            </a:r>
            <a:r>
              <a:rPr lang="ko-KR" altLang="en-US" dirty="0"/>
              <a:t> 설치된 </a:t>
            </a:r>
            <a:r>
              <a:rPr lang="en-US" altLang="ko-KR" dirty="0"/>
              <a:t>OS</a:t>
            </a:r>
            <a:r>
              <a:rPr lang="ko-KR" altLang="en-US" dirty="0"/>
              <a:t> 내에서 직접 프로그래밍 하여 외부기기를 제어 </a:t>
            </a:r>
            <a:r>
              <a:rPr lang="en-US" altLang="ko-KR" dirty="0"/>
              <a:t>(MCU)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55F3A5F-EF3E-4E03-AD74-A3C27504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D8BE73-A061-4A08-9932-A7E4F4E8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17" y="3356992"/>
            <a:ext cx="2281283" cy="23444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85C4E0-9659-45F3-A2FD-90C415E0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3372941"/>
            <a:ext cx="2281283" cy="23125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5242EB-BA27-4CCD-A9CC-92F885832D3F}"/>
              </a:ext>
            </a:extLst>
          </p:cNvPr>
          <p:cNvSpPr/>
          <p:nvPr/>
        </p:nvSpPr>
        <p:spPr>
          <a:xfrm>
            <a:off x="3887600" y="5665047"/>
            <a:ext cx="2135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dirty="0" err="1"/>
              <a:t>마이크로컨트롤러</a:t>
            </a:r>
            <a:r>
              <a:rPr lang="en-US" altLang="ko-KR" sz="1400" dirty="0"/>
              <a:t>(MCU)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9F122B-5471-44AF-8B45-8F3DAF247600}"/>
              </a:ext>
            </a:extLst>
          </p:cNvPr>
          <p:cNvSpPr/>
          <p:nvPr/>
        </p:nvSpPr>
        <p:spPr>
          <a:xfrm>
            <a:off x="1206745" y="5665047"/>
            <a:ext cx="2117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dirty="0"/>
              <a:t>마이크로프로세서</a:t>
            </a:r>
            <a:r>
              <a:rPr lang="en-US" altLang="ko-KR" sz="1400" dirty="0"/>
              <a:t>(MPU)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BE7DCC-95CE-4415-9827-5AF14F65E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00" y="3431512"/>
            <a:ext cx="4435292" cy="2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아두이노 </a:t>
            </a:r>
            <a:r>
              <a:rPr lang="en-US" altLang="ko-KR" dirty="0"/>
              <a:t>vs </a:t>
            </a:r>
            <a:r>
              <a:rPr lang="ko-KR" altLang="en-US" dirty="0"/>
              <a:t>라즈베리파이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26754"/>
              </p:ext>
            </p:extLst>
          </p:nvPr>
        </p:nvGraphicFramePr>
        <p:xfrm>
          <a:off x="1019436" y="1484785"/>
          <a:ext cx="10153128" cy="439248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9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Arduino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Uno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Raspberry Pi 2B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Processor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AVR ATMEGA328p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Broadcom BCM-2836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Clock Speed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 MHz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900 MHz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Register Width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8-bit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32-bit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2KB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1GB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GPIO Pins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I/O Current MAX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40mA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5-10mA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Power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7-12V 175mW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5V 600mW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513464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Operating System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Linux &amp; Others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341073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Language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C/C++, Java, Python, Ruby,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622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5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ADE13B-2D73-4D55-9C00-11AB09DC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89CC05-6EAC-4A61-8B91-522099914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프로젝트의 본질에 따라 두 제품을 비교하여 사용</a:t>
            </a:r>
            <a:endParaRPr lang="en-US" altLang="ko-KR" dirty="0"/>
          </a:p>
          <a:p>
            <a:pPr lvl="1"/>
            <a:r>
              <a:rPr lang="ko-KR" altLang="en-US" dirty="0"/>
              <a:t>센서</a:t>
            </a:r>
            <a:r>
              <a:rPr lang="en-US" altLang="ko-KR" dirty="0"/>
              <a:t>, LCD, </a:t>
            </a:r>
            <a:r>
              <a:rPr lang="ko-KR" altLang="en-US" dirty="0"/>
              <a:t>모터와 같은 외부기기의 제어는 </a:t>
            </a:r>
            <a:r>
              <a:rPr lang="ko-KR" altLang="en-US" dirty="0" err="1"/>
              <a:t>아두이노를</a:t>
            </a:r>
            <a:r>
              <a:rPr lang="ko-KR" altLang="en-US" dirty="0"/>
              <a:t> 사용하는 것이 적합</a:t>
            </a:r>
            <a:endParaRPr lang="en-US" altLang="ko-KR" dirty="0"/>
          </a:p>
          <a:p>
            <a:pPr lvl="1"/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복잡한 수치계산 등 그래픽 처리에는 </a:t>
            </a:r>
            <a:r>
              <a:rPr lang="ko-KR" altLang="en-US" dirty="0" err="1"/>
              <a:t>라즈베리파이가</a:t>
            </a:r>
            <a:r>
              <a:rPr lang="ko-KR" altLang="en-US" dirty="0"/>
              <a:t> 적합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외부기기 제어가 중심이라면 </a:t>
            </a:r>
            <a:r>
              <a:rPr lang="ko-KR" altLang="en-US" dirty="0" err="1"/>
              <a:t>아두이노</a:t>
            </a:r>
            <a:r>
              <a:rPr lang="en-US" altLang="ko-KR" dirty="0"/>
              <a:t> / </a:t>
            </a:r>
            <a:r>
              <a:rPr lang="ko-KR" altLang="en-US" dirty="0"/>
              <a:t>데이터 처리 중심이라면 </a:t>
            </a:r>
            <a:r>
              <a:rPr lang="ko-KR" altLang="en-US" dirty="0" err="1"/>
              <a:t>라즈베리파이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B8F906-F072-4627-85C0-D357E66D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라즈베리파이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39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라즈베리파이 </a:t>
            </a:r>
            <a:r>
              <a:rPr lang="en-US" altLang="ko-KR" dirty="0"/>
              <a:t>3B+ </a:t>
            </a:r>
            <a:r>
              <a:rPr lang="ko-KR" altLang="en-US" dirty="0"/>
              <a:t>스타트키트</a:t>
            </a:r>
          </a:p>
          <a:p>
            <a:pPr lvl="1"/>
            <a:r>
              <a:rPr lang="ko-KR" altLang="en-US" dirty="0"/>
              <a:t>라즈베리파이 </a:t>
            </a:r>
            <a:r>
              <a:rPr lang="en-US" altLang="ko-KR" dirty="0"/>
              <a:t>3B+, </a:t>
            </a:r>
            <a:r>
              <a:rPr lang="ko-KR" altLang="en-US" dirty="0" err="1"/>
              <a:t>아답터</a:t>
            </a:r>
            <a:r>
              <a:rPr lang="en-US" altLang="ko-KR" dirty="0"/>
              <a:t>, </a:t>
            </a:r>
            <a:r>
              <a:rPr lang="ko-KR" altLang="en-US" dirty="0"/>
              <a:t>카드리더기 등 </a:t>
            </a:r>
            <a:r>
              <a:rPr lang="en-US" altLang="ko-KR" dirty="0"/>
              <a:t>8</a:t>
            </a:r>
            <a:r>
              <a:rPr lang="ko-KR" altLang="en-US" dirty="0"/>
              <a:t>종 </a:t>
            </a:r>
            <a:r>
              <a:rPr lang="ko-KR" altLang="en-US" dirty="0" err="1"/>
              <a:t>악세사리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라즈베리파이 </a:t>
            </a:r>
            <a:r>
              <a:rPr lang="ko-KR" altLang="en-US" dirty="0" err="1"/>
              <a:t>고급키트</a:t>
            </a:r>
            <a:endParaRPr lang="ko-KR" altLang="en-US" dirty="0"/>
          </a:p>
          <a:p>
            <a:pPr lvl="1"/>
            <a:r>
              <a:rPr lang="en-US" altLang="ko-KR" dirty="0"/>
              <a:t>NFC, RFID, </a:t>
            </a:r>
            <a:r>
              <a:rPr lang="ko-KR" altLang="en-US" dirty="0"/>
              <a:t>블루투스</a:t>
            </a:r>
            <a:r>
              <a:rPr lang="en-US" altLang="ko-KR" dirty="0"/>
              <a:t>, </a:t>
            </a:r>
            <a:r>
              <a:rPr lang="ko-KR" altLang="en-US" dirty="0"/>
              <a:t>각종 </a:t>
            </a:r>
            <a:r>
              <a:rPr lang="ko-KR" altLang="en-US" dirty="0" err="1"/>
              <a:t>센서모듈</a:t>
            </a:r>
            <a:r>
              <a:rPr lang="ko-KR" altLang="en-US" dirty="0"/>
              <a:t> 등 </a:t>
            </a:r>
            <a:r>
              <a:rPr lang="en-US" altLang="ko-KR" dirty="0"/>
              <a:t>40</a:t>
            </a:r>
            <a:r>
              <a:rPr lang="ko-KR" altLang="en-US" dirty="0"/>
              <a:t>종 포함 키트</a:t>
            </a:r>
          </a:p>
          <a:p>
            <a:endParaRPr lang="ko-KR" altLang="en-US" dirty="0"/>
          </a:p>
          <a:p>
            <a:r>
              <a:rPr lang="ko-KR" altLang="en-US" dirty="0"/>
              <a:t>라즈베리파이 카메라 모듈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장비 소개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12224" y="4061775"/>
            <a:ext cx="3240360" cy="20315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95673" y="1484784"/>
            <a:ext cx="215285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라즈베리파이 </a:t>
            </a:r>
            <a:r>
              <a:rPr lang="en-US" altLang="ko-KR" dirty="0"/>
              <a:t>3B+</a:t>
            </a:r>
            <a:r>
              <a:rPr lang="ko-KR" altLang="en-US" dirty="0"/>
              <a:t>와 기본 액세서리 </a:t>
            </a:r>
            <a:r>
              <a:rPr lang="en-US" altLang="ko-KR" dirty="0"/>
              <a:t>8</a:t>
            </a:r>
            <a:r>
              <a:rPr lang="ko-KR" altLang="en-US" dirty="0"/>
              <a:t>종 포함</a:t>
            </a:r>
            <a:endParaRPr lang="en-US" altLang="ko-KR" dirty="0"/>
          </a:p>
          <a:p>
            <a:pPr lvl="1"/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3B+</a:t>
            </a:r>
            <a:r>
              <a:rPr lang="ko-KR" altLang="en-US" dirty="0"/>
              <a:t>용 </a:t>
            </a:r>
            <a:r>
              <a:rPr lang="ko-KR" altLang="en-US" dirty="0" err="1"/>
              <a:t>아답터</a:t>
            </a:r>
            <a:r>
              <a:rPr lang="ko-KR" altLang="en-US" dirty="0"/>
              <a:t> </a:t>
            </a:r>
            <a:r>
              <a:rPr lang="en-US" altLang="ko-KR" dirty="0"/>
              <a:t>5V 2.5A</a:t>
            </a:r>
          </a:p>
          <a:p>
            <a:pPr lvl="1"/>
            <a:r>
              <a:rPr lang="ko-KR" altLang="en-US" dirty="0"/>
              <a:t>알루미늄 </a:t>
            </a:r>
            <a:r>
              <a:rPr lang="ko-KR" altLang="en-US" dirty="0" err="1"/>
              <a:t>방열판</a:t>
            </a:r>
            <a:r>
              <a:rPr lang="ko-KR" altLang="en-US" dirty="0"/>
              <a:t> </a:t>
            </a:r>
            <a:r>
              <a:rPr lang="ko-KR" altLang="en-US" dirty="0" err="1"/>
              <a:t>셋트</a:t>
            </a:r>
            <a:endParaRPr lang="en-US" altLang="ko-KR" dirty="0"/>
          </a:p>
          <a:p>
            <a:pPr lvl="1"/>
            <a:r>
              <a:rPr lang="en-US" altLang="ko-KR" dirty="0"/>
              <a:t>SD</a:t>
            </a:r>
            <a:r>
              <a:rPr lang="ko-KR" altLang="en-US" dirty="0"/>
              <a:t>카드</a:t>
            </a:r>
            <a:r>
              <a:rPr lang="en-US" altLang="ko-KR" dirty="0"/>
              <a:t>(16GB)</a:t>
            </a:r>
          </a:p>
          <a:p>
            <a:pPr lvl="1"/>
            <a:r>
              <a:rPr lang="ko-KR" altLang="en-US" dirty="0"/>
              <a:t>랜 케이블</a:t>
            </a:r>
            <a:endParaRPr lang="en-US" altLang="ko-KR" dirty="0"/>
          </a:p>
          <a:p>
            <a:pPr lvl="1"/>
            <a:r>
              <a:rPr lang="en-US" altLang="ko-KR" dirty="0"/>
              <a:t>HDMI </a:t>
            </a:r>
            <a:r>
              <a:rPr lang="ko-KR" altLang="en-US" dirty="0"/>
              <a:t>케이블</a:t>
            </a:r>
            <a:endParaRPr lang="en-US" altLang="ko-KR" dirty="0"/>
          </a:p>
          <a:p>
            <a:pPr lvl="1"/>
            <a:r>
              <a:rPr lang="ko-KR" altLang="en-US" dirty="0"/>
              <a:t>카드리더기</a:t>
            </a:r>
            <a:endParaRPr lang="en-US" altLang="ko-KR" dirty="0"/>
          </a:p>
          <a:p>
            <a:pPr lvl="1"/>
            <a:r>
              <a:rPr lang="ko-KR" altLang="en-US" dirty="0" err="1"/>
              <a:t>라즈베리파이</a:t>
            </a:r>
            <a:r>
              <a:rPr lang="ko-KR" altLang="en-US" dirty="0"/>
              <a:t> 전용 투명 케이스</a:t>
            </a:r>
            <a:endParaRPr lang="en-US" altLang="ko-KR" dirty="0"/>
          </a:p>
          <a:p>
            <a:pPr lvl="1"/>
            <a:r>
              <a:rPr lang="ko-KR" altLang="en-US" dirty="0"/>
              <a:t>키트 전용 케이스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라즈베리파이 </a:t>
            </a:r>
            <a:r>
              <a:rPr lang="en-US" altLang="ko-KR" dirty="0"/>
              <a:t>3B+ </a:t>
            </a:r>
            <a:r>
              <a:rPr lang="ko-KR" altLang="en-US" dirty="0"/>
              <a:t>스타트키트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47589" y="1955403"/>
            <a:ext cx="3299502" cy="364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D0398F-46EC-4762-BEE3-18D4FDE9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D10CC-781D-4E6D-89C7-2CA6D24FD6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</a:p>
          <a:p>
            <a:pPr lvl="1"/>
            <a:r>
              <a:rPr lang="ko-KR" altLang="en-US" dirty="0" err="1"/>
              <a:t>라즈비언</a:t>
            </a:r>
            <a:r>
              <a:rPr lang="en-US" altLang="ko-KR" dirty="0"/>
              <a:t>(</a:t>
            </a:r>
            <a:r>
              <a:rPr lang="en-US" altLang="ko-KR" dirty="0" err="1"/>
              <a:t>Raspian</a:t>
            </a:r>
            <a:r>
              <a:rPr lang="en-US" altLang="ko-KR" dirty="0"/>
              <a:t>) : </a:t>
            </a:r>
            <a:r>
              <a:rPr lang="ko-KR" altLang="en-US" dirty="0" err="1"/>
              <a:t>데비안</a:t>
            </a:r>
            <a:r>
              <a:rPr lang="en-US" altLang="ko-KR" dirty="0"/>
              <a:t>(</a:t>
            </a:r>
            <a:r>
              <a:rPr lang="en-US" altLang="ko-KR" dirty="0" err="1"/>
              <a:t>Debian</a:t>
            </a:r>
            <a:r>
              <a:rPr lang="en-US" altLang="ko-KR" dirty="0"/>
              <a:t>) </a:t>
            </a:r>
            <a:r>
              <a:rPr lang="ko-KR" altLang="en-US" dirty="0"/>
              <a:t>계열</a:t>
            </a:r>
          </a:p>
          <a:p>
            <a:pPr lvl="1"/>
            <a:r>
              <a:rPr lang="ko-KR" altLang="en-US" dirty="0" err="1"/>
              <a:t>피도라</a:t>
            </a:r>
            <a:r>
              <a:rPr lang="en-US" altLang="ko-KR" dirty="0"/>
              <a:t>(</a:t>
            </a:r>
            <a:r>
              <a:rPr lang="en-US" altLang="ko-KR" dirty="0" err="1"/>
              <a:t>Pidora</a:t>
            </a:r>
            <a:r>
              <a:rPr lang="en-US" altLang="ko-KR" dirty="0"/>
              <a:t>) : </a:t>
            </a:r>
            <a:r>
              <a:rPr lang="ko-KR" altLang="en-US" dirty="0" err="1"/>
              <a:t>페도라</a:t>
            </a:r>
            <a:r>
              <a:rPr lang="en-US" altLang="ko-KR" dirty="0"/>
              <a:t>(Fedora) </a:t>
            </a:r>
            <a:r>
              <a:rPr lang="ko-KR" altLang="en-US" dirty="0"/>
              <a:t>기반</a:t>
            </a:r>
          </a:p>
          <a:p>
            <a:pPr lvl="1"/>
            <a:r>
              <a:rPr lang="ko-KR" altLang="en-US" dirty="0" err="1"/>
              <a:t>아치리눅스</a:t>
            </a:r>
            <a:r>
              <a:rPr lang="en-US" altLang="ko-KR" dirty="0"/>
              <a:t>(</a:t>
            </a:r>
            <a:r>
              <a:rPr lang="en-US" altLang="ko-KR" dirty="0" err="1"/>
              <a:t>Archlinux</a:t>
            </a:r>
            <a:r>
              <a:rPr lang="en-US" altLang="ko-KR" dirty="0"/>
              <a:t>) : DIY </a:t>
            </a:r>
            <a:r>
              <a:rPr lang="ko-KR" altLang="en-US" dirty="0"/>
              <a:t>운영체제</a:t>
            </a:r>
          </a:p>
          <a:p>
            <a:r>
              <a:rPr lang="ko-KR" altLang="en-US" dirty="0"/>
              <a:t>미디어센터 </a:t>
            </a:r>
            <a:r>
              <a:rPr lang="en-US" altLang="ko-KR" dirty="0"/>
              <a:t>: </a:t>
            </a:r>
            <a:r>
              <a:rPr lang="en-US" altLang="ko-KR" dirty="0" err="1"/>
              <a:t>OpenELEC</a:t>
            </a:r>
            <a:r>
              <a:rPr lang="en-US" altLang="ko-KR" dirty="0"/>
              <a:t>, OSMC</a:t>
            </a:r>
          </a:p>
          <a:p>
            <a:r>
              <a:rPr lang="en-US" altLang="ko-KR" dirty="0"/>
              <a:t>RetroPie, </a:t>
            </a:r>
            <a:r>
              <a:rPr lang="en-US" altLang="ko-KR" dirty="0" err="1"/>
              <a:t>PiPlay</a:t>
            </a:r>
            <a:endParaRPr lang="en-US" altLang="ko-KR" dirty="0"/>
          </a:p>
          <a:p>
            <a:r>
              <a:rPr lang="en-US" altLang="ko-KR" dirty="0" err="1"/>
              <a:t>Prota</a:t>
            </a:r>
            <a:r>
              <a:rPr lang="en-US" altLang="ko-KR" dirty="0"/>
              <a:t> Pi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D9D6C8D-0F02-417C-9976-93725AA3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운영체제</a:t>
            </a:r>
          </a:p>
        </p:txBody>
      </p:sp>
      <p:pic>
        <p:nvPicPr>
          <p:cNvPr id="1026" name="Picture 2" descr="용어] Raspbian (라즈비안) - 개념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2582870"/>
            <a:ext cx="4191000" cy="24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5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376</Words>
  <Application>Microsoft Office PowerPoint</Application>
  <PresentationFormat>와이드스크린</PresentationFormat>
  <Paragraphs>114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Times New Roman</vt:lpstr>
      <vt:lpstr>Office 테마</vt:lpstr>
      <vt:lpstr>2. 라즈베리파이 소개</vt:lpstr>
      <vt:lpstr>라즈베리파이 소개</vt:lpstr>
      <vt:lpstr>아두이노 vs 라즈베리파이</vt:lpstr>
      <vt:lpstr>아두이노 vs 라즈베리파이</vt:lpstr>
      <vt:lpstr>아두이노 vs 라즈베리파이</vt:lpstr>
      <vt:lpstr>아두이노 vs 라즈베리파이</vt:lpstr>
      <vt:lpstr>실습 장비 소개</vt:lpstr>
      <vt:lpstr>라즈베리파이 3B+ 스타트키트</vt:lpstr>
      <vt:lpstr>라즈베리파이 운영체제</vt:lpstr>
      <vt:lpstr>라즈비안 OS 설치: Pi Imager 다운로드 </vt:lpstr>
      <vt:lpstr>Pi Imager 실행 / CHOOSE OS 클릭</vt:lpstr>
      <vt:lpstr>Raspberry Pi OS (32-bit) 선택</vt:lpstr>
      <vt:lpstr>CHOOSE STORAGE 클릭</vt:lpstr>
      <vt:lpstr>SD카드 선택</vt:lpstr>
      <vt:lpstr>설정 완료 후 WRITE 클릭 </vt:lpstr>
      <vt:lpstr>OS 설치 진행</vt:lpstr>
      <vt:lpstr>라즈베리파이 사용하기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일래(oo584000)</dc:creator>
  <cp:lastModifiedBy>Windows 사용자</cp:lastModifiedBy>
  <cp:revision>250</cp:revision>
  <dcterms:created xsi:type="dcterms:W3CDTF">2020-11-09T07:12:16Z</dcterms:created>
  <dcterms:modified xsi:type="dcterms:W3CDTF">2021-04-01T05:54:52Z</dcterms:modified>
  <cp:version/>
</cp:coreProperties>
</file>