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92510" autoAdjust="0"/>
  </p:normalViewPr>
  <p:slideViewPr>
    <p:cSldViewPr>
      <p:cViewPr varScale="1">
        <p:scale>
          <a:sx n="100" d="100"/>
          <a:sy n="100" d="100"/>
        </p:scale>
        <p:origin x="804" y="60"/>
      </p:cViewPr>
      <p:guideLst>
        <p:guide orient="horz" pos="2158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680" y="56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399620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1106660"/>
            <a:ext cx="12192000" cy="46986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467565" y="4365104"/>
            <a:ext cx="5256870" cy="90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  <a:buNone/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공군사관학교 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교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수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부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 이학처 컴퓨터과학과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buClr>
                <a:schemeClr val="bg1"/>
              </a:buClr>
              <a:buNone/>
              <a:defRPr/>
            </a:pP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대위 정윤교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" name="그림 8"/>
          <p:cNvPicPr>
            <a:picLocks noChangeAspect="1"/>
          </p:cNvPicPr>
          <p:nvPr userDrawn="1"/>
        </p:nvPicPr>
        <p:blipFill rotWithShape="1">
          <a:blip r:embed="rId2"/>
          <a:srcRect b="3520"/>
          <a:stretch>
            <a:fillRect/>
          </a:stretch>
        </p:blipFill>
        <p:spPr>
          <a:xfrm>
            <a:off x="90761" y="6362278"/>
            <a:ext cx="1747911" cy="409847"/>
          </a:xfrm>
          <a:prstGeom prst="rect">
            <a:avLst/>
          </a:prstGeom>
        </p:spPr>
      </p:pic>
      <p:sp>
        <p:nvSpPr>
          <p:cNvPr id="20" name="TextBox 21"/>
          <p:cNvSpPr txBox="1"/>
          <p:nvPr userDrawn="1"/>
        </p:nvSpPr>
        <p:spPr>
          <a:xfrm>
            <a:off x="8400256" y="6424188"/>
            <a:ext cx="362508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21-2</a:t>
            </a:r>
            <a:r>
              <a:rPr kumimoji="0" lang="ko-KR" altLang="en-US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해킹과 방어실습</a:t>
            </a:r>
            <a:endParaRPr kumimoji="0" lang="ko-KR" altLang="en-US" sz="1500" b="0" i="0" u="none" strike="noStrike" kern="1200" cap="none" spc="-151" normalizeH="0" baseline="0">
              <a:ln w="3175">
                <a:solidFill>
                  <a:srgbClr val="f2f2f2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title" idx="0"/>
          </p:nvPr>
        </p:nvSpPr>
        <p:spPr>
          <a:xfrm>
            <a:off x="838200" y="2511076"/>
            <a:ext cx="10515600" cy="1325563"/>
          </a:xfrm>
        </p:spPr>
        <p:txBody>
          <a:bodyPr>
            <a:normAutofit/>
          </a:bodyPr>
          <a:lstStyle>
            <a:lvl1pPr algn="ctr">
              <a:defRPr lang="ko-KR" altLang="en-US" sz="4000" b="1" kern="1200" spc="-151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32DE-6FAD-4208-9D15-0B64EFC6DAE4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9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8CDC-CF1B-4449-A927-E1A2F13DE393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16011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9408368" y="0"/>
            <a:ext cx="2783632" cy="120482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113440" y="641827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3"/>
          </p:nvPr>
        </p:nvSpPr>
        <p:spPr>
          <a:xfrm>
            <a:off x="263525" y="1737023"/>
            <a:ext cx="11521107" cy="421225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5" name="제목 34"/>
          <p:cNvSpPr>
            <a:spLocks noGrp="1"/>
          </p:cNvSpPr>
          <p:nvPr>
            <p:ph type="title"/>
          </p:nvPr>
        </p:nvSpPr>
        <p:spPr>
          <a:xfrm>
            <a:off x="147911" y="524261"/>
            <a:ext cx="9260457" cy="68022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8620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FE3C-DC6B-4767-871C-6AE8AEF0E818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0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49C8-1AAD-4EEF-8EC2-9D965E11AB85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5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285D-E6D2-456E-A1A8-6BAB5A8FE8DC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7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36A-0CD8-40D4-8C83-8C2D7760252D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9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AF17-1398-42E9-80E4-CC7BA16EFEFD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4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FE1E-09C7-46AA-84AF-097D25FFE152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3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29-4F39-48E8-8E9F-56EC49BBBA38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881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9200702C-924E-4153-8B4A-D7102F14EAC0}" type="datetime1">
              <a:rPr lang="ko-KR" altLang="en-US"/>
              <a:pPr lvl="0">
                <a:defRPr/>
              </a:pPr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762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afa.captainprof.computer/upload_page/" TargetMode="External"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00.</a:t>
            </a:r>
            <a:r>
              <a:rPr lang="ko-KR" altLang="en-US"/>
              <a:t> 실습 환경 구축 </a:t>
            </a:r>
            <a:r>
              <a:rPr lang="en-US" altLang="ko-KR"/>
              <a:t>(2)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2023110" y="3107055"/>
            <a:ext cx="8212455" cy="7010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ko-KR" altLang="en-US" sz="4000">
                <a:solidFill>
                  <a:schemeClr val="bg1"/>
                </a:solidFill>
                <a:latin typeface="+mj-ea"/>
                <a:ea typeface="+mj-ea"/>
              </a:rPr>
              <a:t>네트워크 환경 설정 및 ping 테스트</a:t>
            </a:r>
            <a:endParaRPr lang="ko-KR" altLang="en-US" sz="40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Metasploitable </a:t>
            </a:r>
            <a:r>
              <a:rPr lang="ko-KR" altLang="en-US"/>
              <a:t>실행 후 </a:t>
            </a:r>
            <a:r>
              <a:rPr lang="en-US" altLang="ko-KR"/>
              <a:t>ifconfig</a:t>
            </a:r>
            <a:r>
              <a:rPr lang="ko-KR" altLang="en-US"/>
              <a:t> 명령어로 </a:t>
            </a:r>
            <a:r>
              <a:rPr lang="en-US" altLang="ko-KR"/>
              <a:t>ip</a:t>
            </a:r>
            <a:r>
              <a:rPr lang="ko-KR" altLang="en-US"/>
              <a:t> 확인 </a:t>
            </a:r>
            <a:r>
              <a:rPr lang="en-US" altLang="ko-KR"/>
              <a:t>(ip: 192.168.10.204)</a:t>
            </a: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네트워크 환경 설정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19374" y="2348880"/>
            <a:ext cx="6953250" cy="3952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칼리 리눅스에서 네트워크 설정</a:t>
            </a:r>
            <a:r>
              <a:rPr lang="en-US" altLang="ko-KR"/>
              <a:t> (Method: Manual / ip: 192.168.10.220)</a:t>
            </a: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네트워크 환경 설정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5468" y="2276872"/>
            <a:ext cx="5123390" cy="3971239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40015" y="2265746"/>
            <a:ext cx="5112568" cy="3971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터미널에서 </a:t>
            </a:r>
            <a:r>
              <a:rPr lang="en-US" altLang="ko-KR"/>
              <a:t>ping test (</a:t>
            </a:r>
            <a:r>
              <a:rPr lang="ko-KR" altLang="en-US"/>
              <a:t>타겟 </a:t>
            </a:r>
            <a:r>
              <a:rPr lang="en-US" altLang="ko-KR"/>
              <a:t>ip: 192.168.10.204) </a:t>
            </a: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ping </a:t>
            </a:r>
            <a:r>
              <a:rPr lang="ko-KR" altLang="en-US"/>
              <a:t>테스트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40714" y="2276872"/>
            <a:ext cx="5910570" cy="38910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 latinLnBrk="0">
              <a:defRPr/>
            </a:pPr>
            <a:r>
              <a:rPr lang="ko-KR" altLang="en-US"/>
              <a:t>본 슬라이드와 교재를 활용하여 환경 설정을 수행하고 스크린샷을 </a:t>
            </a:r>
            <a:r>
              <a:rPr lang="en-US" altLang="ko-KR"/>
              <a:t>pdf </a:t>
            </a:r>
            <a:r>
              <a:rPr lang="ko-KR" altLang="en-US"/>
              <a:t>파일 </a:t>
            </a:r>
            <a:r>
              <a:rPr lang="en-US" altLang="ko-KR"/>
              <a:t>1</a:t>
            </a:r>
            <a:r>
              <a:rPr lang="ko-KR" altLang="en-US"/>
              <a:t>개로 제출</a:t>
            </a:r>
            <a:endParaRPr lang="ko-KR" altLang="en-US"/>
          </a:p>
          <a:p>
            <a:pPr lvl="1" latinLnBrk="0">
              <a:defRPr/>
            </a:pPr>
            <a:r>
              <a:rPr lang="en-US" altLang="ko-KR"/>
              <a:t>Virtualbox</a:t>
            </a:r>
            <a:r>
              <a:rPr lang="ko-KR" altLang="en-US"/>
              <a:t>에서 </a:t>
            </a:r>
            <a:r>
              <a:rPr lang="en-US" altLang="ko-KR"/>
              <a:t>KaliLinux</a:t>
            </a:r>
            <a:r>
              <a:rPr lang="ko-KR" altLang="en-US"/>
              <a:t>와 </a:t>
            </a:r>
            <a:r>
              <a:rPr lang="en-US" altLang="ko-KR"/>
              <a:t>Metaspolitable </a:t>
            </a:r>
            <a:r>
              <a:rPr lang="ko-KR" altLang="en-US"/>
              <a:t>시작 화면</a:t>
            </a:r>
            <a:endParaRPr lang="ko-KR" altLang="en-US"/>
          </a:p>
          <a:p>
            <a:pPr lvl="1" latinLnBrk="0">
              <a:defRPr/>
            </a:pPr>
            <a:r>
              <a:rPr lang="en-US" altLang="ko-KR"/>
              <a:t>ping </a:t>
            </a:r>
            <a:r>
              <a:rPr lang="ko-KR" altLang="en-US"/>
              <a:t>테스트 결과 네트워킹이 정상적으로 수행되는 화면</a:t>
            </a:r>
            <a:endParaRPr lang="ko-KR" altLang="en-US"/>
          </a:p>
          <a:p>
            <a:pPr lvl="2" latinLnBrk="0">
              <a:defRPr/>
            </a:pPr>
            <a:r>
              <a:rPr lang="en-US" altLang="ko-KR"/>
              <a:t>Kali &lt;-&gt; Metasploitable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기한 </a:t>
            </a:r>
            <a:r>
              <a:rPr lang="en-US" altLang="ko-KR"/>
              <a:t>: 9.</a:t>
            </a:r>
            <a:r>
              <a:rPr lang="ko-KR" altLang="en-US"/>
              <a:t> </a:t>
            </a:r>
            <a:r>
              <a:rPr lang="en-US" altLang="ko-KR"/>
              <a:t>13.(</a:t>
            </a:r>
            <a:r>
              <a:rPr lang="ko-KR" altLang="en-US"/>
              <a:t>월</a:t>
            </a:r>
            <a:r>
              <a:rPr lang="en-US" altLang="ko-KR"/>
              <a:t>) 23:59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형식 </a:t>
            </a:r>
            <a:r>
              <a:rPr lang="en-US" altLang="ko-KR"/>
              <a:t>: </a:t>
            </a:r>
            <a:r>
              <a:rPr lang="ko-KR" altLang="en-US"/>
              <a:t>메일</a:t>
            </a:r>
            <a:r>
              <a:rPr lang="en-US" altLang="ko-KR"/>
              <a:t>(ykjung@mnd.go.kr)</a:t>
            </a:r>
            <a:r>
              <a:rPr lang="ko-KR" altLang="en-US"/>
              <a:t>로 </a:t>
            </a:r>
            <a:r>
              <a:rPr lang="en-US" altLang="ko-KR"/>
              <a:t>pdf </a:t>
            </a:r>
            <a:r>
              <a:rPr lang="ko-KR" altLang="en-US"/>
              <a:t>파일 제출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파일 이름 </a:t>
            </a:r>
            <a:r>
              <a:rPr lang="en-US" altLang="ko-KR"/>
              <a:t>: [21-2-HD] </a:t>
            </a:r>
            <a:r>
              <a:rPr lang="ko-KR" altLang="en-US"/>
              <a:t>과제</a:t>
            </a:r>
            <a:r>
              <a:rPr lang="en-US" altLang="ko-KR"/>
              <a:t>1-</a:t>
            </a:r>
            <a:r>
              <a:rPr lang="ko-KR" altLang="en-US"/>
              <a:t>교번</a:t>
            </a:r>
            <a:r>
              <a:rPr lang="en-US" altLang="ko-KR"/>
              <a:t>4</a:t>
            </a:r>
            <a:r>
              <a:rPr lang="ko-KR" altLang="en-US"/>
              <a:t>자리</a:t>
            </a:r>
            <a:r>
              <a:rPr lang="en-US" altLang="ko-KR"/>
              <a:t>-</a:t>
            </a:r>
            <a:r>
              <a:rPr lang="ko-KR" altLang="en-US"/>
              <a:t>이름</a:t>
            </a:r>
            <a:r>
              <a:rPr lang="en-US" altLang="ko-KR"/>
              <a:t>.pdf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메일 제목 </a:t>
            </a:r>
            <a:r>
              <a:rPr lang="en-US" altLang="ko-KR"/>
              <a:t>: [21-2-HD] </a:t>
            </a:r>
            <a:r>
              <a:rPr lang="ko-KR" altLang="en-US"/>
              <a:t>과제</a:t>
            </a:r>
            <a:r>
              <a:rPr lang="en-US" altLang="ko-KR"/>
              <a:t>1-</a:t>
            </a:r>
            <a:r>
              <a:rPr lang="ko-KR" altLang="en-US"/>
              <a:t>교번</a:t>
            </a:r>
            <a:r>
              <a:rPr lang="en-US" altLang="ko-KR"/>
              <a:t>4</a:t>
            </a:r>
            <a:r>
              <a:rPr lang="ko-KR" altLang="en-US"/>
              <a:t>자리</a:t>
            </a:r>
            <a:r>
              <a:rPr lang="en-US" altLang="ko-KR"/>
              <a:t>-</a:t>
            </a:r>
            <a:r>
              <a:rPr lang="ko-KR" altLang="en-US"/>
              <a:t>이름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내용 無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과제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3866472" y="2855797"/>
            <a:ext cx="4537524" cy="120032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ko-KR" sz="7200">
                <a:solidFill>
                  <a:schemeClr val="bg1"/>
                </a:solidFill>
                <a:latin typeface="+mj-ea"/>
                <a:ea typeface="+mj-ea"/>
              </a:rPr>
              <a:t>Thank You</a:t>
            </a:r>
            <a:endParaRPr lang="ko-KR" altLang="en-US" sz="72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목표 환경 </a:t>
            </a:r>
            <a:endParaRPr lang="ko-KR" altLang="en-US"/>
          </a:p>
        </p:txBody>
      </p:sp>
      <p:sp>
        <p:nvSpPr>
          <p:cNvPr id="8" name="타원 55"/>
          <p:cNvSpPr/>
          <p:nvPr/>
        </p:nvSpPr>
        <p:spPr>
          <a:xfrm>
            <a:off x="2061878" y="1864426"/>
            <a:ext cx="7968343" cy="44813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내용 개체 틀 2"/>
          <p:cNvSpPr txBox="1"/>
          <p:nvPr/>
        </p:nvSpPr>
        <p:spPr>
          <a:xfrm>
            <a:off x="1819635" y="1456975"/>
            <a:ext cx="8104449" cy="471998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endParaRPr lang="en-US" altLang="ko-KR"/>
          </a:p>
        </p:txBody>
      </p:sp>
      <p:grpSp>
        <p:nvGrpSpPr>
          <p:cNvPr id="10" name="그룹 19"/>
          <p:cNvGrpSpPr/>
          <p:nvPr/>
        </p:nvGrpSpPr>
        <p:grpSpPr>
          <a:xfrm rot="0">
            <a:off x="5416634" y="1949615"/>
            <a:ext cx="1532792" cy="1479385"/>
            <a:chOff x="1676637" y="2445544"/>
            <a:chExt cx="1532792" cy="1479385"/>
          </a:xfrm>
        </p:grpSpPr>
        <p:pic>
          <p:nvPicPr>
            <p:cNvPr id="11" name="그래픽 10" descr="랩톱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985833" y="2445544"/>
              <a:ext cx="914400" cy="914400"/>
            </a:xfrm>
            <a:prstGeom prst="rect">
              <a:avLst/>
            </a:prstGeom>
          </p:spPr>
        </p:pic>
        <p:sp>
          <p:nvSpPr>
            <p:cNvPr id="12" name="TextBox 12"/>
            <p:cNvSpPr txBox="1"/>
            <p:nvPr/>
          </p:nvSpPr>
          <p:spPr>
            <a:xfrm>
              <a:off x="1575315" y="3278598"/>
              <a:ext cx="1716405" cy="6349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b="1"/>
                <a:t>Kali Linux</a:t>
              </a:r>
              <a:endParaRPr lang="en-US" altLang="ko-KR" b="1"/>
            </a:p>
            <a:p>
              <a:pPr algn="ctr">
                <a:defRPr/>
              </a:pPr>
              <a:r>
                <a:rPr lang="en-US" altLang="ko-KR"/>
                <a:t>192.168.10.220</a:t>
              </a:r>
              <a:endParaRPr lang="ko-KR" altLang="en-US"/>
            </a:p>
          </p:txBody>
        </p:sp>
      </p:grpSp>
      <p:grpSp>
        <p:nvGrpSpPr>
          <p:cNvPr id="13" name="그룹 18"/>
          <p:cNvGrpSpPr/>
          <p:nvPr/>
        </p:nvGrpSpPr>
        <p:grpSpPr>
          <a:xfrm rot="0">
            <a:off x="4441582" y="3837967"/>
            <a:ext cx="1532792" cy="1464264"/>
            <a:chOff x="6029791" y="3022362"/>
            <a:chExt cx="1532792" cy="1464264"/>
          </a:xfrm>
        </p:grpSpPr>
        <p:pic>
          <p:nvPicPr>
            <p:cNvPr id="14" name="내용 개체 틀 8" descr="컴퓨터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338987" y="3022362"/>
              <a:ext cx="914400" cy="914400"/>
            </a:xfrm>
            <a:prstGeom prst="rect">
              <a:avLst/>
            </a:prstGeom>
          </p:spPr>
        </p:pic>
        <p:sp>
          <p:nvSpPr>
            <p:cNvPr id="15" name="TextBox 17"/>
            <p:cNvSpPr txBox="1"/>
            <p:nvPr/>
          </p:nvSpPr>
          <p:spPr>
            <a:xfrm>
              <a:off x="5931971" y="3840295"/>
              <a:ext cx="1716405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b="1">
                  <a:solidFill>
                    <a:srgbClr val="c00000"/>
                  </a:solidFill>
                </a:rPr>
                <a:t>WinXP</a:t>
              </a:r>
              <a:endParaRPr lang="en-US" altLang="ko-KR" b="1">
                <a:solidFill>
                  <a:srgbClr val="c00000"/>
                </a:solidFill>
              </a:endParaRPr>
            </a:p>
            <a:p>
              <a:pPr algn="ctr">
                <a:defRPr/>
              </a:pPr>
              <a:r>
                <a:rPr lang="en-US" altLang="ko-KR"/>
                <a:t>192.168.10.203</a:t>
              </a:r>
              <a:endParaRPr lang="ko-KR" altLang="en-US"/>
            </a:p>
          </p:txBody>
        </p:sp>
      </p:grpSp>
      <p:grpSp>
        <p:nvGrpSpPr>
          <p:cNvPr id="16" name="그룹 25"/>
          <p:cNvGrpSpPr/>
          <p:nvPr/>
        </p:nvGrpSpPr>
        <p:grpSpPr>
          <a:xfrm rot="0">
            <a:off x="2543360" y="3837967"/>
            <a:ext cx="1723229" cy="1464264"/>
            <a:chOff x="5839353" y="1456975"/>
            <a:chExt cx="1723229" cy="1464264"/>
          </a:xfrm>
        </p:grpSpPr>
        <p:sp>
          <p:nvSpPr>
            <p:cNvPr id="17" name="TextBox 13"/>
            <p:cNvSpPr txBox="1"/>
            <p:nvPr/>
          </p:nvSpPr>
          <p:spPr>
            <a:xfrm>
              <a:off x="5734755" y="2274908"/>
              <a:ext cx="1916430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b="1">
                  <a:solidFill>
                    <a:srgbClr val="c00000"/>
                  </a:solidFill>
                </a:rPr>
                <a:t>Win2000 Server</a:t>
              </a:r>
              <a:endParaRPr lang="en-US" altLang="ko-KR" b="1">
                <a:solidFill>
                  <a:srgbClr val="c00000"/>
                </a:solidFill>
              </a:endParaRPr>
            </a:p>
            <a:p>
              <a:pPr algn="ctr">
                <a:defRPr/>
              </a:pPr>
              <a:r>
                <a:rPr lang="en-US" altLang="ko-KR"/>
                <a:t>192.168.10.201</a:t>
              </a:r>
              <a:endParaRPr lang="ko-KR" altLang="en-US"/>
            </a:p>
          </p:txBody>
        </p:sp>
        <p:grpSp>
          <p:nvGrpSpPr>
            <p:cNvPr id="18" name="내용 개체 틀 8" descr="컴퓨터"/>
            <p:cNvGrpSpPr/>
            <p:nvPr/>
          </p:nvGrpSpPr>
          <p:grpSpPr>
            <a:xfrm rot="0">
              <a:off x="6243767" y="1456975"/>
              <a:ext cx="914400" cy="914400"/>
              <a:chOff x="6243767" y="1456975"/>
              <a:chExt cx="914400" cy="914400"/>
            </a:xfrm>
          </p:grpSpPr>
          <p:sp>
            <p:nvSpPr>
              <p:cNvPr id="19" name="자유형: 도형 21"/>
              <p:cNvSpPr/>
              <p:nvPr/>
            </p:nvSpPr>
            <p:spPr>
              <a:xfrm>
                <a:off x="6262817" y="1647475"/>
                <a:ext cx="571500" cy="533400"/>
              </a:xfrm>
              <a:custGeom>
                <a:avLst/>
                <a:gdLst>
                  <a:gd name="connsiteX0" fmla="*/ 514350 w 571500"/>
                  <a:gd name="connsiteY0" fmla="*/ 361950 h 533400"/>
                  <a:gd name="connsiteX1" fmla="*/ 57150 w 571500"/>
                  <a:gd name="connsiteY1" fmla="*/ 361950 h 533400"/>
                  <a:gd name="connsiteX2" fmla="*/ 57150 w 571500"/>
                  <a:gd name="connsiteY2" fmla="*/ 57150 h 533400"/>
                  <a:gd name="connsiteX3" fmla="*/ 514350 w 571500"/>
                  <a:gd name="connsiteY3" fmla="*/ 57150 h 533400"/>
                  <a:gd name="connsiteX4" fmla="*/ 514350 w 571500"/>
                  <a:gd name="connsiteY4" fmla="*/ 361950 h 533400"/>
                  <a:gd name="connsiteX5" fmla="*/ 533400 w 571500"/>
                  <a:gd name="connsiteY5" fmla="*/ 0 h 533400"/>
                  <a:gd name="connsiteX6" fmla="*/ 38100 w 571500"/>
                  <a:gd name="connsiteY6" fmla="*/ 0 h 533400"/>
                  <a:gd name="connsiteX7" fmla="*/ 0 w 571500"/>
                  <a:gd name="connsiteY7" fmla="*/ 38100 h 533400"/>
                  <a:gd name="connsiteX8" fmla="*/ 0 w 571500"/>
                  <a:gd name="connsiteY8" fmla="*/ 381000 h 533400"/>
                  <a:gd name="connsiteX9" fmla="*/ 38100 w 571500"/>
                  <a:gd name="connsiteY9" fmla="*/ 419100 h 533400"/>
                  <a:gd name="connsiteX10" fmla="*/ 228600 w 571500"/>
                  <a:gd name="connsiteY10" fmla="*/ 419100 h 533400"/>
                  <a:gd name="connsiteX11" fmla="*/ 228600 w 571500"/>
                  <a:gd name="connsiteY11" fmla="*/ 476250 h 533400"/>
                  <a:gd name="connsiteX12" fmla="*/ 142875 w 571500"/>
                  <a:gd name="connsiteY12" fmla="*/ 476250 h 533400"/>
                  <a:gd name="connsiteX13" fmla="*/ 142875 w 571500"/>
                  <a:gd name="connsiteY13" fmla="*/ 533400 h 533400"/>
                  <a:gd name="connsiteX14" fmla="*/ 428625 w 571500"/>
                  <a:gd name="connsiteY14" fmla="*/ 533400 h 533400"/>
                  <a:gd name="connsiteX15" fmla="*/ 428625 w 571500"/>
                  <a:gd name="connsiteY15" fmla="*/ 476250 h 533400"/>
                  <a:gd name="connsiteX16" fmla="*/ 342900 w 571500"/>
                  <a:gd name="connsiteY16" fmla="*/ 476250 h 533400"/>
                  <a:gd name="connsiteX17" fmla="*/ 342900 w 571500"/>
                  <a:gd name="connsiteY17" fmla="*/ 419100 h 533400"/>
                  <a:gd name="connsiteX18" fmla="*/ 533400 w 571500"/>
                  <a:gd name="connsiteY18" fmla="*/ 419100 h 533400"/>
                  <a:gd name="connsiteX19" fmla="*/ 571500 w 571500"/>
                  <a:gd name="connsiteY19" fmla="*/ 381000 h 533400"/>
                  <a:gd name="connsiteX20" fmla="*/ 571500 w 571500"/>
                  <a:gd name="connsiteY20" fmla="*/ 38100 h 533400"/>
                  <a:gd name="connsiteX21" fmla="*/ 533400 w 571500"/>
                  <a:gd name="connsiteY21" fmla="*/ 0 h 5334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71500" h="533400">
                    <a:moveTo>
                      <a:pt x="514350" y="361950"/>
                    </a:moveTo>
                    <a:lnTo>
                      <a:pt x="57150" y="361950"/>
                    </a:lnTo>
                    <a:lnTo>
                      <a:pt x="57150" y="57150"/>
                    </a:lnTo>
                    <a:lnTo>
                      <a:pt x="514350" y="57150"/>
                    </a:lnTo>
                    <a:lnTo>
                      <a:pt x="514350" y="361950"/>
                    </a:lnTo>
                    <a:close/>
                    <a:moveTo>
                      <a:pt x="533400" y="0"/>
                    </a:moveTo>
                    <a:lnTo>
                      <a:pt x="38100" y="0"/>
                    </a:lnTo>
                    <a:cubicBezTo>
                      <a:pt x="17145" y="0"/>
                      <a:pt x="0" y="17145"/>
                      <a:pt x="0" y="38100"/>
                    </a:cubicBezTo>
                    <a:lnTo>
                      <a:pt x="0" y="381000"/>
                    </a:lnTo>
                    <a:cubicBezTo>
                      <a:pt x="0" y="401955"/>
                      <a:pt x="17145" y="419100"/>
                      <a:pt x="38100" y="419100"/>
                    </a:cubicBezTo>
                    <a:lnTo>
                      <a:pt x="228600" y="419100"/>
                    </a:lnTo>
                    <a:lnTo>
                      <a:pt x="228600" y="476250"/>
                    </a:lnTo>
                    <a:lnTo>
                      <a:pt x="142875" y="476250"/>
                    </a:lnTo>
                    <a:lnTo>
                      <a:pt x="142875" y="533400"/>
                    </a:lnTo>
                    <a:lnTo>
                      <a:pt x="428625" y="533400"/>
                    </a:lnTo>
                    <a:lnTo>
                      <a:pt x="428625" y="476250"/>
                    </a:lnTo>
                    <a:lnTo>
                      <a:pt x="342900" y="476250"/>
                    </a:lnTo>
                    <a:lnTo>
                      <a:pt x="342900" y="419100"/>
                    </a:lnTo>
                    <a:lnTo>
                      <a:pt x="533400" y="419100"/>
                    </a:lnTo>
                    <a:cubicBezTo>
                      <a:pt x="554355" y="419100"/>
                      <a:pt x="571500" y="401955"/>
                      <a:pt x="571500" y="381000"/>
                    </a:cubicBezTo>
                    <a:lnTo>
                      <a:pt x="571500" y="38100"/>
                    </a:lnTo>
                    <a:cubicBezTo>
                      <a:pt x="571500" y="17145"/>
                      <a:pt x="554355" y="0"/>
                      <a:pt x="533400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20" name="자유형: 도형 23"/>
              <p:cNvSpPr/>
              <p:nvPr/>
            </p:nvSpPr>
            <p:spPr>
              <a:xfrm>
                <a:off x="6872417" y="1647475"/>
                <a:ext cx="266700" cy="533400"/>
              </a:xfrm>
              <a:custGeom>
                <a:avLst/>
                <a:gdLst>
                  <a:gd name="connsiteX0" fmla="*/ 228600 w 266700"/>
                  <a:gd name="connsiteY0" fmla="*/ 95250 h 533400"/>
                  <a:gd name="connsiteX1" fmla="*/ 38100 w 266700"/>
                  <a:gd name="connsiteY1" fmla="*/ 95250 h 533400"/>
                  <a:gd name="connsiteX2" fmla="*/ 38100 w 266700"/>
                  <a:gd name="connsiteY2" fmla="*/ 38100 h 533400"/>
                  <a:gd name="connsiteX3" fmla="*/ 228600 w 266700"/>
                  <a:gd name="connsiteY3" fmla="*/ 38100 h 533400"/>
                  <a:gd name="connsiteX4" fmla="*/ 228600 w 266700"/>
                  <a:gd name="connsiteY4" fmla="*/ 95250 h 533400"/>
                  <a:gd name="connsiteX5" fmla="*/ 228600 w 266700"/>
                  <a:gd name="connsiteY5" fmla="*/ 190500 h 533400"/>
                  <a:gd name="connsiteX6" fmla="*/ 38100 w 266700"/>
                  <a:gd name="connsiteY6" fmla="*/ 190500 h 533400"/>
                  <a:gd name="connsiteX7" fmla="*/ 38100 w 266700"/>
                  <a:gd name="connsiteY7" fmla="*/ 133350 h 533400"/>
                  <a:gd name="connsiteX8" fmla="*/ 228600 w 266700"/>
                  <a:gd name="connsiteY8" fmla="*/ 133350 h 533400"/>
                  <a:gd name="connsiteX9" fmla="*/ 228600 w 266700"/>
                  <a:gd name="connsiteY9" fmla="*/ 190500 h 533400"/>
                  <a:gd name="connsiteX10" fmla="*/ 133350 w 266700"/>
                  <a:gd name="connsiteY10" fmla="*/ 476250 h 533400"/>
                  <a:gd name="connsiteX11" fmla="*/ 104775 w 266700"/>
                  <a:gd name="connsiteY11" fmla="*/ 447675 h 533400"/>
                  <a:gd name="connsiteX12" fmla="*/ 133350 w 266700"/>
                  <a:gd name="connsiteY12" fmla="*/ 419100 h 533400"/>
                  <a:gd name="connsiteX13" fmla="*/ 161925 w 266700"/>
                  <a:gd name="connsiteY13" fmla="*/ 447675 h 533400"/>
                  <a:gd name="connsiteX14" fmla="*/ 133350 w 266700"/>
                  <a:gd name="connsiteY14" fmla="*/ 476250 h 533400"/>
                  <a:gd name="connsiteX15" fmla="*/ 228600 w 266700"/>
                  <a:gd name="connsiteY15" fmla="*/ 0 h 533400"/>
                  <a:gd name="connsiteX16" fmla="*/ 38100 w 266700"/>
                  <a:gd name="connsiteY16" fmla="*/ 0 h 533400"/>
                  <a:gd name="connsiteX17" fmla="*/ 0 w 266700"/>
                  <a:gd name="connsiteY17" fmla="*/ 38100 h 533400"/>
                  <a:gd name="connsiteX18" fmla="*/ 0 w 266700"/>
                  <a:gd name="connsiteY18" fmla="*/ 495300 h 533400"/>
                  <a:gd name="connsiteX19" fmla="*/ 38100 w 266700"/>
                  <a:gd name="connsiteY19" fmla="*/ 533400 h 533400"/>
                  <a:gd name="connsiteX20" fmla="*/ 228600 w 266700"/>
                  <a:gd name="connsiteY20" fmla="*/ 533400 h 533400"/>
                  <a:gd name="connsiteX21" fmla="*/ 266700 w 266700"/>
                  <a:gd name="connsiteY21" fmla="*/ 495300 h 533400"/>
                  <a:gd name="connsiteX22" fmla="*/ 266700 w 266700"/>
                  <a:gd name="connsiteY22" fmla="*/ 38100 h 533400"/>
                  <a:gd name="connsiteX23" fmla="*/ 228600 w 266700"/>
                  <a:gd name="connsiteY23" fmla="*/ 0 h 5334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66700" h="533400">
                    <a:moveTo>
                      <a:pt x="228600" y="95250"/>
                    </a:moveTo>
                    <a:lnTo>
                      <a:pt x="38100" y="95250"/>
                    </a:lnTo>
                    <a:lnTo>
                      <a:pt x="38100" y="38100"/>
                    </a:lnTo>
                    <a:lnTo>
                      <a:pt x="228600" y="38100"/>
                    </a:lnTo>
                    <a:lnTo>
                      <a:pt x="228600" y="95250"/>
                    </a:lnTo>
                    <a:close/>
                    <a:moveTo>
                      <a:pt x="228600" y="190500"/>
                    </a:moveTo>
                    <a:lnTo>
                      <a:pt x="38100" y="190500"/>
                    </a:lnTo>
                    <a:lnTo>
                      <a:pt x="38100" y="133350"/>
                    </a:lnTo>
                    <a:lnTo>
                      <a:pt x="228600" y="133350"/>
                    </a:lnTo>
                    <a:lnTo>
                      <a:pt x="228600" y="190500"/>
                    </a:lnTo>
                    <a:close/>
                    <a:moveTo>
                      <a:pt x="133350" y="476250"/>
                    </a:moveTo>
                    <a:cubicBezTo>
                      <a:pt x="117158" y="476250"/>
                      <a:pt x="104775" y="463867"/>
                      <a:pt x="104775" y="447675"/>
                    </a:cubicBezTo>
                    <a:cubicBezTo>
                      <a:pt x="104775" y="431483"/>
                      <a:pt x="117158" y="419100"/>
                      <a:pt x="133350" y="419100"/>
                    </a:cubicBezTo>
                    <a:cubicBezTo>
                      <a:pt x="149542" y="419100"/>
                      <a:pt x="161925" y="431483"/>
                      <a:pt x="161925" y="447675"/>
                    </a:cubicBezTo>
                    <a:cubicBezTo>
                      <a:pt x="161925" y="463867"/>
                      <a:pt x="149542" y="476250"/>
                      <a:pt x="133350" y="476250"/>
                    </a:cubicBezTo>
                    <a:close/>
                    <a:moveTo>
                      <a:pt x="228600" y="0"/>
                    </a:moveTo>
                    <a:lnTo>
                      <a:pt x="38100" y="0"/>
                    </a:lnTo>
                    <a:cubicBezTo>
                      <a:pt x="17145" y="0"/>
                      <a:pt x="0" y="17145"/>
                      <a:pt x="0" y="38100"/>
                    </a:cubicBezTo>
                    <a:lnTo>
                      <a:pt x="0" y="495300"/>
                    </a:lnTo>
                    <a:cubicBezTo>
                      <a:pt x="0" y="516255"/>
                      <a:pt x="17145" y="533400"/>
                      <a:pt x="38100" y="533400"/>
                    </a:cubicBezTo>
                    <a:lnTo>
                      <a:pt x="228600" y="533400"/>
                    </a:lnTo>
                    <a:cubicBezTo>
                      <a:pt x="249555" y="533400"/>
                      <a:pt x="266700" y="516255"/>
                      <a:pt x="266700" y="495300"/>
                    </a:cubicBezTo>
                    <a:lnTo>
                      <a:pt x="266700" y="38100"/>
                    </a:lnTo>
                    <a:cubicBezTo>
                      <a:pt x="266700" y="17145"/>
                      <a:pt x="249555" y="0"/>
                      <a:pt x="228600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</p:grpSp>
      <p:grpSp>
        <p:nvGrpSpPr>
          <p:cNvPr id="21" name="그룹 49"/>
          <p:cNvGrpSpPr/>
          <p:nvPr/>
        </p:nvGrpSpPr>
        <p:grpSpPr>
          <a:xfrm rot="0">
            <a:off x="6149367" y="3837967"/>
            <a:ext cx="1600118" cy="1464264"/>
            <a:chOff x="5996128" y="3022362"/>
            <a:chExt cx="1600118" cy="1464264"/>
          </a:xfrm>
        </p:grpSpPr>
        <p:pic>
          <p:nvPicPr>
            <p:cNvPr id="22" name="내용 개체 틀 8" descr="컴퓨터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338987" y="3022362"/>
              <a:ext cx="914400" cy="914400"/>
            </a:xfrm>
            <a:prstGeom prst="rect">
              <a:avLst/>
            </a:prstGeom>
          </p:spPr>
        </p:pic>
        <p:sp>
          <p:nvSpPr>
            <p:cNvPr id="23" name="TextBox 51"/>
            <p:cNvSpPr txBox="1"/>
            <p:nvPr/>
          </p:nvSpPr>
          <p:spPr>
            <a:xfrm>
              <a:off x="5885973" y="3840295"/>
              <a:ext cx="1802130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b="1">
                  <a:solidFill>
                    <a:srgbClr val="c00000"/>
                  </a:solidFill>
                </a:rPr>
                <a:t>Metasploitable</a:t>
              </a:r>
              <a:endParaRPr lang="en-US" altLang="ko-KR" b="1">
                <a:solidFill>
                  <a:srgbClr val="c00000"/>
                </a:solidFill>
              </a:endParaRPr>
            </a:p>
            <a:p>
              <a:pPr algn="ctr">
                <a:defRPr/>
              </a:pPr>
              <a:r>
                <a:rPr lang="en-US" altLang="ko-KR"/>
                <a:t>192.168.10.204</a:t>
              </a:r>
              <a:endParaRPr lang="ko-KR" altLang="en-US"/>
            </a:p>
          </p:txBody>
        </p:sp>
      </p:grpSp>
      <p:grpSp>
        <p:nvGrpSpPr>
          <p:cNvPr id="24" name="그룹 52"/>
          <p:cNvGrpSpPr/>
          <p:nvPr/>
        </p:nvGrpSpPr>
        <p:grpSpPr>
          <a:xfrm rot="0">
            <a:off x="7924477" y="3837967"/>
            <a:ext cx="1532792" cy="1464264"/>
            <a:chOff x="6029792" y="3022362"/>
            <a:chExt cx="1532792" cy="1464264"/>
          </a:xfrm>
        </p:grpSpPr>
        <p:pic>
          <p:nvPicPr>
            <p:cNvPr id="25" name="내용 개체 틀 8" descr="컴퓨터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338987" y="3022362"/>
              <a:ext cx="914400" cy="914400"/>
            </a:xfrm>
            <a:prstGeom prst="rect">
              <a:avLst/>
            </a:prstGeom>
          </p:spPr>
        </p:pic>
        <p:sp>
          <p:nvSpPr>
            <p:cNvPr id="26" name="TextBox 54"/>
            <p:cNvSpPr txBox="1"/>
            <p:nvPr/>
          </p:nvSpPr>
          <p:spPr>
            <a:xfrm>
              <a:off x="5925701" y="3840295"/>
              <a:ext cx="1716406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b="1">
                  <a:solidFill>
                    <a:srgbClr val="c00000"/>
                  </a:solidFill>
                </a:rPr>
                <a:t>Redhat 6.2</a:t>
              </a:r>
              <a:endParaRPr lang="en-US" altLang="ko-KR" b="1">
                <a:solidFill>
                  <a:srgbClr val="c00000"/>
                </a:solidFill>
              </a:endParaRPr>
            </a:p>
            <a:p>
              <a:pPr algn="ctr">
                <a:defRPr/>
              </a:pPr>
              <a:r>
                <a:rPr lang="en-US" altLang="ko-KR"/>
                <a:t>192.168.10.223</a:t>
              </a:r>
              <a:endParaRPr lang="ko-KR" altLang="en-US"/>
            </a:p>
          </p:txBody>
        </p:sp>
      </p:grpSp>
      <p:sp>
        <p:nvSpPr>
          <p:cNvPr id="27" name="TextBox 56"/>
          <p:cNvSpPr txBox="1"/>
          <p:nvPr/>
        </p:nvSpPr>
        <p:spPr>
          <a:xfrm>
            <a:off x="4414006" y="1321562"/>
            <a:ext cx="3364108" cy="4512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/>
              <a:t>Virtual Machine(VM)s</a:t>
            </a:r>
            <a:endParaRPr lang="ko-KR" altLang="en-US" sz="2400" b="1"/>
          </a:p>
        </p:txBody>
      </p:sp>
      <p:pic>
        <p:nvPicPr>
          <p:cNvPr id="28" name="그래픽 58" descr="전송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9075240">
            <a:off x="8045133" y="1949614"/>
            <a:ext cx="914400" cy="914400"/>
          </a:xfrm>
          <a:prstGeom prst="rect">
            <a:avLst/>
          </a:prstGeom>
        </p:spPr>
      </p:pic>
      <p:sp>
        <p:nvSpPr>
          <p:cNvPr id="29" name="구름 59"/>
          <p:cNvSpPr/>
          <p:nvPr/>
        </p:nvSpPr>
        <p:spPr>
          <a:xfrm>
            <a:off x="8643578" y="1290902"/>
            <a:ext cx="1988926" cy="91396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Internet</a:t>
            </a:r>
            <a:endParaRPr lang="ko-KR" altLang="en-US"/>
          </a:p>
        </p:txBody>
      </p:sp>
      <p:sp>
        <p:nvSpPr>
          <p:cNvPr id="30" name="곱하기 기호 60"/>
          <p:cNvSpPr/>
          <p:nvPr/>
        </p:nvSpPr>
        <p:spPr>
          <a:xfrm>
            <a:off x="8163343" y="2019536"/>
            <a:ext cx="668393" cy="685053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Metasploitable </a:t>
            </a:r>
            <a:r>
              <a:rPr lang="ko-KR" altLang="en-US"/>
              <a:t>설치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네트워크 환경 설정 및 </a:t>
            </a:r>
            <a:r>
              <a:rPr lang="en-US" altLang="ko-KR"/>
              <a:t>ping </a:t>
            </a:r>
            <a:r>
              <a:rPr lang="ko-KR" altLang="en-US"/>
              <a:t>테스트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3718560" y="3107055"/>
            <a:ext cx="4783455" cy="7010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ko-KR" sz="4000">
                <a:solidFill>
                  <a:schemeClr val="bg1"/>
                </a:solidFill>
                <a:latin typeface="+mj-ea"/>
                <a:ea typeface="+mj-ea"/>
              </a:rPr>
              <a:t>M</a:t>
            </a:r>
            <a:r>
              <a:rPr lang="ko-KR" altLang="en-US" sz="4000">
                <a:solidFill>
                  <a:schemeClr val="bg1"/>
                </a:solidFill>
                <a:latin typeface="+mj-ea"/>
                <a:ea typeface="+mj-ea"/>
              </a:rPr>
              <a:t>etasploit</a:t>
            </a:r>
            <a:r>
              <a:rPr lang="en-US" altLang="ko-KR" sz="4000">
                <a:solidFill>
                  <a:schemeClr val="bg1"/>
                </a:solidFill>
                <a:latin typeface="+mj-ea"/>
                <a:ea typeface="+mj-ea"/>
              </a:rPr>
              <a:t>able</a:t>
            </a:r>
            <a:r>
              <a:rPr lang="ko-KR" altLang="en-US" sz="4000">
                <a:solidFill>
                  <a:schemeClr val="bg1"/>
                </a:solidFill>
                <a:latin typeface="+mj-ea"/>
                <a:ea typeface="+mj-ea"/>
              </a:rPr>
              <a:t> 설치</a:t>
            </a:r>
            <a:endParaRPr lang="ko-KR" altLang="en-US" sz="40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Metasploitable </a:t>
            </a:r>
            <a:r>
              <a:rPr lang="ko-KR" altLang="en-US"/>
              <a:t>압축 파일 다운로드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다운로드 링크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en-US">
                <a:hlinkClick r:id="rId2"/>
              </a:rPr>
              <a:t>http://afa.captainprof.computer/upload_page/</a:t>
            </a:r>
            <a:endParaRPr lang="en-US" altLang="en-US"/>
          </a:p>
          <a:p>
            <a:pPr lvl="1">
              <a:defRPr/>
            </a:pPr>
            <a:r>
              <a:rPr lang="ko-KR" altLang="en-US"/>
              <a:t>주의</a:t>
            </a:r>
            <a:r>
              <a:rPr lang="en-US" altLang="ko-KR"/>
              <a:t>:</a:t>
            </a:r>
            <a:r>
              <a:rPr lang="ko-KR" altLang="en-US"/>
              <a:t> 여러 번 다운로드 절대 하지 말 것</a:t>
            </a:r>
            <a:r>
              <a:rPr lang="en-US" altLang="ko-KR"/>
              <a:t>!(</a:t>
            </a:r>
            <a:r>
              <a:rPr lang="ko-KR" altLang="en-US"/>
              <a:t>서버 용량에 제한이 있음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en-US" altLang="en-US"/>
          </a:p>
          <a:p>
            <a:pPr lvl="0">
              <a:defRPr/>
            </a:pPr>
            <a:r>
              <a:rPr lang="en-US" altLang="ko-KR"/>
              <a:t>zip</a:t>
            </a:r>
            <a:r>
              <a:rPr lang="ko-KR" altLang="en-US"/>
              <a:t> 파일 압축 해제</a:t>
            </a:r>
            <a:endParaRPr lang="ko-KR" altLang="en-US"/>
          </a:p>
          <a:p>
            <a:pPr marL="0" indent="0">
              <a:buNone/>
              <a:defRPr/>
            </a:pPr>
            <a:endParaRPr lang="en-US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Metaspolitable </a:t>
            </a:r>
            <a:r>
              <a:rPr lang="ko-KR" altLang="en-US"/>
              <a:t>설치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새로 만들기 </a:t>
            </a:r>
            <a:r>
              <a:rPr lang="en-US" altLang="ko-KR"/>
              <a:t>-</a:t>
            </a:r>
            <a:r>
              <a:rPr lang="ko-KR" altLang="en-US"/>
              <a:t> 버전 선택</a:t>
            </a:r>
            <a:r>
              <a:rPr lang="en-US" altLang="ko-KR"/>
              <a:t>(Other Linux 64bit) - </a:t>
            </a:r>
            <a:r>
              <a:rPr lang="ko-KR" altLang="en-US"/>
              <a:t>다음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Metaspolitable </a:t>
            </a:r>
            <a:r>
              <a:rPr lang="ko-KR" altLang="en-US"/>
              <a:t>설치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67608" y="2276872"/>
            <a:ext cx="6669953" cy="37854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기존 가상 하드디스크 파일 사용</a:t>
            </a:r>
            <a:r>
              <a:rPr lang="en-US" altLang="ko-KR"/>
              <a:t>(</a:t>
            </a:r>
            <a:r>
              <a:rPr lang="ko-KR" altLang="en-US"/>
              <a:t>디스크 이름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Metasploitable.vmdk)</a:t>
            </a: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Metaspolitable </a:t>
            </a:r>
            <a:r>
              <a:rPr lang="ko-KR" altLang="en-US"/>
              <a:t>설치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65312" y="2253580"/>
            <a:ext cx="4038600" cy="369570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2219672"/>
            <a:ext cx="4000500" cy="3657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설치 후 호스트 전용 어댑터 설정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Metaspolitable </a:t>
            </a:r>
            <a:r>
              <a:rPr lang="ko-KR" altLang="en-US"/>
              <a:t>설치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rcRect t="8030"/>
          <a:stretch>
            <a:fillRect/>
          </a:stretch>
        </p:blipFill>
        <p:spPr>
          <a:xfrm>
            <a:off x="2756166" y="2204864"/>
            <a:ext cx="6679669" cy="39604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Metaspolitable </a:t>
            </a:r>
            <a:r>
              <a:rPr lang="ko-KR" altLang="en-US"/>
              <a:t>실행</a:t>
            </a:r>
            <a:r>
              <a:rPr lang="en-US" altLang="ko-KR"/>
              <a:t>(</a:t>
            </a:r>
            <a:r>
              <a:rPr lang="ko-KR" altLang="en-US"/>
              <a:t>초기 </a:t>
            </a:r>
            <a:r>
              <a:rPr lang="en-US" altLang="ko-KR"/>
              <a:t>id/pw : </a:t>
            </a:r>
            <a:r>
              <a:rPr lang="ko-KR" altLang="en-US"/>
              <a:t>msfadmin/msfadmin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Metaspolitable </a:t>
            </a:r>
            <a:r>
              <a:rPr lang="ko-KR" altLang="en-US"/>
              <a:t>설치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55640" y="2217475"/>
            <a:ext cx="6111977" cy="40918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180</ep:Words>
  <ep:PresentationFormat>와이드스크린</ep:PresentationFormat>
  <ep:Paragraphs>50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00. 실습 환경 구축 (2)</vt:lpstr>
      <vt:lpstr>목표 환경</vt:lpstr>
      <vt:lpstr>목차</vt:lpstr>
      <vt:lpstr>슬라이드 4</vt:lpstr>
      <vt:lpstr>Metaspolitable 설치</vt:lpstr>
      <vt:lpstr>Metaspolitable 설치</vt:lpstr>
      <vt:lpstr>Metaspolitable 설치</vt:lpstr>
      <vt:lpstr>Metaspolitable 설치</vt:lpstr>
      <vt:lpstr>Metaspolitable 설치</vt:lpstr>
      <vt:lpstr>슬라이드 10</vt:lpstr>
      <vt:lpstr>네트워크 환경 설정</vt:lpstr>
      <vt:lpstr>네트워크 환경 설정</vt:lpstr>
      <vt:lpstr>ping 테스트</vt:lpstr>
      <vt:lpstr>과제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2020-11-09T07:12:16.000</dcterms:created>
  <dc:creator>일래(oo584000)</dc:creator>
  <cp:lastModifiedBy>user</cp:lastModifiedBy>
  <dcterms:modified xsi:type="dcterms:W3CDTF">2021-09-08T05:28:37.632</dcterms:modified>
  <cp:revision>295</cp:revision>
  <dc:title>PowerPoint 프레젠테이션</dc:title>
  <cp:version/>
</cp:coreProperties>
</file>