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해킹과 방어실습</a:t>
            </a:r>
            <a:endParaRPr kumimoji="0" lang="ko-KR" altLang="en-US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00702C-924E-4153-8B4A-D7102F14EAC0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afa.captainprof.computer/upload_page/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 환경 구축 </a:t>
            </a:r>
            <a:r>
              <a:rPr lang="en-US" altLang="ko-KR"/>
              <a:t>(3)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모든 </a:t>
            </a:r>
            <a:r>
              <a:rPr lang="en-US" altLang="ko-KR"/>
              <a:t>OS</a:t>
            </a:r>
            <a:r>
              <a:rPr lang="ko-KR" altLang="en-US"/>
              <a:t>에 호스트 전용 네트워크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설정 </a:t>
            </a:r>
            <a:r>
              <a:rPr lang="en-US" altLang="ko-KR"/>
              <a:t>-&gt;</a:t>
            </a:r>
            <a:r>
              <a:rPr lang="ko-KR" altLang="en-US"/>
              <a:t> 네트워크 </a:t>
            </a:r>
            <a:r>
              <a:rPr lang="en-US" altLang="ko-KR"/>
              <a:t>-&gt;</a:t>
            </a:r>
            <a:r>
              <a:rPr lang="ko-KR" altLang="en-US"/>
              <a:t> 호스트 전용 네트워크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Windows XP</a:t>
            </a:r>
            <a:r>
              <a:rPr lang="ko-KR" altLang="en-US"/>
              <a:t>는 어댑터 종류 변경 필요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설정 -&gt; 네트워크 -&gt; 고급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Intel PRO/1000 T Server (82543GC) 선택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네트워크 설정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72064" y="2564904"/>
            <a:ext cx="4896543" cy="3381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좌측 하단 Start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Setting-&gt; </a:t>
            </a:r>
            <a:r>
              <a:rPr lang="ko-KR" altLang="en-US"/>
              <a:t>Control Panel</a:t>
            </a:r>
            <a:endParaRPr lang="ko-KR" altLang="en-US"/>
          </a:p>
          <a:p>
            <a:pPr>
              <a:defRPr/>
            </a:pPr>
            <a:r>
              <a:rPr lang="ko-KR" altLang="en-US"/>
              <a:t>Network </a:t>
            </a:r>
            <a:r>
              <a:rPr lang="en-US" altLang="ko-KR"/>
              <a:t>and Dial-up </a:t>
            </a:r>
            <a:r>
              <a:rPr lang="ko-KR" altLang="en-US"/>
              <a:t>Connections 클릭</a:t>
            </a:r>
            <a:endParaRPr lang="ko-KR" altLang="en-US"/>
          </a:p>
          <a:p>
            <a:pPr>
              <a:defRPr/>
            </a:pPr>
            <a:r>
              <a:rPr lang="ko-KR" altLang="en-US"/>
              <a:t>Local Area Connection 마우스 우측 클릭</a:t>
            </a:r>
            <a:endParaRPr lang="ko-KR" altLang="en-US"/>
          </a:p>
          <a:p>
            <a:pPr>
              <a:defRPr/>
            </a:pPr>
            <a:r>
              <a:rPr lang="ko-KR" altLang="en-US"/>
              <a:t>Properties 클릭</a:t>
            </a:r>
            <a:endParaRPr lang="ko-KR" altLang="en-US"/>
          </a:p>
          <a:p>
            <a:pPr>
              <a:defRPr/>
            </a:pPr>
            <a:r>
              <a:rPr lang="ko-KR" altLang="en-US"/>
              <a:t>Internet Protocol (TCP/IP) 선택 후 Properties 클릭</a:t>
            </a:r>
            <a:endParaRPr lang="ko-KR" altLang="en-US"/>
          </a:p>
          <a:p>
            <a:pPr>
              <a:defRPr/>
            </a:pPr>
            <a:r>
              <a:rPr lang="en-US" altLang="ko-KR"/>
              <a:t>IP </a:t>
            </a:r>
            <a:r>
              <a:rPr lang="ko-KR" altLang="en-US"/>
              <a:t>주소 우측 그림과 같이 입력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Windows 2000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96125" y="1556792"/>
            <a:ext cx="3800475" cy="420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시작 </a:t>
            </a:r>
            <a:r>
              <a:rPr lang="en-US" altLang="ko-KR"/>
              <a:t>-</a:t>
            </a:r>
            <a:r>
              <a:rPr lang="ko-KR" altLang="en-US"/>
              <a:t>&gt; 실행 후 cmd 입력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set devmgr_show_nonpresent_devices=1 입력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start devmgmt.msc 입력하면 장치 관리자 실행됨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보기 </a:t>
            </a:r>
            <a:r>
              <a:rPr lang="en-US" altLang="ko-KR"/>
              <a:t>-&gt;</a:t>
            </a:r>
            <a:r>
              <a:rPr lang="ko-KR" altLang="en-US"/>
              <a:t> 숨긴 장치 표시 체크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VMware Accelerated AMD PCNet Adapter </a:t>
            </a:r>
            <a:r>
              <a:rPr lang="ko-KR" altLang="en-US"/>
              <a:t>제거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Windows XP</a:t>
            </a:r>
            <a:endParaRPr lang="en-US" altLang="ko-KR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37832" y="2222245"/>
            <a:ext cx="4854167" cy="3439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시작 </a:t>
            </a:r>
            <a:r>
              <a:rPr lang="en-US" altLang="ko-KR"/>
              <a:t>-&gt;</a:t>
            </a:r>
            <a:r>
              <a:rPr lang="ko-KR" altLang="en-US"/>
              <a:t> 설정 </a:t>
            </a:r>
            <a:r>
              <a:rPr lang="en-US" altLang="ko-KR"/>
              <a:t>-&gt;</a:t>
            </a:r>
            <a:r>
              <a:rPr lang="ko-KR" altLang="en-US"/>
              <a:t> 네트워크 연결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로컬 영역 연결 </a:t>
            </a:r>
            <a:r>
              <a:rPr lang="en-US" altLang="ko-KR"/>
              <a:t>-&gt;</a:t>
            </a:r>
            <a:r>
              <a:rPr lang="ko-KR" altLang="en-US"/>
              <a:t> 인터넷 프로토콜 (TCP/IP)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IP </a:t>
            </a:r>
            <a:r>
              <a:rPr lang="ko-KR" altLang="en-US"/>
              <a:t>주소 우측 그림과 같이 입력 후 확인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어댑터 미삭제로 아래 팝업 창이 뜰 경우 아니오</a:t>
            </a:r>
            <a:r>
              <a:rPr lang="en-US" altLang="ko-KR"/>
              <a:t>(N)</a:t>
            </a:r>
            <a:r>
              <a:rPr lang="ko-KR" altLang="en-US"/>
              <a:t> 클릭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Windows XP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08168" y="2060848"/>
            <a:ext cx="4275408" cy="3744416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33836" y="4941168"/>
            <a:ext cx="2670076" cy="1107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atinLnBrk="0">
              <a:defRPr/>
            </a:pPr>
            <a:r>
              <a:rPr lang="ko-KR" altLang="en-US"/>
              <a:t>본 슬라이드와 교재를 활용하여 환경 설정을 수행하고 스크린샷을 </a:t>
            </a:r>
            <a:r>
              <a:rPr lang="en-US" altLang="ko-KR"/>
              <a:t>pdf </a:t>
            </a:r>
            <a:r>
              <a:rPr lang="ko-KR" altLang="en-US"/>
              <a:t>파일 </a:t>
            </a:r>
            <a:r>
              <a:rPr lang="en-US" altLang="ko-KR"/>
              <a:t>1</a:t>
            </a:r>
            <a:r>
              <a:rPr lang="ko-KR" altLang="en-US"/>
              <a:t>개로 제출</a:t>
            </a:r>
            <a:endParaRPr lang="ko-KR" altLang="en-US"/>
          </a:p>
          <a:p>
            <a:pPr lvl="1" latinLnBrk="0">
              <a:defRPr/>
            </a:pPr>
            <a:r>
              <a:rPr lang="en-US" altLang="ko-KR"/>
              <a:t>Virtualbox</a:t>
            </a:r>
            <a:r>
              <a:rPr lang="ko-KR" altLang="en-US"/>
              <a:t>의 </a:t>
            </a:r>
            <a:r>
              <a:rPr lang="en-US" altLang="ko-KR"/>
              <a:t>VM </a:t>
            </a:r>
            <a:r>
              <a:rPr lang="ko-KR" altLang="en-US"/>
              <a:t>목록</a:t>
            </a:r>
            <a:r>
              <a:rPr lang="en-US" altLang="ko-KR"/>
              <a:t> </a:t>
            </a:r>
            <a:r>
              <a:rPr lang="ko-KR" altLang="en-US"/>
              <a:t>화면</a:t>
            </a:r>
            <a:endParaRPr lang="ko-KR" altLang="en-US"/>
          </a:p>
          <a:p>
            <a:pPr lvl="1" latinLnBrk="0">
              <a:defRPr/>
            </a:pPr>
            <a:r>
              <a:rPr lang="en-US" altLang="ko-KR"/>
              <a:t>ping test </a:t>
            </a:r>
            <a:r>
              <a:rPr lang="ko-KR" altLang="en-US"/>
              <a:t>결과 네트워킹이 정상적으로 수행되는 화면</a:t>
            </a:r>
            <a:endParaRPr lang="ko-KR" altLang="en-US"/>
          </a:p>
          <a:p>
            <a:pPr lvl="2" latinLnBrk="0">
              <a:defRPr/>
            </a:pPr>
            <a:r>
              <a:rPr lang="en-US" altLang="ko-KR"/>
              <a:t>Kali &lt;-&gt; Windows 2000, XP</a:t>
            </a:r>
            <a:r>
              <a:rPr lang="ko-KR" altLang="en-US"/>
              <a:t> </a:t>
            </a:r>
            <a:endParaRPr lang="ko-KR" altLang="en-US"/>
          </a:p>
          <a:p>
            <a:pPr lvl="2" latinLnBrk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기한 </a:t>
            </a:r>
            <a:r>
              <a:rPr lang="en-US" altLang="ko-KR"/>
              <a:t>: 9.</a:t>
            </a:r>
            <a:r>
              <a:rPr lang="ko-KR" altLang="en-US"/>
              <a:t> </a:t>
            </a:r>
            <a:r>
              <a:rPr lang="en-US" altLang="ko-KR"/>
              <a:t>27.(</a:t>
            </a:r>
            <a:r>
              <a:rPr lang="ko-KR" altLang="en-US"/>
              <a:t>월</a:t>
            </a:r>
            <a:r>
              <a:rPr lang="en-US" altLang="ko-KR"/>
              <a:t>) 23:59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형식 </a:t>
            </a:r>
            <a:r>
              <a:rPr lang="en-US" altLang="ko-KR"/>
              <a:t>: </a:t>
            </a:r>
            <a:r>
              <a:rPr lang="ko-KR" altLang="en-US"/>
              <a:t>메일</a:t>
            </a:r>
            <a:r>
              <a:rPr lang="en-US" altLang="ko-KR"/>
              <a:t>(ykjung@mnd.go.kr)</a:t>
            </a:r>
            <a:r>
              <a:rPr lang="ko-KR" altLang="en-US"/>
              <a:t>로 </a:t>
            </a:r>
            <a:r>
              <a:rPr lang="en-US" altLang="ko-KR"/>
              <a:t>pdf </a:t>
            </a:r>
            <a:r>
              <a:rPr lang="ko-KR" altLang="en-US"/>
              <a:t>파일 제출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파일 이름 </a:t>
            </a:r>
            <a:r>
              <a:rPr lang="en-US" altLang="ko-KR"/>
              <a:t>: [21-2-HD] </a:t>
            </a:r>
            <a:r>
              <a:rPr lang="ko-KR" altLang="en-US"/>
              <a:t>과제</a:t>
            </a:r>
            <a:r>
              <a:rPr lang="en-US" altLang="ko-KR"/>
              <a:t>2-</a:t>
            </a:r>
            <a:r>
              <a:rPr lang="ko-KR" altLang="en-US"/>
              <a:t>교번</a:t>
            </a:r>
            <a:r>
              <a:rPr lang="en-US" altLang="ko-KR"/>
              <a:t>4</a:t>
            </a:r>
            <a:r>
              <a:rPr lang="ko-KR" altLang="en-US"/>
              <a:t>자리</a:t>
            </a:r>
            <a:r>
              <a:rPr lang="en-US" altLang="ko-KR"/>
              <a:t>-</a:t>
            </a:r>
            <a:r>
              <a:rPr lang="ko-KR" altLang="en-US"/>
              <a:t>이름</a:t>
            </a:r>
            <a:r>
              <a:rPr lang="en-US" altLang="ko-KR"/>
              <a:t>.pdf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메일 제목 </a:t>
            </a:r>
            <a:r>
              <a:rPr lang="en-US" altLang="ko-KR"/>
              <a:t>: [21-2-HD] </a:t>
            </a:r>
            <a:r>
              <a:rPr lang="ko-KR" altLang="en-US"/>
              <a:t>과제</a:t>
            </a:r>
            <a:r>
              <a:rPr lang="en-US" altLang="ko-KR"/>
              <a:t>2-</a:t>
            </a:r>
            <a:r>
              <a:rPr lang="ko-KR" altLang="en-US"/>
              <a:t>교번</a:t>
            </a:r>
            <a:r>
              <a:rPr lang="en-US" altLang="ko-KR"/>
              <a:t>4</a:t>
            </a:r>
            <a:r>
              <a:rPr lang="ko-KR" altLang="en-US"/>
              <a:t>자리</a:t>
            </a:r>
            <a:r>
              <a:rPr lang="en-US" altLang="ko-KR"/>
              <a:t>-</a:t>
            </a:r>
            <a:r>
              <a:rPr lang="ko-KR" altLang="en-US"/>
              <a:t>이름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과제 </a:t>
            </a:r>
            <a:r>
              <a:rPr lang="en-US" altLang="ko-KR"/>
              <a:t>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866472" y="2855797"/>
            <a:ext cx="4537524" cy="120032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720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7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목표 환경 </a:t>
            </a:r>
            <a:endParaRPr lang="ko-KR" altLang="en-US"/>
          </a:p>
        </p:txBody>
      </p:sp>
      <p:sp>
        <p:nvSpPr>
          <p:cNvPr id="8" name="타원 55"/>
          <p:cNvSpPr/>
          <p:nvPr/>
        </p:nvSpPr>
        <p:spPr>
          <a:xfrm>
            <a:off x="2061878" y="1864426"/>
            <a:ext cx="7968343" cy="44813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내용 개체 틀 2"/>
          <p:cNvSpPr txBox="1"/>
          <p:nvPr/>
        </p:nvSpPr>
        <p:spPr>
          <a:xfrm>
            <a:off x="1819635" y="1456975"/>
            <a:ext cx="8104449" cy="471998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endParaRPr lang="en-US" altLang="ko-KR"/>
          </a:p>
        </p:txBody>
      </p:sp>
      <p:grpSp>
        <p:nvGrpSpPr>
          <p:cNvPr id="10" name="그룹 19"/>
          <p:cNvGrpSpPr/>
          <p:nvPr/>
        </p:nvGrpSpPr>
        <p:grpSpPr>
          <a:xfrm rot="0">
            <a:off x="5416634" y="1949615"/>
            <a:ext cx="1532792" cy="1479385"/>
            <a:chOff x="1676637" y="2445544"/>
            <a:chExt cx="1532792" cy="1479385"/>
          </a:xfrm>
        </p:grpSpPr>
        <p:pic>
          <p:nvPicPr>
            <p:cNvPr id="11" name="그래픽 10" descr="랩톱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85833" y="2445544"/>
              <a:ext cx="914400" cy="914400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1575315" y="3278598"/>
              <a:ext cx="1716405" cy="634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b="1"/>
                <a:t>Kali Linux</a:t>
              </a:r>
              <a:endParaRPr lang="en-US" altLang="ko-KR" b="1"/>
            </a:p>
            <a:p>
              <a:pPr algn="ctr">
                <a:defRPr/>
              </a:pPr>
              <a:r>
                <a:rPr lang="en-US" altLang="ko-KR"/>
                <a:t>192.168.10.220</a:t>
              </a:r>
              <a:endParaRPr lang="ko-KR" altLang="en-US"/>
            </a:p>
          </p:txBody>
        </p:sp>
      </p:grpSp>
      <p:grpSp>
        <p:nvGrpSpPr>
          <p:cNvPr id="13" name="그룹 18"/>
          <p:cNvGrpSpPr/>
          <p:nvPr/>
        </p:nvGrpSpPr>
        <p:grpSpPr>
          <a:xfrm rot="0">
            <a:off x="4441582" y="3837967"/>
            <a:ext cx="1532792" cy="1464264"/>
            <a:chOff x="6029791" y="3022362"/>
            <a:chExt cx="1532792" cy="1464264"/>
          </a:xfrm>
        </p:grpSpPr>
        <p:pic>
          <p:nvPicPr>
            <p:cNvPr id="14" name="내용 개체 틀 8" descr="컴퓨터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38987" y="3022362"/>
              <a:ext cx="914400" cy="914400"/>
            </a:xfrm>
            <a:prstGeom prst="rect">
              <a:avLst/>
            </a:prstGeom>
          </p:spPr>
        </p:pic>
        <p:sp>
          <p:nvSpPr>
            <p:cNvPr id="15" name="TextBox 17"/>
            <p:cNvSpPr txBox="1"/>
            <p:nvPr/>
          </p:nvSpPr>
          <p:spPr>
            <a:xfrm>
              <a:off x="5931971" y="3840295"/>
              <a:ext cx="171640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solidFill>
                    <a:srgbClr val="c00000"/>
                  </a:solidFill>
                </a:rPr>
                <a:t>WinXP</a:t>
              </a:r>
              <a:endParaRPr lang="en-US" altLang="ko-KR" b="1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altLang="ko-KR"/>
                <a:t>192.168.10.203</a:t>
              </a:r>
              <a:endParaRPr lang="ko-KR" altLang="en-US"/>
            </a:p>
          </p:txBody>
        </p:sp>
      </p:grpSp>
      <p:grpSp>
        <p:nvGrpSpPr>
          <p:cNvPr id="16" name="그룹 25"/>
          <p:cNvGrpSpPr/>
          <p:nvPr/>
        </p:nvGrpSpPr>
        <p:grpSpPr>
          <a:xfrm rot="0">
            <a:off x="2543360" y="3837967"/>
            <a:ext cx="1723229" cy="1464264"/>
            <a:chOff x="5839353" y="1456975"/>
            <a:chExt cx="1723229" cy="1464264"/>
          </a:xfrm>
        </p:grpSpPr>
        <p:sp>
          <p:nvSpPr>
            <p:cNvPr id="17" name="TextBox 13"/>
            <p:cNvSpPr txBox="1"/>
            <p:nvPr/>
          </p:nvSpPr>
          <p:spPr>
            <a:xfrm>
              <a:off x="5734755" y="2274908"/>
              <a:ext cx="191643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solidFill>
                    <a:srgbClr val="c00000"/>
                  </a:solidFill>
                </a:rPr>
                <a:t>Win2000 Server</a:t>
              </a:r>
              <a:endParaRPr lang="en-US" altLang="ko-KR" b="1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altLang="ko-KR"/>
                <a:t>192.168.10.201</a:t>
              </a:r>
              <a:endParaRPr lang="ko-KR" altLang="en-US"/>
            </a:p>
          </p:txBody>
        </p:sp>
        <p:grpSp>
          <p:nvGrpSpPr>
            <p:cNvPr id="18" name="내용 개체 틀 8" descr="컴퓨터"/>
            <p:cNvGrpSpPr/>
            <p:nvPr/>
          </p:nvGrpSpPr>
          <p:grpSpPr>
            <a:xfrm rot="0">
              <a:off x="6243767" y="1456975"/>
              <a:ext cx="914400" cy="914400"/>
              <a:chOff x="6243767" y="1456975"/>
              <a:chExt cx="914400" cy="914400"/>
            </a:xfrm>
          </p:grpSpPr>
          <p:sp>
            <p:nvSpPr>
              <p:cNvPr id="19" name="자유형: 도형 21"/>
              <p:cNvSpPr/>
              <p:nvPr/>
            </p:nvSpPr>
            <p:spPr>
              <a:xfrm>
                <a:off x="6262817" y="1647475"/>
                <a:ext cx="571500" cy="533400"/>
              </a:xfrm>
              <a:custGeom>
                <a:avLst/>
                <a:gdLst>
                  <a:gd name="connsiteX0" fmla="*/ 514350 w 571500"/>
                  <a:gd name="connsiteY0" fmla="*/ 361950 h 533400"/>
                  <a:gd name="connsiteX1" fmla="*/ 57150 w 571500"/>
                  <a:gd name="connsiteY1" fmla="*/ 361950 h 533400"/>
                  <a:gd name="connsiteX2" fmla="*/ 57150 w 571500"/>
                  <a:gd name="connsiteY2" fmla="*/ 57150 h 533400"/>
                  <a:gd name="connsiteX3" fmla="*/ 514350 w 571500"/>
                  <a:gd name="connsiteY3" fmla="*/ 57150 h 533400"/>
                  <a:gd name="connsiteX4" fmla="*/ 514350 w 571500"/>
                  <a:gd name="connsiteY4" fmla="*/ 361950 h 533400"/>
                  <a:gd name="connsiteX5" fmla="*/ 533400 w 571500"/>
                  <a:gd name="connsiteY5" fmla="*/ 0 h 533400"/>
                  <a:gd name="connsiteX6" fmla="*/ 38100 w 571500"/>
                  <a:gd name="connsiteY6" fmla="*/ 0 h 533400"/>
                  <a:gd name="connsiteX7" fmla="*/ 0 w 571500"/>
                  <a:gd name="connsiteY7" fmla="*/ 38100 h 533400"/>
                  <a:gd name="connsiteX8" fmla="*/ 0 w 571500"/>
                  <a:gd name="connsiteY8" fmla="*/ 381000 h 533400"/>
                  <a:gd name="connsiteX9" fmla="*/ 38100 w 571500"/>
                  <a:gd name="connsiteY9" fmla="*/ 419100 h 533400"/>
                  <a:gd name="connsiteX10" fmla="*/ 228600 w 571500"/>
                  <a:gd name="connsiteY10" fmla="*/ 419100 h 533400"/>
                  <a:gd name="connsiteX11" fmla="*/ 228600 w 571500"/>
                  <a:gd name="connsiteY11" fmla="*/ 476250 h 533400"/>
                  <a:gd name="connsiteX12" fmla="*/ 142875 w 571500"/>
                  <a:gd name="connsiteY12" fmla="*/ 476250 h 533400"/>
                  <a:gd name="connsiteX13" fmla="*/ 142875 w 571500"/>
                  <a:gd name="connsiteY13" fmla="*/ 533400 h 533400"/>
                  <a:gd name="connsiteX14" fmla="*/ 428625 w 571500"/>
                  <a:gd name="connsiteY14" fmla="*/ 533400 h 533400"/>
                  <a:gd name="connsiteX15" fmla="*/ 428625 w 571500"/>
                  <a:gd name="connsiteY15" fmla="*/ 476250 h 533400"/>
                  <a:gd name="connsiteX16" fmla="*/ 342900 w 571500"/>
                  <a:gd name="connsiteY16" fmla="*/ 476250 h 533400"/>
                  <a:gd name="connsiteX17" fmla="*/ 342900 w 571500"/>
                  <a:gd name="connsiteY17" fmla="*/ 419100 h 533400"/>
                  <a:gd name="connsiteX18" fmla="*/ 533400 w 571500"/>
                  <a:gd name="connsiteY18" fmla="*/ 419100 h 533400"/>
                  <a:gd name="connsiteX19" fmla="*/ 571500 w 571500"/>
                  <a:gd name="connsiteY19" fmla="*/ 381000 h 533400"/>
                  <a:gd name="connsiteX20" fmla="*/ 571500 w 571500"/>
                  <a:gd name="connsiteY20" fmla="*/ 38100 h 533400"/>
                  <a:gd name="connsiteX21" fmla="*/ 533400 w 571500"/>
                  <a:gd name="connsiteY21" fmla="*/ 0 h 5334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71500" h="533400">
                    <a:moveTo>
                      <a:pt x="514350" y="361950"/>
                    </a:moveTo>
                    <a:lnTo>
                      <a:pt x="57150" y="361950"/>
                    </a:lnTo>
                    <a:lnTo>
                      <a:pt x="57150" y="57150"/>
                    </a:lnTo>
                    <a:lnTo>
                      <a:pt x="514350" y="57150"/>
                    </a:lnTo>
                    <a:lnTo>
                      <a:pt x="514350" y="361950"/>
                    </a:lnTo>
                    <a:close/>
                    <a:moveTo>
                      <a:pt x="5334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381000"/>
                    </a:lnTo>
                    <a:cubicBezTo>
                      <a:pt x="0" y="401955"/>
                      <a:pt x="17145" y="419100"/>
                      <a:pt x="38100" y="419100"/>
                    </a:cubicBezTo>
                    <a:lnTo>
                      <a:pt x="228600" y="419100"/>
                    </a:lnTo>
                    <a:lnTo>
                      <a:pt x="228600" y="476250"/>
                    </a:lnTo>
                    <a:lnTo>
                      <a:pt x="142875" y="476250"/>
                    </a:lnTo>
                    <a:lnTo>
                      <a:pt x="142875" y="533400"/>
                    </a:lnTo>
                    <a:lnTo>
                      <a:pt x="428625" y="533400"/>
                    </a:lnTo>
                    <a:lnTo>
                      <a:pt x="428625" y="476250"/>
                    </a:lnTo>
                    <a:lnTo>
                      <a:pt x="342900" y="476250"/>
                    </a:lnTo>
                    <a:lnTo>
                      <a:pt x="342900" y="419100"/>
                    </a:lnTo>
                    <a:lnTo>
                      <a:pt x="533400" y="419100"/>
                    </a:lnTo>
                    <a:cubicBezTo>
                      <a:pt x="554355" y="419100"/>
                      <a:pt x="571500" y="401955"/>
                      <a:pt x="571500" y="381000"/>
                    </a:cubicBezTo>
                    <a:lnTo>
                      <a:pt x="571500" y="38100"/>
                    </a:lnTo>
                    <a:cubicBezTo>
                      <a:pt x="571500" y="17145"/>
                      <a:pt x="554355" y="0"/>
                      <a:pt x="53340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0" name="자유형: 도형 23"/>
              <p:cNvSpPr/>
              <p:nvPr/>
            </p:nvSpPr>
            <p:spPr>
              <a:xfrm>
                <a:off x="6872417" y="1647475"/>
                <a:ext cx="266700" cy="533400"/>
              </a:xfrm>
              <a:custGeom>
                <a:avLst/>
                <a:gdLst>
                  <a:gd name="connsiteX0" fmla="*/ 228600 w 266700"/>
                  <a:gd name="connsiteY0" fmla="*/ 95250 h 533400"/>
                  <a:gd name="connsiteX1" fmla="*/ 38100 w 266700"/>
                  <a:gd name="connsiteY1" fmla="*/ 95250 h 533400"/>
                  <a:gd name="connsiteX2" fmla="*/ 38100 w 266700"/>
                  <a:gd name="connsiteY2" fmla="*/ 38100 h 533400"/>
                  <a:gd name="connsiteX3" fmla="*/ 228600 w 266700"/>
                  <a:gd name="connsiteY3" fmla="*/ 38100 h 533400"/>
                  <a:gd name="connsiteX4" fmla="*/ 228600 w 266700"/>
                  <a:gd name="connsiteY4" fmla="*/ 95250 h 533400"/>
                  <a:gd name="connsiteX5" fmla="*/ 228600 w 266700"/>
                  <a:gd name="connsiteY5" fmla="*/ 190500 h 533400"/>
                  <a:gd name="connsiteX6" fmla="*/ 38100 w 266700"/>
                  <a:gd name="connsiteY6" fmla="*/ 190500 h 533400"/>
                  <a:gd name="connsiteX7" fmla="*/ 38100 w 266700"/>
                  <a:gd name="connsiteY7" fmla="*/ 133350 h 533400"/>
                  <a:gd name="connsiteX8" fmla="*/ 228600 w 266700"/>
                  <a:gd name="connsiteY8" fmla="*/ 133350 h 533400"/>
                  <a:gd name="connsiteX9" fmla="*/ 228600 w 266700"/>
                  <a:gd name="connsiteY9" fmla="*/ 190500 h 533400"/>
                  <a:gd name="connsiteX10" fmla="*/ 133350 w 266700"/>
                  <a:gd name="connsiteY10" fmla="*/ 476250 h 533400"/>
                  <a:gd name="connsiteX11" fmla="*/ 104775 w 266700"/>
                  <a:gd name="connsiteY11" fmla="*/ 447675 h 533400"/>
                  <a:gd name="connsiteX12" fmla="*/ 133350 w 266700"/>
                  <a:gd name="connsiteY12" fmla="*/ 419100 h 533400"/>
                  <a:gd name="connsiteX13" fmla="*/ 161925 w 266700"/>
                  <a:gd name="connsiteY13" fmla="*/ 447675 h 533400"/>
                  <a:gd name="connsiteX14" fmla="*/ 133350 w 266700"/>
                  <a:gd name="connsiteY14" fmla="*/ 476250 h 533400"/>
                  <a:gd name="connsiteX15" fmla="*/ 228600 w 266700"/>
                  <a:gd name="connsiteY15" fmla="*/ 0 h 533400"/>
                  <a:gd name="connsiteX16" fmla="*/ 38100 w 266700"/>
                  <a:gd name="connsiteY16" fmla="*/ 0 h 533400"/>
                  <a:gd name="connsiteX17" fmla="*/ 0 w 266700"/>
                  <a:gd name="connsiteY17" fmla="*/ 38100 h 533400"/>
                  <a:gd name="connsiteX18" fmla="*/ 0 w 266700"/>
                  <a:gd name="connsiteY18" fmla="*/ 495300 h 533400"/>
                  <a:gd name="connsiteX19" fmla="*/ 38100 w 266700"/>
                  <a:gd name="connsiteY19" fmla="*/ 533400 h 533400"/>
                  <a:gd name="connsiteX20" fmla="*/ 228600 w 266700"/>
                  <a:gd name="connsiteY20" fmla="*/ 533400 h 533400"/>
                  <a:gd name="connsiteX21" fmla="*/ 266700 w 266700"/>
                  <a:gd name="connsiteY21" fmla="*/ 495300 h 533400"/>
                  <a:gd name="connsiteX22" fmla="*/ 266700 w 266700"/>
                  <a:gd name="connsiteY22" fmla="*/ 38100 h 533400"/>
                  <a:gd name="connsiteX23" fmla="*/ 228600 w 266700"/>
                  <a:gd name="connsiteY23" fmla="*/ 0 h 5334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6700" h="533400">
                    <a:moveTo>
                      <a:pt x="228600" y="95250"/>
                    </a:moveTo>
                    <a:lnTo>
                      <a:pt x="38100" y="95250"/>
                    </a:lnTo>
                    <a:lnTo>
                      <a:pt x="38100" y="38100"/>
                    </a:lnTo>
                    <a:lnTo>
                      <a:pt x="228600" y="38100"/>
                    </a:lnTo>
                    <a:lnTo>
                      <a:pt x="228600" y="95250"/>
                    </a:lnTo>
                    <a:close/>
                    <a:moveTo>
                      <a:pt x="228600" y="190500"/>
                    </a:moveTo>
                    <a:lnTo>
                      <a:pt x="38100" y="190500"/>
                    </a:lnTo>
                    <a:lnTo>
                      <a:pt x="38100" y="133350"/>
                    </a:lnTo>
                    <a:lnTo>
                      <a:pt x="228600" y="133350"/>
                    </a:lnTo>
                    <a:lnTo>
                      <a:pt x="228600" y="190500"/>
                    </a:lnTo>
                    <a:close/>
                    <a:moveTo>
                      <a:pt x="133350" y="476250"/>
                    </a:moveTo>
                    <a:cubicBezTo>
                      <a:pt x="117158" y="476250"/>
                      <a:pt x="104775" y="463867"/>
                      <a:pt x="104775" y="447675"/>
                    </a:cubicBezTo>
                    <a:cubicBezTo>
                      <a:pt x="104775" y="431483"/>
                      <a:pt x="117158" y="419100"/>
                      <a:pt x="133350" y="419100"/>
                    </a:cubicBezTo>
                    <a:cubicBezTo>
                      <a:pt x="149542" y="419100"/>
                      <a:pt x="161925" y="431483"/>
                      <a:pt x="161925" y="447675"/>
                    </a:cubicBezTo>
                    <a:cubicBezTo>
                      <a:pt x="161925" y="463867"/>
                      <a:pt x="149542" y="476250"/>
                      <a:pt x="133350" y="476250"/>
                    </a:cubicBezTo>
                    <a:close/>
                    <a:moveTo>
                      <a:pt x="2286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495300"/>
                    </a:lnTo>
                    <a:cubicBezTo>
                      <a:pt x="0" y="516255"/>
                      <a:pt x="17145" y="533400"/>
                      <a:pt x="38100" y="533400"/>
                    </a:cubicBezTo>
                    <a:lnTo>
                      <a:pt x="228600" y="533400"/>
                    </a:lnTo>
                    <a:cubicBezTo>
                      <a:pt x="249555" y="533400"/>
                      <a:pt x="266700" y="516255"/>
                      <a:pt x="266700" y="495300"/>
                    </a:cubicBezTo>
                    <a:lnTo>
                      <a:pt x="266700" y="38100"/>
                    </a:lnTo>
                    <a:cubicBezTo>
                      <a:pt x="266700" y="17145"/>
                      <a:pt x="249555" y="0"/>
                      <a:pt x="22860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grpSp>
        <p:nvGrpSpPr>
          <p:cNvPr id="21" name="그룹 49"/>
          <p:cNvGrpSpPr/>
          <p:nvPr/>
        </p:nvGrpSpPr>
        <p:grpSpPr>
          <a:xfrm rot="0">
            <a:off x="6149367" y="3837967"/>
            <a:ext cx="1600118" cy="1464264"/>
            <a:chOff x="5996128" y="3022362"/>
            <a:chExt cx="1600118" cy="1464264"/>
          </a:xfrm>
        </p:grpSpPr>
        <p:pic>
          <p:nvPicPr>
            <p:cNvPr id="22" name="내용 개체 틀 8" descr="컴퓨터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38987" y="3022362"/>
              <a:ext cx="914400" cy="914400"/>
            </a:xfrm>
            <a:prstGeom prst="rect">
              <a:avLst/>
            </a:prstGeom>
          </p:spPr>
        </p:pic>
        <p:sp>
          <p:nvSpPr>
            <p:cNvPr id="23" name="TextBox 51"/>
            <p:cNvSpPr txBox="1"/>
            <p:nvPr/>
          </p:nvSpPr>
          <p:spPr>
            <a:xfrm>
              <a:off x="5885973" y="3840295"/>
              <a:ext cx="180213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solidFill>
                    <a:srgbClr val="c00000"/>
                  </a:solidFill>
                </a:rPr>
                <a:t>Metasploitable</a:t>
              </a:r>
              <a:endParaRPr lang="en-US" altLang="ko-KR" b="1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altLang="ko-KR"/>
                <a:t>192.168.10.204</a:t>
              </a:r>
              <a:endParaRPr lang="ko-KR" altLang="en-US"/>
            </a:p>
          </p:txBody>
        </p:sp>
      </p:grpSp>
      <p:grpSp>
        <p:nvGrpSpPr>
          <p:cNvPr id="24" name="그룹 52"/>
          <p:cNvGrpSpPr/>
          <p:nvPr/>
        </p:nvGrpSpPr>
        <p:grpSpPr>
          <a:xfrm rot="0">
            <a:off x="7924477" y="3837967"/>
            <a:ext cx="1532792" cy="1464264"/>
            <a:chOff x="6029792" y="3022362"/>
            <a:chExt cx="1532792" cy="1464264"/>
          </a:xfrm>
        </p:grpSpPr>
        <p:pic>
          <p:nvPicPr>
            <p:cNvPr id="25" name="내용 개체 틀 8" descr="컴퓨터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338987" y="3022362"/>
              <a:ext cx="914400" cy="914400"/>
            </a:xfrm>
            <a:prstGeom prst="rect">
              <a:avLst/>
            </a:prstGeom>
          </p:spPr>
        </p:pic>
        <p:sp>
          <p:nvSpPr>
            <p:cNvPr id="26" name="TextBox 54"/>
            <p:cNvSpPr txBox="1"/>
            <p:nvPr/>
          </p:nvSpPr>
          <p:spPr>
            <a:xfrm>
              <a:off x="5925701" y="3840295"/>
              <a:ext cx="1716406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solidFill>
                    <a:srgbClr val="c00000"/>
                  </a:solidFill>
                </a:rPr>
                <a:t>Redhat 6.2</a:t>
              </a:r>
              <a:endParaRPr lang="en-US" altLang="ko-KR" b="1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altLang="ko-KR"/>
                <a:t>192.168.10.223</a:t>
              </a:r>
              <a:endParaRPr lang="ko-KR" altLang="en-US"/>
            </a:p>
          </p:txBody>
        </p:sp>
      </p:grpSp>
      <p:sp>
        <p:nvSpPr>
          <p:cNvPr id="27" name="TextBox 56"/>
          <p:cNvSpPr txBox="1"/>
          <p:nvPr/>
        </p:nvSpPr>
        <p:spPr>
          <a:xfrm>
            <a:off x="4414006" y="1321562"/>
            <a:ext cx="3364108" cy="4512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Virtual Machine(VM)s</a:t>
            </a:r>
            <a:endParaRPr lang="ko-KR" altLang="en-US" sz="2400" b="1"/>
          </a:p>
        </p:txBody>
      </p:sp>
      <p:pic>
        <p:nvPicPr>
          <p:cNvPr id="28" name="그래픽 58" descr="전송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9075240">
            <a:off x="8045133" y="1949614"/>
            <a:ext cx="914400" cy="914400"/>
          </a:xfrm>
          <a:prstGeom prst="rect">
            <a:avLst/>
          </a:prstGeom>
        </p:spPr>
      </p:pic>
      <p:sp>
        <p:nvSpPr>
          <p:cNvPr id="29" name="구름 59"/>
          <p:cNvSpPr/>
          <p:nvPr/>
        </p:nvSpPr>
        <p:spPr>
          <a:xfrm>
            <a:off x="8643578" y="1290902"/>
            <a:ext cx="1988926" cy="9139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Internet</a:t>
            </a:r>
            <a:endParaRPr lang="ko-KR" altLang="en-US"/>
          </a:p>
        </p:txBody>
      </p:sp>
      <p:sp>
        <p:nvSpPr>
          <p:cNvPr id="30" name="곱하기 기호 60"/>
          <p:cNvSpPr/>
          <p:nvPr/>
        </p:nvSpPr>
        <p:spPr>
          <a:xfrm>
            <a:off x="8163343" y="2019536"/>
            <a:ext cx="668393" cy="685053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Windows 2000, XP </a:t>
            </a:r>
            <a:r>
              <a:rPr lang="ko-KR" altLang="en-US"/>
              <a:t>설치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다운로드 링크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en-US">
                <a:hlinkClick r:id="rId2"/>
              </a:rPr>
              <a:t>http://afa.captainprof.computer/upload_page/</a:t>
            </a:r>
            <a:endParaRPr lang="en-US" altLang="en-US"/>
          </a:p>
          <a:p>
            <a:pPr marL="0" indent="0">
              <a:buNone/>
              <a:defRPr/>
            </a:pPr>
            <a:endParaRPr lang="en-US" altLang="en-US"/>
          </a:p>
          <a:p>
            <a:pPr>
              <a:defRPr/>
            </a:pPr>
            <a:r>
              <a:rPr lang="ko-KR" altLang="en-US"/>
              <a:t>네트워크 환경 설정 및 테스트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280410" y="3107055"/>
            <a:ext cx="567880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Windows 2000, XP 설치</a:t>
            </a:r>
            <a:endParaRPr lang="ko-KR" altLang="en-US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새로 만들기</a:t>
            </a:r>
            <a:r>
              <a:rPr lang="en-US" altLang="ko-KR"/>
              <a:t>-</a:t>
            </a:r>
            <a:r>
              <a:rPr lang="ko-KR" altLang="en-US"/>
              <a:t>버전 선택</a:t>
            </a:r>
            <a:r>
              <a:rPr lang="en-US" altLang="ko-KR"/>
              <a:t>-</a:t>
            </a:r>
            <a:r>
              <a:rPr lang="ko-KR" altLang="en-US"/>
              <a:t>다음 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Windows 2000 설치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7608" y="2416347"/>
            <a:ext cx="6763689" cy="38929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Windows2000.vdi</a:t>
            </a:r>
            <a:r>
              <a:rPr lang="ko-KR" altLang="en-US"/>
              <a:t> 선택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Windows 2000 설치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1424" y="2267297"/>
            <a:ext cx="4057650" cy="360997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0016" y="2191097"/>
            <a:ext cx="4019550" cy="368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동일한 방법으로 설치</a:t>
            </a:r>
            <a:r>
              <a:rPr lang="en-US" altLang="ko-KR"/>
              <a:t>(201_XP(SP2).vmdk</a:t>
            </a:r>
            <a:r>
              <a:rPr lang="ko-KR" altLang="en-US"/>
              <a:t> 파일 선택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Windows </a:t>
            </a:r>
            <a:r>
              <a:rPr lang="en-US" altLang="ko-KR"/>
              <a:t>XP</a:t>
            </a:r>
            <a:r>
              <a:rPr lang="ko-KR" altLang="en-US"/>
              <a:t> 설치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9456" y="2382738"/>
            <a:ext cx="4000500" cy="363855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348880"/>
            <a:ext cx="4048125" cy="3638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설치 후 제어판 </a:t>
            </a:r>
            <a:r>
              <a:rPr lang="en-US" altLang="ko-KR"/>
              <a:t>-</a:t>
            </a:r>
            <a:r>
              <a:rPr lang="ko-KR" altLang="en-US"/>
              <a:t> 프로그램 추가 제거 접속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VMware tools</a:t>
            </a:r>
            <a:r>
              <a:rPr lang="ko-KR" altLang="en-US"/>
              <a:t> 삭제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Windows </a:t>
            </a:r>
            <a:r>
              <a:rPr lang="en-US" altLang="ko-KR"/>
              <a:t>XP</a:t>
            </a:r>
            <a:r>
              <a:rPr lang="ko-KR" altLang="en-US"/>
              <a:t> 설치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4423410" y="3107055"/>
            <a:ext cx="341185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네트워크 설정</a:t>
            </a:r>
            <a:endParaRPr lang="ko-KR" altLang="en-US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240</ep:Words>
  <ep:PresentationFormat>와이드스크린</ep:PresentationFormat>
  <ep:Paragraphs>64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실습 환경 구축 (3)</vt:lpstr>
      <vt:lpstr>목표 환경</vt:lpstr>
      <vt:lpstr>목차</vt:lpstr>
      <vt:lpstr>슬라이드 4</vt:lpstr>
      <vt:lpstr>Windows 2000 설치</vt:lpstr>
      <vt:lpstr>Windows 2000 설치</vt:lpstr>
      <vt:lpstr>Windows XP 설치</vt:lpstr>
      <vt:lpstr>Windows XP 설치</vt:lpstr>
      <vt:lpstr>슬라이드 9</vt:lpstr>
      <vt:lpstr>네트워크 설정</vt:lpstr>
      <vt:lpstr>Windows 2000</vt:lpstr>
      <vt:lpstr>Windows XP</vt:lpstr>
      <vt:lpstr>Windows XP</vt:lpstr>
      <vt:lpstr>과제 2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2021-09-15T01:01:58.065</dcterms:modified>
  <cp:revision>320</cp:revision>
  <dc:title>PowerPoint 프레젠테이션</dc:title>
  <cp:version/>
</cp:coreProperties>
</file>