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81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s.yoonkyo.info/network_programming/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1.jpe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23-1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네트워크 프로그래밍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01.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 웹 프로그래밍과 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HTML 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개요</a:t>
            </a:r>
            <a:b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</a:br>
            <a:endParaRPr lang="en-US" altLang="ko-KR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브라우저와 웹 서버 사이의 통신</a:t>
            </a:r>
            <a:r>
              <a:rPr lang="en-US" altLang="ko-KR"/>
              <a:t>, HTTP</a:t>
            </a:r>
            <a:endParaRPr lang="en-US" altLang="ko-KR"/>
          </a:p>
        </p:txBody>
      </p:sp>
      <p:grpSp>
        <p:nvGrpSpPr>
          <p:cNvPr id="5" name="그룹 2"/>
          <p:cNvGrpSpPr/>
          <p:nvPr/>
        </p:nvGrpSpPr>
        <p:grpSpPr>
          <a:xfrm rot="0">
            <a:off x="2070067" y="1577723"/>
            <a:ext cx="7813733" cy="3992496"/>
            <a:chOff x="724121" y="1829465"/>
            <a:chExt cx="7133377" cy="3565832"/>
          </a:xfrm>
        </p:grpSpPr>
        <p:pic>
          <p:nvPicPr>
            <p:cNvPr id="6" name="그림 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20016" y="3283147"/>
              <a:ext cx="1816494" cy="1735866"/>
            </a:xfrm>
            <a:prstGeom prst="rect">
              <a:avLst/>
            </a:prstGeom>
          </p:spPr>
        </p:pic>
        <p:sp>
          <p:nvSpPr>
            <p:cNvPr id="7" name="자유형 3090"/>
            <p:cNvSpPr/>
            <p:nvPr/>
          </p:nvSpPr>
          <p:spPr>
            <a:xfrm>
              <a:off x="5843029" y="1829465"/>
              <a:ext cx="2014470" cy="3455469"/>
            </a:xfrm>
            <a:custGeom>
              <a:avLst/>
              <a:gdLst>
                <a:gd name="connsiteX0" fmla="*/ 866274 w 2014470"/>
                <a:gd name="connsiteY0" fmla="*/ 28876 h 3455469"/>
                <a:gd name="connsiteX1" fmla="*/ 798897 w 2014470"/>
                <a:gd name="connsiteY1" fmla="*/ 38501 h 3455469"/>
                <a:gd name="connsiteX2" fmla="*/ 644893 w 2014470"/>
                <a:gd name="connsiteY2" fmla="*/ 77002 h 3455469"/>
                <a:gd name="connsiteX3" fmla="*/ 404262 w 2014470"/>
                <a:gd name="connsiteY3" fmla="*/ 86627 h 3455469"/>
                <a:gd name="connsiteX4" fmla="*/ 317634 w 2014470"/>
                <a:gd name="connsiteY4" fmla="*/ 125128 h 3455469"/>
                <a:gd name="connsiteX5" fmla="*/ 259883 w 2014470"/>
                <a:gd name="connsiteY5" fmla="*/ 154004 h 3455469"/>
                <a:gd name="connsiteX6" fmla="*/ 202131 w 2014470"/>
                <a:gd name="connsiteY6" fmla="*/ 211756 h 3455469"/>
                <a:gd name="connsiteX7" fmla="*/ 173255 w 2014470"/>
                <a:gd name="connsiteY7" fmla="*/ 240632 h 3455469"/>
                <a:gd name="connsiteX8" fmla="*/ 144379 w 2014470"/>
                <a:gd name="connsiteY8" fmla="*/ 259882 h 3455469"/>
                <a:gd name="connsiteX9" fmla="*/ 77003 w 2014470"/>
                <a:gd name="connsiteY9" fmla="*/ 346509 h 3455469"/>
                <a:gd name="connsiteX10" fmla="*/ 67377 w 2014470"/>
                <a:gd name="connsiteY10" fmla="*/ 375385 h 3455469"/>
                <a:gd name="connsiteX11" fmla="*/ 57752 w 2014470"/>
                <a:gd name="connsiteY11" fmla="*/ 433137 h 3455469"/>
                <a:gd name="connsiteX12" fmla="*/ 48127 w 2014470"/>
                <a:gd name="connsiteY12" fmla="*/ 481263 h 3455469"/>
                <a:gd name="connsiteX13" fmla="*/ 38502 w 2014470"/>
                <a:gd name="connsiteY13" fmla="*/ 798897 h 3455469"/>
                <a:gd name="connsiteX14" fmla="*/ 19251 w 2014470"/>
                <a:gd name="connsiteY14" fmla="*/ 1097280 h 3455469"/>
                <a:gd name="connsiteX15" fmla="*/ 9626 w 2014470"/>
                <a:gd name="connsiteY15" fmla="*/ 1232034 h 3455469"/>
                <a:gd name="connsiteX16" fmla="*/ 0 w 2014470"/>
                <a:gd name="connsiteY16" fmla="*/ 1328286 h 3455469"/>
                <a:gd name="connsiteX17" fmla="*/ 9626 w 2014470"/>
                <a:gd name="connsiteY17" fmla="*/ 2396690 h 3455469"/>
                <a:gd name="connsiteX18" fmla="*/ 19251 w 2014470"/>
                <a:gd name="connsiteY18" fmla="*/ 2589196 h 3455469"/>
                <a:gd name="connsiteX19" fmla="*/ 28876 w 2014470"/>
                <a:gd name="connsiteY19" fmla="*/ 2704699 h 3455469"/>
                <a:gd name="connsiteX20" fmla="*/ 48127 w 2014470"/>
                <a:gd name="connsiteY20" fmla="*/ 2762450 h 3455469"/>
                <a:gd name="connsiteX21" fmla="*/ 57752 w 2014470"/>
                <a:gd name="connsiteY21" fmla="*/ 2839453 h 3455469"/>
                <a:gd name="connsiteX22" fmla="*/ 77003 w 2014470"/>
                <a:gd name="connsiteY22" fmla="*/ 2897204 h 3455469"/>
                <a:gd name="connsiteX23" fmla="*/ 86628 w 2014470"/>
                <a:gd name="connsiteY23" fmla="*/ 2926080 h 3455469"/>
                <a:gd name="connsiteX24" fmla="*/ 96253 w 2014470"/>
                <a:gd name="connsiteY24" fmla="*/ 2964581 h 3455469"/>
                <a:gd name="connsiteX25" fmla="*/ 115504 w 2014470"/>
                <a:gd name="connsiteY25" fmla="*/ 3022333 h 3455469"/>
                <a:gd name="connsiteX26" fmla="*/ 125129 w 2014470"/>
                <a:gd name="connsiteY26" fmla="*/ 3051208 h 3455469"/>
                <a:gd name="connsiteX27" fmla="*/ 134754 w 2014470"/>
                <a:gd name="connsiteY27" fmla="*/ 3089709 h 3455469"/>
                <a:gd name="connsiteX28" fmla="*/ 211756 w 2014470"/>
                <a:gd name="connsiteY28" fmla="*/ 3176337 h 3455469"/>
                <a:gd name="connsiteX29" fmla="*/ 240632 w 2014470"/>
                <a:gd name="connsiteY29" fmla="*/ 3205213 h 3455469"/>
                <a:gd name="connsiteX30" fmla="*/ 269508 w 2014470"/>
                <a:gd name="connsiteY30" fmla="*/ 3243714 h 3455469"/>
                <a:gd name="connsiteX31" fmla="*/ 298384 w 2014470"/>
                <a:gd name="connsiteY31" fmla="*/ 3253339 h 3455469"/>
                <a:gd name="connsiteX32" fmla="*/ 385011 w 2014470"/>
                <a:gd name="connsiteY32" fmla="*/ 3320716 h 3455469"/>
                <a:gd name="connsiteX33" fmla="*/ 413887 w 2014470"/>
                <a:gd name="connsiteY33" fmla="*/ 3349592 h 3455469"/>
                <a:gd name="connsiteX34" fmla="*/ 452388 w 2014470"/>
                <a:gd name="connsiteY34" fmla="*/ 3359217 h 3455469"/>
                <a:gd name="connsiteX35" fmla="*/ 481264 w 2014470"/>
                <a:gd name="connsiteY35" fmla="*/ 3368842 h 3455469"/>
                <a:gd name="connsiteX36" fmla="*/ 519765 w 2014470"/>
                <a:gd name="connsiteY36" fmla="*/ 3378467 h 3455469"/>
                <a:gd name="connsiteX37" fmla="*/ 587142 w 2014470"/>
                <a:gd name="connsiteY37" fmla="*/ 3407343 h 3455469"/>
                <a:gd name="connsiteX38" fmla="*/ 635268 w 2014470"/>
                <a:gd name="connsiteY38" fmla="*/ 3416968 h 3455469"/>
                <a:gd name="connsiteX39" fmla="*/ 673769 w 2014470"/>
                <a:gd name="connsiteY39" fmla="*/ 3426594 h 3455469"/>
                <a:gd name="connsiteX40" fmla="*/ 885525 w 2014470"/>
                <a:gd name="connsiteY40" fmla="*/ 3445844 h 3455469"/>
                <a:gd name="connsiteX41" fmla="*/ 962527 w 2014470"/>
                <a:gd name="connsiteY41" fmla="*/ 3455469 h 3455469"/>
                <a:gd name="connsiteX42" fmla="*/ 1270535 w 2014470"/>
                <a:gd name="connsiteY42" fmla="*/ 3445844 h 3455469"/>
                <a:gd name="connsiteX43" fmla="*/ 1309036 w 2014470"/>
                <a:gd name="connsiteY43" fmla="*/ 3426594 h 3455469"/>
                <a:gd name="connsiteX44" fmla="*/ 1366788 w 2014470"/>
                <a:gd name="connsiteY44" fmla="*/ 3407343 h 3455469"/>
                <a:gd name="connsiteX45" fmla="*/ 1395664 w 2014470"/>
                <a:gd name="connsiteY45" fmla="*/ 3388093 h 3455469"/>
                <a:gd name="connsiteX46" fmla="*/ 1424539 w 2014470"/>
                <a:gd name="connsiteY46" fmla="*/ 3359217 h 3455469"/>
                <a:gd name="connsiteX47" fmla="*/ 1453415 w 2014470"/>
                <a:gd name="connsiteY47" fmla="*/ 3349592 h 3455469"/>
                <a:gd name="connsiteX48" fmla="*/ 1540043 w 2014470"/>
                <a:gd name="connsiteY48" fmla="*/ 3301465 h 3455469"/>
                <a:gd name="connsiteX49" fmla="*/ 1568918 w 2014470"/>
                <a:gd name="connsiteY49" fmla="*/ 3282215 h 3455469"/>
                <a:gd name="connsiteX50" fmla="*/ 1597794 w 2014470"/>
                <a:gd name="connsiteY50" fmla="*/ 3272589 h 3455469"/>
                <a:gd name="connsiteX51" fmla="*/ 1684422 w 2014470"/>
                <a:gd name="connsiteY51" fmla="*/ 3205213 h 3455469"/>
                <a:gd name="connsiteX52" fmla="*/ 1732548 w 2014470"/>
                <a:gd name="connsiteY52" fmla="*/ 3118585 h 3455469"/>
                <a:gd name="connsiteX53" fmla="*/ 1751798 w 2014470"/>
                <a:gd name="connsiteY53" fmla="*/ 3089709 h 3455469"/>
                <a:gd name="connsiteX54" fmla="*/ 1771049 w 2014470"/>
                <a:gd name="connsiteY54" fmla="*/ 3060834 h 3455469"/>
                <a:gd name="connsiteX55" fmla="*/ 1809550 w 2014470"/>
                <a:gd name="connsiteY55" fmla="*/ 2974206 h 3455469"/>
                <a:gd name="connsiteX56" fmla="*/ 1819175 w 2014470"/>
                <a:gd name="connsiteY56" fmla="*/ 2945330 h 3455469"/>
                <a:gd name="connsiteX57" fmla="*/ 1838426 w 2014470"/>
                <a:gd name="connsiteY57" fmla="*/ 2916455 h 3455469"/>
                <a:gd name="connsiteX58" fmla="*/ 1848051 w 2014470"/>
                <a:gd name="connsiteY58" fmla="*/ 2829827 h 3455469"/>
                <a:gd name="connsiteX59" fmla="*/ 1867302 w 2014470"/>
                <a:gd name="connsiteY59" fmla="*/ 2762450 h 3455469"/>
                <a:gd name="connsiteX60" fmla="*/ 1886552 w 2014470"/>
                <a:gd name="connsiteY60" fmla="*/ 2675823 h 3455469"/>
                <a:gd name="connsiteX61" fmla="*/ 1896177 w 2014470"/>
                <a:gd name="connsiteY61" fmla="*/ 2646947 h 3455469"/>
                <a:gd name="connsiteX62" fmla="*/ 1905803 w 2014470"/>
                <a:gd name="connsiteY62" fmla="*/ 2569945 h 3455469"/>
                <a:gd name="connsiteX63" fmla="*/ 1925053 w 2014470"/>
                <a:gd name="connsiteY63" fmla="*/ 2512194 h 3455469"/>
                <a:gd name="connsiteX64" fmla="*/ 1934678 w 2014470"/>
                <a:gd name="connsiteY64" fmla="*/ 2415941 h 3455469"/>
                <a:gd name="connsiteX65" fmla="*/ 1953929 w 2014470"/>
                <a:gd name="connsiteY65" fmla="*/ 2338939 h 3455469"/>
                <a:gd name="connsiteX66" fmla="*/ 1963554 w 2014470"/>
                <a:gd name="connsiteY66" fmla="*/ 2242686 h 3455469"/>
                <a:gd name="connsiteX67" fmla="*/ 1973179 w 2014470"/>
                <a:gd name="connsiteY67" fmla="*/ 2213810 h 3455469"/>
                <a:gd name="connsiteX68" fmla="*/ 1982805 w 2014470"/>
                <a:gd name="connsiteY68" fmla="*/ 2069432 h 3455469"/>
                <a:gd name="connsiteX69" fmla="*/ 1992430 w 2014470"/>
                <a:gd name="connsiteY69" fmla="*/ 2040556 h 3455469"/>
                <a:gd name="connsiteX70" fmla="*/ 2011680 w 2014470"/>
                <a:gd name="connsiteY70" fmla="*/ 1944303 h 3455469"/>
                <a:gd name="connsiteX71" fmla="*/ 1982805 w 2014470"/>
                <a:gd name="connsiteY71" fmla="*/ 1540042 h 3455469"/>
                <a:gd name="connsiteX72" fmla="*/ 1963554 w 2014470"/>
                <a:gd name="connsiteY72" fmla="*/ 1463040 h 3455469"/>
                <a:gd name="connsiteX73" fmla="*/ 1944304 w 2014470"/>
                <a:gd name="connsiteY73" fmla="*/ 1434164 h 3455469"/>
                <a:gd name="connsiteX74" fmla="*/ 1925053 w 2014470"/>
                <a:gd name="connsiteY74" fmla="*/ 1309036 h 3455469"/>
                <a:gd name="connsiteX75" fmla="*/ 1915428 w 2014470"/>
                <a:gd name="connsiteY75" fmla="*/ 1280160 h 3455469"/>
                <a:gd name="connsiteX76" fmla="*/ 1905803 w 2014470"/>
                <a:gd name="connsiteY76" fmla="*/ 1232034 h 3455469"/>
                <a:gd name="connsiteX77" fmla="*/ 1896177 w 2014470"/>
                <a:gd name="connsiteY77" fmla="*/ 1126156 h 3455469"/>
                <a:gd name="connsiteX78" fmla="*/ 1886552 w 2014470"/>
                <a:gd name="connsiteY78" fmla="*/ 1097280 h 3455469"/>
                <a:gd name="connsiteX79" fmla="*/ 1876927 w 2014470"/>
                <a:gd name="connsiteY79" fmla="*/ 1020278 h 3455469"/>
                <a:gd name="connsiteX80" fmla="*/ 1867302 w 2014470"/>
                <a:gd name="connsiteY80" fmla="*/ 952901 h 3455469"/>
                <a:gd name="connsiteX81" fmla="*/ 1848051 w 2014470"/>
                <a:gd name="connsiteY81" fmla="*/ 885524 h 3455469"/>
                <a:gd name="connsiteX82" fmla="*/ 1838426 w 2014470"/>
                <a:gd name="connsiteY82" fmla="*/ 827773 h 3455469"/>
                <a:gd name="connsiteX83" fmla="*/ 1819175 w 2014470"/>
                <a:gd name="connsiteY83" fmla="*/ 789272 h 3455469"/>
                <a:gd name="connsiteX84" fmla="*/ 1790299 w 2014470"/>
                <a:gd name="connsiteY84" fmla="*/ 731520 h 3455469"/>
                <a:gd name="connsiteX85" fmla="*/ 1771049 w 2014470"/>
                <a:gd name="connsiteY85" fmla="*/ 644893 h 3455469"/>
                <a:gd name="connsiteX86" fmla="*/ 1761424 w 2014470"/>
                <a:gd name="connsiteY86" fmla="*/ 616017 h 3455469"/>
                <a:gd name="connsiteX87" fmla="*/ 1742173 w 2014470"/>
                <a:gd name="connsiteY87" fmla="*/ 587141 h 3455469"/>
                <a:gd name="connsiteX88" fmla="*/ 1713297 w 2014470"/>
                <a:gd name="connsiteY88" fmla="*/ 529389 h 3455469"/>
                <a:gd name="connsiteX89" fmla="*/ 1684422 w 2014470"/>
                <a:gd name="connsiteY89" fmla="*/ 471638 h 3455469"/>
                <a:gd name="connsiteX90" fmla="*/ 1674796 w 2014470"/>
                <a:gd name="connsiteY90" fmla="*/ 423512 h 3455469"/>
                <a:gd name="connsiteX91" fmla="*/ 1645920 w 2014470"/>
                <a:gd name="connsiteY91" fmla="*/ 336884 h 3455469"/>
                <a:gd name="connsiteX92" fmla="*/ 1626670 w 2014470"/>
                <a:gd name="connsiteY92" fmla="*/ 308008 h 3455469"/>
                <a:gd name="connsiteX93" fmla="*/ 1607419 w 2014470"/>
                <a:gd name="connsiteY93" fmla="*/ 250257 h 3455469"/>
                <a:gd name="connsiteX94" fmla="*/ 1578544 w 2014470"/>
                <a:gd name="connsiteY94" fmla="*/ 221381 h 3455469"/>
                <a:gd name="connsiteX95" fmla="*/ 1491916 w 2014470"/>
                <a:gd name="connsiteY95" fmla="*/ 125128 h 3455469"/>
                <a:gd name="connsiteX96" fmla="*/ 1424539 w 2014470"/>
                <a:gd name="connsiteY96" fmla="*/ 86627 h 3455469"/>
                <a:gd name="connsiteX97" fmla="*/ 1386038 w 2014470"/>
                <a:gd name="connsiteY97" fmla="*/ 67377 h 3455469"/>
                <a:gd name="connsiteX98" fmla="*/ 1357163 w 2014470"/>
                <a:gd name="connsiteY98" fmla="*/ 48126 h 3455469"/>
                <a:gd name="connsiteX99" fmla="*/ 1241659 w 2014470"/>
                <a:gd name="connsiteY99" fmla="*/ 19250 h 3455469"/>
                <a:gd name="connsiteX100" fmla="*/ 1212784 w 2014470"/>
                <a:gd name="connsiteY100" fmla="*/ 9625 h 3455469"/>
                <a:gd name="connsiteX101" fmla="*/ 1087655 w 2014470"/>
                <a:gd name="connsiteY101" fmla="*/ 0 h 3455469"/>
                <a:gd name="connsiteX102" fmla="*/ 875899 w 2014470"/>
                <a:gd name="connsiteY102" fmla="*/ 9625 h 3455469"/>
                <a:gd name="connsiteX103" fmla="*/ 866274 w 2014470"/>
                <a:gd name="connsiteY103" fmla="*/ 28876 h 345546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14470" h="3455469">
                  <a:moveTo>
                    <a:pt x="866274" y="28876"/>
                  </a:moveTo>
                  <a:cubicBezTo>
                    <a:pt x="853440" y="33689"/>
                    <a:pt x="821003" y="33400"/>
                    <a:pt x="798897" y="38501"/>
                  </a:cubicBezTo>
                  <a:cubicBezTo>
                    <a:pt x="722776" y="56067"/>
                    <a:pt x="740612" y="73173"/>
                    <a:pt x="644893" y="77002"/>
                  </a:cubicBezTo>
                  <a:lnTo>
                    <a:pt x="404262" y="86627"/>
                  </a:lnTo>
                  <a:cubicBezTo>
                    <a:pt x="255274" y="136290"/>
                    <a:pt x="409150" y="79370"/>
                    <a:pt x="317634" y="125128"/>
                  </a:cubicBezTo>
                  <a:cubicBezTo>
                    <a:pt x="279411" y="144239"/>
                    <a:pt x="295345" y="122482"/>
                    <a:pt x="259883" y="154004"/>
                  </a:cubicBezTo>
                  <a:cubicBezTo>
                    <a:pt x="239535" y="172091"/>
                    <a:pt x="221382" y="192505"/>
                    <a:pt x="202131" y="211756"/>
                  </a:cubicBezTo>
                  <a:cubicBezTo>
                    <a:pt x="192506" y="221381"/>
                    <a:pt x="184581" y="233081"/>
                    <a:pt x="173255" y="240632"/>
                  </a:cubicBezTo>
                  <a:cubicBezTo>
                    <a:pt x="163630" y="247049"/>
                    <a:pt x="153266" y="252476"/>
                    <a:pt x="144379" y="259882"/>
                  </a:cubicBezTo>
                  <a:cubicBezTo>
                    <a:pt x="110456" y="288152"/>
                    <a:pt x="103830" y="306270"/>
                    <a:pt x="77003" y="346509"/>
                  </a:cubicBezTo>
                  <a:cubicBezTo>
                    <a:pt x="71375" y="354951"/>
                    <a:pt x="70586" y="365760"/>
                    <a:pt x="67377" y="375385"/>
                  </a:cubicBezTo>
                  <a:cubicBezTo>
                    <a:pt x="64169" y="394636"/>
                    <a:pt x="61243" y="413936"/>
                    <a:pt x="57752" y="433137"/>
                  </a:cubicBezTo>
                  <a:cubicBezTo>
                    <a:pt x="54826" y="449233"/>
                    <a:pt x="48987" y="464926"/>
                    <a:pt x="48127" y="481263"/>
                  </a:cubicBezTo>
                  <a:cubicBezTo>
                    <a:pt x="42560" y="587043"/>
                    <a:pt x="42031" y="693029"/>
                    <a:pt x="38502" y="798897"/>
                  </a:cubicBezTo>
                  <a:cubicBezTo>
                    <a:pt x="29554" y="1067327"/>
                    <a:pt x="49722" y="975393"/>
                    <a:pt x="19251" y="1097280"/>
                  </a:cubicBezTo>
                  <a:cubicBezTo>
                    <a:pt x="16043" y="1142198"/>
                    <a:pt x="13366" y="1187157"/>
                    <a:pt x="9626" y="1232034"/>
                  </a:cubicBezTo>
                  <a:cubicBezTo>
                    <a:pt x="6948" y="1264167"/>
                    <a:pt x="0" y="1296042"/>
                    <a:pt x="0" y="1328286"/>
                  </a:cubicBezTo>
                  <a:cubicBezTo>
                    <a:pt x="0" y="1684435"/>
                    <a:pt x="4189" y="2040582"/>
                    <a:pt x="9626" y="2396690"/>
                  </a:cubicBezTo>
                  <a:cubicBezTo>
                    <a:pt x="10607" y="2460931"/>
                    <a:pt x="15243" y="2525072"/>
                    <a:pt x="19251" y="2589196"/>
                  </a:cubicBezTo>
                  <a:cubicBezTo>
                    <a:pt x="21661" y="2627755"/>
                    <a:pt x="22524" y="2666590"/>
                    <a:pt x="28876" y="2704699"/>
                  </a:cubicBezTo>
                  <a:cubicBezTo>
                    <a:pt x="32212" y="2724715"/>
                    <a:pt x="48127" y="2762450"/>
                    <a:pt x="48127" y="2762450"/>
                  </a:cubicBezTo>
                  <a:cubicBezTo>
                    <a:pt x="51335" y="2788118"/>
                    <a:pt x="52332" y="2814160"/>
                    <a:pt x="57752" y="2839453"/>
                  </a:cubicBezTo>
                  <a:cubicBezTo>
                    <a:pt x="62004" y="2859294"/>
                    <a:pt x="70586" y="2877954"/>
                    <a:pt x="77003" y="2897204"/>
                  </a:cubicBezTo>
                  <a:lnTo>
                    <a:pt x="86628" y="2926080"/>
                  </a:lnTo>
                  <a:cubicBezTo>
                    <a:pt x="90811" y="2938630"/>
                    <a:pt x="92452" y="2951910"/>
                    <a:pt x="96253" y="2964581"/>
                  </a:cubicBezTo>
                  <a:cubicBezTo>
                    <a:pt x="102084" y="2984017"/>
                    <a:pt x="109087" y="3003082"/>
                    <a:pt x="115504" y="3022333"/>
                  </a:cubicBezTo>
                  <a:lnTo>
                    <a:pt x="125129" y="3051208"/>
                  </a:lnTo>
                  <a:cubicBezTo>
                    <a:pt x="129312" y="3063758"/>
                    <a:pt x="129543" y="3077550"/>
                    <a:pt x="134754" y="3089709"/>
                  </a:cubicBezTo>
                  <a:cubicBezTo>
                    <a:pt x="147635" y="3119765"/>
                    <a:pt x="196355" y="3160935"/>
                    <a:pt x="211756" y="3176337"/>
                  </a:cubicBezTo>
                  <a:lnTo>
                    <a:pt x="240632" y="3205213"/>
                  </a:lnTo>
                  <a:cubicBezTo>
                    <a:pt x="251976" y="3216557"/>
                    <a:pt x="257184" y="3233444"/>
                    <a:pt x="269508" y="3243714"/>
                  </a:cubicBezTo>
                  <a:cubicBezTo>
                    <a:pt x="277302" y="3250209"/>
                    <a:pt x="288759" y="3250131"/>
                    <a:pt x="298384" y="3253339"/>
                  </a:cubicBezTo>
                  <a:cubicBezTo>
                    <a:pt x="363309" y="3318264"/>
                    <a:pt x="330308" y="3302480"/>
                    <a:pt x="385011" y="3320716"/>
                  </a:cubicBezTo>
                  <a:cubicBezTo>
                    <a:pt x="394636" y="3330341"/>
                    <a:pt x="402068" y="3342838"/>
                    <a:pt x="413887" y="3349592"/>
                  </a:cubicBezTo>
                  <a:cubicBezTo>
                    <a:pt x="425373" y="3356155"/>
                    <a:pt x="439668" y="3355583"/>
                    <a:pt x="452388" y="3359217"/>
                  </a:cubicBezTo>
                  <a:cubicBezTo>
                    <a:pt x="462144" y="3362004"/>
                    <a:pt x="471508" y="3366055"/>
                    <a:pt x="481264" y="3368842"/>
                  </a:cubicBezTo>
                  <a:cubicBezTo>
                    <a:pt x="493984" y="3372476"/>
                    <a:pt x="507045" y="3374833"/>
                    <a:pt x="519765" y="3378467"/>
                  </a:cubicBezTo>
                  <a:cubicBezTo>
                    <a:pt x="637511" y="3412110"/>
                    <a:pt x="433130" y="3356007"/>
                    <a:pt x="587142" y="3407343"/>
                  </a:cubicBezTo>
                  <a:cubicBezTo>
                    <a:pt x="602662" y="3412516"/>
                    <a:pt x="619298" y="3413419"/>
                    <a:pt x="635268" y="3416968"/>
                  </a:cubicBezTo>
                  <a:cubicBezTo>
                    <a:pt x="648182" y="3419838"/>
                    <a:pt x="660673" y="3424723"/>
                    <a:pt x="673769" y="3426594"/>
                  </a:cubicBezTo>
                  <a:cubicBezTo>
                    <a:pt x="721677" y="3433438"/>
                    <a:pt x="841876" y="3441479"/>
                    <a:pt x="885525" y="3445844"/>
                  </a:cubicBezTo>
                  <a:cubicBezTo>
                    <a:pt x="911264" y="3448418"/>
                    <a:pt x="936860" y="3452261"/>
                    <a:pt x="962527" y="3455469"/>
                  </a:cubicBezTo>
                  <a:cubicBezTo>
                    <a:pt x="1065196" y="3452261"/>
                    <a:pt x="1168170" y="3454374"/>
                    <a:pt x="1270535" y="3445844"/>
                  </a:cubicBezTo>
                  <a:cubicBezTo>
                    <a:pt x="1284834" y="3444652"/>
                    <a:pt x="1295714" y="3431923"/>
                    <a:pt x="1309036" y="3426594"/>
                  </a:cubicBezTo>
                  <a:cubicBezTo>
                    <a:pt x="1327877" y="3419058"/>
                    <a:pt x="1366788" y="3407343"/>
                    <a:pt x="1366788" y="3407343"/>
                  </a:cubicBezTo>
                  <a:cubicBezTo>
                    <a:pt x="1376413" y="3400926"/>
                    <a:pt x="1386777" y="3395499"/>
                    <a:pt x="1395664" y="3388093"/>
                  </a:cubicBezTo>
                  <a:cubicBezTo>
                    <a:pt x="1406121" y="3379379"/>
                    <a:pt x="1413213" y="3366768"/>
                    <a:pt x="1424539" y="3359217"/>
                  </a:cubicBezTo>
                  <a:cubicBezTo>
                    <a:pt x="1432981" y="3353589"/>
                    <a:pt x="1443790" y="3352800"/>
                    <a:pt x="1453415" y="3349592"/>
                  </a:cubicBezTo>
                  <a:cubicBezTo>
                    <a:pt x="1519609" y="3305462"/>
                    <a:pt x="1489218" y="3318406"/>
                    <a:pt x="1540043" y="3301465"/>
                  </a:cubicBezTo>
                  <a:cubicBezTo>
                    <a:pt x="1549668" y="3295048"/>
                    <a:pt x="1558571" y="3287388"/>
                    <a:pt x="1568918" y="3282215"/>
                  </a:cubicBezTo>
                  <a:cubicBezTo>
                    <a:pt x="1577993" y="3277677"/>
                    <a:pt x="1589785" y="3278818"/>
                    <a:pt x="1597794" y="3272589"/>
                  </a:cubicBezTo>
                  <a:cubicBezTo>
                    <a:pt x="1695181" y="3196844"/>
                    <a:pt x="1617621" y="3227479"/>
                    <a:pt x="1684422" y="3205213"/>
                  </a:cubicBezTo>
                  <a:cubicBezTo>
                    <a:pt x="1701363" y="3154387"/>
                    <a:pt x="1688419" y="3184780"/>
                    <a:pt x="1732548" y="3118585"/>
                  </a:cubicBezTo>
                  <a:lnTo>
                    <a:pt x="1751798" y="3089709"/>
                  </a:lnTo>
                  <a:lnTo>
                    <a:pt x="1771049" y="3060834"/>
                  </a:lnTo>
                  <a:cubicBezTo>
                    <a:pt x="1793957" y="2992107"/>
                    <a:pt x="1779043" y="3019966"/>
                    <a:pt x="1809550" y="2974206"/>
                  </a:cubicBezTo>
                  <a:cubicBezTo>
                    <a:pt x="1812758" y="2964581"/>
                    <a:pt x="1814638" y="2954405"/>
                    <a:pt x="1819175" y="2945330"/>
                  </a:cubicBezTo>
                  <a:cubicBezTo>
                    <a:pt x="1824348" y="2934983"/>
                    <a:pt x="1835620" y="2927678"/>
                    <a:pt x="1838426" y="2916455"/>
                  </a:cubicBezTo>
                  <a:cubicBezTo>
                    <a:pt x="1845473" y="2888269"/>
                    <a:pt x="1843633" y="2858543"/>
                    <a:pt x="1848051" y="2829827"/>
                  </a:cubicBezTo>
                  <a:cubicBezTo>
                    <a:pt x="1853067" y="2797221"/>
                    <a:pt x="1858915" y="2791805"/>
                    <a:pt x="1867302" y="2762450"/>
                  </a:cubicBezTo>
                  <a:cubicBezTo>
                    <a:pt x="1887056" y="2693312"/>
                    <a:pt x="1866713" y="2755181"/>
                    <a:pt x="1886552" y="2675823"/>
                  </a:cubicBezTo>
                  <a:cubicBezTo>
                    <a:pt x="1889013" y="2665980"/>
                    <a:pt x="1892969" y="2656572"/>
                    <a:pt x="1896177" y="2646947"/>
                  </a:cubicBezTo>
                  <a:cubicBezTo>
                    <a:pt x="1899386" y="2621280"/>
                    <a:pt x="1900383" y="2595238"/>
                    <a:pt x="1905803" y="2569945"/>
                  </a:cubicBezTo>
                  <a:cubicBezTo>
                    <a:pt x="1910055" y="2550104"/>
                    <a:pt x="1925053" y="2512194"/>
                    <a:pt x="1925053" y="2512194"/>
                  </a:cubicBezTo>
                  <a:cubicBezTo>
                    <a:pt x="1928261" y="2480110"/>
                    <a:pt x="1929377" y="2447747"/>
                    <a:pt x="1934678" y="2415941"/>
                  </a:cubicBezTo>
                  <a:cubicBezTo>
                    <a:pt x="1939028" y="2389844"/>
                    <a:pt x="1953929" y="2338939"/>
                    <a:pt x="1953929" y="2338939"/>
                  </a:cubicBezTo>
                  <a:cubicBezTo>
                    <a:pt x="1957137" y="2306855"/>
                    <a:pt x="1958651" y="2274555"/>
                    <a:pt x="1963554" y="2242686"/>
                  </a:cubicBezTo>
                  <a:cubicBezTo>
                    <a:pt x="1965097" y="2232658"/>
                    <a:pt x="1972059" y="2223894"/>
                    <a:pt x="1973179" y="2213810"/>
                  </a:cubicBezTo>
                  <a:cubicBezTo>
                    <a:pt x="1978506" y="2165872"/>
                    <a:pt x="1977478" y="2117370"/>
                    <a:pt x="1982805" y="2069432"/>
                  </a:cubicBezTo>
                  <a:cubicBezTo>
                    <a:pt x="1983925" y="2059348"/>
                    <a:pt x="1990149" y="2050442"/>
                    <a:pt x="1992430" y="2040556"/>
                  </a:cubicBezTo>
                  <a:cubicBezTo>
                    <a:pt x="1999787" y="2008674"/>
                    <a:pt x="2011680" y="1944303"/>
                    <a:pt x="2011680" y="1944303"/>
                  </a:cubicBezTo>
                  <a:cubicBezTo>
                    <a:pt x="2001492" y="1577510"/>
                    <a:pt x="2038593" y="1707412"/>
                    <a:pt x="1982805" y="1540042"/>
                  </a:cubicBezTo>
                  <a:cubicBezTo>
                    <a:pt x="1971825" y="1507102"/>
                    <a:pt x="1977958" y="1491848"/>
                    <a:pt x="1963554" y="1463040"/>
                  </a:cubicBezTo>
                  <a:cubicBezTo>
                    <a:pt x="1958381" y="1452693"/>
                    <a:pt x="1950721" y="1443789"/>
                    <a:pt x="1944304" y="1434164"/>
                  </a:cubicBezTo>
                  <a:cubicBezTo>
                    <a:pt x="1920061" y="1337200"/>
                    <a:pt x="1952764" y="1475306"/>
                    <a:pt x="1925053" y="1309036"/>
                  </a:cubicBezTo>
                  <a:cubicBezTo>
                    <a:pt x="1923385" y="1299028"/>
                    <a:pt x="1917889" y="1290003"/>
                    <a:pt x="1915428" y="1280160"/>
                  </a:cubicBezTo>
                  <a:cubicBezTo>
                    <a:pt x="1911460" y="1264289"/>
                    <a:pt x="1909011" y="1248076"/>
                    <a:pt x="1905803" y="1232034"/>
                  </a:cubicBezTo>
                  <a:cubicBezTo>
                    <a:pt x="1902594" y="1196741"/>
                    <a:pt x="1901189" y="1161238"/>
                    <a:pt x="1896177" y="1126156"/>
                  </a:cubicBezTo>
                  <a:cubicBezTo>
                    <a:pt x="1894742" y="1116112"/>
                    <a:pt x="1888367" y="1107262"/>
                    <a:pt x="1886552" y="1097280"/>
                  </a:cubicBezTo>
                  <a:cubicBezTo>
                    <a:pt x="1881925" y="1071830"/>
                    <a:pt x="1880346" y="1045918"/>
                    <a:pt x="1876927" y="1020278"/>
                  </a:cubicBezTo>
                  <a:cubicBezTo>
                    <a:pt x="1873929" y="997790"/>
                    <a:pt x="1871360" y="975222"/>
                    <a:pt x="1867302" y="952901"/>
                  </a:cubicBezTo>
                  <a:cubicBezTo>
                    <a:pt x="1846340" y="837614"/>
                    <a:pt x="1868666" y="978293"/>
                    <a:pt x="1848051" y="885524"/>
                  </a:cubicBezTo>
                  <a:cubicBezTo>
                    <a:pt x="1843818" y="866473"/>
                    <a:pt x="1844034" y="846466"/>
                    <a:pt x="1838426" y="827773"/>
                  </a:cubicBezTo>
                  <a:cubicBezTo>
                    <a:pt x="1834303" y="814030"/>
                    <a:pt x="1824827" y="802460"/>
                    <a:pt x="1819175" y="789272"/>
                  </a:cubicBezTo>
                  <a:cubicBezTo>
                    <a:pt x="1795264" y="733479"/>
                    <a:pt x="1827296" y="787015"/>
                    <a:pt x="1790299" y="731520"/>
                  </a:cubicBezTo>
                  <a:cubicBezTo>
                    <a:pt x="1783683" y="698439"/>
                    <a:pt x="1780111" y="676610"/>
                    <a:pt x="1771049" y="644893"/>
                  </a:cubicBezTo>
                  <a:cubicBezTo>
                    <a:pt x="1768262" y="635137"/>
                    <a:pt x="1765961" y="625092"/>
                    <a:pt x="1761424" y="616017"/>
                  </a:cubicBezTo>
                  <a:cubicBezTo>
                    <a:pt x="1756251" y="605670"/>
                    <a:pt x="1748590" y="596766"/>
                    <a:pt x="1742173" y="587141"/>
                  </a:cubicBezTo>
                  <a:cubicBezTo>
                    <a:pt x="1717982" y="514564"/>
                    <a:pt x="1750614" y="604021"/>
                    <a:pt x="1713297" y="529389"/>
                  </a:cubicBezTo>
                  <a:cubicBezTo>
                    <a:pt x="1673442" y="449680"/>
                    <a:pt x="1739597" y="554403"/>
                    <a:pt x="1684422" y="471638"/>
                  </a:cubicBezTo>
                  <a:cubicBezTo>
                    <a:pt x="1681213" y="455596"/>
                    <a:pt x="1679101" y="439295"/>
                    <a:pt x="1674796" y="423512"/>
                  </a:cubicBezTo>
                  <a:cubicBezTo>
                    <a:pt x="1674786" y="423474"/>
                    <a:pt x="1650739" y="351341"/>
                    <a:pt x="1645920" y="336884"/>
                  </a:cubicBezTo>
                  <a:cubicBezTo>
                    <a:pt x="1642262" y="325910"/>
                    <a:pt x="1631368" y="318579"/>
                    <a:pt x="1626670" y="308008"/>
                  </a:cubicBezTo>
                  <a:cubicBezTo>
                    <a:pt x="1618429" y="289465"/>
                    <a:pt x="1621767" y="264606"/>
                    <a:pt x="1607419" y="250257"/>
                  </a:cubicBezTo>
                  <a:cubicBezTo>
                    <a:pt x="1597794" y="240632"/>
                    <a:pt x="1587258" y="231838"/>
                    <a:pt x="1578544" y="221381"/>
                  </a:cubicBezTo>
                  <a:cubicBezTo>
                    <a:pt x="1545533" y="181767"/>
                    <a:pt x="1556880" y="157609"/>
                    <a:pt x="1491916" y="125128"/>
                  </a:cubicBezTo>
                  <a:cubicBezTo>
                    <a:pt x="1375571" y="66957"/>
                    <a:pt x="1519772" y="141046"/>
                    <a:pt x="1424539" y="86627"/>
                  </a:cubicBezTo>
                  <a:cubicBezTo>
                    <a:pt x="1412081" y="79508"/>
                    <a:pt x="1398496" y="74496"/>
                    <a:pt x="1386038" y="67377"/>
                  </a:cubicBezTo>
                  <a:cubicBezTo>
                    <a:pt x="1375994" y="61638"/>
                    <a:pt x="1367734" y="52824"/>
                    <a:pt x="1357163" y="48126"/>
                  </a:cubicBezTo>
                  <a:cubicBezTo>
                    <a:pt x="1298822" y="22196"/>
                    <a:pt x="1302187" y="32701"/>
                    <a:pt x="1241659" y="19250"/>
                  </a:cubicBezTo>
                  <a:cubicBezTo>
                    <a:pt x="1231755" y="17049"/>
                    <a:pt x="1222851" y="10883"/>
                    <a:pt x="1212784" y="9625"/>
                  </a:cubicBezTo>
                  <a:cubicBezTo>
                    <a:pt x="1171274" y="4436"/>
                    <a:pt x="1129365" y="3208"/>
                    <a:pt x="1087655" y="0"/>
                  </a:cubicBezTo>
                  <a:cubicBezTo>
                    <a:pt x="1017070" y="3208"/>
                    <a:pt x="946332" y="3990"/>
                    <a:pt x="875899" y="9625"/>
                  </a:cubicBezTo>
                  <a:cubicBezTo>
                    <a:pt x="843980" y="12178"/>
                    <a:pt x="879108" y="24063"/>
                    <a:pt x="866274" y="2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8" name="Picture 2" descr="C:\Users\com\AppData\Local\Microsoft\Windows\Temporary Internet Files\Content.IE5\U5C8W4ON\Adium[1]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199281" y="2001418"/>
              <a:ext cx="1204869" cy="1204869"/>
            </a:xfrm>
            <a:prstGeom prst="rect">
              <a:avLst/>
            </a:prstGeom>
            <a:noFill/>
          </p:spPr>
        </p:pic>
        <p:sp>
          <p:nvSpPr>
            <p:cNvPr id="9" name="모서리가 둥근 사각형 설명선 8"/>
            <p:cNvSpPr/>
            <p:nvPr/>
          </p:nvSpPr>
          <p:spPr>
            <a:xfrm>
              <a:off x="724121" y="2966171"/>
              <a:ext cx="2353083" cy="261012"/>
            </a:xfrm>
            <a:prstGeom prst="wedgeRoundRectCallout">
              <a:avLst>
                <a:gd name="adj1" fmla="val -17579"/>
                <a:gd name="adj2" fmla="val 525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/>
                <a:t>http://www.oracle.com/index.html</a:t>
              </a:r>
              <a:endParaRPr lang="ko-KR" altLang="en-US" sz="11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1767684" y="3250690"/>
              <a:ext cx="73860" cy="259943"/>
            </a:xfrm>
            <a:custGeom>
              <a:avLst/>
              <a:gdLst>
                <a:gd name="connsiteX0" fmla="*/ 6483 w 73860"/>
                <a:gd name="connsiteY0" fmla="*/ 0 h 259943"/>
                <a:gd name="connsiteX1" fmla="*/ 6483 w 73860"/>
                <a:gd name="connsiteY1" fmla="*/ 259882 h 259943"/>
                <a:gd name="connsiteX2" fmla="*/ 73860 w 73860"/>
                <a:gd name="connsiteY2" fmla="*/ 19250 h 2599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60" h="259943">
                  <a:moveTo>
                    <a:pt x="6483" y="0"/>
                  </a:moveTo>
                  <a:cubicBezTo>
                    <a:pt x="868" y="128337"/>
                    <a:pt x="-4747" y="256674"/>
                    <a:pt x="6483" y="259882"/>
                  </a:cubicBezTo>
                  <a:cubicBezTo>
                    <a:pt x="17713" y="263090"/>
                    <a:pt x="45786" y="141170"/>
                    <a:pt x="73860" y="1925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순서도: 자기 디스크 11"/>
            <p:cNvSpPr/>
            <p:nvPr/>
          </p:nvSpPr>
          <p:spPr>
            <a:xfrm>
              <a:off x="6034208" y="2001418"/>
              <a:ext cx="1377164" cy="876445"/>
            </a:xfrm>
            <a:prstGeom prst="flowChartMagneticDisk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AutoShape 52"/>
            <p:cNvSpPr>
              <a:spLocks noChangeArrowheads="1"/>
            </p:cNvSpPr>
            <p:nvPr/>
          </p:nvSpPr>
          <p:spPr>
            <a:xfrm>
              <a:off x="6109553" y="2191212"/>
              <a:ext cx="1218177" cy="628525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>
                  <a:latin typeface="+mj-lt"/>
                </a:rPr>
                <a:t>HTML </a:t>
              </a:r>
              <a:r>
                <a:rPr lang="ko-KR" altLang="en-US" sz="1200">
                  <a:latin typeface="+mj-lt"/>
                </a:rPr>
                <a:t> 페이지</a:t>
              </a:r>
              <a:r>
                <a:rPr lang="en-US" altLang="ko-KR" sz="1200">
                  <a:latin typeface="+mj-lt"/>
                </a:rPr>
                <a:t>, </a:t>
              </a:r>
              <a:endParaRPr lang="en-US" altLang="ko-KR" sz="1200">
                <a:latin typeface="+mj-lt"/>
              </a:endParaRPr>
            </a:p>
            <a:p>
              <a:pPr algn="ctr">
                <a:defRPr/>
              </a:pPr>
              <a:r>
                <a:rPr lang="ko-KR" altLang="en-US" sz="1200">
                  <a:latin typeface="+mj-lt"/>
                </a:rPr>
                <a:t>이미지</a:t>
              </a:r>
              <a:r>
                <a:rPr lang="en-US" altLang="ko-KR" sz="1200">
                  <a:latin typeface="+mj-lt"/>
                </a:rPr>
                <a:t>, </a:t>
              </a:r>
              <a:r>
                <a:rPr lang="ko-KR" altLang="en-US" sz="1200">
                  <a:latin typeface="+mj-lt"/>
                </a:rPr>
                <a:t>동영상</a:t>
              </a:r>
              <a:endParaRPr lang="en-US" altLang="ko-KR" sz="1200">
                <a:latin typeface="+mj-lt"/>
              </a:endParaRPr>
            </a:p>
          </p:txBody>
        </p:sp>
        <p:sp>
          <p:nvSpPr>
            <p:cNvPr id="13" name="Rectangle 54"/>
            <p:cNvSpPr>
              <a:spLocks noChangeArrowheads="1"/>
            </p:cNvSpPr>
            <p:nvPr/>
          </p:nvSpPr>
          <p:spPr>
            <a:xfrm>
              <a:off x="6108814" y="3371081"/>
              <a:ext cx="1339850" cy="157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>
                  <a:latin typeface="+mj-lt"/>
                </a:rPr>
                <a:t>웹 서버</a:t>
              </a:r>
              <a:endParaRPr lang="ko-KR" altLang="en-US" sz="1400">
                <a:latin typeface="+mj-lt"/>
              </a:endParaRPr>
            </a:p>
          </p:txBody>
        </p:sp>
        <p:sp>
          <p:nvSpPr>
            <p:cNvPr id="14" name="Text Box 57"/>
            <p:cNvSpPr txBox="1">
              <a:spLocks noChangeArrowheads="1"/>
            </p:cNvSpPr>
            <p:nvPr/>
          </p:nvSpPr>
          <p:spPr>
            <a:xfrm>
              <a:off x="3177402" y="4089741"/>
              <a:ext cx="2374172" cy="2421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3. HTML </a:t>
              </a:r>
              <a:r>
                <a:rPr lang="ko-KR" altLang="en-US" sz="1200">
                  <a:latin typeface="+mj-lt"/>
                  <a:ea typeface="돋움체"/>
                </a:rPr>
                <a:t>페이지</a:t>
              </a:r>
              <a:r>
                <a:rPr lang="en-US" altLang="ko-KR" sz="1200">
                  <a:latin typeface="+mj-lt"/>
                  <a:ea typeface="돋움체"/>
                </a:rPr>
                <a:t>(index.html)</a:t>
              </a:r>
              <a:r>
                <a:rPr lang="ko-KR" altLang="en-US" sz="1200">
                  <a:latin typeface="+mj-lt"/>
                  <a:ea typeface="돋움체"/>
                </a:rPr>
                <a:t> 요청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5" name="Text Box 58"/>
            <p:cNvSpPr txBox="1">
              <a:spLocks noChangeArrowheads="1"/>
            </p:cNvSpPr>
            <p:nvPr/>
          </p:nvSpPr>
          <p:spPr>
            <a:xfrm>
              <a:off x="6259743" y="2874125"/>
              <a:ext cx="1529591" cy="4092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4. HTML </a:t>
              </a:r>
              <a:r>
                <a:rPr lang="ko-KR" altLang="en-US" sz="1200">
                  <a:latin typeface="+mj-lt"/>
                  <a:ea typeface="돋움체"/>
                </a:rPr>
                <a:t>페이지</a:t>
              </a:r>
              <a:endParaRPr lang="ko-KR" altLang="en-US" sz="1200">
                <a:latin typeface="+mj-lt"/>
                <a:ea typeface="돋움체"/>
              </a:endParaRPr>
            </a:p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   (index.html)</a:t>
              </a:r>
              <a:r>
                <a:rPr lang="ko-KR" altLang="en-US" sz="1200">
                  <a:latin typeface="+mj-lt"/>
                  <a:ea typeface="돋움체"/>
                </a:rPr>
                <a:t> 읽기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6" name="Text Box 59"/>
            <p:cNvSpPr txBox="1">
              <a:spLocks noChangeArrowheads="1"/>
            </p:cNvSpPr>
            <p:nvPr/>
          </p:nvSpPr>
          <p:spPr>
            <a:xfrm>
              <a:off x="3177402" y="4393124"/>
              <a:ext cx="2374172" cy="2436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5. HTML </a:t>
              </a:r>
              <a:r>
                <a:rPr lang="ko-KR" altLang="en-US" sz="1200">
                  <a:latin typeface="+mj-lt"/>
                  <a:ea typeface="돋움체"/>
                </a:rPr>
                <a:t>페이지</a:t>
              </a:r>
              <a:r>
                <a:rPr lang="en-US" altLang="ko-KR" sz="1200">
                  <a:latin typeface="+mj-lt"/>
                  <a:ea typeface="돋움체"/>
                </a:rPr>
                <a:t>(index.html)</a:t>
              </a:r>
              <a:r>
                <a:rPr lang="ko-KR" altLang="en-US" sz="1200">
                  <a:latin typeface="+mj-lt"/>
                  <a:ea typeface="돋움체"/>
                </a:rPr>
                <a:t> 전송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7" name="Text Box 60"/>
            <p:cNvSpPr txBox="1">
              <a:spLocks noChangeArrowheads="1"/>
            </p:cNvSpPr>
            <p:nvPr/>
          </p:nvSpPr>
          <p:spPr>
            <a:xfrm>
              <a:off x="2871812" y="4863739"/>
              <a:ext cx="1650999" cy="4039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6. HTML </a:t>
              </a:r>
              <a:r>
                <a:rPr lang="ko-KR" altLang="en-US" sz="1200">
                  <a:latin typeface="+mj-lt"/>
                  <a:ea typeface="돋움체"/>
                </a:rPr>
                <a:t>페이지</a:t>
              </a:r>
              <a:endParaRPr lang="ko-KR" altLang="en-US" sz="1200">
                <a:latin typeface="+mj-lt"/>
                <a:ea typeface="돋움체"/>
              </a:endParaRPr>
            </a:p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  </a:t>
              </a:r>
              <a:r>
                <a:rPr lang="ko-KR" altLang="en-US" sz="1200">
                  <a:latin typeface="+mj-lt"/>
                  <a:ea typeface="돋움체"/>
                </a:rPr>
                <a:t> 해독 및 출력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8" name="Text Box 57"/>
            <p:cNvSpPr txBox="1">
              <a:spLocks noChangeArrowheads="1"/>
            </p:cNvSpPr>
            <p:nvPr/>
          </p:nvSpPr>
          <p:spPr>
            <a:xfrm>
              <a:off x="3177401" y="3255613"/>
              <a:ext cx="2707546" cy="24326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1. </a:t>
              </a:r>
              <a:r>
                <a:rPr lang="ko-KR" altLang="en-US" sz="1200">
                  <a:latin typeface="+mj-lt"/>
                  <a:ea typeface="돋움체"/>
                </a:rPr>
                <a:t>웹 서버</a:t>
              </a:r>
              <a:r>
                <a:rPr lang="en-US" altLang="ko-KR" sz="1200">
                  <a:latin typeface="+mj-lt"/>
                  <a:ea typeface="돋움체"/>
                </a:rPr>
                <a:t>(www.oracle.com)</a:t>
              </a:r>
              <a:r>
                <a:rPr lang="ko-KR" altLang="en-US" sz="1200">
                  <a:latin typeface="+mj-lt"/>
                  <a:ea typeface="돋움체"/>
                </a:rPr>
                <a:t> 연결 요청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sp>
          <p:nvSpPr>
            <p:cNvPr id="19" name="Text Box 57"/>
            <p:cNvSpPr txBox="1">
              <a:spLocks noChangeArrowheads="1"/>
            </p:cNvSpPr>
            <p:nvPr/>
          </p:nvSpPr>
          <p:spPr>
            <a:xfrm>
              <a:off x="3177402" y="3510632"/>
              <a:ext cx="1688373" cy="242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lt"/>
                  <a:ea typeface="돋움체"/>
                </a:rPr>
                <a:t>2. </a:t>
              </a:r>
              <a:r>
                <a:rPr lang="ko-KR" altLang="en-US" sz="1200">
                  <a:latin typeface="+mj-lt"/>
                  <a:ea typeface="돋움체"/>
                </a:rPr>
                <a:t>웹 서버에 연결 수락</a:t>
              </a:r>
              <a:endParaRPr lang="ko-KR" altLang="en-US" sz="1200">
                <a:latin typeface="+mj-lt"/>
                <a:ea typeface="돋움체"/>
              </a:endParaRPr>
            </a:p>
          </p:txBody>
        </p:sp>
        <p:cxnSp>
          <p:nvCxnSpPr>
            <p:cNvPr id="20" name="직선 화살표 연결선 3074"/>
            <p:cNvCxnSpPr/>
            <p:nvPr/>
          </p:nvCxnSpPr>
          <p:spPr>
            <a:xfrm>
              <a:off x="2771800" y="3501008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35"/>
            <p:cNvCxnSpPr/>
            <p:nvPr/>
          </p:nvCxnSpPr>
          <p:spPr>
            <a:xfrm>
              <a:off x="2775161" y="3767032"/>
              <a:ext cx="333439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36"/>
            <p:cNvCxnSpPr/>
            <p:nvPr/>
          </p:nvCxnSpPr>
          <p:spPr>
            <a:xfrm>
              <a:off x="2771800" y="436510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37"/>
            <p:cNvCxnSpPr/>
            <p:nvPr/>
          </p:nvCxnSpPr>
          <p:spPr>
            <a:xfrm>
              <a:off x="2771800" y="464814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3077"/>
            <p:cNvCxnSpPr/>
            <p:nvPr/>
          </p:nvCxnSpPr>
          <p:spPr>
            <a:xfrm flipV="1">
              <a:off x="6278996" y="2861610"/>
              <a:ext cx="0" cy="509472"/>
            </a:xfrm>
            <a:prstGeom prst="straightConnector1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자유형 3080"/>
            <p:cNvSpPr/>
            <p:nvPr/>
          </p:nvSpPr>
          <p:spPr>
            <a:xfrm>
              <a:off x="2231829" y="4755968"/>
              <a:ext cx="695992" cy="473231"/>
            </a:xfrm>
            <a:custGeom>
              <a:avLst/>
              <a:gdLst>
                <a:gd name="connsiteX0" fmla="*/ 529390 w 695992"/>
                <a:gd name="connsiteY0" fmla="*/ 125128 h 358412"/>
                <a:gd name="connsiteX1" fmla="*/ 664143 w 695992"/>
                <a:gd name="connsiteY1" fmla="*/ 356135 h 358412"/>
                <a:gd name="connsiteX2" fmla="*/ 0 w 695992"/>
                <a:gd name="connsiteY2" fmla="*/ 0 h 3584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92" h="358412">
                  <a:moveTo>
                    <a:pt x="529390" y="125128"/>
                  </a:moveTo>
                  <a:cubicBezTo>
                    <a:pt x="640882" y="251059"/>
                    <a:pt x="752375" y="376990"/>
                    <a:pt x="664143" y="356135"/>
                  </a:cubicBezTo>
                  <a:cubicBezTo>
                    <a:pt x="575911" y="335280"/>
                    <a:pt x="287955" y="167640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3084"/>
            <p:cNvSpPr txBox="1"/>
            <p:nvPr/>
          </p:nvSpPr>
          <p:spPr>
            <a:xfrm>
              <a:off x="6180850" y="5131045"/>
              <a:ext cx="1275726" cy="264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oracle </a:t>
              </a:r>
              <a:r>
                <a:rPr lang="ko-KR" altLang="en-US" sz="1400"/>
                <a:t>웹 서버</a:t>
              </a:r>
              <a:endParaRPr lang="ko-KR" altLang="en-US" sz="1400"/>
            </a:p>
          </p:txBody>
        </p:sp>
      </p:grpSp>
      <p:sp>
        <p:nvSpPr>
          <p:cNvPr id="27" name="직사각형 4"/>
          <p:cNvSpPr/>
          <p:nvPr/>
        </p:nvSpPr>
        <p:spPr>
          <a:xfrm>
            <a:off x="4824658" y="5725678"/>
            <a:ext cx="2524832" cy="425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1~5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사이의 과정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: HTTP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세션</a:t>
            </a:r>
            <a:endParaRPr lang="ko-KR" altLang="en-US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 페이지 구성 </a:t>
            </a:r>
            <a:r>
              <a:rPr lang="en-US" altLang="ko-KR"/>
              <a:t>3 </a:t>
            </a:r>
            <a:r>
              <a:rPr lang="ko-KR" altLang="en-US"/>
              <a:t>요소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페이지의 구조와 내용 </a:t>
            </a:r>
            <a:r>
              <a:rPr lang="en-US" altLang="ko-KR"/>
              <a:t>- HTML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웹 페이지의 모양 </a:t>
            </a:r>
            <a:r>
              <a:rPr lang="en-US" altLang="ko-KR"/>
              <a:t>- CSS(Cascading Style Sheet)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웹 페이지의 행동 및 응용 프로그램 </a:t>
            </a:r>
            <a:r>
              <a:rPr lang="en-US" altLang="ko-KR"/>
              <a:t>– Javascript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웹 페이지는 </a:t>
            </a:r>
            <a:r>
              <a:rPr lang="en-US" altLang="ko-KR"/>
              <a:t>3 </a:t>
            </a:r>
            <a:r>
              <a:rPr lang="ko-KR" altLang="en-US"/>
              <a:t>요소를 분리하여 개발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페이지 구성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4055" y="2619044"/>
            <a:ext cx="3722126" cy="16199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1. HTML 태그로 문서의 구조와 내용 만들기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HTML, CSS, Javascript</a:t>
            </a:r>
            <a:r>
              <a:rPr lang="ko-KR" altLang="en-US"/>
              <a:t>로 분리된 웹 페이지 만들기</a:t>
            </a:r>
            <a:endParaRPr lang="ko-KR" altLang="en-US"/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4855" y="2678780"/>
            <a:ext cx="3408842" cy="2441467"/>
          </a:xfrm>
          <a:prstGeom prst="rect">
            <a:avLst/>
          </a:prstGeom>
          <a:ln>
            <a:solidFill>
              <a:srgbClr val="98c8ed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847528" y="2678780"/>
            <a:ext cx="4248472" cy="3081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300"/>
              <a:t>&lt;!DOCTYPE html&gt;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&lt;html&gt;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&lt;head&gt;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&lt;meta charset=</a:t>
            </a:r>
            <a:r>
              <a:rPr lang="en-US" altLang="ko-KR" sz="1400"/>
              <a:t>"</a:t>
            </a:r>
            <a:r>
              <a:rPr lang="en-US" altLang="ko-KR" sz="1300"/>
              <a:t>utf-8</a:t>
            </a:r>
            <a:r>
              <a:rPr lang="en-US" altLang="ko-KR" sz="1200"/>
              <a:t>"</a:t>
            </a:r>
            <a:r>
              <a:rPr lang="en-US" altLang="ko-KR" sz="1300"/>
              <a:t>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&lt;title&gt;</a:t>
            </a:r>
            <a:r>
              <a:rPr lang="ko-KR" altLang="en-US" sz="1300"/>
              <a:t>웹 페이지의 구성 요소</a:t>
            </a:r>
            <a:r>
              <a:rPr lang="en-US" altLang="ko-KR" sz="1300"/>
              <a:t>&lt;/title&gt;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&lt;/head&gt;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&lt;body&gt;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&lt;h3&gt;Elvis Presley&lt;/h3&gt;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&lt;hr&gt;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He was an American singer and actor. In November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1956, he made his film debut in &lt;span&gt;Love Me 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Tender&lt;/span&gt;. He is often referred to as 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"&lt;span&gt;the King of Rock and Roll&lt;/span&gt;".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&lt;/body&gt;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&lt;/html&gt;</a:t>
            </a:r>
            <a:endParaRPr lang="ko-KR" altLang="en-US" sz="1300"/>
          </a:p>
        </p:txBody>
      </p:sp>
      <p:sp>
        <p:nvSpPr>
          <p:cNvPr id="7" name="TextBox 5"/>
          <p:cNvSpPr txBox="1"/>
          <p:nvPr/>
        </p:nvSpPr>
        <p:spPr>
          <a:xfrm>
            <a:off x="6284855" y="5402008"/>
            <a:ext cx="2850460" cy="280927"/>
          </a:xfrm>
          <a:prstGeom prst="wedgeRoundRectCallout">
            <a:avLst>
              <a:gd name="adj1" fmla="val -62857"/>
              <a:gd name="adj2" fmla="val 59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HTML </a:t>
            </a:r>
            <a:r>
              <a:rPr lang="ko-KR" altLang="en-US" sz="1050"/>
              <a:t>태그로 구조와 내용만 있는 웹 페이지</a:t>
            </a:r>
            <a:endParaRPr lang="ko-KR" altLang="en-US"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2. CSS 코드로 문서 모양 만들기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HTML,CSS,Javascript</a:t>
            </a:r>
            <a:r>
              <a:rPr lang="ko-KR" altLang="en-US"/>
              <a:t>로 분리된 웹 페이지 만들기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58725" y="1934538"/>
            <a:ext cx="3137458" cy="2596882"/>
          </a:xfrm>
          <a:prstGeom prst="rect">
            <a:avLst/>
          </a:prstGeom>
          <a:ln w="6350">
            <a:solidFill>
              <a:srgbClr val="1d7ac1"/>
            </a:solidFill>
          </a:ln>
        </p:spPr>
      </p:pic>
      <p:sp>
        <p:nvSpPr>
          <p:cNvPr id="6" name="직사각형 6"/>
          <p:cNvSpPr/>
          <p:nvPr/>
        </p:nvSpPr>
        <p:spPr>
          <a:xfrm>
            <a:off x="2148253" y="1918716"/>
            <a:ext cx="4248472" cy="466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300"/>
              <a:t>&lt;!DOCTYPE html&gt;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&lt;html&gt;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&lt;head&gt;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&lt;meta charset=</a:t>
            </a:r>
            <a:r>
              <a:rPr lang="en-US" altLang="ko-KR" sz="1400"/>
              <a:t>"</a:t>
            </a:r>
            <a:r>
              <a:rPr lang="en-US" altLang="ko-KR" sz="1300"/>
              <a:t>utf-8</a:t>
            </a:r>
            <a:r>
              <a:rPr lang="en-US" altLang="ko-KR" sz="1200"/>
              <a:t>"</a:t>
            </a:r>
            <a:r>
              <a:rPr lang="en-US" altLang="ko-KR" sz="1300"/>
              <a:t>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&lt;title&gt;</a:t>
            </a:r>
            <a:r>
              <a:rPr lang="ko-KR" altLang="en-US" sz="1300"/>
              <a:t>웹 페이지의 구성 요소</a:t>
            </a:r>
            <a:r>
              <a:rPr lang="en-US" altLang="ko-KR" sz="1300"/>
              <a:t>&lt;/title&gt;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 b="1">
                <a:solidFill>
                  <a:srgbClr val="c00000"/>
                </a:solidFill>
              </a:rPr>
              <a:t>&lt;style&gt;</a:t>
            </a:r>
            <a:endParaRPr lang="en-US" altLang="ko-KR" sz="1300" b="1">
              <a:solidFill>
                <a:srgbClr val="c00000"/>
              </a:solidFill>
            </a:endParaRPr>
          </a:p>
          <a:p>
            <a:pPr defTabSz="179999">
              <a:defRPr/>
            </a:pPr>
            <a:r>
              <a:rPr lang="en-US" altLang="ko-KR" sz="1300">
                <a:solidFill>
                  <a:srgbClr val="c00000"/>
                </a:solidFill>
              </a:rPr>
              <a:t>	body { background-color : linen; color : green;</a:t>
            </a:r>
            <a:endParaRPr lang="en-US" altLang="ko-KR" sz="1300">
              <a:solidFill>
                <a:srgbClr val="c00000"/>
              </a:solidFill>
            </a:endParaRPr>
          </a:p>
          <a:p>
            <a:pPr defTabSz="179999">
              <a:defRPr/>
            </a:pPr>
            <a:r>
              <a:rPr lang="en-US" altLang="ko-KR" sz="1300">
                <a:solidFill>
                  <a:srgbClr val="c00000"/>
                </a:solidFill>
              </a:rPr>
              <a:t>				margin-left : 40px; margin-right : 40px;}</a:t>
            </a:r>
            <a:endParaRPr lang="en-US" altLang="ko-KR" sz="1300">
              <a:solidFill>
                <a:srgbClr val="c00000"/>
              </a:solidFill>
            </a:endParaRPr>
          </a:p>
          <a:p>
            <a:pPr defTabSz="179999">
              <a:defRPr/>
            </a:pPr>
            <a:r>
              <a:rPr lang="en-US" altLang="ko-KR" sz="1300">
                <a:solidFill>
                  <a:srgbClr val="c00000"/>
                </a:solidFill>
              </a:rPr>
              <a:t>	h3 { text-align : center; color : darkred;}</a:t>
            </a:r>
            <a:endParaRPr lang="en-US" altLang="ko-KR" sz="1300">
              <a:solidFill>
                <a:srgbClr val="c00000"/>
              </a:solidFill>
            </a:endParaRPr>
          </a:p>
          <a:p>
            <a:pPr defTabSz="179999">
              <a:defRPr/>
            </a:pPr>
            <a:r>
              <a:rPr lang="en-US" altLang="ko-KR" sz="1300">
                <a:solidFill>
                  <a:srgbClr val="c00000"/>
                </a:solidFill>
              </a:rPr>
              <a:t>	hr { height : 5px; border : solid grey; </a:t>
            </a:r>
            <a:endParaRPr lang="en-US" altLang="ko-KR" sz="1300">
              <a:solidFill>
                <a:srgbClr val="c00000"/>
              </a:solidFill>
            </a:endParaRPr>
          </a:p>
          <a:p>
            <a:pPr defTabSz="179999">
              <a:defRPr/>
            </a:pPr>
            <a:r>
              <a:rPr lang="en-US" altLang="ko-KR" sz="1300">
                <a:solidFill>
                  <a:srgbClr val="c00000"/>
                </a:solidFill>
              </a:rPr>
              <a:t>				background-color : grey }</a:t>
            </a:r>
            <a:endParaRPr lang="en-US" altLang="ko-KR" sz="1300">
              <a:solidFill>
                <a:srgbClr val="c00000"/>
              </a:solidFill>
            </a:endParaRPr>
          </a:p>
          <a:p>
            <a:pPr defTabSz="179999">
              <a:defRPr/>
            </a:pPr>
            <a:r>
              <a:rPr lang="en-US" altLang="ko-KR" sz="1300">
                <a:solidFill>
                  <a:srgbClr val="c00000"/>
                </a:solidFill>
              </a:rPr>
              <a:t>	span { color: blue; font-size: 20px; }</a:t>
            </a:r>
            <a:endParaRPr lang="en-US" altLang="ko-KR" sz="1300">
              <a:solidFill>
                <a:srgbClr val="c00000"/>
              </a:solidFill>
            </a:endParaRPr>
          </a:p>
          <a:p>
            <a:pPr defTabSz="179999">
              <a:defRPr/>
            </a:pPr>
            <a:r>
              <a:rPr lang="en-US" altLang="ko-KR" sz="1300" b="1">
                <a:solidFill>
                  <a:srgbClr val="c00000"/>
                </a:solidFill>
              </a:rPr>
              <a:t>&lt;/style&gt;</a:t>
            </a:r>
            <a:endParaRPr lang="en-US" altLang="ko-KR" sz="1300" b="1">
              <a:solidFill>
                <a:srgbClr val="c00000"/>
              </a:solidFill>
            </a:endParaRPr>
          </a:p>
          <a:p>
            <a:pPr defTabSz="179999">
              <a:defRPr/>
            </a:pPr>
            <a:r>
              <a:rPr lang="en-US" altLang="ko-KR" sz="1300"/>
              <a:t>&lt;/head&gt;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&lt;body&gt;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&lt;h3&gt;Elvis Presley&lt;/h3&gt;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&lt;hr&gt;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He was an American singer and actor. In November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1956, he made his film debut in &lt;span&gt;Love Me 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Tender&lt;/span&gt;. He is often referred to as 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"&lt;span&gt;the King of Rock and Roll&lt;/span&gt;".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&lt;/body&gt;</a:t>
            </a:r>
            <a:endParaRPr lang="en-US" altLang="ko-KR" sz="1300"/>
          </a:p>
          <a:p>
            <a:pPr defTabSz="179999">
              <a:defRPr/>
            </a:pPr>
            <a:r>
              <a:rPr lang="en-US" altLang="ko-KR" sz="1300"/>
              <a:t>&lt;/html&gt;</a:t>
            </a:r>
            <a:endParaRPr lang="ko-KR" altLang="en-US" sz="1300"/>
          </a:p>
        </p:txBody>
      </p:sp>
      <p:sp>
        <p:nvSpPr>
          <p:cNvPr id="7" name="TextBox 8"/>
          <p:cNvSpPr txBox="1"/>
          <p:nvPr/>
        </p:nvSpPr>
        <p:spPr>
          <a:xfrm>
            <a:off x="3302340" y="4481798"/>
            <a:ext cx="2146463" cy="280927"/>
          </a:xfrm>
          <a:prstGeom prst="wedgeRoundRectCallout">
            <a:avLst>
              <a:gd name="adj1" fmla="val -67660"/>
              <a:gd name="adj2" fmla="val -489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CSS</a:t>
            </a:r>
            <a:r>
              <a:rPr lang="ko-KR" altLang="en-US" sz="1050"/>
              <a:t>로 문서의 모양</a:t>
            </a:r>
            <a:r>
              <a:rPr lang="en-US" altLang="ko-KR" sz="1050"/>
              <a:t>(</a:t>
            </a:r>
            <a:r>
              <a:rPr lang="ko-KR" altLang="en-US" sz="1050"/>
              <a:t>스타일</a:t>
            </a:r>
            <a:r>
              <a:rPr lang="en-US" altLang="ko-KR" sz="1050"/>
              <a:t>)</a:t>
            </a:r>
            <a:r>
              <a:rPr lang="ko-KR" altLang="en-US" sz="1050"/>
              <a:t> 코딩</a:t>
            </a:r>
            <a:endParaRPr lang="ko-KR" altLang="en-US"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3. Javascript 코드로 사용자 인터페이스 처리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기존 코드에 자바스크립트 코드 추가 및 </a:t>
            </a:r>
            <a:r>
              <a:rPr lang="en-US" altLang="ko-KR"/>
              <a:t>html</a:t>
            </a:r>
            <a:r>
              <a:rPr lang="ko-KR" altLang="en-US"/>
              <a:t>에 적용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HTML,CSS,Javascript</a:t>
            </a:r>
            <a:r>
              <a:rPr lang="ko-KR" altLang="en-US"/>
              <a:t>로 분리된 웹 페이지 만들기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8954" y="2842505"/>
            <a:ext cx="4856356" cy="3080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400" b="1">
                <a:solidFill>
                  <a:srgbClr val="0070c0"/>
                </a:solidFill>
              </a:rPr>
              <a:t>&lt;script&gt;</a:t>
            </a:r>
            <a:endParaRPr lang="en-US" altLang="ko-KR" sz="1400" b="1">
              <a:solidFill>
                <a:srgbClr val="0070c0"/>
              </a:solidFill>
            </a:endParaRPr>
          </a:p>
          <a:p>
            <a:pPr defTabSz="179999">
              <a:defRPr/>
            </a:pPr>
            <a:r>
              <a:rPr lang="en-US" altLang="ko-KR" sz="1400">
                <a:solidFill>
                  <a:srgbClr val="0070c0"/>
                </a:solidFill>
              </a:rPr>
              <a:t>	function show() { // &lt;img&gt;</a:t>
            </a:r>
            <a:r>
              <a:rPr lang="ko-KR" altLang="en-US" sz="1400">
                <a:solidFill>
                  <a:srgbClr val="0070c0"/>
                </a:solidFill>
              </a:rPr>
              <a:t>에 이미지 달기</a:t>
            </a:r>
            <a:endParaRPr lang="ko-KR" altLang="en-US" sz="1400">
              <a:solidFill>
                <a:srgbClr val="0070c0"/>
              </a:solidFill>
            </a:endParaRPr>
          </a:p>
          <a:p>
            <a:pPr defTabSz="179999">
              <a:defRPr/>
            </a:pPr>
            <a:r>
              <a:rPr lang="en-US" altLang="ko-KR" sz="1400">
                <a:solidFill>
                  <a:srgbClr val="0070c0"/>
                </a:solidFill>
              </a:rPr>
              <a:t>		document.getElementById("fig").src = "ElvisPresley.png"</a:t>
            </a:r>
            <a:endParaRPr lang="en-US" altLang="ko-KR" sz="1400">
              <a:solidFill>
                <a:srgbClr val="0070c0"/>
              </a:solidFill>
            </a:endParaRPr>
          </a:p>
          <a:p>
            <a:pPr defTabSz="179999">
              <a:defRPr/>
            </a:pPr>
            <a:r>
              <a:rPr lang="en-US" altLang="ko-KR" sz="1400">
                <a:solidFill>
                  <a:srgbClr val="0070c0"/>
                </a:solidFill>
              </a:rPr>
              <a:t>	}</a:t>
            </a:r>
            <a:endParaRPr lang="en-US" altLang="ko-KR" sz="1400">
              <a:solidFill>
                <a:srgbClr val="0070c0"/>
              </a:solidFill>
            </a:endParaRPr>
          </a:p>
          <a:p>
            <a:pPr defTabSz="179999">
              <a:defRPr/>
            </a:pPr>
            <a:r>
              <a:rPr lang="en-US" altLang="ko-KR" sz="1400">
                <a:solidFill>
                  <a:srgbClr val="0070c0"/>
                </a:solidFill>
              </a:rPr>
              <a:t>	function hide() { // &lt;img&gt;</a:t>
            </a:r>
            <a:r>
              <a:rPr lang="ko-KR" altLang="en-US" sz="1400">
                <a:solidFill>
                  <a:srgbClr val="0070c0"/>
                </a:solidFill>
              </a:rPr>
              <a:t>에 이미지 제거</a:t>
            </a:r>
            <a:endParaRPr lang="ko-KR" altLang="en-US" sz="1400">
              <a:solidFill>
                <a:srgbClr val="0070c0"/>
              </a:solidFill>
            </a:endParaRPr>
          </a:p>
          <a:p>
            <a:pPr defTabSz="179999">
              <a:defRPr/>
            </a:pPr>
            <a:r>
              <a:rPr lang="en-US" altLang="ko-KR" sz="1400">
                <a:solidFill>
                  <a:srgbClr val="0070c0"/>
                </a:solidFill>
              </a:rPr>
              <a:t>		document.getElementById("fig").src= "";</a:t>
            </a:r>
            <a:endParaRPr lang="en-US" altLang="ko-KR" sz="1400">
              <a:solidFill>
                <a:srgbClr val="0070c0"/>
              </a:solidFill>
            </a:endParaRPr>
          </a:p>
          <a:p>
            <a:pPr defTabSz="179999">
              <a:defRPr/>
            </a:pPr>
            <a:r>
              <a:rPr lang="en-US" altLang="ko-KR" sz="1400">
                <a:solidFill>
                  <a:srgbClr val="0070c0"/>
                </a:solidFill>
              </a:rPr>
              <a:t>	}</a:t>
            </a:r>
            <a:endParaRPr lang="en-US" altLang="ko-KR" sz="1400">
              <a:solidFill>
                <a:srgbClr val="0070c0"/>
              </a:solidFill>
            </a:endParaRPr>
          </a:p>
          <a:p>
            <a:pPr defTabSz="179999">
              <a:defRPr/>
            </a:pPr>
            <a:r>
              <a:rPr lang="en-US" altLang="ko-KR" sz="1400" b="1">
                <a:solidFill>
                  <a:srgbClr val="0070c0"/>
                </a:solidFill>
              </a:rPr>
              <a:t>&lt;/script&gt;</a:t>
            </a:r>
            <a:endParaRPr lang="en-US" altLang="ko-KR" sz="1400" b="1">
              <a:solidFill>
                <a:srgbClr val="0070c0"/>
              </a:solidFill>
            </a:endParaRPr>
          </a:p>
          <a:p>
            <a:pPr defTabSz="179999">
              <a:defRPr/>
            </a:pPr>
            <a:r>
              <a:rPr lang="en-US" altLang="ko-KR" sz="1400"/>
              <a:t>&lt;/head&gt;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&lt;body&gt;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&lt;h3 </a:t>
            </a:r>
            <a:r>
              <a:rPr lang="en-US" altLang="ko-KR" sz="1400" b="1"/>
              <a:t>onmouseover="show()" onmouseout="hide()"</a:t>
            </a:r>
            <a:r>
              <a:rPr lang="en-US" altLang="ko-KR" sz="1400"/>
              <a:t>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	Elvis Presley&lt;/h3&gt;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&lt;hr&gt;</a:t>
            </a:r>
            <a:endParaRPr lang="en-US" altLang="ko-KR" sz="1400"/>
          </a:p>
          <a:p>
            <a:pPr defTabSz="179999">
              <a:defRPr/>
            </a:pPr>
            <a:endParaRPr lang="en-US" altLang="ko-KR" sz="1400"/>
          </a:p>
        </p:txBody>
      </p:sp>
      <p:sp>
        <p:nvSpPr>
          <p:cNvPr id="6" name="TextBox 7"/>
          <p:cNvSpPr txBox="1"/>
          <p:nvPr/>
        </p:nvSpPr>
        <p:spPr>
          <a:xfrm>
            <a:off x="2556660" y="4587094"/>
            <a:ext cx="2844047" cy="264157"/>
          </a:xfrm>
          <a:prstGeom prst="wedgeRoundRectCallout">
            <a:avLst>
              <a:gd name="adj1" fmla="val -47662"/>
              <a:gd name="adj2" fmla="val 1303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텍스트에 마우스를</a:t>
            </a:r>
            <a:r>
              <a:rPr lang="en-US" altLang="ko-KR" sz="1000"/>
              <a:t> </a:t>
            </a:r>
            <a:r>
              <a:rPr lang="ko-KR" altLang="en-US" sz="1000"/>
              <a:t>올리면 </a:t>
            </a:r>
            <a:r>
              <a:rPr lang="en-US" altLang="ko-KR" sz="1000"/>
              <a:t>show() </a:t>
            </a:r>
            <a:r>
              <a:rPr lang="ko-KR" altLang="en-US" sz="1000"/>
              <a:t>함수 호출</a:t>
            </a:r>
            <a:endParaRPr lang="en-US" altLang="ko-KR" sz="1000"/>
          </a:p>
        </p:txBody>
      </p:sp>
      <p:sp>
        <p:nvSpPr>
          <p:cNvPr id="7" name="TextBox 8"/>
          <p:cNvSpPr txBox="1"/>
          <p:nvPr/>
        </p:nvSpPr>
        <p:spPr>
          <a:xfrm>
            <a:off x="2687686" y="2751710"/>
            <a:ext cx="1627500" cy="279526"/>
          </a:xfrm>
          <a:prstGeom prst="wedgeRoundRectCallout">
            <a:avLst>
              <a:gd name="adj1" fmla="val -84891"/>
              <a:gd name="adj2" fmla="val 43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자바스크립트 코드 추가</a:t>
            </a:r>
            <a:endParaRPr lang="ko-KR" altLang="en-US" sz="1050"/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4374" y="2840160"/>
            <a:ext cx="2986396" cy="3060178"/>
          </a:xfrm>
          <a:prstGeom prst="rect">
            <a:avLst/>
          </a:prstGeom>
          <a:ln w="6350">
            <a:solidFill>
              <a:srgbClr val="1d7ac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318006" y="3839208"/>
            <a:ext cx="1998510" cy="626683"/>
          </a:xfrm>
          <a:prstGeom prst="wedgeRoundRectCallout">
            <a:avLst>
              <a:gd name="adj1" fmla="val -54073"/>
              <a:gd name="adj2" fmla="val -801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텍스트에 마우스를</a:t>
            </a:r>
            <a:r>
              <a:rPr lang="en-US" altLang="ko-KR" sz="1050"/>
              <a:t> </a:t>
            </a:r>
            <a:endParaRPr lang="en-US" altLang="ko-KR" sz="1050"/>
          </a:p>
          <a:p>
            <a:pPr lvl="0">
              <a:defRPr/>
            </a:pPr>
            <a:r>
              <a:rPr lang="ko-KR" altLang="en-US" sz="1050"/>
              <a:t>올리면 엘비스 이미지 출력</a:t>
            </a:r>
            <a:r>
              <a:rPr lang="en-US" altLang="ko-KR" sz="1050"/>
              <a:t>.</a:t>
            </a:r>
            <a:endParaRPr lang="en-US" altLang="ko-KR" sz="1050"/>
          </a:p>
          <a:p>
            <a:pPr lvl="0">
              <a:defRPr/>
            </a:pPr>
            <a:r>
              <a:rPr lang="ko-KR" altLang="en-US" sz="1050"/>
              <a:t>내리면 없어짐</a:t>
            </a:r>
            <a:endParaRPr lang="ko-KR" altLang="en-US"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HTML5 </a:t>
            </a:r>
            <a:r>
              <a:rPr lang="ko-KR" altLang="en-US"/>
              <a:t>페이지의 기본 구조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HTML5 페이지의 필수 태그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&lt;!DOCTYPE html&gt; - HTML5 문서임을 알리는 지시어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&lt;html&gt;, &lt;head&gt;, &lt;title&gt;, &lt;body&gt; 태그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HTML </a:t>
            </a:r>
            <a:r>
              <a:rPr lang="ko-KR" altLang="en-US"/>
              <a:t>기초 실습</a:t>
            </a:r>
            <a:endParaRPr lang="ko-KR" altLang="en-US"/>
          </a:p>
        </p:txBody>
      </p:sp>
      <p:sp>
        <p:nvSpPr>
          <p:cNvPr id="5" name="직사각형 6"/>
          <p:cNvSpPr/>
          <p:nvPr/>
        </p:nvSpPr>
        <p:spPr>
          <a:xfrm>
            <a:off x="2034191" y="1967905"/>
            <a:ext cx="7469667" cy="2649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&lt;!DOCTYPE html&gt;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이 부분은 주석문입니다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&lt;head&gt;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메타데이터정의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&lt;/head&gt;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&lt;body&gt;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문서의 본문 텍스트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동영상 등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	&lt;/body&gt;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lnSpc>
                <a:spcPct val="140000"/>
              </a:lnSpc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태그 구성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시작태그와 종료태그가 모두 있는 경우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&lt;html&gt; ... &lt;/html&gt;, &lt;title&gt;</a:t>
            </a:r>
            <a:r>
              <a:rPr lang="ko-KR" altLang="en-US"/>
              <a:t>문서의 제목입니다</a:t>
            </a:r>
            <a:r>
              <a:rPr lang="en-US" altLang="ko-KR"/>
              <a:t>&lt;/title&gt;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시작 태그만 있는 경우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&lt;br&gt;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속성 값에 불필요한 공백 문자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HTML5 </a:t>
            </a:r>
            <a:r>
              <a:rPr lang="ko-KR" altLang="en-US"/>
              <a:t>표준에 어긋남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&lt;img Src="heart.jpg" width=</a:t>
            </a:r>
            <a:r>
              <a:rPr lang="en-US" altLang="ko-KR" b="1">
                <a:solidFill>
                  <a:srgbClr val="ff0000"/>
                </a:solidFill>
              </a:rPr>
              <a:t>" 100"</a:t>
            </a:r>
            <a:r>
              <a:rPr lang="en-US" altLang="ko-KR"/>
              <a:t> height="50" alt="</a:t>
            </a:r>
            <a:r>
              <a:rPr lang="ko-KR" altLang="en-US"/>
              <a:t>심장이미지</a:t>
            </a:r>
            <a:r>
              <a:rPr lang="en-US" altLang="ko-KR"/>
              <a:t>"&gt;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HTML 태그의 특징</a:t>
            </a:r>
            <a:endParaRPr lang="ko-KR" altLang="en-US"/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8932" y="1558086"/>
            <a:ext cx="7821556" cy="147316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2-1 </a:t>
            </a:r>
            <a:r>
              <a:rPr lang="ko-KR" altLang="en-US"/>
              <a:t>웹 페이지 타이틀 달기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1921" y="2955436"/>
            <a:ext cx="3126532" cy="1597250"/>
          </a:xfrm>
          <a:prstGeom prst="rect">
            <a:avLst/>
          </a:prstGeom>
          <a:ln w="6350">
            <a:solidFill>
              <a:srgbClr val="1d7ac1"/>
            </a:solidFill>
          </a:ln>
        </p:spPr>
      </p:pic>
      <p:sp>
        <p:nvSpPr>
          <p:cNvPr id="6" name="직사각형 4"/>
          <p:cNvSpPr/>
          <p:nvPr/>
        </p:nvSpPr>
        <p:spPr>
          <a:xfrm>
            <a:off x="2343489" y="2562741"/>
            <a:ext cx="3511769" cy="2099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&lt;meta charset="utf-8</a:t>
            </a:r>
            <a:r>
              <a:rPr lang="en-US" altLang="ko-KR" sz="1100"/>
              <a:t>"</a:t>
            </a:r>
            <a:r>
              <a:rPr lang="en-US" altLang="ko-KR" sz="1200"/>
              <a:t>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 b="1"/>
              <a:t>&lt;title&gt;</a:t>
            </a:r>
            <a:r>
              <a:rPr lang="ko-KR" altLang="en-US" sz="1200" b="1"/>
              <a:t>첫 타이틀</a:t>
            </a:r>
            <a:r>
              <a:rPr lang="en-US" altLang="ko-KR" sz="1200" b="1"/>
              <a:t>&lt;/title&gt;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페이지에 타이틀을 다는 예제 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타이틀은 브라우저의 타이틀바에 보여집니다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47945" y="2908669"/>
            <a:ext cx="576064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 8"/>
          <p:cNvSpPr/>
          <p:nvPr/>
        </p:nvSpPr>
        <p:spPr>
          <a:xfrm>
            <a:off x="3662339" y="2855479"/>
            <a:ext cx="2839452" cy="485011"/>
          </a:xfrm>
          <a:custGeom>
            <a:avLst/>
            <a:gdLst>
              <a:gd name="connsiteX0" fmla="*/ 0 w 2839452"/>
              <a:gd name="connsiteY0" fmla="*/ 485011 h 485011"/>
              <a:gd name="connsiteX1" fmla="*/ 1395663 w 2839452"/>
              <a:gd name="connsiteY1" fmla="*/ 32624 h 485011"/>
              <a:gd name="connsiteX2" fmla="*/ 2839452 w 2839452"/>
              <a:gd name="connsiteY2" fmla="*/ 71125 h 4850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52" h="485011">
                <a:moveTo>
                  <a:pt x="0" y="485011"/>
                </a:moveTo>
                <a:cubicBezTo>
                  <a:pt x="461210" y="293308"/>
                  <a:pt x="922421" y="101605"/>
                  <a:pt x="1395663" y="32624"/>
                </a:cubicBezTo>
                <a:cubicBezTo>
                  <a:pt x="1868905" y="-36357"/>
                  <a:pt x="2354178" y="17384"/>
                  <a:pt x="2839452" y="7112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10"/>
          <p:cNvSpPr/>
          <p:nvPr/>
        </p:nvSpPr>
        <p:spPr>
          <a:xfrm>
            <a:off x="2919553" y="3264484"/>
            <a:ext cx="720080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2-2 &lt;h1&gt;, ..., &lt;h6&gt; </a:t>
            </a:r>
            <a:r>
              <a:rPr lang="ko-KR" altLang="en-US"/>
              <a:t>태그로 문단 제목 달기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63485" y="2235195"/>
            <a:ext cx="3012835" cy="3426053"/>
          </a:xfrm>
          <a:prstGeom prst="rect">
            <a:avLst/>
          </a:prstGeom>
          <a:ln w="6350">
            <a:solidFill>
              <a:srgbClr val="1d7ac1"/>
            </a:solidFill>
          </a:ln>
        </p:spPr>
      </p:pic>
      <p:sp>
        <p:nvSpPr>
          <p:cNvPr id="6" name="직사각형 4"/>
          <p:cNvSpPr/>
          <p:nvPr/>
        </p:nvSpPr>
        <p:spPr>
          <a:xfrm>
            <a:off x="2816863" y="2258212"/>
            <a:ext cx="2919097" cy="2826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&lt;meta charset="utf-8</a:t>
            </a:r>
            <a:r>
              <a:rPr lang="en-US" altLang="ko-KR" sz="1100"/>
              <a:t>"</a:t>
            </a:r>
            <a:r>
              <a:rPr lang="en-US" altLang="ko-KR" sz="1200"/>
              <a:t>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문단 제목 달기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 b="1"/>
              <a:t>&lt;h1&gt;</a:t>
            </a:r>
            <a:r>
              <a:rPr lang="en-US" altLang="ko-KR" sz="1200"/>
              <a:t>1</a:t>
            </a:r>
            <a:r>
              <a:rPr lang="ko-KR" altLang="en-US" sz="1200"/>
              <a:t>장 홈페이지 만들기</a:t>
            </a:r>
            <a:r>
              <a:rPr lang="en-US" altLang="ko-KR" sz="1200" b="1"/>
              <a:t>&lt;/h1&gt;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/>
              <a:t>&lt;h2&gt;1</a:t>
            </a:r>
            <a:r>
              <a:rPr lang="ko-KR" altLang="en-US" sz="1200"/>
              <a:t>절 </a:t>
            </a:r>
            <a:r>
              <a:rPr lang="en-US" altLang="ko-KR" sz="1200"/>
              <a:t>HTML </a:t>
            </a:r>
            <a:r>
              <a:rPr lang="ko-KR" altLang="en-US" sz="1200"/>
              <a:t>언어</a:t>
            </a:r>
            <a:r>
              <a:rPr lang="en-US" altLang="ko-KR" sz="1200"/>
              <a:t>&lt;/h2&gt;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&lt;h3&gt;1. </a:t>
            </a:r>
            <a:r>
              <a:rPr lang="ko-KR" altLang="en-US" sz="1200"/>
              <a:t>웹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&lt;h4&gt;1.1 </a:t>
            </a:r>
            <a:r>
              <a:rPr lang="ko-KR" altLang="en-US" sz="1200"/>
              <a:t>인터넷</a:t>
            </a:r>
            <a:r>
              <a:rPr lang="en-US" altLang="ko-KR" sz="1200"/>
              <a:t>&lt;/h4&gt;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&lt;h5&gt;1.1.1 </a:t>
            </a:r>
            <a:r>
              <a:rPr lang="ko-KR" altLang="en-US" sz="1200"/>
              <a:t>네트워크</a:t>
            </a:r>
            <a:r>
              <a:rPr lang="en-US" altLang="ko-KR" sz="1200"/>
              <a:t>&lt;/h5&gt;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 b="1"/>
              <a:t>&lt;h6&gt;</a:t>
            </a:r>
            <a:r>
              <a:rPr lang="en-US" altLang="ko-KR" sz="1200"/>
              <a:t>1.1.1.1. </a:t>
            </a:r>
            <a:r>
              <a:rPr lang="ko-KR" altLang="en-US" sz="1200"/>
              <a:t>통신</a:t>
            </a:r>
            <a:r>
              <a:rPr lang="en-US" altLang="ko-KR" sz="1200" b="1"/>
              <a:t>&lt;/h6&gt;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자유형 7"/>
          <p:cNvSpPr/>
          <p:nvPr/>
        </p:nvSpPr>
        <p:spPr>
          <a:xfrm>
            <a:off x="5231904" y="3212976"/>
            <a:ext cx="864096" cy="432048"/>
          </a:xfrm>
          <a:custGeom>
            <a:avLst/>
            <a:gdLst>
              <a:gd name="connsiteX0" fmla="*/ 0 w 2002055"/>
              <a:gd name="connsiteY0" fmla="*/ 510138 h 510138"/>
              <a:gd name="connsiteX1" fmla="*/ 673768 w 2002055"/>
              <a:gd name="connsiteY1" fmla="*/ 144378 h 510138"/>
              <a:gd name="connsiteX2" fmla="*/ 2002055 w 2002055"/>
              <a:gd name="connsiteY2" fmla="*/ 0 h 5101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055" h="510138">
                <a:moveTo>
                  <a:pt x="0" y="510138"/>
                </a:moveTo>
                <a:cubicBezTo>
                  <a:pt x="170046" y="369769"/>
                  <a:pt x="340092" y="229401"/>
                  <a:pt x="673768" y="144378"/>
                </a:cubicBezTo>
                <a:cubicBezTo>
                  <a:pt x="1007444" y="59355"/>
                  <a:pt x="1504749" y="29677"/>
                  <a:pt x="2002055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8"/>
          <p:cNvSpPr/>
          <p:nvPr/>
        </p:nvSpPr>
        <p:spPr>
          <a:xfrm>
            <a:off x="2855640" y="3573016"/>
            <a:ext cx="2376264" cy="21602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2–3 title 속성으로 툴팁 달기</a:t>
            </a:r>
            <a:endParaRPr lang="ko-KR" altLang="en-US"/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06233" y="2624918"/>
            <a:ext cx="2747044" cy="2090019"/>
          </a:xfrm>
          <a:prstGeom prst="rect">
            <a:avLst/>
          </a:prstGeom>
          <a:ln w="6350">
            <a:solidFill>
              <a:srgbClr val="1d7ac1"/>
            </a:solidFill>
          </a:ln>
        </p:spPr>
      </p:pic>
      <p:sp>
        <p:nvSpPr>
          <p:cNvPr id="6" name="직사각형 4"/>
          <p:cNvSpPr/>
          <p:nvPr/>
        </p:nvSpPr>
        <p:spPr>
          <a:xfrm>
            <a:off x="2733825" y="2408894"/>
            <a:ext cx="3096344" cy="2285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</a:t>
            </a:r>
            <a:r>
              <a:rPr lang="en-US" altLang="ko-KR" sz="1100"/>
              <a:t>"</a:t>
            </a:r>
            <a:r>
              <a:rPr lang="en-US" altLang="ko-KR" sz="1200"/>
              <a:t>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툴팁 달기</a:t>
            </a:r>
            <a:r>
              <a:rPr lang="en-US" altLang="ko-KR" sz="1200"/>
              <a:t>&lt;/title&gt;&lt;/head&gt;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&lt;h1 </a:t>
            </a:r>
            <a:r>
              <a:rPr lang="en-US" altLang="ko-KR" sz="1200" b="1"/>
              <a:t>title="h1</a:t>
            </a:r>
            <a:r>
              <a:rPr lang="ko-KR" altLang="en-US" sz="1200" b="1"/>
              <a:t>태그로 작성하였습니다</a:t>
            </a:r>
            <a:r>
              <a:rPr lang="en-US" altLang="ko-KR" sz="1200" b="1"/>
              <a:t>."</a:t>
            </a:r>
            <a:r>
              <a:rPr lang="en-US" altLang="ko-KR" sz="1200"/>
              <a:t>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1</a:t>
            </a:r>
            <a:r>
              <a:rPr lang="ko-KR" altLang="en-US" sz="1200"/>
              <a:t>장 홈페이지</a:t>
            </a:r>
            <a:r>
              <a:rPr lang="en-US" altLang="ko-KR" sz="1200"/>
              <a:t>&lt;/h1&gt;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&lt;h2 title="h2</a:t>
            </a:r>
            <a:r>
              <a:rPr lang="ko-KR" altLang="en-US" sz="1200"/>
              <a:t>태그로 작성하였습니다</a:t>
            </a:r>
            <a:r>
              <a:rPr lang="en-US" altLang="ko-KR" sz="1200"/>
              <a:t>."&gt;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1</a:t>
            </a:r>
            <a:r>
              <a:rPr lang="ko-KR" altLang="en-US" sz="1200"/>
              <a:t>절 </a:t>
            </a:r>
            <a:r>
              <a:rPr lang="en-US" altLang="ko-KR" sz="1200"/>
              <a:t>HTML </a:t>
            </a:r>
            <a:r>
              <a:rPr lang="ko-KR" altLang="en-US" sz="1200"/>
              <a:t>언어</a:t>
            </a:r>
            <a:r>
              <a:rPr lang="en-US" altLang="ko-KR" sz="1200"/>
              <a:t>&lt;/h2&gt;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9070529" y="3669926"/>
            <a:ext cx="473890" cy="272414"/>
          </a:xfrm>
          <a:prstGeom prst="wedgeRoundRectCallout">
            <a:avLst>
              <a:gd name="adj1" fmla="val -93345"/>
              <a:gd name="adj2" fmla="val -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툴팁</a:t>
            </a:r>
            <a:endParaRPr lang="ko-KR" altLang="en-US" sz="1000"/>
          </a:p>
        </p:txBody>
      </p:sp>
      <p:sp>
        <p:nvSpPr>
          <p:cNvPr id="8" name="자유형 7"/>
          <p:cNvSpPr/>
          <p:nvPr/>
        </p:nvSpPr>
        <p:spPr>
          <a:xfrm>
            <a:off x="4859927" y="3429000"/>
            <a:ext cx="2472146" cy="588457"/>
          </a:xfrm>
          <a:custGeom>
            <a:avLst/>
            <a:gdLst>
              <a:gd name="connsiteX0" fmla="*/ 0 w 2472146"/>
              <a:gd name="connsiteY0" fmla="*/ 114339 h 588457"/>
              <a:gd name="connsiteX1" fmla="*/ 692332 w 2472146"/>
              <a:gd name="connsiteY1" fmla="*/ 16368 h 588457"/>
              <a:gd name="connsiteX2" fmla="*/ 1332412 w 2472146"/>
              <a:gd name="connsiteY2" fmla="*/ 414785 h 588457"/>
              <a:gd name="connsiteX3" fmla="*/ 2034540 w 2472146"/>
              <a:gd name="connsiteY3" fmla="*/ 587868 h 588457"/>
              <a:gd name="connsiteX4" fmla="*/ 2472146 w 2472146"/>
              <a:gd name="connsiteY4" fmla="*/ 460505 h 5884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88457">
                <a:moveTo>
                  <a:pt x="0" y="114339"/>
                </a:moveTo>
                <a:cubicBezTo>
                  <a:pt x="235131" y="40316"/>
                  <a:pt x="470263" y="-33706"/>
                  <a:pt x="692332" y="16368"/>
                </a:cubicBezTo>
                <a:cubicBezTo>
                  <a:pt x="914401" y="66442"/>
                  <a:pt x="1108711" y="319535"/>
                  <a:pt x="1332412" y="414785"/>
                </a:cubicBezTo>
                <a:cubicBezTo>
                  <a:pt x="1556113" y="510035"/>
                  <a:pt x="1844584" y="580248"/>
                  <a:pt x="2034540" y="587868"/>
                </a:cubicBezTo>
                <a:cubicBezTo>
                  <a:pt x="2224496" y="595488"/>
                  <a:pt x="2348321" y="527996"/>
                  <a:pt x="2472146" y="4605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439072" y="5037563"/>
            <a:ext cx="2675657" cy="272415"/>
          </a:xfrm>
          <a:prstGeom prst="wedgeRoundRectCallout">
            <a:avLst>
              <a:gd name="adj1" fmla="val -20833"/>
              <a:gd name="adj2" fmla="val -9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텍스트 위에 마우스를 올리면 퉅립이 출력됨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웹의 기본 개념과 구조를 이해한다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웹 서버와 웹 브라우저의 상호 관계를 이해한다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웹 문서와 기존의 전자 문서와의 차이점을 이해한다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웹 페이지를 구성하는 </a:t>
            </a:r>
            <a:r>
              <a:rPr lang="en-US" altLang="ko-KR"/>
              <a:t>HTML, CSS, </a:t>
            </a:r>
            <a:r>
              <a:rPr lang="ko-KR" altLang="en-US"/>
              <a:t>자바스크립트의 </a:t>
            </a:r>
            <a:r>
              <a:rPr lang="en-US" altLang="ko-KR"/>
              <a:t>3 </a:t>
            </a:r>
            <a:r>
              <a:rPr lang="ko-KR" altLang="en-US"/>
              <a:t>요소를 이해한다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HTML5</a:t>
            </a:r>
            <a:r>
              <a:rPr lang="ko-KR" altLang="en-US"/>
              <a:t>의 목적과 기능을 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HTML5</a:t>
            </a:r>
            <a:r>
              <a:rPr lang="ko-KR" altLang="en-US"/>
              <a:t>로 웹 페이지를 작성하는 과정을 알고 필요한 도구를 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강의 개요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2–4 &lt;p&gt;</a:t>
            </a:r>
            <a:r>
              <a:rPr lang="ko-KR" altLang="en-US"/>
              <a:t>로 단락 나누기</a:t>
            </a:r>
            <a:endParaRPr lang="ko-KR" altLang="en-US"/>
          </a:p>
        </p:txBody>
      </p:sp>
      <p:pic>
        <p:nvPicPr>
          <p:cNvPr id="5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8930" y="2460027"/>
            <a:ext cx="3129725" cy="2536438"/>
          </a:xfrm>
          <a:prstGeom prst="rect">
            <a:avLst/>
          </a:prstGeom>
          <a:ln>
            <a:noFill/>
          </a:ln>
        </p:spPr>
      </p:pic>
      <p:sp>
        <p:nvSpPr>
          <p:cNvPr id="6" name="직사각형 4"/>
          <p:cNvSpPr/>
          <p:nvPr/>
        </p:nvSpPr>
        <p:spPr>
          <a:xfrm>
            <a:off x="1991544" y="2204752"/>
            <a:ext cx="4104456" cy="3022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7ac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&lt;meta charset="utf-8</a:t>
            </a:r>
            <a:r>
              <a:rPr lang="en-US" altLang="ko-KR" sz="1100"/>
              <a:t>"</a:t>
            </a:r>
            <a:r>
              <a:rPr lang="en-US" altLang="ko-KR" sz="1200"/>
              <a:t>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단락 나누기</a:t>
            </a:r>
            <a:r>
              <a:rPr lang="en-US" altLang="ko-KR" sz="1200"/>
              <a:t>&lt;/title&gt;&lt;/head&gt;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&lt;h3&gt;2 </a:t>
            </a:r>
            <a:r>
              <a:rPr lang="ko-KR" altLang="en-US" sz="1200"/>
              <a:t>개의 단락 나누기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 b="1"/>
              <a:t>&lt;p&gt;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/>
              <a:t>HTML </a:t>
            </a:r>
            <a:r>
              <a:rPr lang="ko-KR" altLang="en-US" sz="1200"/>
              <a:t>문서도  본문을 여러 단락으로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나눌 수 있다</a:t>
            </a:r>
            <a:r>
              <a:rPr lang="en-US" altLang="ko-KR" sz="1200"/>
              <a:t>. CSS </a:t>
            </a:r>
            <a:r>
              <a:rPr lang="ko-KR" altLang="en-US" sz="1200"/>
              <a:t>스타일을 사용하면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단락 단위로 내어 쓰기와 들여 쓰기가 가능하다</a:t>
            </a:r>
            <a:r>
              <a:rPr lang="en-US" altLang="ko-KR" sz="1200"/>
              <a:t>.</a:t>
            </a:r>
            <a:r>
              <a:rPr lang="en-US" altLang="ko-KR" sz="1200" b="1"/>
              <a:t>&lt;/p&gt;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 b="1"/>
              <a:t>&lt;p&gt;</a:t>
            </a:r>
            <a:endParaRPr lang="en-US" altLang="ko-KR" sz="1200" b="1"/>
          </a:p>
          <a:p>
            <a:pPr lvl="0">
              <a:defRPr/>
            </a:pPr>
            <a:r>
              <a:rPr lang="ko-KR" altLang="en-US" sz="1200"/>
              <a:t>여러 개의 빈 칸은 하나로 취급되며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엔터 키 역시 하나의 빈 칸으로 처리된다</a:t>
            </a:r>
            <a:r>
              <a:rPr lang="en-US" altLang="ko-KR" sz="1200"/>
              <a:t>.</a:t>
            </a:r>
            <a:r>
              <a:rPr lang="en-US" altLang="ko-KR" sz="1200" b="1"/>
              <a:t>&lt;/p&gt;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TextBox 7"/>
          <p:cNvSpPr txBox="1"/>
          <p:nvPr/>
        </p:nvSpPr>
        <p:spPr>
          <a:xfrm flipH="1">
            <a:off x="8251493" y="3156584"/>
            <a:ext cx="541367" cy="272414"/>
          </a:xfrm>
          <a:prstGeom prst="wedgeRoundRectCallout">
            <a:avLst>
              <a:gd name="adj1" fmla="val 88465"/>
              <a:gd name="adj2" fmla="val 147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헤딩</a:t>
            </a:r>
            <a:endParaRPr lang="ko-KR" altLang="en-US" sz="1000"/>
          </a:p>
        </p:txBody>
      </p:sp>
      <p:sp>
        <p:nvSpPr>
          <p:cNvPr id="8" name="TextBox 8"/>
          <p:cNvSpPr txBox="1"/>
          <p:nvPr/>
        </p:nvSpPr>
        <p:spPr>
          <a:xfrm flipH="1">
            <a:off x="9582335" y="3676256"/>
            <a:ext cx="541367" cy="272414"/>
          </a:xfrm>
          <a:prstGeom prst="wedgeRoundRectCallout">
            <a:avLst>
              <a:gd name="adj1" fmla="val 67842"/>
              <a:gd name="adj2" fmla="val 11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단락</a:t>
            </a:r>
            <a:endParaRPr lang="ko-KR" altLang="en-US" sz="1000"/>
          </a:p>
        </p:txBody>
      </p:sp>
      <p:sp>
        <p:nvSpPr>
          <p:cNvPr id="9" name="왼쪽 대괄호 14"/>
          <p:cNvSpPr/>
          <p:nvPr/>
        </p:nvSpPr>
        <p:spPr>
          <a:xfrm flipH="1">
            <a:off x="9331614" y="4412312"/>
            <a:ext cx="157316" cy="331451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15"/>
          <p:cNvSpPr txBox="1"/>
          <p:nvPr/>
        </p:nvSpPr>
        <p:spPr>
          <a:xfrm flipH="1">
            <a:off x="9582334" y="4452729"/>
            <a:ext cx="541367" cy="272415"/>
          </a:xfrm>
          <a:prstGeom prst="wedgeRoundRectCallout">
            <a:avLst>
              <a:gd name="adj1" fmla="val 67842"/>
              <a:gd name="adj2" fmla="val 11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단락</a:t>
            </a:r>
            <a:endParaRPr lang="ko-KR" altLang="en-US" sz="1000"/>
          </a:p>
        </p:txBody>
      </p:sp>
      <p:sp>
        <p:nvSpPr>
          <p:cNvPr id="11" name="오른쪽 대괄호 5"/>
          <p:cNvSpPr/>
          <p:nvPr/>
        </p:nvSpPr>
        <p:spPr>
          <a:xfrm>
            <a:off x="5668527" y="3641980"/>
            <a:ext cx="131055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자유형 6"/>
          <p:cNvSpPr/>
          <p:nvPr/>
        </p:nvSpPr>
        <p:spPr>
          <a:xfrm flipV="1">
            <a:off x="5799582" y="3948672"/>
            <a:ext cx="503952" cy="68935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6303534" y="3681104"/>
            <a:ext cx="8936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왼쪽 대괄호 17"/>
          <p:cNvSpPr/>
          <p:nvPr/>
        </p:nvSpPr>
        <p:spPr>
          <a:xfrm flipH="1">
            <a:off x="9331614" y="3661126"/>
            <a:ext cx="167041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2–5 &lt;hr&gt; </a:t>
            </a:r>
            <a:r>
              <a:rPr lang="ko-KR" altLang="en-US"/>
              <a:t>태그로 수평선 긋기</a:t>
            </a:r>
            <a:endParaRPr lang="ko-KR" altLang="en-US"/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1314" y="2338718"/>
            <a:ext cx="3290574" cy="2461840"/>
          </a:xfrm>
          <a:prstGeom prst="rect">
            <a:avLst/>
          </a:prstGeom>
          <a:ln>
            <a:solidFill>
              <a:srgbClr val="98c8ed"/>
            </a:solidFill>
          </a:ln>
        </p:spPr>
      </p:pic>
      <p:sp>
        <p:nvSpPr>
          <p:cNvPr id="6" name="직사각형 4"/>
          <p:cNvSpPr/>
          <p:nvPr/>
        </p:nvSpPr>
        <p:spPr>
          <a:xfrm>
            <a:off x="1718317" y="2352286"/>
            <a:ext cx="4172370" cy="246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&lt;meta charset="utf-8</a:t>
            </a:r>
            <a:r>
              <a:rPr lang="en-US" altLang="ko-KR" sz="1100"/>
              <a:t>"</a:t>
            </a:r>
            <a:r>
              <a:rPr lang="en-US" altLang="ko-KR" sz="1200"/>
              <a:t>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수평선 긋기</a:t>
            </a:r>
            <a:r>
              <a:rPr lang="en-US" altLang="ko-KR" sz="1200"/>
              <a:t>&lt;/title&gt;&lt;/head&gt;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수평선 긋기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 b="1"/>
              <a:t>&lt;hr&gt;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/>
              <a:t>&lt;p&gt;hr </a:t>
            </a:r>
            <a:r>
              <a:rPr lang="ko-KR" altLang="en-US" sz="1200"/>
              <a:t>태그는 </a:t>
            </a:r>
            <a:r>
              <a:rPr lang="en-US" altLang="ko-KR" sz="1200"/>
              <a:t>horizontal</a:t>
            </a:r>
            <a:r>
              <a:rPr lang="ko-KR" altLang="en-US" sz="1200"/>
              <a:t>에서 딴 글자입니다</a:t>
            </a:r>
            <a:r>
              <a:rPr lang="en-US" altLang="ko-KR" sz="1200"/>
              <a:t>.&lt;/p&gt;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 b="1"/>
              <a:t>&lt;hr&gt;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/>
              <a:t>&lt;p&gt;</a:t>
            </a:r>
            <a:r>
              <a:rPr lang="ko-KR" altLang="en-US" sz="1200"/>
              <a:t>종료 태그 </a:t>
            </a:r>
            <a:r>
              <a:rPr lang="en-US" altLang="ko-KR" sz="1200"/>
              <a:t>&amp;lt;/hr&amp;gt;</a:t>
            </a:r>
            <a:r>
              <a:rPr lang="ko-KR" altLang="en-US" sz="1200"/>
              <a:t>를 사용하지 않습니다</a:t>
            </a:r>
            <a:r>
              <a:rPr lang="en-US" altLang="ko-KR" sz="1200"/>
              <a:t>.&lt;/p&gt;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5504587" y="3000358"/>
            <a:ext cx="591413" cy="272414"/>
          </a:xfrm>
          <a:prstGeom prst="wedgeRoundRectCallout">
            <a:avLst>
              <a:gd name="adj1" fmla="val 100921"/>
              <a:gd name="adj2" fmla="val 158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수평선</a:t>
            </a:r>
            <a:endParaRPr lang="ko-KR" altLang="en-US" sz="1000"/>
          </a:p>
        </p:txBody>
      </p:sp>
      <p:sp>
        <p:nvSpPr>
          <p:cNvPr id="8" name="타원 2"/>
          <p:cNvSpPr/>
          <p:nvPr/>
        </p:nvSpPr>
        <p:spPr>
          <a:xfrm>
            <a:off x="2791131" y="4166133"/>
            <a:ext cx="288032" cy="288032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81540" y="4175231"/>
            <a:ext cx="288032" cy="288032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60273" y="4992190"/>
            <a:ext cx="1252309" cy="442674"/>
          </a:xfrm>
          <a:prstGeom prst="wedgeRoundRectCallout">
            <a:avLst>
              <a:gd name="adj1" fmla="val 45027"/>
              <a:gd name="adj2" fmla="val -1729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‘&lt;‘</a:t>
            </a:r>
            <a:r>
              <a:rPr lang="ko-KR" altLang="en-US" sz="1000"/>
              <a:t>를 출력하기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위한 엔터티 표현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2-6 &lt;br&gt; </a:t>
            </a:r>
            <a:r>
              <a:rPr lang="ko-KR" altLang="en-US"/>
              <a:t>태그로 새로운 줄로 넘어가기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84987" y="2428696"/>
            <a:ext cx="2868051" cy="2062194"/>
          </a:xfrm>
          <a:prstGeom prst="rect">
            <a:avLst/>
          </a:prstGeom>
          <a:ln>
            <a:solidFill>
              <a:srgbClr val="98c8ed"/>
            </a:solidFill>
          </a:ln>
        </p:spPr>
      </p:pic>
      <p:sp>
        <p:nvSpPr>
          <p:cNvPr id="6" name="직사각형 4"/>
          <p:cNvSpPr/>
          <p:nvPr/>
        </p:nvSpPr>
        <p:spPr>
          <a:xfrm>
            <a:off x="2019694" y="2415336"/>
            <a:ext cx="4076306" cy="2650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&lt;meta charset="utf-8</a:t>
            </a:r>
            <a:r>
              <a:rPr lang="en-US" altLang="ko-KR" sz="1100"/>
              <a:t>"</a:t>
            </a:r>
            <a:r>
              <a:rPr lang="en-US" altLang="ko-KR" sz="1200"/>
              <a:t>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새로운 줄 넘어가기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새로운 줄 넘어가기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&amp;lt;br&amp;gt;</a:t>
            </a:r>
            <a:r>
              <a:rPr lang="ko-KR" altLang="en-US" sz="1200"/>
              <a:t> 태그로 다음 줄로 넘어갑니다</a:t>
            </a:r>
            <a:r>
              <a:rPr lang="en-US" altLang="ko-KR" sz="1200"/>
              <a:t>.</a:t>
            </a:r>
            <a:r>
              <a:rPr lang="en-US" altLang="ko-KR" sz="1200" b="1"/>
              <a:t>&lt;br&gt;</a:t>
            </a:r>
            <a:endParaRPr lang="en-US" altLang="ko-KR" sz="1200" b="1"/>
          </a:p>
          <a:p>
            <a:pPr lvl="0">
              <a:defRPr/>
            </a:pPr>
            <a:r>
              <a:rPr lang="en-US" altLang="ko-KR" sz="1200"/>
              <a:t>2 </a:t>
            </a:r>
            <a:r>
              <a:rPr lang="ko-KR" altLang="en-US" sz="1200"/>
              <a:t>개의 </a:t>
            </a:r>
            <a:r>
              <a:rPr lang="en-US" altLang="ko-KR" sz="1200"/>
              <a:t>&amp;lt;br&amp;gt;</a:t>
            </a:r>
            <a:r>
              <a:rPr lang="ko-KR" altLang="en-US" sz="1200"/>
              <a:t> 태그로 두 번 넘어 갑니다</a:t>
            </a:r>
            <a:r>
              <a:rPr lang="en-US" altLang="ko-KR" sz="1200"/>
              <a:t>.</a:t>
            </a:r>
            <a:r>
              <a:rPr lang="en-US" altLang="ko-KR" sz="1200" b="1"/>
              <a:t>&lt;br&gt;&lt;br&gt;</a:t>
            </a:r>
            <a:endParaRPr lang="en-US" altLang="ko-KR" sz="1200" b="1"/>
          </a:p>
          <a:p>
            <a:pPr lvl="0">
              <a:defRPr/>
            </a:pPr>
            <a:r>
              <a:rPr lang="ko-KR" altLang="en-US" sz="1200"/>
              <a:t>잘 보이나요</a:t>
            </a:r>
            <a:r>
              <a:rPr lang="en-US" altLang="ko-KR" sz="1200"/>
              <a:t>? 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8740069" y="3292791"/>
            <a:ext cx="488521" cy="260763"/>
          </a:xfrm>
          <a:prstGeom prst="wedgeRoundRectCallout">
            <a:avLst>
              <a:gd name="adj1" fmla="val -54568"/>
              <a:gd name="adj2" fmla="val 854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&lt;br&gt;</a:t>
            </a:r>
            <a:endParaRPr lang="ko-KR" altLang="en-US" sz="1000"/>
          </a:p>
        </p:txBody>
      </p:sp>
      <p:sp>
        <p:nvSpPr>
          <p:cNvPr id="8" name="TextBox 9"/>
          <p:cNvSpPr txBox="1"/>
          <p:nvPr/>
        </p:nvSpPr>
        <p:spPr>
          <a:xfrm>
            <a:off x="9071001" y="3740456"/>
            <a:ext cx="491099" cy="260774"/>
          </a:xfrm>
          <a:prstGeom prst="wedgeRoundRectCallout">
            <a:avLst>
              <a:gd name="adj1" fmla="val -67791"/>
              <a:gd name="adj2" fmla="val 77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&lt;br&gt;</a:t>
            </a:r>
            <a:endParaRPr lang="ko-KR" altLang="en-US" sz="1000"/>
          </a:p>
        </p:txBody>
      </p:sp>
      <p:sp>
        <p:nvSpPr>
          <p:cNvPr id="9" name="TextBox 11"/>
          <p:cNvSpPr txBox="1"/>
          <p:nvPr/>
        </p:nvSpPr>
        <p:spPr>
          <a:xfrm>
            <a:off x="7348286" y="3947642"/>
            <a:ext cx="489718" cy="272415"/>
          </a:xfrm>
          <a:prstGeom prst="wedgeRoundRectCallout">
            <a:avLst>
              <a:gd name="adj1" fmla="val -183218"/>
              <a:gd name="adj2" fmla="val -134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&lt;br&gt;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교수 홈페이지 접속 후 </a:t>
            </a:r>
            <a:r>
              <a:rPr lang="en-US" altLang="ko-KR"/>
              <a:t>vscode </a:t>
            </a:r>
            <a:r>
              <a:rPr lang="ko-KR" altLang="en-US"/>
              <a:t>설치 파일 다운로드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2"/>
              </a:rPr>
              <a:t>https://cs.yoonkyo.info/network_programming/</a:t>
            </a:r>
            <a:endParaRPr lang="en-US" altLang="en-US"/>
          </a:p>
          <a:p>
            <a:pPr lvl="0">
              <a:defRPr/>
            </a:pPr>
            <a:endParaRPr lang="en-US" altLang="en-US"/>
          </a:p>
          <a:p>
            <a:pPr lvl="0">
              <a:defRPr/>
            </a:pPr>
            <a:r>
              <a:rPr lang="ko-KR" altLang="en-US"/>
              <a:t>설치 후 각자 </a:t>
            </a:r>
            <a:r>
              <a:rPr lang="en-US" altLang="ko-KR"/>
              <a:t>extension, </a:t>
            </a:r>
            <a:r>
              <a:rPr lang="ko-KR" altLang="en-US"/>
              <a:t>편의 기능 찾아보기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과제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VScode </a:t>
            </a:r>
            <a:r>
              <a:rPr lang="ko-KR" altLang="en-US"/>
              <a:t>설치하기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웹의 기본 목적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다른 여러 컴퓨터에서 문서를 공유하거나 보는 목적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웹에서 다루는 문서를 웹 문서라고 부름</a:t>
            </a:r>
            <a:endParaRPr lang="ko-KR" altLang="en-US"/>
          </a:p>
          <a:p>
            <a:pPr>
              <a:defRPr/>
            </a:pPr>
            <a:r>
              <a:rPr lang="ko-KR" altLang="en-US"/>
              <a:t>웹의 구조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인터넷을 활용하여 거미줄처럼 연결된 정보 소통 망, World Wide Web</a:t>
            </a:r>
            <a:endParaRPr lang="ko-KR" altLang="en-US"/>
          </a:p>
          <a:p>
            <a:pPr>
              <a:defRPr/>
            </a:pPr>
            <a:r>
              <a:rPr lang="ko-KR" altLang="en-US"/>
              <a:t>웹의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서버와 웹 클라이언트 컴퓨터들로 구성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웹의 기본 목적과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웹 서버와 웹 클라이언트로 이루어진 웹</a:t>
            </a:r>
            <a:endParaRPr lang="ko-KR" altLang="en-US"/>
          </a:p>
        </p:txBody>
      </p:sp>
      <p:pic>
        <p:nvPicPr>
          <p:cNvPr id="5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47280" y="2098344"/>
            <a:ext cx="963830" cy="621825"/>
          </a:xfrm>
          <a:prstGeom prst="rect">
            <a:avLst/>
          </a:prstGeom>
          <a:noFill/>
        </p:spPr>
      </p:pic>
      <p:sp>
        <p:nvSpPr>
          <p:cNvPr id="6" name="타원 93"/>
          <p:cNvSpPr/>
          <p:nvPr/>
        </p:nvSpPr>
        <p:spPr>
          <a:xfrm>
            <a:off x="2790114" y="2038773"/>
            <a:ext cx="838095" cy="8576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28"/>
          <p:cNvCxnSpPr/>
          <p:nvPr/>
        </p:nvCxnSpPr>
        <p:spPr>
          <a:xfrm flipV="1">
            <a:off x="5200665" y="2584491"/>
            <a:ext cx="1" cy="4353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4"/>
          <p:cNvSpPr txBox="1"/>
          <p:nvPr/>
        </p:nvSpPr>
        <p:spPr>
          <a:xfrm>
            <a:off x="4832007" y="1638182"/>
            <a:ext cx="1016510" cy="236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아마존 웹 서버</a:t>
            </a:r>
            <a:endParaRPr lang="ko-KR" altLang="en-US" sz="1000"/>
          </a:p>
        </p:txBody>
      </p:sp>
      <p:sp>
        <p:nvSpPr>
          <p:cNvPr id="9" name="tower"/>
          <p:cNvSpPr>
            <a:spLocks noEditPoints="1" noChangeArrowheads="1"/>
          </p:cNvSpPr>
          <p:nvPr/>
        </p:nvSpPr>
        <p:spPr>
          <a:xfrm>
            <a:off x="5045432" y="1935088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0" name="그룹 140"/>
          <p:cNvGrpSpPr/>
          <p:nvPr/>
        </p:nvGrpSpPr>
        <p:grpSpPr>
          <a:xfrm rot="0">
            <a:off x="4029817" y="1953808"/>
            <a:ext cx="1006545" cy="630682"/>
            <a:chOff x="2195736" y="1987967"/>
            <a:chExt cx="801735" cy="630682"/>
          </a:xfrm>
        </p:grpSpPr>
        <p:sp>
          <p:nvSpPr>
            <p:cNvPr id="11" name="순서도: 다중 문서 141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chemeClr val="tx1"/>
                  </a:solidFill>
                </a:rPr>
                <a:t>HTML </a:t>
              </a:r>
              <a:r>
                <a:rPr lang="ko-KR" altLang="en-US" sz="900">
                  <a:solidFill>
                    <a:schemeClr val="tx1"/>
                  </a:solidFill>
                </a:rPr>
                <a:t>문서</a:t>
              </a:r>
              <a:r>
                <a:rPr lang="en-US" altLang="ko-KR" sz="900">
                  <a:solidFill>
                    <a:schemeClr val="tx1"/>
                  </a:solidFill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</a:rPr>
                <a:t>이미지</a:t>
              </a:r>
              <a:r>
                <a:rPr lang="en-US" altLang="ko-KR" sz="900">
                  <a:solidFill>
                    <a:schemeClr val="tx1"/>
                  </a:solidFill>
                </a:rPr>
                <a:t>,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 동영상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순서도: 자기 디스크 142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3" name="Picture 2" descr="C:\Users\com\AppData\Local\Microsoft\Windows\Temporary Internet Files\Content.IE5\U5C8W4ON\SHV-E300S_Nova-Black[1]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82821" y="3817286"/>
            <a:ext cx="1518040" cy="1012027"/>
          </a:xfrm>
          <a:prstGeom prst="rect">
            <a:avLst/>
          </a:prstGeom>
          <a:noFill/>
        </p:spPr>
      </p:pic>
      <p:pic>
        <p:nvPicPr>
          <p:cNvPr id="14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75196" y="4868231"/>
            <a:ext cx="963830" cy="621825"/>
          </a:xfrm>
          <a:prstGeom prst="rect">
            <a:avLst/>
          </a:prstGeom>
          <a:noFill/>
        </p:spPr>
      </p:pic>
      <p:sp>
        <p:nvSpPr>
          <p:cNvPr id="15" name="구름 모양 설명선 13"/>
          <p:cNvSpPr/>
          <p:nvPr/>
        </p:nvSpPr>
        <p:spPr>
          <a:xfrm>
            <a:off x="3484193" y="2936726"/>
            <a:ext cx="4032208" cy="1780525"/>
          </a:xfrm>
          <a:prstGeom prst="cloudCallout">
            <a:avLst>
              <a:gd name="adj1" fmla="val -18864"/>
              <a:gd name="adj2" fmla="val 33027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인터넷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6"/>
          <p:cNvCxnSpPr>
            <a:endCxn id="33" idx="7"/>
          </p:cNvCxnSpPr>
          <p:nvPr/>
        </p:nvCxnSpPr>
        <p:spPr>
          <a:xfrm flipH="1" flipV="1">
            <a:off x="3284493" y="2821859"/>
            <a:ext cx="687432" cy="4025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32"/>
          <p:cNvCxnSpPr/>
          <p:nvPr/>
        </p:nvCxnSpPr>
        <p:spPr>
          <a:xfrm flipV="1">
            <a:off x="6428104" y="2527366"/>
            <a:ext cx="591647" cy="4924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35"/>
          <p:cNvCxnSpPr/>
          <p:nvPr/>
        </p:nvCxnSpPr>
        <p:spPr>
          <a:xfrm>
            <a:off x="6478932" y="4511938"/>
            <a:ext cx="244995" cy="531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43"/>
          <p:cNvCxnSpPr/>
          <p:nvPr/>
        </p:nvCxnSpPr>
        <p:spPr>
          <a:xfrm flipV="1">
            <a:off x="7379030" y="3019859"/>
            <a:ext cx="636563" cy="409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5"/>
          <p:cNvSpPr txBox="1"/>
          <p:nvPr/>
        </p:nvSpPr>
        <p:spPr>
          <a:xfrm>
            <a:off x="2953948" y="1843021"/>
            <a:ext cx="604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웹 서버</a:t>
            </a:r>
            <a:endParaRPr lang="ko-KR" altLang="en-US" sz="100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09650" y="4884467"/>
            <a:ext cx="360928" cy="371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직선 연결선 62"/>
          <p:cNvCxnSpPr/>
          <p:nvPr/>
        </p:nvCxnSpPr>
        <p:spPr>
          <a:xfrm flipH="1">
            <a:off x="3158721" y="4016847"/>
            <a:ext cx="372176" cy="1080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5"/>
          <p:cNvCxnSpPr/>
          <p:nvPr/>
        </p:nvCxnSpPr>
        <p:spPr>
          <a:xfrm flipH="1">
            <a:off x="3530897" y="4511938"/>
            <a:ext cx="657052" cy="3426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8"/>
          <p:cNvCxnSpPr/>
          <p:nvPr/>
        </p:nvCxnSpPr>
        <p:spPr>
          <a:xfrm>
            <a:off x="5511071" y="4717251"/>
            <a:ext cx="1" cy="3154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73"/>
          <p:cNvCxnSpPr/>
          <p:nvPr/>
        </p:nvCxnSpPr>
        <p:spPr>
          <a:xfrm>
            <a:off x="7356114" y="4124931"/>
            <a:ext cx="659479" cy="299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7"/>
          <p:cNvSpPr txBox="1"/>
          <p:nvPr/>
        </p:nvSpPr>
        <p:spPr>
          <a:xfrm>
            <a:off x="7864917" y="4834752"/>
            <a:ext cx="98952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웹 클라이언트</a:t>
            </a:r>
            <a:endParaRPr lang="ko-KR" altLang="en-US" sz="1000"/>
          </a:p>
        </p:txBody>
      </p:sp>
      <p:sp>
        <p:nvSpPr>
          <p:cNvPr id="27" name="TextBox 78"/>
          <p:cNvSpPr txBox="1"/>
          <p:nvPr/>
        </p:nvSpPr>
        <p:spPr>
          <a:xfrm>
            <a:off x="2554949" y="5395435"/>
            <a:ext cx="98851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웹 클라이언트</a:t>
            </a:r>
            <a:endParaRPr lang="ko-KR" altLang="en-US" sz="1000"/>
          </a:p>
        </p:txBody>
      </p:sp>
      <p:sp>
        <p:nvSpPr>
          <p:cNvPr id="28" name="자유형 69"/>
          <p:cNvSpPr/>
          <p:nvPr/>
        </p:nvSpPr>
        <p:spPr>
          <a:xfrm>
            <a:off x="3420018" y="2441980"/>
            <a:ext cx="1669183" cy="2367815"/>
          </a:xfrm>
          <a:custGeom>
            <a:avLst/>
            <a:gdLst>
              <a:gd name="connsiteX0" fmla="*/ 0 w 1792161"/>
              <a:gd name="connsiteY0" fmla="*/ 2367815 h 2367815"/>
              <a:gd name="connsiteX1" fmla="*/ 1126156 w 1792161"/>
              <a:gd name="connsiteY1" fmla="*/ 1722923 h 2367815"/>
              <a:gd name="connsiteX2" fmla="*/ 1703672 w 1792161"/>
              <a:gd name="connsiteY2" fmla="*/ 895150 h 2367815"/>
              <a:gd name="connsiteX3" fmla="*/ 1780674 w 1792161"/>
              <a:gd name="connsiteY3" fmla="*/ 0 h 23678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161" h="2367815">
                <a:moveTo>
                  <a:pt x="0" y="2367815"/>
                </a:moveTo>
                <a:cubicBezTo>
                  <a:pt x="421105" y="2168091"/>
                  <a:pt x="842211" y="1968367"/>
                  <a:pt x="1126156" y="1722923"/>
                </a:cubicBezTo>
                <a:cubicBezTo>
                  <a:pt x="1410101" y="1477479"/>
                  <a:pt x="1594586" y="1182304"/>
                  <a:pt x="1703672" y="895150"/>
                </a:cubicBezTo>
                <a:cubicBezTo>
                  <a:pt x="1812758" y="607996"/>
                  <a:pt x="1796716" y="303998"/>
                  <a:pt x="1780674" y="0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자유형 70"/>
          <p:cNvSpPr/>
          <p:nvPr/>
        </p:nvSpPr>
        <p:spPr>
          <a:xfrm>
            <a:off x="5511072" y="3924234"/>
            <a:ext cx="2490572" cy="1231593"/>
          </a:xfrm>
          <a:custGeom>
            <a:avLst/>
            <a:gdLst>
              <a:gd name="connsiteX0" fmla="*/ 2608447 w 2608447"/>
              <a:gd name="connsiteY0" fmla="*/ 481300 h 1289822"/>
              <a:gd name="connsiteX1" fmla="*/ 1559293 w 2608447"/>
              <a:gd name="connsiteY1" fmla="*/ 28913 h 1289822"/>
              <a:gd name="connsiteX2" fmla="*/ 721895 w 2608447"/>
              <a:gd name="connsiteY2" fmla="*/ 115540 h 1289822"/>
              <a:gd name="connsiteX3" fmla="*/ 173255 w 2608447"/>
              <a:gd name="connsiteY3" fmla="*/ 683431 h 1289822"/>
              <a:gd name="connsiteX4" fmla="*/ 0 w 2608447"/>
              <a:gd name="connsiteY4" fmla="*/ 1289822 h 12898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8447" h="1289822">
                <a:moveTo>
                  <a:pt x="2608447" y="481300"/>
                </a:moveTo>
                <a:cubicBezTo>
                  <a:pt x="2241082" y="285586"/>
                  <a:pt x="1873718" y="89873"/>
                  <a:pt x="1559293" y="28913"/>
                </a:cubicBezTo>
                <a:cubicBezTo>
                  <a:pt x="1244868" y="-32047"/>
                  <a:pt x="952901" y="6454"/>
                  <a:pt x="721895" y="115540"/>
                </a:cubicBezTo>
                <a:cubicBezTo>
                  <a:pt x="490889" y="224626"/>
                  <a:pt x="293571" y="487717"/>
                  <a:pt x="173255" y="683431"/>
                </a:cubicBezTo>
                <a:cubicBezTo>
                  <a:pt x="52939" y="879145"/>
                  <a:pt x="25667" y="1188757"/>
                  <a:pt x="0" y="1289822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자유형 71"/>
          <p:cNvSpPr/>
          <p:nvPr/>
        </p:nvSpPr>
        <p:spPr>
          <a:xfrm>
            <a:off x="5248819" y="2437339"/>
            <a:ext cx="1694362" cy="1006827"/>
          </a:xfrm>
          <a:custGeom>
            <a:avLst/>
            <a:gdLst>
              <a:gd name="connsiteX0" fmla="*/ 1713297 w 1713297"/>
              <a:gd name="connsiteY0" fmla="*/ 163629 h 733261"/>
              <a:gd name="connsiteX1" fmla="*/ 933651 w 1713297"/>
              <a:gd name="connsiteY1" fmla="*/ 731520 h 733261"/>
              <a:gd name="connsiteX2" fmla="*/ 0 w 1713297"/>
              <a:gd name="connsiteY2" fmla="*/ 0 h 73326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297" h="733261">
                <a:moveTo>
                  <a:pt x="1713297" y="163629"/>
                </a:moveTo>
                <a:cubicBezTo>
                  <a:pt x="1466248" y="461210"/>
                  <a:pt x="1219200" y="758791"/>
                  <a:pt x="933651" y="731520"/>
                </a:cubicBezTo>
                <a:cubicBezTo>
                  <a:pt x="648102" y="704249"/>
                  <a:pt x="324051" y="352124"/>
                  <a:pt x="0" y="0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395249" y="2157834"/>
            <a:ext cx="360928" cy="3717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86"/>
          <p:cNvSpPr txBox="1"/>
          <p:nvPr/>
        </p:nvSpPr>
        <p:spPr>
          <a:xfrm>
            <a:off x="6402819" y="1870330"/>
            <a:ext cx="98874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웹 클라이언트</a:t>
            </a:r>
            <a:endParaRPr lang="ko-KR" altLang="en-US" sz="1000"/>
          </a:p>
        </p:txBody>
      </p:sp>
      <p:sp>
        <p:nvSpPr>
          <p:cNvPr id="33" name="tower"/>
          <p:cNvSpPr>
            <a:spLocks noEditPoints="1" noChangeArrowheads="1"/>
          </p:cNvSpPr>
          <p:nvPr/>
        </p:nvSpPr>
        <p:spPr>
          <a:xfrm>
            <a:off x="3096076" y="2141598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34" name="그룹 87"/>
          <p:cNvGrpSpPr/>
          <p:nvPr/>
        </p:nvGrpSpPr>
        <p:grpSpPr>
          <a:xfrm rot="0">
            <a:off x="2058935" y="2226130"/>
            <a:ext cx="1006545" cy="630682"/>
            <a:chOff x="2195736" y="1987967"/>
            <a:chExt cx="801735" cy="630682"/>
          </a:xfrm>
        </p:grpSpPr>
        <p:sp>
          <p:nvSpPr>
            <p:cNvPr id="35" name="순서도: 다중 문서 75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chemeClr val="tx1"/>
                  </a:solidFill>
                </a:rPr>
                <a:t>HTML </a:t>
              </a:r>
              <a:r>
                <a:rPr lang="ko-KR" altLang="en-US" sz="900">
                  <a:solidFill>
                    <a:schemeClr val="tx1"/>
                  </a:solidFill>
                </a:rPr>
                <a:t>문서</a:t>
              </a:r>
              <a:r>
                <a:rPr lang="en-US" altLang="ko-KR" sz="900">
                  <a:solidFill>
                    <a:schemeClr val="tx1"/>
                  </a:solidFill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</a:rPr>
                <a:t>이미지</a:t>
              </a:r>
              <a:r>
                <a:rPr lang="en-US" altLang="ko-KR" sz="900">
                  <a:solidFill>
                    <a:schemeClr val="tx1"/>
                  </a:solidFill>
                </a:rPr>
                <a:t>,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 동영상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순서도: 자기 디스크 83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7" name="TextBox 108"/>
          <p:cNvSpPr txBox="1"/>
          <p:nvPr/>
        </p:nvSpPr>
        <p:spPr>
          <a:xfrm>
            <a:off x="8415016" y="2235507"/>
            <a:ext cx="61427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웹 서버</a:t>
            </a:r>
            <a:endParaRPr lang="ko-KR" altLang="en-US" sz="1000"/>
          </a:p>
        </p:txBody>
      </p:sp>
      <p:sp>
        <p:nvSpPr>
          <p:cNvPr id="38" name="tower"/>
          <p:cNvSpPr>
            <a:spLocks noEditPoints="1" noChangeArrowheads="1"/>
          </p:cNvSpPr>
          <p:nvPr/>
        </p:nvSpPr>
        <p:spPr>
          <a:xfrm>
            <a:off x="8001644" y="2470587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113"/>
          <p:cNvSpPr txBox="1"/>
          <p:nvPr/>
        </p:nvSpPr>
        <p:spPr>
          <a:xfrm>
            <a:off x="2626238" y="3502840"/>
            <a:ext cx="6084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웹 서버</a:t>
            </a:r>
            <a:endParaRPr lang="ko-KR" altLang="en-US" sz="1000"/>
          </a:p>
        </p:txBody>
      </p:sp>
      <p:sp>
        <p:nvSpPr>
          <p:cNvPr id="40" name="tower"/>
          <p:cNvSpPr>
            <a:spLocks noEditPoints="1" noChangeArrowheads="1"/>
          </p:cNvSpPr>
          <p:nvPr/>
        </p:nvSpPr>
        <p:spPr>
          <a:xfrm>
            <a:off x="2768366" y="3801417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1" name="TextBox 118"/>
          <p:cNvSpPr txBox="1"/>
          <p:nvPr/>
        </p:nvSpPr>
        <p:spPr>
          <a:xfrm>
            <a:off x="4578545" y="4920822"/>
            <a:ext cx="89452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구글 웹 서버</a:t>
            </a:r>
            <a:endParaRPr lang="ko-KR" altLang="en-US" sz="1000"/>
          </a:p>
        </p:txBody>
      </p:sp>
      <p:sp>
        <p:nvSpPr>
          <p:cNvPr id="42" name="tower"/>
          <p:cNvSpPr>
            <a:spLocks noEditPoints="1" noChangeArrowheads="1"/>
          </p:cNvSpPr>
          <p:nvPr/>
        </p:nvSpPr>
        <p:spPr>
          <a:xfrm>
            <a:off x="5318554" y="5256169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3" name="TextBox 123"/>
          <p:cNvSpPr txBox="1"/>
          <p:nvPr/>
        </p:nvSpPr>
        <p:spPr>
          <a:xfrm>
            <a:off x="6839884" y="4909606"/>
            <a:ext cx="61427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웹 서버</a:t>
            </a:r>
            <a:endParaRPr lang="ko-KR" altLang="en-US" sz="1000"/>
          </a:p>
        </p:txBody>
      </p:sp>
      <p:sp>
        <p:nvSpPr>
          <p:cNvPr id="44" name="tower"/>
          <p:cNvSpPr>
            <a:spLocks noEditPoints="1" noChangeArrowheads="1"/>
          </p:cNvSpPr>
          <p:nvPr/>
        </p:nvSpPr>
        <p:spPr>
          <a:xfrm>
            <a:off x="6530247" y="5080973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45" name="그룹 128"/>
          <p:cNvGrpSpPr/>
          <p:nvPr/>
        </p:nvGrpSpPr>
        <p:grpSpPr>
          <a:xfrm rot="0">
            <a:off x="1776572" y="3830825"/>
            <a:ext cx="1006545" cy="630682"/>
            <a:chOff x="2195736" y="1987967"/>
            <a:chExt cx="801735" cy="630682"/>
          </a:xfrm>
        </p:grpSpPr>
        <p:sp>
          <p:nvSpPr>
            <p:cNvPr id="46" name="순서도: 다중 문서 129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chemeClr val="tx1"/>
                  </a:solidFill>
                </a:rPr>
                <a:t>HTML </a:t>
              </a:r>
              <a:r>
                <a:rPr lang="ko-KR" altLang="en-US" sz="900">
                  <a:solidFill>
                    <a:schemeClr val="tx1"/>
                  </a:solidFill>
                </a:rPr>
                <a:t>문서</a:t>
              </a:r>
              <a:r>
                <a:rPr lang="en-US" altLang="ko-KR" sz="900">
                  <a:solidFill>
                    <a:schemeClr val="tx1"/>
                  </a:solidFill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</a:rPr>
                <a:t>이미지</a:t>
              </a:r>
              <a:r>
                <a:rPr lang="en-US" altLang="ko-KR" sz="900">
                  <a:solidFill>
                    <a:schemeClr val="tx1"/>
                  </a:solidFill>
                </a:rPr>
                <a:t>,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 동영상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순서도: 자기 디스크 130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8" name="그룹 131"/>
          <p:cNvGrpSpPr/>
          <p:nvPr/>
        </p:nvGrpSpPr>
        <p:grpSpPr>
          <a:xfrm rot="0">
            <a:off x="4312009" y="5305748"/>
            <a:ext cx="1006545" cy="630682"/>
            <a:chOff x="2195736" y="1987967"/>
            <a:chExt cx="801735" cy="630682"/>
          </a:xfrm>
        </p:grpSpPr>
        <p:sp>
          <p:nvSpPr>
            <p:cNvPr id="49" name="순서도: 다중 문서 132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chemeClr val="tx1"/>
                  </a:solidFill>
                </a:rPr>
                <a:t>HTML </a:t>
              </a:r>
              <a:r>
                <a:rPr lang="ko-KR" altLang="en-US" sz="900">
                  <a:solidFill>
                    <a:schemeClr val="tx1"/>
                  </a:solidFill>
                </a:rPr>
                <a:t>문서</a:t>
              </a:r>
              <a:r>
                <a:rPr lang="en-US" altLang="ko-KR" sz="900">
                  <a:solidFill>
                    <a:schemeClr val="tx1"/>
                  </a:solidFill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</a:rPr>
                <a:t>이미지</a:t>
              </a:r>
              <a:r>
                <a:rPr lang="en-US" altLang="ko-KR" sz="900">
                  <a:solidFill>
                    <a:schemeClr val="tx1"/>
                  </a:solidFill>
                </a:rPr>
                <a:t>,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 동영상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순서도: 자기 디스크 133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1" name="그룹 134"/>
          <p:cNvGrpSpPr/>
          <p:nvPr/>
        </p:nvGrpSpPr>
        <p:grpSpPr>
          <a:xfrm rot="0">
            <a:off x="6950882" y="5105762"/>
            <a:ext cx="1006545" cy="630682"/>
            <a:chOff x="2195736" y="1987967"/>
            <a:chExt cx="801735" cy="630682"/>
          </a:xfrm>
        </p:grpSpPr>
        <p:sp>
          <p:nvSpPr>
            <p:cNvPr id="52" name="순서도: 다중 문서 135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chemeClr val="tx1"/>
                  </a:solidFill>
                </a:rPr>
                <a:t>HTML </a:t>
              </a:r>
              <a:r>
                <a:rPr lang="ko-KR" altLang="en-US" sz="900">
                  <a:solidFill>
                    <a:schemeClr val="tx1"/>
                  </a:solidFill>
                </a:rPr>
                <a:t>문서</a:t>
              </a:r>
              <a:r>
                <a:rPr lang="en-US" altLang="ko-KR" sz="900">
                  <a:solidFill>
                    <a:schemeClr val="tx1"/>
                  </a:solidFill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</a:rPr>
                <a:t>이미지</a:t>
              </a:r>
              <a:r>
                <a:rPr lang="en-US" altLang="ko-KR" sz="900">
                  <a:solidFill>
                    <a:schemeClr val="tx1"/>
                  </a:solidFill>
                </a:rPr>
                <a:t>,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 동영상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순서도: 자기 디스크 136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4" name="그룹 137"/>
          <p:cNvGrpSpPr/>
          <p:nvPr/>
        </p:nvGrpSpPr>
        <p:grpSpPr>
          <a:xfrm rot="0">
            <a:off x="8408479" y="2561252"/>
            <a:ext cx="1006545" cy="630682"/>
            <a:chOff x="2195736" y="1987967"/>
            <a:chExt cx="801735" cy="630682"/>
          </a:xfrm>
        </p:grpSpPr>
        <p:sp>
          <p:nvSpPr>
            <p:cNvPr id="55" name="순서도: 다중 문서 138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chemeClr val="tx1"/>
                  </a:solidFill>
                </a:rPr>
                <a:t>HTML </a:t>
              </a:r>
              <a:r>
                <a:rPr lang="ko-KR" altLang="en-US" sz="900">
                  <a:solidFill>
                    <a:schemeClr val="tx1"/>
                  </a:solidFill>
                </a:rPr>
                <a:t>문서</a:t>
              </a:r>
              <a:r>
                <a:rPr lang="en-US" altLang="ko-KR" sz="900">
                  <a:solidFill>
                    <a:schemeClr val="tx1"/>
                  </a:solidFill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</a:rPr>
                <a:t>이미지</a:t>
              </a:r>
              <a:r>
                <a:rPr lang="en-US" altLang="ko-KR" sz="900">
                  <a:solidFill>
                    <a:schemeClr val="tx1"/>
                  </a:solidFill>
                </a:rPr>
                <a:t>,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 동영상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순서도: 자기 디스크 139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7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65480" y="4868685"/>
            <a:ext cx="695256" cy="465548"/>
          </a:xfrm>
          <a:prstGeom prst="rect">
            <a:avLst/>
          </a:prstGeom>
        </p:spPr>
      </p:pic>
      <p:pic>
        <p:nvPicPr>
          <p:cNvPr id="58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11090" y="3927467"/>
            <a:ext cx="457879" cy="737452"/>
          </a:xfrm>
          <a:prstGeom prst="rect">
            <a:avLst/>
          </a:prstGeom>
        </p:spPr>
      </p:pic>
      <p:pic>
        <p:nvPicPr>
          <p:cNvPr id="59" name="그림 6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861204" y="2107456"/>
            <a:ext cx="695256" cy="465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 서버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사이트를 탑재하는 컴퓨터. 구글(www.google.com), 네이버(www.naver.com) 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문서, 이미지. 동영상 등의 데이터 저장 관리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클라이언트의 요청을 받아 웹 문서 전송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서버로 작동하도록 하는 소프트웨어 실행</a:t>
            </a:r>
            <a:endParaRPr lang="ko-KR" altLang="en-US"/>
          </a:p>
          <a:p>
            <a:pPr>
              <a:defRPr/>
            </a:pPr>
            <a:r>
              <a:rPr lang="ko-KR" altLang="en-US"/>
              <a:t>웹 클라이언트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 인터페이스 담당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서버에 웹 문서를 요청하고 받아 사용자에게 출력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웹 서버와 클라이언트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 서버</a:t>
            </a:r>
            <a:r>
              <a:rPr lang="en-US" altLang="ko-KR"/>
              <a:t>:</a:t>
            </a:r>
            <a:r>
              <a:rPr lang="ko-KR" altLang="en-US"/>
              <a:t> 웹 클라이언트의 요청을 받아 웹 문서 전송</a:t>
            </a:r>
            <a:endParaRPr lang="ko-KR" altLang="en-US"/>
          </a:p>
          <a:p>
            <a:pPr>
              <a:defRPr/>
            </a:pPr>
            <a:r>
              <a:rPr lang="ko-KR" altLang="en-US"/>
              <a:t>웹 클라이언트</a:t>
            </a:r>
            <a:r>
              <a:rPr lang="en-US" altLang="ko-KR"/>
              <a:t>:</a:t>
            </a:r>
            <a:r>
              <a:rPr lang="ko-KR" altLang="en-US"/>
              <a:t> 웹 서버에 웹 문서를 요청하고 받아 사용자에게 출력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웹 서버와 클라이언트 작동</a:t>
            </a:r>
            <a:endParaRPr lang="ko-KR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1673" y="3191084"/>
            <a:ext cx="659229" cy="6789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276752" y="5892050"/>
            <a:ext cx="1172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웹 클라이언트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4664" y="3947834"/>
            <a:ext cx="2633248" cy="1800200"/>
          </a:xfrm>
          <a:prstGeom prst="rect">
            <a:avLst/>
          </a:prstGeom>
        </p:spPr>
      </p:pic>
      <p:sp>
        <p:nvSpPr>
          <p:cNvPr id="8" name="tower"/>
          <p:cNvSpPr>
            <a:spLocks noEditPoints="1" noChangeArrowheads="1"/>
          </p:cNvSpPr>
          <p:nvPr/>
        </p:nvSpPr>
        <p:spPr>
          <a:xfrm>
            <a:off x="7118482" y="3901150"/>
            <a:ext cx="1105872" cy="154886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8049224" y="4019843"/>
            <a:ext cx="1348208" cy="1311476"/>
            <a:chOff x="2195736" y="1987967"/>
            <a:chExt cx="801735" cy="630682"/>
          </a:xfrm>
        </p:grpSpPr>
        <p:sp>
          <p:nvSpPr>
            <p:cNvPr id="10" name="순서도: 다중 문서 9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</a:rPr>
                <a:t>문서</a:t>
              </a:r>
              <a:r>
                <a:rPr lang="en-US" altLang="ko-KR" sz="1200">
                  <a:solidFill>
                    <a:schemeClr val="tx1"/>
                  </a:solidFill>
                </a:rPr>
                <a:t>, </a:t>
              </a:r>
              <a:r>
                <a:rPr lang="ko-KR" altLang="en-US" sz="1200">
                  <a:solidFill>
                    <a:schemeClr val="tx1"/>
                  </a:solidFill>
                </a:rPr>
                <a:t>이미지</a:t>
              </a:r>
              <a:r>
                <a:rPr lang="en-US" altLang="ko-KR" sz="1200">
                  <a:solidFill>
                    <a:schemeClr val="tx1"/>
                  </a:solidFill>
                </a:rPr>
                <a:t>,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 동영상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순서도: 자기 디스크 10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200"/>
            </a:p>
          </p:txBody>
        </p:sp>
      </p:grpSp>
      <p:sp>
        <p:nvSpPr>
          <p:cNvPr id="12" name="자유형 11"/>
          <p:cNvSpPr/>
          <p:nvPr/>
        </p:nvSpPr>
        <p:spPr>
          <a:xfrm>
            <a:off x="3921265" y="3787690"/>
            <a:ext cx="3180170" cy="473655"/>
          </a:xfrm>
          <a:custGeom>
            <a:avLst/>
            <a:gdLst>
              <a:gd name="connsiteX0" fmla="*/ 0 w 3180170"/>
              <a:gd name="connsiteY0" fmla="*/ 473655 h 473655"/>
              <a:gd name="connsiteX1" fmla="*/ 1537487 w 3180170"/>
              <a:gd name="connsiteY1" fmla="*/ 271 h 473655"/>
              <a:gd name="connsiteX2" fmla="*/ 3180170 w 3180170"/>
              <a:gd name="connsiteY2" fmla="*/ 404872 h 47365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70" h="473655">
                <a:moveTo>
                  <a:pt x="0" y="473655"/>
                </a:moveTo>
                <a:cubicBezTo>
                  <a:pt x="503729" y="242695"/>
                  <a:pt x="1007459" y="11735"/>
                  <a:pt x="1537487" y="271"/>
                </a:cubicBezTo>
                <a:cubicBezTo>
                  <a:pt x="2067515" y="-11193"/>
                  <a:pt x="3017655" y="343507"/>
                  <a:pt x="3180170" y="404872"/>
                </a:cubicBezTo>
              </a:path>
            </a:pathLst>
          </a:custGeom>
          <a:noFill/>
          <a:ln w="76200">
            <a:solidFill>
              <a:srgbClr val="00b05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60183" y="3429000"/>
            <a:ext cx="1179607" cy="296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웹 문서 요청</a:t>
            </a:r>
            <a:endParaRPr lang="ko-KR" altLang="en-US" sz="1400"/>
          </a:p>
        </p:txBody>
      </p:sp>
      <p:sp>
        <p:nvSpPr>
          <p:cNvPr id="14" name="자유형 13"/>
          <p:cNvSpPr/>
          <p:nvPr/>
        </p:nvSpPr>
        <p:spPr>
          <a:xfrm>
            <a:off x="5050104" y="4079154"/>
            <a:ext cx="2091791" cy="380446"/>
          </a:xfrm>
          <a:custGeom>
            <a:avLst/>
            <a:gdLst>
              <a:gd name="connsiteX0" fmla="*/ 2091791 w 2091791"/>
              <a:gd name="connsiteY0" fmla="*/ 380446 h 380446"/>
              <a:gd name="connsiteX1" fmla="*/ 849664 w 2091791"/>
              <a:gd name="connsiteY1" fmla="*/ 120 h 380446"/>
              <a:gd name="connsiteX2" fmla="*/ 0 w 2091791"/>
              <a:gd name="connsiteY2" fmla="*/ 348078 h 3804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791" h="380446">
                <a:moveTo>
                  <a:pt x="2091791" y="380446"/>
                </a:moveTo>
                <a:cubicBezTo>
                  <a:pt x="1645043" y="192980"/>
                  <a:pt x="1198296" y="5515"/>
                  <a:pt x="849664" y="120"/>
                </a:cubicBezTo>
                <a:cubicBezTo>
                  <a:pt x="501032" y="-5275"/>
                  <a:pt x="250516" y="171401"/>
                  <a:pt x="0" y="348078"/>
                </a:cubicBezTo>
              </a:path>
            </a:pathLst>
          </a:custGeom>
          <a:noFill/>
          <a:ln w="76200">
            <a:solidFill>
              <a:srgbClr val="00b05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39561" y="4295455"/>
            <a:ext cx="1182429" cy="2965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웹 문서 전송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7165184" y="5892050"/>
            <a:ext cx="1172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웹 서버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웹 브라우저의 종류</a:t>
            </a:r>
            <a:endParaRPr lang="ko-KR" altLang="en-US"/>
          </a:p>
        </p:txBody>
      </p:sp>
      <p:sp>
        <p:nvSpPr>
          <p:cNvPr id="5" name="TextBox 12"/>
          <p:cNvSpPr txBox="1"/>
          <p:nvPr/>
        </p:nvSpPr>
        <p:spPr>
          <a:xfrm>
            <a:off x="1713668" y="2023509"/>
            <a:ext cx="11114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/>
              <a:t>마이크로 소프트</a:t>
            </a:r>
            <a:endParaRPr lang="ko-KR" altLang="en-US" sz="1000"/>
          </a:p>
          <a:p>
            <a:pPr algn="ctr">
              <a:defRPr/>
            </a:pPr>
            <a:r>
              <a:rPr lang="ko-KR" altLang="en-US" sz="1000"/>
              <a:t>엣지</a:t>
            </a:r>
            <a:endParaRPr lang="ko-KR" altLang="en-US" sz="1000"/>
          </a:p>
        </p:txBody>
      </p:sp>
      <p:sp>
        <p:nvSpPr>
          <p:cNvPr id="6" name="TextBox 13"/>
          <p:cNvSpPr txBox="1"/>
          <p:nvPr/>
        </p:nvSpPr>
        <p:spPr>
          <a:xfrm>
            <a:off x="6146050" y="2023509"/>
            <a:ext cx="56938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오페라</a:t>
            </a:r>
            <a:endParaRPr lang="ko-KR" altLang="en-US" sz="1000"/>
          </a:p>
        </p:txBody>
      </p:sp>
      <p:sp>
        <p:nvSpPr>
          <p:cNvPr id="7" name="TextBox 14"/>
          <p:cNvSpPr txBox="1"/>
          <p:nvPr/>
        </p:nvSpPr>
        <p:spPr>
          <a:xfrm>
            <a:off x="1892305" y="4519452"/>
            <a:ext cx="82803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파이어폭스</a:t>
            </a:r>
            <a:endParaRPr lang="ko-KR" altLang="en-US" sz="1000"/>
          </a:p>
        </p:txBody>
      </p:sp>
      <p:sp>
        <p:nvSpPr>
          <p:cNvPr id="8" name="TextBox 15"/>
          <p:cNvSpPr txBox="1"/>
          <p:nvPr/>
        </p:nvSpPr>
        <p:spPr>
          <a:xfrm>
            <a:off x="6288642" y="4519452"/>
            <a:ext cx="44172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크롬</a:t>
            </a:r>
            <a:endParaRPr lang="ko-KR" altLang="en-US" sz="1000"/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3661" y="1261375"/>
            <a:ext cx="2631141" cy="2490133"/>
          </a:xfrm>
          <a:prstGeom prst="rect">
            <a:avLst/>
          </a:prstGeom>
        </p:spPr>
      </p:pic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4375" y="1283120"/>
            <a:ext cx="685818" cy="707590"/>
          </a:xfrm>
          <a:prstGeom prst="rect">
            <a:avLst/>
          </a:prstGeom>
        </p:spPr>
      </p:pic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242298"/>
            <a:ext cx="669489" cy="734805"/>
          </a:xfrm>
          <a:prstGeom prst="rect">
            <a:avLst/>
          </a:prstGeom>
        </p:spPr>
      </p:pic>
      <p:pic>
        <p:nvPicPr>
          <p:cNvPr id="12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61227" y="3938560"/>
            <a:ext cx="691261" cy="566072"/>
          </a:xfrm>
          <a:prstGeom prst="rect">
            <a:avLst/>
          </a:prstGeom>
        </p:spPr>
      </p:pic>
      <p:pic>
        <p:nvPicPr>
          <p:cNvPr id="13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45797" y="1252134"/>
            <a:ext cx="2737060" cy="2380325"/>
          </a:xfrm>
          <a:prstGeom prst="rect">
            <a:avLst/>
          </a:prstGeom>
        </p:spPr>
      </p:pic>
      <p:pic>
        <p:nvPicPr>
          <p:cNvPr id="14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36189" y="3938560"/>
            <a:ext cx="2603110" cy="2469389"/>
          </a:xfrm>
          <a:prstGeom prst="rect">
            <a:avLst/>
          </a:prstGeom>
        </p:spPr>
      </p:pic>
      <p:pic>
        <p:nvPicPr>
          <p:cNvPr id="15" name="그림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913489" y="3938560"/>
            <a:ext cx="2669368" cy="2532399"/>
          </a:xfrm>
          <a:prstGeom prst="rect">
            <a:avLst/>
          </a:prstGeom>
        </p:spPr>
      </p:pic>
      <p:pic>
        <p:nvPicPr>
          <p:cNvPr id="16" name="그림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121317" y="3942494"/>
            <a:ext cx="674932" cy="576958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254209" y="2800979"/>
            <a:ext cx="5415047" cy="1958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 서버로 사용할 컴퓨터에 웹 서버 소프트웨어 설치</a:t>
            </a:r>
            <a:endParaRPr lang="ko-KR" altLang="en-US"/>
          </a:p>
          <a:p>
            <a:pPr>
              <a:defRPr/>
            </a:pPr>
            <a:r>
              <a:rPr lang="ko-KR" altLang="en-US"/>
              <a:t>웹 페이지, 동영상, 이미지 저장, 데이터베이스 설치</a:t>
            </a:r>
            <a:endParaRPr lang="ko-KR" altLang="en-US"/>
          </a:p>
          <a:p>
            <a:pPr>
              <a:defRPr/>
            </a:pPr>
            <a:r>
              <a:rPr lang="ko-KR" altLang="en-US"/>
              <a:t>웹 서버 응용프로그램 개발 및 설치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사이트 구축</a:t>
            </a:r>
            <a:endParaRPr lang="ko-KR" altLang="en-US"/>
          </a:p>
        </p:txBody>
      </p:sp>
      <p:grpSp>
        <p:nvGrpSpPr>
          <p:cNvPr id="5" name="그룹 37"/>
          <p:cNvGrpSpPr/>
          <p:nvPr/>
        </p:nvGrpSpPr>
        <p:grpSpPr>
          <a:xfrm rot="0">
            <a:off x="3053695" y="2713079"/>
            <a:ext cx="6984777" cy="3795197"/>
            <a:chOff x="755576" y="1844824"/>
            <a:chExt cx="7704857" cy="4011729"/>
          </a:xfrm>
        </p:grpSpPr>
        <p:sp>
          <p:nvSpPr>
            <p:cNvPr id="6" name="모서리가 둥근 직사각형 38"/>
            <p:cNvSpPr/>
            <p:nvPr/>
          </p:nvSpPr>
          <p:spPr>
            <a:xfrm>
              <a:off x="3851921" y="1844824"/>
              <a:ext cx="4608512" cy="3705242"/>
            </a:xfrm>
            <a:prstGeom prst="roundRect">
              <a:avLst>
                <a:gd name="adj" fmla="val 1547"/>
              </a:avLst>
            </a:prstGeom>
            <a:solidFill>
              <a:srgbClr val="f5fa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모서리가 둥근 직사각형 41"/>
            <p:cNvSpPr/>
            <p:nvPr/>
          </p:nvSpPr>
          <p:spPr>
            <a:xfrm>
              <a:off x="4046930" y="3002771"/>
              <a:ext cx="1086203" cy="1296144"/>
            </a:xfrm>
            <a:prstGeom prst="roundRect">
              <a:avLst>
                <a:gd name="adj" fmla="val 16667"/>
              </a:avLst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웹 서버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소프트웨어</a:t>
              </a:r>
              <a:r>
                <a:rPr lang="en-US" altLang="ko-KR" sz="1200">
                  <a:solidFill>
                    <a:schemeClr val="tx1"/>
                  </a:solidFill>
                </a:rPr>
                <a:t>(HTTPd)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타원 42"/>
            <p:cNvSpPr/>
            <p:nvPr/>
          </p:nvSpPr>
          <p:spPr>
            <a:xfrm>
              <a:off x="5580113" y="2849719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검색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AutoShape 52"/>
            <p:cNvSpPr>
              <a:spLocks noChangeArrowheads="1"/>
            </p:cNvSpPr>
            <p:nvPr/>
          </p:nvSpPr>
          <p:spPr>
            <a:xfrm>
              <a:off x="7141801" y="4357894"/>
              <a:ext cx="936104" cy="735326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100">
                  <a:latin typeface="+mj-lt"/>
                </a:rPr>
                <a:t>HTML </a:t>
              </a:r>
              <a:r>
                <a:rPr lang="ko-KR" altLang="en-US" sz="1100">
                  <a:latin typeface="+mj-lt"/>
                </a:rPr>
                <a:t>문서</a:t>
              </a:r>
              <a:r>
                <a:rPr lang="en-US" altLang="ko-KR" sz="1100">
                  <a:latin typeface="+mj-lt"/>
                </a:rPr>
                <a:t>, </a:t>
              </a:r>
              <a:endParaRPr lang="en-US" altLang="ko-KR" sz="1100">
                <a:latin typeface="+mj-lt"/>
              </a:endParaRPr>
            </a:p>
            <a:p>
              <a:pPr algn="ctr">
                <a:defRPr/>
              </a:pPr>
              <a:r>
                <a:rPr lang="ko-KR" altLang="en-US" sz="1100">
                  <a:latin typeface="+mj-lt"/>
                </a:rPr>
                <a:t>이미지</a:t>
              </a:r>
              <a:r>
                <a:rPr lang="en-US" altLang="ko-KR" sz="1100">
                  <a:latin typeface="+mj-lt"/>
                </a:rPr>
                <a:t>,</a:t>
              </a:r>
              <a:endParaRPr lang="en-US" altLang="ko-KR" sz="1100">
                <a:latin typeface="+mj-lt"/>
              </a:endParaRPr>
            </a:p>
            <a:p>
              <a:pPr algn="ctr">
                <a:defRPr/>
              </a:pPr>
              <a:r>
                <a:rPr lang="ko-KR" altLang="en-US" sz="1100">
                  <a:latin typeface="+mj-lt"/>
                </a:rPr>
                <a:t>동영상 등</a:t>
              </a:r>
              <a:endParaRPr lang="ko-KR" altLang="en-US" sz="1100">
                <a:latin typeface="+mj-lt"/>
              </a:endParaRPr>
            </a:p>
          </p:txBody>
        </p:sp>
        <p:sp>
          <p:nvSpPr>
            <p:cNvPr id="10" name="순서도: 자기 디스크 45"/>
            <p:cNvSpPr/>
            <p:nvPr/>
          </p:nvSpPr>
          <p:spPr>
            <a:xfrm>
              <a:off x="7141801" y="3101747"/>
              <a:ext cx="1098499" cy="972155"/>
            </a:xfrm>
            <a:prstGeom prst="flowChartMagneticDisk">
              <a:avLst/>
            </a:prstGeom>
            <a:solidFill>
              <a:srgbClr val="53d2ff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/>
                <a:t>DATABASE</a:t>
              </a:r>
              <a:endParaRPr lang="ko-KR" altLang="en-US" sz="1200"/>
            </a:p>
          </p:txBody>
        </p:sp>
        <p:sp>
          <p:nvSpPr>
            <p:cNvPr id="11" name="타원 48"/>
            <p:cNvSpPr/>
            <p:nvPr/>
          </p:nvSpPr>
          <p:spPr>
            <a:xfrm>
              <a:off x="5580113" y="3461834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회원관리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" name="타원 50"/>
            <p:cNvSpPr/>
            <p:nvPr/>
          </p:nvSpPr>
          <p:spPr>
            <a:xfrm>
              <a:off x="5580113" y="4109906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" name="타원 51"/>
            <p:cNvSpPr/>
            <p:nvPr/>
          </p:nvSpPr>
          <p:spPr>
            <a:xfrm>
              <a:off x="5580113" y="475797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지도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57"/>
            <p:cNvSpPr/>
            <p:nvPr/>
          </p:nvSpPr>
          <p:spPr>
            <a:xfrm>
              <a:off x="5004049" y="1913637"/>
              <a:ext cx="1920492" cy="2832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웹 서버 응용프로그램</a:t>
              </a:r>
              <a:endParaRPr lang="ko-KR" altLang="en-US" sz="1200"/>
            </a:p>
          </p:txBody>
        </p:sp>
        <p:cxnSp>
          <p:nvCxnSpPr>
            <p:cNvPr id="15" name="직선 화살표 연결선 58"/>
            <p:cNvCxnSpPr>
              <a:stCxn id="7" idx="3"/>
              <a:endCxn id="8" idx="2"/>
            </p:cNvCxnSpPr>
            <p:nvPr/>
          </p:nvCxnSpPr>
          <p:spPr>
            <a:xfrm rot="5400000" flipH="1" flipV="1">
              <a:off x="5082075" y="3152805"/>
              <a:ext cx="549096" cy="446978"/>
            </a:xfrm>
            <a:prstGeom prst="straightConnector1">
              <a:avLst/>
            </a:prstGeom>
            <a:ln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59"/>
            <p:cNvCxnSpPr>
              <a:stCxn id="7" idx="3"/>
              <a:endCxn id="11" idx="2"/>
            </p:cNvCxnSpPr>
            <p:nvPr/>
          </p:nvCxnSpPr>
          <p:spPr>
            <a:xfrm>
              <a:off x="5133134" y="3650842"/>
              <a:ext cx="446978" cy="63018"/>
            </a:xfrm>
            <a:prstGeom prst="straightConnector1">
              <a:avLst/>
            </a:prstGeom>
            <a:ln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60"/>
            <p:cNvCxnSpPr>
              <a:stCxn id="7" idx="3"/>
              <a:endCxn id="12" idx="2"/>
            </p:cNvCxnSpPr>
            <p:nvPr/>
          </p:nvCxnSpPr>
          <p:spPr>
            <a:xfrm rot="16200000" flipH="1">
              <a:off x="5001078" y="3782899"/>
              <a:ext cx="711091" cy="446978"/>
            </a:xfrm>
            <a:prstGeom prst="straightConnector1">
              <a:avLst/>
            </a:prstGeom>
            <a:ln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61"/>
            <p:cNvCxnSpPr>
              <a:stCxn id="7" idx="3"/>
              <a:endCxn id="13" idx="2"/>
            </p:cNvCxnSpPr>
            <p:nvPr/>
          </p:nvCxnSpPr>
          <p:spPr>
            <a:xfrm rot="16200000" flipH="1">
              <a:off x="4677041" y="4106935"/>
              <a:ext cx="1359163" cy="446978"/>
            </a:xfrm>
            <a:prstGeom prst="straightConnector1">
              <a:avLst/>
            </a:prstGeom>
            <a:ln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62"/>
            <p:cNvCxnSpPr>
              <a:endCxn id="10" idx="2"/>
            </p:cNvCxnSpPr>
            <p:nvPr/>
          </p:nvCxnSpPr>
          <p:spPr>
            <a:xfrm>
              <a:off x="6460465" y="3101747"/>
              <a:ext cx="681336" cy="4860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64"/>
            <p:cNvCxnSpPr>
              <a:stCxn id="12" idx="6"/>
              <a:endCxn id="9" idx="1"/>
            </p:cNvCxnSpPr>
            <p:nvPr/>
          </p:nvCxnSpPr>
          <p:spPr>
            <a:xfrm>
              <a:off x="6460465" y="4361934"/>
              <a:ext cx="681336" cy="363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65"/>
            <p:cNvCxnSpPr>
              <a:stCxn id="13" idx="6"/>
              <a:endCxn id="10" idx="2"/>
            </p:cNvCxnSpPr>
            <p:nvPr/>
          </p:nvCxnSpPr>
          <p:spPr>
            <a:xfrm flipV="1">
              <a:off x="6460465" y="3587825"/>
              <a:ext cx="681336" cy="1422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67"/>
            <p:cNvCxnSpPr>
              <a:stCxn id="11" idx="6"/>
              <a:endCxn id="9" idx="1"/>
            </p:cNvCxnSpPr>
            <p:nvPr/>
          </p:nvCxnSpPr>
          <p:spPr>
            <a:xfrm>
              <a:off x="6460465" y="3713862"/>
              <a:ext cx="681336" cy="1011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68"/>
            <p:cNvCxnSpPr>
              <a:stCxn id="11" idx="6"/>
              <a:endCxn id="10" idx="2"/>
            </p:cNvCxnSpPr>
            <p:nvPr/>
          </p:nvCxnSpPr>
          <p:spPr>
            <a:xfrm flipV="1">
              <a:off x="6460465" y="3587825"/>
              <a:ext cx="681336" cy="126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" descr="http://files.idg.co.kr/itworld/image/2014/08/surface-pro-3-stock-100268912-primary_idge.jp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755576" y="3183093"/>
              <a:ext cx="1734353" cy="1435298"/>
            </a:xfrm>
            <a:prstGeom prst="rect">
              <a:avLst/>
            </a:prstGeom>
            <a:noFill/>
          </p:spPr>
        </p:pic>
        <p:sp>
          <p:nvSpPr>
            <p:cNvPr id="25" name="모서리가 둥근 직사각형 70"/>
            <p:cNvSpPr/>
            <p:nvPr/>
          </p:nvSpPr>
          <p:spPr>
            <a:xfrm>
              <a:off x="1994057" y="3183093"/>
              <a:ext cx="921760" cy="826430"/>
            </a:xfrm>
            <a:prstGeom prst="roundRect">
              <a:avLst>
                <a:gd name="adj" fmla="val 16667"/>
              </a:avLst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웹 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브라우저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71"/>
            <p:cNvCxnSpPr>
              <a:stCxn id="25" idx="3"/>
            </p:cNvCxnSpPr>
            <p:nvPr/>
          </p:nvCxnSpPr>
          <p:spPr>
            <a:xfrm flipV="1">
              <a:off x="2915817" y="3398390"/>
              <a:ext cx="1152129" cy="1979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72"/>
            <p:cNvCxnSpPr>
              <a:stCxn id="25" idx="3"/>
            </p:cNvCxnSpPr>
            <p:nvPr/>
          </p:nvCxnSpPr>
          <p:spPr>
            <a:xfrm>
              <a:off x="2915817" y="3596308"/>
              <a:ext cx="1152129" cy="211708"/>
            </a:xfrm>
            <a:prstGeom prst="straightConnector1">
              <a:avLst/>
            </a:prstGeom>
            <a:ln w="38100">
              <a:headEnd type="triangle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73"/>
            <p:cNvSpPr/>
            <p:nvPr/>
          </p:nvSpPr>
          <p:spPr>
            <a:xfrm>
              <a:off x="2992905" y="3237794"/>
              <a:ext cx="655157" cy="287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요청</a:t>
              </a:r>
              <a:endParaRPr lang="ko-KR" altLang="en-US" sz="1200"/>
            </a:p>
          </p:txBody>
        </p:sp>
        <p:sp>
          <p:nvSpPr>
            <p:cNvPr id="29" name="직사각형 74"/>
            <p:cNvSpPr/>
            <p:nvPr/>
          </p:nvSpPr>
          <p:spPr>
            <a:xfrm>
              <a:off x="2992905" y="3721057"/>
              <a:ext cx="655157" cy="287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전송</a:t>
              </a:r>
              <a:endParaRPr lang="ko-KR" altLang="en-US" sz="1200"/>
            </a:p>
          </p:txBody>
        </p:sp>
        <p:sp>
          <p:nvSpPr>
            <p:cNvPr id="30" name="직사각형 75"/>
            <p:cNvSpPr/>
            <p:nvPr/>
          </p:nvSpPr>
          <p:spPr>
            <a:xfrm>
              <a:off x="3851919" y="5229589"/>
              <a:ext cx="1431251" cy="284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웹 서버 컴퓨터</a:t>
              </a:r>
              <a:endParaRPr lang="ko-KR" altLang="en-US" sz="1200"/>
            </a:p>
          </p:txBody>
        </p:sp>
        <p:sp>
          <p:nvSpPr>
            <p:cNvPr id="31" name="직사각형 76"/>
            <p:cNvSpPr/>
            <p:nvPr/>
          </p:nvSpPr>
          <p:spPr>
            <a:xfrm>
              <a:off x="1259630" y="4739414"/>
              <a:ext cx="1656182" cy="28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웹 클라이언트</a:t>
              </a:r>
              <a:endParaRPr lang="ko-KR" altLang="en-US" sz="1200"/>
            </a:p>
          </p:txBody>
        </p:sp>
        <p:sp>
          <p:nvSpPr>
            <p:cNvPr id="32" name="타원 77"/>
            <p:cNvSpPr/>
            <p:nvPr/>
          </p:nvSpPr>
          <p:spPr>
            <a:xfrm>
              <a:off x="5554958" y="223769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로그인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78"/>
            <p:cNvCxnSpPr>
              <a:stCxn id="7" idx="3"/>
              <a:endCxn id="32" idx="2"/>
            </p:cNvCxnSpPr>
            <p:nvPr/>
          </p:nvCxnSpPr>
          <p:spPr>
            <a:xfrm rot="5400000" flipH="1" flipV="1">
              <a:off x="4763487" y="2859372"/>
              <a:ext cx="1161117" cy="421823"/>
            </a:xfrm>
            <a:prstGeom prst="straightConnector1">
              <a:avLst/>
            </a:prstGeom>
            <a:ln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79"/>
            <p:cNvCxnSpPr>
              <a:stCxn id="32" idx="6"/>
              <a:endCxn id="10" idx="2"/>
            </p:cNvCxnSpPr>
            <p:nvPr/>
          </p:nvCxnSpPr>
          <p:spPr>
            <a:xfrm>
              <a:off x="6435310" y="2489726"/>
              <a:ext cx="706491" cy="1098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80"/>
            <p:cNvSpPr/>
            <p:nvPr/>
          </p:nvSpPr>
          <p:spPr>
            <a:xfrm>
              <a:off x="5554958" y="5570135"/>
              <a:ext cx="1230295" cy="286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웹 사이트</a:t>
              </a:r>
              <a:endParaRPr lang="ko-KR" altLang="en-US" sz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</a:t>
            </a:r>
            <a:r>
              <a:rPr lang="en-US" altLang="ko-KR"/>
              <a:t> </a:t>
            </a:r>
            <a:r>
              <a:rPr lang="ko-KR" altLang="en-US"/>
              <a:t>페이지의 주소</a:t>
            </a:r>
            <a:r>
              <a:rPr lang="en-US" altLang="ko-KR"/>
              <a:t>, URL</a:t>
            </a:r>
            <a:endParaRPr lang="en-US" altLang="ko-KR"/>
          </a:p>
        </p:txBody>
      </p:sp>
      <p:grpSp>
        <p:nvGrpSpPr>
          <p:cNvPr id="5" name="그룹 22"/>
          <p:cNvGrpSpPr/>
          <p:nvPr/>
        </p:nvGrpSpPr>
        <p:grpSpPr>
          <a:xfrm rot="0">
            <a:off x="2033091" y="1640393"/>
            <a:ext cx="8021146" cy="1788606"/>
            <a:chOff x="733622" y="1713242"/>
            <a:chExt cx="7654801" cy="16002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>
            <a:xfrm>
              <a:off x="733622" y="1713242"/>
              <a:ext cx="7654801" cy="1600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>
            <a:xfrm>
              <a:off x="870148" y="2796010"/>
              <a:ext cx="7286377" cy="38100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r>
                <a:rPr lang="en-US" altLang="ko-KR" sz="2400" b="1">
                  <a:solidFill>
                    <a:srgbClr val="0070c0"/>
                  </a:solidFill>
                  <a:latin typeface="Times New Roman"/>
                </a:rPr>
                <a:t>http://</a:t>
              </a:r>
              <a:r>
                <a:rPr lang="en-US" altLang="ko-KR" sz="2400" b="1">
                  <a:solidFill>
                    <a:srgbClr val="c00000"/>
                  </a:solidFill>
                  <a:latin typeface="Times New Roman"/>
                </a:rPr>
                <a:t>www.oracle.com</a:t>
              </a:r>
              <a:r>
                <a:rPr lang="en-US" altLang="ko-KR" sz="2400" b="1">
                  <a:solidFill>
                    <a:srgbClr val="00b050"/>
                  </a:solidFill>
                  <a:latin typeface="Times New Roman"/>
                </a:rPr>
                <a:t>:80</a:t>
              </a:r>
              <a:r>
                <a:rPr lang="en-US" altLang="ko-KR" sz="2400" b="1">
                  <a:solidFill>
                    <a:srgbClr val="7030a0"/>
                  </a:solidFill>
                  <a:latin typeface="Times New Roman"/>
                </a:rPr>
                <a:t>/technetwork/java/</a:t>
              </a:r>
              <a:r>
                <a:rPr lang="en-US" altLang="ko-KR" sz="2400" b="1">
                  <a:solidFill>
                    <a:srgbClr val="00b0f0"/>
                  </a:solidFill>
                  <a:latin typeface="Times New Roman"/>
                </a:rPr>
                <a:t>index.html</a:t>
              </a:r>
              <a:endParaRPr lang="en-US" altLang="ko-KR" sz="2400" b="1">
                <a:solidFill>
                  <a:srgbClr val="00b0f0"/>
                </a:solidFill>
                <a:latin typeface="Times New Roman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>
            <a:xfrm>
              <a:off x="870146" y="1981795"/>
              <a:ext cx="905031" cy="26473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latin typeface="+mj-lt"/>
                </a:rPr>
                <a:t>프로토콜</a:t>
              </a:r>
              <a:endParaRPr lang="ko-KR" altLang="en-US" sz="1400" b="1">
                <a:latin typeface="+mj-lt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>
            <a:xfrm>
              <a:off x="2453916" y="1981795"/>
              <a:ext cx="904201" cy="26473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latin typeface="+mj-lt"/>
                </a:rPr>
                <a:t>서버주소</a:t>
              </a:r>
              <a:endParaRPr lang="ko-KR" altLang="en-US" sz="1400" b="1">
                <a:latin typeface="+mj-lt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>
            <a:xfrm>
              <a:off x="3743567" y="1874074"/>
              <a:ext cx="890900" cy="45767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b="1">
                  <a:latin typeface="+mj-lt"/>
                </a:rPr>
                <a:t>TCP/IP</a:t>
              </a:r>
              <a:endParaRPr lang="en-US" altLang="ko-KR" sz="1400" b="1">
                <a:latin typeface="+mj-lt"/>
              </a:endParaRPr>
            </a:p>
            <a:p>
              <a:pPr algn="ctr">
                <a:defRPr/>
              </a:pPr>
              <a:r>
                <a:rPr lang="ko-KR" altLang="en-US" sz="1400" b="1">
                  <a:latin typeface="+mj-lt"/>
                </a:rPr>
                <a:t>포트번호</a:t>
              </a:r>
              <a:endParaRPr lang="ko-KR" altLang="en-US" sz="1400" b="1">
                <a:latin typeface="+mj-lt"/>
              </a:endParaRPr>
            </a:p>
          </p:txBody>
        </p:sp>
        <p:sp>
          <p:nvSpPr>
            <p:cNvPr id="11" name="AutoShape 10"/>
            <p:cNvSpPr/>
            <p:nvPr/>
          </p:nvSpPr>
          <p:spPr>
            <a:xfrm rot="5400000">
              <a:off x="1179989" y="2554090"/>
              <a:ext cx="152400" cy="457200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600">
                <a:latin typeface="+mj-lt"/>
              </a:endParaRPr>
            </a:p>
          </p:txBody>
        </p:sp>
        <p:sp>
          <p:nvSpPr>
            <p:cNvPr id="12" name="AutoShape 11"/>
            <p:cNvSpPr/>
            <p:nvPr/>
          </p:nvSpPr>
          <p:spPr>
            <a:xfrm rot="5400000">
              <a:off x="2829123" y="1753990"/>
              <a:ext cx="152400" cy="2057400"/>
            </a:xfrm>
            <a:prstGeom prst="leftBracket">
              <a:avLst>
                <a:gd name="adj" fmla="val 112500"/>
              </a:avLst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600">
                <a:latin typeface="+mj-lt"/>
              </a:endParaRPr>
            </a:p>
          </p:txBody>
        </p:sp>
        <p:sp>
          <p:nvSpPr>
            <p:cNvPr id="13" name="AutoShape 12"/>
            <p:cNvSpPr/>
            <p:nvPr/>
          </p:nvSpPr>
          <p:spPr>
            <a:xfrm rot="5400000">
              <a:off x="4106044" y="2668390"/>
              <a:ext cx="152400" cy="228600"/>
            </a:xfrm>
            <a:prstGeom prst="leftBracket">
              <a:avLst>
                <a:gd name="adj" fmla="val 12500"/>
              </a:avLst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600">
                <a:latin typeface="+mj-lt"/>
              </a:endParaRPr>
            </a:p>
          </p:txBody>
        </p:sp>
        <p:sp>
          <p:nvSpPr>
            <p:cNvPr id="14" name="AutoShape 13"/>
            <p:cNvSpPr/>
            <p:nvPr/>
          </p:nvSpPr>
          <p:spPr>
            <a:xfrm rot="5400000">
              <a:off x="5482257" y="1571571"/>
              <a:ext cx="153744" cy="2397759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600">
                <a:latin typeface="+mj-lt"/>
              </a:endParaRPr>
            </a:p>
          </p:txBody>
        </p:sp>
        <p:sp>
          <p:nvSpPr>
            <p:cNvPr id="15" name="AutoShape 14"/>
            <p:cNvSpPr/>
            <p:nvPr/>
          </p:nvSpPr>
          <p:spPr>
            <a:xfrm rot="5400000">
              <a:off x="7375407" y="2135330"/>
              <a:ext cx="140835" cy="1283153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600">
                <a:latin typeface="+mj-lt"/>
              </a:endParaRPr>
            </a:p>
          </p:txBody>
        </p:sp>
        <p:cxnSp>
          <p:nvCxnSpPr>
            <p:cNvPr id="16" name="AutoShape 15"/>
            <p:cNvCxnSpPr>
              <a:cxnSpLocks noChangeShapeType="1"/>
              <a:stCxn id="8" idx="2"/>
              <a:endCxn id="11" idx="1"/>
            </p:cNvCxnSpPr>
            <p:nvPr/>
          </p:nvCxnSpPr>
          <p:spPr>
            <a:xfrm rot="5400000">
              <a:off x="1080414" y="2465350"/>
              <a:ext cx="416916" cy="6536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</p:spPr>
        </p:cxnSp>
        <p:cxnSp>
          <p:nvCxnSpPr>
            <p:cNvPr id="17" name="AutoShape 16"/>
            <p:cNvCxnSpPr>
              <a:cxnSpLocks noChangeShapeType="1"/>
              <a:stCxn id="9" idx="2"/>
              <a:endCxn id="12" idx="1"/>
            </p:cNvCxnSpPr>
            <p:nvPr/>
          </p:nvCxnSpPr>
          <p:spPr>
            <a:xfrm rot="5400000">
              <a:off x="2696865" y="2498032"/>
              <a:ext cx="416916" cy="12700"/>
            </a:xfrm>
            <a:prstGeom prst="curvedConnector5">
              <a:avLst>
                <a:gd name="adj1" fmla="val 54831"/>
                <a:gd name="adj2" fmla="val 54370"/>
                <a:gd name="adj3" fmla="val 45169"/>
              </a:avLst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</p:spPr>
        </p:cxnSp>
        <p:cxnSp>
          <p:nvCxnSpPr>
            <p:cNvPr id="18" name="AutoShape 17"/>
            <p:cNvCxnSpPr>
              <a:cxnSpLocks noChangeShapeType="1"/>
              <a:stCxn id="10" idx="2"/>
              <a:endCxn id="13" idx="1"/>
            </p:cNvCxnSpPr>
            <p:nvPr/>
          </p:nvCxnSpPr>
          <p:spPr>
            <a:xfrm rot="5400000">
              <a:off x="4034012" y="2545527"/>
              <a:ext cx="309195" cy="1273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>
            <a:xfrm>
              <a:off x="5224624" y="1981796"/>
              <a:ext cx="724292" cy="26473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latin typeface="+mj-lt"/>
                </a:rPr>
                <a:t>경로명</a:t>
              </a:r>
              <a:endParaRPr lang="ko-KR" altLang="en-US" sz="1400" b="1">
                <a:latin typeface="+mj-lt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>
            <a:xfrm>
              <a:off x="6994418" y="1859905"/>
              <a:ext cx="905335" cy="463319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latin typeface="+mj-lt"/>
                </a:rPr>
                <a:t>웹페이지</a:t>
              </a:r>
              <a:endParaRPr lang="ko-KR" altLang="en-US" sz="1400" b="1">
                <a:latin typeface="+mj-lt"/>
              </a:endParaRPr>
            </a:p>
            <a:p>
              <a:pPr lvl="0">
                <a:defRPr/>
              </a:pPr>
              <a:r>
                <a:rPr lang="ko-KR" altLang="en-US" sz="1400" b="1">
                  <a:latin typeface="+mj-lt"/>
                </a:rPr>
                <a:t>파일이름</a:t>
              </a:r>
              <a:endParaRPr lang="ko-KR" altLang="en-US" sz="1400" b="1">
                <a:latin typeface="+mj-lt"/>
              </a:endParaRPr>
            </a:p>
          </p:txBody>
        </p:sp>
        <p:cxnSp>
          <p:nvCxnSpPr>
            <p:cNvPr id="21" name="AutoShape 20"/>
            <p:cNvCxnSpPr>
              <a:cxnSpLocks noChangeShapeType="1"/>
              <a:stCxn id="19" idx="2"/>
              <a:endCxn id="14" idx="1"/>
            </p:cNvCxnSpPr>
            <p:nvPr/>
          </p:nvCxnSpPr>
          <p:spPr>
            <a:xfrm rot="5400000">
              <a:off x="5370694" y="2478009"/>
              <a:ext cx="404005" cy="27134"/>
            </a:xfrm>
            <a:prstGeom prst="curvedConnector5">
              <a:avLst>
                <a:gd name="adj1" fmla="val 56583"/>
                <a:gd name="adj2" fmla="val 22245"/>
                <a:gd name="adj3" fmla="val 43417"/>
              </a:avLst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</p:spPr>
        </p:cxnSp>
        <p:cxnSp>
          <p:nvCxnSpPr>
            <p:cNvPr id="22" name="AutoShape 21"/>
            <p:cNvCxnSpPr>
              <a:cxnSpLocks noChangeShapeType="1"/>
              <a:stCxn id="20" idx="2"/>
              <a:endCxn id="15" idx="1"/>
            </p:cNvCxnSpPr>
            <p:nvPr/>
          </p:nvCxnSpPr>
          <p:spPr>
            <a:xfrm rot="5400000">
              <a:off x="7284143" y="2544807"/>
              <a:ext cx="323363" cy="12700"/>
            </a:xfrm>
            <a:prstGeom prst="curvedConnector5">
              <a:avLst>
                <a:gd name="adj1" fmla="val 70695"/>
                <a:gd name="adj2" fmla="val -295646"/>
                <a:gd name="adj3" fmla="val 29305"/>
              </a:avLst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</p:spPr>
        </p:cxnSp>
      </p:grpSp>
      <p:sp>
        <p:nvSpPr>
          <p:cNvPr id="23" name="직사각형 2"/>
          <p:cNvSpPr/>
          <p:nvPr/>
        </p:nvSpPr>
        <p:spPr>
          <a:xfrm>
            <a:off x="2031083" y="3610491"/>
            <a:ext cx="8129833" cy="25714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60000"/>
              </a:lnSpc>
              <a:buFont typeface="Wingdings"/>
              <a:buChar char=""/>
              <a:defRPr/>
            </a:pPr>
            <a:r>
              <a:rPr lang="ko-KR" altLang="en-US" sz="1700" b="1" kern="0">
                <a:solidFill>
                  <a:srgbClr val="000000"/>
                </a:solidFill>
                <a:latin typeface="+mn-ea"/>
              </a:rPr>
              <a:t>프로토콜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: HTTP, https, file, ftp, telnet, mailto, news 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등 </a:t>
            </a:r>
            <a:endParaRPr lang="ko-KR" altLang="en-US" sz="1700" kern="0">
              <a:solidFill>
                <a:srgbClr val="000000"/>
              </a:solidFill>
              <a:latin typeface="+mn-ea"/>
            </a:endParaRPr>
          </a:p>
          <a:p>
            <a:pPr marL="342900" lvl="0" indent="-342900" algn="just">
              <a:lnSpc>
                <a:spcPct val="160000"/>
              </a:lnSpc>
              <a:buFont typeface="Wingdings"/>
              <a:buChar char=""/>
              <a:defRPr/>
            </a:pPr>
            <a:r>
              <a:rPr lang="ko-KR" altLang="en-US" sz="1700" b="1" kern="0">
                <a:solidFill>
                  <a:srgbClr val="000000"/>
                </a:solidFill>
                <a:latin typeface="+mn-ea"/>
              </a:rPr>
              <a:t>서버주소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웹 페이지를 가진 컴퓨터의 인터넷 주소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, IP 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주소</a:t>
            </a:r>
            <a:endParaRPr lang="ko-KR" altLang="en-US" sz="1700" kern="0">
              <a:solidFill>
                <a:srgbClr val="000000"/>
              </a:solidFill>
              <a:latin typeface="+mn-ea"/>
            </a:endParaRPr>
          </a:p>
          <a:p>
            <a:pPr marL="342900" lvl="0" indent="-342900" algn="just">
              <a:lnSpc>
                <a:spcPct val="160000"/>
              </a:lnSpc>
              <a:buFont typeface="Wingdings"/>
              <a:buChar char=""/>
              <a:defRPr/>
            </a:pPr>
            <a:r>
              <a:rPr lang="en-US" altLang="ko-KR" sz="1700" b="1" kern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700" b="1" kern="0">
                <a:solidFill>
                  <a:srgbClr val="000000"/>
                </a:solidFill>
                <a:latin typeface="+mn-ea"/>
              </a:rPr>
              <a:t>포트 번호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서버가 브라우저로부터 접속을 기다리는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포트 번호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700" kern="0">
              <a:solidFill>
                <a:srgbClr val="000000"/>
              </a:solidFill>
              <a:latin typeface="+mn-ea"/>
            </a:endParaRPr>
          </a:p>
          <a:p>
            <a:pPr lvl="4" algn="just">
              <a:lnSpc>
                <a:spcPct val="160000"/>
              </a:lnSpc>
              <a:defRPr/>
            </a:pP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프로토콜마다 다르며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, HTTP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80, telnet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23</a:t>
            </a:r>
            <a:endParaRPr lang="en-US" altLang="ko-KR" sz="1700" kern="0">
              <a:solidFill>
                <a:srgbClr val="000000"/>
              </a:solidFill>
              <a:latin typeface="+mn-ea"/>
            </a:endParaRPr>
          </a:p>
          <a:p>
            <a:pPr marL="342900" lvl="0" indent="-342900" algn="just">
              <a:lnSpc>
                <a:spcPct val="160000"/>
              </a:lnSpc>
              <a:buFont typeface="Wingdings"/>
              <a:buChar char=""/>
              <a:defRPr/>
            </a:pPr>
            <a:r>
              <a:rPr lang="ko-KR" altLang="en-US" sz="1700" b="1" kern="0">
                <a:solidFill>
                  <a:srgbClr val="000000"/>
                </a:solidFill>
                <a:latin typeface="+mn-ea"/>
              </a:rPr>
              <a:t>경로명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웹 서버 내 웹 페이지 파일의 폴더 경로</a:t>
            </a:r>
            <a:endParaRPr lang="ko-KR" altLang="en-US" sz="1700" kern="0">
              <a:solidFill>
                <a:srgbClr val="000000"/>
              </a:solidFill>
              <a:latin typeface="+mn-ea"/>
            </a:endParaRPr>
          </a:p>
          <a:p>
            <a:pPr marL="342900" lvl="0" indent="-342900" algn="just">
              <a:lnSpc>
                <a:spcPct val="160000"/>
              </a:lnSpc>
              <a:buFont typeface="Wingdings"/>
              <a:buChar char=""/>
              <a:defRPr/>
            </a:pPr>
            <a:r>
              <a:rPr lang="ko-KR" altLang="en-US" sz="1700" b="1" kern="0">
                <a:solidFill>
                  <a:srgbClr val="000000"/>
                </a:solidFill>
                <a:latin typeface="+mn-ea"/>
              </a:rPr>
              <a:t>파일이름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웹 페이지의 </a:t>
            </a:r>
            <a:r>
              <a:rPr lang="en-US" altLang="ko-KR" sz="1700" kern="0">
                <a:solidFill>
                  <a:srgbClr val="000000"/>
                </a:solidFill>
                <a:latin typeface="+mn-ea"/>
              </a:rPr>
              <a:t>HTML </a:t>
            </a:r>
            <a:r>
              <a:rPr lang="ko-KR" altLang="en-US" sz="1700" kern="0">
                <a:solidFill>
                  <a:srgbClr val="000000"/>
                </a:solidFill>
                <a:latin typeface="+mn-ea"/>
              </a:rPr>
              <a:t>파일 이름</a:t>
            </a:r>
            <a:endParaRPr lang="ko-KR" altLang="en-US" sz="1700" kern="0" spc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909</ep:Words>
  <ep:PresentationFormat>와이드스크린(16:9)</ep:PresentationFormat>
  <ep:Paragraphs>283</ep:Paragraphs>
  <ep:Slides>24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23-1학기 네트워크 프로그래밍 01. 웹 프로그래밍과 HTML 개요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Thanks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2023-03-29T00:17:18.052</dcterms:modified>
  <cp:revision>701</cp:revision>
  <dc:title>Rigidle : Aiding 3D Object Rigid Transformation with Device using Handle-bar Metaphor</dc:title>
  <cp:version/>
</cp:coreProperties>
</file>