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4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commentAuthors" Target="commentAuthors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1.xml"  /><Relationship Id="rId40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0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7.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자바스크립트 코어 객체와 배열</a:t>
            </a:r>
            <a:endParaRPr lang="ko-KR" altLang="en-US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7-2 [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로 배열 만들기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17984" y="1898893"/>
            <a:ext cx="3254108" cy="356879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22587" y="1898893"/>
            <a:ext cx="4385923" cy="448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&lt;title&gt;[]</a:t>
            </a:r>
            <a:r>
              <a:rPr lang="ko-KR" altLang="en-US" sz="1200"/>
              <a:t>로 배열 만들기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&lt;h3&gt;[]</a:t>
            </a:r>
            <a:r>
              <a:rPr lang="ko-KR" altLang="en-US" sz="1200"/>
              <a:t>로 배열 만들기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let</a:t>
            </a:r>
            <a:r>
              <a:rPr lang="ko-KR" altLang="en-US" sz="1200" b="1"/>
              <a:t> </a:t>
            </a:r>
            <a:r>
              <a:rPr lang="en-US" altLang="ko-KR" sz="1200" b="1"/>
              <a:t>plots = [20, 5, 8, 15, 20]; </a:t>
            </a:r>
            <a:r>
              <a:rPr lang="en-US" altLang="ko-KR" sz="1200"/>
              <a:t>// </a:t>
            </a:r>
            <a:r>
              <a:rPr lang="ko-KR" altLang="en-US" sz="1200"/>
              <a:t>원소 </a:t>
            </a:r>
            <a:r>
              <a:rPr lang="en-US" altLang="ko-KR" sz="1200"/>
              <a:t>5</a:t>
            </a:r>
            <a:r>
              <a:rPr lang="ko-KR" altLang="en-US" sz="1200"/>
              <a:t>개의 배열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document.write("var</a:t>
            </a:r>
            <a:r>
              <a:rPr lang="ko-KR" altLang="en-US" sz="1200"/>
              <a:t> </a:t>
            </a:r>
            <a:r>
              <a:rPr lang="en-US" altLang="ko-KR" sz="1200"/>
              <a:t>plots = [20, 5, 8, 15, 20]&lt;br&gt;");</a:t>
            </a:r>
            <a:endParaRPr lang="en-US" altLang="ko-KR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for(let i=0; i&lt;5; i++)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let size = plots[i]; </a:t>
            </a:r>
            <a:r>
              <a:rPr lang="en-US" altLang="ko-KR" sz="1200"/>
              <a:t>// plots </a:t>
            </a:r>
            <a:r>
              <a:rPr lang="ko-KR" altLang="en-US" sz="1200"/>
              <a:t>배열의 </a:t>
            </a:r>
            <a:r>
              <a:rPr lang="en-US" altLang="ko-KR" sz="1200"/>
              <a:t>i</a:t>
            </a:r>
            <a:r>
              <a:rPr lang="ko-KR" altLang="en-US" sz="1200"/>
              <a:t>번째 원소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while(size&gt;0)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document.write("*");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size--;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document.write(plots[i] + "&lt;br&gt;");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7"/>
          <p:cNvSpPr txBox="1"/>
          <p:nvPr/>
        </p:nvSpPr>
        <p:spPr>
          <a:xfrm>
            <a:off x="1717400" y="1396016"/>
            <a:ext cx="797524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초기 값을 가진 배열 생성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초기화되지 않은 배열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일정 크기의 배열 생성 후 </a:t>
            </a:r>
            <a:br>
              <a:rPr lang="ko-KR" altLang="en-US"/>
            </a:br>
            <a:r>
              <a:rPr lang="ko-KR" altLang="en-US"/>
              <a:t>나중에 원소 값 저장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빈 배열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원소 개수를 예상할 수 없는 경우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Array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배열 만들기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35325" y="1582509"/>
            <a:ext cx="5544616" cy="292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35326" y="2640321"/>
            <a:ext cx="5544616" cy="296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5326" y="3018621"/>
            <a:ext cx="5544616" cy="94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10"/>
          <p:cNvSpPr/>
          <p:nvPr/>
        </p:nvSpPr>
        <p:spPr>
          <a:xfrm>
            <a:off x="5724857" y="4629854"/>
            <a:ext cx="5544736" cy="2935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week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5727528" y="5031623"/>
            <a:ext cx="5541946" cy="51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크기 </a:t>
            </a:r>
            <a:r>
              <a:rPr lang="en-US" altLang="ko-KR"/>
              <a:t>: Array </a:t>
            </a:r>
            <a:r>
              <a:rPr lang="ko-KR" altLang="en-US"/>
              <a:t>객체의 </a:t>
            </a:r>
            <a:r>
              <a:rPr lang="en-US" altLang="ko-KR"/>
              <a:t>length </a:t>
            </a:r>
            <a:r>
              <a:rPr lang="ko-KR" altLang="en-US"/>
              <a:t>프로퍼티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length </a:t>
            </a:r>
            <a:r>
              <a:rPr lang="ko-KR" altLang="en-US"/>
              <a:t>프로퍼티는 사용자가 임의로 값 변경 가능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length </a:t>
            </a:r>
            <a:r>
              <a:rPr lang="ko-KR" altLang="en-US"/>
              <a:t>프로퍼티는 </a:t>
            </a:r>
            <a:r>
              <a:rPr lang="en-US" altLang="ko-KR"/>
              <a:t>Array </a:t>
            </a:r>
            <a:r>
              <a:rPr lang="ko-KR" altLang="en-US"/>
              <a:t>객체에 의해 자동 관리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사용자가 임의로 값 변경 가능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배열의 크기를 줄이거나 늘일 수 있음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예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배열의 원소 개수</a:t>
            </a:r>
            <a:r>
              <a:rPr lang="en-US" altLang="ko-KR"/>
              <a:t>, length </a:t>
            </a:r>
            <a:r>
              <a:rPr lang="ko-KR" altLang="en-US"/>
              <a:t>프로퍼티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5148" y="2031969"/>
            <a:ext cx="6815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6705" y="5210410"/>
            <a:ext cx="5184576" cy="726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plots.length = 10; // plots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plots.length = 2; // plots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, </a:t>
            </a:r>
            <a:endParaRPr lang="en-US" altLang="ko-KR" sz="1400" kern="0">
              <a:solidFill>
                <a:srgbClr val="000000"/>
              </a:solidFill>
              <a:latin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	          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개의 원소 외에는 모두 삭제 됨</a:t>
            </a:r>
            <a:endParaRPr lang="ko-KR" altLang="en-US" sz="1400" kern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7-3 Array </a:t>
            </a:r>
            <a:r>
              <a:rPr lang="ko-KR" altLang="en-US"/>
              <a:t>객체로 배열 만들기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2061265" y="1484784"/>
            <a:ext cx="5688632" cy="4847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&lt;title&gt;Array </a:t>
            </a:r>
            <a:r>
              <a:rPr lang="ko-KR" altLang="en-US" sz="1200"/>
              <a:t>객체로 배열 만들기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&lt;h3&gt;Array </a:t>
            </a:r>
            <a:r>
              <a:rPr lang="ko-KR" altLang="en-US" sz="1200"/>
              <a:t>객체로 배열 만들기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</a:t>
            </a:r>
            <a:r>
              <a:rPr lang="en-US" altLang="ko-KR" sz="1200" b="1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b="1"/>
              <a:t> degrees = new Array(); </a:t>
            </a:r>
            <a:r>
              <a:rPr lang="en-US" altLang="ko-KR" sz="1200"/>
              <a:t>// </a:t>
            </a:r>
            <a:r>
              <a:rPr lang="ko-KR" altLang="en-US" sz="1200"/>
              <a:t>빈 배열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degrees[0] = 15.1;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degrees[1] = 15.4;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degrees[2] = 16.1;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degrees[3] = 17.5;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degrees[4] = 19.2;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degrees[5] = 21.4; </a:t>
            </a:r>
            <a:endParaRPr lang="en-US" altLang="ko-KR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let sum = 0;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for(let i=0; i&lt;degrees.length; i++)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sum += degrees[i];</a:t>
            </a:r>
            <a:endParaRPr lang="en-US" altLang="ko-KR" sz="1200" b="1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document.write("</a:t>
            </a:r>
            <a:r>
              <a:rPr lang="ko-KR" altLang="en-US" sz="1200"/>
              <a:t>평균 온도는 </a:t>
            </a:r>
            <a:r>
              <a:rPr lang="en-US" altLang="ko-KR" sz="1200"/>
              <a:t>"</a:t>
            </a:r>
            <a:r>
              <a:rPr lang="ko-KR" altLang="en-US" sz="1200"/>
              <a:t> </a:t>
            </a:r>
            <a:r>
              <a:rPr lang="en-US" altLang="ko-KR" sz="1200"/>
              <a:t>+</a:t>
            </a:r>
            <a:r>
              <a:rPr lang="en-US" altLang="ko-KR" sz="1200" b="1"/>
              <a:t> sum/degrees.length </a:t>
            </a:r>
            <a:r>
              <a:rPr lang="en-US" altLang="ko-KR" sz="1200"/>
              <a:t>+ "&lt;br&gt;");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4666" y="2737489"/>
            <a:ext cx="3127134" cy="205497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25234" y="5964897"/>
            <a:ext cx="1475733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배열 </a:t>
            </a:r>
            <a:r>
              <a:rPr lang="en-US" altLang="ko-KR" sz="1000"/>
              <a:t>degrees</a:t>
            </a:r>
            <a:r>
              <a:rPr lang="ko-KR" altLang="en-US" sz="1000"/>
              <a:t>의 크기</a:t>
            </a:r>
            <a:r>
              <a:rPr lang="en-US" altLang="ko-KR" sz="1000"/>
              <a:t>, 6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3847779" y="4596745"/>
            <a:ext cx="1325509" cy="262412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배열 크기만큼 루프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배열은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생성해도 </a:t>
            </a:r>
            <a:r>
              <a:rPr lang="en-US" altLang="ko-KR"/>
              <a:t>Array </a:t>
            </a:r>
            <a:r>
              <a:rPr lang="ko-KR" altLang="en-US"/>
              <a:t>객체로 다루어짐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배열에 여러 타입의 데이터 섞여 저장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배열의 특징</a:t>
            </a:r>
            <a:endParaRPr lang="ko-KR" altLang="en-US"/>
          </a:p>
        </p:txBody>
      </p:sp>
      <p:sp>
        <p:nvSpPr>
          <p:cNvPr id="5" name="직사각형 10"/>
          <p:cNvSpPr/>
          <p:nvPr/>
        </p:nvSpPr>
        <p:spPr>
          <a:xfrm>
            <a:off x="1022674" y="3729643"/>
            <a:ext cx="6120680" cy="1373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any = new Array(5); 			// 5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any[4] = convertFunction; 		// function convertFunction()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7–4 Array </a:t>
            </a:r>
            <a:r>
              <a:rPr lang="ko-KR" altLang="en-US"/>
              <a:t>객체의 메소드 활용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5751" y="1957680"/>
            <a:ext cx="2677262" cy="445827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2252362" y="1117669"/>
            <a:ext cx="4392488" cy="5719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&lt;html&gt;&lt;head&gt;&lt;meta charset="utf-8"&gt;&lt;title&gt;Array </a:t>
            </a:r>
            <a:r>
              <a:rPr lang="ko-KR" altLang="en-US" sz="900"/>
              <a:t>객체의 메소드 활용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	function pr(msg, arr) { </a:t>
            </a:r>
            <a:r>
              <a:rPr lang="en-US" altLang="ko-KR" sz="900"/>
              <a:t>document.write(msg + arr.toString() + "&lt;br&gt;"); }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&lt;h3&gt;Array </a:t>
            </a:r>
            <a:r>
              <a:rPr lang="ko-KR" altLang="en-US" sz="900"/>
              <a:t>객체의 메소드 활용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	let a = new Array("</a:t>
            </a:r>
            <a:r>
              <a:rPr lang="ko-KR" altLang="en-US" sz="900" b="1"/>
              <a:t>황</a:t>
            </a:r>
            <a:r>
              <a:rPr lang="en-US" altLang="ko-KR" sz="900" b="1"/>
              <a:t>", "</a:t>
            </a:r>
            <a:r>
              <a:rPr lang="ko-KR" altLang="en-US" sz="900" b="1"/>
              <a:t>김</a:t>
            </a:r>
            <a:r>
              <a:rPr lang="en-US" altLang="ko-KR" sz="900" b="1"/>
              <a:t>", "</a:t>
            </a:r>
            <a:r>
              <a:rPr lang="ko-KR" altLang="en-US" sz="900" b="1"/>
              <a:t>이</a:t>
            </a:r>
            <a:r>
              <a:rPr lang="en-US" altLang="ko-KR" sz="900" b="1"/>
              <a:t>");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let b = new Array("</a:t>
            </a:r>
            <a:r>
              <a:rPr lang="ko-KR" altLang="en-US" sz="900" b="1"/>
              <a:t>박</a:t>
            </a:r>
            <a:r>
              <a:rPr lang="en-US" altLang="ko-KR" sz="900" b="1"/>
              <a:t>");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let c;</a:t>
            </a:r>
            <a:endParaRPr lang="en-US" altLang="ko-KR" sz="900" b="1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</a:t>
            </a:r>
            <a:r>
              <a:rPr lang="ko-KR" altLang="en-US" sz="900"/>
              <a:t>배열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</a:t>
            </a:r>
            <a:r>
              <a:rPr lang="ko-KR" altLang="en-US" sz="900"/>
              <a:t>배열 </a:t>
            </a:r>
            <a:r>
              <a:rPr lang="en-US" altLang="ko-KR" sz="900"/>
              <a:t>b = ", b);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document.write("&lt;hr&gt;");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a.concat(b); </a:t>
            </a:r>
            <a:r>
              <a:rPr lang="en-US" altLang="ko-KR" sz="900"/>
              <a:t>// c</a:t>
            </a:r>
            <a:r>
              <a:rPr lang="ko-KR" altLang="en-US" sz="900"/>
              <a:t>는 </a:t>
            </a:r>
            <a:r>
              <a:rPr lang="en-US" altLang="ko-KR" sz="900"/>
              <a:t>a</a:t>
            </a:r>
            <a:r>
              <a:rPr lang="ko-KR" altLang="en-US" sz="900"/>
              <a:t>와 </a:t>
            </a:r>
            <a:r>
              <a:rPr lang="en-US" altLang="ko-KR" sz="900"/>
              <a:t>b</a:t>
            </a:r>
            <a:r>
              <a:rPr lang="ko-KR" altLang="en-US" sz="900"/>
              <a:t>를 연결한 새 배열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pr("c = a.concat(b)</a:t>
            </a:r>
            <a:r>
              <a:rPr lang="ko-KR" altLang="en-US" sz="900"/>
              <a:t>후 </a:t>
            </a:r>
            <a:r>
              <a:rPr lang="en-US" altLang="ko-KR" sz="900"/>
              <a:t>c = ", c);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pr("c = a.concat(b)</a:t>
            </a:r>
            <a:r>
              <a:rPr lang="ko-KR" altLang="en-US" sz="900"/>
              <a:t>후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a.join("##"); </a:t>
            </a:r>
            <a:r>
              <a:rPr lang="en-US" altLang="ko-KR" sz="900"/>
              <a:t>// c</a:t>
            </a:r>
            <a:r>
              <a:rPr lang="ko-KR" altLang="en-US" sz="900"/>
              <a:t>는 배열 </a:t>
            </a:r>
            <a:r>
              <a:rPr lang="en-US" altLang="ko-KR" sz="900"/>
              <a:t>a</a:t>
            </a:r>
            <a:r>
              <a:rPr lang="ko-KR" altLang="en-US" sz="900"/>
              <a:t>를 연결한 문자열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pr("c = a.join() </a:t>
            </a:r>
            <a:r>
              <a:rPr lang="ko-KR" altLang="en-US" sz="900"/>
              <a:t>후 </a:t>
            </a:r>
            <a:r>
              <a:rPr lang="en-US" altLang="ko-KR" sz="900"/>
              <a:t>c = ", c);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pr("c = a.join() </a:t>
            </a:r>
            <a:r>
              <a:rPr lang="ko-KR" altLang="en-US" sz="900"/>
              <a:t>후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a.reverse(); </a:t>
            </a:r>
            <a:r>
              <a:rPr lang="en-US" altLang="ko-KR" sz="900"/>
              <a:t>// a.reverse()</a:t>
            </a:r>
            <a:r>
              <a:rPr lang="ko-KR" altLang="en-US" sz="900"/>
              <a:t>로 </a:t>
            </a:r>
            <a:r>
              <a:rPr lang="en-US" altLang="ko-KR" sz="900"/>
              <a:t>a </a:t>
            </a:r>
            <a:r>
              <a:rPr lang="ko-KR" altLang="en-US" sz="900"/>
              <a:t>자체 변경</a:t>
            </a:r>
            <a:r>
              <a:rPr lang="en-US" altLang="ko-KR" sz="900"/>
              <a:t>. c</a:t>
            </a:r>
            <a:r>
              <a:rPr lang="ko-KR" altLang="en-US" sz="900"/>
              <a:t>는 배열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pr("c= a.reverse() </a:t>
            </a:r>
            <a:r>
              <a:rPr lang="ko-KR" altLang="en-US" sz="900"/>
              <a:t>후 </a:t>
            </a:r>
            <a:r>
              <a:rPr lang="en-US" altLang="ko-KR" sz="900"/>
              <a:t>c = ", c); 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pr("c= a.reverse() </a:t>
            </a:r>
            <a:r>
              <a:rPr lang="ko-KR" altLang="en-US" sz="900"/>
              <a:t>후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a.slice(1, 2); </a:t>
            </a:r>
            <a:r>
              <a:rPr lang="en-US" altLang="ko-KR" sz="900"/>
              <a:t>// c</a:t>
            </a:r>
            <a:r>
              <a:rPr lang="ko-KR" altLang="en-US" sz="900"/>
              <a:t>는 새 배열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pr("c= a.slice(1, 2) </a:t>
            </a:r>
            <a:r>
              <a:rPr lang="ko-KR" altLang="en-US" sz="900"/>
              <a:t>후 </a:t>
            </a:r>
            <a:r>
              <a:rPr lang="en-US" altLang="ko-KR" sz="900"/>
              <a:t>c = ", c);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pr("c= a.slice(1, 2) </a:t>
            </a:r>
            <a:r>
              <a:rPr lang="ko-KR" altLang="en-US" sz="900"/>
              <a:t>후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a.sort(); </a:t>
            </a:r>
            <a:r>
              <a:rPr lang="en-US" altLang="ko-KR" sz="900"/>
              <a:t>// a.sort()</a:t>
            </a:r>
            <a:r>
              <a:rPr lang="ko-KR" altLang="en-US" sz="900"/>
              <a:t>는 </a:t>
            </a:r>
            <a:r>
              <a:rPr lang="en-US" altLang="ko-KR" sz="900"/>
              <a:t>a </a:t>
            </a:r>
            <a:r>
              <a:rPr lang="ko-KR" altLang="en-US" sz="900"/>
              <a:t>자체 변경</a:t>
            </a:r>
            <a:r>
              <a:rPr lang="en-US" altLang="ko-KR" sz="900"/>
              <a:t>. c</a:t>
            </a:r>
            <a:r>
              <a:rPr lang="ko-KR" altLang="en-US" sz="900"/>
              <a:t>는 배열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pr("c= a.sort() </a:t>
            </a:r>
            <a:r>
              <a:rPr lang="ko-KR" altLang="en-US" sz="900"/>
              <a:t>후 </a:t>
            </a:r>
            <a:r>
              <a:rPr lang="en-US" altLang="ko-KR" sz="900"/>
              <a:t>c = ", c);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pr("c= a.sort() </a:t>
            </a:r>
            <a:r>
              <a:rPr lang="ko-KR" altLang="en-US" sz="900"/>
              <a:t>후 </a:t>
            </a:r>
            <a:r>
              <a:rPr lang="en-US" altLang="ko-KR" sz="900"/>
              <a:t>a = ", a);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 = a.toString(); </a:t>
            </a:r>
            <a:r>
              <a:rPr lang="en-US" altLang="ko-KR" sz="900"/>
              <a:t>// toString()</a:t>
            </a:r>
            <a:r>
              <a:rPr lang="ko-KR" altLang="en-US" sz="900"/>
              <a:t>은 원소 사이에 </a:t>
            </a:r>
            <a:r>
              <a:rPr lang="en-US" altLang="ko-KR" sz="900"/>
              <a:t>","</a:t>
            </a:r>
            <a:r>
              <a:rPr lang="ko-KR" altLang="en-US" sz="900"/>
              <a:t>를 넣어  문자열 생성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document.write("a.toString() : " + c); // c </a:t>
            </a:r>
            <a:r>
              <a:rPr lang="ko-KR" altLang="en-US" sz="900"/>
              <a:t>는 문자열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&lt;/script&gt;&lt;/body&gt;&lt;/html&gt;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시간 정보를 담는 객체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현재 시간 정보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학기 시작일 </a:t>
            </a:r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일의 날짜 기억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Date </a:t>
            </a:r>
            <a:r>
              <a:rPr lang="ko-KR" altLang="en-US"/>
              <a:t>객체 활용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014986"/>
            <a:ext cx="6984776" cy="297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now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9024" y="3995315"/>
            <a:ext cx="6984776" cy="298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startDay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5083546"/>
            <a:ext cx="6972160" cy="72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now = new Date(); 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date = now.getDate(); 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hour = now.getHours(); 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7–5 Date </a:t>
            </a:r>
            <a:r>
              <a:rPr lang="ko-KR" altLang="en-US"/>
              <a:t>객체 생성 및 활용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2001153" y="1484784"/>
            <a:ext cx="4824536" cy="5028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&lt;title&gt;Date </a:t>
            </a:r>
            <a:r>
              <a:rPr lang="ko-KR" altLang="en-US" sz="1200"/>
              <a:t>객체로 현재 시간 알아내기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&lt;h3&gt;Date </a:t>
            </a:r>
            <a:r>
              <a:rPr lang="ko-KR" altLang="en-US" sz="1200"/>
              <a:t>객체로 현재 시간 알아내기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let now = new Date();</a:t>
            </a:r>
            <a:r>
              <a:rPr lang="en-US" altLang="ko-KR" sz="1200"/>
              <a:t> // </a:t>
            </a:r>
            <a:r>
              <a:rPr lang="ko-KR" altLang="en-US" sz="1200"/>
              <a:t>현재 시간 값을 가진 </a:t>
            </a:r>
            <a:r>
              <a:rPr lang="en-US" altLang="ko-KR" sz="1200"/>
              <a:t>Date </a:t>
            </a:r>
            <a:r>
              <a:rPr lang="ko-KR" altLang="en-US" sz="1200"/>
              <a:t>객체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document.write("</a:t>
            </a:r>
            <a:r>
              <a:rPr lang="ko-KR" altLang="en-US" sz="1200"/>
              <a:t>현재 시간 </a:t>
            </a:r>
            <a:r>
              <a:rPr lang="en-US" altLang="ko-KR" sz="1200"/>
              <a:t>: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now.toUTCString()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			+ "&lt;br&gt;&lt;hr&gt;");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now.getFullYear()</a:t>
            </a:r>
            <a:r>
              <a:rPr lang="en-US" altLang="ko-KR" sz="1200"/>
              <a:t> + "</a:t>
            </a:r>
            <a:r>
              <a:rPr lang="ko-KR" altLang="en-US" sz="1200"/>
              <a:t>년도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now.getMonth()</a:t>
            </a:r>
            <a:r>
              <a:rPr lang="en-US" altLang="ko-KR" sz="1200"/>
              <a:t> + 1 + "</a:t>
            </a:r>
            <a:r>
              <a:rPr lang="ko-KR" altLang="en-US" sz="1200"/>
              <a:t>월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now.getDate()</a:t>
            </a:r>
            <a:r>
              <a:rPr lang="en-US" altLang="ko-KR" sz="1200"/>
              <a:t> + "</a:t>
            </a:r>
            <a:r>
              <a:rPr lang="ko-KR" altLang="en-US" sz="1200"/>
              <a:t>일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now.getHours()</a:t>
            </a:r>
            <a:r>
              <a:rPr lang="en-US" altLang="ko-KR" sz="1200"/>
              <a:t> + "</a:t>
            </a:r>
            <a:r>
              <a:rPr lang="ko-KR" altLang="en-US" sz="1200"/>
              <a:t>시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now.getMinutes()</a:t>
            </a:r>
            <a:r>
              <a:rPr lang="en-US" altLang="ko-KR" sz="1200"/>
              <a:t> + "</a:t>
            </a:r>
            <a:r>
              <a:rPr lang="ko-KR" altLang="en-US" sz="1200"/>
              <a:t>분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now.getSeconds()</a:t>
            </a:r>
            <a:r>
              <a:rPr lang="en-US" altLang="ko-KR" sz="1200"/>
              <a:t> + "</a:t>
            </a:r>
            <a:r>
              <a:rPr lang="ko-KR" altLang="en-US" sz="1200"/>
              <a:t>초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document.write(</a:t>
            </a:r>
            <a:r>
              <a:rPr lang="en-US" altLang="ko-KR" sz="1200" b="1"/>
              <a:t>now.getMilliseconds() </a:t>
            </a:r>
            <a:r>
              <a:rPr lang="en-US" altLang="ko-KR" sz="1200"/>
              <a:t>+ "</a:t>
            </a:r>
            <a:r>
              <a:rPr lang="ko-KR" altLang="en-US" sz="1200"/>
              <a:t>밀리초</a:t>
            </a:r>
            <a:r>
              <a:rPr lang="en-US" altLang="ko-KR" sz="1200"/>
              <a:t>&lt;br&gt;&lt;hr&gt;");</a:t>
            </a:r>
            <a:endParaRPr lang="en-US" altLang="ko-KR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let next = </a:t>
            </a:r>
            <a:r>
              <a:rPr lang="en-US" altLang="ko-KR" sz="1200" b="1"/>
              <a:t>new Date(2023, 7, 15, 12, 12, 12);</a:t>
            </a:r>
            <a:r>
              <a:rPr lang="en-US" altLang="ko-KR" sz="1200"/>
              <a:t> // 7</a:t>
            </a:r>
            <a:r>
              <a:rPr lang="ko-KR" altLang="en-US" sz="1200"/>
              <a:t>은 </a:t>
            </a:r>
            <a:r>
              <a:rPr lang="en-US" altLang="ko-KR" sz="1200"/>
              <a:t>8</a:t>
            </a:r>
            <a:r>
              <a:rPr lang="ko-KR" altLang="en-US" sz="1200"/>
              <a:t>월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document.write("next.toLocaleString() : 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	+ </a:t>
            </a:r>
            <a:r>
              <a:rPr lang="en-US" altLang="ko-KR" sz="1200" b="1"/>
              <a:t>next.toLocaleString()</a:t>
            </a:r>
            <a:r>
              <a:rPr lang="en-US" altLang="ko-KR" sz="1200"/>
              <a:t> + "&lt;br&gt;");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5729" y="1484784"/>
            <a:ext cx="2520109" cy="4147566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7–6 </a:t>
            </a:r>
            <a:r>
              <a:rPr lang="ko-KR" altLang="en-US"/>
              <a:t>방문 시간에 따라 변하는 배경색 만들기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894844" y="1556792"/>
            <a:ext cx="5688632" cy="429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방문 시간에 따라 변하는 배경색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페이지 방문 초시간이  짝수이면 </a:t>
            </a:r>
            <a:r>
              <a:rPr lang="en-US" altLang="ko-KR" sz="1200"/>
              <a:t>violet, </a:t>
            </a:r>
            <a:r>
              <a:rPr lang="ko-KR" altLang="en-US" sz="1200"/>
              <a:t>홀수이면 </a:t>
            </a:r>
            <a:r>
              <a:rPr lang="en-US" altLang="ko-KR" sz="1200"/>
              <a:t>lightskyblue </a:t>
            </a:r>
            <a:r>
              <a:rPr lang="ko-KR" altLang="en-US" sz="1200"/>
              <a:t>배경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let current = new Date(); </a:t>
            </a:r>
            <a:r>
              <a:rPr lang="en-US" altLang="ko-KR" sz="1200"/>
              <a:t>// </a:t>
            </a:r>
            <a:r>
              <a:rPr lang="ko-KR" altLang="en-US" sz="1200"/>
              <a:t>현재 시간을 가진 </a:t>
            </a:r>
            <a:r>
              <a:rPr lang="en-US" altLang="ko-KR" sz="1200"/>
              <a:t>Date </a:t>
            </a:r>
            <a:r>
              <a:rPr lang="ko-KR" altLang="en-US" sz="1200"/>
              <a:t>객체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if(</a:t>
            </a:r>
            <a:r>
              <a:rPr lang="en-US" altLang="ko-KR" sz="1200" b="1"/>
              <a:t>current.getSeconds() % 2</a:t>
            </a:r>
            <a:r>
              <a:rPr lang="en-US" altLang="ko-KR" sz="1200"/>
              <a:t> == 0)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document.body.style.backgroundColor = "violet";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else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document.body.style.backgroundColor = "lightskyblue";</a:t>
            </a:r>
            <a:endParaRPr lang="en-US" altLang="ko-KR" sz="1200" b="1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document.write("</a:t>
            </a:r>
            <a:r>
              <a:rPr lang="ko-KR" altLang="en-US" sz="1200"/>
              <a:t>현재 시간 </a:t>
            </a:r>
            <a:r>
              <a:rPr lang="en-US" altLang="ko-KR" sz="1200"/>
              <a:t>: 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document.write(current.getHours(), "</a:t>
            </a:r>
            <a:r>
              <a:rPr lang="ko-KR" altLang="en-US" sz="1200"/>
              <a:t>시</a:t>
            </a:r>
            <a:r>
              <a:rPr lang="en-US" altLang="ko-KR" sz="1200"/>
              <a:t>,");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document.write(current.getMinutes(), "</a:t>
            </a:r>
            <a:r>
              <a:rPr lang="ko-KR" altLang="en-US" sz="1200"/>
              <a:t>분</a:t>
            </a:r>
            <a:r>
              <a:rPr lang="en-US" altLang="ko-KR" sz="1200"/>
              <a:t>,");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document.write(current.getSeconds(), "</a:t>
            </a:r>
            <a:r>
              <a:rPr lang="ko-KR" altLang="en-US" sz="1200"/>
              <a:t>초</a:t>
            </a:r>
            <a:r>
              <a:rPr lang="en-US" altLang="ko-KR" sz="1200"/>
              <a:t>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5417" y="4034994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7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5417" y="1556792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타원 7"/>
          <p:cNvSpPr/>
          <p:nvPr/>
        </p:nvSpPr>
        <p:spPr>
          <a:xfrm>
            <a:off x="9283022" y="571642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83022" y="3212976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String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문자열을 담기 위한 객체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String  </a:t>
            </a:r>
            <a:r>
              <a:rPr lang="ko-KR" altLang="en-US"/>
              <a:t>객체는 일단 생성되면 수정 불가능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/>
          </a:p>
        </p:txBody>
      </p:sp>
      <p:grpSp>
        <p:nvGrpSpPr>
          <p:cNvPr id="5" name="그룹 7"/>
          <p:cNvGrpSpPr/>
          <p:nvPr/>
        </p:nvGrpSpPr>
        <p:grpSpPr>
          <a:xfrm rot="0">
            <a:off x="1348833" y="5029254"/>
            <a:ext cx="6895592" cy="1017216"/>
            <a:chOff x="1348833" y="4736177"/>
            <a:chExt cx="6895592" cy="1017216"/>
          </a:xfrm>
        </p:grpSpPr>
        <p:sp>
          <p:nvSpPr>
            <p:cNvPr id="6" name="직사각형 3"/>
            <p:cNvSpPr/>
            <p:nvPr/>
          </p:nvSpPr>
          <p:spPr>
            <a:xfrm>
              <a:off x="1348833" y="4808764"/>
              <a:ext cx="3455841" cy="9446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400"/>
                <a:t>let hello = new String(“Hello”);</a:t>
              </a: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let res = hello.concat(“Javascript”);</a:t>
              </a:r>
              <a:endParaRPr lang="en-US" altLang="ko-KR" sz="1400"/>
            </a:p>
            <a:p>
              <a:pPr latinLnBrk="0">
                <a:defRPr/>
              </a:pP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// concat() </a:t>
              </a:r>
              <a:r>
                <a:rPr lang="ko-KR" altLang="en-US" sz="1400"/>
                <a:t>후 </a:t>
              </a:r>
              <a:r>
                <a:rPr lang="en-US" altLang="ko-KR" sz="1400"/>
                <a:t>hello</a:t>
              </a:r>
              <a:r>
                <a:rPr lang="ko-KR" altLang="en-US" sz="1400"/>
                <a:t>의 문자열 변화 없음</a:t>
              </a:r>
              <a:endParaRPr lang="ko-KR" altLang="en-US" sz="1400"/>
            </a:p>
          </p:txBody>
        </p:sp>
        <p:sp>
          <p:nvSpPr>
            <p:cNvPr id="7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>
                <a:gd name="adj" fmla="val 166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5"/>
            <p:cNvSpPr/>
            <p:nvPr/>
          </p:nvSpPr>
          <p:spPr>
            <a:xfrm>
              <a:off x="5289698" y="5147319"/>
              <a:ext cx="602467" cy="2631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“Hello”</a:t>
              </a:r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46146" cy="263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hello </a:t>
              </a:r>
              <a:r>
                <a:rPr lang="ko-KR" altLang="en-US" sz="1200"/>
                <a:t>객체</a:t>
              </a:r>
              <a:endParaRPr lang="ko-KR" altLang="en-US" sz="12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>
                <a:gd name="adj" fmla="val 166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225040" cy="2646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“HelloJavascript”</a:t>
              </a:r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25251" cy="264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res </a:t>
              </a:r>
              <a:r>
                <a:rPr lang="ko-KR" altLang="en-US" sz="1200"/>
                <a:t>객체</a:t>
              </a:r>
              <a:endParaRPr lang="ko-KR" altLang="en-US" sz="1200"/>
            </a:p>
          </p:txBody>
        </p:sp>
      </p:grpSp>
      <p:grpSp>
        <p:nvGrpSpPr>
          <p:cNvPr id="13" name="그룹 16"/>
          <p:cNvGrpSpPr/>
          <p:nvPr/>
        </p:nvGrpSpPr>
        <p:grpSpPr>
          <a:xfrm rot="0">
            <a:off x="1348833" y="2410836"/>
            <a:ext cx="5990458" cy="1602175"/>
            <a:chOff x="1348833" y="2117759"/>
            <a:chExt cx="5990458" cy="1602175"/>
          </a:xfrm>
        </p:grpSpPr>
        <p:sp>
          <p:nvSpPr>
            <p:cNvPr id="14" name="직사각형 12"/>
            <p:cNvSpPr/>
            <p:nvPr/>
          </p:nvSpPr>
          <p:spPr>
            <a:xfrm>
              <a:off x="1348833" y="2420692"/>
              <a:ext cx="3455841" cy="9419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400"/>
                <a:t>// 2 </a:t>
              </a:r>
              <a:r>
                <a:rPr lang="ko-KR" altLang="en-US" sz="1400"/>
                <a:t>경우 모두 오른쪽 </a:t>
              </a:r>
              <a:r>
                <a:rPr lang="en-US" altLang="ko-KR" sz="1400"/>
                <a:t>String </a:t>
              </a:r>
              <a:r>
                <a:rPr lang="ko-KR" altLang="en-US" sz="1400"/>
                <a:t>객체 생성</a:t>
              </a:r>
              <a:endParaRPr lang="ko-KR" altLang="en-US" sz="1400"/>
            </a:p>
            <a:p>
              <a:pPr latinLnBrk="0">
                <a:defRPr/>
              </a:pP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let hello = new String(“Hello”);</a:t>
              </a: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let hello = “Hello”;</a:t>
              </a:r>
              <a:endParaRPr lang="en-US" altLang="ko-KR" sz="1400"/>
            </a:p>
          </p:txBody>
        </p:sp>
        <p:sp>
          <p:nvSpPr>
            <p:cNvPr id="15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>
                <a:gd name="adj" fmla="val 166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4"/>
            <p:cNvSpPr/>
            <p:nvPr/>
          </p:nvSpPr>
          <p:spPr>
            <a:xfrm>
              <a:off x="5782389" y="2533752"/>
              <a:ext cx="605076" cy="266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“Hello”</a:t>
              </a:r>
              <a:endParaRPr lang="ko-KR" altLang="en-US" sz="1200"/>
            </a:p>
          </p:txBody>
        </p:sp>
        <p:sp>
          <p:nvSpPr>
            <p:cNvPr id="17" name="직사각형 15"/>
            <p:cNvSpPr/>
            <p:nvPr/>
          </p:nvSpPr>
          <p:spPr>
            <a:xfrm>
              <a:off x="5617602" y="2117759"/>
              <a:ext cx="846063" cy="2637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hello </a:t>
              </a:r>
              <a:r>
                <a:rPr lang="ko-KR" altLang="en-US" sz="1200"/>
                <a:t>객체</a:t>
              </a:r>
              <a:endParaRPr lang="ko-KR" altLang="en-US" sz="1200"/>
            </a:p>
          </p:txBody>
        </p:sp>
        <p:sp>
          <p:nvSpPr>
            <p:cNvPr id="18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charAt()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9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concat()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0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split()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1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slice()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2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</a:rPr>
                <a:t>…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replace()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객체의 기본 개념을 간단히 이해한다.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브라우저가 제공하는 기본 객체(코어 객체)들의 종류를 알고 사용할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Date 객체를 활용할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String 객체를 활용할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자바스크립트 배열을 만들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Array 객체를 이용하여 배열을 만들고 활용할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Math 객체를 활용할 수 있다.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강의 목표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문자열 길이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String </a:t>
            </a:r>
            <a:r>
              <a:rPr lang="ko-KR" altLang="en-US"/>
              <a:t>객체의 </a:t>
            </a:r>
            <a:r>
              <a:rPr lang="en-US" altLang="ko-KR"/>
              <a:t>length </a:t>
            </a:r>
            <a:r>
              <a:rPr lang="ko-KR" altLang="en-US"/>
              <a:t>프로퍼티 </a:t>
            </a:r>
            <a:r>
              <a:rPr lang="en-US" altLang="ko-KR"/>
              <a:t>:</a:t>
            </a:r>
            <a:r>
              <a:rPr lang="ko-KR" altLang="en-US"/>
              <a:t> 읽기 전용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문자열을 배열처럼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] </a:t>
            </a:r>
            <a:r>
              <a:rPr lang="ko-KR" altLang="en-US"/>
              <a:t>연산자를 사용하여 각 문자 접근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36576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String </a:t>
            </a:r>
            <a:r>
              <a:rPr lang="ko-KR" altLang="en-US"/>
              <a:t>객체의 특징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486024"/>
            <a:ext cx="4572000" cy="942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hello = new String(“Hello”);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638152"/>
            <a:ext cx="4572000" cy="295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"Thank you".length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588674"/>
            <a:ext cx="5256584" cy="519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7–7 String </a:t>
            </a:r>
            <a:r>
              <a:rPr lang="ko-KR" altLang="en-US"/>
              <a:t>객체의 메소드 활용</a:t>
            </a:r>
            <a:endParaRPr lang="ko-KR" altLang="en-US"/>
          </a:p>
        </p:txBody>
      </p:sp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4116" y="1539508"/>
            <a:ext cx="2695330" cy="50593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36597" y="1139751"/>
            <a:ext cx="4572000" cy="5459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100"/>
              <a:t>&lt;!DOCTYPE 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&lt;html&gt;&lt;head&gt;&lt;meta charset="utf-8"&gt;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&lt;title&gt;String </a:t>
            </a:r>
            <a:r>
              <a:rPr lang="ko-KR" altLang="en-US" sz="1100"/>
              <a:t>객체의 메소드 활용</a:t>
            </a:r>
            <a:r>
              <a:rPr lang="en-US" altLang="ko-KR" sz="1100"/>
              <a:t>&lt;/title&gt;&lt;/head&gt;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&lt;body&gt;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&lt;h3&gt;String </a:t>
            </a:r>
            <a:r>
              <a:rPr lang="ko-KR" altLang="en-US" sz="1100"/>
              <a:t>객체의 메소드 활용</a:t>
            </a:r>
            <a:r>
              <a:rPr lang="en-US" altLang="ko-KR" sz="1100"/>
              <a:t>&lt;/h3&gt;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&lt;hr&gt;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 b="1"/>
              <a:t>let a = new String("Boys and Girls");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 b="1"/>
              <a:t>let b = "!!";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document.write("a : " + a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document.write("b : " + b + "&lt;br&gt;&lt;hr&gt;");</a:t>
            </a:r>
            <a:endParaRPr lang="en-US" altLang="ko-KR" sz="1100"/>
          </a:p>
          <a:p>
            <a:pPr defTabSz="179999">
              <a:defRPr/>
            </a:pP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document.write(a.charAt(0)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document.write(a.concat(b, "</a:t>
            </a:r>
            <a:r>
              <a:rPr lang="ko-KR" altLang="en-US" sz="1100"/>
              <a:t>입니다</a:t>
            </a:r>
            <a:r>
              <a:rPr lang="en-US" altLang="ko-KR" sz="1100"/>
              <a:t>")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document.write(a.indexOf("s")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document.write(a.indexOf("And")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document.write(a.slice(5, 8)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document.write(a.substr(5, 3)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document.write(a.toUpperCase()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document.write(a.replace("and", "or")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document.write("   kitae   ".trim() + "&lt;br&gt;&lt;hr&gt;");</a:t>
            </a:r>
            <a:endParaRPr lang="en-US" altLang="ko-KR" sz="1100"/>
          </a:p>
          <a:p>
            <a:pPr defTabSz="179999">
              <a:defRPr/>
            </a:pP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let sub = a.split(" 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document.write("a</a:t>
            </a:r>
            <a:r>
              <a:rPr lang="ko-KR" altLang="en-US" sz="1100"/>
              <a:t>를 빈칸으로 분리</a:t>
            </a:r>
            <a:r>
              <a:rPr lang="en-US" altLang="ko-KR" sz="1100"/>
              <a:t>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for(let i=0; i&lt;sub.length; i++)</a:t>
            </a:r>
            <a:endParaRPr lang="en-US" altLang="ko-KR" sz="1100"/>
          </a:p>
          <a:p>
            <a:pPr defTabSz="179999">
              <a:defRPr/>
            </a:pPr>
            <a:r>
              <a:rPr lang="it-IT" altLang="ko-KR" sz="1100"/>
              <a:t>	document.write("sub" + i + "=" + sub[i] + "&lt;br&gt;");</a:t>
            </a:r>
            <a:endParaRPr lang="it-IT" altLang="ko-KR" sz="1100"/>
          </a:p>
          <a:p>
            <a:pPr defTabSz="179999">
              <a:defRPr/>
            </a:pP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document.write("&lt;hr&gt;String </a:t>
            </a:r>
            <a:r>
              <a:rPr lang="ko-KR" altLang="en-US" sz="1100"/>
              <a:t>메소드를 실행 후 </a:t>
            </a:r>
            <a:r>
              <a:rPr lang="en-US" altLang="ko-KR" sz="1100"/>
              <a:t>a</a:t>
            </a:r>
            <a:r>
              <a:rPr lang="ko-KR" altLang="en-US" sz="1100"/>
              <a:t>와 </a:t>
            </a:r>
            <a:r>
              <a:rPr lang="en-US" altLang="ko-KR" sz="1100"/>
              <a:t>b </a:t>
            </a:r>
            <a:r>
              <a:rPr lang="ko-KR" altLang="en-US" sz="1100"/>
              <a:t>변함 없음</a:t>
            </a:r>
            <a:r>
              <a:rPr lang="en-US" altLang="ko-KR" sz="1100"/>
              <a:t>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document.write("a : " + a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document.write("b : " + b + "&lt;br&gt;");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&lt;/body&gt;&lt;/html&gt;</a:t>
            </a:r>
            <a:endParaRPr lang="ko-KR" altLang="en-US" sz="1100"/>
          </a:p>
        </p:txBody>
      </p:sp>
      <p:sp>
        <p:nvSpPr>
          <p:cNvPr id="7" name="TextBox 5"/>
          <p:cNvSpPr txBox="1"/>
          <p:nvPr/>
        </p:nvSpPr>
        <p:spPr>
          <a:xfrm>
            <a:off x="5685132" y="3067095"/>
            <a:ext cx="791873" cy="272414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a.charAt(0)</a:t>
            </a:r>
            <a:endParaRPr lang="ko-KR" altLang="en-US" sz="1000"/>
          </a:p>
        </p:txBody>
      </p:sp>
      <p:sp>
        <p:nvSpPr>
          <p:cNvPr id="8" name="TextBox 6"/>
          <p:cNvSpPr txBox="1"/>
          <p:nvPr/>
        </p:nvSpPr>
        <p:spPr>
          <a:xfrm>
            <a:off x="5603183" y="3419475"/>
            <a:ext cx="930974" cy="272414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a.indexOf(</a:t>
            </a:r>
            <a:r>
              <a:rPr lang="it-IT" altLang="ko-KR" sz="1000"/>
              <a:t>"</a:t>
            </a:r>
            <a:r>
              <a:rPr lang="en-US" altLang="ko-KR" sz="1000"/>
              <a:t>s</a:t>
            </a:r>
            <a:r>
              <a:rPr lang="it-IT" altLang="ko-KR" sz="1000"/>
              <a:t>"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9" name="TextBox 7"/>
          <p:cNvSpPr txBox="1"/>
          <p:nvPr/>
        </p:nvSpPr>
        <p:spPr>
          <a:xfrm>
            <a:off x="7168171" y="3866803"/>
            <a:ext cx="756647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a.slice(5,8)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Math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수학 계산을 위한 프로퍼티와 메소드 제공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new Math()</a:t>
            </a:r>
            <a:r>
              <a:rPr lang="ko-KR" altLang="en-US"/>
              <a:t>로 객체 생성하지 않고 사용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난수 발생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Math.random() : 0~1</a:t>
            </a:r>
            <a:r>
              <a:rPr lang="ko-KR" altLang="en-US"/>
              <a:t>보다 작은 랜덤한 실수 리턴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Math.floor(m)</a:t>
            </a:r>
            <a:r>
              <a:rPr lang="ko-KR" altLang="en-US"/>
              <a:t>은 </a:t>
            </a:r>
            <a:r>
              <a:rPr lang="en-US" altLang="ko-KR"/>
              <a:t>m</a:t>
            </a:r>
            <a:r>
              <a:rPr lang="ko-KR" altLang="en-US"/>
              <a:t>의 소수점 이하를 제거한 정수 리턴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Math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5" name="직사각형 5"/>
          <p:cNvSpPr/>
          <p:nvPr/>
        </p:nvSpPr>
        <p:spPr>
          <a:xfrm>
            <a:off x="1331640" y="2905780"/>
            <a:ext cx="5094312" cy="511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sq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sqrt(4); 			// 4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PI*2*2; 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6"/>
          <p:cNvSpPr/>
          <p:nvPr/>
        </p:nvSpPr>
        <p:spPr>
          <a:xfrm>
            <a:off x="1331640" y="4833153"/>
            <a:ext cx="7272808" cy="1375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까지 랜덤한 정수를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 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&lt;10; i++) {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Math.random()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보다 작은 실수 난수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Math.floor(m)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document.write(n + " 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7–8 Math</a:t>
            </a:r>
            <a:r>
              <a:rPr lang="ko-KR" altLang="en-US"/>
              <a:t>를 이용한 구구단 연습</a:t>
            </a:r>
            <a:endParaRPr lang="ko-KR" altLang="en-US"/>
          </a:p>
        </p:txBody>
      </p:sp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7402" y="3757038"/>
            <a:ext cx="2906365" cy="19842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53036" y="1215726"/>
            <a:ext cx="4242963" cy="5459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100"/>
              <a:t>&lt;!DOCTYPE 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&lt;head&gt;&lt;meta charset="utf-8"&gt;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&lt;title&gt;Math</a:t>
            </a:r>
            <a:r>
              <a:rPr lang="ko-KR" altLang="en-US" sz="1100"/>
              <a:t>를 활용한 구구단 연습</a:t>
            </a:r>
            <a:r>
              <a:rPr lang="en-US" altLang="ko-KR" sz="1100"/>
              <a:t>&lt;/title&gt;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 b="1"/>
              <a:t>	function randomInt() { // 1~9</a:t>
            </a:r>
            <a:r>
              <a:rPr lang="ko-KR" altLang="en-US" sz="1100" b="1"/>
              <a:t>의 십진 난수 리턴</a:t>
            </a:r>
            <a:endParaRPr lang="ko-KR" altLang="en-US" sz="1100" b="1"/>
          </a:p>
          <a:p>
            <a:pPr defTabSz="179999">
              <a:defRPr/>
            </a:pPr>
            <a:r>
              <a:rPr lang="en-US" altLang="ko-KR" sz="1100" b="1"/>
              <a:t>		return Math.floor(Math.random()*9) + 1; 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	}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&lt;/head&gt;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&lt;body&gt;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&lt;h3&gt;Math</a:t>
            </a:r>
            <a:r>
              <a:rPr lang="ko-KR" altLang="en-US" sz="1100"/>
              <a:t>를 활용한 구구단 연습</a:t>
            </a:r>
            <a:r>
              <a:rPr lang="en-US" altLang="ko-KR" sz="1100"/>
              <a:t>&lt;/h3&gt;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&lt;hr&gt;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// </a:t>
            </a:r>
            <a:r>
              <a:rPr lang="ko-KR" altLang="en-US" sz="1100"/>
              <a:t>구구단 문제 생성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 b="1"/>
              <a:t>	let ques = randomInt() + "*" + randomInt();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	// </a:t>
            </a:r>
            <a:r>
              <a:rPr lang="ko-KR" altLang="en-US" sz="1100"/>
              <a:t>사용자로부터 답 입력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 b="1"/>
              <a:t>	let user = prompt(ques + " </a:t>
            </a:r>
            <a:r>
              <a:rPr lang="ko-KR" altLang="en-US" sz="1100" b="1"/>
              <a:t>값은 얼마입니까</a:t>
            </a:r>
            <a:r>
              <a:rPr lang="en-US" altLang="ko-KR" sz="1100" b="1"/>
              <a:t>?", 0);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 b="1"/>
              <a:t>	if(user == null) { // </a:t>
            </a:r>
            <a:r>
              <a:rPr lang="ko-KR" altLang="en-US" sz="1100" b="1"/>
              <a:t>취소 버튼이 클릭된 경우 </a:t>
            </a:r>
            <a:endParaRPr lang="ko-KR" altLang="en-US" sz="1100" b="1"/>
          </a:p>
          <a:p>
            <a:pPr defTabSz="179999">
              <a:defRPr/>
            </a:pPr>
            <a:r>
              <a:rPr lang="en-US" altLang="ko-KR" sz="1100"/>
              <a:t>		document.write("</a:t>
            </a:r>
            <a:r>
              <a:rPr lang="ko-KR" altLang="en-US" sz="1100"/>
              <a:t>구구단 연습을 종료합니다</a:t>
            </a:r>
            <a:r>
              <a:rPr lang="en-US" altLang="ko-KR" sz="1100"/>
              <a:t>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}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 b="1"/>
              <a:t>	else {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 b="1"/>
              <a:t>		let ans = eval(ques); // </a:t>
            </a:r>
            <a:r>
              <a:rPr lang="ko-KR" altLang="en-US" sz="1100" b="1"/>
              <a:t>구구단 정답 계산</a:t>
            </a:r>
            <a:endParaRPr lang="ko-KR" altLang="en-US" sz="1100" b="1"/>
          </a:p>
          <a:p>
            <a:pPr defTabSz="179999">
              <a:defRPr/>
            </a:pPr>
            <a:r>
              <a:rPr lang="en-US" altLang="ko-KR" sz="1100" b="1"/>
              <a:t>		if(ans == user) // </a:t>
            </a:r>
            <a:r>
              <a:rPr lang="ko-KR" altLang="en-US" sz="1100" b="1"/>
              <a:t>정답과 사용자 입력 비교</a:t>
            </a:r>
            <a:endParaRPr lang="ko-KR" altLang="en-US" sz="1100" b="1"/>
          </a:p>
          <a:p>
            <a:pPr defTabSz="179999">
              <a:defRPr/>
            </a:pPr>
            <a:r>
              <a:rPr lang="en-US" altLang="ko-KR" sz="1100"/>
              <a:t>			document.write("</a:t>
            </a:r>
            <a:r>
              <a:rPr lang="ko-KR" altLang="en-US" sz="1100"/>
              <a:t>정답</a:t>
            </a:r>
            <a:r>
              <a:rPr lang="en-US" altLang="ko-KR" sz="1100"/>
              <a:t>! 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 b="1"/>
              <a:t>		else 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			document.write("</a:t>
            </a:r>
            <a:r>
              <a:rPr lang="ko-KR" altLang="en-US" sz="1100"/>
              <a:t>아니오</a:t>
            </a:r>
            <a:r>
              <a:rPr lang="en-US" altLang="ko-KR" sz="1100"/>
              <a:t>! 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	document.write(ques + "=" + "&lt;strong&gt;" + ans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								 + "&lt;/strong&gt;</a:t>
            </a:r>
            <a:r>
              <a:rPr lang="ko-KR" altLang="en-US" sz="1100"/>
              <a:t>입니다</a:t>
            </a:r>
            <a:r>
              <a:rPr lang="en-US" altLang="ko-KR" sz="1100"/>
              <a:t>&lt;br&gt;");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}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&lt;/body&gt;&lt;/html&gt;</a:t>
            </a:r>
            <a:endParaRPr lang="ko-KR" altLang="en-US" sz="1100"/>
          </a:p>
        </p:txBody>
      </p:sp>
      <p:grpSp>
        <p:nvGrpSpPr>
          <p:cNvPr id="7" name="그룹 6"/>
          <p:cNvGrpSpPr/>
          <p:nvPr/>
        </p:nvGrpSpPr>
        <p:grpSpPr>
          <a:xfrm rot="0">
            <a:off x="6375462" y="1527510"/>
            <a:ext cx="3412534" cy="1901490"/>
            <a:chOff x="587763" y="3212976"/>
            <a:chExt cx="5265002" cy="2933700"/>
          </a:xfrm>
        </p:grpSpPr>
        <p:pic>
          <p:nvPicPr>
            <p:cNvPr id="8" name="그림 3"/>
            <p:cNvPicPr>
              <a:picLocks noChangeAspect="1"/>
            </p:cNvPicPr>
            <p:nvPr/>
          </p:nvPicPr>
          <p:blipFill rotWithShape="1">
            <a:blip r:embed="rId3"/>
            <a:srcRect r="60100"/>
            <a:stretch>
              <a:fillRect/>
            </a:stretch>
          </p:blipFill>
          <p:spPr>
            <a:xfrm>
              <a:off x="587763" y="3212976"/>
              <a:ext cx="2976125" cy="2933700"/>
            </a:xfrm>
            <a:prstGeom prst="rect">
              <a:avLst/>
            </a:prstGeom>
          </p:spPr>
        </p:pic>
        <p:pic>
          <p:nvPicPr>
            <p:cNvPr id="9" name="그림 4"/>
            <p:cNvPicPr>
              <a:picLocks noChangeAspect="1"/>
            </p:cNvPicPr>
            <p:nvPr/>
          </p:nvPicPr>
          <p:blipFill rotWithShape="1">
            <a:blip r:embed="rId4"/>
            <a:srcRect l="64480"/>
            <a:stretch>
              <a:fillRect/>
            </a:stretch>
          </p:blipFill>
          <p:spPr>
            <a:xfrm>
              <a:off x="3203848" y="3212976"/>
              <a:ext cx="2648917" cy="2933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사용자가 새로운 타입의 객체 작성 가능</a:t>
            </a:r>
            <a:r>
              <a:rPr lang="en-US" altLang="ko-KR"/>
              <a:t>: 3</a:t>
            </a:r>
            <a:r>
              <a:rPr lang="ko-KR" altLang="en-US"/>
              <a:t>가지 방법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 </a:t>
            </a:r>
            <a:r>
              <a:rPr lang="ko-KR" altLang="en-US"/>
              <a:t>직접 객체 만들기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new Object()</a:t>
            </a:r>
            <a:r>
              <a:rPr lang="ko-KR" altLang="en-US"/>
              <a:t> 이용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리터럴 표기법 이용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2. </a:t>
            </a:r>
            <a:r>
              <a:rPr lang="ko-KR" altLang="en-US"/>
              <a:t>객체의 틀</a:t>
            </a:r>
            <a:r>
              <a:rPr lang="en-US" altLang="ko-KR"/>
              <a:t>(</a:t>
            </a:r>
            <a:r>
              <a:rPr lang="ko-KR" altLang="en-US"/>
              <a:t>프로토타입</a:t>
            </a:r>
            <a:r>
              <a:rPr lang="en-US" altLang="ko-KR"/>
              <a:t>)</a:t>
            </a:r>
            <a:r>
              <a:rPr lang="ko-KR" altLang="en-US"/>
              <a:t>을 만들고 객체 생성하기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샘플</a:t>
            </a:r>
            <a:r>
              <a:rPr lang="en-US" altLang="ko-KR"/>
              <a:t>:</a:t>
            </a:r>
            <a:r>
              <a:rPr lang="ko-KR" altLang="en-US"/>
              <a:t> 은행 계좌를 표현하는 </a:t>
            </a:r>
            <a:r>
              <a:rPr lang="en-US" altLang="ko-KR"/>
              <a:t>account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사용자 객체 만들기</a:t>
            </a:r>
            <a:endParaRPr lang="ko-KR" altLang="en-US"/>
          </a:p>
        </p:txBody>
      </p:sp>
      <p:grpSp>
        <p:nvGrpSpPr>
          <p:cNvPr id="5" name="그룹 16"/>
          <p:cNvGrpSpPr/>
          <p:nvPr/>
        </p:nvGrpSpPr>
        <p:grpSpPr>
          <a:xfrm rot="0">
            <a:off x="6578900" y="3975703"/>
            <a:ext cx="4837765" cy="2323601"/>
            <a:chOff x="2699792" y="2276872"/>
            <a:chExt cx="4837765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deposit()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withdraw()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6040910" y="3316573"/>
              <a:ext cx="1496647" cy="4510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자바스크립트 객체 </a:t>
              </a:r>
              <a:endParaRPr lang="ko-KR" altLang="en-US" sz="1200"/>
            </a:p>
            <a:p>
              <a:pPr lvl="0">
                <a:defRPr/>
              </a:pPr>
              <a:r>
                <a:rPr lang="en-US" altLang="ko-KR" sz="1200"/>
                <a:t>   account</a:t>
              </a:r>
              <a:endParaRPr lang="ko-KR" altLang="en-US" sz="1200"/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c00000"/>
                  </a:solidFill>
                </a:rPr>
                <a:t>프로퍼티</a:t>
              </a:r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3980197" y="3765281"/>
              <a:ext cx="646331" cy="269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c00000"/>
                  </a:solidFill>
                </a:rPr>
                <a:t>메소드</a:t>
              </a:r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506354" y="2817587"/>
              <a:ext cx="788518" cy="280927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code</a:t>
              </a:r>
              <a:endParaRPr lang="ko-KR" altLang="en-US" sz="1050"/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3506352" y="3159267"/>
              <a:ext cx="788519" cy="280927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balance</a:t>
              </a:r>
              <a:endParaRPr lang="ko-KR" altLang="en-US" sz="1050"/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3507171" y="2476036"/>
              <a:ext cx="615573" cy="280928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owner</a:t>
              </a:r>
              <a:endParaRPr lang="ko-KR" altLang="en-US" sz="1050"/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4245203" y="2829523"/>
              <a:ext cx="787982" cy="28092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“111”</a:t>
              </a:r>
              <a:endParaRPr lang="ko-KR" altLang="en-US" sz="1050"/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4245202" y="3171203"/>
              <a:ext cx="787982" cy="28092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35000</a:t>
              </a:r>
              <a:endParaRPr lang="ko-KR" altLang="en-US" sz="1050"/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4246020" y="2487972"/>
              <a:ext cx="787458" cy="2809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“</a:t>
              </a:r>
              <a:r>
                <a:rPr lang="ko-KR" altLang="en-US" sz="1050"/>
                <a:t>황기태</a:t>
              </a:r>
              <a:r>
                <a:rPr lang="en-US" altLang="ko-KR" sz="1050"/>
                <a:t>”</a:t>
              </a:r>
              <a:endParaRPr lang="ko-KR" altLang="en-US" sz="1050"/>
            </a:p>
          </p:txBody>
        </p:sp>
        <p:sp>
          <p:nvSpPr>
            <p:cNvPr id="18" name="타원 15"/>
            <p:cNvSpPr/>
            <p:nvPr/>
          </p:nvSpPr>
          <p:spPr>
            <a:xfrm rot="19331600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inquiry()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 new Object()</a:t>
            </a:r>
            <a:r>
              <a:rPr lang="ko-KR" altLang="en-US"/>
              <a:t>로 빈 객체 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2. </a:t>
            </a:r>
            <a:r>
              <a:rPr lang="ko-KR" altLang="en-US"/>
              <a:t>빈 객체에 프로퍼티 추가</a:t>
            </a:r>
            <a:r>
              <a:rPr lang="en-US" altLang="ko-KR"/>
              <a:t>:</a:t>
            </a:r>
            <a:r>
              <a:rPr lang="ko-KR" altLang="en-US"/>
              <a:t> 새로운 프로퍼티 추가</a:t>
            </a:r>
            <a:r>
              <a:rPr lang="en-US" altLang="ko-KR"/>
              <a:t>(</a:t>
            </a:r>
            <a:r>
              <a:rPr lang="ko-KR" altLang="en-US"/>
              <a:t>프로퍼티 이름과 초기값 지정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3. </a:t>
            </a:r>
            <a:r>
              <a:rPr lang="ko-KR" altLang="en-US"/>
              <a:t>빈 객체에 메소드 추가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메소드로 사용할 함수 미리 작성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새 메소드 추가</a:t>
            </a:r>
            <a:r>
              <a:rPr lang="en-US" altLang="ko-KR"/>
              <a:t>(</a:t>
            </a:r>
            <a:r>
              <a:rPr lang="ko-KR" altLang="en-US"/>
              <a:t>메소드 이름에 함수 지정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Object()</a:t>
            </a:r>
            <a:r>
              <a:rPr lang="ko-KR" altLang="en-US"/>
              <a:t>로 객체 만들기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39616" y="4669909"/>
            <a:ext cx="6912768" cy="1795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/>
              <a:t>	let account  = new Object();</a:t>
            </a:r>
            <a:endParaRPr lang="en-US" altLang="ko-KR" sz="1600"/>
          </a:p>
          <a:p>
            <a:pPr defTabSz="179999">
              <a:defRPr/>
            </a:pPr>
            <a:r>
              <a:rPr lang="en-US" altLang="ko-KR" sz="1600"/>
              <a:t>	account.owner = "</a:t>
            </a:r>
            <a:r>
              <a:rPr lang="ko-KR" altLang="en-US" sz="1600"/>
              <a:t>황기태</a:t>
            </a:r>
            <a:r>
              <a:rPr lang="en-US" altLang="ko-KR" sz="1600"/>
              <a:t>"; 			// </a:t>
            </a:r>
            <a:r>
              <a:rPr lang="ko-KR" altLang="en-US" sz="1600"/>
              <a:t>계좌 주인 프로퍼티 생성 및 초기화</a:t>
            </a:r>
            <a:endParaRPr lang="ko-KR" altLang="en-US" sz="1600"/>
          </a:p>
          <a:p>
            <a:pPr defTabSz="179999">
              <a:defRPr/>
            </a:pPr>
            <a:r>
              <a:rPr lang="en-US" altLang="ko-KR" sz="1600"/>
              <a:t>	account.code = "111"; 					// </a:t>
            </a:r>
            <a:r>
              <a:rPr lang="ko-KR" altLang="en-US" sz="1600"/>
              <a:t>코드 프로퍼티 생성 및 초기화</a:t>
            </a:r>
            <a:endParaRPr lang="ko-KR" altLang="en-US" sz="1600"/>
          </a:p>
          <a:p>
            <a:pPr defTabSz="179999">
              <a:defRPr/>
            </a:pPr>
            <a:r>
              <a:rPr lang="en-US" altLang="ko-KR" sz="1600"/>
              <a:t>	account.balance = 35000; 			// </a:t>
            </a:r>
            <a:r>
              <a:rPr lang="ko-KR" altLang="en-US" sz="1600"/>
              <a:t>잔액 프로퍼티 생성 및 초기화</a:t>
            </a:r>
            <a:endParaRPr lang="ko-KR" altLang="en-US" sz="1600"/>
          </a:p>
          <a:p>
            <a:pPr defTabSz="179999">
              <a:defRPr/>
            </a:pPr>
            <a:r>
              <a:rPr lang="en-US" altLang="ko-KR" sz="1600"/>
              <a:t>	account.inquiry = inquiry; 			// </a:t>
            </a:r>
            <a:r>
              <a:rPr lang="ko-KR" altLang="en-US" sz="1600"/>
              <a:t>메소드 작성</a:t>
            </a:r>
            <a:endParaRPr lang="ko-KR" altLang="en-US" sz="1600"/>
          </a:p>
          <a:p>
            <a:pPr defTabSz="179999">
              <a:defRPr/>
            </a:pPr>
            <a:r>
              <a:rPr lang="en-US" altLang="ko-KR" sz="1600"/>
              <a:t>	account.deposit = deposit; 		// </a:t>
            </a:r>
            <a:r>
              <a:rPr lang="ko-KR" altLang="en-US" sz="1600"/>
              <a:t>메소드 작성</a:t>
            </a:r>
            <a:endParaRPr lang="ko-KR" altLang="en-US" sz="1600"/>
          </a:p>
          <a:p>
            <a:pPr defTabSz="179999">
              <a:defRPr/>
            </a:pPr>
            <a:r>
              <a:rPr lang="en-US" altLang="ko-KR" sz="1600"/>
              <a:t>	account.withdraw = withdraw; // </a:t>
            </a:r>
            <a:r>
              <a:rPr lang="ko-KR" altLang="en-US" sz="1600"/>
              <a:t>메소드 작성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7-9 new Object()</a:t>
            </a:r>
            <a:r>
              <a:rPr lang="ko-KR" altLang="en-US"/>
              <a:t>로 계좌를 표현하는 </a:t>
            </a:r>
            <a:r>
              <a:rPr lang="en-US" altLang="ko-KR"/>
              <a:t>account</a:t>
            </a:r>
            <a:r>
              <a:rPr lang="ko-KR" altLang="en-US"/>
              <a:t> 객체 만들기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65171" y="2167138"/>
            <a:ext cx="3094158" cy="27539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43344" y="1340900"/>
            <a:ext cx="4898504" cy="5163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&lt;html&gt;&lt;head&gt;&lt;meta charset="utf-8"&gt;&lt;title&gt;new Object()</a:t>
            </a:r>
            <a:r>
              <a:rPr lang="ko-KR" altLang="en-US" sz="900"/>
              <a:t>로 사용자 객체 만들기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//</a:t>
            </a:r>
            <a:r>
              <a:rPr lang="ko-KR" altLang="en-US" sz="900"/>
              <a:t>메소드로 사용할 </a:t>
            </a:r>
            <a:r>
              <a:rPr lang="en-US" altLang="ko-KR" sz="900"/>
              <a:t>3 </a:t>
            </a:r>
            <a:r>
              <a:rPr lang="ko-KR" altLang="en-US" sz="900"/>
              <a:t>개의 함수 작성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</a:t>
            </a:r>
            <a:r>
              <a:rPr lang="en-US" altLang="ko-KR" sz="900" b="1"/>
              <a:t>function inquiry() { return this.balance; </a:t>
            </a:r>
            <a:r>
              <a:rPr lang="en-US" altLang="ko-KR" sz="900"/>
              <a:t>} // </a:t>
            </a:r>
            <a:r>
              <a:rPr lang="ko-KR" altLang="en-US" sz="900"/>
              <a:t>잔금 조회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function deposit(money) { this.balance += money; } </a:t>
            </a:r>
            <a:r>
              <a:rPr lang="en-US" altLang="ko-KR" sz="900"/>
              <a:t>// money </a:t>
            </a:r>
            <a:r>
              <a:rPr lang="ko-KR" altLang="en-US" sz="900"/>
              <a:t>만큼 저금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function withdraw(money) { </a:t>
            </a:r>
            <a:r>
              <a:rPr lang="en-US" altLang="ko-KR" sz="900"/>
              <a:t>// </a:t>
            </a:r>
            <a:r>
              <a:rPr lang="ko-KR" altLang="en-US" sz="900"/>
              <a:t>예금 인출</a:t>
            </a:r>
            <a:r>
              <a:rPr lang="en-US" altLang="ko-KR" sz="900"/>
              <a:t>, money</a:t>
            </a:r>
            <a:r>
              <a:rPr lang="ko-KR" altLang="en-US" sz="900"/>
              <a:t>는 인출하고자 하는 액수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										</a:t>
            </a:r>
            <a:r>
              <a:rPr lang="en-US" altLang="ko-KR" sz="900"/>
              <a:t>// money</a:t>
            </a:r>
            <a:r>
              <a:rPr lang="ko-KR" altLang="en-US" sz="900"/>
              <a:t>가 </a:t>
            </a:r>
            <a:r>
              <a:rPr lang="en-US" altLang="ko-KR" sz="900"/>
              <a:t>balance</a:t>
            </a:r>
            <a:r>
              <a:rPr lang="ko-KR" altLang="en-US" sz="900"/>
              <a:t>보다 작다고 가정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	this.balance -= money;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	return money;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} </a:t>
            </a:r>
            <a:endParaRPr lang="en-US" altLang="ko-KR" sz="900" b="1"/>
          </a:p>
          <a:p>
            <a:pPr defTabSz="179999">
              <a:defRPr/>
            </a:pPr>
            <a:endParaRPr lang="ko-KR" altLang="en-US" sz="900" b="1"/>
          </a:p>
          <a:p>
            <a:pPr defTabSz="179999">
              <a:defRPr/>
            </a:pPr>
            <a:r>
              <a:rPr lang="en-US" altLang="ko-KR" sz="900" b="1"/>
              <a:t>	</a:t>
            </a:r>
            <a:r>
              <a:rPr lang="en-US" altLang="ko-KR" sz="900"/>
              <a:t>// </a:t>
            </a:r>
            <a:r>
              <a:rPr lang="ko-KR" altLang="en-US" sz="900"/>
              <a:t>사용자 객체 만들기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let account  = new Object();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account.owner = "</a:t>
            </a:r>
            <a:r>
              <a:rPr lang="ko-KR" altLang="en-US" sz="900" b="1"/>
              <a:t>황기태</a:t>
            </a:r>
            <a:r>
              <a:rPr lang="en-US" altLang="ko-KR" sz="900" b="1"/>
              <a:t>"; </a:t>
            </a:r>
            <a:r>
              <a:rPr lang="en-US" altLang="ko-KR" sz="900"/>
              <a:t>// </a:t>
            </a:r>
            <a:r>
              <a:rPr lang="ko-KR" altLang="en-US" sz="900"/>
              <a:t>계좌 주인 프로퍼티 생성 및 초기화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account.code = "111"; </a:t>
            </a:r>
            <a:r>
              <a:rPr lang="en-US" altLang="ko-KR" sz="900"/>
              <a:t>// </a:t>
            </a:r>
            <a:r>
              <a:rPr lang="ko-KR" altLang="en-US" sz="900"/>
              <a:t>코드 프로퍼티 생성 및 초기화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account.balance = 35000; </a:t>
            </a:r>
            <a:r>
              <a:rPr lang="en-US" altLang="ko-KR" sz="900"/>
              <a:t>// </a:t>
            </a:r>
            <a:r>
              <a:rPr lang="ko-KR" altLang="en-US" sz="900"/>
              <a:t>잔액 프로퍼티 생성 및 초기화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account.inquiry = inquiry; </a:t>
            </a:r>
            <a:r>
              <a:rPr lang="en-US" altLang="ko-KR" sz="900"/>
              <a:t>// </a:t>
            </a:r>
            <a:r>
              <a:rPr lang="ko-KR" altLang="en-US" sz="900"/>
              <a:t>메소드 작성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account.deposit = deposit; </a:t>
            </a:r>
            <a:r>
              <a:rPr lang="en-US" altLang="ko-KR" sz="900"/>
              <a:t>// </a:t>
            </a:r>
            <a:r>
              <a:rPr lang="ko-KR" altLang="en-US" sz="900"/>
              <a:t>메소드 작성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account.withdraw = withdraw; </a:t>
            </a:r>
            <a:r>
              <a:rPr lang="en-US" altLang="ko-KR" sz="900"/>
              <a:t>// </a:t>
            </a:r>
            <a:r>
              <a:rPr lang="ko-KR" altLang="en-US" sz="900"/>
              <a:t>메소드 작성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&lt;/script&gt;&lt;/head&gt;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&lt;h3&gt;new Object()</a:t>
            </a:r>
            <a:r>
              <a:rPr lang="ko-KR" altLang="en-US" sz="900"/>
              <a:t>로 사용자 객체 만들기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// </a:t>
            </a:r>
            <a:r>
              <a:rPr lang="ko-KR" altLang="en-US" sz="900"/>
              <a:t>객체 활용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document.write("account :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document.write(account.owner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document.write(account.code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document.write(account.balance + "&lt;br&gt;");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account.deposit(10000); // 10000</a:t>
            </a:r>
            <a:r>
              <a:rPr lang="ko-KR" altLang="en-US" sz="900"/>
              <a:t>원 저금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document.write("10000</a:t>
            </a:r>
            <a:r>
              <a:rPr lang="ko-KR" altLang="en-US" sz="900"/>
              <a:t>원 저금 후 잔액은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account.inquiry() 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account.withdraw(5000); // 5000</a:t>
            </a:r>
            <a:r>
              <a:rPr lang="ko-KR" altLang="en-US" sz="900"/>
              <a:t>원 인출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document.write("5000</a:t>
            </a:r>
            <a:r>
              <a:rPr lang="ko-KR" altLang="en-US" sz="900"/>
              <a:t>원 인출 후 잔액은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account.inquiry() 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&lt;/body&gt;&lt;/html&gt;</a:t>
            </a:r>
            <a:endParaRPr lang="ko-KR" altLang="en-US" sz="900"/>
          </a:p>
        </p:txBody>
      </p:sp>
      <p:sp>
        <p:nvSpPr>
          <p:cNvPr id="7" name="TextBox 5"/>
          <p:cNvSpPr txBox="1"/>
          <p:nvPr/>
        </p:nvSpPr>
        <p:spPr>
          <a:xfrm>
            <a:off x="4167671" y="2637044"/>
            <a:ext cx="1656184" cy="430287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this.balance</a:t>
            </a:r>
            <a:r>
              <a:rPr lang="ko-KR" altLang="en-US" sz="1000"/>
              <a:t>는 객체의 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balance </a:t>
            </a:r>
            <a:r>
              <a:rPr lang="ko-KR" altLang="en-US" sz="1000"/>
              <a:t>프로퍼티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중괄호를 이용하여 객체의 프로퍼티와 메소드 지정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가장</a:t>
            </a:r>
            <a:r>
              <a:rPr lang="en-US" altLang="ko-KR"/>
              <a:t> </a:t>
            </a:r>
            <a:r>
              <a:rPr lang="ko-KR" altLang="en-US"/>
              <a:t>많이 사용하는 방법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리터럴 표기법으로 만들기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2603612" y="3033506"/>
            <a:ext cx="6984776" cy="3289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let </a:t>
            </a:r>
            <a:r>
              <a:rPr lang="en-US" altLang="ko-KR" sz="1400" b="1"/>
              <a:t>account = {</a:t>
            </a:r>
            <a:endParaRPr lang="en-US" altLang="ko-KR" sz="1400" b="1"/>
          </a:p>
          <a:p>
            <a:pPr defTabSz="179999">
              <a:defRPr/>
            </a:pPr>
            <a:r>
              <a:rPr lang="en-US" altLang="ko-KR" sz="1400"/>
              <a:t>	// </a:t>
            </a:r>
            <a:r>
              <a:rPr lang="ko-KR" altLang="en-US" sz="1400"/>
              <a:t>프로퍼티 생성 및 초기화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owner :</a:t>
            </a:r>
            <a:r>
              <a:rPr lang="en-US" altLang="ko-KR" sz="1400"/>
              <a:t> "</a:t>
            </a:r>
            <a:r>
              <a:rPr lang="ko-KR" altLang="en-US" sz="1400"/>
              <a:t>황기태</a:t>
            </a:r>
            <a:r>
              <a:rPr lang="en-US" altLang="ko-KR" sz="1400"/>
              <a:t>", 		// </a:t>
            </a:r>
            <a:r>
              <a:rPr lang="ko-KR" altLang="en-US" sz="1400"/>
              <a:t>계좌 주인 프로퍼티 추가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code :</a:t>
            </a:r>
            <a:r>
              <a:rPr lang="en-US" altLang="ko-KR" sz="1400"/>
              <a:t> "111", 			// </a:t>
            </a:r>
            <a:r>
              <a:rPr lang="ko-KR" altLang="en-US" sz="1400"/>
              <a:t>계좌 코드 프로퍼티 추가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balance :</a:t>
            </a:r>
            <a:r>
              <a:rPr lang="en-US" altLang="ko-KR" sz="1400"/>
              <a:t> 35000, 		// </a:t>
            </a:r>
            <a:r>
              <a:rPr lang="ko-KR" altLang="en-US" sz="1400"/>
              <a:t>잔액 프로퍼티 추가</a:t>
            </a:r>
            <a:endParaRPr lang="ko-KR" altLang="en-US" sz="1400"/>
          </a:p>
          <a:p>
            <a:pPr defTabSz="179999">
              <a:defRPr/>
            </a:pP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// </a:t>
            </a:r>
            <a:r>
              <a:rPr lang="ko-KR" altLang="en-US" sz="1400"/>
              <a:t>메소드 작성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inquiry : </a:t>
            </a:r>
            <a:r>
              <a:rPr lang="en-US" altLang="ko-KR" sz="1400"/>
              <a:t>function () { return this.balance; }, // </a:t>
            </a:r>
            <a:r>
              <a:rPr lang="ko-KR" altLang="en-US" sz="1400"/>
              <a:t>잔금 조회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deposit : </a:t>
            </a:r>
            <a:r>
              <a:rPr lang="en-US" altLang="ko-KR" sz="1400"/>
              <a:t>function(money) { this.balance += money; }, // </a:t>
            </a:r>
            <a:r>
              <a:rPr lang="ko-KR" altLang="en-US" sz="1400"/>
              <a:t>저금</a:t>
            </a:r>
            <a:r>
              <a:rPr lang="en-US" altLang="ko-KR" sz="1400"/>
              <a:t>. money </a:t>
            </a:r>
            <a:r>
              <a:rPr lang="ko-KR" altLang="en-US" sz="1400"/>
              <a:t>만큼 저금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en-US" altLang="ko-KR" sz="1400" b="1"/>
              <a:t>withdraw : </a:t>
            </a:r>
            <a:r>
              <a:rPr lang="en-US" altLang="ko-KR" sz="1400"/>
              <a:t>function (money) { // </a:t>
            </a:r>
            <a:r>
              <a:rPr lang="ko-KR" altLang="en-US" sz="1400"/>
              <a:t>예금 인출</a:t>
            </a:r>
            <a:r>
              <a:rPr lang="en-US" altLang="ko-KR" sz="1400"/>
              <a:t>, money</a:t>
            </a:r>
            <a:r>
              <a:rPr lang="ko-KR" altLang="en-US" sz="1400"/>
              <a:t>는 인출하고자 하는 액수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		</a:t>
            </a:r>
            <a:r>
              <a:rPr lang="en-US" altLang="ko-KR" sz="1400" i="1"/>
              <a:t>// money</a:t>
            </a:r>
            <a:r>
              <a:rPr lang="ko-KR" altLang="en-US" sz="1400" i="1"/>
              <a:t>가 </a:t>
            </a:r>
            <a:r>
              <a:rPr lang="en-US" altLang="ko-KR" sz="1400" i="1"/>
              <a:t>balance</a:t>
            </a:r>
            <a:r>
              <a:rPr lang="ko-KR" altLang="en-US" sz="1400" i="1"/>
              <a:t>보다 작다고 가정</a:t>
            </a:r>
            <a:endParaRPr lang="ko-KR" altLang="en-US" sz="1400" i="1"/>
          </a:p>
          <a:p>
            <a:pPr defTabSz="179999">
              <a:defRPr/>
            </a:pPr>
            <a:r>
              <a:rPr lang="en-US" altLang="ko-KR" sz="1400"/>
              <a:t>		this.balance -= money; 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	return money;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} 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 b="1"/>
              <a:t>}</a:t>
            </a:r>
            <a:r>
              <a:rPr lang="en-US" altLang="ko-KR" sz="1400"/>
              <a:t>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7-10 </a:t>
            </a:r>
            <a:r>
              <a:rPr lang="ko-KR" altLang="en-US"/>
              <a:t>리터럴 표기법으로 계좌를 표현하는 </a:t>
            </a:r>
            <a:r>
              <a:rPr lang="en-US" altLang="ko-KR"/>
              <a:t>account</a:t>
            </a:r>
            <a:r>
              <a:rPr lang="ko-KR" altLang="en-US"/>
              <a:t> 객체 만들기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3077" y="1831360"/>
            <a:ext cx="3222144" cy="26694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630646" y="1349973"/>
            <a:ext cx="5353579" cy="516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&lt;head&gt;&lt;meta charset="utf-8"&gt;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&lt;title&gt;</a:t>
            </a:r>
            <a:r>
              <a:rPr lang="ko-KR" altLang="en-US" sz="900"/>
              <a:t>리터럴 표기법으로 사용자 객체 만들기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//</a:t>
            </a:r>
            <a:r>
              <a:rPr lang="ko-KR" altLang="en-US" sz="900"/>
              <a:t>사용자 객체 만들기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let account = {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</a:t>
            </a:r>
            <a:r>
              <a:rPr lang="en-US" altLang="ko-KR" sz="900"/>
              <a:t>// </a:t>
            </a:r>
            <a:r>
              <a:rPr lang="ko-KR" altLang="en-US" sz="900"/>
              <a:t>프로퍼티 생성 및 초기화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owner : "</a:t>
            </a:r>
            <a:r>
              <a:rPr lang="ko-KR" altLang="en-US" sz="900" b="1"/>
              <a:t>황기태</a:t>
            </a:r>
            <a:r>
              <a:rPr lang="en-US" altLang="ko-KR" sz="900" b="1"/>
              <a:t>", </a:t>
            </a:r>
            <a:r>
              <a:rPr lang="en-US" altLang="ko-KR" sz="900"/>
              <a:t>// </a:t>
            </a:r>
            <a:r>
              <a:rPr lang="ko-KR" altLang="en-US" sz="900"/>
              <a:t>계좌 주인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code : "111", </a:t>
            </a:r>
            <a:r>
              <a:rPr lang="en-US" altLang="ko-KR" sz="900"/>
              <a:t>// </a:t>
            </a:r>
            <a:r>
              <a:rPr lang="ko-KR" altLang="en-US" sz="900"/>
              <a:t>계좌 코드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balance : 35000, </a:t>
            </a:r>
            <a:r>
              <a:rPr lang="en-US" altLang="ko-KR" sz="900"/>
              <a:t>// </a:t>
            </a:r>
            <a:r>
              <a:rPr lang="ko-KR" altLang="en-US" sz="900"/>
              <a:t>잔액 프로퍼티</a:t>
            </a:r>
            <a:endParaRPr lang="ko-KR" altLang="en-US" sz="900"/>
          </a:p>
          <a:p>
            <a:pPr defTabSz="179999">
              <a:defRPr/>
            </a:pPr>
            <a:endParaRPr lang="ko-KR" altLang="en-US" sz="900" b="1"/>
          </a:p>
          <a:p>
            <a:pPr defTabSz="179999">
              <a:defRPr/>
            </a:pPr>
            <a:r>
              <a:rPr lang="en-US" altLang="ko-KR" sz="900" b="1"/>
              <a:t>	</a:t>
            </a:r>
            <a:r>
              <a:rPr lang="en-US" altLang="ko-KR" sz="900"/>
              <a:t>// </a:t>
            </a:r>
            <a:r>
              <a:rPr lang="ko-KR" altLang="en-US" sz="900"/>
              <a:t>메소드 작성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inquiry : function () { return this.balance; }, </a:t>
            </a:r>
            <a:r>
              <a:rPr lang="en-US" altLang="ko-KR" sz="900"/>
              <a:t>// </a:t>
            </a:r>
            <a:r>
              <a:rPr lang="ko-KR" altLang="en-US" sz="900"/>
              <a:t>잔금 조회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deposit : function(money) { this.balance += money; }, </a:t>
            </a:r>
            <a:r>
              <a:rPr lang="en-US" altLang="ko-KR" sz="900"/>
              <a:t>// </a:t>
            </a:r>
            <a:r>
              <a:rPr lang="ko-KR" altLang="en-US" sz="900"/>
              <a:t>저금</a:t>
            </a:r>
            <a:r>
              <a:rPr lang="en-US" altLang="ko-KR" sz="900"/>
              <a:t>. money </a:t>
            </a:r>
            <a:r>
              <a:rPr lang="ko-KR" altLang="en-US" sz="900"/>
              <a:t>만큼 저금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withdraw : function (money) { </a:t>
            </a:r>
            <a:r>
              <a:rPr lang="en-US" altLang="ko-KR" sz="900"/>
              <a:t>// </a:t>
            </a:r>
            <a:r>
              <a:rPr lang="ko-KR" altLang="en-US" sz="900"/>
              <a:t>예금 인출</a:t>
            </a:r>
            <a:r>
              <a:rPr lang="en-US" altLang="ko-KR" sz="900"/>
              <a:t>, money</a:t>
            </a:r>
            <a:r>
              <a:rPr lang="ko-KR" altLang="en-US" sz="900"/>
              <a:t>는 인출하고자 하는 액수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											</a:t>
            </a:r>
            <a:r>
              <a:rPr lang="en-US" altLang="ko-KR" sz="900" b="1" i="1"/>
              <a:t>// money</a:t>
            </a:r>
            <a:r>
              <a:rPr lang="ko-KR" altLang="en-US" sz="900" b="1" i="1"/>
              <a:t>가 </a:t>
            </a:r>
            <a:r>
              <a:rPr lang="en-US" altLang="ko-KR" sz="900" b="1" i="1"/>
              <a:t>balance</a:t>
            </a:r>
            <a:r>
              <a:rPr lang="ko-KR" altLang="en-US" sz="900" b="1" i="1"/>
              <a:t>보다 작다고 가정</a:t>
            </a:r>
            <a:endParaRPr lang="ko-KR" altLang="en-US" sz="900" b="1" i="1"/>
          </a:p>
          <a:p>
            <a:pPr defTabSz="179999">
              <a:defRPr/>
            </a:pPr>
            <a:r>
              <a:rPr lang="en-US" altLang="ko-KR" sz="900" b="1"/>
              <a:t>		this.balance -= money;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	return money;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}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};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&lt;/script&gt;&lt;/head&gt;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</a:t>
            </a:r>
            <a:r>
              <a:rPr lang="ko-KR" altLang="en-US" sz="900"/>
              <a:t>리터럴 표기법으로 사용자 객체 만들기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document.write("account :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document.write(account.owner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document.write(account.code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document.write(account.balance + "&lt;br&gt;");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account.deposit(10000); // 10000</a:t>
            </a:r>
            <a:r>
              <a:rPr lang="ko-KR" altLang="en-US" sz="900"/>
              <a:t>원 저금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document.write("10000</a:t>
            </a:r>
            <a:r>
              <a:rPr lang="ko-KR" altLang="en-US" sz="900"/>
              <a:t>원 저금 후 잔액은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account.inquiry() 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account.withdraw(5000); // 5000</a:t>
            </a:r>
            <a:r>
              <a:rPr lang="ko-KR" altLang="en-US" sz="900"/>
              <a:t>원 인출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document.write("5000</a:t>
            </a:r>
            <a:r>
              <a:rPr lang="ko-KR" altLang="en-US" sz="900"/>
              <a:t>원 인출 후 잔액은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account.inquiry() 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&lt;/body&gt;&lt;/html&gt;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프로토타입</a:t>
            </a:r>
            <a:r>
              <a:rPr lang="en-US" altLang="ko-KR"/>
              <a:t>(prototype)</a:t>
            </a:r>
            <a:r>
              <a:rPr lang="ko-KR" altLang="en-US"/>
              <a:t>이란</a:t>
            </a:r>
            <a:r>
              <a:rPr lang="en-US" altLang="ko-KR"/>
              <a:t>?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객체의 모양을 가진 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붕어빵은 객체이고</a:t>
            </a:r>
            <a:r>
              <a:rPr lang="en-US" altLang="ko-KR"/>
              <a:t>, </a:t>
            </a:r>
            <a:r>
              <a:rPr lang="ko-KR" altLang="en-US"/>
              <a:t>붕어빵을 찍어내는 틀은 프로토타입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C++, Java</a:t>
            </a:r>
            <a:r>
              <a:rPr lang="ko-KR" altLang="en-US"/>
              <a:t>에서는 프로토타입을 클래스라고 부름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Array, Date, String :</a:t>
            </a:r>
            <a:r>
              <a:rPr lang="ko-KR" altLang="en-US"/>
              <a:t> 자바스크립트에서 제공하는 프로토타입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생성시 </a:t>
            </a:r>
            <a:r>
              <a:rPr lang="en-US" altLang="ko-KR"/>
              <a:t>‘new </a:t>
            </a:r>
            <a:r>
              <a:rPr lang="ko-KR" altLang="en-US"/>
              <a:t>프로토타입</a:t>
            </a:r>
            <a:r>
              <a:rPr lang="en-US" altLang="ko-KR"/>
              <a:t>’</a:t>
            </a:r>
            <a:r>
              <a:rPr lang="ko-KR" altLang="en-US"/>
              <a:t> 이용</a:t>
            </a:r>
            <a:endParaRPr lang="ko-KR" altLang="en-US"/>
          </a:p>
          <a:p>
            <a:pPr lvl="2" latinLnBrk="0">
              <a:defRPr/>
            </a:pPr>
            <a:r>
              <a:rPr lang="en-US" altLang="ko-KR"/>
              <a:t>let week</a:t>
            </a:r>
            <a:r>
              <a:rPr lang="ko-KR" altLang="en-US"/>
              <a:t> </a:t>
            </a:r>
            <a:r>
              <a:rPr lang="en-US" altLang="ko-KR"/>
              <a:t>= </a:t>
            </a:r>
            <a:r>
              <a:rPr lang="en-US" altLang="ko-KR" b="1"/>
              <a:t>new Array</a:t>
            </a:r>
            <a:r>
              <a:rPr lang="en-US" altLang="ko-KR"/>
              <a:t>(7); // Array</a:t>
            </a:r>
            <a:r>
              <a:rPr lang="ko-KR" altLang="en-US"/>
              <a:t>는 프로토타입임</a:t>
            </a:r>
            <a:endParaRPr lang="ko-KR" altLang="en-US"/>
          </a:p>
          <a:p>
            <a:pPr lvl="2" latinLnBrk="0">
              <a:defRPr/>
            </a:pPr>
            <a:r>
              <a:rPr lang="en-US" altLang="ko-KR"/>
              <a:t>let hello = </a:t>
            </a:r>
            <a:r>
              <a:rPr lang="en-US" altLang="ko-KR" b="1"/>
              <a:t>new String</a:t>
            </a:r>
            <a:r>
              <a:rPr lang="en-US" altLang="ko-KR"/>
              <a:t>(“hello</a:t>
            </a:r>
            <a:r>
              <a:rPr lang="ko-KR" altLang="en-US"/>
              <a:t>”</a:t>
            </a:r>
            <a:r>
              <a:rPr lang="en-US" altLang="ko-KR"/>
              <a:t>); // String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프로토타입임</a:t>
            </a:r>
            <a:endParaRPr lang="ko-KR" altLang="en-US"/>
          </a:p>
          <a:p>
            <a:pPr lvl="2" latinLnBrk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프로토타입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현실 세계는 객체들의 집합</a:t>
            </a:r>
            <a:r>
              <a:rPr lang="en-US" altLang="ko-KR"/>
              <a:t>:</a:t>
            </a:r>
            <a:r>
              <a:rPr lang="ko-KR" altLang="en-US"/>
              <a:t> 사람</a:t>
            </a:r>
            <a:r>
              <a:rPr lang="en-US" altLang="ko-KR"/>
              <a:t>, </a:t>
            </a:r>
            <a:r>
              <a:rPr lang="ko-KR" altLang="en-US"/>
              <a:t>책상</a:t>
            </a:r>
            <a:r>
              <a:rPr lang="en-US" altLang="ko-KR"/>
              <a:t>, </a:t>
            </a:r>
            <a:r>
              <a:rPr lang="ko-KR" altLang="en-US"/>
              <a:t>자동차</a:t>
            </a:r>
            <a:r>
              <a:rPr lang="en-US" altLang="ko-KR"/>
              <a:t>, TV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객체는 자신만의 고유한 구성 속성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자동차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색상</a:t>
            </a:r>
            <a:r>
              <a:rPr lang="en-US" altLang="ko-KR"/>
              <a:t>:</a:t>
            </a:r>
            <a:r>
              <a:rPr lang="ko-KR" altLang="en-US"/>
              <a:t>오렌지</a:t>
            </a:r>
            <a:r>
              <a:rPr lang="en-US" altLang="ko-KR"/>
              <a:t>, </a:t>
            </a:r>
            <a:r>
              <a:rPr lang="ko-KR" altLang="en-US"/>
              <a:t>배기량</a:t>
            </a:r>
            <a:r>
              <a:rPr lang="en-US" altLang="ko-KR"/>
              <a:t>:3000CC, </a:t>
            </a:r>
            <a:r>
              <a:rPr lang="ko-KR" altLang="en-US"/>
              <a:t>제조사</a:t>
            </a:r>
            <a:r>
              <a:rPr lang="en-US" altLang="ko-KR"/>
              <a:t>:</a:t>
            </a:r>
            <a:r>
              <a:rPr lang="ko-KR" altLang="en-US"/>
              <a:t>한성</a:t>
            </a:r>
            <a:r>
              <a:rPr lang="en-US" altLang="ko-KR"/>
              <a:t>, </a:t>
            </a:r>
            <a:r>
              <a:rPr lang="ko-KR" altLang="en-US"/>
              <a:t>번호</a:t>
            </a:r>
            <a:r>
              <a:rPr lang="en-US" altLang="ko-KR"/>
              <a:t>:</a:t>
            </a:r>
            <a:r>
              <a:rPr lang="ko-KR" altLang="en-US"/>
              <a:t>서울</a:t>
            </a:r>
            <a:r>
              <a:rPr lang="en-US" altLang="ko-KR"/>
              <a:t>1-1&gt;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사람: &lt;이름:이재문, 나이:20, 성별:남, 주소:서울&gt;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은행계좌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소유자</a:t>
            </a:r>
            <a:r>
              <a:rPr lang="en-US" altLang="ko-KR"/>
              <a:t>:</a:t>
            </a:r>
            <a:r>
              <a:rPr lang="ko-KR" altLang="en-US"/>
              <a:t>황기태</a:t>
            </a:r>
            <a:r>
              <a:rPr lang="en-US" altLang="ko-KR"/>
              <a:t>, </a:t>
            </a:r>
            <a:r>
              <a:rPr lang="ko-KR" altLang="en-US"/>
              <a:t>계좌번호</a:t>
            </a:r>
            <a:r>
              <a:rPr lang="en-US" altLang="ko-KR"/>
              <a:t>:111, </a:t>
            </a:r>
            <a:r>
              <a:rPr lang="ko-KR" altLang="en-US"/>
              <a:t>잔액</a:t>
            </a:r>
            <a:r>
              <a:rPr lang="en-US" altLang="ko-KR"/>
              <a:t>:35000</a:t>
            </a:r>
            <a:r>
              <a:rPr lang="ko-KR" altLang="en-US"/>
              <a:t>원</a:t>
            </a:r>
            <a:r>
              <a:rPr lang="en-US" altLang="ko-KR"/>
              <a:t>&gt;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 개념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0735" y="4053327"/>
            <a:ext cx="5656230" cy="2443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프로토타입은 함수로 만든다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프로토타입 함수를 생성자 함수라고도 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new 연산자로 객체를 생성한다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프로토타입 만드는 사례 </a:t>
            </a:r>
            <a:r>
              <a:rPr lang="en-US" altLang="ko-KR"/>
              <a:t>: Student </a:t>
            </a:r>
            <a:r>
              <a:rPr lang="ko-KR" altLang="en-US"/>
              <a:t>프로토타입</a:t>
            </a:r>
            <a:endParaRPr lang="ko-KR" altLang="en-US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8456" y="2438652"/>
            <a:ext cx="2533228" cy="1967825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  <p:sp>
        <p:nvSpPr>
          <p:cNvPr id="6" name="직사각형 6"/>
          <p:cNvSpPr/>
          <p:nvPr/>
        </p:nvSpPr>
        <p:spPr>
          <a:xfrm>
            <a:off x="1343472" y="2452095"/>
            <a:ext cx="4752528" cy="1937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ko-KR" altLang="en-US" sz="1100"/>
              <a:t>// 프로토타입 Student 작성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 b="1"/>
              <a:t>function Student(name, score</a:t>
            </a:r>
            <a:r>
              <a:rPr lang="ko-KR" altLang="en-US" sz="1100"/>
              <a:t>) { 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	</a:t>
            </a:r>
            <a:r>
              <a:rPr lang="en-US" altLang="ko-KR" sz="1100" b="1"/>
              <a:t>this.univ </a:t>
            </a:r>
            <a:r>
              <a:rPr lang="en-US" altLang="ko-KR" sz="1100"/>
              <a:t>= </a:t>
            </a:r>
            <a:r>
              <a:rPr lang="ko-KR" altLang="en-US" sz="1100"/>
              <a:t>"한국대학"</a:t>
            </a:r>
            <a:r>
              <a:rPr lang="en-US" altLang="ko-KR" sz="1100"/>
              <a:t>; // this.univ</a:t>
            </a:r>
            <a:r>
              <a:rPr lang="ko-KR" altLang="en-US" sz="1100"/>
              <a:t>을 이용하여 </a:t>
            </a:r>
            <a:r>
              <a:rPr lang="en-US" altLang="ko-KR" sz="1100"/>
              <a:t>univ </a:t>
            </a:r>
            <a:r>
              <a:rPr lang="ko-KR" altLang="en-US" sz="1100"/>
              <a:t>프로퍼티 작성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</a:t>
            </a:r>
            <a:r>
              <a:rPr lang="ko-KR" altLang="en-US" sz="1100" b="1"/>
              <a:t>this.name</a:t>
            </a:r>
            <a:r>
              <a:rPr lang="ko-KR" altLang="en-US" sz="1100"/>
              <a:t> = name; // this.name을 이용하여 name 프로퍼티 작성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</a:t>
            </a:r>
            <a:r>
              <a:rPr lang="ko-KR" altLang="en-US" sz="1100" b="1"/>
              <a:t>this.score</a:t>
            </a:r>
            <a:r>
              <a:rPr lang="ko-KR" altLang="en-US" sz="1100"/>
              <a:t> = score; // this.score를 이용하여 score 프로퍼티 작성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</a:t>
            </a:r>
            <a:r>
              <a:rPr lang="ko-KR" altLang="en-US" sz="1100" b="1"/>
              <a:t>this.getGrade</a:t>
            </a:r>
            <a:r>
              <a:rPr lang="ko-KR" altLang="en-US" sz="1100"/>
              <a:t> = </a:t>
            </a:r>
            <a:r>
              <a:rPr lang="ko-KR" altLang="en-US" sz="1100" b="1"/>
              <a:t>function () { </a:t>
            </a:r>
            <a:r>
              <a:rPr lang="ko-KR" altLang="en-US" sz="1100"/>
              <a:t>// getGrade() 메소드 작성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			if(this.score &gt; 80) return "A";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			else if(this.score &gt; 60) return "B";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			else return "F";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	}</a:t>
            </a:r>
            <a:endParaRPr lang="ko-KR" altLang="en-US" sz="1100"/>
          </a:p>
          <a:p>
            <a:pPr defTabSz="179999">
              <a:defRPr/>
            </a:pPr>
            <a:r>
              <a:rPr lang="ko-KR" altLang="en-US" sz="1100"/>
              <a:t>}</a:t>
            </a:r>
            <a:endParaRPr lang="ko-KR" altLang="en-US" sz="1100"/>
          </a:p>
        </p:txBody>
      </p:sp>
      <p:sp>
        <p:nvSpPr>
          <p:cNvPr id="7" name="직사각형 7"/>
          <p:cNvSpPr/>
          <p:nvPr/>
        </p:nvSpPr>
        <p:spPr>
          <a:xfrm>
            <a:off x="1333947" y="5226500"/>
            <a:ext cx="6408712" cy="725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let</a:t>
            </a:r>
            <a:r>
              <a:rPr lang="ko-KR" altLang="en-US" sz="1050"/>
              <a:t> kitae = </a:t>
            </a:r>
            <a:r>
              <a:rPr lang="ko-KR" altLang="en-US" sz="1050" b="1"/>
              <a:t>new Student("황기태", 75); </a:t>
            </a:r>
            <a:r>
              <a:rPr lang="ko-KR" altLang="en-US" sz="1050"/>
              <a:t>		</a:t>
            </a:r>
            <a:r>
              <a:rPr lang="en-US" altLang="ko-KR" sz="1050"/>
              <a:t>	</a:t>
            </a:r>
            <a:r>
              <a:rPr lang="ko-KR" altLang="en-US" sz="1050"/>
              <a:t>// Student 객체 생성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let</a:t>
            </a:r>
            <a:r>
              <a:rPr lang="ko-KR" altLang="en-US" sz="1050"/>
              <a:t> jaemoon = </a:t>
            </a:r>
            <a:r>
              <a:rPr lang="ko-KR" altLang="en-US" sz="1050" b="1"/>
              <a:t>new Student("이재문", 93);</a:t>
            </a:r>
            <a:r>
              <a:rPr lang="ko-KR" altLang="en-US" sz="1050"/>
              <a:t>	// Student 객체 생성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document.write(kitae.univ + ", " + kitae.name + "의 학점은 " + kitae.getGrade() + "&lt;br&gt;");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document.write(jaemoon.univ + ", " + jaemoon.name + "의 학점은 " + jaemoon.getGrade() + "&lt;br&gt;")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7-11 </a:t>
            </a:r>
            <a:r>
              <a:rPr lang="ko-KR" altLang="en-US"/>
              <a:t>프로토타입으로 객체 만들기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1953" y="4208178"/>
            <a:ext cx="2834317" cy="22044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4"/>
          <p:cNvSpPr/>
          <p:nvPr/>
        </p:nvSpPr>
        <p:spPr>
          <a:xfrm>
            <a:off x="1771568" y="1218533"/>
            <a:ext cx="4608512" cy="543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&lt;html&gt;&lt;head&gt;&lt;meta charset="utf-8"&gt;&lt;title&gt;</a:t>
            </a:r>
            <a:r>
              <a:rPr lang="ko-KR" altLang="en-US" sz="900"/>
              <a:t>프로토타입으로 객체 만들기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// </a:t>
            </a:r>
            <a:r>
              <a:rPr lang="ko-KR" altLang="en-US" sz="900"/>
              <a:t>프로토타입 만들기 </a:t>
            </a:r>
            <a:r>
              <a:rPr lang="en-US" altLang="ko-KR" sz="900"/>
              <a:t>: </a:t>
            </a:r>
            <a:r>
              <a:rPr lang="ko-KR" altLang="en-US" sz="900"/>
              <a:t>생성자 함수 작성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</a:t>
            </a:r>
            <a:r>
              <a:rPr lang="en-US" altLang="ko-KR" sz="900" b="1"/>
              <a:t>function Account(owner, code, balance) {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		// </a:t>
            </a:r>
            <a:r>
              <a:rPr lang="ko-KR" altLang="en-US" sz="900"/>
              <a:t>프로퍼티 만들기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r>
              <a:rPr lang="en-US" altLang="ko-KR" sz="900" b="1"/>
              <a:t>this.owner </a:t>
            </a:r>
            <a:r>
              <a:rPr lang="en-US" altLang="ko-KR" sz="900"/>
              <a:t>= owner; 	// </a:t>
            </a:r>
            <a:r>
              <a:rPr lang="ko-KR" altLang="en-US" sz="900"/>
              <a:t>계좌 주인 프로퍼티 만들기 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r>
              <a:rPr lang="en-US" altLang="ko-KR" sz="900" b="1"/>
              <a:t>this.code </a:t>
            </a:r>
            <a:r>
              <a:rPr lang="en-US" altLang="ko-KR" sz="900"/>
              <a:t>= code; 		// </a:t>
            </a:r>
            <a:r>
              <a:rPr lang="ko-KR" altLang="en-US" sz="900"/>
              <a:t>계좌 코드 프로퍼티 만들기 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r>
              <a:rPr lang="en-US" altLang="ko-KR" sz="900" b="1"/>
              <a:t>this.balance</a:t>
            </a:r>
            <a:r>
              <a:rPr lang="en-US" altLang="ko-KR" sz="900"/>
              <a:t> = balance; // </a:t>
            </a:r>
            <a:r>
              <a:rPr lang="ko-KR" altLang="en-US" sz="900"/>
              <a:t>잔액 프로퍼티 만들기 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r>
              <a:rPr lang="en-US" altLang="ko-KR" sz="900"/>
              <a:t>// </a:t>
            </a:r>
            <a:r>
              <a:rPr lang="ko-KR" altLang="en-US" sz="900"/>
              <a:t>메소드 만들기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</a:t>
            </a:r>
            <a:r>
              <a:rPr lang="en-US" altLang="ko-KR" sz="900" b="1"/>
              <a:t>this.inquiry = function () { return this.balance; }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	this.deposit = function (money) { this.balance += money; }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 b="1"/>
              <a:t>		this.withdraw = function (money) {</a:t>
            </a:r>
            <a:r>
              <a:rPr lang="en-US" altLang="ko-KR" sz="900"/>
              <a:t> // </a:t>
            </a:r>
            <a:r>
              <a:rPr lang="ko-KR" altLang="en-US" sz="900"/>
              <a:t>예금 인출</a:t>
            </a:r>
            <a:r>
              <a:rPr lang="en-US" altLang="ko-KR" sz="900"/>
              <a:t>, money</a:t>
            </a:r>
            <a:r>
              <a:rPr lang="ko-KR" altLang="en-US" sz="900"/>
              <a:t>는 인출하는 액수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	</a:t>
            </a:r>
            <a:r>
              <a:rPr lang="en-US" altLang="ko-KR" sz="900"/>
              <a:t>// money</a:t>
            </a:r>
            <a:r>
              <a:rPr lang="ko-KR" altLang="en-US" sz="900"/>
              <a:t>가 </a:t>
            </a:r>
            <a:r>
              <a:rPr lang="en-US" altLang="ko-KR" sz="900"/>
              <a:t>balance</a:t>
            </a:r>
            <a:r>
              <a:rPr lang="ko-KR" altLang="en-US" sz="900"/>
              <a:t>보다 작다고 가정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		</a:t>
            </a:r>
            <a:r>
              <a:rPr lang="en-US" altLang="ko-KR" sz="900"/>
              <a:t>this.balance -= money; 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		return money;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	</a:t>
            </a:r>
            <a:r>
              <a:rPr lang="en-US" altLang="ko-KR" sz="900" b="1"/>
              <a:t>}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	</a:t>
            </a:r>
            <a:r>
              <a:rPr lang="en-US" altLang="ko-KR" sz="900" b="1"/>
              <a:t>}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&lt;/script&gt;&lt;/head&gt;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&lt;h3&gt;Account </a:t>
            </a:r>
            <a:r>
              <a:rPr lang="ko-KR" altLang="en-US" sz="900"/>
              <a:t>프로토타입 만들기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// new </a:t>
            </a:r>
            <a:r>
              <a:rPr lang="ko-KR" altLang="en-US" sz="900"/>
              <a:t>연산자 이용하여 계좌 객체 생성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</a:t>
            </a:r>
            <a:r>
              <a:rPr lang="en-US" altLang="ko-KR" sz="900" b="1"/>
              <a:t>let account = new Account("</a:t>
            </a:r>
            <a:r>
              <a:rPr lang="ko-KR" altLang="en-US" sz="900" b="1"/>
              <a:t>황기태</a:t>
            </a:r>
            <a:r>
              <a:rPr lang="en-US" altLang="ko-KR" sz="900" b="1"/>
              <a:t>", "111", 35000);</a:t>
            </a:r>
            <a:endParaRPr lang="en-US" altLang="ko-KR" sz="900" b="1"/>
          </a:p>
          <a:p>
            <a:pPr defTabSz="179999">
              <a:defRPr/>
            </a:pP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// </a:t>
            </a:r>
            <a:r>
              <a:rPr lang="ko-KR" altLang="en-US" sz="900"/>
              <a:t>객체 활용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</a:t>
            </a:r>
            <a:r>
              <a:rPr lang="en-US" altLang="ko-KR" sz="900"/>
              <a:t>document.write("account :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</a:t>
            </a:r>
            <a:r>
              <a:rPr lang="en-US" altLang="ko-KR" sz="900" b="1"/>
              <a:t>account.owner</a:t>
            </a:r>
            <a:r>
              <a:rPr lang="en-US" altLang="ko-KR" sz="900"/>
              <a:t>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</a:t>
            </a:r>
            <a:r>
              <a:rPr lang="en-US" altLang="ko-KR" sz="900" b="1"/>
              <a:t>account.code</a:t>
            </a:r>
            <a:r>
              <a:rPr lang="en-US" altLang="ko-KR" sz="900"/>
              <a:t> + ", 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document.write(</a:t>
            </a:r>
            <a:r>
              <a:rPr lang="en-US" altLang="ko-KR" sz="900" b="1"/>
              <a:t>account.balance</a:t>
            </a:r>
            <a:r>
              <a:rPr lang="en-US" altLang="ko-KR" sz="900"/>
              <a:t> + "&lt;br&gt;");</a:t>
            </a:r>
            <a:endParaRPr lang="en-US" altLang="ko-KR" sz="900"/>
          </a:p>
          <a:p>
            <a:pPr defTabSz="179999">
              <a:defRPr/>
            </a:pP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</a:t>
            </a:r>
            <a:r>
              <a:rPr lang="en-US" altLang="ko-KR" sz="900" b="1"/>
              <a:t>account.deposit(10000); </a:t>
            </a:r>
            <a:r>
              <a:rPr lang="en-US" altLang="ko-KR" sz="900"/>
              <a:t>// 10000</a:t>
            </a:r>
            <a:r>
              <a:rPr lang="ko-KR" altLang="en-US" sz="900"/>
              <a:t>원 저금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</a:t>
            </a:r>
            <a:r>
              <a:rPr lang="en-US" altLang="ko-KR" sz="900"/>
              <a:t>document.write("10000</a:t>
            </a:r>
            <a:r>
              <a:rPr lang="ko-KR" altLang="en-US" sz="900"/>
              <a:t>원 저금 후 잔액은 </a:t>
            </a:r>
            <a:r>
              <a:rPr lang="en-US" altLang="ko-KR" sz="900"/>
              <a:t>" + </a:t>
            </a:r>
            <a:r>
              <a:rPr lang="en-US" altLang="ko-KR" sz="900" b="1"/>
              <a:t>account.inquiry() </a:t>
            </a:r>
            <a:r>
              <a:rPr lang="en-US" altLang="ko-KR" sz="900"/>
              <a:t>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</a:t>
            </a:r>
            <a:r>
              <a:rPr lang="en-US" altLang="ko-KR" sz="900" b="1"/>
              <a:t>account.withdraw(5000); </a:t>
            </a:r>
            <a:r>
              <a:rPr lang="en-US" altLang="ko-KR" sz="900"/>
              <a:t>// 5000</a:t>
            </a:r>
            <a:r>
              <a:rPr lang="ko-KR" altLang="en-US" sz="900"/>
              <a:t>원 인출</a:t>
            </a:r>
            <a:endParaRPr lang="ko-KR" altLang="en-US" sz="900"/>
          </a:p>
          <a:p>
            <a:pPr defTabSz="179999">
              <a:defRPr/>
            </a:pPr>
            <a:r>
              <a:rPr lang="ko-KR" altLang="en-US" sz="900"/>
              <a:t>	</a:t>
            </a:r>
            <a:r>
              <a:rPr lang="en-US" altLang="ko-KR" sz="900"/>
              <a:t>document.write("5000</a:t>
            </a:r>
            <a:r>
              <a:rPr lang="ko-KR" altLang="en-US" sz="900"/>
              <a:t>원 인출 후 잔액은 </a:t>
            </a:r>
            <a:r>
              <a:rPr lang="en-US" altLang="ko-KR" sz="900"/>
              <a:t>" + </a:t>
            </a:r>
            <a:r>
              <a:rPr lang="en-US" altLang="ko-KR" sz="900" b="1"/>
              <a:t>account.inquiry() </a:t>
            </a:r>
            <a:r>
              <a:rPr lang="en-US" altLang="ko-KR" sz="900"/>
              <a:t>+ "&lt;br&gt;");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&lt;/body&gt;&lt;/html&gt;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객체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개의 프로퍼티</a:t>
            </a:r>
            <a:r>
              <a:rPr lang="en-US" altLang="ko-KR"/>
              <a:t>(property)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메소드로 구성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프로퍼티 </a:t>
            </a:r>
            <a:r>
              <a:rPr lang="en-US" altLang="ko-KR"/>
              <a:t>: </a:t>
            </a:r>
            <a:r>
              <a:rPr lang="ko-KR" altLang="en-US"/>
              <a:t>객체의 고유한 속성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메소드</a:t>
            </a:r>
            <a:r>
              <a:rPr lang="en-US" altLang="ko-KR"/>
              <a:t>(method)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 객체</a:t>
            </a:r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6833254" y="3982492"/>
            <a:ext cx="2685672" cy="1795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let account = {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owner			:  "</a:t>
            </a:r>
            <a:r>
              <a:rPr lang="ko-KR" altLang="en-US" sz="1400"/>
              <a:t>황기태</a:t>
            </a:r>
            <a:r>
              <a:rPr lang="en-US" altLang="ko-KR" sz="1400"/>
              <a:t>",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code	 		:  "111",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balance 		:  35000,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deposit 		:  function() { … },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withdraw	:  function() { … },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inquiry 		:  function() { … }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};</a:t>
            </a:r>
            <a:endParaRPr lang="ko-KR" altLang="en-US" sz="1400"/>
          </a:p>
        </p:txBody>
      </p:sp>
      <p:sp>
        <p:nvSpPr>
          <p:cNvPr id="6" name="타원 12"/>
          <p:cNvSpPr/>
          <p:nvPr/>
        </p:nvSpPr>
        <p:spPr>
          <a:xfrm rot="2106326">
            <a:off x="2613670" y="4870888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deposit()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" name="타원 13"/>
          <p:cNvSpPr/>
          <p:nvPr/>
        </p:nvSpPr>
        <p:spPr>
          <a:xfrm>
            <a:off x="3624629" y="5332332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withdraw()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" name="타원 14"/>
          <p:cNvSpPr/>
          <p:nvPr/>
        </p:nvSpPr>
        <p:spPr>
          <a:xfrm>
            <a:off x="2562851" y="3573742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15"/>
          <p:cNvSpPr txBox="1"/>
          <p:nvPr/>
        </p:nvSpPr>
        <p:spPr>
          <a:xfrm>
            <a:off x="3279480" y="5933196"/>
            <a:ext cx="1993560" cy="2656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자바스크립트 객체 </a:t>
            </a:r>
            <a:r>
              <a:rPr lang="en-US" altLang="ko-KR" sz="1200"/>
              <a:t>account</a:t>
            </a:r>
            <a:endParaRPr lang="ko-KR" altLang="en-US" sz="1200"/>
          </a:p>
        </p:txBody>
      </p:sp>
      <p:sp>
        <p:nvSpPr>
          <p:cNvPr id="10" name="TextBox 16"/>
          <p:cNvSpPr txBox="1"/>
          <p:nvPr/>
        </p:nvSpPr>
        <p:spPr>
          <a:xfrm>
            <a:off x="4867674" y="4126393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c00000"/>
                </a:solidFill>
              </a:rPr>
              <a:t>프로퍼티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3843257" y="5062151"/>
            <a:ext cx="64873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c00000"/>
                </a:solidFill>
              </a:rPr>
              <a:t>메소드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3369414" y="4114456"/>
            <a:ext cx="788517" cy="280928"/>
          </a:xfrm>
          <a:prstGeom prst="roundRect">
            <a:avLst>
              <a:gd name="adj" fmla="val 16667"/>
            </a:avLst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code</a:t>
            </a:r>
            <a:endParaRPr lang="ko-KR" altLang="en-US" sz="1050"/>
          </a:p>
        </p:txBody>
      </p:sp>
      <p:sp>
        <p:nvSpPr>
          <p:cNvPr id="13" name="TextBox 19"/>
          <p:cNvSpPr txBox="1"/>
          <p:nvPr/>
        </p:nvSpPr>
        <p:spPr>
          <a:xfrm>
            <a:off x="3369412" y="4456137"/>
            <a:ext cx="788518" cy="280927"/>
          </a:xfrm>
          <a:prstGeom prst="roundRect">
            <a:avLst>
              <a:gd name="adj" fmla="val 16667"/>
            </a:avLst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balance</a:t>
            </a:r>
            <a:endParaRPr lang="ko-KR" altLang="en-US" sz="1050"/>
          </a:p>
        </p:txBody>
      </p:sp>
      <p:sp>
        <p:nvSpPr>
          <p:cNvPr id="14" name="TextBox 20"/>
          <p:cNvSpPr txBox="1"/>
          <p:nvPr/>
        </p:nvSpPr>
        <p:spPr>
          <a:xfrm>
            <a:off x="3370231" y="3772906"/>
            <a:ext cx="615573" cy="280928"/>
          </a:xfrm>
          <a:prstGeom prst="roundRect">
            <a:avLst>
              <a:gd name="adj" fmla="val 16667"/>
            </a:avLst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owner</a:t>
            </a:r>
            <a:endParaRPr lang="ko-KR" altLang="en-US" sz="1050"/>
          </a:p>
        </p:txBody>
      </p:sp>
      <p:sp>
        <p:nvSpPr>
          <p:cNvPr id="15" name="TextBox 21"/>
          <p:cNvSpPr txBox="1"/>
          <p:nvPr/>
        </p:nvSpPr>
        <p:spPr>
          <a:xfrm>
            <a:off x="4108264" y="4126392"/>
            <a:ext cx="787982" cy="28092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“111”</a:t>
            </a:r>
            <a:endParaRPr lang="ko-KR" altLang="en-US" sz="1050"/>
          </a:p>
        </p:txBody>
      </p:sp>
      <p:sp>
        <p:nvSpPr>
          <p:cNvPr id="16" name="TextBox 22"/>
          <p:cNvSpPr txBox="1"/>
          <p:nvPr/>
        </p:nvSpPr>
        <p:spPr>
          <a:xfrm>
            <a:off x="4108263" y="4468073"/>
            <a:ext cx="787982" cy="28092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35000</a:t>
            </a:r>
            <a:endParaRPr lang="ko-KR" altLang="en-US" sz="1050"/>
          </a:p>
        </p:txBody>
      </p:sp>
      <p:sp>
        <p:nvSpPr>
          <p:cNvPr id="17" name="TextBox 23"/>
          <p:cNvSpPr txBox="1"/>
          <p:nvPr/>
        </p:nvSpPr>
        <p:spPr>
          <a:xfrm>
            <a:off x="4109081" y="3784842"/>
            <a:ext cx="787458" cy="28092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“</a:t>
            </a:r>
            <a:r>
              <a:rPr lang="ko-KR" altLang="en-US" sz="1050"/>
              <a:t>황기태</a:t>
            </a:r>
            <a:r>
              <a:rPr lang="en-US" altLang="ko-KR" sz="1050"/>
              <a:t>”</a:t>
            </a:r>
            <a:endParaRPr lang="ko-KR" altLang="en-US" sz="1050"/>
          </a:p>
        </p:txBody>
      </p:sp>
      <p:sp>
        <p:nvSpPr>
          <p:cNvPr id="18" name="타원 24"/>
          <p:cNvSpPr/>
          <p:nvPr/>
        </p:nvSpPr>
        <p:spPr>
          <a:xfrm rot="19331600">
            <a:off x="4797445" y="4856447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inquiry()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6689238" y="5915094"/>
            <a:ext cx="3161445" cy="26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account </a:t>
            </a:r>
            <a:r>
              <a:rPr lang="ko-KR" altLang="en-US" sz="1200"/>
              <a:t>객체를 만드는</a:t>
            </a:r>
            <a:r>
              <a:rPr lang="en-US" altLang="ko-KR" sz="1200"/>
              <a:t> </a:t>
            </a:r>
            <a:r>
              <a:rPr lang="ko-KR" altLang="en-US" sz="1200"/>
              <a:t>자바스크립트 코드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/>
              <a:t>자바스크립트는 객체 기반 언어</a:t>
            </a:r>
            <a:r>
              <a:rPr lang="en-US" altLang="ko-KR"/>
              <a:t>(</a:t>
            </a:r>
            <a:r>
              <a:rPr lang="ko-KR" altLang="en-US"/>
              <a:t>객체 지향 언어가 아님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자바스크립트 객체의 유형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코어 객체</a:t>
            </a:r>
            <a:r>
              <a:rPr lang="en-US" altLang="ko-KR"/>
              <a:t>:</a:t>
            </a:r>
            <a:r>
              <a:rPr lang="ko-KR" altLang="en-US"/>
              <a:t> 자바스크립트 언어가 실행되는 어디서나 사용 가능한 기본 객체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기본 객체로 표준 객체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Array, Date, String, Math </a:t>
            </a:r>
            <a:r>
              <a:rPr lang="ko-KR" altLang="en-US"/>
              <a:t>타입 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페이지 자바스크립트 코드에서 혹은 서버에서 사용 가능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2. HTML DOM </a:t>
            </a:r>
            <a:r>
              <a:rPr lang="ko-KR" altLang="en-US"/>
              <a:t>객체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문서에 작성된 각 </a:t>
            </a:r>
            <a:r>
              <a:rPr lang="en-US" altLang="ko-KR"/>
              <a:t>HTML </a:t>
            </a:r>
            <a:r>
              <a:rPr lang="ko-KR" altLang="en-US"/>
              <a:t>태그들을 객체화한 것들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문서의 내용과 모양을 제어하기 위한 목적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W3C</a:t>
            </a:r>
            <a:r>
              <a:rPr lang="ko-KR" altLang="en-US"/>
              <a:t>의 표준 객체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3. </a:t>
            </a:r>
            <a:r>
              <a:rPr lang="ko-KR" altLang="en-US"/>
              <a:t>브라우저 객체</a:t>
            </a:r>
            <a:r>
              <a:rPr lang="en-US" altLang="ko-KR"/>
              <a:t>:</a:t>
            </a:r>
            <a:r>
              <a:rPr lang="ko-KR" altLang="en-US"/>
              <a:t> 자바스크립트로 브라우저를 제어하기 위해 제공되는 객체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BOM(Brower Object Model)</a:t>
            </a:r>
            <a:r>
              <a:rPr lang="ko-KR" altLang="en-US"/>
              <a:t>에 따르는 객체들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비표준 객체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 객체 종류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코어 객체 종류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Array, Date, String, Math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코어 객체 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new </a:t>
            </a:r>
            <a:r>
              <a:rPr lang="ko-KR" altLang="en-US"/>
              <a:t>키워드 이용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객체가 생성되면 객체 내부에 프로퍼티와 메소드들 존재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객체 접근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객체와 멤버 사이에 점</a:t>
            </a:r>
            <a:r>
              <a:rPr lang="en-US" altLang="ko-KR"/>
              <a:t>(.) </a:t>
            </a:r>
            <a:r>
              <a:rPr lang="ko-KR" altLang="en-US"/>
              <a:t>연산자</a:t>
            </a:r>
            <a:r>
              <a:rPr lang="en-US" altLang="ko-KR"/>
              <a:t> </a:t>
            </a:r>
            <a:r>
              <a:rPr lang="ko-KR" altLang="en-US"/>
              <a:t>이용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코어 객체</a:t>
            </a: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3749522" y="3036287"/>
            <a:ext cx="6984778" cy="514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today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msg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2586103" y="5331175"/>
            <a:ext cx="7019794" cy="724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프로퍼티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프로퍼티 값 변경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프로퍼티 값 알아내기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메소드 호출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7–1 </a:t>
            </a:r>
            <a:r>
              <a:rPr lang="ko-KR" altLang="en-US"/>
              <a:t>자바스크립트 객체 생성 및 활용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835699" y="1479451"/>
            <a:ext cx="5256584" cy="4662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객체 생성 및 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객체 생성 및 활용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// Date </a:t>
            </a:r>
            <a:r>
              <a:rPr lang="ko-KR" altLang="en-US" sz="1200"/>
              <a:t>객체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let today = </a:t>
            </a:r>
            <a:r>
              <a:rPr lang="en-US" altLang="ko-KR" sz="1200" b="1"/>
              <a:t>new Date(); </a:t>
            </a:r>
            <a:endParaRPr lang="en-US" altLang="ko-KR" sz="1200" b="1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// Date </a:t>
            </a:r>
            <a:r>
              <a:rPr lang="ko-KR" altLang="en-US" sz="1200"/>
              <a:t>객체의 </a:t>
            </a:r>
            <a:r>
              <a:rPr lang="en-US" altLang="ko-KR" sz="1200"/>
              <a:t>toLocaleString() </a:t>
            </a:r>
            <a:r>
              <a:rPr lang="ko-KR" altLang="en-US" sz="1200"/>
              <a:t>메소드 호출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document.write("</a:t>
            </a:r>
            <a:r>
              <a:rPr lang="ko-KR" altLang="en-US" sz="1200"/>
              <a:t>현재 시간 </a:t>
            </a:r>
            <a:r>
              <a:rPr lang="en-US" altLang="ko-KR" sz="1200"/>
              <a:t>: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today.toLocaleString()</a:t>
            </a:r>
            <a:r>
              <a:rPr lang="en-US" altLang="ko-KR" sz="1200"/>
              <a:t>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			+ "&lt;br&gt;");</a:t>
            </a:r>
            <a:endParaRPr lang="en-US" altLang="ko-KR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// String </a:t>
            </a:r>
            <a:r>
              <a:rPr lang="ko-KR" altLang="en-US" sz="1200"/>
              <a:t>객체 생성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let mystr= </a:t>
            </a:r>
            <a:r>
              <a:rPr lang="en-US" altLang="ko-KR" sz="1200" b="1"/>
              <a:t>new</a:t>
            </a:r>
            <a:r>
              <a:rPr lang="ko-KR" altLang="en-US" sz="1200" b="1"/>
              <a:t> </a:t>
            </a:r>
            <a:r>
              <a:rPr lang="en-US" altLang="ko-KR" sz="1200" b="1"/>
              <a:t>String("</a:t>
            </a:r>
            <a:r>
              <a:rPr lang="ko-KR" altLang="en-US" sz="1200" b="1"/>
              <a:t>자바스크립트 공부하기</a:t>
            </a:r>
            <a:r>
              <a:rPr lang="en-US" altLang="ko-KR" sz="1200" b="1"/>
              <a:t>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document.write("mystr</a:t>
            </a:r>
            <a:r>
              <a:rPr lang="ko-KR" altLang="en-US" sz="1200"/>
              <a:t>의 내용 </a:t>
            </a:r>
            <a:r>
              <a:rPr lang="en-US" altLang="ko-KR" sz="1200"/>
              <a:t>: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mystr</a:t>
            </a:r>
            <a:r>
              <a:rPr lang="en-US" altLang="ko-KR" sz="1200"/>
              <a:t> + "&lt;br&gt;");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document.write("mystr</a:t>
            </a:r>
            <a:r>
              <a:rPr lang="ko-KR" altLang="en-US" sz="1200"/>
              <a:t>의 길이 </a:t>
            </a:r>
            <a:r>
              <a:rPr lang="en-US" altLang="ko-KR" sz="1200"/>
              <a:t>: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mystr.length</a:t>
            </a:r>
            <a:r>
              <a:rPr lang="en-US" altLang="ko-KR" sz="1200"/>
              <a:t> + "&lt;br&gt;");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// mystr.length=10; // </a:t>
            </a:r>
            <a:r>
              <a:rPr lang="ko-KR" altLang="en-US" sz="1200"/>
              <a:t>이 문장은 오류이다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3851922" y="3189207"/>
            <a:ext cx="864614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객체 생성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076058" y="4413344"/>
            <a:ext cx="1021039" cy="295009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메소드 호출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5280250" y="5511898"/>
            <a:ext cx="1169826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프로퍼티 읽기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6395" y="1623467"/>
            <a:ext cx="3243714" cy="212007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배열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개의 원소들을 연속적으로 저장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전체를 하나의 단위로 다루는 데이터 구조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배열 생성 사례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0</a:t>
            </a:r>
            <a:r>
              <a:rPr lang="ko-KR" altLang="en-US"/>
              <a:t>에서 시작하는 인덱스를 이용하여 배열의 각 원소 접근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 배열</a:t>
            </a:r>
            <a:endParaRPr lang="ko-KR" altLang="en-US"/>
          </a:p>
        </p:txBody>
      </p:sp>
      <p:sp>
        <p:nvSpPr>
          <p:cNvPr id="5" name="직사각형 19"/>
          <p:cNvSpPr/>
          <p:nvPr/>
        </p:nvSpPr>
        <p:spPr>
          <a:xfrm>
            <a:off x="3207385" y="3008462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3"/>
          <p:cNvSpPr/>
          <p:nvPr/>
        </p:nvSpPr>
        <p:spPr>
          <a:xfrm>
            <a:off x="3207385" y="3084824"/>
            <a:ext cx="3506251" cy="338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/>
              <a:t>let </a:t>
            </a:r>
            <a:r>
              <a:rPr lang="en-US" altLang="ko-KR" sz="1600" b="1"/>
              <a:t>cities</a:t>
            </a:r>
            <a:r>
              <a:rPr lang="en-US" altLang="ko-KR" sz="1600"/>
              <a:t> = [“Seoul”, “New York”, “Paris”];</a:t>
            </a:r>
            <a:endParaRPr lang="en-US" altLang="ko-KR" sz="1600"/>
          </a:p>
        </p:txBody>
      </p:sp>
      <p:graphicFrame>
        <p:nvGraphicFramePr>
          <p:cNvPr id="7" name="표 4"/>
          <p:cNvGraphicFramePr>
            <a:graphicFrameLocks noGrp="1"/>
          </p:cNvGraphicFramePr>
          <p:nvPr/>
        </p:nvGraphicFramePr>
        <p:xfrm>
          <a:off x="4329096" y="3552677"/>
          <a:ext cx="1163360" cy="94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/>
              </a:tblGrid>
              <a:tr h="3264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“Seoul”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56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“New York”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788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“Paris”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5"/>
          <p:cNvSpPr/>
          <p:nvPr/>
        </p:nvSpPr>
        <p:spPr>
          <a:xfrm>
            <a:off x="3620248" y="3525890"/>
            <a:ext cx="551702" cy="297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/>
              <a:t>cities</a:t>
            </a:r>
            <a:endParaRPr lang="ko-KR" altLang="en-US" sz="1400" b="1"/>
          </a:p>
        </p:txBody>
      </p:sp>
      <p:sp>
        <p:nvSpPr>
          <p:cNvPr id="9" name="직사각형 6"/>
          <p:cNvSpPr/>
          <p:nvPr/>
        </p:nvSpPr>
        <p:spPr>
          <a:xfrm>
            <a:off x="5450622" y="3586226"/>
            <a:ext cx="654903" cy="271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cities[0]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5450622" y="3879077"/>
            <a:ext cx="645378" cy="271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cities[1]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1" name="직사각형 8"/>
          <p:cNvSpPr/>
          <p:nvPr/>
        </p:nvSpPr>
        <p:spPr>
          <a:xfrm>
            <a:off x="5450622" y="4193531"/>
            <a:ext cx="654903" cy="27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cities[2]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2" name="직사각형 9"/>
          <p:cNvSpPr/>
          <p:nvPr/>
        </p:nvSpPr>
        <p:spPr>
          <a:xfrm>
            <a:off x="7615258" y="3090446"/>
            <a:ext cx="2182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/>
              <a:t>let </a:t>
            </a:r>
            <a:r>
              <a:rPr lang="en-US" altLang="ko-KR" sz="1600" b="1"/>
              <a:t>n</a:t>
            </a:r>
            <a:r>
              <a:rPr lang="en-US" altLang="ko-KR" sz="1600"/>
              <a:t> = [4, 5, -2, 28, 33];</a:t>
            </a:r>
            <a:endParaRPr lang="en-US" altLang="ko-KR" sz="1600"/>
          </a:p>
        </p:txBody>
      </p:sp>
      <p:sp>
        <p:nvSpPr>
          <p:cNvPr id="13" name="직사각형 11"/>
          <p:cNvSpPr/>
          <p:nvPr/>
        </p:nvSpPr>
        <p:spPr>
          <a:xfrm>
            <a:off x="7636879" y="3525054"/>
            <a:ext cx="286433" cy="29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n</a:t>
            </a:r>
            <a:endParaRPr lang="ko-KR" altLang="en-US" sz="1400" b="1"/>
          </a:p>
        </p:txBody>
      </p:sp>
      <p:sp>
        <p:nvSpPr>
          <p:cNvPr id="14" name="직사각형 12"/>
          <p:cNvSpPr/>
          <p:nvPr/>
        </p:nvSpPr>
        <p:spPr>
          <a:xfrm>
            <a:off x="7877889" y="3846541"/>
            <a:ext cx="437435" cy="267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n[0]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5" name="직사각형 13"/>
          <p:cNvSpPr/>
          <p:nvPr/>
        </p:nvSpPr>
        <p:spPr>
          <a:xfrm>
            <a:off x="8263330" y="3846541"/>
            <a:ext cx="429185" cy="267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n[1]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6" name="직사각형 14"/>
          <p:cNvSpPr/>
          <p:nvPr/>
        </p:nvSpPr>
        <p:spPr>
          <a:xfrm>
            <a:off x="8669977" y="3846541"/>
            <a:ext cx="435923" cy="267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n[2]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graphicFrame>
        <p:nvGraphicFramePr>
          <p:cNvPr id="17" name="표 15"/>
          <p:cNvGraphicFramePr>
            <a:graphicFrameLocks noGrp="1"/>
          </p:cNvGraphicFramePr>
          <p:nvPr/>
        </p:nvGraphicFramePr>
        <p:xfrm>
          <a:off x="7930548" y="3539741"/>
          <a:ext cx="2060974" cy="300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/>
                <a:gridCol w="446509"/>
                <a:gridCol w="360041"/>
                <a:gridCol w="432048"/>
                <a:gridCol w="504056"/>
              </a:tblGrid>
              <a:tr h="27544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-2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28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33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6"/>
          <p:cNvSpPr/>
          <p:nvPr/>
        </p:nvSpPr>
        <p:spPr>
          <a:xfrm>
            <a:off x="9063885" y="3846541"/>
            <a:ext cx="438255" cy="267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n[3]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19" name="직사각형 17"/>
          <p:cNvSpPr/>
          <p:nvPr/>
        </p:nvSpPr>
        <p:spPr>
          <a:xfrm>
            <a:off x="9512867" y="3846541"/>
            <a:ext cx="439269" cy="267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i="1">
                <a:solidFill>
                  <a:srgbClr val="0070c0"/>
                </a:solidFill>
              </a:rPr>
              <a:t>n[4]</a:t>
            </a:r>
            <a:endParaRPr lang="ko-KR" altLang="en-US" sz="1200" i="1">
              <a:solidFill>
                <a:srgbClr val="0070c0"/>
              </a:solidFill>
            </a:endParaRPr>
          </a:p>
        </p:txBody>
      </p:sp>
      <p:sp>
        <p:nvSpPr>
          <p:cNvPr id="20" name="직사각형 20"/>
          <p:cNvSpPr/>
          <p:nvPr/>
        </p:nvSpPr>
        <p:spPr>
          <a:xfrm>
            <a:off x="3219696" y="5647770"/>
            <a:ext cx="6933735" cy="51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name = cities[0]; 	// name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배열 만드는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로 배열 만들기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객체로 배열 만들기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로 배열 만들기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] </a:t>
            </a:r>
            <a:r>
              <a:rPr lang="ko-KR" altLang="en-US"/>
              <a:t>안에는 원소들의 초기 값 나열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배열 크기 </a:t>
            </a:r>
            <a:r>
              <a:rPr lang="en-US" altLang="ko-KR"/>
              <a:t>: </a:t>
            </a:r>
            <a:r>
              <a:rPr lang="ko-KR" altLang="en-US"/>
              <a:t>배열의 크기는 고정되지 않고</a:t>
            </a:r>
            <a:r>
              <a:rPr lang="en-US" altLang="ko-KR"/>
              <a:t> </a:t>
            </a:r>
            <a:r>
              <a:rPr lang="ko-KR" altLang="en-US"/>
              <a:t>원소 추가 시 늘어남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끝에 원소 추가</a:t>
            </a:r>
            <a:endParaRPr lang="ko-KR" altLang="en-US"/>
          </a:p>
          <a:p>
            <a:pPr marL="914400" lvl="2" indent="0">
              <a:buNone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>
                <a:solidFill>
                  <a:srgbClr val="c00000"/>
                </a:solidFill>
              </a:rPr>
              <a:t>주의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현재 배열보다 큰 인덱스에 원소를 추가하면 값이 비어 있는 중간의 원소들도 생기는 문제 발생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자바스크립트에서 배열을 만드는 방법</a:t>
            </a: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6745995" y="2581302"/>
            <a:ext cx="4572000" cy="512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week = [“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5175941" y="3946799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9"/>
          <p:cNvSpPr/>
          <p:nvPr/>
        </p:nvSpPr>
        <p:spPr>
          <a:xfrm>
            <a:off x="5175939" y="5380205"/>
            <a:ext cx="612068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plots[10] = 33; // 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주의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plots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배열의 크기는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11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개가되고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                   // plots[7], plots[8], plots[9]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값은 모두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undefined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2593</ep:Words>
  <ep:PresentationFormat>와이드스크린(16:9)</ep:PresentationFormat>
  <ep:Paragraphs>623</ep:Paragraphs>
  <ep:Slides>32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23-1학기 네트워크 프로그래밍 07. 자바스크립트 코어 객체와 배열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2023-04-17T06:40:42.073</dcterms:modified>
  <cp:revision>714</cp:revision>
  <dc:title>Rigidle : Aiding 3D Object Rigid Transformation with Device using Handle-bar Metaphor</dc:title>
  <cp:version/>
</cp:coreProperties>
</file>