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0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8.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HTML DOM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과 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Document-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실습</a:t>
            </a:r>
            <a:endParaRPr lang="ko-KR" altLang="en-US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innerHTML </a:t>
            </a:r>
            <a:r>
              <a:rPr lang="ko-KR" altLang="en-US"/>
              <a:t>프로퍼티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시작 태그와 종료 태그 사이에 들어 있는 </a:t>
            </a:r>
            <a:r>
              <a:rPr lang="en-US" altLang="ko-KR"/>
              <a:t>HTML </a:t>
            </a:r>
            <a:r>
              <a:rPr lang="ko-KR" altLang="en-US"/>
              <a:t>콘텐츠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innerHTML</a:t>
            </a:r>
            <a:r>
              <a:rPr lang="ko-KR" altLang="en-US"/>
              <a:t> 프로퍼티</a:t>
            </a:r>
            <a:r>
              <a:rPr lang="en-US" altLang="ko-KR"/>
              <a:t> </a:t>
            </a:r>
            <a:r>
              <a:rPr lang="ko-KR" altLang="en-US"/>
              <a:t>수정 </a:t>
            </a:r>
            <a:r>
              <a:rPr lang="en-US" altLang="ko-KR"/>
              <a:t>-&gt; HTML </a:t>
            </a:r>
            <a:r>
              <a:rPr lang="ko-KR" altLang="en-US"/>
              <a:t>태그의 콘텐츠 변경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innerHTML </a:t>
            </a:r>
            <a:r>
              <a:rPr lang="ko-KR" altLang="en-US"/>
              <a:t>프로퍼티</a:t>
            </a:r>
            <a:endParaRPr lang="ko-KR" altLang="en-US"/>
          </a:p>
        </p:txBody>
      </p:sp>
      <p:grpSp>
        <p:nvGrpSpPr>
          <p:cNvPr id="7" name="그룹 5"/>
          <p:cNvGrpSpPr/>
          <p:nvPr/>
        </p:nvGrpSpPr>
        <p:grpSpPr>
          <a:xfrm rot="0">
            <a:off x="3556647" y="2504564"/>
            <a:ext cx="5040560" cy="1126843"/>
            <a:chOff x="1547664" y="2207313"/>
            <a:chExt cx="5040560" cy="1108098"/>
          </a:xfrm>
        </p:grpSpPr>
        <p:sp>
          <p:nvSpPr>
            <p:cNvPr id="8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1691680" y="2247354"/>
              <a:ext cx="3213535" cy="9327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defTabSz="179999">
                <a:defRPr/>
              </a:pPr>
              <a:r>
                <a:rPr lang="en-US" altLang="ko-KR" sz="1400"/>
                <a:t>&lt;p id="firstP" style="color:blue"&gt;</a:t>
              </a:r>
              <a:endParaRPr lang="en-US" altLang="ko-KR" sz="1400"/>
            </a:p>
            <a:p>
              <a:pPr defTabSz="179999">
                <a:defRPr/>
              </a:pPr>
              <a:r>
                <a:rPr lang="en-US" altLang="ko-KR" sz="1400">
                  <a:solidFill>
                    <a:srgbClr val="0070c0"/>
                  </a:solidFill>
                </a:rPr>
                <a:t>	</a:t>
              </a:r>
              <a:r>
                <a:rPr lang="ko-KR" altLang="en-US" sz="1400"/>
                <a:t>이것은</a:t>
              </a:r>
              <a:r>
                <a:rPr lang="en-US" altLang="ko-KR" sz="1400"/>
                <a:t>&lt;span style="color:red"&gt;</a:t>
              </a:r>
              <a:endParaRPr lang="en-US" altLang="ko-KR" sz="1400"/>
            </a:p>
            <a:p>
              <a:pPr defTabSz="179999">
                <a:defRPr/>
              </a:pPr>
              <a:r>
                <a:rPr lang="en-US" altLang="ko-KR" sz="1400"/>
                <a:t>	</a:t>
              </a:r>
              <a:r>
                <a:rPr lang="ko-KR" altLang="en-US" sz="1400"/>
                <a:t>문</a:t>
              </a:r>
              <a:r>
                <a:rPr lang="en-US" altLang="ko-KR" sz="1400"/>
                <a:t>	</a:t>
              </a:r>
              <a:r>
                <a:rPr lang="ko-KR" altLang="en-US" sz="1400"/>
                <a:t>장입니다</a:t>
              </a:r>
              <a:r>
                <a:rPr lang="en-US" altLang="ko-KR" sz="1400"/>
                <a:t>.&lt;/span&gt;</a:t>
              </a:r>
              <a:endParaRPr lang="en-US" altLang="ko-KR" sz="1400"/>
            </a:p>
            <a:p>
              <a:pPr defTabSz="179999">
                <a:defRPr/>
              </a:pPr>
              <a:r>
                <a:rPr lang="en-US" altLang="ko-KR" sz="1400"/>
                <a:t>&lt;/p&gt;</a:t>
              </a:r>
              <a:endParaRPr lang="ko-KR" altLang="en-US" sz="1400"/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64088" y="2571172"/>
              <a:ext cx="975417" cy="295829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innerHTML </a:t>
              </a:r>
              <a:endParaRPr lang="ko-KR" altLang="en-US" sz="1200"/>
            </a:p>
          </p:txBody>
        </p:sp>
        <p:sp>
          <p:nvSpPr>
            <p:cNvPr id="11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>
                  <a:solidFill>
                    <a:schemeClr val="accent2">
                      <a:lumMod val="75000"/>
                    </a:schemeClr>
                  </a:solidFill>
                </a:rPr>
                <a:t>&lt;span style="color:red"&gt;</a:t>
              </a:r>
              <a:endParaRPr lang="en-US" altLang="ko-KR" sz="1400">
                <a:solidFill>
                  <a:schemeClr val="accent2">
                    <a:lumMod val="75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  <a:endParaRPr lang="en-US" altLang="ko-KR" sz="1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8"/>
          <p:cNvGrpSpPr/>
          <p:nvPr/>
        </p:nvGrpSpPr>
        <p:grpSpPr>
          <a:xfrm rot="0">
            <a:off x="3539716" y="4453921"/>
            <a:ext cx="5112568" cy="1892854"/>
            <a:chOff x="1691680" y="4103545"/>
            <a:chExt cx="5112568" cy="1892854"/>
          </a:xfrm>
        </p:grpSpPr>
        <p:grpSp>
          <p:nvGrpSpPr>
            <p:cNvPr id="13" name="그룹 7"/>
            <p:cNvGrpSpPr/>
            <p:nvPr/>
          </p:nvGrpSpPr>
          <p:grpSpPr>
            <a:xfrm rot="0"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14" name="TextBox 40"/>
              <p:cNvSpPr txBox="1"/>
              <p:nvPr/>
            </p:nvSpPr>
            <p:spPr>
              <a:xfrm>
                <a:off x="1619672" y="5058367"/>
                <a:ext cx="5040560" cy="943785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defTabSz="179999">
                  <a:defRPr/>
                </a:pPr>
                <a:r>
                  <a:rPr lang="en-US" altLang="ko-KR" sz="1400"/>
                  <a:t>&lt;p id="firstP" style="color:blue"&gt;</a:t>
                </a:r>
                <a:endParaRPr lang="en-US" altLang="ko-KR" sz="1400"/>
              </a:p>
              <a:p>
                <a:pPr defTabSz="179999">
                  <a:defRPr/>
                </a:pPr>
                <a:r>
                  <a:rPr lang="en-US" altLang="ko-KR" sz="140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/>
                  <a:t>이것은</a:t>
                </a:r>
                <a:r>
                  <a:rPr lang="en-US" altLang="ko-KR" sz="1400"/>
                  <a:t>&lt;span style="color:red"&gt;</a:t>
                </a:r>
                <a:endParaRPr lang="en-US" altLang="ko-KR" sz="1400"/>
              </a:p>
              <a:p>
                <a:pPr defTabSz="179999">
                  <a:defRPr/>
                </a:pPr>
                <a:r>
                  <a:rPr lang="en-US" altLang="ko-KR" sz="1400"/>
                  <a:t>	</a:t>
                </a:r>
                <a:r>
                  <a:rPr lang="ko-KR" altLang="en-US" sz="1400"/>
                  <a:t>문</a:t>
                </a:r>
                <a:r>
                  <a:rPr lang="en-US" altLang="ko-KR" sz="1400"/>
                  <a:t>	</a:t>
                </a:r>
                <a:r>
                  <a:rPr lang="ko-KR" altLang="en-US" sz="1400"/>
                  <a:t>장입니다</a:t>
                </a:r>
                <a:r>
                  <a:rPr lang="en-US" altLang="ko-KR" sz="1400"/>
                  <a:t>.&lt;/span&gt;</a:t>
                </a:r>
                <a:endParaRPr lang="en-US" altLang="ko-KR" sz="1400"/>
              </a:p>
              <a:p>
                <a:pPr defTabSz="179999">
                  <a:defRPr/>
                </a:pPr>
                <a:r>
                  <a:rPr lang="en-US" altLang="ko-KR" sz="1400"/>
                  <a:t>&lt;/p&gt;</a:t>
                </a:r>
                <a:endParaRPr lang="ko-KR" altLang="en-US" sz="1400"/>
              </a:p>
            </p:txBody>
          </p:sp>
          <p:sp>
            <p:nvSpPr>
              <p:cNvPr id="15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atinLnBrk="0">
                  <a:defRPr/>
                </a:pPr>
                <a:r>
                  <a:rPr lang="ko-KR" altLang="en-US" sz="140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>
                    <a:solidFill>
                      <a:schemeClr val="accent2">
                        <a:lumMod val="75000"/>
                      </a:schemeClr>
                    </a:solidFill>
                  </a:rPr>
                  <a:t>&lt;img src=‘puppy.jpg’&gt; </a:t>
                </a:r>
                <a:r>
                  <a:rPr lang="ko-KR" altLang="en-US" sz="140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endParaRPr lang="en-US" altLang="ko-KR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4"/>
            <p:cNvSpPr/>
            <p:nvPr/>
          </p:nvSpPr>
          <p:spPr>
            <a:xfrm>
              <a:off x="1691680" y="4103544"/>
              <a:ext cx="5112568" cy="516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400"/>
                <a:t>let p = document.getElementById("firstP"); </a:t>
              </a:r>
              <a:endParaRPr lang="en-US" altLang="ko-KR" sz="1400"/>
            </a:p>
            <a:p>
              <a:pPr latinLnBrk="0">
                <a:defRPr/>
              </a:pPr>
              <a:r>
                <a:rPr lang="en-US" altLang="ko-KR" sz="1400"/>
                <a:t>p.innerHTML= “</a:t>
              </a:r>
              <a:r>
                <a:rPr lang="ko-KR" altLang="en-US" sz="1400"/>
                <a:t>나의 </a:t>
              </a:r>
              <a:r>
                <a:rPr lang="en-US" altLang="ko-KR" sz="1400"/>
                <a:t>&lt;img src=‘puppy.jpg’&gt;</a:t>
              </a:r>
              <a:r>
                <a:rPr lang="ko-KR" altLang="en-US" sz="1400"/>
                <a:t>강아지입니다</a:t>
              </a:r>
              <a:r>
                <a:rPr lang="en-US" altLang="ko-KR" sz="1400"/>
                <a:t>.”;</a:t>
              </a:r>
              <a:endParaRPr lang="ko-KR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8-3 innerHTML</a:t>
            </a:r>
            <a:r>
              <a:rPr lang="ko-KR" altLang="en-US"/>
              <a:t>을 이용하여 </a:t>
            </a:r>
            <a:r>
              <a:rPr lang="en-US" altLang="ko-KR"/>
              <a:t>HTML </a:t>
            </a:r>
            <a:r>
              <a:rPr lang="ko-KR" altLang="en-US"/>
              <a:t>콘텐츠 동적 변경</a:t>
            </a:r>
            <a:endParaRPr lang="ko-KR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9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4263" y="1214240"/>
            <a:ext cx="3252740" cy="221476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4263" y="3607871"/>
            <a:ext cx="3221643" cy="29466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1" name="직사각형 3"/>
          <p:cNvSpPr/>
          <p:nvPr/>
        </p:nvSpPr>
        <p:spPr>
          <a:xfrm>
            <a:off x="1813703" y="1596043"/>
            <a:ext cx="4896544" cy="4117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&lt;title&gt;innerHTML </a:t>
            </a:r>
            <a:r>
              <a:rPr lang="ko-KR" altLang="en-US" sz="1200"/>
              <a:t>활용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change()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let p = document.getElementById("firstP");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p.innerHTML= "</a:t>
            </a:r>
            <a:r>
              <a:rPr lang="ko-KR" altLang="en-US" sz="1200" b="1"/>
              <a:t>나의 </a:t>
            </a:r>
            <a:r>
              <a:rPr lang="en-US" altLang="ko-KR" sz="1200" b="1"/>
              <a:t>&lt;img src='puppy.png'&gt; </a:t>
            </a:r>
            <a:r>
              <a:rPr lang="ko-KR" altLang="en-US" sz="1200" b="1"/>
              <a:t>강아지</a:t>
            </a:r>
            <a:r>
              <a:rPr lang="en-US" altLang="ko-KR" sz="1200" b="1"/>
              <a:t>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}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&lt;h3&gt;innerHTML </a:t>
            </a:r>
            <a:r>
              <a:rPr lang="ko-KR" altLang="en-US" sz="1200"/>
              <a:t>활용 </a:t>
            </a:r>
            <a:r>
              <a:rPr lang="en-US" altLang="ko-KR" sz="1200"/>
              <a:t>: </a:t>
            </a:r>
            <a:r>
              <a:rPr lang="ko-KR" altLang="en-US" sz="1200"/>
              <a:t>아래 글자에 클릭하면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 예쁜 강아지가 보입니다</a:t>
            </a:r>
            <a:r>
              <a:rPr lang="en-US" altLang="ko-KR" sz="1200"/>
              <a:t>.&lt;/h3&gt;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id="firstP" style="color:blue"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onclick="change()</a:t>
            </a:r>
            <a:r>
              <a:rPr lang="en-US" altLang="ko-KR" sz="1200"/>
              <a:t>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여기에</a:t>
            </a:r>
            <a:r>
              <a:rPr lang="en-US" altLang="ko-KR" sz="1200"/>
              <a:t>	&lt;span style="color:red"&gt;</a:t>
            </a:r>
            <a:r>
              <a:rPr lang="ko-KR" altLang="en-US" sz="1200"/>
              <a:t>클릭하세요</a:t>
            </a:r>
            <a:r>
              <a:rPr lang="en-US" altLang="ko-KR" sz="1200"/>
              <a:t>&lt;/span&gt;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2" name="TextBox 6"/>
          <p:cNvSpPr txBox="1"/>
          <p:nvPr/>
        </p:nvSpPr>
        <p:spPr>
          <a:xfrm>
            <a:off x="8510447" y="2915911"/>
            <a:ext cx="1872208" cy="496636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마우스 클릭하면 아래와 같이 변경됩니다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this </a:t>
            </a:r>
            <a:r>
              <a:rPr lang="ko-KR" altLang="en-US"/>
              <a:t>키워드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자신을 가리키는 자바스크립트 키워드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객체에서 객체 자신을 가리키는 용도로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&lt;div&gt; </a:t>
            </a:r>
            <a:r>
              <a:rPr lang="ko-KR" altLang="en-US"/>
              <a:t>태그 자신의 배경을 </a:t>
            </a:r>
            <a:r>
              <a:rPr lang="en-US" altLang="ko-KR"/>
              <a:t>orange </a:t>
            </a:r>
            <a:r>
              <a:rPr lang="ko-KR" altLang="en-US"/>
              <a:t>색으로 변경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버튼이 클릭되면 자신의 배경색을 </a:t>
            </a:r>
            <a:r>
              <a:rPr lang="en-US" altLang="ko-KR"/>
              <a:t>orange</a:t>
            </a:r>
            <a:r>
              <a:rPr lang="ko-KR" altLang="en-US"/>
              <a:t>로 변경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this</a:t>
            </a:r>
            <a:endParaRPr lang="en-US" altLang="ko-KR"/>
          </a:p>
        </p:txBody>
      </p:sp>
      <p:sp>
        <p:nvSpPr>
          <p:cNvPr id="8" name="직사각형 4"/>
          <p:cNvSpPr/>
          <p:nvPr/>
        </p:nvSpPr>
        <p:spPr>
          <a:xfrm>
            <a:off x="1784852" y="3563408"/>
            <a:ext cx="6389837" cy="34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&lt;div onclick="</a:t>
            </a:r>
            <a:r>
              <a:rPr lang="en-US" altLang="ko-KR" sz="1700" b="1" kern="0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style.backgroundColor='orange'"&gt;</a:t>
            </a:r>
            <a:endParaRPr lang="en-US" altLang="ko-KR" sz="17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5"/>
          <p:cNvSpPr/>
          <p:nvPr/>
        </p:nvSpPr>
        <p:spPr>
          <a:xfrm>
            <a:off x="1763686" y="5059773"/>
            <a:ext cx="6389838" cy="348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&lt;button onclick="</a:t>
            </a:r>
            <a:r>
              <a:rPr lang="en-US" altLang="ko-KR" sz="1700" b="1" kern="0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style.backgroundColor='orange'"&gt;</a:t>
            </a:r>
            <a:endParaRPr lang="en-US" altLang="ko-KR" sz="17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8-4 this </a:t>
            </a:r>
            <a:r>
              <a:rPr lang="ko-KR" altLang="en-US"/>
              <a:t>활용</a:t>
            </a:r>
            <a:endParaRPr lang="ko-KR" altLang="en-US"/>
          </a:p>
        </p:txBody>
      </p: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32876" y="1362490"/>
            <a:ext cx="2759101" cy="206651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2875" y="3660023"/>
            <a:ext cx="3332039" cy="281259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2" name="직사각형 3"/>
          <p:cNvSpPr/>
          <p:nvPr/>
        </p:nvSpPr>
        <p:spPr>
          <a:xfrm>
            <a:off x="1805517" y="1536174"/>
            <a:ext cx="4572000" cy="4119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&lt;title&gt;this </a:t>
            </a:r>
            <a:r>
              <a:rPr lang="ko-KR" altLang="en-US" sz="1200"/>
              <a:t>활용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/>
              <a:t>, size, color)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/>
              <a:t>.style.color = color;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/>
              <a:t>.style.fontSize = size;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}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&lt;h3&gt;this </a:t>
            </a:r>
            <a:r>
              <a:rPr lang="ko-KR" altLang="en-US" sz="1200"/>
              <a:t>활용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&lt;button onclick="</a:t>
            </a:r>
            <a:r>
              <a:rPr lang="en-US" altLang="ko-KR" sz="1200" b="1"/>
              <a:t>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/>
              <a:t>, '30px', 'red')</a:t>
            </a:r>
            <a:r>
              <a:rPr lang="en-US" altLang="ko-KR" sz="1200"/>
              <a:t>"&gt;</a:t>
            </a:r>
            <a:r>
              <a:rPr lang="ko-KR" altLang="en-US" sz="1200"/>
              <a:t>버튼</a:t>
            </a:r>
            <a:r>
              <a:rPr lang="en-US" altLang="ko-KR" sz="1200"/>
              <a:t>&lt;/button&gt;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&lt;button onclick="</a:t>
            </a:r>
            <a:r>
              <a:rPr lang="en-US" altLang="ko-KR" sz="1200" b="1"/>
              <a:t>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/>
              <a:t>, '30px', 'blue')</a:t>
            </a:r>
            <a:r>
              <a:rPr lang="en-US" altLang="ko-KR" sz="1200"/>
              <a:t>"&gt;</a:t>
            </a:r>
            <a:r>
              <a:rPr lang="ko-KR" altLang="en-US" sz="1200"/>
              <a:t>버튼</a:t>
            </a:r>
            <a:r>
              <a:rPr lang="en-US" altLang="ko-KR" sz="1200"/>
              <a:t>&lt;/button&gt;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&lt;div onclick="</a:t>
            </a:r>
            <a:r>
              <a:rPr lang="en-US" altLang="ko-KR" sz="1200" b="1"/>
              <a:t>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/>
              <a:t>, '25px', 'orange')</a:t>
            </a:r>
            <a:r>
              <a:rPr lang="en-US" altLang="ko-KR" sz="1200"/>
              <a:t>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여기 클릭하면 크기와 색 변경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&lt;/div&gt;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3" name="모서리가 둥근 직사각형 4"/>
          <p:cNvSpPr/>
          <p:nvPr/>
        </p:nvSpPr>
        <p:spPr>
          <a:xfrm>
            <a:off x="3165023" y="4301254"/>
            <a:ext cx="1852988" cy="238043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1"/>
          <p:cNvSpPr txBox="1"/>
          <p:nvPr/>
        </p:nvSpPr>
        <p:spPr>
          <a:xfrm>
            <a:off x="3803485" y="3891231"/>
            <a:ext cx="2429052" cy="292400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this</a:t>
            </a:r>
            <a:r>
              <a:rPr lang="ko-KR" altLang="en-US" sz="1200"/>
              <a:t>는 이 </a:t>
            </a:r>
            <a:r>
              <a:rPr lang="en-US" altLang="ko-KR" sz="1200"/>
              <a:t>&lt;button&gt; </a:t>
            </a:r>
            <a:r>
              <a:rPr lang="ko-KR" altLang="en-US" sz="1200"/>
              <a:t>객체의 주소</a:t>
            </a:r>
            <a:endParaRPr lang="ko-KR" altLang="en-US" sz="1200"/>
          </a:p>
        </p:txBody>
      </p:sp>
      <p:sp>
        <p:nvSpPr>
          <p:cNvPr id="15" name="TextBox 12"/>
          <p:cNvSpPr txBox="1"/>
          <p:nvPr/>
        </p:nvSpPr>
        <p:spPr>
          <a:xfrm>
            <a:off x="5301534" y="5850261"/>
            <a:ext cx="1366702" cy="29585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텍스트 클릭 시</a:t>
            </a:r>
            <a:endParaRPr lang="ko-KR" altLang="en-US" sz="1200"/>
          </a:p>
        </p:txBody>
      </p:sp>
      <p:sp>
        <p:nvSpPr>
          <p:cNvPr id="16" name="TextBox 13"/>
          <p:cNvSpPr txBox="1"/>
          <p:nvPr/>
        </p:nvSpPr>
        <p:spPr>
          <a:xfrm>
            <a:off x="8301134" y="5063446"/>
            <a:ext cx="1206525" cy="291691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버튼 클릭 시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 document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문서 전체를 대변하는 객체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프로퍼티 </a:t>
            </a:r>
            <a:r>
              <a:rPr lang="en-US" altLang="ko-KR"/>
              <a:t>- HTML </a:t>
            </a:r>
            <a:r>
              <a:rPr lang="ko-KR" altLang="en-US"/>
              <a:t>문서의 전반적인 속성 내포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메소드 </a:t>
            </a:r>
            <a:r>
              <a:rPr lang="en-US" altLang="ko-KR"/>
              <a:t>- DOM </a:t>
            </a:r>
            <a:r>
              <a:rPr lang="ko-KR" altLang="en-US"/>
              <a:t>객체 검색</a:t>
            </a:r>
            <a:r>
              <a:rPr lang="en-US" altLang="ko-KR"/>
              <a:t>, DOM </a:t>
            </a:r>
            <a:r>
              <a:rPr lang="ko-KR" altLang="en-US"/>
              <a:t>객체 생성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HTML </a:t>
            </a:r>
            <a:r>
              <a:rPr lang="ko-KR" altLang="en-US"/>
              <a:t>문서 전반적 제어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객체를 접근하는 경로의 시작점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트리의 최상위 객체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브라우저는 </a:t>
            </a:r>
            <a:r>
              <a:rPr lang="en-US" altLang="ko-KR"/>
              <a:t>HTML </a:t>
            </a:r>
            <a:r>
              <a:rPr lang="ko-KR" altLang="en-US"/>
              <a:t>문서 로드 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document </a:t>
            </a:r>
            <a:r>
              <a:rPr lang="ko-KR" altLang="en-US"/>
              <a:t>객체를 먼저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document </a:t>
            </a:r>
            <a:r>
              <a:rPr lang="ko-KR" altLang="en-US"/>
              <a:t>객체를 뿌리로 하여 </a:t>
            </a:r>
            <a:r>
              <a:rPr lang="en-US" altLang="ko-KR"/>
              <a:t>DOM </a:t>
            </a:r>
            <a:r>
              <a:rPr lang="ko-KR" altLang="en-US"/>
              <a:t>트리 생성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document </a:t>
            </a:r>
            <a:r>
              <a:rPr lang="ko-KR" altLang="en-US"/>
              <a:t>객체 접근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window.document </a:t>
            </a:r>
            <a:r>
              <a:rPr lang="ko-KR" altLang="en-US"/>
              <a:t>또는 </a:t>
            </a:r>
            <a:r>
              <a:rPr lang="en-US" altLang="ko-KR"/>
              <a:t>document </a:t>
            </a:r>
            <a:r>
              <a:rPr lang="ko-KR" altLang="en-US"/>
              <a:t>이름으로</a:t>
            </a:r>
            <a:r>
              <a:rPr lang="en-US" altLang="ko-KR"/>
              <a:t> </a:t>
            </a:r>
            <a:r>
              <a:rPr lang="ko-KR" altLang="en-US"/>
              <a:t>접근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</a:t>
            </a:r>
            <a:r>
              <a:rPr lang="ko-KR" altLang="en-US"/>
              <a:t> 객체는</a:t>
            </a:r>
            <a:r>
              <a:rPr lang="en-US" altLang="ko-KR"/>
              <a:t> DOM </a:t>
            </a:r>
            <a:r>
              <a:rPr lang="ko-KR" altLang="en-US"/>
              <a:t>객체가 아님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연결된 스타일 시트가 없음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document</a:t>
            </a:r>
            <a:r>
              <a:rPr lang="ko-KR" altLang="en-US"/>
              <a:t> 객체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24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strike="sngStrike" kern="0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8-5 document </a:t>
            </a:r>
            <a:r>
              <a:rPr lang="ko-KR" altLang="en-US"/>
              <a:t>객체의 프로퍼티 출력</a:t>
            </a:r>
            <a:endParaRPr lang="ko-KR" altLang="en-US"/>
          </a:p>
        </p:txBody>
      </p:sp>
      <p:sp>
        <p:nvSpPr>
          <p:cNvPr id="8" name="직사각형 3"/>
          <p:cNvSpPr/>
          <p:nvPr/>
        </p:nvSpPr>
        <p:spPr>
          <a:xfrm>
            <a:off x="2643973" y="1183213"/>
            <a:ext cx="6120681" cy="53109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&lt;head id="myHead"&gt;&lt;meta charset="utf-8"&gt;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&lt;title&gt;document </a:t>
            </a:r>
            <a:r>
              <a:rPr lang="ko-KR" altLang="en-US" sz="900"/>
              <a:t>객체의 주요 프로퍼티</a:t>
            </a:r>
            <a:r>
              <a:rPr lang="en-US" altLang="ko-KR" sz="900"/>
              <a:t>&lt;/title&gt;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 b="1"/>
              <a:t>	let text = "</a:t>
            </a:r>
            <a:r>
              <a:rPr lang="ko-KR" altLang="en-US" sz="900" b="1"/>
              <a:t>문서 로딩 중일 때 </a:t>
            </a:r>
            <a:r>
              <a:rPr lang="en-US" altLang="ko-KR" sz="900" b="1"/>
              <a:t>readyState = " + document.readyState + "\n";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 style="background-color:yellow; color:blue; direction:rtl"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      	</a:t>
            </a:r>
            <a:r>
              <a:rPr lang="en-US" altLang="ko-KR" sz="900" b="1"/>
              <a:t>onload="printProperties()"</a:t>
            </a:r>
            <a:r>
              <a:rPr lang="en-US" altLang="ko-KR" sz="900"/>
              <a:t>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&lt;h3&gt;document</a:t>
            </a:r>
            <a:r>
              <a:rPr lang="ko-KR" altLang="en-US" sz="900"/>
              <a:t>의 주요 프로퍼티</a:t>
            </a:r>
            <a:r>
              <a:rPr lang="en-US" altLang="ko-KR" sz="900"/>
              <a:t>&lt;/h3&gt;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&lt;a href="http://www.naver.com"&gt;</a:t>
            </a:r>
            <a:r>
              <a:rPr lang="ko-KR" altLang="en-US" sz="900"/>
              <a:t>네이버 홈페이지</a:t>
            </a:r>
            <a:r>
              <a:rPr lang="en-US" altLang="ko-KR" sz="900"/>
              <a:t>&lt;/a&gt;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&lt;div&gt;</a:t>
            </a:r>
            <a:r>
              <a:rPr lang="ko-KR" altLang="en-US" sz="900"/>
              <a:t>이곳은 </a:t>
            </a:r>
            <a:r>
              <a:rPr lang="en-US" altLang="ko-KR" sz="900"/>
              <a:t>div </a:t>
            </a:r>
            <a:r>
              <a:rPr lang="ko-KR" altLang="en-US" sz="900"/>
              <a:t>영역입니다</a:t>
            </a:r>
            <a:r>
              <a:rPr lang="en-US" altLang="ko-KR" sz="900"/>
              <a:t>.&lt;/div&gt;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&lt;input id="input" type="text" value="</a:t>
            </a:r>
            <a:r>
              <a:rPr lang="ko-KR" altLang="en-US" sz="900"/>
              <a:t>여기 포커스가 있습니다</a:t>
            </a:r>
            <a:r>
              <a:rPr lang="en-US" altLang="ko-KR" sz="900"/>
              <a:t>"&gt;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// </a:t>
            </a:r>
            <a:r>
              <a:rPr lang="ko-KR" altLang="en-US" sz="900"/>
              <a:t>문서가 완전히 로드</a:t>
            </a:r>
            <a:r>
              <a:rPr lang="en-US" altLang="ko-KR" sz="900"/>
              <a:t>(</a:t>
            </a:r>
            <a:r>
              <a:rPr lang="ko-KR" altLang="en-US" sz="900"/>
              <a:t>출력</a:t>
            </a:r>
            <a:r>
              <a:rPr lang="en-US" altLang="ko-KR" sz="900"/>
              <a:t>)</a:t>
            </a:r>
            <a:r>
              <a:rPr lang="ko-KR" altLang="en-US" sz="900"/>
              <a:t>되었을 때</a:t>
            </a:r>
            <a:r>
              <a:rPr lang="en-US" altLang="ko-KR" sz="900"/>
              <a:t>, </a:t>
            </a:r>
            <a:r>
              <a:rPr lang="ko-KR" altLang="en-US" sz="900"/>
              <a:t>현재 </a:t>
            </a:r>
            <a:r>
              <a:rPr lang="en-US" altLang="ko-KR" sz="900"/>
              <a:t>document</a:t>
            </a:r>
            <a:r>
              <a:rPr lang="ko-KR" altLang="en-US" sz="900"/>
              <a:t>의 프로퍼티 출력 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function printProperties() { 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	document.getElementById("input").focus(); // &lt;input&gt; </a:t>
            </a:r>
            <a:r>
              <a:rPr lang="ko-KR" altLang="en-US" sz="900"/>
              <a:t>태그에 포커스를 줌</a:t>
            </a:r>
            <a:endParaRPr lang="ko-KR" altLang="en-US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fr-FR" altLang="ko-KR" sz="900"/>
              <a:t>	text += "1. location =" + document.location + "\n";</a:t>
            </a:r>
            <a:endParaRPr lang="fr-FR" altLang="ko-KR" sz="900"/>
          </a:p>
          <a:p>
            <a:pPr defTabSz="179999">
              <a:defRPr/>
            </a:pPr>
            <a:r>
              <a:rPr lang="pt-BR" altLang="ko-KR" sz="900"/>
              <a:t>	text += "2. URL =" + document.URL + "\n";</a:t>
            </a:r>
            <a:endParaRPr lang="pt-BR" altLang="ko-KR" sz="900"/>
          </a:p>
          <a:p>
            <a:pPr defTabSz="179999">
              <a:defRPr/>
            </a:pPr>
            <a:r>
              <a:rPr lang="en-US" altLang="ko-KR" sz="900"/>
              <a:t>	text += "3. title =" + document.title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"4. head</a:t>
            </a:r>
            <a:r>
              <a:rPr lang="ko-KR" altLang="en-US" sz="900"/>
              <a:t>의 </a:t>
            </a:r>
            <a:r>
              <a:rPr lang="en-US" altLang="ko-KR" sz="900"/>
              <a:t>id =" + document.head.id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"5. body color =" + document.body.style.color + "\n";</a:t>
            </a:r>
            <a:endParaRPr lang="en-US" altLang="ko-KR" sz="900"/>
          </a:p>
          <a:p>
            <a:pPr defTabSz="179999">
              <a:defRPr/>
            </a:pPr>
            <a:r>
              <a:rPr lang="fr-FR" altLang="ko-KR" sz="900"/>
              <a:t>	text += "6. domain =" + document.domain + "\n";;</a:t>
            </a:r>
            <a:endParaRPr lang="fr-FR" altLang="ko-KR" sz="900"/>
          </a:p>
          <a:p>
            <a:pPr defTabSz="179999">
              <a:defRPr/>
            </a:pPr>
            <a:r>
              <a:rPr lang="en-US" altLang="ko-KR" sz="900"/>
              <a:t>	text += "7. lastModified =" + document.lastModified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"8. defaultView = " + document.defaultView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"9. </a:t>
            </a:r>
            <a:r>
              <a:rPr lang="ko-KR" altLang="en-US" sz="900"/>
              <a:t>문서의 로드 완료 후 </a:t>
            </a:r>
            <a:r>
              <a:rPr lang="en-US" altLang="ko-KR" sz="900"/>
              <a:t>readyState = " + document.readyState + "\n";</a:t>
            </a:r>
            <a:endParaRPr lang="en-US" altLang="ko-KR" sz="900"/>
          </a:p>
          <a:p>
            <a:pPr defTabSz="179999">
              <a:defRPr/>
            </a:pPr>
            <a:r>
              <a:rPr lang="pt-BR" altLang="ko-KR" sz="900"/>
              <a:t>	text += "10. referrer = " + document.referrer + "\n";</a:t>
            </a:r>
            <a:endParaRPr lang="pt-BR" altLang="ko-KR" sz="900"/>
          </a:p>
          <a:p>
            <a:pPr defTabSz="179999">
              <a:defRPr/>
            </a:pPr>
            <a:r>
              <a:rPr lang="fr-FR" altLang="ko-KR" sz="900"/>
              <a:t>	text += "11. activeElement = " + document.activeElement.value + "\n";</a:t>
            </a:r>
            <a:endParaRPr lang="fr-FR" altLang="ko-KR" sz="900"/>
          </a:p>
          <a:p>
            <a:pPr defTabSz="179999">
              <a:defRPr/>
            </a:pPr>
            <a:r>
              <a:rPr lang="en-US" altLang="ko-KR" sz="900"/>
              <a:t>	text += "12. documentElement</a:t>
            </a:r>
            <a:r>
              <a:rPr lang="ko-KR" altLang="en-US" sz="900"/>
              <a:t>의 태그 이름 </a:t>
            </a:r>
            <a:r>
              <a:rPr lang="en-US" altLang="ko-KR" sz="900"/>
              <a:t>= "</a:t>
            </a:r>
            <a:r>
              <a:rPr lang="ko-KR" altLang="en-US" sz="900"/>
              <a:t> </a:t>
            </a:r>
            <a:r>
              <a:rPr lang="en-US" altLang="ko-KR" sz="900"/>
              <a:t>+ document.documentElement.tagName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alert(text);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}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&lt;/html&gt;</a:t>
            </a:r>
            <a:endParaRPr lang="en-US" altLang="ko-KR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8-5 document </a:t>
            </a:r>
            <a:r>
              <a:rPr lang="ko-KR" altLang="en-US"/>
              <a:t>객체의 프로퍼티 출력</a:t>
            </a:r>
            <a:endParaRPr lang="ko-KR" altLang="en-US"/>
          </a:p>
        </p:txBody>
      </p:sp>
      <p:pic>
        <p:nvPicPr>
          <p:cNvPr id="10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015081"/>
            <a:ext cx="4358581" cy="3751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5997" y="2429037"/>
            <a:ext cx="3275780" cy="25464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2" name="TextBox 8"/>
          <p:cNvSpPr txBox="1"/>
          <p:nvPr/>
        </p:nvSpPr>
        <p:spPr>
          <a:xfrm>
            <a:off x="5354441" y="2615544"/>
            <a:ext cx="60439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로드 후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경고 창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출력</a:t>
            </a:r>
            <a:endParaRPr lang="en-US" altLang="ko-KR" sz="1000"/>
          </a:p>
        </p:txBody>
      </p:sp>
      <p:sp>
        <p:nvSpPr>
          <p:cNvPr id="13" name="TextBox 11"/>
          <p:cNvSpPr txBox="1"/>
          <p:nvPr/>
        </p:nvSpPr>
        <p:spPr>
          <a:xfrm>
            <a:off x="7081846" y="5838779"/>
            <a:ext cx="2952328" cy="23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경고창에 </a:t>
            </a:r>
            <a:r>
              <a:rPr lang="en-US" altLang="ko-KR" sz="1000"/>
              <a:t>document </a:t>
            </a:r>
            <a:r>
              <a:rPr lang="ko-KR" altLang="en-US" sz="1000"/>
              <a:t>객체의 주요 프로퍼티 출력</a:t>
            </a:r>
            <a:endParaRPr lang="ko-KR" altLang="en-US" sz="1000"/>
          </a:p>
        </p:txBody>
      </p:sp>
      <p:sp>
        <p:nvSpPr>
          <p:cNvPr id="14" name="TextBox 9"/>
          <p:cNvSpPr txBox="1"/>
          <p:nvPr/>
        </p:nvSpPr>
        <p:spPr>
          <a:xfrm>
            <a:off x="3731831" y="5121502"/>
            <a:ext cx="1533318" cy="431722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커서가 깜박이고 있음</a:t>
            </a:r>
            <a:r>
              <a:rPr lang="en-US" altLang="ko-KR" sz="1000"/>
              <a:t>.</a:t>
            </a:r>
            <a:endParaRPr lang="en-US" altLang="ko-KR" sz="1000"/>
          </a:p>
          <a:p>
            <a:pPr lvl="0">
              <a:defRPr/>
            </a:pPr>
            <a:r>
              <a:rPr lang="ko-KR" altLang="en-US" sz="1000"/>
              <a:t>포커스가 있다는 뜻</a:t>
            </a:r>
            <a:endParaRPr lang="ko-KR" altLang="en-US" sz="1000"/>
          </a:p>
        </p:txBody>
      </p:sp>
      <p:sp>
        <p:nvSpPr>
          <p:cNvPr id="15" name="자유형 7"/>
          <p:cNvSpPr/>
          <p:nvPr/>
        </p:nvSpPr>
        <p:spPr>
          <a:xfrm>
            <a:off x="5268411" y="3166704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태그 이름으로 찾기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document.getElementsByTagName()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태그 이름이</a:t>
            </a:r>
            <a:r>
              <a:rPr lang="en-US" altLang="ko-KR"/>
              <a:t> </a:t>
            </a:r>
            <a:r>
              <a:rPr lang="ko-KR" altLang="en-US"/>
              <a:t>같은 모든 </a:t>
            </a:r>
            <a:r>
              <a:rPr lang="en-US" altLang="ko-KR"/>
              <a:t>DOM </a:t>
            </a:r>
            <a:r>
              <a:rPr lang="ko-KR" altLang="en-US"/>
              <a:t>객체들을 찾아 컬렉션 리턴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&lt;div&gt; </a:t>
            </a:r>
            <a:r>
              <a:rPr lang="ko-KR" altLang="en-US"/>
              <a:t>태그의 모든 </a:t>
            </a:r>
            <a:r>
              <a:rPr lang="en-US" altLang="ko-KR"/>
              <a:t>DOM </a:t>
            </a:r>
            <a:r>
              <a:rPr lang="ko-KR" altLang="en-US"/>
              <a:t>객체 찾기</a:t>
            </a:r>
            <a:endParaRPr lang="ko-KR" altLang="en-US"/>
          </a:p>
          <a:p>
            <a:pPr marL="914400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class </a:t>
            </a:r>
            <a:r>
              <a:rPr lang="ko-KR" altLang="en-US"/>
              <a:t>속성으로 찾기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document.getElementsByClassName()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class </a:t>
            </a:r>
            <a:r>
              <a:rPr lang="ko-KR" altLang="en-US"/>
              <a:t>속성이</a:t>
            </a:r>
            <a:r>
              <a:rPr lang="en-US" altLang="ko-KR"/>
              <a:t> </a:t>
            </a:r>
            <a:r>
              <a:rPr lang="ko-KR" altLang="en-US"/>
              <a:t>같은 모든 </a:t>
            </a:r>
            <a:r>
              <a:rPr lang="en-US" altLang="ko-KR"/>
              <a:t>DOM </a:t>
            </a:r>
            <a:r>
              <a:rPr lang="ko-KR" altLang="en-US"/>
              <a:t>객체들을 찾아 컬렉션 리턴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트리에서 </a:t>
            </a:r>
            <a:r>
              <a:rPr lang="en-US" altLang="ko-KR"/>
              <a:t>DOM </a:t>
            </a:r>
            <a:r>
              <a:rPr lang="ko-KR" altLang="en-US"/>
              <a:t>객체 찾기</a:t>
            </a:r>
            <a:endParaRPr lang="ko-KR" altLang="en-US"/>
          </a:p>
        </p:txBody>
      </p:sp>
      <p:sp>
        <p:nvSpPr>
          <p:cNvPr id="7" name="직사각형 4"/>
          <p:cNvSpPr/>
          <p:nvPr/>
        </p:nvSpPr>
        <p:spPr>
          <a:xfrm>
            <a:off x="1798489" y="3233945"/>
            <a:ext cx="5742384" cy="297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divTags = document.getElementsByTagName(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5"/>
          <p:cNvSpPr/>
          <p:nvPr/>
        </p:nvSpPr>
        <p:spPr>
          <a:xfrm>
            <a:off x="1798489" y="3563725"/>
            <a:ext cx="5742384" cy="291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n = divTags.length;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6"/>
          <p:cNvSpPr/>
          <p:nvPr/>
        </p:nvSpPr>
        <p:spPr>
          <a:xfrm>
            <a:off x="2252803" y="5169849"/>
            <a:ext cx="3168352" cy="726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/>
              <a:t>"</a:t>
            </a:r>
            <a:r>
              <a:rPr lang="en-US" altLang="ko-KR" sz="1400" b="1"/>
              <a:t>i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1778174" y="6001479"/>
            <a:ext cx="7128792" cy="51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plainClasses = document.getElementsByClassName(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 n = plainClasses.length;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8-6 태그 이름으로 DOM 객체 찾기, getElementsByTagName()</a:t>
            </a:r>
            <a:endParaRPr lang="en-US" altLang="ko-KR"/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4143" y="1410700"/>
            <a:ext cx="2228922" cy="225661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61669" y="3858972"/>
            <a:ext cx="2228922" cy="254733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2" name="직사각형 3"/>
          <p:cNvSpPr/>
          <p:nvPr/>
        </p:nvSpPr>
        <p:spPr>
          <a:xfrm>
            <a:off x="2142750" y="1290009"/>
            <a:ext cx="4695397" cy="521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&lt;title&gt;document.getElementsByTagName()&lt;/title&gt;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function change()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spanArray = </a:t>
            </a:r>
            <a:r>
              <a:rPr lang="en-US" altLang="ko-KR" sz="1200" b="1"/>
              <a:t>document.getElementsByTagName("span");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for(let i=0; i&lt;spanArray.length; i++)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var span = spanArray[i];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span.style.color = "orchid";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span.style.fontSize = "20px";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내가 좋아하는 과일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&lt;button onclick="change()"&gt;</a:t>
            </a:r>
            <a:r>
              <a:rPr lang="ko-KR" altLang="en-US" sz="1200"/>
              <a:t>누르세요</a:t>
            </a:r>
            <a:r>
              <a:rPr lang="en-US" altLang="ko-KR" sz="1200"/>
              <a:t>&lt;/button&gt;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저는 빨간 </a:t>
            </a:r>
            <a:r>
              <a:rPr lang="en-US" altLang="ko-KR" sz="1200" b="1"/>
              <a:t>&lt;span&gt;</a:t>
            </a:r>
            <a:r>
              <a:rPr lang="ko-KR" altLang="en-US" sz="1200" b="1"/>
              <a:t>사과</a:t>
            </a:r>
            <a:r>
              <a:rPr lang="en-US" altLang="ko-KR" sz="1200" b="1"/>
              <a:t>&lt;/span&gt;</a:t>
            </a:r>
            <a:r>
              <a:rPr lang="ko-KR" altLang="en-US" sz="1200"/>
              <a:t>를 좋아해서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아침마다 한 개씩 먹고 있어요</a:t>
            </a:r>
            <a:r>
              <a:rPr lang="en-US" altLang="ko-KR" sz="1200"/>
              <a:t>. </a:t>
            </a:r>
            <a:r>
              <a:rPr lang="ko-KR" altLang="en-US" sz="1200"/>
              <a:t>운동할 때는 중간 중간에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 b="1"/>
              <a:t>&lt;span&gt;</a:t>
            </a:r>
            <a:r>
              <a:rPr lang="ko-KR" altLang="en-US" sz="1200" b="1"/>
              <a:t>바나나</a:t>
            </a:r>
            <a:r>
              <a:rPr lang="en-US" altLang="ko-KR" sz="1200" b="1"/>
              <a:t>&lt;/span&gt;</a:t>
            </a:r>
            <a:r>
              <a:rPr lang="ko-KR" altLang="en-US" sz="1200"/>
              <a:t>를 먹지요</a:t>
            </a:r>
            <a:r>
              <a:rPr lang="en-US" altLang="ko-KR" sz="1200"/>
              <a:t>. </a:t>
            </a:r>
            <a:r>
              <a:rPr lang="ko-KR" altLang="en-US" sz="1200"/>
              <a:t>탄수화물 섭취가 빨라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힘이 납니다</a:t>
            </a:r>
            <a:r>
              <a:rPr lang="en-US" altLang="ko-KR" sz="1200"/>
              <a:t>. </a:t>
            </a:r>
            <a:r>
              <a:rPr lang="ko-KR" altLang="en-US" sz="1200"/>
              <a:t>또한 달콤한 향기를 품은 </a:t>
            </a:r>
            <a:r>
              <a:rPr lang="en-US" altLang="ko-KR" sz="1200" b="1"/>
              <a:t>&lt;span&gt;</a:t>
            </a:r>
            <a:r>
              <a:rPr lang="ko-KR" altLang="en-US" sz="1200" b="1"/>
              <a:t>체리</a:t>
            </a:r>
            <a:r>
              <a:rPr lang="en-US" altLang="ko-KR" sz="1200" b="1"/>
              <a:t>&lt;/span&gt;</a:t>
            </a:r>
            <a:r>
              <a:rPr lang="ko-KR" altLang="en-US" sz="1200"/>
              <a:t>와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여름 냄새 물씬 나는 </a:t>
            </a:r>
            <a:r>
              <a:rPr lang="en-US" altLang="ko-KR" sz="1200" b="1"/>
              <a:t>&lt;span&gt;</a:t>
            </a:r>
            <a:r>
              <a:rPr lang="ko-KR" altLang="en-US" sz="1200" b="1"/>
              <a:t>자두</a:t>
            </a:r>
            <a:r>
              <a:rPr lang="en-US" altLang="ko-KR" sz="1200" b="1"/>
              <a:t>&lt;/span&gt;</a:t>
            </a:r>
            <a:r>
              <a:rPr lang="ko-KR" altLang="en-US" sz="1200"/>
              <a:t>를 좋아합니다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3" name="TextBox 6"/>
          <p:cNvSpPr txBox="1"/>
          <p:nvPr/>
        </p:nvSpPr>
        <p:spPr>
          <a:xfrm>
            <a:off x="9088586" y="4219012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76275"/>
            <a:ext cx="10910548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8-7 class </a:t>
            </a:r>
            <a:r>
              <a:rPr lang="ko-KR" altLang="en-US"/>
              <a:t>속성으로 </a:t>
            </a:r>
            <a:r>
              <a:rPr lang="en-US" altLang="ko-KR"/>
              <a:t>DOM </a:t>
            </a:r>
            <a:r>
              <a:rPr lang="ko-KR" altLang="en-US"/>
              <a:t>객체 찾기</a:t>
            </a:r>
            <a:r>
              <a:rPr lang="en-US" altLang="ko-KR"/>
              <a:t>, getElementsByClassName()</a:t>
            </a:r>
            <a:endParaRPr lang="en-US" altLang="ko-KR"/>
          </a:p>
        </p:txBody>
      </p:sp>
      <p:sp>
        <p:nvSpPr>
          <p:cNvPr id="19" name="직사각형 3"/>
          <p:cNvSpPr/>
          <p:nvPr/>
        </p:nvSpPr>
        <p:spPr>
          <a:xfrm>
            <a:off x="1847529" y="1139684"/>
            <a:ext cx="4536504" cy="3935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&lt;!DOCTYPE 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&lt;head&gt;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&lt;meta charset="utf-8"&gt;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&lt;title&gt;document.getElementsByClassName()&lt;/title&gt;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function viewPlace()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let tagArray = </a:t>
            </a:r>
            <a:r>
              <a:rPr lang="en-US" altLang="ko-KR" sz="1050" b="1"/>
              <a:t>document.getElementsByClassName("place")</a:t>
            </a:r>
            <a:r>
              <a:rPr lang="en-US" altLang="ko-KR" sz="1050"/>
              <a:t>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for(let i=0; i&lt;tagArray.length; i++)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let tag = tagArray[i];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tag.style.color = "orchid";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tag.style.fontSize = "20px";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tag.style.textDecoration = "underline";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function viewFood()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let tagArray = </a:t>
            </a:r>
            <a:r>
              <a:rPr lang="en-US" altLang="ko-KR" sz="1050" b="1"/>
              <a:t>document.getElementsByClassName("food")</a:t>
            </a:r>
            <a:r>
              <a:rPr lang="en-US" altLang="ko-KR" sz="1050"/>
              <a:t>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for(let i=0; i&lt;tagArray.length; i++)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var tag = tagArray[i];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tag.style.color = "darkcyan";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&lt;/head&gt;</a:t>
            </a:r>
            <a:endParaRPr lang="en-US" altLang="ko-KR" sz="1050"/>
          </a:p>
        </p:txBody>
      </p:sp>
      <p:sp>
        <p:nvSpPr>
          <p:cNvPr id="20" name="직사각형 4"/>
          <p:cNvSpPr/>
          <p:nvPr/>
        </p:nvSpPr>
        <p:spPr>
          <a:xfrm>
            <a:off x="6096000" y="1211692"/>
            <a:ext cx="3960440" cy="2329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&lt;body&gt;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&lt;h3&gt;</a:t>
            </a:r>
            <a:r>
              <a:rPr lang="ko-KR" altLang="en-US" sz="1050"/>
              <a:t>가고 싶은 곳 먹고 싶은 것</a:t>
            </a:r>
            <a:r>
              <a:rPr lang="en-US" altLang="ko-KR" sz="1050"/>
              <a:t>&lt;/h3&gt;&lt;br&gt;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&lt;button </a:t>
            </a:r>
            <a:r>
              <a:rPr lang="en-US" altLang="ko-KR" sz="1050" b="1"/>
              <a:t>onclick="viewPlace()</a:t>
            </a:r>
            <a:r>
              <a:rPr lang="en-US" altLang="ko-KR" sz="1050"/>
              <a:t>"&gt;</a:t>
            </a:r>
            <a:r>
              <a:rPr lang="ko-KR" altLang="en-US" sz="1050"/>
              <a:t>가고 싶은 곳</a:t>
            </a:r>
            <a:r>
              <a:rPr lang="en-US" altLang="ko-KR" sz="1050"/>
              <a:t>&lt;/button&gt;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&lt;button </a:t>
            </a:r>
            <a:r>
              <a:rPr lang="en-US" altLang="ko-KR" sz="1050" b="1"/>
              <a:t>onclick="viewFood()</a:t>
            </a:r>
            <a:r>
              <a:rPr lang="en-US" altLang="ko-KR" sz="1050"/>
              <a:t>"&gt;</a:t>
            </a:r>
            <a:r>
              <a:rPr lang="ko-KR" altLang="en-US" sz="1050"/>
              <a:t>먹고 싶은 것</a:t>
            </a:r>
            <a:r>
              <a:rPr lang="en-US" altLang="ko-KR" sz="1050"/>
              <a:t>&lt;/button&gt;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&lt;/h3&gt;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&lt;p&gt;</a:t>
            </a:r>
            <a:r>
              <a:rPr lang="en-US" altLang="ko-KR" sz="1050" b="1"/>
              <a:t>&lt;span class="place"&gt;</a:t>
            </a:r>
            <a:r>
              <a:rPr lang="ko-KR" altLang="en-US" sz="1050" b="1"/>
              <a:t>제주도</a:t>
            </a:r>
            <a:r>
              <a:rPr lang="en-US" altLang="ko-KR" sz="1050" b="1"/>
              <a:t>&lt;/span&gt;</a:t>
            </a:r>
            <a:r>
              <a:rPr lang="ko-KR" altLang="en-US" sz="1050"/>
              <a:t>에 가서 </a:t>
            </a:r>
            <a:r>
              <a:rPr lang="en-US" altLang="ko-KR" sz="1050" b="1"/>
              <a:t>&lt;span class="food"&gt;</a:t>
            </a:r>
            <a:r>
              <a:rPr lang="ko-KR" altLang="en-US" sz="1050" b="1"/>
              <a:t>흑돼지</a:t>
            </a:r>
            <a:r>
              <a:rPr lang="en-US" altLang="ko-KR" sz="1050" b="1"/>
              <a:t>&lt;/span&gt;</a:t>
            </a:r>
            <a:r>
              <a:rPr lang="ko-KR" altLang="en-US" sz="1050"/>
              <a:t>를 먹고 싶고요</a:t>
            </a:r>
            <a:r>
              <a:rPr lang="en-US" altLang="ko-KR" sz="1050"/>
              <a:t>.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 b="1"/>
              <a:t>&lt;span class="place"&gt;</a:t>
            </a:r>
            <a:r>
              <a:rPr lang="ko-KR" altLang="en-US" sz="1050" b="1"/>
              <a:t>독도</a:t>
            </a:r>
            <a:r>
              <a:rPr lang="en-US" altLang="ko-KR" sz="1050" b="1"/>
              <a:t>&lt;/span&gt;</a:t>
            </a:r>
            <a:r>
              <a:rPr lang="ko-KR" altLang="en-US" sz="1050"/>
              <a:t>에 가서 </a:t>
            </a:r>
            <a:r>
              <a:rPr lang="en-US" altLang="ko-KR" sz="1050" b="1"/>
              <a:t>&lt;span class="food"&gt;</a:t>
            </a:r>
            <a:r>
              <a:rPr lang="ko-KR" altLang="en-US" sz="1050" b="1"/>
              <a:t>독도 새우</a:t>
            </a:r>
            <a:r>
              <a:rPr lang="en-US" altLang="ko-KR" sz="1050" b="1"/>
              <a:t>&lt;/span&gt;</a:t>
            </a:r>
            <a:r>
              <a:rPr lang="ko-KR" altLang="en-US" sz="1050"/>
              <a:t>도 먹고 싶어요</a:t>
            </a:r>
            <a:r>
              <a:rPr lang="en-US" altLang="ko-KR" sz="1050"/>
              <a:t>. </a:t>
            </a:r>
            <a:r>
              <a:rPr lang="ko-KR" altLang="en-US" sz="1050"/>
              <a:t>제일 가고 싶은 곳 </a:t>
            </a:r>
            <a:r>
              <a:rPr lang="en-US" altLang="ko-KR" sz="1050" b="1"/>
              <a:t>&lt;span class="place"&gt;</a:t>
            </a:r>
            <a:r>
              <a:rPr lang="ko-KR" altLang="en-US" sz="1050" b="1"/>
              <a:t>부산 자갈치 시장</a:t>
            </a:r>
            <a:r>
              <a:rPr lang="en-US" altLang="ko-KR" sz="1050" b="1"/>
              <a:t>&lt;/span&gt;</a:t>
            </a:r>
            <a:r>
              <a:rPr lang="ko-KR" altLang="en-US" sz="1050"/>
              <a:t>에서 </a:t>
            </a:r>
            <a:r>
              <a:rPr lang="en-US" altLang="ko-KR" sz="1050" b="1"/>
              <a:t>&lt;span class="food"&gt;</a:t>
            </a:r>
            <a:r>
              <a:rPr lang="ko-KR" altLang="en-US" sz="1050" b="1"/>
              <a:t>꼼장어 구이</a:t>
            </a:r>
            <a:r>
              <a:rPr lang="en-US" altLang="ko-KR" sz="1050" b="1"/>
              <a:t>&lt;/span&gt;</a:t>
            </a:r>
            <a:r>
              <a:rPr lang="ko-KR" altLang="en-US" sz="1050"/>
              <a:t>도 먹고 싶어요</a:t>
            </a:r>
            <a:r>
              <a:rPr lang="en-US" altLang="ko-KR" sz="1050"/>
              <a:t>&lt;/p&gt;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&lt;/html&gt;</a:t>
            </a:r>
            <a:endParaRPr lang="en-US" altLang="ko-KR" sz="1050"/>
          </a:p>
        </p:txBody>
      </p:sp>
      <p:pic>
        <p:nvPicPr>
          <p:cNvPr id="21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624" y="4446596"/>
            <a:ext cx="3528086" cy="214219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22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5083" y="4443576"/>
            <a:ext cx="3533365" cy="214540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3" name="TextBox 8"/>
          <p:cNvSpPr txBox="1"/>
          <p:nvPr/>
        </p:nvSpPr>
        <p:spPr>
          <a:xfrm>
            <a:off x="8184231" y="5222047"/>
            <a:ext cx="546247" cy="270222"/>
          </a:xfrm>
          <a:prstGeom prst="wedgeRoundRectCallout">
            <a:avLst>
              <a:gd name="adj1" fmla="val -94076"/>
              <a:gd name="adj2" fmla="val 80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000"/>
              <a:t>클릭</a:t>
            </a:r>
            <a:endParaRPr lang="ko-KR" altLang="en-US" sz="1000"/>
          </a:p>
        </p:txBody>
      </p:sp>
      <p:sp>
        <p:nvSpPr>
          <p:cNvPr id="24" name="TextBox 9"/>
          <p:cNvSpPr txBox="1"/>
          <p:nvPr/>
        </p:nvSpPr>
        <p:spPr>
          <a:xfrm>
            <a:off x="6067935" y="5250622"/>
            <a:ext cx="546246" cy="270222"/>
          </a:xfrm>
          <a:prstGeom prst="wedgeRoundRectCallout">
            <a:avLst>
              <a:gd name="adj1" fmla="val 63538"/>
              <a:gd name="adj2" fmla="val 96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000"/>
              <a:t>클릭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HTML DOM(</a:t>
            </a:r>
            <a:r>
              <a:rPr lang="ko-KR" altLang="en-US"/>
              <a:t>간단히 </a:t>
            </a:r>
            <a:r>
              <a:rPr lang="en-US" altLang="ko-KR"/>
              <a:t>DOM)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페이지에 작성된 </a:t>
            </a:r>
            <a:r>
              <a:rPr lang="en-US" altLang="ko-KR"/>
              <a:t>HTML </a:t>
            </a:r>
            <a:r>
              <a:rPr lang="ko-KR" altLang="en-US"/>
              <a:t>태그 당 객체</a:t>
            </a:r>
            <a:r>
              <a:rPr lang="en-US" altLang="ko-KR"/>
              <a:t>(DOM 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목적</a:t>
            </a:r>
            <a:r>
              <a:rPr lang="en-US" altLang="ko-KR"/>
              <a:t>: HTML </a:t>
            </a:r>
            <a:r>
              <a:rPr lang="ko-KR" altLang="en-US"/>
              <a:t>태그가 출력된 모양이나 콘텐츠를 제어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DOM </a:t>
            </a:r>
            <a:r>
              <a:rPr lang="ko-KR" altLang="en-US"/>
              <a:t>객체를 통해 각 태그의 </a:t>
            </a:r>
            <a:r>
              <a:rPr lang="en-US" altLang="ko-KR"/>
              <a:t>CSS3 </a:t>
            </a:r>
            <a:r>
              <a:rPr lang="ko-KR" altLang="en-US"/>
              <a:t>스타일 시트 접근 및 변경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태그에 의해 출력된 텍스트나 이미지 변경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태그의 포함관계에 따라 </a:t>
            </a:r>
            <a:r>
              <a:rPr lang="en-US" altLang="ko-KR"/>
              <a:t>DOM </a:t>
            </a:r>
            <a:r>
              <a:rPr lang="ko-KR" altLang="en-US"/>
              <a:t>객체의 트리</a:t>
            </a:r>
            <a:r>
              <a:rPr lang="en-US" altLang="ko-KR"/>
              <a:t>(tree) </a:t>
            </a:r>
            <a:r>
              <a:rPr lang="ko-KR" altLang="en-US"/>
              <a:t>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트리는 부모 자식 관계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트리의 한 노드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 당 하나의 </a:t>
            </a:r>
            <a:r>
              <a:rPr lang="en-US" altLang="ko-KR"/>
              <a:t>DOM </a:t>
            </a:r>
            <a:r>
              <a:rPr lang="ko-KR" altLang="en-US"/>
              <a:t>객체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DOM </a:t>
            </a:r>
            <a:r>
              <a:rPr lang="ko-KR" altLang="en-US"/>
              <a:t>노드</a:t>
            </a:r>
            <a:r>
              <a:rPr lang="en-US" altLang="ko-KR"/>
              <a:t>(Node), DOM </a:t>
            </a:r>
            <a:r>
              <a:rPr lang="ko-KR" altLang="en-US"/>
              <a:t>엘리먼트</a:t>
            </a:r>
            <a:r>
              <a:rPr lang="en-US" altLang="ko-KR"/>
              <a:t>(Element) </a:t>
            </a:r>
            <a:r>
              <a:rPr lang="ko-KR" altLang="en-US"/>
              <a:t>라고도 불림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 DOM(Document Object Model)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/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8-10 HTML </a:t>
            </a:r>
            <a:r>
              <a:rPr lang="ko-KR" altLang="en-US"/>
              <a:t>문서 작성 연습 페이지 만들기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9354" y="1025159"/>
            <a:ext cx="3074987" cy="439054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0383" y="4534644"/>
            <a:ext cx="2257863" cy="203504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4"/>
          <p:cNvSpPr/>
          <p:nvPr/>
        </p:nvSpPr>
        <p:spPr>
          <a:xfrm>
            <a:off x="1375429" y="1316941"/>
            <a:ext cx="4968552" cy="5215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&lt;title&gt;HTML </a:t>
            </a:r>
            <a:r>
              <a:rPr lang="ko-KR" altLang="en-US" sz="1200"/>
              <a:t>문서 작성기 만들기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let win=null;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function showHTML()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if(win == null || win.closed)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win = </a:t>
            </a:r>
            <a:r>
              <a:rPr lang="en-US" altLang="ko-KR" sz="1200" b="1"/>
              <a:t>window.open</a:t>
            </a:r>
            <a:r>
              <a:rPr lang="en-US" altLang="ko-KR" sz="1200"/>
              <a:t>("", "outWin", "width=300,height=200");</a:t>
            </a:r>
            <a:endParaRPr lang="en-US" altLang="ko-KR" sz="1200"/>
          </a:p>
          <a:p>
            <a:pPr defTabSz="179999">
              <a:defRPr/>
            </a:pP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textArea = document.getElementById("srcText");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win.document.</a:t>
            </a:r>
            <a:r>
              <a:rPr lang="en-US" altLang="ko-KR" sz="1200" b="1"/>
              <a:t>open()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win.document.</a:t>
            </a:r>
            <a:r>
              <a:rPr lang="en-US" altLang="ko-KR" sz="1200" b="1"/>
              <a:t>write(textArea.value)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win.document.</a:t>
            </a:r>
            <a:r>
              <a:rPr lang="en-US" altLang="ko-KR" sz="1200" b="1"/>
              <a:t>close()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&lt;h3&gt;HTML </a:t>
            </a:r>
            <a:r>
              <a:rPr lang="ko-KR" altLang="en-US" sz="1200"/>
              <a:t>문서 작성기 만들기 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</a:t>
            </a:r>
            <a:r>
              <a:rPr lang="ko-KR" altLang="en-US" sz="1200"/>
              <a:t>아래에 </a:t>
            </a:r>
            <a:r>
              <a:rPr lang="en-US" altLang="ko-KR" sz="1200"/>
              <a:t>HTML </a:t>
            </a:r>
            <a:r>
              <a:rPr lang="ko-KR" altLang="en-US" sz="1200"/>
              <a:t>문서를 작성하고 버튼을 클릭해 보세요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새 윈도우에 </a:t>
            </a:r>
            <a:r>
              <a:rPr lang="en-US" altLang="ko-KR" sz="1200"/>
              <a:t>HTML </a:t>
            </a:r>
            <a:r>
              <a:rPr lang="ko-KR" altLang="en-US" sz="1200"/>
              <a:t>문서가 출력됩니다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&lt;textarea id="srcText" rows="10" cols="50"&gt;&lt;/textarea&gt;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&lt;button onclick="showHTML()"&gt;HTML </a:t>
            </a:r>
            <a:r>
              <a:rPr lang="ko-KR" altLang="en-US" sz="1200" b="1"/>
              <a:t>문서 출력하기</a:t>
            </a:r>
            <a:r>
              <a:rPr lang="en-US" altLang="ko-KR" sz="1200" b="1"/>
              <a:t>&lt;/button&gt;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8" name="모서리가 둥근 사각형 설명선 12"/>
          <p:cNvSpPr/>
          <p:nvPr/>
        </p:nvSpPr>
        <p:spPr>
          <a:xfrm>
            <a:off x="6309443" y="5248140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버튼을 클릭하면 새 윈도우 출력</a:t>
            </a:r>
            <a:endParaRPr lang="ko-KR" altLang="en-US" sz="1000"/>
          </a:p>
        </p:txBody>
      </p:sp>
      <p:sp>
        <p:nvSpPr>
          <p:cNvPr id="9" name="모서리가 둥근 직사각형 11"/>
          <p:cNvSpPr/>
          <p:nvPr/>
        </p:nvSpPr>
        <p:spPr>
          <a:xfrm>
            <a:off x="6618955" y="304571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자유형 13"/>
          <p:cNvSpPr/>
          <p:nvPr/>
        </p:nvSpPr>
        <p:spPr>
          <a:xfrm>
            <a:off x="9127915" y="3899199"/>
            <a:ext cx="253258" cy="631110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 동적 생성</a:t>
            </a:r>
            <a:r>
              <a:rPr lang="en-US" altLang="ko-KR"/>
              <a:t>: document.createElement("</a:t>
            </a:r>
            <a:r>
              <a:rPr lang="ko-KR" altLang="en-US"/>
              <a:t>태그이름</a:t>
            </a:r>
            <a:r>
              <a:rPr lang="en-US" altLang="ko-KR"/>
              <a:t>")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태그이름의 </a:t>
            </a:r>
            <a:r>
              <a:rPr lang="en-US" altLang="ko-KR"/>
              <a:t>DOM </a:t>
            </a:r>
            <a:r>
              <a:rPr lang="ko-KR" altLang="en-US"/>
              <a:t>객체 생성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914400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트리에 삽입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부모</a:t>
            </a:r>
            <a:r>
              <a:rPr lang="en-US" altLang="ko-KR"/>
              <a:t>.appendChild(DOM</a:t>
            </a:r>
            <a:r>
              <a:rPr lang="ko-KR" altLang="en-US"/>
              <a:t>객체</a:t>
            </a:r>
            <a:r>
              <a:rPr lang="en-US" altLang="ko-KR"/>
              <a:t>);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부모</a:t>
            </a:r>
            <a:r>
              <a:rPr lang="en-US" altLang="ko-KR"/>
              <a:t>.insertBefore(DOM</a:t>
            </a:r>
            <a:r>
              <a:rPr lang="ko-KR" altLang="en-US"/>
              <a:t>객체 </a:t>
            </a:r>
            <a:r>
              <a:rPr lang="en-US" altLang="ko-KR"/>
              <a:t>[, </a:t>
            </a:r>
            <a:r>
              <a:rPr lang="ko-KR" altLang="en-US"/>
              <a:t>기준자식</a:t>
            </a:r>
            <a:r>
              <a:rPr lang="en-US" altLang="ko-KR"/>
              <a:t>]);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생성한 </a:t>
            </a:r>
            <a:r>
              <a:rPr lang="en-US" altLang="ko-KR"/>
              <a:t>&lt;div&gt; </a:t>
            </a:r>
            <a:r>
              <a:rPr lang="ko-KR" altLang="en-US"/>
              <a:t>태그를 </a:t>
            </a:r>
            <a:r>
              <a:rPr lang="en-US" altLang="ko-KR"/>
              <a:t>&lt;p "id=p"&gt; </a:t>
            </a:r>
            <a:r>
              <a:rPr lang="ko-KR" altLang="en-US"/>
              <a:t>태그의 마지막 자식으로 추가    </a:t>
            </a:r>
            <a:endParaRPr lang="ko-KR" altLang="en-US"/>
          </a:p>
          <a:p>
            <a:pPr marL="914400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let removedObj = </a:t>
            </a:r>
            <a:r>
              <a:rPr lang="ko-KR" altLang="en-US"/>
              <a:t>부모</a:t>
            </a:r>
            <a:r>
              <a:rPr lang="en-US" altLang="ko-KR"/>
              <a:t>.removeChild(</a:t>
            </a:r>
            <a:r>
              <a:rPr lang="ko-KR" altLang="en-US"/>
              <a:t>떼어내고자하는자식객체</a:t>
            </a:r>
            <a:r>
              <a:rPr lang="en-US" altLang="ko-KR"/>
              <a:t>);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     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문서의 동적 구성</a:t>
            </a:r>
            <a:endParaRPr lang="ko-KR" altLang="en-US"/>
          </a:p>
        </p:txBody>
      </p:sp>
      <p:grpSp>
        <p:nvGrpSpPr>
          <p:cNvPr id="8" name="그룹 12"/>
          <p:cNvGrpSpPr/>
          <p:nvPr/>
        </p:nvGrpSpPr>
        <p:grpSpPr>
          <a:xfrm rot="0">
            <a:off x="3791744" y="1885082"/>
            <a:ext cx="4572000" cy="1141963"/>
            <a:chOff x="2051720" y="2190055"/>
            <a:chExt cx="4572000" cy="1141963"/>
          </a:xfrm>
        </p:grpSpPr>
        <p:sp>
          <p:nvSpPr>
            <p:cNvPr id="9" name="직사각형 4"/>
            <p:cNvSpPr/>
            <p:nvPr/>
          </p:nvSpPr>
          <p:spPr>
            <a:xfrm>
              <a:off x="2051720" y="2190055"/>
              <a:ext cx="4572000" cy="26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let newDIV = document.createElement("div");</a:t>
              </a:r>
              <a:endParaRPr lang="en-US" altLang="ko-KR" sz="12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5"/>
            <p:cNvSpPr/>
            <p:nvPr/>
          </p:nvSpPr>
          <p:spPr>
            <a:xfrm>
              <a:off x="2051720" y="2550094"/>
              <a:ext cx="4572000" cy="2707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newDIV.innerHTML = </a:t>
              </a:r>
              <a:r>
                <a:rPr lang="en-US" altLang="ko-KR" sz="1200" kern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6"/>
            <p:cNvSpPr/>
            <p:nvPr/>
          </p:nvSpPr>
          <p:spPr>
            <a:xfrm>
              <a:off x="2051720" y="2880518"/>
              <a:ext cx="4572000" cy="45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newDIV.setAttribute("id", "myDiv");</a:t>
              </a:r>
              <a:endParaRPr lang="en-US" altLang="ko-KR" sz="1200" ker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newDIV.style.backgroundColor = "yellow";</a:t>
              </a:r>
              <a:endParaRPr lang="en-US" altLang="ko-KR" sz="12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6"/>
          <p:cNvSpPr/>
          <p:nvPr/>
        </p:nvSpPr>
        <p:spPr>
          <a:xfrm>
            <a:off x="3796786" y="4333354"/>
            <a:ext cx="4566958" cy="449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p = document.getElementById("p");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p.appendChild(newDiv);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7"/>
          <p:cNvSpPr/>
          <p:nvPr/>
        </p:nvSpPr>
        <p:spPr>
          <a:xfrm>
            <a:off x="3791744" y="5642197"/>
            <a:ext cx="4608512" cy="642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myDiv = document.getElementById("myDiv");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parent = myDiv.parentElement;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parent.removeChild(myDiv); 		//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myDiv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&lt;div&gt; </a:t>
            </a:r>
            <a:r>
              <a:rPr lang="ko-KR" altLang="en-US"/>
              <a:t>태그의 </a:t>
            </a:r>
            <a:r>
              <a:rPr lang="en-US" altLang="ko-KR"/>
              <a:t>DOM </a:t>
            </a:r>
            <a:r>
              <a:rPr lang="ko-KR" altLang="en-US"/>
              <a:t>객체 동적 생성</a:t>
            </a:r>
            <a:endParaRPr lang="ko-KR" altLang="en-US"/>
          </a:p>
        </p:txBody>
      </p:sp>
      <p:sp>
        <p:nvSpPr>
          <p:cNvPr id="7" name="모서리가 둥근 직사각형 4"/>
          <p:cNvSpPr/>
          <p:nvPr/>
        </p:nvSpPr>
        <p:spPr>
          <a:xfrm>
            <a:off x="2351584" y="2763556"/>
            <a:ext cx="3744416" cy="855106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 newDIV = document.createElement("div");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newDIV.innerHTML = "</a:t>
            </a:r>
            <a:r>
              <a:rPr lang="ko-KR" altLang="en-US" sz="1200" kern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."; 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newDIV.setAttribute("id", "myDiv");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newDIV.style.backgroundColor = "yellow";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744072" y="2775610"/>
            <a:ext cx="2663959" cy="82293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&lt;div id=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/>
              <a:t>myDiv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lvl="0">
              <a:defRPr/>
            </a:pPr>
            <a:r>
              <a:rPr lang="en-US" altLang="ko-KR" sz="1200"/>
              <a:t>       style=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/>
              <a:t>background-color:yellow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</a:t>
            </a:r>
            <a:r>
              <a:rPr lang="ko-KR" altLang="en-US" sz="1200"/>
              <a:t>새로 생성된 </a:t>
            </a:r>
            <a:r>
              <a:rPr lang="en-US" altLang="ko-KR" sz="1200"/>
              <a:t>DIV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&lt;/div&gt;</a:t>
            </a:r>
            <a:endParaRPr lang="en-US" altLang="ko-KR" sz="1200"/>
          </a:p>
        </p:txBody>
      </p:sp>
      <p:sp>
        <p:nvSpPr>
          <p:cNvPr id="9" name="TextBox 6"/>
          <p:cNvSpPr txBox="1"/>
          <p:nvPr/>
        </p:nvSpPr>
        <p:spPr>
          <a:xfrm>
            <a:off x="2567608" y="3685074"/>
            <a:ext cx="2887548" cy="4182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* </a:t>
            </a:r>
            <a:r>
              <a:rPr lang="ko-KR" altLang="en-US" sz="1100"/>
              <a:t>이 </a:t>
            </a:r>
            <a:r>
              <a:rPr lang="en-US" altLang="ko-KR" sz="1100"/>
              <a:t> </a:t>
            </a:r>
            <a:r>
              <a:rPr lang="ko-KR" altLang="en-US" sz="1100"/>
              <a:t>자바스크립트 코드는 사실상 오른쪽의 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  &lt;div&gt; </a:t>
            </a:r>
            <a:r>
              <a:rPr lang="ko-KR" altLang="en-US" sz="1100"/>
              <a:t>태그 정보를 가진 </a:t>
            </a:r>
            <a:r>
              <a:rPr lang="en-US" altLang="ko-KR" sz="1100"/>
              <a:t>DOM </a:t>
            </a:r>
            <a:r>
              <a:rPr lang="ko-KR" altLang="en-US" sz="1100"/>
              <a:t>객체 생성</a:t>
            </a:r>
            <a:endParaRPr lang="ko-KR" altLang="en-US" sz="1100"/>
          </a:p>
        </p:txBody>
      </p:sp>
      <p:cxnSp>
        <p:nvCxnSpPr>
          <p:cNvPr id="10" name="직선 화살표 연결선 8"/>
          <p:cNvCxnSpPr>
            <a:stCxn id="7" idx="3"/>
            <a:endCxn id="8" idx="1"/>
          </p:cNvCxnSpPr>
          <p:nvPr/>
        </p:nvCxnSpPr>
        <p:spPr>
          <a:xfrm flipV="1">
            <a:off x="6096000" y="3191110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8-11 HTML </a:t>
            </a:r>
            <a:r>
              <a:rPr lang="ko-KR" altLang="en-US"/>
              <a:t>태그의 동적 추가 및 삭제 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3611" y="1193206"/>
            <a:ext cx="2710140" cy="298485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53761" y="3180084"/>
            <a:ext cx="2710140" cy="334937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3"/>
          <p:cNvSpPr/>
          <p:nvPr/>
        </p:nvSpPr>
        <p:spPr>
          <a:xfrm>
            <a:off x="1524000" y="1205707"/>
            <a:ext cx="4572000" cy="5393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charset="utf-8"&gt;&lt;title&gt;</a:t>
            </a:r>
            <a:r>
              <a:rPr lang="ko-KR" altLang="en-US" sz="1200"/>
              <a:t>문서의 동적 구성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createDIV()</a:t>
            </a:r>
            <a:r>
              <a:rPr lang="en-US" altLang="ko-KR" sz="1200"/>
              <a:t>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/>
              <a:t> obj = document.getElementById("parent");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/>
              <a:t> newDIV = </a:t>
            </a:r>
            <a:r>
              <a:rPr lang="en-US" altLang="ko-KR" sz="1200" b="1"/>
              <a:t>document.createElement("div")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newDIV.innerHTML = "</a:t>
            </a:r>
            <a:r>
              <a:rPr lang="ko-KR" altLang="en-US" sz="1200" b="1"/>
              <a:t>새로 생성된 </a:t>
            </a:r>
            <a:r>
              <a:rPr lang="en-US" altLang="ko-KR" sz="1200" b="1"/>
              <a:t>DIV</a:t>
            </a:r>
            <a:r>
              <a:rPr lang="ko-KR" altLang="en-US" sz="1200" b="1"/>
              <a:t>입니다</a:t>
            </a:r>
            <a:r>
              <a:rPr lang="en-US" altLang="ko-KR" sz="1200" b="1"/>
              <a:t>.";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newDIV.setAttribute("id", "myDiv");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newDIV.style.backgroundColor = "yellow";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newDIV.onclick</a:t>
            </a:r>
            <a:r>
              <a:rPr lang="en-US" altLang="ko-KR" sz="1200"/>
              <a:t> = </a:t>
            </a:r>
            <a:r>
              <a:rPr lang="en-US" altLang="ko-KR" sz="1200" b="1"/>
              <a:t>function()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let p = this.parentElement; </a:t>
            </a:r>
            <a:r>
              <a:rPr lang="en-US" altLang="ko-KR" sz="1200"/>
              <a:t>// </a:t>
            </a:r>
            <a:r>
              <a:rPr lang="ko-KR" altLang="en-US" sz="1200"/>
              <a:t>부모 </a:t>
            </a:r>
            <a:r>
              <a:rPr lang="en-US" altLang="ko-KR" sz="1200"/>
              <a:t>HTML </a:t>
            </a:r>
            <a:r>
              <a:rPr lang="ko-KR" altLang="en-US" sz="1200"/>
              <a:t>태그 요소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p.removeChild(this); </a:t>
            </a:r>
            <a:r>
              <a:rPr lang="en-US" altLang="ko-KR" sz="1200"/>
              <a:t>// </a:t>
            </a:r>
            <a:r>
              <a:rPr lang="ko-KR" altLang="en-US" sz="1200"/>
              <a:t>자신을 부모로부터 제거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};</a:t>
            </a:r>
            <a:r>
              <a:rPr lang="en-US" altLang="ko-KR" sz="1200" b="1"/>
              <a:t>	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obj.appendChild(newDIV);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id="parent"&gt;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&lt;h3&gt;DIV </a:t>
            </a:r>
            <a:r>
              <a:rPr lang="ko-KR" altLang="en-US" sz="1200"/>
              <a:t>객체를 동적으로 생성</a:t>
            </a:r>
            <a:r>
              <a:rPr lang="en-US" altLang="ko-KR" sz="1200"/>
              <a:t>, </a:t>
            </a:r>
            <a:r>
              <a:rPr lang="ko-KR" altLang="en-US" sz="1200"/>
              <a:t>삽입</a:t>
            </a:r>
            <a:r>
              <a:rPr lang="en-US" altLang="ko-KR" sz="1200"/>
              <a:t>, </a:t>
            </a:r>
            <a:r>
              <a:rPr lang="ko-KR" altLang="en-US" sz="1200"/>
              <a:t>삭제하는 예제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&lt;p&gt;DOM </a:t>
            </a:r>
            <a:r>
              <a:rPr lang="ko-KR" altLang="en-US" sz="1200"/>
              <a:t>트리에 동적으로 객체를 삽입할 수 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createElement(), appendChild(),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removeChild() </a:t>
            </a:r>
            <a:r>
              <a:rPr lang="ko-KR" altLang="en-US" sz="1200"/>
              <a:t>메소드를 이용하여 새로운 객체를 생성</a:t>
            </a:r>
            <a:r>
              <a:rPr lang="en-US" altLang="ko-KR" sz="1200"/>
              <a:t>,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삽입</a:t>
            </a:r>
            <a:r>
              <a:rPr lang="en-US" altLang="ko-KR" sz="1200"/>
              <a:t>, </a:t>
            </a:r>
            <a:r>
              <a:rPr lang="ko-KR" altLang="en-US" sz="1200"/>
              <a:t>삭제하는 예제입니다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&lt;a href="</a:t>
            </a:r>
            <a:r>
              <a:rPr lang="en-US" altLang="ko-KR" sz="1200" b="1"/>
              <a:t>javascript:createDIV()</a:t>
            </a:r>
            <a:r>
              <a:rPr lang="en-US" altLang="ko-KR" sz="1200"/>
              <a:t>"&gt;DIV </a:t>
            </a:r>
            <a:r>
              <a:rPr lang="ko-KR" altLang="en-US" sz="1200"/>
              <a:t>생성</a:t>
            </a:r>
            <a:r>
              <a:rPr lang="en-US" altLang="ko-KR" sz="1200"/>
              <a:t>&lt;/a&gt;&lt;p&gt;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&lt;/body&gt;&lt;/html&gt;</a:t>
            </a:r>
            <a:endParaRPr lang="ko-KR" altLang="en-US" sz="1200"/>
          </a:p>
        </p:txBody>
      </p:sp>
      <p:sp>
        <p:nvSpPr>
          <p:cNvPr id="8" name="모서리가 둥근 사각형 설명선 5"/>
          <p:cNvSpPr/>
          <p:nvPr/>
        </p:nvSpPr>
        <p:spPr>
          <a:xfrm>
            <a:off x="5628454" y="4260204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클릭하면 아래와 같이 </a:t>
            </a:r>
            <a:r>
              <a:rPr lang="en-US" altLang="ko-KR" sz="1000"/>
              <a:t>&lt;div&gt; </a:t>
            </a:r>
            <a:r>
              <a:rPr lang="ko-KR" altLang="en-US" sz="1000"/>
              <a:t>태그가 삽입</a:t>
            </a:r>
            <a:endParaRPr lang="ko-KR" altLang="en-US" sz="10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276528" y="6132412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클릭하면 삭제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grpSp>
        <p:nvGrpSpPr>
          <p:cNvPr id="4" name="그룹 36"/>
          <p:cNvGrpSpPr/>
          <p:nvPr/>
        </p:nvGrpSpPr>
        <p:grpSpPr>
          <a:xfrm rot="0">
            <a:off x="1729418" y="442128"/>
            <a:ext cx="8618864" cy="5976664"/>
            <a:chOff x="179512" y="260648"/>
            <a:chExt cx="8618864" cy="5976664"/>
          </a:xfrm>
        </p:grpSpPr>
        <p:grpSp>
          <p:nvGrpSpPr>
            <p:cNvPr id="5" name="그룹 6"/>
            <p:cNvGrpSpPr/>
            <p:nvPr/>
          </p:nvGrpSpPr>
          <p:grpSpPr>
            <a:xfrm rot="0">
              <a:off x="179512" y="2593744"/>
              <a:ext cx="3168351" cy="3204569"/>
              <a:chOff x="179512" y="2306475"/>
              <a:chExt cx="3168351" cy="3204569"/>
            </a:xfrm>
          </p:grpSpPr>
          <p:sp>
            <p:nvSpPr>
              <p:cNvPr id="6" name="직사각형 51"/>
              <p:cNvSpPr/>
              <p:nvPr/>
            </p:nvSpPr>
            <p:spPr>
              <a:xfrm>
                <a:off x="179512" y="2306475"/>
                <a:ext cx="3168351" cy="32045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/>
                  <a:t>&lt;!DOCTYPE html&gt;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&lt;html&gt;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&lt;head&gt;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&lt;title&gt;HTML DOM </a:t>
                </a:r>
                <a:r>
                  <a:rPr lang="ko-KR" altLang="en-US" sz="1200"/>
                  <a:t>트리</a:t>
                </a:r>
                <a:r>
                  <a:rPr lang="en-US" altLang="ko-KR" sz="1200"/>
                  <a:t>&lt;/title&gt;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&lt;/head&gt;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&lt;body&gt;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&lt;p style="color:blue"&gt;</a:t>
                </a:r>
                <a:r>
                  <a:rPr lang="ko-KR" altLang="en-US" sz="1200"/>
                  <a:t>이것은 </a:t>
                </a:r>
                <a:endParaRPr lang="ko-KR" altLang="en-US" sz="1200"/>
              </a:p>
              <a:p>
                <a:pPr lvl="0">
                  <a:defRPr/>
                </a:pPr>
                <a:r>
                  <a:rPr lang="en-US" altLang="ko-KR" sz="1200"/>
                  <a:t>    &lt;span style="color:red"&gt;</a:t>
                </a:r>
                <a:r>
                  <a:rPr lang="ko-KR" altLang="en-US" sz="1200"/>
                  <a:t>문장입니다</a:t>
                </a:r>
                <a:r>
                  <a:rPr lang="en-US" altLang="ko-KR" sz="1200"/>
                  <a:t>.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&lt;/span&gt;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&lt;/p&gt;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&lt;form&gt;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&lt;input type="text"&gt;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&lt;input type="button" value="</a:t>
                </a:r>
                <a:r>
                  <a:rPr lang="ko-KR" altLang="en-US" sz="1200"/>
                  <a:t>테스트</a:t>
                </a:r>
                <a:r>
                  <a:rPr lang="en-US" altLang="ko-KR" sz="1200"/>
                  <a:t>"&gt;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&lt;hr&gt;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&lt;/form&gt;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&lt;/body&gt;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&lt;/html&gt;</a:t>
                </a:r>
                <a:endParaRPr lang="en-US" altLang="ko-KR" sz="1200"/>
              </a:p>
            </p:txBody>
          </p:sp>
          <p:sp>
            <p:nvSpPr>
              <p:cNvPr id="7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&lt;hr&gt;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Rectangle 413"/>
            <p:cNvSpPr>
              <a:spLocks noChangeArrowheads="1"/>
            </p:cNvSpPr>
            <p:nvPr/>
          </p:nvSpPr>
          <p:spPr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history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5" name="Rectangle 414"/>
            <p:cNvSpPr>
              <a:spLocks noChangeArrowheads="1"/>
            </p:cNvSpPr>
            <p:nvPr/>
          </p:nvSpPr>
          <p:spPr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navigator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6" name="Rectangle 415"/>
            <p:cNvSpPr>
              <a:spLocks noChangeArrowheads="1"/>
            </p:cNvSpPr>
            <p:nvPr/>
          </p:nvSpPr>
          <p:spPr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screen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7" name="Rectangle 416"/>
            <p:cNvSpPr>
              <a:spLocks noChangeArrowheads="1"/>
            </p:cNvSpPr>
            <p:nvPr/>
          </p:nvSpPr>
          <p:spPr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location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Rectangle 410"/>
            <p:cNvSpPr>
              <a:spLocks noChangeArrowheads="1"/>
            </p:cNvSpPr>
            <p:nvPr/>
          </p:nvSpPr>
          <p:spPr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window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20" name="직선 연결선 13"/>
            <p:cNvCxnSpPr>
              <a:stCxn id="19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14"/>
            <p:cNvCxnSpPr>
              <a:endCxn id="17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5"/>
            <p:cNvCxnSpPr>
              <a:endCxn id="16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16"/>
            <p:cNvCxnSpPr>
              <a:endCxn id="14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17"/>
            <p:cNvCxnSpPr>
              <a:endCxn id="15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18"/>
            <p:cNvCxnSpPr>
              <a:endCxn id="26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411"/>
            <p:cNvSpPr>
              <a:spLocks noChangeArrowheads="1"/>
            </p:cNvSpPr>
            <p:nvPr/>
          </p:nvSpPr>
          <p:spPr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document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7" name="Rectangle 411"/>
            <p:cNvSpPr>
              <a:spLocks noChangeArrowheads="1"/>
            </p:cNvSpPr>
            <p:nvPr/>
          </p:nvSpPr>
          <p:spPr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html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28" name="직선 연결선 21"/>
            <p:cNvCxnSpPr>
              <a:stCxn id="26" idx="2"/>
              <a:endCxn id="27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head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30" name="직선 연결선 23"/>
            <p:cNvCxnSpPr>
              <a:endCxn id="29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411"/>
            <p:cNvSpPr>
              <a:spLocks noChangeArrowheads="1"/>
            </p:cNvSpPr>
            <p:nvPr/>
          </p:nvSpPr>
          <p:spPr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body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32" name="직선 연결선 25"/>
            <p:cNvCxnSpPr>
              <a:endCxn id="31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411"/>
            <p:cNvSpPr>
              <a:spLocks noChangeArrowheads="1"/>
            </p:cNvSpPr>
            <p:nvPr/>
          </p:nvSpPr>
          <p:spPr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title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34" name="직선 연결선 27"/>
            <p:cNvCxnSpPr>
              <a:stCxn id="29" idx="2"/>
              <a:endCxn id="33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411"/>
            <p:cNvSpPr>
              <a:spLocks noChangeArrowheads="1"/>
            </p:cNvSpPr>
            <p:nvPr/>
          </p:nvSpPr>
          <p:spPr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p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36" name="Line 420"/>
            <p:cNvSpPr>
              <a:spLocks noChangeShapeType="1"/>
            </p:cNvSpPr>
            <p:nvPr/>
          </p:nvSpPr>
          <p:spPr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7" name="직선 연결선 30"/>
            <p:cNvCxnSpPr>
              <a:stCxn id="27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1"/>
            <p:cNvCxnSpPr>
              <a:endCxn id="35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2"/>
            <p:cNvCxnSpPr>
              <a:endCxn id="42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ine 420"/>
            <p:cNvSpPr>
              <a:spLocks noChangeShapeType="1"/>
            </p:cNvSpPr>
            <p:nvPr/>
          </p:nvSpPr>
          <p:spPr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41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1"/>
            <p:cNvSpPr>
              <a:spLocks noChangeArrowheads="1"/>
            </p:cNvSpPr>
            <p:nvPr/>
          </p:nvSpPr>
          <p:spPr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form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43" name="TextBox 44"/>
            <p:cNvSpPr txBox="1"/>
            <p:nvPr/>
          </p:nvSpPr>
          <p:spPr>
            <a:xfrm>
              <a:off x="6421564" y="394412"/>
              <a:ext cx="2131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i="1">
                  <a:latin typeface="Arial"/>
                  <a:cs typeface="Arial"/>
                </a:rPr>
                <a:t>BOM(Browser Object Model)</a:t>
              </a:r>
              <a:endParaRPr lang="ko-KR" altLang="en-US" sz="1200" i="1">
                <a:latin typeface="Arial"/>
                <a:cs typeface="Arial"/>
              </a:endParaRPr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6309717" y="2422918"/>
              <a:ext cx="22715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i="1">
                  <a:latin typeface="Arial"/>
                  <a:cs typeface="Arial"/>
                </a:rPr>
                <a:t>DOM(Document Object Model)</a:t>
              </a:r>
              <a:endParaRPr lang="ko-KR" altLang="en-US" sz="1200" i="1">
                <a:latin typeface="Arial"/>
                <a:cs typeface="Arial"/>
              </a:endParaRPr>
            </a:p>
          </p:txBody>
        </p:sp>
        <p:sp>
          <p:nvSpPr>
            <p:cNvPr id="45" name="Rectangle 411"/>
            <p:cNvSpPr>
              <a:spLocks noChangeArrowheads="1"/>
            </p:cNvSpPr>
            <p:nvPr/>
          </p:nvSpPr>
          <p:spPr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span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46" name="직선 연결선 108"/>
            <p:cNvCxnSpPr>
              <a:stCxn id="35" idx="2"/>
              <a:endCxn id="45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11"/>
            <p:cNvSpPr>
              <a:spLocks noChangeArrowheads="1"/>
            </p:cNvSpPr>
            <p:nvPr/>
          </p:nvSpPr>
          <p:spPr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48" name="직선 연결선 116"/>
            <p:cNvCxnSpPr>
              <a:endCxn id="47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11"/>
            <p:cNvSpPr>
              <a:spLocks noChangeArrowheads="1"/>
            </p:cNvSpPr>
            <p:nvPr/>
          </p:nvSpPr>
          <p:spPr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50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420"/>
            <p:cNvSpPr>
              <a:spLocks noChangeShapeType="1"/>
            </p:cNvSpPr>
            <p:nvPr/>
          </p:nvSpPr>
          <p:spPr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52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411"/>
            <p:cNvSpPr>
              <a:spLocks noChangeArrowheads="1"/>
            </p:cNvSpPr>
            <p:nvPr/>
          </p:nvSpPr>
          <p:spPr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hr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54" name="직선 연결선 140"/>
            <p:cNvCxnSpPr>
              <a:stCxn id="42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0"/>
            <p:cNvSpPr txBox="1"/>
            <p:nvPr/>
          </p:nvSpPr>
          <p:spPr>
            <a:xfrm>
              <a:off x="7871380" y="4319690"/>
              <a:ext cx="818488" cy="262816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DOM </a:t>
              </a:r>
              <a:r>
                <a:rPr lang="ko-KR" altLang="en-US" sz="1000"/>
                <a:t>객체</a:t>
              </a:r>
              <a:endParaRPr lang="ko-KR" altLang="en-US" sz="1000"/>
            </a:p>
          </p:txBody>
        </p:sp>
        <p:cxnSp>
          <p:nvCxnSpPr>
            <p:cNvPr id="56" name="직선 화살표 연결선 39"/>
            <p:cNvCxnSpPr>
              <a:endCxn id="26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41"/>
            <p:cNvCxnSpPr>
              <a:stCxn id="7" idx="3"/>
              <a:endCxn id="27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72"/>
            <p:cNvCxnSpPr>
              <a:stCxn id="9" idx="3"/>
              <a:endCxn id="33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79"/>
            <p:cNvCxnSpPr>
              <a:stCxn id="11" idx="3"/>
              <a:endCxn id="53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5407" y="655729"/>
            <a:ext cx="3218532" cy="156002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DOM </a:t>
            </a:r>
            <a:r>
              <a:rPr lang="ko-KR" altLang="en-US"/>
              <a:t>객체와 </a:t>
            </a:r>
            <a:r>
              <a:rPr lang="en-US" altLang="ko-KR"/>
              <a:t>HTML </a:t>
            </a:r>
            <a:r>
              <a:rPr lang="ko-KR" altLang="en-US"/>
              <a:t>페이지의 화면 출력</a:t>
            </a:r>
            <a:endParaRPr lang="ko-KR" altLang="en-US"/>
          </a:p>
        </p:txBody>
      </p:sp>
      <p:pic>
        <p:nvPicPr>
          <p:cNvPr id="10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0923" y="4582371"/>
            <a:ext cx="4643844" cy="225088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1" name="Rectangle 411"/>
          <p:cNvSpPr>
            <a:spLocks noChangeArrowheads="1"/>
          </p:cNvSpPr>
          <p:nvPr/>
        </p:nvSpPr>
        <p:spPr>
          <a:xfrm>
            <a:off x="5284667" y="1167519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document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" name="Rectangle 411"/>
          <p:cNvSpPr>
            <a:spLocks noChangeArrowheads="1"/>
          </p:cNvSpPr>
          <p:nvPr/>
        </p:nvSpPr>
        <p:spPr>
          <a:xfrm>
            <a:off x="5284667" y="17008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html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3" name="직선 연결선 4"/>
          <p:cNvCxnSpPr>
            <a:stCxn id="11" idx="2"/>
            <a:endCxn id="12" idx="0"/>
          </p:cNvCxnSpPr>
          <p:nvPr/>
        </p:nvCxnSpPr>
        <p:spPr>
          <a:xfrm>
            <a:off x="5856167" y="1455551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11"/>
          <p:cNvSpPr>
            <a:spLocks noChangeArrowheads="1"/>
          </p:cNvSpPr>
          <p:nvPr/>
        </p:nvSpPr>
        <p:spPr>
          <a:xfrm>
            <a:off x="3744145" y="2494832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head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>
          <a:xfrm>
            <a:off x="7498411" y="248395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body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>
          <a:xfrm>
            <a:off x="3722341" y="3223587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title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7" name="직선 연결선 10"/>
          <p:cNvCxnSpPr>
            <a:stCxn id="14" idx="2"/>
            <a:endCxn id="16" idx="0"/>
          </p:cNvCxnSpPr>
          <p:nvPr/>
        </p:nvCxnSpPr>
        <p:spPr>
          <a:xfrm>
            <a:off x="4129491" y="2819711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11"/>
          <p:cNvSpPr>
            <a:spLocks noChangeArrowheads="1"/>
          </p:cNvSpPr>
          <p:nvPr/>
        </p:nvSpPr>
        <p:spPr>
          <a:xfrm>
            <a:off x="6790483" y="3357178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p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>
          <a:xfrm>
            <a:off x="8615044" y="3365849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form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>
          <a:xfrm>
            <a:off x="7071877" y="4317201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span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1" name="Rectangle 411"/>
          <p:cNvSpPr>
            <a:spLocks noChangeArrowheads="1"/>
          </p:cNvSpPr>
          <p:nvPr/>
        </p:nvSpPr>
        <p:spPr>
          <a:xfrm>
            <a:off x="7916605" y="4689972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>
          <a:xfrm>
            <a:off x="8615044" y="5319248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3" name="Rectangle 411"/>
          <p:cNvSpPr>
            <a:spLocks noChangeArrowheads="1"/>
          </p:cNvSpPr>
          <p:nvPr/>
        </p:nvSpPr>
        <p:spPr>
          <a:xfrm>
            <a:off x="9532088" y="5712129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hr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4" name="타원 33"/>
          <p:cNvSpPr/>
          <p:nvPr/>
        </p:nvSpPr>
        <p:spPr>
          <a:xfrm>
            <a:off x="2062854" y="463453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모서리가 둥근 직사각형 38"/>
          <p:cNvSpPr/>
          <p:nvPr/>
        </p:nvSpPr>
        <p:spPr>
          <a:xfrm>
            <a:off x="1960822" y="5412637"/>
            <a:ext cx="1974201" cy="5408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" name="꺾인 연결선 49"/>
          <p:cNvCxnSpPr>
            <a:stCxn id="12" idx="2"/>
            <a:endCxn id="15" idx="0"/>
          </p:cNvCxnSpPr>
          <p:nvPr/>
        </p:nvCxnSpPr>
        <p:spPr>
          <a:xfrm rot="16200000" flipH="1">
            <a:off x="6633354" y="1236308"/>
            <a:ext cx="470460" cy="20248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53"/>
          <p:cNvCxnSpPr>
            <a:stCxn id="12" idx="2"/>
            <a:endCxn id="14" idx="0"/>
          </p:cNvCxnSpPr>
          <p:nvPr/>
        </p:nvCxnSpPr>
        <p:spPr>
          <a:xfrm rot="5400000">
            <a:off x="4752161" y="1390826"/>
            <a:ext cx="481336" cy="172667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62"/>
          <p:cNvSpPr/>
          <p:nvPr/>
        </p:nvSpPr>
        <p:spPr>
          <a:xfrm>
            <a:off x="2647415" y="5488836"/>
            <a:ext cx="1191694" cy="388475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자유형 67"/>
          <p:cNvSpPr/>
          <p:nvPr/>
        </p:nvSpPr>
        <p:spPr>
          <a:xfrm>
            <a:off x="2950960" y="3429000"/>
            <a:ext cx="888150" cy="1193462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꺾인 연결선 71"/>
          <p:cNvCxnSpPr>
            <a:stCxn id="19" idx="2"/>
            <a:endCxn id="21" idx="0"/>
          </p:cNvCxnSpPr>
          <p:nvPr/>
        </p:nvCxnSpPr>
        <p:spPr>
          <a:xfrm rot="5400000">
            <a:off x="8039460" y="3826355"/>
            <a:ext cx="1022157" cy="705076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73"/>
          <p:cNvCxnSpPr>
            <a:stCxn id="19" idx="2"/>
            <a:endCxn id="23" idx="0"/>
          </p:cNvCxnSpPr>
          <p:nvPr/>
        </p:nvCxnSpPr>
        <p:spPr>
          <a:xfrm rot="16200000" flipH="1">
            <a:off x="8320352" y="4250538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75"/>
          <p:cNvCxnSpPr>
            <a:stCxn id="19" idx="2"/>
            <a:endCxn id="22" idx="0"/>
          </p:cNvCxnSpPr>
          <p:nvPr/>
        </p:nvCxnSpPr>
        <p:spPr>
          <a:xfrm flipH="1">
            <a:off x="8896439" y="3667815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85"/>
          <p:cNvCxnSpPr>
            <a:stCxn id="15" idx="2"/>
            <a:endCxn id="19" idx="0"/>
          </p:cNvCxnSpPr>
          <p:nvPr/>
        </p:nvCxnSpPr>
        <p:spPr>
          <a:xfrm rot="16200000" flipH="1">
            <a:off x="8113531" y="2576304"/>
            <a:ext cx="557015" cy="102207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87"/>
          <p:cNvCxnSpPr>
            <a:stCxn id="15" idx="2"/>
            <a:endCxn id="18" idx="0"/>
          </p:cNvCxnSpPr>
          <p:nvPr/>
        </p:nvCxnSpPr>
        <p:spPr>
          <a:xfrm rot="5400000">
            <a:off x="7202268" y="2678444"/>
            <a:ext cx="548344" cy="80912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00"/>
          <p:cNvCxnSpPr>
            <a:stCxn id="18" idx="2"/>
            <a:endCxn id="20" idx="0"/>
          </p:cNvCxnSpPr>
          <p:nvPr/>
        </p:nvCxnSpPr>
        <p:spPr>
          <a:xfrm rot="16200000" flipH="1">
            <a:off x="6892218" y="3856147"/>
            <a:ext cx="640714" cy="28139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107"/>
          <p:cNvSpPr/>
          <p:nvPr/>
        </p:nvSpPr>
        <p:spPr>
          <a:xfrm>
            <a:off x="3941660" y="3542896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자유형 108"/>
          <p:cNvSpPr/>
          <p:nvPr/>
        </p:nvSpPr>
        <p:spPr>
          <a:xfrm>
            <a:off x="3744145" y="4636511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자유형 109"/>
          <p:cNvSpPr/>
          <p:nvPr/>
        </p:nvSpPr>
        <p:spPr>
          <a:xfrm>
            <a:off x="3407063" y="5009280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자유형 110"/>
          <p:cNvSpPr/>
          <p:nvPr/>
        </p:nvSpPr>
        <p:spPr>
          <a:xfrm>
            <a:off x="4694672" y="5638557"/>
            <a:ext cx="4112991" cy="629276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자유형 111"/>
          <p:cNvSpPr/>
          <p:nvPr/>
        </p:nvSpPr>
        <p:spPr>
          <a:xfrm>
            <a:off x="5711319" y="6031438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112"/>
          <p:cNvSpPr/>
          <p:nvPr/>
        </p:nvSpPr>
        <p:spPr>
          <a:xfrm>
            <a:off x="1903360" y="5370723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자유형 114"/>
          <p:cNvSpPr/>
          <p:nvPr/>
        </p:nvSpPr>
        <p:spPr>
          <a:xfrm>
            <a:off x="4567657" y="2657271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8"/>
          <p:cNvSpPr/>
          <p:nvPr/>
        </p:nvSpPr>
        <p:spPr>
          <a:xfrm>
            <a:off x="1884459" y="1399013"/>
            <a:ext cx="1664575" cy="7252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grpSp>
        <p:nvGrpSpPr>
          <p:cNvPr id="61" name="그룹 33"/>
          <p:cNvGrpSpPr/>
          <p:nvPr/>
        </p:nvGrpSpPr>
        <p:grpSpPr>
          <a:xfrm rot="0">
            <a:off x="2007293" y="152636"/>
            <a:ext cx="8177414" cy="6446895"/>
            <a:chOff x="100196" y="836712"/>
            <a:chExt cx="8177414" cy="6446895"/>
          </a:xfrm>
        </p:grpSpPr>
        <p:sp>
          <p:nvSpPr>
            <p:cNvPr id="62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모서리가 둥근 직사각형 7"/>
            <p:cNvSpPr/>
            <p:nvPr/>
          </p:nvSpPr>
          <p:spPr>
            <a:xfrm>
              <a:off x="3862504" y="842826"/>
              <a:ext cx="4104456" cy="497570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"firstP"</a:t>
              </a:r>
              <a:endParaRPr lang="ko-KR" altLang="en-US" sz="1100"/>
            </a:p>
          </p:txBody>
        </p:sp>
        <p:sp>
          <p:nvSpPr>
            <p:cNvPr id="68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“P"</a:t>
              </a:r>
              <a:endParaRPr lang="ko-KR" altLang="en-US" sz="1100"/>
            </a:p>
          </p:txBody>
        </p:sp>
        <p:sp>
          <p:nvSpPr>
            <p:cNvPr id="69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/>
            </a:p>
          </p:txBody>
        </p:sp>
        <p:sp>
          <p:nvSpPr>
            <p:cNvPr id="70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anchor="ctr"/>
            <a:lstStyle/>
            <a:p>
              <a:pPr algn="ctr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click()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1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anchor="ctr"/>
            <a:lstStyle/>
            <a:p>
              <a:pPr algn="ctr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focus()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2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lvl="0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setAttribute()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3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메소드</a:t>
              </a:r>
              <a:endParaRPr lang="ko-KR" altLang="en-US" sz="1050" b="1"/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프로퍼티</a:t>
              </a:r>
              <a:endParaRPr lang="en-US" altLang="ko-KR" sz="1050" b="1"/>
            </a:p>
          </p:txBody>
        </p:sp>
        <p:grpSp>
          <p:nvGrpSpPr>
            <p:cNvPr id="75" name="그룹 18"/>
            <p:cNvGrpSpPr/>
            <p:nvPr/>
          </p:nvGrpSpPr>
          <p:grpSpPr>
            <a:xfrm rot="0"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76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>
                  <a:gd name="adj" fmla="val 16667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7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100"/>
              </a:p>
            </p:txBody>
          </p:sp>
          <p:sp>
            <p:nvSpPr>
              <p:cNvPr id="78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100"/>
              </a:p>
            </p:txBody>
          </p:sp>
          <p:sp>
            <p:nvSpPr>
              <p:cNvPr id="79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100"/>
              </a:p>
            </p:txBody>
          </p:sp>
        </p:grpSp>
        <p:sp>
          <p:nvSpPr>
            <p:cNvPr id="80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컬렉션</a:t>
              </a:r>
              <a:endParaRPr lang="ko-KR" altLang="en-US" sz="1050" b="1"/>
            </a:p>
          </p:txBody>
        </p:sp>
        <p:sp>
          <p:nvSpPr>
            <p:cNvPr id="81" name="TextBox 27"/>
            <p:cNvSpPr txBox="1"/>
            <p:nvPr/>
          </p:nvSpPr>
          <p:spPr>
            <a:xfrm>
              <a:off x="2689251" y="836712"/>
              <a:ext cx="1152942" cy="2933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/>
                <a:t>DOM </a:t>
              </a:r>
              <a:r>
                <a:rPr lang="ko-KR" altLang="en-US" sz="1400" b="1"/>
                <a:t>객체 </a:t>
              </a:r>
              <a:r>
                <a:rPr lang="en-US" altLang="ko-KR" sz="1400" b="1"/>
                <a:t>p</a:t>
              </a:r>
              <a:endParaRPr lang="ko-KR" altLang="en-US" sz="1400" b="1"/>
            </a:p>
          </p:txBody>
        </p:sp>
        <p:sp>
          <p:nvSpPr>
            <p:cNvPr id="82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tagName</a:t>
              </a:r>
              <a:endParaRPr lang="ko-KR" altLang="en-US" sz="1050"/>
            </a:p>
          </p:txBody>
        </p:sp>
        <p:sp>
          <p:nvSpPr>
            <p:cNvPr id="83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id</a:t>
              </a:r>
              <a:endParaRPr lang="ko-KR" altLang="en-US" sz="1050"/>
            </a:p>
          </p:txBody>
        </p:sp>
        <p:sp>
          <p:nvSpPr>
            <p:cNvPr id="84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/>
                <a:t>style</a:t>
              </a:r>
              <a:endParaRPr lang="en-US" altLang="ko-KR" sz="1050"/>
            </a:p>
          </p:txBody>
        </p:sp>
        <p:sp>
          <p:nvSpPr>
            <p:cNvPr id="85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children</a:t>
              </a:r>
              <a:endParaRPr lang="ko-KR" altLang="en-US" sz="1050"/>
            </a:p>
          </p:txBody>
        </p:sp>
        <p:sp>
          <p:nvSpPr>
            <p:cNvPr id="86" name="TextBox 41"/>
            <p:cNvSpPr txBox="1"/>
            <p:nvPr/>
          </p:nvSpPr>
          <p:spPr>
            <a:xfrm>
              <a:off x="5562996" y="5442672"/>
              <a:ext cx="649224" cy="268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87" name="TextBox 42"/>
            <p:cNvSpPr txBox="1"/>
            <p:nvPr/>
          </p:nvSpPr>
          <p:spPr>
            <a:xfrm>
              <a:off x="5499585" y="3178212"/>
              <a:ext cx="759468" cy="2664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88" name="TextBox 43"/>
            <p:cNvSpPr txBox="1"/>
            <p:nvPr/>
          </p:nvSpPr>
          <p:spPr>
            <a:xfrm>
              <a:off x="5562996" y="4140332"/>
              <a:ext cx="649224" cy="266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89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이벤트</a:t>
              </a:r>
              <a:endParaRPr lang="ko-KR" altLang="en-US" sz="1050" b="1"/>
            </a:p>
            <a:p>
              <a:pPr lvl="0">
                <a:defRPr/>
              </a:pPr>
              <a:r>
                <a:rPr lang="ko-KR" altLang="en-US" sz="1050" b="1"/>
                <a:t>리스너</a:t>
              </a:r>
              <a:endParaRPr lang="ko-KR" altLang="en-US" sz="1050" b="1"/>
            </a:p>
          </p:txBody>
        </p:sp>
        <p:sp>
          <p:nvSpPr>
            <p:cNvPr id="90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이것은 </a:t>
              </a:r>
              <a:r>
                <a:rPr lang="en-US" altLang="ko-KR" sz="1100"/>
                <a:t>&lt;span style="color:red"&gt;</a:t>
              </a:r>
              <a:endParaRPr lang="en-US" altLang="ko-KR" sz="1100"/>
            </a:p>
            <a:p>
              <a:pPr lvl="0">
                <a:defRPr/>
              </a:pPr>
              <a:r>
                <a:rPr lang="ko-KR" altLang="en-US" sz="1100"/>
                <a:t>문장입니다</a:t>
              </a:r>
              <a:r>
                <a:rPr lang="en-US" altLang="ko-KR" sz="1100"/>
                <a:t>.&lt;/span&gt;</a:t>
              </a:r>
              <a:endParaRPr lang="en-US" altLang="ko-KR" sz="1100"/>
            </a:p>
          </p:txBody>
        </p:sp>
        <p:sp>
          <p:nvSpPr>
            <p:cNvPr id="91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/>
                <a:t>innerHTML</a:t>
              </a:r>
              <a:endParaRPr lang="en-US" altLang="ko-KR" sz="1050"/>
            </a:p>
          </p:txBody>
        </p:sp>
        <p:sp>
          <p:nvSpPr>
            <p:cNvPr id="92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onclick</a:t>
              </a:r>
              <a:endParaRPr lang="ko-KR" altLang="en-US" sz="1050"/>
            </a:p>
          </p:txBody>
        </p:sp>
        <p:sp>
          <p:nvSpPr>
            <p:cNvPr id="93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this.style.color='teal'</a:t>
              </a:r>
              <a:endParaRPr lang="ko-KR" altLang="en-US" sz="1050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onload</a:t>
              </a:r>
              <a:endParaRPr lang="ko-KR" altLang="en-US" sz="1050"/>
            </a:p>
          </p:txBody>
        </p:sp>
        <p:sp>
          <p:nvSpPr>
            <p:cNvPr id="95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050"/>
            </a:p>
          </p:txBody>
        </p:sp>
        <p:sp>
          <p:nvSpPr>
            <p:cNvPr id="9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onkeydown</a:t>
              </a:r>
              <a:endParaRPr lang="ko-KR" altLang="en-US" sz="1050"/>
            </a:p>
          </p:txBody>
        </p:sp>
        <p:sp>
          <p:nvSpPr>
            <p:cNvPr id="97" name="TextBox 67"/>
            <p:cNvSpPr txBox="1"/>
            <p:nvPr/>
          </p:nvSpPr>
          <p:spPr>
            <a:xfrm>
              <a:off x="5562996" y="2492587"/>
              <a:ext cx="649224" cy="26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98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050"/>
            </a:p>
          </p:txBody>
        </p:sp>
        <p:sp>
          <p:nvSpPr>
            <p:cNvPr id="99" name="모서리가 둥근 직사각형 48"/>
            <p:cNvSpPr/>
            <p:nvPr/>
          </p:nvSpPr>
          <p:spPr>
            <a:xfrm>
              <a:off x="4188903" y="6009345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TextBox 49"/>
            <p:cNvSpPr txBox="1"/>
            <p:nvPr/>
          </p:nvSpPr>
          <p:spPr>
            <a:xfrm>
              <a:off x="4133031" y="6095860"/>
              <a:ext cx="698241" cy="244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color</a:t>
              </a:r>
              <a:endParaRPr lang="ko-KR" altLang="en-US" sz="1050"/>
            </a:p>
          </p:txBody>
        </p:sp>
        <p:sp>
          <p:nvSpPr>
            <p:cNvPr id="101" name="TextBox 51"/>
            <p:cNvSpPr txBox="1"/>
            <p:nvPr/>
          </p:nvSpPr>
          <p:spPr>
            <a:xfrm>
              <a:off x="5032351" y="6106892"/>
              <a:ext cx="2223493" cy="252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"blue"</a:t>
              </a:r>
              <a:endParaRPr lang="ko-KR" altLang="en-US" sz="1050"/>
            </a:p>
          </p:txBody>
        </p:sp>
        <p:sp>
          <p:nvSpPr>
            <p:cNvPr id="102" name="TextBox 52"/>
            <p:cNvSpPr txBox="1"/>
            <p:nvPr/>
          </p:nvSpPr>
          <p:spPr>
            <a:xfrm>
              <a:off x="4133032" y="6409113"/>
              <a:ext cx="1316544" cy="245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borderColor</a:t>
              </a:r>
              <a:endParaRPr lang="ko-KR" altLang="en-US" sz="1050"/>
            </a:p>
          </p:txBody>
        </p:sp>
        <p:sp>
          <p:nvSpPr>
            <p:cNvPr id="103" name="TextBox 53"/>
            <p:cNvSpPr txBox="1"/>
            <p:nvPr/>
          </p:nvSpPr>
          <p:spPr>
            <a:xfrm>
              <a:off x="5030812" y="6419830"/>
              <a:ext cx="2220813" cy="244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/>
                <a:t>…</a:t>
              </a:r>
              <a:endParaRPr lang="ko-KR" altLang="en-US" sz="1050"/>
            </a:p>
          </p:txBody>
        </p:sp>
        <p:sp>
          <p:nvSpPr>
            <p:cNvPr id="104" name="TextBox 54"/>
            <p:cNvSpPr txBox="1"/>
            <p:nvPr/>
          </p:nvSpPr>
          <p:spPr>
            <a:xfrm>
              <a:off x="4133031" y="6913994"/>
              <a:ext cx="1208339" cy="245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marginTop</a:t>
              </a:r>
              <a:endParaRPr lang="ko-KR" altLang="en-US" sz="1050"/>
            </a:p>
          </p:txBody>
        </p:sp>
        <p:sp>
          <p:nvSpPr>
            <p:cNvPr id="105" name="TextBox 55"/>
            <p:cNvSpPr txBox="1"/>
            <p:nvPr/>
          </p:nvSpPr>
          <p:spPr>
            <a:xfrm>
              <a:off x="5032350" y="6924711"/>
              <a:ext cx="2219307" cy="2439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/>
                <a:t>…</a:t>
              </a:r>
              <a:endParaRPr lang="ko-KR" altLang="en-US" sz="1050"/>
            </a:p>
          </p:txBody>
        </p:sp>
        <p:sp>
          <p:nvSpPr>
            <p:cNvPr id="106" name="TextBox 75"/>
            <p:cNvSpPr txBox="1"/>
            <p:nvPr/>
          </p:nvSpPr>
          <p:spPr>
            <a:xfrm>
              <a:off x="7478629" y="6451538"/>
              <a:ext cx="584807" cy="726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 b="1"/>
                <a:t>CSS3 </a:t>
              </a:r>
              <a:endParaRPr lang="en-US" altLang="ko-KR" sz="1050" b="1"/>
            </a:p>
            <a:p>
              <a:pPr lvl="0">
                <a:defRPr/>
              </a:pPr>
              <a:r>
                <a:rPr lang="ko-KR" altLang="en-US" sz="1050" b="1"/>
                <a:t>스타일 시트</a:t>
              </a:r>
              <a:endParaRPr lang="ko-KR" altLang="en-US" sz="1050" b="1"/>
            </a:p>
            <a:p>
              <a:pPr lvl="0">
                <a:defRPr/>
              </a:pPr>
              <a:r>
                <a:rPr lang="ko-KR" altLang="en-US" sz="1050" b="1"/>
                <a:t>객체</a:t>
              </a:r>
              <a:endParaRPr lang="ko-KR" altLang="en-US" sz="1050" b="1"/>
            </a:p>
          </p:txBody>
        </p:sp>
        <p:sp>
          <p:nvSpPr>
            <p:cNvPr id="107" name="TextBox 77"/>
            <p:cNvSpPr txBox="1"/>
            <p:nvPr/>
          </p:nvSpPr>
          <p:spPr>
            <a:xfrm>
              <a:off x="5610063" y="6624192"/>
              <a:ext cx="649224" cy="2682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108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직사각형 81"/>
            <p:cNvSpPr/>
            <p:nvPr/>
          </p:nvSpPr>
          <p:spPr>
            <a:xfrm>
              <a:off x="100196" y="4068312"/>
              <a:ext cx="3168352" cy="1795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>
                  <a:solidFill>
                    <a:srgbClr val="00b050"/>
                  </a:solidFill>
                </a:rPr>
                <a:t>p</a:t>
              </a:r>
              <a:r>
                <a:rPr lang="en-US" altLang="ko-KR" sz="1400">
                  <a:solidFill>
                    <a:srgbClr val="00b050"/>
                  </a:solidFill>
                </a:rPr>
                <a:t> </a:t>
              </a:r>
              <a:r>
                <a:rPr lang="en-US" altLang="ko-KR" sz="1400" b="1">
                  <a:solidFill>
                    <a:srgbClr val="00b0f0"/>
                  </a:solidFill>
                </a:rPr>
                <a:t>id</a:t>
              </a:r>
              <a:r>
                <a:rPr lang="en-US" altLang="ko-KR" sz="1400"/>
                <a:t>=</a:t>
              </a:r>
              <a:r>
                <a:rPr lang="en-US" altLang="ko-KR" sz="1400">
                  <a:solidFill>
                    <a:srgbClr val="cc00cc"/>
                  </a:solidFill>
                </a:rPr>
                <a:t>"firstP"</a:t>
              </a:r>
              <a:endParaRPr lang="en-US" altLang="ko-KR" sz="1400">
                <a:solidFill>
                  <a:srgbClr val="cc00cc"/>
                </a:solidFill>
              </a:endParaRPr>
            </a:p>
            <a:p>
              <a:pPr lvl="0">
                <a:defRPr/>
              </a:pPr>
              <a:r>
                <a:rPr lang="en-US" altLang="ko-KR" sz="1400"/>
                <a:t>     </a:t>
              </a:r>
              <a:r>
                <a:rPr lang="en-US" altLang="ko-KR" sz="1400" b="1">
                  <a:solidFill>
                    <a:srgbClr val="00b0f0"/>
                  </a:solidFill>
                </a:rPr>
                <a:t>style</a:t>
              </a:r>
              <a:r>
                <a:rPr lang="en-US" altLang="ko-KR" sz="1400"/>
                <a:t>=</a:t>
              </a:r>
              <a:r>
                <a:rPr lang="en-US" altLang="ko-KR" sz="1400">
                  <a:solidFill>
                    <a:srgbClr val="cc00cc"/>
                  </a:solidFill>
                </a:rPr>
                <a:t>"color:blue"</a:t>
              </a:r>
              <a:endParaRPr lang="en-US" altLang="ko-KR" sz="1400">
                <a:solidFill>
                  <a:srgbClr val="cc00cc"/>
                </a:solidFill>
              </a:endParaRPr>
            </a:p>
            <a:p>
              <a:pPr lvl="0">
                <a:defRPr/>
              </a:pPr>
              <a:r>
                <a:rPr lang="en-US" altLang="ko-KR" sz="1400"/>
                <a:t>     </a:t>
              </a:r>
              <a:r>
                <a:rPr lang="en-US" altLang="ko-KR" sz="1400" b="1">
                  <a:solidFill>
                    <a:srgbClr val="00b0f0"/>
                  </a:solidFill>
                </a:rPr>
                <a:t>onclick</a:t>
              </a:r>
              <a:r>
                <a:rPr lang="en-US" altLang="ko-KR" sz="1400"/>
                <a:t>=</a:t>
              </a:r>
              <a:r>
                <a:rPr lang="en-US" altLang="ko-KR" sz="1400">
                  <a:solidFill>
                    <a:srgbClr val="cc00cc"/>
                  </a:solidFill>
                </a:rPr>
                <a:t>"this.style.color='teal'"</a:t>
              </a:r>
              <a:r>
                <a:rPr lang="en-US" altLang="ko-KR" sz="1400">
                  <a:solidFill>
                    <a:srgbClr val="00b050"/>
                  </a:solidFill>
                </a:rPr>
                <a:t>&gt;</a:t>
              </a:r>
              <a:endParaRPr lang="en-US" altLang="ko-KR" sz="1400">
                <a:solidFill>
                  <a:srgbClr val="00b05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   </a:t>
              </a:r>
              <a:r>
                <a:rPr lang="ko-KR" altLang="en-US" sz="1400">
                  <a:solidFill>
                    <a:srgbClr val="c00000"/>
                  </a:solidFill>
                </a:rPr>
                <a:t> 이것은 </a:t>
              </a:r>
              <a:endParaRPr lang="ko-KR" altLang="en-US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    &lt;span style="color:red"&gt;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	</a:t>
              </a:r>
              <a:r>
                <a:rPr lang="ko-KR" altLang="en-US" sz="140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>
                  <a:solidFill>
                    <a:srgbClr val="c00000"/>
                  </a:solidFill>
                </a:rPr>
                <a:t>.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    &lt;/span&gt;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>
                  <a:solidFill>
                    <a:srgbClr val="00b050"/>
                  </a:solidFill>
                </a:rPr>
                <a:t>/p</a:t>
              </a:r>
              <a:r>
                <a:rPr lang="en-US" altLang="ko-KR" sz="1400">
                  <a:solidFill>
                    <a:srgbClr val="00b050"/>
                  </a:solidFill>
                </a:rPr>
                <a:t>&gt;</a:t>
              </a:r>
              <a:endParaRPr lang="en-US" altLang="ko-KR" sz="1400">
                <a:solidFill>
                  <a:srgbClr val="00b050"/>
                </a:solidFill>
              </a:endParaRPr>
            </a:p>
          </p:txBody>
        </p:sp>
        <p:sp>
          <p:nvSpPr>
            <p:cNvPr id="110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1" name="직선 화살표 연결선 16"/>
            <p:cNvCxnSpPr>
              <a:stCxn id="79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58"/>
            <p:cNvSpPr txBox="1"/>
            <p:nvPr/>
          </p:nvSpPr>
          <p:spPr>
            <a:xfrm rot="1003455">
              <a:off x="6934364" y="4158521"/>
              <a:ext cx="1001172" cy="219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자식 </a:t>
              </a:r>
              <a:r>
                <a:rPr lang="en-US" altLang="ko-KR" sz="900"/>
                <a:t>DOM </a:t>
              </a:r>
              <a:r>
                <a:rPr lang="ko-KR" altLang="en-US" sz="900"/>
                <a:t>객체</a:t>
              </a:r>
              <a:endParaRPr lang="ko-KR" altLang="en-US" sz="900"/>
            </a:p>
          </p:txBody>
        </p:sp>
      </p:grpSp>
      <p:sp>
        <p:nvSpPr>
          <p:cNvPr id="115" name="직사각형 1"/>
          <p:cNvSpPr/>
          <p:nvPr/>
        </p:nvSpPr>
        <p:spPr>
          <a:xfrm>
            <a:off x="1695122" y="130228"/>
            <a:ext cx="2834336" cy="158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>
              <a:defRPr/>
            </a:pP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이벤트 리스너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6" name="TextBox 57"/>
          <p:cNvSpPr txBox="1"/>
          <p:nvPr/>
        </p:nvSpPr>
        <p:spPr>
          <a:xfrm>
            <a:off x="2777165" y="5190357"/>
            <a:ext cx="1495750" cy="294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/>
              <a:t>&lt;p&gt;…&lt;/p&gt;</a:t>
            </a:r>
            <a:r>
              <a:rPr lang="ko-KR" altLang="en-US" sz="1400" b="1"/>
              <a:t> 태그 </a:t>
            </a:r>
            <a:endParaRPr lang="ko-KR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프로퍼티와 </a:t>
            </a:r>
            <a:r>
              <a:rPr lang="en-US" altLang="ko-KR"/>
              <a:t>DOM </a:t>
            </a:r>
            <a:r>
              <a:rPr lang="ko-KR" altLang="en-US"/>
              <a:t>객체사이의 관계</a:t>
            </a:r>
            <a:endParaRPr lang="ko-KR" altLang="en-US"/>
          </a:p>
        </p:txBody>
      </p:sp>
      <p:grpSp>
        <p:nvGrpSpPr>
          <p:cNvPr id="10" name="그룹 41"/>
          <p:cNvGrpSpPr/>
          <p:nvPr/>
        </p:nvGrpSpPr>
        <p:grpSpPr>
          <a:xfrm rot="0">
            <a:off x="2292441" y="1355708"/>
            <a:ext cx="7076348" cy="5081285"/>
            <a:chOff x="1110137" y="486973"/>
            <a:chExt cx="7076348" cy="5081285"/>
          </a:xfrm>
        </p:grpSpPr>
        <p:sp>
          <p:nvSpPr>
            <p:cNvPr id="11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chemeClr val="bg1"/>
                  </a:solidFill>
                  <a:latin typeface="Arial"/>
                  <a:ea typeface="돋움"/>
                </a:rPr>
                <a:t>document</a:t>
              </a:r>
              <a:endParaRPr kumimoji="0" lang="en-US" altLang="ko-KR" sz="1400">
                <a:solidFill>
                  <a:schemeClr val="bg1"/>
                </a:solidFill>
                <a:latin typeface="Arial"/>
                <a:ea typeface="돋움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html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15" name="직선 연결선 6"/>
            <p:cNvCxnSpPr>
              <a:stCxn id="13" idx="2"/>
              <a:endCxn id="14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411"/>
            <p:cNvSpPr>
              <a:spLocks noChangeArrowheads="1"/>
            </p:cNvSpPr>
            <p:nvPr/>
          </p:nvSpPr>
          <p:spPr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head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body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8" name="Rectangle 411"/>
            <p:cNvSpPr>
              <a:spLocks noChangeArrowheads="1"/>
            </p:cNvSpPr>
            <p:nvPr/>
          </p:nvSpPr>
          <p:spPr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title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19" name="직선 연결선 10"/>
            <p:cNvCxnSpPr>
              <a:stCxn id="16" idx="2"/>
              <a:endCxn id="18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p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form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2" name="Rectangle 411"/>
            <p:cNvSpPr>
              <a:spLocks noChangeArrowheads="1"/>
            </p:cNvSpPr>
            <p:nvPr/>
          </p:nvSpPr>
          <p:spPr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span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3" name="Rectangle 411"/>
            <p:cNvSpPr>
              <a:spLocks noChangeArrowheads="1"/>
            </p:cNvSpPr>
            <p:nvPr/>
          </p:nvSpPr>
          <p:spPr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4" name="Rectangle 411"/>
            <p:cNvSpPr>
              <a:spLocks noChangeArrowheads="1"/>
            </p:cNvSpPr>
            <p:nvPr/>
          </p:nvSpPr>
          <p:spPr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5" name="Rectangle 411"/>
            <p:cNvSpPr>
              <a:spLocks noChangeArrowheads="1"/>
            </p:cNvSpPr>
            <p:nvPr/>
          </p:nvSpPr>
          <p:spPr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hr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26" name="꺾인 연결선 17"/>
            <p:cNvCxnSpPr>
              <a:stCxn id="14" idx="2"/>
              <a:endCxn id="16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18"/>
            <p:cNvCxnSpPr>
              <a:stCxn id="14" idx="2"/>
              <a:endCxn id="17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19"/>
            <p:cNvCxnSpPr>
              <a:stCxn id="17" idx="2"/>
              <a:endCxn id="20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0"/>
            <p:cNvCxnSpPr>
              <a:stCxn id="17" idx="2"/>
              <a:endCxn id="21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1"/>
            <p:cNvCxnSpPr>
              <a:stCxn id="21" idx="2"/>
              <a:endCxn id="23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22"/>
            <p:cNvCxnSpPr>
              <a:stCxn id="21" idx="2"/>
              <a:endCxn id="24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23"/>
            <p:cNvCxnSpPr>
              <a:stCxn id="21" idx="2"/>
              <a:endCxn id="25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24"/>
            <p:cNvCxnSpPr>
              <a:stCxn id="20" idx="2"/>
              <a:endCxn id="22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25"/>
            <p:cNvSpPr txBox="1"/>
            <p:nvPr/>
          </p:nvSpPr>
          <p:spPr>
            <a:xfrm>
              <a:off x="4577314" y="1442398"/>
              <a:ext cx="1666071" cy="2682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html</a:t>
              </a:r>
              <a:r>
                <a:rPr lang="ko-KR" altLang="en-US" sz="1200"/>
                <a:t>의 </a:t>
              </a:r>
              <a:r>
                <a:rPr lang="en-US" altLang="ko-KR" sz="1200"/>
                <a:t>children </a:t>
              </a:r>
              <a:r>
                <a:rPr lang="ko-KR" altLang="en-US" sz="1200"/>
                <a:t>컬렉션</a:t>
              </a:r>
              <a:endParaRPr lang="ko-KR" altLang="en-US" sz="1200"/>
            </a:p>
          </p:txBody>
        </p:sp>
        <p:cxnSp>
          <p:nvCxnSpPr>
            <p:cNvPr id="35" name="직선 화살표 연결선 26"/>
            <p:cNvCxnSpPr>
              <a:stCxn id="34" idx="2"/>
            </p:cNvCxnSpPr>
            <p:nvPr/>
          </p:nvCxnSpPr>
          <p:spPr>
            <a:xfrm flipH="1">
              <a:off x="5057449" y="1719398"/>
              <a:ext cx="41020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7"/>
            <p:cNvSpPr txBox="1"/>
            <p:nvPr/>
          </p:nvSpPr>
          <p:spPr>
            <a:xfrm>
              <a:off x="6785753" y="3176474"/>
              <a:ext cx="1286433" cy="267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서로 </a:t>
              </a:r>
              <a:r>
                <a:rPr lang="en-US" altLang="ko-KR" sz="1200"/>
                <a:t>sibling </a:t>
              </a:r>
              <a:r>
                <a:rPr lang="ko-KR" altLang="en-US" sz="1200"/>
                <a:t>관계</a:t>
              </a:r>
              <a:endParaRPr lang="ko-KR" altLang="en-US" sz="1200"/>
            </a:p>
          </p:txBody>
        </p:sp>
        <p:cxnSp>
          <p:nvCxnSpPr>
            <p:cNvPr id="37" name="직선 화살표 연결선 28"/>
            <p:cNvCxnSpPr>
              <a:stCxn id="36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29"/>
            <p:cNvSpPr txBox="1"/>
            <p:nvPr/>
          </p:nvSpPr>
          <p:spPr>
            <a:xfrm>
              <a:off x="3906387" y="5118245"/>
              <a:ext cx="1251148" cy="450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form</a:t>
              </a:r>
              <a:r>
                <a:rPr lang="ko-KR" altLang="en-US" sz="1200"/>
                <a:t>의</a:t>
              </a:r>
              <a:endParaRPr lang="ko-KR" altLang="en-US" sz="1200"/>
            </a:p>
            <a:p>
              <a:pPr lvl="0">
                <a:defRPr/>
              </a:pPr>
              <a:r>
                <a:rPr lang="en-US" altLang="ko-KR" sz="1200"/>
                <a:t>firstElementChild</a:t>
              </a:r>
              <a:endParaRPr lang="ko-KR" altLang="en-US" sz="1200"/>
            </a:p>
          </p:txBody>
        </p:sp>
        <p:cxnSp>
          <p:nvCxnSpPr>
            <p:cNvPr id="39" name="직선 화살표 연결선 30"/>
            <p:cNvCxnSpPr>
              <a:stCxn id="38" idx="0"/>
              <a:endCxn id="23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1"/>
            <p:cNvSpPr txBox="1"/>
            <p:nvPr/>
          </p:nvSpPr>
          <p:spPr>
            <a:xfrm>
              <a:off x="6948263" y="5118245"/>
              <a:ext cx="1238222" cy="450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form</a:t>
              </a:r>
              <a:r>
                <a:rPr lang="ko-KR" altLang="en-US" sz="1200"/>
                <a:t>의</a:t>
              </a:r>
              <a:endParaRPr lang="ko-KR" altLang="en-US" sz="1200"/>
            </a:p>
            <a:p>
              <a:pPr lvl="0">
                <a:defRPr/>
              </a:pPr>
              <a:r>
                <a:rPr lang="en-US" altLang="ko-KR" sz="1200"/>
                <a:t>lastElementChild</a:t>
              </a:r>
              <a:endParaRPr lang="ko-KR" altLang="en-US" sz="1200"/>
            </a:p>
          </p:txBody>
        </p:sp>
        <p:cxnSp>
          <p:nvCxnSpPr>
            <p:cNvPr id="41" name="직선 화살표 연결선 32"/>
            <p:cNvCxnSpPr>
              <a:stCxn id="40" idx="0"/>
              <a:endCxn id="25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33"/>
            <p:cNvSpPr/>
            <p:nvPr/>
          </p:nvSpPr>
          <p:spPr>
            <a:xfrm>
              <a:off x="4781274" y="2689780"/>
              <a:ext cx="2081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/>
                <a:t>body</a:t>
              </a:r>
              <a:r>
                <a:rPr lang="ko-KR" altLang="en-US" sz="1200"/>
                <a:t>의 </a:t>
              </a:r>
              <a:r>
                <a:rPr lang="en-US" altLang="ko-KR" sz="1200"/>
                <a:t>childElementCount=2</a:t>
              </a:r>
              <a:endParaRPr lang="en-US" altLang="ko-KR" sz="1200"/>
            </a:p>
          </p:txBody>
        </p:sp>
        <p:sp>
          <p:nvSpPr>
            <p:cNvPr id="43" name="TextBox 34"/>
            <p:cNvSpPr txBox="1"/>
            <p:nvPr/>
          </p:nvSpPr>
          <p:spPr>
            <a:xfrm>
              <a:off x="3750872" y="3267716"/>
              <a:ext cx="1540013" cy="262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p</a:t>
              </a:r>
              <a:r>
                <a:rPr lang="ko-KR" altLang="en-US" sz="1100"/>
                <a:t>의 </a:t>
              </a:r>
              <a:r>
                <a:rPr lang="en-US" altLang="ko-KR" sz="1100"/>
                <a:t>nextElementSibling</a:t>
              </a:r>
              <a:endParaRPr lang="en-US" altLang="ko-KR" sz="1100"/>
            </a:p>
          </p:txBody>
        </p:sp>
        <p:cxnSp>
          <p:nvCxnSpPr>
            <p:cNvPr id="44" name="직선 화살표 연결선 35"/>
            <p:cNvCxnSpPr/>
            <p:nvPr/>
          </p:nvCxnSpPr>
          <p:spPr>
            <a:xfrm flipV="1">
              <a:off x="3782768" y="3655325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headEnd type="arrow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7"/>
            <p:cNvSpPr txBox="1"/>
            <p:nvPr/>
          </p:nvSpPr>
          <p:spPr>
            <a:xfrm>
              <a:off x="2248314" y="3600312"/>
              <a:ext cx="1353821" cy="634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</a:t>
              </a:r>
              <a:r>
                <a:rPr lang="ko-KR" altLang="en-US" sz="1200"/>
                <a:t>의 </a:t>
              </a:r>
              <a:r>
                <a:rPr lang="en-US" altLang="ko-KR" sz="1200">
                  <a:solidFill>
                    <a:srgbClr val="c00000"/>
                  </a:solidFill>
                </a:rPr>
                <a:t>previousElementSibling</a:t>
              </a:r>
              <a:r>
                <a:rPr lang="ko-KR" altLang="en-US" sz="1200"/>
                <a:t>은 </a:t>
              </a:r>
              <a:r>
                <a:rPr lang="en-US" altLang="ko-KR" sz="1200"/>
                <a:t>null</a:t>
              </a:r>
              <a:endParaRPr lang="en-US" altLang="ko-KR" sz="1200"/>
            </a:p>
          </p:txBody>
        </p:sp>
        <p:sp>
          <p:nvSpPr>
            <p:cNvPr id="46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TextBox 39"/>
            <p:cNvSpPr txBox="1"/>
            <p:nvPr/>
          </p:nvSpPr>
          <p:spPr>
            <a:xfrm>
              <a:off x="2968178" y="2609712"/>
              <a:ext cx="1389257" cy="2629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</a:t>
              </a:r>
              <a:r>
                <a:rPr lang="ko-KR" altLang="en-US" sz="1200"/>
                <a:t>의 </a:t>
              </a:r>
              <a:r>
                <a:rPr lang="en-US" altLang="ko-KR" sz="1200"/>
                <a:t>parentElement</a:t>
              </a:r>
              <a:endParaRPr lang="en-US" altLang="ko-KR" sz="1200"/>
            </a:p>
          </p:txBody>
        </p:sp>
      </p:grpSp>
      <p:cxnSp>
        <p:nvCxnSpPr>
          <p:cNvPr id="48" name="직선 화살표 연결선 42"/>
          <p:cNvCxnSpPr/>
          <p:nvPr/>
        </p:nvCxnSpPr>
        <p:spPr>
          <a:xfrm flipV="1">
            <a:off x="4956737" y="4380044"/>
            <a:ext cx="1822412" cy="86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3"/>
          <p:cNvSpPr txBox="1"/>
          <p:nvPr/>
        </p:nvSpPr>
        <p:spPr>
          <a:xfrm>
            <a:off x="4884729" y="4535093"/>
            <a:ext cx="198851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form</a:t>
            </a:r>
            <a:r>
              <a:rPr lang="ko-KR" altLang="en-US" sz="1100"/>
              <a:t>의 </a:t>
            </a:r>
            <a:r>
              <a:rPr lang="en-US" altLang="ko-KR" sz="1100"/>
              <a:t>previousElementSibling</a:t>
            </a:r>
            <a:endParaRPr lang="en-US" altLang="ko-KR" sz="1100"/>
          </a:p>
        </p:txBody>
      </p:sp>
      <p:sp>
        <p:nvSpPr>
          <p:cNvPr id="50" name="TextBox 44"/>
          <p:cNvSpPr txBox="1"/>
          <p:nvPr/>
        </p:nvSpPr>
        <p:spPr>
          <a:xfrm>
            <a:off x="7761724" y="4388717"/>
            <a:ext cx="16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form</a:t>
            </a:r>
            <a:r>
              <a:rPr lang="ko-KR" altLang="en-US" sz="1200"/>
              <a:t>의 </a:t>
            </a:r>
            <a:r>
              <a:rPr lang="en-US" altLang="ko-KR" sz="1200">
                <a:solidFill>
                  <a:srgbClr val="c00000"/>
                </a:solidFill>
              </a:rPr>
              <a:t>nextElementSibling</a:t>
            </a:r>
            <a:r>
              <a:rPr lang="ko-KR" altLang="en-US" sz="1200"/>
              <a:t>은 </a:t>
            </a:r>
            <a:r>
              <a:rPr lang="en-US" altLang="ko-KR" sz="1200"/>
              <a:t>null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8-1 DOM </a:t>
            </a:r>
            <a:r>
              <a:rPr lang="ko-KR" altLang="en-US"/>
              <a:t>객체의 구조 출력 </a:t>
            </a:r>
            <a:r>
              <a:rPr lang="en-US" altLang="ko-KR"/>
              <a:t>: p </a:t>
            </a:r>
            <a:r>
              <a:rPr lang="ko-KR" altLang="en-US"/>
              <a:t>객체 사례</a:t>
            </a:r>
            <a:endParaRPr lang="ko-KR" altLang="en-US"/>
          </a:p>
        </p:txBody>
      </p:sp>
      <p:pic>
        <p:nvPicPr>
          <p:cNvPr id="7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0271" y="3266518"/>
            <a:ext cx="3744416" cy="308587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8" name="직사각형 3"/>
          <p:cNvSpPr/>
          <p:nvPr/>
        </p:nvSpPr>
        <p:spPr>
          <a:xfrm>
            <a:off x="1354260" y="1431331"/>
            <a:ext cx="5112568" cy="5034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&lt;title&gt;HTML DOM </a:t>
            </a:r>
            <a:r>
              <a:rPr lang="ko-KR" altLang="en-US" sz="1200"/>
              <a:t>트리</a:t>
            </a:r>
            <a:r>
              <a:rPr lang="en-US" altLang="ko-KR" sz="1200"/>
              <a:t>&lt;/title&gt;&lt;/head&gt;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&lt;h3&gt;DOM </a:t>
            </a:r>
            <a:r>
              <a:rPr lang="ko-KR" altLang="en-US" sz="1200"/>
              <a:t>객체 </a:t>
            </a:r>
            <a:r>
              <a:rPr lang="en-US" altLang="ko-KR" sz="1200"/>
              <a:t>p</a:t>
            </a:r>
            <a:r>
              <a:rPr lang="ko-KR" altLang="en-US" sz="1200"/>
              <a:t>의 프로퍼티</a:t>
            </a:r>
            <a:r>
              <a:rPr lang="en-US" altLang="ko-KR" sz="1200"/>
              <a:t>, </a:t>
            </a:r>
            <a:r>
              <a:rPr lang="ko-KR" altLang="en-US" sz="1200"/>
              <a:t>스타일</a:t>
            </a:r>
            <a:r>
              <a:rPr lang="en-US" altLang="ko-KR" sz="1200"/>
              <a:t>, </a:t>
            </a:r>
            <a:r>
              <a:rPr lang="ko-KR" altLang="en-US" sz="1200"/>
              <a:t>이벤트 리스너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id="firstP"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style="color:blue; background:yellow"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onclick="this.style.color='teal'"&gt;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    이것은 </a:t>
            </a:r>
            <a:r>
              <a:rPr lang="en-US" altLang="ko-KR" sz="1200"/>
              <a:t>&lt;span style="color:red"&gt;</a:t>
            </a:r>
            <a:r>
              <a:rPr lang="ko-KR" altLang="en-US" sz="1200"/>
              <a:t>문장입니다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&lt;/span&gt;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let p = document.getElementById("firstP");</a:t>
            </a:r>
            <a:endParaRPr lang="en-US" altLang="ko-KR" sz="1200" b="1"/>
          </a:p>
          <a:p>
            <a:pPr defTabSz="179999">
              <a:defRPr/>
            </a:pPr>
            <a:r>
              <a:rPr lang="sv-SE" altLang="ko-KR" sz="1200"/>
              <a:t>	let text = "p.id = " + </a:t>
            </a:r>
            <a:r>
              <a:rPr lang="sv-SE" altLang="ko-KR" sz="1200" b="1"/>
              <a:t>p.id </a:t>
            </a:r>
            <a:r>
              <a:rPr lang="sv-SE" altLang="ko-KR" sz="1200"/>
              <a:t>+ "\n";</a:t>
            </a:r>
            <a:endParaRPr lang="sv-SE" altLang="ko-KR" sz="1200"/>
          </a:p>
          <a:p>
            <a:pPr defTabSz="179999">
              <a:defRPr/>
            </a:pPr>
            <a:r>
              <a:rPr lang="en-US" altLang="ko-KR" sz="1200"/>
              <a:t>	text += "p.tagName = " + </a:t>
            </a:r>
            <a:r>
              <a:rPr lang="en-US" altLang="ko-KR" sz="1200" b="1"/>
              <a:t>p.tagName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"p.innerHTML = " + </a:t>
            </a:r>
            <a:r>
              <a:rPr lang="en-US" altLang="ko-KR" sz="1200" b="1"/>
              <a:t>p.innerHTML </a:t>
            </a:r>
            <a:r>
              <a:rPr lang="en-US" altLang="ko-KR" sz="1200"/>
              <a:t>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"p.style.color = " + </a:t>
            </a:r>
            <a:r>
              <a:rPr lang="en-US" altLang="ko-KR" sz="1200" b="1"/>
              <a:t>p.style.color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"p.onclick = " + </a:t>
            </a:r>
            <a:r>
              <a:rPr lang="en-US" altLang="ko-KR" sz="1200" b="1"/>
              <a:t>p.onclick </a:t>
            </a:r>
            <a:r>
              <a:rPr lang="en-US" altLang="ko-KR" sz="1200"/>
              <a:t>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"p.childElementCount = " + </a:t>
            </a:r>
            <a:r>
              <a:rPr lang="en-US" altLang="ko-KR" sz="1200" b="1"/>
              <a:t>p.childElementCount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</a:t>
            </a:r>
            <a:r>
              <a:rPr lang="ko-KR" altLang="en-US" sz="1200"/>
              <a:t>너비 </a:t>
            </a:r>
            <a:r>
              <a:rPr lang="en-US" altLang="ko-KR" sz="1200"/>
              <a:t>=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p.offsetWidth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</a:t>
            </a:r>
            <a:r>
              <a:rPr lang="ko-KR" altLang="en-US" sz="1200"/>
              <a:t>높이 </a:t>
            </a:r>
            <a:r>
              <a:rPr lang="en-US" altLang="ko-KR" sz="1200"/>
              <a:t>=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p.offsetHeight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alert(text);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9" name="TextBox 14"/>
          <p:cNvSpPr txBox="1"/>
          <p:nvPr/>
        </p:nvSpPr>
        <p:spPr>
          <a:xfrm>
            <a:off x="3730524" y="3591571"/>
            <a:ext cx="1916213" cy="272414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id</a:t>
            </a:r>
            <a:r>
              <a:rPr lang="ko-KR" altLang="en-US" sz="1000"/>
              <a:t>가 </a:t>
            </a:r>
            <a:r>
              <a:rPr lang="en-US" altLang="ko-KR" sz="1000"/>
              <a:t>firstP</a:t>
            </a:r>
            <a:r>
              <a:rPr lang="ko-KR" altLang="en-US" sz="1000"/>
              <a:t>인 태그의  </a:t>
            </a:r>
            <a:r>
              <a:rPr lang="en-US" altLang="ko-KR" sz="1000"/>
              <a:t>DOM</a:t>
            </a:r>
            <a:r>
              <a:rPr lang="ko-KR" altLang="en-US" sz="1000"/>
              <a:t> 찾기</a:t>
            </a:r>
            <a:endParaRPr lang="ko-KR" altLang="en-US" sz="1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2933" y="1680000"/>
            <a:ext cx="2299399" cy="1999028"/>
          </a:xfrm>
          <a:prstGeom prst="rect">
            <a:avLst/>
          </a:prstGeom>
        </p:spPr>
      </p:pic>
      <p:pic>
        <p:nvPicPr>
          <p:cNvPr id="11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2933" y="1431331"/>
            <a:ext cx="2299399" cy="199766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 다루기</a:t>
            </a:r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3291238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 구분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id </a:t>
            </a:r>
            <a:r>
              <a:rPr lang="ko-KR" altLang="en-US" sz="2400"/>
              <a:t>태그 속성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 찾기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document.getElementById()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객체의 </a:t>
            </a:r>
            <a:r>
              <a:rPr lang="en-US" altLang="ko-KR" sz="2400"/>
              <a:t>CSS3 </a:t>
            </a:r>
            <a:r>
              <a:rPr lang="ko-KR" altLang="en-US" sz="2400"/>
              <a:t>스타일 동적 변경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CSS3 </a:t>
            </a:r>
            <a:r>
              <a:rPr lang="ko-KR" altLang="en-US" sz="2400"/>
              <a:t>스타일</a:t>
            </a:r>
            <a:r>
              <a:rPr lang="en-US" altLang="ko-KR" sz="2400"/>
              <a:t> </a:t>
            </a:r>
            <a:r>
              <a:rPr lang="ko-KR" altLang="en-US" sz="2400"/>
              <a:t>프로퍼티는 다음과 같이 사용</a:t>
            </a:r>
            <a:endParaRPr lang="ko-KR" altLang="en-US" sz="2400"/>
          </a:p>
          <a:p>
            <a:pPr lvl="2">
              <a:defRPr/>
            </a:pPr>
            <a:r>
              <a:rPr lang="en-US" altLang="ko-KR" sz="2400"/>
              <a:t>background-color </a:t>
            </a:r>
            <a:r>
              <a:rPr lang="ko-KR" altLang="en-US" sz="2400"/>
              <a:t>스타일 프로퍼티</a:t>
            </a:r>
            <a:r>
              <a:rPr lang="en-US" altLang="ko-KR" sz="2400"/>
              <a:t> -&gt; backgroundColor </a:t>
            </a:r>
            <a:endParaRPr lang="en-US" altLang="ko-KR" sz="2400"/>
          </a:p>
          <a:p>
            <a:pPr lvl="2">
              <a:defRPr/>
            </a:pPr>
            <a:r>
              <a:rPr lang="en-US" altLang="ko-KR" sz="2400"/>
              <a:t>font-size </a:t>
            </a:r>
            <a:r>
              <a:rPr lang="ko-KR" altLang="en-US" sz="2400"/>
              <a:t>스타일 프로퍼티</a:t>
            </a:r>
            <a:r>
              <a:rPr lang="en-US" altLang="ko-KR" sz="2400"/>
              <a:t> -&gt; fontSize</a:t>
            </a: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10" name="직사각형 4"/>
          <p:cNvSpPr/>
          <p:nvPr/>
        </p:nvSpPr>
        <p:spPr>
          <a:xfrm>
            <a:off x="6735365" y="1631636"/>
            <a:ext cx="4572000" cy="30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&lt;p id="firstP"&gt;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4576581" y="2393495"/>
            <a:ext cx="6768751" cy="519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p = document.getElementById("firstP");	// id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p.style.color = "red"; 											// p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2711624" y="4639834"/>
            <a:ext cx="6768752" cy="29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id="mySpan" style="color:red"&gt;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8"/>
          <p:cNvSpPr/>
          <p:nvPr/>
        </p:nvSpPr>
        <p:spPr>
          <a:xfrm>
            <a:off x="2717736" y="5071882"/>
            <a:ext cx="6768752" cy="29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span = document.getElementById("mySpan"); 	// id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2717736" y="5464559"/>
            <a:ext cx="6768754" cy="296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span.style.color = "green"; 				// </a:t>
            </a:r>
            <a:r>
              <a:rPr lang="ko-KR" altLang="en-US" sz="1400"/>
              <a:t>‘문장입니다’의 글자 색을 </a:t>
            </a:r>
            <a:r>
              <a:rPr lang="en-US" altLang="ko-KR" sz="1400"/>
              <a:t>green</a:t>
            </a:r>
            <a:r>
              <a:rPr lang="ko-KR" altLang="en-US" sz="1400"/>
              <a:t>으로 변경</a:t>
            </a:r>
            <a:endParaRPr lang="ko-KR" altLang="en-US" sz="1400"/>
          </a:p>
        </p:txBody>
      </p:sp>
      <p:sp>
        <p:nvSpPr>
          <p:cNvPr id="15" name="직사각형 10"/>
          <p:cNvSpPr/>
          <p:nvPr/>
        </p:nvSpPr>
        <p:spPr>
          <a:xfrm>
            <a:off x="2717736" y="5824598"/>
            <a:ext cx="6768752" cy="29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span.style.fontSize = "30px";				// </a:t>
            </a:r>
            <a:r>
              <a:rPr lang="ko-KR" altLang="en-US" sz="1400"/>
              <a:t>‘문장입니다’의 폰트를 </a:t>
            </a:r>
            <a:r>
              <a:rPr lang="en-US" altLang="ko-KR" sz="1400"/>
              <a:t>30px </a:t>
            </a:r>
            <a:r>
              <a:rPr lang="ko-KR" altLang="en-US" sz="1400"/>
              <a:t>크기로 변경</a:t>
            </a:r>
            <a:endParaRPr lang="ko-KR" altLang="en-US" sz="1400"/>
          </a:p>
        </p:txBody>
      </p:sp>
      <p:sp>
        <p:nvSpPr>
          <p:cNvPr id="16" name="직사각형 11"/>
          <p:cNvSpPr/>
          <p:nvPr/>
        </p:nvSpPr>
        <p:spPr>
          <a:xfrm>
            <a:off x="2711946" y="6211839"/>
            <a:ext cx="6774542" cy="29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span.style.border = "3px dotted magenta"; // 3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8–2 &lt;span&gt;</a:t>
            </a:r>
            <a:r>
              <a:rPr lang="ko-KR" altLang="en-US"/>
              <a:t>의 </a:t>
            </a:r>
            <a:r>
              <a:rPr lang="en-US" altLang="ko-KR"/>
              <a:t>CSS3 </a:t>
            </a:r>
            <a:r>
              <a:rPr lang="ko-KR" altLang="en-US"/>
              <a:t>스타일 동적 변경</a:t>
            </a:r>
            <a:endParaRPr lang="ko-KR" altLang="en-US"/>
          </a:p>
        </p:txBody>
      </p:sp>
      <p:sp>
        <p:nvSpPr>
          <p:cNvPr id="6" name="직사각형 3"/>
          <p:cNvSpPr/>
          <p:nvPr/>
        </p:nvSpPr>
        <p:spPr>
          <a:xfrm>
            <a:off x="1705794" y="1235197"/>
            <a:ext cx="5495504" cy="4849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&lt;title&gt;CSS </a:t>
            </a:r>
            <a:r>
              <a:rPr lang="ko-KR" altLang="en-US" sz="1200"/>
              <a:t>스타일 동적 변경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change()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let span = document.getElementById("mySpan"); 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span.style.color = "green";</a:t>
            </a:r>
            <a:r>
              <a:rPr lang="en-US" altLang="ko-KR" sz="1200"/>
              <a:t> // </a:t>
            </a:r>
            <a:r>
              <a:rPr lang="ko-KR" altLang="en-US" sz="1200"/>
              <a:t>글자 색 </a:t>
            </a:r>
            <a:r>
              <a:rPr lang="en-US" altLang="ko-KR" sz="1200"/>
              <a:t>green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span.style.fontSize = "30px"; // </a:t>
            </a:r>
            <a:r>
              <a:rPr lang="ko-KR" altLang="en-US" sz="1200"/>
              <a:t>글자 크기는 </a:t>
            </a:r>
            <a:r>
              <a:rPr lang="en-US" altLang="ko-KR" sz="1200"/>
              <a:t>30</a:t>
            </a:r>
            <a:r>
              <a:rPr lang="ko-KR" altLang="en-US" sz="1200"/>
              <a:t>픽셀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span.style.display = "block"; // </a:t>
            </a:r>
            <a:r>
              <a:rPr lang="ko-KR" altLang="en-US" sz="1200"/>
              <a:t>블록 박스로 변경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span.style.width = "6em"; // </a:t>
            </a:r>
            <a:r>
              <a:rPr lang="ko-KR" altLang="en-US" sz="1200"/>
              <a:t>박스의 폭</a:t>
            </a:r>
            <a:r>
              <a:rPr lang="en-US" altLang="ko-KR" sz="1200"/>
              <a:t>. 6 </a:t>
            </a:r>
            <a:r>
              <a:rPr lang="ko-KR" altLang="en-US" sz="1200"/>
              <a:t>글자 크기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span.style.border = "3px dotted magenta"; // 3</a:t>
            </a:r>
            <a:r>
              <a:rPr lang="ko-KR" altLang="en-US" sz="1200"/>
              <a:t>픽셀 점선 </a:t>
            </a:r>
            <a:r>
              <a:rPr lang="en-US" altLang="ko-KR" sz="1200"/>
              <a:t>magenta</a:t>
            </a:r>
            <a:r>
              <a:rPr lang="ko-KR" altLang="en-US" sz="1200"/>
              <a:t> 테두리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span.style.margin = "20px"; </a:t>
            </a:r>
            <a:r>
              <a:rPr lang="en-US" altLang="ko-KR" sz="1200"/>
              <a:t>// </a:t>
            </a:r>
            <a:r>
              <a:rPr lang="ko-KR" altLang="en-US" sz="1200"/>
              <a:t>상하좌우 여백 </a:t>
            </a:r>
            <a:r>
              <a:rPr lang="en-US" altLang="ko-KR" sz="1200"/>
              <a:t>20px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&lt;h3&gt;CSS </a:t>
            </a:r>
            <a:r>
              <a:rPr lang="ko-KR" altLang="en-US" sz="1200"/>
              <a:t>스타일 동적 변경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style="color:blue" &gt;</a:t>
            </a:r>
            <a:r>
              <a:rPr lang="ko-KR" altLang="en-US" sz="1200"/>
              <a:t>이것은 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    </a:t>
            </a:r>
            <a:r>
              <a:rPr lang="en-US" altLang="ko-KR" sz="1200" b="1"/>
              <a:t>&lt;span id="mySpan" style="color:red"&gt;</a:t>
            </a:r>
            <a:r>
              <a:rPr lang="ko-KR" altLang="en-US" sz="1200" b="1"/>
              <a:t>문장입니다</a:t>
            </a:r>
            <a:r>
              <a:rPr lang="en-US" altLang="ko-KR" sz="1200" b="1"/>
              <a:t>.&lt;/span&gt;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&lt;input type="button" value="</a:t>
            </a:r>
            <a:r>
              <a:rPr lang="ko-KR" altLang="en-US" sz="1200"/>
              <a:t>스타일변경</a:t>
            </a:r>
            <a:r>
              <a:rPr lang="en-US" altLang="ko-KR" sz="1200"/>
              <a:t>" </a:t>
            </a:r>
            <a:r>
              <a:rPr lang="en-US" altLang="ko-KR" sz="1200" b="1"/>
              <a:t>onclick="change()"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7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1882" y="1021202"/>
            <a:ext cx="2539967" cy="240779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8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3036" y="3515139"/>
            <a:ext cx="2643101" cy="30258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9" name="TextBox 6"/>
          <p:cNvSpPr txBox="1"/>
          <p:nvPr/>
        </p:nvSpPr>
        <p:spPr>
          <a:xfrm>
            <a:off x="5657463" y="2018101"/>
            <a:ext cx="1321202" cy="600226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버튼을 클릭하면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change() </a:t>
            </a:r>
            <a:r>
              <a:rPr lang="ko-KR" altLang="en-US" sz="1000"/>
              <a:t>함수 호출</a:t>
            </a:r>
            <a:r>
              <a:rPr lang="en-US" altLang="ko-KR" sz="1000"/>
              <a:t>.</a:t>
            </a:r>
            <a:endParaRPr lang="en-US" altLang="ko-KR" sz="1000"/>
          </a:p>
          <a:p>
            <a:pPr lvl="0">
              <a:defRPr/>
            </a:pPr>
            <a:r>
              <a:rPr lang="ko-KR" altLang="en-US" sz="1000"/>
              <a:t>스타일</a:t>
            </a:r>
            <a:r>
              <a:rPr lang="en-US" altLang="ko-KR" sz="1000"/>
              <a:t> </a:t>
            </a:r>
            <a:r>
              <a:rPr lang="ko-KR" altLang="en-US" sz="1000"/>
              <a:t>변경</a:t>
            </a:r>
            <a:endParaRPr lang="ko-KR" altLang="en-US" sz="1000"/>
          </a:p>
        </p:txBody>
      </p:sp>
      <p:sp>
        <p:nvSpPr>
          <p:cNvPr id="10" name="타원 7"/>
          <p:cNvSpPr/>
          <p:nvPr/>
        </p:nvSpPr>
        <p:spPr>
          <a:xfrm>
            <a:off x="7898482" y="2284786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8907518" y="5898019"/>
            <a:ext cx="1295219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인라인 박스가 블록 박스로 변경</a:t>
            </a:r>
            <a:endParaRPr lang="ko-KR" altLang="en-US" sz="1000"/>
          </a:p>
        </p:txBody>
      </p:sp>
      <p:sp>
        <p:nvSpPr>
          <p:cNvPr id="12" name="자유형 9"/>
          <p:cNvSpPr/>
          <p:nvPr/>
        </p:nvSpPr>
        <p:spPr>
          <a:xfrm>
            <a:off x="8906594" y="2572818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1479</ep:Words>
  <ep:PresentationFormat>와이드스크린(16:9)</ep:PresentationFormat>
  <ep:Paragraphs>431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23-1학기 네트워크 프로그래밍 08. HTML DOM과 Document-실습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2023-06-20T23:56:49.608</dcterms:modified>
  <cp:revision>722</cp:revision>
  <dc:title>Rigidle : Aiding 3D Object Rigid Transformation with Device using Handle-bar Metaphor</dc:title>
  <cp:version/>
</cp:coreProperties>
</file>