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김영호" initials="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114" autoAdjust="0"/>
    <p:restoredTop sz="86556" autoAdjust="0"/>
  </p:normalViewPr>
  <p:slideViewPr>
    <p:cSldViewPr snapToGrid="0">
      <p:cViewPr varScale="1">
        <p:scale>
          <a:sx n="100" d="100"/>
          <a:sy n="100" d="100"/>
        </p:scale>
        <p:origin x="648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slide" Target="slides/slide54.xml"  /><Relationship Id="rId58" Type="http://schemas.openxmlformats.org/officeDocument/2006/relationships/commentAuthors" Target="commentAuthors.xml"  /><Relationship Id="rId59" Type="http://schemas.openxmlformats.org/officeDocument/2006/relationships/presProps" Target="presProps.xml"  /><Relationship Id="rId6" Type="http://schemas.openxmlformats.org/officeDocument/2006/relationships/slide" Target="slides/slide3.xml"  /><Relationship Id="rId60" Type="http://schemas.openxmlformats.org/officeDocument/2006/relationships/viewProps" Target="viewProps.xml"  /><Relationship Id="rId61" Type="http://schemas.openxmlformats.org/officeDocument/2006/relationships/theme" Target="theme/theme1.xml"  /><Relationship Id="rId62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2023-06-27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2023-06-27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idx="0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Text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Text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Text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및 내용" preserve="1" userDrawn="1">
  <p:cSld name="2_제목 및 내용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20721"/>
            <a:ext cx="691200" cy="219525"/>
          </a:xfrm>
        </p:spPr>
        <p:txBody>
          <a:bodyPr/>
          <a:lstStyle>
            <a:lvl1pPr algn="l">
              <a:defRPr sz="1100">
                <a:solidFill>
                  <a:schemeClr val="dk1"/>
                </a:solidFill>
                <a:latin typeface="Segoe UI Semibold"/>
                <a:cs typeface="Segoe UI Semibold"/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Lecture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Computer</a:t>
            </a:r>
            <a:r>
              <a:rPr lang="ko-KR" altLang="en-US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Science</a:t>
            </a:r>
            <a:r>
              <a:rPr lang="en-US" altLang="ko-KR" sz="1100" b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,</a:t>
            </a:r>
            <a:r>
              <a:rPr lang="en-US" altLang="ko-KR" sz="1100" b="0" baseline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R.O.K. Air Force Academy</a:t>
            </a:r>
            <a:endParaRPr lang="en-US" altLang="ko-KR" sz="1100" b="0" baseline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xmlns:mc="http://schemas.openxmlformats.org/markup-compatibility/2006" xmlns:hp="http://schemas.haansoft.com/office/presentation/8.0" kumimoji="0" sz="28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xmlns:mc="http://schemas.openxmlformats.org/markup-compatibility/2006" xmlns:hp="http://schemas.haansoft.com/office/presentation/8.0" kumimoji="0" sz="3200" b="0" i="0" u="none" strike="noStrike" cap="none" normalizeH="0" baseline="0" mc:Ignorable="hp" hp:hslEmbossed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4.png"  /><Relationship Id="rId5" Type="http://schemas.openxmlformats.org/officeDocument/2006/relationships/image" Target="../media/image16.png"  /><Relationship Id="rId6" Type="http://schemas.openxmlformats.org/officeDocument/2006/relationships/image" Target="../media/image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1747156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ko-KR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23-1</a:t>
            </a:r>
            <a:r>
              <a:rPr lang="ko-KR" altLang="en-US" sz="1900">
                <a:solidFill>
                  <a:schemeClr val="accent5"/>
                </a:solidFill>
                <a:latin typeface="Segoe UI Semibold"/>
                <a:ea typeface="+mn-ea"/>
                <a:cs typeface="Segoe UI Semibold"/>
              </a:rPr>
              <a:t>학기 네트워크 프로그래밍</a:t>
            </a:r>
            <a:br>
              <a:rPr lang="ko-KR" altLang="en-US" sz="3900">
                <a:solidFill>
                  <a:schemeClr val="accent2"/>
                </a:solidFill>
              </a:rPr>
            </a:br>
            <a:r>
              <a:rPr lang="ko-KR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0</a:t>
            </a:r>
            <a:r>
              <a:rPr lang="en-US" altLang="ko-KR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9.</a:t>
            </a:r>
            <a:r>
              <a:rPr lang="ko-KR" altLang="en-US" sz="310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  <a:t> 이벤트 기초 및 활용</a:t>
            </a:r>
            <a:endParaRPr lang="ko-KR" altLang="en-US" sz="3100">
              <a:solidFill>
                <a:schemeClr val="bg2">
                  <a:lumMod val="25000"/>
                </a:schemeClr>
              </a:solidFill>
              <a:latin typeface="Segoe UI Semilight"/>
              <a:ea typeface="+mj-ea"/>
              <a:cs typeface="Segoe UI Semilight"/>
            </a:endParaRPr>
          </a:p>
        </p:txBody>
      </p:sp>
      <p:sp>
        <p:nvSpPr>
          <p:cNvPr id="6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t>Lecture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| Computer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Light"/>
                <a:ea typeface="맑은 고딕"/>
                <a:cs typeface="Segoe UI Light"/>
              </a:rPr>
              <a:t>Science, R.O.K. Air Force Academy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Light"/>
              <a:ea typeface="맑은 고딕"/>
              <a:cs typeface="Segoe UI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9–3 addEventListener() </a:t>
            </a:r>
            <a:r>
              <a:rPr lang="ko-KR" altLang="en-US"/>
              <a:t>사용</a:t>
            </a:r>
            <a:endParaRPr lang="ko-KR" altLang="en-US"/>
          </a:p>
        </p:txBody>
      </p:sp>
      <p:pic>
        <p:nvPicPr>
          <p:cNvPr id="5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76044" y="1916832"/>
            <a:ext cx="2646745" cy="189356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52" name="직사각형 3"/>
          <p:cNvSpPr/>
          <p:nvPr/>
        </p:nvSpPr>
        <p:spPr>
          <a:xfrm>
            <a:off x="1799380" y="1450199"/>
            <a:ext cx="5702862" cy="48534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&lt;title&gt;addEventListener()</a:t>
            </a:r>
            <a:r>
              <a:rPr lang="ko-KR" altLang="en-US" sz="1200"/>
              <a:t>를 이용한 리스너 등록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let p;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function</a:t>
            </a:r>
            <a:r>
              <a:rPr lang="ko-KR" altLang="en-US" sz="1200" b="1"/>
              <a:t> </a:t>
            </a:r>
            <a:r>
              <a:rPr lang="en-US" altLang="ko-KR" sz="1200" b="1"/>
              <a:t>init() { </a:t>
            </a:r>
            <a:r>
              <a:rPr lang="en-US" altLang="ko-KR" sz="1200"/>
              <a:t>// </a:t>
            </a:r>
            <a:r>
              <a:rPr lang="ko-KR" altLang="en-US" sz="1200"/>
              <a:t>문서가 완전히 로드되었을 때 호출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p = document.getElementById("p");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c00000"/>
                </a:solidFill>
              </a:rPr>
              <a:t>p.addEventListener("mouseover", over); </a:t>
            </a:r>
            <a:r>
              <a:rPr lang="en-US" altLang="ko-KR" sz="1200"/>
              <a:t>// </a:t>
            </a:r>
            <a:r>
              <a:rPr lang="ko-KR" altLang="en-US" sz="1200"/>
              <a:t>이벤트 리스너 등록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c00000"/>
                </a:solidFill>
              </a:rPr>
              <a:t>p.addEventListener("mouseout", out); </a:t>
            </a:r>
            <a:r>
              <a:rPr lang="en-US" altLang="ko-KR" sz="1200"/>
              <a:t>// </a:t>
            </a:r>
            <a:r>
              <a:rPr lang="ko-KR" altLang="en-US" sz="1200"/>
              <a:t>이벤트  리스너 등록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over()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p.style.backgroundColor="orchid";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out()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p.style.backgroundColor="white";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onload="init()"&gt;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&lt;h3&gt;addEventListener()</a:t>
            </a:r>
            <a:r>
              <a:rPr lang="ko-KR" altLang="en-US" sz="1200"/>
              <a:t>를 이용한 리스너 등록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</a:t>
            </a:r>
            <a:r>
              <a:rPr lang="en-US" altLang="ko-KR" sz="1200" b="1"/>
              <a:t>id="p"</a:t>
            </a:r>
            <a:r>
              <a:rPr lang="en-US" altLang="ko-KR" sz="1200"/>
              <a:t>&gt;</a:t>
            </a:r>
            <a:r>
              <a:rPr lang="ko-KR" altLang="en-US" sz="1200"/>
              <a:t>마우스 올리면 </a:t>
            </a:r>
            <a:r>
              <a:rPr lang="en-US" altLang="ko-KR" sz="1200"/>
              <a:t>orchid </a:t>
            </a:r>
            <a:r>
              <a:rPr lang="ko-KR" altLang="en-US" sz="1200"/>
              <a:t>색으로 변경</a:t>
            </a: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53" name="TextBox 8"/>
          <p:cNvSpPr txBox="1"/>
          <p:nvPr/>
        </p:nvSpPr>
        <p:spPr>
          <a:xfrm>
            <a:off x="5961363" y="5013175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이곳에 마우스를 올리면 배경색 변함</a:t>
            </a:r>
            <a:endParaRPr lang="ko-KR" altLang="en-US" sz="1000"/>
          </a:p>
        </p:txBody>
      </p:sp>
      <p:grpSp>
        <p:nvGrpSpPr>
          <p:cNvPr id="54" name="그룹 4"/>
          <p:cNvGrpSpPr/>
          <p:nvPr/>
        </p:nvGrpSpPr>
        <p:grpSpPr>
          <a:xfrm rot="0">
            <a:off x="7776043" y="4023523"/>
            <a:ext cx="2646745" cy="1893563"/>
            <a:chOff x="6300191" y="4023523"/>
            <a:chExt cx="2646745" cy="1893563"/>
          </a:xfrm>
        </p:grpSpPr>
        <p:pic>
          <p:nvPicPr>
            <p:cNvPr id="55" name="그림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300191" y="4023523"/>
              <a:ext cx="2646745" cy="1893563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56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804248" y="5661248"/>
              <a:ext cx="173774" cy="1737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익명 함수로 이벤트 리스너 작성</a:t>
            </a:r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3"/>
            <a:ext cx="10805932" cy="494223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lvl="0">
              <a:defRPr/>
            </a:pPr>
            <a:r>
              <a:rPr lang="ko-KR" altLang="en-US" sz="2400"/>
              <a:t>익명 함수</a:t>
            </a:r>
            <a:r>
              <a:rPr lang="en-US" altLang="ko-KR" sz="2400"/>
              <a:t>(anonymous function)</a:t>
            </a:r>
            <a:endParaRPr lang="en-US" altLang="ko-KR" sz="2400"/>
          </a:p>
          <a:p>
            <a:pPr lvl="1">
              <a:defRPr/>
            </a:pPr>
            <a:r>
              <a:rPr lang="ko-KR" altLang="en-US" sz="2400"/>
              <a:t>함수 이름 없이 필요한 곳에 함수의 코드를 바로 작성</a:t>
            </a:r>
            <a:endParaRPr lang="ko-KR" altLang="en-US" sz="2400"/>
          </a:p>
          <a:p>
            <a:pPr marL="640080" lvl="2" indent="0">
              <a:buNone/>
              <a:defRPr/>
            </a:pPr>
            <a:r>
              <a:rPr lang="ko-KR" altLang="en-US" sz="2400"/>
              <a:t>예</a:t>
            </a:r>
            <a:r>
              <a:rPr lang="en-US" altLang="ko-KR" sz="2400"/>
              <a:t>)</a:t>
            </a:r>
            <a:endParaRPr lang="en-US" altLang="ko-KR" sz="2400"/>
          </a:p>
          <a:p>
            <a:pPr lvl="1">
              <a:defRPr/>
            </a:pPr>
            <a:endParaRPr lang="en-US" altLang="ko-KR" sz="2400"/>
          </a:p>
          <a:p>
            <a:pPr marL="457200" lvl="1" indent="0">
              <a:buNone/>
              <a:defRPr/>
            </a:pPr>
            <a:endParaRPr lang="en-US" altLang="ko-KR" sz="2400"/>
          </a:p>
          <a:p>
            <a:pPr lvl="1">
              <a:defRPr/>
            </a:pPr>
            <a:r>
              <a:rPr lang="ko-KR" altLang="en-US" sz="2400"/>
              <a:t>코드가 짧거나 한 곳에서만 사용하는 경우</a:t>
            </a:r>
            <a:r>
              <a:rPr lang="en-US" altLang="ko-KR" sz="2400"/>
              <a:t>, </a:t>
            </a:r>
            <a:r>
              <a:rPr lang="ko-KR" altLang="en-US" sz="2400"/>
              <a:t>익명 함수 편리</a:t>
            </a:r>
            <a:endParaRPr lang="ko-KR" altLang="en-US" sz="2400"/>
          </a:p>
          <a:p>
            <a:pPr lvl="1">
              <a:defRPr/>
            </a:pPr>
            <a:endParaRPr lang="ko-KR" altLang="en-US" sz="2400"/>
          </a:p>
          <a:p>
            <a:pPr lvl="1">
              <a:defRPr/>
            </a:pPr>
            <a:endParaRPr lang="ko-KR" altLang="en-US" sz="2400"/>
          </a:p>
          <a:p>
            <a:pPr lvl="1">
              <a:defRPr/>
            </a:pPr>
            <a:endParaRPr lang="ko-KR" altLang="en-US" sz="2400"/>
          </a:p>
        </p:txBody>
      </p:sp>
      <p:sp>
        <p:nvSpPr>
          <p:cNvPr id="16" name="직사각형 7"/>
          <p:cNvSpPr/>
          <p:nvPr/>
        </p:nvSpPr>
        <p:spPr>
          <a:xfrm>
            <a:off x="1813123" y="2507474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p.onmouseover =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{ this.style.backgroundColor = "orchid"; };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7" name="직사각형 8"/>
          <p:cNvSpPr/>
          <p:nvPr/>
        </p:nvSpPr>
        <p:spPr>
          <a:xfrm>
            <a:off x="1813123" y="2881600"/>
            <a:ext cx="7344815" cy="726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p.addEventListener("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",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{ this.style.backgroundColor = "orchid"; }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9-4 </a:t>
            </a:r>
            <a:r>
              <a:rPr lang="ko-KR" altLang="en-US"/>
              <a:t>익명 함수로 이벤트 리스너 작성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99291" y="1772587"/>
            <a:ext cx="2837668" cy="177425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2101662" y="1545945"/>
            <a:ext cx="5256584" cy="4481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익명 함수로 이벤트 리스너 작성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let p;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function</a:t>
            </a:r>
            <a:r>
              <a:rPr lang="ko-KR" altLang="en-US" sz="1200" b="1"/>
              <a:t> </a:t>
            </a:r>
            <a:r>
              <a:rPr lang="en-US" altLang="ko-KR" sz="1200" b="1"/>
              <a:t>init() { </a:t>
            </a:r>
            <a:r>
              <a:rPr lang="en-US" altLang="ko-KR" sz="1200"/>
              <a:t>// </a:t>
            </a:r>
            <a:r>
              <a:rPr lang="ko-KR" altLang="en-US" sz="1200"/>
              <a:t>문서가 완전히 로드되었을 때 호출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p = document.getElementById("p");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p.onmouseover = </a:t>
            </a:r>
            <a:r>
              <a:rPr lang="en-US" altLang="ko-KR" sz="1200" b="1"/>
              <a:t>function () { </a:t>
            </a:r>
            <a:r>
              <a:rPr lang="en-US" altLang="ko-KR" sz="1200"/>
              <a:t>// </a:t>
            </a:r>
            <a:r>
              <a:rPr lang="ko-KR" altLang="en-US" sz="1200"/>
              <a:t>익명 함수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 b="1"/>
              <a:t>		this.style.backgroundColor = "orchid";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};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p.addEventListener("mouseout",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	function () { this.style.backgroundColor="white"; } </a:t>
            </a:r>
            <a:r>
              <a:rPr lang="en-US" altLang="ko-KR" sz="1200"/>
              <a:t>// </a:t>
            </a:r>
            <a:r>
              <a:rPr lang="ko-KR" altLang="en-US" sz="1200"/>
              <a:t>익명 함수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onload="init()"&gt;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익명 함수로 이벤트 리스너 작성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</a:t>
            </a:r>
            <a:r>
              <a:rPr lang="en-US" altLang="ko-KR" sz="1200" b="1"/>
              <a:t> id="p"</a:t>
            </a:r>
            <a:r>
              <a:rPr lang="en-US" altLang="ko-KR" sz="1200"/>
              <a:t>&gt;</a:t>
            </a:r>
            <a:r>
              <a:rPr lang="ko-KR" altLang="en-US" sz="1200"/>
              <a:t>마우스 올리면 </a:t>
            </a:r>
            <a:r>
              <a:rPr lang="en-US" altLang="ko-KR" sz="1200"/>
              <a:t>orchid </a:t>
            </a:r>
            <a:r>
              <a:rPr lang="ko-KR" altLang="en-US" sz="1200"/>
              <a:t>색으로 변경</a:t>
            </a: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8"/>
          <p:cNvSpPr txBox="1"/>
          <p:nvPr/>
        </p:nvSpPr>
        <p:spPr>
          <a:xfrm>
            <a:off x="6206117" y="5443962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이곳에 마우스를 올리면 배경색 변함</a:t>
            </a:r>
            <a:endParaRPr lang="ko-KR" altLang="en-US" sz="1000"/>
          </a:p>
        </p:txBody>
      </p:sp>
      <p:grpSp>
        <p:nvGrpSpPr>
          <p:cNvPr id="8" name="그룹 4"/>
          <p:cNvGrpSpPr/>
          <p:nvPr/>
        </p:nvGrpSpPr>
        <p:grpSpPr>
          <a:xfrm rot="0">
            <a:off x="7499290" y="3860176"/>
            <a:ext cx="2837668" cy="1774253"/>
            <a:chOff x="5793164" y="3933446"/>
            <a:chExt cx="2837668" cy="1774253"/>
          </a:xfrm>
        </p:grpSpPr>
        <p:pic>
          <p:nvPicPr>
            <p:cNvPr id="9" name="그림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793164" y="3933446"/>
              <a:ext cx="2837668" cy="1774253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10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41378" y="5445224"/>
              <a:ext cx="173774" cy="1737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리스너 작성 방법 </a:t>
            </a:r>
            <a:r>
              <a:rPr lang="en-US" altLang="ko-KR"/>
              <a:t>4 </a:t>
            </a:r>
            <a:r>
              <a:rPr lang="ko-KR" altLang="en-US"/>
              <a:t>가지 비교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4021924" y="2420887"/>
            <a:ext cx="5328593" cy="634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 latinLnBrk="0">
              <a:defRPr/>
            </a:pPr>
            <a:r>
              <a:rPr lang="en-US" altLang="ko-KR" sz="1200"/>
              <a:t>&lt;p id="p" onmouseover="this.style.backgroundColor='orchid'"</a:t>
            </a:r>
            <a:endParaRPr lang="en-US" altLang="ko-KR" sz="1200"/>
          </a:p>
          <a:p>
            <a:pPr defTabSz="179999" latinLnBrk="0">
              <a:defRPr/>
            </a:pPr>
            <a:r>
              <a:rPr lang="en-US" altLang="ko-KR" sz="1200"/>
              <a:t>	</a:t>
            </a:r>
            <a:r>
              <a:rPr lang="ko-KR" altLang="en-US" sz="1200"/>
              <a:t>마우스 올리면 </a:t>
            </a:r>
            <a:r>
              <a:rPr lang="en-US" altLang="ko-KR" sz="1200"/>
              <a:t>orchid </a:t>
            </a:r>
            <a:r>
              <a:rPr lang="ko-KR" altLang="en-US" sz="1200"/>
              <a:t>색으로 변경</a:t>
            </a:r>
            <a:endParaRPr lang="ko-KR" altLang="en-US" sz="1200"/>
          </a:p>
          <a:p>
            <a:pPr defTabSz="179999" latinLnBrk="0">
              <a:defRPr/>
            </a:pPr>
            <a:r>
              <a:rPr lang="en-US" altLang="ko-KR" sz="1200"/>
              <a:t>&lt;/p&gt;</a:t>
            </a:r>
            <a:endParaRPr lang="en-US" altLang="ko-KR" sz="1200"/>
          </a:p>
        </p:txBody>
      </p:sp>
      <p:sp>
        <p:nvSpPr>
          <p:cNvPr id="6" name="직사각형 4"/>
          <p:cNvSpPr/>
          <p:nvPr/>
        </p:nvSpPr>
        <p:spPr>
          <a:xfrm>
            <a:off x="4021924" y="3429000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1200"/>
              <a:t>function over()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p.style.backgroundColor="orchid";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p.onmouseover = over;</a:t>
            </a:r>
            <a:endParaRPr lang="en-US" altLang="ko-KR" sz="1200"/>
          </a:p>
          <a:p>
            <a:pPr defTabSz="179999">
              <a:defRPr/>
            </a:pPr>
            <a:endParaRPr lang="en-US" altLang="ko-KR" sz="1200"/>
          </a:p>
        </p:txBody>
      </p:sp>
      <p:sp>
        <p:nvSpPr>
          <p:cNvPr id="7" name="직사각형 5"/>
          <p:cNvSpPr/>
          <p:nvPr/>
        </p:nvSpPr>
        <p:spPr>
          <a:xfrm>
            <a:off x="4022420" y="4564116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79999">
              <a:defRPr/>
            </a:pPr>
            <a:r>
              <a:rPr lang="en-US" altLang="ko-KR" sz="1200"/>
              <a:t>p.addEventListener("mouseover", over); </a:t>
            </a:r>
            <a:endParaRPr lang="ko-KR" altLang="en-US" sz="1200"/>
          </a:p>
        </p:txBody>
      </p:sp>
      <p:sp>
        <p:nvSpPr>
          <p:cNvPr id="8" name="직사각형 6"/>
          <p:cNvSpPr/>
          <p:nvPr/>
        </p:nvSpPr>
        <p:spPr>
          <a:xfrm>
            <a:off x="4022420" y="5284196"/>
            <a:ext cx="5328097" cy="266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p.onmouseover = function () { this.style.backgroundColor="orchid"; }; </a:t>
            </a:r>
            <a:endParaRPr lang="en-US" altLang="ko-KR" sz="1200"/>
          </a:p>
        </p:txBody>
      </p:sp>
      <p:sp>
        <p:nvSpPr>
          <p:cNvPr id="9" name="TextBox 11"/>
          <p:cNvSpPr txBox="1"/>
          <p:nvPr/>
        </p:nvSpPr>
        <p:spPr>
          <a:xfrm>
            <a:off x="2293732" y="2420887"/>
            <a:ext cx="1095347" cy="2632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(1) HTML </a:t>
            </a:r>
            <a:r>
              <a:rPr lang="ko-KR" altLang="en-US" sz="1200"/>
              <a:t>태그</a:t>
            </a:r>
            <a:endParaRPr lang="ko-KR" altLang="en-US" sz="1200"/>
          </a:p>
        </p:txBody>
      </p:sp>
      <p:sp>
        <p:nvSpPr>
          <p:cNvPr id="10" name="TextBox 12"/>
          <p:cNvSpPr txBox="1"/>
          <p:nvPr/>
        </p:nvSpPr>
        <p:spPr>
          <a:xfrm>
            <a:off x="2293732" y="3356991"/>
            <a:ext cx="1352522" cy="4511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(2) </a:t>
            </a:r>
            <a:r>
              <a:rPr lang="ko-KR" altLang="en-US" sz="1200"/>
              <a:t>이벤트 리스너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    프로퍼티</a:t>
            </a:r>
            <a:endParaRPr lang="ko-KR" altLang="en-US" sz="1200"/>
          </a:p>
        </p:txBody>
      </p:sp>
      <p:sp>
        <p:nvSpPr>
          <p:cNvPr id="11" name="TextBox 13"/>
          <p:cNvSpPr txBox="1"/>
          <p:nvPr/>
        </p:nvSpPr>
        <p:spPr>
          <a:xfrm>
            <a:off x="2293732" y="4492108"/>
            <a:ext cx="1571597" cy="449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(3) addEventListener()</a:t>
            </a:r>
            <a:endParaRPr lang="en-US" altLang="ko-KR" sz="1200"/>
          </a:p>
          <a:p>
            <a:pPr lvl="0">
              <a:defRPr/>
            </a:pPr>
            <a:r>
              <a:rPr lang="ko-KR" altLang="en-US" sz="1200"/>
              <a:t>    메소드 이용</a:t>
            </a:r>
            <a:endParaRPr lang="ko-KR" altLang="en-US" sz="1200"/>
          </a:p>
        </p:txBody>
      </p:sp>
      <p:sp>
        <p:nvSpPr>
          <p:cNvPr id="12" name="TextBox 14"/>
          <p:cNvSpPr txBox="1"/>
          <p:nvPr/>
        </p:nvSpPr>
        <p:spPr>
          <a:xfrm>
            <a:off x="2293732" y="5212188"/>
            <a:ext cx="1400147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(4) </a:t>
            </a:r>
            <a:r>
              <a:rPr lang="ko-KR" altLang="en-US" sz="1200"/>
              <a:t>익명</a:t>
            </a:r>
            <a:r>
              <a:rPr lang="en-US" altLang="ko-KR" sz="1200"/>
              <a:t> </a:t>
            </a:r>
            <a:r>
              <a:rPr lang="ko-KR" altLang="en-US" sz="1200"/>
              <a:t>함수 이용</a:t>
            </a:r>
            <a:endParaRPr lang="ko-KR" altLang="en-US" sz="1200"/>
          </a:p>
        </p:txBody>
      </p:sp>
      <p:sp>
        <p:nvSpPr>
          <p:cNvPr id="13" name="직사각형 15"/>
          <p:cNvSpPr/>
          <p:nvPr/>
        </p:nvSpPr>
        <p:spPr>
          <a:xfrm>
            <a:off x="4022420" y="5860260"/>
            <a:ext cx="5328097" cy="643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p.addEventListener("mouseover",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function () { this.style.backgroundColor="orchid"; }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);</a:t>
            </a:r>
            <a:endParaRPr lang="ko-KR" altLang="en-US" sz="1200"/>
          </a:p>
        </p:txBody>
      </p:sp>
      <p:sp>
        <p:nvSpPr>
          <p:cNvPr id="14" name="TextBox 16"/>
          <p:cNvSpPr txBox="1"/>
          <p:nvPr/>
        </p:nvSpPr>
        <p:spPr>
          <a:xfrm>
            <a:off x="2293732" y="5860260"/>
            <a:ext cx="139062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/>
              <a:t>(5) </a:t>
            </a:r>
            <a:r>
              <a:rPr lang="ko-KR" altLang="en-US" sz="1200"/>
              <a:t>익명</a:t>
            </a:r>
            <a:r>
              <a:rPr lang="en-US" altLang="ko-KR" sz="1200"/>
              <a:t> </a:t>
            </a:r>
            <a:r>
              <a:rPr lang="ko-KR" altLang="en-US" sz="1200"/>
              <a:t>함수 이용</a:t>
            </a:r>
            <a:endParaRPr lang="ko-KR" altLang="en-US" sz="1200"/>
          </a:p>
        </p:txBody>
      </p:sp>
      <p:sp>
        <p:nvSpPr>
          <p:cNvPr id="15" name="직사각형 7"/>
          <p:cNvSpPr/>
          <p:nvPr/>
        </p:nvSpPr>
        <p:spPr>
          <a:xfrm>
            <a:off x="3987785" y="1443138"/>
            <a:ext cx="5362732" cy="726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p.style.backgroundColor="orchid";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이벤트 객체</a:t>
            </a:r>
            <a:r>
              <a:rPr lang="en-US" altLang="ko-KR"/>
              <a:t>(event object)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발생한 이벤트에 관련된 다양한 정보를 담은 객체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</a:t>
            </a:r>
            <a:r>
              <a:rPr lang="en-US" altLang="ko-KR"/>
              <a:t>) mousedown </a:t>
            </a:r>
            <a:r>
              <a:rPr lang="ko-KR" altLang="en-US"/>
              <a:t>이벤트의 경우</a:t>
            </a:r>
            <a:r>
              <a:rPr lang="en-US" altLang="ko-KR"/>
              <a:t>, </a:t>
            </a:r>
            <a:r>
              <a:rPr lang="ko-KR" altLang="en-US"/>
              <a:t>마우스 좌표와 버튼 번호 등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        keydown </a:t>
            </a:r>
            <a:r>
              <a:rPr lang="ko-KR" altLang="en-US"/>
              <a:t>이벤트의 경우</a:t>
            </a:r>
            <a:r>
              <a:rPr lang="en-US" altLang="ko-KR"/>
              <a:t>, </a:t>
            </a:r>
            <a:r>
              <a:rPr lang="ko-KR" altLang="en-US"/>
              <a:t>키 </a:t>
            </a:r>
            <a:r>
              <a:rPr lang="en-US" altLang="ko-KR"/>
              <a:t>코드 값 </a:t>
            </a:r>
            <a:r>
              <a:rPr lang="ko-KR" altLang="en-US"/>
              <a:t>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이벤트가 처리되고 나면 이벤트 객체 소멸</a:t>
            </a:r>
            <a:endParaRPr lang="ko-KR" altLang="en-US"/>
          </a:p>
          <a:p>
            <a:pPr marL="36576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객체</a:t>
            </a:r>
            <a:endParaRPr lang="ko-KR" altLang="en-US"/>
          </a:p>
        </p:txBody>
      </p:sp>
      <p:pic>
        <p:nvPicPr>
          <p:cNvPr id="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9540" y="4097054"/>
            <a:ext cx="3035437" cy="180846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grpSp>
        <p:nvGrpSpPr>
          <p:cNvPr id="6" name="그룹 17"/>
          <p:cNvGrpSpPr/>
          <p:nvPr/>
        </p:nvGrpSpPr>
        <p:grpSpPr>
          <a:xfrm rot="0">
            <a:off x="4095002" y="3993632"/>
            <a:ext cx="4001995" cy="2734165"/>
            <a:chOff x="3207213" y="3815692"/>
            <a:chExt cx="4001995" cy="2734165"/>
          </a:xfrm>
        </p:grpSpPr>
        <p:pic>
          <p:nvPicPr>
            <p:cNvPr id="7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 rot="0"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9" name="TextBox 4"/>
              <p:cNvSpPr txBox="1"/>
              <p:nvPr/>
            </p:nvSpPr>
            <p:spPr>
              <a:xfrm>
                <a:off x="3200520" y="4795377"/>
                <a:ext cx="720080" cy="754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4400">
                    <a:sym typeface="Wingdings"/>
                  </a:rPr>
                  <a:t></a:t>
                </a:r>
                <a:endParaRPr lang="ko-KR" altLang="en-US" sz="4400"/>
              </a:p>
            </p:txBody>
          </p:sp>
          <p:sp>
            <p:nvSpPr>
              <p:cNvPr id="10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1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이벤트 리스너</a:t>
              </a:r>
              <a:endParaRPr lang="ko-KR" altLang="en-US" sz="12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자바스크립트 코드 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100">
                  <a:solidFill>
                    <a:schemeClr val="tx1"/>
                  </a:solidFill>
                </a:rPr>
                <a:t>mousedown</a:t>
              </a:r>
              <a:endParaRPr lang="en-US" altLang="ko-KR" sz="11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1100">
                  <a:solidFill>
                    <a:schemeClr val="tx1"/>
                  </a:solidFill>
                </a:rPr>
                <a:t>이벤트발생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>
                  <a:solidFill>
                    <a:schemeClr val="tx1"/>
                  </a:solidFill>
                </a:rPr>
                <a:t>,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>
                  <a:solidFill>
                    <a:schemeClr val="tx1"/>
                  </a:solidFill>
                </a:rPr>
                <a:t>,</a:t>
              </a:r>
              <a:endParaRPr lang="en-US" altLang="ko-KR" sz="8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ko-KR" altLang="en-US" sz="800">
                  <a:solidFill>
                    <a:schemeClr val="tx1"/>
                  </a:solidFill>
                </a:rPr>
                <a:t>휠이 구른 값</a:t>
              </a:r>
              <a:endParaRPr lang="en-US" altLang="ko-KR" sz="800">
                <a:solidFill>
                  <a:schemeClr val="tx1"/>
                </a:solidFill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6156175" y="5373215"/>
              <a:ext cx="991325" cy="2723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1200"/>
                <a:t>이벤트 객체</a:t>
              </a:r>
              <a:endParaRPr lang="ko-KR" altLang="en-US" sz="12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이벤트 객체는 이벤트 리스너 함수의 첫 번째 매개변수에 전달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이름을 가진 이벤트 리스너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marL="365760" lvl="1" indent="0">
              <a:buNone/>
              <a:defRPr/>
            </a:pPr>
            <a:endParaRPr lang="en-US" altLang="ko-KR"/>
          </a:p>
          <a:p>
            <a:pPr marL="365760" lvl="1" indent="0">
              <a:buNone/>
              <a:defRPr/>
            </a:pPr>
            <a:r>
              <a:rPr lang="en-US" altLang="ko-KR"/>
              <a:t>2. </a:t>
            </a:r>
            <a:r>
              <a:rPr lang="ko-KR" altLang="en-US"/>
              <a:t>익명 함수의 경우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endParaRPr lang="en-US" altLang="ko-KR"/>
          </a:p>
          <a:p>
            <a:pPr marL="365760" lvl="1" indent="0">
              <a:buNone/>
              <a:defRPr/>
            </a:pPr>
            <a:r>
              <a:rPr lang="en-US" altLang="ko-KR"/>
              <a:t>3. HTML </a:t>
            </a:r>
            <a:r>
              <a:rPr lang="ko-KR" altLang="en-US"/>
              <a:t>태그에 이벤트 리스너 </a:t>
            </a:r>
            <a:r>
              <a:rPr lang="en-US" altLang="ko-KR"/>
              <a:t>: </a:t>
            </a:r>
            <a:r>
              <a:rPr lang="en-US" altLang="ko-KR" b="1"/>
              <a:t>event</a:t>
            </a:r>
            <a:r>
              <a:rPr lang="en-US" altLang="ko-KR"/>
              <a:t> 라는 이름으로 전달</a:t>
            </a: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객체 전달받기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18286" y="2005470"/>
            <a:ext cx="6048672" cy="9453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obj.onclick = f; // obj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onclick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리스너로 함수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6419" y="3429000"/>
            <a:ext cx="6048673" cy="728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obj.onclick = function(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1664" y="5105943"/>
            <a:ext cx="6048672" cy="1375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&lt;button onclick=“f(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&lt;div onclick=“alert(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자유형 11"/>
          <p:cNvSpPr/>
          <p:nvPr/>
        </p:nvSpPr>
        <p:spPr>
          <a:xfrm>
            <a:off x="4215279" y="5335385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사각형 설명선 12"/>
          <p:cNvSpPr/>
          <p:nvPr/>
        </p:nvSpPr>
        <p:spPr>
          <a:xfrm>
            <a:off x="5507877" y="5541844"/>
            <a:ext cx="2903606" cy="29023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00" kern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  <a:endParaRPr lang="ko-KR" altLang="en-US" sz="1100" kern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9-5 </a:t>
            </a:r>
            <a:r>
              <a:rPr lang="ko-KR" altLang="en-US"/>
              <a:t>이벤트 리스너에서 이벤트 객체 전달 받기</a:t>
            </a:r>
            <a:endParaRPr lang="ko-KR" altLang="en-US"/>
          </a:p>
        </p:txBody>
      </p:sp>
      <p:pic>
        <p:nvPicPr>
          <p:cNvPr id="5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76408" y="4240322"/>
            <a:ext cx="2393818" cy="13943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13309" y="1672362"/>
            <a:ext cx="4623389" cy="3935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&lt;!DOCTYPE html&gt;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&lt;html&gt;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&lt;head&gt;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&lt;meta charset="utf-8"&gt;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&lt;title&gt;</a:t>
            </a:r>
            <a:r>
              <a:rPr lang="ko-KR" altLang="en-US" sz="1400"/>
              <a:t>이벤트 객체 전달받기</a:t>
            </a:r>
            <a:r>
              <a:rPr lang="en-US" altLang="ko-KR" sz="1400"/>
              <a:t>&lt;/title&gt;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&lt;/head&gt;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&lt;body&gt;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&lt;p id="p"&gt;</a:t>
            </a:r>
            <a:r>
              <a:rPr lang="ko-KR" altLang="en-US" sz="1400"/>
              <a:t>이곳에 마우스를 올려 보세요</a:t>
            </a:r>
            <a:r>
              <a:rPr lang="en-US" altLang="ko-KR" sz="1400"/>
              <a:t>&lt;/p&gt;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&lt;button onclick="</a:t>
            </a:r>
            <a:r>
              <a:rPr lang="en-US" altLang="ko-KR" sz="1400" b="1"/>
              <a:t>f(event)</a:t>
            </a:r>
            <a:r>
              <a:rPr lang="en-US" altLang="ko-KR" sz="1400"/>
              <a:t>"&gt;</a:t>
            </a:r>
            <a:r>
              <a:rPr lang="ko-KR" altLang="en-US" sz="1400"/>
              <a:t>클릭하세요</a:t>
            </a:r>
            <a:r>
              <a:rPr lang="en-US" altLang="ko-KR" sz="1400"/>
              <a:t>&lt;/button&gt;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&lt;script&gt;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 b="1"/>
              <a:t>function</a:t>
            </a:r>
            <a:r>
              <a:rPr lang="ko-KR" altLang="en-US" sz="1400" b="1"/>
              <a:t> </a:t>
            </a:r>
            <a:r>
              <a:rPr lang="en-US" altLang="ko-KR" sz="1400" b="1"/>
              <a:t>f(e) { // e</a:t>
            </a:r>
            <a:r>
              <a:rPr lang="ko-KR" altLang="en-US" sz="1400" b="1"/>
              <a:t>는 현재 발생한 이벤트 객체</a:t>
            </a:r>
            <a:endParaRPr lang="ko-KR" altLang="en-US" sz="1400" b="1"/>
          </a:p>
          <a:p>
            <a:pPr defTabSz="179999">
              <a:defRPr/>
            </a:pPr>
            <a:r>
              <a:rPr lang="en-US" altLang="ko-KR" sz="1400"/>
              <a:t>	alert(</a:t>
            </a:r>
            <a:r>
              <a:rPr lang="en-US" altLang="ko-KR" sz="1400" b="1"/>
              <a:t>e.type</a:t>
            </a:r>
            <a:r>
              <a:rPr lang="en-US" altLang="ko-KR" sz="1400"/>
              <a:t>); // </a:t>
            </a:r>
            <a:r>
              <a:rPr lang="ko-KR" altLang="en-US" sz="1400"/>
              <a:t>이벤트 종류 출력</a:t>
            </a:r>
            <a:endParaRPr lang="ko-KR" altLang="en-US" sz="1400"/>
          </a:p>
          <a:p>
            <a:pPr defTabSz="179999">
              <a:defRPr/>
            </a:pPr>
            <a:r>
              <a:rPr lang="en-US" altLang="ko-KR" sz="1400"/>
              <a:t>}</a:t>
            </a:r>
            <a:endParaRPr lang="en-US" altLang="ko-KR" sz="1400"/>
          </a:p>
          <a:p>
            <a:pPr defTabSz="179999">
              <a:defRPr/>
            </a:pPr>
            <a:endParaRPr lang="ko-KR" altLang="en-US" sz="1400"/>
          </a:p>
          <a:p>
            <a:pPr defTabSz="179999">
              <a:defRPr/>
            </a:pPr>
            <a:r>
              <a:rPr lang="en-US" altLang="ko-KR" sz="1400" b="1"/>
              <a:t>document.getElementById("p").onmouseover = f;</a:t>
            </a:r>
            <a:endParaRPr lang="en-US" altLang="ko-KR" sz="1400" b="1"/>
          </a:p>
          <a:p>
            <a:pPr defTabSz="179999">
              <a:defRPr/>
            </a:pPr>
            <a:r>
              <a:rPr lang="en-US" altLang="ko-KR" sz="1400"/>
              <a:t>&lt;/script&gt;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&lt;/body&gt;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7" name="타원 12"/>
          <p:cNvSpPr/>
          <p:nvPr/>
        </p:nvSpPr>
        <p:spPr>
          <a:xfrm>
            <a:off x="7090393" y="51625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15"/>
          <p:cNvCxnSpPr>
            <a:stCxn id="7" idx="5"/>
          </p:cNvCxnSpPr>
          <p:nvPr/>
        </p:nvCxnSpPr>
        <p:spPr>
          <a:xfrm>
            <a:off x="7404590" y="5417207"/>
            <a:ext cx="332646" cy="155135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8514" y="5101901"/>
            <a:ext cx="2276121" cy="1132284"/>
          </a:xfrm>
          <a:prstGeom prst="rect">
            <a:avLst/>
          </a:prstGeom>
          <a:ln w="6350">
            <a:solidFill>
              <a:schemeClr val="accent6">
                <a:lumMod val="75000"/>
              </a:schemeClr>
            </a:solidFill>
          </a:ln>
        </p:spPr>
      </p:pic>
      <p:grpSp>
        <p:nvGrpSpPr>
          <p:cNvPr id="10" name="그룹 6"/>
          <p:cNvGrpSpPr/>
          <p:nvPr/>
        </p:nvGrpSpPr>
        <p:grpSpPr>
          <a:xfrm rot="0">
            <a:off x="6776408" y="1672363"/>
            <a:ext cx="3186352" cy="2218825"/>
            <a:chOff x="5572699" y="1714231"/>
            <a:chExt cx="3186352" cy="2218825"/>
          </a:xfrm>
        </p:grpSpPr>
        <p:pic>
          <p:nvPicPr>
            <p:cNvPr id="11" name="그림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572699" y="1714231"/>
              <a:ext cx="2393818" cy="1394312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12" name="그림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564805" y="2832522"/>
              <a:ext cx="2194246" cy="1100534"/>
            </a:xfrm>
            <a:prstGeom prst="rect">
              <a:avLst/>
            </a:prstGeom>
            <a:ln w="6350">
              <a:solidFill>
                <a:schemeClr val="accent6">
                  <a:lumMod val="75000"/>
                </a:schemeClr>
              </a:solidFill>
            </a:ln>
          </p:spPr>
        </p:pic>
        <p:pic>
          <p:nvPicPr>
            <p:cNvPr id="13" name="그림 1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651022" y="2492896"/>
              <a:ext cx="173774" cy="173774"/>
            </a:xfrm>
            <a:prstGeom prst="rect">
              <a:avLst/>
            </a:prstGeom>
          </p:spPr>
        </p:pic>
      </p:grpSp>
      <p:sp>
        <p:nvSpPr>
          <p:cNvPr id="14" name="모서리가 둥근 사각형 설명선 21"/>
          <p:cNvSpPr/>
          <p:nvPr/>
        </p:nvSpPr>
        <p:spPr>
          <a:xfrm>
            <a:off x="8561370" y="1866656"/>
            <a:ext cx="1716790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1100" kern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ko-KR" altLang="en-US" sz="1100" kern="0">
              <a:solidFill>
                <a:srgbClr val="000000"/>
              </a:solidFill>
              <a:latin typeface="+mj-ea"/>
            </a:endParaRPr>
          </a:p>
          <a:p>
            <a:pPr latinLnBrk="0">
              <a:defRPr/>
            </a:pPr>
            <a:r>
              <a:rPr lang="ko-KR" altLang="en-US" sz="1100" kern="0">
                <a:solidFill>
                  <a:srgbClr val="000000"/>
                </a:solidFill>
                <a:latin typeface="+mj-ea"/>
              </a:rPr>
              <a:t>마우스를 올릴 때</a:t>
            </a:r>
            <a:endParaRPr lang="ko-KR" altLang="en-US" sz="1100" kern="0">
              <a:solidFill>
                <a:srgbClr val="00000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이벤트 객체에 들어 있는 정보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현재 발생한 이벤트에 관한 다양한 정보</a:t>
            </a:r>
            <a:r>
              <a:rPr lang="en-US" altLang="ko-KR"/>
              <a:t>:</a:t>
            </a:r>
            <a:r>
              <a:rPr lang="ko-KR" altLang="en-US"/>
              <a:t> 이벤트 객체의 프로퍼티와 메소드로 알 수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이벤트의 종류마다 조금씩 다름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이벤트 객체의 공통 멤버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en-US" altLang="ko-KR"/>
          </a:p>
          <a:p>
            <a:pPr marL="914400" lvl="2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target </a:t>
            </a:r>
            <a:r>
              <a:rPr lang="ko-KR" altLang="en-US"/>
              <a:t>프로퍼티</a:t>
            </a:r>
            <a:r>
              <a:rPr lang="en-US" altLang="ko-KR"/>
              <a:t>:</a:t>
            </a:r>
            <a:r>
              <a:rPr lang="ko-KR" altLang="en-US"/>
              <a:t> 이벤트</a:t>
            </a:r>
            <a:r>
              <a:rPr lang="en-US" altLang="ko-KR"/>
              <a:t> </a:t>
            </a:r>
            <a:r>
              <a:rPr lang="ko-KR" altLang="en-US"/>
              <a:t>타겟 객체 가리킴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이벤트 타겟 </a:t>
            </a:r>
            <a:r>
              <a:rPr lang="en-US" altLang="ko-KR"/>
              <a:t>: </a:t>
            </a:r>
            <a:r>
              <a:rPr lang="ko-KR" altLang="en-US"/>
              <a:t>이벤트를 유발시킨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3">
              <a:defRPr/>
            </a:pPr>
            <a:r>
              <a:rPr lang="en-US" altLang="ko-KR"/>
              <a:t>&lt;button&gt; </a:t>
            </a:r>
            <a:r>
              <a:rPr lang="ko-KR" altLang="en-US"/>
              <a:t>태그의 버튼을 클릭하였으면</a:t>
            </a:r>
            <a:r>
              <a:rPr lang="en-US" altLang="ko-KR"/>
              <a:t>, </a:t>
            </a:r>
            <a:r>
              <a:rPr lang="ko-KR" altLang="en-US"/>
              <a:t>이때 </a:t>
            </a:r>
            <a:r>
              <a:rPr lang="en-US" altLang="ko-KR"/>
              <a:t>click </a:t>
            </a:r>
            <a:r>
              <a:rPr lang="ko-KR" altLang="en-US"/>
              <a:t>이벤트의 이벤트 타겟은 버튼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객체에 들어 있는 정보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4862" y="3026149"/>
            <a:ext cx="7282276" cy="191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9-6 </a:t>
            </a:r>
            <a:r>
              <a:rPr lang="ko-KR" altLang="en-US"/>
              <a:t>이벤트 객체의 프로퍼티 출력</a:t>
            </a:r>
            <a:endParaRPr lang="ko-KR" altLang="en-US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3651" y="1224939"/>
            <a:ext cx="2699890" cy="230883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3651" y="3705563"/>
            <a:ext cx="2699890" cy="28605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5"/>
          <p:cNvSpPr/>
          <p:nvPr/>
        </p:nvSpPr>
        <p:spPr>
          <a:xfrm>
            <a:off x="1506326" y="1224939"/>
            <a:ext cx="5079766" cy="5212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>
                <a:latin typeface="+mj-lt"/>
              </a:rPr>
              <a:t>&lt;!DOCTYPE html&gt;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&lt;html&gt;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&lt;head&gt;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/>
              <a:t>&lt;meta charset="utf-8"&gt;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&lt;title&gt;</a:t>
            </a:r>
            <a:r>
              <a:rPr lang="ko-KR" altLang="en-US" sz="1400">
                <a:latin typeface="+mj-lt"/>
              </a:rPr>
              <a:t>이벤트 객체 프로퍼티</a:t>
            </a:r>
            <a:r>
              <a:rPr lang="en-US" altLang="ko-KR" sz="1400">
                <a:latin typeface="+mj-lt"/>
              </a:rPr>
              <a:t>&lt;/title&gt;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&lt;/head&gt;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&lt;body&gt;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&lt;h3&gt;</a:t>
            </a:r>
            <a:r>
              <a:rPr lang="ko-KR" altLang="en-US" sz="1400">
                <a:latin typeface="+mj-lt"/>
              </a:rPr>
              <a:t>이벤트 객체의 프로퍼티 출력</a:t>
            </a:r>
            <a:r>
              <a:rPr lang="en-US" altLang="ko-KR" sz="1400">
                <a:latin typeface="+mj-lt"/>
              </a:rPr>
              <a:t>&lt;/h3&gt;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&lt;hr&gt;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&lt;p id="p"&gt;</a:t>
            </a:r>
            <a:r>
              <a:rPr lang="ko-KR" altLang="en-US" sz="1400">
                <a:latin typeface="+mj-lt"/>
              </a:rPr>
              <a:t>버튼을 클릭하면 이벤트 객체를 출력합니다</a:t>
            </a:r>
            <a:r>
              <a:rPr lang="en-US" altLang="ko-KR" sz="1400">
                <a:latin typeface="+mj-lt"/>
              </a:rPr>
              <a:t>.&lt;/p&gt;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&lt;button </a:t>
            </a:r>
            <a:r>
              <a:rPr lang="en-US" altLang="ko-KR" sz="1400" b="1">
                <a:latin typeface="+mj-lt"/>
              </a:rPr>
              <a:t>onclick="f(event)"</a:t>
            </a:r>
            <a:r>
              <a:rPr lang="en-US" altLang="ko-KR" sz="1400">
                <a:latin typeface="+mj-lt"/>
              </a:rPr>
              <a:t>&gt;</a:t>
            </a:r>
            <a:r>
              <a:rPr lang="ko-KR" altLang="en-US" sz="1400">
                <a:latin typeface="+mj-lt"/>
              </a:rPr>
              <a:t>클릭하세요</a:t>
            </a:r>
            <a:r>
              <a:rPr lang="en-US" altLang="ko-KR" sz="1400">
                <a:latin typeface="+mj-lt"/>
              </a:rPr>
              <a:t>&lt;/button&gt;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&lt;script&gt;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 b="1">
                <a:latin typeface="+mj-lt"/>
              </a:rPr>
              <a:t>function</a:t>
            </a:r>
            <a:r>
              <a:rPr lang="ko-KR" altLang="en-US" sz="1400" b="1">
                <a:latin typeface="+mj-lt"/>
              </a:rPr>
              <a:t> </a:t>
            </a:r>
            <a:r>
              <a:rPr lang="en-US" altLang="ko-KR" sz="1400" b="1">
                <a:latin typeface="+mj-lt"/>
              </a:rPr>
              <a:t>f(e)</a:t>
            </a:r>
            <a:r>
              <a:rPr lang="en-US" altLang="ko-KR" sz="1400">
                <a:latin typeface="+mj-lt"/>
              </a:rPr>
              <a:t> { // e</a:t>
            </a:r>
            <a:r>
              <a:rPr lang="ko-KR" altLang="en-US" sz="1400">
                <a:latin typeface="+mj-lt"/>
              </a:rPr>
              <a:t>는 현재 발생한 이벤트 객체</a:t>
            </a:r>
            <a:endParaRPr lang="ko-KR" altLang="en-US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let text = "type: " + </a:t>
            </a:r>
            <a:r>
              <a:rPr lang="en-US" altLang="ko-KR" sz="1400" b="1">
                <a:latin typeface="+mj-lt"/>
              </a:rPr>
              <a:t>e.type</a:t>
            </a:r>
            <a:r>
              <a:rPr lang="en-US" altLang="ko-KR" sz="1400">
                <a:latin typeface="+mj-lt"/>
              </a:rPr>
              <a:t> + "&lt;br&gt;" 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				+ "target: " + </a:t>
            </a:r>
            <a:r>
              <a:rPr lang="en-US" altLang="ko-KR" sz="1400" b="1">
                <a:latin typeface="+mj-lt"/>
              </a:rPr>
              <a:t>e.target</a:t>
            </a:r>
            <a:r>
              <a:rPr lang="en-US" altLang="ko-KR" sz="1400">
                <a:latin typeface="+mj-lt"/>
              </a:rPr>
              <a:t> + "&lt;br&gt;"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				+ "currentTarget: " + </a:t>
            </a:r>
            <a:r>
              <a:rPr lang="en-US" altLang="ko-KR" sz="1400" b="1">
                <a:latin typeface="+mj-lt"/>
              </a:rPr>
              <a:t>e.currentTarget</a:t>
            </a:r>
            <a:r>
              <a:rPr lang="en-US" altLang="ko-KR" sz="1400">
                <a:latin typeface="+mj-lt"/>
              </a:rPr>
              <a:t> + "&lt;br&gt;"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				+ "defaultPrevented: " + </a:t>
            </a:r>
            <a:r>
              <a:rPr lang="en-US" altLang="ko-KR" sz="1400" b="1">
                <a:latin typeface="+mj-lt"/>
              </a:rPr>
              <a:t>e.defaultPrevented</a:t>
            </a:r>
            <a:r>
              <a:rPr lang="en-US" altLang="ko-KR" sz="1400">
                <a:latin typeface="+mj-lt"/>
              </a:rPr>
              <a:t>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let p = document.getElementById("p");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	p.innerHTML = text; // </a:t>
            </a:r>
            <a:r>
              <a:rPr lang="ko-KR" altLang="en-US" sz="1400">
                <a:latin typeface="+mj-lt"/>
              </a:rPr>
              <a:t>이벤트 객체의 프로퍼티 출력</a:t>
            </a:r>
            <a:endParaRPr lang="ko-KR" altLang="en-US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}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&lt;/script&gt;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&lt;/body&gt;</a:t>
            </a:r>
            <a:endParaRPr lang="en-US" altLang="ko-KR" sz="1400">
              <a:latin typeface="+mj-lt"/>
            </a:endParaRPr>
          </a:p>
          <a:p>
            <a:pPr defTabSz="179999">
              <a:defRPr/>
            </a:pPr>
            <a:r>
              <a:rPr lang="en-US" altLang="ko-KR" sz="1400">
                <a:latin typeface="+mj-lt"/>
              </a:rPr>
              <a:t>&lt;/html&gt;</a:t>
            </a:r>
            <a:endParaRPr lang="ko-KR" altLang="en-US" sz="1400">
              <a:latin typeface="+mj-lt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5303398" y="5616427"/>
            <a:ext cx="1528051" cy="602349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버튼을 클릭하면 </a:t>
            </a:r>
            <a:r>
              <a:rPr lang="en-US" altLang="ko-KR" sz="1000"/>
              <a:t>click </a:t>
            </a:r>
            <a:r>
              <a:rPr lang="ko-KR" altLang="en-US" sz="1000"/>
              <a:t>이벤트 객체의 프로퍼티 출력</a:t>
            </a:r>
            <a:endParaRPr lang="ko-KR" altLang="en-US" sz="1000"/>
          </a:p>
        </p:txBody>
      </p:sp>
      <p:sp>
        <p:nvSpPr>
          <p:cNvPr id="9" name="자유형 7"/>
          <p:cNvSpPr/>
          <p:nvPr/>
        </p:nvSpPr>
        <p:spPr>
          <a:xfrm flipH="1">
            <a:off x="6582668" y="5462340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직사각형 12"/>
          <p:cNvSpPr/>
          <p:nvPr/>
        </p:nvSpPr>
        <p:spPr>
          <a:xfrm>
            <a:off x="7270952" y="5001707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/>
              <a:t>이벤트의 디폴트 행동이란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특정 이벤트에 대한 </a:t>
            </a:r>
            <a:r>
              <a:rPr lang="en-US" altLang="ko-KR"/>
              <a:t>HTML </a:t>
            </a:r>
            <a:r>
              <a:rPr lang="ko-KR" altLang="en-US"/>
              <a:t>태그의 기본 행동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사례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&lt;a&gt;</a:t>
            </a:r>
            <a:r>
              <a:rPr lang="ko-KR" altLang="en-US"/>
              <a:t>의 </a:t>
            </a:r>
            <a:r>
              <a:rPr lang="en-US" altLang="ko-KR"/>
              <a:t>click </a:t>
            </a:r>
            <a:r>
              <a:rPr lang="ko-KR" altLang="en-US"/>
              <a:t>이벤트의 디폴트 행동 </a:t>
            </a:r>
            <a:r>
              <a:rPr lang="en-US" altLang="ko-KR"/>
              <a:t>: </a:t>
            </a:r>
            <a:r>
              <a:rPr lang="ko-KR" altLang="en-US"/>
              <a:t>웹 페이지 이동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submit </a:t>
            </a:r>
            <a:r>
              <a:rPr lang="ko-KR" altLang="en-US"/>
              <a:t>버튼의 </a:t>
            </a:r>
            <a:r>
              <a:rPr lang="en-US" altLang="ko-KR"/>
              <a:t>click </a:t>
            </a:r>
            <a:r>
              <a:rPr lang="ko-KR" altLang="en-US"/>
              <a:t>이벤트의 디폴트 행동 </a:t>
            </a:r>
            <a:r>
              <a:rPr lang="en-US" altLang="ko-KR"/>
              <a:t>: </a:t>
            </a:r>
            <a:r>
              <a:rPr lang="ko-KR" altLang="en-US"/>
              <a:t>폼 데이터 전송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&lt;input type=“checkbox”&gt;</a:t>
            </a:r>
            <a:r>
              <a:rPr lang="ko-KR" altLang="en-US"/>
              <a:t>의 </a:t>
            </a:r>
            <a:r>
              <a:rPr lang="en-US" altLang="ko-KR"/>
              <a:t>click </a:t>
            </a:r>
            <a:r>
              <a:rPr lang="ko-KR" altLang="en-US"/>
              <a:t>이벤트의 디폴트 행동 </a:t>
            </a:r>
            <a:r>
              <a:rPr lang="en-US" altLang="ko-KR"/>
              <a:t>: </a:t>
            </a:r>
            <a:r>
              <a:rPr lang="ko-KR" altLang="en-US"/>
              <a:t>체크박스선택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이벤트의 디폴트 행동을 막는 방법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1. </a:t>
            </a:r>
            <a:r>
              <a:rPr lang="ko-KR" altLang="en-US"/>
              <a:t>이벤트 리스너에서 </a:t>
            </a:r>
            <a:r>
              <a:rPr lang="en-US" altLang="ko-KR"/>
              <a:t>false </a:t>
            </a:r>
            <a:r>
              <a:rPr lang="ko-KR" altLang="en-US"/>
              <a:t>리턴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2. </a:t>
            </a:r>
            <a:r>
              <a:rPr lang="ko-KR" altLang="en-US"/>
              <a:t>이벤트 객체의 </a:t>
            </a:r>
            <a:r>
              <a:rPr lang="en-US" altLang="ko-KR"/>
              <a:t>preventDefault() </a:t>
            </a:r>
            <a:r>
              <a:rPr lang="ko-KR" altLang="en-US"/>
              <a:t>메소드 호출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이벤트 객체의 </a:t>
            </a:r>
            <a:r>
              <a:rPr lang="en-US" altLang="ko-KR"/>
              <a:t>cancelable </a:t>
            </a:r>
            <a:r>
              <a:rPr lang="ko-KR" altLang="en-US"/>
              <a:t>프로퍼티가 </a:t>
            </a:r>
            <a:r>
              <a:rPr lang="en-US" altLang="ko-KR"/>
              <a:t>true</a:t>
            </a:r>
            <a:r>
              <a:rPr lang="ko-KR" altLang="en-US"/>
              <a:t>인 경우만 취소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이벤트의 디폴트 행동 취소</a:t>
            </a:r>
            <a:r>
              <a:rPr lang="en-US" altLang="ko-KR"/>
              <a:t>, preventDefault()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096000" y="3963516"/>
            <a:ext cx="5890658" cy="729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 href="http://www.naver.com"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onclick="return false"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이동 안되는 링크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4575" y="4768024"/>
            <a:ext cx="5858510" cy="725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rIns="0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&lt;a href="http://www.naver.com"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onclick="event.preventDefault();"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이동 안되는 링크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이벤트가 무엇이고 언제 발생하는지 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자바스크립트 코드로 이벤트 리스너를 작성할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발생하는 이벤트가 </a:t>
            </a:r>
            <a:r>
              <a:rPr lang="en-US" altLang="ko-KR"/>
              <a:t>DOM </a:t>
            </a:r>
            <a:r>
              <a:rPr lang="ko-KR" altLang="en-US"/>
              <a:t>트리를 따라 흘러가는 경로를 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문서와 이미지의 로딩 완료 시 호출되는 </a:t>
            </a:r>
            <a:r>
              <a:rPr lang="en-US" altLang="ko-KR"/>
              <a:t>onload </a:t>
            </a:r>
            <a:r>
              <a:rPr lang="ko-KR" altLang="en-US"/>
              <a:t>리스너를 작성할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폼에 발생하는 이벤트 리스너를 다룰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마우스 관련 이벤트를 다룰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키 관련 이벤트를 다룰 수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강의 목표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9-7 </a:t>
            </a:r>
            <a:r>
              <a:rPr lang="ko-KR" altLang="en-US"/>
              <a:t>이벤트의 디폴트 행동 취소</a:t>
            </a:r>
            <a:endParaRPr lang="ko-KR" altLang="en-US"/>
          </a:p>
        </p:txBody>
      </p:sp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2719" y="1614063"/>
            <a:ext cx="2923593" cy="240152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grpSp>
        <p:nvGrpSpPr>
          <p:cNvPr id="6" name="그룹 11"/>
          <p:cNvGrpSpPr/>
          <p:nvPr/>
        </p:nvGrpSpPr>
        <p:grpSpPr>
          <a:xfrm rot="0">
            <a:off x="6821276" y="4318073"/>
            <a:ext cx="3412807" cy="1256980"/>
            <a:chOff x="838200" y="2357437"/>
            <a:chExt cx="5959713" cy="2143125"/>
          </a:xfrm>
        </p:grpSpPr>
        <p:pic>
          <p:nvPicPr>
            <p:cNvPr id="7" name="그림 5"/>
            <p:cNvPicPr>
              <a:picLocks noChangeAspect="1"/>
            </p:cNvPicPr>
            <p:nvPr/>
          </p:nvPicPr>
          <p:blipFill rotWithShape="1">
            <a:blip r:embed="rId3"/>
            <a:srcRect r="46140"/>
            <a:stretch>
              <a:fillRect/>
            </a:stretch>
          </p:blipFill>
          <p:spPr>
            <a:xfrm>
              <a:off x="838200" y="2357437"/>
              <a:ext cx="4021832" cy="2143125"/>
            </a:xfrm>
            <a:prstGeom prst="rect">
              <a:avLst/>
            </a:prstGeom>
          </p:spPr>
        </p:pic>
        <p:pic>
          <p:nvPicPr>
            <p:cNvPr id="8" name="그림 10"/>
            <p:cNvPicPr>
              <a:picLocks noChangeAspect="1"/>
            </p:cNvPicPr>
            <p:nvPr/>
          </p:nvPicPr>
          <p:blipFill rotWithShape="1">
            <a:blip r:embed="rId4"/>
            <a:srcRect l="62540"/>
            <a:stretch>
              <a:fillRect/>
            </a:stretch>
          </p:blipFill>
          <p:spPr>
            <a:xfrm>
              <a:off x="4000217" y="2357437"/>
              <a:ext cx="2797696" cy="2143125"/>
            </a:xfrm>
            <a:prstGeom prst="rect">
              <a:avLst/>
            </a:prstGeom>
          </p:spPr>
        </p:pic>
      </p:grpSp>
      <p:sp>
        <p:nvSpPr>
          <p:cNvPr id="9" name="직사각형 3"/>
          <p:cNvSpPr/>
          <p:nvPr/>
        </p:nvSpPr>
        <p:spPr>
          <a:xfrm>
            <a:off x="2154651" y="1254024"/>
            <a:ext cx="4248472" cy="52115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이벤트의 디폴트 행동 취소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query()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let</a:t>
            </a:r>
            <a:r>
              <a:rPr lang="ko-KR" altLang="en-US" sz="1200" b="1"/>
              <a:t> </a:t>
            </a:r>
            <a:r>
              <a:rPr lang="en-US" altLang="ko-KR" sz="1200" b="1"/>
              <a:t>ret = confirm("</a:t>
            </a:r>
            <a:r>
              <a:rPr lang="ko-KR" altLang="en-US" sz="1200" b="1"/>
              <a:t>네이버로 이동하시겠습니까</a:t>
            </a:r>
            <a:r>
              <a:rPr lang="en-US" altLang="ko-KR" sz="1200" b="1"/>
              <a:t>?");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return ret; </a:t>
            </a:r>
            <a:r>
              <a:rPr lang="en-US" altLang="ko-KR" sz="1200"/>
              <a:t>// confirm()</a:t>
            </a:r>
            <a:r>
              <a:rPr lang="ko-KR" altLang="en-US" sz="1200"/>
              <a:t>의 리턴 값은 </a:t>
            </a:r>
            <a:r>
              <a:rPr lang="en-US" altLang="ko-KR" sz="1200"/>
              <a:t>true </a:t>
            </a:r>
            <a:r>
              <a:rPr lang="ko-KR" altLang="en-US" sz="1200"/>
              <a:t>또는 </a:t>
            </a:r>
            <a:r>
              <a:rPr lang="en-US" altLang="ko-KR" sz="1200"/>
              <a:t>false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}</a:t>
            </a:r>
            <a:endParaRPr lang="en-US" altLang="ko-KR" sz="1200" b="1"/>
          </a:p>
          <a:p>
            <a:pPr defTabSz="179999">
              <a:defRPr/>
            </a:pPr>
            <a:endParaRPr lang="ko-KR" altLang="en-US" sz="1200"/>
          </a:p>
          <a:p>
            <a:pPr defTabSz="179999">
              <a:defRPr/>
            </a:pPr>
            <a:r>
              <a:rPr lang="en-US" altLang="ko-KR" sz="1200" b="1"/>
              <a:t>function noAction(e)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e.preventDefault(); </a:t>
            </a:r>
            <a:r>
              <a:rPr lang="en-US" altLang="ko-KR" sz="1200"/>
              <a:t>// </a:t>
            </a:r>
            <a:r>
              <a:rPr lang="ko-KR" altLang="en-US" sz="1200"/>
              <a:t>이벤트의 디폴트 행동 강제취소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이벤트의 디폴트 행동 취소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&lt;a href="http://www.naver.com"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onclick="return query()"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네이버로 이동할 지 물어보는 링크</a:t>
            </a:r>
            <a:r>
              <a:rPr lang="en-US" altLang="ko-KR" sz="1200"/>
              <a:t>&lt;/a&gt;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&lt;input type="checkbox"&gt;</a:t>
            </a:r>
            <a:r>
              <a:rPr lang="ko-KR" altLang="en-US" sz="1200"/>
              <a:t>빵</a:t>
            </a:r>
            <a:r>
              <a:rPr lang="en-US" altLang="ko-KR" sz="1200"/>
              <a:t>(</a:t>
            </a:r>
            <a:r>
              <a:rPr lang="ko-KR" altLang="en-US" sz="1200"/>
              <a:t>체크 됨</a:t>
            </a:r>
            <a:r>
              <a:rPr lang="en-US" altLang="ko-KR" sz="1200"/>
              <a:t>)&lt;br&gt;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&lt;input type="checkbox"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onclick="noAction(event)"</a:t>
            </a:r>
            <a:r>
              <a:rPr lang="en-US" altLang="ko-KR" sz="1200"/>
              <a:t>&gt;</a:t>
            </a:r>
            <a:r>
              <a:rPr lang="ko-KR" altLang="en-US" sz="1200"/>
              <a:t>술</a:t>
            </a:r>
            <a:r>
              <a:rPr lang="en-US" altLang="ko-KR" sz="1200"/>
              <a:t>(</a:t>
            </a:r>
            <a:r>
              <a:rPr lang="ko-KR" altLang="en-US" sz="1200"/>
              <a:t>체크 안됨</a:t>
            </a:r>
            <a:r>
              <a:rPr lang="en-US" altLang="ko-KR" sz="1200"/>
              <a:t>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10" name="TextBox 8"/>
          <p:cNvSpPr txBox="1"/>
          <p:nvPr/>
        </p:nvSpPr>
        <p:spPr>
          <a:xfrm>
            <a:off x="8665558" y="5718520"/>
            <a:ext cx="1656183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취소 버튼을 누르면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 네이버로 이동하지 않음</a:t>
            </a:r>
            <a:endParaRPr lang="ko-KR" altLang="en-US" sz="1000"/>
          </a:p>
        </p:txBody>
      </p:sp>
      <p:sp>
        <p:nvSpPr>
          <p:cNvPr id="11" name="자유형 4"/>
          <p:cNvSpPr/>
          <p:nvPr/>
        </p:nvSpPr>
        <p:spPr>
          <a:xfrm>
            <a:off x="8635372" y="3124272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ko-KR" altLang="en-US"/>
              <a:t>이벤트 흐름이란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이벤트가 발생하면 </a:t>
            </a:r>
            <a:r>
              <a:rPr lang="en-US" altLang="ko-KR"/>
              <a:t>window </a:t>
            </a:r>
            <a:r>
              <a:rPr lang="ko-KR" altLang="en-US"/>
              <a:t>객체에 먼저 도달하고</a:t>
            </a:r>
            <a:r>
              <a:rPr lang="en-US" altLang="ko-KR"/>
              <a:t>, DOM </a:t>
            </a:r>
            <a:r>
              <a:rPr lang="ko-KR" altLang="en-US"/>
              <a:t>트리를 따라 이벤트 타겟에 도착하고</a:t>
            </a:r>
            <a:r>
              <a:rPr lang="en-US" altLang="ko-KR"/>
              <a:t>, </a:t>
            </a:r>
            <a:r>
              <a:rPr lang="ko-KR" altLang="en-US"/>
              <a:t>다시 반대 방향으로 흘러 </a:t>
            </a:r>
            <a:r>
              <a:rPr lang="en-US" altLang="ko-KR"/>
              <a:t>window </a:t>
            </a:r>
            <a:r>
              <a:rPr lang="ko-KR" altLang="en-US"/>
              <a:t>객체에 도달한 다음 사라지는 과정</a:t>
            </a:r>
            <a:endParaRPr lang="ko-KR" altLang="en-US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이벤트가 흘러가는 과정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캡쳐 단계</a:t>
            </a:r>
            <a:r>
              <a:rPr lang="en-US" altLang="ko-KR"/>
              <a:t>(capturing phase)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이벤트가 </a:t>
            </a:r>
            <a:r>
              <a:rPr lang="en-US" altLang="ko-KR"/>
              <a:t>window </a:t>
            </a:r>
            <a:r>
              <a:rPr lang="ko-KR" altLang="en-US"/>
              <a:t>객체에서 중간의 모든 </a:t>
            </a:r>
            <a:r>
              <a:rPr lang="en-US" altLang="ko-KR"/>
              <a:t>DOM </a:t>
            </a:r>
            <a:r>
              <a:rPr lang="ko-KR" altLang="en-US"/>
              <a:t>객체를 거쳐 타겟</a:t>
            </a:r>
            <a:r>
              <a:rPr lang="en-US" altLang="ko-KR"/>
              <a:t> </a:t>
            </a:r>
            <a:r>
              <a:rPr lang="ko-KR" altLang="en-US"/>
              <a:t>객체에 전달되는 과정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이벤트가 거쳐가는 모든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r>
              <a:rPr lang="en-US" altLang="ko-KR"/>
              <a:t>(window</a:t>
            </a:r>
            <a:r>
              <a:rPr lang="ko-KR" altLang="en-US"/>
              <a:t>포함</a:t>
            </a:r>
            <a:r>
              <a:rPr lang="en-US" altLang="ko-KR"/>
              <a:t>)</a:t>
            </a:r>
            <a:r>
              <a:rPr lang="ko-KR" altLang="en-US"/>
              <a:t>의 이벤트 리스너 실행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버블 단계</a:t>
            </a:r>
            <a:r>
              <a:rPr lang="en-US" altLang="ko-KR"/>
              <a:t>(bubbling phase) 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이벤트가 타겟에서 중간의 모든 </a:t>
            </a:r>
            <a:r>
              <a:rPr lang="en-US" altLang="ko-KR"/>
              <a:t>DOM </a:t>
            </a:r>
            <a:r>
              <a:rPr lang="ko-KR" altLang="en-US"/>
              <a:t>객체를 거쳐</a:t>
            </a:r>
            <a:r>
              <a:rPr lang="en-US" altLang="ko-KR"/>
              <a:t> window </a:t>
            </a:r>
            <a:r>
              <a:rPr lang="ko-KR" altLang="en-US"/>
              <a:t>객체에 전달되는 과정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이벤트가 거쳐가는 모든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r>
              <a:rPr lang="en-US" altLang="ko-KR"/>
              <a:t>(window</a:t>
            </a:r>
            <a:r>
              <a:rPr lang="ko-KR" altLang="en-US"/>
              <a:t>포함</a:t>
            </a:r>
            <a:r>
              <a:rPr lang="en-US" altLang="ko-KR"/>
              <a:t>)</a:t>
            </a:r>
            <a:r>
              <a:rPr lang="ko-KR" altLang="en-US"/>
              <a:t>의 이벤트 리스너 실행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객체에는 캡쳐 리스너와 버블 리스너 두 개 모두 작성할 수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흐름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샘플 웹 페이지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흐름 사례</a:t>
            </a:r>
            <a:endParaRPr lang="ko-KR" altLang="en-US"/>
          </a:p>
        </p:txBody>
      </p:sp>
      <p:pic>
        <p:nvPicPr>
          <p:cNvPr id="5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499437"/>
            <a:ext cx="3120461" cy="185912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51"/>
          <p:cNvSpPr/>
          <p:nvPr/>
        </p:nvSpPr>
        <p:spPr>
          <a:xfrm>
            <a:off x="2037733" y="2294734"/>
            <a:ext cx="3888432" cy="209438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79999">
              <a:defRPr/>
            </a:pPr>
            <a:r>
              <a:rPr lang="en-US" altLang="ko-KR" sz="1100"/>
              <a:t>&lt;!DOCTYPE 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&lt;html&gt;&lt;head&gt;&lt;title&gt;HTML DOM </a:t>
            </a:r>
            <a:r>
              <a:rPr lang="ko-KR" altLang="en-US" sz="1100"/>
              <a:t>트리</a:t>
            </a:r>
            <a:r>
              <a:rPr lang="en-US" altLang="ko-KR" sz="1100"/>
              <a:t>&lt;/title&gt;&lt;/head&gt;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&lt;body&gt;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&lt;p style="color:blue" &gt;</a:t>
            </a:r>
            <a:r>
              <a:rPr lang="ko-KR" altLang="en-US" sz="1100"/>
              <a:t>이것은 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    &lt;span style="color:red"&gt;</a:t>
            </a:r>
            <a:r>
              <a:rPr lang="ko-KR" altLang="en-US" sz="1100"/>
              <a:t>문장입니다</a:t>
            </a:r>
            <a:r>
              <a:rPr lang="en-US" altLang="ko-KR" sz="1100"/>
              <a:t>.&lt;/span&gt;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&lt;/p&gt;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&lt;form&gt;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    &lt;input type="text"&gt;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    </a:t>
            </a:r>
            <a:r>
              <a:rPr lang="en-US" altLang="ko-KR" sz="1100" b="1"/>
              <a:t>&lt;input type="button" value="</a:t>
            </a:r>
            <a:r>
              <a:rPr lang="ko-KR" altLang="en-US" sz="1100" b="1"/>
              <a:t>테스트</a:t>
            </a:r>
            <a:r>
              <a:rPr lang="en-US" altLang="ko-KR" sz="1100" b="1"/>
              <a:t>" id="button"&gt;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    &lt;hr&gt;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&lt;/form&gt;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&lt;/body&gt;&lt;/html&gt;</a:t>
            </a:r>
            <a:endParaRPr lang="en-US" altLang="ko-KR" sz="1100"/>
          </a:p>
        </p:txBody>
      </p:sp>
      <p:sp>
        <p:nvSpPr>
          <p:cNvPr id="7" name="타원 88"/>
          <p:cNvSpPr/>
          <p:nvPr/>
        </p:nvSpPr>
        <p:spPr>
          <a:xfrm>
            <a:off x="8081971" y="3610526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TextBox 91"/>
          <p:cNvSpPr txBox="1"/>
          <p:nvPr/>
        </p:nvSpPr>
        <p:spPr>
          <a:xfrm>
            <a:off x="7530718" y="4358562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버튼 클릭</a:t>
            </a:r>
            <a:r>
              <a:rPr lang="en-US" altLang="ko-KR" sz="1000"/>
              <a:t>, click </a:t>
            </a:r>
            <a:r>
              <a:rPr lang="ko-KR" altLang="en-US" sz="1000"/>
              <a:t>이벤트 발생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23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17" name="Rectangle 410"/>
          <p:cNvSpPr>
            <a:spLocks noChangeArrowheads="1"/>
          </p:cNvSpPr>
          <p:nvPr/>
        </p:nvSpPr>
        <p:spPr>
          <a:xfrm>
            <a:off x="4557322" y="92799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window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18" name="직선 연결선 51"/>
          <p:cNvCxnSpPr>
            <a:stCxn id="117" idx="2"/>
            <a:endCxn id="119" idx="0"/>
          </p:cNvCxnSpPr>
          <p:nvPr/>
        </p:nvCxnSpPr>
        <p:spPr>
          <a:xfrm>
            <a:off x="5128822" y="121602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11"/>
          <p:cNvSpPr>
            <a:spLocks noChangeArrowheads="1"/>
          </p:cNvSpPr>
          <p:nvPr/>
        </p:nvSpPr>
        <p:spPr>
          <a:xfrm>
            <a:off x="4557322" y="156975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document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0" name="Rectangle 411"/>
          <p:cNvSpPr>
            <a:spLocks noChangeArrowheads="1"/>
          </p:cNvSpPr>
          <p:nvPr/>
        </p:nvSpPr>
        <p:spPr>
          <a:xfrm>
            <a:off x="4557322" y="218362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html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21" name="직선 연결선 54"/>
          <p:cNvCxnSpPr>
            <a:stCxn id="119" idx="2"/>
            <a:endCxn id="120" idx="0"/>
          </p:cNvCxnSpPr>
          <p:nvPr/>
        </p:nvCxnSpPr>
        <p:spPr>
          <a:xfrm>
            <a:off x="5128822" y="185778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411"/>
          <p:cNvSpPr>
            <a:spLocks noChangeArrowheads="1"/>
          </p:cNvSpPr>
          <p:nvPr/>
        </p:nvSpPr>
        <p:spPr>
          <a:xfrm>
            <a:off x="3069172" y="3533378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head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3" name="Rectangle 411"/>
          <p:cNvSpPr>
            <a:spLocks noChangeArrowheads="1"/>
          </p:cNvSpPr>
          <p:nvPr/>
        </p:nvSpPr>
        <p:spPr>
          <a:xfrm>
            <a:off x="6462995" y="353337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body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4" name="Rectangle 411"/>
          <p:cNvSpPr>
            <a:spLocks noChangeArrowheads="1"/>
          </p:cNvSpPr>
          <p:nvPr/>
        </p:nvSpPr>
        <p:spPr>
          <a:xfrm>
            <a:off x="3028669" y="4718322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title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25" name="직선 연결선 60"/>
          <p:cNvCxnSpPr>
            <a:stCxn id="122" idx="2"/>
            <a:endCxn id="124" idx="0"/>
          </p:cNvCxnSpPr>
          <p:nvPr/>
        </p:nvCxnSpPr>
        <p:spPr>
          <a:xfrm flipH="1">
            <a:off x="3444646" y="3858257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411"/>
          <p:cNvSpPr>
            <a:spLocks noChangeArrowheads="1"/>
          </p:cNvSpPr>
          <p:nvPr/>
        </p:nvSpPr>
        <p:spPr>
          <a:xfrm>
            <a:off x="5533210" y="471832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p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7" name="Rectangle 411"/>
          <p:cNvSpPr>
            <a:spLocks noChangeArrowheads="1"/>
          </p:cNvSpPr>
          <p:nvPr/>
        </p:nvSpPr>
        <p:spPr>
          <a:xfrm>
            <a:off x="7590527" y="4718322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form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8" name="Rectangle 411"/>
          <p:cNvSpPr>
            <a:spLocks noChangeArrowheads="1"/>
          </p:cNvSpPr>
          <p:nvPr/>
        </p:nvSpPr>
        <p:spPr>
          <a:xfrm>
            <a:off x="5540914" y="5747065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span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29" name="Rectangle 411"/>
          <p:cNvSpPr>
            <a:spLocks noChangeArrowheads="1"/>
          </p:cNvSpPr>
          <p:nvPr/>
        </p:nvSpPr>
        <p:spPr>
          <a:xfrm>
            <a:off x="6845586" y="5743014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30" name="Rectangle 411"/>
          <p:cNvSpPr>
            <a:spLocks noChangeArrowheads="1"/>
          </p:cNvSpPr>
          <p:nvPr/>
        </p:nvSpPr>
        <p:spPr>
          <a:xfrm>
            <a:off x="7712365" y="5746990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chemeClr val="bg1"/>
              </a:solidFill>
              <a:latin typeface="Arial"/>
              <a:ea typeface="돋움"/>
            </a:endParaRPr>
          </a:p>
        </p:txBody>
      </p:sp>
      <p:sp>
        <p:nvSpPr>
          <p:cNvPr id="131" name="Rectangle 411"/>
          <p:cNvSpPr>
            <a:spLocks noChangeArrowheads="1"/>
          </p:cNvSpPr>
          <p:nvPr/>
        </p:nvSpPr>
        <p:spPr>
          <a:xfrm>
            <a:off x="8500546" y="5743012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hr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32" name="꺾인 연결선 113"/>
          <p:cNvCxnSpPr>
            <a:stCxn id="120" idx="2"/>
            <a:endCxn id="122" idx="0"/>
          </p:cNvCxnSpPr>
          <p:nvPr/>
        </p:nvCxnSpPr>
        <p:spPr>
          <a:xfrm rot="5400000">
            <a:off x="3773135" y="2177691"/>
            <a:ext cx="1037070" cy="167430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14"/>
          <p:cNvCxnSpPr>
            <a:stCxn id="120" idx="2"/>
            <a:endCxn id="123" idx="0"/>
          </p:cNvCxnSpPr>
          <p:nvPr/>
        </p:nvCxnSpPr>
        <p:spPr>
          <a:xfrm rot="16200000" flipH="1">
            <a:off x="5468669" y="2156461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21"/>
          <p:cNvCxnSpPr>
            <a:stCxn id="123" idx="2"/>
            <a:endCxn id="126" idx="0"/>
          </p:cNvCxnSpPr>
          <p:nvPr/>
        </p:nvCxnSpPr>
        <p:spPr>
          <a:xfrm rot="5400000">
            <a:off x="5900063" y="3772799"/>
            <a:ext cx="860066" cy="103098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22"/>
          <p:cNvCxnSpPr>
            <a:stCxn id="123" idx="2"/>
            <a:endCxn id="127" idx="0"/>
          </p:cNvCxnSpPr>
          <p:nvPr/>
        </p:nvCxnSpPr>
        <p:spPr>
          <a:xfrm rot="16200000" flipH="1">
            <a:off x="6932040" y="3771802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29"/>
          <p:cNvCxnSpPr>
            <a:stCxn id="126" idx="2"/>
            <a:endCxn id="128" idx="0"/>
          </p:cNvCxnSpPr>
          <p:nvPr/>
        </p:nvCxnSpPr>
        <p:spPr>
          <a:xfrm>
            <a:off x="5814605" y="5037631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2"/>
          <p:cNvCxnSpPr>
            <a:stCxn id="127" idx="2"/>
            <a:endCxn id="129" idx="0"/>
          </p:cNvCxnSpPr>
          <p:nvPr/>
        </p:nvCxnSpPr>
        <p:spPr>
          <a:xfrm rot="5400000">
            <a:off x="7141408" y="5005862"/>
            <a:ext cx="722726" cy="7515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4"/>
          <p:cNvCxnSpPr>
            <a:stCxn id="127" idx="2"/>
            <a:endCxn id="130" idx="0"/>
          </p:cNvCxnSpPr>
          <p:nvPr/>
        </p:nvCxnSpPr>
        <p:spPr>
          <a:xfrm rot="16200000" flipH="1">
            <a:off x="7562504" y="5336344"/>
            <a:ext cx="726702" cy="9459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9"/>
          <p:cNvCxnSpPr>
            <a:stCxn id="127" idx="2"/>
            <a:endCxn id="131" idx="0"/>
          </p:cNvCxnSpPr>
          <p:nvPr/>
        </p:nvCxnSpPr>
        <p:spPr>
          <a:xfrm rot="16200000" flipH="1">
            <a:off x="7918507" y="4980341"/>
            <a:ext cx="722724" cy="80261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자유형 154"/>
          <p:cNvSpPr/>
          <p:nvPr/>
        </p:nvSpPr>
        <p:spPr>
          <a:xfrm>
            <a:off x="4132250" y="749626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1" name="자유형 155"/>
          <p:cNvSpPr/>
          <p:nvPr/>
        </p:nvSpPr>
        <p:spPr>
          <a:xfrm rot="1178354">
            <a:off x="3734687" y="77716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TextBox 156"/>
          <p:cNvSpPr txBox="1"/>
          <p:nvPr/>
        </p:nvSpPr>
        <p:spPr>
          <a:xfrm>
            <a:off x="2540026" y="555845"/>
            <a:ext cx="1209014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c00000"/>
                </a:solidFill>
              </a:rPr>
              <a:t>버튼 클릭으로</a:t>
            </a:r>
            <a:endParaRPr lang="ko-KR" altLang="en-US" sz="11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input </a:t>
            </a:r>
            <a:r>
              <a:rPr lang="ko-KR" altLang="en-US" sz="1100">
                <a:solidFill>
                  <a:srgbClr val="c00000"/>
                </a:solidFill>
              </a:rPr>
              <a:t>객체에</a:t>
            </a:r>
            <a:endParaRPr lang="ko-KR" altLang="en-US" sz="11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click </a:t>
            </a:r>
            <a:r>
              <a:rPr lang="ko-KR" altLang="en-US" sz="1100">
                <a:solidFill>
                  <a:srgbClr val="c00000"/>
                </a:solidFill>
              </a:rPr>
              <a:t>이벤트 발생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43" name="TextBox 158"/>
          <p:cNvSpPr txBox="1"/>
          <p:nvPr/>
        </p:nvSpPr>
        <p:spPr>
          <a:xfrm>
            <a:off x="2945834" y="1952786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이벤트 캡쳐 단계</a:t>
            </a:r>
            <a:endParaRPr lang="ko-KR" altLang="en-US" sz="1100"/>
          </a:p>
          <a:p>
            <a:pPr algn="ctr">
              <a:defRPr/>
            </a:pPr>
            <a:r>
              <a:rPr lang="en-US" altLang="ko-KR" sz="1100"/>
              <a:t>(event capture)</a:t>
            </a:r>
            <a:endParaRPr lang="ko-KR" altLang="en-US" sz="1100"/>
          </a:p>
        </p:txBody>
      </p:sp>
      <p:sp>
        <p:nvSpPr>
          <p:cNvPr id="144" name="TextBox 159"/>
          <p:cNvSpPr txBox="1"/>
          <p:nvPr/>
        </p:nvSpPr>
        <p:spPr>
          <a:xfrm>
            <a:off x="4287696" y="925481"/>
            <a:ext cx="285998" cy="291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5" name="TextBox 160"/>
          <p:cNvSpPr txBox="1"/>
          <p:nvPr/>
        </p:nvSpPr>
        <p:spPr>
          <a:xfrm>
            <a:off x="4251197" y="1559880"/>
            <a:ext cx="284397" cy="29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6" name="TextBox 161"/>
          <p:cNvSpPr txBox="1"/>
          <p:nvPr/>
        </p:nvSpPr>
        <p:spPr>
          <a:xfrm>
            <a:off x="4295601" y="2188531"/>
            <a:ext cx="287618" cy="2955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3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7" name="TextBox 162"/>
          <p:cNvSpPr txBox="1"/>
          <p:nvPr/>
        </p:nvSpPr>
        <p:spPr>
          <a:xfrm>
            <a:off x="6199042" y="3533377"/>
            <a:ext cx="284052" cy="293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4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8" name="TextBox 163"/>
          <p:cNvSpPr txBox="1"/>
          <p:nvPr/>
        </p:nvSpPr>
        <p:spPr>
          <a:xfrm>
            <a:off x="7288203" y="4709651"/>
            <a:ext cx="2858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5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49" name="TextBox 164"/>
          <p:cNvSpPr txBox="1"/>
          <p:nvPr/>
        </p:nvSpPr>
        <p:spPr>
          <a:xfrm>
            <a:off x="7528843" y="5486221"/>
            <a:ext cx="287371" cy="29354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6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50" name="TextBox 165"/>
          <p:cNvSpPr txBox="1"/>
          <p:nvPr/>
        </p:nvSpPr>
        <p:spPr>
          <a:xfrm>
            <a:off x="8152157" y="5516715"/>
            <a:ext cx="284052" cy="2916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7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1" name="TextBox 166"/>
          <p:cNvSpPr txBox="1"/>
          <p:nvPr/>
        </p:nvSpPr>
        <p:spPr>
          <a:xfrm>
            <a:off x="8125498" y="4712632"/>
            <a:ext cx="286771" cy="2956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8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2" name="TextBox 167"/>
          <p:cNvSpPr txBox="1"/>
          <p:nvPr/>
        </p:nvSpPr>
        <p:spPr>
          <a:xfrm>
            <a:off x="5707993" y="2183620"/>
            <a:ext cx="3897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10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3" name="TextBox 168"/>
          <p:cNvSpPr txBox="1"/>
          <p:nvPr/>
        </p:nvSpPr>
        <p:spPr>
          <a:xfrm>
            <a:off x="7266350" y="3521651"/>
            <a:ext cx="284052" cy="2959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9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4" name="TextBox 169"/>
          <p:cNvSpPr txBox="1"/>
          <p:nvPr/>
        </p:nvSpPr>
        <p:spPr>
          <a:xfrm>
            <a:off x="5735761" y="1543999"/>
            <a:ext cx="371457" cy="2924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11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5" name="TextBox 170"/>
          <p:cNvSpPr txBox="1"/>
          <p:nvPr/>
        </p:nvSpPr>
        <p:spPr>
          <a:xfrm>
            <a:off x="5663753" y="895927"/>
            <a:ext cx="390337" cy="2927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12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56" name="TextBox 172"/>
          <p:cNvSpPr txBox="1"/>
          <p:nvPr/>
        </p:nvSpPr>
        <p:spPr>
          <a:xfrm>
            <a:off x="6986917" y="2508685"/>
            <a:ext cx="1285897" cy="46488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/>
              <a:t>이벤트 버블 단계</a:t>
            </a:r>
            <a:endParaRPr lang="ko-KR" altLang="en-US" sz="1100"/>
          </a:p>
          <a:p>
            <a:pPr algn="ctr">
              <a:defRPr/>
            </a:pPr>
            <a:r>
              <a:rPr lang="en-US" altLang="ko-KR" sz="1100"/>
              <a:t>(event bubble)</a:t>
            </a:r>
            <a:endParaRPr lang="ko-KR" altLang="en-US" sz="1100"/>
          </a:p>
        </p:txBody>
      </p:sp>
      <p:sp>
        <p:nvSpPr>
          <p:cNvPr id="157" name="TextBox 173"/>
          <p:cNvSpPr txBox="1"/>
          <p:nvPr/>
        </p:nvSpPr>
        <p:spPr>
          <a:xfrm>
            <a:off x="5873373" y="561222"/>
            <a:ext cx="1209417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click </a:t>
            </a:r>
            <a:r>
              <a:rPr lang="ko-KR" altLang="en-US" sz="1100">
                <a:solidFill>
                  <a:srgbClr val="c00000"/>
                </a:solidFill>
              </a:rPr>
              <a:t>이벤트 소멸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58" name="TextBox 174"/>
          <p:cNvSpPr txBox="1"/>
          <p:nvPr/>
        </p:nvSpPr>
        <p:spPr>
          <a:xfrm>
            <a:off x="7533601" y="6233317"/>
            <a:ext cx="966944" cy="289440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/>
              <a:t>이벤트 타겟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캡쳐 리스너와 버블 리스너</a:t>
            </a:r>
            <a:endParaRPr lang="ko-KR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963404"/>
          </a:xfrm>
        </p:spPr>
        <p:txBody>
          <a:bodyPr vert="horz" lIns="91440" tIns="45720" rIns="91440" bIns="45720">
            <a:normAutofit fontScale="85000" lnSpcReduction="20000"/>
          </a:bodyPr>
          <a:lstStyle/>
          <a:p>
            <a:pPr lvl="0">
              <a:defRPr/>
            </a:pPr>
            <a:r>
              <a:rPr lang="en-US" altLang="ko-KR" sz="2400"/>
              <a:t>DOM </a:t>
            </a:r>
            <a:r>
              <a:rPr lang="ko-KR" altLang="en-US" sz="2400"/>
              <a:t>객체의 이벤트 리스너 </a:t>
            </a:r>
            <a:endParaRPr lang="ko-KR" altLang="en-US" sz="2400"/>
          </a:p>
          <a:p>
            <a:pPr lvl="1">
              <a:defRPr/>
            </a:pPr>
            <a:r>
              <a:rPr lang="ko-KR" altLang="en-US" sz="2400"/>
              <a:t>캡쳐 리스너와 버블 리스너를 모두 소유 가능</a:t>
            </a:r>
            <a:endParaRPr lang="ko-KR" altLang="en-US" sz="2400"/>
          </a:p>
          <a:p>
            <a:pPr lvl="2">
              <a:defRPr/>
            </a:pPr>
            <a:r>
              <a:rPr lang="ko-KR" altLang="en-US" sz="2400"/>
              <a:t>이벤트 리스너 등록 시</a:t>
            </a:r>
            <a:r>
              <a:rPr lang="en-US" altLang="ko-KR" sz="2400"/>
              <a:t>, </a:t>
            </a:r>
            <a:r>
              <a:rPr lang="ko-KR" altLang="en-US" sz="2400"/>
              <a:t>캡쳐 리스너인지 버블 리스너인지 구분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캡쳐 리스너와 버블 리스너 등록</a:t>
            </a:r>
            <a:endParaRPr lang="ko-KR" altLang="en-US" sz="2400"/>
          </a:p>
          <a:p>
            <a:pPr lvl="1">
              <a:defRPr/>
            </a:pPr>
            <a:r>
              <a:rPr lang="en-US" altLang="ko-KR" sz="2400"/>
              <a:t>addEventListener()</a:t>
            </a:r>
            <a:r>
              <a:rPr lang="ko-KR" altLang="en-US" sz="2400"/>
              <a:t>의 </a:t>
            </a:r>
            <a:r>
              <a:rPr lang="en-US" altLang="ko-KR" sz="2400"/>
              <a:t>3 </a:t>
            </a:r>
            <a:r>
              <a:rPr lang="ko-KR" altLang="en-US" sz="2400"/>
              <a:t>번째 매개 변수 이용</a:t>
            </a:r>
            <a:endParaRPr lang="ko-KR" altLang="en-US" sz="2400"/>
          </a:p>
          <a:p>
            <a:pPr lvl="2">
              <a:defRPr/>
            </a:pPr>
            <a:r>
              <a:rPr lang="en-US" altLang="ko-KR" sz="2400"/>
              <a:t>true</a:t>
            </a:r>
            <a:r>
              <a:rPr lang="ko-KR" altLang="en-US" sz="2400"/>
              <a:t>이면 캡쳐 리스너</a:t>
            </a:r>
            <a:r>
              <a:rPr lang="en-US" altLang="ko-KR" sz="2400"/>
              <a:t>, false</a:t>
            </a:r>
            <a:r>
              <a:rPr lang="ko-KR" altLang="en-US" sz="2400"/>
              <a:t>이면 버블 리스너</a:t>
            </a:r>
            <a:endParaRPr lang="ko-KR" altLang="en-US" sz="2400"/>
          </a:p>
          <a:p>
            <a:pPr lvl="2">
              <a:defRPr/>
            </a:pPr>
            <a:r>
              <a:rPr lang="ko-KR" altLang="en-US" sz="2400"/>
              <a:t>생략되면 </a:t>
            </a:r>
            <a:r>
              <a:rPr lang="en-US" altLang="ko-KR" sz="2400"/>
              <a:t>false</a:t>
            </a:r>
            <a:r>
              <a:rPr lang="ko-KR" altLang="en-US" sz="2400"/>
              <a:t>로 처리</a:t>
            </a:r>
            <a:endParaRPr lang="ko-KR" altLang="en-US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2">
              <a:defRPr/>
            </a:pPr>
            <a:endParaRPr lang="en-US" altLang="ko-KR" sz="2400"/>
          </a:p>
          <a:p>
            <a:pPr lvl="1">
              <a:defRPr/>
            </a:pPr>
            <a:r>
              <a:rPr lang="ko-KR" altLang="en-US" sz="2400"/>
              <a:t>다른</a:t>
            </a:r>
            <a:r>
              <a:rPr lang="en-US" altLang="ko-KR" sz="2400"/>
              <a:t> </a:t>
            </a:r>
            <a:r>
              <a:rPr lang="ko-KR" altLang="en-US" sz="2400"/>
              <a:t>방법의 이벤트 리스너 등록의 경우</a:t>
            </a:r>
            <a:endParaRPr lang="ko-KR" altLang="en-US" sz="2400"/>
          </a:p>
          <a:p>
            <a:pPr lvl="2">
              <a:defRPr/>
            </a:pPr>
            <a:r>
              <a:rPr lang="ko-KR" altLang="en-US" sz="2400"/>
              <a:t>버블 리스너로 자동 등록      예</a:t>
            </a:r>
            <a:r>
              <a:rPr lang="en-US" altLang="ko-KR" sz="2400"/>
              <a:t>)</a:t>
            </a:r>
            <a:endParaRPr lang="en-US" altLang="ko-KR" sz="2400"/>
          </a:p>
          <a:p>
            <a:pPr lvl="2">
              <a:defRPr/>
            </a:pPr>
            <a:endParaRPr lang="ko-KR" altLang="en-US" sz="2400"/>
          </a:p>
          <a:p>
            <a:pPr lvl="1">
              <a:defRPr/>
            </a:pPr>
            <a:endParaRPr lang="ko-KR" altLang="en-US" sz="2400"/>
          </a:p>
          <a:p>
            <a:pPr lvl="0">
              <a:defRPr/>
            </a:pPr>
            <a:endParaRPr lang="ko-KR" altLang="en-US" sz="2400"/>
          </a:p>
        </p:txBody>
      </p:sp>
      <p:sp>
        <p:nvSpPr>
          <p:cNvPr id="17" name="직사각형 4"/>
          <p:cNvSpPr/>
          <p:nvPr/>
        </p:nvSpPr>
        <p:spPr>
          <a:xfrm>
            <a:off x="2495600" y="4310371"/>
            <a:ext cx="7200800" cy="726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b = document.getElementById("button");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b.addEventListener("click",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capFunc, true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캡쳐 단계에서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capFunc()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b.addEventListener("click",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bubbleFunc, false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bubbleFunc()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8" name="직사각형 5"/>
          <p:cNvSpPr/>
          <p:nvPr/>
        </p:nvSpPr>
        <p:spPr>
          <a:xfrm>
            <a:off x="5324044" y="5731182"/>
            <a:ext cx="4464498" cy="726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obj.onclick = function(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버블 리스너도 작동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9-8 </a:t>
            </a:r>
            <a:r>
              <a:rPr lang="ko-KR" altLang="en-US"/>
              <a:t>이벤트 흐름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6719" y="1810821"/>
            <a:ext cx="2592289" cy="1762955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76718" y="3838866"/>
            <a:ext cx="2592289" cy="2185071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3"/>
          <p:cNvSpPr/>
          <p:nvPr/>
        </p:nvSpPr>
        <p:spPr>
          <a:xfrm>
            <a:off x="1669118" y="1151288"/>
            <a:ext cx="5343469" cy="5438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900"/>
              <a:t>&lt;!DOCTYPE html&gt;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&lt;html&gt;&lt;head&gt;&lt;meta charset="utf-8"&gt;&lt;title&gt;</a:t>
            </a:r>
            <a:r>
              <a:rPr lang="ko-KR" altLang="en-US" sz="900"/>
              <a:t>이벤트 흐름</a:t>
            </a:r>
            <a:r>
              <a:rPr lang="en-US" altLang="ko-KR" sz="900"/>
              <a:t>&lt;/title&gt;&lt;/head&gt;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&lt;body&gt;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&lt;p style="color:blue"&gt;</a:t>
            </a:r>
            <a:r>
              <a:rPr lang="ko-KR" altLang="en-US" sz="900"/>
              <a:t>이것은 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&lt;span style="color:red" id="span"&gt;</a:t>
            </a:r>
            <a:r>
              <a:rPr lang="ko-KR" altLang="en-US" sz="900"/>
              <a:t>문장입니다</a:t>
            </a:r>
            <a:r>
              <a:rPr lang="en-US" altLang="ko-KR" sz="900"/>
              <a:t>.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    &lt;/span&gt;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&lt;/p&gt;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&lt;form&gt;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&lt;input type="text" name="s"&gt;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&lt;input type="button" value="</a:t>
            </a:r>
            <a:r>
              <a:rPr lang="ko-KR" altLang="en-US" sz="900"/>
              <a:t>테스트</a:t>
            </a:r>
            <a:r>
              <a:rPr lang="en-US" altLang="ko-KR" sz="900"/>
              <a:t>" id="button"&gt;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	&lt;hr&gt;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&lt;/form&gt;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&lt;div id="div" style="color:green"&gt;&lt;/div&gt;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let</a:t>
            </a:r>
            <a:r>
              <a:rPr lang="ko-KR" altLang="en-US" sz="900"/>
              <a:t> </a:t>
            </a:r>
            <a:r>
              <a:rPr lang="en-US" altLang="ko-KR" sz="900"/>
              <a:t>div = document.getElementById("div"); // </a:t>
            </a:r>
            <a:r>
              <a:rPr lang="ko-KR" altLang="en-US" sz="900"/>
              <a:t>이벤트 메시지 출력 공간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let button = document.getElementById("button");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// body </a:t>
            </a:r>
            <a:r>
              <a:rPr lang="ko-KR" altLang="en-US" sz="900"/>
              <a:t>객체에 캡쳐 리스너 등록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document.body.addEventListener("click", capture, true); </a:t>
            </a:r>
            <a:r>
              <a:rPr lang="en-US" altLang="ko-KR" sz="900"/>
              <a:t>// </a:t>
            </a:r>
            <a:r>
              <a:rPr lang="ko-KR" altLang="en-US" sz="900"/>
              <a:t>켭쳐 단계</a:t>
            </a:r>
            <a:r>
              <a:rPr lang="en-US" altLang="ko-KR" sz="900"/>
              <a:t>(1) 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// </a:t>
            </a:r>
            <a:r>
              <a:rPr lang="ko-KR" altLang="en-US" sz="900"/>
              <a:t>타겟 객체에 버블 리스너 등록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button.addEventListener("click", bubble, false); </a:t>
            </a:r>
            <a:r>
              <a:rPr lang="en-US" altLang="ko-KR" sz="900"/>
              <a:t>// </a:t>
            </a:r>
            <a:r>
              <a:rPr lang="ko-KR" altLang="en-US" sz="900"/>
              <a:t>버블 단계</a:t>
            </a:r>
            <a:r>
              <a:rPr lang="en-US" altLang="ko-KR" sz="900"/>
              <a:t>(2)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// body </a:t>
            </a:r>
            <a:r>
              <a:rPr lang="ko-KR" altLang="en-US" sz="900"/>
              <a:t>객체에 버블 리스너 등록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document.body.addEventListener("click", bubble, false); </a:t>
            </a:r>
            <a:r>
              <a:rPr lang="en-US" altLang="ko-KR" sz="900"/>
              <a:t>// </a:t>
            </a:r>
            <a:r>
              <a:rPr lang="ko-KR" altLang="en-US" sz="900"/>
              <a:t>버블 단계</a:t>
            </a:r>
            <a:r>
              <a:rPr lang="en-US" altLang="ko-KR" sz="900"/>
              <a:t>(3)</a:t>
            </a:r>
            <a:endParaRPr lang="en-US" altLang="ko-KR" sz="900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function capture(e) { </a:t>
            </a:r>
            <a:r>
              <a:rPr lang="en-US" altLang="ko-KR" sz="900"/>
              <a:t>// e</a:t>
            </a:r>
            <a:r>
              <a:rPr lang="ko-KR" altLang="en-US" sz="900"/>
              <a:t>는 이벤트 객체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let obj = </a:t>
            </a:r>
            <a:r>
              <a:rPr lang="en-US" altLang="ko-KR" sz="900" b="1"/>
              <a:t>e.currentTarget</a:t>
            </a:r>
            <a:r>
              <a:rPr lang="en-US" altLang="ko-KR" sz="900"/>
              <a:t>; // </a:t>
            </a:r>
            <a:r>
              <a:rPr lang="ko-KR" altLang="en-US" sz="900"/>
              <a:t>현재 이벤트를 받은  </a:t>
            </a:r>
            <a:r>
              <a:rPr lang="en-US" altLang="ko-KR" sz="900"/>
              <a:t>DOM </a:t>
            </a:r>
            <a:r>
              <a:rPr lang="ko-KR" altLang="en-US" sz="900"/>
              <a:t>객체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let tagName = obj.tagName; // </a:t>
            </a:r>
            <a:r>
              <a:rPr lang="ko-KR" altLang="en-US" sz="900"/>
              <a:t>태그 이름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div.innerHTML += "&lt;br&gt;capture </a:t>
            </a:r>
            <a:r>
              <a:rPr lang="ko-KR" altLang="en-US" sz="900"/>
              <a:t>단계 </a:t>
            </a:r>
            <a:r>
              <a:rPr lang="en-US" altLang="ko-KR" sz="900"/>
              <a:t>: "</a:t>
            </a:r>
            <a:r>
              <a:rPr lang="ko-KR" altLang="en-US" sz="900"/>
              <a:t> </a:t>
            </a:r>
            <a:r>
              <a:rPr lang="en-US" altLang="ko-KR" sz="900"/>
              <a:t>+ tagName + " </a:t>
            </a:r>
            <a:r>
              <a:rPr lang="ko-KR" altLang="en-US" sz="900"/>
              <a:t>태그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e.type + "</a:t>
            </a:r>
            <a:r>
              <a:rPr lang="ko-KR" altLang="en-US" sz="900"/>
              <a:t>이벤트</a:t>
            </a:r>
            <a:r>
              <a:rPr lang="en-US" altLang="ko-KR" sz="900"/>
              <a:t>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}</a:t>
            </a:r>
            <a:endParaRPr lang="en-US" altLang="ko-KR" sz="900" b="1"/>
          </a:p>
          <a:p>
            <a:pPr defTabSz="179999">
              <a:defRPr/>
            </a:pPr>
            <a:endParaRPr lang="ko-KR" altLang="en-US" sz="900"/>
          </a:p>
          <a:p>
            <a:pPr defTabSz="179999">
              <a:defRPr/>
            </a:pPr>
            <a:r>
              <a:rPr lang="en-US" altLang="ko-KR" sz="900" b="1"/>
              <a:t>function bubble(e) { </a:t>
            </a:r>
            <a:r>
              <a:rPr lang="en-US" altLang="ko-KR" sz="900"/>
              <a:t>// e</a:t>
            </a:r>
            <a:r>
              <a:rPr lang="ko-KR" altLang="en-US" sz="900"/>
              <a:t>는 이벤트 객체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let obj = </a:t>
            </a:r>
            <a:r>
              <a:rPr lang="en-US" altLang="ko-KR" sz="900" b="1"/>
              <a:t>e.currentTarget</a:t>
            </a:r>
            <a:r>
              <a:rPr lang="en-US" altLang="ko-KR" sz="900"/>
              <a:t>; // </a:t>
            </a:r>
            <a:r>
              <a:rPr lang="ko-KR" altLang="en-US" sz="900"/>
              <a:t>현재 이벤트를 받은  </a:t>
            </a:r>
            <a:r>
              <a:rPr lang="en-US" altLang="ko-KR" sz="900"/>
              <a:t>DOM </a:t>
            </a:r>
            <a:r>
              <a:rPr lang="ko-KR" altLang="en-US" sz="900"/>
              <a:t>객체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let tagName = obj.tagName; // </a:t>
            </a:r>
            <a:r>
              <a:rPr lang="ko-KR" altLang="en-US" sz="900"/>
              <a:t>태그 이름</a:t>
            </a:r>
            <a:endParaRPr lang="ko-KR" altLang="en-US" sz="900"/>
          </a:p>
          <a:p>
            <a:pPr defTabSz="179999">
              <a:defRPr/>
            </a:pPr>
            <a:r>
              <a:rPr lang="en-US" altLang="ko-KR" sz="900"/>
              <a:t>	div.innerHTML += "&lt;br&gt;bubble </a:t>
            </a:r>
            <a:r>
              <a:rPr lang="ko-KR" altLang="en-US" sz="900"/>
              <a:t>단계 </a:t>
            </a:r>
            <a:r>
              <a:rPr lang="en-US" altLang="ko-KR" sz="900"/>
              <a:t>: "</a:t>
            </a:r>
            <a:r>
              <a:rPr lang="ko-KR" altLang="en-US" sz="900"/>
              <a:t> </a:t>
            </a:r>
            <a:r>
              <a:rPr lang="en-US" altLang="ko-KR" sz="900"/>
              <a:t>+ tagName + " </a:t>
            </a:r>
            <a:r>
              <a:rPr lang="ko-KR" altLang="en-US" sz="900"/>
              <a:t>태그 </a:t>
            </a:r>
            <a:r>
              <a:rPr lang="en-US" altLang="ko-KR" sz="900"/>
              <a:t>"</a:t>
            </a:r>
            <a:r>
              <a:rPr lang="ko-KR" altLang="en-US" sz="900"/>
              <a:t> </a:t>
            </a:r>
            <a:r>
              <a:rPr lang="en-US" altLang="ko-KR" sz="900"/>
              <a:t>+ e.type + "</a:t>
            </a:r>
            <a:r>
              <a:rPr lang="ko-KR" altLang="en-US" sz="900"/>
              <a:t>이벤트</a:t>
            </a:r>
            <a:r>
              <a:rPr lang="en-US" altLang="ko-KR" sz="900"/>
              <a:t>";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 b="1"/>
              <a:t>}</a:t>
            </a:r>
            <a:endParaRPr lang="en-US" altLang="ko-KR" sz="900" b="1"/>
          </a:p>
          <a:p>
            <a:pPr defTabSz="179999">
              <a:defRPr/>
            </a:pPr>
            <a:r>
              <a:rPr lang="en-US" altLang="ko-KR" sz="900"/>
              <a:t>&lt;/script&gt;</a:t>
            </a:r>
            <a:endParaRPr lang="en-US" altLang="ko-KR" sz="900"/>
          </a:p>
          <a:p>
            <a:pPr defTabSz="179999">
              <a:defRPr/>
            </a:pPr>
            <a:r>
              <a:rPr lang="en-US" altLang="ko-KR" sz="900"/>
              <a:t>&lt;/body&gt;&lt;/html&gt;</a:t>
            </a:r>
            <a:endParaRPr lang="ko-KR" altLang="en-US" sz="900"/>
          </a:p>
        </p:txBody>
      </p:sp>
      <p:sp>
        <p:nvSpPr>
          <p:cNvPr id="8" name="타원 11"/>
          <p:cNvSpPr/>
          <p:nvPr/>
        </p:nvSpPr>
        <p:spPr>
          <a:xfrm>
            <a:off x="8677655" y="476656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12"/>
          <p:cNvSpPr txBox="1"/>
          <p:nvPr/>
        </p:nvSpPr>
        <p:spPr>
          <a:xfrm>
            <a:off x="9148909" y="4323889"/>
            <a:ext cx="1199524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/>
              <a:t>버튼을 클릭하면</a:t>
            </a:r>
            <a:endParaRPr lang="ko-KR" altLang="en-US" sz="1000"/>
          </a:p>
          <a:p>
            <a:pPr algn="ctr">
              <a:defRPr/>
            </a:pPr>
            <a:r>
              <a:rPr lang="en-US" altLang="ko-KR" sz="1000"/>
              <a:t>click </a:t>
            </a:r>
            <a:r>
              <a:rPr lang="ko-KR" altLang="en-US" sz="1000"/>
              <a:t>이벤트 발생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26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59" name="Rectangle 410"/>
          <p:cNvSpPr>
            <a:spLocks noChangeArrowheads="1"/>
          </p:cNvSpPr>
          <p:nvPr/>
        </p:nvSpPr>
        <p:spPr>
          <a:xfrm>
            <a:off x="4953000" y="776574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window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60" name="직선 연결선 4"/>
          <p:cNvCxnSpPr>
            <a:stCxn id="159" idx="2"/>
            <a:endCxn id="161" idx="0"/>
          </p:cNvCxnSpPr>
          <p:nvPr/>
        </p:nvCxnSpPr>
        <p:spPr>
          <a:xfrm>
            <a:off x="5524500" y="1064606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411"/>
          <p:cNvSpPr>
            <a:spLocks noChangeArrowheads="1"/>
          </p:cNvSpPr>
          <p:nvPr/>
        </p:nvSpPr>
        <p:spPr>
          <a:xfrm>
            <a:off x="4953000" y="1418334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document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2" name="Rectangle 411"/>
          <p:cNvSpPr>
            <a:spLocks noChangeArrowheads="1"/>
          </p:cNvSpPr>
          <p:nvPr/>
        </p:nvSpPr>
        <p:spPr>
          <a:xfrm>
            <a:off x="4953000" y="2032201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html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63" name="직선 연결선 7"/>
          <p:cNvCxnSpPr>
            <a:stCxn id="161" idx="2"/>
            <a:endCxn id="162" idx="0"/>
          </p:cNvCxnSpPr>
          <p:nvPr/>
        </p:nvCxnSpPr>
        <p:spPr>
          <a:xfrm>
            <a:off x="5524500" y="1706366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411"/>
          <p:cNvSpPr>
            <a:spLocks noChangeArrowheads="1"/>
          </p:cNvSpPr>
          <p:nvPr/>
        </p:nvSpPr>
        <p:spPr>
          <a:xfrm>
            <a:off x="3357378" y="3403925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head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5" name="Rectangle 411"/>
          <p:cNvSpPr>
            <a:spLocks noChangeArrowheads="1"/>
          </p:cNvSpPr>
          <p:nvPr/>
        </p:nvSpPr>
        <p:spPr>
          <a:xfrm>
            <a:off x="6949294" y="3403924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body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6" name="Rectangle 411"/>
          <p:cNvSpPr>
            <a:spLocks noChangeArrowheads="1"/>
          </p:cNvSpPr>
          <p:nvPr/>
        </p:nvSpPr>
        <p:spPr>
          <a:xfrm>
            <a:off x="3328524" y="4484249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title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67" name="직선 연결선 11"/>
          <p:cNvCxnSpPr>
            <a:stCxn id="164" idx="2"/>
            <a:endCxn id="166" idx="0"/>
          </p:cNvCxnSpPr>
          <p:nvPr/>
        </p:nvCxnSpPr>
        <p:spPr>
          <a:xfrm>
            <a:off x="3742724" y="3728804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411"/>
          <p:cNvSpPr>
            <a:spLocks noChangeArrowheads="1"/>
          </p:cNvSpPr>
          <p:nvPr/>
        </p:nvSpPr>
        <p:spPr>
          <a:xfrm>
            <a:off x="6001648" y="449292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p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69" name="Rectangle 411"/>
          <p:cNvSpPr>
            <a:spLocks noChangeArrowheads="1"/>
          </p:cNvSpPr>
          <p:nvPr/>
        </p:nvSpPr>
        <p:spPr>
          <a:xfrm>
            <a:off x="8058965" y="449292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form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70" name="Rectangle 411"/>
          <p:cNvSpPr>
            <a:spLocks noChangeArrowheads="1"/>
          </p:cNvSpPr>
          <p:nvPr/>
        </p:nvSpPr>
        <p:spPr>
          <a:xfrm>
            <a:off x="6012242" y="5574151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span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71" name="Rectangle 411"/>
          <p:cNvSpPr>
            <a:spLocks noChangeArrowheads="1"/>
          </p:cNvSpPr>
          <p:nvPr/>
        </p:nvSpPr>
        <p:spPr>
          <a:xfrm>
            <a:off x="7316914" y="557010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rgbClr val="0070c0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sp>
        <p:nvSpPr>
          <p:cNvPr id="172" name="Rectangle 411"/>
          <p:cNvSpPr>
            <a:spLocks noChangeArrowheads="1"/>
          </p:cNvSpPr>
          <p:nvPr/>
        </p:nvSpPr>
        <p:spPr>
          <a:xfrm>
            <a:off x="8183693" y="5574076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latin typeface="Arial"/>
                <a:ea typeface="돋움"/>
              </a:rPr>
              <a:t>input</a:t>
            </a:r>
            <a:endParaRPr kumimoji="0" lang="en-US" altLang="ko-KR" sz="1400">
              <a:solidFill>
                <a:schemeClr val="bg1"/>
              </a:solidFill>
              <a:latin typeface="Arial"/>
              <a:ea typeface="돋움"/>
            </a:endParaRPr>
          </a:p>
        </p:txBody>
      </p:sp>
      <p:sp>
        <p:nvSpPr>
          <p:cNvPr id="173" name="Rectangle 411"/>
          <p:cNvSpPr>
            <a:spLocks noChangeArrowheads="1"/>
          </p:cNvSpPr>
          <p:nvPr/>
        </p:nvSpPr>
        <p:spPr>
          <a:xfrm>
            <a:off x="8971874" y="5570098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  <a:defRPr/>
            </a:pPr>
            <a:r>
              <a:rPr kumimoji="0" lang="en-US" altLang="ko-KR" sz="1400">
                <a:solidFill>
                  <a:srgbClr val="0070c0"/>
                </a:solidFill>
                <a:latin typeface="Arial"/>
                <a:ea typeface="돋움"/>
              </a:rPr>
              <a:t>hr</a:t>
            </a:r>
            <a:endParaRPr kumimoji="0" lang="en-US" altLang="ko-KR" sz="1400">
              <a:solidFill>
                <a:srgbClr val="0070c0"/>
              </a:solidFill>
              <a:latin typeface="Arial"/>
              <a:ea typeface="돋움"/>
            </a:endParaRPr>
          </a:p>
        </p:txBody>
      </p:sp>
      <p:cxnSp>
        <p:nvCxnSpPr>
          <p:cNvPr id="174" name="꺾인 연결선 18"/>
          <p:cNvCxnSpPr>
            <a:stCxn id="162" idx="2"/>
            <a:endCxn id="164" idx="0"/>
          </p:cNvCxnSpPr>
          <p:nvPr/>
        </p:nvCxnSpPr>
        <p:spPr>
          <a:xfrm rot="5400000">
            <a:off x="4104094" y="1983519"/>
            <a:ext cx="1059036" cy="178177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19"/>
          <p:cNvCxnSpPr>
            <a:stCxn id="162" idx="2"/>
            <a:endCxn id="165" idx="0"/>
          </p:cNvCxnSpPr>
          <p:nvPr/>
        </p:nvCxnSpPr>
        <p:spPr>
          <a:xfrm rot="16200000" flipH="1">
            <a:off x="5898675" y="1970713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꺾인 연결선 20"/>
          <p:cNvCxnSpPr>
            <a:stCxn id="165" idx="2"/>
            <a:endCxn id="168" idx="0"/>
          </p:cNvCxnSpPr>
          <p:nvPr/>
        </p:nvCxnSpPr>
        <p:spPr>
          <a:xfrm rot="5400000">
            <a:off x="6425405" y="3586440"/>
            <a:ext cx="764118" cy="104884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 21"/>
          <p:cNvCxnSpPr>
            <a:stCxn id="165" idx="2"/>
            <a:endCxn id="169" idx="0"/>
          </p:cNvCxnSpPr>
          <p:nvPr/>
        </p:nvCxnSpPr>
        <p:spPr>
          <a:xfrm rot="16200000" flipH="1">
            <a:off x="7457382" y="3603304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22"/>
          <p:cNvCxnSpPr>
            <a:stCxn id="168" idx="2"/>
            <a:endCxn id="170" idx="0"/>
          </p:cNvCxnSpPr>
          <p:nvPr/>
        </p:nvCxnSpPr>
        <p:spPr>
          <a:xfrm>
            <a:off x="6283043" y="4812229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꺾인 연결선 23"/>
          <p:cNvCxnSpPr>
            <a:stCxn id="169" idx="2"/>
            <a:endCxn id="171" idx="0"/>
          </p:cNvCxnSpPr>
          <p:nvPr/>
        </p:nvCxnSpPr>
        <p:spPr>
          <a:xfrm rot="5400000">
            <a:off x="7585047" y="4808149"/>
            <a:ext cx="775214" cy="7486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 24"/>
          <p:cNvCxnSpPr>
            <a:stCxn id="169" idx="2"/>
            <a:endCxn id="172" idx="0"/>
          </p:cNvCxnSpPr>
          <p:nvPr/>
        </p:nvCxnSpPr>
        <p:spPr>
          <a:xfrm rot="16200000" flipH="1">
            <a:off x="8006143" y="5135741"/>
            <a:ext cx="779190" cy="9748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25"/>
          <p:cNvCxnSpPr>
            <a:stCxn id="169" idx="2"/>
            <a:endCxn id="173" idx="0"/>
          </p:cNvCxnSpPr>
          <p:nvPr/>
        </p:nvCxnSpPr>
        <p:spPr>
          <a:xfrm rot="16200000" flipH="1">
            <a:off x="8362146" y="4779738"/>
            <a:ext cx="775212" cy="80550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자유형 26"/>
          <p:cNvSpPr/>
          <p:nvPr/>
        </p:nvSpPr>
        <p:spPr>
          <a:xfrm>
            <a:off x="4448510" y="571745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3" name="자유형 27"/>
          <p:cNvSpPr/>
          <p:nvPr/>
        </p:nvSpPr>
        <p:spPr>
          <a:xfrm rot="1178354">
            <a:off x="4130365" y="625747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4" name="TextBox 28"/>
          <p:cNvSpPr txBox="1"/>
          <p:nvPr/>
        </p:nvSpPr>
        <p:spPr>
          <a:xfrm>
            <a:off x="2935704" y="404425"/>
            <a:ext cx="1203861" cy="6001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srgbClr val="c00000"/>
                </a:solidFill>
              </a:rPr>
              <a:t>버튼 클릭으로</a:t>
            </a:r>
            <a:endParaRPr lang="ko-KR" altLang="en-US" sz="11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input </a:t>
            </a:r>
            <a:r>
              <a:rPr lang="ko-KR" altLang="en-US" sz="1100">
                <a:solidFill>
                  <a:srgbClr val="c00000"/>
                </a:solidFill>
              </a:rPr>
              <a:t>객체에</a:t>
            </a:r>
            <a:endParaRPr lang="ko-KR" altLang="en-US" sz="1100">
              <a:solidFill>
                <a:srgbClr val="c00000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click </a:t>
            </a:r>
            <a:r>
              <a:rPr lang="ko-KR" altLang="en-US" sz="1100">
                <a:solidFill>
                  <a:srgbClr val="c00000"/>
                </a:solidFill>
              </a:rPr>
              <a:t>이벤트 발생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85" name="TextBox 30"/>
          <p:cNvSpPr txBox="1"/>
          <p:nvPr/>
        </p:nvSpPr>
        <p:spPr>
          <a:xfrm>
            <a:off x="6629715" y="3181453"/>
            <a:ext cx="284052" cy="2932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lang="ko-KR" altLang="en-US" sz="1400" i="1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86" name="TextBox 31"/>
          <p:cNvSpPr txBox="1"/>
          <p:nvPr/>
        </p:nvSpPr>
        <p:spPr>
          <a:xfrm>
            <a:off x="8668720" y="5703475"/>
            <a:ext cx="261238" cy="295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87" name="TextBox 32"/>
          <p:cNvSpPr txBox="1"/>
          <p:nvPr/>
        </p:nvSpPr>
        <p:spPr>
          <a:xfrm>
            <a:off x="7552590" y="3138218"/>
            <a:ext cx="284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i="1">
                <a:solidFill>
                  <a:srgbClr val="00b050"/>
                </a:solidFill>
                <a:latin typeface="Arial"/>
                <a:cs typeface="Arial"/>
              </a:rPr>
              <a:t>3</a:t>
            </a:r>
            <a:endParaRPr lang="ko-KR" altLang="en-US" sz="1400" i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88" name="TextBox 43"/>
          <p:cNvSpPr txBox="1"/>
          <p:nvPr/>
        </p:nvSpPr>
        <p:spPr>
          <a:xfrm>
            <a:off x="6269051" y="409802"/>
            <a:ext cx="120426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c00000"/>
                </a:solidFill>
              </a:rPr>
              <a:t>click </a:t>
            </a:r>
            <a:r>
              <a:rPr lang="ko-KR" altLang="en-US" sz="1100">
                <a:solidFill>
                  <a:srgbClr val="c00000"/>
                </a:solidFill>
              </a:rPr>
              <a:t>이벤트 소멸</a:t>
            </a:r>
            <a:endParaRPr lang="ko-KR" altLang="en-US" sz="1100">
              <a:solidFill>
                <a:srgbClr val="c00000"/>
              </a:solidFill>
            </a:endParaRPr>
          </a:p>
        </p:txBody>
      </p:sp>
      <p:sp>
        <p:nvSpPr>
          <p:cNvPr id="189" name="모서리가 둥근 직사각형 45"/>
          <p:cNvSpPr/>
          <p:nvPr/>
        </p:nvSpPr>
        <p:spPr>
          <a:xfrm>
            <a:off x="6036088" y="3328392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anchor="ctr"/>
          <a:lstStyle/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capture() </a:t>
            </a:r>
            <a:endParaRPr lang="en-US" altLang="ko-KR" sz="9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{ ……….. 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0" name="타원 46"/>
          <p:cNvSpPr/>
          <p:nvPr/>
        </p:nvSpPr>
        <p:spPr>
          <a:xfrm>
            <a:off x="6965232" y="3517272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1" name="모서리가 둥근 직사각형 48"/>
          <p:cNvSpPr/>
          <p:nvPr/>
        </p:nvSpPr>
        <p:spPr>
          <a:xfrm>
            <a:off x="8672164" y="6044246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anchor="ctr"/>
          <a:lstStyle/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bubble() </a:t>
            </a:r>
            <a:endParaRPr lang="en-US" altLang="ko-KR" sz="9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{ ……….. }</a:t>
            </a:r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51"/>
          <p:cNvCxnSpPr>
            <a:stCxn id="190" idx="2"/>
            <a:endCxn id="189" idx="3"/>
          </p:cNvCxnSpPr>
          <p:nvPr/>
        </p:nvCxnSpPr>
        <p:spPr>
          <a:xfrm flipH="1">
            <a:off x="6667274" y="3544416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타원 55"/>
          <p:cNvSpPr/>
          <p:nvPr/>
        </p:nvSpPr>
        <p:spPr>
          <a:xfrm>
            <a:off x="8454795" y="5826079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4" name="직선 화살표 연결선 56"/>
          <p:cNvCxnSpPr>
            <a:stCxn id="193" idx="5"/>
            <a:endCxn id="191" idx="1"/>
          </p:cNvCxnSpPr>
          <p:nvPr/>
        </p:nvCxnSpPr>
        <p:spPr>
          <a:xfrm>
            <a:off x="8493819" y="5872417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59"/>
          <p:cNvSpPr/>
          <p:nvPr/>
        </p:nvSpPr>
        <p:spPr>
          <a:xfrm>
            <a:off x="8002738" y="334233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anchor="ctr"/>
          <a:lstStyle/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bubble() </a:t>
            </a:r>
            <a:endParaRPr lang="en-US" altLang="ko-KR" sz="9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tx1"/>
                </a:solidFill>
              </a:rPr>
              <a:t>{ ……….. }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96" name="타원 60"/>
          <p:cNvSpPr/>
          <p:nvPr/>
        </p:nvSpPr>
        <p:spPr>
          <a:xfrm>
            <a:off x="7552590" y="3531215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7" name="직선 화살표 연결선 61"/>
          <p:cNvCxnSpPr>
            <a:stCxn id="196" idx="6"/>
            <a:endCxn id="195" idx="1"/>
          </p:cNvCxnSpPr>
          <p:nvPr/>
        </p:nvCxnSpPr>
        <p:spPr>
          <a:xfrm>
            <a:off x="7598309" y="3558359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85"/>
          <p:cNvSpPr txBox="1"/>
          <p:nvPr/>
        </p:nvSpPr>
        <p:spPr>
          <a:xfrm>
            <a:off x="5231128" y="3450947"/>
            <a:ext cx="784862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c00000"/>
                </a:solidFill>
              </a:rPr>
              <a:t>캡쳐 리스너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199" name="TextBox 86"/>
          <p:cNvSpPr txBox="1"/>
          <p:nvPr/>
        </p:nvSpPr>
        <p:spPr>
          <a:xfrm>
            <a:off x="8686140" y="3429000"/>
            <a:ext cx="787425" cy="2171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c00000"/>
                </a:solidFill>
              </a:rPr>
              <a:t>버블 리스너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0" name="직사각형 1"/>
          <p:cNvSpPr/>
          <p:nvPr/>
        </p:nvSpPr>
        <p:spPr>
          <a:xfrm>
            <a:off x="958642" y="1361451"/>
            <a:ext cx="3028523" cy="99884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j-ea"/>
                <a:ea typeface="+mj-ea"/>
              </a:rPr>
              <a:t>예제 </a:t>
            </a:r>
            <a:r>
              <a:rPr lang="en-US" altLang="ko-KR" sz="1200">
                <a:latin typeface="+mj-ea"/>
                <a:ea typeface="+mj-ea"/>
              </a:rPr>
              <a:t>9-8</a:t>
            </a:r>
            <a:r>
              <a:rPr lang="ko-KR" altLang="en-US" sz="1200">
                <a:latin typeface="+mj-ea"/>
                <a:ea typeface="+mj-ea"/>
              </a:rPr>
              <a:t> 웹 페이지의 이벤트 리스너 실행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endParaRPr lang="en-US" altLang="ko-KR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  <a:ea typeface="+mj-ea"/>
              </a:rPr>
              <a:t>1. &lt;body&gt; </a:t>
            </a:r>
            <a:r>
              <a:rPr lang="ko-KR" altLang="en-US" sz="1200">
                <a:latin typeface="+mj-ea"/>
                <a:ea typeface="+mj-ea"/>
              </a:rPr>
              <a:t>태그의 캡처 리스너 실행</a:t>
            </a:r>
            <a:endParaRPr lang="ko-KR" altLang="en-US" sz="1200">
              <a:latin typeface="+mj-ea"/>
              <a:ea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</a:rPr>
              <a:t>2. &lt;input&gt; </a:t>
            </a:r>
            <a:r>
              <a:rPr lang="ko-KR" altLang="en-US" sz="1200">
                <a:latin typeface="+mj-ea"/>
              </a:rPr>
              <a:t>태그의 버블 리스너 실행</a:t>
            </a:r>
            <a:endParaRPr lang="ko-KR" altLang="en-US" sz="1200">
              <a:latin typeface="+mj-ea"/>
            </a:endParaRPr>
          </a:p>
          <a:p>
            <a:pPr lvl="0">
              <a:defRPr/>
            </a:pPr>
            <a:r>
              <a:rPr lang="en-US" altLang="ko-KR" sz="1200">
                <a:latin typeface="+mj-ea"/>
              </a:rPr>
              <a:t>3. &lt;body&gt; </a:t>
            </a:r>
            <a:r>
              <a:rPr lang="ko-KR" altLang="en-US" sz="1200">
                <a:latin typeface="+mj-ea"/>
              </a:rPr>
              <a:t>태그의 버블 리스너 실행</a:t>
            </a:r>
            <a:endParaRPr lang="en-US" altLang="ko-KR" sz="1200">
              <a:latin typeface="+mj-ea"/>
            </a:endParaRPr>
          </a:p>
        </p:txBody>
      </p:sp>
      <p:sp>
        <p:nvSpPr>
          <p:cNvPr id="201" name="TextBox 47"/>
          <p:cNvSpPr txBox="1"/>
          <p:nvPr/>
        </p:nvSpPr>
        <p:spPr>
          <a:xfrm>
            <a:off x="9286279" y="6126650"/>
            <a:ext cx="787360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900">
                <a:solidFill>
                  <a:srgbClr val="c00000"/>
                </a:solidFill>
              </a:rPr>
              <a:t>버블 리스너</a:t>
            </a:r>
            <a:endParaRPr lang="ko-KR" altLang="en-US" sz="90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이벤트</a:t>
            </a:r>
            <a:r>
              <a:rPr lang="en-US" altLang="ko-KR"/>
              <a:t> </a:t>
            </a:r>
            <a:r>
              <a:rPr lang="ko-KR" altLang="en-US"/>
              <a:t>객체의 </a:t>
            </a:r>
            <a:r>
              <a:rPr lang="en-US" altLang="ko-KR"/>
              <a:t>stopPropagation() </a:t>
            </a:r>
            <a:r>
              <a:rPr lang="ko-KR" altLang="en-US"/>
              <a:t>호출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event.stopPropagation(); // event</a:t>
            </a:r>
            <a:r>
              <a:rPr lang="ko-KR" altLang="en-US"/>
              <a:t>가 이벤트 객체일 때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흐름을 중단시킬 수 있는가</a:t>
            </a:r>
            <a:r>
              <a:rPr lang="en-US" altLang="ko-KR"/>
              <a:t>? YES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마우스 이벤트 객체의 프로퍼티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onclick: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태그가 클릭될 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ondblclick:</a:t>
            </a:r>
            <a:r>
              <a:rPr lang="ko-KR" altLang="en-US"/>
              <a:t> </a:t>
            </a:r>
            <a:r>
              <a:rPr lang="en-US" altLang="ko-KR"/>
              <a:t>HTML </a:t>
            </a:r>
            <a:r>
              <a:rPr lang="ko-KR" altLang="en-US"/>
              <a:t>태그가 더블클릭될 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마우스 핸들링</a:t>
            </a:r>
            <a:endParaRPr lang="ko-KR" altLang="en-US"/>
          </a:p>
        </p:txBody>
      </p:sp>
      <p:grpSp>
        <p:nvGrpSpPr>
          <p:cNvPr id="5" name="그룹 7"/>
          <p:cNvGrpSpPr/>
          <p:nvPr/>
        </p:nvGrpSpPr>
        <p:grpSpPr>
          <a:xfrm rot="0">
            <a:off x="2864251" y="2917893"/>
            <a:ext cx="6463497" cy="3526110"/>
            <a:chOff x="1038032" y="1988840"/>
            <a:chExt cx="7846556" cy="3994353"/>
          </a:xfrm>
        </p:grpSpPr>
        <p:pic>
          <p:nvPicPr>
            <p:cNvPr id="6" name="그림 6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7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9-9 onclick </a:t>
            </a:r>
            <a:r>
              <a:rPr lang="ko-KR" altLang="en-US"/>
              <a:t>리스너로 계산기 만들기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22120" y="1423359"/>
            <a:ext cx="3010597" cy="3023037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79600" y="1423359"/>
            <a:ext cx="4824536" cy="5032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&lt;title&gt;onclick&lt;/title&gt;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function calculate()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exp = document.getElementById("exp");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result = document.getElementById("result");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result.value = eval(exp.value);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 onclick, </a:t>
            </a:r>
            <a:r>
              <a:rPr lang="ko-KR" altLang="en-US" sz="1200"/>
              <a:t>계산기 만들기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계산하고자 하는 수식을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입력하고 계산 버튼을 눌러봐요</a:t>
            </a:r>
            <a:r>
              <a:rPr lang="en-US" altLang="ko-KR" sz="1200"/>
              <a:t>.’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&lt;br&gt;&lt;br&gt;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식 </a:t>
            </a:r>
            <a:r>
              <a:rPr lang="en-US" altLang="ko-KR" sz="1200"/>
              <a:t>&lt;input type="text" id="exp" value=""&gt;&lt;br&gt;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값 </a:t>
            </a:r>
            <a:r>
              <a:rPr lang="en-US" altLang="ko-KR" sz="1200"/>
              <a:t>&lt;input type="text" id ="result"&gt;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&lt;input type="button" value=" </a:t>
            </a:r>
            <a:r>
              <a:rPr lang="ko-KR" altLang="en-US" sz="1200"/>
              <a:t>계산  </a:t>
            </a:r>
            <a:r>
              <a:rPr lang="en-US" altLang="ko-KR" sz="1200"/>
              <a:t>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</a:t>
            </a:r>
            <a:r>
              <a:rPr lang="en-US" altLang="ko-KR" sz="1200" b="1"/>
              <a:t>onclick="calculate()"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이벤트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마우스 클릭</a:t>
            </a:r>
            <a:r>
              <a:rPr lang="en-US" altLang="ko-KR"/>
              <a:t>, </a:t>
            </a:r>
            <a:r>
              <a:rPr lang="ko-KR" altLang="en-US"/>
              <a:t>키보드 입력</a:t>
            </a:r>
            <a:r>
              <a:rPr lang="en-US" altLang="ko-KR"/>
              <a:t>, </a:t>
            </a:r>
            <a:r>
              <a:rPr lang="ko-KR" altLang="en-US"/>
              <a:t>이미지나 </a:t>
            </a:r>
            <a:r>
              <a:rPr lang="en-US" altLang="ko-KR"/>
              <a:t>HTML </a:t>
            </a:r>
            <a:r>
              <a:rPr lang="ko-KR" altLang="en-US"/>
              <a:t>문서의 로딩</a:t>
            </a:r>
            <a:r>
              <a:rPr lang="en-US" altLang="ko-KR"/>
              <a:t>, </a:t>
            </a:r>
            <a:r>
              <a:rPr lang="ko-KR" altLang="en-US"/>
              <a:t>타이머의 타임아웃 등 사용자의 입력 행위나</a:t>
            </a:r>
            <a:r>
              <a:rPr lang="en-US" altLang="ko-KR"/>
              <a:t> </a:t>
            </a:r>
            <a:r>
              <a:rPr lang="ko-KR" altLang="en-US"/>
              <a:t>문서나 브라우저의 상태 변화를 자바스크립트 코드에게 알리는 통지</a:t>
            </a:r>
            <a:r>
              <a:rPr lang="en-US" altLang="ko-KR"/>
              <a:t>(notification)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이벤트 리스너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발생한 이벤트에 대처하기 위해 작성된 자바스크립트 코드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이벤트 종류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HTML5</a:t>
            </a:r>
            <a:r>
              <a:rPr lang="ko-KR" altLang="en-US"/>
              <a:t>에서 이벤트 종류는 </a:t>
            </a:r>
            <a:r>
              <a:rPr lang="en-US" altLang="ko-KR"/>
              <a:t>70</a:t>
            </a:r>
            <a:r>
              <a:rPr lang="ko-KR" altLang="en-US"/>
              <a:t>여가지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리스너 이름은 이벤트 이름 앞에 </a:t>
            </a:r>
            <a:r>
              <a:rPr lang="en-US" altLang="ko-KR"/>
              <a:t>on</a:t>
            </a:r>
            <a:r>
              <a:rPr lang="ko-KR" altLang="en-US"/>
              <a:t>을 덧붙임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</a:t>
            </a:r>
            <a:r>
              <a:rPr lang="en-US" altLang="ko-KR"/>
              <a:t>) onmousedown : mousedown </a:t>
            </a:r>
            <a:r>
              <a:rPr lang="ko-KR" altLang="en-US"/>
              <a:t>이벤트의 리스너</a:t>
            </a:r>
            <a:endParaRPr lang="ko-KR" altLang="en-US"/>
          </a:p>
          <a:p>
            <a:pPr marL="365760" lvl="1" indent="0">
              <a:buNone/>
              <a:defRPr/>
            </a:pPr>
            <a:r>
              <a:rPr lang="en-US" altLang="ko-KR"/>
              <a:t>        onkeydown : keydown </a:t>
            </a:r>
            <a:r>
              <a:rPr lang="ko-KR" altLang="en-US"/>
              <a:t>이벤트의 리스너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개요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3238321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ko-KR" altLang="en-US"/>
              <a:t>마우스</a:t>
            </a:r>
            <a:r>
              <a:rPr lang="en-US" altLang="ko-KR"/>
              <a:t> </a:t>
            </a:r>
            <a:r>
              <a:rPr lang="ko-KR" altLang="en-US"/>
              <a:t>관련 이벤트 리스너 호출 경우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onmousedown : </a:t>
            </a:r>
            <a:r>
              <a:rPr lang="ko-KR" altLang="en-US"/>
              <a:t>마우스 버튼을 누르는 순간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onmouseup : </a:t>
            </a:r>
            <a:r>
              <a:rPr lang="ko-KR" altLang="en-US"/>
              <a:t>눌러진 버튼이 놓여지는 순간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onmouseover : </a:t>
            </a:r>
            <a:r>
              <a:rPr lang="ko-KR" altLang="en-US"/>
              <a:t>마우스가 태그 위로 올라오는 순간</a:t>
            </a:r>
            <a:r>
              <a:rPr lang="en-US" altLang="ko-KR"/>
              <a:t>. </a:t>
            </a:r>
            <a:r>
              <a:rPr lang="ko-KR" altLang="en-US"/>
              <a:t>자식 영역 포함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onmouseout : </a:t>
            </a:r>
            <a:r>
              <a:rPr lang="ko-KR" altLang="en-US"/>
              <a:t>마우스가 태그 위로 올라오는 순간</a:t>
            </a:r>
            <a:r>
              <a:rPr lang="en-US" altLang="ko-KR"/>
              <a:t>. </a:t>
            </a:r>
            <a:r>
              <a:rPr lang="ko-KR" altLang="en-US"/>
              <a:t>자식 영역 포함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onmouseenter : </a:t>
            </a:r>
            <a:r>
              <a:rPr lang="ko-KR" altLang="en-US"/>
              <a:t>마우스가 태그 위로 올라오는 순간</a:t>
            </a:r>
            <a:r>
              <a:rPr lang="en-US" altLang="ko-KR"/>
              <a:t>. </a:t>
            </a:r>
            <a:r>
              <a:rPr lang="ko-KR" altLang="en-US"/>
              <a:t>버블 단계 없음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onmouseleave : </a:t>
            </a:r>
            <a:r>
              <a:rPr lang="ko-KR" altLang="en-US"/>
              <a:t>마우스가 태그 위로 올라오는 순간</a:t>
            </a:r>
            <a:r>
              <a:rPr lang="en-US" altLang="ko-KR"/>
              <a:t>. </a:t>
            </a:r>
            <a:r>
              <a:rPr lang="ko-KR" altLang="en-US"/>
              <a:t>버블 단계 없음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onwheel : HTML </a:t>
            </a:r>
            <a:r>
              <a:rPr lang="ko-KR" altLang="en-US"/>
              <a:t>태그에 마우스 휠이 구르는 동안 계속 호출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위쪽으로 굴린 경우 </a:t>
            </a:r>
            <a:r>
              <a:rPr lang="en-US" altLang="ko-KR"/>
              <a:t>: wheelDelta </a:t>
            </a:r>
            <a:r>
              <a:rPr lang="ko-KR" altLang="en-US"/>
              <a:t>프로퍼티 값 양수</a:t>
            </a:r>
            <a:r>
              <a:rPr lang="en-US" altLang="ko-KR"/>
              <a:t>(120)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아래쪽으로 굴린 경우 </a:t>
            </a:r>
            <a:r>
              <a:rPr lang="en-US" altLang="ko-KR"/>
              <a:t>: wheelDelta </a:t>
            </a:r>
            <a:r>
              <a:rPr lang="ko-KR" altLang="en-US"/>
              <a:t>프로퍼티 값 양수</a:t>
            </a:r>
            <a:r>
              <a:rPr lang="en-US" altLang="ko-KR"/>
              <a:t>(-120)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여러 마우스 관련 이벤트 리스너</a:t>
            </a:r>
            <a:endParaRPr lang="ko-KR" altLang="en-US"/>
          </a:p>
        </p:txBody>
      </p:sp>
      <p:sp>
        <p:nvSpPr>
          <p:cNvPr id="5" name="직사각형 7"/>
          <p:cNvSpPr/>
          <p:nvPr/>
        </p:nvSpPr>
        <p:spPr>
          <a:xfrm>
            <a:off x="3179676" y="4775984"/>
            <a:ext cx="5832648" cy="1794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obj.onwheel = function (e) {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e.wheelDelta &lt; 0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아래쪽으로 휠을 굴린 경우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위쪽으로 휠을 굴린 경우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9-10 </a:t>
            </a:r>
            <a:r>
              <a:rPr lang="ko-KR" altLang="en-US"/>
              <a:t>마우스 관련 이벤트 리스너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738542" y="1188367"/>
            <a:ext cx="4386033" cy="53915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마우스 관련 리스너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let width=1; </a:t>
            </a:r>
            <a:r>
              <a:rPr lang="en-US" altLang="ko-KR" sz="1200"/>
              <a:t>// </a:t>
            </a:r>
            <a:r>
              <a:rPr lang="ko-KR" altLang="en-US" sz="1200"/>
              <a:t>테두리 두께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 b="1"/>
              <a:t>function down(obj)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obj.style.fontStyle = "italic";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up(obj)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obj.style.fontStyle = "normal";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over(obj)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obj.style.borderColor = "violet";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// </a:t>
            </a:r>
            <a:r>
              <a:rPr lang="ko-KR" altLang="en-US" sz="1200"/>
              <a:t>테두리 폭이 </a:t>
            </a:r>
            <a:r>
              <a:rPr lang="en-US" altLang="ko-KR" sz="1200"/>
              <a:t>0</a:t>
            </a:r>
            <a:r>
              <a:rPr lang="ko-KR" altLang="en-US" sz="1200"/>
              <a:t>일 때 색은 보이지 않는다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out(obj)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obj.style.borderColor = "lightgray";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wheel(e, obj) </a:t>
            </a:r>
            <a:r>
              <a:rPr lang="en-US" altLang="ko-KR" sz="1200"/>
              <a:t>{ // e</a:t>
            </a:r>
            <a:r>
              <a:rPr lang="ko-KR" altLang="en-US" sz="1200"/>
              <a:t>는 이벤트 객체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if(</a:t>
            </a:r>
            <a:r>
              <a:rPr lang="en-US" altLang="ko-KR" sz="1200" b="1"/>
              <a:t>e.wheelDelta</a:t>
            </a:r>
            <a:r>
              <a:rPr lang="en-US" altLang="ko-KR" sz="1200"/>
              <a:t> &lt; 0) { // </a:t>
            </a:r>
            <a:r>
              <a:rPr lang="ko-KR" altLang="en-US" sz="1200"/>
              <a:t>휠을 아래로 굴릴 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width--; // </a:t>
            </a:r>
            <a:r>
              <a:rPr lang="ko-KR" altLang="en-US" sz="1200"/>
              <a:t>폭 </a:t>
            </a:r>
            <a:r>
              <a:rPr lang="en-US" altLang="ko-KR" sz="1200"/>
              <a:t>1 </a:t>
            </a:r>
            <a:r>
              <a:rPr lang="ko-KR" altLang="en-US" sz="1200"/>
              <a:t>감소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if(width &lt; 0) width = 0; // </a:t>
            </a:r>
            <a:r>
              <a:rPr lang="ko-KR" altLang="en-US" sz="1200"/>
              <a:t>폭이 </a:t>
            </a:r>
            <a:r>
              <a:rPr lang="en-US" altLang="ko-KR" sz="1200"/>
              <a:t>0</a:t>
            </a:r>
            <a:r>
              <a:rPr lang="ko-KR" altLang="en-US" sz="1200"/>
              <a:t>보다 작아지지 않게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else</a:t>
            </a:r>
            <a:r>
              <a:rPr lang="ko-KR" altLang="en-US" sz="1200"/>
              <a:t> </a:t>
            </a:r>
            <a:r>
              <a:rPr lang="en-US" altLang="ko-KR" sz="1200"/>
              <a:t>// </a:t>
            </a:r>
            <a:r>
              <a:rPr lang="ko-KR" altLang="en-US" sz="1200"/>
              <a:t>휠을 위로 굴릴 때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width++; // </a:t>
            </a:r>
            <a:r>
              <a:rPr lang="ko-KR" altLang="en-US" sz="1200"/>
              <a:t>폭 </a:t>
            </a:r>
            <a:r>
              <a:rPr lang="en-US" altLang="ko-KR" sz="1200"/>
              <a:t>1 </a:t>
            </a:r>
            <a:r>
              <a:rPr lang="ko-KR" altLang="en-US" sz="1200"/>
              <a:t>증가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obj.style.borderStyle = "ridge";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obj.style.borderWidth = width+"px";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&lt;/script&gt;&lt;/head&gt;</a:t>
            </a:r>
            <a:endParaRPr lang="en-US" altLang="ko-KR" sz="1200"/>
          </a:p>
        </p:txBody>
      </p:sp>
      <p:sp>
        <p:nvSpPr>
          <p:cNvPr id="6" name="직사각형 4"/>
          <p:cNvSpPr/>
          <p:nvPr/>
        </p:nvSpPr>
        <p:spPr>
          <a:xfrm>
            <a:off x="6204110" y="1245467"/>
            <a:ext cx="3672408" cy="2648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&lt;body 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마우스 관련 이벤트 리스너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&lt;div&gt;</a:t>
            </a:r>
            <a:r>
              <a:rPr lang="ko-KR" altLang="en-US" sz="1200"/>
              <a:t>마우스 관련 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&lt;span </a:t>
            </a:r>
            <a:r>
              <a:rPr lang="en-US" altLang="ko-KR" sz="1200" b="1"/>
              <a:t>onmousedown="down(this)"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  onmouseup="up(this)"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  onmouseover="over(this)"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  onmouseout="out(this)"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  onwheel="wheel(event, this)"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  style="display:inline-block"</a:t>
            </a:r>
            <a:r>
              <a:rPr lang="en-US" altLang="ko-KR" sz="1200"/>
              <a:t>&gt;</a:t>
            </a:r>
            <a:r>
              <a:rPr lang="ko-KR" altLang="en-US" sz="1200"/>
              <a:t>이벤트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ko-KR" altLang="en-US" sz="1200"/>
              <a:t> </a:t>
            </a:r>
            <a:r>
              <a:rPr lang="en-US" altLang="ko-KR" sz="1200"/>
              <a:t>&lt;/span&gt;</a:t>
            </a:r>
            <a:r>
              <a:rPr lang="ko-KR" altLang="en-US" sz="1200"/>
              <a:t>가 발생합니다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&lt;/div&gt;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32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4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2375" y="3614863"/>
            <a:ext cx="3570784" cy="2294583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3770" y="3614864"/>
            <a:ext cx="3555684" cy="2284880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30689" y="485141"/>
            <a:ext cx="3548584" cy="228031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83770" y="680036"/>
            <a:ext cx="3118176" cy="2035834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8" name="모서리가 둥근 사각형 설명선 11"/>
          <p:cNvSpPr/>
          <p:nvPr/>
        </p:nvSpPr>
        <p:spPr>
          <a:xfrm>
            <a:off x="6501247" y="2545906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마우스 휠을 위로 굴릴 때 두께가 </a:t>
            </a:r>
            <a:r>
              <a:rPr lang="en-US" altLang="ko-KR" sz="1000"/>
              <a:t>1</a:t>
            </a:r>
            <a:r>
              <a:rPr lang="ko-KR" altLang="en-US" sz="1000"/>
              <a:t>식 두꺼워진다</a:t>
            </a:r>
            <a:r>
              <a:rPr lang="en-US" altLang="ko-KR" sz="1000"/>
              <a:t>(onwheel).</a:t>
            </a:r>
            <a:endParaRPr lang="ko-KR" altLang="en-US" sz="1000"/>
          </a:p>
        </p:txBody>
      </p:sp>
      <p:sp>
        <p:nvSpPr>
          <p:cNvPr id="9" name="모서리가 둥근 사각형 설명선 12"/>
          <p:cNvSpPr/>
          <p:nvPr/>
        </p:nvSpPr>
        <p:spPr>
          <a:xfrm>
            <a:off x="8668090" y="2631036"/>
            <a:ext cx="1800199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마우스를 올릴 때 </a:t>
            </a:r>
            <a:r>
              <a:rPr lang="en-US" altLang="ko-KR" sz="1000"/>
              <a:t>violet </a:t>
            </a:r>
            <a:r>
              <a:rPr lang="ko-KR" altLang="en-US" sz="1000"/>
              <a:t>색</a:t>
            </a:r>
            <a:r>
              <a:rPr lang="en-US" altLang="ko-KR" sz="1000"/>
              <a:t>(onmouseover)</a:t>
            </a:r>
            <a:endParaRPr lang="ko-KR" altLang="en-US" sz="1000"/>
          </a:p>
        </p:txBody>
      </p:sp>
      <p:sp>
        <p:nvSpPr>
          <p:cNvPr id="10" name="모서리가 둥근 사각형 설명선 13"/>
          <p:cNvSpPr/>
          <p:nvPr/>
        </p:nvSpPr>
        <p:spPr>
          <a:xfrm>
            <a:off x="8708919" y="5630134"/>
            <a:ext cx="1656183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마우스를 내릴 때 회색 </a:t>
            </a:r>
            <a:r>
              <a:rPr lang="en-US" altLang="ko-KR" sz="1000"/>
              <a:t>(onmouseout)</a:t>
            </a:r>
            <a:endParaRPr lang="ko-KR" altLang="en-US" sz="100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307891" y="5692061"/>
            <a:ext cx="1788108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마우스를 눌렀을 때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Italic </a:t>
            </a:r>
            <a:r>
              <a:rPr lang="ko-KR" altLang="en-US" sz="1000"/>
              <a:t>서체 </a:t>
            </a:r>
            <a:r>
              <a:rPr lang="en-US" altLang="ko-KR" sz="1000"/>
              <a:t>(onmousedown)</a:t>
            </a:r>
            <a:endParaRPr lang="ko-KR" altLang="en-US" sz="1000"/>
          </a:p>
        </p:txBody>
      </p:sp>
      <p:sp>
        <p:nvSpPr>
          <p:cNvPr id="12" name="모서리가 둥근 사각형 설명선 9"/>
          <p:cNvSpPr/>
          <p:nvPr/>
        </p:nvSpPr>
        <p:spPr>
          <a:xfrm>
            <a:off x="4191964" y="2791684"/>
            <a:ext cx="764361" cy="27241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초기 화면</a:t>
            </a:r>
            <a:endParaRPr lang="ko-KR" altLang="en-US" sz="1000"/>
          </a:p>
        </p:txBody>
      </p:sp>
      <p:sp>
        <p:nvSpPr>
          <p:cNvPr id="13" name="타원 3"/>
          <p:cNvSpPr/>
          <p:nvPr/>
        </p:nvSpPr>
        <p:spPr>
          <a:xfrm>
            <a:off x="3184521" y="2048188"/>
            <a:ext cx="576064" cy="432048"/>
          </a:xfrm>
          <a:prstGeom prst="ellipse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9-11 onmousemove</a:t>
            </a:r>
            <a:r>
              <a:rPr lang="ko-KR" altLang="en-US"/>
              <a:t>와 마우스 위치 및 버튼</a:t>
            </a:r>
            <a:endParaRPr lang="ko-KR" altLang="en-US"/>
          </a:p>
        </p:txBody>
      </p:sp>
      <p:sp>
        <p:nvSpPr>
          <p:cNvPr id="5" name="직사각형 29"/>
          <p:cNvSpPr/>
          <p:nvPr/>
        </p:nvSpPr>
        <p:spPr>
          <a:xfrm>
            <a:off x="2069348" y="1187805"/>
            <a:ext cx="4026652" cy="5430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00"/>
              <a:t>&lt;!DOCTYPE html&gt;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&lt;html&gt;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&lt;head&gt;&lt;meta charset="utf-8"&gt;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&lt;title&gt;</a:t>
            </a:r>
            <a:r>
              <a:rPr lang="ko-KR" altLang="en-US" sz="1000"/>
              <a:t>마우스 이벤트 객체의 프로퍼티</a:t>
            </a:r>
            <a:r>
              <a:rPr lang="en-US" altLang="ko-KR" sz="1000"/>
              <a:t>&lt;/title&gt;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&lt;style&gt;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div {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background : skyblue;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width : 250px;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&lt;/style&gt;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&lt;/head&gt;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&lt;body&gt;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&lt;h3&gt;</a:t>
            </a:r>
            <a:r>
              <a:rPr lang="ko-KR" altLang="en-US" sz="1000"/>
              <a:t>마우스 이벤트 객체의 프로퍼티와 </a:t>
            </a:r>
            <a:r>
              <a:rPr lang="en-US" altLang="ko-KR" sz="1000"/>
              <a:t>onmousemove&lt;/h3&gt;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&lt;hr&gt;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이미지 위에 마우스를 움직일 때 </a:t>
            </a:r>
            <a:endParaRPr lang="ko-KR" altLang="en-US" sz="1000"/>
          </a:p>
          <a:p>
            <a:pPr defTabSz="179999">
              <a:defRPr/>
            </a:pPr>
            <a:r>
              <a:rPr lang="en-US" altLang="ko-KR" sz="1000"/>
              <a:t>onmousemove </a:t>
            </a:r>
            <a:r>
              <a:rPr lang="ko-KR" altLang="en-US" sz="1000"/>
              <a:t>리스너가 실행되고</a:t>
            </a:r>
            <a:r>
              <a:rPr lang="en-US" altLang="ko-KR" sz="1000"/>
              <a:t>,  </a:t>
            </a:r>
            <a:endParaRPr lang="en-US" altLang="ko-KR" sz="1000"/>
          </a:p>
          <a:p>
            <a:pPr defTabSz="179999">
              <a:defRPr/>
            </a:pPr>
            <a:r>
              <a:rPr lang="ko-KR" altLang="en-US" sz="1000"/>
              <a:t>마우스의 위치를 보여줍니다</a:t>
            </a:r>
            <a:r>
              <a:rPr lang="en-US" altLang="ko-KR" sz="1000"/>
              <a:t>.&lt;br&gt;&lt;br&gt;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&lt;img src="media/beach.png"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</a:t>
            </a:r>
            <a:r>
              <a:rPr lang="en-US" altLang="ko-KR" sz="1000" b="1"/>
              <a:t>onmousemove="where(event)"</a:t>
            </a:r>
            <a:r>
              <a:rPr lang="en-US" altLang="ko-KR" sz="1000"/>
              <a:t>&gt;&lt;br&gt;&lt;br&gt;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&lt;div id="div"&gt;&lt;/div&gt;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&lt;script&gt;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let div = document.getElementById("div");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 b="1"/>
              <a:t>function where(e)</a:t>
            </a:r>
            <a:r>
              <a:rPr lang="en-US" altLang="ko-KR" sz="1000"/>
              <a:t> {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let text = "</a:t>
            </a:r>
            <a:r>
              <a:rPr lang="ko-KR" altLang="en-US" sz="1000"/>
              <a:t>버튼</a:t>
            </a:r>
            <a:r>
              <a:rPr lang="en-US" altLang="ko-KR" sz="1000"/>
              <a:t>="</a:t>
            </a:r>
            <a:r>
              <a:rPr lang="ko-KR" altLang="en-US" sz="1000"/>
              <a:t> </a:t>
            </a:r>
            <a:r>
              <a:rPr lang="en-US" altLang="ko-KR" sz="1000"/>
              <a:t>+ e.button + "&lt;br&gt;";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text += "(screenX, screenY)=" +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e.screenX + ",“ + e.screenY + "&lt;br&gt;";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text += "(clientX, clientY)=" +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e.clientX + "," + e.clientY + "&lt;br&gt;";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text += "(offsetX, offsetY)=" + 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			e.offsetX + "," + e.offsetY + "&lt;br&gt;";</a:t>
            </a:r>
            <a:endParaRPr lang="en-US" altLang="ko-KR" sz="1000"/>
          </a:p>
          <a:p>
            <a:pPr defTabSz="179999">
              <a:defRPr/>
            </a:pPr>
            <a:r>
              <a:rPr lang="es-ES" altLang="ko-KR" sz="1000"/>
              <a:t>	text += "(x, y)=" + e.x + "," + e.y + "\n";</a:t>
            </a:r>
            <a:endParaRPr lang="es-ES" altLang="ko-KR" sz="1000"/>
          </a:p>
          <a:p>
            <a:pPr defTabSz="179999">
              <a:defRPr/>
            </a:pPr>
            <a:r>
              <a:rPr lang="en-US" altLang="ko-KR" sz="1000"/>
              <a:t>	div.innerHTML = text;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&lt;/script&gt;</a:t>
            </a:r>
            <a:endParaRPr lang="en-US" altLang="ko-KR" sz="1000"/>
          </a:p>
          <a:p>
            <a:pPr defTabSz="179999">
              <a:defRPr/>
            </a:pPr>
            <a:r>
              <a:rPr lang="en-US" altLang="ko-KR" sz="1000"/>
              <a:t>&lt;/body&gt;&lt;/html&gt;</a:t>
            </a:r>
            <a:endParaRPr lang="ko-KR" altLang="en-US" sz="1000"/>
          </a:p>
        </p:txBody>
      </p:sp>
      <p:sp>
        <p:nvSpPr>
          <p:cNvPr id="6" name="모서리가 둥근 직사각형 28"/>
          <p:cNvSpPr/>
          <p:nvPr/>
        </p:nvSpPr>
        <p:spPr>
          <a:xfrm>
            <a:off x="8527257" y="5379648"/>
            <a:ext cx="1539221" cy="63657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두 좌표가 같은 이유는  </a:t>
            </a:r>
            <a:r>
              <a:rPr lang="en-US" altLang="ko-KR" sz="1000">
                <a:solidFill>
                  <a:schemeClr val="tx1"/>
                </a:solidFill>
              </a:rPr>
              <a:t>&lt;img&gt;</a:t>
            </a:r>
            <a:r>
              <a:rPr lang="ko-KR" altLang="en-US" sz="1000">
                <a:solidFill>
                  <a:schemeClr val="tx1"/>
                </a:solidFill>
              </a:rPr>
              <a:t>객체의 부모가</a:t>
            </a:r>
            <a:r>
              <a:rPr lang="en-US" altLang="ko-KR" sz="1000">
                <a:solidFill>
                  <a:schemeClr val="tx1"/>
                </a:solidFill>
              </a:rPr>
              <a:t>&lt;body&gt;</a:t>
            </a:r>
            <a:r>
              <a:rPr lang="ko-KR" altLang="en-US" sz="1000">
                <a:solidFill>
                  <a:schemeClr val="tx1"/>
                </a:solidFill>
              </a:rPr>
              <a:t>로서</a:t>
            </a:r>
            <a:r>
              <a:rPr lang="en-US" altLang="ko-KR" sz="1000">
                <a:solidFill>
                  <a:schemeClr val="tx1"/>
                </a:solidFill>
              </a:rPr>
              <a:t>, </a:t>
            </a:r>
            <a:r>
              <a:rPr lang="ko-KR" altLang="en-US" sz="1000">
                <a:solidFill>
                  <a:schemeClr val="tx1"/>
                </a:solidFill>
              </a:rPr>
              <a:t>브라우저 윈도우이기 때문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7" name="그룹 3"/>
          <p:cNvGrpSpPr/>
          <p:nvPr/>
        </p:nvGrpSpPr>
        <p:grpSpPr>
          <a:xfrm rot="0">
            <a:off x="6100888" y="1275192"/>
            <a:ext cx="3195980" cy="5099001"/>
            <a:chOff x="5078820" y="1412776"/>
            <a:chExt cx="3195980" cy="5099001"/>
          </a:xfrm>
        </p:grpSpPr>
        <p:pic>
          <p:nvPicPr>
            <p:cNvPr id="8" name="그림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24202" y="1412776"/>
              <a:ext cx="2950598" cy="5099001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cxnSp>
          <p:nvCxnSpPr>
            <p:cNvPr id="9" name="직선 화살표 연결선 4"/>
            <p:cNvCxnSpPr/>
            <p:nvPr/>
          </p:nvCxnSpPr>
          <p:spPr>
            <a:xfrm>
              <a:off x="6300551" y="3152821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6"/>
            <p:cNvCxnSpPr/>
            <p:nvPr/>
          </p:nvCxnSpPr>
          <p:spPr>
            <a:xfrm flipV="1">
              <a:off x="5452989" y="3656877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00551" y="3508342"/>
              <a:ext cx="665046" cy="265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ff00"/>
                  </a:solidFill>
                </a:rPr>
                <a:t>(88, 46)</a:t>
              </a:r>
              <a:endParaRPr lang="ko-KR" altLang="en-US" sz="1200" b="1">
                <a:solidFill>
                  <a:srgbClr val="ffff00"/>
                </a:solidFill>
              </a:endParaRPr>
            </a:p>
          </p:txBody>
        </p:sp>
        <p:cxnSp>
          <p:nvCxnSpPr>
            <p:cNvPr id="12" name="직선 화살표 연결선 12"/>
            <p:cNvCxnSpPr/>
            <p:nvPr/>
          </p:nvCxnSpPr>
          <p:spPr>
            <a:xfrm>
              <a:off x="5328665" y="185670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3"/>
            <p:cNvSpPr txBox="1"/>
            <p:nvPr/>
          </p:nvSpPr>
          <p:spPr>
            <a:xfrm>
              <a:off x="5078820" y="3618767"/>
              <a:ext cx="429452" cy="2697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202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5"/>
            <p:cNvCxnSpPr/>
            <p:nvPr/>
          </p:nvCxnSpPr>
          <p:spPr>
            <a:xfrm>
              <a:off x="5326966" y="186627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22"/>
            <p:cNvSpPr txBox="1"/>
            <p:nvPr/>
          </p:nvSpPr>
          <p:spPr>
            <a:xfrm>
              <a:off x="6197626" y="1749961"/>
              <a:ext cx="348871" cy="27166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200" b="1">
                  <a:solidFill>
                    <a:srgbClr val="ff0000"/>
                  </a:solidFill>
                </a:rPr>
                <a:t>96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16" name="자유형 26"/>
            <p:cNvSpPr/>
            <p:nvPr/>
          </p:nvSpPr>
          <p:spPr>
            <a:xfrm>
              <a:off x="6956178" y="5654934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자유형 27"/>
            <p:cNvSpPr/>
            <p:nvPr/>
          </p:nvSpPr>
          <p:spPr>
            <a:xfrm>
              <a:off x="6269056" y="5954467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8" name="그림 1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237450" y="3660208"/>
              <a:ext cx="173774" cy="1737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태그 위에 마우스 오른쪽 버튼 클릭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디폴트로 컨텍스트 메뉴</a:t>
            </a:r>
            <a:r>
              <a:rPr lang="en-US" altLang="ko-KR"/>
              <a:t>(context menu)</a:t>
            </a:r>
            <a:r>
              <a:rPr lang="ko-KR" altLang="en-US"/>
              <a:t> 출력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‘소스 보기’나 ‘이미지 다운로드’ 등의 </a:t>
            </a:r>
            <a:r>
              <a:rPr lang="ko-KR" altLang="en-US"/>
              <a:t>메뉴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oncontextmenu </a:t>
            </a:r>
            <a:r>
              <a:rPr lang="ko-KR" altLang="en-US"/>
              <a:t>리스너가 먼저 호출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false</a:t>
            </a:r>
            <a:r>
              <a:rPr lang="ko-KR" altLang="en-US"/>
              <a:t>를 리턴하면 컨텍스트 메뉴를 출력하는 디폴트 행동 취소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oncontextmenu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812247" y="4500198"/>
            <a:ext cx="4572000" cy="946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컨텍스트 메뉴 출력 금지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9-12 oncontextmenu</a:t>
            </a:r>
            <a:r>
              <a:rPr lang="ko-KR" altLang="en-US"/>
              <a:t>로 소스 보기나 이미지 다운로드 금지</a:t>
            </a:r>
            <a:endParaRPr lang="ko-KR" altLang="en-US"/>
          </a:p>
        </p:txBody>
      </p:sp>
      <p:pic>
        <p:nvPicPr>
          <p:cNvPr id="5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3651" y="4651637"/>
            <a:ext cx="3307767" cy="1405931"/>
          </a:xfrm>
          <a:prstGeom prst="rect">
            <a:avLst/>
          </a:prstGeom>
        </p:spPr>
      </p:pic>
      <p:sp>
        <p:nvSpPr>
          <p:cNvPr id="6" name="직사각형 3"/>
          <p:cNvSpPr/>
          <p:nvPr/>
        </p:nvSpPr>
        <p:spPr>
          <a:xfrm>
            <a:off x="2044073" y="1555293"/>
            <a:ext cx="4051927" cy="39387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&lt;title&gt;oncontextmenu&lt;/title&gt;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hideMenu()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alert("</a:t>
            </a:r>
            <a:r>
              <a:rPr lang="ko-KR" altLang="en-US" sz="1200"/>
              <a:t>오른쪽 클릭</a:t>
            </a:r>
            <a:r>
              <a:rPr lang="en-US" altLang="ko-KR" sz="1200"/>
              <a:t>&lt;</a:t>
            </a:r>
            <a:r>
              <a:rPr lang="ko-KR" altLang="en-US" sz="1200"/>
              <a:t>컨텍스트 메뉴</a:t>
            </a:r>
            <a:r>
              <a:rPr lang="en-US" altLang="ko-KR" sz="1200"/>
              <a:t>&gt;</a:t>
            </a:r>
            <a:r>
              <a:rPr lang="ko-KR" altLang="en-US" sz="1200"/>
              <a:t>금지</a:t>
            </a:r>
            <a:r>
              <a:rPr lang="en-US" altLang="ko-KR" sz="1200"/>
              <a:t>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return false;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document.oncontextmenu=hideMenu;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&lt;h3&gt;oncontextmenu</a:t>
            </a:r>
            <a:r>
              <a:rPr lang="ko-KR" altLang="en-US" sz="1200"/>
              <a:t>에서 컨텍스트 메뉴 금지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마우스 오른쪽 클릭은 금지됩니다</a:t>
            </a:r>
            <a:r>
              <a:rPr lang="en-US" altLang="ko-KR" sz="1200"/>
              <a:t>. </a:t>
            </a:r>
            <a:r>
              <a:rPr lang="ko-KR" altLang="en-US" sz="1200"/>
              <a:t>아무곳이나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클릭해도 컨텍스트 메뉴를 볼 수 없습니다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&lt;img src="media/beach2.png" alt="miami"&gt;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grpSp>
        <p:nvGrpSpPr>
          <p:cNvPr id="7" name="그룹 4"/>
          <p:cNvGrpSpPr/>
          <p:nvPr/>
        </p:nvGrpSpPr>
        <p:grpSpPr>
          <a:xfrm rot="0">
            <a:off x="6337105" y="1772014"/>
            <a:ext cx="3270541" cy="2457891"/>
            <a:chOff x="4923486" y="1629497"/>
            <a:chExt cx="3270541" cy="2457891"/>
          </a:xfrm>
        </p:grpSpPr>
        <p:pic>
          <p:nvPicPr>
            <p:cNvPr id="8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23486" y="1629497"/>
              <a:ext cx="3270541" cy="2457891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pic>
          <p:nvPicPr>
            <p:cNvPr id="9" name="그림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740352" y="3687274"/>
              <a:ext cx="173774" cy="173774"/>
            </a:xfrm>
            <a:prstGeom prst="rect">
              <a:avLst/>
            </a:prstGeom>
          </p:spPr>
        </p:pic>
      </p:grpSp>
      <p:sp>
        <p:nvSpPr>
          <p:cNvPr id="10" name="TextBox 6"/>
          <p:cNvSpPr txBox="1"/>
          <p:nvPr/>
        </p:nvSpPr>
        <p:spPr>
          <a:xfrm>
            <a:off x="9081963" y="3213830"/>
            <a:ext cx="1224135" cy="434725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아무 곳이나 마우스 오른쪽  클릭</a:t>
            </a:r>
            <a:endParaRPr lang="ko-KR" altLang="en-US" sz="1000"/>
          </a:p>
        </p:txBody>
      </p:sp>
      <p:sp>
        <p:nvSpPr>
          <p:cNvPr id="11" name="자유형 11"/>
          <p:cNvSpPr/>
          <p:nvPr/>
        </p:nvSpPr>
        <p:spPr>
          <a:xfrm>
            <a:off x="8649914" y="3847013"/>
            <a:ext cx="541191" cy="82656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onload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window </a:t>
            </a:r>
            <a:r>
              <a:rPr lang="ko-KR" altLang="en-US"/>
              <a:t>객체에 발생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웹 페이지의 로딩 완료시</a:t>
            </a:r>
            <a:r>
              <a:rPr lang="en-US" altLang="ko-KR"/>
              <a:t> </a:t>
            </a:r>
            <a:r>
              <a:rPr lang="ko-KR" altLang="en-US"/>
              <a:t>호출되는 이벤트 리스너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 onload </a:t>
            </a:r>
            <a:r>
              <a:rPr lang="ko-KR" altLang="en-US"/>
              <a:t>리스너 작성 방법</a:t>
            </a:r>
            <a:endParaRPr lang="ko-KR" altLang="en-US"/>
          </a:p>
          <a:p>
            <a:pPr marL="685800" lvl="2" indent="0">
              <a:buNone/>
              <a:defRPr/>
            </a:pPr>
            <a:r>
              <a:rPr lang="en-US" altLang="ko-KR"/>
              <a:t>1. </a:t>
            </a:r>
            <a:r>
              <a:rPr lang="en-US" altLang="ko-KR" b="1"/>
              <a:t>window.onload</a:t>
            </a:r>
            <a:r>
              <a:rPr lang="en-US" altLang="ko-KR"/>
              <a:t>= function() {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   ... // </a:t>
            </a:r>
            <a:r>
              <a:rPr lang="ko-KR" altLang="en-US"/>
              <a:t>자바스크립트 코드</a:t>
            </a:r>
            <a:endParaRPr lang="ko-KR" altLang="en-US"/>
          </a:p>
          <a:p>
            <a:pPr marL="685800" lvl="2" indent="0">
              <a:buNone/>
              <a:defRPr/>
            </a:pPr>
            <a:r>
              <a:rPr lang="en-US" altLang="ko-KR"/>
              <a:t>    };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2. &lt;</a:t>
            </a:r>
            <a:r>
              <a:rPr lang="en-US" altLang="ko-KR" b="1"/>
              <a:t>body onload</a:t>
            </a:r>
            <a:r>
              <a:rPr lang="en-US" altLang="ko-KR"/>
              <a:t>="</a:t>
            </a:r>
            <a:r>
              <a:rPr lang="ko-KR" altLang="en-US"/>
              <a:t>자바스크립트 코드</a:t>
            </a:r>
            <a:r>
              <a:rPr lang="en-US" altLang="ko-KR"/>
              <a:t>"&gt;</a:t>
            </a:r>
            <a:endParaRPr lang="en-US" altLang="ko-KR"/>
          </a:p>
          <a:p>
            <a:pPr marL="685800" lvl="2" indent="0">
              <a:buNone/>
              <a:defRPr/>
            </a:pPr>
            <a:endParaRPr lang="en-US" altLang="ko-KR"/>
          </a:p>
          <a:p>
            <a:pPr marL="685800" lvl="2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) window.onload = function() {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	alert(‘hello’);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 }</a:t>
            </a:r>
            <a:endParaRPr lang="en-US" altLang="ko-KR"/>
          </a:p>
          <a:p>
            <a:pPr marL="685800" lvl="2" indent="0">
              <a:buNone/>
              <a:defRPr/>
            </a:pPr>
            <a:r>
              <a:rPr lang="en-US" altLang="ko-KR"/>
              <a:t>    &lt;body onload=“alert(‘hello’)”&gt;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문서의 로딩 완료와 </a:t>
            </a:r>
            <a:r>
              <a:rPr lang="en-US" altLang="ko-KR"/>
              <a:t>onload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9-13 onload</a:t>
            </a:r>
            <a:r>
              <a:rPr lang="ko-KR" altLang="en-US"/>
              <a:t>에서 사이트 이전을 알리는 공고창 출력</a:t>
            </a:r>
            <a:endParaRPr lang="ko-KR" altLang="en-US"/>
          </a:p>
        </p:txBody>
      </p:sp>
      <p:pic>
        <p:nvPicPr>
          <p:cNvPr id="5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6283" y="2222844"/>
            <a:ext cx="3195154" cy="241231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1599" y="4899838"/>
            <a:ext cx="4461132" cy="1555257"/>
          </a:xfrm>
          <a:prstGeom prst="rect">
            <a:avLst/>
          </a:prstGeom>
        </p:spPr>
      </p:pic>
      <p:sp>
        <p:nvSpPr>
          <p:cNvPr id="7" name="직사각형 3"/>
          <p:cNvSpPr/>
          <p:nvPr/>
        </p:nvSpPr>
        <p:spPr>
          <a:xfrm>
            <a:off x="1352015" y="1527769"/>
            <a:ext cx="5076056" cy="3204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&lt;title&gt;HTML </a:t>
            </a:r>
            <a:r>
              <a:rPr lang="ko-KR" altLang="en-US" sz="1200"/>
              <a:t>문서의 </a:t>
            </a:r>
            <a:r>
              <a:rPr lang="en-US" altLang="ko-KR" sz="1200"/>
              <a:t>onload&lt;/title&gt;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</a:t>
            </a:r>
            <a:r>
              <a:rPr lang="en-US" altLang="ko-KR" sz="1200" b="1"/>
              <a:t>onload="alert('</a:t>
            </a:r>
            <a:r>
              <a:rPr lang="ko-KR" altLang="en-US" sz="1200" b="1"/>
              <a:t>이 사이트는 </a:t>
            </a:r>
            <a:r>
              <a:rPr lang="en-US" altLang="ko-KR" sz="1200" b="1"/>
              <a:t>2022</a:t>
            </a:r>
            <a:r>
              <a:rPr lang="ko-KR" altLang="en-US" sz="1200" b="1"/>
              <a:t>년 </a:t>
            </a:r>
            <a:r>
              <a:rPr lang="en-US" altLang="ko-KR" sz="1200" b="1"/>
              <a:t>9</a:t>
            </a:r>
            <a:r>
              <a:rPr lang="ko-KR" altLang="en-US" sz="1200" b="1"/>
              <a:t>월</a:t>
            </a:r>
            <a:r>
              <a:rPr lang="en-US" altLang="ko-KR" sz="1200" b="1"/>
              <a:t>1</a:t>
            </a:r>
            <a:r>
              <a:rPr lang="ko-KR" altLang="en-US" sz="1200" b="1"/>
              <a:t>일부터 </a:t>
            </a:r>
            <a:r>
              <a:rPr lang="en-US" altLang="ko-KR" sz="1200" b="1"/>
              <a:t>\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www.js.co.kr</a:t>
            </a:r>
            <a:r>
              <a:rPr lang="ko-KR" altLang="en-US" sz="1200" b="1"/>
              <a:t>로 옮겨지게 됩니다</a:t>
            </a:r>
            <a:r>
              <a:rPr lang="en-US" altLang="ko-KR" sz="1200" b="1"/>
              <a:t>.')"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&lt;h3&gt;HTML </a:t>
            </a:r>
            <a:r>
              <a:rPr lang="ko-KR" altLang="en-US" sz="1200"/>
              <a:t>문서의 로딩 완료</a:t>
            </a:r>
            <a:r>
              <a:rPr lang="en-US" altLang="ko-KR" sz="1200"/>
              <a:t>, onload&lt;/h3&gt;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이 페이지는 </a:t>
            </a:r>
            <a:r>
              <a:rPr lang="en-US" altLang="ko-KR" sz="1200"/>
              <a:t>onload </a:t>
            </a:r>
            <a:r>
              <a:rPr lang="ko-KR" altLang="en-US" sz="1200"/>
              <a:t>리스너의 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사용 예를 보여줍니다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이 페이지가 출력되고 난 바로 직후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onload </a:t>
            </a:r>
            <a:r>
              <a:rPr lang="ko-KR" altLang="en-US" sz="1200"/>
              <a:t>리스너를 통해 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경고창을 출력합니다</a:t>
            </a:r>
            <a:r>
              <a:rPr lang="en-US" altLang="ko-KR" sz="1200"/>
              <a:t>.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8" name="타원 4"/>
          <p:cNvSpPr/>
          <p:nvPr/>
        </p:nvSpPr>
        <p:spPr>
          <a:xfrm>
            <a:off x="5288537" y="2585243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52093" y="1883880"/>
            <a:ext cx="1404156" cy="430123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\</a:t>
            </a:r>
            <a:r>
              <a:rPr lang="ko-KR" altLang="en-US" sz="1000"/>
              <a:t>는</a:t>
            </a:r>
            <a:r>
              <a:rPr lang="en-US" altLang="ko-KR" sz="1000"/>
              <a:t> </a:t>
            </a:r>
            <a:r>
              <a:rPr lang="ko-KR" altLang="en-US" sz="1000"/>
              <a:t>뒤에 </a:t>
            </a:r>
            <a:r>
              <a:rPr lang="en-US" altLang="ko-KR" sz="1000"/>
              <a:t>&lt;enter&gt; </a:t>
            </a:r>
            <a:r>
              <a:rPr lang="ko-KR" altLang="en-US" sz="1000"/>
              <a:t>키를 무시하게 만듦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Image</a:t>
            </a:r>
            <a:r>
              <a:rPr lang="ko-KR" altLang="en-US"/>
              <a:t> 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&lt;img&gt; </a:t>
            </a:r>
            <a:r>
              <a:rPr lang="ko-KR" altLang="en-US"/>
              <a:t>태그에 의해 생성되는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new Image(); </a:t>
            </a:r>
            <a:r>
              <a:rPr lang="ko-KR" altLang="en-US"/>
              <a:t>자바스크립트 코드에 의해 생성되는 객체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onload:</a:t>
            </a:r>
            <a:r>
              <a:rPr lang="ko-KR" altLang="en-US"/>
              <a:t> 이미지의</a:t>
            </a:r>
            <a:r>
              <a:rPr lang="en-US" altLang="ko-KR"/>
              <a:t> </a:t>
            </a:r>
            <a:r>
              <a:rPr lang="ko-KR" altLang="en-US"/>
              <a:t>로딩이 완료되면 </a:t>
            </a:r>
            <a:r>
              <a:rPr lang="en-US" altLang="ko-KR"/>
              <a:t>Image  </a:t>
            </a:r>
            <a:r>
              <a:rPr lang="ko-KR" altLang="en-US"/>
              <a:t>객체에 발생하는 이벤트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새로운 이미지를 로딩하는 방법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이미지 로딩 완료와 </a:t>
            </a:r>
            <a:r>
              <a:rPr lang="en-US" altLang="ko-KR"/>
              <a:t>onload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2846585" y="4278155"/>
            <a:ext cx="5256584" cy="2919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&lt;img id="myImg" src="apple.png" width="..." height="..."&gt;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6585" y="4782211"/>
            <a:ext cx="5256584" cy="511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myImg = document.getElementById("myImg"); 		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myImg.src = </a:t>
            </a:r>
            <a:r>
              <a:rPr lang="en-US" altLang="ko-KR" sz="1400"/>
              <a:t>"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banana.png";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2649" y="5830479"/>
            <a:ext cx="5346702" cy="292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banana.png </a:t>
            </a:r>
            <a:r>
              <a:rPr lang="ko-KR" altLang="en-US" sz="1400"/>
              <a:t>이미지의 로딩이 완료된 </a:t>
            </a:r>
            <a:r>
              <a:rPr lang="en-US" altLang="ko-KR" sz="1400"/>
              <a:t>myImg</a:t>
            </a:r>
            <a:r>
              <a:rPr lang="ko-KR" altLang="en-US" sz="1400"/>
              <a:t>의 </a:t>
            </a:r>
            <a:r>
              <a:rPr lang="en-US" altLang="ko-KR" sz="1400"/>
              <a:t>onload </a:t>
            </a:r>
            <a:r>
              <a:rPr lang="ko-KR" altLang="en-US" sz="1400"/>
              <a:t>리스너 실행 </a:t>
            </a:r>
            <a:endParaRPr lang="ko-KR" altLang="en-US" sz="1400"/>
          </a:p>
        </p:txBody>
      </p:sp>
      <p:sp>
        <p:nvSpPr>
          <p:cNvPr id="8" name="자유형 7"/>
          <p:cNvSpPr/>
          <p:nvPr/>
        </p:nvSpPr>
        <p:spPr>
          <a:xfrm>
            <a:off x="3705543" y="5256765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잘못된 이미지 로딩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이미지를 로딩하여 이미지 폭을 알아내는 코드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>
                <a:solidFill>
                  <a:srgbClr val="ff0000"/>
                </a:solidFill>
              </a:rPr>
              <a:t>문제점</a:t>
            </a:r>
            <a:endParaRPr lang="ko-KR" altLang="en-US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ko-KR"/>
              <a:t>myImg.src = "banana.png"; </a:t>
            </a:r>
            <a:r>
              <a:rPr lang="ko-KR" altLang="en-US"/>
              <a:t>실행 직후 이미지 로딩 완료되지 않음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let width = myImg.width; </a:t>
            </a:r>
            <a:r>
              <a:rPr lang="ko-KR" altLang="en-US"/>
              <a:t>이미지 로딩 완료 전일</a:t>
            </a:r>
            <a:r>
              <a:rPr lang="en-US" altLang="ko-KR"/>
              <a:t> </a:t>
            </a:r>
            <a:r>
              <a:rPr lang="ko-KR" altLang="en-US"/>
              <a:t>때 </a:t>
            </a:r>
            <a:r>
              <a:rPr lang="en-US" altLang="ko-KR"/>
              <a:t>myImg.width = 0</a:t>
            </a:r>
            <a:r>
              <a:rPr lang="ko-KR" altLang="en-US"/>
              <a:t>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코드 수정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onload </a:t>
            </a:r>
            <a:r>
              <a:rPr lang="ko-KR" altLang="en-US"/>
              <a:t>리스너에서 이미지 폭을 알아내는 코드 작성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이미지 로딩시 주의할 점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31704" y="2491321"/>
            <a:ext cx="5328592" cy="7272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myImg = document.getElementById("myImg");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myImg.src = "banana.png"; </a:t>
            </a:r>
            <a:endParaRPr lang="en-US" altLang="ko-KR" sz="1400" b="1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width = myImg.width; 				// banana.png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11"/>
          <p:cNvSpPr/>
          <p:nvPr/>
        </p:nvSpPr>
        <p:spPr>
          <a:xfrm>
            <a:off x="3323692" y="5249184"/>
            <a:ext cx="5544616" cy="11571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 myImg = document.getElementById("myImg");</a:t>
            </a:r>
            <a:endParaRPr lang="en-US" altLang="ko-KR" sz="1400" kern="0">
              <a:solidFill>
                <a:srgbClr val="000000"/>
              </a:solidFill>
              <a:latin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</a:rPr>
              <a:t>myImg.onload = function () { 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이미지 로딩 완료 시 실행</a:t>
            </a:r>
            <a:endParaRPr lang="ko-KR" altLang="en-US" sz="1400" kern="0">
              <a:solidFill>
                <a:srgbClr val="000000"/>
              </a:solidFill>
              <a:latin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</a:rPr>
              <a:t>		let width = myImg.width; 		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</a:rPr>
              <a:t>정확한 이미지 폭 읽기</a:t>
            </a:r>
            <a:endParaRPr lang="ko-KR" altLang="en-US" sz="1400" kern="0">
              <a:solidFill>
                <a:srgbClr val="000000"/>
              </a:solidFill>
              <a:latin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</a:rPr>
              <a:t>}</a:t>
            </a:r>
            <a:endParaRPr lang="en-US" altLang="ko-KR" sz="1400" b="1" kern="0">
              <a:solidFill>
                <a:srgbClr val="000000"/>
              </a:solidFill>
              <a:latin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myImg.src = </a:t>
            </a:r>
            <a:r>
              <a:rPr lang="en-US" altLang="ko-KR" sz="1400"/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banana.png"; 	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 로딩 지시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3123" y="5465207"/>
            <a:ext cx="1404157" cy="771433"/>
          </a:xfrm>
          <a:prstGeom prst="wedgeRoundRectCallout">
            <a:avLst>
              <a:gd name="adj1" fmla="val -91824"/>
              <a:gd name="adj2" fmla="val -45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width</a:t>
            </a:r>
            <a:r>
              <a:rPr lang="ko-KR" altLang="en-US" sz="1000"/>
              <a:t>는 </a:t>
            </a:r>
            <a:r>
              <a:rPr lang="en-US" altLang="ko-KR" sz="1000"/>
              <a:t>function() </a:t>
            </a:r>
            <a:r>
              <a:rPr lang="ko-KR" altLang="en-US" sz="1000"/>
              <a:t>블록 내에서만 사용할 수 있음을 주의하기 바람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xmlns:mc="http://schemas.openxmlformats.org/markup-compatibility/2006" xmlns:hp="http://schemas.haansoft.com/office/presentation/8.0" kumimoji="0" lang="en-US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63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5062" y="936156"/>
            <a:ext cx="6011599" cy="4408506"/>
          </a:xfrm>
          <a:prstGeom prst="rect">
            <a:avLst/>
          </a:prstGeom>
        </p:spPr>
      </p:pic>
      <p:sp>
        <p:nvSpPr>
          <p:cNvPr id="64" name="슬라이드 번호 개체 틀 2"/>
          <p:cNvSpPr>
            <a:spLocks noGrp="1"/>
          </p:cNvSpPr>
          <p:nvPr/>
        </p:nvSpPr>
        <p:spPr>
          <a:xfrm>
            <a:off x="1344243" y="6236125"/>
            <a:ext cx="533400" cy="381000"/>
          </a:xfrm>
          <a:prstGeom prst="rect">
            <a:avLst/>
          </a:prstGeom>
        </p:spPr>
        <p:txBody>
          <a:bodyPr vert="horz" lIns="91440" tIns="45720" rIns="91440" bIns="45720" anchor="ctr" anchorCtr="0">
            <a:norm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01870596-DAFA-46D2-82A7-2B6B5F8E0EA4}" type="slidenum">
              <a: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marL="0" lv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xmlns:mc="http://schemas.openxmlformats.org/markup-compatibility/2006" xmlns:hp="http://schemas.haansoft.com/office/presentation/8.0" kumimoji="0" lang="en-US" altLang="en-US" sz="1200" b="0" i="0" u="none" strike="noStrike" kern="1200" cap="none" spc="0" normalizeH="0" baseline="0" mc:Ignorable="hp" hp:hslEmbossed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5" name="제목 3"/>
          <p:cNvSpPr>
            <a:spLocks noGrp="1"/>
          </p:cNvSpPr>
          <p:nvPr>
            <p:ph type="title" idx="0"/>
          </p:nvPr>
        </p:nvSpPr>
        <p:spPr>
          <a:xfrm>
            <a:off x="2019300" y="146537"/>
            <a:ext cx="8153400" cy="679450"/>
          </a:xfrm>
        </p:spPr>
        <p:txBody>
          <a:bodyPr vert="horz" anchor="ctr">
            <a:normAutofit/>
          </a:bodyPr>
          <a:lstStyle/>
          <a:p>
            <a:pPr lvl="0">
              <a:defRPr/>
            </a:pPr>
            <a:r>
              <a:rPr lang="ko-KR" altLang="en-US"/>
              <a:t>브라우저에 발생하는 다양한 이벤트들</a:t>
            </a:r>
            <a:endParaRPr lang="ko-KR" altLang="en-US"/>
          </a:p>
        </p:txBody>
      </p:sp>
      <p:sp>
        <p:nvSpPr>
          <p:cNvPr id="66" name="TextBox 4"/>
          <p:cNvSpPr txBox="1"/>
          <p:nvPr/>
        </p:nvSpPr>
        <p:spPr>
          <a:xfrm>
            <a:off x="9138246" y="1956987"/>
            <a:ext cx="1314500" cy="704423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dblclick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마우스 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더블클릭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67" name="TextBox 5"/>
          <p:cNvSpPr txBox="1"/>
          <p:nvPr/>
        </p:nvSpPr>
        <p:spPr>
          <a:xfrm>
            <a:off x="6725719" y="5897294"/>
            <a:ext cx="1305948" cy="497341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keydown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키를 누를 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68" name="TextBox 6"/>
          <p:cNvSpPr txBox="1"/>
          <p:nvPr/>
        </p:nvSpPr>
        <p:spPr>
          <a:xfrm>
            <a:off x="8487844" y="5897294"/>
            <a:ext cx="1517179" cy="497341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keyup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누른 키를 놓을 때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1572245" y="3506030"/>
            <a:ext cx="1251968" cy="71508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load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이미지의 로딩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완료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sp>
        <p:nvSpPr>
          <p:cNvPr id="70" name="TextBox 8"/>
          <p:cNvSpPr txBox="1"/>
          <p:nvPr/>
        </p:nvSpPr>
        <p:spPr>
          <a:xfrm>
            <a:off x="9173196" y="3230313"/>
            <a:ext cx="1221125" cy="71508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change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라디오버튼 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선택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71" name="TextBox 9"/>
          <p:cNvSpPr txBox="1"/>
          <p:nvPr/>
        </p:nvSpPr>
        <p:spPr>
          <a:xfrm>
            <a:off x="9173196" y="4549277"/>
            <a:ext cx="1116377" cy="71508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resize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윈도우 크기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 변경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cxnSp>
        <p:nvCxnSpPr>
          <p:cNvPr id="72" name="직선 화살표 연결선 11"/>
          <p:cNvCxnSpPr/>
          <p:nvPr/>
        </p:nvCxnSpPr>
        <p:spPr>
          <a:xfrm>
            <a:off x="2834613" y="3863577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12"/>
          <p:cNvSpPr/>
          <p:nvPr/>
        </p:nvSpPr>
        <p:spPr>
          <a:xfrm flipV="1">
            <a:off x="6541302" y="4280821"/>
            <a:ext cx="776474" cy="1616472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4" name="직선 화살표 연결선 17"/>
          <p:cNvCxnSpPr/>
          <p:nvPr/>
        </p:nvCxnSpPr>
        <p:spPr>
          <a:xfrm flipH="1" flipV="1">
            <a:off x="8993129" y="4906822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자유형 29"/>
          <p:cNvSpPr/>
          <p:nvPr/>
        </p:nvSpPr>
        <p:spPr>
          <a:xfrm flipV="1">
            <a:off x="7234631" y="3429000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TextBox 33"/>
          <p:cNvSpPr txBox="1"/>
          <p:nvPr/>
        </p:nvSpPr>
        <p:spPr>
          <a:xfrm>
            <a:off x="3812189" y="5869987"/>
            <a:ext cx="1262404" cy="71508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submit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(submit </a:t>
            </a:r>
            <a:r>
              <a:rPr lang="ko-KR" altLang="en-US" sz="1200">
                <a:solidFill>
                  <a:srgbClr val="c00000"/>
                </a:solidFill>
              </a:rPr>
              <a:t>버튼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 클릭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cxnSp>
        <p:nvCxnSpPr>
          <p:cNvPr id="77" name="직선 화살표 연결선 34"/>
          <p:cNvCxnSpPr>
            <a:stCxn id="76" idx="0"/>
          </p:cNvCxnSpPr>
          <p:nvPr/>
        </p:nvCxnSpPr>
        <p:spPr>
          <a:xfrm flipV="1">
            <a:off x="4443393" y="4964082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39"/>
          <p:cNvSpPr txBox="1"/>
          <p:nvPr/>
        </p:nvSpPr>
        <p:spPr>
          <a:xfrm>
            <a:off x="5298007" y="5855293"/>
            <a:ext cx="1122292" cy="71508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reset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(reset </a:t>
            </a:r>
            <a:r>
              <a:rPr lang="ko-KR" altLang="en-US" sz="1200">
                <a:solidFill>
                  <a:srgbClr val="c00000"/>
                </a:solidFill>
              </a:rPr>
              <a:t>버튼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 클릭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cxnSp>
        <p:nvCxnSpPr>
          <p:cNvPr id="79" name="직선 화살표 연결선 40"/>
          <p:cNvCxnSpPr/>
          <p:nvPr/>
        </p:nvCxnSpPr>
        <p:spPr>
          <a:xfrm flipH="1" flipV="1">
            <a:off x="5272331" y="4964082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자유형 44"/>
          <p:cNvSpPr/>
          <p:nvPr/>
        </p:nvSpPr>
        <p:spPr>
          <a:xfrm flipV="1">
            <a:off x="6643712" y="4280821"/>
            <a:ext cx="2437291" cy="1616470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52"/>
          <p:cNvSpPr txBox="1"/>
          <p:nvPr/>
        </p:nvSpPr>
        <p:spPr>
          <a:xfrm>
            <a:off x="1972743" y="5837608"/>
            <a:ext cx="1317470" cy="499999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click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</a:t>
            </a:r>
            <a:r>
              <a:rPr lang="ko-KR" altLang="en-US" sz="1200">
                <a:solidFill>
                  <a:srgbClr val="c00000"/>
                </a:solidFill>
              </a:rPr>
              <a:t>마우스 클릭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cxnSp>
        <p:nvCxnSpPr>
          <p:cNvPr id="82" name="직선 화살표 연결선 53"/>
          <p:cNvCxnSpPr>
            <a:stCxn id="81" idx="0"/>
          </p:cNvCxnSpPr>
          <p:nvPr/>
        </p:nvCxnSpPr>
        <p:spPr>
          <a:xfrm flipV="1">
            <a:off x="2639119" y="4964083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56"/>
          <p:cNvSpPr txBox="1"/>
          <p:nvPr/>
        </p:nvSpPr>
        <p:spPr>
          <a:xfrm>
            <a:off x="1429369" y="1956987"/>
            <a:ext cx="1363871" cy="704423"/>
          </a:xfrm>
          <a:prstGeom prst="roundRect">
            <a:avLst>
              <a:gd name="adj" fmla="val 16667"/>
            </a:avLst>
          </a:prstGeom>
          <a:solidFill>
            <a:srgbClr val="c9e7a7"/>
          </a:solidFill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>
                <a:solidFill>
                  <a:srgbClr val="c00000"/>
                </a:solidFill>
              </a:rPr>
              <a:t>load </a:t>
            </a:r>
            <a:r>
              <a:rPr lang="ko-KR" altLang="en-US" sz="1200" b="1">
                <a:solidFill>
                  <a:srgbClr val="c00000"/>
                </a:solidFill>
              </a:rPr>
              <a:t>이벤트</a:t>
            </a:r>
            <a:endParaRPr lang="ko-KR" altLang="en-US" sz="1200" b="1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en-US" altLang="ko-KR" sz="1200">
                <a:solidFill>
                  <a:srgbClr val="c00000"/>
                </a:solidFill>
              </a:rPr>
              <a:t>(HTML </a:t>
            </a:r>
            <a:r>
              <a:rPr lang="ko-KR" altLang="en-US" sz="1200">
                <a:solidFill>
                  <a:srgbClr val="c00000"/>
                </a:solidFill>
              </a:rPr>
              <a:t>문서 전체</a:t>
            </a:r>
            <a:endParaRPr lang="ko-KR" altLang="en-US" sz="120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rgbClr val="c00000"/>
                </a:solidFill>
              </a:rPr>
              <a:t>로딩 완료 시</a:t>
            </a:r>
            <a:r>
              <a:rPr lang="en-US" altLang="ko-KR" sz="1200">
                <a:solidFill>
                  <a:srgbClr val="c00000"/>
                </a:solidFill>
              </a:rPr>
              <a:t>)</a:t>
            </a:r>
            <a:endParaRPr lang="en-US" altLang="ko-KR" sz="1200">
              <a:solidFill>
                <a:srgbClr val="c00000"/>
              </a:solidFill>
            </a:endParaRPr>
          </a:p>
        </p:txBody>
      </p:sp>
      <p:cxnSp>
        <p:nvCxnSpPr>
          <p:cNvPr id="84" name="직선 화살표 연결선 57"/>
          <p:cNvCxnSpPr/>
          <p:nvPr/>
        </p:nvCxnSpPr>
        <p:spPr>
          <a:xfrm flipV="1">
            <a:off x="2838373" y="1992990"/>
            <a:ext cx="647425" cy="32154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61"/>
          <p:cNvCxnSpPr/>
          <p:nvPr/>
        </p:nvCxnSpPr>
        <p:spPr>
          <a:xfrm flipH="1">
            <a:off x="8063142" y="2314535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9-14 onload</a:t>
            </a:r>
            <a:r>
              <a:rPr lang="ko-KR" altLang="en-US"/>
              <a:t>로 이미지의 크기 알아내기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69237" y="1224685"/>
            <a:ext cx="2740611" cy="3183232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2307032" y="1203185"/>
            <a:ext cx="4407365" cy="5290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100"/>
              <a:t>&lt;!DOCTYPE 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&lt;html&gt;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&lt;head&gt;&lt;meta charset="utf-8"&gt; 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&lt;title&gt;onload</a:t>
            </a:r>
            <a:r>
              <a:rPr lang="ko-KR" altLang="en-US" sz="1100"/>
              <a:t>로 이미지 크기 출력</a:t>
            </a:r>
            <a:r>
              <a:rPr lang="en-US" altLang="ko-KR" sz="1100"/>
              <a:t>&lt;/title&gt;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function changeImage() {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let sel = document.getElementById("sel");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let img = document.getElementById("myImg");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</a:t>
            </a:r>
            <a:r>
              <a:rPr lang="en-US" altLang="ko-KR" sz="1100" b="1"/>
              <a:t>img.onload = function () { </a:t>
            </a:r>
            <a:r>
              <a:rPr lang="ko-KR" altLang="en-US" sz="1100"/>
              <a:t> </a:t>
            </a:r>
            <a:r>
              <a:rPr lang="en-US" altLang="ko-KR" sz="1100"/>
              <a:t>// </a:t>
            </a:r>
            <a:r>
              <a:rPr lang="ko-KR" altLang="en-US" sz="1100"/>
              <a:t>이미지 크기 출력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 b="1"/>
              <a:t>		let mySpan = document.getElementById("mySpan");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 b="1"/>
              <a:t>		mySpan.innerHTML = img.width + "x" + img.height;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 b="1"/>
              <a:t>	}</a:t>
            </a:r>
            <a:endParaRPr lang="en-US" altLang="ko-KR" sz="1100" b="1"/>
          </a:p>
          <a:p>
            <a:pPr defTabSz="179999">
              <a:defRPr/>
            </a:pPr>
            <a:r>
              <a:rPr lang="en-US" altLang="ko-KR" sz="1100"/>
              <a:t>	let index= sel.selectedIndex; // </a:t>
            </a:r>
            <a:r>
              <a:rPr lang="ko-KR" altLang="en-US" sz="1100"/>
              <a:t>선택된 옵션 인덱스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	img.src = sel.options[index].value; // &lt;option&gt;</a:t>
            </a:r>
            <a:r>
              <a:rPr lang="ko-KR" altLang="en-US" sz="1100"/>
              <a:t>의 </a:t>
            </a:r>
            <a:r>
              <a:rPr lang="en-US" altLang="ko-KR" sz="1100"/>
              <a:t>value </a:t>
            </a:r>
            <a:r>
              <a:rPr lang="ko-KR" altLang="en-US" sz="1100"/>
              <a:t>속성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}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&lt;/script&gt;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&lt;/head&gt;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&lt;body </a:t>
            </a:r>
            <a:r>
              <a:rPr lang="en-US" altLang="ko-KR" sz="1100" b="1"/>
              <a:t>onload="changeImage()"</a:t>
            </a:r>
            <a:r>
              <a:rPr lang="en-US" altLang="ko-KR" sz="1100"/>
              <a:t>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&lt;h3&gt;onload</a:t>
            </a:r>
            <a:r>
              <a:rPr lang="ko-KR" altLang="en-US" sz="1100"/>
              <a:t>로 이미지 크기 출력</a:t>
            </a:r>
            <a:r>
              <a:rPr lang="en-US" altLang="ko-KR" sz="1100"/>
              <a:t>&lt;/h3&gt;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&lt;hr&gt;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&lt;form&gt;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&lt;select id="sel" </a:t>
            </a:r>
            <a:r>
              <a:rPr lang="en-US" altLang="ko-KR" sz="1100" b="1"/>
              <a:t>onchange="changeImage()"</a:t>
            </a:r>
            <a:r>
              <a:rPr lang="en-US" altLang="ko-KR" sz="1100"/>
              <a:t>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	&lt;option value="images/apple.png"&gt;</a:t>
            </a:r>
            <a:r>
              <a:rPr lang="ko-KR" altLang="en-US" sz="1100"/>
              <a:t>사과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	&lt;option value="images/banana.png"&gt;</a:t>
            </a:r>
            <a:r>
              <a:rPr lang="ko-KR" altLang="en-US" sz="1100"/>
              <a:t>바나나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	&lt;option value="images/mango.png"&gt;</a:t>
            </a:r>
            <a:r>
              <a:rPr lang="ko-KR" altLang="en-US" sz="1100"/>
              <a:t>망고</a:t>
            </a:r>
            <a:endParaRPr lang="ko-KR" altLang="en-US" sz="1100"/>
          </a:p>
          <a:p>
            <a:pPr defTabSz="179999">
              <a:defRPr/>
            </a:pPr>
            <a:r>
              <a:rPr lang="en-US" altLang="ko-KR" sz="1100"/>
              <a:t>&lt;/select&gt;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&lt;span id="mySpan"&gt;</a:t>
            </a:r>
            <a:r>
              <a:rPr lang="ko-KR" altLang="en-US" sz="1100"/>
              <a:t>이미지 크기</a:t>
            </a:r>
            <a:r>
              <a:rPr lang="en-US" altLang="ko-KR" sz="1100"/>
              <a:t>&lt;/span&gt;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&lt;/form&gt;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&lt;p&gt;</a:t>
            </a:r>
            <a:r>
              <a:rPr lang="en-US" altLang="ko-KR" sz="1100" b="1"/>
              <a:t>&lt;img id="myImg" src="media/apple.png" alt="."&gt;</a:t>
            </a:r>
            <a:r>
              <a:rPr lang="en-US" altLang="ko-KR" sz="1100"/>
              <a:t>&lt;/p&gt;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&lt;/body&gt;</a:t>
            </a:r>
            <a:endParaRPr lang="en-US" altLang="ko-KR" sz="1100"/>
          </a:p>
          <a:p>
            <a:pPr defTabSz="179999">
              <a:defRPr/>
            </a:pPr>
            <a:r>
              <a:rPr lang="en-US" altLang="ko-KR" sz="1100"/>
              <a:t>&lt;/html&gt;</a:t>
            </a:r>
            <a:endParaRPr lang="ko-KR" altLang="en-US" sz="1100"/>
          </a:p>
        </p:txBody>
      </p:sp>
      <p:sp>
        <p:nvSpPr>
          <p:cNvPr id="7" name="TextBox 9"/>
          <p:cNvSpPr txBox="1"/>
          <p:nvPr/>
        </p:nvSpPr>
        <p:spPr>
          <a:xfrm>
            <a:off x="8514597" y="2535708"/>
            <a:ext cx="1176196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banana.png</a:t>
            </a:r>
            <a:r>
              <a:rPr lang="ko-KR" altLang="en-US" sz="1000"/>
              <a:t>의 이미지 크기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동적으로 이미지 객체 생성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new Image()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이미지 객체가 생겼지만 화면에 출력되지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new Image()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이미지 객체에 이미지 로딩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로딩된 이미지 출력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&lt;img&gt; </a:t>
            </a:r>
            <a:r>
              <a:rPr lang="ko-KR" altLang="en-US"/>
              <a:t>태그에 할당된 브라우저 공간에 이미지 출력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new Image()</a:t>
            </a:r>
            <a:r>
              <a:rPr lang="ko-KR" altLang="en-US"/>
              <a:t>로 이미지 로딩과 출력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09041" y="3555793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bananaImg = new Image(); 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bananaImg.src = "banana.png"; 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9041" y="5658966"/>
            <a:ext cx="5256584" cy="511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myImg = document.getElementById("myImg");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myImg.src = bananaImg.src;  			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9041" y="5226918"/>
            <a:ext cx="5256584" cy="29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&lt;img id="myImg" src="apple.png" width="..." height="..."&gt;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9-15 new Image()</a:t>
            </a:r>
            <a:r>
              <a:rPr lang="ko-KR" altLang="en-US"/>
              <a:t>로 이미지 로딩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5576" y="1583867"/>
            <a:ext cx="2721369" cy="470001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790667" y="1087189"/>
            <a:ext cx="4572000" cy="5692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79999">
              <a:defRPr/>
            </a:pPr>
            <a:r>
              <a:rPr lang="en-US" altLang="ko-KR" sz="1050"/>
              <a:t>&lt;!DOCTYPE 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&lt;html&gt;&lt;head&gt;&lt;meta charset="utf-8"&gt;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&lt;title&gt;new Image()</a:t>
            </a:r>
            <a:r>
              <a:rPr lang="ko-KR" altLang="en-US" sz="1050"/>
              <a:t>로 이미지 로딩</a:t>
            </a:r>
            <a:r>
              <a:rPr lang="en-US" altLang="ko-KR" sz="1050"/>
              <a:t>&lt;/title&gt;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// </a:t>
            </a:r>
            <a:r>
              <a:rPr lang="ko-KR" altLang="en-US" sz="1050"/>
              <a:t>미리 로딩해둘 이미지 이름 배열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 b="1"/>
              <a:t>let files </a:t>
            </a:r>
            <a:r>
              <a:rPr lang="en-US" altLang="ko-KR" sz="1050"/>
              <a:t>= ["media/Penguins.jpg”,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“media/Lighthouse.jpg",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"media/Chrysanthemum.jpg",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"media/Desert.jpg",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"media/Hydrangeas.jpg",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"media/Jellyfish.jpg",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"media/Koala.jpg",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            "media/Tulips.jpg"];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let imgs = new Array();</a:t>
            </a:r>
            <a:endParaRPr lang="en-US" altLang="ko-KR" sz="1050" b="1"/>
          </a:p>
          <a:p>
            <a:pPr defTabSz="179999">
              <a:defRPr/>
            </a:pPr>
            <a:r>
              <a:rPr lang="en-US" altLang="ko-KR" sz="1050" b="1"/>
              <a:t>for(let i=0; i&lt;files.length; i++) {</a:t>
            </a:r>
            <a:endParaRPr lang="en-US" altLang="ko-KR" sz="1050" b="1"/>
          </a:p>
          <a:p>
            <a:pPr defTabSz="179999">
              <a:defRPr/>
            </a:pPr>
            <a:r>
              <a:rPr lang="en-US" altLang="ko-KR" sz="1050"/>
              <a:t>	</a:t>
            </a:r>
            <a:r>
              <a:rPr lang="en-US" altLang="ko-KR" sz="1050" b="1"/>
              <a:t>imgs[i] = new Image(); </a:t>
            </a:r>
            <a:r>
              <a:rPr lang="en-US" altLang="ko-KR" sz="1050"/>
              <a:t>// </a:t>
            </a:r>
            <a:r>
              <a:rPr lang="ko-KR" altLang="en-US" sz="1050"/>
              <a:t>이미지 객체 생성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	</a:t>
            </a:r>
            <a:r>
              <a:rPr lang="en-US" altLang="ko-KR" sz="1050" b="1"/>
              <a:t>imgs[i].src = files[i];</a:t>
            </a:r>
            <a:r>
              <a:rPr lang="en-US" altLang="ko-KR" sz="1050"/>
              <a:t> // </a:t>
            </a:r>
            <a:r>
              <a:rPr lang="ko-KR" altLang="en-US" sz="1050"/>
              <a:t>이미지 로딩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// </a:t>
            </a:r>
            <a:r>
              <a:rPr lang="ko-KR" altLang="en-US" sz="1050"/>
              <a:t>다음 이미지 출력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let next = 1;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function change(img) {</a:t>
            </a:r>
            <a:endParaRPr lang="en-US" altLang="ko-KR" sz="1050" b="1"/>
          </a:p>
          <a:p>
            <a:pPr defTabSz="179999">
              <a:defRPr/>
            </a:pPr>
            <a:r>
              <a:rPr lang="en-US" altLang="ko-KR" sz="1050"/>
              <a:t>	img.src = imgs[next].src; // </a:t>
            </a:r>
            <a:r>
              <a:rPr lang="ko-KR" altLang="en-US" sz="1050"/>
              <a:t>이미지 변경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	next++; // </a:t>
            </a:r>
            <a:r>
              <a:rPr lang="ko-KR" altLang="en-US" sz="1050"/>
              <a:t>다음 이미지에 대한 인덱스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	next %= imgs.length; // </a:t>
            </a:r>
            <a:r>
              <a:rPr lang="ko-KR" altLang="en-US" sz="1050"/>
              <a:t>개수를 넘으면 처음으로</a:t>
            </a:r>
            <a:endParaRPr lang="ko-KR" altLang="en-US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&lt;/script&gt;&lt;/head&gt;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&lt;h3&gt;new Image()</a:t>
            </a:r>
            <a:r>
              <a:rPr lang="ko-KR" altLang="en-US" sz="1050"/>
              <a:t>로 이미지 로딩</a:t>
            </a:r>
            <a:r>
              <a:rPr lang="en-US" altLang="ko-KR" sz="1050"/>
              <a:t>&lt;/h3&gt;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&lt;hr&gt;</a:t>
            </a:r>
            <a:endParaRPr lang="en-US" altLang="ko-KR" sz="1050"/>
          </a:p>
          <a:p>
            <a:pPr defTabSz="179999">
              <a:defRPr/>
            </a:pPr>
            <a:r>
              <a:rPr lang="ko-KR" altLang="en-US" sz="1050"/>
              <a:t>이미지를 클릭하면 다음 이미지를 보여줍니다</a:t>
            </a:r>
            <a:r>
              <a:rPr lang="en-US" altLang="ko-KR" sz="1050"/>
              <a:t>.&lt;p&gt;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&lt;img style="border:20px ridge wheat"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 src="media/Penguins.jpg" alt="."  width="200" height="200"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 		 </a:t>
            </a:r>
            <a:r>
              <a:rPr lang="en-US" altLang="ko-KR" sz="1050" b="1"/>
              <a:t>onclick="change(this)"</a:t>
            </a:r>
            <a:r>
              <a:rPr lang="en-US" altLang="ko-KR" sz="1050"/>
              <a:t>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&lt;/body&gt;&lt;/html&gt;</a:t>
            </a:r>
            <a:endParaRPr lang="ko-KR" alt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7551307" y="6194537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클릭하면 다음 이미지를 보여준다</a:t>
            </a:r>
            <a:r>
              <a:rPr lang="en-US" altLang="ko-KR" sz="1000"/>
              <a:t>.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포커스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포커스는 현재 키 입력에 대한 독점권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브라우저는 포커스를 가지고 있는 </a:t>
            </a:r>
            <a:r>
              <a:rPr lang="en-US" altLang="ko-KR"/>
              <a:t>HTML </a:t>
            </a:r>
            <a:r>
              <a:rPr lang="ko-KR" altLang="en-US"/>
              <a:t>태그 요소에 키 공급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onblur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포커스를 잃을 때 발생하는 이벤트 리스너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다른 </a:t>
            </a:r>
            <a:r>
              <a:rPr lang="en-US" altLang="ko-KR"/>
              <a:t>HTML </a:t>
            </a:r>
            <a:r>
              <a:rPr lang="ko-KR" altLang="en-US"/>
              <a:t>요소를 클릭하면</a:t>
            </a:r>
            <a:r>
              <a:rPr lang="en-US" altLang="ko-KR"/>
              <a:t>, </a:t>
            </a:r>
            <a:r>
              <a:rPr lang="ko-KR" altLang="en-US"/>
              <a:t>현재 </a:t>
            </a:r>
            <a:r>
              <a:rPr lang="en-US" altLang="ko-KR"/>
              <a:t>HTML </a:t>
            </a:r>
            <a:r>
              <a:rPr lang="ko-KR" altLang="en-US"/>
              <a:t>요소는 포커스를</a:t>
            </a:r>
            <a:r>
              <a:rPr lang="en-US" altLang="ko-KR"/>
              <a:t> </a:t>
            </a:r>
            <a:r>
              <a:rPr lang="ko-KR" altLang="en-US"/>
              <a:t>잃는다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onfocus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포커스를 잃을 때 발생하는 이벤트 리스너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현재 </a:t>
            </a:r>
            <a:r>
              <a:rPr lang="en-US" altLang="ko-KR"/>
              <a:t>HTML </a:t>
            </a:r>
            <a:r>
              <a:rPr lang="ko-KR" altLang="en-US"/>
              <a:t>요소를 클릭하면</a:t>
            </a:r>
            <a:r>
              <a:rPr lang="en-US" altLang="ko-KR"/>
              <a:t>, </a:t>
            </a:r>
            <a:r>
              <a:rPr lang="ko-KR" altLang="en-US"/>
              <a:t>현재 </a:t>
            </a:r>
            <a:r>
              <a:rPr lang="en-US" altLang="ko-KR"/>
              <a:t>HTML </a:t>
            </a:r>
            <a:r>
              <a:rPr lang="ko-KR" altLang="en-US"/>
              <a:t>요소가 포커스를</a:t>
            </a:r>
            <a:r>
              <a:rPr lang="en-US" altLang="ko-KR"/>
              <a:t> </a:t>
            </a:r>
            <a:r>
              <a:rPr lang="ko-KR" altLang="en-US"/>
              <a:t>얻는다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onblur</a:t>
            </a:r>
            <a:r>
              <a:rPr lang="ko-KR" altLang="en-US"/>
              <a:t>와 </a:t>
            </a:r>
            <a:r>
              <a:rPr lang="en-US" altLang="ko-KR"/>
              <a:t>onfocus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예제 </a:t>
            </a:r>
            <a:r>
              <a:rPr lang="en-US" altLang="ko-KR"/>
              <a:t>9-16 onfocus</a:t>
            </a:r>
            <a:r>
              <a:rPr lang="ko-KR" altLang="en-US"/>
              <a:t>와 </a:t>
            </a:r>
            <a:r>
              <a:rPr lang="en-US" altLang="ko-KR"/>
              <a:t>onblur, </a:t>
            </a:r>
            <a:r>
              <a:rPr lang="ko-KR" altLang="en-US"/>
              <a:t>입력 없이 다른 창으로 갈 수 없음</a:t>
            </a:r>
            <a:endParaRPr lang="ko-KR" altLang="en-US"/>
          </a:p>
        </p:txBody>
      </p:sp>
      <p:pic>
        <p:nvPicPr>
          <p:cNvPr id="5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96272" y="2123281"/>
            <a:ext cx="2816422" cy="315912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74052" y="1486858"/>
            <a:ext cx="4968552" cy="4654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&lt;title&gt;onfocus</a:t>
            </a:r>
            <a:r>
              <a:rPr lang="ko-KR" altLang="en-US" sz="1200"/>
              <a:t>와 </a:t>
            </a:r>
            <a:r>
              <a:rPr lang="en-US" altLang="ko-KR" sz="1200"/>
              <a:t>onblur&lt;/title&gt;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checkFilled(obj)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if(obj.value == "") {</a:t>
            </a:r>
            <a:r>
              <a:rPr lang="en-US" altLang="ko-KR" sz="1200"/>
              <a:t> // obj</a:t>
            </a:r>
            <a:r>
              <a:rPr lang="ko-KR" altLang="en-US" sz="1200"/>
              <a:t>에 입력된 것이 없다면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	obj.focus(); // obj</a:t>
            </a:r>
            <a:r>
              <a:rPr lang="ko-KR" altLang="en-US" sz="1200"/>
              <a:t>에 다시 포커스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onload="document.getElementById('name').focus();"&gt;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&lt;h3&gt;onfocus</a:t>
            </a:r>
            <a:r>
              <a:rPr lang="ko-KR" altLang="en-US" sz="1200"/>
              <a:t>와 </a:t>
            </a:r>
            <a:r>
              <a:rPr lang="en-US" altLang="ko-KR" sz="1200"/>
              <a:t>onblur&lt;/h3&gt;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&lt;p&gt;</a:t>
            </a:r>
            <a:r>
              <a:rPr lang="ko-KR" altLang="en-US" sz="1200"/>
              <a:t>이름을 입력하지 않고 다른 창으로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이동할 수 없습니다</a:t>
            </a:r>
            <a:r>
              <a:rPr lang="en-US" altLang="ko-KR" sz="1200"/>
              <a:t>.&lt;/p&gt;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이름 </a:t>
            </a:r>
            <a:r>
              <a:rPr lang="en-US" altLang="ko-KR" sz="1200"/>
              <a:t>&lt;input type="text" id="name" 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		</a:t>
            </a:r>
            <a:r>
              <a:rPr lang="en-US" altLang="ko-KR" sz="1200" b="1"/>
              <a:t>onblur="checkFilled(this)"</a:t>
            </a:r>
            <a:r>
              <a:rPr lang="en-US" altLang="ko-KR" sz="1200"/>
              <a:t>&gt;&lt;p&gt;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학번 </a:t>
            </a:r>
            <a:r>
              <a:rPr lang="en-US" altLang="ko-KR" sz="1200"/>
              <a:t>&lt;input type="text"&gt;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sp>
        <p:nvSpPr>
          <p:cNvPr id="7" name="TextBox 5"/>
          <p:cNvSpPr txBox="1"/>
          <p:nvPr/>
        </p:nvSpPr>
        <p:spPr>
          <a:xfrm>
            <a:off x="9110616" y="4367178"/>
            <a:ext cx="1404155" cy="95345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이름을 입력하지 않은 상태에서 다른 곳을 클릭하면 커서는 다른 곳으로 이동하지 않음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/>
              <a:t>라디오버튼 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&lt;input type="radio"&gt;</a:t>
            </a:r>
            <a:r>
              <a:rPr lang="ko-KR" altLang="en-US"/>
              <a:t>로 만들어진 라디오 버튼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라디오 버튼 객체들 알아내기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체크박스 객체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&lt;input type="checkbox"&gt;</a:t>
            </a:r>
            <a:r>
              <a:rPr lang="ko-KR" altLang="en-US"/>
              <a:t>로 만들어진 체크박스 </a:t>
            </a:r>
            <a:r>
              <a:rPr lang="en-US" altLang="ko-KR"/>
              <a:t>DOM </a:t>
            </a:r>
            <a:r>
              <a:rPr lang="ko-KR" altLang="en-US"/>
              <a:t>객체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라디오버튼과 체크박스</a:t>
            </a:r>
            <a:endParaRPr lang="ko-KR" altLang="en-US"/>
          </a:p>
        </p:txBody>
      </p:sp>
      <p:sp>
        <p:nvSpPr>
          <p:cNvPr id="8" name="직사각형 6"/>
          <p:cNvSpPr/>
          <p:nvPr/>
        </p:nvSpPr>
        <p:spPr>
          <a:xfrm>
            <a:off x="1391268" y="2482649"/>
            <a:ext cx="5319838" cy="1153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&lt;form&gt;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value="seoul"&gt;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value="busan"&gt;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value="chunchen"&gt;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9" name="_x210418032" descr="EMB000019b0075a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48450" y="2837995"/>
            <a:ext cx="2046334" cy="379390"/>
          </a:xfrm>
          <a:prstGeom prst="rect">
            <a:avLst/>
          </a:prstGeom>
          <a:noFill/>
        </p:spPr>
      </p:pic>
      <p:sp>
        <p:nvSpPr>
          <p:cNvPr id="10" name="직사각형 11"/>
          <p:cNvSpPr/>
          <p:nvPr/>
        </p:nvSpPr>
        <p:spPr>
          <a:xfrm>
            <a:off x="2431936" y="4517422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kcity = document.getElementsByName("city");  // kcity[0], 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kcity[1], kcity[2]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9-17 </a:t>
            </a:r>
            <a:r>
              <a:rPr lang="ko-KR" altLang="en-US"/>
              <a:t>선택된 라디오버튼 알아내기</a:t>
            </a:r>
            <a:endParaRPr lang="ko-KR" altLang="en-US"/>
          </a:p>
        </p:txBody>
      </p:sp>
      <p:pic>
        <p:nvPicPr>
          <p:cNvPr id="5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7830" y="4027631"/>
            <a:ext cx="2805592" cy="1541037"/>
          </a:xfrm>
          <a:prstGeom prst="rect">
            <a:avLst/>
          </a:prstGeom>
        </p:spPr>
      </p:pic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551" y="1837782"/>
            <a:ext cx="2884563" cy="201062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7" name="직사각형 3"/>
          <p:cNvSpPr/>
          <p:nvPr/>
        </p:nvSpPr>
        <p:spPr>
          <a:xfrm>
            <a:off x="1659186" y="1179084"/>
            <a:ext cx="5400601" cy="53912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선택된 라디오버튼 알아내기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findChecked()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let found = null;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let kcity = document.getElementsByName("city");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for(let i=0; i&lt;kcity.length; i++)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if(kcity[i].checked == true) 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	found = kcity[i];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	if(found != null) 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	alert(found.value + "</a:t>
            </a:r>
            <a:r>
              <a:rPr lang="ko-KR" altLang="en-US" sz="1200" b="1"/>
              <a:t>이 선택되었음</a:t>
            </a:r>
            <a:r>
              <a:rPr lang="en-US" altLang="ko-KR" sz="1200" b="1"/>
              <a:t>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	else</a:t>
            </a:r>
            <a:r>
              <a:rPr lang="ko-KR" altLang="en-US" sz="1200" b="1"/>
              <a:t> </a:t>
            </a:r>
            <a:endParaRPr lang="ko-KR" altLang="en-US" sz="1200" b="1"/>
          </a:p>
          <a:p>
            <a:pPr defTabSz="179999">
              <a:defRPr/>
            </a:pPr>
            <a:r>
              <a:rPr lang="en-US" altLang="ko-KR" sz="1200" b="1"/>
              <a:t>		alert("</a:t>
            </a:r>
            <a:r>
              <a:rPr lang="ko-KR" altLang="en-US" sz="1200" b="1"/>
              <a:t>선택된 것이 없음</a:t>
            </a:r>
            <a:r>
              <a:rPr lang="en-US" altLang="ko-KR" sz="1200" b="1"/>
              <a:t>");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버튼을 클릭하면 선택된 라디오 버튼의 </a:t>
            </a:r>
            <a:r>
              <a:rPr lang="en-US" altLang="ko-KR" sz="1200"/>
              <a:t>value</a:t>
            </a:r>
            <a:r>
              <a:rPr lang="ko-KR" altLang="en-US" sz="1200"/>
              <a:t>를 출력합니다</a:t>
            </a:r>
            <a:r>
              <a:rPr lang="en-US" altLang="ko-KR" sz="1200"/>
              <a:t>.&lt;/h3&gt;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&lt;input type="radio" </a:t>
            </a:r>
            <a:r>
              <a:rPr lang="en-US" altLang="ko-KR" sz="1200" b="1"/>
              <a:t>name="city"</a:t>
            </a:r>
            <a:r>
              <a:rPr lang="en-US" altLang="ko-KR" sz="1200"/>
              <a:t> value="seoul" checked&gt;</a:t>
            </a:r>
            <a:r>
              <a:rPr lang="ko-KR" altLang="en-US" sz="1200"/>
              <a:t>서울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&lt;input type="radio" </a:t>
            </a:r>
            <a:r>
              <a:rPr lang="en-US" altLang="ko-KR" sz="1200" b="1"/>
              <a:t>name="city"</a:t>
            </a:r>
            <a:r>
              <a:rPr lang="en-US" altLang="ko-KR" sz="1200"/>
              <a:t> value="busan"&gt;</a:t>
            </a:r>
            <a:r>
              <a:rPr lang="ko-KR" altLang="en-US" sz="1200"/>
              <a:t>부산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&lt;input type="radio" </a:t>
            </a:r>
            <a:r>
              <a:rPr lang="en-US" altLang="ko-KR" sz="1200" b="1"/>
              <a:t>name="city"</a:t>
            </a:r>
            <a:r>
              <a:rPr lang="en-US" altLang="ko-KR" sz="1200"/>
              <a:t> value="chunchen"&gt;</a:t>
            </a:r>
            <a:r>
              <a:rPr lang="ko-KR" altLang="en-US" sz="1200"/>
              <a:t>춘천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&lt;input type="button" value="find checked" onclick="findChecked()"&gt;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&lt;/body&gt;&lt;/html&gt;</a:t>
            </a:r>
            <a:endParaRPr lang="ko-KR" altLang="en-US" sz="1200"/>
          </a:p>
        </p:txBody>
      </p:sp>
      <p:sp>
        <p:nvSpPr>
          <p:cNvPr id="8" name="타원 8"/>
          <p:cNvSpPr/>
          <p:nvPr/>
        </p:nvSpPr>
        <p:spPr>
          <a:xfrm>
            <a:off x="8916953" y="3343275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9–18 </a:t>
            </a:r>
            <a:r>
              <a:rPr lang="ko-KR" altLang="en-US"/>
              <a:t>체크박스로 선택한 물품 계산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912195" y="1179902"/>
            <a:ext cx="4752528" cy="5390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선택된 물품 계산하기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let sum=0;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calc(cBox) </a:t>
            </a:r>
            <a:r>
              <a:rPr lang="en-US" altLang="ko-KR" sz="1200"/>
              <a:t>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if(cBox.checked)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sum += parseInt(cBox.value);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else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sum -= parseInt(cBox.value);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document.getElementById("sumtext").value = sum;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물품을 선택하면 금액이 자동 계산됩니다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&lt;input type="checkbox" name="hap" value="10000"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</a:t>
            </a:r>
            <a:r>
              <a:rPr lang="en-US" altLang="ko-KR" sz="1200" b="1"/>
              <a:t>onclick="calc(this)"</a:t>
            </a:r>
            <a:r>
              <a:rPr lang="en-US" altLang="ko-KR" sz="1200"/>
              <a:t>&gt;</a:t>
            </a:r>
            <a:r>
              <a:rPr lang="ko-KR" altLang="en-US" sz="1200"/>
              <a:t>모자 </a:t>
            </a:r>
            <a:r>
              <a:rPr lang="en-US" altLang="ko-KR" sz="1200"/>
              <a:t>1</a:t>
            </a:r>
            <a:r>
              <a:rPr lang="ko-KR" altLang="en-US" sz="1200"/>
              <a:t>만원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&lt;input type="checkbox" name="shose" value="30000"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</a:t>
            </a:r>
            <a:r>
              <a:rPr lang="en-US" altLang="ko-KR" sz="1200" b="1"/>
              <a:t>onclick="calc(this)"</a:t>
            </a:r>
            <a:r>
              <a:rPr lang="en-US" altLang="ko-KR" sz="1200"/>
              <a:t>&gt;</a:t>
            </a:r>
            <a:r>
              <a:rPr lang="ko-KR" altLang="en-US" sz="1200"/>
              <a:t>구두 </a:t>
            </a:r>
            <a:r>
              <a:rPr lang="en-US" altLang="ko-KR" sz="1200"/>
              <a:t>3</a:t>
            </a:r>
            <a:r>
              <a:rPr lang="ko-KR" altLang="en-US" sz="1200"/>
              <a:t>만원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&lt;input type="checkbox" name="bag" value="80000"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		</a:t>
            </a:r>
            <a:r>
              <a:rPr lang="en-US" altLang="ko-KR" sz="1200" b="1"/>
              <a:t>onclick="calc(this)"</a:t>
            </a:r>
            <a:r>
              <a:rPr lang="en-US" altLang="ko-KR" sz="1200"/>
              <a:t>&gt;</a:t>
            </a:r>
            <a:r>
              <a:rPr lang="ko-KR" altLang="en-US" sz="1200"/>
              <a:t>명품가방 </a:t>
            </a:r>
            <a:r>
              <a:rPr lang="en-US" altLang="ko-KR" sz="1200"/>
              <a:t>8</a:t>
            </a:r>
            <a:r>
              <a:rPr lang="ko-KR" altLang="en-US" sz="1200"/>
              <a:t>만원</a:t>
            </a:r>
            <a:r>
              <a:rPr lang="en-US" altLang="ko-KR" sz="1200"/>
              <a:t>&lt;br&gt;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지불하실 금액 </a:t>
            </a:r>
            <a:r>
              <a:rPr lang="en-US" altLang="ko-KR" sz="1200"/>
              <a:t>&lt;input type="text" id="sumtext" value="0" 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640230"/>
            <a:ext cx="3701240" cy="191593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/>
              <a:t>select </a:t>
            </a:r>
            <a:r>
              <a:rPr lang="ko-KR" altLang="en-US"/>
              <a:t>객체는 </a:t>
            </a:r>
            <a:r>
              <a:rPr lang="en-US" altLang="ko-KR"/>
              <a:t>&lt;select&gt; </a:t>
            </a:r>
            <a:r>
              <a:rPr lang="ko-KR" altLang="en-US"/>
              <a:t>태그로</a:t>
            </a:r>
            <a:r>
              <a:rPr lang="en-US" altLang="ko-KR"/>
              <a:t> </a:t>
            </a:r>
            <a:r>
              <a:rPr lang="ko-KR" altLang="en-US"/>
              <a:t>만들어진 콤보박스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option </a:t>
            </a:r>
            <a:r>
              <a:rPr lang="ko-KR" altLang="en-US"/>
              <a:t>객체는 </a:t>
            </a:r>
            <a:r>
              <a:rPr lang="en-US" altLang="ko-KR"/>
              <a:t>&lt;option&gt;</a:t>
            </a:r>
            <a:r>
              <a:rPr lang="ko-KR" altLang="en-US"/>
              <a:t>태그로 표현되는 옵션 아이템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선택된 옵션 알아내기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옵션 선택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select</a:t>
            </a:r>
            <a:r>
              <a:rPr lang="ko-KR" altLang="en-US"/>
              <a:t>와 </a:t>
            </a:r>
            <a:r>
              <a:rPr lang="en-US" altLang="ko-KR"/>
              <a:t>onchange </a:t>
            </a:r>
            <a:r>
              <a:rPr lang="ko-KR" altLang="en-US"/>
              <a:t>리스너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선택된 옵션이 변경되면 </a:t>
            </a:r>
            <a:r>
              <a:rPr lang="en-US" altLang="ko-KR"/>
              <a:t>select </a:t>
            </a:r>
            <a:r>
              <a:rPr lang="ko-KR" altLang="en-US"/>
              <a:t>객체의 </a:t>
            </a:r>
            <a:r>
              <a:rPr lang="en-US" altLang="ko-KR"/>
              <a:t>onchange </a:t>
            </a:r>
            <a:r>
              <a:rPr lang="ko-KR" altLang="en-US"/>
              <a:t>리스너 호출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select </a:t>
            </a:r>
            <a:r>
              <a:rPr lang="ko-KR" altLang="en-US"/>
              <a:t>객체와 </a:t>
            </a:r>
            <a:r>
              <a:rPr lang="en-US" altLang="ko-KR"/>
              <a:t>onchange</a:t>
            </a:r>
            <a:endParaRPr lang="en-US" altLang="ko-KR"/>
          </a:p>
        </p:txBody>
      </p:sp>
      <p:grpSp>
        <p:nvGrpSpPr>
          <p:cNvPr id="5" name="그룹 12"/>
          <p:cNvGrpSpPr/>
          <p:nvPr/>
        </p:nvGrpSpPr>
        <p:grpSpPr>
          <a:xfrm rot="0">
            <a:off x="1331640" y="2044488"/>
            <a:ext cx="5976664" cy="1228719"/>
            <a:chOff x="1331640" y="2130565"/>
            <a:chExt cx="5976664" cy="1228719"/>
          </a:xfrm>
        </p:grpSpPr>
        <p:sp>
          <p:nvSpPr>
            <p:cNvPr id="6" name="직사각형 4"/>
            <p:cNvSpPr/>
            <p:nvPr/>
          </p:nvSpPr>
          <p:spPr>
            <a:xfrm>
              <a:off x="1331640" y="2171861"/>
              <a:ext cx="4572000" cy="1150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79999" latinLnBrk="0"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  <a:endParaRPr lang="en-US" altLang="ko-KR" sz="14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  <a:endParaRPr lang="en-US" altLang="ko-KR" sz="14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  <a:endParaRPr lang="en-US" altLang="ko-KR" sz="14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  <a:endParaRPr lang="en-US" altLang="ko-KR" sz="1400" kern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79999" latinLnBrk="0">
                <a:defRPr/>
              </a:pPr>
              <a:r>
                <a:rPr lang="en-US" altLang="ko-KR" sz="1400" kern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  <a:endParaRPr lang="en-US" altLang="ko-KR" sz="1400" kern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pic>
          <p:nvPicPr>
            <p:cNvPr id="7" name="_x210417472" descr="EMB000019b0076f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6228184" y="2130565"/>
              <a:ext cx="1080120" cy="1228719"/>
            </a:xfrm>
            <a:prstGeom prst="rect">
              <a:avLst/>
            </a:prstGeom>
            <a:noFill/>
          </p:spPr>
        </p:pic>
      </p:grpSp>
      <p:sp>
        <p:nvSpPr>
          <p:cNvPr id="8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sel = document.getElementById("fruits");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let index = sel.selectedIndex; 		// index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는 선택 상태의 옵션 인덱스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7"/>
          <p:cNvSpPr/>
          <p:nvPr/>
        </p:nvSpPr>
        <p:spPr>
          <a:xfrm>
            <a:off x="1331640" y="4578531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sel.selectedIndex = 2; 						// 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sel.options[2].selected = true; 			// 3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8"/>
          <p:cNvSpPr/>
          <p:nvPr/>
        </p:nvSpPr>
        <p:spPr>
          <a:xfrm>
            <a:off x="1331640" y="5854030"/>
            <a:ext cx="5814392" cy="297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&lt;select id="fruits" onchange=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drawImage()</a:t>
            </a: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&gt;...&lt;/select&gt;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49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9-19 select </a:t>
            </a:r>
            <a:r>
              <a:rPr lang="ko-KR" altLang="en-US"/>
              <a:t>객체에서 선택한 과일 출력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89771" y="1303741"/>
            <a:ext cx="2666373" cy="2608198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2165235" y="1303741"/>
            <a:ext cx="4466456" cy="5028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&lt;title&gt;select </a:t>
            </a:r>
            <a:r>
              <a:rPr lang="ko-KR" altLang="en-US" sz="1200"/>
              <a:t>객체에서 선택한 과일출력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drawImage()</a:t>
            </a:r>
            <a:r>
              <a:rPr lang="en-US" altLang="ko-KR" sz="1200"/>
              <a:t>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sel = document.getElementById("fruits");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img = document.getElementById("fruitimage");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/>
              <a:t>img.src = sel.options[sel.selectedIndex].value;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onload="drawImage()"&gt;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&lt;h3&gt;select </a:t>
            </a:r>
            <a:r>
              <a:rPr lang="ko-KR" altLang="en-US" sz="1200"/>
              <a:t>객체에서 선택한 과일 출력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과일을 선택하면 이미지가 출력됩니다</a:t>
            </a:r>
            <a:r>
              <a:rPr lang="en-US" altLang="ko-KR" sz="1200"/>
              <a:t>.&lt;p&gt;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&lt;select id="fruits" </a:t>
            </a:r>
            <a:r>
              <a:rPr lang="en-US" altLang="ko-KR" sz="1200" b="1"/>
              <a:t>onchange="drawImage()"</a:t>
            </a:r>
            <a:r>
              <a:rPr lang="en-US" altLang="ko-KR" sz="1200"/>
              <a:t>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&lt;option value="media/strawberry.png"&gt;</a:t>
            </a:r>
            <a:r>
              <a:rPr lang="ko-KR" altLang="en-US" sz="1200"/>
              <a:t>딸기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&lt;option value="media/banana.png" selected&gt;</a:t>
            </a:r>
            <a:r>
              <a:rPr lang="ko-KR" altLang="en-US" sz="1200"/>
              <a:t>바나나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&lt;option value="media/apple.png"&gt;</a:t>
            </a:r>
            <a:r>
              <a:rPr lang="ko-KR" altLang="en-US" sz="1200"/>
              <a:t>사과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&lt;/select&gt;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&lt;img id="fruitimage" src="media/banana.gif" alt=""&gt;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&lt;/form&gt;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3 </a:t>
            </a:r>
            <a:r>
              <a:rPr lang="ko-KR" altLang="en-US"/>
              <a:t>가지 방법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 내에 작성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객체의 이벤트 리스너 프로퍼티에 작성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 </a:t>
            </a:r>
            <a:r>
              <a:rPr lang="ko-KR" altLang="en-US"/>
              <a:t>객체의 </a:t>
            </a:r>
            <a:r>
              <a:rPr lang="en-US" altLang="ko-KR"/>
              <a:t>addEventListener() </a:t>
            </a:r>
            <a:r>
              <a:rPr lang="ko-KR" altLang="en-US"/>
              <a:t>메소드 이용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HTML </a:t>
            </a:r>
            <a:r>
              <a:rPr lang="ko-KR" altLang="en-US"/>
              <a:t>태그 내에 이벤트 리스너 작성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HTML </a:t>
            </a:r>
            <a:r>
              <a:rPr lang="ko-KR" altLang="en-US"/>
              <a:t>태그의 이벤트 리스너 속성에 리스너 코드 직접 작성</a:t>
            </a:r>
            <a:endParaRPr lang="ko-KR" altLang="en-US"/>
          </a:p>
          <a:p>
            <a:pPr marL="640080" lvl="2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&lt;p&gt;</a:t>
            </a:r>
            <a:r>
              <a:rPr lang="ko-KR" altLang="en-US"/>
              <a:t>태그에 마우스 올리면 </a:t>
            </a:r>
            <a:r>
              <a:rPr lang="en-US" altLang="ko-KR"/>
              <a:t>orchid, </a:t>
            </a:r>
            <a:r>
              <a:rPr lang="ko-KR" altLang="en-US"/>
              <a:t>내리면 흰색으로 배경변경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리스너 만들기</a:t>
            </a:r>
            <a:endParaRPr lang="ko-KR" altLang="en-US"/>
          </a:p>
        </p:txBody>
      </p:sp>
      <p:sp>
        <p:nvSpPr>
          <p:cNvPr id="26" name="직사각형 10"/>
          <p:cNvSpPr/>
          <p:nvPr/>
        </p:nvSpPr>
        <p:spPr>
          <a:xfrm>
            <a:off x="1731909" y="5345048"/>
            <a:ext cx="7719735" cy="9405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onmouseover=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"this.style.backgroundColor='orchid'"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onmouseout=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"this.style.backgroundColor='white'"&gt;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1218684" cy="471998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onkeydown, onkeypress, onkeyup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onkeydown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키가 눌러지는 순간 호출</a:t>
            </a:r>
            <a:r>
              <a:rPr lang="en-US" altLang="ko-KR"/>
              <a:t>. </a:t>
            </a:r>
            <a:r>
              <a:rPr lang="ko-KR" altLang="en-US"/>
              <a:t>모든 키에 대해 작동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onkeypress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문자 키와</a:t>
            </a:r>
            <a:r>
              <a:rPr lang="en-US" altLang="ko-KR"/>
              <a:t> &lt;Enter&gt;, &lt;Space&gt;, &lt;Esc&gt; </a:t>
            </a:r>
            <a:r>
              <a:rPr lang="ko-KR" altLang="en-US"/>
              <a:t>키에 대해서만 눌러지는 순간에 추가 호출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문자 키가 아닌 경우</a:t>
            </a:r>
            <a:r>
              <a:rPr lang="en-US" altLang="ko-KR"/>
              <a:t>(&lt;F1&gt;, &lt;Shift&gt;, &lt;PgDn&gt;, &lt;Del&gt;, &lt;Ins&gt;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 호출되지 않음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onkeyup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눌러진 키가 떼어지는 순간 호출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50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키 이벤트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51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9-20 </a:t>
            </a:r>
            <a:r>
              <a:rPr lang="ko-KR" altLang="en-US"/>
              <a:t>키 이벤트 리스너와 이벤트 객체의 프로퍼티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924809" y="1456323"/>
            <a:ext cx="5472608" cy="4656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</a:t>
            </a:r>
            <a:r>
              <a:rPr lang="ko-KR" altLang="en-US" sz="1200"/>
              <a:t>키 이벤트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</a:t>
            </a:r>
            <a:r>
              <a:rPr lang="en-US" altLang="ko-KR" sz="1200"/>
              <a:t> </a:t>
            </a:r>
            <a:r>
              <a:rPr lang="en-US" altLang="ko-KR" sz="1200" b="1"/>
              <a:t>whatKeyDown(e)</a:t>
            </a:r>
            <a:r>
              <a:rPr lang="en-US" altLang="ko-KR" sz="1200"/>
              <a:t> {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str = "";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let div = document.getElementById("div");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div.innerHTML = ""; // div </a:t>
            </a:r>
            <a:r>
              <a:rPr lang="ko-KR" altLang="en-US" sz="1200"/>
              <a:t>객체 내용 초기화</a:t>
            </a:r>
            <a:endParaRPr lang="ko-KR" altLang="en-US" sz="1200"/>
          </a:p>
          <a:p>
            <a:pPr defTabSz="179999">
              <a:defRPr/>
            </a:pPr>
            <a:r>
              <a:rPr lang="ko-KR" altLang="en-US" sz="1200"/>
              <a:t>	</a:t>
            </a:r>
            <a:r>
              <a:rPr lang="en-US" altLang="ko-KR" sz="1200"/>
              <a:t>str += "e.key = " + </a:t>
            </a:r>
            <a:r>
              <a:rPr lang="en-US" altLang="ko-KR" sz="1200" b="1"/>
              <a:t>e.key</a:t>
            </a:r>
            <a:r>
              <a:rPr lang="en-US" altLang="ko-KR" sz="1200"/>
              <a:t> + "&lt;br&gt;";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str += "e.code = " + </a:t>
            </a:r>
            <a:r>
              <a:rPr lang="en-US" altLang="ko-KR" sz="1200" b="1"/>
              <a:t>e.code</a:t>
            </a:r>
            <a:r>
              <a:rPr lang="en-US" altLang="ko-KR" sz="1200"/>
              <a:t> + "&lt;br&gt;";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div.innerHTML = str; // div </a:t>
            </a:r>
            <a:r>
              <a:rPr lang="ko-KR" altLang="en-US" sz="1200"/>
              <a:t>객체에 </a:t>
            </a:r>
            <a:r>
              <a:rPr lang="en-US" altLang="ko-KR" sz="1200"/>
              <a:t>html </a:t>
            </a:r>
            <a:r>
              <a:rPr lang="ko-KR" altLang="en-US" sz="1200"/>
              <a:t>문자열 출력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</a:t>
            </a:r>
            <a:r>
              <a:rPr lang="ko-KR" altLang="en-US" sz="1200"/>
              <a:t>키 리스너와 키 이벤트 객체의 프로퍼티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ko-KR" altLang="en-US" sz="1200"/>
              <a:t>텍스트 창에 키를 눌러 보세요</a:t>
            </a:r>
            <a:r>
              <a:rPr lang="en-US" altLang="ko-KR" sz="1200"/>
              <a:t>. Alt, Shift, Ctrl </a:t>
            </a:r>
            <a:r>
              <a:rPr lang="ko-KR" altLang="en-US" sz="1200"/>
              <a:t>키도 가능합니다</a:t>
            </a:r>
            <a:r>
              <a:rPr lang="en-US" altLang="ko-KR" sz="1200"/>
              <a:t>.&lt;br&gt;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&lt;input type="text" id="text" </a:t>
            </a:r>
            <a:r>
              <a:rPr lang="en-US" altLang="ko-KR" sz="1200" b="1"/>
              <a:t>onkeydown</a:t>
            </a:r>
            <a:r>
              <a:rPr lang="en-US" altLang="ko-KR" sz="1200"/>
              <a:t>="</a:t>
            </a:r>
            <a:r>
              <a:rPr lang="en-US" altLang="ko-KR" sz="1200" b="1"/>
              <a:t>whatKeyDown(event)</a:t>
            </a:r>
            <a:r>
              <a:rPr lang="en-US" altLang="ko-KR" sz="1200"/>
              <a:t>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&lt;div id="div" style="background-color:skyblue; width:250px; height:50px"&gt;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&lt;/div&gt;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en-US" altLang="ko-KR" sz="1200"/>
          </a:p>
        </p:txBody>
      </p:sp>
      <p:pic>
        <p:nvPicPr>
          <p:cNvPr id="6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700808"/>
            <a:ext cx="4150787" cy="2128239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52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9-21 </a:t>
            </a:r>
            <a:r>
              <a:rPr lang="ko-KR" altLang="en-US"/>
              <a:t>키 이벤트 응용 </a:t>
            </a:r>
            <a:r>
              <a:rPr lang="en-US" altLang="ko-KR"/>
              <a:t>– </a:t>
            </a:r>
            <a:r>
              <a:rPr lang="ko-KR" altLang="en-US"/>
              <a:t>상하좌우키로 셀 이동</a:t>
            </a:r>
            <a:endParaRPr lang="ko-KR" altLang="en-US"/>
          </a:p>
        </p:txBody>
      </p:sp>
      <p:sp>
        <p:nvSpPr>
          <p:cNvPr id="5" name="직사각형 3"/>
          <p:cNvSpPr/>
          <p:nvPr/>
        </p:nvSpPr>
        <p:spPr>
          <a:xfrm>
            <a:off x="1716376" y="1682520"/>
            <a:ext cx="4626768" cy="50518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&lt;!DOCTYPE html&gt;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&lt;html&gt;&lt;head&gt;&lt;meta charset="utf-8"&gt;&lt;title&gt;</a:t>
            </a:r>
            <a:r>
              <a:rPr lang="ko-KR" altLang="en-US" sz="1050"/>
              <a:t>키 이벤트 응용</a:t>
            </a:r>
            <a:r>
              <a:rPr lang="en-US" altLang="ko-KR" sz="1050"/>
              <a:t>&lt;/title&gt;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&lt;style&gt;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td { width:50px; height:50px; border:1px solid orchid; 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&lt;/style&gt;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&lt;script&gt;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let tds;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let prevIndex=0, index=0;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window.onload</a:t>
            </a:r>
            <a:r>
              <a:rPr lang="en-US" altLang="ko-KR" sz="1050"/>
              <a:t> = function () { // </a:t>
            </a:r>
            <a:r>
              <a:rPr lang="ko-KR" altLang="en-US" sz="1050"/>
              <a:t>웹 페이지의 로딩 완료 시 실행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	</a:t>
            </a:r>
            <a:r>
              <a:rPr lang="en-US" altLang="ko-KR" sz="1050"/>
              <a:t>tds = document.getElementsByTagName("td");	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tds[index].style.backgroundColor = "orchid";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 b="1"/>
              <a:t>window.onkeydown</a:t>
            </a:r>
            <a:r>
              <a:rPr lang="en-US" altLang="ko-KR" sz="1050"/>
              <a:t> = function (e)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switch(</a:t>
            </a:r>
            <a:r>
              <a:rPr lang="en-US" altLang="ko-KR" sz="1050" b="1"/>
              <a:t>e.key</a:t>
            </a:r>
            <a:r>
              <a:rPr lang="en-US" altLang="ko-KR" sz="1050"/>
              <a:t>) {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case </a:t>
            </a:r>
            <a:r>
              <a:rPr lang="en-US" altLang="ko-KR" sz="1050" b="1"/>
              <a:t>"ArrowDown"</a:t>
            </a:r>
            <a:r>
              <a:rPr lang="en-US" altLang="ko-KR" sz="1050"/>
              <a:t> :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if(index/3 &gt;= 2) return; // </a:t>
            </a:r>
            <a:r>
              <a:rPr lang="ko-KR" altLang="en-US" sz="1050"/>
              <a:t>맨 위 셀의 경우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			</a:t>
            </a:r>
            <a:r>
              <a:rPr lang="en-US" altLang="ko-KR" sz="1050"/>
              <a:t>index += 3;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break;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case </a:t>
            </a:r>
            <a:r>
              <a:rPr lang="en-US" altLang="ko-KR" sz="1050" b="1"/>
              <a:t>"ArrowUp"</a:t>
            </a:r>
            <a:r>
              <a:rPr lang="en-US" altLang="ko-KR" sz="1050"/>
              <a:t> :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if(index/3 &lt; 1) return; // </a:t>
            </a:r>
            <a:r>
              <a:rPr lang="ko-KR" altLang="en-US" sz="1050"/>
              <a:t>맨 아래 셀의 경우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			</a:t>
            </a:r>
            <a:r>
              <a:rPr lang="en-US" altLang="ko-KR" sz="1050"/>
              <a:t>index -= 3;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break;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case </a:t>
            </a:r>
            <a:r>
              <a:rPr lang="en-US" altLang="ko-KR" sz="1050" b="1"/>
              <a:t>"ArrowLeft"</a:t>
            </a:r>
            <a:r>
              <a:rPr lang="en-US" altLang="ko-KR" sz="1050"/>
              <a:t> :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if(index%3 == 0) return; // </a:t>
            </a:r>
            <a:r>
              <a:rPr lang="ko-KR" altLang="en-US" sz="1050"/>
              <a:t>맨 왼쪽 셀의 경우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			</a:t>
            </a:r>
            <a:r>
              <a:rPr lang="en-US" altLang="ko-KR" sz="1050"/>
              <a:t>index--;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break;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case </a:t>
            </a:r>
            <a:r>
              <a:rPr lang="en-US" altLang="ko-KR" sz="1050" b="1"/>
              <a:t>"ArrowRight"</a:t>
            </a:r>
            <a:r>
              <a:rPr lang="en-US" altLang="ko-KR" sz="1050"/>
              <a:t> :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if(index%3 == 2) return; // </a:t>
            </a:r>
            <a:r>
              <a:rPr lang="ko-KR" altLang="en-US" sz="1050"/>
              <a:t>맨 오른쪽 셀의 경우</a:t>
            </a:r>
            <a:endParaRPr lang="ko-KR" altLang="en-US" sz="1050"/>
          </a:p>
          <a:p>
            <a:pPr defTabSz="179999">
              <a:defRPr/>
            </a:pPr>
            <a:r>
              <a:rPr lang="ko-KR" altLang="en-US" sz="1050"/>
              <a:t>			</a:t>
            </a:r>
            <a:r>
              <a:rPr lang="en-US" altLang="ko-KR" sz="1050"/>
              <a:t>index++; 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		break;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}</a:t>
            </a:r>
            <a:endParaRPr lang="en-US" altLang="ko-KR" sz="1050"/>
          </a:p>
        </p:txBody>
      </p:sp>
      <p:sp>
        <p:nvSpPr>
          <p:cNvPr id="6" name="직사각형 5"/>
          <p:cNvSpPr/>
          <p:nvPr/>
        </p:nvSpPr>
        <p:spPr>
          <a:xfrm>
            <a:off x="6540912" y="1682520"/>
            <a:ext cx="3438128" cy="2013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050"/>
              <a:t>	tds[index].style.backgroundColor = "orchid";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tds[prevIndex].style.backgroundColor = "white";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prevIndex = index;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}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&lt;/script&gt;&lt;/head&gt;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&lt;body&gt;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&lt;h3&gt;</a:t>
            </a:r>
            <a:r>
              <a:rPr lang="ko-KR" altLang="en-US" sz="1050"/>
              <a:t>화살표 키로 셀 위로 이동하기</a:t>
            </a:r>
            <a:r>
              <a:rPr lang="en-US" altLang="ko-KR" sz="1050"/>
              <a:t>&lt;/h3&gt;&lt;hr&gt;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&lt;table&gt;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&lt;tr&gt;&lt;td&gt;&lt;/td&gt;&lt;td&gt;&lt;/td&gt;&lt;td&gt;&lt;/td&gt;&lt;/tr&gt;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&lt;tr&gt;&lt;td&gt;&lt;/td&gt;&lt;td&gt;&lt;/td&gt;&lt;td&gt;&lt;/td&gt;&lt;/tr&gt;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	&lt;tr&gt;&lt;td&gt;&lt;/td&gt;&lt;td&gt;&lt;/td&gt;&lt;td&gt;&lt;/td&gt;&lt;/tr&gt;</a:t>
            </a:r>
            <a:endParaRPr lang="en-US" altLang="ko-KR" sz="1050"/>
          </a:p>
          <a:p>
            <a:pPr defTabSz="179999">
              <a:defRPr/>
            </a:pPr>
            <a:r>
              <a:rPr lang="en-US" altLang="ko-KR" sz="1050"/>
              <a:t>&lt;/table&gt;&lt;/body&gt;&lt;/html&gt;</a:t>
            </a:r>
            <a:endParaRPr lang="en-US" altLang="ko-KR" sz="1050"/>
          </a:p>
        </p:txBody>
      </p:sp>
      <p:pic>
        <p:nvPicPr>
          <p:cNvPr id="7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4808" y="3914768"/>
            <a:ext cx="2079586" cy="2601878"/>
          </a:xfrm>
          <a:prstGeom prst="rect">
            <a:avLst/>
          </a:prstGeom>
        </p:spPr>
      </p:pic>
      <p:pic>
        <p:nvPicPr>
          <p:cNvPr id="8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99454" y="3914768"/>
            <a:ext cx="2079586" cy="2601878"/>
          </a:xfrm>
          <a:prstGeom prst="rect">
            <a:avLst/>
          </a:prstGeom>
        </p:spPr>
      </p:pic>
      <p:sp>
        <p:nvSpPr>
          <p:cNvPr id="9" name="직사각형 4"/>
          <p:cNvSpPr/>
          <p:nvPr/>
        </p:nvSpPr>
        <p:spPr>
          <a:xfrm>
            <a:off x="1635965" y="1290176"/>
            <a:ext cx="9766738" cy="298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400" kern="0">
                <a:solidFill>
                  <a:schemeClr val="accent2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3x3 </a:t>
            </a:r>
            <a:r>
              <a:rPr lang="ko-KR" altLang="en-US" sz="1400" kern="0">
                <a:solidFill>
                  <a:schemeClr val="accent2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표를 만들고 상하좌우 키를 이용하여 셀의 배경색을 바꾸면서 표의 셀 사이를 이동하는 웹</a:t>
            </a:r>
            <a:r>
              <a:rPr lang="en-US" altLang="ko-KR" sz="1400" kern="0">
                <a:solidFill>
                  <a:schemeClr val="accent2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400" kern="0">
                <a:solidFill>
                  <a:schemeClr val="accent2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폐이지를 작성하라</a:t>
            </a:r>
            <a:r>
              <a:rPr lang="en-US" altLang="ko-KR" sz="1400" kern="0">
                <a:solidFill>
                  <a:schemeClr val="accent2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lang="ko-KR" altLang="en-US" sz="1400" kern="0">
              <a:solidFill>
                <a:schemeClr val="accent2">
                  <a:lumMod val="75000"/>
                </a:schemeClr>
              </a:solidFill>
              <a:latin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onreset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reset </a:t>
            </a:r>
            <a:r>
              <a:rPr lang="ko-KR" altLang="en-US"/>
              <a:t>버튼</a:t>
            </a:r>
            <a:r>
              <a:rPr lang="en-US" altLang="ko-KR"/>
              <a:t>(&lt;input type="reset"&gt;)</a:t>
            </a:r>
            <a:r>
              <a:rPr lang="ko-KR" altLang="en-US"/>
              <a:t> 클릭 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false</a:t>
            </a:r>
            <a:r>
              <a:rPr lang="ko-KR" altLang="en-US"/>
              <a:t>를 리턴하면 폼이 초기화되지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onsubmit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submit(&lt;input type="submit"&gt;) </a:t>
            </a:r>
            <a:r>
              <a:rPr lang="ko-KR" altLang="en-US"/>
              <a:t>버튼 클릭 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false</a:t>
            </a:r>
            <a:r>
              <a:rPr lang="ko-KR" altLang="en-US"/>
              <a:t>를 리턴하면 폼 전송하지 않음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리스너 작성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onreset</a:t>
            </a:r>
            <a:r>
              <a:rPr lang="ko-KR" altLang="en-US"/>
              <a:t>과 </a:t>
            </a:r>
            <a:r>
              <a:rPr lang="en-US" altLang="ko-KR"/>
              <a:t>onsubmit </a:t>
            </a:r>
            <a:r>
              <a:rPr lang="ko-KR" altLang="en-US"/>
              <a:t>리스너는 </a:t>
            </a:r>
            <a:r>
              <a:rPr lang="en-US" altLang="ko-KR"/>
              <a:t>&lt;form&gt; </a:t>
            </a:r>
            <a:r>
              <a:rPr lang="ko-KR" altLang="en-US"/>
              <a:t>태그에 달아야 한다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53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onreset</a:t>
            </a:r>
            <a:r>
              <a:rPr lang="ko-KR" altLang="en-US"/>
              <a:t>과 </a:t>
            </a:r>
            <a:r>
              <a:rPr lang="en-US" altLang="ko-KR"/>
              <a:t>onsubmit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3935760" y="5527816"/>
            <a:ext cx="4320480" cy="299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&lt;form onreset="..." onsubmit="..."&gt;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Thanks</a:t>
            </a: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9-1 HTML </a:t>
            </a:r>
            <a:r>
              <a:rPr lang="ko-KR" altLang="en-US"/>
              <a:t>태그 내에 이벤트 리스너 작성</a:t>
            </a:r>
            <a:endParaRPr lang="ko-KR" altLang="en-US"/>
          </a:p>
        </p:txBody>
      </p:sp>
      <p:pic>
        <p:nvPicPr>
          <p:cNvPr id="5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1470" y="1769654"/>
            <a:ext cx="3171583" cy="2096470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sp>
        <p:nvSpPr>
          <p:cNvPr id="6" name="직사각형 3"/>
          <p:cNvSpPr/>
          <p:nvPr/>
        </p:nvSpPr>
        <p:spPr>
          <a:xfrm>
            <a:off x="1803582" y="1526652"/>
            <a:ext cx="4968552" cy="3081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1bcdf"/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400"/>
              <a:t>&lt;!DOCTYPE html&gt;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&lt;html&gt;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&lt;head&gt;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&lt;meta charset="utf-8"&gt;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&lt;title&gt;HTML </a:t>
            </a:r>
            <a:r>
              <a:rPr lang="ko-KR" altLang="en-US" sz="1400"/>
              <a:t>태그에 리스너 작성</a:t>
            </a:r>
            <a:r>
              <a:rPr lang="en-US" altLang="ko-KR" sz="1400"/>
              <a:t>&lt;/title&gt;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&lt;/head&gt;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&lt;body&gt;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&lt;p&gt;HTML </a:t>
            </a:r>
            <a:r>
              <a:rPr lang="ko-KR" altLang="en-US" sz="1400"/>
              <a:t>태그에 리스너 작성</a:t>
            </a:r>
            <a:r>
              <a:rPr lang="en-US" altLang="ko-KR" sz="1400"/>
              <a:t>&lt;/p&gt;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&lt;hr&gt;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&lt;p </a:t>
            </a:r>
            <a:r>
              <a:rPr lang="en-US" altLang="ko-KR" sz="1400" b="1"/>
              <a:t>onmouseover="this.style.backgroundColor='orchid'"</a:t>
            </a:r>
            <a:endParaRPr lang="en-US" altLang="ko-KR" sz="1400" b="1"/>
          </a:p>
          <a:p>
            <a:pPr defTabSz="179999">
              <a:defRPr/>
            </a:pPr>
            <a:r>
              <a:rPr lang="en-US" altLang="ko-KR" sz="1400" b="1"/>
              <a:t>     onmouseout="this.style.backgroundColor='white'"</a:t>
            </a:r>
            <a:r>
              <a:rPr lang="en-US" altLang="ko-KR" sz="1400"/>
              <a:t>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	</a:t>
            </a:r>
            <a:r>
              <a:rPr lang="ko-KR" altLang="en-US" sz="1400"/>
              <a:t>마우스 올리면 </a:t>
            </a:r>
            <a:r>
              <a:rPr lang="en-US" altLang="ko-KR" sz="1400"/>
              <a:t>orchid </a:t>
            </a:r>
            <a:r>
              <a:rPr lang="ko-KR" altLang="en-US" sz="1400"/>
              <a:t>색으로 변경</a:t>
            </a:r>
            <a:r>
              <a:rPr lang="en-US" altLang="ko-KR" sz="1400"/>
              <a:t>&lt;/p&gt;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&lt;/body&gt;</a:t>
            </a:r>
            <a:endParaRPr lang="en-US" altLang="ko-KR" sz="1400"/>
          </a:p>
          <a:p>
            <a:pPr defTabSz="179999">
              <a:defRPr/>
            </a:pPr>
            <a:r>
              <a:rPr lang="en-US" altLang="ko-KR" sz="1400"/>
              <a:t>&lt;/html&gt;</a:t>
            </a:r>
            <a:endParaRPr lang="ko-KR" altLang="en-US" sz="1400"/>
          </a:p>
        </p:txBody>
      </p:sp>
      <p:sp>
        <p:nvSpPr>
          <p:cNvPr id="7" name="TextBox 8"/>
          <p:cNvSpPr txBox="1"/>
          <p:nvPr/>
        </p:nvSpPr>
        <p:spPr>
          <a:xfrm>
            <a:off x="5331973" y="5631107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이곳에 마우스를 올리면 배경색 변함</a:t>
            </a:r>
            <a:endParaRPr lang="ko-KR" altLang="en-US" sz="1000"/>
          </a:p>
        </p:txBody>
      </p:sp>
      <p:grpSp>
        <p:nvGrpSpPr>
          <p:cNvPr id="8" name="그룹 6"/>
          <p:cNvGrpSpPr/>
          <p:nvPr/>
        </p:nvGrpSpPr>
        <p:grpSpPr>
          <a:xfrm rot="0">
            <a:off x="7071469" y="4097236"/>
            <a:ext cx="3171583" cy="2096470"/>
            <a:chOff x="5591415" y="4055368"/>
            <a:chExt cx="3171583" cy="2096470"/>
          </a:xfrm>
        </p:grpSpPr>
        <p:pic>
          <p:nvPicPr>
            <p:cNvPr id="9" name="그림 9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591415" y="4055368"/>
              <a:ext cx="3171583" cy="2096470"/>
            </a:xfrm>
            <a:prstGeom prst="rect">
              <a:avLst/>
            </a:prstGeom>
            <a:ln w="6350">
              <a:solidFill>
                <a:srgbClr val="0070c0"/>
              </a:solidFill>
            </a:ln>
          </p:spPr>
        </p:pic>
        <p:pic>
          <p:nvPicPr>
            <p:cNvPr id="10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651022" y="5847514"/>
              <a:ext cx="173774" cy="1737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이벤트 리스너 프로퍼티에 이벤트 리스너 코드 작성</a:t>
            </a:r>
            <a:endParaRPr lang="ko-KR" altLang="en-US"/>
          </a:p>
          <a:p>
            <a:pPr marL="320040" lvl="1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이벤트 리스너 프로퍼티에 작성</a:t>
            </a:r>
            <a:endParaRPr lang="ko-KR" altLang="en-US"/>
          </a:p>
        </p:txBody>
      </p:sp>
      <p:sp>
        <p:nvSpPr>
          <p:cNvPr id="44" name="직사각형 19"/>
          <p:cNvSpPr/>
          <p:nvPr/>
        </p:nvSpPr>
        <p:spPr>
          <a:xfrm>
            <a:off x="1526730" y="1990001"/>
            <a:ext cx="6624735" cy="294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5" name="직사각형 20"/>
          <p:cNvSpPr/>
          <p:nvPr/>
        </p:nvSpPr>
        <p:spPr>
          <a:xfrm>
            <a:off x="1526730" y="2494057"/>
            <a:ext cx="6624735" cy="7234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function over() { // onmouseover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리스너로 사용할 함수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6" name="직사각형 21"/>
          <p:cNvSpPr/>
          <p:nvPr/>
        </p:nvSpPr>
        <p:spPr>
          <a:xfrm>
            <a:off x="1543538" y="3429000"/>
            <a:ext cx="6607928" cy="512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</a:rPr>
              <a:t>let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 p = document.getElementById("p"); </a:t>
            </a:r>
            <a:endParaRPr lang="en-US" altLang="ko-KR" sz="1400" ker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79999" latinLnBrk="0">
              <a:defRPr/>
            </a:pPr>
            <a:r>
              <a:rPr lang="en-US" altLang="ko-KR" sz="1400" b="1" kern="0">
                <a:solidFill>
                  <a:srgbClr val="000000"/>
                </a:solidFill>
                <a:latin typeface="+mj-ea"/>
                <a:ea typeface="+mj-ea"/>
              </a:rPr>
              <a:t>p.onmouseover = over;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		// onmouseover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리스너로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7" name="직사각형 22"/>
          <p:cNvSpPr/>
          <p:nvPr/>
        </p:nvSpPr>
        <p:spPr>
          <a:xfrm>
            <a:off x="1543538" y="4078233"/>
            <a:ext cx="6607928" cy="29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p.onmouseover = </a:t>
            </a:r>
            <a:r>
              <a:rPr lang="en-US" altLang="ko-KR" sz="1400" strike="sngStrike" kern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예제 </a:t>
            </a:r>
            <a:r>
              <a:rPr lang="en-US" altLang="ko-KR"/>
              <a:t>9-2 DOM </a:t>
            </a:r>
            <a:r>
              <a:rPr lang="ko-KR" altLang="en-US"/>
              <a:t>객체의 이벤트 리스너 프로퍼티에 리스너 등록</a:t>
            </a:r>
            <a:endParaRPr lang="ko-KR" altLang="en-US"/>
          </a:p>
        </p:txBody>
      </p:sp>
      <p:pic>
        <p:nvPicPr>
          <p:cNvPr id="22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8064" y="1780190"/>
            <a:ext cx="2547045" cy="1883486"/>
          </a:xfrm>
          <a:prstGeom prst="rect">
            <a:avLst/>
          </a:prstGeom>
          <a:ln w="6350">
            <a:solidFill>
              <a:srgbClr val="2379bf"/>
            </a:solidFill>
          </a:ln>
        </p:spPr>
      </p:pic>
      <p:sp>
        <p:nvSpPr>
          <p:cNvPr id="23" name="직사각형 3"/>
          <p:cNvSpPr/>
          <p:nvPr/>
        </p:nvSpPr>
        <p:spPr>
          <a:xfrm>
            <a:off x="1907512" y="1392265"/>
            <a:ext cx="5112568" cy="48514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79999">
              <a:defRPr/>
            </a:pPr>
            <a:r>
              <a:rPr lang="en-US" altLang="ko-KR" sz="1200"/>
              <a:t>&lt;!DOCTYPE 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&lt;html&gt;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&lt;meta charset="utf-8"&gt;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&lt;title&gt;DOM </a:t>
            </a:r>
            <a:r>
              <a:rPr lang="ko-KR" altLang="en-US" sz="1200"/>
              <a:t>객체의 이벤트 리스너 프로퍼티에 함수 등록</a:t>
            </a:r>
            <a:r>
              <a:rPr lang="en-US" altLang="ko-KR" sz="1200"/>
              <a:t>&lt;/title&gt;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let p;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 b="1"/>
              <a:t>function</a:t>
            </a:r>
            <a:r>
              <a:rPr lang="ko-KR" altLang="en-US" sz="1200" b="1"/>
              <a:t> </a:t>
            </a:r>
            <a:r>
              <a:rPr lang="en-US" altLang="ko-KR" sz="1200" b="1"/>
              <a:t>init() { </a:t>
            </a:r>
            <a:r>
              <a:rPr lang="en-US" altLang="ko-KR" sz="1200"/>
              <a:t>// </a:t>
            </a:r>
            <a:r>
              <a:rPr lang="ko-KR" altLang="en-US" sz="1200"/>
              <a:t>문서가 완전히 로드되었을 때 호출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p = document.getElementById("p");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c00000"/>
                </a:solidFill>
              </a:rPr>
              <a:t>p.onmouseover = over; </a:t>
            </a:r>
            <a:r>
              <a:rPr lang="en-US" altLang="ko-KR" sz="1200"/>
              <a:t>// over()</a:t>
            </a:r>
            <a:r>
              <a:rPr lang="ko-KR" altLang="en-US" sz="1200"/>
              <a:t>를 </a:t>
            </a:r>
            <a:r>
              <a:rPr lang="en-US" altLang="ko-KR" sz="1200"/>
              <a:t>onmouseover </a:t>
            </a:r>
            <a:r>
              <a:rPr lang="ko-KR" altLang="en-US" sz="1200"/>
              <a:t>리스너로 등록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	</a:t>
            </a:r>
            <a:r>
              <a:rPr lang="en-US" altLang="ko-KR" sz="1200" b="1">
                <a:solidFill>
                  <a:srgbClr val="c00000"/>
                </a:solidFill>
              </a:rPr>
              <a:t>p.onmouseout = out; </a:t>
            </a:r>
            <a:r>
              <a:rPr lang="en-US" altLang="ko-KR" sz="1200"/>
              <a:t>// out()</a:t>
            </a:r>
            <a:r>
              <a:rPr lang="ko-KR" altLang="en-US" sz="1200"/>
              <a:t>를 </a:t>
            </a:r>
            <a:r>
              <a:rPr lang="en-US" altLang="ko-KR" sz="1200"/>
              <a:t>onmouseout </a:t>
            </a:r>
            <a:r>
              <a:rPr lang="ko-KR" altLang="en-US" sz="1200"/>
              <a:t>리스너로 등록</a:t>
            </a:r>
            <a:endParaRPr lang="ko-KR" altLang="en-US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over()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p.style.backgroundColor="orchid";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 b="1"/>
              <a:t>function out() {</a:t>
            </a:r>
            <a:endParaRPr lang="en-US" altLang="ko-KR" sz="1200" b="1"/>
          </a:p>
          <a:p>
            <a:pPr defTabSz="179999">
              <a:defRPr/>
            </a:pPr>
            <a:r>
              <a:rPr lang="en-US" altLang="ko-KR" sz="1200"/>
              <a:t>	p.style.backgroundColor="white";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}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&lt;/script&gt;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&lt;/head&gt;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&lt;body onload="init()"&gt;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&lt;h3&gt;DOM </a:t>
            </a:r>
            <a:r>
              <a:rPr lang="ko-KR" altLang="en-US" sz="1200"/>
              <a:t>객체의 이벤트 리스너 프로퍼티에 함수 등록</a:t>
            </a:r>
            <a:r>
              <a:rPr lang="en-US" altLang="ko-KR" sz="1200"/>
              <a:t>&lt;/h3&gt;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&lt;hr&gt;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&lt;p </a:t>
            </a:r>
            <a:r>
              <a:rPr lang="en-US" altLang="ko-KR" sz="1200" b="1"/>
              <a:t>id="p"</a:t>
            </a:r>
            <a:r>
              <a:rPr lang="en-US" altLang="ko-KR" sz="1200"/>
              <a:t>&gt;</a:t>
            </a:r>
            <a:r>
              <a:rPr lang="ko-KR" altLang="en-US" sz="1200"/>
              <a:t>마우스 올리면 </a:t>
            </a:r>
            <a:r>
              <a:rPr lang="en-US" altLang="ko-KR" sz="1200"/>
              <a:t>orchid </a:t>
            </a:r>
            <a:r>
              <a:rPr lang="ko-KR" altLang="en-US" sz="1200"/>
              <a:t>색으로 변경</a:t>
            </a:r>
            <a:r>
              <a:rPr lang="en-US" altLang="ko-KR" sz="1200"/>
              <a:t>&lt;/p&gt;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&lt;/body&gt;</a:t>
            </a:r>
            <a:endParaRPr lang="en-US" altLang="ko-KR" sz="1200"/>
          </a:p>
          <a:p>
            <a:pPr defTabSz="179999">
              <a:defRPr/>
            </a:pPr>
            <a:r>
              <a:rPr lang="en-US" altLang="ko-KR" sz="1200"/>
              <a:t>&lt;/html&gt;</a:t>
            </a:r>
            <a:endParaRPr lang="ko-KR" altLang="en-US" sz="1200"/>
          </a:p>
        </p:txBody>
      </p:sp>
      <p:grpSp>
        <p:nvGrpSpPr>
          <p:cNvPr id="24" name="그룹 4"/>
          <p:cNvGrpSpPr/>
          <p:nvPr/>
        </p:nvGrpSpPr>
        <p:grpSpPr>
          <a:xfrm rot="0">
            <a:off x="7238064" y="3862385"/>
            <a:ext cx="2547045" cy="2117224"/>
            <a:chOff x="5940152" y="4040325"/>
            <a:chExt cx="2547045" cy="2117224"/>
          </a:xfrm>
        </p:grpSpPr>
        <p:pic>
          <p:nvPicPr>
            <p:cNvPr id="25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940152" y="4040325"/>
              <a:ext cx="2547045" cy="1883486"/>
            </a:xfrm>
            <a:prstGeom prst="rect">
              <a:avLst/>
            </a:prstGeom>
            <a:ln w="6350">
              <a:solidFill>
                <a:srgbClr val="2379bf"/>
              </a:solidFill>
            </a:ln>
          </p:spPr>
        </p:pic>
        <p:sp>
          <p:nvSpPr>
            <p:cNvPr id="26" name="TextBox 8"/>
            <p:cNvSpPr txBox="1"/>
            <p:nvPr/>
          </p:nvSpPr>
          <p:spPr>
            <a:xfrm>
              <a:off x="6876254" y="5714874"/>
              <a:ext cx="1528053" cy="435736"/>
            </a:xfrm>
            <a:prstGeom prst="wedgeRoundRectCallout">
              <a:avLst>
                <a:gd name="adj1" fmla="val -74189"/>
                <a:gd name="adj2" fmla="val -6123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/>
                <a:t>이곳에 마우스를 올리면 배경색 변함</a:t>
              </a:r>
              <a:endParaRPr lang="ko-KR" altLang="en-US" sz="1000"/>
            </a:p>
          </p:txBody>
        </p:sp>
        <p:pic>
          <p:nvPicPr>
            <p:cNvPr id="27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409313" y="5616079"/>
              <a:ext cx="173774" cy="1737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3"/>
            <a:ext cx="10805932" cy="494223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addEventListener() </a:t>
            </a:r>
            <a:r>
              <a:rPr lang="ko-KR" altLang="en-US"/>
              <a:t>메소드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640080" lvl="2" indent="0">
              <a:buNone/>
              <a:defRPr/>
            </a:pPr>
            <a:r>
              <a:rPr lang="ko-KR" altLang="en-US"/>
              <a:t>예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4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66750"/>
            <a:ext cx="10794130" cy="381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DOM </a:t>
            </a:r>
            <a:r>
              <a:rPr lang="ko-KR" altLang="en-US"/>
              <a:t>객체의 </a:t>
            </a:r>
            <a:r>
              <a:rPr lang="en-US" altLang="ko-KR"/>
              <a:t>addEventListener() </a:t>
            </a:r>
            <a:r>
              <a:rPr lang="ko-KR" altLang="en-US"/>
              <a:t>메소드 활용</a:t>
            </a:r>
            <a:endParaRPr lang="ko-KR" altLang="en-US"/>
          </a:p>
        </p:txBody>
      </p:sp>
      <p:sp>
        <p:nvSpPr>
          <p:cNvPr id="5" name="직사각형 8"/>
          <p:cNvSpPr/>
          <p:nvPr/>
        </p:nvSpPr>
        <p:spPr>
          <a:xfrm>
            <a:off x="1695464" y="5328448"/>
            <a:ext cx="6696744" cy="298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79999" latinLnBrk="0">
              <a:defRPr/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p.addEventListener("mouseover", over); // onmouseover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리스너로 </a:t>
            </a: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6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0584" y="2057619"/>
            <a:ext cx="9330832" cy="2742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3150</ep:Words>
  <ep:PresentationFormat>와이드스크린(16:9)</ep:PresentationFormat>
  <ep:Paragraphs>1079</ep:Paragraphs>
  <ep:Slides>54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ep:HeadingPairs>
  <ep:TitlesOfParts>
    <vt:vector size="55" baseType="lpstr">
      <vt:lpstr>Office 테마</vt:lpstr>
      <vt:lpstr>23-1학기 네트워크 프로그래밍 09. 이벤트 기초 및 활용</vt:lpstr>
      <vt:lpstr>슬라이드 2</vt:lpstr>
      <vt:lpstr>슬라이드 3</vt:lpstr>
      <vt:lpstr>브라우저에 발생하는 다양한 이벤트들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Thanks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2013-06-10T01:40:48.000</dcterms:created>
  <dc:creator>김영호</dc:creator>
  <cp:lastModifiedBy>user</cp:lastModifiedBy>
  <dcterms:modified xsi:type="dcterms:W3CDTF">2023-06-27T00:34:08.213</dcterms:modified>
  <cp:revision>725</cp:revision>
  <dc:title>Rigidle : Aiding 3D Object Rigid Transformation with Device using Handle-bar Metaphor</dc:title>
  <cp:version/>
</cp:coreProperties>
</file>